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30"/>
  </p:notesMasterIdLst>
  <p:sldIdLst>
    <p:sldId id="337" r:id="rId5"/>
    <p:sldId id="322" r:id="rId6"/>
    <p:sldId id="348" r:id="rId7"/>
    <p:sldId id="329" r:id="rId8"/>
    <p:sldId id="338" r:id="rId9"/>
    <p:sldId id="340" r:id="rId10"/>
    <p:sldId id="344" r:id="rId11"/>
    <p:sldId id="346" r:id="rId12"/>
    <p:sldId id="363" r:id="rId13"/>
    <p:sldId id="364" r:id="rId14"/>
    <p:sldId id="327" r:id="rId15"/>
    <p:sldId id="365" r:id="rId16"/>
    <p:sldId id="345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49" r:id="rId26"/>
    <p:sldId id="360" r:id="rId27"/>
    <p:sldId id="351" r:id="rId28"/>
    <p:sldId id="36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187" userDrawn="1">
          <p15:clr>
            <a:srgbClr val="A4A3A4"/>
          </p15:clr>
        </p15:guide>
        <p15:guide id="9" pos="2887" userDrawn="1">
          <p15:clr>
            <a:srgbClr val="A4A3A4"/>
          </p15:clr>
        </p15:guide>
        <p15:guide id="10" orient="horz" pos="3294" userDrawn="1">
          <p15:clr>
            <a:srgbClr val="A4A3A4"/>
          </p15:clr>
        </p15:guide>
        <p15:guide id="11" orient="horz" pos="981" userDrawn="1">
          <p15:clr>
            <a:srgbClr val="A4A3A4"/>
          </p15:clr>
        </p15:guide>
        <p15:guide id="12" orient="horz" pos="3634" userDrawn="1">
          <p15:clr>
            <a:srgbClr val="A4A3A4"/>
          </p15:clr>
        </p15:guide>
        <p15:guide id="13" pos="2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400"/>
    <a:srgbClr val="FFED00"/>
    <a:srgbClr val="FFFFFF"/>
    <a:srgbClr val="A2C300"/>
    <a:srgbClr val="FABA00"/>
    <a:srgbClr val="80CCDF"/>
    <a:srgbClr val="008BDF"/>
    <a:srgbClr val="AE0917"/>
    <a:srgbClr val="F5F5F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BCAD3-11DE-4CB1-8B52-1E79A8D2FE3C}" v="51" dt="2020-03-09T06:22:35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3" autoAdjust="0"/>
    <p:restoredTop sz="86372" autoAdjust="0"/>
  </p:normalViewPr>
  <p:slideViewPr>
    <p:cSldViewPr snapToGrid="0" snapToObjects="1">
      <p:cViewPr varScale="1">
        <p:scale>
          <a:sx n="53" d="100"/>
          <a:sy n="53" d="100"/>
        </p:scale>
        <p:origin x="184" y="680"/>
      </p:cViewPr>
      <p:guideLst>
        <p:guide orient="horz" pos="890"/>
        <p:guide pos="3840"/>
        <p:guide pos="438"/>
        <p:guide pos="7219"/>
        <p:guide orient="horz" pos="618"/>
        <p:guide orient="horz" pos="4020"/>
        <p:guide orient="horz" pos="4156"/>
        <p:guide orient="horz" pos="187"/>
        <p:guide pos="2887"/>
        <p:guide orient="horz" pos="3294"/>
        <p:guide orient="horz" pos="981"/>
        <p:guide orient="horz" pos="3634"/>
        <p:guide pos="2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424" y="-8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35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3DD78-1EB4-8045-97D6-FF50959E5DC9}" type="datetimeFigureOut">
              <a:rPr lang="de-DE" smtClean="0"/>
              <a:t>01.07.22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ABF1-A5E8-FF4C-953A-B9DDF0BF59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7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news/new-bioeconomy-strategy-sustainable-europe-2018-oct-11-0_en" TargetMode="External"/><Relationship Id="rId4" Type="http://schemas.openxmlformats.org/officeDocument/2006/relationships/hyperlink" Target="https://ec.europa.eu/research/bioeconomy/pdf/ec_bioeconomy_actions_2018.pdf" TargetMode="External"/><Relationship Id="rId5" Type="http://schemas.openxmlformats.org/officeDocument/2006/relationships/hyperlink" Target="https://eur02.safelinks.protection.outlook.com/?url=https://www.sciencedirect.com/science/article/pii/S0921800918317178&amp;data=02|01|elsa.joao@strath.ac.uk|cd9b09a7de14463d665608d813a81961|631e0763153347eba5cd0457bee5944e|0|0|637280960594483913&amp;sdata=s3f/d0i6XeeboMqvkuRQhNF+nw7GQKpjQBfvA37wysg=&amp;reserved=0" TargetMode="External"/><Relationship Id="rId6" Type="http://schemas.openxmlformats.org/officeDocument/2006/relationships/hyperlink" Target="https://www.sciencedirect.com/science/article/abs/pii/S0921800918308115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sustainabledevelopment.un.org/content/documents/24797GSDR_report_2019.pdf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://mcic.ca/pdf/SDG_Primer_FINAL.pdf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://mcic.ca/pdf/SDG_Primer_FINAL.pdf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4" Type="http://schemas.openxmlformats.org/officeDocument/2006/relationships/hyperlink" Target="https://www.quimidroga.com/en/2019/09/26/natural-cosmetic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-coatings.com/Raw-materials-technologies/Raw-materials/EC-Survey-Bio-based-coatings" TargetMode="External"/><Relationship Id="rId4" Type="http://schemas.openxmlformats.org/officeDocument/2006/relationships/hyperlink" Target="https://www.novasep.com/home/products-services/fermentation-products-and-chemicals-intermediates/industrial-processes/purification-processes-for-cellulosic-sugars.html" TargetMode="External"/><Relationship Id="rId5" Type="http://schemas.openxmlformats.org/officeDocument/2006/relationships/hyperlink" Target="http://www.wbpionline.com/features/wood-foam-a-product-on-the-rise-609769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4" Type="http://schemas.openxmlformats.org/officeDocument/2006/relationships/hyperlink" Target="https://edition.cnn.com/style/article/citytree-urban-pollution/index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4" Type="http://schemas.openxmlformats.org/officeDocument/2006/relationships/hyperlink" Target="https://www.lsnglobal.com/news/article/4921/milk-made-dairy-dress-is-a-natural-winner" TargetMode="External"/><Relationship Id="rId5" Type="http://schemas.openxmlformats.org/officeDocument/2006/relationships/hyperlink" Target="https://gearpatrol.com/2018/04/16/bolt-threads-mylo-leather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4" Type="http://schemas.openxmlformats.org/officeDocument/2006/relationships/hyperlink" Target="https://dashboards.sdgindex.org/" TargetMode="External"/><Relationship Id="rId5" Type="http://schemas.openxmlformats.org/officeDocument/2006/relationships/hyperlink" Target="https://www.weforum.org/agenda/2019/01/turning-co2-from-climate-destroyer-into-useful-raw-materia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article/us-britain-dyson-award/tipping-the-scales-briton-develops-fish-waste-plastic-idUSKBN1XO007" TargetMode="External"/><Relationship Id="rId4" Type="http://schemas.openxmlformats.org/officeDocument/2006/relationships/hyperlink" Target="https://www.jamesdysonaward.org/2019/project/marinatex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4" Type="http://schemas.openxmlformats.org/officeDocument/2006/relationships/hyperlink" Target="https://sustainabledevelopment.un.org/?menu=1300" TargetMode="External"/><Relationship Id="rId5" Type="http://schemas.openxmlformats.org/officeDocument/2006/relationships/hyperlink" Target="https://www.herbal-supplement-resource.com/wp-content/uploads/2019/07/OliveLeaves2.jpe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s://be-rural.eu/innovation-regions/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www.stockholmresilience.org/research/research-news/2017-02-28-contributions-to-agenda-2030.html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s.sdgindex.org/" TargetMode="External"/><Relationship Id="rId4" Type="http://schemas.openxmlformats.org/officeDocument/2006/relationships/hyperlink" Target="https://www.c-change.io/blogs/2017/8/3/time-for-a-new-normal-in-global-capital-markets-advancing-investment-in-the-sustainable-development-goals-sdg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ec.europa.eu/research/bioeconomy/pdf/ec_bioeconomy_strategy_2018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17-те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(ЦУР)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18 и 36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продължителност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упражняване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постиженията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бързо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задълбочени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домашната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44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специфични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 г .;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Допълнителна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https://ec.europa.eu/commission/news/new-bioeconomy-strategy-sustainable-europe-2018-oct-11-0_en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 (2018),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https://ec.europa.eu/research/bioeconomy/pdf/ec_bioeconomy_actions_2018.pdf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по-напреднало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Джампиетро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М.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162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143-156.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https://www.sciencedirect.com/science/article/pii/S0921800918317178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Vivien, F. D.,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Nieddu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Befort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Debref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R., &amp;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Отвличането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189-197.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https://www.sciencedirect.com/science/article/abs/pii/S0921800918308115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”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Преходът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сложен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кумулативни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(EIA) и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(SEA).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положителни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йерархия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смекчаването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.43-57.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13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.43-57.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14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Независима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група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назначена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секретар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(2019),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2019: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наука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(ООН,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Ню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Йорк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https://sustainabledevelopment.un.org/content/documents/24797GSDR_report_2019.pdf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07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.43-57.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https://www.un.org/sustainabledevelopment/sustainable-development-goals/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46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https://apeelsciences.com/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526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Quimidroga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(2019)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Qd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Естествена козметика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https://www.quimidroga.com/en/2019/09/26/natural-cosmetics/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66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покрития. (2020): Проучване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ЕС: Покрития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https://www.european-coatings.com/Raw-materials-technologies/Raw-materials/EC-Survey-Bio-based-coatings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Novasep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науката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химическата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пречистване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захари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https://www.novasep.com/home/products-services/fermentation-products-and-chemicals-intermediates/industrial-processes/purification-processes-for-cellulosic-sugars.html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панели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wbpi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пяна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възход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http://www.wbpionline.com/features/wood-foam-a-product-on-the-rise-6097690/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7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Chris Giles (2017)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Издание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CNN: Това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[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https://edition.cnn.com/style/article/citytree-urban-pollution/index.html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223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Anke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Domaske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(2011)LS: N global: НАПРАВЕНО ОТ МЛЯКО: МЛЕЧНАТА РОКЛА Е ЕСТЕСТВЕН ПОБЕДИТЕЛ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Налично 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https://www.lsnglobal.com/news/article/4921/milk-made-dairy-dress-is-a-natural-winner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Tucker Bowe. (2018)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Механично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патрулиране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гъби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[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https://gearpatrol.com/2018/04/16/bolt-threads-mylo-leather/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00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инициатива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ООН. (2019):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Табла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отчета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2019. [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https://dashboards.sdgindex.org/#/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форум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(2019): CO2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убиец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https://www.weforum.org/agenda/2019/01/turning-co2-from-climate-destroyer-into-useful-raw-material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43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изображението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2018.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Брюксел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Белгия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843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Stuart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McDill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(2019) Reuters: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Преобръщане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везните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Брайтън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'.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https://www.reuters.com/article/us-britain-dyson-award/tipping-the-scales-briton-develops-fish-waste-plastic-idUSKBN1XO007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Наградата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Джеймс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Дайсън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(2019)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MarinaTex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МЕЖДУНАРОДЕН ПОБЕДИТЕЛ. [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https://www.jamesdysonaward.org/2019/project/marinatex/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Мнение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35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2018.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Брюксел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(2015):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[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https://sustainabledevelopment.un.org/?menu=1300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https://www.herbal-supplement-resource.com/wp-content/uploads/2019/07/OliveLeaves2.jpeg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85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допринесе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удължаването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дискусии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82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Интересното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Организацията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постижения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наистина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предимствата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определянето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разгледания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91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участниците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071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BE-Rural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отворени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(OIP)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изтъняване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изкоренени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изоставени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многогодишни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Струмица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Северна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Македония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битови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Шчецин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Висла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дребномащабния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разположени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Ковасна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фрагментирани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окръга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машиностроене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BE-Rural (2020),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Иновационни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https://be-rural.eu/innovation-regions/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2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започнали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съгласили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bg-BG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 изображението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(2015):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https://sustainabledevelopment.un.org/?menu=1300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18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обсъжда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Предполага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пряко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помежду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ЦУР17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партньорство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предполага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неразделна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биосферата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понятието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понякога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нарича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‘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Сватбена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торта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"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ЦУР’.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Стокхолм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център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(2016)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Стокхолмски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университет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Azote Images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https://www.stockholmresilience.org/research/research-news/2017-02-28-contributions-to-agenda-2030.html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отлично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образователен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http://mcic.ca/pdf/SDG_Primer_FINAL.pdf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39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невероятна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интерактивна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визуално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идентифицира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приоритетите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телефони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компютри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най-добрият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17-те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169-те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конкретни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инициатива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ООН. (2019):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Табла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отчет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https://dashboards.sdgindex.org/#/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изображението лого на ЦУР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C-CHANGE (2017) 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 за устойчиво развитие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https://www.c-change.io/blogs/2017/8/3/time-for-a-new-normal-in-global-capital-markets-advancing-investment-in-the-sustainable-development-goals-sdgs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67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13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Действие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 ЦУР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36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Тогава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 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14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подробното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отношение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постигнатото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13 и ЦУР 15,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34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извън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избегне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стабилността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й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https://ec.europa.eu/research/bioeconomy/pdf/ec_bioeconomy_strategy_2018.pdf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22 May 2020].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2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4D60-B6A6-4103-8B8A-A7FD1F59E645}" type="datetime1">
              <a:rPr lang="de-DE" smtClean="0"/>
              <a:t>01.07.22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3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5F2F-6142-4B81-9940-604B628C1572}" type="datetime1">
              <a:rPr lang="de-DE" smtClean="0"/>
              <a:t>01.07.22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83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2EEB-6C69-4312-866E-EF1460E5EF26}" type="datetime1">
              <a:rPr lang="de-DE" smtClean="0"/>
              <a:t>01.07.22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F730430-5261-0B44-BC17-AF2B392D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8ADBDC5-09BB-5441-828B-0944121C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6D71-AFCA-4F0D-AA7D-A7826D2CEAF9}" type="datetime1">
              <a:rPr lang="de-DE" smtClean="0"/>
              <a:t>01.07.22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61FDA93-8D01-4D42-AA75-015F0EB1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FC604E3-4557-A04B-BF17-6EAA528A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FCDACDCF-9AAF-174F-845E-0A0CEA63FF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4663" y="2063750"/>
            <a:ext cx="4616450" cy="3378200"/>
          </a:xfrm>
        </p:spPr>
        <p:txBody>
          <a:bodyPr/>
          <a:lstStyle/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089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A08-59FD-4CCD-89C2-2A790306734B}" type="datetime1">
              <a:rPr lang="de-DE" smtClean="0"/>
              <a:t>01.07.22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BED-8FC8-4D94-B089-E3C42BFEA548}" type="datetime1">
              <a:rPr lang="de-DE" smtClean="0"/>
              <a:t>01.07.22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57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D504-8209-4F81-B248-58692364B68D}" type="datetime1">
              <a:rPr lang="de-DE" smtClean="0"/>
              <a:t>01.07.22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37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1926-1E1E-4DAA-BB7E-E72D3F969BCE}" type="datetime1">
              <a:rPr lang="de-DE" smtClean="0"/>
              <a:t>01.07.22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1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FDED-BD7D-4481-B161-70A442AFC09E}" type="datetime1">
              <a:rPr lang="de-DE" smtClean="0"/>
              <a:t>01.07.22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B736-DACA-46AD-AB98-D612B0FC6679}" type="datetime1">
              <a:rPr lang="de-DE" smtClean="0"/>
              <a:t>01.07.22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52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3CF-4CE5-4373-AC9F-98CA9816EF3E}" type="datetime1">
              <a:rPr lang="de-DE" smtClean="0"/>
              <a:t>01.07.22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02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89B3-10B2-472F-A964-A8AE8D06B9F0}" type="datetime1">
              <a:rPr lang="de-DE" smtClean="0"/>
              <a:t>01.07.22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45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0AB81-99F8-4F52-9E53-75E680330634}" type="datetime1">
              <a:rPr lang="de-DE" smtClean="0"/>
              <a:t>01.07.22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55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1.tiff"/><Relationship Id="rId5" Type="http://schemas.openxmlformats.org/officeDocument/2006/relationships/hyperlink" Target="https://sustainabledevelopment.un.org/content/documents/24797GSDR_report_201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png"/><Relationship Id="rId5" Type="http://schemas.openxmlformats.org/officeDocument/2006/relationships/hyperlink" Target="https://edition.cnn.com/style/article/citytree-urban-pollution/index.html" TargetMode="External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3.png"/><Relationship Id="rId5" Type="http://schemas.openxmlformats.org/officeDocument/2006/relationships/hyperlink" Target="http://www.eutimes.eu/tag/environmental-protecti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4.png"/><Relationship Id="rId5" Type="http://schemas.openxmlformats.org/officeDocument/2006/relationships/hyperlink" Target="https://www.youtube.com/watch?v=3WODX8fyRH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https://be-rural.eu/innovation-regions/" TargetMode="External"/><Relationship Id="rId6" Type="http://schemas.openxmlformats.org/officeDocument/2006/relationships/image" Target="../media/image45.emf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hyperlink" Target="https://sustainabledevelopment.un.org/?menu=130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hyperlink" Target="https://dashboards.sdgsindex.org/#/" TargetMode="Externa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1.png"/><Relationship Id="rId5" Type="http://schemas.openxmlformats.org/officeDocument/2006/relationships/hyperlink" Target="https://dashboards.&#1103;&#1072;&#1078;index.org/#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hyperlink" Target="https://dashboards.sdgindex.org/#/" TargetMode="Externa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s://dashboards.sdgindex.org/#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CDE5E5C-5551-0B41-8F4B-63F3595B5862}"/>
              </a:ext>
            </a:extLst>
          </p:cNvPr>
          <p:cNvSpPr/>
          <p:nvPr/>
        </p:nvSpPr>
        <p:spPr>
          <a:xfrm>
            <a:off x="3144033" y="0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5089E2-1373-C34D-B297-36013F08ED63}"/>
              </a:ext>
            </a:extLst>
          </p:cNvPr>
          <p:cNvSpPr txBox="1"/>
          <p:nvPr/>
        </p:nvSpPr>
        <p:spPr>
          <a:xfrm>
            <a:off x="4100891" y="468254"/>
            <a:ext cx="7129536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Въведение в целите за устойчиво развитие </a:t>
            </a:r>
            <a:r>
              <a:rPr lang="en-GB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) </a:t>
            </a:r>
            <a:r>
              <a:rPr lang="bg-BG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и връзките им с биоикономиката</a:t>
            </a:r>
            <a:endParaRPr lang="en-GB" sz="2800" dirty="0">
              <a:solidFill>
                <a:srgbClr val="FFED00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18" y="3646714"/>
            <a:ext cx="9052682" cy="2342748"/>
          </a:xfrm>
          <a:prstGeom prst="rect">
            <a:avLst/>
          </a:prstGeom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xmlns="" id="{6C3DD885-330E-6B46-BABD-B7F8FC9924B9}"/>
              </a:ext>
            </a:extLst>
          </p:cNvPr>
          <p:cNvSpPr txBox="1"/>
          <p:nvPr/>
        </p:nvSpPr>
        <p:spPr>
          <a:xfrm>
            <a:off x="3659697" y="6178587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3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96" y="2694000"/>
            <a:ext cx="618025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>
                <a:latin typeface="Arial" charset="0"/>
                <a:ea typeface="Arial" charset="0"/>
                <a:cs typeface="Arial" charset="0"/>
              </a:rPr>
              <a:t>С помощта на биоикономическата стратегия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Европейската комисия подкрепя инициативи на национално и регионално ниво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за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да се развие ефективна и устойчива биоикономика,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и това включва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/>
            <a:endParaRPr lang="en-GB" sz="9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прилагане на система за мониторинг в целия ЕС за проследяване на напредъка към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устойчива и кръгообразна биоикономика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/>
            <a:endParaRPr lang="en-GB" sz="9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предоставяне на насоки как най-добре да се управлява биоикономиката в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безопасни екологични граници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108" y="881007"/>
            <a:ext cx="116939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Освен, че е свързана с устойчивостта и смекчаването на климатичните промени,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съществено значение е факта, че биоикономиката функционира в рамките на безопасни екологични граници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335555" y="111488"/>
            <a:ext cx="5735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Екологични граници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24" y="3103983"/>
            <a:ext cx="5504219" cy="29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036131" y="202440"/>
            <a:ext cx="58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Връзки ЦУР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- </a:t>
            </a:r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5" y="-113627"/>
            <a:ext cx="6106886" cy="1076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EB9B5B-5117-48BD-8214-9B2425A9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11</a:t>
            </a:fld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EFC0522-B9FF-6142-89EF-6391CA704EC6}"/>
              </a:ext>
            </a:extLst>
          </p:cNvPr>
          <p:cNvSpPr txBox="1"/>
          <p:nvPr/>
        </p:nvSpPr>
        <p:spPr>
          <a:xfrm>
            <a:off x="334738" y="902551"/>
            <a:ext cx="1185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chemeClr val="accent1">
                    <a:lumMod val="50000"/>
                  </a:schemeClr>
                </a:solidFill>
              </a:rPr>
              <a:t>Целите за устойчиво развитие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се влияят от биоикономическите дейности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94D2EE-E383-1248-960B-2DE9A86150B7}"/>
              </a:ext>
            </a:extLst>
          </p:cNvPr>
          <p:cNvSpPr txBox="1"/>
          <p:nvPr/>
        </p:nvSpPr>
        <p:spPr>
          <a:xfrm>
            <a:off x="334738" y="1571322"/>
            <a:ext cx="5486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Някои от целите на биоикономиката се допълват или дори са идентични с целите на ЦУР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Устойчивата биоикономика има потенциал да ускори няколко ЦУР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Възможно е обаче да има и потенциални негативни ефекти, които трябва да бъдат елиминирани или намалени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повишеното търсене на земя може да доведе до разграбване на земята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премествания, неравномерно разпределение на земята предвид качеството на почвата, и загуба на обществена земя</a:t>
            </a:r>
            <a:r>
              <a:rPr lang="bg-BG" sz="2200" dirty="0"/>
              <a:t>“</a:t>
            </a:r>
            <a:r>
              <a:rPr lang="en-US" sz="2200" dirty="0"/>
              <a:t> </a:t>
            </a:r>
            <a:r>
              <a:rPr lang="is-IS" sz="2200" dirty="0">
                <a:solidFill>
                  <a:schemeClr val="accent1">
                    <a:lumMod val="50000"/>
                  </a:schemeClr>
                </a:solidFill>
              </a:rPr>
              <a:t>(Heimann, 2019,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стр</a:t>
            </a:r>
            <a:r>
              <a:rPr lang="is-IS" sz="2200" dirty="0">
                <a:solidFill>
                  <a:schemeClr val="accent1">
                    <a:lumMod val="50000"/>
                  </a:schemeClr>
                </a:solidFill>
              </a:rPr>
              <a:t>. 52)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017E5F3-7D98-CF47-B759-EF0BF59C7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55" y="1708498"/>
            <a:ext cx="6096244" cy="3486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DC3BE5D-632C-114F-B5AA-7DA8B9021841}"/>
              </a:ext>
            </a:extLst>
          </p:cNvPr>
          <p:cNvSpPr txBox="1"/>
          <p:nvPr/>
        </p:nvSpPr>
        <p:spPr>
          <a:xfrm>
            <a:off x="6716963" y="5270868"/>
            <a:ext cx="4913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002060"/>
                </a:solidFill>
              </a:rPr>
              <a:t>Синя стрелка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Социално-икономически цели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bg-BG" b="1" dirty="0">
                <a:solidFill>
                  <a:srgbClr val="3D8400"/>
                </a:solidFill>
              </a:rPr>
              <a:t>Зелена стрелка</a:t>
            </a:r>
            <a:r>
              <a:rPr lang="en-US" dirty="0">
                <a:solidFill>
                  <a:srgbClr val="3D8400"/>
                </a:solidFill>
              </a:rPr>
              <a:t>: </a:t>
            </a:r>
            <a:r>
              <a:rPr lang="bg-BG" dirty="0">
                <a:solidFill>
                  <a:srgbClr val="3D8400"/>
                </a:solidFill>
              </a:rPr>
              <a:t>Екологични цели</a:t>
            </a:r>
            <a:r>
              <a:rPr lang="en-US" dirty="0">
                <a:solidFill>
                  <a:srgbClr val="3D8400"/>
                </a:solidFill>
              </a:rPr>
              <a:t>. </a:t>
            </a:r>
          </a:p>
          <a:p>
            <a:pPr algn="ctr"/>
            <a:r>
              <a:rPr lang="bg-BG" b="1" dirty="0">
                <a:solidFill>
                  <a:schemeClr val="accent2">
                    <a:lumMod val="75000"/>
                  </a:schemeClr>
                </a:solidFill>
              </a:rPr>
              <a:t>Червена стрелка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Чиста промишленост и икономически цели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40285" y="6314410"/>
            <a:ext cx="666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1400" b="1" dirty="0"/>
              <a:t>Източвик</a:t>
            </a:r>
            <a:r>
              <a:rPr lang="en-US" sz="1400" dirty="0"/>
              <a:t>: </a:t>
            </a:r>
            <a:r>
              <a:rPr lang="en-GB" sz="1400" dirty="0" err="1"/>
              <a:t>Heimann</a:t>
            </a:r>
            <a:r>
              <a:rPr lang="en-GB" sz="1400" dirty="0"/>
              <a:t>, T., 2019</a:t>
            </a:r>
            <a:r>
              <a:rPr lang="bg-BG" sz="1400" dirty="0"/>
              <a:t> г</a:t>
            </a:r>
            <a:r>
              <a:rPr lang="en-GB" sz="1400" dirty="0"/>
              <a:t>. </a:t>
            </a:r>
            <a:r>
              <a:rPr lang="ru-RU" sz="1400" dirty="0"/>
              <a:t>Биоикономика и ЦУР: подпомага ли биоикономиката </a:t>
            </a:r>
            <a:br>
              <a:rPr lang="ru-RU" sz="1400" dirty="0"/>
            </a:br>
            <a:r>
              <a:rPr lang="ru-RU" sz="1400" dirty="0"/>
              <a:t>постигането на ЦУР ?. Бъдещето на Земята</a:t>
            </a:r>
            <a:r>
              <a:rPr lang="en-GB" sz="1400" dirty="0"/>
              <a:t>, </a:t>
            </a:r>
            <a:r>
              <a:rPr lang="en-GB" sz="1400" i="1" dirty="0"/>
              <a:t>7</a:t>
            </a:r>
            <a:r>
              <a:rPr lang="en-GB" sz="1400" dirty="0"/>
              <a:t>(1), </a:t>
            </a:r>
            <a:r>
              <a:rPr lang="bg-BG" sz="1400" dirty="0"/>
              <a:t>стр. </a:t>
            </a:r>
            <a:r>
              <a:rPr lang="en-GB" sz="1400" dirty="0"/>
              <a:t>43-57.</a:t>
            </a:r>
          </a:p>
        </p:txBody>
      </p:sp>
    </p:spTree>
    <p:extLst>
      <p:ext uri="{BB962C8B-B14F-4D97-AF65-F5344CB8AC3E}">
        <p14:creationId xmlns:p14="http://schemas.microsoft.com/office/powerpoint/2010/main" val="305624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-42781"/>
            <a:ext cx="5891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Взаимодействие между Целите за устойчиво развитие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464299" y="914400"/>
            <a:ext cx="5727700" cy="6024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421" y="914400"/>
            <a:ext cx="623483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Значението на взаимодействията между ЦУР</a:t>
            </a:r>
            <a:r>
              <a:rPr lang="en-GB" dirty="0"/>
              <a:t> </a:t>
            </a:r>
            <a:r>
              <a:rPr lang="bg-BG" dirty="0"/>
              <a:t>беше подчертано в Доклада на ООН за Глобална устойчивост през </a:t>
            </a:r>
            <a:r>
              <a:rPr lang="en-GB" dirty="0"/>
              <a:t>2019</a:t>
            </a:r>
            <a:r>
              <a:rPr lang="bg-BG" dirty="0"/>
              <a:t> г</a:t>
            </a:r>
            <a:r>
              <a:rPr lang="en-GB" dirty="0"/>
              <a:t>. </a:t>
            </a:r>
          </a:p>
          <a:p>
            <a:endParaRPr lang="en-US" sz="800" dirty="0"/>
          </a:p>
          <a:p>
            <a:r>
              <a:rPr lang="bg-BG" dirty="0"/>
              <a:t>Тази фигура се основава на </a:t>
            </a:r>
            <a:r>
              <a:rPr lang="en-GB" dirty="0"/>
              <a:t>65 </a:t>
            </a:r>
            <a:r>
              <a:rPr lang="bg-BG" dirty="0"/>
              <a:t>глобални оценки, включително доклади на ООН и международни научни оценки</a:t>
            </a:r>
            <a:r>
              <a:rPr lang="ru-RU" dirty="0"/>
              <a:t> както и на 112 научни статии, публикувани от 2015 г до сега, включващи  изрична препратка към ЦУР</a:t>
            </a:r>
            <a:r>
              <a:rPr lang="en-GB" dirty="0"/>
              <a:t>. </a:t>
            </a:r>
          </a:p>
          <a:p>
            <a:endParaRPr lang="en-GB" sz="800" dirty="0"/>
          </a:p>
          <a:p>
            <a:r>
              <a:rPr lang="ru-RU" dirty="0"/>
              <a:t>Тази оценка разкрива относителната важност на потенциалните компромиси чрез картографиране на сумираните резултати от влияещите </a:t>
            </a:r>
            <a:r>
              <a:rPr lang="en-GB" dirty="0"/>
              <a:t>(</a:t>
            </a:r>
            <a:r>
              <a:rPr lang="bg-BG" dirty="0"/>
              <a:t>хоризонтално</a:t>
            </a:r>
            <a:r>
              <a:rPr lang="en-GB" dirty="0"/>
              <a:t>) </a:t>
            </a:r>
            <a:r>
              <a:rPr lang="bg-BG" dirty="0"/>
              <a:t>и повлияните </a:t>
            </a:r>
            <a:r>
              <a:rPr lang="en-GB" dirty="0"/>
              <a:t>(</a:t>
            </a:r>
            <a:r>
              <a:rPr lang="bg-BG" dirty="0"/>
              <a:t>вертикално</a:t>
            </a:r>
            <a:r>
              <a:rPr lang="en-GB" dirty="0"/>
              <a:t>) </a:t>
            </a:r>
            <a:r>
              <a:rPr lang="bg-BG" dirty="0"/>
              <a:t>взаимодействия между ЦУР</a:t>
            </a:r>
            <a:r>
              <a:rPr lang="en-GB" dirty="0"/>
              <a:t>. </a:t>
            </a:r>
            <a:r>
              <a:rPr lang="bg-BG" dirty="0"/>
              <a:t>Също така фигурата показва</a:t>
            </a:r>
            <a:r>
              <a:rPr lang="en-GB" dirty="0"/>
              <a:t> </a:t>
            </a:r>
            <a:r>
              <a:rPr lang="ru-RU" dirty="0"/>
              <a:t>важни пропуски в знанията, където определени клетки на матрицата са оставени празни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bg-BG" dirty="0"/>
              <a:t>Източник</a:t>
            </a:r>
            <a:r>
              <a:rPr lang="ru-RU" dirty="0"/>
              <a:t> Независима група учени, назначени от Генералния секретар </a:t>
            </a:r>
            <a:r>
              <a:rPr lang="en-GB" dirty="0"/>
              <a:t>(2019</a:t>
            </a:r>
            <a:r>
              <a:rPr lang="bg-BG" dirty="0"/>
              <a:t> г</a:t>
            </a:r>
            <a:r>
              <a:rPr lang="en-GB" dirty="0"/>
              <a:t>), </a:t>
            </a:r>
            <a:r>
              <a:rPr lang="bg-BG" i="1" dirty="0"/>
              <a:t>Доклад за глобалното устойчиво развитие </a:t>
            </a:r>
            <a:r>
              <a:rPr lang="en-GB" i="1" dirty="0"/>
              <a:t>2019: </a:t>
            </a:r>
            <a:r>
              <a:rPr lang="ru-RU" i="1" dirty="0"/>
              <a:t>Бъдещето е сега – наука за постигане на устойчиво развитие, (ООН, Ню Йорк</a:t>
            </a:r>
            <a:r>
              <a:rPr lang="en-GB" dirty="0"/>
              <a:t>). </a:t>
            </a:r>
          </a:p>
          <a:p>
            <a:r>
              <a:rPr lang="en-GB" dirty="0">
                <a:hlinkClick r:id="rId5"/>
              </a:rPr>
              <a:t>https://sustainabledevelopment.un.org/content/documents/24797GSDR_report_2019.pdf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BA31BF-D9C0-ED4A-9CC8-27DE41D61E9D}"/>
              </a:ext>
            </a:extLst>
          </p:cNvPr>
          <p:cNvSpPr txBox="1"/>
          <p:nvPr/>
        </p:nvSpPr>
        <p:spPr>
          <a:xfrm>
            <a:off x="146617" y="2938476"/>
            <a:ext cx="634910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Цел</a:t>
            </a:r>
            <a:r>
              <a:rPr lang="en-US" sz="2200" b="1" dirty="0">
                <a:solidFill>
                  <a:srgbClr val="FF0000"/>
                </a:solidFill>
              </a:rPr>
              <a:t>: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Край на бедността във всичките и форми и навсякъде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Биоикономиката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може да допринесе за изкореняване на бедността, като същевременно се съобразява с местните природни ресурси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Биоикономиката може да бъде важна за най-бедните хора, например като допринася за местното икономическо развитие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 препитание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чрез създаване на нови местни работни места в градовете и селските райони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GB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A43CC1-131A-8E41-AA88-1FD75AA1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14399"/>
            <a:ext cx="2058794" cy="2058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6C3B24-845E-8F41-8DE1-B2E95B28656D}"/>
              </a:ext>
            </a:extLst>
          </p:cNvPr>
          <p:cNvSpPr txBox="1"/>
          <p:nvPr/>
        </p:nvSpPr>
        <p:spPr>
          <a:xfrm>
            <a:off x="2674395" y="1147434"/>
            <a:ext cx="421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rgbClr val="FF0000"/>
                </a:solidFill>
              </a:rPr>
              <a:t>Цел</a:t>
            </a:r>
            <a:r>
              <a:rPr lang="en-US" sz="3600" b="1" dirty="0">
                <a:solidFill>
                  <a:srgbClr val="FF0000"/>
                </a:solidFill>
              </a:rPr>
              <a:t>1: </a:t>
            </a:r>
            <a:r>
              <a:rPr lang="bg-BG" sz="3600" b="1" dirty="0">
                <a:solidFill>
                  <a:srgbClr val="FF0000"/>
                </a:solidFill>
              </a:rPr>
              <a:t>Да няма бедност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783" y="2026799"/>
            <a:ext cx="5063289" cy="37991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40783" y="5933130"/>
            <a:ext cx="5541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bg-BG" sz="1200" b="1" dirty="0"/>
              <a:t>Източник на снимката</a:t>
            </a:r>
            <a:r>
              <a:rPr lang="en-GB" sz="1200" b="1" dirty="0"/>
              <a:t>: </a:t>
            </a:r>
            <a:r>
              <a:rPr lang="en-GB" sz="1200" dirty="0"/>
              <a:t>https://www.un.org/sustainabledevelopment/sustainable-development-goals/</a:t>
            </a:r>
          </a:p>
        </p:txBody>
      </p:sp>
    </p:spTree>
    <p:extLst>
      <p:ext uri="{BB962C8B-B14F-4D97-AF65-F5344CB8AC3E}">
        <p14:creationId xmlns:p14="http://schemas.microsoft.com/office/powerpoint/2010/main" val="4083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0FB77A9-3D93-E64F-83CE-3469E289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2198038" cy="1836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442548-016B-484B-B444-DCA31EC94EE1}"/>
              </a:ext>
            </a:extLst>
          </p:cNvPr>
          <p:cNvSpPr txBox="1"/>
          <p:nvPr/>
        </p:nvSpPr>
        <p:spPr>
          <a:xfrm>
            <a:off x="2582852" y="1369639"/>
            <a:ext cx="432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chemeClr val="accent4">
                    <a:lumMod val="75000"/>
                  </a:schemeClr>
                </a:solidFill>
              </a:rPr>
              <a:t>Цел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2: </a:t>
            </a:r>
            <a:r>
              <a:rPr lang="bg-BG" sz="3600" b="1" dirty="0">
                <a:solidFill>
                  <a:schemeClr val="accent4">
                    <a:lumMod val="75000"/>
                  </a:schemeClr>
                </a:solidFill>
              </a:rPr>
              <a:t>Никакъв глад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5B24792-BC00-E144-A74E-0E0B15926140}"/>
              </a:ext>
            </a:extLst>
          </p:cNvPr>
          <p:cNvSpPr txBox="1"/>
          <p:nvPr/>
        </p:nvSpPr>
        <p:spPr>
          <a:xfrm>
            <a:off x="136473" y="2749553"/>
            <a:ext cx="7134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accent4">
                    <a:lumMod val="75000"/>
                  </a:schemeClr>
                </a:solidFill>
              </a:rPr>
              <a:t>Цел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Край на глада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постигане на продоволствена сигурност и подобрено хранене, и насърчаване на устойчиво земеделие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chemeClr val="accent4">
                    <a:lumMod val="75000"/>
                  </a:schemeClr>
                </a:solidFill>
              </a:rPr>
              <a:t>Биоикономиката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може да допринесе за устойчиви инвестиции в селското стопанство, увеличаване на реколтата, използване на подценени ресурси за хранене и подобряване на качеството на храните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косвено допринасяйки също така за намаляването на хранителните отпадъци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 даден спрей, произведен от хранителни отпадъци, може да запази храната свежа за по-дълго време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1" name="Picture 10" descr="A close up of a flower&#10;&#10;Description automatically generat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047" y="3137048"/>
            <a:ext cx="4743480" cy="3011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88988" y="6189706"/>
            <a:ext cx="280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dirty="0"/>
              <a:t>https://</a:t>
            </a:r>
            <a:r>
              <a:rPr lang="en-GB" dirty="0" err="1"/>
              <a:t>apeelsciences.com</a:t>
            </a:r>
            <a:r>
              <a:rPr lang="en-GB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961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442548-016B-484B-B444-DCA31EC94EE1}"/>
              </a:ext>
            </a:extLst>
          </p:cNvPr>
          <p:cNvSpPr txBox="1"/>
          <p:nvPr/>
        </p:nvSpPr>
        <p:spPr>
          <a:xfrm>
            <a:off x="2582852" y="1369639"/>
            <a:ext cx="689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rgbClr val="3D8400"/>
                </a:solidFill>
              </a:rPr>
              <a:t>Цел </a:t>
            </a:r>
            <a:r>
              <a:rPr lang="en-US" sz="3600" b="1" dirty="0">
                <a:solidFill>
                  <a:srgbClr val="3D8400"/>
                </a:solidFill>
              </a:rPr>
              <a:t>3: </a:t>
            </a:r>
            <a:r>
              <a:rPr lang="bg-BG" sz="3600" b="1" dirty="0">
                <a:solidFill>
                  <a:srgbClr val="3D8400"/>
                </a:solidFill>
              </a:rPr>
              <a:t>Добро здраве и благополучие</a:t>
            </a:r>
            <a:endParaRPr lang="en-US" sz="3600" b="1" dirty="0">
              <a:solidFill>
                <a:srgbClr val="3D84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5B24792-BC00-E144-A74E-0E0B15926140}"/>
              </a:ext>
            </a:extLst>
          </p:cNvPr>
          <p:cNvSpPr txBox="1"/>
          <p:nvPr/>
        </p:nvSpPr>
        <p:spPr>
          <a:xfrm>
            <a:off x="262897" y="2883694"/>
            <a:ext cx="76619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3D8400"/>
                </a:solidFill>
              </a:rPr>
              <a:t>Цел</a:t>
            </a:r>
            <a:r>
              <a:rPr lang="en-US" sz="2200" b="1" dirty="0">
                <a:solidFill>
                  <a:srgbClr val="3D8400"/>
                </a:solidFill>
              </a:rPr>
              <a:t>:</a:t>
            </a:r>
            <a:r>
              <a:rPr lang="en-US" sz="2200" dirty="0">
                <a:solidFill>
                  <a:srgbClr val="3D8400"/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Осигуряване на здравословен живот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 подпомагане на благосъстоянието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на всички хора на всяка възраст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rgbClr val="3D8400"/>
                </a:solidFill>
              </a:rPr>
              <a:t>Биоикономиката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може да допринесе за добро здраве и благосъстояние, като предоставя съвременни източници на пробиотици и основни хранителни вещества, и намалява замърсяването на въздуха, водата и почвата, свързано с опасни изкопаеми продукти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Освен това, тя може да включи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био-активни съставки в храните и здравоословни козметични продукти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което подпомага доброто здраве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A755FC-E651-5B4C-9D7A-42A67AE86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2151919" cy="1895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37F62B-9250-A349-B8A4-FC966D8F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802" y="2291751"/>
            <a:ext cx="3972198" cy="28774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735B876-1E5D-3A4A-8374-485FC53CD4DC}"/>
              </a:ext>
            </a:extLst>
          </p:cNvPr>
          <p:cNvSpPr txBox="1"/>
          <p:nvPr/>
        </p:nvSpPr>
        <p:spPr>
          <a:xfrm>
            <a:off x="9265026" y="5392073"/>
            <a:ext cx="156485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Source: Quimidroga S.A.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9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5B24792-BC00-E144-A74E-0E0B15926140}"/>
              </a:ext>
            </a:extLst>
          </p:cNvPr>
          <p:cNvSpPr txBox="1"/>
          <p:nvPr/>
        </p:nvSpPr>
        <p:spPr>
          <a:xfrm>
            <a:off x="270931" y="3195181"/>
            <a:ext cx="90465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9334"/>
                </a:solidFill>
              </a:rPr>
              <a:t>Цел</a:t>
            </a:r>
            <a:r>
              <a:rPr lang="en-US" sz="2200" b="1" dirty="0">
                <a:solidFill>
                  <a:srgbClr val="FF9334"/>
                </a:solidFill>
              </a:rPr>
              <a:t>: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Изграждане на устойчива инфраструктура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стимулиране на всестранна и устойчива индустриализация и поощряване на иновациите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rgbClr val="FF9334"/>
                </a:solidFill>
              </a:rPr>
              <a:t>Биоикономиката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е важна за тази ЦУР,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тъй като стимулира ръста на био-базирана промишленост и иновации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евтините твърди дървесни отпадъци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могат да бъдат превърнати в междинни градивни блокове на целулозни захари с висока чистота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Тези материали на дървесна основа могат да се използват за замяна на материалите, получени от изкопаеми, в ежедневните приложения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например биогорива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покрития 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пяна на биологична основа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C44AAB-33C4-A14F-B864-94DED0620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2029522" cy="2029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1A54C7-05CE-BD46-AED6-837CB445E4EF}"/>
              </a:ext>
            </a:extLst>
          </p:cNvPr>
          <p:cNvSpPr txBox="1"/>
          <p:nvPr/>
        </p:nvSpPr>
        <p:spPr>
          <a:xfrm>
            <a:off x="2790823" y="1351477"/>
            <a:ext cx="5774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solidFill>
                  <a:srgbClr val="FF9334"/>
                </a:solidFill>
              </a:rPr>
              <a:t>Цел </a:t>
            </a:r>
            <a:r>
              <a:rPr lang="en-US" sz="3200" b="1" dirty="0">
                <a:solidFill>
                  <a:srgbClr val="FF9334"/>
                </a:solidFill>
              </a:rPr>
              <a:t>9: </a:t>
            </a:r>
            <a:r>
              <a:rPr lang="bg-BG" sz="3200" b="1" dirty="0">
                <a:solidFill>
                  <a:srgbClr val="FF9334"/>
                </a:solidFill>
              </a:rPr>
              <a:t>Промишлености</a:t>
            </a:r>
            <a:r>
              <a:rPr lang="en-US" sz="3200" b="1" dirty="0">
                <a:solidFill>
                  <a:srgbClr val="FF9334"/>
                </a:solidFill>
              </a:rPr>
              <a:t>, </a:t>
            </a:r>
            <a:r>
              <a:rPr lang="bg-BG" sz="3200" b="1" dirty="0">
                <a:solidFill>
                  <a:srgbClr val="FF9334"/>
                </a:solidFill>
              </a:rPr>
              <a:t>иновации и инфраструктура</a:t>
            </a:r>
            <a:endParaRPr lang="en-US" sz="3200" b="1" dirty="0">
              <a:solidFill>
                <a:srgbClr val="FF9334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22DEBCD-9529-9D4A-8F72-6C430463B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182" y="1076410"/>
            <a:ext cx="2161821" cy="16273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C864E5-30BF-9D4E-BF5C-1487B4C4B043}"/>
              </a:ext>
            </a:extLst>
          </p:cNvPr>
          <p:cNvSpPr txBox="1"/>
          <p:nvPr/>
        </p:nvSpPr>
        <p:spPr>
          <a:xfrm>
            <a:off x="9565783" y="2721195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Novasep: cellulosic sugars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273B83-F166-9243-A6D3-69D2863F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182" y="3042475"/>
            <a:ext cx="2167830" cy="14647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AF07947-AE36-0A48-804D-119F12A27C54}"/>
              </a:ext>
            </a:extLst>
          </p:cNvPr>
          <p:cNvSpPr txBox="1"/>
          <p:nvPr/>
        </p:nvSpPr>
        <p:spPr>
          <a:xfrm>
            <a:off x="9577182" y="4507204"/>
            <a:ext cx="2614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Source: photografee.eu - stock.adobe.com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10B59E3-A8EF-BB46-960A-9B3D011E0F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700" y="4833527"/>
            <a:ext cx="2099775" cy="15872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3975A28-8077-1B4D-9719-E319640B3AD0}"/>
              </a:ext>
            </a:extLst>
          </p:cNvPr>
          <p:cNvSpPr txBox="1"/>
          <p:nvPr/>
        </p:nvSpPr>
        <p:spPr>
          <a:xfrm>
            <a:off x="9704854" y="6504475"/>
            <a:ext cx="2099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i="1" dirty="0">
                <a:solidFill>
                  <a:schemeClr val="bg1">
                    <a:lumMod val="50000"/>
                  </a:schemeClr>
                </a:solidFill>
              </a:rPr>
              <a:t>Източник</a:t>
            </a:r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wood foam interior</a:t>
            </a:r>
          </a:p>
        </p:txBody>
      </p:sp>
    </p:spTree>
    <p:extLst>
      <p:ext uri="{BB962C8B-B14F-4D97-AF65-F5344CB8AC3E}">
        <p14:creationId xmlns:p14="http://schemas.microsoft.com/office/powerpoint/2010/main" val="45121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11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AFAA3C-A81F-7542-9E7F-26817186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1767840" cy="1767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7CD81-5C6F-F645-849D-C7348FAEB445}"/>
              </a:ext>
            </a:extLst>
          </p:cNvPr>
          <p:cNvSpPr txBox="1"/>
          <p:nvPr/>
        </p:nvSpPr>
        <p:spPr>
          <a:xfrm>
            <a:off x="2275851" y="1063821"/>
            <a:ext cx="7992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rgbClr val="FABA00"/>
                </a:solidFill>
              </a:rPr>
              <a:t>Цел </a:t>
            </a:r>
            <a:r>
              <a:rPr lang="en-US" sz="3600" b="1" dirty="0">
                <a:solidFill>
                  <a:srgbClr val="FABA00"/>
                </a:solidFill>
              </a:rPr>
              <a:t>11: </a:t>
            </a:r>
            <a:r>
              <a:rPr lang="bg-BG" sz="3600" b="1" dirty="0">
                <a:solidFill>
                  <a:srgbClr val="FABA00"/>
                </a:solidFill>
              </a:rPr>
              <a:t>Устойчиви градове и общности</a:t>
            </a:r>
            <a:endParaRPr lang="en-US" sz="3600" b="1" dirty="0">
              <a:solidFill>
                <a:srgbClr val="FABA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B5E097-4326-7145-827E-9A24968FA0CE}"/>
              </a:ext>
            </a:extLst>
          </p:cNvPr>
          <p:cNvSpPr txBox="1"/>
          <p:nvPr/>
        </p:nvSpPr>
        <p:spPr>
          <a:xfrm>
            <a:off x="8769753" y="6088559"/>
            <a:ext cx="25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/>
              <a:t>Източник</a:t>
            </a:r>
            <a:r>
              <a:rPr lang="en-US" sz="1100" b="1" dirty="0"/>
              <a:t>: </a:t>
            </a:r>
            <a:r>
              <a:rPr lang="en-GB" sz="1100" b="1" dirty="0"/>
              <a:t>Chris Giles, CNN</a:t>
            </a:r>
          </a:p>
          <a:p>
            <a:pPr lvl="0"/>
            <a:r>
              <a:rPr lang="en-GB" sz="1100" dirty="0">
                <a:hlinkClick r:id="rId5"/>
              </a:rPr>
              <a:t>https://edition.cnn.com/style/article/citytree-urban-pollution/index.html</a:t>
            </a:r>
            <a:endParaRPr lang="en-GB" sz="1100" dirty="0"/>
          </a:p>
          <a:p>
            <a:endParaRPr lang="en-US" sz="11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416636" y="1911927"/>
            <a:ext cx="3304309" cy="41252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E086E2-6A26-F146-A68C-EE6D3673EC4C}"/>
              </a:ext>
            </a:extLst>
          </p:cNvPr>
          <p:cNvSpPr txBox="1"/>
          <p:nvPr/>
        </p:nvSpPr>
        <p:spPr>
          <a:xfrm>
            <a:off x="458368" y="2718278"/>
            <a:ext cx="7821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bg-BG" sz="2400" b="1" dirty="0">
                <a:solidFill>
                  <a:srgbClr val="FFC000"/>
                </a:solidFill>
              </a:rPr>
              <a:t>Цел</a:t>
            </a:r>
            <a:r>
              <a:rPr lang="en-US" sz="2400" b="1" dirty="0">
                <a:solidFill>
                  <a:srgbClr val="FFC000"/>
                </a:solidFill>
              </a:rPr>
              <a:t>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Превръщане на градовете и населените места в приобщаващи, безопасни, стабилни и устойчиви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0AC2BD-58A5-9342-B83D-F91E249ACD37}"/>
              </a:ext>
            </a:extLst>
          </p:cNvPr>
          <p:cNvSpPr txBox="1"/>
          <p:nvPr/>
        </p:nvSpPr>
        <p:spPr>
          <a:xfrm>
            <a:off x="458368" y="3634743"/>
            <a:ext cx="75446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FFC000"/>
                </a:solidFill>
              </a:rPr>
              <a:t>Биоикономиката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може да свърже селските и градските райони чрез био-базирани продукти и биоенергия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Тя може да допринесе за устойчиви градове и общности, като използва материали на биологична основа в нови устойчиви сгради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използването на нови филтриращи системи като колонии от мъхове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Повърхността на мъха може да премахне праха, въглеродния двуокис и озона от въздуха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8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12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E6D373-5CD0-CE4B-9C6D-A83F767DC1BC}"/>
              </a:ext>
            </a:extLst>
          </p:cNvPr>
          <p:cNvSpPr txBox="1"/>
          <p:nvPr/>
        </p:nvSpPr>
        <p:spPr>
          <a:xfrm>
            <a:off x="2219063" y="1234515"/>
            <a:ext cx="8774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chemeClr val="accent4">
                    <a:lumMod val="75000"/>
                  </a:schemeClr>
                </a:solidFill>
              </a:rPr>
              <a:t>Цел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12: </a:t>
            </a:r>
            <a:r>
              <a:rPr lang="bg-BG" sz="3200" b="1" dirty="0">
                <a:solidFill>
                  <a:schemeClr val="accent4">
                    <a:lumMod val="75000"/>
                  </a:schemeClr>
                </a:solidFill>
              </a:rPr>
              <a:t>Отговорно потребление и производство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9BC153-0350-6E4F-A5CF-37373D7DB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493" y="914399"/>
            <a:ext cx="1885950" cy="1885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1678460-5A67-E646-910C-B3DCF736306B}"/>
              </a:ext>
            </a:extLst>
          </p:cNvPr>
          <p:cNvSpPr txBox="1"/>
          <p:nvPr/>
        </p:nvSpPr>
        <p:spPr>
          <a:xfrm>
            <a:off x="187552" y="2699141"/>
            <a:ext cx="8278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g-BG" sz="2400" b="1" dirty="0">
                <a:solidFill>
                  <a:schemeClr val="accent4">
                    <a:lumMod val="75000"/>
                  </a:schemeClr>
                </a:solidFill>
              </a:rPr>
              <a:t>Цел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Осигуряване на устойчиви модели на потребление и производство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400" dirty="0"/>
          </a:p>
          <a:p>
            <a:r>
              <a:rPr lang="bg-BG" sz="2400" b="1" dirty="0">
                <a:solidFill>
                  <a:schemeClr val="accent4">
                    <a:lumMod val="75000"/>
                  </a:schemeClr>
                </a:solidFill>
              </a:rPr>
              <a:t>Биоикономиката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може да допринесе за отговорното потребление и производство,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тъй като при производството и потреблението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не се използват продукти от изкопаеми суровини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И вместо да се използват възобновяеми ресурси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остатъци от продукти за ежедневна употреба, да се произвеждат нови продукти за различни сектори като облекло, мода и мебели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Например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кожа,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произведена от гъби, или тъкан, произведена от млечни отпадъци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8823EAE-20CA-884B-923A-1FB869312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406" y="4296016"/>
            <a:ext cx="3349625" cy="20405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7B479B-AD0A-6845-A7EE-E31BAAE64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315" y="1832585"/>
            <a:ext cx="3322638" cy="20827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6898157-50BF-F647-AC57-7F64C0E56A9B}"/>
              </a:ext>
            </a:extLst>
          </p:cNvPr>
          <p:cNvSpPr txBox="1"/>
          <p:nvPr/>
        </p:nvSpPr>
        <p:spPr>
          <a:xfrm>
            <a:off x="9857255" y="4309850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 </a:t>
            </a:r>
            <a:r>
              <a:rPr lang="en-US" sz="1000" i="1" dirty="0"/>
              <a:t>Source: </a:t>
            </a:r>
            <a:r>
              <a:rPr lang="en-GB" sz="1000" dirty="0" err="1"/>
              <a:t>Anke</a:t>
            </a:r>
            <a:r>
              <a:rPr lang="en-GB" sz="1000" dirty="0"/>
              <a:t> </a:t>
            </a:r>
            <a:r>
              <a:rPr lang="en-GB" sz="1000" dirty="0" err="1"/>
              <a:t>Domaske</a:t>
            </a:r>
            <a:r>
              <a:rPr lang="en-GB" sz="1000" dirty="0"/>
              <a:t>, Milk fabric</a:t>
            </a:r>
            <a:endParaRPr lang="en-US" sz="1000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1B6D5E5-E843-0C42-A6D6-90EB528A62B9}"/>
              </a:ext>
            </a:extLst>
          </p:cNvPr>
          <p:cNvSpPr txBox="1"/>
          <p:nvPr/>
        </p:nvSpPr>
        <p:spPr>
          <a:xfrm>
            <a:off x="9540383" y="1882446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i="1" dirty="0">
                <a:solidFill>
                  <a:schemeClr val="bg1"/>
                </a:solidFill>
              </a:rPr>
              <a:t>Source: </a:t>
            </a:r>
            <a:r>
              <a:rPr lang="en-US" sz="1000" i="1" dirty="0" err="1">
                <a:solidFill>
                  <a:schemeClr val="bg1"/>
                </a:solidFill>
              </a:rPr>
              <a:t>Gearpatrol.com</a:t>
            </a:r>
            <a:r>
              <a:rPr lang="en-US" sz="1000" i="1" dirty="0">
                <a:solidFill>
                  <a:schemeClr val="bg1"/>
                </a:solidFill>
              </a:rPr>
              <a:t> by Bolt Threads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48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919D63-E47C-2E49-BDD4-E5930976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1761067" cy="17610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4FDB37-2328-EF46-96B4-7EA316D270CE}"/>
              </a:ext>
            </a:extLst>
          </p:cNvPr>
          <p:cNvSpPr txBox="1"/>
          <p:nvPr/>
        </p:nvSpPr>
        <p:spPr>
          <a:xfrm>
            <a:off x="3319422" y="1414059"/>
            <a:ext cx="89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chemeClr val="accent6">
                    <a:lumMod val="50000"/>
                  </a:schemeClr>
                </a:solidFill>
              </a:rPr>
              <a:t>Цел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13: </a:t>
            </a:r>
            <a:r>
              <a:rPr lang="bg-BG" sz="3600" b="1" dirty="0">
                <a:solidFill>
                  <a:schemeClr val="accent6">
                    <a:lumMod val="50000"/>
                  </a:schemeClr>
                </a:solidFill>
              </a:rPr>
              <a:t>Действия по отношение на климата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A886ED3-7F18-3645-BA05-76FDFF2CEA4A}"/>
              </a:ext>
            </a:extLst>
          </p:cNvPr>
          <p:cNvSpPr txBox="1"/>
          <p:nvPr/>
        </p:nvSpPr>
        <p:spPr>
          <a:xfrm>
            <a:off x="432882" y="2760971"/>
            <a:ext cx="761725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300" b="1" dirty="0">
                <a:solidFill>
                  <a:schemeClr val="accent6">
                    <a:lumMod val="50000"/>
                  </a:schemeClr>
                </a:solidFill>
              </a:rPr>
              <a:t>Цел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Предприемане на спешни действия за борба с изменението на климата и неговото въздействие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bg-BG" sz="2300" b="1" dirty="0">
                <a:solidFill>
                  <a:schemeClr val="accent6">
                    <a:lumMod val="50000"/>
                  </a:schemeClr>
                </a:solidFill>
              </a:rPr>
              <a:t>Биоикономиката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може да замени изкопаемите ресурси с възобновяеми ресурси и да използва CO</a:t>
            </a:r>
            <a:r>
              <a:rPr lang="en-GB" sz="23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 като суровина и нисковъглеродно производство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Например, използването на CO</a:t>
            </a:r>
            <a:r>
              <a:rPr lang="en-GB" sz="23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 като суровина за производство на ключови продукти като строителни материали, химикали и горива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Милиарди тонове CO</a:t>
            </a:r>
            <a:r>
              <a:rPr lang="en-GB" sz="23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 могат да бъдат изтеглени от атмосферата всяка година и да бъдат  превърнати в сполучливи търговски продукти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41" y="3236558"/>
            <a:ext cx="3955802" cy="22251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25328" y="5444016"/>
            <a:ext cx="1473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Aвтор</a:t>
            </a:r>
            <a:r>
              <a:rPr lang="en-US" sz="1400" dirty="0"/>
              <a:t> : </a:t>
            </a:r>
            <a:r>
              <a:rPr lang="en-US" sz="1400" dirty="0" smtClean="0"/>
              <a:t>Elsa João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6434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8004254" y="174791"/>
            <a:ext cx="3598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Общ преглед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0749D9-D750-564F-8761-29D3866C3028}"/>
              </a:ext>
            </a:extLst>
          </p:cNvPr>
          <p:cNvSpPr txBox="1"/>
          <p:nvPr/>
        </p:nvSpPr>
        <p:spPr>
          <a:xfrm>
            <a:off x="489969" y="1902679"/>
            <a:ext cx="5484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g-BG" sz="2400" b="1" dirty="0">
                <a:solidFill>
                  <a:schemeClr val="accent1">
                    <a:lumMod val="50000"/>
                  </a:schemeClr>
                </a:solidFill>
              </a:rPr>
              <a:t>Общ преглед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9300" lvl="1" indent="-342900">
              <a:buFont typeface="Arial" charset="0"/>
              <a:buChar char="•"/>
            </a:pP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Какво представляват целите за устойчиво развитие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)?</a:t>
            </a:r>
          </a:p>
          <a:p>
            <a:pPr marL="749300" lvl="1" indent="-342900">
              <a:buFont typeface="Arial" charset="0"/>
              <a:buChar char="•"/>
            </a:pP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Кои са обектите на всяка 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749300" lvl="1" indent="-342900">
              <a:buFont typeface="Arial" charset="0"/>
              <a:buChar char="•"/>
            </a:pP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Упражнение по осъществяването на 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по целия свят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9300" lvl="1" indent="-342900">
              <a:buFont typeface="Arial" charset="0"/>
              <a:buChar char="•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Връзките между биоикономиката и някои от 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A377E7-D5CA-E848-BF76-DDF19ACD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1597940"/>
            <a:ext cx="5715000" cy="44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6D423C-B413-C147-A4CC-F12F53F51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1598082" cy="1598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32126-E615-D747-AA46-B55EF339DCF2}"/>
              </a:ext>
            </a:extLst>
          </p:cNvPr>
          <p:cNvSpPr txBox="1"/>
          <p:nvPr/>
        </p:nvSpPr>
        <p:spPr>
          <a:xfrm>
            <a:off x="3969050" y="1429192"/>
            <a:ext cx="5378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rgbClr val="0070C0"/>
                </a:solidFill>
              </a:rPr>
              <a:t>Цел </a:t>
            </a:r>
            <a:r>
              <a:rPr lang="en-US" sz="3600" b="1" dirty="0">
                <a:solidFill>
                  <a:srgbClr val="0070C0"/>
                </a:solidFill>
              </a:rPr>
              <a:t>14: </a:t>
            </a:r>
            <a:r>
              <a:rPr lang="bg-BG" sz="3600" b="1" dirty="0">
                <a:solidFill>
                  <a:srgbClr val="0070C0"/>
                </a:solidFill>
              </a:rPr>
              <a:t>Живот под водата</a:t>
            </a:r>
            <a:endParaRPr lang="en-US" sz="36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2CC6A-AB21-D64F-AEF9-AB82DD99A2F4}"/>
              </a:ext>
            </a:extLst>
          </p:cNvPr>
          <p:cNvSpPr txBox="1"/>
          <p:nvPr/>
        </p:nvSpPr>
        <p:spPr>
          <a:xfrm>
            <a:off x="258227" y="2509373"/>
            <a:ext cx="8714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0070C0"/>
                </a:solidFill>
              </a:rPr>
              <a:t>Цел</a:t>
            </a:r>
            <a:r>
              <a:rPr lang="en-GB" sz="2200" b="1" dirty="0">
                <a:solidFill>
                  <a:srgbClr val="0070C0"/>
                </a:solidFill>
              </a:rPr>
              <a:t>: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Съхраняване и устойчиво използване на океаните, моретата и морските ресурси за устойчиво развитие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rgbClr val="0070C0"/>
                </a:solidFill>
              </a:rPr>
              <a:t>Биоикономиката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или Синята биоикономика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може да използва по-добре морската фауна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рибите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 флора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водораслите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за висококачествени биопродукти като храни/фуражи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козметика и био-фармацевтика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могат да се използват остатъци от риба, миди и морски водорасли, за да се разработят алтернативи на пластмасите произведени от изкопаеми суровини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По този начин тя може да превърне потока от отпадъци в нови продукти, подобни на пластмаса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които са здрави, органични, биоразградими и не вредят на околната среда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4E88330-C74F-5645-AEC9-D9E2DC1C3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699" y="3016739"/>
            <a:ext cx="2546723" cy="21838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F1D543D-94DD-6148-AF4F-B46B2144C36C}"/>
              </a:ext>
            </a:extLst>
          </p:cNvPr>
          <p:cNvSpPr/>
          <p:nvPr/>
        </p:nvSpPr>
        <p:spPr>
          <a:xfrm>
            <a:off x="10406372" y="5372408"/>
            <a:ext cx="13500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Source: James Dyson Award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03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3FCE0-F12B-D241-9C49-953C1406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" y="914399"/>
            <a:ext cx="1793631" cy="1793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3D795F-25C6-FC47-AF3C-85E0EB76F4E7}"/>
              </a:ext>
            </a:extLst>
          </p:cNvPr>
          <p:cNvSpPr txBox="1"/>
          <p:nvPr/>
        </p:nvSpPr>
        <p:spPr>
          <a:xfrm>
            <a:off x="2518348" y="1409730"/>
            <a:ext cx="613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rgbClr val="00B050"/>
                </a:solidFill>
              </a:rPr>
              <a:t>Цел </a:t>
            </a:r>
            <a:r>
              <a:rPr lang="en-US" sz="3600" b="1" dirty="0">
                <a:solidFill>
                  <a:srgbClr val="00B050"/>
                </a:solidFill>
              </a:rPr>
              <a:t>15: </a:t>
            </a:r>
            <a:r>
              <a:rPr lang="bg-BG" sz="3600" b="1" dirty="0">
                <a:solidFill>
                  <a:srgbClr val="00B050"/>
                </a:solidFill>
              </a:rPr>
              <a:t>Живот на сушата</a:t>
            </a:r>
            <a:endParaRPr lang="en-US" sz="3600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942517-E5B5-9F4B-A6A2-9E1E1FE3268D}"/>
              </a:ext>
            </a:extLst>
          </p:cNvPr>
          <p:cNvSpPr txBox="1"/>
          <p:nvPr/>
        </p:nvSpPr>
        <p:spPr>
          <a:xfrm>
            <a:off x="185053" y="4085785"/>
            <a:ext cx="1136045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300" b="1" dirty="0">
                <a:solidFill>
                  <a:srgbClr val="3D8400"/>
                </a:solidFill>
              </a:rPr>
              <a:t>Биоикономиката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съдейства за оценяване на биологичното разнообразие като актив на биоикономиката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Тя разглежда растенията като изключително ценен ресурс за биомаса, включително биогорива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Устойчивостта, биологичното разнообразие и опазването на почвата се осъществяват чрез устойчиво използване на природните ресурси според специфичните местни условия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предотвратяване на свръхексплоатацията и деградацията на земята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300" dirty="0">
                <a:solidFill>
                  <a:schemeClr val="accent1">
                    <a:lumMod val="50000"/>
                  </a:schemeClr>
                </a:solidFill>
              </a:rPr>
              <a:t>и предотвратяване на оскъдност на ресурсите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Така например, маслиновите листа могат да бъдат естествени и екологични алтернативни дъбилни агенти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66" y="1450035"/>
            <a:ext cx="4016539" cy="26261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430" y="2667125"/>
            <a:ext cx="8251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3D8400"/>
                </a:solidFill>
              </a:rPr>
              <a:t>Цел</a:t>
            </a:r>
            <a:r>
              <a:rPr lang="en-US" sz="2400" b="1" dirty="0">
                <a:solidFill>
                  <a:srgbClr val="3D8400"/>
                </a:solidFill>
              </a:rPr>
              <a:t>: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Устойчиво управление на горите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борба с превръщането в пустини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преустановяване и връщане назад на деградацията на земята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спиране на загубата на биологично разнообразие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3254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0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06886" y="203133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260991" y="29407"/>
            <a:ext cx="5856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Мониторинг на биоикономиката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7D07DA-DE10-4D4C-8341-61C5FA8E4FC4}"/>
              </a:ext>
            </a:extLst>
          </p:cNvPr>
          <p:cNvSpPr txBox="1"/>
          <p:nvPr/>
        </p:nvSpPr>
        <p:spPr>
          <a:xfrm>
            <a:off x="737341" y="2785917"/>
            <a:ext cx="84519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Биоикономиката има предимство само ако нейните потенциалните отрицателни ефекти се наблюдават и предотвратяват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Новите продукти на биологична основа могат да имат положително въздействие, но те не са чудодейно решение на всички предизвикателства към устойчивостта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Те могат само да допринесат за трансформация на устойчивостта заедно с намаляването на потреблението и удължаването на живота на продукта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D7E9DC-5BAC-BB4C-A738-249BD4195B68}"/>
              </a:ext>
            </a:extLst>
          </p:cNvPr>
          <p:cNvSpPr txBox="1"/>
          <p:nvPr/>
        </p:nvSpPr>
        <p:spPr>
          <a:xfrm>
            <a:off x="1863709" y="1150152"/>
            <a:ext cx="9397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Значението на мониторинга и противодействие на негативните ефекти на биоикономиката</a:t>
            </a:r>
            <a:r>
              <a:rPr lang="ar-SA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882" y="2815825"/>
            <a:ext cx="2349500" cy="264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13017" y="5522660"/>
            <a:ext cx="239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/>
              <a:t>Източник на снимката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http://www.eutimes.eu/tag/environmental-protection/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850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0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55870" y="74804"/>
            <a:ext cx="58565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Видеоклип за </a:t>
            </a:r>
            <a:r>
              <a:rPr lang="bg-BG" sz="3400" b="1" spc="1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582" y="1006763"/>
            <a:ext cx="8291945" cy="42723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40476" y="5446579"/>
            <a:ext cx="10552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bg-BG" b="1" dirty="0"/>
              <a:t>Видео клип</a:t>
            </a:r>
            <a:r>
              <a:rPr lang="en-US" b="1" dirty="0"/>
              <a:t> (2 </a:t>
            </a:r>
            <a:r>
              <a:rPr lang="bg-BG" b="1" dirty="0"/>
              <a:t>минути и </a:t>
            </a:r>
            <a:r>
              <a:rPr lang="en-US" b="1" dirty="0"/>
              <a:t>8 </a:t>
            </a:r>
            <a:r>
              <a:rPr lang="bg-BG" b="1" dirty="0"/>
              <a:t>секунди</a:t>
            </a:r>
            <a:r>
              <a:rPr lang="en-US" b="1" dirty="0"/>
              <a:t>):</a:t>
            </a:r>
            <a:r>
              <a:rPr lang="en-US" dirty="0"/>
              <a:t> </a:t>
            </a:r>
            <a:r>
              <a:rPr lang="en-GB" dirty="0">
                <a:hlinkClick r:id="rId5"/>
              </a:rPr>
              <a:t>https://www.youtube.com/watch?v=3WODX8fyRHA </a:t>
            </a:r>
            <a:endParaRPr lang="en-GB" dirty="0"/>
          </a:p>
          <a:p>
            <a:pPr lvl="0" defTabSz="914400">
              <a:defRPr/>
            </a:pPr>
            <a:r>
              <a:rPr lang="bg-BG" b="1" dirty="0"/>
              <a:t>Езиците на субтитрите на видео клипа включват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ru-RU" dirty="0"/>
              <a:t>Български, латвийски, македонски, полски и румънски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93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CDE5E5C-5551-0B41-8F4B-63F3595B5862}"/>
              </a:ext>
            </a:extLst>
          </p:cNvPr>
          <p:cNvSpPr/>
          <p:nvPr/>
        </p:nvSpPr>
        <p:spPr>
          <a:xfrm>
            <a:off x="2963806" y="7524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C3DD885-330E-6B46-BABD-B7F8FC9924B9}"/>
              </a:ext>
            </a:extLst>
          </p:cNvPr>
          <p:cNvSpPr txBox="1"/>
          <p:nvPr/>
        </p:nvSpPr>
        <p:spPr>
          <a:xfrm>
            <a:off x="3995132" y="6332474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3" y="3760717"/>
            <a:ext cx="9052682" cy="234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D90501-FD6D-4E51-93F1-27B8FAB6BBCA}"/>
              </a:ext>
            </a:extLst>
          </p:cNvPr>
          <p:cNvSpPr txBox="1"/>
          <p:nvPr/>
        </p:nvSpPr>
        <p:spPr>
          <a:xfrm>
            <a:off x="4342512" y="1172473"/>
            <a:ext cx="62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FFED00"/>
                </a:solidFill>
              </a:rPr>
              <a:t>Въпроси и дискусия</a:t>
            </a:r>
            <a:endParaRPr lang="en-GB" sz="4000" b="1" dirty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xmlns="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15" y="144877"/>
            <a:ext cx="1552381" cy="115819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xmlns="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36" y="1"/>
            <a:ext cx="8556664" cy="17570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6348" y="1752234"/>
            <a:ext cx="11837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Тези образователни материали са разработени като част от проекта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BE-Rural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Био-базирани стратегии и пътни карти за засилено селскостопанско и регионално развитие в ЕС (април 2019 г - март 2022 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xmlns="" id="{8DA0CED4-49C8-2449-95D6-706ECBA6F632}"/>
              </a:ext>
            </a:extLst>
          </p:cNvPr>
          <p:cNvSpPr txBox="1"/>
          <p:nvPr/>
        </p:nvSpPr>
        <p:spPr>
          <a:xfrm>
            <a:off x="700095" y="2839649"/>
            <a:ext cx="3698278" cy="38010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BE-Rural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подпомага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1800"/>
              </a:spcAft>
            </a:pP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… </a:t>
            </a:r>
            <a:r>
              <a:rPr lang="ru-RU" sz="1400" dirty="0">
                <a:ea typeface="Roboto" panose="02000000000000000000" pitchFamily="2" charset="0"/>
                <a:cs typeface="Arial" panose="020B0604020202020204" pitchFamily="34" charset="0"/>
              </a:rPr>
              <a:t>регионални заинтересовани страни в пет държави </a:t>
            </a: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Латвия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Видземе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 и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Курземе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Полша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Лагуни Шчечин и Висла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Румъния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Ковасна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България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Стара Загора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Северна Македония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Струмица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47" y="1317491"/>
            <a:ext cx="19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https://be-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rural.eu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8708" y="3224734"/>
            <a:ext cx="3353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Целта на BE-Rural е да реализира потенциала на регионалните био-базирани икономики, като подкрепи съответните участници в съвместното разработване на стратегии и пътни карти за биоикономиката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95" y="6177689"/>
            <a:ext cx="394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https://be-rural.eu/innovation-regions/</a:t>
            </a:r>
            <a:r>
              <a:rPr lang="en-US" dirty="0"/>
              <a:t> 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4901605" y="2917929"/>
            <a:ext cx="3048595" cy="4039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8C09213-F965-480D-9E15-75FEE2BFFB9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25" y="3936635"/>
            <a:ext cx="197098" cy="27878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5BE3F12-036D-4F58-8779-288AC305FAFC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902" y="6451813"/>
            <a:ext cx="518747" cy="1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99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06886" y="36547"/>
            <a:ext cx="5807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Целите за устойчиво развитие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CEE751-1D19-7841-84E8-08711BFB7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136" y="1584310"/>
            <a:ext cx="1914600" cy="2081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F76192-D496-FF44-9B56-53F7D73B89A1}"/>
              </a:ext>
            </a:extLst>
          </p:cNvPr>
          <p:cNvSpPr txBox="1"/>
          <p:nvPr/>
        </p:nvSpPr>
        <p:spPr>
          <a:xfrm>
            <a:off x="473350" y="1584310"/>
            <a:ext cx="74551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0663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През септември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2015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 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Организацията на обединените нации прие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17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Цели за устойчиво развитие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lvl="1" indent="-220663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17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-те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включват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169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специфични обекти (цели)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1" indent="-220663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Правителствата на 193 държави се съгласиха да изпълнят тези цели за постигане на Програмата за устойчиво развитие до 2030 г.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92F669-3531-A847-8845-557A76FF8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0" y="4128805"/>
            <a:ext cx="10935549" cy="2174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439145-47D4-9046-9176-2FAC49075177}"/>
              </a:ext>
            </a:extLst>
          </p:cNvPr>
          <p:cNvSpPr txBox="1"/>
          <p:nvPr/>
        </p:nvSpPr>
        <p:spPr>
          <a:xfrm>
            <a:off x="620231" y="6302953"/>
            <a:ext cx="3982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200" i="1" dirty="0"/>
              <a:t>: </a:t>
            </a:r>
            <a:r>
              <a:rPr lang="en-US" sz="1200" i="1" dirty="0">
                <a:hlinkClick r:id="rId6"/>
              </a:rPr>
              <a:t>https://sustainabledevelopment.un.org/?menu=1300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68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55871" y="113141"/>
            <a:ext cx="5974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„Сватбена торта“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16AEA9-A918-4313-9145-151B2CA4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4</a:t>
            </a:fld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6627AB-2405-6040-924A-17EEB34EF9E1}"/>
              </a:ext>
            </a:extLst>
          </p:cNvPr>
          <p:cNvSpPr txBox="1"/>
          <p:nvPr/>
        </p:nvSpPr>
        <p:spPr>
          <a:xfrm>
            <a:off x="589413" y="995054"/>
            <a:ext cx="11336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Нов начин за разглеждане на икономическите, социалните и екологичните аспекти на 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                            (</a:t>
            </a:r>
            <a:r>
              <a:rPr lang="bg-BG" sz="1600" dirty="0">
                <a:solidFill>
                  <a:schemeClr val="accent1">
                    <a:lumMod val="50000"/>
                  </a:schemeClr>
                </a:solidFill>
              </a:rPr>
              <a:t>предложен от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Johan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Rockström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16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Pavan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Sukhdev, Resilience Centre</a:t>
            </a:r>
            <a:r>
              <a:rPr lang="bg-BG" sz="1600" dirty="0">
                <a:solidFill>
                  <a:schemeClr val="accent1">
                    <a:lumMod val="50000"/>
                  </a:schemeClr>
                </a:solidFill>
              </a:rPr>
              <a:t> – Стокхолм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AF9020-AA28-3046-829F-3086CBACE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402" y="2186232"/>
            <a:ext cx="5588185" cy="4333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3EF7BA-25BF-634D-BF6A-8694595D31FB}"/>
              </a:ext>
            </a:extLst>
          </p:cNvPr>
          <p:cNvSpPr txBox="1"/>
          <p:nvPr/>
        </p:nvSpPr>
        <p:spPr>
          <a:xfrm>
            <a:off x="518099" y="3163249"/>
            <a:ext cx="5355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Този модел предполага, че икономиката и обществото се разглеждат като вградени части на биосферата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Всички ЦУР са пряко или косвено свързани помежду си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Цел 17 е глобалното партньорство, необходимо за устойчиво развитие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5F7164-9B18-ED4D-A240-48B9312945B5}"/>
              </a:ext>
            </a:extLst>
          </p:cNvPr>
          <p:cNvSpPr txBox="1"/>
          <p:nvPr/>
        </p:nvSpPr>
        <p:spPr>
          <a:xfrm>
            <a:off x="6982375" y="6503598"/>
            <a:ext cx="4087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Source: Azote Images for Stockholm Resilience Centre, Stockholm University</a:t>
            </a:r>
          </a:p>
        </p:txBody>
      </p:sp>
    </p:spTree>
    <p:extLst>
      <p:ext uri="{BB962C8B-B14F-4D97-AF65-F5344CB8AC3E}">
        <p14:creationId xmlns:p14="http://schemas.microsoft.com/office/powerpoint/2010/main" val="81402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766560" y="174791"/>
            <a:ext cx="48360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 целия свят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9B9F49-6F62-F549-A8D3-03ADE0B70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0" y="2179696"/>
            <a:ext cx="6725911" cy="3080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46D771-5224-EB43-9B58-2B0FA5F3A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313" y="1823862"/>
            <a:ext cx="3884991" cy="3704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00E6BD-0AE3-6B47-86CB-0853B09C1E94}"/>
              </a:ext>
            </a:extLst>
          </p:cNvPr>
          <p:cNvSpPr txBox="1"/>
          <p:nvPr/>
        </p:nvSpPr>
        <p:spPr>
          <a:xfrm>
            <a:off x="698404" y="5531678"/>
            <a:ext cx="1111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Отворете тази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web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-страница: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>
                <a:hlinkClick r:id="rId6"/>
              </a:rPr>
              <a:t>https://dashboards.</a:t>
            </a:r>
            <a:r>
              <a:rPr lang="en-US" sz="2400" dirty="0">
                <a:hlinkClick r:id="rId6"/>
              </a:rPr>
              <a:t>SDGs</a:t>
            </a:r>
            <a:r>
              <a:rPr lang="en-GB" sz="2400" dirty="0">
                <a:hlinkClick r:id="rId6"/>
              </a:rPr>
              <a:t>index.org/#/</a:t>
            </a:r>
            <a:r>
              <a:rPr lang="bg-BG" sz="2400" dirty="0"/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и изберете държавата, </a:t>
            </a:r>
            <a:r>
              <a:rPr lang="bg-BG" sz="2400" dirty="0" err="1">
                <a:solidFill>
                  <a:schemeClr val="accent1">
                    <a:lumMod val="50000"/>
                  </a:schemeClr>
                </a:solidFill>
              </a:rPr>
              <a:t>кКоято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 сте посетили последна, за да проверите нейното достигане на 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включително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169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цели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F355829-27EB-3945-9A34-DDC3B665F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367" y="2754590"/>
            <a:ext cx="1812950" cy="1812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013C45-A2A7-3848-B5C6-B905409E68D0}"/>
              </a:ext>
            </a:extLst>
          </p:cNvPr>
          <p:cNvSpPr txBox="1"/>
          <p:nvPr/>
        </p:nvSpPr>
        <p:spPr>
          <a:xfrm>
            <a:off x="1903074" y="1100587"/>
            <a:ext cx="8702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Упражнение по достигане на ЦУР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по целия свят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936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55869" y="174791"/>
            <a:ext cx="58477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13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 целия свят 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421101-248F-4AFC-86C6-DD49A424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6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1206500"/>
            <a:ext cx="10021224" cy="48825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14557" y="6269632"/>
            <a:ext cx="362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dirty="0">
                <a:hlinkClick r:id="rId5"/>
              </a:rPr>
              <a:t>https://dashboards.</a:t>
            </a:r>
            <a:r>
              <a:rPr lang="en-US" dirty="0">
                <a:hlinkClick r:id="rId5"/>
              </a:rPr>
              <a:t>SDG</a:t>
            </a:r>
            <a:r>
              <a:rPr lang="en-GB" dirty="0">
                <a:hlinkClick r:id="rId5"/>
              </a:rPr>
              <a:t>index.org/#/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250" y="931555"/>
            <a:ext cx="469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Табла за докладване на устойчивото зазвитие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178" y="1751568"/>
            <a:ext cx="4979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dirty="0"/>
              <a:t>Трансформации за достигане на целите за устойчиво развитие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382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8004254" y="174791"/>
            <a:ext cx="3598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Полша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013C45-A2A7-3848-B5C6-B905409E68D0}"/>
              </a:ext>
            </a:extLst>
          </p:cNvPr>
          <p:cNvSpPr txBox="1"/>
          <p:nvPr/>
        </p:nvSpPr>
        <p:spPr>
          <a:xfrm>
            <a:off x="2077833" y="1023923"/>
            <a:ext cx="700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Достигане на ЦУР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в Полша през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2019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 г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498" y="1673882"/>
            <a:ext cx="9755908" cy="48412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5" y="1067951"/>
            <a:ext cx="2010833" cy="922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493055" y="5991116"/>
            <a:ext cx="362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dirty="0">
                <a:hlinkClick r:id="rId6"/>
              </a:rPr>
              <a:t>https://dashboards.</a:t>
            </a:r>
            <a:r>
              <a:rPr lang="bg-BG" dirty="0">
                <a:hlinkClick r:id="rId6"/>
              </a:rPr>
              <a:t>ЦУР</a:t>
            </a:r>
            <a:r>
              <a:rPr lang="en-GB" dirty="0">
                <a:hlinkClick r:id="rId6"/>
              </a:rPr>
              <a:t>index.org/#/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055" y="5205852"/>
            <a:ext cx="339756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EB9B5B-5117-48BD-8214-9B2425A9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8</a:t>
            </a:fld>
            <a:endParaRPr lang="de-DE"/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5976341" y="83806"/>
            <a:ext cx="6173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13 </a:t>
            </a:r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ЦУР</a:t>
            </a:r>
            <a:r>
              <a:rPr lang="en-GB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15 </a:t>
            </a:r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Полша</a:t>
            </a:r>
            <a:endParaRPr lang="en-GB" sz="32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4254" y="5913346"/>
            <a:ext cx="362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dirty="0">
                <a:hlinkClick r:id="rId4"/>
              </a:rPr>
              <a:t>https://dashboards.</a:t>
            </a:r>
            <a:r>
              <a:rPr lang="bg-BG" dirty="0">
                <a:hlinkClick r:id="rId4"/>
              </a:rPr>
              <a:t>ЦУР</a:t>
            </a:r>
            <a:r>
              <a:rPr lang="en-GB" dirty="0">
                <a:hlinkClick r:id="rId4"/>
              </a:rPr>
              <a:t>index.org/#/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19" y="4658638"/>
            <a:ext cx="7164288" cy="1911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401" y="4573903"/>
            <a:ext cx="4254500" cy="90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19" y="994485"/>
            <a:ext cx="2768600" cy="127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808" y="2329462"/>
            <a:ext cx="5694218" cy="20255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79" y="2342379"/>
            <a:ext cx="5635428" cy="20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92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8DA0CED4-49C8-2449-95D6-706ECBA6F632}"/>
              </a:ext>
            </a:extLst>
          </p:cNvPr>
          <p:cNvSpPr txBox="1"/>
          <p:nvPr/>
        </p:nvSpPr>
        <p:spPr>
          <a:xfrm>
            <a:off x="462516" y="1745153"/>
            <a:ext cx="4931037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</a:t>
            </a:r>
            <a:r>
              <a:rPr lang="en-GB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производство на стоки</a:t>
            </a:r>
            <a:r>
              <a:rPr lang="en-GB" dirty="0"/>
              <a:t>, </a:t>
            </a:r>
            <a:r>
              <a:rPr lang="bg-BG" dirty="0"/>
              <a:t>услуги или енергия от биологичен материал като основен ресурс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тясно свързана с устойчивостта, тъй като био-разградимите ресурси са често използвани, а отпадъците са изцяло изключени от системата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може да избегне изчерпването на ресурсите за бъдещите поколения и да защити стабилността на пранетата</a:t>
            </a:r>
            <a:r>
              <a:rPr lang="en-GB" dirty="0"/>
              <a:t>.  </a:t>
            </a:r>
            <a:endParaRPr lang="en-GB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3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EEF2D5-375F-4CD7-AE86-7045555C3BBD}"/>
              </a:ext>
            </a:extLst>
          </p:cNvPr>
          <p:cNvSpPr txBox="1"/>
          <p:nvPr/>
        </p:nvSpPr>
        <p:spPr>
          <a:xfrm>
            <a:off x="6881822" y="1236259"/>
            <a:ext cx="49310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rgbClr val="FFC000"/>
                </a:solidFill>
              </a:rPr>
              <a:t>Европейска биоикономическа стратегия</a:t>
            </a:r>
            <a:endParaRPr lang="en-GB" sz="2800" b="1" dirty="0">
              <a:solidFill>
                <a:srgbClr val="FFC000"/>
              </a:solidFill>
            </a:endParaRPr>
          </a:p>
          <a:p>
            <a:endParaRPr lang="en-GB" dirty="0"/>
          </a:p>
          <a:p>
            <a:r>
              <a:rPr lang="ru-RU" dirty="0"/>
              <a:t>Европейската комисия предприема стъпки към устойчива биоикономика и има биоикономическа стратегия за насърчаване на биоикономиката и за избягване на достигането  на екологичните граници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AB7680-B3FD-486D-866E-05BD638442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474" y="3829384"/>
            <a:ext cx="3526357" cy="2443655"/>
          </a:xfrm>
          <a:prstGeom prst="rect">
            <a:avLst/>
          </a:prstGeom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xmlns="" id="{916C075C-E486-8B40-A758-F39602688645}"/>
              </a:ext>
            </a:extLst>
          </p:cNvPr>
          <p:cNvSpPr txBox="1"/>
          <p:nvPr/>
        </p:nvSpPr>
        <p:spPr>
          <a:xfrm>
            <a:off x="6131377" y="134033"/>
            <a:ext cx="603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Какво е биоикономика</a:t>
            </a:r>
            <a:r>
              <a:rPr lang="en-GB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2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0493328AADB439252D3A4A5389DE1" ma:contentTypeVersion="6" ma:contentTypeDescription="Create a new document." ma:contentTypeScope="" ma:versionID="0138566a13587853b6710ac3e77774b4">
  <xsd:schema xmlns:xsd="http://www.w3.org/2001/XMLSchema" xmlns:xs="http://www.w3.org/2001/XMLSchema" xmlns:p="http://schemas.microsoft.com/office/2006/metadata/properties" xmlns:ns2="d0a049c0-0b5b-40dc-bb16-5c3182e846c3" targetNamespace="http://schemas.microsoft.com/office/2006/metadata/properties" ma:root="true" ma:fieldsID="aada6981eb83e5731c59671e82c8aba1" ns2:_="">
    <xsd:import namespace="d0a049c0-0b5b-40dc-bb16-5c3182e84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049c0-0b5b-40dc-bb16-5c3182e84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D90596-0982-42CF-8391-DA2C543F8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a049c0-0b5b-40dc-bb16-5c3182e84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C96350-CC1C-4997-8433-5E8EFB8CC034}">
  <ds:schemaRefs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0a049c0-0b5b-40dc-bb16-5c3182e846c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003685-F6DD-41ED-8A2E-EA926CFC0C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30329</TotalTime>
  <Words>3561</Words>
  <Application>Microsoft Macintosh PowerPoint</Application>
  <PresentationFormat>Widescreen</PresentationFormat>
  <Paragraphs>287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Calibri Light</vt:lpstr>
      <vt:lpstr>Roboto</vt:lpstr>
      <vt:lpstr>Roboto Light</vt:lpstr>
      <vt:lpstr>Roboto Medium</vt:lpstr>
      <vt:lpstr>Times New Roman</vt:lpstr>
      <vt:lpstr>Arial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Katja Bölcker</dc:creator>
  <cp:lastModifiedBy>Elsa</cp:lastModifiedBy>
  <cp:revision>340</cp:revision>
  <dcterms:created xsi:type="dcterms:W3CDTF">2019-05-22T07:43:42Z</dcterms:created>
  <dcterms:modified xsi:type="dcterms:W3CDTF">2022-07-01T16:06:57Z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0x0101001180493328AADB439252D3A4A5389DE1</vt:lpwstr>
  </property>
</Properties>
</file>