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7"/>
  </p:notesMasterIdLst>
  <p:handoutMasterIdLst>
    <p:handoutMasterId r:id="rId28"/>
  </p:handoutMasterIdLst>
  <p:sldIdLst>
    <p:sldId id="337" r:id="rId2"/>
    <p:sldId id="354" r:id="rId3"/>
    <p:sldId id="368" r:id="rId4"/>
    <p:sldId id="366" r:id="rId5"/>
    <p:sldId id="369" r:id="rId6"/>
    <p:sldId id="370" r:id="rId7"/>
    <p:sldId id="364" r:id="rId8"/>
    <p:sldId id="365" r:id="rId9"/>
    <p:sldId id="327" r:id="rId10"/>
    <p:sldId id="322" r:id="rId11"/>
    <p:sldId id="351" r:id="rId12"/>
    <p:sldId id="344" r:id="rId13"/>
    <p:sldId id="348" r:id="rId14"/>
    <p:sldId id="345" r:id="rId15"/>
    <p:sldId id="346" r:id="rId16"/>
    <p:sldId id="347" r:id="rId17"/>
    <p:sldId id="333" r:id="rId18"/>
    <p:sldId id="355" r:id="rId19"/>
    <p:sldId id="324" r:id="rId20"/>
    <p:sldId id="358" r:id="rId21"/>
    <p:sldId id="360" r:id="rId22"/>
    <p:sldId id="359" r:id="rId23"/>
    <p:sldId id="361" r:id="rId24"/>
    <p:sldId id="362" r:id="rId25"/>
    <p:sldId id="363" r:id="rId2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ce Morel" initials="BM" lastIdx="9"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95" autoAdjust="0"/>
    <p:restoredTop sz="70194" autoAdjust="0"/>
  </p:normalViewPr>
  <p:slideViewPr>
    <p:cSldViewPr snapToGrid="0">
      <p:cViewPr varScale="1">
        <p:scale>
          <a:sx n="65" d="100"/>
          <a:sy n="65" d="100"/>
        </p:scale>
        <p:origin x="72" y="49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51" d="100"/>
          <a:sy n="51" d="100"/>
        </p:scale>
        <p:origin x="2694" y="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E8653-0A4D-4D6B-9519-C1A96987850D}"/>
              </a:ext>
            </a:extLst>
          </p:cNvPr>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GB" dirty="0"/>
          </a:p>
        </p:txBody>
      </p:sp>
      <p:sp>
        <p:nvSpPr>
          <p:cNvPr id="3" name="Date Placeholder 2">
            <a:extLst>
              <a:ext uri="{FF2B5EF4-FFF2-40B4-BE49-F238E27FC236}">
                <a16:creationId xmlns:a16="http://schemas.microsoft.com/office/drawing/2014/main" id="{B1BC9928-D56C-4357-86C1-8461ADEA3AA5}"/>
              </a:ext>
            </a:extLst>
          </p:cNvPr>
          <p:cNvSpPr>
            <a:spLocks noGrp="1"/>
          </p:cNvSpPr>
          <p:nvPr>
            <p:ph type="dt" sz="quarter" idx="1"/>
          </p:nvPr>
        </p:nvSpPr>
        <p:spPr>
          <a:xfrm>
            <a:off x="4143587" y="1"/>
            <a:ext cx="3169920" cy="481727"/>
          </a:xfrm>
          <a:prstGeom prst="rect">
            <a:avLst/>
          </a:prstGeom>
        </p:spPr>
        <p:txBody>
          <a:bodyPr vert="horz" lIns="96661" tIns="48331" rIns="96661" bIns="48331" rtlCol="0"/>
          <a:lstStyle>
            <a:lvl1pPr algn="r">
              <a:defRPr sz="1300"/>
            </a:lvl1pPr>
          </a:lstStyle>
          <a:p>
            <a:fld id="{3D75C79A-7CC5-401E-9B6D-19D6863CD135}" type="datetimeFigureOut">
              <a:rPr lang="en-GB" smtClean="0"/>
              <a:t>23/02/2021</a:t>
            </a:fld>
            <a:endParaRPr lang="lv-LV" dirty="0"/>
          </a:p>
        </p:txBody>
      </p:sp>
      <p:sp>
        <p:nvSpPr>
          <p:cNvPr id="4" name="Footer Placeholder 3">
            <a:extLst>
              <a:ext uri="{FF2B5EF4-FFF2-40B4-BE49-F238E27FC236}">
                <a16:creationId xmlns:a16="http://schemas.microsoft.com/office/drawing/2014/main" id="{85D86AF4-5C92-47C5-82F4-0947418387D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dirty="0"/>
          </a:p>
        </p:txBody>
      </p:sp>
      <p:sp>
        <p:nvSpPr>
          <p:cNvPr id="5" name="Slide Number Placeholder 4">
            <a:extLst>
              <a:ext uri="{FF2B5EF4-FFF2-40B4-BE49-F238E27FC236}">
                <a16:creationId xmlns:a16="http://schemas.microsoft.com/office/drawing/2014/main" id="{C2613E7C-6559-47A3-BADF-E6F3EF68A0BD}"/>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50BA1AA-6CAA-41C2-8026-44B5E4E9544F}" type="slidenum">
              <a:rPr lang="en-GB" smtClean="0"/>
              <a:t>‹#›</a:t>
            </a:fld>
            <a:endParaRPr lang="lv-LV" dirty="0"/>
          </a:p>
        </p:txBody>
      </p:sp>
    </p:spTree>
    <p:extLst>
      <p:ext uri="{BB962C8B-B14F-4D97-AF65-F5344CB8AC3E}">
        <p14:creationId xmlns:p14="http://schemas.microsoft.com/office/powerpoint/2010/main" val="23796467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61" tIns="48331" rIns="96661" bIns="48331" rtlCol="0"/>
          <a:lstStyle>
            <a:lvl1pPr algn="l">
              <a:defRPr sz="1300"/>
            </a:lvl1pPr>
          </a:lstStyle>
          <a:p>
            <a:endParaRPr lang="en-GB" dirty="0"/>
          </a:p>
        </p:txBody>
      </p:sp>
      <p:sp>
        <p:nvSpPr>
          <p:cNvPr id="3" name="Date Placeholder 2"/>
          <p:cNvSpPr>
            <a:spLocks noGrp="1"/>
          </p:cNvSpPr>
          <p:nvPr>
            <p:ph type="dt" idx="1"/>
          </p:nvPr>
        </p:nvSpPr>
        <p:spPr>
          <a:xfrm>
            <a:off x="4143587" y="1"/>
            <a:ext cx="3169920" cy="481727"/>
          </a:xfrm>
          <a:prstGeom prst="rect">
            <a:avLst/>
          </a:prstGeom>
        </p:spPr>
        <p:txBody>
          <a:bodyPr vert="horz" lIns="96661" tIns="48331" rIns="96661" bIns="48331" rtlCol="0"/>
          <a:lstStyle>
            <a:lvl1pPr algn="r">
              <a:defRPr sz="1300"/>
            </a:lvl1pPr>
          </a:lstStyle>
          <a:p>
            <a:fld id="{9AA43007-A0AA-4011-B606-4CC927A15F7C}" type="datetimeFigureOut">
              <a:rPr lang="en-GB" smtClean="0"/>
              <a:t>23/02/2021</a:t>
            </a:fld>
            <a:endParaRPr lang="lv-LV"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620577"/>
            <a:ext cx="5852160" cy="3780474"/>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GB"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C06AA30-1F3A-40F5-B663-9003C0E10A41}" type="slidenum">
              <a:rPr lang="en-GB" smtClean="0"/>
              <a:t>‹#›</a:t>
            </a:fld>
            <a:endParaRPr lang="lv-LV" dirty="0"/>
          </a:p>
        </p:txBody>
      </p:sp>
    </p:spTree>
    <p:extLst>
      <p:ext uri="{BB962C8B-B14F-4D97-AF65-F5344CB8AC3E}">
        <p14:creationId xmlns:p14="http://schemas.microsoft.com/office/powerpoint/2010/main" val="274637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watch?v=eMnTl0XV_F4" TargetMode="External"/><Relationship Id="rId3" Type="http://schemas.openxmlformats.org/officeDocument/2006/relationships/hyperlink" Target="https://www.youtube.com/watch?v=w8JaCLECuM4&amp;t=8s" TargetMode="External"/><Relationship Id="rId7" Type="http://schemas.openxmlformats.org/officeDocument/2006/relationships/hyperlink" Target="https://www.youtube.com/watch?v=OvpD52n1olM"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youtube.com/watch?v=2xvXkOMRTs4" TargetMode="External"/><Relationship Id="rId11" Type="http://schemas.openxmlformats.org/officeDocument/2006/relationships/hyperlink" Target="https://www.youtube.com/watch?v=D5KNcdsT2lY&amp;t=68s" TargetMode="External"/><Relationship Id="rId5" Type="http://schemas.openxmlformats.org/officeDocument/2006/relationships/hyperlink" Target="https://bloom-bioeconomy.eu/wp-content/uploads/2019/01/BLOOM-Factsheet-What-is-the-Bioeconomy.pdf" TargetMode="External"/><Relationship Id="rId10" Type="http://schemas.openxmlformats.org/officeDocument/2006/relationships/hyperlink" Target="https://www.youtube.com/watch?v=oPadmhfDAjk" TargetMode="External"/><Relationship Id="rId4" Type="http://schemas.openxmlformats.org/officeDocument/2006/relationships/hyperlink" Target="http://www.bio-step.eu/fileadmin/BioSTEP/Bio_documents/BioSTEP_Bioeconomy-in-everyday-life_Glasgow_Exhibition-Guide.pdf" TargetMode="External"/><Relationship Id="rId9" Type="http://schemas.openxmlformats.org/officeDocument/2006/relationships/hyperlink" Target="https://www.youtube.com/watch?v=fJJCkwyHaK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stainabledevelopment.un.org/?menu=130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be-rural.eu/wp-content/uploads/2020/03/BE-Rural_D2.5_Handbook.pdf" TargetMode="External"/><Relationship Id="rId4" Type="http://schemas.openxmlformats.org/officeDocument/2006/relationships/hyperlink" Target="http://www.biofuelmachines.com/"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biogreen-energy.com/"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be-rural.eu/consortiu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www.etipbioenergy.eu/value-chains/feedstocks/forestry/wood-chip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iooekonomierat.de/fileadmin/profiles_for_map/Country_profile_Latvia_1.pdf"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biolat.lv/en/products/hofi-en/"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wild-good.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sulapac.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oodio.f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pawnfoam.pt/en/#product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rax.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consortium.eu/bioeconomy-feedstock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nnfcc.co.uk/feedstocks" TargetMode="External"/><Relationship Id="rId5" Type="http://schemas.openxmlformats.org/officeDocument/2006/relationships/hyperlink" Target="https://bloom-bioeconomy.eu/wp-content/uploads/2019/01/BLOOM-Factsheet-What-is-the-Bioeconomy.pdf" TargetMode="External"/><Relationship Id="rId4" Type="http://schemas.openxmlformats.org/officeDocument/2006/relationships/hyperlink" Target="https://ec.europa.eu/research/bioeconomy/pdf/publications/bioeconomy_development_in_eu_regions.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forestpedagogics.eu/mediadateien/biri-2016/Bioeconomy_Teaching-material.pdf" TargetMode="External"/><Relationship Id="rId7" Type="http://schemas.openxmlformats.org/officeDocument/2006/relationships/hyperlink" Target="http://www.bioways.eu/download.php?f=150&amp;l=en&amp;key=441a4e6a27f83a8e828b802c37adc6e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nnprobio.innovation-procurement.org/fileadmin/user_upload/Factsheets/Factsheet_n_1.pdf" TargetMode="External"/><Relationship Id="rId5" Type="http://schemas.openxmlformats.org/officeDocument/2006/relationships/hyperlink" Target="https://be-rural.eu/wp-content/uploads/2019/10/BE-Rural_D2.1_Small-scale_technology_options.pdf" TargetMode="External"/><Relationship Id="rId4" Type="http://schemas.openxmlformats.org/officeDocument/2006/relationships/hyperlink" Target="https://www.energy.gov/eere/bioenergy/biomass-feedstock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Skolotāja vārds, kas jāievada slaida apakšējā kreisajā stūrī. Paskaidrojiet, ka šī prezentācija iepazīstina ar mežu bioekonomiku.</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a:solidFill>
                  <a:schemeClr val="tx1"/>
                </a:solidFill>
                <a:effectLst/>
                <a:latin typeface="+mn-lt"/>
              </a:rPr>
              <a:t>Izņemot divus videoklipus, kopsavilkuma slaidu un šo pirmo slaidu, kopumā ir 19 slaidi – tāpēc šo slaidu prezentācijai vajadzētu aizņemt no 19 līdz 38 minūtēm, atkarībā no skaidrojumu daudzuma.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a:solidFill>
                  <a:schemeClr val="tx1"/>
                </a:solidFill>
                <a:effectLst/>
                <a:latin typeface="+mn-lt"/>
              </a:rPr>
              <a:t>Divi videoklipi ir aptuveni 2 minūtes gari katrs.</a:t>
            </a:r>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lv-LV"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300" dirty="0"/>
              <a:t>Somija ir uz mežu balstītas bioekonomikas piemērs.</a:t>
            </a:r>
          </a:p>
          <a:p>
            <a:pPr defTabSz="966612">
              <a:defRPr/>
            </a:pPr>
            <a:r>
              <a:rPr lang="lv-LV" sz="1300" dirty="0"/>
              <a:t> *</a:t>
            </a:r>
            <a:r>
              <a:rPr lang="lv-LV" sz="1300" i="1" dirty="0"/>
              <a:t>Atskaņojiet videomateriālu* </a:t>
            </a:r>
            <a:r>
              <a:rPr lang="lv-LV" dirty="0"/>
              <a:t>"Meža bioekonomika Somijā" </a:t>
            </a:r>
            <a:r>
              <a:rPr lang="lv-LV" dirty="0">
                <a:hlinkClick r:id="rId3"/>
              </a:rPr>
              <a:t>https://www.youtube.com/watch?v=w8JaCLECuM4&amp;t=8s</a:t>
            </a:r>
            <a:endParaRPr lang="lv-LV" dirty="0"/>
          </a:p>
          <a:p>
            <a:pPr defTabSz="966612">
              <a:defRPr/>
            </a:pPr>
            <a:endParaRPr lang="lv-LV" sz="1300" i="1" dirty="0"/>
          </a:p>
          <a:p>
            <a:r>
              <a:rPr lang="lv-LV" sz="1300" i="1" dirty="0"/>
              <a:t>“</a:t>
            </a:r>
            <a:r>
              <a:rPr lang="lv-LV" dirty="0"/>
              <a:t>Lai arī daudzi cilvēki to neapzinās, bioekonomika jau ir mūsu ikdienas sastāvdaļa. Bioloģiskie resursi un novatoriskās tehnoloģijas jau tiek izmantoti, lai aizstātu neilgtspējīgus produktus un procesus, kurus pašlaik izstrādā no fosilajiem resursiem. Dažām bioloģiskām precēm var būt pat jaunas īpašības, kas padara tās pārākas par produktiem, no kuriem šobrīd esam atkarīgi. </a:t>
            </a:r>
            <a:r>
              <a:rPr lang="lv-LV" sz="1300" dirty="0"/>
              <a:t>“(BioSTEP (2016) Izstādes brošūra, Glāzgova: Bioekonomika ikdienas dzīvē </a:t>
            </a:r>
            <a:r>
              <a:rPr lang="lv-LV" dirty="0"/>
              <a:t>[</a:t>
            </a:r>
            <a:r>
              <a:rPr lang="lv-LV" dirty="0">
                <a:hlinkClick r:id="rId4"/>
              </a:rPr>
              <a:t>http://www.bio-step.eu/fileadmin/BioSTEP/Bio_documents/BioSTEP_Bioeconomy-in-everyday-life_Glasgow_Exhibition-Guide.pdf</a:t>
            </a:r>
            <a:r>
              <a:rPr lang="lv-LV" dirty="0"/>
              <a:t>])</a:t>
            </a:r>
          </a:p>
          <a:p>
            <a:endParaRPr lang="lv-LV" sz="1300" dirty="0"/>
          </a:p>
          <a:p>
            <a:pPr defTabSz="966612">
              <a:defRPr/>
            </a:pPr>
            <a:r>
              <a:rPr lang="lv-LV" sz="1300" dirty="0"/>
              <a:t>BLOOM faktu lapu par bioekonomiku, var izmantot arī iepazīstināšanai ar bioekonomikas jēdzienu (BLOOM faktu lapa "Kas ir bioekonomika?" (2019), pieejama:</a:t>
            </a:r>
            <a:r>
              <a:rPr lang="lv-LV" dirty="0"/>
              <a:t> [</a:t>
            </a:r>
            <a:r>
              <a:rPr lang="lv-LV" dirty="0">
                <a:hlinkClick r:id="rId5"/>
              </a:rPr>
              <a:t>https://bloom-bioeconomy.eu/wp-content/uploads/2019/01/BLOOM-Factsheet-What-is-the-Bioeconomy.pdf</a:t>
            </a:r>
            <a:r>
              <a:rPr lang="lv-LV" dirty="0"/>
              <a:t>])</a:t>
            </a:r>
            <a:endParaRPr lang="lv-LV" sz="1300" dirty="0"/>
          </a:p>
          <a:p>
            <a:pPr defTabSz="966612">
              <a:defRPr/>
            </a:pPr>
            <a:r>
              <a:rPr dirty="0"/>
              <a:t/>
            </a:r>
            <a:br>
              <a:rPr dirty="0"/>
            </a:br>
            <a:r>
              <a:rPr lang="lv-LV" sz="1300" b="1" dirty="0"/>
              <a:t>Videomateriāla alternatīvas slaidā:</a:t>
            </a:r>
          </a:p>
          <a:p>
            <a:pPr defTabSz="966612">
              <a:defRPr/>
            </a:pPr>
            <a:r>
              <a:rPr lang="lv-LV" sz="1300" dirty="0"/>
              <a:t>Videomateriāls: "Bioekonomika sākas šeit!" </a:t>
            </a:r>
            <a:r>
              <a:rPr lang="lv-LV" dirty="0">
                <a:hlinkClick r:id="rId6"/>
              </a:rPr>
              <a:t>https://www.youtube.com/watch?v=2xvXkOMRTs4</a:t>
            </a:r>
            <a:endParaRPr lang="lv-LV" sz="1300" dirty="0"/>
          </a:p>
          <a:p>
            <a:pPr defTabSz="966612">
              <a:defRPr/>
            </a:pPr>
            <a:r>
              <a:rPr lang="lv-LV" dirty="0"/>
              <a:t>Videomateriāls: "Bioekonomika - Hohenhaimas universitāte" </a:t>
            </a:r>
            <a:r>
              <a:rPr lang="lv-LV" dirty="0">
                <a:hlinkClick r:id="rId7"/>
              </a:rPr>
              <a:t>https://www.youtube.com/watch?v=OvpD52n1olM</a:t>
            </a:r>
            <a:endParaRPr lang="lv-LV" dirty="0"/>
          </a:p>
          <a:p>
            <a:r>
              <a:rPr lang="lv-LV" dirty="0"/>
              <a:t>Videomateriāls: </a:t>
            </a:r>
            <a:r>
              <a:rPr lang="lv-LV" sz="1300" dirty="0"/>
              <a:t>"ERIFORE – Eiropas pētniecības infrastruktūra meža aprites bioekonomikai" </a:t>
            </a:r>
            <a:r>
              <a:rPr lang="lv-LV" dirty="0">
                <a:hlinkClick r:id="rId8"/>
              </a:rPr>
              <a:t>https://www.youtube.com/watch?v=eMnTl0XV_F4</a:t>
            </a:r>
            <a:endParaRPr lang="lv-LV" dirty="0"/>
          </a:p>
          <a:p>
            <a:r>
              <a:rPr lang="lv-LV" sz="1300" dirty="0"/>
              <a:t>Videomateriāls: "Bioekonomika Norvēģijā" </a:t>
            </a:r>
            <a:r>
              <a:rPr lang="lv-LV" dirty="0">
                <a:hlinkClick r:id="rId9"/>
              </a:rPr>
              <a:t>https://www.youtube.com/watch?v=fJJCkwyHaKA</a:t>
            </a:r>
            <a:endParaRPr lang="lv-LV" dirty="0"/>
          </a:p>
          <a:p>
            <a:r>
              <a:rPr lang="lv-LV" sz="1300" dirty="0"/>
              <a:t>Videomateriāls: "Bioeconomy Knowledge centre" </a:t>
            </a:r>
            <a:r>
              <a:rPr lang="lv-LV" dirty="0">
                <a:hlinkClick r:id="rId10"/>
              </a:rPr>
              <a:t>https://www.youtube.com/watch?v=oPadmhfDAjk</a:t>
            </a:r>
            <a:endParaRPr lang="lv-LV" dirty="0"/>
          </a:p>
          <a:p>
            <a:r>
              <a:rPr lang="lv-LV" dirty="0">
                <a:hlinkClick r:id="rId11"/>
              </a:rPr>
              <a:t>https://www.youtube.com/watch?v=D5KNcdsT2lY&amp;t=68s</a:t>
            </a:r>
            <a:endParaRPr lang="lv-LV" dirty="0"/>
          </a:p>
          <a:p>
            <a:endParaRPr lang="lv-LV" dirty="0"/>
          </a:p>
          <a:p>
            <a:endParaRPr lang="lv-LV" sz="1300" i="1" dirty="0"/>
          </a:p>
        </p:txBody>
      </p:sp>
      <p:sp>
        <p:nvSpPr>
          <p:cNvPr id="4" name="Slide Number Placeholder 3"/>
          <p:cNvSpPr>
            <a:spLocks noGrp="1"/>
          </p:cNvSpPr>
          <p:nvPr>
            <p:ph type="sldNum" sz="quarter" idx="5"/>
          </p:nvPr>
        </p:nvSpPr>
        <p:spPr/>
        <p:txBody>
          <a:bodyPr/>
          <a:lstStyle/>
          <a:p>
            <a:fld id="{F4B9ABF1-A5E8-FF4C-953A-B9DDF0BF59CB}" type="slidenum">
              <a:rPr lang="de-DE" smtClean="0"/>
              <a:t>10</a:t>
            </a:fld>
            <a:endParaRPr lang="lv-LV" dirty="0"/>
          </a:p>
        </p:txBody>
      </p:sp>
    </p:spTree>
    <p:extLst>
      <p:ext uri="{BB962C8B-B14F-4D97-AF65-F5344CB8AC3E}">
        <p14:creationId xmlns:p14="http://schemas.microsoft.com/office/powerpoint/2010/main" val="1444329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Ilgtspējīgas attīstības mērķus ANO ieviesa 2015. gadā, un tie ir daļa no Ilgtspējīgas attīstības programmas 2030. gadam (ANO Ilgtspējīgas attīstības mērķu tīmekļa vietne [</a:t>
            </a:r>
            <a:r>
              <a:rPr lang="lv-LV" dirty="0">
                <a:hlinkClick r:id="rId3"/>
              </a:rPr>
              <a:t>https://sustainabledevelopment.un.org/?menu=1300</a:t>
            </a:r>
            <a:r>
              <a:rPr lang="lv-LV" dirty="0"/>
              <a:t>]</a:t>
            </a:r>
          </a:p>
          <a:p>
            <a:endParaRPr lang="lv-LV" dirty="0"/>
          </a:p>
          <a:p>
            <a:r>
              <a:rPr lang="lv-LV" dirty="0"/>
              <a:t>Jautājums: Kuri mērķi, jūsuprāt, attiecas uz mežu balstītu bioekonomiku?</a:t>
            </a:r>
          </a:p>
          <a:p>
            <a:r>
              <a:rPr lang="lv-LV" dirty="0"/>
              <a:t>Kad atbildes ir sniegtas – ļaujiet attēliem parādīties slaidos</a:t>
            </a:r>
          </a:p>
          <a:p>
            <a:endParaRPr lang="lv-LV" dirty="0"/>
          </a:p>
          <a:p>
            <a:r>
              <a:rPr lang="lv-LV" dirty="0"/>
              <a:t>IAM paskaidrojumi (ANO ilgtspējīgas attīstības mērķu tīmekļa vietne [</a:t>
            </a:r>
            <a:r>
              <a:rPr lang="lv-LV" dirty="0">
                <a:hlinkClick r:id="rId3"/>
              </a:rPr>
              <a:t>https://sustainabledevelopment.un.org/?menu=1300</a:t>
            </a:r>
            <a:r>
              <a:rPr lang="lv-LV" dirty="0"/>
              <a:t>]): (Šeit ir iespējams izskaidrot visus vai koncentrēties uz dažiem, piemēram, IAM 15, 13, 12) (Tekstu kursīvā var izmantot, lai saistītu IAM ar pārējo prezentāciju)</a:t>
            </a:r>
          </a:p>
          <a:p>
            <a:endParaRPr lang="lv-LV" dirty="0"/>
          </a:p>
          <a:p>
            <a:r>
              <a:rPr lang="lv-LV" dirty="0"/>
              <a:t>IAM 2. Novērstu badu, panākt nodrošinātību ar pārtiku un uzlabot uzturu un veicināt ilgtspējīgu lauksaimniecību</a:t>
            </a:r>
            <a:r>
              <a:rPr lang="lv-LV" i="1" dirty="0"/>
              <a:t> *Kā vēlāk redzēsim, viens no meža bioekonomikas produktiem ir veselības dzēriens, kas parāda meža bioekonomikas potenciālu nodrošināt uzturu*</a:t>
            </a:r>
          </a:p>
          <a:p>
            <a:r>
              <a:rPr lang="lv-LV" dirty="0"/>
              <a:t>IAM 7.</a:t>
            </a:r>
            <a:r>
              <a:rPr lang="lv-LV" i="0" dirty="0"/>
              <a:t> </a:t>
            </a:r>
            <a:r>
              <a:rPr lang="lv-LV" dirty="0"/>
              <a:t>Nodrošināt visiem pieejamu, uzticamu, ilgtspējīgu un mūsdienīgu enerģiju </a:t>
            </a:r>
            <a:r>
              <a:rPr lang="lv-LV" i="1" dirty="0"/>
              <a:t>*meži ir atjaunojamās enerģijas avots, jo īpaši šķeldas un granulu veidā, kas tiek sadedzināta, lai iegūtu atjaunojamo enerģiju, pāreja uz meža bioekonomikas enerģiju var palīdzēt sasniegt šo mērķi*</a:t>
            </a:r>
          </a:p>
          <a:p>
            <a:r>
              <a:rPr lang="lv-LV" dirty="0"/>
              <a:t>IAM 8.</a:t>
            </a:r>
            <a:r>
              <a:rPr lang="lv-LV" i="0" dirty="0"/>
              <a:t> </a:t>
            </a:r>
            <a:r>
              <a:rPr lang="lv-LV" dirty="0"/>
              <a:t>Veicināt ilgtspējīgu, iekļaujošu un ilgtspējīgu ekonomikas izaugsmi, pilnīgu un produktīvu nodarbinātību un pienācīgu darbu visiem </a:t>
            </a:r>
            <a:r>
              <a:rPr lang="lv-LV" i="1" dirty="0"/>
              <a:t>*bioekonomikas pieaugums radīs jaunas darbavietas, piemēram, tādos reģionos kā Vidzeme un Kurzeme*</a:t>
            </a:r>
          </a:p>
          <a:p>
            <a:r>
              <a:rPr lang="lv-LV" dirty="0"/>
              <a:t>IAM 9.</a:t>
            </a:r>
            <a:r>
              <a:rPr lang="lv-LV" i="0" dirty="0"/>
              <a:t> </a:t>
            </a:r>
            <a:r>
              <a:rPr lang="lv-LV" dirty="0"/>
              <a:t>Veidot elastīgu infrastruktūru, veicināt iekļaujošu un ilgtspējīgu industrializāciju un veicināt inovācijas *</a:t>
            </a:r>
            <a:r>
              <a:rPr lang="lv-LV" i="1" dirty="0"/>
              <a:t>Bioekonomika veicina jauninājumus, jo ir nepieciešamas jaunas tehnoloģijas, lai izejvielas pārvērstu bioloģiski pamatotos produktos*</a:t>
            </a:r>
          </a:p>
          <a:p>
            <a:r>
              <a:rPr lang="lv-LV" dirty="0"/>
              <a:t>IAM 12.</a:t>
            </a:r>
            <a:r>
              <a:rPr lang="lv-LV" i="0" dirty="0"/>
              <a:t> </a:t>
            </a:r>
            <a:r>
              <a:rPr lang="lv-LV" dirty="0"/>
              <a:t>Nodrošināt ilgtspējīgus patēriņa un ražošanas modeļus *</a:t>
            </a:r>
            <a:r>
              <a:rPr lang="lv-LV" sz="1300" i="1" dirty="0"/>
              <a:t>resursu efektivitāte, izšķērdēšanas samazināšana un ilgtspējības prakses iekļaušana visās ekonomikas nozarēs ir daļa no šī mērķa, un bioekonomikai ir ilgtspējība un aprites kā svarīgs aspekts, kas palīdz samazināt atkritumus un izvairīties no resursu izsīkšanas</a:t>
            </a:r>
            <a:r>
              <a:rPr lang="lv-LV" dirty="0"/>
              <a:t>*</a:t>
            </a:r>
          </a:p>
          <a:p>
            <a:r>
              <a:rPr lang="lv-LV" dirty="0"/>
              <a:t>IAM 13.</a:t>
            </a:r>
            <a:r>
              <a:rPr lang="lv-LV" i="0" dirty="0"/>
              <a:t> </a:t>
            </a:r>
            <a:r>
              <a:rPr lang="lv-LV" dirty="0"/>
              <a:t>Rīkoties steidzami, lai apkarotu klimata pārmaiņas un to ietekmi *</a:t>
            </a:r>
            <a:r>
              <a:rPr lang="lv-LV" i="1" dirty="0"/>
              <a:t>Bioekonomika meklē alternatīvas fosilajam kurināmajam tādu produktu ražošanai, kuriem parasti ir mazāka oglekļa dioksīda ietekme, un kuru ražošana rada arī mazāk emisiju</a:t>
            </a:r>
            <a:r>
              <a:rPr lang="lv-LV" dirty="0"/>
              <a:t>*</a:t>
            </a:r>
          </a:p>
          <a:p>
            <a:r>
              <a:rPr lang="lv-LV" dirty="0"/>
              <a:t>IAM 14.</a:t>
            </a:r>
            <a:r>
              <a:rPr lang="lv-LV" i="0" dirty="0"/>
              <a:t> </a:t>
            </a:r>
            <a:r>
              <a:rPr lang="lv-LV" dirty="0"/>
              <a:t>Saglabāt un ilgtspējīgi izmantot okeānus, jūras un jūras resursus ilgtspējīgai attīstībai </a:t>
            </a:r>
            <a:r>
              <a:rPr lang="lv-LV" i="1" dirty="0"/>
              <a:t>*izmantojot bioloģiskus produktus, mazāk plastmasas nonāk okeānos, tie tiek mazāk piesārņoti, jūras dzīve tiek ietekmēta mazākā mērā. Turklāt tehnoloģija, ko izmanto šķiedru ražošanai no meža izejvielām, nepiesārņo ūdeņus*</a:t>
            </a:r>
          </a:p>
          <a:p>
            <a:r>
              <a:rPr lang="lv-LV" dirty="0"/>
              <a:t>IAM 15.</a:t>
            </a:r>
            <a:r>
              <a:rPr lang="lv-LV" i="0" dirty="0"/>
              <a:t> </a:t>
            </a:r>
            <a:r>
              <a:rPr lang="lv-LV" dirty="0"/>
              <a:t>Aizsargāt, atjaunot un veicināt sauszemes ekosistēmu ilgtspējīgu izmantošanu, ilgtspējīgi apsaimniekot mežus, apkarot platību pārvēršanos tuksnešos, kā arī apturēt un novērst zemes degradāciju un apturēt bioloģiskās daudzveidības samazināšanos </a:t>
            </a:r>
            <a:r>
              <a:rPr lang="lv-LV" sz="1300" i="1" dirty="0"/>
              <a:t>*Tas, iespējams, ir visnozīmīgākais meža bioekonomikas ilgtspējīgais mērķis, jo uz mežu balstīta bioekonomika veicinās mežu ilgtspējīgu izmantošanu un apsaimniekošanu un var palīdzēt apturēt un novērst zemes degradāciju un apturēt bioloģiskās daudzveidības samazināšanos*</a:t>
            </a:r>
            <a:endParaRPr lang="lv-LV" i="1" dirty="0"/>
          </a:p>
          <a:p>
            <a:r>
              <a:rPr lang="lv-LV" dirty="0"/>
              <a:t>IAM 17.</a:t>
            </a:r>
            <a:r>
              <a:rPr lang="lv-LV" i="0" dirty="0"/>
              <a:t> </a:t>
            </a:r>
            <a:r>
              <a:rPr lang="lv-LV" sz="1300" dirty="0"/>
              <a:t>Stiprināt īstenošanas līdzekļus un atdzīvināt globālo partnerību ilgtspējīgai attīstībai *</a:t>
            </a:r>
            <a:endParaRPr lang="lv-LV" i="0" dirty="0"/>
          </a:p>
          <a:p>
            <a:endParaRPr lang="lv-LV" i="0" dirty="0"/>
          </a:p>
          <a:p>
            <a:r>
              <a:rPr lang="lv-LV" i="0" dirty="0"/>
              <a:t>Daži IAM būs vairāk saistīti ar meža bioekonomiku nekā citi. Piemēram, IAM 15.</a:t>
            </a:r>
          </a:p>
          <a:p>
            <a:endParaRPr lang="lv-LV" i="1" dirty="0"/>
          </a:p>
          <a:p>
            <a:endParaRPr lang="lv-LV" dirty="0"/>
          </a:p>
          <a:p>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11</a:t>
            </a:fld>
            <a:endParaRPr lang="lv-LV" dirty="0"/>
          </a:p>
        </p:txBody>
      </p:sp>
    </p:spTree>
    <p:extLst>
      <p:ext uri="{BB962C8B-B14F-4D97-AF65-F5344CB8AC3E}">
        <p14:creationId xmlns:p14="http://schemas.microsoft.com/office/powerpoint/2010/main" val="207634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Šis process ir balstīts uz celulozes, šķiedras suspensijas plūsmas mehānisku apstrādi un reoloģiju. "Spinnova" ražo šķiedru no mikrofibrilētas celulozes, ko var raksturot kā sīku koka šķiedru pastveida masu. Pēc tam šī smalki sasmalcinātās celulozes masa plūst caur sprauslu, kur šķiedras rotē un izlīdzinās līdz ar plūsmu, izveidojot spēcīgu, elastīgu šķiedru tīklu. Izmantojot patentēto vērpšanas tehnoloģiju, šķiedra tiek vērpta un žāvēta. Šī procesa rezultāts ir pūkains, bet noturīgs vilnai līdzīgs materiāls, kas piemērots savērpšanai dzijā un izmantošanai tekstila ražošanā. Vienīgais procesa blakusprodukts ir iztvaicēts ūdens, kas tiek novadīts atpakaļ procesā. (Kolmorgens [Colmorgen] un Kavadža [Khawaja], 2019).</a:t>
            </a:r>
          </a:p>
          <a:p>
            <a:r>
              <a:rPr lang="lv-LV" sz="1200" kern="1200" dirty="0">
                <a:solidFill>
                  <a:schemeClr val="tx1"/>
                </a:solidFill>
                <a:effectLst/>
                <a:latin typeface="+mn-lt"/>
              </a:rPr>
              <a:t> </a:t>
            </a:r>
          </a:p>
          <a:p>
            <a:r>
              <a:rPr lang="lv-LV" sz="1200" kern="1200" dirty="0">
                <a:solidFill>
                  <a:schemeClr val="tx1"/>
                </a:solidFill>
                <a:effectLst/>
                <a:latin typeface="+mn-lt"/>
              </a:rPr>
              <a:t>Kolmorgens F. [Colmorgen, F.], Kavadža C. [Khawaja, C.] (2019): Maza mēroga tehnoloģiju iespējas reģionālajām bioekonomikām. Projekts BE-Rural ietvaros, </a:t>
            </a:r>
            <a:r>
              <a:rPr lang="lv-LV" sz="1200" kern="1200" dirty="0">
                <a:solidFill>
                  <a:schemeClr val="tx1"/>
                </a:solidFill>
                <a:effectLst/>
                <a:latin typeface="+mn-lt"/>
                <a:hlinkClick r:id="rId3"/>
              </a:rPr>
              <a:t>https://be-rural.eu/</a:t>
            </a:r>
            <a:r>
              <a:rPr lang="lv-LV" sz="1200" kern="1200" dirty="0">
                <a:solidFill>
                  <a:schemeClr val="tx1"/>
                </a:solidFill>
                <a:effectLst/>
                <a:latin typeface="+mn-lt"/>
              </a:rPr>
              <a:t>. WIP atjaunojamie enerģijas avoti, Minhene, Vācija.</a:t>
            </a:r>
          </a:p>
          <a:p>
            <a:r>
              <a:rPr lang="lv-LV" sz="1200" kern="1200" dirty="0">
                <a:solidFill>
                  <a:schemeClr val="tx1"/>
                </a:solidFill>
                <a:effectLst/>
                <a:latin typeface="+mn-lt"/>
              </a:rPr>
              <a:t> </a:t>
            </a:r>
          </a:p>
          <a:p>
            <a:r>
              <a:rPr lang="lv-LV" sz="1200" kern="1200" dirty="0">
                <a:solidFill>
                  <a:schemeClr val="tx1"/>
                </a:solidFill>
                <a:effectLst/>
                <a:latin typeface="+mn-lt"/>
              </a:rPr>
              <a:t>Videomateriāls par "Spinnova": https://spinnova.com/wp-content/uploads/2018/06/Spinnova-vimeo-20180507.mp4?_=1 [3 minūtes] – Šajā videoklipā ir vairāk paskaidrots par uzņēmumu un tā darbību.</a:t>
            </a:r>
          </a:p>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06AA30-1F3A-40F5-B663-9003C0E10A41}" type="slidenum">
              <a:rPr lang="en-GB" smtClean="0"/>
              <a:t>12</a:t>
            </a:fld>
            <a:endParaRPr lang="lv-LV" dirty="0"/>
          </a:p>
        </p:txBody>
      </p:sp>
    </p:spTree>
    <p:extLst>
      <p:ext uri="{BB962C8B-B14F-4D97-AF65-F5344CB8AC3E}">
        <p14:creationId xmlns:p14="http://schemas.microsoft.com/office/powerpoint/2010/main" val="3036902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Granulēšana ir spiediena aglomerācijas process, ko var izmantot cieto biodegvielu mehānisko un fizikālo īpašību uzlabošanai. Blīvēšanas process noved pie lielāku kurināmo daļiņu veidošanās ar samazinātu virsmas laukumu. Šo tehnoloģiju bieži izmanto, lai homogenizētu mehāniskās īpašības, palielinātu blīvumu un uzlabotu transportēšanas un apstrādes īpašības. Atkarībā no izejvielām, lai sasniegtu vajadzīgās fiziskās īpašības, ir nepieciešams ūdens saturs 10–15% (Kolmorgens </a:t>
            </a:r>
            <a:r>
              <a:rPr lang="lv-LV" sz="1200" i="1" kern="1200" dirty="0">
                <a:solidFill>
                  <a:schemeClr val="tx1"/>
                </a:solidFill>
                <a:effectLst/>
                <a:latin typeface="+mn-lt"/>
              </a:rPr>
              <a:t>[Colmorgen]</a:t>
            </a:r>
            <a:r>
              <a:rPr lang="lv-LV" sz="1200" kern="1200" dirty="0">
                <a:solidFill>
                  <a:schemeClr val="tx1"/>
                </a:solidFill>
                <a:effectLst/>
                <a:latin typeface="+mn-lt"/>
              </a:rPr>
              <a:t> un Kavadža </a:t>
            </a:r>
            <a:r>
              <a:rPr lang="lv-LV" sz="1200" i="1" kern="1200" dirty="0">
                <a:solidFill>
                  <a:schemeClr val="tx1"/>
                </a:solidFill>
                <a:effectLst/>
                <a:latin typeface="+mn-lt"/>
              </a:rPr>
              <a:t>[Khawaja]</a:t>
            </a:r>
            <a:r>
              <a:rPr lang="lv-LV" sz="1200" kern="1200" dirty="0">
                <a:solidFill>
                  <a:schemeClr val="tx1"/>
                </a:solidFill>
                <a:effectLst/>
                <a:latin typeface="+mn-lt"/>
              </a:rPr>
              <a:t>, 2019)</a:t>
            </a:r>
            <a:r>
              <a:rPr lang="lv-LV" dirty="0"/>
              <a:t>. </a:t>
            </a:r>
          </a:p>
          <a:p>
            <a:r>
              <a:rPr lang="lv-LV" sz="1200" kern="1200" dirty="0">
                <a:solidFill>
                  <a:schemeClr val="tx1"/>
                </a:solidFill>
                <a:effectLst/>
                <a:latin typeface="+mn-lt"/>
              </a:rPr>
              <a:t> </a:t>
            </a:r>
          </a:p>
          <a:p>
            <a:r>
              <a:rPr lang="lv-LV" sz="1200" kern="1200" dirty="0">
                <a:solidFill>
                  <a:schemeClr val="tx1"/>
                </a:solidFill>
                <a:effectLst/>
                <a:latin typeface="+mn-lt"/>
              </a:rPr>
              <a:t>Kolmorgens F. [Colmorgen, F.], Kavadža C. [Khawaja, C.] (2019): Maza mēroga tehnoloģiju iespējas reģionālajām bioekonomikām. Projekts BE-Rural ietvaros, </a:t>
            </a:r>
            <a:r>
              <a:rPr lang="lv-LV" sz="1200" kern="1200" dirty="0">
                <a:solidFill>
                  <a:schemeClr val="tx1"/>
                </a:solidFill>
                <a:effectLst/>
                <a:latin typeface="+mn-lt"/>
                <a:hlinkClick r:id="rId3"/>
              </a:rPr>
              <a:t>https://be-rural.eu/</a:t>
            </a:r>
            <a:r>
              <a:rPr lang="lv-LV" sz="1200" kern="1200" dirty="0">
                <a:solidFill>
                  <a:schemeClr val="tx1"/>
                </a:solidFill>
                <a:effectLst/>
                <a:latin typeface="+mn-lt"/>
              </a:rPr>
              <a:t>. WIP atjaunojamie enerģijas avoti, Minhene.</a:t>
            </a:r>
          </a:p>
          <a:p>
            <a:r>
              <a:rPr lang="lv-LV" sz="1200" kern="1200" dirty="0">
                <a:solidFill>
                  <a:schemeClr val="tx1"/>
                </a:solidFill>
                <a:effectLst/>
                <a:latin typeface="+mn-lt"/>
              </a:rPr>
              <a:t> </a:t>
            </a:r>
          </a:p>
          <a:p>
            <a:r>
              <a:rPr lang="lv-LV" sz="1200" kern="1200" dirty="0">
                <a:solidFill>
                  <a:schemeClr val="tx1"/>
                </a:solidFill>
                <a:effectLst/>
                <a:latin typeface="+mn-lt"/>
              </a:rPr>
              <a:t>Uzņēmums: GEMCO </a:t>
            </a:r>
            <a:r>
              <a:rPr lang="lv-LV" sz="1200" kern="1200" dirty="0">
                <a:solidFill>
                  <a:schemeClr val="tx1"/>
                </a:solidFill>
                <a:effectLst/>
                <a:latin typeface="+mn-lt"/>
                <a:hlinkClick r:id="rId4"/>
              </a:rPr>
              <a:t>http://www.biofuelmachines.com/</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r>
              <a:rPr lang="lv-LV" sz="1200" b="1" kern="1200" dirty="0">
                <a:solidFill>
                  <a:schemeClr val="tx1"/>
                </a:solidFill>
                <a:effectLst/>
                <a:latin typeface="+mn-lt"/>
              </a:rPr>
              <a:t>Granulēšanas process ietver šādas darbības: </a:t>
            </a:r>
            <a:r>
              <a:rPr lang="lv-LV" sz="1200" kern="1200" dirty="0">
                <a:solidFill>
                  <a:schemeClr val="tx1"/>
                </a:solidFill>
                <a:effectLst/>
                <a:latin typeface="+mn-lt"/>
              </a:rPr>
              <a:t>(Kolmorgens [Colmorgen], Kavadža [Khawaja] un Rucs [Rutz] (2020)</a:t>
            </a:r>
          </a:p>
          <a:p>
            <a:pPr marL="228600" lvl="0" indent="-228600">
              <a:buFont typeface="+mj-lt"/>
              <a:buAutoNum type="arabicPeriod"/>
            </a:pPr>
            <a:r>
              <a:rPr lang="lv-LV" sz="1200" kern="1200" dirty="0">
                <a:solidFill>
                  <a:schemeClr val="tx1"/>
                </a:solidFill>
                <a:effectLst/>
                <a:latin typeface="+mn-lt"/>
              </a:rPr>
              <a:t>Sākotnējais izmēra samazinājums (šķeldošana), ja tas jau nav pietiekoši mazs (piemēram, zāģu skaidas).</a:t>
            </a:r>
          </a:p>
          <a:p>
            <a:pPr marL="228600" lvl="0" indent="-228600">
              <a:buFont typeface="+mj-lt"/>
              <a:buAutoNum type="arabicPeriod"/>
            </a:pPr>
            <a:r>
              <a:rPr lang="lv-LV" sz="1200" kern="1200" dirty="0">
                <a:solidFill>
                  <a:schemeClr val="tx1"/>
                </a:solidFill>
                <a:effectLst/>
                <a:latin typeface="+mn-lt"/>
              </a:rPr>
              <a:t>Žāvēšana, līdz mitruma saturs ir 8–12%</a:t>
            </a:r>
          </a:p>
          <a:p>
            <a:pPr marL="228600" lvl="0" indent="-228600">
              <a:buFont typeface="+mj-lt"/>
              <a:buAutoNum type="arabicPeriod"/>
            </a:pPr>
            <a:r>
              <a:rPr lang="lv-LV" sz="1200" kern="1200" dirty="0">
                <a:solidFill>
                  <a:schemeClr val="tx1"/>
                </a:solidFill>
                <a:effectLst/>
                <a:latin typeface="+mn-lt"/>
              </a:rPr>
              <a:t>Smalka slīpēšana, izmantojot āmurveida cirtni, kas sasmalcina izejvielas mazākos gabaliņos ar diametru zem 5 mm</a:t>
            </a:r>
          </a:p>
          <a:p>
            <a:pPr marL="228600" lvl="0" indent="-228600">
              <a:buFont typeface="+mj-lt"/>
              <a:buAutoNum type="arabicPeriod"/>
            </a:pPr>
            <a:r>
              <a:rPr lang="lv-LV" sz="1200" kern="1200" dirty="0">
                <a:solidFill>
                  <a:schemeClr val="tx1"/>
                </a:solidFill>
                <a:effectLst/>
                <a:latin typeface="+mn-lt"/>
              </a:rPr>
              <a:t>Granulēšana, kur granulas tiek ekstrudētas, izmantojot īpašas presformas. Šajā procesā ir nepieciešams augsts spiediens un temperatūra, kas mīkstina koksnē esošo lignīnu un sasaista granulu materiālu</a:t>
            </a:r>
          </a:p>
          <a:p>
            <a:pPr marL="228600" lvl="0" indent="-228600">
              <a:buFont typeface="+mj-lt"/>
              <a:buAutoNum type="arabicPeriod"/>
            </a:pPr>
            <a:r>
              <a:rPr lang="lv-LV" sz="1200" kern="1200" dirty="0">
                <a:solidFill>
                  <a:schemeClr val="tx1"/>
                </a:solidFill>
                <a:effectLst/>
                <a:latin typeface="+mn-lt"/>
              </a:rPr>
              <a:t>Dzesēšana, kas ļauj granulām kļūt stingrām</a:t>
            </a:r>
          </a:p>
          <a:p>
            <a:pPr marL="228600" lvl="0" indent="-228600">
              <a:buFont typeface="+mj-lt"/>
              <a:buAutoNum type="arabicPeriod"/>
            </a:pPr>
            <a:r>
              <a:rPr lang="lv-LV" sz="1200" kern="1200" dirty="0">
                <a:solidFill>
                  <a:schemeClr val="tx1"/>
                </a:solidFill>
                <a:effectLst/>
                <a:latin typeface="+mn-lt"/>
              </a:rPr>
              <a:t>Iepakošana maisos un transportēšana ar kravas automašīnām.</a:t>
            </a:r>
          </a:p>
          <a:p>
            <a:pPr marL="228600" lvl="0" indent="-228600">
              <a:buFont typeface="+mj-lt"/>
              <a:buAutoNum type="arabicPeriod"/>
            </a:pP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Kolmorgens F. [Colmorgen, F.], Kavadža C. [Khawaja, C.], Rucs D. [Rutz, D.] (2020): </a:t>
            </a:r>
            <a:r>
              <a:rPr lang="lv-LV" sz="1200" i="1" kern="1200" dirty="0">
                <a:solidFill>
                  <a:schemeClr val="tx1"/>
                </a:solidFill>
                <a:effectLst/>
                <a:latin typeface="+mn-lt"/>
              </a:rPr>
              <a:t>Rokasgrāmata par reģionālajām un vietējām ekonomikām, kuru pamatā ir bioloģija.</a:t>
            </a:r>
            <a:r>
              <a:rPr lang="lv-LV" sz="1200" kern="1200" dirty="0">
                <a:solidFill>
                  <a:schemeClr val="tx1"/>
                </a:solidFill>
                <a:effectLst/>
                <a:latin typeface="+mn-lt"/>
              </a:rPr>
              <a:t>, pieejama: [</a:t>
            </a:r>
            <a:r>
              <a:rPr lang="lv-LV" sz="1200" u="none" strike="noStrike" kern="1200" dirty="0">
                <a:solidFill>
                  <a:schemeClr val="tx1"/>
                </a:solidFill>
                <a:effectLst/>
                <a:latin typeface="+mn-lt"/>
                <a:hlinkClick r:id="rId5"/>
              </a:rPr>
              <a:t>https://be-rural.eu/wp-content/uploads/2020/03/BE-Rural_D2.5_Handbook.pdf</a:t>
            </a:r>
            <a:r>
              <a:rPr lang="lv-LV" sz="1200" kern="1200" dirty="0">
                <a:solidFill>
                  <a:schemeClr val="tx1"/>
                </a:solidFill>
                <a:effectLst/>
                <a:latin typeface="+mn-lt"/>
              </a:rPr>
              <a:t>]</a:t>
            </a:r>
          </a:p>
          <a:p>
            <a:endParaRPr lang="lv-LV" dirty="0"/>
          </a:p>
          <a:p>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13</a:t>
            </a:fld>
            <a:endParaRPr lang="lv-LV" dirty="0"/>
          </a:p>
        </p:txBody>
      </p:sp>
    </p:spTree>
    <p:extLst>
      <p:ext uri="{BB962C8B-B14F-4D97-AF65-F5344CB8AC3E}">
        <p14:creationId xmlns:p14="http://schemas.microsoft.com/office/powerpoint/2010/main" val="236347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 </a:t>
            </a:r>
            <a:r>
              <a:rPr lang="lv-LV" sz="1200" kern="1200" dirty="0">
                <a:solidFill>
                  <a:schemeClr val="tx1"/>
                </a:solidFill>
                <a:effectLst/>
                <a:latin typeface="+mn-lt"/>
              </a:rPr>
              <a:t>“Pirolīze ir materiālu termiska sadalīšanās augstā temperatūrā inertā vidē. Apstrāde noved pie jaunu molekulu veidošanās un ir neatgriezeniska. Skābekļa izslēgšana apstrādes laikā izraisa augstu enerģijas saturu iegūtajos produktos, kuriem bieži ir augstākas raksturīpašības, nekā sākotnējiem atlikumiem. "Biogreen®" piedāvā bez fosilo degvielu pirolīzes procesu, kas ļauj pārveidot dažādas izejvielas uz bioloģiskiem produktiem un atjaunojamo enerģiju. Neizdalot oglekli, aizstājot naftas produktus un tādējādi absorbējot oglekli, Biogreen® veicina rūpniecības dekarbonizāciju. Biogreen® piedāvā nepārtrauktu procesu, kura pamatā ir Spirajoule® tehnoloģija, ekskluzīvs termiskās apstrādes process. Procesa centrā ir dobas vārpstas skrūves konveijers, kuru apsilda ar zemsprieguma strāvu.“ (Kolmorgens [Colmorgen] un Kavadža [Khawaja], 2019)</a:t>
            </a:r>
          </a:p>
          <a:p>
            <a:r>
              <a:rPr lang="lv-LV" sz="1200" kern="1200" dirty="0">
                <a:solidFill>
                  <a:schemeClr val="tx1"/>
                </a:solidFill>
                <a:effectLst/>
                <a:latin typeface="+mn-lt"/>
              </a:rPr>
              <a:t> </a:t>
            </a:r>
          </a:p>
          <a:p>
            <a:r>
              <a:rPr lang="lv-LV" sz="1200" kern="1200" dirty="0">
                <a:solidFill>
                  <a:schemeClr val="tx1"/>
                </a:solidFill>
                <a:effectLst/>
                <a:latin typeface="+mn-lt"/>
              </a:rPr>
              <a:t>Kolmorgens F. [Colmorgen, F.], Kavadža C. [Khawaja, C.] (2019): Maza mēroga tehnoloģiju iespējas reģionālajām bioekonomikām. Projekts BE-Rural ietvaros, </a:t>
            </a:r>
            <a:r>
              <a:rPr lang="lv-LV" sz="1200" kern="1200" dirty="0">
                <a:solidFill>
                  <a:schemeClr val="tx1"/>
                </a:solidFill>
                <a:effectLst/>
                <a:latin typeface="+mn-lt"/>
                <a:hlinkClick r:id="rId3"/>
              </a:rPr>
              <a:t>https://be-rural.eu/</a:t>
            </a:r>
            <a:r>
              <a:rPr lang="lv-LV" sz="1200" kern="1200" dirty="0">
                <a:solidFill>
                  <a:schemeClr val="tx1"/>
                </a:solidFill>
                <a:effectLst/>
                <a:latin typeface="+mn-lt"/>
              </a:rPr>
              <a:t>. WIP atjaunojamie enerģijas avoti, Minhene.</a:t>
            </a:r>
          </a:p>
          <a:p>
            <a:r>
              <a:rPr lang="lv-LV" sz="1200" kern="1200" dirty="0">
                <a:solidFill>
                  <a:schemeClr val="tx1"/>
                </a:solidFill>
                <a:effectLst/>
                <a:latin typeface="+mn-lt"/>
              </a:rPr>
              <a:t>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Biogreen © ir vienkāršs un elastīgs pirolīzes risinājums, lai no biomasas atlikumiem iegūtu bio-ogles, eļļu, cieto kurināmo un sintēzes gāzes. Uzņēmuma tīmekļa vietne </a:t>
            </a:r>
            <a:r>
              <a:rPr lang="en-US" sz="1200" kern="1200" dirty="0">
                <a:solidFill>
                  <a:schemeClr val="tx1"/>
                </a:solidFill>
                <a:effectLst/>
                <a:latin typeface="+mn-lt"/>
                <a:sym typeface="Wingdings" charset="2"/>
              </a:rPr>
              <a:t></a:t>
            </a:r>
            <a:r>
              <a:rPr lang="lv-LV" sz="1200" kern="1200" dirty="0">
                <a:solidFill>
                  <a:schemeClr val="tx1"/>
                </a:solidFill>
                <a:effectLst/>
                <a:latin typeface="+mn-lt"/>
              </a:rPr>
              <a:t> (</a:t>
            </a:r>
            <a:r>
              <a:rPr lang="lv-LV" sz="1200" kern="1200" dirty="0">
                <a:solidFill>
                  <a:schemeClr val="tx1"/>
                </a:solidFill>
                <a:effectLst/>
                <a:latin typeface="+mn-lt"/>
                <a:hlinkClick r:id="rId4"/>
              </a:rPr>
              <a:t>http://www.biogreen-energy.com/</a:t>
            </a:r>
            <a:r>
              <a:rPr lang="lv-LV" sz="1200" kern="1200" dirty="0">
                <a:solidFill>
                  <a:schemeClr val="tx1"/>
                </a:solidFill>
                <a:effectLst/>
                <a:latin typeface="+mn-lt"/>
              </a:rPr>
              <a:t>)</a:t>
            </a:r>
          </a:p>
          <a:p>
            <a:endParaRPr lang="lv-LV" sz="1200" kern="1200" dirty="0">
              <a:solidFill>
                <a:schemeClr val="tx1"/>
              </a:solidFill>
              <a:effectLst/>
              <a:latin typeface="+mn-lt"/>
              <a:ea typeface="+mn-ea"/>
              <a:cs typeface="+mn-cs"/>
            </a:endParaRPr>
          </a:p>
          <a:p>
            <a:pPr defTabSz="966612">
              <a:defRPr/>
            </a:pPr>
            <a:endParaRPr lang="lv-LV" sz="1300" dirty="0">
              <a:solidFill>
                <a:schemeClr val="bg1"/>
              </a:solidFill>
              <a:latin typeface="Roboto" panose="02000000000000000000" pitchFamily="2" charset="0"/>
              <a:ea typeface="Roboto" panose="02000000000000000000" pitchFamily="2" charset="0"/>
              <a:cs typeface="Arial" panose="020B0604020202020204" pitchFamily="34" charset="0"/>
            </a:endParaRPr>
          </a:p>
          <a:p>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14</a:t>
            </a:fld>
            <a:endParaRPr lang="lv-LV" dirty="0"/>
          </a:p>
        </p:txBody>
      </p:sp>
    </p:spTree>
    <p:extLst>
      <p:ext uri="{BB962C8B-B14F-4D97-AF65-F5344CB8AC3E}">
        <p14:creationId xmlns:p14="http://schemas.microsoft.com/office/powerpoint/2010/main" val="1708374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“Uzņēmums "Spawnfoam" ir izstrādājis procesu, kas ļauj ražot novatorisku biokompozīta materiālu, kas izgatavots no sēnēm, organiskām piedevām un biomasas no apkārtējās agrorūpniecības un mežsaimniecības. Izmantotā sasmalcinātā un sajauktā biomasa ir procesa izejvielu bāze. "Spawnfoam" svarīgākais elements ir micēlija lietošana, kas darbojas kā saistviela, lai savienotu biomasas daļiņas. Visbeidzot, kompozītmateriālu var presēt un veidot dažādās formās, atkarībā no vēlamā produkta". (Kolmorgens </a:t>
            </a:r>
            <a:r>
              <a:rPr lang="lv-LV" sz="1200" i="1" kern="1200" dirty="0">
                <a:solidFill>
                  <a:schemeClr val="tx1"/>
                </a:solidFill>
                <a:effectLst/>
                <a:latin typeface="+mn-lt"/>
              </a:rPr>
              <a:t>[Colmorgen]</a:t>
            </a:r>
            <a:r>
              <a:rPr lang="lv-LV" sz="1200" kern="1200" dirty="0">
                <a:solidFill>
                  <a:schemeClr val="tx1"/>
                </a:solidFill>
                <a:effectLst/>
                <a:latin typeface="+mn-lt"/>
              </a:rPr>
              <a:t> un Kavadža </a:t>
            </a:r>
            <a:r>
              <a:rPr lang="lv-LV" sz="1200" i="1" kern="1200" dirty="0">
                <a:solidFill>
                  <a:schemeClr val="tx1"/>
                </a:solidFill>
                <a:effectLst/>
                <a:latin typeface="+mn-lt"/>
              </a:rPr>
              <a:t>[Khawaja]</a:t>
            </a:r>
            <a:r>
              <a:rPr lang="lv-LV" sz="1200" kern="1200" dirty="0">
                <a:solidFill>
                  <a:schemeClr val="tx1"/>
                </a:solidFill>
                <a:effectLst/>
                <a:latin typeface="+mn-lt"/>
              </a:rPr>
              <a:t>, 2019).</a:t>
            </a:r>
          </a:p>
          <a:p>
            <a:r>
              <a:rPr lang="lv-LV" sz="1200" kern="1200" dirty="0">
                <a:solidFill>
                  <a:schemeClr val="tx1"/>
                </a:solidFill>
                <a:effectLst/>
                <a:latin typeface="+mn-lt"/>
              </a:rPr>
              <a:t> </a:t>
            </a:r>
          </a:p>
          <a:p>
            <a:r>
              <a:rPr lang="lv-LV" sz="1200" kern="1200" dirty="0">
                <a:solidFill>
                  <a:schemeClr val="tx1"/>
                </a:solidFill>
                <a:effectLst/>
                <a:latin typeface="+mn-lt"/>
              </a:rPr>
              <a:t>Kolmorgens F. </a:t>
            </a:r>
            <a:r>
              <a:rPr lang="lv-LV" sz="1200" i="1" kern="1200" dirty="0">
                <a:solidFill>
                  <a:schemeClr val="tx1"/>
                </a:solidFill>
                <a:effectLst/>
                <a:latin typeface="+mn-lt"/>
              </a:rPr>
              <a:t>[Colmorgen, F.]</a:t>
            </a:r>
            <a:r>
              <a:rPr lang="lv-LV" sz="1200" kern="1200" dirty="0">
                <a:solidFill>
                  <a:schemeClr val="tx1"/>
                </a:solidFill>
                <a:effectLst/>
                <a:latin typeface="+mn-lt"/>
              </a:rPr>
              <a:t>, Kavadža C. </a:t>
            </a:r>
            <a:r>
              <a:rPr lang="lv-LV" sz="1200" i="1" kern="1200" dirty="0">
                <a:solidFill>
                  <a:schemeClr val="tx1"/>
                </a:solidFill>
                <a:effectLst/>
                <a:latin typeface="+mn-lt"/>
              </a:rPr>
              <a:t>[Khawaja, C.]</a:t>
            </a:r>
            <a:r>
              <a:rPr lang="lv-LV" sz="1200" kern="1200" dirty="0">
                <a:solidFill>
                  <a:schemeClr val="tx1"/>
                </a:solidFill>
                <a:effectLst/>
                <a:latin typeface="+mn-lt"/>
              </a:rPr>
              <a:t> (2019): Maza mēroga tehnoloģiju iespējas reģionālajām bioekonomikām. Projekts BE-Rural ietvaros, </a:t>
            </a:r>
            <a:r>
              <a:rPr lang="lv-LV" sz="1200" kern="1200" dirty="0">
                <a:solidFill>
                  <a:schemeClr val="tx1"/>
                </a:solidFill>
                <a:effectLst/>
                <a:latin typeface="+mn-lt"/>
                <a:hlinkClick r:id="rId3"/>
              </a:rPr>
              <a:t>https://be-rural.eu/</a:t>
            </a:r>
            <a:r>
              <a:rPr lang="lv-LV" sz="1200" kern="1200" dirty="0">
                <a:solidFill>
                  <a:schemeClr val="tx1"/>
                </a:solidFill>
                <a:effectLst/>
                <a:latin typeface="+mn-lt"/>
              </a:rPr>
              <a:t>. WIP atjaunojamie enerģijas avoti, Minhene.</a:t>
            </a:r>
          </a:p>
          <a:p>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15</a:t>
            </a:fld>
            <a:endParaRPr lang="lv-LV" dirty="0"/>
          </a:p>
        </p:txBody>
      </p:sp>
    </p:spTree>
    <p:extLst>
      <p:ext uri="{BB962C8B-B14F-4D97-AF65-F5344CB8AC3E}">
        <p14:creationId xmlns:p14="http://schemas.microsoft.com/office/powerpoint/2010/main" val="502554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“Uzņēmums "Erpék Ind" piedāvā pārvietojamu koksnes šķeldošanas bloku, kuram izejvielas var nodrošināt ar koksnes bāzes izejvielām no meža rūpniecības, lauksaimniecības un pašvaldībām. Šķeldotājs ir uzstādīts uz piekabes </a:t>
            </a:r>
            <a:r>
              <a:rPr lang="lv-LV" sz="1200" kern="1200" dirty="0" smtClean="0">
                <a:solidFill>
                  <a:schemeClr val="tx1"/>
                </a:solidFill>
                <a:effectLst/>
                <a:latin typeface="+mn-lt"/>
              </a:rPr>
              <a:t>šasijas,</a:t>
            </a:r>
            <a:r>
              <a:rPr lang="lv-LV" sz="1200" kern="1200" baseline="0" dirty="0" smtClean="0">
                <a:solidFill>
                  <a:schemeClr val="tx1"/>
                </a:solidFill>
                <a:effectLst/>
                <a:latin typeface="+mn-lt"/>
              </a:rPr>
              <a:t> tādēļ ir</a:t>
            </a:r>
            <a:r>
              <a:rPr lang="lv-LV" sz="1200" kern="1200" dirty="0" smtClean="0">
                <a:solidFill>
                  <a:schemeClr val="tx1"/>
                </a:solidFill>
                <a:effectLst/>
                <a:latin typeface="+mn-lt"/>
              </a:rPr>
              <a:t> </a:t>
            </a:r>
            <a:r>
              <a:rPr lang="lv-LV" sz="1200" kern="1200" dirty="0" smtClean="0">
                <a:solidFill>
                  <a:schemeClr val="tx1"/>
                </a:solidFill>
                <a:effectLst/>
                <a:latin typeface="+mn-lt"/>
                <a:ea typeface="+mn-ea"/>
                <a:cs typeface="+mn-cs"/>
              </a:rPr>
              <a:t>plaši pielietojams, viegli </a:t>
            </a:r>
            <a:r>
              <a:rPr lang="lv-LV" sz="1200" kern="1200" smtClean="0">
                <a:solidFill>
                  <a:schemeClr val="tx1"/>
                </a:solidFill>
                <a:effectLst/>
                <a:latin typeface="+mn-lt"/>
                <a:ea typeface="+mn-ea"/>
                <a:cs typeface="+mn-cs"/>
              </a:rPr>
              <a:t>pārvietojams.</a:t>
            </a:r>
            <a:r>
              <a:rPr lang="lv-LV" sz="1200" kern="1200" baseline="0" smtClean="0">
                <a:solidFill>
                  <a:schemeClr val="tx1"/>
                </a:solidFill>
                <a:effectLst/>
                <a:latin typeface="+mn-lt"/>
                <a:ea typeface="+mn-ea"/>
                <a:cs typeface="+mn-cs"/>
              </a:rPr>
              <a:t> </a:t>
            </a:r>
            <a:r>
              <a:rPr lang="lv-LV" sz="1200" kern="1200" smtClean="0">
                <a:solidFill>
                  <a:schemeClr val="tx1"/>
                </a:solidFill>
                <a:effectLst/>
                <a:latin typeface="+mn-lt"/>
              </a:rPr>
              <a:t>Tā </a:t>
            </a:r>
            <a:r>
              <a:rPr lang="lv-LV" sz="1200" kern="1200" dirty="0">
                <a:solidFill>
                  <a:schemeClr val="tx1"/>
                </a:solidFill>
                <a:effectLst/>
                <a:latin typeface="+mn-lt"/>
              </a:rPr>
              <a:t>kā šķeldotāja piedziņas avots ir integrēts 60 Zs dīzeļdzinējs, tas var darboties autonomi bez ārējas jaudas padeves. Smalcinātāja materiāla padošana tiek veikta manuāli. Vienas stundas laikā var saražot līdz 15 m3 sasmalcinātas biomasas. Izejvielu apjomu var samazināt līdz 25%, līdz ar to koksnes materiālu transportēšanas un loģistikas process kļūst vienkāršāks un lētāks ”. (Kolmorgens </a:t>
            </a:r>
            <a:r>
              <a:rPr lang="lv-LV" sz="1200" i="1" kern="1200" dirty="0">
                <a:solidFill>
                  <a:schemeClr val="tx1"/>
                </a:solidFill>
                <a:effectLst/>
                <a:latin typeface="+mn-lt"/>
              </a:rPr>
              <a:t>[Colmorgen]</a:t>
            </a:r>
            <a:r>
              <a:rPr lang="lv-LV" sz="1200" kern="1200" dirty="0">
                <a:solidFill>
                  <a:schemeClr val="tx1"/>
                </a:solidFill>
                <a:effectLst/>
                <a:latin typeface="+mn-lt"/>
              </a:rPr>
              <a:t> un Kavadža </a:t>
            </a:r>
            <a:r>
              <a:rPr lang="lv-LV" sz="1200" i="1" kern="1200" dirty="0">
                <a:solidFill>
                  <a:schemeClr val="tx1"/>
                </a:solidFill>
                <a:effectLst/>
                <a:latin typeface="+mn-lt"/>
              </a:rPr>
              <a:t>[Khawaja]</a:t>
            </a:r>
            <a:r>
              <a:rPr lang="lv-LV" sz="1200" kern="1200" dirty="0">
                <a:solidFill>
                  <a:schemeClr val="tx1"/>
                </a:solidFill>
                <a:effectLst/>
                <a:latin typeface="+mn-lt"/>
              </a:rPr>
              <a:t>, 2019).</a:t>
            </a:r>
          </a:p>
          <a:p>
            <a:r>
              <a:rPr lang="lv-LV" sz="1200" kern="1200" dirty="0">
                <a:solidFill>
                  <a:schemeClr val="tx1"/>
                </a:solidFill>
                <a:effectLst/>
                <a:latin typeface="+mn-lt"/>
              </a:rPr>
              <a:t> </a:t>
            </a:r>
          </a:p>
          <a:p>
            <a:r>
              <a:rPr lang="lv-LV" sz="1200" kern="1200" dirty="0">
                <a:solidFill>
                  <a:schemeClr val="tx1"/>
                </a:solidFill>
                <a:effectLst/>
                <a:latin typeface="+mn-lt"/>
              </a:rPr>
              <a:t>Kolmorgens F. </a:t>
            </a:r>
            <a:r>
              <a:rPr lang="lv-LV" sz="1200" i="1" kern="1200" dirty="0">
                <a:solidFill>
                  <a:schemeClr val="tx1"/>
                </a:solidFill>
                <a:effectLst/>
                <a:latin typeface="+mn-lt"/>
              </a:rPr>
              <a:t>[Colmorgen, F.]</a:t>
            </a:r>
            <a:r>
              <a:rPr lang="lv-LV" sz="1200" kern="1200" dirty="0">
                <a:solidFill>
                  <a:schemeClr val="tx1"/>
                </a:solidFill>
                <a:effectLst/>
                <a:latin typeface="+mn-lt"/>
              </a:rPr>
              <a:t>, Kavadža C. </a:t>
            </a:r>
            <a:r>
              <a:rPr lang="lv-LV" sz="1200" i="1" kern="1200" dirty="0">
                <a:solidFill>
                  <a:schemeClr val="tx1"/>
                </a:solidFill>
                <a:effectLst/>
                <a:latin typeface="+mn-lt"/>
              </a:rPr>
              <a:t>[Khawaja, C.]</a:t>
            </a:r>
            <a:r>
              <a:rPr lang="lv-LV" sz="1200" kern="1200" dirty="0">
                <a:solidFill>
                  <a:schemeClr val="tx1"/>
                </a:solidFill>
                <a:effectLst/>
                <a:latin typeface="+mn-lt"/>
              </a:rPr>
              <a:t> (2019): Maza mēroga tehnoloģiju iespējas reģionālajām bioekonomikām. Projekts BE-Rural ietvaros, </a:t>
            </a:r>
            <a:r>
              <a:rPr lang="lv-LV" sz="1200" kern="1200" dirty="0">
                <a:solidFill>
                  <a:schemeClr val="tx1"/>
                </a:solidFill>
                <a:effectLst/>
                <a:latin typeface="+mn-lt"/>
                <a:hlinkClick r:id="rId3"/>
              </a:rPr>
              <a:t>https://be-rural.eu/</a:t>
            </a:r>
            <a:r>
              <a:rPr lang="lv-LV" sz="1200" kern="1200" dirty="0">
                <a:solidFill>
                  <a:schemeClr val="tx1"/>
                </a:solidFill>
                <a:effectLst/>
                <a:latin typeface="+mn-lt"/>
              </a:rPr>
              <a:t>. WIP atjaunojamie enerģijas avoti, Minhene.</a:t>
            </a:r>
          </a:p>
          <a:p>
            <a:r>
              <a:rPr lang="lv-LV" dirty="0"/>
              <a:t> </a:t>
            </a:r>
          </a:p>
          <a:p>
            <a:r>
              <a:rPr lang="lv-LV" sz="1200" b="1" kern="1200" dirty="0">
                <a:solidFill>
                  <a:schemeClr val="tx1"/>
                </a:solidFill>
                <a:effectLst/>
                <a:latin typeface="+mn-lt"/>
              </a:rPr>
              <a:t>Koksnes skaidas var iedalīt šādās grupās:</a:t>
            </a:r>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Meža skaidas </a:t>
            </a:r>
            <a:r>
              <a:rPr lang="lv-LV" dirty="0"/>
              <a:t>(no apaļkokiem, veseliem kokiem, mežizstrādes atliekām vai celmiem)</a:t>
            </a:r>
          </a:p>
          <a:p>
            <a:r>
              <a:rPr lang="lv-LV" sz="1200" b="1" kern="1200" dirty="0">
                <a:solidFill>
                  <a:schemeClr val="tx1"/>
                </a:solidFill>
                <a:effectLst/>
                <a:latin typeface="+mn-lt"/>
              </a:rPr>
              <a:t>Koksnes atlikumu skaidas </a:t>
            </a:r>
            <a:r>
              <a:rPr lang="lv-LV" dirty="0"/>
              <a:t>(no neapstrādātiem koksnes atlikumiem, pārstrādātas koksnes, atgriezumiem)</a:t>
            </a:r>
          </a:p>
          <a:p>
            <a:r>
              <a:rPr lang="lv-LV" sz="1200" b="1" kern="1200" dirty="0">
                <a:solidFill>
                  <a:schemeClr val="tx1"/>
                </a:solidFill>
                <a:effectLst/>
                <a:latin typeface="+mn-lt"/>
              </a:rPr>
              <a:t>Zāģēšanas procesa skaidas </a:t>
            </a:r>
            <a:r>
              <a:rPr lang="lv-LV" dirty="0"/>
              <a:t>(no gateru atliekām)</a:t>
            </a:r>
          </a:p>
          <a:p>
            <a:r>
              <a:rPr lang="lv-LV" sz="1200" b="1" kern="1200" dirty="0">
                <a:solidFill>
                  <a:schemeClr val="tx1"/>
                </a:solidFill>
                <a:effectLst/>
                <a:latin typeface="+mn-lt"/>
              </a:rPr>
              <a:t>Īsas rotācijas koku šķeldas skaids </a:t>
            </a:r>
            <a:r>
              <a:rPr lang="lv-LV" dirty="0"/>
              <a:t>(no energoaugiem)” (Eiropas tehnoloģiju un inovāciju platforma (2020) Kokskaidas, pieejams:</a:t>
            </a:r>
            <a:r>
              <a:rPr lang="lv-LV" sz="1200" kern="1200" dirty="0">
                <a:solidFill>
                  <a:schemeClr val="tx1"/>
                </a:solidFill>
                <a:effectLst/>
                <a:latin typeface="+mn-lt"/>
              </a:rPr>
              <a:t> </a:t>
            </a:r>
            <a:r>
              <a:rPr lang="lv-LV" sz="1200" kern="1200" dirty="0">
                <a:solidFill>
                  <a:schemeClr val="tx1"/>
                </a:solidFill>
                <a:effectLst/>
                <a:latin typeface="+mn-lt"/>
                <a:hlinkClick r:id="rId4"/>
              </a:rPr>
              <a:t>http://www.etipbioenergy.eu/value-chains/feedstocks/forestry/wood-chips</a:t>
            </a:r>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16</a:t>
            </a:fld>
            <a:endParaRPr lang="lv-LV" dirty="0"/>
          </a:p>
        </p:txBody>
      </p:sp>
    </p:spTree>
    <p:extLst>
      <p:ext uri="{BB962C8B-B14F-4D97-AF65-F5344CB8AC3E}">
        <p14:creationId xmlns:p14="http://schemas.microsoft.com/office/powerpoint/2010/main" val="43329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dirty="0"/>
              <a:t>Latvijas bioekonomikas stratēģija ietver ilgtspējīgāku un videi draudzīgāku produktu ražošanu, kā arī pilnīgi jaunu produktu ražošanu (Valsts profils:  Latvija [</a:t>
            </a:r>
            <a:r>
              <a:rPr lang="lv-LV" dirty="0">
                <a:hlinkClick r:id="rId3"/>
              </a:rPr>
              <a:t>https://biooekonomierat.de/fileadmin/profiles_for_map/Country_profile_Latvia_1.pdf</a:t>
            </a:r>
            <a:r>
              <a:rPr lang="lv-LV" dirty="0"/>
              <a:t>])</a:t>
            </a:r>
          </a:p>
          <a:p>
            <a:endParaRPr lang="lv-LV" dirty="0"/>
          </a:p>
          <a:p>
            <a:r>
              <a:rPr lang="lv-LV" sz="1300" dirty="0"/>
              <a:t>Attēls un produkta informācija: Biolat veselības dzēriens Ho-Fi 0.05 %’ (2020a), pieejams: [</a:t>
            </a:r>
            <a:r>
              <a:rPr lang="lv-LV" sz="1300" u="sng" dirty="0">
                <a:hlinkClick r:id="rId4"/>
              </a:rPr>
              <a:t>https://www.biolat.lv/en/products/hofi-en/</a:t>
            </a:r>
            <a:r>
              <a:rPr lang="lv-LV" sz="1300" dirty="0"/>
              <a:t>]</a:t>
            </a:r>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lv-LV" dirty="0"/>
          </a:p>
        </p:txBody>
      </p:sp>
    </p:spTree>
    <p:extLst>
      <p:ext uri="{BB962C8B-B14F-4D97-AF65-F5344CB8AC3E}">
        <p14:creationId xmlns:p14="http://schemas.microsoft.com/office/powerpoint/2010/main" val="1828648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Jautājumi: Kā tie savienojami ar IAM? – mazāk plastikāta patēriņa.</a:t>
            </a:r>
          </a:p>
          <a:p>
            <a:r>
              <a:rPr lang="lv-LV" dirty="0"/>
              <a:t>Kādus citus plastmasas izstrādājumus tā vietā var izgatavot no koka? – saikne ar produktiem ikdienas dzīvē</a:t>
            </a:r>
          </a:p>
          <a:p>
            <a:endParaRPr lang="lv-LV" dirty="0"/>
          </a:p>
          <a:p>
            <a:r>
              <a:rPr lang="lv-LV" sz="1300" u="sng" dirty="0">
                <a:hlinkClick r:id="rId3"/>
              </a:rPr>
              <a:t>https://www.wild-good.com/</a:t>
            </a:r>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18</a:t>
            </a:fld>
            <a:endParaRPr lang="lv-LV" dirty="0"/>
          </a:p>
        </p:txBody>
      </p:sp>
    </p:spTree>
    <p:extLst>
      <p:ext uri="{BB962C8B-B14F-4D97-AF65-F5344CB8AC3E}">
        <p14:creationId xmlns:p14="http://schemas.microsoft.com/office/powerpoint/2010/main" val="157077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Arī šie produkti tiek ražoti no meža biomasas, un, turpinot ieguldīt un attīstīt Latvijas reģionos, arī šos produktus tur varētu ražot.</a:t>
            </a:r>
          </a:p>
          <a:p>
            <a:r>
              <a:rPr lang="lv-LV" dirty="0"/>
              <a:t>Pirms tiek sniegts skaidrojums, uzminiet, no kā tiek ražoti šie produkti.</a:t>
            </a:r>
          </a:p>
          <a:p>
            <a:endParaRPr lang="lv-LV" dirty="0"/>
          </a:p>
          <a:p>
            <a:r>
              <a:rPr lang="lv-LV" dirty="0"/>
              <a:t>Apspriediet ieguvumus un to, kas būtu gatavs tos iegādāties</a:t>
            </a:r>
          </a:p>
          <a:p>
            <a:endParaRPr lang="lv-LV" dirty="0"/>
          </a:p>
          <a:p>
            <a:r>
              <a:rPr lang="lv-LV" sz="1200" u="sng" kern="1200" dirty="0">
                <a:solidFill>
                  <a:schemeClr val="tx1"/>
                </a:solidFill>
                <a:effectLst/>
                <a:latin typeface="+mn-lt"/>
                <a:hlinkClick r:id="rId3"/>
              </a:rPr>
              <a:t>https://www.sulapac.com/</a:t>
            </a:r>
            <a:r>
              <a:rPr lang="lv-LV" dirty="0"/>
              <a:t>. </a:t>
            </a:r>
          </a:p>
        </p:txBody>
      </p:sp>
      <p:sp>
        <p:nvSpPr>
          <p:cNvPr id="4" name="Slide Number Placeholder 3"/>
          <p:cNvSpPr>
            <a:spLocks noGrp="1"/>
          </p:cNvSpPr>
          <p:nvPr>
            <p:ph type="sldNum" sz="quarter" idx="5"/>
          </p:nvPr>
        </p:nvSpPr>
        <p:spPr/>
        <p:txBody>
          <a:bodyPr/>
          <a:lstStyle/>
          <a:p>
            <a:fld id="{F4B9ABF1-A5E8-FF4C-953A-B9DDF0BF59CB}" type="slidenum">
              <a:rPr lang="de-DE" smtClean="0"/>
              <a:t>19</a:t>
            </a:fld>
            <a:endParaRPr lang="lv-LV" dirty="0"/>
          </a:p>
        </p:txBody>
      </p:sp>
    </p:spTree>
    <p:extLst>
      <p:ext uri="{BB962C8B-B14F-4D97-AF65-F5344CB8AC3E}">
        <p14:creationId xmlns:p14="http://schemas.microsoft.com/office/powerpoint/2010/main" val="3007755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 </a:t>
            </a:r>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2</a:t>
            </a:fld>
            <a:endParaRPr lang="lv-LV" dirty="0"/>
          </a:p>
        </p:txBody>
      </p:sp>
    </p:spTree>
    <p:extLst>
      <p:ext uri="{BB962C8B-B14F-4D97-AF65-F5344CB8AC3E}">
        <p14:creationId xmlns:p14="http://schemas.microsoft.com/office/powerpoint/2010/main" val="3052865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300" dirty="0"/>
              <a:t>Pirms informācijas parādīšanas uzminiet koksnes materiāla procentuālo daudzumu.</a:t>
            </a:r>
          </a:p>
          <a:p>
            <a:r>
              <a:rPr lang="lv-LV" sz="1300" dirty="0"/>
              <a:t>Apspriediet koksnes izlietnes izmantošanas priekšrocības un trūkumus.</a:t>
            </a:r>
          </a:p>
          <a:p>
            <a:endParaRPr lang="lv-LV" sz="1300" dirty="0"/>
          </a:p>
          <a:p>
            <a:r>
              <a:rPr lang="lv-LV" sz="1200" u="sng" kern="1200" dirty="0">
                <a:solidFill>
                  <a:schemeClr val="tx1"/>
                </a:solidFill>
                <a:effectLst/>
                <a:latin typeface="+mn-lt"/>
                <a:hlinkClick r:id="rId3"/>
              </a:rPr>
              <a:t>https://woodio.fi/</a:t>
            </a:r>
            <a:endParaRPr lang="lv-LV" sz="1300" dirty="0"/>
          </a:p>
        </p:txBody>
      </p:sp>
      <p:sp>
        <p:nvSpPr>
          <p:cNvPr id="4" name="Slide Number Placeholder 3"/>
          <p:cNvSpPr>
            <a:spLocks noGrp="1"/>
          </p:cNvSpPr>
          <p:nvPr>
            <p:ph type="sldNum" sz="quarter" idx="5"/>
          </p:nvPr>
        </p:nvSpPr>
        <p:spPr/>
        <p:txBody>
          <a:bodyPr/>
          <a:lstStyle/>
          <a:p>
            <a:fld id="{5C06AA30-1F3A-40F5-B663-9003C0E10A41}" type="slidenum">
              <a:rPr lang="en-GB" smtClean="0"/>
              <a:t>20</a:t>
            </a:fld>
            <a:endParaRPr lang="lv-LV" dirty="0"/>
          </a:p>
        </p:txBody>
      </p:sp>
    </p:spTree>
    <p:extLst>
      <p:ext uri="{BB962C8B-B14F-4D97-AF65-F5344CB8AC3E}">
        <p14:creationId xmlns:p14="http://schemas.microsoft.com/office/powerpoint/2010/main" val="3157831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Pasniedzējs var jautāt, kuri IAM ir saistīti ar produktu, pirms tie tiek parādīti. </a:t>
            </a:r>
          </a:p>
          <a:p>
            <a:endParaRPr lang="lv-LV" dirty="0"/>
          </a:p>
          <a:p>
            <a:r>
              <a:rPr lang="lv-LV" dirty="0"/>
              <a:t>"Spawnfoam" (2020) produkti pieejami: [</a:t>
            </a:r>
            <a:r>
              <a:rPr lang="lv-LV" dirty="0">
                <a:hlinkClick r:id="rId3"/>
              </a:rPr>
              <a:t>http://www.spawnfoam.pt/en/#products</a:t>
            </a:r>
            <a:r>
              <a:rPr lang="lv-LV" dirty="0"/>
              <a:t>]</a:t>
            </a:r>
          </a:p>
        </p:txBody>
      </p:sp>
      <p:sp>
        <p:nvSpPr>
          <p:cNvPr id="4" name="Slide Number Placeholder 3"/>
          <p:cNvSpPr>
            <a:spLocks noGrp="1"/>
          </p:cNvSpPr>
          <p:nvPr>
            <p:ph type="sldNum" sz="quarter" idx="5"/>
          </p:nvPr>
        </p:nvSpPr>
        <p:spPr/>
        <p:txBody>
          <a:bodyPr/>
          <a:lstStyle/>
          <a:p>
            <a:fld id="{5C06AA30-1F3A-40F5-B663-9003C0E10A41}" type="slidenum">
              <a:rPr lang="en-GB" smtClean="0"/>
              <a:t>21</a:t>
            </a:fld>
            <a:endParaRPr lang="lv-LV" dirty="0"/>
          </a:p>
        </p:txBody>
      </p:sp>
    </p:spTree>
    <p:extLst>
      <p:ext uri="{BB962C8B-B14F-4D97-AF65-F5344CB8AC3E}">
        <p14:creationId xmlns:p14="http://schemas.microsoft.com/office/powerpoint/2010/main" val="4172348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lv-LV" sz="1300" dirty="0"/>
              <a:t>Apspriediet atjaunojamo enerģiju – kāpēc mēs joprojām izmantojam fosilo kurināmo?</a:t>
            </a:r>
          </a:p>
          <a:p>
            <a:endParaRPr lang="lv-LV" dirty="0"/>
          </a:p>
          <a:p>
            <a:r>
              <a:rPr lang="lv-LV" sz="1300" u="sng" dirty="0">
                <a:hlinkClick r:id="rId3"/>
              </a:rPr>
              <a:t>https://www.drax.com/</a:t>
            </a:r>
            <a:endParaRPr lang="lv-LV" dirty="0"/>
          </a:p>
        </p:txBody>
      </p:sp>
      <p:sp>
        <p:nvSpPr>
          <p:cNvPr id="4" name="Slide Number Placeholder 3"/>
          <p:cNvSpPr>
            <a:spLocks noGrp="1"/>
          </p:cNvSpPr>
          <p:nvPr>
            <p:ph type="sldNum" sz="quarter" idx="5"/>
          </p:nvPr>
        </p:nvSpPr>
        <p:spPr/>
        <p:txBody>
          <a:bodyPr/>
          <a:lstStyle/>
          <a:p>
            <a:fld id="{5C06AA30-1F3A-40F5-B663-9003C0E10A41}" type="slidenum">
              <a:rPr lang="en-GB" smtClean="0"/>
              <a:t>22</a:t>
            </a:fld>
            <a:endParaRPr lang="lv-LV" dirty="0"/>
          </a:p>
        </p:txBody>
      </p:sp>
    </p:spTree>
    <p:extLst>
      <p:ext uri="{BB962C8B-B14F-4D97-AF65-F5344CB8AC3E}">
        <p14:creationId xmlns:p14="http://schemas.microsoft.com/office/powerpoint/2010/main" val="28367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a:solidFill>
                  <a:schemeClr val="tx1"/>
                </a:solidFill>
                <a:effectLst/>
                <a:latin typeface="+mn-lt"/>
              </a:rPr>
              <a:t>Galējā kopsavilkuma momenti.</a:t>
            </a:r>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C06AA30-1F3A-40F5-B663-9003C0E10A41}" type="slidenum">
              <a:rPr lang="en-GB" smtClean="0"/>
              <a:t>23</a:t>
            </a:fld>
            <a:endParaRPr lang="lv-LV" dirty="0"/>
          </a:p>
        </p:txBody>
      </p:sp>
    </p:spTree>
    <p:extLst>
      <p:ext uri="{BB962C8B-B14F-4D97-AF65-F5344CB8AC3E}">
        <p14:creationId xmlns:p14="http://schemas.microsoft.com/office/powerpoint/2010/main" val="8876218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sz="1200" kern="1200" dirty="0">
                <a:solidFill>
                  <a:schemeClr val="tx1"/>
                </a:solidFill>
                <a:effectLst/>
                <a:latin typeface="+mn-lt"/>
              </a:rPr>
              <a:t> Pasniedzēja vārds, kas jāievada slaida apakšējā kreisajā stūrī. Šis ir pēdējais prezentācijas slaids. Atstājiet laiku studentiem/dalībniekiem, lai uzdotu jautājumus.</a:t>
            </a:r>
          </a:p>
        </p:txBody>
      </p:sp>
      <p:sp>
        <p:nvSpPr>
          <p:cNvPr id="4" name="Foliennummernplatzhalter 3"/>
          <p:cNvSpPr>
            <a:spLocks noGrp="1"/>
          </p:cNvSpPr>
          <p:nvPr>
            <p:ph type="sldNum" sz="quarter" idx="5"/>
          </p:nvPr>
        </p:nvSpPr>
        <p:spPr/>
        <p:txBody>
          <a:bodyPr/>
          <a:lstStyle/>
          <a:p>
            <a:fld id="{F4B9ABF1-A5E8-FF4C-953A-B9DDF0BF59CB}" type="slidenum">
              <a:rPr lang="de-DE" smtClean="0"/>
              <a:t>24</a:t>
            </a:fld>
            <a:endParaRPr lang="lv-LV" dirty="0"/>
          </a:p>
        </p:txBody>
      </p:sp>
    </p:spTree>
    <p:extLst>
      <p:ext uri="{BB962C8B-B14F-4D97-AF65-F5344CB8AC3E}">
        <p14:creationId xmlns:p14="http://schemas.microsoft.com/office/powerpoint/2010/main" val="330841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lv-LV" sz="1200" b="1" i="0" u="none" strike="noStrike" kern="1200" dirty="0">
                <a:solidFill>
                  <a:schemeClr val="tx1"/>
                </a:solidFill>
                <a:effectLst/>
                <a:latin typeface="+mn-lt"/>
              </a:rPr>
              <a:t>BE-Rural ir pieci inovācijas reģioni</a:t>
            </a:r>
          </a:p>
          <a:p>
            <a:pPr fontAlgn="base"/>
            <a:r>
              <a:rPr lang="lv-LV" sz="1200" b="0" i="0" u="none" strike="noStrike" kern="1200" dirty="0">
                <a:solidFill>
                  <a:schemeClr val="tx1"/>
                </a:solidFill>
                <a:effectLst/>
                <a:latin typeface="+mn-lt"/>
              </a:rPr>
              <a:t>BE-Rural izveidos piecas reģionālās </a:t>
            </a:r>
            <a:r>
              <a:rPr lang="lv-LV" sz="1200" b="1" i="0" u="none" strike="noStrike" kern="1200" dirty="0">
                <a:solidFill>
                  <a:schemeClr val="tx1"/>
                </a:solidFill>
                <a:effectLst/>
                <a:latin typeface="+mn-lt"/>
              </a:rPr>
              <a:t>atvērtās inovācijas platformas (AIP)</a:t>
            </a:r>
            <a:r>
              <a:rPr lang="lv-LV" sz="1200" b="0" i="0" u="none" strike="noStrike" kern="1200" dirty="0">
                <a:solidFill>
                  <a:schemeClr val="tx1"/>
                </a:solidFill>
                <a:effectLst/>
                <a:latin typeface="+mn-lt"/>
              </a:rPr>
              <a:t> </a:t>
            </a:r>
            <a:r>
              <a:rPr lang="lv-LV" dirty="0"/>
              <a:t>bioekonomikas stratēģiju un ceļvežu izstrādei, iekļaujot izstrādē līdzdalībniekus.</a:t>
            </a:r>
            <a:r>
              <a:rPr lang="lv-LV" sz="1200" b="0" i="0" u="none" strike="noStrike" kern="1200" dirty="0">
                <a:solidFill>
                  <a:schemeClr val="tx1"/>
                </a:solidFill>
                <a:effectLst/>
                <a:latin typeface="+mn-lt"/>
              </a:rPr>
              <a:t> BE-Rural AIP tiks izveidoti piecos ES reģionos ar atšķirīgu biomasas potenciālu, un to pamatā būs reģionālās ieinteresēto personu darba grupas (IPDG). AIP ietvaros IPDG galvenais uzdevums būs formulēt konkrētus stratēģijas vai ceļveža dokumentus, sadarbojoties ar dažādiem dalībniekiem un atverot platformu plašam reģiona dalībnieku lokam, tostarp pilsoniskās sabiedrības organizācijām un pilsoņiem.</a:t>
            </a:r>
          </a:p>
          <a:p>
            <a:pPr fontAlgn="base"/>
            <a:endParaRPr lang="lv-LV" sz="1200" b="0" i="0" u="none" strike="noStrike" kern="1200" dirty="0">
              <a:solidFill>
                <a:schemeClr val="tx1"/>
              </a:solidFill>
              <a:effectLst/>
              <a:latin typeface="+mn-lt"/>
              <a:ea typeface="+mn-ea"/>
              <a:cs typeface="+mn-cs"/>
            </a:endParaRPr>
          </a:p>
          <a:p>
            <a:pPr fontAlgn="base"/>
            <a:r>
              <a:rPr lang="lv-LV" sz="1200" b="1" i="0" u="none" strike="noStrike" kern="1200" dirty="0">
                <a:solidFill>
                  <a:schemeClr val="tx1"/>
                </a:solidFill>
                <a:effectLst/>
                <a:latin typeface="+mn-lt"/>
              </a:rPr>
              <a:t>Stara Zagora </a:t>
            </a:r>
            <a:r>
              <a:rPr lang="lv-LV" sz="1200" b="0" i="1" u="none" strike="noStrike" kern="1200" dirty="0">
                <a:solidFill>
                  <a:schemeClr val="tx1"/>
                </a:solidFill>
                <a:effectLst/>
                <a:latin typeface="+mn-lt"/>
              </a:rPr>
              <a:t>[Stara Zagora]</a:t>
            </a:r>
            <a:r>
              <a:rPr lang="lv-LV" sz="1200" b="1" i="0" u="none" strike="noStrike" kern="1200" dirty="0">
                <a:solidFill>
                  <a:schemeClr val="tx1"/>
                </a:solidFill>
                <a:effectLst/>
                <a:latin typeface="+mn-lt"/>
              </a:rPr>
              <a:t>, Bulgārija: </a:t>
            </a:r>
            <a:r>
              <a:rPr lang="lv-LV" sz="1200" b="0" i="0" u="none" strike="noStrike" kern="1200" dirty="0">
                <a:solidFill>
                  <a:schemeClr val="tx1"/>
                </a:solidFill>
                <a:effectLst/>
                <a:latin typeface="+mn-lt"/>
              </a:rPr>
              <a:t>Šis inovāciju reģions koncentrējas uz jaunajām tehnoloģijām, izmantojot ēteriskās eļļas un ārstnieciskos augus kosmētikas un farmācijas nozarē. Maza apjoma ražošana šajā apgabalā tiks apvienota ar aktivitātēm, kas saistītas ar tūrismu, lai paplašinātu esošo uzņēmējdarbības status quo un potenciālu. Galu galā reģions nodibinās ciešākas attiecības un tīklus starp uzņēmumiem. Reģionālais partneris: Bulgārijas rūpniecības asociācija (BRA)</a:t>
            </a:r>
          </a:p>
          <a:p>
            <a:pPr fontAlgn="base"/>
            <a:r>
              <a:rPr lang="lv-LV" sz="1200" b="1" i="0" u="none" strike="noStrike" kern="1200" dirty="0">
                <a:solidFill>
                  <a:schemeClr val="tx1"/>
                </a:solidFill>
                <a:effectLst/>
                <a:latin typeface="+mn-lt"/>
              </a:rPr>
              <a:t>Vidzeme un Kurzeme, Latvija: </a:t>
            </a:r>
            <a:r>
              <a:rPr lang="lv-LV" sz="1200" b="0" i="0" u="none" strike="noStrike" kern="1200" dirty="0">
                <a:solidFill>
                  <a:schemeClr val="tx1"/>
                </a:solidFill>
                <a:effectLst/>
                <a:latin typeface="+mn-lt"/>
              </a:rPr>
              <a:t>Šajā zonā galvenā uzmanība tiks pievērsta meža apsaimniekošanas blakusproduktu (t.i., meža jaunaudžu retināšana, īsais rotācijas cikls koku un mežsaimniecības (SRC/SRF) audzēm, aizaugumu novēršana pamestajās lauksaimniecības zemēs un daudzgadīgajās zālēs) potenciālam kā bioenerģijas vai biofinansēšanas avotam. Reģionā tiks pētīta daudzgadīgo zālaugu un SRC vai SRF koku agrārās laukkopības sistēmu vērtība kā ganību zonā, kā tā arī siena vai zāles sēklu izstrādei. Tiks pētīta mazo kokmateriālu potenciāla gudra izmantošana no jaunaudzēm. Reģionālais partneris: Latvijas Valsts mežzinātnes institūts (SILAVA)</a:t>
            </a:r>
          </a:p>
          <a:p>
            <a:pPr fontAlgn="base"/>
            <a:r>
              <a:rPr lang="lv-LV" sz="1200" b="1" i="0" u="none" strike="noStrike" kern="1200" dirty="0">
                <a:solidFill>
                  <a:schemeClr val="tx1"/>
                </a:solidFill>
                <a:effectLst/>
                <a:latin typeface="+mn-lt"/>
              </a:rPr>
              <a:t>Štrumica </a:t>
            </a:r>
            <a:r>
              <a:rPr lang="lv-LV" sz="1200" b="0" i="1" u="none" strike="noStrike" kern="1200" dirty="0">
                <a:solidFill>
                  <a:schemeClr val="tx1"/>
                </a:solidFill>
                <a:effectLst/>
                <a:latin typeface="+mn-lt"/>
              </a:rPr>
              <a:t>[Strumica]</a:t>
            </a:r>
            <a:r>
              <a:rPr lang="lv-LV" sz="1200" b="1" i="0" u="none" strike="noStrike" kern="1200" dirty="0">
                <a:solidFill>
                  <a:schemeClr val="tx1"/>
                </a:solidFill>
                <a:effectLst/>
                <a:latin typeface="+mn-lt"/>
              </a:rPr>
              <a:t>, Ziemeļmaķedonija: </a:t>
            </a:r>
            <a:r>
              <a:rPr lang="lv-LV" sz="1200" b="0" i="0" u="none" strike="noStrike" kern="1200" dirty="0">
                <a:solidFill>
                  <a:schemeClr val="tx1"/>
                </a:solidFill>
                <a:effectLst/>
                <a:latin typeface="+mn-lt"/>
              </a:rPr>
              <a:t>Šajā reģionā galvenā uzmanība tiks pievērsta lauksaimniecības atlieku izmantošanai, jo īpaši organisko materiālu blakusprodukcijai no lauksaimniecības darbībām, kā enerģijas avotam mājsaimniecības un rūpniecības vajadzībām. Reģionā tiks pētītas tehnoloģiskās iespējas enerģijas pārvēršanai biomasas materiālos, kas radušies lauksaimniecības laukos vai saimniecībās (paliekas uz lauka), kā arī attiecībā uz tādiem, kas rodas lauksaimniecības produktu pārstrādes procesā (paliekas, kuru pamatā ir dažādie procesi). Reģionālais partneris: Starptautiskais enerģijas, ūdens un vides sistēmu ilgtspējīgas attīstības centrs </a:t>
            </a:r>
            <a:r>
              <a:rPr lang="lv-LV" sz="1200" b="0" i="1" u="none" strike="noStrike" kern="1200" dirty="0">
                <a:solidFill>
                  <a:schemeClr val="tx1"/>
                </a:solidFill>
                <a:effectLst/>
                <a:latin typeface="+mn-lt"/>
              </a:rPr>
              <a:t>[International Centre for Sustainable Development of Energy, Water and Environment Systems]</a:t>
            </a:r>
            <a:r>
              <a:rPr lang="lv-LV" sz="1200" b="0" i="0" u="none" strike="noStrike" kern="1200" dirty="0">
                <a:solidFill>
                  <a:schemeClr val="tx1"/>
                </a:solidFill>
                <a:effectLst/>
                <a:latin typeface="+mn-lt"/>
              </a:rPr>
              <a:t> – (SDEWES-Skopje)</a:t>
            </a:r>
          </a:p>
          <a:p>
            <a:pPr fontAlgn="base"/>
            <a:r>
              <a:rPr lang="lv-LV" sz="1200" b="1" i="0" u="none" strike="noStrike" kern="1200" dirty="0">
                <a:solidFill>
                  <a:schemeClr val="tx1"/>
                </a:solidFill>
                <a:effectLst/>
                <a:latin typeface="+mn-lt"/>
              </a:rPr>
              <a:t>Ščecinas un Vislas lagūnas, Polija: </a:t>
            </a:r>
            <a:r>
              <a:rPr lang="lv-LV" sz="1200" b="0" i="0" u="none" strike="noStrike" kern="1200" dirty="0">
                <a:solidFill>
                  <a:schemeClr val="tx1"/>
                </a:solidFill>
                <a:effectLst/>
                <a:latin typeface="+mn-lt"/>
              </a:rPr>
              <a:t>Šis reģions koncentrēsies uz mazapjoma zveju, īpaši uz nepietiekami izmantotu un mazvērtīgu zivju sugu ilgtspējīgu izmantošanu divās lagūnās. Reģionā tiks veikti pētījumi par maza mēroga tehnoloģiju iespējām, kuras var izmantot, lai mazvērtīgas zivju sugas izmantotu kā produktus cilvēku uzturam. Reģionālais partneris: Valsts jūras zvejniecības pētījumu institūts </a:t>
            </a:r>
            <a:r>
              <a:rPr lang="lv-LV" sz="1200" b="0" i="1" u="none" strike="noStrike" kern="1200" dirty="0">
                <a:solidFill>
                  <a:schemeClr val="tx1"/>
                </a:solidFill>
                <a:effectLst/>
                <a:latin typeface="+mn-lt"/>
              </a:rPr>
              <a:t>[National Marine Fisheries Research Institute]</a:t>
            </a:r>
            <a:r>
              <a:rPr lang="lv-LV" sz="1200" b="0" i="0" u="none" strike="noStrike" kern="1200" dirty="0">
                <a:solidFill>
                  <a:schemeClr val="tx1"/>
                </a:solidFill>
                <a:effectLst/>
                <a:latin typeface="+mn-lt"/>
              </a:rPr>
              <a:t> (NMFRI)</a:t>
            </a:r>
          </a:p>
          <a:p>
            <a:pPr fontAlgn="base"/>
            <a:r>
              <a:rPr lang="lv-LV" sz="1200" b="1" i="0" u="none" strike="noStrike" kern="1200" dirty="0">
                <a:solidFill>
                  <a:schemeClr val="tx1"/>
                </a:solidFill>
                <a:effectLst/>
                <a:latin typeface="+mn-lt"/>
              </a:rPr>
              <a:t>Kovašna </a:t>
            </a:r>
            <a:r>
              <a:rPr lang="lv-LV" sz="1200" b="0" i="1" u="none" strike="noStrike" kern="1200" dirty="0">
                <a:solidFill>
                  <a:schemeClr val="tx1"/>
                </a:solidFill>
                <a:effectLst/>
                <a:latin typeface="+mn-lt"/>
              </a:rPr>
              <a:t>[Covasna]</a:t>
            </a:r>
            <a:r>
              <a:rPr lang="lv-LV" sz="1200" b="1" i="0" u="none" strike="noStrike" kern="1200" dirty="0">
                <a:solidFill>
                  <a:schemeClr val="tx1"/>
                </a:solidFill>
                <a:effectLst/>
                <a:latin typeface="+mn-lt"/>
              </a:rPr>
              <a:t>, Rumānija: </a:t>
            </a:r>
            <a:r>
              <a:rPr lang="lv-LV" sz="1200" b="0" i="0" u="none" strike="noStrike" kern="1200" dirty="0">
                <a:solidFill>
                  <a:schemeClr val="tx1"/>
                </a:solidFill>
                <a:effectLst/>
                <a:latin typeface="+mn-lt"/>
              </a:rPr>
              <a:t>Šis reģions koncentrēsies uz sadrumstaloto vērtību ķēžu atrisināšanu un aprites ekonomikas koncepcijas īstenošanu novada rūpniecības nozarēs (t.i., koks un mēbeles, tekstilizstrādājumi, lauksaimniecības pārtikas produkti, mašīnbūve, zaļā enerģija). Reģionā tiks veikti pētījumi attiecībā uz nepietiekami izmantotas biomasas (augu vielas un koksnes atkritumu) attīstības potenciālu un tā ietekmi uz sabiedrības problēmām (piemēram, lauku bezdarbs vai atstumtas kopienas). Tas tiks veikts vietējās attīstības uzņēmējdarbības modeļa ietvaros, pamatojoties uz maza mēroga tehnoloģiju iespēju, kas nodrošina autonomu enerģijas piegādi civilām un rūpnieciskām vajadzībām. Reģionālais partneris: Ekonomikas prognožu institūts </a:t>
            </a:r>
            <a:r>
              <a:rPr lang="lv-LV" sz="1200" b="0" i="1" u="none" strike="noStrike" kern="1200" dirty="0">
                <a:solidFill>
                  <a:schemeClr val="tx1"/>
                </a:solidFill>
                <a:effectLst/>
                <a:latin typeface="+mn-lt"/>
              </a:rPr>
              <a:t>[Institute for Economic Forecasting]</a:t>
            </a:r>
            <a:r>
              <a:rPr lang="lv-LV" sz="1200" b="0" i="0" u="none" strike="noStrike" kern="1200" dirty="0">
                <a:solidFill>
                  <a:schemeClr val="tx1"/>
                </a:solidFill>
                <a:effectLst/>
                <a:latin typeface="+mn-lt"/>
              </a:rPr>
              <a:t> (IPE)</a:t>
            </a:r>
          </a:p>
          <a:p>
            <a:pPr fontAlgn="base"/>
            <a:endParaRPr lang="lv-LV" sz="1200" b="0" i="0" u="none" strike="noStrike" kern="1200" dirty="0">
              <a:solidFill>
                <a:schemeClr val="tx1"/>
              </a:solidFill>
              <a:effectLst/>
              <a:latin typeface="+mn-lt"/>
              <a:ea typeface="+mn-ea"/>
              <a:cs typeface="+mn-cs"/>
            </a:endParaRPr>
          </a:p>
          <a:p>
            <a:r>
              <a:rPr lang="lv-LV" sz="1200" b="1" i="0" u="none" strike="noStrike" kern="1200" dirty="0">
                <a:solidFill>
                  <a:schemeClr val="tx1"/>
                </a:solidFill>
                <a:effectLst/>
                <a:latin typeface="+mn-lt"/>
              </a:rPr>
              <a:t>Avots:</a:t>
            </a:r>
            <a:r>
              <a:rPr lang="lv-LV" dirty="0"/>
              <a:t> </a:t>
            </a:r>
            <a:r>
              <a:rPr lang="lv-LV" sz="1200" kern="1200" dirty="0">
                <a:solidFill>
                  <a:schemeClr val="tx1"/>
                </a:solidFill>
                <a:effectLst/>
                <a:latin typeface="+mn-lt"/>
              </a:rPr>
              <a:t>BE-Rural (2020), </a:t>
            </a:r>
            <a:r>
              <a:rPr lang="lv-LV" sz="1200" i="1" kern="1200" dirty="0">
                <a:solidFill>
                  <a:schemeClr val="tx1"/>
                </a:solidFill>
                <a:effectLst/>
                <a:latin typeface="+mn-lt"/>
              </a:rPr>
              <a:t>Inovāciju reģioni</a:t>
            </a:r>
            <a:r>
              <a:rPr lang="lv-LV" sz="1200" kern="1200" dirty="0">
                <a:solidFill>
                  <a:schemeClr val="tx1"/>
                </a:solidFill>
                <a:effectLst/>
                <a:latin typeface="+mn-lt"/>
              </a:rPr>
              <a:t>, pieejams: https://be-rural.eu/innovation-regions/</a:t>
            </a:r>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25</a:t>
            </a:fld>
            <a:endParaRPr lang="lv-LV" dirty="0"/>
          </a:p>
        </p:txBody>
      </p:sp>
    </p:spTree>
    <p:extLst>
      <p:ext uri="{BB962C8B-B14F-4D97-AF65-F5344CB8AC3E}">
        <p14:creationId xmlns:p14="http://schemas.microsoft.com/office/powerpoint/2010/main" val="1690189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sz="1200" kern="1200" dirty="0">
                <a:solidFill>
                  <a:schemeClr val="tx1"/>
                </a:solidFill>
                <a:effectLst/>
                <a:latin typeface="+mn-lt"/>
              </a:rPr>
              <a:t> Paskaidrojiet klasei, ka bioekonomika ir ļoti svarīga, lai spertu soļus virzienā uz ilgtspējību un izvairītos no ekoloģisko robežu sasniegšanas. Bioekonomika ir preču, pakalpojumu vai enerģijas ražošana no bioloģiskā materiāla kā galvenā resursa. Cieši saistīta ar ilgtspējību, jo bieži tiek izmantoti bioloģiski noārdāmi resursi, un bieži vien tiek izstrādātas sistēmas, kurās atkritumu klātbūtne neeksistē. Tā var palīdzēt izvairīties no resursu izsīkšanas nākamajām paaudzēm un aizsargāt planētas stabilitāti.  Eiropas Komisija veic pasākumus ilgtspējīgas bioekonomikas virzienā. Atkritumu pārvēršana vērtīgos resursos un stimulu radīšana, lai palīdzētu mazumtirgotājiem un patērētājiem samazināt pārtikas atkritumus. Eiropas Komisijai ir bioekonomikas stratēģija, lai veicinātu bioekonomiku un izvairītos no ekoloģisko robežu sasniegšanas. </a:t>
            </a:r>
          </a:p>
          <a:p>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a:t>
            </a:r>
            <a:r>
              <a:rPr lang="lv-LV" sz="1200" kern="1200" dirty="0">
                <a:solidFill>
                  <a:schemeClr val="tx1"/>
                </a:solidFill>
                <a:effectLst/>
                <a:latin typeface="+mn-lt"/>
                <a:hlinkClick r:id="rId3"/>
              </a:rPr>
              <a:t>https://ec.europa.eu/research/bioeconomy/pdf/ec_bioeconomy_strategy_2018.pdf</a:t>
            </a:r>
            <a:r>
              <a:rPr lang="lv-LV" sz="1200" kern="1200" dirty="0">
                <a:solidFill>
                  <a:schemeClr val="tx1"/>
                </a:solidFill>
                <a:effectLst/>
                <a:latin typeface="+mn-lt"/>
              </a:rPr>
              <a:t> accessed: 2020. gada 22. maijā].</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lv-LV" dirty="0"/>
          </a:p>
        </p:txBody>
      </p:sp>
    </p:spTree>
    <p:extLst>
      <p:ext uri="{BB962C8B-B14F-4D97-AF65-F5344CB8AC3E}">
        <p14:creationId xmlns:p14="http://schemas.microsoft.com/office/powerpoint/2010/main" val="427902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sz="1200" i="1" kern="1200" dirty="0">
                <a:solidFill>
                  <a:schemeClr val="tx1"/>
                </a:solidFill>
                <a:effectLst/>
                <a:latin typeface="+mn-lt"/>
              </a:rPr>
              <a:t>1. Paskaidrojiet par bioekonomiku, lai iepazīstinātu ar tēmu un kontekstualizētu bioproduktu portfeli.</a:t>
            </a:r>
            <a:r>
              <a:rPr lang="lv-LV" dirty="0"/>
              <a:t> </a:t>
            </a:r>
          </a:p>
          <a:p>
            <a:r>
              <a:rPr lang="lv-LV" sz="1200" kern="1200" dirty="0">
                <a:solidFill>
                  <a:schemeClr val="tx1"/>
                </a:solidFill>
                <a:effectLst/>
                <a:latin typeface="+mn-lt"/>
              </a:rPr>
              <a:t>Bioekonomika tiek definēta kā bioloģisko resursu ražošana, izmantošana un saglabāšana, lai nodrošinātu informāciju, produktus, procesus un pakalpojumus visās ekonomikas nozarēs, kuru mērķis ir ilgtspējīga ekonomika (Bels [Bell] un citi, 2018).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t>“Bioekonomika aptver visas nozares un sistēmas, kas iekļauj tās funkcijas un principus. Tā ietver un savstarpēji savieno: sauszemes un jūras ekosistēmas un to sniegtos pakalpojumus; visas primārās ražošanas nozares paļaujas uz bioloģiskajiem resursiem (dzīvnieki, augi, mikroorganismi un atvasināta biomasa, ieskaitot organiskos atkritumus), kas izmanto un veido bioloģiskos resursus (lauksaimniecība, mežsaimniecība, zivsaimniecība un akvakultūra); un visas ekonomikas un rūpniecības nozares, kas izmanto bioloģiskos resursus un procesus pārtikas, barības, uz bioloģiskiem produktiem ražotu produktu, enerģijas un pakalpojumu ražošanai. Lai sasniegtu panākumus, Eiropas bioekonomikas centrā jābūt ilgtspējīgai</a:t>
            </a:r>
            <a:r>
              <a:rPr lang="lv-LV" sz="1200" baseline="0" dirty="0"/>
              <a:t> </a:t>
            </a:r>
            <a:r>
              <a:rPr lang="lv-LV" sz="1200" dirty="0"/>
              <a:t>apritei. Tas veicinās mūsu nozaru atjaunošanos, mūsu primārās ražošanas sistēmu modernizāciju, vides aizsardzību un veicinās bioloģisko daudzveidību.” </a:t>
            </a:r>
            <a:r>
              <a:rPr lang="lv-LV" dirty="0"/>
              <a:t>Eiropas Komisija (2018) </a:t>
            </a:r>
            <a:r>
              <a:rPr lang="lv-LV" sz="1200" dirty="0"/>
              <a:t>"Ilgtspējīga Eiropas bioekonomika: saiknes stiprināšana starp ekonomiku, sabiedrību un vidi"</a:t>
            </a:r>
            <a:r>
              <a:rPr lang="lv-LV" dirty="0"/>
              <a:t>, pieejams: (</a:t>
            </a:r>
            <a:r>
              <a:rPr lang="lv-LV" dirty="0">
                <a:hlinkClick r:id="rId3"/>
              </a:rPr>
              <a:t>https://ec.europa.eu/research/bioeconomy/pdf/ec_bioeconomy_strategy_2018.pdf#view=fit&amp;pagemode=none</a:t>
            </a:r>
            <a:r>
              <a:rPr lang="lv-LV" dirty="0"/>
              <a:t>])</a:t>
            </a:r>
            <a:endParaRPr lang="lv-LV" sz="1200" dirty="0"/>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Tagad noskatīsimies īsu video, kurā izskaidrota bioekonomika, tās potenciāls un problēmas.</a:t>
            </a:r>
          </a:p>
          <a:p>
            <a:r>
              <a:rPr lang="lv-LV" sz="1200" i="1" kern="1200" dirty="0">
                <a:solidFill>
                  <a:schemeClr val="tx1"/>
                </a:solidFill>
                <a:effectLst/>
                <a:latin typeface="+mn-lt"/>
              </a:rPr>
              <a:t>Šeit atskaņojiet videomateriālu, kurā ir bioekonomikas skaidrojums:</a:t>
            </a:r>
            <a:r>
              <a:rPr lang="lv-LV" dirty="0"/>
              <a:t> </a:t>
            </a:r>
            <a:r>
              <a:rPr lang="lv-LV" dirty="0">
                <a:hlinkClick r:id="rId4"/>
              </a:rPr>
              <a:t>https://www.youtube.com/watch?v=RfRN_hHeIKk&amp;feature=youtu.be</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b="0" dirty="0"/>
              <a:t>(Videomateriāla valodas un subtitri: bulgāru, latviešu, maķedoniešu, poļu un rumāņu)</a:t>
            </a:r>
          </a:p>
          <a:p>
            <a:endParaRPr lang="lv-LV" dirty="0"/>
          </a:p>
          <a:p>
            <a:r>
              <a:rPr lang="lv-LV" sz="1200" i="1" kern="1200" dirty="0">
                <a:solidFill>
                  <a:schemeClr val="tx1"/>
                </a:solidFill>
                <a:effectLst/>
                <a:latin typeface="+mn-lt"/>
              </a:rPr>
              <a:t>2. Izskaidrojiet aprites ekonomiku, lai sniegtu kontekstu bioproduktiem.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Aprites ekonomika ir sistēma ilgtspējīgas atkritumu kā resursu ekonomiskās sistēmas attīstībai un pārvaldībai. Tās mērķis ir saglabāt produktus, komponentus un materiālus vienmēr ar vislielāko lietderību un vērtību (Eiropas Komisija, 2018). Turklāt tā ir paredzēta samazināto atkritumu pārstrādei, lai tos izskaustu no sistēmas. Pašreizējā pasaules ekonomikas sistēma ir lineāra, tas nozīmē, ka mēs ņemam, ražojam, izmantojam un iznīcinām, pilnībā neizmantojot visas materiālu būtiskās īpašības. Cirkulārā ekonomika cenšas izveidot ilgtspējīgāku ekonomisko modeli, kurā atkritumi netiek radīti, tā vietā pēc iespējas vairāk tos izmantojot atkārtoti. Tādējādi aprites ekonomikas mērķis ir novērst visus atkritumus un izveidot slēgtas aprites sistēmu, kuras pamatā ir tikai dabas resursi.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Bels Dž. </a:t>
            </a:r>
            <a:r>
              <a:rPr lang="lv-LV" sz="1200" i="1" kern="1200" dirty="0">
                <a:solidFill>
                  <a:schemeClr val="tx1"/>
                </a:solidFill>
                <a:effectLst/>
                <a:latin typeface="+mn-lt"/>
              </a:rPr>
              <a:t>[Bell, J.]</a:t>
            </a:r>
            <a:r>
              <a:rPr lang="lv-LV" sz="1200" kern="1200" dirty="0">
                <a:solidFill>
                  <a:schemeClr val="tx1"/>
                </a:solidFill>
                <a:effectLst/>
                <a:latin typeface="+mn-lt"/>
              </a:rPr>
              <a:t>, Paula L. </a:t>
            </a:r>
            <a:r>
              <a:rPr lang="lv-LV" sz="1200" i="1" kern="1200" dirty="0">
                <a:solidFill>
                  <a:schemeClr val="tx1"/>
                </a:solidFill>
                <a:effectLst/>
                <a:latin typeface="+mn-lt"/>
              </a:rPr>
              <a:t>[Paula, L.]</a:t>
            </a:r>
            <a:r>
              <a:rPr lang="lv-LV" sz="1200" kern="1200" dirty="0">
                <a:solidFill>
                  <a:schemeClr val="tx1"/>
                </a:solidFill>
                <a:effectLst/>
                <a:latin typeface="+mn-lt"/>
              </a:rPr>
              <a:t>, Dods T. </a:t>
            </a:r>
            <a:r>
              <a:rPr lang="lv-LV" sz="1200" i="1" kern="1200" dirty="0">
                <a:solidFill>
                  <a:schemeClr val="tx1"/>
                </a:solidFill>
                <a:effectLst/>
                <a:latin typeface="+mn-lt"/>
              </a:rPr>
              <a:t>[Dodd, T.]</a:t>
            </a:r>
            <a:r>
              <a:rPr lang="lv-LV" sz="1200" kern="1200" dirty="0">
                <a:solidFill>
                  <a:schemeClr val="tx1"/>
                </a:solidFill>
                <a:effectLst/>
                <a:latin typeface="+mn-lt"/>
              </a:rPr>
              <a:t>, Nemets S. </a:t>
            </a:r>
            <a:r>
              <a:rPr lang="lv-LV" sz="1200" i="1" kern="1200" dirty="0">
                <a:solidFill>
                  <a:schemeClr val="tx1"/>
                </a:solidFill>
                <a:effectLst/>
                <a:latin typeface="+mn-lt"/>
              </a:rPr>
              <a:t>[Németh, S.]</a:t>
            </a:r>
            <a:r>
              <a:rPr lang="lv-LV" sz="1200" kern="1200" dirty="0">
                <a:solidFill>
                  <a:schemeClr val="tx1"/>
                </a:solidFill>
                <a:effectLst/>
                <a:latin typeface="+mn-lt"/>
              </a:rPr>
              <a:t>, Nanū S. </a:t>
            </a:r>
            <a:r>
              <a:rPr lang="lv-LV" sz="1200" i="1" kern="1200" dirty="0">
                <a:solidFill>
                  <a:schemeClr val="tx1"/>
                </a:solidFill>
                <a:effectLst/>
                <a:latin typeface="+mn-lt"/>
              </a:rPr>
              <a:t>[Nanou, C.]</a:t>
            </a:r>
            <a:r>
              <a:rPr lang="lv-LV" sz="1200" kern="1200" dirty="0">
                <a:solidFill>
                  <a:schemeClr val="tx1"/>
                </a:solidFill>
                <a:effectLst/>
                <a:latin typeface="+mn-lt"/>
              </a:rPr>
              <a:t>, Mega V. </a:t>
            </a:r>
            <a:r>
              <a:rPr lang="lv-LV" sz="1200" i="1" kern="1200" dirty="0">
                <a:solidFill>
                  <a:schemeClr val="tx1"/>
                </a:solidFill>
                <a:effectLst/>
                <a:latin typeface="+mn-lt"/>
              </a:rPr>
              <a:t>[Mega, V.]</a:t>
            </a:r>
            <a:r>
              <a:rPr lang="lv-LV" sz="1200" kern="1200" dirty="0">
                <a:solidFill>
                  <a:schemeClr val="tx1"/>
                </a:solidFill>
                <a:effectLst/>
                <a:latin typeface="+mn-lt"/>
              </a:rPr>
              <a:t>, Kamposs P. </a:t>
            </a:r>
            <a:r>
              <a:rPr lang="lv-LV" sz="1200" i="1" kern="1200" dirty="0">
                <a:solidFill>
                  <a:schemeClr val="tx1"/>
                </a:solidFill>
                <a:effectLst/>
                <a:latin typeface="+mn-lt"/>
              </a:rPr>
              <a:t>[Campos, P.]</a:t>
            </a:r>
            <a:r>
              <a:rPr lang="lv-LV" sz="1200" kern="1200" dirty="0">
                <a:solidFill>
                  <a:schemeClr val="tx1"/>
                </a:solidFill>
                <a:effectLst/>
                <a:latin typeface="+mn-lt"/>
              </a:rPr>
              <a:t> (2018): ES mērķis ir izveidot pasaulē vadošo bioekonomiku – šaubīgos laikos nepieciešami novatoriski un ilgtspējīgi risinājumi. </a:t>
            </a:r>
            <a:r>
              <a:rPr lang="lv-LV" sz="1200" i="1" kern="1200" dirty="0">
                <a:solidFill>
                  <a:schemeClr val="tx1"/>
                </a:solidFill>
                <a:effectLst/>
                <a:latin typeface="+mn-lt"/>
              </a:rPr>
              <a:t>Jaunā biotehnoloģija,</a:t>
            </a:r>
            <a:r>
              <a:rPr lang="lv-LV" sz="1200" kern="1200" dirty="0">
                <a:solidFill>
                  <a:schemeClr val="tx1"/>
                </a:solidFill>
                <a:effectLst/>
                <a:latin typeface="+mn-lt"/>
              </a:rPr>
              <a:t> 40: 25–30.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https://ec.europa.eu/research/bioeconomy/pdf/ec_bioeconomy_strategy_2018.pdf</a:t>
            </a:r>
            <a:endParaRPr lang="lv-LV"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lv-LV" dirty="0"/>
          </a:p>
        </p:txBody>
      </p:sp>
    </p:spTree>
    <p:extLst>
      <p:ext uri="{BB962C8B-B14F-4D97-AF65-F5344CB8AC3E}">
        <p14:creationId xmlns:p14="http://schemas.microsoft.com/office/powerpoint/2010/main" val="673797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dirty="0"/>
              <a:t> </a:t>
            </a:r>
            <a:r>
              <a:rPr lang="lv-LV" sz="1200" kern="1200" dirty="0">
                <a:solidFill>
                  <a:schemeClr val="tx1"/>
                </a:solidFill>
                <a:effectLst/>
                <a:latin typeface="+mn-lt"/>
              </a:rPr>
              <a:t>Paskaidrojiet, ka, lai mēģinātu risināt ar ekoloģisko robežu saistītos jautājumus: Nacionālajām un starptautiskajām struktūrām ir jābūt īpašām vadlīnijām. Piemērs tam ir Eiropas Komisijas 2018. gada publikācija; “Jauna bioekonomikas stratēģija ilgtspējīgai Eiropai.” </a:t>
            </a:r>
            <a:r>
              <a:rPr lang="lv-LV" sz="1200" b="1" kern="1200" dirty="0">
                <a:solidFill>
                  <a:schemeClr val="tx1"/>
                </a:solidFill>
                <a:effectLst/>
                <a:latin typeface="+mn-lt"/>
              </a:rPr>
              <a:t>Papildu informācija pieejama:</a:t>
            </a:r>
            <a:r>
              <a:rPr lang="lv-LV" dirty="0"/>
              <a:t> </a:t>
            </a:r>
            <a:r>
              <a:rPr lang="lv-LV" sz="1200" u="sng" kern="1200" dirty="0">
                <a:solidFill>
                  <a:schemeClr val="tx1"/>
                </a:solidFill>
                <a:effectLst/>
                <a:latin typeface="+mn-lt"/>
                <a:hlinkClick r:id="rId3"/>
              </a:rPr>
              <a:t>https://ec.europa.eu/commission/news/new-bioeconomy-strategy-sustainable-europe-2018-oct-11-0_en</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Galvenie materiāli lasīšanai: </a:t>
            </a:r>
          </a:p>
          <a:p>
            <a:r>
              <a:rPr lang="lv-LV" sz="1200" kern="1200" dirty="0">
                <a:solidFill>
                  <a:schemeClr val="tx1"/>
                </a:solidFill>
                <a:effectLst/>
                <a:latin typeface="+mn-lt"/>
              </a:rPr>
              <a:t>EK (2018), Bioekonomika: Jauna stratēģija ilgtspējīgai Eiropas Veselīgu ekosistēmu atjaunošana un bioloģiskās daudzveidības veicināšana. Eiropas Komisija </a:t>
            </a:r>
            <a:r>
              <a:rPr lang="lv-LV" sz="1200" u="sng" kern="1200" dirty="0">
                <a:solidFill>
                  <a:schemeClr val="tx1"/>
                </a:solidFill>
                <a:effectLst/>
                <a:latin typeface="+mn-lt"/>
                <a:hlinkClick r:id="rId4"/>
              </a:rPr>
              <a:t>https://ec.europa.eu/research/bioeconomy/pdf/ec_bioeconomy_actions_2018.pdf</a:t>
            </a:r>
            <a:r>
              <a:rPr lang="lv-LV" dirty="0"/>
              <a:t>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Iespējams apskatīt sekojošos materiālus padziļinātai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Par aprites bioekonomiku un sasaistu noņemšanu: ietekme uz ilgtspējīgu izaugsmi.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162</a:t>
            </a:r>
            <a:r>
              <a:rPr lang="lv-LV" sz="1200" b="0" i="0" u="none" strike="noStrike" kern="1200" dirty="0">
                <a:solidFill>
                  <a:schemeClr val="tx1"/>
                </a:solidFill>
                <a:effectLst/>
                <a:latin typeface="+mn-lt"/>
              </a:rPr>
              <a:t>, 143-156. </a:t>
            </a:r>
            <a:r>
              <a:rPr lang="lv-LV" sz="1200" b="0" i="0" u="none" strike="noStrike" kern="1200" dirty="0">
                <a:solidFill>
                  <a:schemeClr val="tx1"/>
                </a:solidFill>
                <a:effectLst/>
                <a:latin typeface="+mn-lt"/>
                <a:hlinkClick r:id="rId5" tooltip="Oriģinālā saite: https://www.sciencedirect.com/science/article/pii/S0921800918317178. Ja uzticaties šai saitei, klikšķiniet uz tās."/>
              </a:rPr>
              <a:t>https://www.sciencedirect.com/science/article/pii/S0921800918317178</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Viviena F. D. </a:t>
            </a:r>
            <a:r>
              <a:rPr lang="lv-LV" sz="1200" b="0" i="1" u="none" strike="noStrike" kern="1200" dirty="0">
                <a:solidFill>
                  <a:schemeClr val="tx1"/>
                </a:solidFill>
                <a:effectLst/>
                <a:latin typeface="+mn-lt"/>
              </a:rPr>
              <a:t>[Vivien, F. D.]</a:t>
            </a:r>
            <a:r>
              <a:rPr lang="lv-LV" sz="1200" b="0" i="0" u="none" strike="noStrike" kern="1200" dirty="0">
                <a:solidFill>
                  <a:schemeClr val="tx1"/>
                </a:solidFill>
                <a:effectLst/>
                <a:latin typeface="+mn-lt"/>
              </a:rPr>
              <a:t>, Njedu M. </a:t>
            </a:r>
            <a:r>
              <a:rPr lang="lv-LV" sz="1200" b="0" i="1" u="none" strike="noStrike" kern="1200" dirty="0">
                <a:solidFill>
                  <a:schemeClr val="tx1"/>
                </a:solidFill>
                <a:effectLst/>
                <a:latin typeface="+mn-lt"/>
              </a:rPr>
              <a:t>[Nieddu, M.]</a:t>
            </a:r>
            <a:r>
              <a:rPr lang="lv-LV" sz="1200" b="0" i="0" u="none" strike="noStrike" kern="1200" dirty="0">
                <a:solidFill>
                  <a:schemeClr val="tx1"/>
                </a:solidFill>
                <a:effectLst/>
                <a:latin typeface="+mn-lt"/>
              </a:rPr>
              <a:t>, Beforts N. </a:t>
            </a:r>
            <a:r>
              <a:rPr lang="lv-LV" sz="1200" b="0" i="1" u="none" strike="noStrike" kern="1200" dirty="0">
                <a:solidFill>
                  <a:schemeClr val="tx1"/>
                </a:solidFill>
                <a:effectLst/>
                <a:latin typeface="+mn-lt"/>
              </a:rPr>
              <a:t>[Befort, N.]</a:t>
            </a:r>
            <a:r>
              <a:rPr lang="lv-LV" sz="1200" b="0" i="0" u="none" strike="noStrike" kern="1200" dirty="0">
                <a:solidFill>
                  <a:schemeClr val="tx1"/>
                </a:solidFill>
                <a:effectLst/>
                <a:latin typeface="+mn-lt"/>
              </a:rPr>
              <a:t>, Debrefs R. </a:t>
            </a:r>
            <a:r>
              <a:rPr lang="lv-LV" sz="1200" b="0" i="1" u="none" strike="noStrike" kern="1200" dirty="0">
                <a:solidFill>
                  <a:schemeClr val="tx1"/>
                </a:solidFill>
                <a:effectLst/>
                <a:latin typeface="+mn-lt"/>
              </a:rPr>
              <a:t>[Debref, R.]</a:t>
            </a:r>
            <a:r>
              <a:rPr lang="lv-LV" sz="1200" b="0" i="0" u="none" strike="noStrike" kern="1200" dirty="0">
                <a:solidFill>
                  <a:schemeClr val="tx1"/>
                </a:solidFill>
                <a:effectLst/>
                <a:latin typeface="+mn-lt"/>
              </a:rPr>
              <a:t> un 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Bioekonomikas pieejas "uzlaušana".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159</a:t>
            </a:r>
            <a:r>
              <a:rPr lang="lv-LV" sz="1200" b="0" i="0" u="none" strike="noStrike" kern="1200" dirty="0">
                <a:solidFill>
                  <a:schemeClr val="tx1"/>
                </a:solidFill>
                <a:effectLst/>
                <a:latin typeface="+mn-lt"/>
              </a:rPr>
              <a:t>, 189-197. </a:t>
            </a:r>
            <a:r>
              <a:rPr lang="lv-LV" sz="1200" b="0" i="0" u="none" strike="noStrike" kern="1200" dirty="0">
                <a:solidFill>
                  <a:schemeClr val="tx1"/>
                </a:solidFill>
                <a:effectLst/>
                <a:latin typeface="+mn-lt"/>
                <a:hlinkClick r:id="rId6" tooltip="Oriģinālā saite: https://www.sciencedirect.com/science/article/abs/pii/S0921800918308115. Ja uzticaties šai saitei, klikšķiniet uz tās."/>
              </a:rPr>
              <a:t>https://www.sciencedirect.com/science/article/abs/pii/S0921800918308115</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lv-LV" dirty="0"/>
          </a:p>
        </p:txBody>
      </p:sp>
    </p:spTree>
    <p:extLst>
      <p:ext uri="{BB962C8B-B14F-4D97-AF65-F5344CB8AC3E}">
        <p14:creationId xmlns:p14="http://schemas.microsoft.com/office/powerpoint/2010/main" val="44465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a:solidFill>
                  <a:schemeClr val="tx1"/>
                </a:solidFill>
                <a:effectLst/>
                <a:latin typeface="+mn-lt"/>
              </a:rPr>
              <a:t>Galvenie materiāli lasīšanai: </a:t>
            </a:r>
          </a:p>
          <a:p>
            <a:r>
              <a:rPr lang="lv-LV" sz="1200" kern="1200" baseline="0" dirty="0">
                <a:solidFill>
                  <a:schemeClr val="tx1"/>
                </a:solidFill>
                <a:effectLst/>
                <a:latin typeface="+mn-lt"/>
              </a:rPr>
              <a:t>Bioekomomijas konsultanti (2018), LIELIE BIOEKONOMIKAS IZAICINĀJUMI – 2. DAĻA. </a:t>
            </a:r>
            <a:r>
              <a:rPr lang="lv-LV" sz="1200" kern="1200" dirty="0">
                <a:solidFill>
                  <a:schemeClr val="tx1"/>
                </a:solidFill>
                <a:effectLst/>
                <a:latin typeface="+mn-lt"/>
              </a:rPr>
              <a:t>https://www.nnfcc.co.uk/news-big-bioeconomy-challenges-2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Braunlijs S. </a:t>
            </a:r>
            <a:r>
              <a:rPr lang="lv-LV" sz="1200" i="1" kern="1200" dirty="0">
                <a:solidFill>
                  <a:schemeClr val="tx1"/>
                </a:solidFill>
                <a:effectLst/>
                <a:latin typeface="+mn-lt"/>
              </a:rPr>
              <a:t>[Brownlie, S.]</a:t>
            </a:r>
            <a:r>
              <a:rPr lang="lv-LV" sz="1200" kern="1200" dirty="0">
                <a:solidFill>
                  <a:schemeClr val="tx1"/>
                </a:solidFill>
                <a:effectLst/>
                <a:latin typeface="+mn-lt"/>
              </a:rPr>
              <a:t> </a:t>
            </a:r>
            <a:r>
              <a:rPr lang="lv-LV" dirty="0"/>
              <a:t>(2013), IAIA ātrie padomi Nr. 5 - bioloģiskās daudzveidības novērtējums. Starptautiskā ietekmes novērtēšanas asociācija (IAIA). </a:t>
            </a:r>
            <a:r>
              <a:rPr lang="lv-LV" altLang="en-US" b="1" dirty="0"/>
              <a:t>https://www.iaia.org/fasttips.php</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Skatīt slaidus "Kas ir bioekonomika?"</a:t>
            </a:r>
            <a:r>
              <a:rPr lang="lv-LV" dirty="0"/>
              <a:t> </a:t>
            </a:r>
            <a:r>
              <a:rPr lang="lv-LV" sz="1200" kern="1200" dirty="0">
                <a:solidFill>
                  <a:schemeClr val="tx1"/>
                </a:solidFill>
                <a:effectLst/>
                <a:latin typeface="+mn-lt"/>
              </a:rPr>
              <a:t>Iespējas, izaicinājumi un risinājumi" informācijai par:</a:t>
            </a:r>
          </a:p>
          <a:p>
            <a:pPr marL="342900" indent="-342900">
              <a:buFontTx/>
              <a:buChar char="-"/>
            </a:pPr>
            <a:r>
              <a:rPr lang="lv-LV" sz="1200" dirty="0">
                <a:solidFill>
                  <a:schemeClr val="bg1"/>
                </a:solidFill>
                <a:latin typeface="Roboto Medium" panose="02000000000000000000" pitchFamily="2" charset="0"/>
              </a:rPr>
              <a:t>Bioekonomika – saiknes ar IAM un klimata pārmaiņām, kā arī bioekonomikas resursiem</a:t>
            </a:r>
          </a:p>
          <a:p>
            <a:pPr marL="342900" indent="-342900">
              <a:buFontTx/>
              <a:buChar char="-"/>
            </a:pPr>
            <a:r>
              <a:rPr lang="lv-LV" sz="1200" dirty="0">
                <a:solidFill>
                  <a:schemeClr val="bg1"/>
                </a:solidFill>
                <a:latin typeface="Roboto Medium" panose="02000000000000000000" pitchFamily="2" charset="0"/>
              </a:rPr>
              <a:t>Pāreja uz bioekonomiku ir sarežģīta</a:t>
            </a:r>
          </a:p>
          <a:p>
            <a:pPr marL="342900" indent="-342900">
              <a:buFontTx/>
              <a:buChar char="-"/>
            </a:pPr>
            <a:r>
              <a:rPr lang="lv-LV" sz="1200" dirty="0">
                <a:solidFill>
                  <a:schemeClr val="bg1"/>
                </a:solidFill>
                <a:latin typeface="Roboto Medium" panose="02000000000000000000" pitchFamily="2" charset="0"/>
              </a:rPr>
              <a:t>Bioloģiskās daudzveidības novērtējums</a:t>
            </a:r>
          </a:p>
          <a:p>
            <a:pPr marL="342900" indent="-342900">
              <a:buFontTx/>
              <a:buChar char="-"/>
            </a:pPr>
            <a:r>
              <a:rPr lang="lv-LV" sz="1200" dirty="0">
                <a:solidFill>
                  <a:schemeClr val="bg1"/>
                </a:solidFill>
                <a:latin typeface="Roboto Medium" panose="02000000000000000000" pitchFamily="2" charset="0"/>
              </a:rPr>
              <a:t>Tiešā, netiešā un kumulatīvā ietekme</a:t>
            </a:r>
          </a:p>
          <a:p>
            <a:pPr marL="342900" indent="-342900">
              <a:buFontTx/>
              <a:buChar char="-"/>
            </a:pPr>
            <a:r>
              <a:rPr lang="lv-LV" sz="1200" dirty="0">
                <a:solidFill>
                  <a:schemeClr val="bg1"/>
                </a:solidFill>
                <a:latin typeface="Roboto Medium" panose="02000000000000000000" pitchFamily="2" charset="0"/>
              </a:rPr>
              <a:t>Kas ir "Ietekme uz vidi" un ietekmes uz vidi novērtējums (IVN) un/vai Stratēģiskais vides novērtējums (SVN).</a:t>
            </a:r>
          </a:p>
          <a:p>
            <a:pPr marL="342900" indent="-342900">
              <a:buFontTx/>
              <a:buChar char="-"/>
            </a:pPr>
            <a:r>
              <a:rPr lang="lv-LV" sz="1200" dirty="0">
                <a:solidFill>
                  <a:schemeClr val="bg1"/>
                </a:solidFill>
                <a:latin typeface="Roboto Medium" panose="02000000000000000000" pitchFamily="2" charset="0"/>
              </a:rPr>
              <a:t>Neto pozitīvie rezultāti, uzlabošanās un samazināšanas hierarhija</a:t>
            </a:r>
            <a:endParaRPr lang="lv-LV" sz="1200" kern="1200" baseline="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b="0" i="0" u="none" strike="noStrike"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lv-LV" dirty="0"/>
          </a:p>
        </p:txBody>
      </p:sp>
    </p:spTree>
    <p:extLst>
      <p:ext uri="{BB962C8B-B14F-4D97-AF65-F5344CB8AC3E}">
        <p14:creationId xmlns:p14="http://schemas.microsoft.com/office/powerpoint/2010/main" val="1199333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Palūdziet studentiem uzrakstīt visu mežsaimniecības nozares bioekonomikas </a:t>
            </a:r>
            <a:r>
              <a:rPr lang="lv-LV" dirty="0" smtClean="0"/>
              <a:t>izejvielu </a:t>
            </a:r>
            <a:r>
              <a:rPr lang="lv-LV" dirty="0"/>
              <a:t>sarakstu.</a:t>
            </a:r>
            <a:r>
              <a:rPr lang="lv-LV" sz="1200" dirty="0"/>
              <a:t> Nākamajā slaidā ir šo materiālu saraksts.</a:t>
            </a:r>
          </a:p>
          <a:p>
            <a:endParaRPr lang="lv-LV"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lv-LV" dirty="0">
                <a:sym typeface="Wingdings" panose="05000000000000000000" pitchFamily="2" charset="2"/>
              </a:rPr>
              <a:t>Kas ir izejvielas? </a:t>
            </a:r>
            <a:r>
              <a:rPr lang="lv-LV" dirty="0"/>
              <a:t>Izejviela ir sākotnējais/bioloģiskais materiāls no mežiem, kas tiek ievadīts procesā, lai saražotu bioloģiskos produktus. To var klasificēt kā atkritumus no meža apsaimniekošanas, kā arī koksni, lapas utt., ko rada mežs.</a:t>
            </a:r>
          </a:p>
          <a:p>
            <a:endParaRPr lang="lv-LV" baseline="0" dirty="0"/>
          </a:p>
        </p:txBody>
      </p:sp>
      <p:sp>
        <p:nvSpPr>
          <p:cNvPr id="4" name="Slide Number Placeholder 3"/>
          <p:cNvSpPr>
            <a:spLocks noGrp="1"/>
          </p:cNvSpPr>
          <p:nvPr>
            <p:ph type="sldNum" sz="quarter" idx="5"/>
          </p:nvPr>
        </p:nvSpPr>
        <p:spPr/>
        <p:txBody>
          <a:bodyPr/>
          <a:lstStyle/>
          <a:p>
            <a:fld id="{F4B9ABF1-A5E8-FF4C-953A-B9DDF0BF59CB}" type="slidenum">
              <a:rPr lang="de-DE" smtClean="0"/>
              <a:t>7</a:t>
            </a:fld>
            <a:endParaRPr lang="lv-LV" dirty="0"/>
          </a:p>
        </p:txBody>
      </p:sp>
    </p:spTree>
    <p:extLst>
      <p:ext uri="{BB962C8B-B14F-4D97-AF65-F5344CB8AC3E}">
        <p14:creationId xmlns:p14="http://schemas.microsoft.com/office/powerpoint/2010/main" val="127220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Bioekonomikas izejvielu piemēri mežsaimniecības nozarē. Avots: Bioloģisko industriju konsorcijs </a:t>
            </a:r>
            <a:r>
              <a:rPr lang="lv-LV" i="1" dirty="0"/>
              <a:t>[Bio-based Industries Consortium</a:t>
            </a:r>
            <a:r>
              <a:rPr lang="lv-LV" dirty="0"/>
              <a:t>] (2019), Bioekonomikas izejvielu piemēri. https://ec.europa.eu/knowledge4policy/glossary/feedstock_en</a:t>
            </a:r>
            <a:endParaRPr lang="lv-LV" baseline="0" dirty="0"/>
          </a:p>
          <a:p>
            <a:endParaRPr lang="lv-LV"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lv-LV" dirty="0"/>
              <a:t>Izejvielu saraksts (no mizas līdz koksnes granulām): Bioloģisko industriju konsorcijs [Bio-based Industries Consortium] </a:t>
            </a:r>
            <a:r>
              <a:rPr lang="lv-LV" i="1" dirty="0"/>
              <a:t>Bioekonomikas izejvielu piemēri</a:t>
            </a:r>
            <a:r>
              <a:rPr lang="lv-LV" dirty="0"/>
              <a:t>, pieejams: [</a:t>
            </a:r>
            <a:r>
              <a:rPr lang="lv-LV" dirty="0">
                <a:hlinkClick r:id="rId3"/>
              </a:rPr>
              <a:t>https://biconsortium.eu/bioeconomy-feedstocks</a:t>
            </a:r>
            <a:r>
              <a:rPr lang="lv-LV" dirty="0"/>
              <a:t>]</a:t>
            </a:r>
            <a:endParaRPr lang="lv-LV" baseline="0" dirty="0"/>
          </a:p>
          <a:p>
            <a:endParaRPr lang="lv-LV"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t>Ir konstatēts, ka mežsaimniecības nozarei ir bioekonomikas potenciāls. Tie ir bioloģiski izstrādājumi no koksnes un meža apsaimniekošanas produktiem. </a:t>
            </a:r>
          </a:p>
          <a:p>
            <a:endParaRPr lang="lv-LV"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lv-LV" dirty="0"/>
              <a:t>“Meža nozarē ietilpst visas ieinteresētās personas, kurām ir augsta ieinteresētība un iesaistīšanās attiecībā uz mežsaimniecību, meža materiāliem un izstrādājumiem. Koks ir celulozes un papīra rūpniecības galvenā sastāvdaļa, to var izmantot enerģijas ražošanai, tas ir svarīgs būvmateriāls un mēbeļu rūpniecības izejviela. Meža biomasu izmanto arī daudziem dažādiem bioloģiskiem produktiem, piemēram, izolācijas materiālam, barjermateriāliem mitruma aizsardzībai, biopolimēriem, bioloģiskām plastmasām un kompozītiem, oglekļa šķiedrām, ķīmiskajām vielām un tekstilizstrādājumiem uz celulozes, viedajiem iepakojuma materiāliem (Zviedrijas Meža nozares federācija, 2013. gads, Eiropas Komisija, 2017. gads) [</a:t>
            </a:r>
            <a:r>
              <a:rPr lang="lv-LV" dirty="0">
                <a:hlinkClick r:id="rId4"/>
              </a:rPr>
              <a:t>https://ec.europa.eu/research/bioeconomy/pdf/publications/bioeconomy_development_in_eu_regions.pdf</a:t>
            </a:r>
            <a:r>
              <a:rPr lang="lv-LV"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lv-LV" dirty="0"/>
          </a:p>
          <a:p>
            <a:r>
              <a:rPr lang="lv-LV" dirty="0"/>
              <a:t>“Daudzi uzņēmumi cenšas fosilās izejvielas aizstāt ar atjaunojamiem bioloģiskajiem resursiem no citiem produktiem un procesiem, izmantojot novatoriskas tehnoloģijas” (BLOOM faktu lapa Kas ir bioekonomika (2019), pieejama: [</a:t>
            </a:r>
            <a:r>
              <a:rPr lang="lv-LV" dirty="0">
                <a:hlinkClick r:id="rId5"/>
              </a:rPr>
              <a:t>https://bloom-bioeconomy.eu/wp-content/uploads/2019/01/BLOOM-Factsheet-What-is-the-Bioeconomy.pdf</a:t>
            </a:r>
            <a:r>
              <a:rPr lang="lv-LV" dirty="0"/>
              <a:t>])</a:t>
            </a:r>
          </a:p>
          <a:p>
            <a:endParaRPr lang="lv-LV" dirty="0"/>
          </a:p>
          <a:p>
            <a:r>
              <a:rPr lang="lv-LV" sz="1300" dirty="0"/>
              <a:t>“Atjaunojamām izejvielām jau šorbdīt ir būtiska loma bioekonomikā: Katru gadu Eiropā 770 TWh primārās enerģijas ražošanai tiek izmantoti 150 miljoni tonnu mežsaimniecības produktu, vēl 210 TWh no atkritumiem un 12 TWh tiek iegūti no lauksaimniecības atliekām." (Valsts nepārtikas augu centrs (NNFCC), pieejams: [</a:t>
            </a:r>
            <a:r>
              <a:rPr lang="lv-LV" dirty="0">
                <a:hlinkClick r:id="rId6"/>
              </a:rPr>
              <a:t>https://www.nnfcc.co.uk/feedstocks</a:t>
            </a:r>
            <a:r>
              <a:rPr lang="lv-LV"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lv-LV" dirty="0"/>
          </a:p>
          <a:p>
            <a:pPr marL="0" indent="0">
              <a:buFont typeface="Arial" panose="020B0604020202020204" pitchFamily="34" charset="0"/>
              <a:buNone/>
            </a:pPr>
            <a:endParaRPr lang="lv-LV" sz="1200" dirty="0"/>
          </a:p>
        </p:txBody>
      </p:sp>
      <p:sp>
        <p:nvSpPr>
          <p:cNvPr id="4" name="Slide Number Placeholder 3"/>
          <p:cNvSpPr>
            <a:spLocks noGrp="1"/>
          </p:cNvSpPr>
          <p:nvPr>
            <p:ph type="sldNum" sz="quarter" idx="5"/>
          </p:nvPr>
        </p:nvSpPr>
        <p:spPr/>
        <p:txBody>
          <a:bodyPr/>
          <a:lstStyle/>
          <a:p>
            <a:fld id="{F4B9ABF1-A5E8-FF4C-953A-B9DDF0BF59CB}" type="slidenum">
              <a:rPr lang="de-DE" smtClean="0"/>
              <a:t>8</a:t>
            </a:fld>
            <a:endParaRPr lang="lv-LV" dirty="0"/>
          </a:p>
        </p:txBody>
      </p:sp>
    </p:spTree>
    <p:extLst>
      <p:ext uri="{BB962C8B-B14F-4D97-AF65-F5344CB8AC3E}">
        <p14:creationId xmlns:p14="http://schemas.microsoft.com/office/powerpoint/2010/main" val="2129892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dirty="0"/>
              <a:t>Norādiet, kādā veidā lignīns un celuloze var nodrošināt plašu produktu klāstu – skatiet shēmu</a:t>
            </a:r>
          </a:p>
          <a:p>
            <a:endParaRPr lang="lv-LV" dirty="0"/>
          </a:p>
          <a:p>
            <a:pPr defTabSz="966612">
              <a:defRPr/>
            </a:pPr>
            <a:r>
              <a:rPr lang="lv-LV" dirty="0"/>
              <a:t>Izejvielu saraksts (lingīns un celuloze) un blokshēma: Meža pedagoģija </a:t>
            </a:r>
            <a:r>
              <a:rPr lang="lv-LV" i="1" dirty="0"/>
              <a:t>[Forest Pedagogics]</a:t>
            </a:r>
            <a:r>
              <a:rPr lang="lv-LV" dirty="0"/>
              <a:t> (2016) 11. Eiropas meža pedagoģijas kongress, 2016. gada bioekonomikas mācību materiāls [</a:t>
            </a:r>
            <a:r>
              <a:rPr lang="lv-LV" dirty="0">
                <a:hlinkClick r:id="rId3"/>
              </a:rPr>
              <a:t>http://forestpedagogics.eu/mediadateien/biri-2016/Bioeconomy_Teaching-material.pdf</a:t>
            </a:r>
            <a:r>
              <a:rPr lang="lv-LV" dirty="0"/>
              <a:t>]</a:t>
            </a:r>
          </a:p>
          <a:p>
            <a:r>
              <a:rPr lang="lv-LV" dirty="0"/>
              <a:t>Meža pārpalikumu attēls: Energoefektivitāte un atjaunojamā enerģija (EERE) (2020</a:t>
            </a:r>
            <a:r>
              <a:rPr lang="lv-LV" i="1" dirty="0"/>
              <a:t>), Biomasas izejvielas</a:t>
            </a:r>
            <a:r>
              <a:rPr lang="lv-LV" dirty="0"/>
              <a:t>, pieejams: [</a:t>
            </a:r>
            <a:r>
              <a:rPr lang="lv-LV" dirty="0">
                <a:hlinkClick r:id="rId4"/>
              </a:rPr>
              <a:t>https://www.energy.gov/eere/bioenergy/biomass-feedstocks</a:t>
            </a:r>
            <a:r>
              <a:rPr lang="lv-LV" dirty="0"/>
              <a:t>]</a:t>
            </a:r>
          </a:p>
          <a:p>
            <a:r>
              <a:rPr lang="lv-LV" dirty="0"/>
              <a:t>Zāģu skaidu attēls: </a:t>
            </a:r>
            <a:r>
              <a:rPr lang="lv-LV" sz="1300" dirty="0"/>
              <a:t>Kolmorgens F. [Colmorgen, F.], Kavadža C. [Khawaja, C.] (2019):</a:t>
            </a:r>
            <a:r>
              <a:rPr lang="lv-LV" sz="1300" i="1" dirty="0"/>
              <a:t> Maza mēroga tehnoloģiju iespējas reģionālajām bioekonomikām. Maza mēroga tehnoloģiju iespējas reģionālajām bioekonomikām.</a:t>
            </a:r>
            <a:r>
              <a:rPr lang="lv-LV" sz="1300" dirty="0"/>
              <a:t> Pieejams: [</a:t>
            </a:r>
            <a:r>
              <a:rPr lang="lv-LV" sz="1300" u="sng" dirty="0">
                <a:hlinkClick r:id="rId5"/>
              </a:rPr>
              <a:t>https://be-rural.eu/wp-content/uploads/2019/10/BE-Rural_D2.1_Small-scale_technology_options.pdf</a:t>
            </a:r>
            <a:r>
              <a:rPr lang="lv-LV" sz="1300" dirty="0"/>
              <a:t>]</a:t>
            </a:r>
            <a:endParaRPr lang="lv-LV" dirty="0"/>
          </a:p>
          <a:p>
            <a:endParaRPr lang="lv-LV" dirty="0"/>
          </a:p>
          <a:p>
            <a:r>
              <a:rPr lang="lv-LV" dirty="0"/>
              <a:t>Citi izejvielu piemēri – InnProBio ‚ </a:t>
            </a:r>
            <a:r>
              <a:rPr lang="lv-LV" i="1" dirty="0"/>
              <a:t>"Faktu lapa Nr. 1 Kas ir bioloģiskie izstrādājumi?’" </a:t>
            </a:r>
            <a:r>
              <a:rPr lang="lv-LV" dirty="0"/>
              <a:t>Pieejams: [</a:t>
            </a:r>
            <a:r>
              <a:rPr lang="lv-LV" dirty="0">
                <a:hlinkClick r:id="rId6"/>
              </a:rPr>
              <a:t>https://innprobio.innovation-procurement.org/fileadmin/user_upload/Factsheets/Factsheet_n_1.pdf</a:t>
            </a:r>
            <a:r>
              <a:rPr lang="lv-LV" dirty="0"/>
              <a:t>]</a:t>
            </a:r>
          </a:p>
          <a:p>
            <a:endParaRPr lang="lv-LV" dirty="0"/>
          </a:p>
          <a:p>
            <a:endParaRPr lang="lv-LV" dirty="0"/>
          </a:p>
          <a:p>
            <a:r>
              <a:rPr lang="lv-LV" dirty="0"/>
              <a:t>“Pašlaik Eiropā katru gadu tiek izmantotas aptuveni 490 miljoni tonnu mežsaimniecības biomasas (sausā masa) (ieskaitot celulozes, papīra un citiem tradicionāliem mērķiem). Aptuveni 245 miljoni tonnu koksnes kokapstrādē, kā arī celulozes un papīra rūpniecībā gadā tiek izmantoti, un 240 miljoni tonnu koksnes tiek izmantoti siltuma un elektroenerģijas ražošanai. Meža izejvielām ir liela nozīme bioloģiski pamatotu produktu un bioenerģijas ražošanā, galvenokārt izmantojot lignīna platformu. Rūpnieciskā mērogā meža atliekas un koksnes atkritumus var pārveidot par modernu biodegvielu vai starpproduktiem. Tomēr ilgtspējības apsvērumi ir ļoti svarīgi, jo meža atlieku un biomasas ieguves palielināšana pēc noteikta laika neizbēgami novedīs pie kompromisiem starp produktivitāti un vides un ekonomisko ilgtspēju. Papildus ilgtspējības apsvērumiem mežsaimniecības biomasai, ko izmanto kā izejvielu, ir tehniski un ekonomiski ierobežojumi” – Tsagaraki E. </a:t>
            </a:r>
            <a:r>
              <a:rPr lang="lv-LV" i="1" dirty="0"/>
              <a:t>[Tsagaraki, E.]</a:t>
            </a:r>
            <a:r>
              <a:rPr lang="lv-LV" dirty="0"/>
              <a:t>, Karačalo E. </a:t>
            </a:r>
            <a:r>
              <a:rPr lang="lv-LV" i="1" dirty="0"/>
              <a:t>[Karachaliou E.]</a:t>
            </a:r>
            <a:r>
              <a:rPr lang="lv-LV" dirty="0"/>
              <a:t>, Delioglaniss I. </a:t>
            </a:r>
            <a:r>
              <a:rPr lang="lv-LV" i="1" dirty="0"/>
              <a:t>[Delioglanis, I.]</a:t>
            </a:r>
            <a:r>
              <a:rPr lang="lv-LV" dirty="0"/>
              <a:t> un Kozī E. </a:t>
            </a:r>
            <a:r>
              <a:rPr lang="lv-LV" i="1" dirty="0"/>
              <a:t>[Kouzi E.]</a:t>
            </a:r>
            <a:r>
              <a:rPr lang="lv-LV" dirty="0"/>
              <a:t> (2017) D2.1 Bioproduktu un pielietojumu potenciāls, pieejams: [</a:t>
            </a:r>
            <a:r>
              <a:rPr lang="lv-LV" dirty="0">
                <a:hlinkClick r:id="rId7"/>
              </a:rPr>
              <a:t>http://www.bioways.eu/download.php?f=150&amp;l=en&amp;key=441a4e6a27f83a8e828b802c37adc6e1</a:t>
            </a:r>
            <a:r>
              <a:rPr lang="lv-LV" dirty="0"/>
              <a:t>]  5. lpp.</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9</a:t>
            </a:fld>
            <a:endParaRPr lang="lv-LV" dirty="0"/>
          </a:p>
        </p:txBody>
      </p:sp>
    </p:spTree>
    <p:extLst>
      <p:ext uri="{BB962C8B-B14F-4D97-AF65-F5344CB8AC3E}">
        <p14:creationId xmlns:p14="http://schemas.microsoft.com/office/powerpoint/2010/main" val="3325145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D9207-1B3F-4A9D-963F-3A600CBFA3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25CBA8C-4F06-40A1-814B-1DE1F44DE7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54D8A6-B90D-4FE2-9F2B-6B9038182CD6}"/>
              </a:ext>
            </a:extLst>
          </p:cNvPr>
          <p:cNvSpPr>
            <a:spLocks noGrp="1"/>
          </p:cNvSpPr>
          <p:nvPr>
            <p:ph type="dt" sz="half" idx="10"/>
          </p:nvPr>
        </p:nvSpPr>
        <p:spPr/>
        <p:txBody>
          <a:bodyPr/>
          <a:lstStyle/>
          <a:p>
            <a:fld id="{37DA2107-E8E6-4991-A9C4-A47E7EB0F8B1}" type="datetime1">
              <a:rPr lang="en-GB" smtClean="0"/>
              <a:t>23/02/2021</a:t>
            </a:fld>
            <a:endParaRPr lang="en-GB" dirty="0"/>
          </a:p>
        </p:txBody>
      </p:sp>
      <p:sp>
        <p:nvSpPr>
          <p:cNvPr id="5" name="Footer Placeholder 4">
            <a:extLst>
              <a:ext uri="{FF2B5EF4-FFF2-40B4-BE49-F238E27FC236}">
                <a16:creationId xmlns:a16="http://schemas.microsoft.com/office/drawing/2014/main" id="{055F6144-7DF6-47ED-A9B0-BC71017FF8B3}"/>
              </a:ext>
            </a:extLst>
          </p:cNvPr>
          <p:cNvSpPr>
            <a:spLocks noGrp="1"/>
          </p:cNvSpPr>
          <p:nvPr>
            <p:ph type="ftr" sz="quarter" idx="11"/>
          </p:nvPr>
        </p:nvSpPr>
        <p:spPr/>
        <p:txBody>
          <a:bodyPr/>
          <a:lstStyle/>
          <a:p>
            <a:r>
              <a:rPr lang="en-GB" dirty="0"/>
              <a:t>Forest Bioeconomy</a:t>
            </a:r>
          </a:p>
        </p:txBody>
      </p:sp>
      <p:sp>
        <p:nvSpPr>
          <p:cNvPr id="6" name="Slide Number Placeholder 5">
            <a:extLst>
              <a:ext uri="{FF2B5EF4-FFF2-40B4-BE49-F238E27FC236}">
                <a16:creationId xmlns:a16="http://schemas.microsoft.com/office/drawing/2014/main" id="{B72498B7-A4EA-4A5F-8A2B-A97E0700815E}"/>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4710292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942E5-70F3-4B11-8BD5-BACDEF09CE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F6C3C1-4F13-4DAA-B1BE-6859A0D413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3766FB-5D9B-49FF-B223-3B72504957A3}"/>
              </a:ext>
            </a:extLst>
          </p:cNvPr>
          <p:cNvSpPr>
            <a:spLocks noGrp="1"/>
          </p:cNvSpPr>
          <p:nvPr>
            <p:ph type="dt" sz="half" idx="10"/>
          </p:nvPr>
        </p:nvSpPr>
        <p:spPr/>
        <p:txBody>
          <a:bodyPr/>
          <a:lstStyle/>
          <a:p>
            <a:fld id="{F11C06C8-B2A4-4CBC-8300-383122FACF3B}" type="datetime1">
              <a:rPr lang="en-GB" smtClean="0"/>
              <a:t>23/02/2021</a:t>
            </a:fld>
            <a:endParaRPr lang="en-GB" dirty="0"/>
          </a:p>
        </p:txBody>
      </p:sp>
      <p:sp>
        <p:nvSpPr>
          <p:cNvPr id="5" name="Footer Placeholder 4">
            <a:extLst>
              <a:ext uri="{FF2B5EF4-FFF2-40B4-BE49-F238E27FC236}">
                <a16:creationId xmlns:a16="http://schemas.microsoft.com/office/drawing/2014/main" id="{E38EBF62-2C10-45AA-86D3-C58A64D3D060}"/>
              </a:ext>
            </a:extLst>
          </p:cNvPr>
          <p:cNvSpPr>
            <a:spLocks noGrp="1"/>
          </p:cNvSpPr>
          <p:nvPr>
            <p:ph type="ftr" sz="quarter" idx="11"/>
          </p:nvPr>
        </p:nvSpPr>
        <p:spPr/>
        <p:txBody>
          <a:bodyPr/>
          <a:lstStyle/>
          <a:p>
            <a:r>
              <a:rPr lang="en-GB" dirty="0"/>
              <a:t>Forest Bioeconomy</a:t>
            </a:r>
          </a:p>
        </p:txBody>
      </p:sp>
      <p:sp>
        <p:nvSpPr>
          <p:cNvPr id="6" name="Slide Number Placeholder 5">
            <a:extLst>
              <a:ext uri="{FF2B5EF4-FFF2-40B4-BE49-F238E27FC236}">
                <a16:creationId xmlns:a16="http://schemas.microsoft.com/office/drawing/2014/main" id="{B4FA3B92-4BF0-49E5-903F-552AB9679BA3}"/>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362255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EDBE8A-2AEA-44EF-9A92-75A5979977E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528F513-D256-43A9-9122-5C71024E0A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F12ACB-FB3B-4DB1-AC61-03B3C49BC91B}"/>
              </a:ext>
            </a:extLst>
          </p:cNvPr>
          <p:cNvSpPr>
            <a:spLocks noGrp="1"/>
          </p:cNvSpPr>
          <p:nvPr>
            <p:ph type="dt" sz="half" idx="10"/>
          </p:nvPr>
        </p:nvSpPr>
        <p:spPr/>
        <p:txBody>
          <a:bodyPr/>
          <a:lstStyle/>
          <a:p>
            <a:fld id="{303EEA8B-8496-4274-9A0C-7E88DC5FEF06}" type="datetime1">
              <a:rPr lang="en-GB" smtClean="0"/>
              <a:t>23/02/2021</a:t>
            </a:fld>
            <a:endParaRPr lang="en-GB" dirty="0"/>
          </a:p>
        </p:txBody>
      </p:sp>
      <p:sp>
        <p:nvSpPr>
          <p:cNvPr id="5" name="Footer Placeholder 4">
            <a:extLst>
              <a:ext uri="{FF2B5EF4-FFF2-40B4-BE49-F238E27FC236}">
                <a16:creationId xmlns:a16="http://schemas.microsoft.com/office/drawing/2014/main" id="{80C4C9D0-38E0-4413-B88C-4265072F9062}"/>
              </a:ext>
            </a:extLst>
          </p:cNvPr>
          <p:cNvSpPr>
            <a:spLocks noGrp="1"/>
          </p:cNvSpPr>
          <p:nvPr>
            <p:ph type="ftr" sz="quarter" idx="11"/>
          </p:nvPr>
        </p:nvSpPr>
        <p:spPr/>
        <p:txBody>
          <a:bodyPr/>
          <a:lstStyle/>
          <a:p>
            <a:r>
              <a:rPr lang="en-GB" dirty="0"/>
              <a:t>Forest Bioeconomy</a:t>
            </a:r>
          </a:p>
        </p:txBody>
      </p:sp>
      <p:sp>
        <p:nvSpPr>
          <p:cNvPr id="6" name="Slide Number Placeholder 5">
            <a:extLst>
              <a:ext uri="{FF2B5EF4-FFF2-40B4-BE49-F238E27FC236}">
                <a16:creationId xmlns:a16="http://schemas.microsoft.com/office/drawing/2014/main" id="{B3325F2F-9E47-46E7-8D42-F6A060E6E586}"/>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2445933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F86CB-262E-4AD0-BCAD-784EFA8FE83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FE625-0BC7-4E89-9FFC-4536F2830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4F67C2-C1E7-4CEF-90C8-46701B0B6F7F}"/>
              </a:ext>
            </a:extLst>
          </p:cNvPr>
          <p:cNvSpPr>
            <a:spLocks noGrp="1"/>
          </p:cNvSpPr>
          <p:nvPr>
            <p:ph type="dt" sz="half" idx="10"/>
          </p:nvPr>
        </p:nvSpPr>
        <p:spPr/>
        <p:txBody>
          <a:bodyPr/>
          <a:lstStyle/>
          <a:p>
            <a:fld id="{76DF6CAF-209E-4DE4-8FE8-DF4FD1BA38DC}" type="datetime1">
              <a:rPr lang="en-GB" smtClean="0"/>
              <a:t>23/02/2021</a:t>
            </a:fld>
            <a:endParaRPr lang="en-GB" dirty="0"/>
          </a:p>
        </p:txBody>
      </p:sp>
      <p:sp>
        <p:nvSpPr>
          <p:cNvPr id="5" name="Footer Placeholder 4">
            <a:extLst>
              <a:ext uri="{FF2B5EF4-FFF2-40B4-BE49-F238E27FC236}">
                <a16:creationId xmlns:a16="http://schemas.microsoft.com/office/drawing/2014/main" id="{4430D917-AB47-4570-9527-990E594AD8F7}"/>
              </a:ext>
            </a:extLst>
          </p:cNvPr>
          <p:cNvSpPr>
            <a:spLocks noGrp="1"/>
          </p:cNvSpPr>
          <p:nvPr>
            <p:ph type="ftr" sz="quarter" idx="11"/>
          </p:nvPr>
        </p:nvSpPr>
        <p:spPr/>
        <p:txBody>
          <a:bodyPr/>
          <a:lstStyle/>
          <a:p>
            <a:r>
              <a:rPr lang="en-GB" dirty="0"/>
              <a:t>Forest Bioeconomy</a:t>
            </a:r>
          </a:p>
        </p:txBody>
      </p:sp>
      <p:sp>
        <p:nvSpPr>
          <p:cNvPr id="6" name="Slide Number Placeholder 5">
            <a:extLst>
              <a:ext uri="{FF2B5EF4-FFF2-40B4-BE49-F238E27FC236}">
                <a16:creationId xmlns:a16="http://schemas.microsoft.com/office/drawing/2014/main" id="{68936D67-4D71-4447-9E5E-5EFC7B4296F7}"/>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542975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B714A-BDC3-4AFF-9687-5D11D16F83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054E9C-AA1D-4088-BD84-C860CAE2F1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649C21-97FB-4D28-BD71-F84593FFA9B9}"/>
              </a:ext>
            </a:extLst>
          </p:cNvPr>
          <p:cNvSpPr>
            <a:spLocks noGrp="1"/>
          </p:cNvSpPr>
          <p:nvPr>
            <p:ph type="dt" sz="half" idx="10"/>
          </p:nvPr>
        </p:nvSpPr>
        <p:spPr/>
        <p:txBody>
          <a:bodyPr/>
          <a:lstStyle/>
          <a:p>
            <a:fld id="{261BCA7A-F252-4BB6-8B29-E9257024D361}" type="datetime1">
              <a:rPr lang="en-GB" smtClean="0"/>
              <a:t>23/02/2021</a:t>
            </a:fld>
            <a:endParaRPr lang="en-GB" dirty="0"/>
          </a:p>
        </p:txBody>
      </p:sp>
      <p:sp>
        <p:nvSpPr>
          <p:cNvPr id="5" name="Footer Placeholder 4">
            <a:extLst>
              <a:ext uri="{FF2B5EF4-FFF2-40B4-BE49-F238E27FC236}">
                <a16:creationId xmlns:a16="http://schemas.microsoft.com/office/drawing/2014/main" id="{60B3880B-5784-47AD-911D-D92A228FB331}"/>
              </a:ext>
            </a:extLst>
          </p:cNvPr>
          <p:cNvSpPr>
            <a:spLocks noGrp="1"/>
          </p:cNvSpPr>
          <p:nvPr>
            <p:ph type="ftr" sz="quarter" idx="11"/>
          </p:nvPr>
        </p:nvSpPr>
        <p:spPr/>
        <p:txBody>
          <a:bodyPr/>
          <a:lstStyle/>
          <a:p>
            <a:r>
              <a:rPr lang="en-GB" dirty="0"/>
              <a:t>Forest Bioeconomy</a:t>
            </a:r>
          </a:p>
        </p:txBody>
      </p:sp>
      <p:sp>
        <p:nvSpPr>
          <p:cNvPr id="6" name="Slide Number Placeholder 5">
            <a:extLst>
              <a:ext uri="{FF2B5EF4-FFF2-40B4-BE49-F238E27FC236}">
                <a16:creationId xmlns:a16="http://schemas.microsoft.com/office/drawing/2014/main" id="{94BF34E2-D4B5-4E6C-83A7-70B42DF6972B}"/>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3576355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08B18-FA5F-45B4-A538-9129408BDA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7D05051-EA7B-459F-97DD-DEEE25AA6A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D8A6D2-C1A1-44D8-9106-92740245E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F7405A5-21FF-401C-B0F0-85778A43B6F9}"/>
              </a:ext>
            </a:extLst>
          </p:cNvPr>
          <p:cNvSpPr>
            <a:spLocks noGrp="1"/>
          </p:cNvSpPr>
          <p:nvPr>
            <p:ph type="dt" sz="half" idx="10"/>
          </p:nvPr>
        </p:nvSpPr>
        <p:spPr/>
        <p:txBody>
          <a:bodyPr/>
          <a:lstStyle/>
          <a:p>
            <a:fld id="{B422CD23-CBD3-4FDA-B6F6-1BC6C3339BD7}" type="datetime1">
              <a:rPr lang="en-GB" smtClean="0"/>
              <a:t>23/02/2021</a:t>
            </a:fld>
            <a:endParaRPr lang="en-GB" dirty="0"/>
          </a:p>
        </p:txBody>
      </p:sp>
      <p:sp>
        <p:nvSpPr>
          <p:cNvPr id="6" name="Footer Placeholder 5">
            <a:extLst>
              <a:ext uri="{FF2B5EF4-FFF2-40B4-BE49-F238E27FC236}">
                <a16:creationId xmlns:a16="http://schemas.microsoft.com/office/drawing/2014/main" id="{3292ECD1-9251-482E-B0D5-B4EADE00DB73}"/>
              </a:ext>
            </a:extLst>
          </p:cNvPr>
          <p:cNvSpPr>
            <a:spLocks noGrp="1"/>
          </p:cNvSpPr>
          <p:nvPr>
            <p:ph type="ftr" sz="quarter" idx="11"/>
          </p:nvPr>
        </p:nvSpPr>
        <p:spPr/>
        <p:txBody>
          <a:bodyPr/>
          <a:lstStyle/>
          <a:p>
            <a:r>
              <a:rPr lang="en-GB" dirty="0"/>
              <a:t>Forest Bioeconomy</a:t>
            </a:r>
          </a:p>
        </p:txBody>
      </p:sp>
      <p:sp>
        <p:nvSpPr>
          <p:cNvPr id="7" name="Slide Number Placeholder 6">
            <a:extLst>
              <a:ext uri="{FF2B5EF4-FFF2-40B4-BE49-F238E27FC236}">
                <a16:creationId xmlns:a16="http://schemas.microsoft.com/office/drawing/2014/main" id="{74F01598-F096-486A-A0F5-AE181FC5715A}"/>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1687737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CDE4-7A84-4E3A-BB5E-71F182DCACE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F2F52D2-5CC7-4C03-B46A-A8324A4D8A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4D870F-058C-4406-8514-A748073DAE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BF91662-F2D4-4999-AF6C-75132716F2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FA6B85-1D82-4260-B309-EFE4DBDAF2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5624EAC-A97B-4E32-8AF5-3D474E23DBE9}"/>
              </a:ext>
            </a:extLst>
          </p:cNvPr>
          <p:cNvSpPr>
            <a:spLocks noGrp="1"/>
          </p:cNvSpPr>
          <p:nvPr>
            <p:ph type="dt" sz="half" idx="10"/>
          </p:nvPr>
        </p:nvSpPr>
        <p:spPr/>
        <p:txBody>
          <a:bodyPr/>
          <a:lstStyle/>
          <a:p>
            <a:fld id="{B2168B2E-1C14-4EBC-BD19-7D4265483240}" type="datetime1">
              <a:rPr lang="en-GB" smtClean="0"/>
              <a:t>23/02/2021</a:t>
            </a:fld>
            <a:endParaRPr lang="en-GB" dirty="0"/>
          </a:p>
        </p:txBody>
      </p:sp>
      <p:sp>
        <p:nvSpPr>
          <p:cNvPr id="8" name="Footer Placeholder 7">
            <a:extLst>
              <a:ext uri="{FF2B5EF4-FFF2-40B4-BE49-F238E27FC236}">
                <a16:creationId xmlns:a16="http://schemas.microsoft.com/office/drawing/2014/main" id="{11A51299-8F7A-42FB-8C9C-7DF6E27F5702}"/>
              </a:ext>
            </a:extLst>
          </p:cNvPr>
          <p:cNvSpPr>
            <a:spLocks noGrp="1"/>
          </p:cNvSpPr>
          <p:nvPr>
            <p:ph type="ftr" sz="quarter" idx="11"/>
          </p:nvPr>
        </p:nvSpPr>
        <p:spPr/>
        <p:txBody>
          <a:bodyPr/>
          <a:lstStyle/>
          <a:p>
            <a:r>
              <a:rPr lang="en-GB" dirty="0"/>
              <a:t>Forest Bioeconomy</a:t>
            </a:r>
          </a:p>
        </p:txBody>
      </p:sp>
      <p:sp>
        <p:nvSpPr>
          <p:cNvPr id="9" name="Slide Number Placeholder 8">
            <a:extLst>
              <a:ext uri="{FF2B5EF4-FFF2-40B4-BE49-F238E27FC236}">
                <a16:creationId xmlns:a16="http://schemas.microsoft.com/office/drawing/2014/main" id="{9ED642B3-5C2E-4530-908C-F2692CC12440}"/>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1804366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87F2E-351D-4E43-AE22-09117C789D8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937A85-2E03-4B91-BFE1-6D88BCCE71B8}"/>
              </a:ext>
            </a:extLst>
          </p:cNvPr>
          <p:cNvSpPr>
            <a:spLocks noGrp="1"/>
          </p:cNvSpPr>
          <p:nvPr>
            <p:ph type="dt" sz="half" idx="10"/>
          </p:nvPr>
        </p:nvSpPr>
        <p:spPr/>
        <p:txBody>
          <a:bodyPr/>
          <a:lstStyle/>
          <a:p>
            <a:fld id="{9AA129C9-096B-4B76-BFDA-759A2CD3328B}" type="datetime1">
              <a:rPr lang="en-GB" smtClean="0"/>
              <a:t>23/02/2021</a:t>
            </a:fld>
            <a:endParaRPr lang="en-GB" dirty="0"/>
          </a:p>
        </p:txBody>
      </p:sp>
      <p:sp>
        <p:nvSpPr>
          <p:cNvPr id="4" name="Footer Placeholder 3">
            <a:extLst>
              <a:ext uri="{FF2B5EF4-FFF2-40B4-BE49-F238E27FC236}">
                <a16:creationId xmlns:a16="http://schemas.microsoft.com/office/drawing/2014/main" id="{94756B00-0DF0-482C-8230-C1ACA1276233}"/>
              </a:ext>
            </a:extLst>
          </p:cNvPr>
          <p:cNvSpPr>
            <a:spLocks noGrp="1"/>
          </p:cNvSpPr>
          <p:nvPr>
            <p:ph type="ftr" sz="quarter" idx="11"/>
          </p:nvPr>
        </p:nvSpPr>
        <p:spPr/>
        <p:txBody>
          <a:bodyPr/>
          <a:lstStyle/>
          <a:p>
            <a:r>
              <a:rPr lang="en-GB" dirty="0"/>
              <a:t>Forest Bioeconomy</a:t>
            </a:r>
          </a:p>
        </p:txBody>
      </p:sp>
      <p:sp>
        <p:nvSpPr>
          <p:cNvPr id="5" name="Slide Number Placeholder 4">
            <a:extLst>
              <a:ext uri="{FF2B5EF4-FFF2-40B4-BE49-F238E27FC236}">
                <a16:creationId xmlns:a16="http://schemas.microsoft.com/office/drawing/2014/main" id="{23F34666-E243-47D2-98D3-357AA4BAD502}"/>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1019723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CAEB3C-F873-451E-85BC-C4C92D37F10B}"/>
              </a:ext>
            </a:extLst>
          </p:cNvPr>
          <p:cNvSpPr>
            <a:spLocks noGrp="1"/>
          </p:cNvSpPr>
          <p:nvPr>
            <p:ph type="dt" sz="half" idx="10"/>
          </p:nvPr>
        </p:nvSpPr>
        <p:spPr/>
        <p:txBody>
          <a:bodyPr/>
          <a:lstStyle/>
          <a:p>
            <a:fld id="{912D9E5A-0BDE-4859-BEC4-A2429C02A86D}" type="datetime1">
              <a:rPr lang="en-GB" smtClean="0"/>
              <a:t>23/02/2021</a:t>
            </a:fld>
            <a:endParaRPr lang="en-GB" dirty="0"/>
          </a:p>
        </p:txBody>
      </p:sp>
      <p:sp>
        <p:nvSpPr>
          <p:cNvPr id="3" name="Footer Placeholder 2">
            <a:extLst>
              <a:ext uri="{FF2B5EF4-FFF2-40B4-BE49-F238E27FC236}">
                <a16:creationId xmlns:a16="http://schemas.microsoft.com/office/drawing/2014/main" id="{28B57D56-41D6-4292-BFE3-CB69959F656C}"/>
              </a:ext>
            </a:extLst>
          </p:cNvPr>
          <p:cNvSpPr>
            <a:spLocks noGrp="1"/>
          </p:cNvSpPr>
          <p:nvPr>
            <p:ph type="ftr" sz="quarter" idx="11"/>
          </p:nvPr>
        </p:nvSpPr>
        <p:spPr/>
        <p:txBody>
          <a:bodyPr/>
          <a:lstStyle/>
          <a:p>
            <a:r>
              <a:rPr lang="en-GB" dirty="0"/>
              <a:t>Forest Bioeconomy</a:t>
            </a:r>
          </a:p>
        </p:txBody>
      </p:sp>
      <p:sp>
        <p:nvSpPr>
          <p:cNvPr id="4" name="Slide Number Placeholder 3">
            <a:extLst>
              <a:ext uri="{FF2B5EF4-FFF2-40B4-BE49-F238E27FC236}">
                <a16:creationId xmlns:a16="http://schemas.microsoft.com/office/drawing/2014/main" id="{3C091F6F-7DDA-46EC-9869-207878466B25}"/>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3718014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3A3B-5A79-4B5E-92AC-ACF1DCB056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4BF2EF-DCC0-4D71-AE8B-3BAE1CF81F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504D6C-4E6F-485D-8FE2-009CFB361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9DBED2-FCCB-42EE-9360-AF31F2A75FDE}"/>
              </a:ext>
            </a:extLst>
          </p:cNvPr>
          <p:cNvSpPr>
            <a:spLocks noGrp="1"/>
          </p:cNvSpPr>
          <p:nvPr>
            <p:ph type="dt" sz="half" idx="10"/>
          </p:nvPr>
        </p:nvSpPr>
        <p:spPr/>
        <p:txBody>
          <a:bodyPr/>
          <a:lstStyle/>
          <a:p>
            <a:fld id="{43DA9055-E7D9-4D96-8E17-EBD78C1CB4E8}" type="datetime1">
              <a:rPr lang="en-GB" smtClean="0"/>
              <a:t>23/02/2021</a:t>
            </a:fld>
            <a:endParaRPr lang="en-GB" dirty="0"/>
          </a:p>
        </p:txBody>
      </p:sp>
      <p:sp>
        <p:nvSpPr>
          <p:cNvPr id="6" name="Footer Placeholder 5">
            <a:extLst>
              <a:ext uri="{FF2B5EF4-FFF2-40B4-BE49-F238E27FC236}">
                <a16:creationId xmlns:a16="http://schemas.microsoft.com/office/drawing/2014/main" id="{327449C3-5625-47BB-9804-F48B2415A5C3}"/>
              </a:ext>
            </a:extLst>
          </p:cNvPr>
          <p:cNvSpPr>
            <a:spLocks noGrp="1"/>
          </p:cNvSpPr>
          <p:nvPr>
            <p:ph type="ftr" sz="quarter" idx="11"/>
          </p:nvPr>
        </p:nvSpPr>
        <p:spPr/>
        <p:txBody>
          <a:bodyPr/>
          <a:lstStyle/>
          <a:p>
            <a:r>
              <a:rPr lang="en-GB" dirty="0"/>
              <a:t>Forest Bioeconomy</a:t>
            </a:r>
          </a:p>
        </p:txBody>
      </p:sp>
      <p:sp>
        <p:nvSpPr>
          <p:cNvPr id="7" name="Slide Number Placeholder 6">
            <a:extLst>
              <a:ext uri="{FF2B5EF4-FFF2-40B4-BE49-F238E27FC236}">
                <a16:creationId xmlns:a16="http://schemas.microsoft.com/office/drawing/2014/main" id="{73DB0BA6-2DC4-45EF-A494-BD64F43E03CA}"/>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369363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10A14-8B96-4AC4-96EA-2D5459E8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582055-BBC0-413B-B42C-F9E2C7FF67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A4B3F7E0-21D7-4AF9-9225-26F3A182B6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0B498-B32B-48DB-ACEE-6867C743DF27}"/>
              </a:ext>
            </a:extLst>
          </p:cNvPr>
          <p:cNvSpPr>
            <a:spLocks noGrp="1"/>
          </p:cNvSpPr>
          <p:nvPr>
            <p:ph type="dt" sz="half" idx="10"/>
          </p:nvPr>
        </p:nvSpPr>
        <p:spPr/>
        <p:txBody>
          <a:bodyPr/>
          <a:lstStyle/>
          <a:p>
            <a:fld id="{7FFE263B-D2D6-46D4-BDE0-24824C3C7188}" type="datetime1">
              <a:rPr lang="en-GB" smtClean="0"/>
              <a:t>23/02/2021</a:t>
            </a:fld>
            <a:endParaRPr lang="en-GB" dirty="0"/>
          </a:p>
        </p:txBody>
      </p:sp>
      <p:sp>
        <p:nvSpPr>
          <p:cNvPr id="6" name="Footer Placeholder 5">
            <a:extLst>
              <a:ext uri="{FF2B5EF4-FFF2-40B4-BE49-F238E27FC236}">
                <a16:creationId xmlns:a16="http://schemas.microsoft.com/office/drawing/2014/main" id="{38F55B0B-96C7-4DDE-9F12-858907D60729}"/>
              </a:ext>
            </a:extLst>
          </p:cNvPr>
          <p:cNvSpPr>
            <a:spLocks noGrp="1"/>
          </p:cNvSpPr>
          <p:nvPr>
            <p:ph type="ftr" sz="quarter" idx="11"/>
          </p:nvPr>
        </p:nvSpPr>
        <p:spPr/>
        <p:txBody>
          <a:bodyPr/>
          <a:lstStyle/>
          <a:p>
            <a:r>
              <a:rPr lang="en-GB" dirty="0"/>
              <a:t>Forest Bioeconomy</a:t>
            </a:r>
          </a:p>
        </p:txBody>
      </p:sp>
      <p:sp>
        <p:nvSpPr>
          <p:cNvPr id="7" name="Slide Number Placeholder 6">
            <a:extLst>
              <a:ext uri="{FF2B5EF4-FFF2-40B4-BE49-F238E27FC236}">
                <a16:creationId xmlns:a16="http://schemas.microsoft.com/office/drawing/2014/main" id="{176EE620-33DC-4F85-942E-FE113DBDAE2B}"/>
              </a:ext>
            </a:extLst>
          </p:cNvPr>
          <p:cNvSpPr>
            <a:spLocks noGrp="1"/>
          </p:cNvSpPr>
          <p:nvPr>
            <p:ph type="sldNum" sz="quarter" idx="12"/>
          </p:nvPr>
        </p:nvSpPr>
        <p:spPr/>
        <p:txBody>
          <a:bodyPr/>
          <a:lstStyle/>
          <a:p>
            <a:fld id="{37CCB18B-3227-450E-88C8-CFC567196DA8}" type="slidenum">
              <a:rPr lang="en-GB" smtClean="0"/>
              <a:t>‹#›</a:t>
            </a:fld>
            <a:endParaRPr lang="en-GB" dirty="0"/>
          </a:p>
        </p:txBody>
      </p:sp>
    </p:spTree>
    <p:extLst>
      <p:ext uri="{BB962C8B-B14F-4D97-AF65-F5344CB8AC3E}">
        <p14:creationId xmlns:p14="http://schemas.microsoft.com/office/powerpoint/2010/main" val="3785089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214DB4-D92C-43E7-B250-3E26FF955B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E697670-8221-479F-9C38-82C2BEF57D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1F8452-DC4D-436E-AAD9-7526C0ACA6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52F99-9191-49C3-87C2-5263FFACE02A}" type="datetime1">
              <a:rPr lang="en-GB" smtClean="0"/>
              <a:t>23/02/2021</a:t>
            </a:fld>
            <a:endParaRPr lang="en-GB" dirty="0"/>
          </a:p>
        </p:txBody>
      </p:sp>
      <p:sp>
        <p:nvSpPr>
          <p:cNvPr id="5" name="Footer Placeholder 4">
            <a:extLst>
              <a:ext uri="{FF2B5EF4-FFF2-40B4-BE49-F238E27FC236}">
                <a16:creationId xmlns:a16="http://schemas.microsoft.com/office/drawing/2014/main" id="{C8E0AA8B-D1D6-43C5-9F6C-7DF5CF001B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a:t>Forest Bioeconomy</a:t>
            </a:r>
          </a:p>
        </p:txBody>
      </p:sp>
      <p:sp>
        <p:nvSpPr>
          <p:cNvPr id="6" name="Slide Number Placeholder 5">
            <a:extLst>
              <a:ext uri="{FF2B5EF4-FFF2-40B4-BE49-F238E27FC236}">
                <a16:creationId xmlns:a16="http://schemas.microsoft.com/office/drawing/2014/main" id="{97F5653F-E735-48D5-B3B0-AF5B7F09B3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CB18B-3227-450E-88C8-CFC567196DA8}" type="slidenum">
              <a:rPr lang="en-GB" smtClean="0"/>
              <a:t>‹#›</a:t>
            </a:fld>
            <a:endParaRPr lang="en-GB" dirty="0"/>
          </a:p>
        </p:txBody>
      </p:sp>
    </p:spTree>
    <p:extLst>
      <p:ext uri="{BB962C8B-B14F-4D97-AF65-F5344CB8AC3E}">
        <p14:creationId xmlns:p14="http://schemas.microsoft.com/office/powerpoint/2010/main" val="1685863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www.youtube.com/watch?v=w8JaCLECuM4&amp;t=8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36.png"/><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ec.europa.eu/knowledge4policy/glossary/feedstock_e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659697" y="1438637"/>
            <a:ext cx="7129536" cy="769441"/>
          </a:xfrm>
          <a:prstGeom prst="rect">
            <a:avLst/>
          </a:prstGeom>
          <a:noFill/>
        </p:spPr>
        <p:txBody>
          <a:bodyPr wrap="square" rtlCol="0" anchor="t">
            <a:spAutoFit/>
          </a:bodyPr>
          <a:lstStyle/>
          <a:p>
            <a:r>
              <a:rPr lang="lv-LV" sz="4400" b="1" dirty="0">
                <a:solidFill>
                  <a:srgbClr val="FFF711"/>
                </a:solidFill>
                <a:latin typeface="Roboto Medium" pitchFamily="2" charset="0"/>
              </a:rPr>
              <a:t>Meža bioekonomika </a:t>
            </a:r>
            <a:endParaRPr lang="lv-LV" sz="4400" b="1" dirty="0">
              <a:solidFill>
                <a:srgbClr val="FFF711"/>
              </a:solidFill>
              <a:latin typeface="Roboto Medium" pitchFamily="2" charset="0"/>
              <a:ea typeface="Roboto Medium" pitchFamily="2" charset="0"/>
              <a:cs typeface="Arial"/>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38904"/>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 </a:t>
            </a: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1"/>
            <a:ext cx="6085113"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82430" y="1333972"/>
            <a:ext cx="11251245" cy="523220"/>
          </a:xfrm>
          <a:prstGeom prst="rect">
            <a:avLst/>
          </a:prstGeom>
          <a:noFill/>
        </p:spPr>
        <p:txBody>
          <a:bodyPr wrap="square" rtlCol="0" anchor="t">
            <a:spAutoFit/>
          </a:bodyPr>
          <a:lstStyle/>
          <a:p>
            <a:pPr algn="ctr">
              <a:spcAft>
                <a:spcPts val="2400"/>
              </a:spcAft>
            </a:pPr>
            <a:r>
              <a:rPr lang="lv-LV" sz="2800" b="1" dirty="0">
                <a:solidFill>
                  <a:srgbClr val="AE0917"/>
                </a:solidFill>
                <a:latin typeface="Roboto" panose="02000000000000000000" pitchFamily="2" charset="0"/>
              </a:rPr>
              <a:t>Kas ir meža bioekonomika?</a:t>
            </a:r>
          </a:p>
        </p:txBody>
      </p:sp>
      <p:sp>
        <p:nvSpPr>
          <p:cNvPr id="2" name="Textfeld 1">
            <a:extLst>
              <a:ext uri="{FF2B5EF4-FFF2-40B4-BE49-F238E27FC236}">
                <a16:creationId xmlns:a16="http://schemas.microsoft.com/office/drawing/2014/main" id="{916C075C-E486-8B40-A758-F39602688645}"/>
              </a:ext>
            </a:extLst>
          </p:cNvPr>
          <p:cNvSpPr txBox="1"/>
          <p:nvPr/>
        </p:nvSpPr>
        <p:spPr>
          <a:xfrm>
            <a:off x="6337523" y="108508"/>
            <a:ext cx="5496153" cy="830997"/>
          </a:xfrm>
          <a:prstGeom prst="rect">
            <a:avLst/>
          </a:prstGeom>
          <a:noFill/>
        </p:spPr>
        <p:txBody>
          <a:bodyPr wrap="square" rtlCol="0" anchor="t">
            <a:spAutoFit/>
          </a:bodyPr>
          <a:lstStyle/>
          <a:p>
            <a:pPr algn="r"/>
            <a:r>
              <a:rPr lang="lv-LV" sz="2400" b="1" spc="100" dirty="0">
                <a:solidFill>
                  <a:schemeClr val="bg1"/>
                </a:solidFill>
                <a:latin typeface="Roboto" panose="02000000000000000000" pitchFamily="2" charset="0"/>
              </a:rPr>
              <a:t>Videomateriāls: Meža bioekonomika</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9" name="Textfeld 8">
            <a:extLst>
              <a:ext uri="{FF2B5EF4-FFF2-40B4-BE49-F238E27FC236}">
                <a16:creationId xmlns:a16="http://schemas.microsoft.com/office/drawing/2014/main" id="{D80C69B4-48EE-8740-A0FC-9A9A3E40E8F0}"/>
              </a:ext>
            </a:extLst>
          </p:cNvPr>
          <p:cNvSpPr txBox="1"/>
          <p:nvPr/>
        </p:nvSpPr>
        <p:spPr>
          <a:xfrm>
            <a:off x="592668" y="5233662"/>
            <a:ext cx="10867495" cy="692497"/>
          </a:xfrm>
          <a:prstGeom prst="rect">
            <a:avLst/>
          </a:prstGeom>
          <a:noFill/>
        </p:spPr>
        <p:txBody>
          <a:bodyPr wrap="square" rtlCol="0">
            <a:spAutoFit/>
          </a:bodyPr>
          <a:lstStyle/>
          <a:p>
            <a:pPr marL="9525"/>
            <a:endParaRPr lang="en-GB" dirty="0">
              <a:solidFill>
                <a:srgbClr val="3D8400"/>
              </a:solidFill>
              <a:latin typeface="Roboto Light" panose="02000000000000000000" pitchFamily="2" charset="0"/>
              <a:ea typeface="Roboto Light" panose="02000000000000000000" pitchFamily="2" charset="0"/>
              <a:cs typeface="Arial" panose="020B0604020202020204" pitchFamily="34" charset="0"/>
            </a:endParaRPr>
          </a:p>
          <a:p>
            <a:pPr marL="9525"/>
            <a:endParaRPr lang="en-GB" sz="2100" dirty="0">
              <a:solidFill>
                <a:srgbClr val="008BDF"/>
              </a:solidFill>
              <a:latin typeface="Roboto Light" panose="02000000000000000000" pitchFamily="2" charset="0"/>
              <a:ea typeface="Roboto Light"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D1C52770-A111-40DD-B368-171DE3E92828}"/>
              </a:ext>
            </a:extLst>
          </p:cNvPr>
          <p:cNvSpPr txBox="1"/>
          <p:nvPr/>
        </p:nvSpPr>
        <p:spPr>
          <a:xfrm>
            <a:off x="1572378" y="6018901"/>
            <a:ext cx="9323947" cy="338554"/>
          </a:xfrm>
          <a:prstGeom prst="rect">
            <a:avLst/>
          </a:prstGeom>
          <a:noFill/>
        </p:spPr>
        <p:txBody>
          <a:bodyPr wrap="square" rtlCol="0">
            <a:spAutoFit/>
          </a:bodyPr>
          <a:lstStyle/>
          <a:p>
            <a:r>
              <a:rPr lang="lv-LV" sz="1600" b="1" dirty="0"/>
              <a:t>Videomateriāls (1 minūtes un 43 sekundes):</a:t>
            </a:r>
            <a:r>
              <a:rPr lang="lv-LV" sz="1600" dirty="0"/>
              <a:t> </a:t>
            </a:r>
            <a:r>
              <a:rPr lang="lv-LV" sz="1600" dirty="0">
                <a:hlinkClick r:id="rId4"/>
              </a:rPr>
              <a:t>https://www.youtube.com/watch?v=w8JaCLECuM4&amp;t=8s</a:t>
            </a:r>
            <a:r>
              <a:rPr lang="lv-LV" sz="1600" dirty="0"/>
              <a:t>  </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9610" y="2210027"/>
            <a:ext cx="6470441" cy="3716132"/>
          </a:xfrm>
          <a:prstGeom prst="rect">
            <a:avLst/>
          </a:prstGeom>
        </p:spPr>
      </p:pic>
    </p:spTree>
    <p:extLst>
      <p:ext uri="{BB962C8B-B14F-4D97-AF65-F5344CB8AC3E}">
        <p14:creationId xmlns:p14="http://schemas.microsoft.com/office/powerpoint/2010/main" val="12729899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331F-7E0C-496A-9431-BF5610635BF3}"/>
              </a:ext>
            </a:extLst>
          </p:cNvPr>
          <p:cNvSpPr>
            <a:spLocks noGrp="1"/>
          </p:cNvSpPr>
          <p:nvPr>
            <p:ph type="title"/>
          </p:nvPr>
        </p:nvSpPr>
        <p:spPr>
          <a:xfrm>
            <a:off x="265889" y="764975"/>
            <a:ext cx="12049328" cy="925713"/>
          </a:xfrm>
        </p:spPr>
        <p:txBody>
          <a:bodyPr>
            <a:noAutofit/>
          </a:bodyPr>
          <a:lstStyle/>
          <a:p>
            <a:pPr algn="ctr"/>
            <a:r>
              <a:rPr lang="lv-LV" sz="2800" b="1" dirty="0">
                <a:solidFill>
                  <a:srgbClr val="C00000"/>
                </a:solidFill>
                <a:latin typeface="Roboto" panose="02000000000000000000"/>
              </a:rPr>
              <a:t>Kā meža bioekonomika veicina ilgtspējīgu attīstību?</a:t>
            </a:r>
          </a:p>
        </p:txBody>
      </p:sp>
      <p:sp>
        <p:nvSpPr>
          <p:cNvPr id="7" name="Rechteck 14">
            <a:extLst>
              <a:ext uri="{FF2B5EF4-FFF2-40B4-BE49-F238E27FC236}">
                <a16:creationId xmlns:a16="http://schemas.microsoft.com/office/drawing/2014/main" id="{E6F3D2E9-D204-4C5E-B114-05ACF7C531E6}"/>
              </a:ext>
            </a:extLst>
          </p:cNvPr>
          <p:cNvSpPr/>
          <p:nvPr/>
        </p:nvSpPr>
        <p:spPr>
          <a:xfrm>
            <a:off x="6096001" y="-1"/>
            <a:ext cx="6106886"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8" name="Grafik 15">
            <a:extLst>
              <a:ext uri="{FF2B5EF4-FFF2-40B4-BE49-F238E27FC236}">
                <a16:creationId xmlns:a16="http://schemas.microsoft.com/office/drawing/2014/main" id="{0BC7CE33-E801-4A11-A8A7-DD38181BBAFA}"/>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9" name="TextBox 8">
            <a:extLst>
              <a:ext uri="{FF2B5EF4-FFF2-40B4-BE49-F238E27FC236}">
                <a16:creationId xmlns:a16="http://schemas.microsoft.com/office/drawing/2014/main" id="{A5F30466-1CF9-4129-A6FE-42A4769D128B}"/>
              </a:ext>
            </a:extLst>
          </p:cNvPr>
          <p:cNvSpPr txBox="1"/>
          <p:nvPr/>
        </p:nvSpPr>
        <p:spPr>
          <a:xfrm>
            <a:off x="6054243" y="108940"/>
            <a:ext cx="6082925" cy="461665"/>
          </a:xfrm>
          <a:prstGeom prst="rect">
            <a:avLst/>
          </a:prstGeom>
          <a:noFill/>
        </p:spPr>
        <p:txBody>
          <a:bodyPr wrap="square" rtlCol="0">
            <a:spAutoFit/>
          </a:bodyPr>
          <a:lstStyle/>
          <a:p>
            <a:pPr algn="ctr"/>
            <a:r>
              <a:rPr lang="lv-LV" sz="2400" b="1" dirty="0">
                <a:solidFill>
                  <a:schemeClr val="bg1"/>
                </a:solidFill>
                <a:latin typeface="Roboto" panose="02000000000000000000" pitchFamily="2" charset="0"/>
              </a:rPr>
              <a:t>IAM saistīti ar meža bioekonomiku </a:t>
            </a:r>
            <a:endParaRPr lang="lv-LV" sz="2400" b="1"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5" name="Satura vietturis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9349" y="1727825"/>
            <a:ext cx="1839706" cy="1800000"/>
          </a:xfrm>
        </p:spPr>
      </p:pic>
      <p:pic>
        <p:nvPicPr>
          <p:cNvPr id="6" name="Attēls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7085" y="1721066"/>
            <a:ext cx="1775840" cy="1800000"/>
          </a:xfrm>
          <a:prstGeom prst="rect">
            <a:avLst/>
          </a:prstGeom>
        </p:spPr>
      </p:pic>
      <p:pic>
        <p:nvPicPr>
          <p:cNvPr id="10" name="Attēls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63989" y="1741386"/>
            <a:ext cx="1823999" cy="1800000"/>
          </a:xfrm>
          <a:prstGeom prst="rect">
            <a:avLst/>
          </a:prstGeom>
        </p:spPr>
      </p:pic>
      <p:pic>
        <p:nvPicPr>
          <p:cNvPr id="11" name="Attēls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8697" y="1727825"/>
            <a:ext cx="1824489" cy="1800000"/>
          </a:xfrm>
          <a:prstGeom prst="rect">
            <a:avLst/>
          </a:prstGeom>
        </p:spPr>
      </p:pic>
      <p:pic>
        <p:nvPicPr>
          <p:cNvPr id="12" name="Attēls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99720" y="1741386"/>
            <a:ext cx="1824489" cy="1800000"/>
          </a:xfrm>
          <a:prstGeom prst="rect">
            <a:avLst/>
          </a:prstGeom>
        </p:spPr>
      </p:pic>
      <p:pic>
        <p:nvPicPr>
          <p:cNvPr id="13" name="Attēls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4018" y="3724409"/>
            <a:ext cx="1811920" cy="1800000"/>
          </a:xfrm>
          <a:prstGeom prst="rect">
            <a:avLst/>
          </a:prstGeom>
        </p:spPr>
      </p:pic>
      <p:pic>
        <p:nvPicPr>
          <p:cNvPr id="14" name="Attēls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24550" y="3724409"/>
            <a:ext cx="1764474" cy="1800000"/>
          </a:xfrm>
          <a:prstGeom prst="rect">
            <a:avLst/>
          </a:prstGeom>
        </p:spPr>
      </p:pic>
      <p:pic>
        <p:nvPicPr>
          <p:cNvPr id="15" name="Attēls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9540" y="3724409"/>
            <a:ext cx="1812081" cy="1800000"/>
          </a:xfrm>
          <a:prstGeom prst="rect">
            <a:avLst/>
          </a:prstGeom>
        </p:spPr>
      </p:pic>
      <p:pic>
        <p:nvPicPr>
          <p:cNvPr id="16" name="Attēls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49444" y="3724409"/>
            <a:ext cx="1800000" cy="1800000"/>
          </a:xfrm>
          <a:prstGeom prst="rect">
            <a:avLst/>
          </a:prstGeom>
        </p:spPr>
      </p:pic>
    </p:spTree>
    <p:extLst>
      <p:ext uri="{BB962C8B-B14F-4D97-AF65-F5344CB8AC3E}">
        <p14:creationId xmlns:p14="http://schemas.microsoft.com/office/powerpoint/2010/main" val="3576900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C104A022-7203-4EAD-9BD6-2F04018BA489}"/>
              </a:ext>
            </a:extLst>
          </p:cNvPr>
          <p:cNvSpPr/>
          <p:nvPr/>
        </p:nvSpPr>
        <p:spPr>
          <a:xfrm>
            <a:off x="6037854" y="-180935"/>
            <a:ext cx="6154146" cy="1095334"/>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B7D481E6-1FCF-44BF-92D1-6B069D6145C0}"/>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D7E02A36-8972-473C-83ED-A4B696F7E35A}"/>
              </a:ext>
            </a:extLst>
          </p:cNvPr>
          <p:cNvSpPr txBox="1"/>
          <p:nvPr/>
        </p:nvSpPr>
        <p:spPr>
          <a:xfrm>
            <a:off x="251358" y="965009"/>
            <a:ext cx="5775937" cy="6201698"/>
          </a:xfrm>
          <a:prstGeom prst="rect">
            <a:avLst/>
          </a:prstGeom>
          <a:noFill/>
        </p:spPr>
        <p:txBody>
          <a:bodyPr wrap="square" rtlCol="0" anchor="t">
            <a:spAutoFit/>
          </a:bodyPr>
          <a:lstStyle/>
          <a:p>
            <a:pPr>
              <a:spcAft>
                <a:spcPts val="600"/>
              </a:spcAft>
            </a:pPr>
            <a:r>
              <a:rPr lang="lv-LV" sz="3200" b="1" dirty="0">
                <a:solidFill>
                  <a:srgbClr val="C00000"/>
                </a:solidFill>
                <a:latin typeface="Roboto" panose="02000000000000000000" pitchFamily="2" charset="0"/>
              </a:rPr>
              <a:t>"Spinnova" Ltd.</a:t>
            </a:r>
          </a:p>
          <a:p>
            <a:pPr marL="285750" indent="-285750">
              <a:spcAft>
                <a:spcPts val="2400"/>
              </a:spcAft>
              <a:buFont typeface="Arial" panose="020B0604020202020204" pitchFamily="34" charset="0"/>
              <a:buChar char="•"/>
            </a:pPr>
            <a:r>
              <a:rPr lang="lv-LV" sz="2000" dirty="0" smtClean="0">
                <a:latin typeface="Roboto" panose="02000000000000000000" pitchFamily="2" charset="0"/>
              </a:rPr>
              <a:t>Tehnoloģija</a:t>
            </a:r>
            <a:r>
              <a:rPr lang="lv-LV" sz="2000" dirty="0">
                <a:latin typeface="Roboto" panose="02000000000000000000" pitchFamily="2" charset="0"/>
              </a:rPr>
              <a:t>, kas </a:t>
            </a:r>
            <a:r>
              <a:rPr lang="lv-LV" sz="2000" b="1" dirty="0">
                <a:latin typeface="Roboto" panose="02000000000000000000" pitchFamily="2" charset="0"/>
              </a:rPr>
              <a:t>koka šķiedras var pārvērst dzijā</a:t>
            </a:r>
            <a:r>
              <a:rPr lang="lv-LV" sz="2000" dirty="0">
                <a:latin typeface="Roboto" panose="02000000000000000000" pitchFamily="2" charset="0"/>
              </a:rPr>
              <a:t>, neizmantojot kaitīgas ķīmiskas </a:t>
            </a:r>
            <a:r>
              <a:rPr lang="lv-LV" sz="2000" dirty="0" smtClean="0">
                <a:latin typeface="Roboto" panose="02000000000000000000" pitchFamily="2" charset="0"/>
              </a:rPr>
              <a:t>vielas.</a:t>
            </a:r>
          </a:p>
          <a:p>
            <a:pPr marL="285750" indent="-285750">
              <a:spcAft>
                <a:spcPts val="2400"/>
              </a:spcAft>
              <a:buFont typeface="Arial" panose="020B0604020202020204" pitchFamily="34" charset="0"/>
              <a:buChar char="•"/>
            </a:pPr>
            <a:r>
              <a:rPr lang="lv-LV" sz="2000" dirty="0" smtClean="0">
                <a:latin typeface="Roboto" panose="02000000000000000000" pitchFamily="2" charset="0"/>
              </a:rPr>
              <a:t>Izgatavotie </a:t>
            </a:r>
            <a:r>
              <a:rPr lang="lv-LV" sz="2000" dirty="0">
                <a:latin typeface="Roboto" panose="02000000000000000000" pitchFamily="2" charset="0"/>
              </a:rPr>
              <a:t>pavedieni ir ugunsdroši, ar pretmikrobu iedarbību, tikpat </a:t>
            </a:r>
            <a:r>
              <a:rPr lang="lv-LV" sz="2000" dirty="0" smtClean="0">
                <a:latin typeface="Roboto" panose="02000000000000000000" pitchFamily="2" charset="0"/>
              </a:rPr>
              <a:t>silti </a:t>
            </a:r>
            <a:r>
              <a:rPr lang="lv-LV" sz="2000" dirty="0">
                <a:latin typeface="Roboto" panose="02000000000000000000" pitchFamily="2" charset="0"/>
              </a:rPr>
              <a:t>kā vilna un </a:t>
            </a:r>
            <a:r>
              <a:rPr lang="lv-LV" sz="2000" b="1" dirty="0">
                <a:latin typeface="Roboto" panose="02000000000000000000" pitchFamily="2" charset="0"/>
              </a:rPr>
              <a:t>dabiski bioloģiski noārdāmi.</a:t>
            </a:r>
          </a:p>
          <a:p>
            <a:pPr marL="285750" indent="-285750">
              <a:spcAft>
                <a:spcPts val="2400"/>
              </a:spcAft>
              <a:buFont typeface="Arial" panose="020B0604020202020204" pitchFamily="34" charset="0"/>
              <a:buChar char="•"/>
            </a:pPr>
            <a:r>
              <a:rPr lang="lv-LV" sz="2000" b="1" dirty="0">
                <a:latin typeface="Roboto" panose="02000000000000000000" pitchFamily="2" charset="0"/>
              </a:rPr>
              <a:t>Vienīgais blakusprodukts ir iztvaicēts ūdens</a:t>
            </a:r>
            <a:r>
              <a:rPr lang="lv-LV" sz="2000" dirty="0">
                <a:latin typeface="Roboto" panose="02000000000000000000" pitchFamily="2" charset="0"/>
              </a:rPr>
              <a:t>, ko atkārtoti izmanto apstrādē.</a:t>
            </a:r>
          </a:p>
          <a:p>
            <a:pPr marL="285750" indent="-285750">
              <a:spcAft>
                <a:spcPts val="2400"/>
              </a:spcAft>
              <a:buFont typeface="Arial" panose="020B0604020202020204" pitchFamily="34" charset="0"/>
              <a:buChar char="•"/>
            </a:pPr>
            <a:r>
              <a:rPr lang="lv-LV" sz="2000" dirty="0">
                <a:latin typeface="Roboto" panose="02000000000000000000" pitchFamily="2" charset="0"/>
              </a:rPr>
              <a:t>Mērogojama tehnoloģija, kas var izmantot </a:t>
            </a:r>
            <a:r>
              <a:rPr lang="lv-LV" sz="2000" b="1" dirty="0">
                <a:latin typeface="Roboto" panose="02000000000000000000" pitchFamily="2" charset="0"/>
              </a:rPr>
              <a:t>FSC sertificētu koku</a:t>
            </a:r>
            <a:r>
              <a:rPr lang="lv-LV" sz="2000" dirty="0">
                <a:latin typeface="Roboto" panose="02000000000000000000" pitchFamily="2" charset="0"/>
              </a:rPr>
              <a:t>, nevis mazāk ekoloģisku šķiedru piem. kokvilnu, viskozi vai poliesteri. </a:t>
            </a:r>
          </a:p>
          <a:p>
            <a:pPr marL="285750" indent="-285750">
              <a:spcAft>
                <a:spcPts val="2400"/>
              </a:spcAft>
              <a:buFont typeface="Arial" panose="020B0604020202020204" pitchFamily="34" charset="0"/>
              <a:buChar char="•"/>
            </a:pPr>
            <a:r>
              <a:rPr lang="lv-LV" sz="2000" b="1" dirty="0">
                <a:latin typeface="Roboto" panose="02000000000000000000" pitchFamily="2" charset="0"/>
              </a:rPr>
              <a:t>Jaunu un paplašinātu vērtības ķēžu</a:t>
            </a:r>
            <a:r>
              <a:rPr lang="lv-LV" sz="2000" dirty="0">
                <a:latin typeface="Roboto" panose="02000000000000000000" pitchFamily="2" charset="0"/>
              </a:rPr>
              <a:t> radīšana.</a:t>
            </a:r>
          </a:p>
        </p:txBody>
      </p:sp>
      <p:sp>
        <p:nvSpPr>
          <p:cNvPr id="7" name="Textfeld 1">
            <a:extLst>
              <a:ext uri="{FF2B5EF4-FFF2-40B4-BE49-F238E27FC236}">
                <a16:creationId xmlns:a16="http://schemas.microsoft.com/office/drawing/2014/main" id="{17AD17DE-AE96-4816-A612-23D2A3D4C542}"/>
              </a:ext>
            </a:extLst>
          </p:cNvPr>
          <p:cNvSpPr txBox="1"/>
          <p:nvPr/>
        </p:nvSpPr>
        <p:spPr>
          <a:xfrm>
            <a:off x="6267110" y="-50611"/>
            <a:ext cx="5924890" cy="830997"/>
          </a:xfrm>
          <a:prstGeom prst="rect">
            <a:avLst/>
          </a:prstGeom>
          <a:noFill/>
        </p:spPr>
        <p:txBody>
          <a:bodyPr wrap="square" rtlCol="0">
            <a:spAutoFit/>
          </a:bodyPr>
          <a:lstStyle/>
          <a:p>
            <a:r>
              <a:rPr lang="lv-LV" sz="2400" b="1" spc="100" dirty="0">
                <a:solidFill>
                  <a:schemeClr val="bg1"/>
                </a:solidFill>
                <a:latin typeface="Roboto" panose="02000000000000000000" pitchFamily="2" charset="0"/>
              </a:rPr>
              <a:t>Mežsaimniecības tehnoloģijas: Ilgtspējīgas koksnes šķiedras</a:t>
            </a:r>
          </a:p>
        </p:txBody>
      </p:sp>
      <p:pic>
        <p:nvPicPr>
          <p:cNvPr id="9" name="Grafik 15">
            <a:extLst>
              <a:ext uri="{FF2B5EF4-FFF2-40B4-BE49-F238E27FC236}">
                <a16:creationId xmlns:a16="http://schemas.microsoft.com/office/drawing/2014/main" id="{72562078-013F-4020-B474-7B700EDB51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62011"/>
            <a:ext cx="6154146" cy="1076411"/>
          </a:xfrm>
          <a:prstGeom prst="rect">
            <a:avLst/>
          </a:prstGeom>
        </p:spPr>
      </p:pic>
      <p:pic>
        <p:nvPicPr>
          <p:cNvPr id="10" name="Picture 9">
            <a:extLst>
              <a:ext uri="{FF2B5EF4-FFF2-40B4-BE49-F238E27FC236}">
                <a16:creationId xmlns:a16="http://schemas.microsoft.com/office/drawing/2014/main" id="{65D660AA-519A-477E-AE57-6C67E5CFFA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5837" y="1506360"/>
            <a:ext cx="5407621" cy="4541914"/>
          </a:xfrm>
          <a:prstGeom prst="rect">
            <a:avLst/>
          </a:prstGeom>
        </p:spPr>
      </p:pic>
      <p:sp>
        <p:nvSpPr>
          <p:cNvPr id="8" name="TextBox 7">
            <a:extLst>
              <a:ext uri="{FF2B5EF4-FFF2-40B4-BE49-F238E27FC236}">
                <a16:creationId xmlns:a16="http://schemas.microsoft.com/office/drawing/2014/main" id="{E492FA3D-A855-47D6-A970-69251551E10E}"/>
              </a:ext>
            </a:extLst>
          </p:cNvPr>
          <p:cNvSpPr txBox="1"/>
          <p:nvPr/>
        </p:nvSpPr>
        <p:spPr>
          <a:xfrm>
            <a:off x="6292873" y="6067198"/>
            <a:ext cx="3847359" cy="338554"/>
          </a:xfrm>
          <a:prstGeom prst="rect">
            <a:avLst/>
          </a:prstGeom>
          <a:noFill/>
        </p:spPr>
        <p:txBody>
          <a:bodyPr wrap="square" rtlCol="0">
            <a:spAutoFit/>
          </a:bodyPr>
          <a:lstStyle/>
          <a:p>
            <a:r>
              <a:rPr lang="lv-LV" sz="1600" dirty="0"/>
              <a:t>Avots: Spinnova, 2020</a:t>
            </a:r>
          </a:p>
        </p:txBody>
      </p:sp>
    </p:spTree>
    <p:extLst>
      <p:ext uri="{BB962C8B-B14F-4D97-AF65-F5344CB8AC3E}">
        <p14:creationId xmlns:p14="http://schemas.microsoft.com/office/powerpoint/2010/main" val="324911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065D595E-1335-4F87-9CFD-5AA6AA0DAA42}"/>
              </a:ext>
            </a:extLst>
          </p:cNvPr>
          <p:cNvSpPr/>
          <p:nvPr/>
        </p:nvSpPr>
        <p:spPr>
          <a:xfrm>
            <a:off x="6155870" y="-184962"/>
            <a:ext cx="6036130" cy="1099361"/>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B22BEDC8-37B2-4BCB-B238-813C9AFE5FEA}"/>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66BFC0AC-5F7F-4565-B901-1FF8C73798F6}"/>
              </a:ext>
            </a:extLst>
          </p:cNvPr>
          <p:cNvSpPr txBox="1"/>
          <p:nvPr/>
        </p:nvSpPr>
        <p:spPr>
          <a:xfrm>
            <a:off x="185904" y="1232943"/>
            <a:ext cx="6581138" cy="4647426"/>
          </a:xfrm>
          <a:prstGeom prst="rect">
            <a:avLst/>
          </a:prstGeom>
          <a:noFill/>
        </p:spPr>
        <p:txBody>
          <a:bodyPr wrap="square" rtlCol="0" anchor="t">
            <a:spAutoFit/>
          </a:bodyPr>
          <a:lstStyle/>
          <a:p>
            <a:pPr>
              <a:spcAft>
                <a:spcPts val="600"/>
              </a:spcAft>
            </a:pPr>
            <a:r>
              <a:rPr lang="lv-LV" sz="2800" b="1" dirty="0">
                <a:solidFill>
                  <a:srgbClr val="C00000"/>
                </a:solidFill>
                <a:latin typeface="Roboto" panose="02000000000000000000" pitchFamily="2" charset="0"/>
              </a:rPr>
              <a:t>GEMCO, "ABC Machinery", AMISY</a:t>
            </a:r>
            <a:endParaRPr lang="lv-LV" sz="28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a:spcAft>
                <a:spcPts val="600"/>
              </a:spcAft>
            </a:pPr>
            <a:endParaRPr lang="lv-LV"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lv-LV" sz="2000" dirty="0">
                <a:latin typeface="Roboto" panose="02000000000000000000" pitchFamily="2" charset="0"/>
              </a:rPr>
              <a:t>Tehnoloģija </a:t>
            </a:r>
            <a:r>
              <a:rPr lang="lv-LV" sz="2000" b="1" dirty="0">
                <a:latin typeface="Roboto" panose="02000000000000000000" pitchFamily="2" charset="0"/>
              </a:rPr>
              <a:t>cieto biodegvielu granulēšanai</a:t>
            </a:r>
            <a:r>
              <a:rPr lang="lv-LV" sz="2000" dirty="0">
                <a:latin typeface="Roboto" panose="02000000000000000000" pitchFamily="2" charset="0"/>
              </a:rPr>
              <a:t> – uzlabo to mehāniskās un fizikālās īpašības (piemēram, palielina blīvumu un homogenizāciju) un tādējādi </a:t>
            </a:r>
            <a:r>
              <a:rPr lang="lv-LV" sz="2000" b="1" dirty="0">
                <a:latin typeface="Roboto" panose="02000000000000000000" pitchFamily="2" charset="0"/>
              </a:rPr>
              <a:t>atvieglo transportēšanu un ap</a:t>
            </a:r>
            <a:r>
              <a:rPr lang="en-US" sz="2000" b="1" dirty="0" err="1">
                <a:latin typeface="Roboto" panose="02000000000000000000" pitchFamily="2" charset="0"/>
              </a:rPr>
              <a:t>strādi</a:t>
            </a:r>
            <a:r>
              <a:rPr lang="lv-LV" sz="2000" dirty="0">
                <a:latin typeface="Roboto" panose="02000000000000000000" pitchFamily="2" charset="0"/>
              </a:rPr>
              <a:t>.</a:t>
            </a:r>
          </a:p>
          <a:p>
            <a:pPr marL="285750" indent="-285750">
              <a:spcAft>
                <a:spcPts val="2400"/>
              </a:spcAft>
              <a:buFont typeface="Arial" panose="020B0604020202020204" pitchFamily="34" charset="0"/>
              <a:buChar char="•"/>
            </a:pPr>
            <a:r>
              <a:rPr lang="lv-LV" sz="2000" dirty="0">
                <a:latin typeface="Roboto" panose="02000000000000000000" pitchFamily="2" charset="0"/>
              </a:rPr>
              <a:t>Var izmantot </a:t>
            </a:r>
            <a:r>
              <a:rPr lang="lv-LV" sz="2000" b="1" dirty="0">
                <a:latin typeface="Roboto" panose="02000000000000000000" pitchFamily="2" charset="0"/>
              </a:rPr>
              <a:t>dažādas izejvielas</a:t>
            </a:r>
            <a:r>
              <a:rPr lang="lv-LV" sz="2000" dirty="0">
                <a:latin typeface="Roboto" panose="02000000000000000000" pitchFamily="2" charset="0"/>
              </a:rPr>
              <a:t> (piemēram, </a:t>
            </a:r>
            <a:r>
              <a:rPr lang="lv-LV" sz="2000" b="1" dirty="0">
                <a:latin typeface="Roboto" panose="02000000000000000000" pitchFamily="2" charset="0"/>
              </a:rPr>
              <a:t>koksnes atkritumus, zāģu skaidas, kultūraugu atliekas</a:t>
            </a:r>
            <a:r>
              <a:rPr lang="lv-LV" sz="2000" dirty="0">
                <a:latin typeface="Roboto" panose="02000000000000000000" pitchFamily="2" charset="0"/>
              </a:rPr>
              <a:t>), piemēram, </a:t>
            </a:r>
            <a:r>
              <a:rPr lang="lv-LV" sz="2000" b="1" dirty="0">
                <a:latin typeface="Roboto" panose="02000000000000000000" pitchFamily="2" charset="0"/>
              </a:rPr>
              <a:t>dzīvnieku barības, organiskā mēslojuma, biodegvielas</a:t>
            </a:r>
            <a:r>
              <a:rPr lang="lv-LV" sz="2000" dirty="0">
                <a:latin typeface="Roboto" panose="02000000000000000000" pitchFamily="2" charset="0"/>
              </a:rPr>
              <a:t> ražošanai.</a:t>
            </a:r>
          </a:p>
          <a:p>
            <a:pPr marL="285750" indent="-285750">
              <a:spcAft>
                <a:spcPts val="2400"/>
              </a:spcAft>
              <a:buFont typeface="Arial" panose="020B0604020202020204" pitchFamily="34" charset="0"/>
              <a:buChar char="•"/>
            </a:pPr>
            <a:r>
              <a:rPr lang="lv-LV" sz="2000" dirty="0">
                <a:latin typeface="Roboto" panose="02000000000000000000" pitchFamily="2" charset="0"/>
              </a:rPr>
              <a:t>Izejvielu pārstrāde </a:t>
            </a:r>
            <a:r>
              <a:rPr lang="lv-LV" sz="2000" b="1" dirty="0">
                <a:latin typeface="Roboto" panose="02000000000000000000" pitchFamily="2" charset="0"/>
              </a:rPr>
              <a:t>mazās vietējās rūpnīcās</a:t>
            </a:r>
            <a:r>
              <a:rPr lang="lv-LV" sz="2000" dirty="0">
                <a:latin typeface="Roboto" panose="02000000000000000000" pitchFamily="2" charset="0"/>
              </a:rPr>
              <a:t> var radīt </a:t>
            </a:r>
            <a:r>
              <a:rPr lang="lv-LV" sz="2000" b="1" dirty="0">
                <a:latin typeface="Roboto" panose="02000000000000000000" pitchFamily="2" charset="0"/>
              </a:rPr>
              <a:t>jaunas vietējās ienākumu plūsmas.</a:t>
            </a:r>
          </a:p>
        </p:txBody>
      </p:sp>
      <p:sp>
        <p:nvSpPr>
          <p:cNvPr id="7" name="Textfeld 1">
            <a:extLst>
              <a:ext uri="{FF2B5EF4-FFF2-40B4-BE49-F238E27FC236}">
                <a16:creationId xmlns:a16="http://schemas.microsoft.com/office/drawing/2014/main" id="{81D3847A-FE56-4706-9FBF-E1B09D60CEE3}"/>
              </a:ext>
            </a:extLst>
          </p:cNvPr>
          <p:cNvSpPr txBox="1"/>
          <p:nvPr/>
        </p:nvSpPr>
        <p:spPr>
          <a:xfrm>
            <a:off x="6198570" y="-162011"/>
            <a:ext cx="5709100" cy="830997"/>
          </a:xfrm>
          <a:prstGeom prst="rect">
            <a:avLst/>
          </a:prstGeom>
          <a:noFill/>
        </p:spPr>
        <p:txBody>
          <a:bodyPr wrap="square" rtlCol="0">
            <a:spAutoFit/>
          </a:bodyPr>
          <a:lstStyle/>
          <a:p>
            <a:r>
              <a:rPr lang="lv-LV" sz="2400" b="1" spc="100" dirty="0">
                <a:solidFill>
                  <a:schemeClr val="bg1"/>
                </a:solidFill>
                <a:latin typeface="Roboto" panose="02000000000000000000" pitchFamily="2" charset="0"/>
              </a:rPr>
              <a:t>Mežsaimniecības tehnoloģijas: Mazizmēra granulēšanas bloki</a:t>
            </a:r>
          </a:p>
        </p:txBody>
      </p:sp>
      <p:pic>
        <p:nvPicPr>
          <p:cNvPr id="9" name="Grafik 15">
            <a:extLst>
              <a:ext uri="{FF2B5EF4-FFF2-40B4-BE49-F238E27FC236}">
                <a16:creationId xmlns:a16="http://schemas.microsoft.com/office/drawing/2014/main" id="{5A20F21C-9BF5-43A9-ADD8-AF76F4CB50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97858B2A-C408-4693-BFEB-90D4F10EE13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25732" y="3875370"/>
            <a:ext cx="4784679" cy="2016578"/>
          </a:xfrm>
          <a:prstGeom prst="rect">
            <a:avLst/>
          </a:prstGeom>
        </p:spPr>
      </p:pic>
      <p:sp>
        <p:nvSpPr>
          <p:cNvPr id="12" name="TextBox 11">
            <a:extLst>
              <a:ext uri="{FF2B5EF4-FFF2-40B4-BE49-F238E27FC236}">
                <a16:creationId xmlns:a16="http://schemas.microsoft.com/office/drawing/2014/main" id="{63E26F5C-CBC4-44C8-A140-3A1CBB09714A}"/>
              </a:ext>
            </a:extLst>
          </p:cNvPr>
          <p:cNvSpPr txBox="1"/>
          <p:nvPr/>
        </p:nvSpPr>
        <p:spPr>
          <a:xfrm>
            <a:off x="6981892" y="6042294"/>
            <a:ext cx="5210108" cy="738664"/>
          </a:xfrm>
          <a:prstGeom prst="rect">
            <a:avLst/>
          </a:prstGeom>
          <a:noFill/>
        </p:spPr>
        <p:txBody>
          <a:bodyPr wrap="square" rtlCol="0">
            <a:spAutoFit/>
          </a:bodyPr>
          <a:lstStyle/>
          <a:p>
            <a:r>
              <a:rPr lang="lv-LV" sz="1400" dirty="0"/>
              <a:t>Ražotāja "GEMCO Energy" mazā granulu ražotne ar jaudu 50–1100 kg/h. Avots: Kolmorgens </a:t>
            </a:r>
            <a:r>
              <a:rPr lang="lv-LV" sz="1400" i="1" dirty="0"/>
              <a:t>[Colmorgen]</a:t>
            </a:r>
            <a:r>
              <a:rPr lang="lv-LV" sz="1400" dirty="0"/>
              <a:t> un Kavadža </a:t>
            </a:r>
            <a:r>
              <a:rPr lang="lv-LV" sz="1400" i="1" dirty="0"/>
              <a:t>[Khajawa]</a:t>
            </a:r>
            <a:r>
              <a:rPr lang="lv-LV" sz="1400" dirty="0"/>
              <a:t> (2019)</a:t>
            </a:r>
          </a:p>
        </p:txBody>
      </p:sp>
      <p:pic>
        <p:nvPicPr>
          <p:cNvPr id="14" name="Picture 13">
            <a:extLst>
              <a:ext uri="{FF2B5EF4-FFF2-40B4-BE49-F238E27FC236}">
                <a16:creationId xmlns:a16="http://schemas.microsoft.com/office/drawing/2014/main" id="{AE035521-31A7-4FDF-9255-A1C85872A9B5}"/>
              </a:ext>
            </a:extLst>
          </p:cNvPr>
          <p:cNvPicPr>
            <a:picLocks noChangeAspect="1"/>
          </p:cNvPicPr>
          <p:nvPr/>
        </p:nvPicPr>
        <p:blipFill rotWithShape="1">
          <a:blip r:embed="rId5"/>
          <a:srcRect l="15109" r="15774"/>
          <a:stretch/>
        </p:blipFill>
        <p:spPr>
          <a:xfrm>
            <a:off x="7329090" y="1648003"/>
            <a:ext cx="2538452" cy="1921975"/>
          </a:xfrm>
          <a:prstGeom prst="rect">
            <a:avLst/>
          </a:prstGeom>
        </p:spPr>
      </p:pic>
      <p:sp>
        <p:nvSpPr>
          <p:cNvPr id="15" name="TextBox 14"/>
          <p:cNvSpPr txBox="1"/>
          <p:nvPr/>
        </p:nvSpPr>
        <p:spPr>
          <a:xfrm>
            <a:off x="7183996" y="1060428"/>
            <a:ext cx="5424958" cy="646331"/>
          </a:xfrm>
          <a:prstGeom prst="rect">
            <a:avLst/>
          </a:prstGeom>
          <a:noFill/>
        </p:spPr>
        <p:txBody>
          <a:bodyPr wrap="square" rtlCol="0">
            <a:spAutoFit/>
          </a:bodyPr>
          <a:lstStyle/>
          <a:p>
            <a:r>
              <a:rPr lang="lv-LV" b="1" dirty="0">
                <a:solidFill>
                  <a:srgbClr val="C00000"/>
                </a:solidFill>
                <a:latin typeface="Arial" charset="0"/>
              </a:rPr>
              <a:t>Granulēšana</a:t>
            </a:r>
            <a:r>
              <a:rPr lang="lv-LV" dirty="0">
                <a:latin typeface="Arial" charset="0"/>
              </a:rPr>
              <a:t> –</a:t>
            </a:r>
            <a:r>
              <a:rPr lang="lv-LV" dirty="0"/>
              <a:t> </a:t>
            </a:r>
            <a:r>
              <a:rPr lang="lv-LV" dirty="0">
                <a:latin typeface="Arial" charset="0"/>
              </a:rPr>
              <a:t>materiāla saspiešanas vai formēšanas process granulas formā. </a:t>
            </a:r>
            <a:endParaRPr lang="lv-LV" dirty="0"/>
          </a:p>
        </p:txBody>
      </p:sp>
      <p:sp>
        <p:nvSpPr>
          <p:cNvPr id="8" name="Rectangle 7"/>
          <p:cNvSpPr/>
          <p:nvPr/>
        </p:nvSpPr>
        <p:spPr>
          <a:xfrm>
            <a:off x="6981892" y="3526217"/>
            <a:ext cx="6096000" cy="338554"/>
          </a:xfrm>
          <a:prstGeom prst="rect">
            <a:avLst/>
          </a:prstGeom>
        </p:spPr>
        <p:txBody>
          <a:bodyPr>
            <a:spAutoFit/>
          </a:bodyPr>
          <a:lstStyle/>
          <a:p>
            <a:r>
              <a:rPr lang="lv-LV" sz="1600" dirty="0"/>
              <a:t>Avots: Kolmorgens </a:t>
            </a:r>
            <a:r>
              <a:rPr lang="lv-LV" sz="1600" i="1" dirty="0"/>
              <a:t>[Colmorgen]</a:t>
            </a:r>
            <a:r>
              <a:rPr lang="lv-LV" sz="1600" dirty="0"/>
              <a:t> un Kavadža </a:t>
            </a:r>
            <a:r>
              <a:rPr lang="lv-LV" sz="1600" i="1" dirty="0"/>
              <a:t>[Khajawa]</a:t>
            </a:r>
            <a:r>
              <a:rPr lang="lv-LV" sz="1600" dirty="0"/>
              <a:t> (2019) </a:t>
            </a:r>
          </a:p>
        </p:txBody>
      </p:sp>
    </p:spTree>
    <p:extLst>
      <p:ext uri="{BB962C8B-B14F-4D97-AF65-F5344CB8AC3E}">
        <p14:creationId xmlns:p14="http://schemas.microsoft.com/office/powerpoint/2010/main" val="234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698CF48A-A54C-4FCD-BC17-79F62CA2138B}"/>
              </a:ext>
            </a:extLst>
          </p:cNvPr>
          <p:cNvSpPr/>
          <p:nvPr/>
        </p:nvSpPr>
        <p:spPr>
          <a:xfrm>
            <a:off x="6155870" y="-144698"/>
            <a:ext cx="6036130" cy="1059097"/>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D981B26E-9714-4901-A1EA-5B9E9C9CE5BC}"/>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C2C949C3-6997-4E3F-B08E-99C9AC77A725}"/>
              </a:ext>
            </a:extLst>
          </p:cNvPr>
          <p:cNvSpPr txBox="1"/>
          <p:nvPr/>
        </p:nvSpPr>
        <p:spPr>
          <a:xfrm>
            <a:off x="204788" y="1008404"/>
            <a:ext cx="5905865" cy="6294031"/>
          </a:xfrm>
          <a:prstGeom prst="rect">
            <a:avLst/>
          </a:prstGeom>
          <a:noFill/>
        </p:spPr>
        <p:txBody>
          <a:bodyPr wrap="square" rtlCol="0" anchor="t">
            <a:spAutoFit/>
          </a:bodyPr>
          <a:lstStyle/>
          <a:p>
            <a:pPr>
              <a:spcAft>
                <a:spcPts val="600"/>
              </a:spcAft>
            </a:pPr>
            <a:r>
              <a:rPr lang="lv-LV" sz="3200" b="1" dirty="0">
                <a:solidFill>
                  <a:srgbClr val="C00000"/>
                </a:solidFill>
                <a:latin typeface="Roboto" panose="02000000000000000000" pitchFamily="2" charset="0"/>
              </a:rPr>
              <a:t>"ETIA Biogreen"</a:t>
            </a:r>
            <a:endParaRPr lang="lv-LV" sz="32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a:spcAft>
                <a:spcPts val="600"/>
              </a:spcAft>
            </a:pPr>
            <a:endParaRPr lang="lv-LV" sz="100"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lv-LV" sz="2000" b="1" dirty="0">
                <a:latin typeface="Roboto" panose="02000000000000000000" pitchFamily="2" charset="0"/>
              </a:rPr>
              <a:t>Bezfosilo izejvielu pirolīze</a:t>
            </a:r>
            <a:r>
              <a:rPr lang="lv-LV" sz="2000" dirty="0">
                <a:latin typeface="Roboto" panose="02000000000000000000" pitchFamily="2" charset="0"/>
              </a:rPr>
              <a:t> ir materiālu termiska sadalīšanās augstā </a:t>
            </a:r>
            <a:r>
              <a:rPr lang="lv-LV" sz="2000" dirty="0" smtClean="0">
                <a:latin typeface="Roboto" panose="02000000000000000000" pitchFamily="2" charset="0"/>
              </a:rPr>
              <a:t>temperatūrā, </a:t>
            </a:r>
            <a:r>
              <a:rPr lang="lv-LV" sz="2000" dirty="0">
                <a:latin typeface="Roboto" panose="02000000000000000000" pitchFamily="2" charset="0"/>
              </a:rPr>
              <a:t>inertā vidē.</a:t>
            </a:r>
          </a:p>
          <a:p>
            <a:pPr marL="285750" indent="-285750">
              <a:spcAft>
                <a:spcPts val="2400"/>
              </a:spcAft>
              <a:buFont typeface="Arial" panose="020B0604020202020204" pitchFamily="34" charset="0"/>
              <a:buChar char="•"/>
            </a:pPr>
            <a:r>
              <a:rPr lang="lv-LV" sz="2000" dirty="0">
                <a:latin typeface="Roboto" panose="02000000000000000000" pitchFamily="2" charset="0"/>
              </a:rPr>
              <a:t>Ļoti daudzpusīga sistēma </a:t>
            </a:r>
            <a:r>
              <a:rPr lang="lv-LV" sz="2000" b="1" dirty="0">
                <a:latin typeface="Roboto" panose="02000000000000000000" pitchFamily="2" charset="0"/>
              </a:rPr>
              <a:t>biomasas (koksnes, kultūraugu un meža atlieku) un atkritumu pārvēršanai augstvērtīgos produktos un enerģijā</a:t>
            </a:r>
            <a:r>
              <a:rPr lang="lv-LV" sz="2000" dirty="0">
                <a:latin typeface="Roboto" panose="02000000000000000000" pitchFamily="2" charset="0"/>
              </a:rPr>
              <a:t> (pirolīzes eļļa, sintēzes gāze, bio ogles, siltums, koksnes etiķis).</a:t>
            </a:r>
          </a:p>
          <a:p>
            <a:pPr marL="285750" indent="-285750">
              <a:spcAft>
                <a:spcPts val="2400"/>
              </a:spcAft>
              <a:buFont typeface="Arial" panose="020B0604020202020204" pitchFamily="34" charset="0"/>
              <a:buChar char="•"/>
            </a:pPr>
            <a:r>
              <a:rPr lang="lv-LV" sz="2000" dirty="0">
                <a:latin typeface="Roboto" panose="02000000000000000000" pitchFamily="2" charset="0"/>
              </a:rPr>
              <a:t>Lietošanai gatava tehnoloģija, kas </a:t>
            </a:r>
            <a:r>
              <a:rPr lang="lv-LV" sz="2000" b="1" dirty="0">
                <a:latin typeface="Roboto" panose="02000000000000000000" pitchFamily="2" charset="0"/>
              </a:rPr>
              <a:t>piemērota ātrai, īslaicīgai lietošanai</a:t>
            </a:r>
            <a:r>
              <a:rPr lang="lv-LV" sz="2000" dirty="0">
                <a:latin typeface="Roboto" panose="02000000000000000000" pitchFamily="2" charset="0"/>
              </a:rPr>
              <a:t>, to var viegli pārvadāt vai uzglabāt.</a:t>
            </a:r>
          </a:p>
          <a:p>
            <a:pPr marL="285750" indent="-285750">
              <a:spcAft>
                <a:spcPts val="2400"/>
              </a:spcAft>
              <a:buFont typeface="Arial" panose="020B0604020202020204" pitchFamily="34" charset="0"/>
              <a:buChar char="•"/>
            </a:pPr>
            <a:r>
              <a:rPr lang="lv-LV" sz="2000" dirty="0">
                <a:latin typeface="Roboto" panose="02000000000000000000" pitchFamily="2" charset="0"/>
              </a:rPr>
              <a:t>Piemērots decentralizētai izmantošanai nelielā apjomā, tādējādi radot </a:t>
            </a:r>
            <a:r>
              <a:rPr lang="lv-LV" sz="2000" b="1" dirty="0">
                <a:latin typeface="Roboto" panose="02000000000000000000" pitchFamily="2" charset="0"/>
              </a:rPr>
              <a:t>jaunas ienākumu plūsmas</a:t>
            </a:r>
            <a:r>
              <a:rPr lang="lv-LV" sz="2000" dirty="0">
                <a:latin typeface="Roboto" panose="02000000000000000000" pitchFamily="2" charset="0"/>
              </a:rPr>
              <a:t>.</a:t>
            </a:r>
          </a:p>
        </p:txBody>
      </p:sp>
      <p:sp>
        <p:nvSpPr>
          <p:cNvPr id="7" name="Textfeld 1">
            <a:extLst>
              <a:ext uri="{FF2B5EF4-FFF2-40B4-BE49-F238E27FC236}">
                <a16:creationId xmlns:a16="http://schemas.microsoft.com/office/drawing/2014/main" id="{4DAA3092-CFBE-4614-97A6-CBC6D5031D80}"/>
              </a:ext>
            </a:extLst>
          </p:cNvPr>
          <p:cNvSpPr txBox="1"/>
          <p:nvPr/>
        </p:nvSpPr>
        <p:spPr>
          <a:xfrm>
            <a:off x="6481021" y="-205882"/>
            <a:ext cx="5710979" cy="830997"/>
          </a:xfrm>
          <a:prstGeom prst="rect">
            <a:avLst/>
          </a:prstGeom>
          <a:noFill/>
        </p:spPr>
        <p:txBody>
          <a:bodyPr wrap="square" rtlCol="0">
            <a:spAutoFit/>
          </a:bodyPr>
          <a:lstStyle/>
          <a:p>
            <a:r>
              <a:rPr lang="lv-LV" sz="2400" b="1" spc="100" dirty="0">
                <a:solidFill>
                  <a:schemeClr val="bg1"/>
                </a:solidFill>
                <a:latin typeface="Roboto" panose="02000000000000000000" pitchFamily="2" charset="0"/>
              </a:rPr>
              <a:t>Mežsaimniecības tehnoloģijas: Konteinerā veidots pirolīzes bloks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9" name="Grafik 15">
            <a:extLst>
              <a:ext uri="{FF2B5EF4-FFF2-40B4-BE49-F238E27FC236}">
                <a16:creationId xmlns:a16="http://schemas.microsoft.com/office/drawing/2014/main" id="{C6379697-ECD6-4309-9FE5-29CF3A4006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97485" cy="1076411"/>
          </a:xfrm>
          <a:prstGeom prst="rect">
            <a:avLst/>
          </a:prstGeom>
        </p:spPr>
      </p:pic>
      <p:pic>
        <p:nvPicPr>
          <p:cNvPr id="12" name="Picture 11">
            <a:extLst>
              <a:ext uri="{FF2B5EF4-FFF2-40B4-BE49-F238E27FC236}">
                <a16:creationId xmlns:a16="http://schemas.microsoft.com/office/drawing/2014/main" id="{D6D0D31D-411C-4EF6-A7E4-06F44317363B}"/>
              </a:ext>
            </a:extLst>
          </p:cNvPr>
          <p:cNvPicPr>
            <a:picLocks noChangeAspect="1"/>
          </p:cNvPicPr>
          <p:nvPr/>
        </p:nvPicPr>
        <p:blipFill>
          <a:blip r:embed="rId4"/>
          <a:stretch>
            <a:fillRect/>
          </a:stretch>
        </p:blipFill>
        <p:spPr>
          <a:xfrm>
            <a:off x="6567853" y="1008404"/>
            <a:ext cx="4262072" cy="1478679"/>
          </a:xfrm>
          <a:prstGeom prst="rect">
            <a:avLst/>
          </a:prstGeom>
        </p:spPr>
      </p:pic>
      <p:sp>
        <p:nvSpPr>
          <p:cNvPr id="8" name="TextBox 7">
            <a:extLst>
              <a:ext uri="{FF2B5EF4-FFF2-40B4-BE49-F238E27FC236}">
                <a16:creationId xmlns:a16="http://schemas.microsoft.com/office/drawing/2014/main" id="{3E215670-D765-4888-A0D8-40090D496A82}"/>
              </a:ext>
            </a:extLst>
          </p:cNvPr>
          <p:cNvSpPr txBox="1"/>
          <p:nvPr/>
        </p:nvSpPr>
        <p:spPr>
          <a:xfrm>
            <a:off x="6425359" y="2537383"/>
            <a:ext cx="5297825" cy="523220"/>
          </a:xfrm>
          <a:prstGeom prst="rect">
            <a:avLst/>
          </a:prstGeom>
          <a:noFill/>
        </p:spPr>
        <p:txBody>
          <a:bodyPr wrap="square" rtlCol="0">
            <a:spAutoFit/>
          </a:bodyPr>
          <a:lstStyle/>
          <a:p>
            <a:r>
              <a:rPr lang="lv-LV" sz="1400" dirty="0"/>
              <a:t>"Biogreen" konteinerā veidots pirolīzes bloks Avots: Kolmorgens </a:t>
            </a:r>
            <a:r>
              <a:rPr lang="lv-LV" sz="1400" i="1" dirty="0"/>
              <a:t>[Colmorgen]</a:t>
            </a:r>
            <a:r>
              <a:rPr lang="lv-LV" sz="1400" dirty="0"/>
              <a:t> un Kavadža </a:t>
            </a:r>
            <a:r>
              <a:rPr lang="lv-LV" sz="1400" i="1" dirty="0"/>
              <a:t>[Khajawa]</a:t>
            </a:r>
            <a:r>
              <a:rPr lang="lv-LV" sz="1400" dirty="0"/>
              <a:t> (2019)</a:t>
            </a:r>
          </a:p>
        </p:txBody>
      </p:sp>
      <p:pic>
        <p:nvPicPr>
          <p:cNvPr id="10" name="Picture 9">
            <a:extLst>
              <a:ext uri="{FF2B5EF4-FFF2-40B4-BE49-F238E27FC236}">
                <a16:creationId xmlns:a16="http://schemas.microsoft.com/office/drawing/2014/main" id="{81A602D4-78A0-43A5-B53F-7BA432082927}"/>
              </a:ext>
            </a:extLst>
          </p:cNvPr>
          <p:cNvPicPr>
            <a:picLocks noChangeAspect="1"/>
          </p:cNvPicPr>
          <p:nvPr/>
        </p:nvPicPr>
        <p:blipFill>
          <a:blip r:embed="rId5"/>
          <a:stretch>
            <a:fillRect/>
          </a:stretch>
        </p:blipFill>
        <p:spPr>
          <a:xfrm>
            <a:off x="7370460" y="3091995"/>
            <a:ext cx="2693770" cy="3122629"/>
          </a:xfrm>
          <a:prstGeom prst="rect">
            <a:avLst/>
          </a:prstGeom>
        </p:spPr>
      </p:pic>
      <p:sp>
        <p:nvSpPr>
          <p:cNvPr id="13" name="TextBox 12">
            <a:extLst>
              <a:ext uri="{FF2B5EF4-FFF2-40B4-BE49-F238E27FC236}">
                <a16:creationId xmlns:a16="http://schemas.microsoft.com/office/drawing/2014/main" id="{F8AF5185-13C7-40C8-BF19-ADFE9624BADC}"/>
              </a:ext>
            </a:extLst>
          </p:cNvPr>
          <p:cNvSpPr txBox="1"/>
          <p:nvPr/>
        </p:nvSpPr>
        <p:spPr>
          <a:xfrm>
            <a:off x="6480164" y="6348857"/>
            <a:ext cx="5711836" cy="307777"/>
          </a:xfrm>
          <a:prstGeom prst="rect">
            <a:avLst/>
          </a:prstGeom>
          <a:noFill/>
        </p:spPr>
        <p:txBody>
          <a:bodyPr wrap="square" rtlCol="0">
            <a:spAutoFit/>
          </a:bodyPr>
          <a:lstStyle/>
          <a:p>
            <a:r>
              <a:rPr lang="lv-LV" sz="1400" dirty="0"/>
              <a:t>Patentēta "Biogreen" tehnoloģija. Avots: Kolmorgens </a:t>
            </a:r>
            <a:r>
              <a:rPr lang="lv-LV" sz="1400" i="1" dirty="0"/>
              <a:t>[Colmorgen]</a:t>
            </a:r>
            <a:r>
              <a:rPr lang="lv-LV" sz="1400" dirty="0"/>
              <a:t> un Kavadža </a:t>
            </a:r>
            <a:r>
              <a:rPr lang="lv-LV" sz="1400" i="1" dirty="0"/>
              <a:t>[Khajawa]</a:t>
            </a:r>
            <a:r>
              <a:rPr lang="lv-LV" sz="1400" dirty="0"/>
              <a:t> (2019)</a:t>
            </a:r>
          </a:p>
        </p:txBody>
      </p:sp>
    </p:spTree>
    <p:extLst>
      <p:ext uri="{BB962C8B-B14F-4D97-AF65-F5344CB8AC3E}">
        <p14:creationId xmlns:p14="http://schemas.microsoft.com/office/powerpoint/2010/main" val="3025669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F13AF46F-A252-4B74-BF04-EF02B4AEA34F}"/>
              </a:ext>
            </a:extLst>
          </p:cNvPr>
          <p:cNvSpPr/>
          <p:nvPr/>
        </p:nvSpPr>
        <p:spPr>
          <a:xfrm>
            <a:off x="6155870" y="-162011"/>
            <a:ext cx="6036129" cy="1076410"/>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94E401B4-8AE6-46AC-AA09-5C7F2B0FA3E3}"/>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8FCDD829-EEE3-4275-A481-7D152CC0A76A}"/>
              </a:ext>
            </a:extLst>
          </p:cNvPr>
          <p:cNvSpPr txBox="1"/>
          <p:nvPr/>
        </p:nvSpPr>
        <p:spPr>
          <a:xfrm>
            <a:off x="400050" y="1134494"/>
            <a:ext cx="5500688" cy="5909310"/>
          </a:xfrm>
          <a:prstGeom prst="rect">
            <a:avLst/>
          </a:prstGeom>
          <a:noFill/>
        </p:spPr>
        <p:txBody>
          <a:bodyPr wrap="square" rtlCol="0" anchor="t">
            <a:spAutoFit/>
          </a:bodyPr>
          <a:lstStyle/>
          <a:p>
            <a:pPr>
              <a:spcAft>
                <a:spcPts val="600"/>
              </a:spcAft>
            </a:pPr>
            <a:r>
              <a:rPr lang="lv-LV" sz="2400" b="1" dirty="0">
                <a:solidFill>
                  <a:srgbClr val="C00000"/>
                </a:solidFill>
                <a:latin typeface="Roboto" panose="02000000000000000000" pitchFamily="2" charset="0"/>
              </a:rPr>
              <a:t>"Spawnfoam" skaidu putas</a:t>
            </a:r>
            <a:endParaRPr lang="lv-LV" sz="24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a:spcAft>
                <a:spcPts val="600"/>
              </a:spcAft>
            </a:pPr>
            <a:endParaRPr lang="lv-LV" sz="1400"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lv-LV" b="1" dirty="0">
                <a:latin typeface="Roboto" panose="02000000000000000000" pitchFamily="2" charset="0"/>
              </a:rPr>
              <a:t>100% bioloģiski noārdāms biokompozīta materiāls</a:t>
            </a:r>
            <a:r>
              <a:rPr lang="lv-LV" dirty="0">
                <a:latin typeface="Roboto" panose="02000000000000000000" pitchFamily="2" charset="0"/>
              </a:rPr>
              <a:t>, kas izgatavots no sēnēm, organiskām piedevām un biomasas no vietējās lauksaimniecības un </a:t>
            </a:r>
            <a:r>
              <a:rPr lang="lv-LV" dirty="0" smtClean="0">
                <a:latin typeface="Roboto" panose="02000000000000000000" pitchFamily="2" charset="0"/>
              </a:rPr>
              <a:t>mežsaimniecības blakusproduktiem.</a:t>
            </a:r>
            <a:endParaRPr lang="lv-LV" dirty="0">
              <a:latin typeface="Roboto" panose="02000000000000000000" pitchFamily="2" charset="0"/>
            </a:endParaRPr>
          </a:p>
          <a:p>
            <a:pPr marL="285750" indent="-285750">
              <a:spcAft>
                <a:spcPts val="2400"/>
              </a:spcAft>
              <a:buFont typeface="Arial" panose="020B0604020202020204" pitchFamily="34" charset="0"/>
              <a:buChar char="•"/>
            </a:pPr>
            <a:r>
              <a:rPr lang="lv-LV" b="1" dirty="0">
                <a:latin typeface="Roboto" panose="02000000000000000000" pitchFamily="2" charset="0"/>
              </a:rPr>
              <a:t>Micēlijs</a:t>
            </a:r>
            <a:r>
              <a:rPr lang="lv-LV" dirty="0">
                <a:latin typeface="Roboto" panose="02000000000000000000" pitchFamily="2" charset="0"/>
              </a:rPr>
              <a:t> darbojas kā saistviela </a:t>
            </a:r>
            <a:r>
              <a:rPr lang="lv-LV" b="1" dirty="0">
                <a:latin typeface="Roboto" panose="02000000000000000000" pitchFamily="2" charset="0"/>
              </a:rPr>
              <a:t>biomasas daļiņu</a:t>
            </a:r>
            <a:r>
              <a:rPr lang="lv-LV" dirty="0">
                <a:latin typeface="Roboto" panose="02000000000000000000" pitchFamily="2" charset="0"/>
              </a:rPr>
              <a:t> savienošanai.</a:t>
            </a:r>
          </a:p>
          <a:p>
            <a:pPr marL="285750" indent="-285750">
              <a:spcAft>
                <a:spcPts val="2400"/>
              </a:spcAft>
              <a:buFont typeface="Arial" panose="020B0604020202020204" pitchFamily="34" charset="0"/>
              <a:buChar char="•"/>
            </a:pPr>
            <a:r>
              <a:rPr lang="lv-LV" dirty="0">
                <a:latin typeface="Roboto" panose="02000000000000000000" pitchFamily="2" charset="0"/>
              </a:rPr>
              <a:t>Biokompozīta materiālu var </a:t>
            </a:r>
            <a:r>
              <a:rPr lang="lv-LV" b="1" dirty="0">
                <a:latin typeface="Roboto" panose="02000000000000000000" pitchFamily="2" charset="0"/>
              </a:rPr>
              <a:t>presēt un veidot dažādās formās</a:t>
            </a:r>
            <a:r>
              <a:rPr lang="lv-LV" dirty="0">
                <a:latin typeface="Roboto" panose="02000000000000000000" pitchFamily="2" charset="0"/>
              </a:rPr>
              <a:t> (piemēram, puķu podi, iepakojuma materiāls, celtniecības materiāls).</a:t>
            </a:r>
          </a:p>
          <a:p>
            <a:pPr marL="285750" indent="-285750">
              <a:spcAft>
                <a:spcPts val="2400"/>
              </a:spcAft>
              <a:buFont typeface="Arial" panose="020B0604020202020204" pitchFamily="34" charset="0"/>
              <a:buChar char="•"/>
            </a:pPr>
            <a:r>
              <a:rPr lang="lv-LV" dirty="0">
                <a:latin typeface="Roboto" panose="02000000000000000000" pitchFamily="2" charset="0"/>
              </a:rPr>
              <a:t>Biokompozīti ir tikpat </a:t>
            </a:r>
            <a:r>
              <a:rPr lang="lv-LV" b="1" dirty="0">
                <a:latin typeface="Roboto" panose="02000000000000000000" pitchFamily="2" charset="0"/>
              </a:rPr>
              <a:t>efektīvi un iedarbīgi kā to ekvivalentie produkti uz fosilo izejmateriālu bāzes</a:t>
            </a:r>
            <a:r>
              <a:rPr lang="lv-LV" dirty="0">
                <a:latin typeface="Roboto" panose="02000000000000000000" pitchFamily="2" charset="0"/>
              </a:rPr>
              <a:t>, bet ir nekaitīgi vai </a:t>
            </a:r>
            <a:r>
              <a:rPr lang="lv-LV" b="1" dirty="0">
                <a:latin typeface="Roboto" panose="02000000000000000000" pitchFamily="2" charset="0"/>
              </a:rPr>
              <a:t>labvēlīgi dabiskajai videi</a:t>
            </a:r>
            <a:r>
              <a:rPr lang="lv-LV" dirty="0">
                <a:latin typeface="Roboto" panose="02000000000000000000" pitchFamily="2" charset="0"/>
              </a:rPr>
              <a:t>.</a:t>
            </a:r>
          </a:p>
        </p:txBody>
      </p:sp>
      <p:sp>
        <p:nvSpPr>
          <p:cNvPr id="7" name="Textfeld 1">
            <a:extLst>
              <a:ext uri="{FF2B5EF4-FFF2-40B4-BE49-F238E27FC236}">
                <a16:creationId xmlns:a16="http://schemas.microsoft.com/office/drawing/2014/main" id="{13B1BFCA-09ED-4815-9C02-0D5564160DAB}"/>
              </a:ext>
            </a:extLst>
          </p:cNvPr>
          <p:cNvSpPr txBox="1"/>
          <p:nvPr/>
        </p:nvSpPr>
        <p:spPr>
          <a:xfrm>
            <a:off x="6188698" y="-39305"/>
            <a:ext cx="6036132" cy="1015663"/>
          </a:xfrm>
          <a:prstGeom prst="rect">
            <a:avLst/>
          </a:prstGeom>
          <a:noFill/>
        </p:spPr>
        <p:txBody>
          <a:bodyPr wrap="square" rtlCol="0" anchor="t">
            <a:spAutoFit/>
          </a:bodyPr>
          <a:lstStyle/>
          <a:p>
            <a:pPr algn="ctr"/>
            <a:r>
              <a:rPr lang="lv-LV" sz="2000" b="1" spc="100" dirty="0">
                <a:solidFill>
                  <a:schemeClr val="bg1"/>
                </a:solidFill>
                <a:latin typeface="Roboto" panose="02000000000000000000" pitchFamily="2" charset="0"/>
              </a:rPr>
              <a:t>Mežsaimniecības tehnoloģijas: Biomateriāli no lauksaimniecības un mežsaimniecības atliekām un micēlija</a:t>
            </a:r>
            <a:endParaRPr lang="lv-LV" sz="20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9" name="Grafik 15">
            <a:extLst>
              <a:ext uri="{FF2B5EF4-FFF2-40B4-BE49-F238E27FC236}">
                <a16:creationId xmlns:a16="http://schemas.microsoft.com/office/drawing/2014/main" id="{87A5D505-3EC2-4DC9-97C5-DE73EBF35DD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E8DA385B-5109-4089-A991-1F63ED20BD2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88698" y="1041040"/>
            <a:ext cx="5405898" cy="4904716"/>
          </a:xfrm>
          <a:prstGeom prst="rect">
            <a:avLst/>
          </a:prstGeom>
        </p:spPr>
      </p:pic>
      <p:sp>
        <p:nvSpPr>
          <p:cNvPr id="8" name="TextBox 7">
            <a:extLst>
              <a:ext uri="{FF2B5EF4-FFF2-40B4-BE49-F238E27FC236}">
                <a16:creationId xmlns:a16="http://schemas.microsoft.com/office/drawing/2014/main" id="{BFA9B23B-C420-4114-A27F-86619BC39DC7}"/>
              </a:ext>
            </a:extLst>
          </p:cNvPr>
          <p:cNvSpPr txBox="1"/>
          <p:nvPr/>
        </p:nvSpPr>
        <p:spPr>
          <a:xfrm>
            <a:off x="6096000" y="5981083"/>
            <a:ext cx="3907802" cy="338554"/>
          </a:xfrm>
          <a:prstGeom prst="rect">
            <a:avLst/>
          </a:prstGeom>
          <a:noFill/>
        </p:spPr>
        <p:txBody>
          <a:bodyPr wrap="square" rtlCol="0">
            <a:spAutoFit/>
          </a:bodyPr>
          <a:lstStyle/>
          <a:p>
            <a:r>
              <a:rPr lang="lv-LV" sz="1600" dirty="0"/>
              <a:t>Avots: Kolmorgens </a:t>
            </a:r>
            <a:r>
              <a:rPr lang="lv-LV" sz="1600" i="1" dirty="0"/>
              <a:t>[Colmorgen]</a:t>
            </a:r>
            <a:r>
              <a:rPr lang="lv-LV" sz="1600" dirty="0"/>
              <a:t> un Kavadža </a:t>
            </a:r>
            <a:r>
              <a:rPr lang="lv-LV" sz="1600" i="1" dirty="0"/>
              <a:t>[Khajawa]</a:t>
            </a:r>
            <a:r>
              <a:rPr lang="lv-LV" sz="1600" dirty="0"/>
              <a:t> (2019)</a:t>
            </a:r>
          </a:p>
        </p:txBody>
      </p:sp>
    </p:spTree>
    <p:extLst>
      <p:ext uri="{BB962C8B-B14F-4D97-AF65-F5344CB8AC3E}">
        <p14:creationId xmlns:p14="http://schemas.microsoft.com/office/powerpoint/2010/main" val="2000333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4">
            <a:extLst>
              <a:ext uri="{FF2B5EF4-FFF2-40B4-BE49-F238E27FC236}">
                <a16:creationId xmlns:a16="http://schemas.microsoft.com/office/drawing/2014/main" id="{3AB2BD3E-63C6-4F9D-AC7B-7E5CA9BD16F4}"/>
              </a:ext>
            </a:extLst>
          </p:cNvPr>
          <p:cNvSpPr/>
          <p:nvPr/>
        </p:nvSpPr>
        <p:spPr>
          <a:xfrm>
            <a:off x="6155870" y="-138836"/>
            <a:ext cx="6036130" cy="1053235"/>
          </a:xfrm>
          <a:prstGeom prst="rect">
            <a:avLst/>
          </a:prstGeom>
          <a:solidFill>
            <a:schemeClr val="accent6"/>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5" name="Rechteck 3">
            <a:extLst>
              <a:ext uri="{FF2B5EF4-FFF2-40B4-BE49-F238E27FC236}">
                <a16:creationId xmlns:a16="http://schemas.microsoft.com/office/drawing/2014/main" id="{AFF770D1-63B8-4161-B142-0CE5FCA5536D}"/>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6" name="Textfeld 9">
            <a:extLst>
              <a:ext uri="{FF2B5EF4-FFF2-40B4-BE49-F238E27FC236}">
                <a16:creationId xmlns:a16="http://schemas.microsoft.com/office/drawing/2014/main" id="{2FF65DB6-6BF8-4BFA-B148-AD84328C5C01}"/>
              </a:ext>
            </a:extLst>
          </p:cNvPr>
          <p:cNvSpPr txBox="1"/>
          <p:nvPr/>
        </p:nvSpPr>
        <p:spPr>
          <a:xfrm>
            <a:off x="288930" y="1009023"/>
            <a:ext cx="6625855" cy="5847755"/>
          </a:xfrm>
          <a:prstGeom prst="rect">
            <a:avLst/>
          </a:prstGeom>
          <a:noFill/>
        </p:spPr>
        <p:txBody>
          <a:bodyPr wrap="square" rtlCol="0" anchor="t">
            <a:spAutoFit/>
          </a:bodyPr>
          <a:lstStyle/>
          <a:p>
            <a:pPr>
              <a:spcAft>
                <a:spcPts val="600"/>
              </a:spcAft>
            </a:pPr>
            <a:r>
              <a:rPr lang="lv-LV" sz="2800" b="1" dirty="0">
                <a:solidFill>
                  <a:srgbClr val="C00000"/>
                </a:solidFill>
                <a:latin typeface="Roboto" panose="02000000000000000000" pitchFamily="2" charset="0"/>
              </a:rPr>
              <a:t>Erpék</a:t>
            </a:r>
            <a:r>
              <a:rPr lang="lv-LV" sz="1600" dirty="0"/>
              <a:t> </a:t>
            </a:r>
            <a:r>
              <a:rPr lang="lv-LV" sz="2800" b="1" dirty="0">
                <a:solidFill>
                  <a:srgbClr val="C00000"/>
                </a:solidFill>
                <a:latin typeface="Roboto" panose="02000000000000000000" pitchFamily="2" charset="0"/>
              </a:rPr>
              <a:t>Ind SRL</a:t>
            </a:r>
          </a:p>
          <a:p>
            <a:pPr>
              <a:spcAft>
                <a:spcPts val="600"/>
              </a:spcAft>
            </a:pPr>
            <a:endParaRPr lang="lv-LV" sz="1600" b="1" dirty="0">
              <a:solidFill>
                <a:srgbClr val="FF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Arial" panose="020B0604020202020204" pitchFamily="34" charset="0"/>
              <a:buChar char="•"/>
            </a:pPr>
            <a:r>
              <a:rPr lang="lv-LV" sz="2000" dirty="0">
                <a:latin typeface="Roboto" panose="02000000000000000000" pitchFamily="2" charset="0"/>
              </a:rPr>
              <a:t>Mobilā šķeldas vienība ir </a:t>
            </a:r>
            <a:r>
              <a:rPr lang="lv-LV" sz="2000" b="1" dirty="0" smtClean="0">
                <a:latin typeface="Roboto" panose="02000000000000000000" pitchFamily="2" charset="0"/>
              </a:rPr>
              <a:t>elastīgi pielietojama</a:t>
            </a:r>
            <a:r>
              <a:rPr lang="lv-LV" sz="2000" dirty="0" smtClean="0">
                <a:latin typeface="Roboto" panose="02000000000000000000" pitchFamily="2" charset="0"/>
              </a:rPr>
              <a:t>, </a:t>
            </a:r>
            <a:r>
              <a:rPr lang="lv-LV" sz="2000" dirty="0">
                <a:latin typeface="Roboto" panose="02000000000000000000" pitchFamily="2" charset="0"/>
              </a:rPr>
              <a:t>jo tā ir uzstādīta uz piekabes šasijas un var darboties bez ārēja enerģijas </a:t>
            </a:r>
            <a:r>
              <a:rPr lang="lv-LV" sz="2000" dirty="0" smtClean="0">
                <a:latin typeface="Roboto" panose="02000000000000000000" pitchFamily="2" charset="0"/>
              </a:rPr>
              <a:t>avota.</a:t>
            </a:r>
            <a:endParaRPr lang="lv-LV" sz="2000" dirty="0">
              <a:latin typeface="Roboto" panose="02000000000000000000" pitchFamily="2" charset="0"/>
            </a:endParaRPr>
          </a:p>
          <a:p>
            <a:pPr marL="285750" indent="-285750">
              <a:spcAft>
                <a:spcPts val="2400"/>
              </a:spcAft>
              <a:buFont typeface="Arial" panose="020B0604020202020204" pitchFamily="34" charset="0"/>
              <a:buChar char="•"/>
            </a:pPr>
            <a:r>
              <a:rPr lang="lv-LV" sz="2000" dirty="0">
                <a:latin typeface="Roboto" panose="02000000000000000000" pitchFamily="2" charset="0"/>
              </a:rPr>
              <a:t>Koka šķeldotāja iegādei nepieciešamas vien </a:t>
            </a:r>
            <a:r>
              <a:rPr lang="lv-LV" sz="2000" b="1" dirty="0">
                <a:latin typeface="Roboto" panose="02000000000000000000" pitchFamily="2" charset="0"/>
              </a:rPr>
              <a:t>nelielas investīcijas</a:t>
            </a:r>
            <a:r>
              <a:rPr lang="lv-LV" sz="2000" dirty="0">
                <a:latin typeface="Roboto" panose="02000000000000000000" pitchFamily="2" charset="0"/>
              </a:rPr>
              <a:t>  (apm. €17,000), rentabilitāte tiek sasniegta jau pēc 900 darbstundām.</a:t>
            </a:r>
          </a:p>
          <a:p>
            <a:pPr marL="285750" indent="-285750">
              <a:spcAft>
                <a:spcPts val="2400"/>
              </a:spcAft>
              <a:buFont typeface="Arial" panose="020B0604020202020204" pitchFamily="34" charset="0"/>
              <a:buChar char="•"/>
            </a:pPr>
            <a:r>
              <a:rPr lang="lv-LV" sz="2000" b="1" dirty="0">
                <a:latin typeface="Roboto" panose="02000000000000000000" pitchFamily="2" charset="0"/>
              </a:rPr>
              <a:t>Vienkārša tehnoloģija un augsts replikācijas potenciāls</a:t>
            </a:r>
            <a:r>
              <a:rPr lang="lv-LV" sz="2000" dirty="0">
                <a:latin typeface="Roboto" panose="02000000000000000000" pitchFamily="2" charset="0"/>
              </a:rPr>
              <a:t> nozīmē labas iespējas jaunām ienākumu plūsmām</a:t>
            </a:r>
          </a:p>
          <a:p>
            <a:pPr marL="285750" indent="-285750">
              <a:spcAft>
                <a:spcPts val="2400"/>
              </a:spcAft>
              <a:buFont typeface="Arial" panose="020B0604020202020204" pitchFamily="34" charset="0"/>
              <a:buChar char="•"/>
            </a:pPr>
            <a:r>
              <a:rPr lang="lv-LV" sz="2000" dirty="0" smtClean="0">
                <a:latin typeface="Roboto" panose="02000000000000000000" pitchFamily="2" charset="0"/>
              </a:rPr>
              <a:t>Koksnes šķeldai </a:t>
            </a:r>
            <a:r>
              <a:rPr lang="lv-LV" sz="2000" dirty="0">
                <a:latin typeface="Roboto" panose="02000000000000000000" pitchFamily="2" charset="0"/>
              </a:rPr>
              <a:t>ir plašs </a:t>
            </a:r>
            <a:r>
              <a:rPr lang="lv-LV" sz="2000" dirty="0" smtClean="0">
                <a:latin typeface="Roboto" panose="02000000000000000000" pitchFamily="2" charset="0"/>
              </a:rPr>
              <a:t>pielietojums </a:t>
            </a:r>
            <a:r>
              <a:rPr lang="lv-LV" sz="2000" b="1" dirty="0" smtClean="0">
                <a:latin typeface="Roboto" panose="02000000000000000000" pitchFamily="2" charset="0"/>
              </a:rPr>
              <a:t>(piem</a:t>
            </a:r>
            <a:r>
              <a:rPr lang="lv-LV" sz="2000" b="1" dirty="0">
                <a:latin typeface="Roboto" panose="02000000000000000000" pitchFamily="2" charset="0"/>
              </a:rPr>
              <a:t>. cietais kurināmais, koksnes celulozes ražošana, mulča)</a:t>
            </a:r>
          </a:p>
        </p:txBody>
      </p:sp>
      <p:sp>
        <p:nvSpPr>
          <p:cNvPr id="7" name="Textfeld 1">
            <a:extLst>
              <a:ext uri="{FF2B5EF4-FFF2-40B4-BE49-F238E27FC236}">
                <a16:creationId xmlns:a16="http://schemas.microsoft.com/office/drawing/2014/main" id="{7A802DE4-988E-4E56-8C28-9C6DC27EE6C7}"/>
              </a:ext>
            </a:extLst>
          </p:cNvPr>
          <p:cNvSpPr txBox="1"/>
          <p:nvPr/>
        </p:nvSpPr>
        <p:spPr>
          <a:xfrm>
            <a:off x="6193970" y="-94540"/>
            <a:ext cx="5709100" cy="830997"/>
          </a:xfrm>
          <a:prstGeom prst="rect">
            <a:avLst/>
          </a:prstGeom>
          <a:noFill/>
        </p:spPr>
        <p:txBody>
          <a:bodyPr wrap="square" rtlCol="0">
            <a:spAutoFit/>
          </a:bodyPr>
          <a:lstStyle/>
          <a:p>
            <a:r>
              <a:rPr lang="lv-LV" sz="2400" b="1" spc="100" dirty="0">
                <a:solidFill>
                  <a:schemeClr val="bg1"/>
                </a:solidFill>
                <a:latin typeface="Roboto" panose="02000000000000000000" pitchFamily="2" charset="0"/>
              </a:rPr>
              <a:t>Mežsaimniecības tehnoloģijas: Mobilās šķeldošanas vienības</a:t>
            </a:r>
          </a:p>
        </p:txBody>
      </p:sp>
      <p:pic>
        <p:nvPicPr>
          <p:cNvPr id="9" name="Grafik 15">
            <a:extLst>
              <a:ext uri="{FF2B5EF4-FFF2-40B4-BE49-F238E27FC236}">
                <a16:creationId xmlns:a16="http://schemas.microsoft.com/office/drawing/2014/main" id="{D861F19B-F685-4D20-AD2F-CA9769A03D4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62011"/>
            <a:ext cx="6155869" cy="1076411"/>
          </a:xfrm>
          <a:prstGeom prst="rect">
            <a:avLst/>
          </a:prstGeom>
        </p:spPr>
      </p:pic>
      <p:pic>
        <p:nvPicPr>
          <p:cNvPr id="10" name="Picture 9">
            <a:extLst>
              <a:ext uri="{FF2B5EF4-FFF2-40B4-BE49-F238E27FC236}">
                <a16:creationId xmlns:a16="http://schemas.microsoft.com/office/drawing/2014/main" id="{6505FC3F-C804-43FA-98E9-67936C1A58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14785" y="1021577"/>
            <a:ext cx="4988285" cy="3869712"/>
          </a:xfrm>
          <a:prstGeom prst="rect">
            <a:avLst/>
          </a:prstGeom>
        </p:spPr>
      </p:pic>
      <p:sp>
        <p:nvSpPr>
          <p:cNvPr id="8" name="TextBox 7">
            <a:extLst>
              <a:ext uri="{FF2B5EF4-FFF2-40B4-BE49-F238E27FC236}">
                <a16:creationId xmlns:a16="http://schemas.microsoft.com/office/drawing/2014/main" id="{DDFBBAA6-E3BF-48AB-A7D2-228D08934F27}"/>
              </a:ext>
            </a:extLst>
          </p:cNvPr>
          <p:cNvSpPr txBox="1"/>
          <p:nvPr/>
        </p:nvSpPr>
        <p:spPr>
          <a:xfrm>
            <a:off x="6914785" y="4908700"/>
            <a:ext cx="4019550" cy="584775"/>
          </a:xfrm>
          <a:prstGeom prst="rect">
            <a:avLst/>
          </a:prstGeom>
          <a:noFill/>
        </p:spPr>
        <p:txBody>
          <a:bodyPr wrap="square" rtlCol="0">
            <a:spAutoFit/>
          </a:bodyPr>
          <a:lstStyle/>
          <a:p>
            <a:r>
              <a:rPr lang="lv-LV" sz="1600" dirty="0"/>
              <a:t>Mobilā koksnes šķeldošanas iekārta (Erpék Ind 2019) Avots: Kolmorgens </a:t>
            </a:r>
            <a:r>
              <a:rPr lang="lv-LV" sz="1600" i="1" dirty="0"/>
              <a:t>[Colmorgen]</a:t>
            </a:r>
            <a:r>
              <a:rPr lang="lv-LV" sz="1600" dirty="0"/>
              <a:t> un Kavadža </a:t>
            </a:r>
            <a:r>
              <a:rPr lang="lv-LV" sz="1600" i="1" dirty="0"/>
              <a:t>[Khajawa]</a:t>
            </a:r>
            <a:r>
              <a:rPr lang="lv-LV" sz="1600" dirty="0"/>
              <a:t> (2019)</a:t>
            </a:r>
          </a:p>
        </p:txBody>
      </p:sp>
    </p:spTree>
    <p:extLst>
      <p:ext uri="{BB962C8B-B14F-4D97-AF65-F5344CB8AC3E}">
        <p14:creationId xmlns:p14="http://schemas.microsoft.com/office/powerpoint/2010/main" val="36197855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6886" y="-162011"/>
            <a:ext cx="6085114" cy="1076410"/>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96000" y="150961"/>
            <a:ext cx="5894388" cy="523220"/>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a:t>
            </a:r>
            <a:endParaRPr lang="lv-LV"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13" name="Picture 12">
            <a:extLst>
              <a:ext uri="{FF2B5EF4-FFF2-40B4-BE49-F238E27FC236}">
                <a16:creationId xmlns:a16="http://schemas.microsoft.com/office/drawing/2014/main" id="{1687158C-2AAD-4D33-B569-7972B836E1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373" y="1364165"/>
            <a:ext cx="3708159" cy="370902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78F107A-685B-4E0A-B5AD-ADA9DC37298B}"/>
              </a:ext>
            </a:extLst>
          </p:cNvPr>
          <p:cNvSpPr txBox="1"/>
          <p:nvPr/>
        </p:nvSpPr>
        <p:spPr>
          <a:xfrm>
            <a:off x="683746" y="1096533"/>
            <a:ext cx="4149587" cy="369332"/>
          </a:xfrm>
          <a:prstGeom prst="rect">
            <a:avLst/>
          </a:prstGeom>
          <a:noFill/>
        </p:spPr>
        <p:txBody>
          <a:bodyPr wrap="square" rtlCol="0">
            <a:spAutoFit/>
          </a:bodyPr>
          <a:lstStyle/>
          <a:p>
            <a:r>
              <a:rPr lang="lv-LV" b="1" dirty="0">
                <a:solidFill>
                  <a:srgbClr val="C00000"/>
                </a:solidFill>
                <a:latin typeface="Roboto" panose="02000000000000000000"/>
              </a:rPr>
              <a:t>Veselības dzēriens Ho-Fi</a:t>
            </a:r>
          </a:p>
        </p:txBody>
      </p:sp>
      <p:sp>
        <p:nvSpPr>
          <p:cNvPr id="12" name="TextBox 11">
            <a:extLst>
              <a:ext uri="{FF2B5EF4-FFF2-40B4-BE49-F238E27FC236}">
                <a16:creationId xmlns:a16="http://schemas.microsoft.com/office/drawing/2014/main" id="{93C72D2F-93FC-42B3-9ED8-AA1FB0F50C0D}"/>
              </a:ext>
            </a:extLst>
          </p:cNvPr>
          <p:cNvSpPr txBox="1"/>
          <p:nvPr/>
        </p:nvSpPr>
        <p:spPr>
          <a:xfrm>
            <a:off x="4995863" y="1575353"/>
            <a:ext cx="6242843" cy="4524315"/>
          </a:xfrm>
          <a:prstGeom prst="rect">
            <a:avLst/>
          </a:prstGeom>
          <a:noFill/>
        </p:spPr>
        <p:txBody>
          <a:bodyPr wrap="square" rtlCol="0">
            <a:spAutoFit/>
          </a:bodyPr>
          <a:lstStyle/>
          <a:p>
            <a:r>
              <a:rPr lang="lv-LV" sz="2400" b="1" dirty="0"/>
              <a:t>Uzņēmuma nosaukums: </a:t>
            </a:r>
            <a:r>
              <a:rPr lang="lv-LV" sz="2400" dirty="0"/>
              <a:t>Biolat</a:t>
            </a:r>
          </a:p>
          <a:p>
            <a:r>
              <a:rPr lang="lv-LV" sz="2400" b="1" dirty="0"/>
              <a:t>Valsts:</a:t>
            </a:r>
            <a:r>
              <a:rPr lang="lv-LV" sz="2400" dirty="0"/>
              <a:t> Latvija</a:t>
            </a:r>
          </a:p>
          <a:p>
            <a:r>
              <a:rPr lang="lv-LV" sz="2400" b="1" dirty="0"/>
              <a:t>Izejvielas:</a:t>
            </a:r>
            <a:r>
              <a:rPr lang="lv-LV" sz="2400" dirty="0"/>
              <a:t> skujkoku lapotne</a:t>
            </a:r>
          </a:p>
          <a:p>
            <a:r>
              <a:rPr lang="lv-LV" sz="2400" b="1" dirty="0"/>
              <a:t>Apraksts: </a:t>
            </a:r>
            <a:r>
              <a:rPr lang="lv-LV" sz="2400" dirty="0"/>
              <a:t>Skujkoku nātrija hlorofilīns ir hlorofila atvasinājumu koncentrāts, ko iegūst no skujkoku (galvenokārt EGLES) ekstraktiem. Tas satur ūdenī šķīstošus hlorofila atvasinājumus (hlorus, feofitīnus, feoforbīdus), skujkoku parafīnskābes un taukskābes nātrija sāļus un citus savienojumus. Nātrija hlorofils stimulē ķermeņa vispārējo imunitāti. </a:t>
            </a:r>
          </a:p>
          <a:p>
            <a:endParaRPr lang="lv-LV" sz="2400" dirty="0"/>
          </a:p>
        </p:txBody>
      </p:sp>
      <p:pic>
        <p:nvPicPr>
          <p:cNvPr id="19" name="Picture 10" descr="Image result for sdg 12">
            <a:extLst>
              <a:ext uri="{FF2B5EF4-FFF2-40B4-BE49-F238E27FC236}">
                <a16:creationId xmlns:a16="http://schemas.microsoft.com/office/drawing/2014/main" id="{190AD588-37E9-4ACC-82CD-D5C0A519601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373" y="5524356"/>
            <a:ext cx="913572" cy="9135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Image result for sdg 15">
            <a:extLst>
              <a:ext uri="{FF2B5EF4-FFF2-40B4-BE49-F238E27FC236}">
                <a16:creationId xmlns:a16="http://schemas.microsoft.com/office/drawing/2014/main" id="{D68C5443-088B-46B9-9017-91E6DDE6C8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0778" y="5522951"/>
            <a:ext cx="977348" cy="97734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EC2AC34A-00C1-4167-B7EA-E081DA60B538}"/>
              </a:ext>
            </a:extLst>
          </p:cNvPr>
          <p:cNvSpPr txBox="1"/>
          <p:nvPr/>
        </p:nvSpPr>
        <p:spPr>
          <a:xfrm>
            <a:off x="683746" y="5073186"/>
            <a:ext cx="3031435" cy="338554"/>
          </a:xfrm>
          <a:prstGeom prst="rect">
            <a:avLst/>
          </a:prstGeom>
          <a:noFill/>
        </p:spPr>
        <p:txBody>
          <a:bodyPr wrap="square" rtlCol="0">
            <a:spAutoFit/>
          </a:bodyPr>
          <a:lstStyle/>
          <a:p>
            <a:r>
              <a:rPr lang="lv-LV" sz="1600" dirty="0"/>
              <a:t>Avots: Biolat, 2019</a:t>
            </a:r>
          </a:p>
        </p:txBody>
      </p:sp>
    </p:spTree>
    <p:extLst>
      <p:ext uri="{BB962C8B-B14F-4D97-AF65-F5344CB8AC3E}">
        <p14:creationId xmlns:p14="http://schemas.microsoft.com/office/powerpoint/2010/main" val="3281281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2197406A-00F4-4326-B8B9-4B1200137DCF}"/>
              </a:ext>
            </a:extLst>
          </p:cNvPr>
          <p:cNvSpPr/>
          <p:nvPr/>
        </p:nvSpPr>
        <p:spPr>
          <a:xfrm>
            <a:off x="6106886" y="-162011"/>
            <a:ext cx="6085114" cy="1076410"/>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7" name="Textfeld 1">
            <a:extLst>
              <a:ext uri="{FF2B5EF4-FFF2-40B4-BE49-F238E27FC236}">
                <a16:creationId xmlns:a16="http://schemas.microsoft.com/office/drawing/2014/main" id="{3704AA08-F8EB-4EA8-9B72-266ABFB43F28}"/>
              </a:ext>
            </a:extLst>
          </p:cNvPr>
          <p:cNvSpPr txBox="1"/>
          <p:nvPr/>
        </p:nvSpPr>
        <p:spPr>
          <a:xfrm>
            <a:off x="6106886" y="0"/>
            <a:ext cx="5894388" cy="615553"/>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a:t>
            </a:r>
            <a:r>
              <a:rPr lang="lv-LV" sz="3400" b="1" spc="100" dirty="0">
                <a:solidFill>
                  <a:schemeClr val="bg1"/>
                </a:solidFill>
                <a:latin typeface="Roboto" panose="02000000000000000000" pitchFamily="2" charset="0"/>
              </a:rPr>
              <a:t> </a:t>
            </a:r>
          </a:p>
        </p:txBody>
      </p:sp>
      <p:pic>
        <p:nvPicPr>
          <p:cNvPr id="8" name="Grafik 15">
            <a:extLst>
              <a:ext uri="{FF2B5EF4-FFF2-40B4-BE49-F238E27FC236}">
                <a16:creationId xmlns:a16="http://schemas.microsoft.com/office/drawing/2014/main" id="{78F90B85-B1A4-4926-AD16-80054EEF813C}"/>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9" name="Picture 2" descr="Eco boar bristle hair brush - Brave - WildGood">
            <a:extLst>
              <a:ext uri="{FF2B5EF4-FFF2-40B4-BE49-F238E27FC236}">
                <a16:creationId xmlns:a16="http://schemas.microsoft.com/office/drawing/2014/main" id="{C50D5803-887C-42C5-8346-1FC8D7E78F8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5545" r="25472" b="-1"/>
          <a:stretch/>
        </p:blipFill>
        <p:spPr bwMode="auto">
          <a:xfrm>
            <a:off x="820992" y="2080576"/>
            <a:ext cx="3217608" cy="310959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FC8A4754-A2B6-4E0E-B12C-9F693DF95EFD}"/>
              </a:ext>
            </a:extLst>
          </p:cNvPr>
          <p:cNvSpPr txBox="1"/>
          <p:nvPr/>
        </p:nvSpPr>
        <p:spPr>
          <a:xfrm>
            <a:off x="5772149" y="1065361"/>
            <a:ext cx="5910263" cy="4678204"/>
          </a:xfrm>
          <a:prstGeom prst="rect">
            <a:avLst/>
          </a:prstGeom>
          <a:noFill/>
        </p:spPr>
        <p:txBody>
          <a:bodyPr wrap="square" rtlCol="0">
            <a:spAutoFit/>
          </a:bodyPr>
          <a:lstStyle/>
          <a:p>
            <a:r>
              <a:rPr lang="lv-LV" sz="2000" b="1" dirty="0"/>
              <a:t>Uzņēmuma nosaukums: </a:t>
            </a:r>
            <a:r>
              <a:rPr lang="lv-LV" sz="2000" dirty="0"/>
              <a:t>Wild Good</a:t>
            </a:r>
          </a:p>
          <a:p>
            <a:r>
              <a:rPr lang="lv-LV" sz="2000" b="1" dirty="0"/>
              <a:t>Valsts:</a:t>
            </a:r>
            <a:r>
              <a:rPr lang="lv-LV" sz="2000" dirty="0"/>
              <a:t> Latvija</a:t>
            </a:r>
          </a:p>
          <a:p>
            <a:r>
              <a:rPr lang="lv-LV" sz="2000" b="1" dirty="0"/>
              <a:t>Izejvielas: </a:t>
            </a:r>
            <a:r>
              <a:rPr lang="lv-LV" sz="2000" dirty="0"/>
              <a:t>mežacūku sari un </a:t>
            </a:r>
            <a:r>
              <a:rPr lang="lv-LV" sz="2000" b="1" dirty="0"/>
              <a:t>ilgtspējīgi audzēti kokmateriāli</a:t>
            </a:r>
          </a:p>
          <a:p>
            <a:r>
              <a:rPr lang="lv-LV" sz="2000" b="1" dirty="0"/>
              <a:t>Apraksts:</a:t>
            </a:r>
            <a:r>
              <a:rPr lang="lv-LV" sz="2000" dirty="0"/>
              <a:t> Matu suka ar meža cūku ādu, šīs saru birstes ir izgatavotas no mežacūku sariem un 100% ķīmikālijas nesaturošas koksnes. Cūku sari ir izmantoti gadsimtiem ilgi, un, pēc ražotāju domām, tie piešķir matiem izturību, elastību un atbrīvo no statiskās elektrības. Latvijas mežos mežacūku ir daudz, un tās medī to gaļas dēļ, lai kontrolētu populācijas un </a:t>
            </a:r>
            <a:r>
              <a:rPr lang="lv-LV" sz="2000" dirty="0" smtClean="0"/>
              <a:t>pasargātu lauksaimniecību no postījumiem. </a:t>
            </a:r>
            <a:r>
              <a:rPr lang="lv-LV" sz="2000" dirty="0"/>
              <a:t>Kažokāda ir blakusprodukts, un citādi tā tiktu izmesta.   </a:t>
            </a:r>
          </a:p>
          <a:p>
            <a:r>
              <a:rPr lang="lv-LV" sz="2000" b="1" dirty="0"/>
              <a:t>Parastais produkts: </a:t>
            </a:r>
            <a:r>
              <a:rPr lang="lv-LV" sz="2000" dirty="0"/>
              <a:t>Plastmasas matu birste</a:t>
            </a:r>
          </a:p>
          <a:p>
            <a:endParaRPr lang="lv-LV" dirty="0"/>
          </a:p>
        </p:txBody>
      </p:sp>
      <p:pic>
        <p:nvPicPr>
          <p:cNvPr id="11" name="Picture 14" descr="Image result for sdg 14">
            <a:extLst>
              <a:ext uri="{FF2B5EF4-FFF2-40B4-BE49-F238E27FC236}">
                <a16:creationId xmlns:a16="http://schemas.microsoft.com/office/drawing/2014/main" id="{2AE05DA9-1709-493E-8A7F-8B2E4DA9B9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4789" y="5525684"/>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Image result for sdg 15">
            <a:extLst>
              <a:ext uri="{FF2B5EF4-FFF2-40B4-BE49-F238E27FC236}">
                <a16:creationId xmlns:a16="http://schemas.microsoft.com/office/drawing/2014/main" id="{B2DD695C-D0A5-4666-A156-CF1E44A1FF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294" y="5525685"/>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B356635-E204-4CA2-925E-8D7833E82C54}"/>
              </a:ext>
            </a:extLst>
          </p:cNvPr>
          <p:cNvSpPr txBox="1"/>
          <p:nvPr/>
        </p:nvSpPr>
        <p:spPr>
          <a:xfrm>
            <a:off x="509588" y="1238250"/>
            <a:ext cx="4586287" cy="369332"/>
          </a:xfrm>
          <a:prstGeom prst="rect">
            <a:avLst/>
          </a:prstGeom>
          <a:noFill/>
        </p:spPr>
        <p:txBody>
          <a:bodyPr wrap="square" rtlCol="0">
            <a:spAutoFit/>
          </a:bodyPr>
          <a:lstStyle/>
          <a:p>
            <a:r>
              <a:rPr lang="lv-LV" b="1" dirty="0">
                <a:solidFill>
                  <a:srgbClr val="C00000"/>
                </a:solidFill>
                <a:latin typeface="Roboto" panose="02000000000000000000"/>
              </a:rPr>
              <a:t>Eco matu suka</a:t>
            </a:r>
          </a:p>
        </p:txBody>
      </p:sp>
      <p:sp>
        <p:nvSpPr>
          <p:cNvPr id="14" name="TextBox 13">
            <a:extLst>
              <a:ext uri="{FF2B5EF4-FFF2-40B4-BE49-F238E27FC236}">
                <a16:creationId xmlns:a16="http://schemas.microsoft.com/office/drawing/2014/main" id="{3AE7F5A3-EB48-4599-9A7B-E20058406B91}"/>
              </a:ext>
            </a:extLst>
          </p:cNvPr>
          <p:cNvSpPr txBox="1"/>
          <p:nvPr/>
        </p:nvSpPr>
        <p:spPr>
          <a:xfrm>
            <a:off x="766763" y="4652963"/>
            <a:ext cx="3471862" cy="369332"/>
          </a:xfrm>
          <a:prstGeom prst="rect">
            <a:avLst/>
          </a:prstGeom>
          <a:noFill/>
        </p:spPr>
        <p:txBody>
          <a:bodyPr wrap="square" rtlCol="0">
            <a:spAutoFit/>
          </a:bodyPr>
          <a:lstStyle/>
          <a:p>
            <a:r>
              <a:rPr lang="lv-LV" dirty="0"/>
              <a:t>Avots: Wild Good, 2020</a:t>
            </a:r>
          </a:p>
        </p:txBody>
      </p:sp>
    </p:spTree>
    <p:extLst>
      <p:ext uri="{BB962C8B-B14F-4D97-AF65-F5344CB8AC3E}">
        <p14:creationId xmlns:p14="http://schemas.microsoft.com/office/powerpoint/2010/main" val="376193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2228" y="-163379"/>
            <a:ext cx="6039772"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42442"/>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875681" y="38100"/>
            <a:ext cx="5309811" cy="954107"/>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a:t>
            </a:r>
            <a:endParaRPr lang="lv-LV"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algn="r"/>
            <a:r>
              <a:rPr lang="lv-LV" sz="2800" b="1" spc="100" dirty="0">
                <a:solidFill>
                  <a:schemeClr val="bg1"/>
                </a:solidFill>
                <a:latin typeface="Roboto" panose="02000000000000000000" pitchFamily="2" charset="0"/>
              </a:rPr>
              <a:t> </a:t>
            </a:r>
            <a:endParaRPr lang="lv-LV"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3380"/>
            <a:ext cx="6152227" cy="1076411"/>
          </a:xfrm>
          <a:prstGeom prst="rect">
            <a:avLst/>
          </a:prstGeom>
        </p:spPr>
      </p:pic>
      <p:pic>
        <p:nvPicPr>
          <p:cNvPr id="10" name="Picture 9">
            <a:extLst>
              <a:ext uri="{FF2B5EF4-FFF2-40B4-BE49-F238E27FC236}">
                <a16:creationId xmlns:a16="http://schemas.microsoft.com/office/drawing/2014/main" id="{89338CA4-8F81-473B-A308-0793424D9F94}"/>
              </a:ext>
            </a:extLst>
          </p:cNvPr>
          <p:cNvPicPr>
            <a:picLocks noChangeAspect="1"/>
          </p:cNvPicPr>
          <p:nvPr/>
        </p:nvPicPr>
        <p:blipFill>
          <a:blip r:embed="rId4"/>
          <a:stretch>
            <a:fillRect/>
          </a:stretch>
        </p:blipFill>
        <p:spPr>
          <a:xfrm>
            <a:off x="982332" y="1995075"/>
            <a:ext cx="2698042" cy="2394255"/>
          </a:xfrm>
          <a:prstGeom prst="rect">
            <a:avLst/>
          </a:prstGeom>
        </p:spPr>
      </p:pic>
      <p:sp>
        <p:nvSpPr>
          <p:cNvPr id="7" name="TextBox 6">
            <a:extLst>
              <a:ext uri="{FF2B5EF4-FFF2-40B4-BE49-F238E27FC236}">
                <a16:creationId xmlns:a16="http://schemas.microsoft.com/office/drawing/2014/main" id="{AE165266-516F-40C5-B3BA-6F9EDBFD7895}"/>
              </a:ext>
            </a:extLst>
          </p:cNvPr>
          <p:cNvSpPr txBox="1"/>
          <p:nvPr/>
        </p:nvSpPr>
        <p:spPr>
          <a:xfrm>
            <a:off x="5240629" y="1414464"/>
            <a:ext cx="6479884" cy="5632311"/>
          </a:xfrm>
          <a:prstGeom prst="rect">
            <a:avLst/>
          </a:prstGeom>
          <a:noFill/>
        </p:spPr>
        <p:txBody>
          <a:bodyPr wrap="square" rtlCol="0">
            <a:spAutoFit/>
          </a:bodyPr>
          <a:lstStyle/>
          <a:p>
            <a:r>
              <a:rPr lang="lv-LV" sz="2400" b="1" dirty="0"/>
              <a:t>Uzņēmuma nosaukums:</a:t>
            </a:r>
            <a:r>
              <a:rPr lang="lv-LV" dirty="0"/>
              <a:t> </a:t>
            </a:r>
            <a:r>
              <a:rPr lang="lv-LV" sz="2400" dirty="0"/>
              <a:t>Sulapac</a:t>
            </a:r>
          </a:p>
          <a:p>
            <a:r>
              <a:rPr lang="lv-LV" sz="2400" b="1" dirty="0"/>
              <a:t>Valsts:</a:t>
            </a:r>
            <a:r>
              <a:rPr lang="lv-LV" sz="2400" dirty="0"/>
              <a:t> Somija</a:t>
            </a:r>
          </a:p>
          <a:p>
            <a:r>
              <a:rPr lang="lv-LV" sz="2400" b="1" dirty="0"/>
              <a:t>Izejvielas: </a:t>
            </a:r>
            <a:r>
              <a:rPr lang="lv-LV" sz="2400" dirty="0"/>
              <a:t>koksnes un bioloģiski noārdāmās augu izcelsmes saistvielas</a:t>
            </a:r>
          </a:p>
          <a:p>
            <a:r>
              <a:rPr lang="lv-LV" sz="2400" b="1" dirty="0"/>
              <a:t>Apraksts:  </a:t>
            </a:r>
            <a:r>
              <a:rPr lang="lv-LV" sz="2400" dirty="0"/>
              <a:t>bioloģiski noārdāms un mikroplastmasu nesaturošs materiāls, kas pilnībā izgatavots no atjaunojamiem </a:t>
            </a:r>
            <a:r>
              <a:rPr lang="lv-LV" sz="2400" dirty="0" smtClean="0"/>
              <a:t>resursiem </a:t>
            </a:r>
            <a:r>
              <a:rPr lang="lv-LV" sz="2400" dirty="0"/>
              <a:t>un sertificētas koksnes. To var izmantot kā iepakojumu visam, sākot no kosmētikas līdz pārtikas </a:t>
            </a:r>
            <a:r>
              <a:rPr lang="lv-LV" sz="2400" dirty="0" smtClean="0"/>
              <a:t>produktiem, dāvanu </a:t>
            </a:r>
            <a:r>
              <a:rPr lang="lv-LV" sz="2400" dirty="0"/>
              <a:t>kastēm un daudz kam citam. Tam ir visas plastmasas priekšrocības, tomēr tas pilnībā noārdās un pēc tā degradēšanās neatstāj pēdas</a:t>
            </a:r>
          </a:p>
          <a:p>
            <a:r>
              <a:rPr lang="lv-LV" sz="2400" b="1" dirty="0"/>
              <a:t>CO</a:t>
            </a:r>
            <a:r>
              <a:rPr lang="lv-LV" sz="2400" b="1" baseline="-25000" dirty="0"/>
              <a:t>2 </a:t>
            </a:r>
            <a:r>
              <a:rPr lang="lv-LV" sz="2400" b="1" dirty="0"/>
              <a:t>un ūdens: </a:t>
            </a:r>
            <a:r>
              <a:rPr lang="lv-LV" sz="2400" dirty="0"/>
              <a:t>Oglekļa dioksīda izmešu neitrāls</a:t>
            </a:r>
          </a:p>
          <a:p>
            <a:r>
              <a:rPr lang="lv-LV" sz="2400" b="1" dirty="0"/>
              <a:t>Parastais produkts: </a:t>
            </a:r>
            <a:r>
              <a:rPr lang="lv-LV" sz="2400" dirty="0"/>
              <a:t>Plastikāta iepakojums</a:t>
            </a:r>
          </a:p>
          <a:p>
            <a:endParaRPr lang="lv-LV" sz="2400" dirty="0"/>
          </a:p>
        </p:txBody>
      </p:sp>
      <p:pic>
        <p:nvPicPr>
          <p:cNvPr id="14" name="Picture 10" descr="Image result for sdg 12">
            <a:extLst>
              <a:ext uri="{FF2B5EF4-FFF2-40B4-BE49-F238E27FC236}">
                <a16:creationId xmlns:a16="http://schemas.microsoft.com/office/drawing/2014/main" id="{E4E83E6C-1A5E-4E06-A525-11ABAA6FB5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1522" y="4965149"/>
            <a:ext cx="847326" cy="8473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Image result for sdg 14">
            <a:extLst>
              <a:ext uri="{FF2B5EF4-FFF2-40B4-BE49-F238E27FC236}">
                <a16:creationId xmlns:a16="http://schemas.microsoft.com/office/drawing/2014/main" id="{852EC63F-CC7A-43FC-874A-824BECC292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927" y="4938189"/>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sdg 15">
            <a:extLst>
              <a:ext uri="{FF2B5EF4-FFF2-40B4-BE49-F238E27FC236}">
                <a16:creationId xmlns:a16="http://schemas.microsoft.com/office/drawing/2014/main" id="{60D820F1-4FE3-4472-A0EE-401CE741FAC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294" y="4938189"/>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D93A88-1AEA-4C50-AB13-E0D65D4B3956}"/>
              </a:ext>
            </a:extLst>
          </p:cNvPr>
          <p:cNvSpPr txBox="1"/>
          <p:nvPr/>
        </p:nvSpPr>
        <p:spPr>
          <a:xfrm>
            <a:off x="557213" y="1414463"/>
            <a:ext cx="3781425" cy="461665"/>
          </a:xfrm>
          <a:prstGeom prst="rect">
            <a:avLst/>
          </a:prstGeom>
          <a:noFill/>
        </p:spPr>
        <p:txBody>
          <a:bodyPr wrap="square" rtlCol="0">
            <a:spAutoFit/>
          </a:bodyPr>
          <a:lstStyle/>
          <a:p>
            <a:r>
              <a:rPr lang="lv-LV" sz="2400" b="1" dirty="0">
                <a:solidFill>
                  <a:srgbClr val="C00000"/>
                </a:solidFill>
                <a:latin typeface="Roboto" panose="02000000000000000000"/>
              </a:rPr>
              <a:t>Kosmētikas trauki</a:t>
            </a:r>
          </a:p>
        </p:txBody>
      </p:sp>
      <p:sp>
        <p:nvSpPr>
          <p:cNvPr id="9" name="TextBox 8">
            <a:extLst>
              <a:ext uri="{FF2B5EF4-FFF2-40B4-BE49-F238E27FC236}">
                <a16:creationId xmlns:a16="http://schemas.microsoft.com/office/drawing/2014/main" id="{3FF6BF8E-5D5F-464F-B72E-10EC34ECD3D1}"/>
              </a:ext>
            </a:extLst>
          </p:cNvPr>
          <p:cNvSpPr txBox="1"/>
          <p:nvPr/>
        </p:nvSpPr>
        <p:spPr>
          <a:xfrm>
            <a:off x="850798" y="4314825"/>
            <a:ext cx="2578202" cy="338554"/>
          </a:xfrm>
          <a:prstGeom prst="rect">
            <a:avLst/>
          </a:prstGeom>
          <a:noFill/>
        </p:spPr>
        <p:txBody>
          <a:bodyPr wrap="square" rtlCol="0">
            <a:spAutoFit/>
          </a:bodyPr>
          <a:lstStyle/>
          <a:p>
            <a:r>
              <a:rPr lang="lv-LV" sz="1600" dirty="0"/>
              <a:t>Avots: Sulapac, 2020</a:t>
            </a:r>
          </a:p>
        </p:txBody>
      </p:sp>
    </p:spTree>
    <p:extLst>
      <p:ext uri="{BB962C8B-B14F-4D97-AF65-F5344CB8AC3E}">
        <p14:creationId xmlns:p14="http://schemas.microsoft.com/office/powerpoint/2010/main" val="36030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7B1B11-7694-4560-B7CA-964C8974B176}"/>
              </a:ext>
            </a:extLst>
          </p:cNvPr>
          <p:cNvSpPr>
            <a:spLocks noGrp="1"/>
          </p:cNvSpPr>
          <p:nvPr>
            <p:ph idx="1"/>
          </p:nvPr>
        </p:nvSpPr>
        <p:spPr>
          <a:xfrm>
            <a:off x="849086" y="1276985"/>
            <a:ext cx="10515600" cy="4351338"/>
          </a:xfrm>
        </p:spPr>
        <p:txBody>
          <a:bodyPr>
            <a:normAutofit fontScale="70000" lnSpcReduction="20000"/>
          </a:bodyPr>
          <a:lstStyle/>
          <a:p>
            <a:r>
              <a:rPr lang="lv-LV" dirty="0"/>
              <a:t>Bioekonomikas pārskats – kas tas ir, ekoloģiskās robežas un izaicinājumi</a:t>
            </a:r>
          </a:p>
          <a:p>
            <a:r>
              <a:rPr lang="lv-LV" dirty="0"/>
              <a:t>Bioloģiskās daudzveidības novērtējums</a:t>
            </a:r>
          </a:p>
          <a:p>
            <a:r>
              <a:rPr lang="lv-LV" dirty="0"/>
              <a:t>Mežsaimniecības izejmateriāli </a:t>
            </a:r>
          </a:p>
          <a:p>
            <a:r>
              <a:rPr lang="lv-LV" dirty="0"/>
              <a:t>Videomateriāls: Meža bioekonomika</a:t>
            </a:r>
          </a:p>
          <a:p>
            <a:r>
              <a:rPr lang="lv-LV" dirty="0"/>
              <a:t>IAM saistība ar meža bioekonomiku </a:t>
            </a:r>
          </a:p>
          <a:p>
            <a:r>
              <a:rPr lang="lv-LV" dirty="0"/>
              <a:t>Mežsaimniecības tehnoloģijas: Ilgtspējīgas koksnes šķiedras</a:t>
            </a:r>
          </a:p>
          <a:p>
            <a:r>
              <a:rPr lang="lv-LV" dirty="0"/>
              <a:t>Mežsaimniecības tehnoloģijas: Mazizmēra granulēšanas bloki</a:t>
            </a:r>
          </a:p>
          <a:p>
            <a:r>
              <a:rPr lang="lv-LV" dirty="0"/>
              <a:t>Mežsaimniecības tehnoloģijas: Konteinerā veidots pirolīzes bloks</a:t>
            </a:r>
          </a:p>
          <a:p>
            <a:r>
              <a:rPr lang="lv-LV" dirty="0"/>
              <a:t>Mežsaimniecības tehnoloģijas: Biomateriāli no lauksaimniecības un mežsaimniecības atliekām un micēlija</a:t>
            </a:r>
          </a:p>
          <a:p>
            <a:r>
              <a:rPr lang="lv-LV" dirty="0"/>
              <a:t>Mežsaimniecības tehnoloģijas: Mobilās šķeldošanas vienības</a:t>
            </a:r>
          </a:p>
          <a:p>
            <a:r>
              <a:rPr lang="lv-LV" dirty="0"/>
              <a:t>Bioproduktu piemēri</a:t>
            </a:r>
          </a:p>
          <a:p>
            <a:r>
              <a:rPr lang="lv-LV" dirty="0"/>
              <a:t>Slēdziens</a:t>
            </a:r>
          </a:p>
        </p:txBody>
      </p:sp>
      <p:sp>
        <p:nvSpPr>
          <p:cNvPr id="6" name="Rechteck 14">
            <a:extLst>
              <a:ext uri="{FF2B5EF4-FFF2-40B4-BE49-F238E27FC236}">
                <a16:creationId xmlns:a16="http://schemas.microsoft.com/office/drawing/2014/main" id="{6596E6DF-9098-4960-AE9A-215C3B085FBB}"/>
              </a:ext>
            </a:extLst>
          </p:cNvPr>
          <p:cNvSpPr/>
          <p:nvPr/>
        </p:nvSpPr>
        <p:spPr>
          <a:xfrm>
            <a:off x="6106886" y="-1"/>
            <a:ext cx="6085113"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7" name="Grafik 15">
            <a:extLst>
              <a:ext uri="{FF2B5EF4-FFF2-40B4-BE49-F238E27FC236}">
                <a16:creationId xmlns:a16="http://schemas.microsoft.com/office/drawing/2014/main" id="{E764FF7F-FE31-4858-99DF-1444A128FEBB}"/>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8" name="TextBox 7">
            <a:extLst>
              <a:ext uri="{FF2B5EF4-FFF2-40B4-BE49-F238E27FC236}">
                <a16:creationId xmlns:a16="http://schemas.microsoft.com/office/drawing/2014/main" id="{D35FD7D5-0EBB-4AB5-8764-879BA11F1811}"/>
              </a:ext>
            </a:extLst>
          </p:cNvPr>
          <p:cNvSpPr txBox="1"/>
          <p:nvPr/>
        </p:nvSpPr>
        <p:spPr>
          <a:xfrm>
            <a:off x="6413770" y="207581"/>
            <a:ext cx="5097293" cy="461665"/>
          </a:xfrm>
          <a:prstGeom prst="rect">
            <a:avLst/>
          </a:prstGeom>
          <a:noFill/>
        </p:spPr>
        <p:txBody>
          <a:bodyPr wrap="square" rtlCol="0">
            <a:spAutoFit/>
          </a:bodyPr>
          <a:lstStyle/>
          <a:p>
            <a:pPr algn="ctr"/>
            <a:r>
              <a:rPr lang="lv-LV" sz="2400" b="1" dirty="0">
                <a:solidFill>
                  <a:schemeClr val="bg1"/>
                </a:solidFill>
                <a:latin typeface="Roboto" panose="02000000000000000000"/>
              </a:rPr>
              <a:t>Tēmas</a:t>
            </a:r>
          </a:p>
        </p:txBody>
      </p:sp>
    </p:spTree>
    <p:extLst>
      <p:ext uri="{BB962C8B-B14F-4D97-AF65-F5344CB8AC3E}">
        <p14:creationId xmlns:p14="http://schemas.microsoft.com/office/powerpoint/2010/main" val="4092799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4">
            <a:extLst>
              <a:ext uri="{FF2B5EF4-FFF2-40B4-BE49-F238E27FC236}">
                <a16:creationId xmlns:a16="http://schemas.microsoft.com/office/drawing/2014/main" id="{F69DE61B-7FF2-43BE-A8ED-0478F40502B9}"/>
              </a:ext>
            </a:extLst>
          </p:cNvPr>
          <p:cNvSpPr/>
          <p:nvPr/>
        </p:nvSpPr>
        <p:spPr>
          <a:xfrm>
            <a:off x="6155870" y="-163379"/>
            <a:ext cx="6036130"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9" name="Textfeld 1">
            <a:extLst>
              <a:ext uri="{FF2B5EF4-FFF2-40B4-BE49-F238E27FC236}">
                <a16:creationId xmlns:a16="http://schemas.microsoft.com/office/drawing/2014/main" id="{83A0A27F-BE2B-420C-A32B-FB24793EF208}"/>
              </a:ext>
            </a:extLst>
          </p:cNvPr>
          <p:cNvSpPr txBox="1"/>
          <p:nvPr/>
        </p:nvSpPr>
        <p:spPr>
          <a:xfrm>
            <a:off x="6152617" y="82809"/>
            <a:ext cx="6042635" cy="523220"/>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 </a:t>
            </a:r>
            <a:endParaRPr lang="lv-LV"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0" name="Grafik 15">
            <a:extLst>
              <a:ext uri="{FF2B5EF4-FFF2-40B4-BE49-F238E27FC236}">
                <a16:creationId xmlns:a16="http://schemas.microsoft.com/office/drawing/2014/main" id="{0C4102B3-8196-4A6E-A681-47B035F3F5FB}"/>
              </a:ext>
            </a:extLst>
          </p:cNvPr>
          <p:cNvPicPr>
            <a:picLocks noChangeAspect="1"/>
          </p:cNvPicPr>
          <p:nvPr/>
        </p:nvPicPr>
        <p:blipFill rotWithShape="1">
          <a:blip r:embed="rId3"/>
          <a:srcRect t="8224" b="20046"/>
          <a:stretch/>
        </p:blipFill>
        <p:spPr>
          <a:xfrm>
            <a:off x="0" y="-163380"/>
            <a:ext cx="6152227" cy="1076411"/>
          </a:xfrm>
          <a:prstGeom prst="rect">
            <a:avLst/>
          </a:prstGeom>
        </p:spPr>
      </p:pic>
      <p:pic>
        <p:nvPicPr>
          <p:cNvPr id="11" name="Picture 10" descr="Soft40 table top washbasin">
            <a:extLst>
              <a:ext uri="{FF2B5EF4-FFF2-40B4-BE49-F238E27FC236}">
                <a16:creationId xmlns:a16="http://schemas.microsoft.com/office/drawing/2014/main" id="{A876146C-86A8-4C8A-9038-6C53C3C2A1F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994" y="1823738"/>
            <a:ext cx="2698042" cy="260212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9A212EC-3776-440A-B57A-7D2736F0A155}"/>
              </a:ext>
            </a:extLst>
          </p:cNvPr>
          <p:cNvSpPr txBox="1"/>
          <p:nvPr/>
        </p:nvSpPr>
        <p:spPr>
          <a:xfrm>
            <a:off x="5491163" y="1278139"/>
            <a:ext cx="6238874" cy="4832092"/>
          </a:xfrm>
          <a:prstGeom prst="rect">
            <a:avLst/>
          </a:prstGeom>
          <a:noFill/>
        </p:spPr>
        <p:txBody>
          <a:bodyPr wrap="square" rtlCol="0">
            <a:spAutoFit/>
          </a:bodyPr>
          <a:lstStyle/>
          <a:p>
            <a:r>
              <a:rPr lang="lv-LV" sz="2200" b="1" dirty="0"/>
              <a:t>Uzņēmuma nosaukums:</a:t>
            </a:r>
            <a:r>
              <a:rPr lang="lv-LV" dirty="0"/>
              <a:t> </a:t>
            </a:r>
            <a:r>
              <a:rPr lang="lv-LV" sz="2200" dirty="0"/>
              <a:t>Woodio Ltd.</a:t>
            </a:r>
          </a:p>
          <a:p>
            <a:r>
              <a:rPr lang="lv-LV" sz="2200" b="1" dirty="0"/>
              <a:t>Valsts:</a:t>
            </a:r>
            <a:r>
              <a:rPr lang="lv-LV" sz="2200" dirty="0"/>
              <a:t> Somija</a:t>
            </a:r>
          </a:p>
          <a:p>
            <a:r>
              <a:rPr lang="lv-LV" sz="2200" b="1" dirty="0"/>
              <a:t>Izejvielas:</a:t>
            </a:r>
            <a:r>
              <a:rPr lang="lv-LV" sz="2200" dirty="0"/>
              <a:t> </a:t>
            </a:r>
            <a:r>
              <a:rPr lang="lv-LV" sz="2200" dirty="0" smtClean="0"/>
              <a:t>maza izmēra šķelda, </a:t>
            </a:r>
            <a:r>
              <a:rPr lang="lv-LV" sz="2200" dirty="0"/>
              <a:t>kas saistītas ar sveķiem</a:t>
            </a:r>
          </a:p>
          <a:p>
            <a:r>
              <a:rPr lang="lv-LV" sz="2200" b="1" dirty="0"/>
              <a:t>Apraksts:</a:t>
            </a:r>
            <a:r>
              <a:rPr lang="lv-LV" sz="2200" dirty="0"/>
              <a:t> Aptuveni 80% materiāla ir masīvkoks. Visi Woodio produkti ir </a:t>
            </a:r>
            <a:r>
              <a:rPr lang="lv-LV" sz="2200" dirty="0" smtClean="0"/>
              <a:t>sadedzināmi enerģijas ieguvei to </a:t>
            </a:r>
            <a:r>
              <a:rPr lang="lv-LV" sz="2200" dirty="0"/>
              <a:t>dzīves cikla beigās.</a:t>
            </a:r>
          </a:p>
          <a:p>
            <a:r>
              <a:rPr lang="lv-LV" sz="2200" b="1" dirty="0"/>
              <a:t>CO</a:t>
            </a:r>
            <a:r>
              <a:rPr lang="lv-LV" sz="2200" b="1" baseline="-25000" dirty="0"/>
              <a:t>2 </a:t>
            </a:r>
            <a:r>
              <a:rPr lang="lv-LV" sz="2200" b="1" dirty="0"/>
              <a:t>un ūdens:</a:t>
            </a:r>
            <a:r>
              <a:rPr lang="lv-LV" dirty="0"/>
              <a:t> </a:t>
            </a:r>
            <a:r>
              <a:rPr lang="lv-LV" sz="2200" dirty="0"/>
              <a:t>Woodio izstrādājumiem visā produkta dzīves ciklā ir ievērojami mazāka oglekļa dioksīda ietekme nekā līdzīgiem tradicionālajiem keramikas vannas istabas piederumiem. Faktiski 55 kg mazāk uz katru vienību.</a:t>
            </a:r>
          </a:p>
          <a:p>
            <a:r>
              <a:rPr lang="lv-LV" sz="2200" b="1" dirty="0"/>
              <a:t>Parastais produkts:</a:t>
            </a:r>
            <a:r>
              <a:rPr lang="lv-LV" sz="2200" dirty="0"/>
              <a:t> Keramikas izlietnes un vannas</a:t>
            </a:r>
          </a:p>
          <a:p>
            <a:endParaRPr lang="lv-LV" sz="2200" dirty="0"/>
          </a:p>
        </p:txBody>
      </p:sp>
      <p:pic>
        <p:nvPicPr>
          <p:cNvPr id="13" name="Picture 16" descr="Image result for sdg 15">
            <a:extLst>
              <a:ext uri="{FF2B5EF4-FFF2-40B4-BE49-F238E27FC236}">
                <a16:creationId xmlns:a16="http://schemas.microsoft.com/office/drawing/2014/main" id="{9C5F85D6-941D-42CB-A60C-0E0DE7B75A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994" y="5031093"/>
            <a:ext cx="929819" cy="92981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AEF5F5-E73A-4F87-BCBC-B69399F7FB45}"/>
              </a:ext>
            </a:extLst>
          </p:cNvPr>
          <p:cNvSpPr txBox="1"/>
          <p:nvPr/>
        </p:nvSpPr>
        <p:spPr>
          <a:xfrm>
            <a:off x="838200" y="1163607"/>
            <a:ext cx="3693160" cy="461665"/>
          </a:xfrm>
          <a:prstGeom prst="rect">
            <a:avLst/>
          </a:prstGeom>
          <a:noFill/>
        </p:spPr>
        <p:txBody>
          <a:bodyPr wrap="square" rtlCol="0">
            <a:spAutoFit/>
          </a:bodyPr>
          <a:lstStyle/>
          <a:p>
            <a:r>
              <a:rPr lang="lv-LV" sz="2400" b="1" dirty="0">
                <a:solidFill>
                  <a:srgbClr val="C00000"/>
                </a:solidFill>
                <a:latin typeface="Roboto" panose="02000000000000000000"/>
              </a:rPr>
              <a:t>Vannas istabas izlietne</a:t>
            </a:r>
          </a:p>
        </p:txBody>
      </p:sp>
      <p:sp>
        <p:nvSpPr>
          <p:cNvPr id="15" name="TextBox 14">
            <a:extLst>
              <a:ext uri="{FF2B5EF4-FFF2-40B4-BE49-F238E27FC236}">
                <a16:creationId xmlns:a16="http://schemas.microsoft.com/office/drawing/2014/main" id="{9DFE159C-439F-4DF1-9AB2-1D8C5C0E1393}"/>
              </a:ext>
            </a:extLst>
          </p:cNvPr>
          <p:cNvSpPr txBox="1"/>
          <p:nvPr/>
        </p:nvSpPr>
        <p:spPr>
          <a:xfrm>
            <a:off x="802994" y="4425858"/>
            <a:ext cx="2473606" cy="338554"/>
          </a:xfrm>
          <a:prstGeom prst="rect">
            <a:avLst/>
          </a:prstGeom>
          <a:noFill/>
        </p:spPr>
        <p:txBody>
          <a:bodyPr wrap="square" rtlCol="0">
            <a:spAutoFit/>
          </a:bodyPr>
          <a:lstStyle/>
          <a:p>
            <a:r>
              <a:rPr lang="lv-LV" sz="1600" dirty="0"/>
              <a:t>Avots: Woodio, 2020</a:t>
            </a:r>
          </a:p>
        </p:txBody>
      </p:sp>
    </p:spTree>
    <p:extLst>
      <p:ext uri="{BB962C8B-B14F-4D97-AF65-F5344CB8AC3E}">
        <p14:creationId xmlns:p14="http://schemas.microsoft.com/office/powerpoint/2010/main" val="2593212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DF133AF3-C7A2-4FCB-A083-F592C1EC68B3}"/>
              </a:ext>
            </a:extLst>
          </p:cNvPr>
          <p:cNvSpPr/>
          <p:nvPr/>
        </p:nvSpPr>
        <p:spPr>
          <a:xfrm>
            <a:off x="6184585" y="-449816"/>
            <a:ext cx="6007414" cy="1142517"/>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7" name="Textfeld 1">
            <a:extLst>
              <a:ext uri="{FF2B5EF4-FFF2-40B4-BE49-F238E27FC236}">
                <a16:creationId xmlns:a16="http://schemas.microsoft.com/office/drawing/2014/main" id="{5EDCBC31-E972-45F7-B7E4-8A4D7EACB147}"/>
              </a:ext>
            </a:extLst>
          </p:cNvPr>
          <p:cNvSpPr txBox="1"/>
          <p:nvPr/>
        </p:nvSpPr>
        <p:spPr>
          <a:xfrm>
            <a:off x="6013923" y="-172916"/>
            <a:ext cx="6178076" cy="954107"/>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a:t>
            </a:r>
            <a:endParaRPr lang="lv-LV"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a:p>
            <a:pPr algn="r"/>
            <a:r>
              <a:rPr lang="lv-LV" sz="2800" b="1" spc="100" dirty="0">
                <a:solidFill>
                  <a:schemeClr val="bg1"/>
                </a:solidFill>
                <a:latin typeface="Roboto" panose="02000000000000000000" pitchFamily="2" charset="0"/>
              </a:rPr>
              <a:t> </a:t>
            </a:r>
            <a:endParaRPr lang="lv-LV"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Grafik 15">
            <a:extLst>
              <a:ext uri="{FF2B5EF4-FFF2-40B4-BE49-F238E27FC236}">
                <a16:creationId xmlns:a16="http://schemas.microsoft.com/office/drawing/2014/main" id="{767F20B6-0657-416A-935F-59D5E0275969}"/>
              </a:ext>
            </a:extLst>
          </p:cNvPr>
          <p:cNvPicPr>
            <a:picLocks noChangeAspect="1"/>
          </p:cNvPicPr>
          <p:nvPr/>
        </p:nvPicPr>
        <p:blipFill rotWithShape="1">
          <a:blip r:embed="rId3"/>
          <a:srcRect t="8224" b="20046"/>
          <a:stretch/>
        </p:blipFill>
        <p:spPr>
          <a:xfrm>
            <a:off x="-351978" y="-449816"/>
            <a:ext cx="6530056" cy="1142517"/>
          </a:xfrm>
          <a:prstGeom prst="rect">
            <a:avLst/>
          </a:prstGeom>
        </p:spPr>
      </p:pic>
      <p:sp>
        <p:nvSpPr>
          <p:cNvPr id="10" name="TextBox 9">
            <a:extLst>
              <a:ext uri="{FF2B5EF4-FFF2-40B4-BE49-F238E27FC236}">
                <a16:creationId xmlns:a16="http://schemas.microsoft.com/office/drawing/2014/main" id="{9BAA0A5C-C6BB-45F5-BAD9-0A794654C62F}"/>
              </a:ext>
            </a:extLst>
          </p:cNvPr>
          <p:cNvSpPr txBox="1"/>
          <p:nvPr/>
        </p:nvSpPr>
        <p:spPr>
          <a:xfrm>
            <a:off x="862012" y="1181100"/>
            <a:ext cx="3128963" cy="461665"/>
          </a:xfrm>
          <a:prstGeom prst="rect">
            <a:avLst/>
          </a:prstGeom>
          <a:noFill/>
        </p:spPr>
        <p:txBody>
          <a:bodyPr wrap="square" rtlCol="0">
            <a:spAutoFit/>
          </a:bodyPr>
          <a:lstStyle/>
          <a:p>
            <a:r>
              <a:rPr lang="lv-LV" sz="2400" b="1" dirty="0">
                <a:solidFill>
                  <a:srgbClr val="C00000"/>
                </a:solidFill>
                <a:latin typeface="Roboto" panose="02000000000000000000"/>
              </a:rPr>
              <a:t>Augu podi</a:t>
            </a:r>
          </a:p>
        </p:txBody>
      </p:sp>
      <p:pic>
        <p:nvPicPr>
          <p:cNvPr id="13" name="Picture 12">
            <a:extLst>
              <a:ext uri="{FF2B5EF4-FFF2-40B4-BE49-F238E27FC236}">
                <a16:creationId xmlns:a16="http://schemas.microsoft.com/office/drawing/2014/main" id="{173AEED0-D367-43B3-86DD-7D2A0125EBF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012" y="1740227"/>
            <a:ext cx="2933701" cy="23983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2DF01C6A-F48F-41AF-AD8B-2E8DC243126A}"/>
              </a:ext>
            </a:extLst>
          </p:cNvPr>
          <p:cNvSpPr txBox="1"/>
          <p:nvPr/>
        </p:nvSpPr>
        <p:spPr>
          <a:xfrm>
            <a:off x="5586412" y="1004888"/>
            <a:ext cx="5957887" cy="4985980"/>
          </a:xfrm>
          <a:prstGeom prst="rect">
            <a:avLst/>
          </a:prstGeom>
          <a:noFill/>
        </p:spPr>
        <p:txBody>
          <a:bodyPr wrap="square" rtlCol="0">
            <a:spAutoFit/>
          </a:bodyPr>
          <a:lstStyle/>
          <a:p>
            <a:r>
              <a:rPr lang="lv-LV" sz="2000" b="1" dirty="0"/>
              <a:t>Uzņēmuma nosaukums:</a:t>
            </a:r>
            <a:r>
              <a:rPr lang="lv-LV" sz="2000" dirty="0"/>
              <a:t> "Spawnfoam" skaidu putas</a:t>
            </a:r>
          </a:p>
          <a:p>
            <a:r>
              <a:rPr lang="lv-LV" sz="2000" b="1" dirty="0"/>
              <a:t>Valsts: </a:t>
            </a:r>
            <a:r>
              <a:rPr lang="lv-LV" sz="2000" dirty="0"/>
              <a:t>Portugāle</a:t>
            </a:r>
          </a:p>
          <a:p>
            <a:r>
              <a:rPr lang="lv-LV" sz="2000" b="1" dirty="0"/>
              <a:t>Izejvielas:</a:t>
            </a:r>
            <a:r>
              <a:rPr lang="lv-LV" dirty="0"/>
              <a:t> </a:t>
            </a:r>
            <a:r>
              <a:rPr lang="lv-LV" sz="2000" dirty="0"/>
              <a:t>Lauksaimniecības un mežsaimniecības blakusprodukti un atlikumi, micēlijs</a:t>
            </a:r>
          </a:p>
          <a:p>
            <a:r>
              <a:rPr lang="lv-LV" sz="2000" b="1" dirty="0"/>
              <a:t>Apraksts: </a:t>
            </a:r>
            <a:endParaRPr lang="lv-LV" sz="2000" dirty="0"/>
          </a:p>
          <a:p>
            <a:r>
              <a:rPr lang="lv-LV" sz="2000" dirty="0"/>
              <a:t>100% bioloģiski noārdās, veicinot:</a:t>
            </a:r>
            <a:r>
              <a:rPr dirty="0"/>
              <a:t/>
            </a:r>
            <a:br>
              <a:rPr dirty="0"/>
            </a:br>
            <a:r>
              <a:rPr lang="lv-LV" sz="2000" dirty="0"/>
              <a:t>+ Vides ilgtspēju;</a:t>
            </a:r>
            <a:r>
              <a:rPr dirty="0"/>
              <a:t/>
            </a:r>
            <a:br>
              <a:rPr dirty="0"/>
            </a:br>
            <a:r>
              <a:rPr lang="lv-LV" sz="2000" dirty="0"/>
              <a:t>+ Dekarbonizāciju;</a:t>
            </a:r>
            <a:r>
              <a:rPr dirty="0"/>
              <a:t/>
            </a:r>
            <a:br>
              <a:rPr dirty="0"/>
            </a:br>
            <a:r>
              <a:rPr lang="lv-LV" sz="2000" dirty="0"/>
              <a:t>+ Ekoloģiskās ietekmes samazināšanu.</a:t>
            </a:r>
          </a:p>
          <a:p>
            <a:r>
              <a:rPr lang="lv-LV" sz="2000" b="1" dirty="0"/>
              <a:t>CO</a:t>
            </a:r>
            <a:r>
              <a:rPr lang="lv-LV" sz="2000" b="1" baseline="-25000" dirty="0"/>
              <a:t>2 </a:t>
            </a:r>
            <a:r>
              <a:rPr lang="lv-LV" sz="2000" b="1" dirty="0"/>
              <a:t>un ūdens:</a:t>
            </a:r>
            <a:r>
              <a:rPr lang="lv-LV" dirty="0"/>
              <a:t> </a:t>
            </a:r>
            <a:r>
              <a:rPr lang="lv-LV" sz="2000" dirty="0"/>
              <a:t>biokompozītiem ir potenciāls aizstāt naftas produktus, tie samazina atkarību no fosilā kurināmā un SEG emisijām. Tādējādi "Spawnfoam" palīdz samazināt ekoloģisko ietekmi un aktīvi veicina dekarbonizāciju</a:t>
            </a:r>
          </a:p>
          <a:p>
            <a:r>
              <a:rPr lang="lv-LV" sz="2000" b="1" dirty="0"/>
              <a:t>Parastais produkts:</a:t>
            </a:r>
            <a:r>
              <a:rPr lang="lv-LV" sz="2000" dirty="0"/>
              <a:t> Plastmasas vai keramikas podi</a:t>
            </a:r>
          </a:p>
          <a:p>
            <a:endParaRPr lang="lv-LV" dirty="0"/>
          </a:p>
        </p:txBody>
      </p:sp>
      <p:pic>
        <p:nvPicPr>
          <p:cNvPr id="16" name="Picture 14" descr="Image result for sdg 14">
            <a:extLst>
              <a:ext uri="{FF2B5EF4-FFF2-40B4-BE49-F238E27FC236}">
                <a16:creationId xmlns:a16="http://schemas.microsoft.com/office/drawing/2014/main" id="{E512D220-B244-4DD0-90A2-3E5140D98D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1927" y="4938189"/>
            <a:ext cx="830666" cy="83066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Image result for sdg 15">
            <a:extLst>
              <a:ext uri="{FF2B5EF4-FFF2-40B4-BE49-F238E27FC236}">
                <a16:creationId xmlns:a16="http://schemas.microsoft.com/office/drawing/2014/main" id="{02FA23EA-7E0C-4BB6-B2D2-60DF7025D5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19294" y="4938189"/>
            <a:ext cx="830665" cy="83066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3A598BA-AC2A-4EE7-95F5-98DA03F44E0F}"/>
              </a:ext>
            </a:extLst>
          </p:cNvPr>
          <p:cNvSpPr txBox="1"/>
          <p:nvPr/>
        </p:nvSpPr>
        <p:spPr>
          <a:xfrm>
            <a:off x="800099" y="4102686"/>
            <a:ext cx="2619375" cy="338554"/>
          </a:xfrm>
          <a:prstGeom prst="rect">
            <a:avLst/>
          </a:prstGeom>
          <a:noFill/>
        </p:spPr>
        <p:txBody>
          <a:bodyPr wrap="square" rtlCol="0">
            <a:spAutoFit/>
          </a:bodyPr>
          <a:lstStyle/>
          <a:p>
            <a:r>
              <a:rPr lang="lv-LV" sz="1600" dirty="0"/>
              <a:t>Avots: Spawnfoam, 2020</a:t>
            </a:r>
          </a:p>
        </p:txBody>
      </p:sp>
    </p:spTree>
    <p:extLst>
      <p:ext uri="{BB962C8B-B14F-4D97-AF65-F5344CB8AC3E}">
        <p14:creationId xmlns:p14="http://schemas.microsoft.com/office/powerpoint/2010/main" val="3772862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14">
            <a:extLst>
              <a:ext uri="{FF2B5EF4-FFF2-40B4-BE49-F238E27FC236}">
                <a16:creationId xmlns:a16="http://schemas.microsoft.com/office/drawing/2014/main" id="{8A4D3DCA-4314-4E21-AEC7-492D1AAD9C4B}"/>
              </a:ext>
            </a:extLst>
          </p:cNvPr>
          <p:cNvSpPr/>
          <p:nvPr/>
        </p:nvSpPr>
        <p:spPr>
          <a:xfrm>
            <a:off x="6152228" y="-163379"/>
            <a:ext cx="6039772" cy="1077780"/>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7" name="Textfeld 1">
            <a:extLst>
              <a:ext uri="{FF2B5EF4-FFF2-40B4-BE49-F238E27FC236}">
                <a16:creationId xmlns:a16="http://schemas.microsoft.com/office/drawing/2014/main" id="{EA97E3A2-9441-47F8-9BD5-BF9855042471}"/>
              </a:ext>
            </a:extLst>
          </p:cNvPr>
          <p:cNvSpPr txBox="1"/>
          <p:nvPr/>
        </p:nvSpPr>
        <p:spPr>
          <a:xfrm>
            <a:off x="6152227" y="0"/>
            <a:ext cx="6036518" cy="523220"/>
          </a:xfrm>
          <a:prstGeom prst="rect">
            <a:avLst/>
          </a:prstGeom>
          <a:noFill/>
        </p:spPr>
        <p:txBody>
          <a:bodyPr wrap="square" rtlCol="0" anchor="t">
            <a:spAutoFit/>
          </a:bodyPr>
          <a:lstStyle/>
          <a:p>
            <a:pPr algn="r"/>
            <a:r>
              <a:rPr lang="lv-LV" sz="2800" b="1" spc="100" dirty="0">
                <a:solidFill>
                  <a:schemeClr val="bg1"/>
                </a:solidFill>
                <a:latin typeface="Roboto" panose="02000000000000000000" pitchFamily="2" charset="0"/>
              </a:rPr>
              <a:t>Bioproduktu piemēri </a:t>
            </a:r>
            <a:endParaRPr lang="lv-LV" sz="28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Grafik 15">
            <a:extLst>
              <a:ext uri="{FF2B5EF4-FFF2-40B4-BE49-F238E27FC236}">
                <a16:creationId xmlns:a16="http://schemas.microsoft.com/office/drawing/2014/main" id="{75EEF3B8-137A-44D5-B8F5-A08DBDB99F78}"/>
              </a:ext>
            </a:extLst>
          </p:cNvPr>
          <p:cNvPicPr>
            <a:picLocks noChangeAspect="1"/>
          </p:cNvPicPr>
          <p:nvPr/>
        </p:nvPicPr>
        <p:blipFill rotWithShape="1">
          <a:blip r:embed="rId3"/>
          <a:srcRect t="8224" b="20046"/>
          <a:stretch/>
        </p:blipFill>
        <p:spPr>
          <a:xfrm>
            <a:off x="0" y="-163380"/>
            <a:ext cx="6152227" cy="1076411"/>
          </a:xfrm>
          <a:prstGeom prst="rect">
            <a:avLst/>
          </a:prstGeom>
        </p:spPr>
      </p:pic>
      <p:pic>
        <p:nvPicPr>
          <p:cNvPr id="9" name="Picture 8" descr="A tall building with a grassy field&#10;&#10;Description automatically generated">
            <a:extLst>
              <a:ext uri="{FF2B5EF4-FFF2-40B4-BE49-F238E27FC236}">
                <a16:creationId xmlns:a16="http://schemas.microsoft.com/office/drawing/2014/main" id="{D778EFA5-3D5C-434B-9BEF-318BA77892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812" y="1975312"/>
            <a:ext cx="4398290" cy="2394256"/>
          </a:xfrm>
          <a:prstGeom prst="rect">
            <a:avLst/>
          </a:prstGeom>
        </p:spPr>
      </p:pic>
      <p:sp>
        <p:nvSpPr>
          <p:cNvPr id="10" name="TextBox 9">
            <a:extLst>
              <a:ext uri="{FF2B5EF4-FFF2-40B4-BE49-F238E27FC236}">
                <a16:creationId xmlns:a16="http://schemas.microsoft.com/office/drawing/2014/main" id="{962743C0-28E1-4ACA-BE6D-D7009F472AF5}"/>
              </a:ext>
            </a:extLst>
          </p:cNvPr>
          <p:cNvSpPr txBox="1"/>
          <p:nvPr/>
        </p:nvSpPr>
        <p:spPr>
          <a:xfrm>
            <a:off x="771812" y="1308209"/>
            <a:ext cx="4398290" cy="461665"/>
          </a:xfrm>
          <a:prstGeom prst="rect">
            <a:avLst/>
          </a:prstGeom>
          <a:noFill/>
        </p:spPr>
        <p:txBody>
          <a:bodyPr wrap="square" rtlCol="0">
            <a:spAutoFit/>
          </a:bodyPr>
          <a:lstStyle/>
          <a:p>
            <a:r>
              <a:rPr lang="lv-LV" sz="2400" b="1" dirty="0">
                <a:solidFill>
                  <a:srgbClr val="C00000"/>
                </a:solidFill>
                <a:latin typeface="Roboto" panose="02000000000000000000"/>
              </a:rPr>
              <a:t>Biodegviela</a:t>
            </a:r>
          </a:p>
        </p:txBody>
      </p:sp>
      <p:pic>
        <p:nvPicPr>
          <p:cNvPr id="11" name="Picture 10" descr="Image result for sdg 12">
            <a:extLst>
              <a:ext uri="{FF2B5EF4-FFF2-40B4-BE49-F238E27FC236}">
                <a16:creationId xmlns:a16="http://schemas.microsoft.com/office/drawing/2014/main" id="{3A24295D-FC10-41C5-94E6-5285E6C89D7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3738" y="5191318"/>
            <a:ext cx="847210" cy="8472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sdg 13">
            <a:extLst>
              <a:ext uri="{FF2B5EF4-FFF2-40B4-BE49-F238E27FC236}">
                <a16:creationId xmlns:a16="http://schemas.microsoft.com/office/drawing/2014/main" id="{1923FEE3-9E44-4038-A077-8E237C21E3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4593" y="5174424"/>
            <a:ext cx="830553" cy="8305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sdg 15">
            <a:extLst>
              <a:ext uri="{FF2B5EF4-FFF2-40B4-BE49-F238E27FC236}">
                <a16:creationId xmlns:a16="http://schemas.microsoft.com/office/drawing/2014/main" id="{7DA22E1B-63FA-44C3-A575-4D192A66C1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26948" y="5174424"/>
            <a:ext cx="830552" cy="83055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7EC673F-B5FE-4E6A-969F-7EB35615D8EE}"/>
              </a:ext>
            </a:extLst>
          </p:cNvPr>
          <p:cNvSpPr/>
          <p:nvPr/>
        </p:nvSpPr>
        <p:spPr>
          <a:xfrm>
            <a:off x="5669416" y="1076410"/>
            <a:ext cx="6096000" cy="5324535"/>
          </a:xfrm>
          <a:prstGeom prst="rect">
            <a:avLst/>
          </a:prstGeom>
        </p:spPr>
        <p:txBody>
          <a:bodyPr>
            <a:spAutoFit/>
          </a:bodyPr>
          <a:lstStyle/>
          <a:p>
            <a:r>
              <a:rPr lang="lv-LV" sz="2000" b="1" dirty="0"/>
              <a:t>Uzņēmuma nosaukums:</a:t>
            </a:r>
            <a:r>
              <a:rPr lang="lv-LV" dirty="0"/>
              <a:t> </a:t>
            </a:r>
            <a:r>
              <a:rPr lang="lv-LV" sz="2000" dirty="0"/>
              <a:t>Drax (Drax Power Station kopā ar Drax Biomass)</a:t>
            </a:r>
          </a:p>
          <a:p>
            <a:r>
              <a:rPr lang="lv-LV" sz="2000" b="1" dirty="0"/>
              <a:t>Valsts:</a:t>
            </a:r>
            <a:r>
              <a:rPr lang="lv-LV" sz="2000" dirty="0"/>
              <a:t> Apvienotā Karaliste </a:t>
            </a:r>
          </a:p>
          <a:p>
            <a:r>
              <a:rPr lang="lv-LV" sz="2000" b="1" dirty="0"/>
              <a:t>Izejvielas:</a:t>
            </a:r>
            <a:r>
              <a:rPr lang="lv-LV" dirty="0"/>
              <a:t> </a:t>
            </a:r>
            <a:r>
              <a:rPr lang="lv-LV" sz="2000" dirty="0"/>
              <a:t>koka šķelda un granulas, ko galvenokārt veido zemas kvalitātes koksne un mazvērtīgas atliekas, kas ražotas kā augstvērtīgāku masīvkoka izstrādājumu (piemēram, celtniecības zāģmateriālu un mēbeļu) ražošanas un pārstrādes bioprodukti. </a:t>
            </a:r>
          </a:p>
          <a:p>
            <a:r>
              <a:rPr lang="lv-LV" sz="2000" b="1" dirty="0"/>
              <a:t>Apraksts:</a:t>
            </a:r>
            <a:r>
              <a:rPr lang="lv-LV" sz="2000" dirty="0"/>
              <a:t> ražots no malkas šķeldas. Eiropas lielākā elektrostacija ar biomasu. Koksnes granulas veido 17% no Apvienotās Karalistes atjaunojamās enerģijas. "Drax Biomass" ražo saspiestas koksnes granulas, kas ražotas no ilgtspējīgi apsaimniekotiem </a:t>
            </a:r>
            <a:r>
              <a:rPr lang="lv-LV" sz="2000" dirty="0" smtClean="0"/>
              <a:t>mežiem </a:t>
            </a:r>
            <a:endParaRPr lang="lv-LV" sz="2000" dirty="0"/>
          </a:p>
          <a:p>
            <a:r>
              <a:rPr lang="lv-LV" sz="2000" b="1" dirty="0"/>
              <a:t>CO</a:t>
            </a:r>
            <a:r>
              <a:rPr lang="lv-LV" sz="2000" b="1" baseline="-25000" dirty="0"/>
              <a:t>2 </a:t>
            </a:r>
            <a:r>
              <a:rPr lang="lv-LV" sz="2000" b="1" dirty="0"/>
              <a:t>un ūdens: </a:t>
            </a:r>
            <a:r>
              <a:rPr lang="lv-LV" sz="2000" dirty="0"/>
              <a:t>Koka granulas no Drax: </a:t>
            </a:r>
            <a:r>
              <a:rPr lang="lv-LV" sz="2000" dirty="0" smtClean="0"/>
              <a:t>samazina CO</a:t>
            </a:r>
            <a:r>
              <a:rPr lang="lv-LV" sz="2000" baseline="-25000" dirty="0" smtClean="0"/>
              <a:t>2</a:t>
            </a:r>
            <a:r>
              <a:rPr lang="lv-LV" sz="2000" dirty="0"/>
              <a:t> </a:t>
            </a:r>
            <a:r>
              <a:rPr lang="lv-LV" sz="2000" dirty="0" err="1" smtClean="0"/>
              <a:t>izmešus</a:t>
            </a:r>
            <a:r>
              <a:rPr lang="lv-LV" sz="2000" dirty="0" smtClean="0"/>
              <a:t> par 80 % salīdzinājumā ar ogļu izmantošanu.</a:t>
            </a:r>
          </a:p>
          <a:p>
            <a:r>
              <a:rPr lang="lv-LV" sz="2000" b="1" dirty="0" smtClean="0"/>
              <a:t>Parastais </a:t>
            </a:r>
            <a:r>
              <a:rPr lang="lv-LV" sz="2000" b="1" dirty="0"/>
              <a:t>produkts</a:t>
            </a:r>
            <a:r>
              <a:rPr lang="lv-LV" sz="2000" dirty="0"/>
              <a:t>: fosilās degvielas</a:t>
            </a:r>
          </a:p>
          <a:p>
            <a:endParaRPr lang="lv-LV" sz="2000" dirty="0"/>
          </a:p>
        </p:txBody>
      </p:sp>
      <p:sp>
        <p:nvSpPr>
          <p:cNvPr id="15" name="TextBox 14">
            <a:extLst>
              <a:ext uri="{FF2B5EF4-FFF2-40B4-BE49-F238E27FC236}">
                <a16:creationId xmlns:a16="http://schemas.microsoft.com/office/drawing/2014/main" id="{6FE4AFC8-9265-42AA-9873-C9C335C8A22A}"/>
              </a:ext>
            </a:extLst>
          </p:cNvPr>
          <p:cNvSpPr txBox="1"/>
          <p:nvPr/>
        </p:nvSpPr>
        <p:spPr>
          <a:xfrm>
            <a:off x="670536" y="4455772"/>
            <a:ext cx="3300412" cy="307777"/>
          </a:xfrm>
          <a:prstGeom prst="rect">
            <a:avLst/>
          </a:prstGeom>
          <a:noFill/>
        </p:spPr>
        <p:txBody>
          <a:bodyPr wrap="square" rtlCol="0">
            <a:spAutoFit/>
          </a:bodyPr>
          <a:lstStyle/>
          <a:p>
            <a:r>
              <a:rPr lang="lv-LV" sz="1400" dirty="0"/>
              <a:t>Drax elektroenerģijas stacija, avots: Drax, 2020</a:t>
            </a:r>
          </a:p>
        </p:txBody>
      </p:sp>
    </p:spTree>
    <p:extLst>
      <p:ext uri="{BB962C8B-B14F-4D97-AF65-F5344CB8AC3E}">
        <p14:creationId xmlns:p14="http://schemas.microsoft.com/office/powerpoint/2010/main" val="1089590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D93A0A-1152-4373-92CF-E0F10EA45F94}"/>
              </a:ext>
            </a:extLst>
          </p:cNvPr>
          <p:cNvSpPr>
            <a:spLocks noGrp="1"/>
          </p:cNvSpPr>
          <p:nvPr>
            <p:ph idx="1"/>
          </p:nvPr>
        </p:nvSpPr>
        <p:spPr>
          <a:xfrm>
            <a:off x="1014045" y="1981933"/>
            <a:ext cx="9079524" cy="3293452"/>
          </a:xfrm>
        </p:spPr>
        <p:txBody>
          <a:bodyPr>
            <a:normAutofit/>
          </a:bodyPr>
          <a:lstStyle/>
          <a:p>
            <a:pPr algn="just"/>
            <a:r>
              <a:rPr lang="lv-LV" dirty="0"/>
              <a:t>Mežsaimniecība ir viena no galvenajām bioekonomikas nozarēm </a:t>
            </a:r>
          </a:p>
          <a:p>
            <a:pPr algn="just"/>
            <a:r>
              <a:rPr lang="lv-LV" dirty="0"/>
              <a:t>Vairākas </a:t>
            </a:r>
            <a:r>
              <a:rPr lang="lv-LV" dirty="0" smtClean="0"/>
              <a:t>izejvielas no kurām </a:t>
            </a:r>
            <a:r>
              <a:rPr lang="lv-LV" dirty="0"/>
              <a:t>var radīt plašu produktu klāstu</a:t>
            </a:r>
          </a:p>
          <a:p>
            <a:pPr algn="just"/>
            <a:r>
              <a:rPr lang="lv-LV" dirty="0"/>
              <a:t>Bioekonomika var palīdzēt sasniegt IAM mērķus – attiecībā uz mežu </a:t>
            </a:r>
            <a:r>
              <a:rPr lang="lv-LV" dirty="0" smtClean="0"/>
              <a:t>balstītu </a:t>
            </a:r>
            <a:r>
              <a:rPr lang="lv-LV" dirty="0" err="1" smtClean="0"/>
              <a:t>bioekonomiku</a:t>
            </a:r>
            <a:r>
              <a:rPr lang="lv-LV" dirty="0" smtClean="0"/>
              <a:t>: </a:t>
            </a:r>
            <a:r>
              <a:rPr lang="lv-LV" dirty="0"/>
              <a:t>IAM 15 ir visaktuālākais</a:t>
            </a:r>
          </a:p>
          <a:p>
            <a:pPr algn="just"/>
            <a:r>
              <a:rPr lang="lv-LV" dirty="0"/>
              <a:t>Bioloģiski</a:t>
            </a:r>
            <a:r>
              <a:rPr lang="en-US" dirty="0"/>
              <a:t> </a:t>
            </a:r>
            <a:r>
              <a:rPr lang="lv-LV" dirty="0"/>
              <a:t>produkti var izraisīt arī mazāku ūdens patēriņu un mazāk CO</a:t>
            </a:r>
            <a:r>
              <a:rPr lang="lv-LV" baseline="-25000" dirty="0"/>
              <a:t>2</a:t>
            </a:r>
            <a:r>
              <a:rPr lang="lv-LV" dirty="0"/>
              <a:t> izmešu</a:t>
            </a:r>
          </a:p>
        </p:txBody>
      </p:sp>
      <p:sp>
        <p:nvSpPr>
          <p:cNvPr id="6" name="Rechteck 14">
            <a:extLst>
              <a:ext uri="{FF2B5EF4-FFF2-40B4-BE49-F238E27FC236}">
                <a16:creationId xmlns:a16="http://schemas.microsoft.com/office/drawing/2014/main" id="{6C178F00-26DA-4D85-B135-AFAB4C319511}"/>
              </a:ext>
            </a:extLst>
          </p:cNvPr>
          <p:cNvSpPr/>
          <p:nvPr/>
        </p:nvSpPr>
        <p:spPr>
          <a:xfrm>
            <a:off x="6106886" y="-1"/>
            <a:ext cx="6085113"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7" name="Grafik 15">
            <a:extLst>
              <a:ext uri="{FF2B5EF4-FFF2-40B4-BE49-F238E27FC236}">
                <a16:creationId xmlns:a16="http://schemas.microsoft.com/office/drawing/2014/main" id="{D95CDA1D-D678-4F4A-9A2A-83602E1220E2}"/>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8" name="TextBox 7">
            <a:extLst>
              <a:ext uri="{FF2B5EF4-FFF2-40B4-BE49-F238E27FC236}">
                <a16:creationId xmlns:a16="http://schemas.microsoft.com/office/drawing/2014/main" id="{498CC7F4-5C0E-4880-B348-90480717BD1B}"/>
              </a:ext>
            </a:extLst>
          </p:cNvPr>
          <p:cNvSpPr txBox="1"/>
          <p:nvPr/>
        </p:nvSpPr>
        <p:spPr>
          <a:xfrm>
            <a:off x="6319838" y="252413"/>
            <a:ext cx="4495800" cy="584775"/>
          </a:xfrm>
          <a:prstGeom prst="rect">
            <a:avLst/>
          </a:prstGeom>
          <a:noFill/>
        </p:spPr>
        <p:txBody>
          <a:bodyPr wrap="square" rtlCol="0">
            <a:spAutoFit/>
          </a:bodyPr>
          <a:lstStyle/>
          <a:p>
            <a:r>
              <a:rPr lang="lv-LV" sz="3200" b="1" dirty="0">
                <a:solidFill>
                  <a:schemeClr val="bg1"/>
                </a:solidFill>
                <a:latin typeface="Roboto" panose="02000000000000000000"/>
              </a:rPr>
              <a:t>Slēdziens </a:t>
            </a:r>
          </a:p>
        </p:txBody>
      </p:sp>
    </p:spTree>
    <p:extLst>
      <p:ext uri="{BB962C8B-B14F-4D97-AF65-F5344CB8AC3E}">
        <p14:creationId xmlns:p14="http://schemas.microsoft.com/office/powerpoint/2010/main" val="30770480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lv-LV" sz="4000" b="1" dirty="0">
                <a:solidFill>
                  <a:srgbClr val="FFED00"/>
                </a:solidFill>
              </a:rPr>
              <a:t>Jautājumi un diskusijas</a:t>
            </a:r>
          </a:p>
        </p:txBody>
      </p:sp>
    </p:spTree>
    <p:extLst>
      <p:ext uri="{BB962C8B-B14F-4D97-AF65-F5344CB8AC3E}">
        <p14:creationId xmlns:p14="http://schemas.microsoft.com/office/powerpoint/2010/main" val="196977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lv-LV" sz="2400" b="1" dirty="0">
                <a:solidFill>
                  <a:schemeClr val="accent6">
                    <a:lumMod val="50000"/>
                  </a:schemeClr>
                </a:solidFill>
              </a:rPr>
              <a:t>Šie izglītības resursi tika izstrādāti BE-Rural projekta ietvaros</a:t>
            </a:r>
            <a:r>
              <a:rPr lang="lv-LV" dirty="0"/>
              <a:t> </a:t>
            </a:r>
            <a:endParaRPr lang="lv-LV" sz="2000" dirty="0">
              <a:solidFill>
                <a:schemeClr val="accent3">
                  <a:lumMod val="75000"/>
                </a:schemeClr>
              </a:solidFill>
            </a:endParaRPr>
          </a:p>
          <a:p>
            <a:pPr algn="ctr"/>
            <a:r>
              <a:rPr lang="lv-LV" dirty="0">
                <a:solidFill>
                  <a:schemeClr val="accent3">
                    <a:lumMod val="75000"/>
                  </a:schemeClr>
                </a:solidFill>
              </a:rPr>
              <a:t>Uz bioloģiju balstītas stratēģijas un vadlīnijas lauku un reģionālās attīstības uzlabošanai ES (2019. gada aprīlis – 2022. gada marts)</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lv-LV" sz="2400" b="1" dirty="0">
                <a:solidFill>
                  <a:srgbClr val="AE0917"/>
                </a:solidFill>
              </a:rPr>
              <a:t>BE-Rural atbalsts </a:t>
            </a:r>
          </a:p>
          <a:p>
            <a:pPr algn="just">
              <a:spcAft>
                <a:spcPts val="1800"/>
              </a:spcAft>
            </a:pPr>
            <a:r>
              <a:rPr lang="lv-LV" sz="1400" dirty="0"/>
              <a:t>… reģionālās ieinteresētās personas piecās valstīs:</a:t>
            </a:r>
          </a:p>
          <a:p>
            <a:pPr marL="214313" indent="-214313" algn="just">
              <a:spcAft>
                <a:spcPts val="1800"/>
              </a:spcAft>
              <a:buFont typeface="Arial" panose="020B0604020202020204" pitchFamily="34" charset="0"/>
              <a:buChar char="•"/>
            </a:pPr>
            <a:r>
              <a:rPr lang="lv-LV" sz="1400" dirty="0"/>
              <a:t>Latvija: Vidzeme un Kurzeme</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Polija: Ščecinas un Vislas lagūnas</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Rumānija: Kovašna </a:t>
            </a:r>
            <a:r>
              <a:rPr lang="lv-LV" sz="1400" i="1" dirty="0"/>
              <a:t>[Covasna]</a:t>
            </a:r>
          </a:p>
          <a:p>
            <a:pPr marL="214313" indent="-214313" algn="just">
              <a:spcAft>
                <a:spcPts val="1800"/>
              </a:spcAft>
              <a:buFont typeface="Arial" panose="020B0604020202020204" pitchFamily="34" charset="0"/>
              <a:buChar char="•"/>
            </a:pPr>
            <a:r>
              <a:rPr lang="lv-LV" sz="1400" dirty="0"/>
              <a:t>Bulgārija: Starazagora </a:t>
            </a:r>
            <a:r>
              <a:rPr lang="lv-LV" sz="1400" i="1" dirty="0"/>
              <a:t>[Stara Zagora]</a:t>
            </a:r>
          </a:p>
          <a:p>
            <a:pPr marL="214313" indent="-214313" algn="just">
              <a:spcAft>
                <a:spcPts val="1800"/>
              </a:spcAft>
              <a:buFont typeface="Arial" panose="020B0604020202020204" pitchFamily="34" charset="0"/>
              <a:buChar char="•"/>
            </a:pPr>
            <a:r>
              <a:rPr lang="lv-LV" sz="1400" dirty="0"/>
              <a:t>Ziemeļmaķedonija: Štrumica </a:t>
            </a:r>
            <a:r>
              <a:rPr lang="lv-LV" sz="1400" i="1" dirty="0"/>
              <a:t>[Strumica]</a:t>
            </a:r>
            <a:endParaRPr lang="lv-LV"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lv-LV" sz="1600" dirty="0">
                <a:solidFill>
                  <a:schemeClr val="accent3">
                    <a:lumMod val="75000"/>
                  </a:schemeClr>
                </a:solidFill>
              </a:rPr>
              <a:t>https://be-rural.eu</a:t>
            </a:r>
            <a:r>
              <a:rPr lang="lv-LV" dirty="0"/>
              <a:t> </a:t>
            </a:r>
          </a:p>
          <a:p>
            <a:endParaRPr lang="lv-LV"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lv-LV" sz="2000" dirty="0">
                <a:solidFill>
                  <a:schemeClr val="accent6">
                    <a:lumMod val="50000"/>
                  </a:schemeClr>
                </a:solidFill>
              </a:rPr>
              <a:t>BE-Rural mērķis ir realizēt reģionālo bioloģisko ekonomiku potenciālu, atbalstot attiecīgos dalībniekus bioekonomikas stratēģiju un ceļvežu līdzdalības izstrādē </a:t>
            </a:r>
          </a:p>
        </p:txBody>
      </p:sp>
      <p:sp>
        <p:nvSpPr>
          <p:cNvPr id="2" name="Rectangle 1"/>
          <p:cNvSpPr/>
          <p:nvPr/>
        </p:nvSpPr>
        <p:spPr>
          <a:xfrm>
            <a:off x="700095" y="6177689"/>
            <a:ext cx="3943002" cy="369332"/>
          </a:xfrm>
          <a:prstGeom prst="rect">
            <a:avLst/>
          </a:prstGeom>
        </p:spPr>
        <p:txBody>
          <a:bodyPr wrap="none">
            <a:spAutoFit/>
          </a:bodyPr>
          <a:lstStyle/>
          <a:p>
            <a:r>
              <a:rPr lang="lv-LV" dirty="0">
                <a:hlinkClick r:id="rId5"/>
              </a:rPr>
              <a:t>https://be-rural.eu/innovation-regions/</a:t>
            </a:r>
            <a:r>
              <a:rPr lang="lv-LV"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60996189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985980"/>
          </a:xfrm>
          <a:prstGeom prst="rect">
            <a:avLst/>
          </a:prstGeom>
          <a:noFill/>
        </p:spPr>
        <p:txBody>
          <a:bodyPr wrap="square" rtlCol="0" anchor="t">
            <a:spAutoFit/>
          </a:bodyPr>
          <a:lstStyle/>
          <a:p>
            <a:pPr algn="just">
              <a:spcAft>
                <a:spcPts val="2400"/>
              </a:spcAft>
            </a:pPr>
            <a:r>
              <a:rPr lang="lv-LV" sz="2800" b="1" dirty="0">
                <a:solidFill>
                  <a:srgbClr val="FFC000"/>
                </a:solidFill>
                <a:latin typeface="Roboto" panose="02000000000000000000" pitchFamily="2" charset="0"/>
              </a:rPr>
              <a:t>Bioekonomika…</a:t>
            </a:r>
          </a:p>
          <a:p>
            <a:pPr marL="285750" indent="-285750">
              <a:spcAft>
                <a:spcPts val="2400"/>
              </a:spcAft>
              <a:buFont typeface="Arial" panose="020B0604020202020204" pitchFamily="34" charset="0"/>
              <a:buChar char="•"/>
            </a:pPr>
            <a:r>
              <a:rPr lang="lv-LV" dirty="0"/>
              <a:t>Tā ir preču, pakalpojumu vai enerģijas ražošana no bioloģiskā materiāla kā galvenā resursa. </a:t>
            </a:r>
          </a:p>
          <a:p>
            <a:pPr marL="285750" indent="-285750">
              <a:spcAft>
                <a:spcPts val="2400"/>
              </a:spcAft>
              <a:buFont typeface="Arial" panose="020B0604020202020204" pitchFamily="34" charset="0"/>
              <a:buChar char="•"/>
            </a:pPr>
            <a:r>
              <a:rPr lang="lv-LV" dirty="0"/>
              <a:t>Cieši saistīta ar ilgtspējību, jo bieži tiek izmantoti bioloģiski noārdāmi resursi, un bieži vien tiek izstrādātas sistēmas, kurās atkritumu klātbūtne neeksistē. </a:t>
            </a:r>
          </a:p>
          <a:p>
            <a:pPr marL="285750" indent="-285750">
              <a:spcAft>
                <a:spcPts val="2400"/>
              </a:spcAft>
              <a:buFont typeface="Arial" panose="020B0604020202020204" pitchFamily="34" charset="0"/>
              <a:buChar char="•"/>
            </a:pPr>
            <a:r>
              <a:rPr lang="lv-LV" dirty="0"/>
              <a:t>Var palīdzēt izvairīties no resursu izsīkšanas nākamajām paaudzēm un aizsargāt planētas stabilitāti.  </a:t>
            </a:r>
            <a:endParaRPr lang="lv-LV"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r>
              <a:rPr dirty="0"/>
              <a:t/>
            </a:r>
            <a:br>
              <a:rPr dirty="0"/>
            </a:br>
            <a:endParaRPr lang="lv-LV"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Bioekonomikas pārskats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1908215"/>
          </a:xfrm>
          <a:prstGeom prst="rect">
            <a:avLst/>
          </a:prstGeom>
          <a:noFill/>
        </p:spPr>
        <p:txBody>
          <a:bodyPr wrap="square" rtlCol="0">
            <a:spAutoFit/>
          </a:bodyPr>
          <a:lstStyle/>
          <a:p>
            <a:pPr algn="ctr"/>
            <a:r>
              <a:rPr lang="lv-LV" sz="2800" b="1" dirty="0">
                <a:solidFill>
                  <a:srgbClr val="FFC000"/>
                </a:solidFill>
              </a:rPr>
              <a:t>Eiropas bioekonomikas stratēģija</a:t>
            </a:r>
          </a:p>
          <a:p>
            <a:endParaRPr lang="lv-LV" dirty="0"/>
          </a:p>
          <a:p>
            <a:r>
              <a:rPr lang="lv-LV" dirty="0"/>
              <a:t>Eiropas Komsija veic pasākumus ilgtspējīgas bioekonomikas virzienā, un Savienībai ir bioekonomikas stratēģija, lai veicinātu bioekonomiku un nepieļautu ekoloģiski limitējošu stāvokļu sasniegšanu. </a:t>
            </a:r>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205679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461665"/>
          </a:xfrm>
          <a:prstGeom prst="rect">
            <a:avLst/>
          </a:prstGeom>
          <a:noFill/>
        </p:spPr>
        <p:txBody>
          <a:bodyPr wrap="square" rtlCol="0" anchor="t">
            <a:spAutoFit/>
          </a:bodyPr>
          <a:lstStyle/>
          <a:p>
            <a:pPr>
              <a:spcAft>
                <a:spcPts val="2400"/>
              </a:spcAft>
            </a:pPr>
            <a:r>
              <a:rPr lang="lv-LV" sz="2400" b="1" dirty="0">
                <a:solidFill>
                  <a:srgbClr val="AE0917"/>
                </a:solidFill>
                <a:latin typeface="Roboto" panose="02000000000000000000" pitchFamily="2" charset="0"/>
              </a:rPr>
              <a:t>Bioekonomika un aprites ekonomika – atkritumi ir vērtīgs resurss </a:t>
            </a:r>
            <a:endParaRPr lang="lv-LV"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Bioekonomikas pārskats </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srcRect t="8224" b="20046"/>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lv-LV" sz="1400" b="1" dirty="0"/>
              <a:t>Videomateriāls (2 minūtes un 9 sekundes):</a:t>
            </a:r>
            <a:r>
              <a:rPr lang="lv-LV" dirty="0"/>
              <a:t> </a:t>
            </a:r>
            <a:r>
              <a:rPr lang="lv-LV" sz="1400" dirty="0">
                <a:hlinkClick r:id="rId5"/>
              </a:rPr>
              <a:t>https://www.youtube.com/watch?v=RfRN_hHeIKk</a:t>
            </a:r>
            <a:endParaRPr lang="lv-LV" sz="1400" dirty="0"/>
          </a:p>
          <a:p>
            <a:pPr defTabSz="914400">
              <a:defRPr/>
            </a:pPr>
            <a:r>
              <a:rPr lang="lv-LV" sz="1400" b="1" dirty="0"/>
              <a:t>Videomateriāla valodas un subtitri:</a:t>
            </a:r>
            <a:r>
              <a:rPr lang="lv-LV" sz="1400" dirty="0"/>
              <a:t> Bulgāru, latviešu, maķedoniešu, poļu un rumāņu</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503674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Rectangle 2"/>
          <p:cNvSpPr/>
          <p:nvPr/>
        </p:nvSpPr>
        <p:spPr>
          <a:xfrm>
            <a:off x="155302" y="3158386"/>
            <a:ext cx="6180253" cy="3785652"/>
          </a:xfrm>
          <a:prstGeom prst="rect">
            <a:avLst/>
          </a:prstGeom>
        </p:spPr>
        <p:txBody>
          <a:bodyPr wrap="square">
            <a:spAutoFit/>
          </a:bodyPr>
          <a:lstStyle/>
          <a:p>
            <a:r>
              <a:rPr lang="lv-LV" sz="2000" dirty="0">
                <a:latin typeface="Arial" charset="0"/>
              </a:rPr>
              <a:t>Ar jauno bioekonomikas stratēģiju Eiropas Komisija atbalsta iniciatīvas valsts un reģionālā līmenī, lai attīstītu efektīvu un ilgtspējīgu bioekonomiku, un tas ietver:</a:t>
            </a:r>
            <a:endParaRPr lang="lv-LV" sz="2000" dirty="0">
              <a:latin typeface="Arial" charset="0"/>
              <a:ea typeface="Arial" charset="0"/>
              <a:cs typeface="Arial" charset="0"/>
            </a:endParaRPr>
          </a:p>
          <a:p>
            <a:pPr lvl="0"/>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ES mēroga uzraudzības sistēmas ieviešanu, lai uzraudzītu virzību uz </a:t>
            </a:r>
            <a:r>
              <a:rPr lang="lv-LV" sz="2000" b="1" dirty="0">
                <a:latin typeface="Arial" charset="0"/>
              </a:rPr>
              <a:t>ilgtspējīgu aprites bioekonomiku.</a:t>
            </a:r>
          </a:p>
          <a:p>
            <a:pPr lvl="1"/>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Norādījumu sniegšana par to, kā vislabāk izmantot </a:t>
            </a:r>
            <a:r>
              <a:rPr lang="lv-LV" sz="2000" dirty="0" err="1">
                <a:latin typeface="Arial" charset="0"/>
              </a:rPr>
              <a:t>bioekonomiku</a:t>
            </a:r>
            <a:r>
              <a:rPr lang="lv-LV" sz="2000" dirty="0">
                <a:latin typeface="Arial" charset="0"/>
              </a:rPr>
              <a:t> </a:t>
            </a:r>
            <a:r>
              <a:rPr lang="lv-LV" sz="2000" b="1" dirty="0">
                <a:latin typeface="Arial" charset="0"/>
              </a:rPr>
              <a:t>nepārsniedzot ekoloģiskās robežās</a:t>
            </a:r>
            <a:endParaRPr lang="lv-LV" sz="2000" dirty="0">
              <a:latin typeface="Arial" charset="0"/>
            </a:endParaRPr>
          </a:p>
        </p:txBody>
      </p:sp>
      <p:sp>
        <p:nvSpPr>
          <p:cNvPr id="9" name="Rectangle 8"/>
          <p:cNvSpPr/>
          <p:nvPr/>
        </p:nvSpPr>
        <p:spPr>
          <a:xfrm>
            <a:off x="155302" y="1137361"/>
            <a:ext cx="11693935" cy="2062103"/>
          </a:xfrm>
          <a:prstGeom prst="rect">
            <a:avLst/>
          </a:prstGeom>
        </p:spPr>
        <p:txBody>
          <a:bodyPr wrap="square">
            <a:spAutoFit/>
          </a:bodyPr>
          <a:lstStyle/>
          <a:p>
            <a:pPr algn="ctr"/>
            <a:r>
              <a:rPr lang="lv-LV" sz="3200" b="1" spc="100" dirty="0">
                <a:solidFill>
                  <a:srgbClr val="C00000"/>
                </a:solidFill>
                <a:latin typeface="Roboto" panose="02000000000000000000" pitchFamily="2" charset="0"/>
              </a:rPr>
              <a:t>Papildus ilgtspējības nodrošināšanai un klimata pārmaiņu mazināšanai ir ļoti svarīgi, lai </a:t>
            </a:r>
            <a:r>
              <a:rPr lang="lv-LV" sz="3200" b="1" spc="100" dirty="0" err="1">
                <a:solidFill>
                  <a:srgbClr val="C00000"/>
                </a:solidFill>
                <a:latin typeface="Roboto" panose="02000000000000000000" pitchFamily="2" charset="0"/>
              </a:rPr>
              <a:t>bioekonomika</a:t>
            </a:r>
            <a:r>
              <a:rPr lang="lv-LV" sz="3200" b="1" spc="100" dirty="0">
                <a:solidFill>
                  <a:srgbClr val="C00000"/>
                </a:solidFill>
                <a:latin typeface="Roboto" panose="02000000000000000000" pitchFamily="2" charset="0"/>
              </a:rPr>
              <a:t> darbotos nepārsniedzot ekoloģiskās robežās.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Ekoloģiskās robežas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246070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6085113" cy="707886"/>
          </a:xfrm>
          <a:prstGeom prst="rect">
            <a:avLst/>
          </a:prstGeom>
          <a:noFill/>
        </p:spPr>
        <p:txBody>
          <a:bodyPr wrap="square" rtlCol="0">
            <a:spAutoFit/>
          </a:bodyPr>
          <a:lstStyle/>
          <a:p>
            <a:pPr algn="r"/>
            <a:r>
              <a:rPr lang="lv-LV" sz="2000" b="1" spc="100" dirty="0">
                <a:solidFill>
                  <a:schemeClr val="bg1"/>
                </a:solidFill>
              </a:rPr>
              <a:t>Bioekonomikas izaicinājumi: </a:t>
            </a:r>
            <a:r>
              <a:rPr lang="lv-LV" sz="2000" b="1" dirty="0">
                <a:solidFill>
                  <a:schemeClr val="bg1"/>
                </a:solidFill>
              </a:rPr>
              <a:t>Resursu nodrošināšana un bioloģiskās daudzveidības samazināšanās</a:t>
            </a:r>
          </a:p>
        </p:txBody>
      </p:sp>
      <p:sp>
        <p:nvSpPr>
          <p:cNvPr id="5" name="Rectangle 4"/>
          <p:cNvSpPr/>
          <p:nvPr/>
        </p:nvSpPr>
        <p:spPr>
          <a:xfrm>
            <a:off x="457597" y="1650714"/>
            <a:ext cx="11396545" cy="4832092"/>
          </a:xfrm>
          <a:prstGeom prst="rect">
            <a:avLst/>
          </a:prstGeom>
        </p:spPr>
        <p:txBody>
          <a:bodyPr wrap="square">
            <a:spAutoFit/>
          </a:bodyPr>
          <a:lstStyle/>
          <a:p>
            <a:r>
              <a:rPr lang="lv-LV" sz="2800" dirty="0"/>
              <a:t>Bioproduktus iegūst no atjaunojamiem bioloģiskajiem resursiem. Bioekonomikā tiek izmantoti daudz un dažādi biomasas resursu, sākot no kultūrām līdz mežiem un beidzot ar mikroorganismiem. Bez šīm izejvielām nebūtu bioekonomikas. </a:t>
            </a:r>
          </a:p>
          <a:p>
            <a:endParaRPr lang="lv-LV" sz="2800" dirty="0"/>
          </a:p>
          <a:p>
            <a:r>
              <a:rPr lang="lv-LV" sz="2800" dirty="0"/>
              <a:t>Ir ļoti svarīgi, lai bioekonomika nekonkurētu ar pārtikas ražošanu un neietekmētu bioloģisko daudzveidību. Piemēram, </a:t>
            </a:r>
            <a:r>
              <a:rPr lang="en-US" sz="2800" dirty="0" err="1"/>
              <a:t>marginālās</a:t>
            </a:r>
            <a:r>
              <a:rPr lang="lv-LV" sz="2800" dirty="0"/>
              <a:t> zemes n</a:t>
            </a:r>
            <a:r>
              <a:rPr lang="en-US" sz="2800" dirty="0" err="1"/>
              <a:t>evar</a:t>
            </a:r>
            <a:r>
              <a:rPr lang="lv-LV" sz="2800" dirty="0"/>
              <a:t> izmantot pārtikas ražošanai, bet tās var būt svarīgas bioloģiskajai daudzveidībai.</a:t>
            </a:r>
          </a:p>
          <a:p>
            <a:endParaRPr lang="lv-LV" sz="2800" dirty="0"/>
          </a:p>
          <a:p>
            <a:r>
              <a:rPr lang="lv-LV" sz="2800" dirty="0"/>
              <a:t>Tāpēc ir svarīgi veikt bioloģiskās daudzveidības novērtējumu.</a:t>
            </a:r>
          </a:p>
        </p:txBody>
      </p:sp>
    </p:spTree>
    <p:extLst>
      <p:ext uri="{BB962C8B-B14F-4D97-AF65-F5344CB8AC3E}">
        <p14:creationId xmlns:p14="http://schemas.microsoft.com/office/powerpoint/2010/main" val="50669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
            <a:ext cx="6106886" cy="1076411"/>
          </a:xfrm>
          <a:prstGeom prst="rect">
            <a:avLst/>
          </a:prstGeom>
        </p:spPr>
      </p:pic>
      <p:sp>
        <p:nvSpPr>
          <p:cNvPr id="7" name="Rectangle 6"/>
          <p:cNvSpPr/>
          <p:nvPr/>
        </p:nvSpPr>
        <p:spPr>
          <a:xfrm>
            <a:off x="1573116" y="1579379"/>
            <a:ext cx="9359801" cy="954107"/>
          </a:xfrm>
          <a:prstGeom prst="rect">
            <a:avLst/>
          </a:prstGeom>
        </p:spPr>
        <p:txBody>
          <a:bodyPr wrap="square">
            <a:spAutoFit/>
          </a:bodyPr>
          <a:lstStyle/>
          <a:p>
            <a:pPr algn="ctr"/>
            <a:r>
              <a:rPr lang="lv-LV" sz="2800" b="1" dirty="0">
                <a:solidFill>
                  <a:srgbClr val="008BDF"/>
                </a:solidFill>
              </a:rPr>
              <a:t>Kādi ir bioekonomikas izejvielu (vai pamata materiālu) piemēri mežsaimniecības nozarē?</a:t>
            </a:r>
          </a:p>
        </p:txBody>
      </p:sp>
      <p:sp>
        <p:nvSpPr>
          <p:cNvPr id="3" name="TextBox 2"/>
          <p:cNvSpPr txBox="1"/>
          <p:nvPr/>
        </p:nvSpPr>
        <p:spPr>
          <a:xfrm>
            <a:off x="1320800" y="3067197"/>
            <a:ext cx="9499600" cy="3046988"/>
          </a:xfrm>
          <a:prstGeom prst="rect">
            <a:avLst/>
          </a:prstGeom>
          <a:noFill/>
        </p:spPr>
        <p:txBody>
          <a:bodyPr wrap="square" rtlCol="0">
            <a:spAutoFit/>
          </a:bodyPr>
          <a:lstStyle/>
          <a:p>
            <a:pPr algn="ctr"/>
            <a:r>
              <a:rPr lang="lv-LV" sz="3200" dirty="0"/>
              <a:t>Divu studentu grupās </a:t>
            </a:r>
            <a:r>
              <a:rPr lang="lv-LV" sz="3200" dirty="0" smtClean="0"/>
              <a:t>uzrakstiet sarakstu ar iespējamajām izejvielām priekš bioekonomikas, ko varētu iegūt no mežu nozares.</a:t>
            </a:r>
            <a:endParaRPr lang="lv-LV" sz="3200" dirty="0"/>
          </a:p>
          <a:p>
            <a:pPr algn="ctr"/>
            <a:endParaRPr lang="lv-LV" sz="3200" dirty="0"/>
          </a:p>
          <a:p>
            <a:pPr algn="ctr"/>
            <a:r>
              <a:rPr lang="lv-LV" sz="3200" dirty="0">
                <a:solidFill>
                  <a:srgbClr val="C00000"/>
                </a:solidFill>
              </a:rPr>
              <a:t>Uzdevumam ir 2 minūtes.</a:t>
            </a:r>
          </a:p>
          <a:p>
            <a:pPr algn="ctr"/>
            <a:endParaRPr lang="lv-LV" sz="3200" dirty="0"/>
          </a:p>
        </p:txBody>
      </p:sp>
      <p:sp>
        <p:nvSpPr>
          <p:cNvPr id="8" name="Textfeld 1">
            <a:extLst>
              <a:ext uri="{FF2B5EF4-FFF2-40B4-BE49-F238E27FC236}">
                <a16:creationId xmlns:a16="http://schemas.microsoft.com/office/drawing/2014/main" id="{916C075C-E486-8B40-A758-F39602688645}"/>
              </a:ext>
            </a:extLst>
          </p:cNvPr>
          <p:cNvSpPr txBox="1"/>
          <p:nvPr/>
        </p:nvSpPr>
        <p:spPr>
          <a:xfrm>
            <a:off x="6664960" y="237978"/>
            <a:ext cx="5431772" cy="461665"/>
          </a:xfrm>
          <a:prstGeom prst="rect">
            <a:avLst/>
          </a:prstGeom>
          <a:noFill/>
        </p:spPr>
        <p:txBody>
          <a:bodyPr wrap="square" rtlCol="0">
            <a:spAutoFit/>
          </a:bodyPr>
          <a:lstStyle/>
          <a:p>
            <a:r>
              <a:rPr lang="lv-LV" sz="2400" dirty="0">
                <a:solidFill>
                  <a:schemeClr val="bg1"/>
                </a:solidFill>
                <a:latin typeface="Trebuchet MS" panose="020B0603020202020204"/>
              </a:rPr>
              <a:t>Mežsaimniecības izejmateriāli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726802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085114" y="-1"/>
            <a:ext cx="6106886"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7213600" y="237978"/>
            <a:ext cx="4883132" cy="461665"/>
          </a:xfrm>
          <a:prstGeom prst="rect">
            <a:avLst/>
          </a:prstGeom>
          <a:noFill/>
        </p:spPr>
        <p:txBody>
          <a:bodyPr wrap="square" rtlCol="0">
            <a:spAutoFit/>
          </a:bodyPr>
          <a:lstStyle/>
          <a:p>
            <a:r>
              <a:rPr lang="lv-LV" sz="2400" dirty="0">
                <a:solidFill>
                  <a:schemeClr val="bg1"/>
                </a:solidFill>
                <a:latin typeface="Trebuchet MS" panose="020B0603020202020204"/>
              </a:rPr>
              <a:t>Mežsaimniecības izejmateriāli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
            <a:ext cx="6106886" cy="1076411"/>
          </a:xfrm>
          <a:prstGeom prst="rect">
            <a:avLst/>
          </a:prstGeom>
        </p:spPr>
      </p:pic>
      <p:sp>
        <p:nvSpPr>
          <p:cNvPr id="6" name="Rectangle 5"/>
          <p:cNvSpPr/>
          <p:nvPr/>
        </p:nvSpPr>
        <p:spPr>
          <a:xfrm>
            <a:off x="1595111" y="2601015"/>
            <a:ext cx="9879133" cy="1938992"/>
          </a:xfrm>
          <a:prstGeom prst="rect">
            <a:avLst/>
          </a:prstGeom>
        </p:spPr>
        <p:txBody>
          <a:bodyPr wrap="square" numCol="3">
            <a:spAutoFit/>
          </a:bodyPr>
          <a:lstStyle/>
          <a:p>
            <a:pPr marL="342900" indent="-342900">
              <a:buFont typeface="Arial" charset="0"/>
              <a:buChar char="•"/>
            </a:pPr>
            <a:r>
              <a:rPr lang="lv-LV" sz="2400" dirty="0"/>
              <a:t>Bambuss</a:t>
            </a:r>
          </a:p>
          <a:p>
            <a:pPr marL="342900" indent="-342900">
              <a:buFont typeface="Arial" charset="0"/>
              <a:buChar char="•"/>
            </a:pPr>
            <a:r>
              <a:rPr lang="lv-LV" sz="2400" dirty="0"/>
              <a:t>Miza</a:t>
            </a:r>
          </a:p>
          <a:p>
            <a:pPr marL="342900" indent="-342900">
              <a:buFont typeface="Arial" charset="0"/>
              <a:buChar char="•"/>
            </a:pPr>
            <a:r>
              <a:rPr lang="lv-LV" sz="2400" dirty="0"/>
              <a:t>Zari</a:t>
            </a:r>
          </a:p>
          <a:p>
            <a:pPr marL="342900" indent="-342900">
              <a:buFont typeface="Arial" charset="0"/>
              <a:buChar char="•"/>
            </a:pPr>
            <a:r>
              <a:rPr lang="lv-LV" sz="2400" dirty="0"/>
              <a:t>Melnais atsārms</a:t>
            </a:r>
          </a:p>
          <a:p>
            <a:pPr marL="342900" indent="-342900">
              <a:buFont typeface="Arial" charset="0"/>
              <a:buChar char="•"/>
            </a:pPr>
            <a:r>
              <a:rPr lang="lv-LV" sz="2400" dirty="0"/>
              <a:t>Celuloze</a:t>
            </a:r>
          </a:p>
          <a:p>
            <a:pPr marL="342900" indent="-342900">
              <a:buFont typeface="Arial" charset="0"/>
              <a:buChar char="•"/>
            </a:pPr>
            <a:r>
              <a:rPr lang="lv-LV" sz="2400" dirty="0"/>
              <a:t>Lapu koku koksne</a:t>
            </a:r>
          </a:p>
          <a:p>
            <a:pPr marL="342900" indent="-342900">
              <a:buFont typeface="Arial" charset="0"/>
              <a:buChar char="•"/>
            </a:pPr>
            <a:r>
              <a:rPr lang="lv-LV" sz="2400" dirty="0"/>
              <a:t>Lignīns</a:t>
            </a:r>
          </a:p>
          <a:p>
            <a:pPr marL="342900" indent="-342900">
              <a:buFont typeface="Arial" charset="0"/>
              <a:buChar char="•"/>
            </a:pPr>
            <a:r>
              <a:rPr lang="lv-LV" sz="2400" dirty="0"/>
              <a:t>Lapas</a:t>
            </a:r>
          </a:p>
          <a:p>
            <a:pPr marL="342900" indent="-342900">
              <a:buFont typeface="Arial" charset="0"/>
              <a:buChar char="•"/>
            </a:pPr>
            <a:r>
              <a:rPr lang="lv-LV" sz="2400" dirty="0"/>
              <a:t>Postprodukcijas koksne</a:t>
            </a:r>
          </a:p>
          <a:p>
            <a:pPr marL="342900" indent="-342900">
              <a:buFont typeface="Arial" charset="0"/>
              <a:buChar char="•"/>
            </a:pPr>
            <a:r>
              <a:rPr lang="lv-LV" sz="2400" dirty="0"/>
              <a:t>Skujkoku koksne</a:t>
            </a:r>
          </a:p>
          <a:p>
            <a:pPr marL="342900" indent="-342900">
              <a:buFont typeface="Arial" charset="0"/>
              <a:buChar char="•"/>
            </a:pPr>
            <a:r>
              <a:rPr lang="lv-LV" sz="2400" dirty="0"/>
              <a:t>Zāģu skaidas</a:t>
            </a:r>
          </a:p>
          <a:p>
            <a:pPr marL="342900" indent="-342900">
              <a:buFont typeface="Arial" charset="0"/>
              <a:buChar char="•"/>
            </a:pPr>
            <a:r>
              <a:rPr lang="lv-LV" sz="2400" dirty="0"/>
              <a:t>Celmi</a:t>
            </a:r>
          </a:p>
          <a:p>
            <a:pPr marL="342900" indent="-342900">
              <a:buFont typeface="Arial" charset="0"/>
              <a:buChar char="•"/>
            </a:pPr>
            <a:r>
              <a:rPr lang="lv-LV" sz="2400" dirty="0"/>
              <a:t>Koksnes granulas</a:t>
            </a:r>
          </a:p>
        </p:txBody>
      </p:sp>
      <p:sp>
        <p:nvSpPr>
          <p:cNvPr id="7" name="Rectangle 6"/>
          <p:cNvSpPr/>
          <p:nvPr/>
        </p:nvSpPr>
        <p:spPr>
          <a:xfrm>
            <a:off x="409302" y="1589914"/>
            <a:ext cx="8474564" cy="461665"/>
          </a:xfrm>
          <a:prstGeom prst="rect">
            <a:avLst/>
          </a:prstGeom>
        </p:spPr>
        <p:txBody>
          <a:bodyPr wrap="none">
            <a:spAutoFit/>
          </a:bodyPr>
          <a:lstStyle/>
          <a:p>
            <a:r>
              <a:rPr lang="lv-LV" sz="2400" b="1" dirty="0">
                <a:solidFill>
                  <a:srgbClr val="008BDF"/>
                </a:solidFill>
              </a:rPr>
              <a:t>Kādi ir bioekonomikas izejvielu </a:t>
            </a:r>
            <a:r>
              <a:rPr lang="lv-LV" sz="2400" b="1" dirty="0" smtClean="0">
                <a:solidFill>
                  <a:srgbClr val="008BDF"/>
                </a:solidFill>
              </a:rPr>
              <a:t>piemēri </a:t>
            </a:r>
            <a:r>
              <a:rPr lang="lv-LV" sz="2400" b="1" dirty="0">
                <a:solidFill>
                  <a:srgbClr val="008BDF"/>
                </a:solidFill>
              </a:rPr>
              <a:t>mežsaimniecības nozarē?</a:t>
            </a:r>
          </a:p>
        </p:txBody>
      </p:sp>
      <p:sp>
        <p:nvSpPr>
          <p:cNvPr id="8" name="Rectangle 7"/>
          <p:cNvSpPr/>
          <p:nvPr/>
        </p:nvSpPr>
        <p:spPr>
          <a:xfrm>
            <a:off x="482600" y="5669657"/>
            <a:ext cx="10566400" cy="861774"/>
          </a:xfrm>
          <a:prstGeom prst="rect">
            <a:avLst/>
          </a:prstGeom>
        </p:spPr>
        <p:txBody>
          <a:bodyPr wrap="square">
            <a:spAutoFit/>
          </a:bodyPr>
          <a:lstStyle/>
          <a:p>
            <a:r>
              <a:rPr lang="lv-LV" sz="1600" dirty="0"/>
              <a:t>Avots: Bioloģisko industriju konsorcijs </a:t>
            </a:r>
            <a:r>
              <a:rPr lang="lv-LV" sz="1600" i="1" dirty="0"/>
              <a:t>[Bio-based Industries Consortium]</a:t>
            </a:r>
            <a:r>
              <a:rPr lang="lv-LV" sz="1600" dirty="0"/>
              <a:t> (2019), Bioekonomikas izejvielu piemēri. </a:t>
            </a:r>
            <a:r>
              <a:rPr lang="lv-LV" sz="1600" dirty="0">
                <a:hlinkClick r:id="rId4"/>
              </a:rPr>
              <a:t>https://ec.europa.eu/knowledge4policy/glossary/feedstock_en</a:t>
            </a:r>
            <a:endParaRPr lang="lv-LV" sz="1600" dirty="0"/>
          </a:p>
          <a:p>
            <a:endParaRPr lang="lv-LV" sz="1600" dirty="0"/>
          </a:p>
        </p:txBody>
      </p:sp>
    </p:spTree>
    <p:extLst>
      <p:ext uri="{BB962C8B-B14F-4D97-AF65-F5344CB8AC3E}">
        <p14:creationId xmlns:p14="http://schemas.microsoft.com/office/powerpoint/2010/main" val="1520244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24479" y="-162011"/>
            <a:ext cx="6067520" cy="107641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10" name="Textfeld 9">
            <a:extLst>
              <a:ext uri="{FF2B5EF4-FFF2-40B4-BE49-F238E27FC236}">
                <a16:creationId xmlns:a16="http://schemas.microsoft.com/office/drawing/2014/main" id="{8DA0CED4-49C8-2449-95D6-706ECBA6F632}"/>
              </a:ext>
            </a:extLst>
          </p:cNvPr>
          <p:cNvSpPr txBox="1"/>
          <p:nvPr/>
        </p:nvSpPr>
        <p:spPr>
          <a:xfrm>
            <a:off x="186465" y="1169008"/>
            <a:ext cx="5593652" cy="830997"/>
          </a:xfrm>
          <a:prstGeom prst="rect">
            <a:avLst/>
          </a:prstGeom>
          <a:noFill/>
        </p:spPr>
        <p:txBody>
          <a:bodyPr wrap="square" rtlCol="0" anchor="t">
            <a:spAutoFit/>
          </a:bodyPr>
          <a:lstStyle/>
          <a:p>
            <a:pPr>
              <a:spcAft>
                <a:spcPts val="2400"/>
              </a:spcAft>
            </a:pPr>
            <a:r>
              <a:rPr lang="lv-LV" sz="2400" b="1" dirty="0">
                <a:solidFill>
                  <a:srgbClr val="AE0917"/>
                </a:solidFill>
                <a:latin typeface="Roboto" panose="02000000000000000000" pitchFamily="2" charset="0"/>
              </a:rPr>
              <a:t>Kādas ir meža bioekonomikas izejvielas?</a:t>
            </a:r>
            <a:endParaRPr lang="lv-LV"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889884" y="9090"/>
            <a:ext cx="6170680" cy="461665"/>
          </a:xfrm>
          <a:prstGeom prst="rect">
            <a:avLst/>
          </a:prstGeom>
          <a:noFill/>
        </p:spPr>
        <p:txBody>
          <a:bodyPr wrap="square" rtlCol="0">
            <a:spAutoFit/>
          </a:bodyPr>
          <a:lstStyle/>
          <a:p>
            <a:pPr algn="r"/>
            <a:r>
              <a:rPr lang="lv-LV" sz="2400" dirty="0">
                <a:solidFill>
                  <a:schemeClr val="bg1"/>
                </a:solidFill>
                <a:latin typeface="Trebuchet MS" panose="020B0603020202020204"/>
              </a:rPr>
              <a:t>Mežsaimniecības izejmateriāli</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11" name="Textfeld 10">
            <a:extLst>
              <a:ext uri="{FF2B5EF4-FFF2-40B4-BE49-F238E27FC236}">
                <a16:creationId xmlns:a16="http://schemas.microsoft.com/office/drawing/2014/main" id="{2CEE3F43-1D49-AC41-9147-A5D867F350CA}"/>
              </a:ext>
            </a:extLst>
          </p:cNvPr>
          <p:cNvSpPr txBox="1"/>
          <p:nvPr/>
        </p:nvSpPr>
        <p:spPr>
          <a:xfrm>
            <a:off x="6812473" y="3790507"/>
            <a:ext cx="4325503" cy="892552"/>
          </a:xfrm>
          <a:prstGeom prst="rect">
            <a:avLst/>
          </a:prstGeom>
          <a:noFill/>
        </p:spPr>
        <p:txBody>
          <a:bodyPr wrap="square" rtlCol="0" anchor="t">
            <a:spAutoFit/>
          </a:bodyPr>
          <a:lstStyle/>
          <a:p>
            <a:endParaRPr lang="en-US" dirty="0"/>
          </a:p>
          <a:p>
            <a:pPr marL="285750" indent="-285750">
              <a:buFont typeface="Arial" panose="020B0604020202020204" pitchFamily="34" charset="0"/>
              <a:buChar char="•"/>
            </a:pPr>
            <a:endParaRPr lang="en-US" dirty="0"/>
          </a:p>
          <a:p>
            <a:pPr marL="285750" indent="-285750" algn="just">
              <a:spcAft>
                <a:spcPts val="2400"/>
              </a:spcAft>
              <a:buClr>
                <a:srgbClr val="C00000"/>
              </a:buClr>
              <a:buSzPct val="100000"/>
              <a:buFont typeface="Arial" panose="020B0604020202020204" pitchFamily="34" charset="0"/>
              <a:buChar char="•"/>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4D0F7AB8-1E16-4FB7-AEEC-33346811E166}"/>
              </a:ext>
            </a:extLst>
          </p:cNvPr>
          <p:cNvPicPr>
            <a:picLocks noChangeAspect="1"/>
          </p:cNvPicPr>
          <p:nvPr/>
        </p:nvPicPr>
        <p:blipFill rotWithShape="1">
          <a:blip r:embed="rId4"/>
          <a:srcRect r="7206"/>
          <a:stretch/>
        </p:blipFill>
        <p:spPr>
          <a:xfrm>
            <a:off x="6050002" y="977882"/>
            <a:ext cx="6102669" cy="5880118"/>
          </a:xfrm>
          <a:prstGeom prst="rect">
            <a:avLst/>
          </a:prstGeom>
        </p:spPr>
      </p:pic>
      <p:sp>
        <p:nvSpPr>
          <p:cNvPr id="13" name="TextBox 12">
            <a:extLst>
              <a:ext uri="{FF2B5EF4-FFF2-40B4-BE49-F238E27FC236}">
                <a16:creationId xmlns:a16="http://schemas.microsoft.com/office/drawing/2014/main" id="{DC84E5F7-01A3-4800-A144-D65C256421C1}"/>
              </a:ext>
            </a:extLst>
          </p:cNvPr>
          <p:cNvSpPr txBox="1"/>
          <p:nvPr/>
        </p:nvSpPr>
        <p:spPr>
          <a:xfrm>
            <a:off x="3709944" y="6407763"/>
            <a:ext cx="3102529" cy="338554"/>
          </a:xfrm>
          <a:prstGeom prst="rect">
            <a:avLst/>
          </a:prstGeom>
          <a:noFill/>
        </p:spPr>
        <p:txBody>
          <a:bodyPr wrap="square" rtlCol="0">
            <a:spAutoFit/>
          </a:bodyPr>
          <a:lstStyle/>
          <a:p>
            <a:r>
              <a:rPr lang="lv-LV" sz="1600" dirty="0"/>
              <a:t>Avots: Meža pedagoģija (2016) </a:t>
            </a:r>
            <a:r>
              <a:rPr lang="lv-LV" dirty="0"/>
              <a:t> </a:t>
            </a:r>
            <a:endParaRPr lang="lv-LV" sz="1600" dirty="0"/>
          </a:p>
        </p:txBody>
      </p:sp>
      <p:pic>
        <p:nvPicPr>
          <p:cNvPr id="17" name="Picture 16">
            <a:extLst>
              <a:ext uri="{FF2B5EF4-FFF2-40B4-BE49-F238E27FC236}">
                <a16:creationId xmlns:a16="http://schemas.microsoft.com/office/drawing/2014/main" id="{2A8FFCB7-BC2B-41E7-8607-D5414ECA277B}"/>
              </a:ext>
            </a:extLst>
          </p:cNvPr>
          <p:cNvPicPr>
            <a:picLocks noChangeAspect="1"/>
          </p:cNvPicPr>
          <p:nvPr/>
        </p:nvPicPr>
        <p:blipFill>
          <a:blip r:embed="rId5"/>
          <a:stretch>
            <a:fillRect/>
          </a:stretch>
        </p:blipFill>
        <p:spPr>
          <a:xfrm>
            <a:off x="3417660" y="1869026"/>
            <a:ext cx="3028121" cy="1622365"/>
          </a:xfrm>
          <a:prstGeom prst="rect">
            <a:avLst/>
          </a:prstGeom>
        </p:spPr>
      </p:pic>
      <p:pic>
        <p:nvPicPr>
          <p:cNvPr id="18" name="Picture 17">
            <a:extLst>
              <a:ext uri="{FF2B5EF4-FFF2-40B4-BE49-F238E27FC236}">
                <a16:creationId xmlns:a16="http://schemas.microsoft.com/office/drawing/2014/main" id="{41B6F268-E9D0-4E21-9DB5-92BEEED9611B}"/>
              </a:ext>
            </a:extLst>
          </p:cNvPr>
          <p:cNvPicPr>
            <a:picLocks noChangeAspect="1"/>
          </p:cNvPicPr>
          <p:nvPr/>
        </p:nvPicPr>
        <p:blipFill>
          <a:blip r:embed="rId6"/>
          <a:stretch>
            <a:fillRect/>
          </a:stretch>
        </p:blipFill>
        <p:spPr>
          <a:xfrm>
            <a:off x="412759" y="4135051"/>
            <a:ext cx="2866611" cy="1832321"/>
          </a:xfrm>
          <a:prstGeom prst="rect">
            <a:avLst/>
          </a:prstGeom>
        </p:spPr>
      </p:pic>
      <p:sp>
        <p:nvSpPr>
          <p:cNvPr id="19" name="TextBox 18">
            <a:extLst>
              <a:ext uri="{FF2B5EF4-FFF2-40B4-BE49-F238E27FC236}">
                <a16:creationId xmlns:a16="http://schemas.microsoft.com/office/drawing/2014/main" id="{C958059D-27B2-4FD4-BD3F-AD0F1FF64A63}"/>
              </a:ext>
            </a:extLst>
          </p:cNvPr>
          <p:cNvSpPr txBox="1"/>
          <p:nvPr/>
        </p:nvSpPr>
        <p:spPr>
          <a:xfrm>
            <a:off x="370448" y="5920486"/>
            <a:ext cx="2548142" cy="307777"/>
          </a:xfrm>
          <a:prstGeom prst="rect">
            <a:avLst/>
          </a:prstGeom>
          <a:noFill/>
        </p:spPr>
        <p:txBody>
          <a:bodyPr wrap="square" rtlCol="0">
            <a:spAutoFit/>
          </a:bodyPr>
          <a:lstStyle/>
          <a:p>
            <a:r>
              <a:rPr lang="lv-LV" sz="1400" dirty="0"/>
              <a:t>Mežsaimniecības pārpalikumi (EERE, 2020)</a:t>
            </a:r>
          </a:p>
        </p:txBody>
      </p:sp>
      <p:sp>
        <p:nvSpPr>
          <p:cNvPr id="20" name="TextBox 19">
            <a:extLst>
              <a:ext uri="{FF2B5EF4-FFF2-40B4-BE49-F238E27FC236}">
                <a16:creationId xmlns:a16="http://schemas.microsoft.com/office/drawing/2014/main" id="{751AA6C3-0BEC-49B2-9150-E33900DBE58D}"/>
              </a:ext>
            </a:extLst>
          </p:cNvPr>
          <p:cNvSpPr txBox="1"/>
          <p:nvPr/>
        </p:nvSpPr>
        <p:spPr>
          <a:xfrm>
            <a:off x="3365272" y="3434711"/>
            <a:ext cx="2759207" cy="523220"/>
          </a:xfrm>
          <a:prstGeom prst="rect">
            <a:avLst/>
          </a:prstGeom>
          <a:noFill/>
        </p:spPr>
        <p:txBody>
          <a:bodyPr wrap="square" rtlCol="0">
            <a:spAutoFit/>
          </a:bodyPr>
          <a:lstStyle/>
          <a:p>
            <a:r>
              <a:rPr lang="lv-LV" sz="1400" dirty="0"/>
              <a:t>Zāģu skaidas (Kolmorgens </a:t>
            </a:r>
            <a:r>
              <a:rPr lang="lv-LV" sz="1400" i="1" dirty="0"/>
              <a:t>[Colmorgen]</a:t>
            </a:r>
            <a:r>
              <a:rPr lang="lv-LV" dirty="0"/>
              <a:t> </a:t>
            </a:r>
            <a:r>
              <a:rPr lang="lv-LV" sz="1400" dirty="0"/>
              <a:t>un Kavadža </a:t>
            </a:r>
            <a:r>
              <a:rPr lang="lv-LV" sz="1400" i="1" dirty="0"/>
              <a:t>[Khajawa]</a:t>
            </a:r>
            <a:r>
              <a:rPr lang="lv-LV" sz="1400" dirty="0"/>
              <a:t>, 2019)</a:t>
            </a:r>
            <a:r>
              <a:rPr lang="lv-LV" dirty="0"/>
              <a:t> </a:t>
            </a:r>
            <a:endParaRPr lang="lv-LV" sz="1400" dirty="0"/>
          </a:p>
        </p:txBody>
      </p:sp>
    </p:spTree>
    <p:extLst>
      <p:ext uri="{BB962C8B-B14F-4D97-AF65-F5344CB8AC3E}">
        <p14:creationId xmlns:p14="http://schemas.microsoft.com/office/powerpoint/2010/main" val="30562441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7705</TotalTime>
  <Words>3026</Words>
  <Application>Microsoft Office PowerPoint</Application>
  <PresentationFormat>Widescreen</PresentationFormat>
  <Paragraphs>398</Paragraphs>
  <Slides>25</Slides>
  <Notes>25</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Calibri</vt:lpstr>
      <vt:lpstr>Calibri Light</vt:lpstr>
      <vt:lpstr>Roboto</vt:lpstr>
      <vt:lpstr>Roboto Light</vt:lpstr>
      <vt:lpstr>Roboto Medium</vt:lpstr>
      <vt:lpstr>Trebuchet MS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Kā meža bioekonomika veicina ilgtspējīgu attīstību?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www.lkt.lv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www.lkt.lv</dc:creator>
  <cp:lastModifiedBy>Kārlis Dūmiņš</cp:lastModifiedBy>
  <cp:revision>157</cp:revision>
  <dcterms:created xsi:type="dcterms:W3CDTF">2020-02-04T21:22:44Z</dcterms:created>
  <dcterms:modified xsi:type="dcterms:W3CDTF">2021-02-23T13:38:02Z</dcterms:modified>
</cp:coreProperties>
</file>