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22"/>
  </p:notesMasterIdLst>
  <p:sldIdLst>
    <p:sldId id="337" r:id="rId5"/>
    <p:sldId id="348" r:id="rId6"/>
    <p:sldId id="355" r:id="rId7"/>
    <p:sldId id="356" r:id="rId8"/>
    <p:sldId id="357" r:id="rId9"/>
    <p:sldId id="358" r:id="rId10"/>
    <p:sldId id="349" r:id="rId11"/>
    <p:sldId id="350" r:id="rId12"/>
    <p:sldId id="338" r:id="rId13"/>
    <p:sldId id="327" r:id="rId14"/>
    <p:sldId id="332" r:id="rId15"/>
    <p:sldId id="333" r:id="rId16"/>
    <p:sldId id="339" r:id="rId17"/>
    <p:sldId id="340" r:id="rId18"/>
    <p:sldId id="342" r:id="rId19"/>
    <p:sldId id="346" r:id="rId20"/>
    <p:sldId id="35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3D84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37"/>
    <p:restoredTop sz="44708" autoAdjust="0"/>
  </p:normalViewPr>
  <p:slideViewPr>
    <p:cSldViewPr snapToGrid="0" snapToObjects="1">
      <p:cViewPr varScale="1">
        <p:scale>
          <a:sx n="54" d="100"/>
          <a:sy n="54" d="100"/>
        </p:scale>
        <p:origin x="102" y="96"/>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23.02.2021</a:t>
            </a:fld>
            <a:endParaRPr lang="lv-LV"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lv-LV" dirty="0"/>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balticcollagen.pl/baltic-collagen-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sdgcompass.org/sdgs/" TargetMode="External"/><Relationship Id="rId4" Type="http://schemas.openxmlformats.org/officeDocument/2006/relationships/hyperlink" Target="https://biooekonomie.de/en/produkt/nail-polish"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lgenheld.de/" TargetMode="External"/><Relationship Id="rId7" Type="http://schemas.openxmlformats.org/officeDocument/2006/relationships/hyperlink" Target="https://www.sea-chips.co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sdgcompass.org/sdgs/" TargetMode="External"/><Relationship Id="rId5" Type="http://schemas.openxmlformats.org/officeDocument/2006/relationships/hyperlink" Target="https://ec.europa.eu/fisheries/sites/fisheries/files/docs/body/pcp_en.pdf" TargetMode="External"/><Relationship Id="rId4" Type="http://schemas.openxmlformats.org/officeDocument/2006/relationships/hyperlink" Target="https://www.buap.mx/content/investigador-de-la-buap-desarrolla-pasta-dental-reciclando-hueso-de-pescado"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arinatex.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sdgcompass.org/sdgs/" TargetMode="External"/><Relationship Id="rId4" Type="http://schemas.openxmlformats.org/officeDocument/2006/relationships/hyperlink" Target="https://www.notpla.co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owatch.com/algae-science-material-hard-as-steel-2640980632.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dgcompass.org/sdg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almo-leather.de/en/produk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dgcompass.org/sdg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d9qw5pLiTjQ"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uantec.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uroparl.europa.eu/thinktank/en/document.html?reference=IPOL-PECH_ET(2003)341942" TargetMode="External"/><Relationship Id="rId7" Type="http://schemas.openxmlformats.org/officeDocument/2006/relationships/hyperlink" Target="http://www.fao.org/3/i3640e/i3640e.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c.europa.eu/research/infocentre/article_en.cfm?&amp;artid=49518&amp;caller=other" TargetMode="External"/><Relationship Id="rId5" Type="http://schemas.openxmlformats.org/officeDocument/2006/relationships/hyperlink" Target="https://ec.europa.eu/fisheries/sites/fisheries/files/docs/body/pcp_en.pdf" TargetMode="External"/><Relationship Id="rId4" Type="http://schemas.openxmlformats.org/officeDocument/2006/relationships/hyperlink" Target="https://ec.europa.eu/research/bioeconomy/pdf/ec_bioeconomy_strategy_2018.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fisheries/sites/fisheries/files/docs/body/pcp_en.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fao.org/3/x5937e/x5937e01.htm" TargetMode="External"/><Relationship Id="rId4" Type="http://schemas.openxmlformats.org/officeDocument/2006/relationships/hyperlink" Target="https://ec.europa.eu/knowledge4policy/publication/updated-bioeconomy-strategy-2018_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sz="1200" kern="1200" dirty="0">
                <a:solidFill>
                  <a:schemeClr val="tx1"/>
                </a:solidFill>
                <a:effectLst/>
                <a:latin typeface="+mn-lt"/>
              </a:rPr>
              <a:t> Skolotāja vārds, kas jāievada slaida apakšējā kreisajā stūrī. Paskaidrojiet, ka šajā prezentācijā tiks pētīts bioekonomikas potenciāls zvejniecības un zivsaimniecības nozarē, uzzinot par tās potenciālu un izaicinājumiem. Tiek prezentēti divi nelieli gadījumu pētījumi: Polija un Fēru salas. Visbeidzot, mēs uzzināsim par dažiem interesantiem bioproduktiem, kas iegūti, īstenojot bioloģisku ekonomisko sistēmu.</a:t>
            </a:r>
          </a:p>
          <a:p>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a:solidFill>
                  <a:schemeClr val="tx1"/>
                </a:solidFill>
                <a:effectLst/>
                <a:latin typeface="+mn-lt"/>
              </a:rPr>
              <a:t>Izņemot pirmo slaidu, kopsavilkuma slaidu un videoklipu, kopumā ir 12 slaidi – tāpēc šo slaidu prezentēšanai vajadzētu aizņemt no 12 līdz 24 minūtēm, atkarībā no skaidrojumu daudzuma.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a:solidFill>
                  <a:schemeClr val="tx1"/>
                </a:solidFill>
                <a:effectLst/>
                <a:latin typeface="+mn-lt"/>
              </a:rPr>
              <a:t>Videomateriāls ir 2 minūtes un 9 sekundes garš.</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lv-LV"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i="1" kern="1200" dirty="0">
                <a:solidFill>
                  <a:schemeClr val="tx1"/>
                </a:solidFill>
                <a:effectLst/>
                <a:latin typeface="+mn-lt"/>
              </a:rPr>
              <a:t>Pirmais slaids iepazīstina ar bioproduktiem, kas saistīti ar atkritumiem zvejniecības nozarē. Šie bioprodukti ir saistīti ar kosmētikas jomu.</a:t>
            </a:r>
            <a:r>
              <a:rPr lang="lv-LV" dirty="0"/>
              <a:t>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Viens no slavenākajiem zivju atkritumu produktiem ir uzturvielu un olbaltumvielu atgūšana ādā, lai iegūtu augstas kvalitātes dabīgu kolagēnu. Pēc tam šo kolagēnu izmanto kosmētikas un dažu farmaceitisku produktu radīšanai. "Baltic cosmetics" ir viena no pirmajām kompānijām Ziemeļvalstīs, kas ražo un laiž tirgū no zivju atkritumiem iegūtus bioproduktus ("Baltic cosmetics", 2020).</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Interesants produkts, ko pagājušajā gadā izlaida vācu uzņēmums, ir uz ūdens bāzes izgatavots nagu pulētājs, kas izgatavots no reģenerētām jūras aļģēm (Biooekonomie, 2020).</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*Paskaidrojiet, kā šie produkti ir saistīti ar IAM – lai iegūtu papildinformāciju par mērķiem, skatiet lapu sdgcompass.org.*</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IAM2 | IAM3 | IAM12 | IAM14 | IAM15</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a:t>
            </a:r>
          </a:p>
          <a:p>
            <a:r>
              <a:rPr lang="lv-LV" sz="1200" kern="1200" dirty="0">
                <a:solidFill>
                  <a:schemeClr val="tx1"/>
                </a:solidFill>
                <a:effectLst/>
                <a:latin typeface="+mn-lt"/>
              </a:rPr>
              <a:t>"Baltic collagen", 2020</a:t>
            </a:r>
          </a:p>
          <a:p>
            <a:r>
              <a:rPr lang="lv-LV" sz="1200" kern="1200" dirty="0">
                <a:solidFill>
                  <a:schemeClr val="tx1"/>
                </a:solidFill>
                <a:effectLst/>
                <a:latin typeface="+mn-lt"/>
              </a:rPr>
              <a:t>SDGcompass, 2020</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Atsauces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"Baltic Collagen". 2020 [tiešsaistē] Balticcollagen.pl. Pieejams: </a:t>
            </a:r>
            <a:r>
              <a:rPr lang="lv-LV" sz="1200" kern="1200" dirty="0">
                <a:solidFill>
                  <a:schemeClr val="tx1"/>
                </a:solidFill>
                <a:effectLst/>
                <a:latin typeface="+mn-lt"/>
                <a:hlinkClick r:id="rId3"/>
              </a:rPr>
              <a:t>http://balticcollagen.pl/baltic-collagen-en/</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Biooekonomie.de. 2020. Nagu pulētājs | Bioökonomie.De. [tiešsaistē] Pieejams: </a:t>
            </a:r>
            <a:r>
              <a:rPr lang="lv-LV" sz="1200" kern="1200" dirty="0">
                <a:solidFill>
                  <a:schemeClr val="tx1"/>
                </a:solidFill>
                <a:effectLst/>
                <a:latin typeface="+mn-lt"/>
                <a:hlinkClick r:id="rId4"/>
              </a:rPr>
              <a:t>https://biooekonomie.de/en/produkt/nail-polish</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Sdgcompass.org. 2020. Uzziniet vairāk par IAM - IAM kompass. [tiešsaistē] Pieejams: </a:t>
            </a:r>
            <a:r>
              <a:rPr lang="lv-LV" sz="1200" kern="1200" dirty="0">
                <a:solidFill>
                  <a:schemeClr val="tx1"/>
                </a:solidFill>
                <a:effectLst/>
                <a:latin typeface="+mn-lt"/>
                <a:hlinkClick r:id="rId5"/>
              </a:rPr>
              <a:t>https://sdgcompass.org/sdgs/</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lv-LV" dirty="0"/>
          </a:p>
        </p:txBody>
      </p:sp>
    </p:spTree>
    <p:extLst>
      <p:ext uri="{BB962C8B-B14F-4D97-AF65-F5344CB8AC3E}">
        <p14:creationId xmlns:p14="http://schemas.microsoft.com/office/powerpoint/2010/main" val="332514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i="1" kern="1200" dirty="0">
                <a:solidFill>
                  <a:schemeClr val="tx1"/>
                </a:solidFill>
                <a:effectLst/>
                <a:latin typeface="+mn-lt"/>
              </a:rPr>
              <a:t>Slaidā ietilpst pārtikas bioprodukti, kas izgatavoti no zivju atkritumiem un citi produkti, kas radīti zivsaimniecības nozarē.</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Galvenā uzturviela, kas </a:t>
            </a:r>
            <a:r>
              <a:rPr lang="lv-LV" sz="1200" kern="1200" dirty="0" smtClean="0">
                <a:solidFill>
                  <a:schemeClr val="tx1"/>
                </a:solidFill>
                <a:effectLst/>
                <a:latin typeface="+mn-lt"/>
              </a:rPr>
              <a:t>iegūstama </a:t>
            </a:r>
            <a:r>
              <a:rPr lang="lv-LV" sz="1200" kern="1200" dirty="0">
                <a:solidFill>
                  <a:schemeClr val="tx1"/>
                </a:solidFill>
                <a:effectLst/>
                <a:latin typeface="+mn-lt"/>
              </a:rPr>
              <a:t>no zivju atkritumiem, ir Omega-3, jo to izmanto daudzos gadījumos medicīnā un uzturā. Turklāt pašlaik palielinās zivju miltu, pulveru un eļļu ražošana ēdiena gatavošanai un izmantošanai kā uztura bagātinātāji (Eiropas Komisija, 2018b).</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Šis fotoattēlā redzamais produkts ir laša ādas kraukšķi, ko izstrādājusi kompānija "UK Seachips". Šie čipši ir roku darbs un izgatavoti no atgūtas lašu ādas akvakultūras saimniecībās ("Seachips", 2020).</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Vācu uzņēmums ir izveidojis aļģu šokolādi ar nosaukumu "Algen schokolade" ("Algenheld", 2020).</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Meksikas Pueblas universitātes zinātnieks izstrādājis zobu pastu, kas ir ļoti bagāta ar barības vielām, kas atgūtas no zivju asakām (Buap, 2020).</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*Paskaidrojiet, kā šie produkti ir saistīti ar IAM – lai iegūtu papildinformāciju par mērķiem, skatiet lapu sdgcompass.org.*</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IAM2 | IAM3 | IAM12 | IAM14 | IAM15</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a:t>
            </a:r>
          </a:p>
          <a:p>
            <a:r>
              <a:rPr lang="lv-LV" sz="1200" kern="1200" dirty="0">
                <a:solidFill>
                  <a:schemeClr val="tx1"/>
                </a:solidFill>
                <a:effectLst/>
                <a:latin typeface="+mn-lt"/>
              </a:rPr>
              <a:t>SDGcompass, 2020</a:t>
            </a:r>
          </a:p>
          <a:p>
            <a:r>
              <a:rPr lang="lv-LV" sz="1200" kern="1200" dirty="0">
                <a:solidFill>
                  <a:schemeClr val="tx1"/>
                </a:solidFill>
                <a:effectLst/>
                <a:latin typeface="+mn-lt"/>
              </a:rPr>
              <a:t>Seachips, 2020</a:t>
            </a:r>
          </a:p>
          <a:p>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Atsauces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Algenheld.de. 2020. Algenheld. [tiešsaistē] Pieejams: </a:t>
            </a:r>
            <a:r>
              <a:rPr lang="lv-LV" sz="1200" kern="1200" dirty="0">
                <a:solidFill>
                  <a:schemeClr val="tx1"/>
                </a:solidFill>
                <a:effectLst/>
                <a:latin typeface="+mn-lt"/>
                <a:hlinkClick r:id="rId3"/>
              </a:rPr>
              <a:t>https://algenheld.de/</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Buap.mx. 2020. Investigador De La BUAP Desarrolla Pasta Dental Reciclando Hueso De Pescado, Benemérita Universidad Autónoma De Puebla. [tiešsaistē] Pieejams: </a:t>
            </a:r>
            <a:r>
              <a:rPr lang="lv-LV" sz="1200" kern="1200" dirty="0">
                <a:solidFill>
                  <a:schemeClr val="tx1"/>
                </a:solidFill>
                <a:effectLst/>
                <a:latin typeface="+mn-lt"/>
                <a:hlinkClick r:id="rId4"/>
              </a:rPr>
              <a:t>https://www.buap.mx/content/investigador-de-la-buap-desarrolla-pasta-dental-reciclando-hueso-de-pescado</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2018b. Fakti un skaitļi par kopējo zivsaimniecības politiku. Statistikas pamatdati. [tiešsaistē] Luksemburga: Imprimerie</a:t>
            </a:r>
            <a:r>
              <a:rPr lang="lv-LV" dirty="0"/>
              <a:t> </a:t>
            </a:r>
            <a:r>
              <a:rPr lang="lv-LV" sz="1200" kern="1200" dirty="0">
                <a:solidFill>
                  <a:schemeClr val="tx1"/>
                </a:solidFill>
                <a:effectLst/>
                <a:latin typeface="+mn-lt"/>
              </a:rPr>
              <a:t>Centrale. Pieejams: </a:t>
            </a:r>
            <a:r>
              <a:rPr lang="lv-LV" sz="1200" kern="1200" dirty="0">
                <a:solidFill>
                  <a:schemeClr val="tx1"/>
                </a:solidFill>
                <a:effectLst/>
                <a:latin typeface="+mn-lt"/>
                <a:hlinkClick r:id="rId5"/>
              </a:rPr>
              <a:t>https://ec.europa.eu/fisheries/sites/fisheries/files/docs/body/pcp_en.pdf</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Sdgcompass.org. 2020. Uzziniet vairāk par IAM - IAM kompass. [tiešsaistē] Pieejams: </a:t>
            </a:r>
            <a:r>
              <a:rPr lang="lv-LV" sz="1200" kern="1200" dirty="0">
                <a:solidFill>
                  <a:schemeClr val="tx1"/>
                </a:solidFill>
                <a:effectLst/>
                <a:latin typeface="+mn-lt"/>
                <a:hlinkClick r:id="rId6"/>
              </a:rPr>
              <a:t>https://sdgcompass.org/sdgs/</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Seachips. 2020. Seachips. [tiešsaistē] Pieejams: </a:t>
            </a:r>
            <a:r>
              <a:rPr lang="lv-LV" sz="1200" kern="1200" dirty="0">
                <a:solidFill>
                  <a:schemeClr val="tx1"/>
                </a:solidFill>
                <a:effectLst/>
                <a:latin typeface="+mn-lt"/>
                <a:hlinkClick r:id="rId7"/>
              </a:rPr>
              <a:t>https://www.sea-chips.com/</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lv-LV" dirty="0"/>
          </a:p>
        </p:txBody>
      </p:sp>
    </p:spTree>
    <p:extLst>
      <p:ext uri="{BB962C8B-B14F-4D97-AF65-F5344CB8AC3E}">
        <p14:creationId xmlns:p14="http://schemas.microsoft.com/office/powerpoint/2010/main" val="240336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i="1" kern="1200" dirty="0">
                <a:solidFill>
                  <a:schemeClr val="tx1"/>
                </a:solidFill>
                <a:effectLst/>
                <a:latin typeface="+mn-lt"/>
              </a:rPr>
              <a:t>Šis slaids attiecas uz izstrādājumiem, kas izgatavoti no zivju atkritumiem pārtikas un priekšmetu, piemēram, bioplastmasas, iesaiņošanai.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Lielisks bioprodukts, kas izgatavots no zivju atkritumiem, ir bioplastmasa no pārstrādātiem zivju atkritumiem. Šajā slaidā redzam divus dažādus uzņēmumus, kas iesaistīti bioplastmasas izpētē un attīstībā.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Ooho! – tā ir parastā iepakojuma ilgtspējīga versija (Notpla, 2020). Izgatavots no brūnajām jūraszālēm un papildu augiem, tas gandrīz visās īpašībās atgādina plastmasu. Tas galvenokārt tika izveidots, lai aizstātu lielāko daļu, ja ne visus, vienreiz lietojamās plastmasas iepakojumos. Gala produkts ir ēdams un bez garšas, un to var uzglabāt ilgu laiku, neietekmējot tā īpašības.</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Tālāk apskatīsim izstrādājumu "MarinaTex". Izstrāde sākās kā pēdējā kursa projekts Saseksas universitātē un vēlāk ieguva Džeimsa Daisona balvu, kas starptautiska balva dizaina inženieriem (MarinaTEX, 2020). Arī šis produkts ir ilgtspējīga alternatīva plastmasai, kas izgatavota no zivju atkritumiem un kompostējamiem materiāliem. Tomēr lielākajā daļā aspektu šis bioprodukts pārsniedz parasto plastmasu raksturlielumus. Piemēram, tas noārdās vidē 6 nedēļu laikā un noārdīšanās procesā neizdala toksīnus un nekaitē apkārtnei. Turklāt vairāki testi ir pierādījuši, ka vienā un tajā pašā biezumā šis materiāls ir stiprāks nekā LDPE (zema blīvuma polietilēns).</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*Paskaidrojiet, kā šie produkti ir saistīti ar IAM – lai iegūtu papildinformāciju par mērķiem, skatiet lapu sdgcompass.org.*</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IAM2 | IAM8 | IAM9 | IAM12 | IAM13 | IAM14 | IAM15</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a:t>
            </a:r>
          </a:p>
          <a:p>
            <a:r>
              <a:rPr lang="lv-LV" sz="1200" kern="1200" dirty="0">
                <a:solidFill>
                  <a:schemeClr val="tx1"/>
                </a:solidFill>
                <a:effectLst/>
                <a:latin typeface="+mn-lt"/>
              </a:rPr>
              <a:t>SDGcompass, 2020</a:t>
            </a:r>
          </a:p>
          <a:p>
            <a:r>
              <a:rPr lang="lv-LV" sz="1200" kern="1200" dirty="0">
                <a:solidFill>
                  <a:schemeClr val="tx1"/>
                </a:solidFill>
                <a:effectLst/>
                <a:latin typeface="+mn-lt"/>
              </a:rPr>
              <a:t>Notpla, 2020</a:t>
            </a:r>
          </a:p>
          <a:p>
            <a:endParaRPr lang="lv-LV" dirty="0"/>
          </a:p>
          <a:p>
            <a:r>
              <a:rPr lang="lv-LV" b="1" dirty="0"/>
              <a:t>Atsauces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MARINATEX. 2020. MARINATEX. [tiešsaistē] Pieejams: </a:t>
            </a:r>
            <a:r>
              <a:rPr lang="lv-LV" sz="1200" kern="1200" dirty="0">
                <a:solidFill>
                  <a:schemeClr val="tx1"/>
                </a:solidFill>
                <a:effectLst/>
                <a:latin typeface="+mn-lt"/>
                <a:hlinkClick r:id="rId3"/>
              </a:rPr>
              <a:t>https://www.marinatex.co.uk/</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Neiss T. </a:t>
            </a:r>
            <a:r>
              <a:rPr lang="lv-LV" sz="1200" i="1" kern="1200" dirty="0">
                <a:solidFill>
                  <a:schemeClr val="tx1"/>
                </a:solidFill>
                <a:effectLst/>
                <a:latin typeface="+mn-lt"/>
              </a:rPr>
              <a:t>[Nace, T.]</a:t>
            </a:r>
            <a:r>
              <a:rPr lang="lv-LV" sz="1200" kern="1200" dirty="0">
                <a:solidFill>
                  <a:schemeClr val="tx1"/>
                </a:solidFill>
                <a:effectLst/>
                <a:latin typeface="+mn-lt"/>
              </a:rPr>
              <a:t> (2019), Londonas maratona skrējējiem plastmasas pudeļu vietā pasniedza jūras aļģu maisiņus. Laikraksts "Forbes", 2019. gada 29. aprīlis. https://www.forbes.com/sites/trevornace/2019/04/29/london-marathon-runners-were-handed-seaweed-pouches-instead-of-plastic-bottles/#2311b052ba20</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Notpla. 2020. Mēs liksim iepakojumam pazust – "Notpla". [tiešsaistē] Pieejams: </a:t>
            </a:r>
            <a:r>
              <a:rPr lang="lv-LV" sz="1200" kern="1200" dirty="0">
                <a:solidFill>
                  <a:schemeClr val="tx1"/>
                </a:solidFill>
                <a:effectLst/>
                <a:latin typeface="+mn-lt"/>
                <a:hlinkClick r:id="rId4"/>
              </a:rPr>
              <a:t>https://www.notpla.com/</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Sdgcompass.org. 2020. Uzziniet vairāk par IAM - IAM kompass. [tiešsaistē] Pieejams: </a:t>
            </a:r>
            <a:r>
              <a:rPr lang="lv-LV" sz="1200" kern="1200" dirty="0">
                <a:solidFill>
                  <a:schemeClr val="tx1"/>
                </a:solidFill>
                <a:effectLst/>
                <a:latin typeface="+mn-lt"/>
                <a:hlinkClick r:id="rId5"/>
              </a:rPr>
              <a:t>https://sdgcompass.org/sdgs/</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dirty="0"/>
              <a:t>Videomateriāls: Londonas maratons nomaina plastmasas pudeles pret ēdamām kapsulām Ooho. https://www.youtube.com/watch?v=Z2Qz_2UtsPM </a:t>
            </a:r>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lv-LV" dirty="0"/>
          </a:p>
        </p:txBody>
      </p:sp>
    </p:spTree>
    <p:extLst>
      <p:ext uri="{BB962C8B-B14F-4D97-AF65-F5344CB8AC3E}">
        <p14:creationId xmlns:p14="http://schemas.microsoft.com/office/powerpoint/2010/main" val="182864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i="1" kern="1200" dirty="0">
                <a:solidFill>
                  <a:schemeClr val="tx1"/>
                </a:solidFill>
                <a:effectLst/>
                <a:latin typeface="+mn-lt"/>
              </a:rPr>
              <a:t>Šajā slaidā ir izskaidrotas aļģes kā atkritumi no zivsaimniecības nozares.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Citi mazāk pazīstami zvejniecības laikā radušies atkritumi ir aļģes. Komerciālās un rūpnieciskās zvejas laikā no jūras iegūto aļģu daudzums ir tik liels, ka ir ļoti grūti noteikt precīzu daudzumu. Pēc tam šīs aļģes atkal nonāk jūrā vai tiek iznīcinātas kopā ar pārējiem atkritumiem. Sākotnēji tam nevajadzētu būt problēmai. Tomēr aļģu pārpalikums jūrā var izraisīt skābekļa samazināšanos šajos ūdeņos, kaitīgu toksīnu izdalīšanos un garšas un smakas atšķirības jūras ekosistēmās.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Aļģēs ir daudz kālija, kalcija, dzelzs un magnija, un tajās ir daudz cilvēku veselībai nepieciešamo vitamīnu. Turklāt zinātnieki ir pierādījuši, ka, izmantojot atbilstošus procesus, aļģes var pārveidot par augstvērtīgu materiālu, tikpat stipru kā tērauds, bet ar tikai pusi no tā svara.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Apavu ražotājs Bloom atbalsta saldūdenī esošo toksisko ķīmisko vielu samazināšanu lielos daudzumos, ko rada cilvēka darbība. Pēc vairāku gadu pētījumiem aļģu tehnoloģijā viņi ir atklājuši, ka aļģes tiek plastificētas pēc pakļaušanas karstumam un spiedienam. Viņi no aļģēm ir izveidojuši pašas pirmās noturīgās fleksibilitātes putas (Bloom, 2020). </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*Paskaidrojiet, kā šie produkti ir saistīti ar IAM – lai iegūtu papildinformāciju par mērķiem, skatiet lapu sdgcompass.org.*</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IAM2 | IAM3 | IAM8 | IAM11 | IAM12 | IAM13 | IAM14 | IAM15</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 </a:t>
            </a:r>
          </a:p>
          <a:p>
            <a:r>
              <a:rPr lang="lv-LV" sz="1200" kern="1200" dirty="0">
                <a:solidFill>
                  <a:schemeClr val="tx1"/>
                </a:solidFill>
                <a:effectLst/>
                <a:latin typeface="+mn-lt"/>
              </a:rPr>
              <a:t>BLOOM, 2020. BLOOM | TREAD WELL. [tiešsaistē] Pieejams: &lt;https://www.bloomtreadwell.com/&gt; EcoWatch. 2020. Pētnieki aļģes pārvērš tērauda cietības materiālā. [tiešsaistē] Pieejams: </a:t>
            </a:r>
            <a:r>
              <a:rPr lang="lv-LV" sz="1200" kern="1200" dirty="0">
                <a:solidFill>
                  <a:schemeClr val="tx1"/>
                </a:solidFill>
                <a:effectLst/>
                <a:latin typeface="+mn-lt"/>
                <a:hlinkClick r:id="rId3"/>
              </a:rPr>
              <a:t>https://www.ecowatch.com/algae-science-material-hard-as-steel-2640980632.html</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Sdgcompass.org. 2020. Uzziniet vairāk par IAM - IAM kompass. [tiešsaistē] Pieejams: </a:t>
            </a:r>
            <a:r>
              <a:rPr lang="lv-LV" sz="1200" kern="1200" dirty="0">
                <a:solidFill>
                  <a:schemeClr val="tx1"/>
                </a:solidFill>
                <a:effectLst/>
                <a:latin typeface="+mn-lt"/>
                <a:hlinkClick r:id="rId4"/>
              </a:rPr>
              <a:t>https://sdgcompass.org/sdgs/</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dirty="0"/>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lv-LV" dirty="0"/>
          </a:p>
        </p:txBody>
      </p:sp>
    </p:spTree>
    <p:extLst>
      <p:ext uri="{BB962C8B-B14F-4D97-AF65-F5344CB8AC3E}">
        <p14:creationId xmlns:p14="http://schemas.microsoft.com/office/powerpoint/2010/main" val="385332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a:solidFill>
                  <a:schemeClr val="tx1"/>
                </a:solidFill>
                <a:effectLst/>
                <a:latin typeface="+mn-lt"/>
              </a:rPr>
              <a:t>NANAI ir uzņēmums, kas izstrādājis ādas tipa materiālu, kas pilnībā izgatavots no laša ādas. </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*Paskaidrojiet, kā šie produkti ir saistīti ar IAM – lai iegūtu papildinformāciju par mērķiem, skatiet lapu sdgcompass.org.*</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IAM2 | IAM8 | IAM12 | IAM14 | IAM15</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NANAI, 2020. Nanai āda – Salmo āda – Lachsleder || Produkts. [tiešsaistē] Pieejams: </a:t>
            </a:r>
            <a:r>
              <a:rPr lang="lv-LV" sz="1200" kern="1200" dirty="0">
                <a:solidFill>
                  <a:schemeClr val="tx1"/>
                </a:solidFill>
                <a:effectLst/>
                <a:latin typeface="+mn-lt"/>
                <a:hlinkClick r:id="rId3"/>
              </a:rPr>
              <a:t>https://www.salmo-leather.de/en/produkt/</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Sdgcompass.org. 2020. Uzziniet vairāk par IAM - IAM kompass. [tiešsaistē] Pieejams: </a:t>
            </a:r>
            <a:r>
              <a:rPr lang="lv-LV" sz="1200" kern="1200" dirty="0">
                <a:solidFill>
                  <a:schemeClr val="tx1"/>
                </a:solidFill>
                <a:effectLst/>
                <a:latin typeface="+mn-lt"/>
                <a:hlinkClick r:id="rId4"/>
              </a:rPr>
              <a:t>https://sdgcompass.org/sdgs/</a:t>
            </a:r>
            <a:endParaRPr lang="lv-LV" sz="1200" kern="1200" dirty="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lv-LV" dirty="0"/>
          </a:p>
        </p:txBody>
      </p:sp>
    </p:spTree>
    <p:extLst>
      <p:ext uri="{BB962C8B-B14F-4D97-AF65-F5344CB8AC3E}">
        <p14:creationId xmlns:p14="http://schemas.microsoft.com/office/powerpoint/2010/main" val="247795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a:solidFill>
                  <a:schemeClr val="tx1"/>
                </a:solidFill>
                <a:effectLst/>
                <a:latin typeface="+mn-lt"/>
              </a:rPr>
              <a:t>"Cuantec" ir Skotijas zilās biotehnoloģijas uzņēmums ar aprites ekonomikas modeli, kas risina divas no pasaules vis</a:t>
            </a:r>
            <a:r>
              <a:rPr lang="en-US" sz="1200" kern="1200" dirty="0" err="1">
                <a:solidFill>
                  <a:schemeClr val="tx1"/>
                </a:solidFill>
                <a:effectLst/>
                <a:latin typeface="+mn-lt"/>
              </a:rPr>
              <a:t>liel</a:t>
            </a:r>
            <a:r>
              <a:rPr lang="lv-LV" sz="1200" kern="1200" dirty="0" err="1">
                <a:solidFill>
                  <a:schemeClr val="tx1"/>
                </a:solidFill>
                <a:effectLst/>
                <a:latin typeface="+mn-lt"/>
              </a:rPr>
              <a:t>ākajām</a:t>
            </a:r>
            <a:r>
              <a:rPr lang="lv-LV" sz="1200" kern="1200" dirty="0">
                <a:solidFill>
                  <a:schemeClr val="tx1"/>
                </a:solidFill>
                <a:effectLst/>
                <a:latin typeface="+mn-lt"/>
              </a:rPr>
              <a:t> problēmām – pārtikas atkritumus un plastmasas piesārņojumu. Tie ražo pretmikrobu, kompostējamu pārtikas iepakojumu, kas var </a:t>
            </a:r>
            <a:r>
              <a:rPr lang="lv-LV" sz="1200" b="1" kern="1200" dirty="0">
                <a:solidFill>
                  <a:schemeClr val="tx1"/>
                </a:solidFill>
                <a:effectLst/>
                <a:latin typeface="+mn-lt"/>
              </a:rPr>
              <a:t>pagarināt jūras velšu uzglabāšanas laiku</a:t>
            </a:r>
            <a:r>
              <a:rPr lang="lv-LV" sz="1200" kern="1200" dirty="0">
                <a:solidFill>
                  <a:schemeClr val="tx1"/>
                </a:solidFill>
                <a:effectLst/>
                <a:latin typeface="+mn-lt"/>
              </a:rPr>
              <a:t>. Uzņēmums iegūst hitīnu no </a:t>
            </a:r>
            <a:r>
              <a:rPr lang="lv-LV" sz="1200" kern="1200" dirty="0" err="1">
                <a:solidFill>
                  <a:schemeClr val="tx1"/>
                </a:solidFill>
                <a:effectLst/>
                <a:latin typeface="+mn-lt"/>
              </a:rPr>
              <a:t>langustīn</a:t>
            </a:r>
            <a:r>
              <a:rPr lang="en-US" sz="1200" kern="1200" dirty="0">
                <a:solidFill>
                  <a:schemeClr val="tx1"/>
                </a:solidFill>
                <a:effectLst/>
                <a:latin typeface="+mn-lt"/>
              </a:rPr>
              <a:t>u</a:t>
            </a:r>
            <a:r>
              <a:rPr lang="lv-LV" sz="1200" kern="1200" dirty="0">
                <a:solidFill>
                  <a:schemeClr val="tx1"/>
                </a:solidFill>
                <a:effectLst/>
                <a:latin typeface="+mn-lt"/>
              </a:rPr>
              <a:t> un citu jūras radību čaumalām un apstrādā hitīnu, lai iegūtu hitozānu. </a:t>
            </a:r>
          </a:p>
          <a:p>
            <a:endParaRPr lang="lv-LV" sz="1200" kern="1200" dirty="0">
              <a:solidFill>
                <a:schemeClr val="tx1"/>
              </a:solidFill>
              <a:effectLst/>
              <a:latin typeface="+mn-lt"/>
              <a:ea typeface="+mn-ea"/>
              <a:cs typeface="+mn-cs"/>
            </a:endParaRPr>
          </a:p>
          <a:p>
            <a:r>
              <a:rPr lang="lv-LV" sz="1200" i="1" kern="1200" dirty="0">
                <a:solidFill>
                  <a:schemeClr val="tx1"/>
                </a:solidFill>
                <a:effectLst/>
                <a:latin typeface="+mn-lt"/>
              </a:rPr>
              <a:t>*Askaņojiet videomateriālu (2 minūtes un 52 sekundes)</a:t>
            </a:r>
            <a:endParaRPr lang="lv-LV"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hlinkClick r:id="rId3"/>
              </a:rPr>
              <a:t>https://www.youtube.com/watch?v=d9qw5pLiTjQ</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Ir pierādīts, ka uzņēmuma "Cuantec" ražotā bioplastmasa neietekmē pārtikas kvalitāti. Faktiski, izmantojot šo alternatīvu plastmasas iepakojumam, pārtika var saglabāties ilgāk. </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Cuantec tehnoloģija un procesi ir ļoti novatoriski, jo tie veiksmīgi attālinās no parastajiem un plaši izmantotajiem ķīmiskajiem procesiem, kas tiek izmantoti hitozāna ieguvē. Šo procesu ietvaros parasti tiek izmantotas kaitīgas ķīmiskas vielas un patērēts liels enerģijas apjoms.</a:t>
            </a:r>
            <a:r>
              <a:rPr lang="lv-LV" dirty="0"/>
              <a:t> </a:t>
            </a:r>
            <a:r>
              <a:rPr lang="lv-LV" sz="1200" kern="1200" dirty="0">
                <a:solidFill>
                  <a:schemeClr val="tx1"/>
                </a:solidFill>
                <a:effectLst/>
                <a:latin typeface="+mn-lt"/>
              </a:rPr>
              <a:t>Šo tradicionālo procesu vietā uzņēmums ir izstrādājis bioloģisko procesu, lai iegūtu gala produktu izstrādei nepieciešamos elementus. Uzņēmuma bioloģiskās fermentācijas procesā tiek izmantots 5 reizes mazāks nātrija hidroksīda daudzums un tiek novērsta nepieciešamība pēc sālsskābes, padarot procesu ilgtspējīgāku.</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Attēla atsauces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Cuantec. 2020. Cuantec - Jūras potenciāla atklāšana. [tiešsaistē] Pieejams: </a:t>
            </a:r>
            <a:r>
              <a:rPr lang="lv-LV" sz="1200" kern="1200" dirty="0">
                <a:solidFill>
                  <a:schemeClr val="tx1"/>
                </a:solidFill>
                <a:effectLst/>
                <a:latin typeface="+mn-lt"/>
                <a:hlinkClick r:id="rId4"/>
              </a:rPr>
              <a:t>https://www.cuantec.com/</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lv-LV" dirty="0"/>
          </a:p>
        </p:txBody>
      </p:sp>
    </p:spTree>
    <p:extLst>
      <p:ext uri="{BB962C8B-B14F-4D97-AF65-F5344CB8AC3E}">
        <p14:creationId xmlns:p14="http://schemas.microsoft.com/office/powerpoint/2010/main" val="3844272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sz="1200" kern="1200" dirty="0">
                <a:solidFill>
                  <a:schemeClr val="tx1"/>
                </a:solidFill>
                <a:effectLst/>
                <a:latin typeface="+mn-lt"/>
              </a:rPr>
              <a:t> Pasniedzēja vārds, kas jāievada slaida apakšējā kreisajā stūrī. Šis ir pēdējais prezentācijas slaids. Atstājiet laiku studentiem/dalībniekiem, lai uzdotu jautājumus.</a:t>
            </a:r>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lv-LV" dirty="0"/>
          </a:p>
        </p:txBody>
      </p:sp>
    </p:spTree>
    <p:extLst>
      <p:ext uri="{BB962C8B-B14F-4D97-AF65-F5344CB8AC3E}">
        <p14:creationId xmlns:p14="http://schemas.microsoft.com/office/powerpoint/2010/main" val="1765649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lv-LV" sz="1200" b="1" i="0" u="none" strike="noStrike" kern="1200" dirty="0">
                <a:solidFill>
                  <a:schemeClr val="tx1"/>
                </a:solidFill>
                <a:effectLst/>
                <a:latin typeface="+mn-lt"/>
              </a:rPr>
              <a:t>BE-Rural ir pieci inovācijas reģioni</a:t>
            </a:r>
          </a:p>
          <a:p>
            <a:pPr fontAlgn="base"/>
            <a:r>
              <a:rPr lang="lv-LV" sz="1200" b="0" i="0" u="none" strike="noStrike" kern="1200" dirty="0">
                <a:solidFill>
                  <a:schemeClr val="tx1"/>
                </a:solidFill>
                <a:effectLst/>
                <a:latin typeface="+mn-lt"/>
              </a:rPr>
              <a:t>BE-Rural izveidos piecas reģionālās </a:t>
            </a:r>
            <a:r>
              <a:rPr lang="lv-LV" sz="1200" b="1" i="0" u="none" strike="noStrike" kern="1200" dirty="0">
                <a:solidFill>
                  <a:schemeClr val="tx1"/>
                </a:solidFill>
                <a:effectLst/>
                <a:latin typeface="+mn-lt"/>
              </a:rPr>
              <a:t>atvērtās inovācijas platformas (AIP)</a:t>
            </a:r>
            <a:r>
              <a:rPr lang="lv-LV" sz="1200" b="0" i="0" u="none" strike="noStrike" kern="1200" dirty="0">
                <a:solidFill>
                  <a:schemeClr val="tx1"/>
                </a:solidFill>
                <a:effectLst/>
                <a:latin typeface="+mn-lt"/>
              </a:rPr>
              <a:t> </a:t>
            </a:r>
            <a:r>
              <a:rPr lang="lv-LV" dirty="0"/>
              <a:t>bioekonomikas stratēģiju un ceļvežu izstrādei, iekļaujot izstrādē līdzdalībniekus.</a:t>
            </a:r>
            <a:r>
              <a:rPr lang="lv-LV" sz="1200" b="0" i="0" u="none" strike="noStrike" kern="1200" dirty="0">
                <a:solidFill>
                  <a:schemeClr val="tx1"/>
                </a:solidFill>
                <a:effectLst/>
                <a:latin typeface="+mn-lt"/>
              </a:rPr>
              <a:t> BE-Rural AIP tiks izveidoti piecos ES reģionos ar atšķirīgu biomasas potenciālu, un to pamatā būs reģionālās ieinteresēto personu darba grupas (IPDG). AIP ietvaros IPDG galvenais uzdevums būs formulēt konkrētus stratēģijas vai ceļveža dokumentus, sadarbojoties ar dažādiem dalībniekiem un atverot platformu plašam reģiona dalībnieku lokam, tostarp pilsoniskās sabiedrības organizācijām un pilsoņiem.</a:t>
            </a:r>
          </a:p>
          <a:p>
            <a:pPr fontAlgn="base"/>
            <a:endParaRPr lang="lv-LV" sz="1200" b="0" i="0" u="none" strike="noStrike" kern="1200" dirty="0">
              <a:solidFill>
                <a:schemeClr val="tx1"/>
              </a:solidFill>
              <a:effectLst/>
              <a:latin typeface="+mn-lt"/>
              <a:ea typeface="+mn-ea"/>
              <a:cs typeface="+mn-cs"/>
            </a:endParaRPr>
          </a:p>
          <a:p>
            <a:pPr fontAlgn="base"/>
            <a:r>
              <a:rPr lang="lv-LV" sz="1200" b="1" i="0" u="none" strike="noStrike" kern="1200" dirty="0">
                <a:solidFill>
                  <a:schemeClr val="tx1"/>
                </a:solidFill>
                <a:effectLst/>
                <a:latin typeface="+mn-lt"/>
              </a:rPr>
              <a:t>Stara Zagora </a:t>
            </a:r>
            <a:r>
              <a:rPr lang="lv-LV" sz="1200" b="0" i="1" u="none" strike="noStrike" kern="1200" dirty="0">
                <a:solidFill>
                  <a:schemeClr val="tx1"/>
                </a:solidFill>
                <a:effectLst/>
                <a:latin typeface="+mn-lt"/>
              </a:rPr>
              <a:t>[Stara Zagora]</a:t>
            </a:r>
            <a:r>
              <a:rPr lang="lv-LV" sz="1200" b="1" i="0" u="none" strike="noStrike" kern="1200" dirty="0">
                <a:solidFill>
                  <a:schemeClr val="tx1"/>
                </a:solidFill>
                <a:effectLst/>
                <a:latin typeface="+mn-lt"/>
              </a:rPr>
              <a:t>, Bulgārija: </a:t>
            </a:r>
            <a:r>
              <a:rPr lang="lv-LV" sz="1200" b="0" i="0" u="none" strike="noStrike" kern="1200" dirty="0">
                <a:solidFill>
                  <a:schemeClr val="tx1"/>
                </a:solidFill>
                <a:effectLst/>
                <a:latin typeface="+mn-lt"/>
              </a:rPr>
              <a:t>Šis inovāciju reģions koncentrējas uz jaunajām tehnoloģijām, izmantojot ēteriskās eļļas un ārstnieciskos augus kosmētikas un farmācijas nozarē. Maza apjoma ražošana šajā apgabalā tiks apvienota ar aktivitātēm, kas saistītas ar tūrismu, lai paplašinātu esošo uzņēmējdarbības status quo un potenciālu. Galu galā reģions nodibinās ciešākas attiecības un tīklus starp uzņēmumiem. Reģionālais partneris: Bulgārijas rūpniecības asociācija (BRA)</a:t>
            </a:r>
          </a:p>
          <a:p>
            <a:pPr fontAlgn="base"/>
            <a:r>
              <a:rPr lang="lv-LV" sz="1200" b="1" i="0" u="none" strike="noStrike" kern="1200" dirty="0">
                <a:solidFill>
                  <a:schemeClr val="tx1"/>
                </a:solidFill>
                <a:effectLst/>
                <a:latin typeface="+mn-lt"/>
              </a:rPr>
              <a:t>Vidzeme un Kurzeme, Latvija: </a:t>
            </a:r>
            <a:r>
              <a:rPr lang="lv-LV" sz="1200" b="0" i="0" u="none" strike="noStrike" kern="1200" dirty="0">
                <a:solidFill>
                  <a:schemeClr val="tx1"/>
                </a:solidFill>
                <a:effectLst/>
                <a:latin typeface="+mn-lt"/>
              </a:rPr>
              <a:t>Šajā zonā galvenā uzmanība tiks pievērsta meža apsaimniekošanas blakusproduktu (t.i., meža jaunaudžu retināšana, īsais rotācijas cikls koku un mežsaimniecības (SRC/SRF) audzēm, aizaugumu novēršana pamestajās lauksaimniecības zemēs un daudzgadīgajās zālēs) potenciālam kā bioenerģijas vai biofinansēšanas avotam. Reģionā tiks pētīta daudzgadīgo zālaugu un SRC vai SRF koku agrārās laukkopības sistēmu vērtība kā ganību zonā, kā tā arī siena vai zāles sēklu izstrādei. Tiks pētīta mazo kokmateriālu potenciāla gudra izmantošana no jaunaudzēm. Reģionālais partneris: Latvijas Valsts mežzinātnes institūts (SILAVA)</a:t>
            </a:r>
          </a:p>
          <a:p>
            <a:pPr fontAlgn="base"/>
            <a:r>
              <a:rPr lang="lv-LV" sz="1200" b="1" i="0" u="none" strike="noStrike" kern="1200" dirty="0">
                <a:solidFill>
                  <a:schemeClr val="tx1"/>
                </a:solidFill>
                <a:effectLst/>
                <a:latin typeface="+mn-lt"/>
              </a:rPr>
              <a:t>Štrumica </a:t>
            </a:r>
            <a:r>
              <a:rPr lang="lv-LV" sz="1200" b="0" i="1" u="none" strike="noStrike" kern="1200" dirty="0">
                <a:solidFill>
                  <a:schemeClr val="tx1"/>
                </a:solidFill>
                <a:effectLst/>
                <a:latin typeface="+mn-lt"/>
              </a:rPr>
              <a:t>[Strumica]</a:t>
            </a:r>
            <a:r>
              <a:rPr lang="lv-LV" sz="1200" b="1" i="0" u="none" strike="noStrike" kern="1200" dirty="0">
                <a:solidFill>
                  <a:schemeClr val="tx1"/>
                </a:solidFill>
                <a:effectLst/>
                <a:latin typeface="+mn-lt"/>
              </a:rPr>
              <a:t>, Ziemeļmaķedonija: </a:t>
            </a:r>
            <a:r>
              <a:rPr lang="lv-LV" sz="1200" b="0" i="0" u="none" strike="noStrike" kern="1200" dirty="0">
                <a:solidFill>
                  <a:schemeClr val="tx1"/>
                </a:solidFill>
                <a:effectLst/>
                <a:latin typeface="+mn-lt"/>
              </a:rPr>
              <a:t>Šajā reģionā galvenā uzmanība tiks pievērsta lauksaimniecības atlieku izmantošanai, jo īpaši organisko materiālu blakusprodukcijai no lauksaimniecības darbībām, kā enerģijas avotam mājsaimniecības un rūpniecības vajadzībām. Reģionā tiks pētītas tehnoloģiskās iespējas enerģijas pārvēršanai biomasas materiālos, kas radušies lauksaimniecības laukos vai saimniecībās (paliekas uz lauka), kā arī attiecībā uz tādiem, kas rodas lauksaimniecības produktu pārstrādes procesā (paliekas, kuru pamatā ir dažādie procesi). Reģionālais partneris: Starptautiskais enerģijas, ūdens un vides sistēmu ilgtspējīgas attīstības centrs </a:t>
            </a:r>
            <a:r>
              <a:rPr lang="lv-LV" sz="1200" b="0" i="1" u="none" strike="noStrike" kern="1200" dirty="0">
                <a:solidFill>
                  <a:schemeClr val="tx1"/>
                </a:solidFill>
                <a:effectLst/>
                <a:latin typeface="+mn-lt"/>
              </a:rPr>
              <a:t>[International Centre for Sustainable Development of Energy, Water and Environment Systems]</a:t>
            </a:r>
            <a:r>
              <a:rPr lang="lv-LV" sz="1200" b="0" i="0" u="none" strike="noStrike" kern="1200" dirty="0">
                <a:solidFill>
                  <a:schemeClr val="tx1"/>
                </a:solidFill>
                <a:effectLst/>
                <a:latin typeface="+mn-lt"/>
              </a:rPr>
              <a:t> – (SDEWES-Skopje)</a:t>
            </a:r>
          </a:p>
          <a:p>
            <a:pPr fontAlgn="base"/>
            <a:r>
              <a:rPr lang="lv-LV" sz="1200" b="1" i="0" u="none" strike="noStrike" kern="1200" dirty="0">
                <a:solidFill>
                  <a:schemeClr val="tx1"/>
                </a:solidFill>
                <a:effectLst/>
                <a:latin typeface="+mn-lt"/>
              </a:rPr>
              <a:t>Ščecinas un Vislas lagūnas, Polija: </a:t>
            </a:r>
            <a:r>
              <a:rPr lang="lv-LV" sz="1200" b="0" i="0" u="none" strike="noStrike" kern="1200" dirty="0">
                <a:solidFill>
                  <a:schemeClr val="tx1"/>
                </a:solidFill>
                <a:effectLst/>
                <a:latin typeface="+mn-lt"/>
              </a:rPr>
              <a:t>Šis reģions koncentrēsies uz mazapjoma zveju, īpaši uz nepietiekami izmantotu un mazvērtīgu zivju sugu ilgtspējīgu izmantošanu divās lagūnās. Reģionā tiks veikti pētījumi par maza mēroga tehnoloģiju iespējām, kuras var izmantot, lai mazvērtīgas zivju sugas izmantotu kā produktus cilvēku uzturam. Reģionālais partneris: Valsts jūras zvejniecības pētījumu institūts </a:t>
            </a:r>
            <a:r>
              <a:rPr lang="lv-LV" sz="1200" b="0" i="1" u="none" strike="noStrike" kern="1200" dirty="0">
                <a:solidFill>
                  <a:schemeClr val="tx1"/>
                </a:solidFill>
                <a:effectLst/>
                <a:latin typeface="+mn-lt"/>
              </a:rPr>
              <a:t>[National Marine Fisheries Research Institute]</a:t>
            </a:r>
            <a:r>
              <a:rPr lang="lv-LV" sz="1200" b="0" i="0" u="none" strike="noStrike" kern="1200" dirty="0">
                <a:solidFill>
                  <a:schemeClr val="tx1"/>
                </a:solidFill>
                <a:effectLst/>
                <a:latin typeface="+mn-lt"/>
              </a:rPr>
              <a:t> (NMFRI)</a:t>
            </a:r>
          </a:p>
          <a:p>
            <a:pPr fontAlgn="base"/>
            <a:r>
              <a:rPr lang="lv-LV" sz="1200" b="1" i="0" u="none" strike="noStrike" kern="1200" dirty="0">
                <a:solidFill>
                  <a:schemeClr val="tx1"/>
                </a:solidFill>
                <a:effectLst/>
                <a:latin typeface="+mn-lt"/>
              </a:rPr>
              <a:t>Kovašna </a:t>
            </a:r>
            <a:r>
              <a:rPr lang="lv-LV" sz="1200" b="0" i="1" u="none" strike="noStrike" kern="1200" dirty="0">
                <a:solidFill>
                  <a:schemeClr val="tx1"/>
                </a:solidFill>
                <a:effectLst/>
                <a:latin typeface="+mn-lt"/>
              </a:rPr>
              <a:t>[Covasna]</a:t>
            </a:r>
            <a:r>
              <a:rPr lang="lv-LV" sz="1200" b="1" i="0" u="none" strike="noStrike" kern="1200" dirty="0">
                <a:solidFill>
                  <a:schemeClr val="tx1"/>
                </a:solidFill>
                <a:effectLst/>
                <a:latin typeface="+mn-lt"/>
              </a:rPr>
              <a:t>, Rumānija: </a:t>
            </a:r>
            <a:r>
              <a:rPr lang="lv-LV" sz="1200" b="0" i="0" u="none" strike="noStrike" kern="1200" dirty="0">
                <a:solidFill>
                  <a:schemeClr val="tx1"/>
                </a:solidFill>
                <a:effectLst/>
                <a:latin typeface="+mn-lt"/>
              </a:rPr>
              <a:t>Šis reģions koncentrēsies uz sadrumstaloto vērtību ķēžu atrisināšanu un aprites ekonomikas koncepcijas īstenošanu novada rūpniecības nozarēs (t.i., koks un mēbeles, tekstilizstrādājumi, lauksaimniecības pārtikas produkti, mašīnbūve, zaļā enerģija). Reģionā tiks veikti pētījumi attiecībā uz nepietiekami izmantotas biomasas (augu vielas un koksnes atkritumu) attīstības potenciālu un tā ietekmi uz sabiedrības problēmām (piemēram, lauku bezdarbs vai atstumtas kopienas). Tas tiks veikts vietējās attīstības uzņēmējdarbības modeļa ietvaros, pamatojoties uz maza mēroga tehnoloģiju iespēju, kas nodrošina autonomu enerģijas piegādi civilām un rūpnieciskām vajadzībām. Reģionālais partneris: Ekonomikas prognožu institūts </a:t>
            </a:r>
            <a:r>
              <a:rPr lang="lv-LV" sz="1200" b="0" i="1" u="none" strike="noStrike" kern="1200" dirty="0">
                <a:solidFill>
                  <a:schemeClr val="tx1"/>
                </a:solidFill>
                <a:effectLst/>
                <a:latin typeface="+mn-lt"/>
              </a:rPr>
              <a:t>[Institute for Economic Forecasting]</a:t>
            </a:r>
            <a:r>
              <a:rPr lang="lv-LV" sz="1200" b="0" i="0" u="none" strike="noStrike" kern="1200" dirty="0">
                <a:solidFill>
                  <a:schemeClr val="tx1"/>
                </a:solidFill>
                <a:effectLst/>
                <a:latin typeface="+mn-lt"/>
              </a:rPr>
              <a:t> (IPE)</a:t>
            </a:r>
          </a:p>
          <a:p>
            <a:pPr fontAlgn="base"/>
            <a:endParaRPr lang="lv-LV" sz="1200" b="0" i="0" u="none" strike="noStrike" kern="1200" dirty="0">
              <a:solidFill>
                <a:schemeClr val="tx1"/>
              </a:solidFill>
              <a:effectLst/>
              <a:latin typeface="+mn-lt"/>
              <a:ea typeface="+mn-ea"/>
              <a:cs typeface="+mn-cs"/>
            </a:endParaRPr>
          </a:p>
          <a:p>
            <a:r>
              <a:rPr lang="lv-LV" sz="1200" b="1" i="0" u="none" strike="noStrike" kern="1200" dirty="0">
                <a:solidFill>
                  <a:schemeClr val="tx1"/>
                </a:solidFill>
                <a:effectLst/>
                <a:latin typeface="+mn-lt"/>
              </a:rPr>
              <a:t>Avots:</a:t>
            </a:r>
            <a:r>
              <a:rPr lang="lv-LV" dirty="0"/>
              <a:t> </a:t>
            </a:r>
            <a:r>
              <a:rPr lang="lv-LV" sz="1200" kern="1200" dirty="0">
                <a:solidFill>
                  <a:schemeClr val="tx1"/>
                </a:solidFill>
                <a:effectLst/>
                <a:latin typeface="+mn-lt"/>
              </a:rPr>
              <a:t>BE-Rural (2020), </a:t>
            </a:r>
            <a:r>
              <a:rPr lang="lv-LV" sz="1200" i="1" kern="1200" dirty="0">
                <a:solidFill>
                  <a:schemeClr val="tx1"/>
                </a:solidFill>
                <a:effectLst/>
                <a:latin typeface="+mn-lt"/>
              </a:rPr>
              <a:t>Inovāciju reģioni</a:t>
            </a:r>
            <a:r>
              <a:rPr lang="lv-LV" sz="1200" kern="1200" dirty="0">
                <a:solidFill>
                  <a:schemeClr val="tx1"/>
                </a:solidFill>
                <a:effectLst/>
                <a:latin typeface="+mn-lt"/>
              </a:rPr>
              <a:t>, pieejams: https://be-rural.eu/innovation-regions/</a:t>
            </a:r>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17</a:t>
            </a:fld>
            <a:endParaRPr lang="lv-LV" dirty="0"/>
          </a:p>
        </p:txBody>
      </p:sp>
    </p:spTree>
    <p:extLst>
      <p:ext uri="{BB962C8B-B14F-4D97-AF65-F5344CB8AC3E}">
        <p14:creationId xmlns:p14="http://schemas.microsoft.com/office/powerpoint/2010/main" val="31921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 </a:t>
            </a:r>
            <a:r>
              <a:rPr lang="lv-LV" sz="1200" b="1" kern="1200" dirty="0">
                <a:solidFill>
                  <a:schemeClr val="tx1"/>
                </a:solidFill>
                <a:effectLst/>
                <a:latin typeface="+mn-lt"/>
              </a:rPr>
              <a:t>Piezīmes skolotājam:</a:t>
            </a:r>
            <a:r>
              <a:rPr lang="lv-LV" sz="1200" kern="1200" dirty="0">
                <a:solidFill>
                  <a:schemeClr val="tx1"/>
                </a:solidFill>
                <a:effectLst/>
                <a:latin typeface="+mn-lt"/>
              </a:rPr>
              <a:t> Īsumā un ātri iepazīstieties ar tēmām, par kurām tiks runāts šajā prezentācijā, kā parādīts slaidā.  </a:t>
            </a:r>
          </a:p>
          <a:p>
            <a:endParaRPr lang="lv-LV"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lv-LV" dirty="0"/>
          </a:p>
        </p:txBody>
      </p:sp>
    </p:spTree>
    <p:extLst>
      <p:ext uri="{BB962C8B-B14F-4D97-AF65-F5344CB8AC3E}">
        <p14:creationId xmlns:p14="http://schemas.microsoft.com/office/powerpoint/2010/main" val="156066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sz="1200" kern="1200" dirty="0">
                <a:solidFill>
                  <a:schemeClr val="tx1"/>
                </a:solidFill>
                <a:effectLst/>
                <a:latin typeface="+mn-lt"/>
              </a:rPr>
              <a:t> Paskaidrojiet klasei, ka bioekonomika ir ļoti svarīga, lai spertu soļus virzienā uz ilgtspējību un izvairītos no ekoloģisko robežu sasniegšanas. Bioekonomika ir preču, pakalpojumu vai enerģijas ražošana no bioloģiskā materiāla kā galvenā resursa. Cieši saistīta ar ilgtspējību, jo bieži tiek izmantoti bioloģiski noārdāmi resursi, un bieži vien tiek izstrādātas sistēmas, kurās atkritumu klātbūtne neeksistē. Tā var palīdzēt izvairīties no resursu izsīkšanas nākamajām paaudzēm un aizsargāt planētas stabilitāti.  Eiropas Komisija veic pasākumus ilgtspējīgas bioekonomikas virzienā. Atkritumu pārvēršana vērtīgos resursos un stimulu radīšana, lai palīdzētu mazumtirgotājiem un patērētājiem samazināt pārtikas atkritumus. Eiropas Komisijai ir bioekonomikas stratēģija, lai veicinātu bioekonomiku un izvairītos no ekoloģisko robežu sasniegšanas. </a:t>
            </a:r>
          </a:p>
          <a:p>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a:t>
            </a:r>
            <a:r>
              <a:rPr lang="lv-LV" sz="1200" kern="1200" dirty="0">
                <a:solidFill>
                  <a:schemeClr val="tx1"/>
                </a:solidFill>
                <a:effectLst/>
                <a:latin typeface="+mn-lt"/>
                <a:hlinkClick r:id="rId3"/>
              </a:rPr>
              <a:t>https://ec.europa.eu/research/bioeconomy/pdf/ec_bioeconomy_strategy_2018.pdf</a:t>
            </a:r>
            <a:r>
              <a:rPr lang="lv-LV" sz="1200" kern="1200" dirty="0">
                <a:solidFill>
                  <a:schemeClr val="tx1"/>
                </a:solidFill>
                <a:effectLst/>
                <a:latin typeface="+mn-lt"/>
              </a:rPr>
              <a:t> accessed: 2020. gada 22. maijā].</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lv-LV" dirty="0"/>
          </a:p>
        </p:txBody>
      </p:sp>
    </p:spTree>
    <p:extLst>
      <p:ext uri="{BB962C8B-B14F-4D97-AF65-F5344CB8AC3E}">
        <p14:creationId xmlns:p14="http://schemas.microsoft.com/office/powerpoint/2010/main" val="198033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sz="1200" i="1" kern="1200" dirty="0">
                <a:solidFill>
                  <a:schemeClr val="tx1"/>
                </a:solidFill>
                <a:effectLst/>
                <a:latin typeface="+mn-lt"/>
              </a:rPr>
              <a:t>1. Paskaidrojiet par bioekonomiku, lai iepazīstinātu ar tēmu un kontekstualizētu bioproduktu portfeli.</a:t>
            </a:r>
            <a:r>
              <a:rPr lang="lv-LV" dirty="0"/>
              <a:t> </a:t>
            </a:r>
          </a:p>
          <a:p>
            <a:r>
              <a:rPr lang="lv-LV" sz="1200" kern="1200" dirty="0">
                <a:solidFill>
                  <a:schemeClr val="tx1"/>
                </a:solidFill>
                <a:effectLst/>
                <a:latin typeface="+mn-lt"/>
              </a:rPr>
              <a:t>Bioekonomika tiek definēta kā bioloģisko resursu ražošana, izmantošana un saglabāšana, lai nodrošinātu informāciju, produktus, procesus un pakalpojumus visās ekonomikas nozarēs, kuru mērķis ir ilgtspējīga ekonomika (Bels [Bell] un citi, 2018).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t>“Bioekonomika aptver visas nozares un sistēmas, kas iekļauj tās funkcijas un principus. Tā ietver un savstarpēji savieno: sauszemes un jūras ekosistēmas un to sniegtos pakalpojumus; visas primārās ražošanas nozares paļaujas uz bioloģiskajiem resursiem (dzīvnieki, augi, mikroorganismi un atvasināta biomasa, ieskaitot organiskos atkritumus), kas izmanto un veido bioloģiskos resursus (lauksaimniecība, mežsaimniecība, zivsaimniecība un akvakultūra); un visas ekonomikas un rūpniecības nozares, kas izmanto bioloģiskos resursus un procesus pārtikas, barības, uz bioloģiskiem produktiem ražotu produktu, enerģijas un pakalpojumu ražošanai. Lai sasniegtu panākumus, Eiropas bioekonomikas centrā jābūt ilgtspējīgai</a:t>
            </a:r>
            <a:r>
              <a:rPr lang="lv-LV" sz="1200" baseline="0" dirty="0"/>
              <a:t> </a:t>
            </a:r>
            <a:r>
              <a:rPr lang="lv-LV" sz="1200" dirty="0"/>
              <a:t>apritei. Tas veicinās mūsu nozaru atjaunošanos, mūsu primārās ražošanas sistēmu modernizāciju, vides aizsardzību un veicinās bioloģisko daudzveidību.” </a:t>
            </a:r>
            <a:r>
              <a:rPr lang="lv-LV" dirty="0"/>
              <a:t>Eiropas Komisija (2018) </a:t>
            </a:r>
            <a:r>
              <a:rPr lang="lv-LV" sz="1200" dirty="0"/>
              <a:t>"Ilgtspējīga Eiropas bioekonomika: saiknes stiprināšana starp ekonomiku, sabiedrību un vidi"</a:t>
            </a:r>
            <a:r>
              <a:rPr lang="lv-LV" dirty="0"/>
              <a:t>, pieejams: (</a:t>
            </a:r>
            <a:r>
              <a:rPr lang="lv-LV" dirty="0">
                <a:hlinkClick r:id="rId3"/>
              </a:rPr>
              <a:t>https://ec.europa.eu/research/bioeconomy/pdf/ec_bioeconomy_strategy_2018.pdf#view=fit&amp;pagemode=none</a:t>
            </a:r>
            <a:r>
              <a:rPr lang="lv-LV" dirty="0"/>
              <a:t>])</a:t>
            </a:r>
            <a:endParaRPr lang="lv-LV" sz="1200" dirty="0"/>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Tagad noskatīsimies īsu video, kurā izskaidrota bioekonomika, tās potenciāls un problēmas.</a:t>
            </a:r>
          </a:p>
          <a:p>
            <a:r>
              <a:rPr lang="lv-LV" sz="1200" i="1" kern="1200" dirty="0">
                <a:solidFill>
                  <a:schemeClr val="tx1"/>
                </a:solidFill>
                <a:effectLst/>
                <a:latin typeface="+mn-lt"/>
              </a:rPr>
              <a:t>Šeit atskaņojiet videomateriālu, kurā ir bioekonomikas skaidrojums:</a:t>
            </a:r>
            <a:r>
              <a:rPr lang="lv-LV" dirty="0"/>
              <a:t> </a:t>
            </a:r>
            <a:r>
              <a:rPr lang="lv-LV" dirty="0">
                <a:hlinkClick r:id="rId4"/>
              </a:rPr>
              <a:t>https://www.youtube.com/watch?v=RfRN_hHeIKk&amp;feature=youtu.be</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b="0" dirty="0"/>
              <a:t>(Videomateriāla valodas un subtitri: bulgāru, latviešu, maķedoniešu, poļu un rumāņu)</a:t>
            </a:r>
          </a:p>
          <a:p>
            <a:endParaRPr lang="lv-LV" dirty="0"/>
          </a:p>
          <a:p>
            <a:r>
              <a:rPr lang="lv-LV" sz="1200" i="1" kern="1200" dirty="0">
                <a:solidFill>
                  <a:schemeClr val="tx1"/>
                </a:solidFill>
                <a:effectLst/>
                <a:latin typeface="+mn-lt"/>
              </a:rPr>
              <a:t>2. Izskaidrojiet aprites ekonomiku, lai sniegtu kontekstu bioproduktiem.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Aprites ekonomika ir sistēma ilgtspējīgas atkritumu kā resursu ekonomiskās sistēmas attīstībai un pārvaldībai. Tās mērķis ir saglabāt produktus, komponentus un materiālus vienmēr ar vislielāko lietderību un vērtību (Eiropas Komisija, 2018). Turklāt tā ir paredzēta samazināto atkritumu pārstrādei, lai tos izskaustu no sistēmas. Pašreizējā pasaules ekonomikas sistēma ir lineāra, tas nozīmē, ka mēs ņemam, ražojam, izmantojam un iznīcinām, pilnībā neizmantojot visas materiālu būtiskās īpašības. Cirkulārā ekonomika cenšas izveidot ilgtspējīgāku ekonomisko modeli, kurā atkritumi netiek radīti, tā vietā pēc iespējas vairāk tos izmantojot atkārtoti. Tādējādi aprites ekonomikas mērķis ir novērst visus atkritumus un izveidot slēgtas aprites sistēmu, kuras pamatā ir tikai dabas resursi.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Bels Dž. </a:t>
            </a:r>
            <a:r>
              <a:rPr lang="lv-LV" sz="1200" i="1" kern="1200" dirty="0">
                <a:solidFill>
                  <a:schemeClr val="tx1"/>
                </a:solidFill>
                <a:effectLst/>
                <a:latin typeface="+mn-lt"/>
              </a:rPr>
              <a:t>[Bell, J.]</a:t>
            </a:r>
            <a:r>
              <a:rPr lang="lv-LV" sz="1200" kern="1200" dirty="0">
                <a:solidFill>
                  <a:schemeClr val="tx1"/>
                </a:solidFill>
                <a:effectLst/>
                <a:latin typeface="+mn-lt"/>
              </a:rPr>
              <a:t>, Paula L. </a:t>
            </a:r>
            <a:r>
              <a:rPr lang="lv-LV" sz="1200" i="1" kern="1200" dirty="0">
                <a:solidFill>
                  <a:schemeClr val="tx1"/>
                </a:solidFill>
                <a:effectLst/>
                <a:latin typeface="+mn-lt"/>
              </a:rPr>
              <a:t>[Paula, L.]</a:t>
            </a:r>
            <a:r>
              <a:rPr lang="lv-LV" sz="1200" kern="1200" dirty="0">
                <a:solidFill>
                  <a:schemeClr val="tx1"/>
                </a:solidFill>
                <a:effectLst/>
                <a:latin typeface="+mn-lt"/>
              </a:rPr>
              <a:t>, Dods T. </a:t>
            </a:r>
            <a:r>
              <a:rPr lang="lv-LV" sz="1200" i="1" kern="1200" dirty="0">
                <a:solidFill>
                  <a:schemeClr val="tx1"/>
                </a:solidFill>
                <a:effectLst/>
                <a:latin typeface="+mn-lt"/>
              </a:rPr>
              <a:t>[Dodd, T.]</a:t>
            </a:r>
            <a:r>
              <a:rPr lang="lv-LV" sz="1200" kern="1200" dirty="0">
                <a:solidFill>
                  <a:schemeClr val="tx1"/>
                </a:solidFill>
                <a:effectLst/>
                <a:latin typeface="+mn-lt"/>
              </a:rPr>
              <a:t>, Nemets S. </a:t>
            </a:r>
            <a:r>
              <a:rPr lang="lv-LV" sz="1200" i="1" kern="1200" dirty="0">
                <a:solidFill>
                  <a:schemeClr val="tx1"/>
                </a:solidFill>
                <a:effectLst/>
                <a:latin typeface="+mn-lt"/>
              </a:rPr>
              <a:t>[Németh, S.]</a:t>
            </a:r>
            <a:r>
              <a:rPr lang="lv-LV" sz="1200" kern="1200" dirty="0">
                <a:solidFill>
                  <a:schemeClr val="tx1"/>
                </a:solidFill>
                <a:effectLst/>
                <a:latin typeface="+mn-lt"/>
              </a:rPr>
              <a:t>, Nanū S. </a:t>
            </a:r>
            <a:r>
              <a:rPr lang="lv-LV" sz="1200" i="1" kern="1200" dirty="0">
                <a:solidFill>
                  <a:schemeClr val="tx1"/>
                </a:solidFill>
                <a:effectLst/>
                <a:latin typeface="+mn-lt"/>
              </a:rPr>
              <a:t>[Nanou, C.]</a:t>
            </a:r>
            <a:r>
              <a:rPr lang="lv-LV" sz="1200" kern="1200" dirty="0">
                <a:solidFill>
                  <a:schemeClr val="tx1"/>
                </a:solidFill>
                <a:effectLst/>
                <a:latin typeface="+mn-lt"/>
              </a:rPr>
              <a:t>, Mega V. </a:t>
            </a:r>
            <a:r>
              <a:rPr lang="lv-LV" sz="1200" i="1" kern="1200" dirty="0">
                <a:solidFill>
                  <a:schemeClr val="tx1"/>
                </a:solidFill>
                <a:effectLst/>
                <a:latin typeface="+mn-lt"/>
              </a:rPr>
              <a:t>[Mega, V.]</a:t>
            </a:r>
            <a:r>
              <a:rPr lang="lv-LV" sz="1200" kern="1200" dirty="0">
                <a:solidFill>
                  <a:schemeClr val="tx1"/>
                </a:solidFill>
                <a:effectLst/>
                <a:latin typeface="+mn-lt"/>
              </a:rPr>
              <a:t>, Kamposs P. </a:t>
            </a:r>
            <a:r>
              <a:rPr lang="lv-LV" sz="1200" i="1" kern="1200" dirty="0">
                <a:solidFill>
                  <a:schemeClr val="tx1"/>
                </a:solidFill>
                <a:effectLst/>
                <a:latin typeface="+mn-lt"/>
              </a:rPr>
              <a:t>[Campos, P.]</a:t>
            </a:r>
            <a:r>
              <a:rPr lang="lv-LV" sz="1200" kern="1200" dirty="0">
                <a:solidFill>
                  <a:schemeClr val="tx1"/>
                </a:solidFill>
                <a:effectLst/>
                <a:latin typeface="+mn-lt"/>
              </a:rPr>
              <a:t> (2018): ES mērķis ir izveidot pasaulē vadošo bioekonomiku – šaubīgos laikos nepieciešami novatoriski un ilgtspējīgi risinājumi. </a:t>
            </a:r>
            <a:r>
              <a:rPr lang="lv-LV" sz="1200" i="1" kern="1200" dirty="0">
                <a:solidFill>
                  <a:schemeClr val="tx1"/>
                </a:solidFill>
                <a:effectLst/>
                <a:latin typeface="+mn-lt"/>
              </a:rPr>
              <a:t>Jaunā biotehnoloģija,</a:t>
            </a:r>
            <a:r>
              <a:rPr lang="lv-LV" sz="1200" kern="1200" dirty="0">
                <a:solidFill>
                  <a:schemeClr val="tx1"/>
                </a:solidFill>
                <a:effectLst/>
                <a:latin typeface="+mn-lt"/>
              </a:rPr>
              <a:t> 40: 25–30.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https://ec.europa.eu/research/bioeconomy/pdf/ec_bioeconomy_strategy_2018.pdf</a:t>
            </a:r>
            <a:endParaRPr lang="lv-LV"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lv-LV" dirty="0"/>
          </a:p>
        </p:txBody>
      </p:sp>
    </p:spTree>
    <p:extLst>
      <p:ext uri="{BB962C8B-B14F-4D97-AF65-F5344CB8AC3E}">
        <p14:creationId xmlns:p14="http://schemas.microsoft.com/office/powerpoint/2010/main" val="115248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dirty="0"/>
              <a:t> </a:t>
            </a:r>
            <a:r>
              <a:rPr lang="lv-LV" sz="1200" kern="1200" dirty="0">
                <a:solidFill>
                  <a:schemeClr val="tx1"/>
                </a:solidFill>
                <a:effectLst/>
                <a:latin typeface="+mn-lt"/>
              </a:rPr>
              <a:t>Paskaidrojiet, ka, lai mēģinātu risināt ar ekoloģisko robežu saistītos jautājumus: Nacionālajām un starptautiskajām struktūrām ir jābūt īpašām vadlīnijām. Piemērs tam ir Eiropas Komisijas 2018. gada publikācija; “Jauna bioekonomikas stratēģija ilgtspējīgai Eiropai.” </a:t>
            </a:r>
            <a:r>
              <a:rPr lang="lv-LV" sz="1200" b="1" kern="1200" dirty="0">
                <a:solidFill>
                  <a:schemeClr val="tx1"/>
                </a:solidFill>
                <a:effectLst/>
                <a:latin typeface="+mn-lt"/>
              </a:rPr>
              <a:t>Papildu informācija pieejama:</a:t>
            </a:r>
            <a:r>
              <a:rPr lang="lv-LV" dirty="0"/>
              <a:t> </a:t>
            </a:r>
            <a:r>
              <a:rPr lang="lv-LV" sz="1200" u="sng" kern="1200" dirty="0">
                <a:solidFill>
                  <a:schemeClr val="tx1"/>
                </a:solidFill>
                <a:effectLst/>
                <a:latin typeface="+mn-lt"/>
                <a:hlinkClick r:id="rId3"/>
              </a:rPr>
              <a:t>https://ec.europa.eu/commission/news/new-bioeconomy-strategy-sustainable-europe-2018-oct-11-0_en</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Galvenie materiāli lasīšanai: </a:t>
            </a:r>
          </a:p>
          <a:p>
            <a:r>
              <a:rPr lang="lv-LV" sz="1200" kern="1200" dirty="0">
                <a:solidFill>
                  <a:schemeClr val="tx1"/>
                </a:solidFill>
                <a:effectLst/>
                <a:latin typeface="+mn-lt"/>
              </a:rPr>
              <a:t>EK (2018), Bioekonomika: Jauna stratēģija ilgtspējīgai Eiropas Veselīgu ekosistēmu atjaunošana un bioloģiskās daudzveidības veicināšana. Eiropas Komisija </a:t>
            </a:r>
            <a:r>
              <a:rPr lang="lv-LV" sz="1200" u="sng" kern="1200" dirty="0">
                <a:solidFill>
                  <a:schemeClr val="tx1"/>
                </a:solidFill>
                <a:effectLst/>
                <a:latin typeface="+mn-lt"/>
                <a:hlinkClick r:id="rId4"/>
              </a:rPr>
              <a:t>https://ec.europa.eu/research/bioeconomy/pdf/ec_bioeconomy_actions_2018.pdf</a:t>
            </a:r>
            <a:r>
              <a:rPr lang="lv-LV" dirty="0"/>
              <a:t>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Iespējams apskatīt sekojošos materiālus padziļinātai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Par aprites bioekonomiku un sasaistu noņemšanu: ietekme uz ilgtspējīgu izaugsmi.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162</a:t>
            </a:r>
            <a:r>
              <a:rPr lang="lv-LV" sz="1200" b="0" i="0" u="none" strike="noStrike" kern="1200" dirty="0">
                <a:solidFill>
                  <a:schemeClr val="tx1"/>
                </a:solidFill>
                <a:effectLst/>
                <a:latin typeface="+mn-lt"/>
              </a:rPr>
              <a:t>, 143-156. </a:t>
            </a:r>
            <a:r>
              <a:rPr lang="lv-LV" sz="1200" b="0" i="0" u="none" strike="noStrike" kern="1200" dirty="0">
                <a:solidFill>
                  <a:schemeClr val="tx1"/>
                </a:solidFill>
                <a:effectLst/>
                <a:latin typeface="+mn-lt"/>
                <a:hlinkClick r:id="rId5" tooltip="Oriģinālā saite: https://www.sciencedirect.com/science/article/pii/S0921800918317178. Ja uzticaties šai saitei, klikšķiniet uz tās."/>
              </a:rPr>
              <a:t>https://www.sciencedirect.com/science/article/pii/S0921800918317178</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Viviena F. D. </a:t>
            </a:r>
            <a:r>
              <a:rPr lang="lv-LV" sz="1200" b="0" i="1" u="none" strike="noStrike" kern="1200" dirty="0">
                <a:solidFill>
                  <a:schemeClr val="tx1"/>
                </a:solidFill>
                <a:effectLst/>
                <a:latin typeface="+mn-lt"/>
              </a:rPr>
              <a:t>[Vivien, F. D.]</a:t>
            </a:r>
            <a:r>
              <a:rPr lang="lv-LV" sz="1200" b="0" i="0" u="none" strike="noStrike" kern="1200" dirty="0">
                <a:solidFill>
                  <a:schemeClr val="tx1"/>
                </a:solidFill>
                <a:effectLst/>
                <a:latin typeface="+mn-lt"/>
              </a:rPr>
              <a:t>, Njedu M. </a:t>
            </a:r>
            <a:r>
              <a:rPr lang="lv-LV" sz="1200" b="0" i="1" u="none" strike="noStrike" kern="1200" dirty="0">
                <a:solidFill>
                  <a:schemeClr val="tx1"/>
                </a:solidFill>
                <a:effectLst/>
                <a:latin typeface="+mn-lt"/>
              </a:rPr>
              <a:t>[Nieddu, M.]</a:t>
            </a:r>
            <a:r>
              <a:rPr lang="lv-LV" sz="1200" b="0" i="0" u="none" strike="noStrike" kern="1200" dirty="0">
                <a:solidFill>
                  <a:schemeClr val="tx1"/>
                </a:solidFill>
                <a:effectLst/>
                <a:latin typeface="+mn-lt"/>
              </a:rPr>
              <a:t>, Beforts N. </a:t>
            </a:r>
            <a:r>
              <a:rPr lang="lv-LV" sz="1200" b="0" i="1" u="none" strike="noStrike" kern="1200" dirty="0">
                <a:solidFill>
                  <a:schemeClr val="tx1"/>
                </a:solidFill>
                <a:effectLst/>
                <a:latin typeface="+mn-lt"/>
              </a:rPr>
              <a:t>[Befort, N.]</a:t>
            </a:r>
            <a:r>
              <a:rPr lang="lv-LV" sz="1200" b="0" i="0" u="none" strike="noStrike" kern="1200" dirty="0">
                <a:solidFill>
                  <a:schemeClr val="tx1"/>
                </a:solidFill>
                <a:effectLst/>
                <a:latin typeface="+mn-lt"/>
              </a:rPr>
              <a:t>, Debrefs R. </a:t>
            </a:r>
            <a:r>
              <a:rPr lang="lv-LV" sz="1200" b="0" i="1" u="none" strike="noStrike" kern="1200" dirty="0">
                <a:solidFill>
                  <a:schemeClr val="tx1"/>
                </a:solidFill>
                <a:effectLst/>
                <a:latin typeface="+mn-lt"/>
              </a:rPr>
              <a:t>[Debref, R.]</a:t>
            </a:r>
            <a:r>
              <a:rPr lang="lv-LV" sz="1200" b="0" i="0" u="none" strike="noStrike" kern="1200" dirty="0">
                <a:solidFill>
                  <a:schemeClr val="tx1"/>
                </a:solidFill>
                <a:effectLst/>
                <a:latin typeface="+mn-lt"/>
              </a:rPr>
              <a:t> un 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Bioekonomikas pieejas "uzlaušana".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159</a:t>
            </a:r>
            <a:r>
              <a:rPr lang="lv-LV" sz="1200" b="0" i="0" u="none" strike="noStrike" kern="1200" dirty="0">
                <a:solidFill>
                  <a:schemeClr val="tx1"/>
                </a:solidFill>
                <a:effectLst/>
                <a:latin typeface="+mn-lt"/>
              </a:rPr>
              <a:t>, 189-197. </a:t>
            </a:r>
            <a:r>
              <a:rPr lang="lv-LV" sz="1200" b="0" i="0" u="none" strike="noStrike" kern="1200" dirty="0">
                <a:solidFill>
                  <a:schemeClr val="tx1"/>
                </a:solidFill>
                <a:effectLst/>
                <a:latin typeface="+mn-lt"/>
                <a:hlinkClick r:id="rId6" tooltip="Oriģinālā saite: https://www.sciencedirect.com/science/article/abs/pii/S0921800918308115. Ja uzticaties šai saitei, klikšķiniet uz tās."/>
              </a:rPr>
              <a:t>https://www.sciencedirect.com/science/article/abs/pii/S0921800918308115</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lv-LV" dirty="0"/>
          </a:p>
        </p:txBody>
      </p:sp>
    </p:spTree>
    <p:extLst>
      <p:ext uri="{BB962C8B-B14F-4D97-AF65-F5344CB8AC3E}">
        <p14:creationId xmlns:p14="http://schemas.microsoft.com/office/powerpoint/2010/main" val="179180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a:solidFill>
                  <a:schemeClr val="tx1"/>
                </a:solidFill>
                <a:effectLst/>
                <a:latin typeface="+mn-lt"/>
              </a:rPr>
              <a:t>Galvenie materiāli lasīšanai: </a:t>
            </a:r>
          </a:p>
          <a:p>
            <a:r>
              <a:rPr lang="lv-LV" sz="1200" kern="1200" baseline="0" dirty="0">
                <a:solidFill>
                  <a:schemeClr val="tx1"/>
                </a:solidFill>
                <a:effectLst/>
                <a:latin typeface="+mn-lt"/>
              </a:rPr>
              <a:t>Bioekomomijas konsultanti (2018), LIELIE BIOEKONOMIKAS IZAICINĀJUMI – 2. DAĻA. </a:t>
            </a:r>
            <a:r>
              <a:rPr lang="lv-LV" sz="1200" kern="1200" dirty="0">
                <a:solidFill>
                  <a:schemeClr val="tx1"/>
                </a:solidFill>
                <a:effectLst/>
                <a:latin typeface="+mn-lt"/>
              </a:rPr>
              <a:t>https://www.nnfcc.co.uk/news-big-bioeconomy-challenges-2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Braunlijs S. </a:t>
            </a:r>
            <a:r>
              <a:rPr lang="lv-LV" sz="1200" i="1" kern="1200" dirty="0">
                <a:solidFill>
                  <a:schemeClr val="tx1"/>
                </a:solidFill>
                <a:effectLst/>
                <a:latin typeface="+mn-lt"/>
              </a:rPr>
              <a:t>[Brownlie, S.]</a:t>
            </a:r>
            <a:r>
              <a:rPr lang="lv-LV" sz="1200" kern="1200" dirty="0">
                <a:solidFill>
                  <a:schemeClr val="tx1"/>
                </a:solidFill>
                <a:effectLst/>
                <a:latin typeface="+mn-lt"/>
              </a:rPr>
              <a:t> </a:t>
            </a:r>
            <a:r>
              <a:rPr lang="lv-LV" dirty="0"/>
              <a:t>(2013), IAIA ātrie padomi Nr. 5 - bioloģiskās daudzveidības novērtējums. Starptautiskā ietekmes novērtēšanas asociācija (IAIA). </a:t>
            </a:r>
            <a:r>
              <a:rPr lang="lv-LV" altLang="en-US" b="1" dirty="0"/>
              <a:t>https://www.iaia.org/fasttips.php</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Skatīt slaidus "Kas ir bioekonomika?"</a:t>
            </a:r>
            <a:r>
              <a:rPr lang="lv-LV" dirty="0"/>
              <a:t> </a:t>
            </a:r>
            <a:r>
              <a:rPr lang="lv-LV" sz="1200" kern="1200" dirty="0">
                <a:solidFill>
                  <a:schemeClr val="tx1"/>
                </a:solidFill>
                <a:effectLst/>
                <a:latin typeface="+mn-lt"/>
              </a:rPr>
              <a:t>Iespējas, izaicinājumi un risinājumi" informācijai par:</a:t>
            </a:r>
          </a:p>
          <a:p>
            <a:pPr marL="342900" indent="-342900">
              <a:buFontTx/>
              <a:buChar char="-"/>
            </a:pPr>
            <a:r>
              <a:rPr lang="lv-LV" sz="1200" dirty="0">
                <a:solidFill>
                  <a:schemeClr val="bg1"/>
                </a:solidFill>
                <a:latin typeface="Roboto Medium" panose="02000000000000000000" pitchFamily="2" charset="0"/>
              </a:rPr>
              <a:t>Bioekonomika – saiknes ar IAM un klimata pārmaiņām, kā arī bioekonomikas resursiem</a:t>
            </a:r>
          </a:p>
          <a:p>
            <a:pPr marL="342900" indent="-342900">
              <a:buFontTx/>
              <a:buChar char="-"/>
            </a:pPr>
            <a:r>
              <a:rPr lang="lv-LV" sz="1200" dirty="0">
                <a:solidFill>
                  <a:schemeClr val="bg1"/>
                </a:solidFill>
                <a:latin typeface="Roboto Medium" panose="02000000000000000000" pitchFamily="2" charset="0"/>
              </a:rPr>
              <a:t>Pāreja uz bioekonomiku ir sarežģīta</a:t>
            </a:r>
          </a:p>
          <a:p>
            <a:pPr marL="342900" indent="-342900">
              <a:buFontTx/>
              <a:buChar char="-"/>
            </a:pPr>
            <a:r>
              <a:rPr lang="lv-LV" sz="1200" dirty="0">
                <a:solidFill>
                  <a:schemeClr val="bg1"/>
                </a:solidFill>
                <a:latin typeface="Roboto Medium" panose="02000000000000000000" pitchFamily="2" charset="0"/>
              </a:rPr>
              <a:t>Bioloģiskās daudzveidības novērtējums</a:t>
            </a:r>
          </a:p>
          <a:p>
            <a:pPr marL="342900" indent="-342900">
              <a:buFontTx/>
              <a:buChar char="-"/>
            </a:pPr>
            <a:r>
              <a:rPr lang="lv-LV" sz="1200" dirty="0">
                <a:solidFill>
                  <a:schemeClr val="bg1"/>
                </a:solidFill>
                <a:latin typeface="Roboto Medium" panose="02000000000000000000" pitchFamily="2" charset="0"/>
              </a:rPr>
              <a:t>Tiešā, netiešā un kumulatīvā ietekme</a:t>
            </a:r>
          </a:p>
          <a:p>
            <a:pPr marL="342900" indent="-342900">
              <a:buFontTx/>
              <a:buChar char="-"/>
            </a:pPr>
            <a:r>
              <a:rPr lang="lv-LV" sz="1200" dirty="0">
                <a:solidFill>
                  <a:schemeClr val="bg1"/>
                </a:solidFill>
                <a:latin typeface="Roboto Medium" panose="02000000000000000000" pitchFamily="2" charset="0"/>
              </a:rPr>
              <a:t>Kas ir "Ietekme uz vidi" un ietekmes uz vidi novērtējums (IVN) un/vai Stratēģiskais vides novērtējums (SVN).</a:t>
            </a:r>
          </a:p>
          <a:p>
            <a:pPr marL="342900" indent="-342900">
              <a:buFontTx/>
              <a:buChar char="-"/>
            </a:pPr>
            <a:r>
              <a:rPr lang="lv-LV" sz="1200" dirty="0">
                <a:solidFill>
                  <a:schemeClr val="bg1"/>
                </a:solidFill>
                <a:latin typeface="Roboto Medium" panose="02000000000000000000" pitchFamily="2" charset="0"/>
              </a:rPr>
              <a:t>Neto pozitīvie rezultāti, uzlabošanās un samazināšanas hierarhija</a:t>
            </a:r>
            <a:endParaRPr lang="lv-LV" sz="1200" kern="1200" baseline="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b="0" i="0" u="none" strike="noStrike"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lv-LV" dirty="0"/>
          </a:p>
        </p:txBody>
      </p:sp>
    </p:spTree>
    <p:extLst>
      <p:ext uri="{BB962C8B-B14F-4D97-AF65-F5344CB8AC3E}">
        <p14:creationId xmlns:p14="http://schemas.microsoft.com/office/powerpoint/2010/main" val="31514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dirty="0"/>
              <a:t>Palūdziet studentiem uzrakstīt visu zivaimsniecības un akvakultūru bioekonomikas izejvielu sarakstu. Nākamajā slaidā ir šo materiālu saraksts.</a:t>
            </a:r>
          </a:p>
          <a:p>
            <a:endParaRPr lang="lv-LV" sz="1200" baseline="0" dirty="0"/>
          </a:p>
          <a:p>
            <a:r>
              <a:rPr lang="lv-LV" sz="1200" kern="1200" dirty="0">
                <a:solidFill>
                  <a:schemeClr val="tx1"/>
                </a:solidFill>
                <a:effectLst/>
                <a:latin typeface="+mn-lt"/>
              </a:rPr>
              <a:t>Zivsaimniecība var būt iekšzemes vai jūras; akvakultūra var būt iekšzemes vai jūras (jūras akvakultūra).</a:t>
            </a:r>
            <a:endParaRPr lang="lv-LV"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lv-LV" dirty="0"/>
          </a:p>
        </p:txBody>
      </p:sp>
    </p:spTree>
    <p:extLst>
      <p:ext uri="{BB962C8B-B14F-4D97-AF65-F5344CB8AC3E}">
        <p14:creationId xmlns:p14="http://schemas.microsoft.com/office/powerpoint/2010/main" val="87800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Bioekonomikas izejvielu piemēri akvakultūras un jūras nozarē. Avots: Bioloģisko industriju konsorcijs </a:t>
            </a:r>
            <a:r>
              <a:rPr lang="lv-LV" sz="1200" i="1" kern="1200" dirty="0">
                <a:solidFill>
                  <a:schemeClr val="tx1"/>
                </a:solidFill>
                <a:effectLst/>
                <a:latin typeface="+mn-lt"/>
              </a:rPr>
              <a:t>[Bio-based Industries Consortium</a:t>
            </a:r>
            <a:r>
              <a:rPr lang="lv-LV" sz="1200" kern="1200" dirty="0">
                <a:solidFill>
                  <a:schemeClr val="tx1"/>
                </a:solidFill>
                <a:effectLst/>
                <a:latin typeface="+mn-lt"/>
              </a:rPr>
              <a:t>] (2019), Bioekonomikas izejvielu piemēri. https://ec.europa.eu/knowledge4policy/glossary/feedstock_en</a:t>
            </a:r>
            <a:r>
              <a:rPr lang="lv-LV" dirty="0"/>
              <a:t> </a:t>
            </a:r>
          </a:p>
          <a:p>
            <a:r>
              <a:rPr lang="lv-LV" sz="1200" kern="1200" dirty="0">
                <a:solidFill>
                  <a:schemeClr val="tx1"/>
                </a:solidFill>
                <a:effectLst/>
                <a:latin typeface="+mn-lt"/>
              </a:rPr>
              <a:t>_______________</a:t>
            </a:r>
          </a:p>
          <a:p>
            <a:r>
              <a:rPr lang="lv-LV" sz="1200" kern="1200" dirty="0" smtClean="0">
                <a:solidFill>
                  <a:schemeClr val="tx1"/>
                </a:solidFill>
                <a:effectLst/>
                <a:latin typeface="+mn-lt"/>
                <a:ea typeface="+mn-ea"/>
                <a:cs typeface="+mn-cs"/>
              </a:rPr>
              <a:t>Tiek lēsts, ka Eiropas bioekonomikas zvejniecības nozarē apgrozījums ir 10 miljardi sterliņu mārciņu (EK, 2018a). Tas ietver arī 200 000 darbavietu visās ES dalībvalstīs. Lai gan zivju produktu apstrādei un tirdzniecībai ir liela nozīme Eiropas ekonomikā, tā rada lielu daudzumu atkritumu (EK, 2018b). Zivju apstrādes rezultātā rodas blakusprodukti galvu, iekšējo orgānu, čaulu, skeletu, ādu un citu daļu veidā, piemēram, astes, spuras, zvīņas, maltā masa, asinis utt. Šie zivju pārstrādes atlikumi ir ārkārtīgi vērtīgi kā izejvielas. Visvairāk tirgotās izejvielas un līdz ar to lielākais zivju atkritumu radītājs ir lasis, tuncis, garneles un citi vēžveidīgie (FAO, 2013). Viens no galvenajiem jautājumiem zivju nozarē ir pielietojuma atrašana zivju atliekām. Galvenā tā apglabāšanas sistēma ir atkritumu sadedzināšana, lai iegūtu enerģiju. Tomēr enerģijas iegūšanas paņēmieni no zivju atkritumiem joprojām ir ierobežoti. Aptuveni 66% zivju miltu, kas iegūti no blakusproduktiem, ir iegūti no savvaļas nozvejas zivīm un 34% no akvakultūras (EK, 2018c). Pašlaik tiek izstrādātas daudzas tehnoloģijas, lai uzlabotu un optimizētu visu zvejniecības resursu izmantošanu, sākot ar izejvielām un beidzot ar to, ko mēs uzskatām par “atkritumiem” (</a:t>
            </a:r>
            <a:r>
              <a:rPr lang="lv-LV" sz="1200" kern="1200" dirty="0" err="1" smtClean="0">
                <a:solidFill>
                  <a:schemeClr val="tx1"/>
                </a:solidFill>
                <a:effectLst/>
                <a:latin typeface="+mn-lt"/>
                <a:ea typeface="+mn-ea"/>
                <a:cs typeface="+mn-cs"/>
              </a:rPr>
              <a:t>Europarl</a:t>
            </a:r>
            <a:r>
              <a:rPr lang="lv-LV" sz="1200" kern="1200" dirty="0" smtClean="0">
                <a:solidFill>
                  <a:schemeClr val="tx1"/>
                </a:solidFill>
                <a:effectLst/>
                <a:latin typeface="+mn-lt"/>
                <a:ea typeface="+mn-ea"/>
                <a:cs typeface="+mn-cs"/>
              </a:rPr>
              <a:t>, 2020). Visizplatītākā izejviela pēc zivju pārstrādes ir: zivju pārstrādes atlikumi, zivju atkritumi un mazvērtīgas zivis. No tiem parasti iegūst tādus produktus kā dzīvnieku barība, Omega-3 zivju eļļa un olbaltumvielu </a:t>
            </a:r>
            <a:r>
              <a:rPr lang="lv-LV" sz="1200" kern="1200" dirty="0" err="1" smtClean="0">
                <a:solidFill>
                  <a:schemeClr val="tx1"/>
                </a:solidFill>
                <a:effectLst/>
                <a:latin typeface="+mn-lt"/>
                <a:ea typeface="+mn-ea"/>
                <a:cs typeface="+mn-cs"/>
              </a:rPr>
              <a:t>hidrolizāti</a:t>
            </a:r>
            <a:r>
              <a:rPr lang="lv-LV" sz="1200" kern="1200" dirty="0" smtClean="0">
                <a:solidFill>
                  <a:schemeClr val="tx1"/>
                </a:solidFill>
                <a:effectLst/>
                <a:latin typeface="+mn-lt"/>
                <a:ea typeface="+mn-ea"/>
                <a:cs typeface="+mn-cs"/>
              </a:rPr>
              <a:t> (*). </a:t>
            </a:r>
            <a:endParaRPr lang="en-GB"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rPr>
              <a:t>(*) </a:t>
            </a:r>
            <a:r>
              <a:rPr lang="lv-LV" sz="1200" b="1" kern="1200" dirty="0">
                <a:solidFill>
                  <a:schemeClr val="tx1"/>
                </a:solidFill>
                <a:effectLst/>
                <a:latin typeface="+mn-lt"/>
              </a:rPr>
              <a:t>Olbaltumvielu hidrolizāti</a:t>
            </a:r>
            <a:r>
              <a:rPr lang="lv-LV" dirty="0"/>
              <a:t>: jebkuri hidrolīzes produkti.</a:t>
            </a:r>
            <a:r>
              <a:rPr lang="lv-LV" sz="1200" kern="1200" dirty="0">
                <a:solidFill>
                  <a:schemeClr val="tx1"/>
                </a:solidFill>
                <a:effectLst/>
                <a:latin typeface="+mn-lt"/>
              </a:rPr>
              <a:t> Olbaltumvielu hidrolizāts ir īpaši pielietojams sporta medicīnā, jo tā lietošana ļauj organismam ātrāk absorbēt aminoskābes nekā neskartas olbaltumvielas, tādējādi maksimāli palielinot barības vielu piegādi muskuļu audiem.</a:t>
            </a:r>
            <a:r>
              <a:rPr lang="lv-LV" dirty="0"/>
              <a:t> </a:t>
            </a:r>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Izmantotie materiāli</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Europarl.europa.eu. 2020. Zivju miltu un zivju eļļas rūpniecība - tās loma kopējā zivsaimniecības politikā - Think Tank. </a:t>
            </a:r>
            <a:r>
              <a:rPr lang="lv-LV" sz="1200" kern="1200" dirty="0">
                <a:solidFill>
                  <a:schemeClr val="tx1"/>
                </a:solidFill>
                <a:effectLst/>
                <a:latin typeface="+mn-lt"/>
                <a:hlinkClick r:id="rId3"/>
              </a:rPr>
              <a:t>https://www.europarl.europa.eu/thinktank/en/document.html?reference=IPOL-PECH_ET(2003)341942</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EK, 2018a. Ilgtspējīga bioekonomika Eiropai: Saiknes stiprināšana starp ekonomiku, sabiedrību un vidi. Bioekonomikas stratēģija. </a:t>
            </a:r>
            <a:r>
              <a:rPr lang="lv-LV" sz="1200" kern="1200" dirty="0">
                <a:solidFill>
                  <a:schemeClr val="tx1"/>
                </a:solidFill>
                <a:effectLst/>
                <a:latin typeface="+mn-lt"/>
                <a:hlinkClick r:id="rId4"/>
              </a:rPr>
              <a:t>https://ec.europa.eu/research/bioeconomy/pdf/ec_bioeconomy_strategy_2018.pdf</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EK, 2018b. Fakti un skaitļi par kopējo zivsaimniecības politiku.</a:t>
            </a:r>
            <a:r>
              <a:rPr lang="lv-LV" dirty="0"/>
              <a:t> </a:t>
            </a:r>
            <a:r>
              <a:rPr lang="lv-LV" sz="1200" kern="1200" dirty="0">
                <a:solidFill>
                  <a:schemeClr val="tx1"/>
                </a:solidFill>
                <a:effectLst/>
                <a:latin typeface="+mn-lt"/>
                <a:hlinkClick r:id="rId5"/>
              </a:rPr>
              <a:t>https://ec.europa.eu/fisheries/sites/fisheries/files/docs/body/pcp_en.pdf</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EK, 2018c. Zivju parazītu noteikšana veselīgākai akvakultūras nozarei. </a:t>
            </a:r>
            <a:r>
              <a:rPr lang="lv-LV" sz="1200" kern="1200" dirty="0">
                <a:solidFill>
                  <a:schemeClr val="tx1"/>
                </a:solidFill>
                <a:effectLst/>
                <a:latin typeface="+mn-lt"/>
                <a:hlinkClick r:id="rId6"/>
              </a:rPr>
              <a:t>https://ec.europa.eu/research/infocentre/article_en.cfm?&amp;artid=49518&amp;caller=other</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FAO, 2013. Zivis līdz 2030. gadam. Zivsaimniecības un akvakultūras perspektīvas. Lauksaimniecība un vides pakalpojumi. </a:t>
            </a:r>
            <a:r>
              <a:rPr lang="lv-LV" sz="1200" kern="1200" dirty="0">
                <a:solidFill>
                  <a:schemeClr val="tx1"/>
                </a:solidFill>
                <a:effectLst/>
                <a:latin typeface="+mn-lt"/>
                <a:hlinkClick r:id="rId7"/>
              </a:rPr>
              <a:t>http://www.fao.org/3/i3640e/i3640e.pdf</a:t>
            </a:r>
            <a:r>
              <a:rPr lang="lv-LV" dirty="0"/>
              <a:t> </a:t>
            </a:r>
            <a:endParaRPr lang="lv-LV" sz="1200" kern="1200" dirty="0">
              <a:solidFill>
                <a:schemeClr val="tx1"/>
              </a:solidFill>
              <a:effectLst/>
              <a:latin typeface="+mn-lt"/>
              <a:ea typeface="+mn-ea"/>
              <a:cs typeface="+mn-cs"/>
            </a:endParaRPr>
          </a:p>
          <a:p>
            <a:endParaRPr lang="lv-LV" sz="1200" b="0" i="0" u="none" strike="noStrike" kern="1200" dirty="0">
              <a:solidFill>
                <a:schemeClr val="tx1"/>
              </a:solidFill>
              <a:effectLst/>
              <a:latin typeface="+mn-lt"/>
              <a:ea typeface="+mn-ea"/>
              <a:cs typeface="+mn-cs"/>
            </a:endParaRPr>
          </a:p>
          <a:p>
            <a:endParaRPr lang="lv-LV"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lv-LV" dirty="0"/>
          </a:p>
        </p:txBody>
      </p:sp>
    </p:spTree>
    <p:extLst>
      <p:ext uri="{BB962C8B-B14F-4D97-AF65-F5344CB8AC3E}">
        <p14:creationId xmlns:p14="http://schemas.microsoft.com/office/powerpoint/2010/main" val="41741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sz="1200" kern="1200" dirty="0">
                <a:solidFill>
                  <a:schemeClr val="tx1"/>
                </a:solidFill>
                <a:effectLst/>
                <a:latin typeface="+mn-lt"/>
              </a:rPr>
              <a:t>Bioprodukti </a:t>
            </a:r>
            <a:r>
              <a:rPr lang="lv-LV" dirty="0"/>
              <a:t> </a:t>
            </a:r>
            <a:r>
              <a:rPr lang="lv-LV" sz="1200" kern="1200" dirty="0">
                <a:solidFill>
                  <a:schemeClr val="tx1"/>
                </a:solidFill>
                <a:effectLst/>
                <a:latin typeface="+mn-lt"/>
              </a:rPr>
              <a:t>ir materiāli, ķīmiskas vielas vai enerģija, kas iegūta no atjaunojamiem bioloģiskajiem resursiem. Tas ir saistīts ar aprites ekonomiku, jo liela daļa šo produktu ir vērsta uz to, lai atkārtoti izmantotu to, ko mēs uzskatām par atkritumiem kā pamatmateriālu vai izejmateriālu (Eiropas Komisija, 2019). Tādā veidā nevajadzīgie produkti tiek izmantoti dažādos veidos, palīdzot samazināt atkritumu daudzumu, kas nonāk atkritumu poligonā, un tas notiek gadu desmitiem, degradējot un piesārņojot vidi. Liels bioproduktu ieguvums ir tas, ka izejvielu parasti var audzēt, novākt un pārstrādāt tuvu patēriņa vietai.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Zivju āda ir ļoti bagāta ar barības vielām un olbaltumvielām. Tomēr tas nav produkts, kuru esam gatavi ēst. Tāpēc zivju pārstrādes uzņēmumi šo zivju daļu noņem, pirms tās nonāk tirgū (FAO, 2020). Šiem uzņēmumiem paliek tikai āda, bet ar zarnas, asakas un citi atkritumi, kas rodas procesa laikā. Ko darīt ar šiem “atkritumiem”, ir ļoti izplatīts jautājums.</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Daudzas Eiropas valstis ir nolēmušas, ka tie nav atkritumi, bet gan blakusprodukti, kas nozīmē, ka zivju ādu, zarnas un asakas joprojām var apstrādāt un izmantot vai nu jaunu produktu radīšanai, vai arī to ieviešanai vecos produktos (Eiropas Komisija, 2018). Nākamajos slaidos tiek attēloti daži bioprodukti, kuru pamatā ir zivsaimniecības nozares atkritumi.</a:t>
            </a:r>
          </a:p>
          <a:p>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Izmantotie materiāli</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2018. Fakti un skaitļi par kopējo zivsaimniecības politiku. Statistikas pamatdati. [tiešsaistē] Luksemburga: Imprimerie</a:t>
            </a:r>
            <a:r>
              <a:rPr lang="lv-LV" dirty="0"/>
              <a:t> </a:t>
            </a:r>
            <a:r>
              <a:rPr lang="lv-LV" sz="1200" kern="1200" dirty="0">
                <a:solidFill>
                  <a:schemeClr val="tx1"/>
                </a:solidFill>
                <a:effectLst/>
                <a:latin typeface="+mn-lt"/>
              </a:rPr>
              <a:t>Centrale. Pieejams: </a:t>
            </a:r>
            <a:r>
              <a:rPr lang="lv-LV" sz="1200" kern="1200" dirty="0">
                <a:solidFill>
                  <a:schemeClr val="tx1"/>
                </a:solidFill>
                <a:effectLst/>
                <a:latin typeface="+mn-lt"/>
                <a:hlinkClick r:id="rId3"/>
              </a:rPr>
              <a:t>https://ec.europa.eu/fisheries/sites/fisheries/files/docs/body/pcp_en.pdf</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2019. </a:t>
            </a:r>
            <a:r>
              <a:rPr lang="lv-LV" sz="1200" i="1" kern="1200" dirty="0">
                <a:solidFill>
                  <a:schemeClr val="tx1"/>
                </a:solidFill>
                <a:effectLst/>
                <a:latin typeface="+mn-lt"/>
              </a:rPr>
              <a:t>Eiropas bioekonomikas stratēģijas grafika</a:t>
            </a:r>
            <a:r>
              <a:rPr lang="lv-LV" sz="1200" kern="1200" dirty="0">
                <a:solidFill>
                  <a:schemeClr val="tx1"/>
                </a:solidFill>
                <a:effectLst/>
                <a:latin typeface="+mn-lt"/>
              </a:rPr>
              <a:t>. [tiešsaistē] Pieejams: </a:t>
            </a:r>
            <a:r>
              <a:rPr lang="lv-LV" sz="1200" kern="1200" dirty="0">
                <a:solidFill>
                  <a:schemeClr val="tx1"/>
                </a:solidFill>
                <a:effectLst/>
                <a:latin typeface="+mn-lt"/>
                <a:hlinkClick r:id="rId4"/>
              </a:rPr>
              <a:t>https://ec.europa.eu/knowledge4policy/publication/updated-bioeconomy-strategy-2018_en</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Fao.org. 2020. Zivju skābbarība. [tiešsaistē] Pieejams: </a:t>
            </a:r>
            <a:r>
              <a:rPr lang="lv-LV" sz="1200" kern="1200" dirty="0">
                <a:solidFill>
                  <a:schemeClr val="tx1"/>
                </a:solidFill>
                <a:effectLst/>
                <a:latin typeface="+mn-lt"/>
                <a:hlinkClick r:id="rId5"/>
              </a:rPr>
              <a:t>http://www.fao.org/3/x5937e/x5937e01.htm</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9</a:t>
            </a:fld>
            <a:endParaRPr lang="lv-LV" dirty="0"/>
          </a:p>
        </p:txBody>
      </p:sp>
    </p:spTree>
    <p:extLst>
      <p:ext uri="{BB962C8B-B14F-4D97-AF65-F5344CB8AC3E}">
        <p14:creationId xmlns:p14="http://schemas.microsoft.com/office/powerpoint/2010/main" val="20769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8EB0F2E-8D7E-4E17-802E-426901BD6940}" type="datetime1">
              <a:rPr lang="de-DE" smtClean="0"/>
              <a:t>23.02.2021</a:t>
            </a:fld>
            <a:endParaRPr lang="de-DE" dirty="0"/>
          </a:p>
        </p:txBody>
      </p:sp>
      <p:sp>
        <p:nvSpPr>
          <p:cNvPr id="5" name="Footer Placeholder 4"/>
          <p:cNvSpPr>
            <a:spLocks noGrp="1"/>
          </p:cNvSpPr>
          <p:nvPr>
            <p:ph type="ftr" sz="quarter" idx="11"/>
          </p:nvPr>
        </p:nvSpPr>
        <p:spPr/>
        <p:txBody>
          <a:bodyPr/>
          <a:lstStyle/>
          <a:p>
            <a:r>
              <a:rPr lang="en-GB" dirty="0"/>
              <a:t>Bioeconomy in the Fishery Sector</a:t>
            </a:r>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E9D00A1-6FE3-4FFD-AC36-C820CB11A354}" type="datetime1">
              <a:rPr lang="de-DE" smtClean="0"/>
              <a:t>23.02.2021</a:t>
            </a:fld>
            <a:endParaRPr lang="de-DE" dirty="0"/>
          </a:p>
        </p:txBody>
      </p:sp>
      <p:sp>
        <p:nvSpPr>
          <p:cNvPr id="5" name="Footer Placeholder 4"/>
          <p:cNvSpPr>
            <a:spLocks noGrp="1"/>
          </p:cNvSpPr>
          <p:nvPr>
            <p:ph type="ftr" sz="quarter" idx="11"/>
          </p:nvPr>
        </p:nvSpPr>
        <p:spPr/>
        <p:txBody>
          <a:bodyPr/>
          <a:lstStyle/>
          <a:p>
            <a:r>
              <a:rPr lang="en-GB" dirty="0"/>
              <a:t>Bioeconomy in the Fishery Sector</a:t>
            </a:r>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95CC4AA-81EF-4346-A845-CEA8A0092924}" type="datetime1">
              <a:rPr lang="de-DE" smtClean="0"/>
              <a:t>23.02.2021</a:t>
            </a:fld>
            <a:endParaRPr lang="de-DE" dirty="0"/>
          </a:p>
        </p:txBody>
      </p:sp>
      <p:sp>
        <p:nvSpPr>
          <p:cNvPr id="5" name="Footer Placeholder 4"/>
          <p:cNvSpPr>
            <a:spLocks noGrp="1"/>
          </p:cNvSpPr>
          <p:nvPr>
            <p:ph type="ftr" sz="quarter" idx="11"/>
          </p:nvPr>
        </p:nvSpPr>
        <p:spPr/>
        <p:txBody>
          <a:bodyPr/>
          <a:lstStyle/>
          <a:p>
            <a:r>
              <a:rPr lang="en-GB" dirty="0"/>
              <a:t>Bioeconomy in the Fishery Sector</a:t>
            </a:r>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2DE79E71-2D2C-436B-907B-6C2109C0691B}" type="datetime1">
              <a:rPr lang="de-DE" smtClean="0"/>
              <a:t>23.02.2021</a:t>
            </a:fld>
            <a:endParaRPr lang="de-DE" dirty="0"/>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en-GB" dirty="0"/>
              <a:t>Bioeconomy in the Fishery Sector</a:t>
            </a:r>
            <a:endParaRPr lang="de-DE" dirty="0"/>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dirty="0"/>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E8788B9-0D67-4359-84CD-66CB293ED43F}" type="datetime1">
              <a:rPr lang="de-DE" smtClean="0"/>
              <a:t>23.02.2021</a:t>
            </a:fld>
            <a:endParaRPr lang="de-DE" dirty="0"/>
          </a:p>
        </p:txBody>
      </p:sp>
      <p:sp>
        <p:nvSpPr>
          <p:cNvPr id="5" name="Footer Placeholder 4"/>
          <p:cNvSpPr>
            <a:spLocks noGrp="1"/>
          </p:cNvSpPr>
          <p:nvPr>
            <p:ph type="ftr" sz="quarter" idx="11"/>
          </p:nvPr>
        </p:nvSpPr>
        <p:spPr/>
        <p:txBody>
          <a:bodyPr/>
          <a:lstStyle/>
          <a:p>
            <a:r>
              <a:rPr lang="en-GB" dirty="0"/>
              <a:t>Bioeconomy in the Fishery Sector</a:t>
            </a:r>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606AC24-EE2F-43D8-9AAF-F2D9E6B6E323}" type="datetime1">
              <a:rPr lang="de-DE" smtClean="0"/>
              <a:t>23.02.2021</a:t>
            </a:fld>
            <a:endParaRPr lang="de-DE" dirty="0"/>
          </a:p>
        </p:txBody>
      </p:sp>
      <p:sp>
        <p:nvSpPr>
          <p:cNvPr id="5" name="Footer Placeholder 4"/>
          <p:cNvSpPr>
            <a:spLocks noGrp="1"/>
          </p:cNvSpPr>
          <p:nvPr>
            <p:ph type="ftr" sz="quarter" idx="11"/>
          </p:nvPr>
        </p:nvSpPr>
        <p:spPr/>
        <p:txBody>
          <a:bodyPr/>
          <a:lstStyle/>
          <a:p>
            <a:r>
              <a:rPr lang="en-GB" dirty="0"/>
              <a:t>Bioeconomy in the Fishery Sector</a:t>
            </a:r>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BD5015E-06E9-497C-AF4C-EC9B5D0CB0B6}" type="datetime1">
              <a:rPr lang="de-DE" smtClean="0"/>
              <a:t>23.02.2021</a:t>
            </a:fld>
            <a:endParaRPr lang="de-DE" dirty="0"/>
          </a:p>
        </p:txBody>
      </p:sp>
      <p:sp>
        <p:nvSpPr>
          <p:cNvPr id="6" name="Footer Placeholder 5"/>
          <p:cNvSpPr>
            <a:spLocks noGrp="1"/>
          </p:cNvSpPr>
          <p:nvPr>
            <p:ph type="ftr" sz="quarter" idx="11"/>
          </p:nvPr>
        </p:nvSpPr>
        <p:spPr/>
        <p:txBody>
          <a:bodyPr/>
          <a:lstStyle/>
          <a:p>
            <a:r>
              <a:rPr lang="en-GB" dirty="0"/>
              <a:t>Bioeconomy in the Fishery Sector</a:t>
            </a:r>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4F17803-0F94-4734-A0D4-0F09C65C570D}" type="datetime1">
              <a:rPr lang="de-DE" smtClean="0"/>
              <a:t>23.02.2021</a:t>
            </a:fld>
            <a:endParaRPr lang="de-DE" dirty="0"/>
          </a:p>
        </p:txBody>
      </p:sp>
      <p:sp>
        <p:nvSpPr>
          <p:cNvPr id="8" name="Footer Placeholder 7"/>
          <p:cNvSpPr>
            <a:spLocks noGrp="1"/>
          </p:cNvSpPr>
          <p:nvPr>
            <p:ph type="ftr" sz="quarter" idx="11"/>
          </p:nvPr>
        </p:nvSpPr>
        <p:spPr/>
        <p:txBody>
          <a:bodyPr/>
          <a:lstStyle/>
          <a:p>
            <a:r>
              <a:rPr lang="en-GB" dirty="0"/>
              <a:t>Bioeconomy in the Fishery Sector</a:t>
            </a:r>
            <a:endParaRPr lang="de-DE" dirty="0"/>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F1A5793-A389-406C-8FEC-E3FD0824501A}" type="datetime1">
              <a:rPr lang="de-DE" smtClean="0"/>
              <a:t>23.02.2021</a:t>
            </a:fld>
            <a:endParaRPr lang="de-DE" dirty="0"/>
          </a:p>
        </p:txBody>
      </p:sp>
      <p:sp>
        <p:nvSpPr>
          <p:cNvPr id="4" name="Footer Placeholder 3"/>
          <p:cNvSpPr>
            <a:spLocks noGrp="1"/>
          </p:cNvSpPr>
          <p:nvPr>
            <p:ph type="ftr" sz="quarter" idx="11"/>
          </p:nvPr>
        </p:nvSpPr>
        <p:spPr/>
        <p:txBody>
          <a:bodyPr/>
          <a:lstStyle/>
          <a:p>
            <a:r>
              <a:rPr lang="en-GB" dirty="0"/>
              <a:t>Bioeconomy in the Fishery Sector</a:t>
            </a:r>
            <a:endParaRPr lang="de-DE" dirty="0"/>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C19D1-B315-46FD-AB2B-BBBAEE9F9422}" type="datetime1">
              <a:rPr lang="de-DE" smtClean="0"/>
              <a:t>23.02.2021</a:t>
            </a:fld>
            <a:endParaRPr lang="de-DE" dirty="0"/>
          </a:p>
        </p:txBody>
      </p:sp>
      <p:sp>
        <p:nvSpPr>
          <p:cNvPr id="3" name="Footer Placeholder 2"/>
          <p:cNvSpPr>
            <a:spLocks noGrp="1"/>
          </p:cNvSpPr>
          <p:nvPr>
            <p:ph type="ftr" sz="quarter" idx="11"/>
          </p:nvPr>
        </p:nvSpPr>
        <p:spPr/>
        <p:txBody>
          <a:bodyPr/>
          <a:lstStyle/>
          <a:p>
            <a:r>
              <a:rPr lang="en-GB" dirty="0"/>
              <a:t>Bioeconomy in the Fishery Sector</a:t>
            </a:r>
            <a:endParaRPr lang="de-DE" dirty="0"/>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9CBA40C-7BF9-4B12-8C5B-421733B7E4CD}" type="datetime1">
              <a:rPr lang="de-DE" smtClean="0"/>
              <a:t>23.02.2021</a:t>
            </a:fld>
            <a:endParaRPr lang="de-DE" dirty="0"/>
          </a:p>
        </p:txBody>
      </p:sp>
      <p:sp>
        <p:nvSpPr>
          <p:cNvPr id="6" name="Footer Placeholder 5"/>
          <p:cNvSpPr>
            <a:spLocks noGrp="1"/>
          </p:cNvSpPr>
          <p:nvPr>
            <p:ph type="ftr" sz="quarter" idx="11"/>
          </p:nvPr>
        </p:nvSpPr>
        <p:spPr/>
        <p:txBody>
          <a:bodyPr/>
          <a:lstStyle/>
          <a:p>
            <a:r>
              <a:rPr lang="en-GB" dirty="0"/>
              <a:t>Bioeconomy in the Fishery Sector</a:t>
            </a:r>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FFFBC51-460E-4D17-8FB4-90CBF5BFA344}" type="datetime1">
              <a:rPr lang="de-DE" smtClean="0"/>
              <a:t>23.02.2021</a:t>
            </a:fld>
            <a:endParaRPr lang="de-DE" dirty="0"/>
          </a:p>
        </p:txBody>
      </p:sp>
      <p:sp>
        <p:nvSpPr>
          <p:cNvPr id="6" name="Footer Placeholder 5"/>
          <p:cNvSpPr>
            <a:spLocks noGrp="1"/>
          </p:cNvSpPr>
          <p:nvPr>
            <p:ph type="ftr" sz="quarter" idx="11"/>
          </p:nvPr>
        </p:nvSpPr>
        <p:spPr/>
        <p:txBody>
          <a:bodyPr/>
          <a:lstStyle/>
          <a:p>
            <a:r>
              <a:rPr lang="en-GB" dirty="0"/>
              <a:t>Bioeconomy in the Fishery Sector</a:t>
            </a:r>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dirty="0"/>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2E8F7-F937-4466-8D55-4EB2F6336871}" type="datetime1">
              <a:rPr lang="de-DE" smtClean="0"/>
              <a:t>23.02.2021</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Bioeconomy in the Fishery Sector</a:t>
            </a:r>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dirty="0"/>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png"/><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0.jp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d9qw5pLiTjQ" TargetMode="Externa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jpe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02106" y="1557338"/>
            <a:ext cx="8592670" cy="646331"/>
          </a:xfrm>
          <a:prstGeom prst="rect">
            <a:avLst/>
          </a:prstGeom>
          <a:noFill/>
        </p:spPr>
        <p:txBody>
          <a:bodyPr wrap="square" rtlCol="0" anchor="t">
            <a:spAutoFit/>
          </a:bodyPr>
          <a:lstStyle/>
          <a:p>
            <a:r>
              <a:rPr lang="lv-LV" sz="3600" b="1" dirty="0">
                <a:solidFill>
                  <a:srgbClr val="FFED00"/>
                </a:solidFill>
                <a:latin typeface="Roboto Medium" panose="02000000000000000000" pitchFamily="2" charset="0"/>
              </a:rPr>
              <a:t>Bioekonomika zivsaimniecības nozarē</a:t>
            </a:r>
            <a:endParaRPr lang="lv-LV" sz="3600" b="1" dirty="0">
              <a:solidFill>
                <a:srgbClr val="FFED00"/>
              </a:solidFill>
              <a:latin typeface="Roboto Medium" panose="02000000000000000000" pitchFamily="2" charset="0"/>
              <a:ea typeface="Roboto Medium"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2459" y="6269842"/>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06223" y="1817180"/>
            <a:ext cx="5531472" cy="3046988"/>
          </a:xfrm>
          <a:prstGeom prst="rect">
            <a:avLst/>
          </a:prstGeom>
          <a:noFill/>
        </p:spPr>
        <p:txBody>
          <a:bodyPr wrap="square" rtlCol="0" anchor="t">
            <a:spAutoFit/>
          </a:bodyPr>
          <a:lstStyle/>
          <a:p>
            <a:pPr algn="just">
              <a:spcAft>
                <a:spcPts val="2400"/>
              </a:spcAft>
            </a:pPr>
            <a:r>
              <a:rPr lang="lv-LV" sz="3200" b="1" dirty="0">
                <a:solidFill>
                  <a:srgbClr val="AE0917"/>
                </a:solidFill>
                <a:latin typeface="Roboto" panose="02000000000000000000" pitchFamily="2" charset="0"/>
              </a:rPr>
              <a:t>Kosmētika</a:t>
            </a:r>
            <a:endParaRPr lang="lv-LV" b="1" dirty="0">
              <a:latin typeface="Roboto" panose="02000000000000000000" pitchFamily="2" charset="0"/>
              <a:ea typeface="Roboto" panose="02000000000000000000" pitchFamily="2" charset="0"/>
              <a:cs typeface="Arial" panose="020B0604020202020204" pitchFamily="34" charset="0"/>
            </a:endParaRPr>
          </a:p>
          <a:p>
            <a:pPr marL="342900" indent="-342900">
              <a:spcAft>
                <a:spcPts val="2400"/>
              </a:spcAft>
              <a:buFont typeface="Arial" charset="0"/>
              <a:buChar char="•"/>
            </a:pPr>
            <a:r>
              <a:rPr lang="lv-LV" sz="2000" b="1" dirty="0">
                <a:latin typeface="Roboto" panose="02000000000000000000" pitchFamily="2" charset="0"/>
              </a:rPr>
              <a:t>Dabīgais kolagēns</a:t>
            </a:r>
            <a:r>
              <a:rPr lang="lv-LV" sz="2000" dirty="0">
                <a:latin typeface="Roboto" panose="02000000000000000000" pitchFamily="2" charset="0"/>
              </a:rPr>
              <a:t> – izgatavots no augstākās kvalitātes ekoloģiskiem materiāliem, galvenokārt saldūdens un sālsūdens zivju ādas</a:t>
            </a:r>
          </a:p>
          <a:p>
            <a:pPr marL="342900" indent="-342900">
              <a:spcAft>
                <a:spcPts val="2400"/>
              </a:spcAft>
              <a:buFont typeface="Arial" charset="0"/>
              <a:buChar char="•"/>
            </a:pPr>
            <a:r>
              <a:rPr lang="lv-LV" sz="2000" b="1" dirty="0">
                <a:latin typeface="Roboto" panose="02000000000000000000" pitchFamily="2" charset="0"/>
              </a:rPr>
              <a:t>Nagu pulētājs</a:t>
            </a:r>
            <a:r>
              <a:rPr lang="lv-LV" sz="2000" dirty="0">
                <a:latin typeface="Roboto" panose="02000000000000000000" pitchFamily="2" charset="0"/>
              </a:rPr>
              <a:t> – dabīgs nagu pulētājs uz ūdens bāzes, izgatavots no aļģēm</a:t>
            </a:r>
            <a:endParaRPr lang="lv-LV" sz="2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426083" y="68417"/>
            <a:ext cx="5495701"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5617" r="4880"/>
          <a:stretch/>
        </p:blipFill>
        <p:spPr>
          <a:xfrm>
            <a:off x="6627783" y="1817180"/>
            <a:ext cx="4880313" cy="3955695"/>
          </a:xfrm>
          <a:prstGeom prst="rect">
            <a:avLst/>
          </a:prstGeom>
        </p:spPr>
      </p:pic>
      <p:sp>
        <p:nvSpPr>
          <p:cNvPr id="11" name="Rectangle 10"/>
          <p:cNvSpPr/>
          <p:nvPr/>
        </p:nvSpPr>
        <p:spPr>
          <a:xfrm>
            <a:off x="9397134" y="5772875"/>
            <a:ext cx="2110962" cy="369332"/>
          </a:xfrm>
          <a:prstGeom prst="rect">
            <a:avLst/>
          </a:prstGeom>
        </p:spPr>
        <p:txBody>
          <a:bodyPr wrap="none">
            <a:spAutoFit/>
          </a:bodyPr>
          <a:lstStyle/>
          <a:p>
            <a:r>
              <a:rPr lang="lv-LV" dirty="0"/>
              <a:t>"Baltic collagen", 2020</a:t>
            </a:r>
          </a:p>
        </p:txBody>
      </p:sp>
      <p:pic>
        <p:nvPicPr>
          <p:cNvPr id="3" name="Attēls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3" y="5337768"/>
            <a:ext cx="1103823" cy="1080000"/>
          </a:xfrm>
          <a:prstGeom prst="rect">
            <a:avLst/>
          </a:prstGeom>
        </p:spPr>
      </p:pic>
      <p:pic>
        <p:nvPicPr>
          <p:cNvPr id="7" name="Attēls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950" y="5337768"/>
            <a:ext cx="1087249" cy="1080000"/>
          </a:xfrm>
          <a:prstGeom prst="rect">
            <a:avLst/>
          </a:prstGeom>
        </p:spPr>
      </p:pic>
      <p:pic>
        <p:nvPicPr>
          <p:cNvPr id="9" name="Attēls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1106" y="5363579"/>
            <a:ext cx="1094693" cy="1080000"/>
          </a:xfrm>
          <a:prstGeom prst="rect">
            <a:avLst/>
          </a:prstGeom>
        </p:spPr>
      </p:pic>
      <p:pic>
        <p:nvPicPr>
          <p:cNvPr id="12" name="Attēls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2732" y="5369712"/>
            <a:ext cx="1058684" cy="1080000"/>
          </a:xfrm>
          <a:prstGeom prst="rect">
            <a:avLst/>
          </a:prstGeom>
        </p:spPr>
      </p:pic>
      <p:pic>
        <p:nvPicPr>
          <p:cNvPr id="14" name="Attēls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8833" y="5369712"/>
            <a:ext cx="1087250" cy="1080000"/>
          </a:xfrm>
          <a:prstGeom prst="rect">
            <a:avLst/>
          </a:prstGeom>
        </p:spPr>
      </p:pic>
    </p:spTree>
    <p:extLst>
      <p:ext uri="{BB962C8B-B14F-4D97-AF65-F5344CB8AC3E}">
        <p14:creationId xmlns:p14="http://schemas.microsoft.com/office/powerpoint/2010/main" val="305624417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01073" y="1511782"/>
            <a:ext cx="6918082" cy="3847207"/>
          </a:xfrm>
          <a:prstGeom prst="rect">
            <a:avLst/>
          </a:prstGeom>
          <a:noFill/>
        </p:spPr>
        <p:txBody>
          <a:bodyPr wrap="square" rtlCol="0" anchor="t">
            <a:spAutoFit/>
          </a:bodyPr>
          <a:lstStyle/>
          <a:p>
            <a:pPr>
              <a:spcAft>
                <a:spcPts val="2400"/>
              </a:spcAft>
            </a:pPr>
            <a:r>
              <a:rPr lang="lv-LV" sz="3600" b="1" dirty="0">
                <a:solidFill>
                  <a:srgbClr val="AE0917"/>
                </a:solidFill>
                <a:latin typeface="Roboto" panose="02000000000000000000" pitchFamily="2" charset="0"/>
              </a:rPr>
              <a:t>Pārtika</a:t>
            </a:r>
          </a:p>
          <a:p>
            <a:pPr marL="342900" indent="-342900">
              <a:spcAft>
                <a:spcPts val="1200"/>
              </a:spcAft>
              <a:buFont typeface="Arial" charset="0"/>
              <a:buChar char="•"/>
            </a:pPr>
            <a:r>
              <a:rPr lang="lv-LV" sz="2400" dirty="0">
                <a:latin typeface="Roboto" panose="02000000000000000000" pitchFamily="2" charset="0"/>
              </a:rPr>
              <a:t>Omega-3 </a:t>
            </a:r>
            <a:r>
              <a:rPr lang="lv-LV" sz="2400" dirty="0" smtClean="0">
                <a:latin typeface="Roboto" panose="02000000000000000000" pitchFamily="2" charset="0"/>
              </a:rPr>
              <a:t>taukskābes</a:t>
            </a:r>
            <a:endParaRPr lang="lv-LV" sz="2400" dirty="0">
              <a:latin typeface="Roboto" panose="02000000000000000000" pitchFamily="2" charset="0"/>
            </a:endParaRPr>
          </a:p>
          <a:p>
            <a:pPr marL="342900" indent="-342900">
              <a:spcAft>
                <a:spcPts val="1200"/>
              </a:spcAft>
              <a:buFont typeface="Arial" charset="0"/>
              <a:buChar char="•"/>
            </a:pPr>
            <a:r>
              <a:rPr lang="lv-LV" sz="2400" dirty="0">
                <a:latin typeface="Roboto" panose="02000000000000000000" pitchFamily="2" charset="0"/>
              </a:rPr>
              <a:t>Zivju miltu un pulveru ražošana</a:t>
            </a:r>
            <a:endParaRPr lang="lv-LV" sz="2400" dirty="0">
              <a:latin typeface="Roboto" panose="02000000000000000000" pitchFamily="2" charset="0"/>
              <a:ea typeface="Roboto" panose="02000000000000000000" pitchFamily="2" charset="0"/>
              <a:cs typeface="Arial" panose="020B0604020202020204" pitchFamily="34" charset="0"/>
            </a:endParaRPr>
          </a:p>
          <a:p>
            <a:pPr marL="342900" indent="-342900">
              <a:spcAft>
                <a:spcPts val="1200"/>
              </a:spcAft>
              <a:buFont typeface="Arial" charset="0"/>
              <a:buChar char="•"/>
            </a:pPr>
            <a:r>
              <a:rPr lang="lv-LV" sz="2400" dirty="0">
                <a:latin typeface="Roboto" panose="02000000000000000000" pitchFamily="2" charset="0"/>
              </a:rPr>
              <a:t>Zivju eļļas ieguve</a:t>
            </a:r>
            <a:endParaRPr lang="lv-LV" sz="2800" b="1" dirty="0">
              <a:solidFill>
                <a:schemeClr val="accent1">
                  <a:lumMod val="75000"/>
                </a:schemeClr>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endParaRPr lang="lv-LV" sz="600" b="1" dirty="0">
              <a:latin typeface="Roboto" panose="02000000000000000000" pitchFamily="2" charset="0"/>
              <a:ea typeface="Roboto" panose="02000000000000000000" pitchFamily="2" charset="0"/>
              <a:cs typeface="Arial" panose="020B0604020202020204" pitchFamily="34" charset="0"/>
            </a:endParaRPr>
          </a:p>
          <a:p>
            <a:pPr>
              <a:spcAft>
                <a:spcPts val="2400"/>
              </a:spcAft>
            </a:pPr>
            <a:r>
              <a:rPr lang="lv-LV" sz="2000" b="1" dirty="0">
                <a:latin typeface="Roboto" panose="02000000000000000000" pitchFamily="2" charset="0"/>
              </a:rPr>
              <a:t>Piemērs – jūras produkcijas čipši "Sea Chips"</a:t>
            </a:r>
            <a:r>
              <a:rPr lang="lv-LV" sz="2000" dirty="0">
                <a:latin typeface="Roboto" panose="02000000000000000000" pitchFamily="2" charset="0"/>
              </a:rPr>
              <a:t> – ar rokām darināti laša ādas kraukšķi, izmantojot bieži izmesto barības vielu piesātināto ādu.</a:t>
            </a:r>
            <a:endParaRPr lang="lv-LV" sz="2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45281" y="97095"/>
            <a:ext cx="5446718"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640" y="1605657"/>
            <a:ext cx="3810000" cy="3810000"/>
          </a:xfrm>
          <a:prstGeom prst="rect">
            <a:avLst/>
          </a:prstGeom>
        </p:spPr>
      </p:pic>
      <p:pic>
        <p:nvPicPr>
          <p:cNvPr id="19" name="Attēls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3" y="5337768"/>
            <a:ext cx="1103823" cy="1080000"/>
          </a:xfrm>
          <a:prstGeom prst="rect">
            <a:avLst/>
          </a:prstGeom>
        </p:spPr>
      </p:pic>
      <p:pic>
        <p:nvPicPr>
          <p:cNvPr id="20" name="Attēls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950" y="5337768"/>
            <a:ext cx="1087249" cy="1080000"/>
          </a:xfrm>
          <a:prstGeom prst="rect">
            <a:avLst/>
          </a:prstGeom>
        </p:spPr>
      </p:pic>
      <p:pic>
        <p:nvPicPr>
          <p:cNvPr id="21" name="Attēls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1106" y="5363579"/>
            <a:ext cx="1094693" cy="1080000"/>
          </a:xfrm>
          <a:prstGeom prst="rect">
            <a:avLst/>
          </a:prstGeom>
        </p:spPr>
      </p:pic>
      <p:pic>
        <p:nvPicPr>
          <p:cNvPr id="22" name="Attēls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2732" y="5369712"/>
            <a:ext cx="1058684" cy="1080000"/>
          </a:xfrm>
          <a:prstGeom prst="rect">
            <a:avLst/>
          </a:prstGeom>
        </p:spPr>
      </p:pic>
      <p:pic>
        <p:nvPicPr>
          <p:cNvPr id="23" name="Attēls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8833" y="5369712"/>
            <a:ext cx="1087250" cy="1080000"/>
          </a:xfrm>
          <a:prstGeom prst="rect">
            <a:avLst/>
          </a:prstGeom>
        </p:spPr>
      </p:pic>
    </p:spTree>
    <p:extLst>
      <p:ext uri="{BB962C8B-B14F-4D97-AF65-F5344CB8AC3E}">
        <p14:creationId xmlns:p14="http://schemas.microsoft.com/office/powerpoint/2010/main" val="306405966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0672" y="1253849"/>
            <a:ext cx="6460720" cy="3995966"/>
          </a:xfrm>
          <a:prstGeom prst="rect">
            <a:avLst/>
          </a:prstGeom>
          <a:noFill/>
        </p:spPr>
        <p:txBody>
          <a:bodyPr wrap="square" rtlCol="0" anchor="t">
            <a:spAutoFit/>
          </a:bodyPr>
          <a:lstStyle/>
          <a:p>
            <a:pPr>
              <a:spcAft>
                <a:spcPts val="2400"/>
              </a:spcAft>
            </a:pPr>
            <a:r>
              <a:rPr lang="lv-LV" sz="3200" b="1" dirty="0">
                <a:solidFill>
                  <a:srgbClr val="AE0917"/>
                </a:solidFill>
                <a:latin typeface="Roboto" panose="02000000000000000000" pitchFamily="2" charset="0"/>
              </a:rPr>
              <a:t>Iepakojums</a:t>
            </a:r>
          </a:p>
          <a:p>
            <a:pPr>
              <a:spcAft>
                <a:spcPts val="1000"/>
              </a:spcAft>
            </a:pPr>
            <a:r>
              <a:rPr lang="lv-LV" sz="2000" b="1" dirty="0">
                <a:latin typeface="Roboto" panose="02000000000000000000" pitchFamily="2" charset="0"/>
              </a:rPr>
              <a:t>Ooho!</a:t>
            </a:r>
            <a:r>
              <a:rPr lang="lv-LV" sz="2000" dirty="0">
                <a:latin typeface="Roboto" panose="02000000000000000000" pitchFamily="2" charset="0"/>
              </a:rPr>
              <a:t> – Ilgtspējīgs iepakojums, kas izgatavots no brūno jūraszāļu un augu kombinācijas</a:t>
            </a:r>
          </a:p>
          <a:p>
            <a:pPr marL="285750" indent="-285750">
              <a:spcAft>
                <a:spcPts val="1500"/>
              </a:spcAft>
              <a:buFont typeface="Arial" panose="020B0604020202020204" pitchFamily="34" charset="0"/>
              <a:buChar char="•"/>
            </a:pPr>
            <a:r>
              <a:rPr lang="lv-LV" sz="2000" dirty="0">
                <a:latin typeface="Roboto" panose="02000000000000000000" pitchFamily="2" charset="0"/>
              </a:rPr>
              <a:t>Ēdams, bezgaršīgs iepakojums.</a:t>
            </a:r>
            <a:endParaRPr lang="lv-LV" sz="2000" dirty="0">
              <a:latin typeface="Roboto" panose="02000000000000000000" pitchFamily="2" charset="0"/>
              <a:ea typeface="Roboto" panose="02000000000000000000" pitchFamily="2" charset="0"/>
              <a:cs typeface="Arial" panose="020B0604020202020204" pitchFamily="34" charset="0"/>
            </a:endParaRPr>
          </a:p>
          <a:p>
            <a:pPr>
              <a:spcAft>
                <a:spcPts val="1500"/>
              </a:spcAft>
            </a:pPr>
            <a:r>
              <a:rPr lang="lv-LV" sz="2000" b="1" dirty="0">
                <a:latin typeface="Roboto" panose="02000000000000000000" pitchFamily="2" charset="0"/>
              </a:rPr>
              <a:t>MarinaTex</a:t>
            </a:r>
            <a:r>
              <a:rPr lang="lv-LV" dirty="0"/>
              <a:t> </a:t>
            </a:r>
            <a:r>
              <a:rPr lang="lv-LV" sz="2000" dirty="0">
                <a:latin typeface="Roboto" panose="02000000000000000000" pitchFamily="2" charset="0"/>
              </a:rPr>
              <a:t> – mājas apstākļos kompostējama alternatīva plastmasai. </a:t>
            </a:r>
          </a:p>
          <a:p>
            <a:pPr marL="285750" indent="-285750">
              <a:spcAft>
                <a:spcPts val="1000"/>
              </a:spcAft>
              <a:buFont typeface="Arial" panose="020B0604020202020204" pitchFamily="34" charset="0"/>
              <a:buChar char="•"/>
            </a:pPr>
            <a:r>
              <a:rPr lang="lv-LV" sz="2000" dirty="0">
                <a:latin typeface="Roboto" panose="02000000000000000000" pitchFamily="2" charset="0"/>
              </a:rPr>
              <a:t>Izgatavots no zivju produkcijas pārpalikumiem un kompostējamiem materiāliem.</a:t>
            </a:r>
          </a:p>
          <a:p>
            <a:pPr marL="285750" indent="-285750">
              <a:spcAft>
                <a:spcPts val="600"/>
              </a:spcAft>
              <a:buFont typeface="Arial" panose="020B0604020202020204" pitchFamily="34" charset="0"/>
              <a:buChar char="•"/>
            </a:pPr>
            <a:r>
              <a:rPr lang="lv-LV" sz="2000" dirty="0">
                <a:latin typeface="Roboto" panose="02000000000000000000" pitchFamily="2" charset="0"/>
              </a:rPr>
              <a:t>Degradējas augsnes vidē 6 nedēļu laikā. </a:t>
            </a:r>
          </a:p>
        </p:txBody>
      </p:sp>
      <p:sp>
        <p:nvSpPr>
          <p:cNvPr id="2" name="Textfeld 1">
            <a:extLst>
              <a:ext uri="{FF2B5EF4-FFF2-40B4-BE49-F238E27FC236}">
                <a16:creationId xmlns:a16="http://schemas.microsoft.com/office/drawing/2014/main" id="{916C075C-E486-8B40-A758-F39602688645}"/>
              </a:ext>
            </a:extLst>
          </p:cNvPr>
          <p:cNvSpPr txBox="1"/>
          <p:nvPr/>
        </p:nvSpPr>
        <p:spPr>
          <a:xfrm>
            <a:off x="6401592" y="115272"/>
            <a:ext cx="5495701" cy="584775"/>
          </a:xfrm>
          <a:prstGeom prst="rect">
            <a:avLst/>
          </a:prstGeom>
          <a:noFill/>
        </p:spPr>
        <p:txBody>
          <a:bodyPr wrap="square" rtlCol="0">
            <a:spAutoFit/>
          </a:bodyPr>
          <a:lstStyle/>
          <a:p>
            <a:pPr algn="r"/>
            <a:r>
              <a:rPr lang="lv-LV" sz="3200" b="1" spc="100" dirty="0">
                <a:solidFill>
                  <a:schemeClr val="bg1"/>
                </a:solidFill>
                <a:latin typeface="Roboto" panose="02000000000000000000" pitchFamily="2" charset="0"/>
              </a:rPr>
              <a:t>Bioproduktu piemēri</a:t>
            </a:r>
            <a:endParaRPr lang="lv-LV" sz="32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635" y="1239781"/>
            <a:ext cx="3305164" cy="3111454"/>
          </a:xfrm>
          <a:prstGeom prst="rect">
            <a:avLst/>
          </a:prstGeom>
        </p:spPr>
      </p:pic>
      <p:sp>
        <p:nvSpPr>
          <p:cNvPr id="11" name="TextBox 10"/>
          <p:cNvSpPr txBox="1"/>
          <p:nvPr/>
        </p:nvSpPr>
        <p:spPr>
          <a:xfrm>
            <a:off x="6599534" y="5214366"/>
            <a:ext cx="5526340" cy="830997"/>
          </a:xfrm>
          <a:prstGeom prst="rect">
            <a:avLst/>
          </a:prstGeom>
          <a:noFill/>
        </p:spPr>
        <p:txBody>
          <a:bodyPr wrap="square" rtlCol="0">
            <a:spAutoFit/>
          </a:bodyPr>
          <a:lstStyle/>
          <a:p>
            <a:r>
              <a:rPr lang="lv-LV" sz="1600" dirty="0"/>
              <a:t>2019. gadā Londonas maratona skrējējiem plastmasas pudeļu vietā tika izsniegti ēdamu jūraszāļu, kas bija pildīti ar sporta dzērienu.</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048" y="2845366"/>
            <a:ext cx="2912656" cy="2242820"/>
          </a:xfrm>
          <a:prstGeom prst="rect">
            <a:avLst/>
          </a:prstGeom>
        </p:spPr>
      </p:pic>
      <p:pic>
        <p:nvPicPr>
          <p:cNvPr id="5" name="Attēls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3" y="5545128"/>
            <a:ext cx="919853" cy="900000"/>
          </a:xfrm>
          <a:prstGeom prst="rect">
            <a:avLst/>
          </a:prstGeom>
        </p:spPr>
      </p:pic>
      <p:pic>
        <p:nvPicPr>
          <p:cNvPr id="7" name="Attēls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349" y="5545128"/>
            <a:ext cx="912000" cy="900000"/>
          </a:xfrm>
          <a:prstGeom prst="rect">
            <a:avLst/>
          </a:prstGeom>
        </p:spPr>
      </p:pic>
      <p:pic>
        <p:nvPicPr>
          <p:cNvPr id="9" name="Attēls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3070" y="5544679"/>
            <a:ext cx="912245" cy="900000"/>
          </a:xfrm>
          <a:prstGeom prst="rect">
            <a:avLst/>
          </a:prstGeom>
        </p:spPr>
      </p:pic>
      <p:pic>
        <p:nvPicPr>
          <p:cNvPr id="14" name="Attēls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1891" y="5544679"/>
            <a:ext cx="912245" cy="900000"/>
          </a:xfrm>
          <a:prstGeom prst="rect">
            <a:avLst/>
          </a:prstGeom>
        </p:spPr>
      </p:pic>
      <p:pic>
        <p:nvPicPr>
          <p:cNvPr id="18" name="Attēls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0712" y="5528280"/>
            <a:ext cx="905960" cy="900000"/>
          </a:xfrm>
          <a:prstGeom prst="rect">
            <a:avLst/>
          </a:prstGeom>
        </p:spPr>
      </p:pic>
      <p:pic>
        <p:nvPicPr>
          <p:cNvPr id="20" name="Attēls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6062" y="5528280"/>
            <a:ext cx="882236" cy="900000"/>
          </a:xfrm>
          <a:prstGeom prst="rect">
            <a:avLst/>
          </a:prstGeom>
        </p:spPr>
      </p:pic>
      <p:pic>
        <p:nvPicPr>
          <p:cNvPr id="22" name="Attēls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1137" y="5524944"/>
            <a:ext cx="906041" cy="900000"/>
          </a:xfrm>
          <a:prstGeom prst="rect">
            <a:avLst/>
          </a:prstGeom>
        </p:spPr>
      </p:pic>
    </p:spTree>
    <p:extLst>
      <p:ext uri="{BB962C8B-B14F-4D97-AF65-F5344CB8AC3E}">
        <p14:creationId xmlns:p14="http://schemas.microsoft.com/office/powerpoint/2010/main" val="328128179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394732" y="1344177"/>
            <a:ext cx="4931037" cy="2431435"/>
          </a:xfrm>
          <a:prstGeom prst="rect">
            <a:avLst/>
          </a:prstGeom>
          <a:noFill/>
        </p:spPr>
        <p:txBody>
          <a:bodyPr wrap="square" rtlCol="0" anchor="t">
            <a:spAutoFit/>
          </a:bodyPr>
          <a:lstStyle/>
          <a:p>
            <a:pPr algn="just">
              <a:spcAft>
                <a:spcPts val="2400"/>
              </a:spcAft>
            </a:pPr>
            <a:r>
              <a:rPr lang="lv-LV" sz="3200" b="1" dirty="0">
                <a:solidFill>
                  <a:srgbClr val="AE0917"/>
                </a:solidFill>
                <a:latin typeface="Roboto" panose="02000000000000000000" pitchFamily="2" charset="0"/>
              </a:rPr>
              <a:t>Apģērbs</a:t>
            </a:r>
            <a:endParaRPr lang="lv-LV" b="1" dirty="0">
              <a:latin typeface="Roboto" panose="02000000000000000000" pitchFamily="2" charset="0"/>
              <a:ea typeface="Roboto" panose="02000000000000000000" pitchFamily="2" charset="0"/>
              <a:cs typeface="Arial" panose="020B0604020202020204" pitchFamily="34" charset="0"/>
            </a:endParaRPr>
          </a:p>
          <a:p>
            <a:pPr>
              <a:spcAft>
                <a:spcPts val="2400"/>
              </a:spcAft>
            </a:pPr>
            <a:r>
              <a:rPr lang="lv-LV" sz="2000" b="1" dirty="0">
                <a:latin typeface="Roboto" panose="02000000000000000000" pitchFamily="2" charset="0"/>
              </a:rPr>
              <a:t>Bloom</a:t>
            </a:r>
            <a:r>
              <a:rPr lang="lv-LV" sz="2000" dirty="0">
                <a:latin typeface="Roboto" panose="02000000000000000000" pitchFamily="2" charset="0"/>
              </a:rPr>
              <a:t> – putu materiāls no </a:t>
            </a:r>
            <a:r>
              <a:rPr lang="lv-LV" sz="2000" dirty="0" smtClean="0">
                <a:latin typeface="Roboto" panose="02000000000000000000" pitchFamily="2" charset="0"/>
              </a:rPr>
              <a:t>aļģēm, </a:t>
            </a:r>
            <a:r>
              <a:rPr lang="lv-LV" sz="2000" dirty="0">
                <a:latin typeface="Roboto" panose="02000000000000000000" pitchFamily="2" charset="0"/>
              </a:rPr>
              <a:t>kas augušas piesārņotā </a:t>
            </a:r>
            <a:r>
              <a:rPr lang="lv-LV" sz="2000" dirty="0" smtClean="0">
                <a:latin typeface="Roboto" panose="02000000000000000000" pitchFamily="2" charset="0"/>
              </a:rPr>
              <a:t>ūdenī. </a:t>
            </a:r>
            <a:r>
              <a:rPr lang="lv-LV" sz="2000" dirty="0">
                <a:latin typeface="Roboto" panose="02000000000000000000" pitchFamily="2" charset="0"/>
              </a:rPr>
              <a:t>Materiāls ir bioloģiski noārdāms un palīdz mazināt pārmērīgas aļģu augšanas negatīvo ietekmi.</a:t>
            </a:r>
            <a:endParaRPr lang="lv-LV" sz="2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18599" y="149422"/>
            <a:ext cx="5446717"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7334" r="17720"/>
          <a:stretch/>
        </p:blipFill>
        <p:spPr>
          <a:xfrm>
            <a:off x="6718599" y="1912457"/>
            <a:ext cx="4283242" cy="3800475"/>
          </a:xfrm>
          <a:prstGeom prst="rect">
            <a:avLst/>
          </a:prstGeom>
        </p:spPr>
      </p:pic>
      <p:pic>
        <p:nvPicPr>
          <p:cNvPr id="18" name="Attēls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94" y="4429560"/>
            <a:ext cx="919853" cy="900000"/>
          </a:xfrm>
          <a:prstGeom prst="rect">
            <a:avLst/>
          </a:prstGeom>
        </p:spPr>
      </p:pic>
      <p:pic>
        <p:nvPicPr>
          <p:cNvPr id="20" name="Attēls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603" y="4462800"/>
            <a:ext cx="912000" cy="900000"/>
          </a:xfrm>
          <a:prstGeom prst="rect">
            <a:avLst/>
          </a:prstGeom>
        </p:spPr>
      </p:pic>
      <p:pic>
        <p:nvPicPr>
          <p:cNvPr id="24" name="Attēls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794" y="5416663"/>
            <a:ext cx="912245" cy="900000"/>
          </a:xfrm>
          <a:prstGeom prst="rect">
            <a:avLst/>
          </a:prstGeom>
        </p:spPr>
      </p:pic>
      <p:pic>
        <p:nvPicPr>
          <p:cNvPr id="26" name="Attēls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6432" y="5411431"/>
            <a:ext cx="905960" cy="900000"/>
          </a:xfrm>
          <a:prstGeom prst="rect">
            <a:avLst/>
          </a:prstGeom>
        </p:spPr>
      </p:pic>
      <p:pic>
        <p:nvPicPr>
          <p:cNvPr id="27" name="Attēls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768" y="5411431"/>
            <a:ext cx="882236" cy="900000"/>
          </a:xfrm>
          <a:prstGeom prst="rect">
            <a:avLst/>
          </a:prstGeom>
        </p:spPr>
      </p:pic>
      <p:pic>
        <p:nvPicPr>
          <p:cNvPr id="28" name="Attēls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9841" y="5416663"/>
            <a:ext cx="906041" cy="900000"/>
          </a:xfrm>
          <a:prstGeom prst="rect">
            <a:avLst/>
          </a:prstGeom>
        </p:spPr>
      </p:pic>
      <p:pic>
        <p:nvPicPr>
          <p:cNvPr id="4" name="Attēls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2493" y="4440147"/>
            <a:ext cx="906041" cy="900000"/>
          </a:xfrm>
          <a:prstGeom prst="rect">
            <a:avLst/>
          </a:prstGeom>
        </p:spPr>
      </p:pic>
      <p:pic>
        <p:nvPicPr>
          <p:cNvPr id="5" name="Attēls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9841" y="4440147"/>
            <a:ext cx="912162" cy="900000"/>
          </a:xfrm>
          <a:prstGeom prst="rect">
            <a:avLst/>
          </a:prstGeom>
        </p:spPr>
      </p:pic>
    </p:spTree>
    <p:extLst>
      <p:ext uri="{BB962C8B-B14F-4D97-AF65-F5344CB8AC3E}">
        <p14:creationId xmlns:p14="http://schemas.microsoft.com/office/powerpoint/2010/main" val="342348019"/>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sz="1600"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522138" y="2274415"/>
            <a:ext cx="5473875" cy="1261884"/>
          </a:xfrm>
          <a:prstGeom prst="rect">
            <a:avLst/>
          </a:prstGeom>
          <a:noFill/>
        </p:spPr>
        <p:txBody>
          <a:bodyPr wrap="square" rtlCol="0" anchor="t">
            <a:spAutoFit/>
          </a:bodyPr>
          <a:lstStyle/>
          <a:p>
            <a:pPr algn="just">
              <a:spcAft>
                <a:spcPts val="2400"/>
              </a:spcAft>
            </a:pPr>
            <a:r>
              <a:rPr lang="lv-LV" sz="3200" b="1" dirty="0">
                <a:solidFill>
                  <a:srgbClr val="AE0917"/>
                </a:solidFill>
                <a:latin typeface="Roboto" panose="02000000000000000000" pitchFamily="2" charset="0"/>
              </a:rPr>
              <a:t>Aksesuāri</a:t>
            </a:r>
            <a:endParaRPr lang="lv-LV" sz="2000" b="1" dirty="0">
              <a:latin typeface="Roboto" panose="02000000000000000000" pitchFamily="2" charset="0"/>
              <a:ea typeface="Roboto" panose="02000000000000000000" pitchFamily="2" charset="0"/>
              <a:cs typeface="Arial" panose="020B0604020202020204" pitchFamily="34" charset="0"/>
            </a:endParaRPr>
          </a:p>
          <a:p>
            <a:pPr marL="342900" indent="-342900">
              <a:spcAft>
                <a:spcPts val="2400"/>
              </a:spcAft>
              <a:buFont typeface="Arial" charset="0"/>
              <a:buChar char="•"/>
            </a:pPr>
            <a:r>
              <a:rPr lang="lv-LV" sz="2400" dirty="0">
                <a:latin typeface="Roboto" panose="02000000000000000000" pitchFamily="2" charset="0"/>
              </a:rPr>
              <a:t>Ādai līdzīgs materiāls no lašu ādas</a:t>
            </a:r>
            <a:endParaRPr lang="lv-LV" sz="24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907852" y="68417"/>
            <a:ext cx="5284147"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8805" r="7965"/>
          <a:stretch/>
        </p:blipFill>
        <p:spPr>
          <a:xfrm>
            <a:off x="6318440" y="1821872"/>
            <a:ext cx="4979152" cy="3981645"/>
          </a:xfrm>
          <a:prstGeom prst="rect">
            <a:avLst/>
          </a:prstGeom>
        </p:spPr>
      </p:pic>
      <p:sp>
        <p:nvSpPr>
          <p:cNvPr id="11" name="Rectangle 10"/>
          <p:cNvSpPr/>
          <p:nvPr/>
        </p:nvSpPr>
        <p:spPr>
          <a:xfrm>
            <a:off x="9912276" y="5803517"/>
            <a:ext cx="1385316" cy="369332"/>
          </a:xfrm>
          <a:prstGeom prst="rect">
            <a:avLst/>
          </a:prstGeom>
        </p:spPr>
        <p:txBody>
          <a:bodyPr wrap="none">
            <a:spAutoFit/>
          </a:bodyPr>
          <a:lstStyle/>
          <a:p>
            <a:r>
              <a:rPr lang="lv-LV" dirty="0"/>
              <a:t>NANAI, 2020</a:t>
            </a:r>
          </a:p>
        </p:txBody>
      </p:sp>
      <p:pic>
        <p:nvPicPr>
          <p:cNvPr id="14" name="Attēls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82" y="5266194"/>
            <a:ext cx="919853" cy="900000"/>
          </a:xfrm>
          <a:prstGeom prst="rect">
            <a:avLst/>
          </a:prstGeom>
        </p:spPr>
      </p:pic>
      <p:pic>
        <p:nvPicPr>
          <p:cNvPr id="18" name="Attēls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870" y="5266194"/>
            <a:ext cx="912000" cy="900000"/>
          </a:xfrm>
          <a:prstGeom prst="rect">
            <a:avLst/>
          </a:prstGeom>
        </p:spPr>
      </p:pic>
      <p:pic>
        <p:nvPicPr>
          <p:cNvPr id="20" name="Attēls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8815" y="5266194"/>
            <a:ext cx="912245" cy="900000"/>
          </a:xfrm>
          <a:prstGeom prst="rect">
            <a:avLst/>
          </a:prstGeom>
        </p:spPr>
      </p:pic>
      <p:pic>
        <p:nvPicPr>
          <p:cNvPr id="21" name="Attēls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7635" y="5266194"/>
            <a:ext cx="882236" cy="900000"/>
          </a:xfrm>
          <a:prstGeom prst="rect">
            <a:avLst/>
          </a:prstGeom>
        </p:spPr>
      </p:pic>
      <p:pic>
        <p:nvPicPr>
          <p:cNvPr id="22" name="Attēls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5931" y="5266194"/>
            <a:ext cx="906041" cy="900000"/>
          </a:xfrm>
          <a:prstGeom prst="rect">
            <a:avLst/>
          </a:prstGeom>
        </p:spPr>
      </p:pic>
    </p:spTree>
    <p:extLst>
      <p:ext uri="{BB962C8B-B14F-4D97-AF65-F5344CB8AC3E}">
        <p14:creationId xmlns:p14="http://schemas.microsoft.com/office/powerpoint/2010/main" val="161139305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384779" y="826336"/>
            <a:ext cx="11375663" cy="954107"/>
          </a:xfrm>
          <a:prstGeom prst="rect">
            <a:avLst/>
          </a:prstGeom>
          <a:noFill/>
        </p:spPr>
        <p:txBody>
          <a:bodyPr wrap="square" rtlCol="0" anchor="t">
            <a:spAutoFit/>
          </a:bodyPr>
          <a:lstStyle/>
          <a:p>
            <a:pPr algn="just">
              <a:spcAft>
                <a:spcPts val="2400"/>
              </a:spcAft>
            </a:pPr>
            <a:r>
              <a:rPr lang="lv-LV" sz="2800" b="1" dirty="0">
                <a:solidFill>
                  <a:srgbClr val="0070C0"/>
                </a:solidFill>
                <a:latin typeface="Roboto Medium" charset="0"/>
              </a:rPr>
              <a:t>Uzņēmums Cuantec ražo pretmikrobu, kompostējamus pārtikas iepakojumus, kuri nodrošina ilgāku pārtikas uzglabāšanu</a:t>
            </a:r>
            <a:endParaRPr lang="lv-LV" sz="2800" dirty="0">
              <a:solidFill>
                <a:srgbClr val="0070C0"/>
              </a:solidFill>
              <a:latin typeface="Roboto Medium" charset="0"/>
              <a:ea typeface="Roboto Medium" charset="0"/>
              <a:cs typeface="Roboto Medium"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289337" y="59460"/>
            <a:ext cx="5769194"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98" t="5763" r="2604" b="5976"/>
          <a:stretch/>
        </p:blipFill>
        <p:spPr>
          <a:xfrm>
            <a:off x="649097" y="3208310"/>
            <a:ext cx="4755632" cy="3125129"/>
          </a:xfrm>
          <a:prstGeom prst="rect">
            <a:avLst/>
          </a:prstGeom>
        </p:spPr>
      </p:pic>
      <p:sp>
        <p:nvSpPr>
          <p:cNvPr id="14" name="TextBox 13"/>
          <p:cNvSpPr txBox="1"/>
          <p:nvPr/>
        </p:nvSpPr>
        <p:spPr>
          <a:xfrm>
            <a:off x="347626" y="2165779"/>
            <a:ext cx="8363805" cy="830997"/>
          </a:xfrm>
          <a:prstGeom prst="rect">
            <a:avLst/>
          </a:prstGeom>
          <a:noFill/>
        </p:spPr>
        <p:txBody>
          <a:bodyPr wrap="square" rtlCol="0">
            <a:spAutoFit/>
          </a:bodyPr>
          <a:lstStyle/>
          <a:p>
            <a:r>
              <a:rPr lang="lv-LV" sz="2400" dirty="0"/>
              <a:t>Uzņēmums iegūst hitīnu no langustīnu un citu jūras radību </a:t>
            </a:r>
            <a:r>
              <a:rPr lang="lv-LV" sz="2400" dirty="0" smtClean="0"/>
              <a:t>čaumalām, </a:t>
            </a:r>
            <a:r>
              <a:rPr lang="lv-LV" sz="2400" dirty="0"/>
              <a:t>un apstrādā hitīnu (*), lai iegūtu hitozānu.(**)</a:t>
            </a:r>
          </a:p>
        </p:txBody>
      </p:sp>
      <p:sp>
        <p:nvSpPr>
          <p:cNvPr id="17" name="TextBox 16"/>
          <p:cNvSpPr txBox="1"/>
          <p:nvPr/>
        </p:nvSpPr>
        <p:spPr>
          <a:xfrm>
            <a:off x="5357982" y="5751380"/>
            <a:ext cx="6181746" cy="584775"/>
          </a:xfrm>
          <a:prstGeom prst="rect">
            <a:avLst/>
          </a:prstGeom>
          <a:noFill/>
        </p:spPr>
        <p:txBody>
          <a:bodyPr wrap="square" rtlCol="0">
            <a:spAutoFit/>
          </a:bodyPr>
          <a:lstStyle/>
          <a:p>
            <a:r>
              <a:rPr lang="lv-LV" sz="1600" i="1" dirty="0"/>
              <a:t>Videomateriāls no uzņēmuma </a:t>
            </a:r>
            <a:r>
              <a:rPr lang="lv-LV" sz="1600" dirty="0"/>
              <a:t> </a:t>
            </a:r>
            <a:r>
              <a:rPr lang="lv-LV" sz="1600" i="1" dirty="0"/>
              <a:t>"Cuantec" (2 minūtes un 52 sekundes)</a:t>
            </a:r>
          </a:p>
          <a:p>
            <a:pPr defTabSz="914400">
              <a:defRPr/>
            </a:pPr>
            <a:r>
              <a:rPr lang="lv-LV" sz="1600" dirty="0">
                <a:hlinkClick r:id="rId5"/>
              </a:rPr>
              <a:t>https://www.youtube.com/watch?v=d9qw5pLiTjQ</a:t>
            </a:r>
            <a:endParaRPr lang="lv-LV" sz="1600" dirty="0"/>
          </a:p>
        </p:txBody>
      </p:sp>
      <p:sp>
        <p:nvSpPr>
          <p:cNvPr id="3" name="TextBox 2"/>
          <p:cNvSpPr txBox="1"/>
          <p:nvPr/>
        </p:nvSpPr>
        <p:spPr>
          <a:xfrm>
            <a:off x="8711431" y="4473754"/>
            <a:ext cx="3158815" cy="923330"/>
          </a:xfrm>
          <a:prstGeom prst="rect">
            <a:avLst/>
          </a:prstGeom>
          <a:noFill/>
        </p:spPr>
        <p:txBody>
          <a:bodyPr wrap="square" rtlCol="0">
            <a:spAutoFit/>
          </a:bodyPr>
          <a:lstStyle/>
          <a:p>
            <a:r>
              <a:rPr lang="lv-LV" b="1" dirty="0">
                <a:solidFill>
                  <a:srgbClr val="0070C0"/>
                </a:solidFill>
              </a:rPr>
              <a:t>(**) Hitozāns</a:t>
            </a:r>
            <a:r>
              <a:rPr lang="lv-LV" dirty="0">
                <a:solidFill>
                  <a:srgbClr val="0070C0"/>
                </a:solidFill>
              </a:rPr>
              <a:t> ir cukurs, ko iegūst no gliemeņu cietā ārējā skeleta.</a:t>
            </a:r>
          </a:p>
        </p:txBody>
      </p:sp>
      <p:sp>
        <p:nvSpPr>
          <p:cNvPr id="11" name="TextBox 10"/>
          <p:cNvSpPr txBox="1"/>
          <p:nvPr/>
        </p:nvSpPr>
        <p:spPr>
          <a:xfrm>
            <a:off x="6477621" y="3386631"/>
            <a:ext cx="5392625" cy="923330"/>
          </a:xfrm>
          <a:prstGeom prst="rect">
            <a:avLst/>
          </a:prstGeom>
          <a:noFill/>
        </p:spPr>
        <p:txBody>
          <a:bodyPr wrap="square" rtlCol="0">
            <a:spAutoFit/>
          </a:bodyPr>
          <a:lstStyle/>
          <a:p>
            <a:r>
              <a:rPr lang="lv-LV" b="1" dirty="0">
                <a:solidFill>
                  <a:srgbClr val="0070C0"/>
                </a:solidFill>
              </a:rPr>
              <a:t>(*) Hitīns</a:t>
            </a:r>
            <a:r>
              <a:rPr lang="lv-LV" dirty="0">
                <a:solidFill>
                  <a:srgbClr val="0070C0"/>
                </a:solidFill>
              </a:rPr>
              <a:t> ir šķiedraina viela, kas sastāv no polisaharīdiem, kas ir galvenā sastāvdaļa posmkāju eksoskeletā un sēnīšu šūnu sienās.</a:t>
            </a:r>
          </a:p>
        </p:txBody>
      </p:sp>
    </p:spTree>
    <p:extLst>
      <p:ext uri="{BB962C8B-B14F-4D97-AF65-F5344CB8AC3E}">
        <p14:creationId xmlns:p14="http://schemas.microsoft.com/office/powerpoint/2010/main" val="19248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lv-LV" sz="4000" b="1" dirty="0">
                <a:solidFill>
                  <a:srgbClr val="FFED00"/>
                </a:solidFill>
              </a:rPr>
              <a:t>Jautājumi un diskusijas</a:t>
            </a:r>
          </a:p>
        </p:txBody>
      </p:sp>
    </p:spTree>
    <p:extLst>
      <p:ext uri="{BB962C8B-B14F-4D97-AF65-F5344CB8AC3E}">
        <p14:creationId xmlns:p14="http://schemas.microsoft.com/office/powerpoint/2010/main" val="5927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lv-LV" sz="2400" b="1" dirty="0">
                <a:solidFill>
                  <a:schemeClr val="accent6">
                    <a:lumMod val="50000"/>
                  </a:schemeClr>
                </a:solidFill>
              </a:rPr>
              <a:t>Šie izglītības resursi tika izstrādāti BE-Rural projekta ietvaros</a:t>
            </a:r>
            <a:r>
              <a:rPr lang="lv-LV" dirty="0"/>
              <a:t> </a:t>
            </a:r>
            <a:endParaRPr lang="lv-LV" sz="2000" dirty="0">
              <a:solidFill>
                <a:schemeClr val="accent3">
                  <a:lumMod val="75000"/>
                </a:schemeClr>
              </a:solidFill>
            </a:endParaRPr>
          </a:p>
          <a:p>
            <a:pPr algn="ctr"/>
            <a:r>
              <a:rPr lang="lv-LV" dirty="0">
                <a:solidFill>
                  <a:schemeClr val="accent3">
                    <a:lumMod val="75000"/>
                  </a:schemeClr>
                </a:solidFill>
              </a:rPr>
              <a:t>Uz bioloģiju balstītas stratēģijas un vadlīnijas lauku un reģionālās attīstības uzlabošanai ES (2019. gada aprīlis – 2022. gada marts)</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lv-LV" sz="2400" b="1" dirty="0">
                <a:solidFill>
                  <a:srgbClr val="AE0917"/>
                </a:solidFill>
              </a:rPr>
              <a:t>BE-Rural atbalsts </a:t>
            </a:r>
          </a:p>
          <a:p>
            <a:pPr algn="just">
              <a:spcAft>
                <a:spcPts val="1800"/>
              </a:spcAft>
            </a:pPr>
            <a:r>
              <a:rPr lang="lv-LV" sz="1400" dirty="0"/>
              <a:t>… reģionālās ieinteresētās personas piecās valstīs:</a:t>
            </a:r>
          </a:p>
          <a:p>
            <a:pPr marL="214313" indent="-214313" algn="just">
              <a:spcAft>
                <a:spcPts val="1800"/>
              </a:spcAft>
              <a:buFont typeface="Arial" panose="020B0604020202020204" pitchFamily="34" charset="0"/>
              <a:buChar char="•"/>
            </a:pPr>
            <a:r>
              <a:rPr lang="lv-LV" sz="1400" dirty="0"/>
              <a:t>Latvija: Vidzeme un Kurzeme</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Polija: Ščecinas un Vislas lagūnas</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Rumānija: Kovašna </a:t>
            </a:r>
            <a:r>
              <a:rPr lang="lv-LV" sz="1400" i="1" dirty="0"/>
              <a:t>[Covasna]</a:t>
            </a:r>
          </a:p>
          <a:p>
            <a:pPr marL="214313" indent="-214313" algn="just">
              <a:spcAft>
                <a:spcPts val="1800"/>
              </a:spcAft>
              <a:buFont typeface="Arial" panose="020B0604020202020204" pitchFamily="34" charset="0"/>
              <a:buChar char="•"/>
            </a:pPr>
            <a:r>
              <a:rPr lang="lv-LV" sz="1400" dirty="0"/>
              <a:t>Bulgārija: Starazagora </a:t>
            </a:r>
            <a:r>
              <a:rPr lang="lv-LV" sz="1400" i="1" dirty="0"/>
              <a:t>[Stara Zagora]</a:t>
            </a:r>
          </a:p>
          <a:p>
            <a:pPr marL="214313" indent="-214313" algn="just">
              <a:spcAft>
                <a:spcPts val="1800"/>
              </a:spcAft>
              <a:buFont typeface="Arial" panose="020B0604020202020204" pitchFamily="34" charset="0"/>
              <a:buChar char="•"/>
            </a:pPr>
            <a:r>
              <a:rPr lang="lv-LV" sz="1400" dirty="0"/>
              <a:t>Ziemeļmaķedonija: Štrumica </a:t>
            </a:r>
            <a:r>
              <a:rPr lang="lv-LV" sz="1400" i="1" dirty="0"/>
              <a:t>[Strumica]</a:t>
            </a:r>
            <a:endParaRPr lang="lv-LV"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lv-LV" sz="1600" dirty="0">
                <a:solidFill>
                  <a:schemeClr val="accent3">
                    <a:lumMod val="75000"/>
                  </a:schemeClr>
                </a:solidFill>
              </a:rPr>
              <a:t>https://be-rural.eu</a:t>
            </a:r>
            <a:r>
              <a:rPr lang="lv-LV" dirty="0"/>
              <a:t> </a:t>
            </a:r>
          </a:p>
          <a:p>
            <a:endParaRPr lang="lv-LV"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lv-LV" sz="2000" dirty="0">
                <a:solidFill>
                  <a:schemeClr val="accent6">
                    <a:lumMod val="50000"/>
                  </a:schemeClr>
                </a:solidFill>
              </a:rPr>
              <a:t>BE-Rural mērķis ir realizēt reģionālo bioloģisko ekonomiku potenciālu, atbalstot attiecīgos dalībniekus bioekonomikas stratēģiju un ceļvežu līdzdalības izstrādē </a:t>
            </a:r>
          </a:p>
        </p:txBody>
      </p:sp>
      <p:sp>
        <p:nvSpPr>
          <p:cNvPr id="2" name="Rectangle 1"/>
          <p:cNvSpPr/>
          <p:nvPr/>
        </p:nvSpPr>
        <p:spPr>
          <a:xfrm>
            <a:off x="700095" y="6177689"/>
            <a:ext cx="3943002" cy="369332"/>
          </a:xfrm>
          <a:prstGeom prst="rect">
            <a:avLst/>
          </a:prstGeom>
        </p:spPr>
        <p:txBody>
          <a:bodyPr wrap="none">
            <a:spAutoFit/>
          </a:bodyPr>
          <a:lstStyle/>
          <a:p>
            <a:r>
              <a:rPr lang="lv-LV" dirty="0">
                <a:hlinkClick r:id="rId5"/>
              </a:rPr>
              <a:t>https://be-rural.eu/innovation-regions/</a:t>
            </a:r>
            <a:r>
              <a:rPr lang="lv-LV"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7483392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87429" y="950455"/>
            <a:ext cx="7806646" cy="3354765"/>
          </a:xfrm>
          <a:prstGeom prst="rect">
            <a:avLst/>
          </a:prstGeom>
          <a:noFill/>
        </p:spPr>
        <p:txBody>
          <a:bodyPr wrap="square" rtlCol="0" anchor="t">
            <a:spAutoFit/>
          </a:bodyPr>
          <a:lstStyle/>
          <a:p>
            <a:r>
              <a:rPr lang="lv-LV" sz="3600" b="1" dirty="0">
                <a:solidFill>
                  <a:schemeClr val="bg1"/>
                </a:solidFill>
                <a:latin typeface="Roboto Medium" panose="02000000000000000000" pitchFamily="2" charset="0"/>
              </a:rPr>
              <a:t>Kopsavilkums</a:t>
            </a:r>
            <a:endParaRPr lang="lv-LV" sz="3600" b="1"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lv-LV" sz="36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800" dirty="0">
                <a:solidFill>
                  <a:schemeClr val="bg1"/>
                </a:solidFill>
                <a:latin typeface="Roboto Medium" panose="02000000000000000000" pitchFamily="2" charset="0"/>
              </a:rPr>
              <a:t>Bioekonomikas pārskats – kas tas ir, ekoloģiskās robežas un izaicinājumi</a:t>
            </a:r>
            <a:endParaRPr lang="lv-LV" sz="28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lv-LV" sz="2800" dirty="0">
                <a:solidFill>
                  <a:schemeClr val="bg1"/>
                </a:solidFill>
                <a:latin typeface="Roboto Medium" panose="02000000000000000000" pitchFamily="2" charset="0"/>
              </a:rPr>
              <a:t>Zivsaimniecības izejvielas</a:t>
            </a:r>
          </a:p>
          <a:p>
            <a:pPr marL="342900" indent="-342900">
              <a:buFontTx/>
              <a:buChar char="-"/>
            </a:pPr>
            <a:r>
              <a:rPr lang="lv-LV" sz="2800" dirty="0">
                <a:solidFill>
                  <a:schemeClr val="bg1"/>
                </a:solidFill>
                <a:latin typeface="Roboto Medium" panose="02000000000000000000" pitchFamily="2" charset="0"/>
              </a:rPr>
              <a:t>Bioproduktu piemēri, kuru pamatā ir zivsaimniecības nozares “atkritumi”</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Tree>
    <p:extLst>
      <p:ext uri="{BB962C8B-B14F-4D97-AF65-F5344CB8AC3E}">
        <p14:creationId xmlns:p14="http://schemas.microsoft.com/office/powerpoint/2010/main" val="136816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708981"/>
          </a:xfrm>
          <a:prstGeom prst="rect">
            <a:avLst/>
          </a:prstGeom>
          <a:noFill/>
        </p:spPr>
        <p:txBody>
          <a:bodyPr wrap="square" rtlCol="0" anchor="t">
            <a:spAutoFit/>
          </a:bodyPr>
          <a:lstStyle/>
          <a:p>
            <a:pPr algn="just">
              <a:spcAft>
                <a:spcPts val="2400"/>
              </a:spcAft>
            </a:pPr>
            <a:r>
              <a:rPr lang="lv-LV" sz="2800" b="1" dirty="0">
                <a:solidFill>
                  <a:srgbClr val="FFC000"/>
                </a:solidFill>
                <a:latin typeface="Roboto" panose="02000000000000000000" pitchFamily="2" charset="0"/>
              </a:rPr>
              <a:t>Bioekonomika…</a:t>
            </a:r>
          </a:p>
          <a:p>
            <a:pPr marL="285750" indent="-285750">
              <a:spcAft>
                <a:spcPts val="2400"/>
              </a:spcAft>
              <a:buFont typeface="Arial" panose="020B0604020202020204" pitchFamily="34" charset="0"/>
              <a:buChar char="•"/>
            </a:pPr>
            <a:r>
              <a:rPr lang="lv-LV" dirty="0"/>
              <a:t>Tā ir preču, pakalpojumu vai enerģijas ražošana no bioloģiskā materiāla kā galvenā resursa. </a:t>
            </a:r>
          </a:p>
          <a:p>
            <a:pPr marL="285750" indent="-285750">
              <a:spcAft>
                <a:spcPts val="2400"/>
              </a:spcAft>
              <a:buFont typeface="Arial" panose="020B0604020202020204" pitchFamily="34" charset="0"/>
              <a:buChar char="•"/>
            </a:pPr>
            <a:r>
              <a:rPr lang="lv-LV" dirty="0"/>
              <a:t>Cieši saistīta ar ilgtspējību, jo bieži tiek izmantoti bioloģiski noārdāmi resursi, un bieži vien tiek izstrādātas sistēmas, kurās atkritumu klātbūtne neeksistē. </a:t>
            </a:r>
          </a:p>
          <a:p>
            <a:pPr marL="285750" indent="-285750">
              <a:spcAft>
                <a:spcPts val="2400"/>
              </a:spcAft>
              <a:buFont typeface="Arial" panose="020B0604020202020204" pitchFamily="34" charset="0"/>
              <a:buChar char="•"/>
            </a:pPr>
            <a:r>
              <a:rPr lang="lv-LV" dirty="0"/>
              <a:t>Var palīdzēt izvairīties no resursu izsīkšanas nākamajām </a:t>
            </a:r>
            <a:r>
              <a:rPr lang="lv-LV" dirty="0" smtClean="0"/>
              <a:t>paaudzēm.  </a:t>
            </a:r>
            <a:endParaRPr lang="lv-LV"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r>
              <a:rPr dirty="0"/>
              <a:t/>
            </a:r>
            <a:br>
              <a:rPr dirty="0"/>
            </a:br>
            <a:endParaRPr lang="lv-LV"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Bioekonomikas pārskats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2616101"/>
          </a:xfrm>
          <a:prstGeom prst="rect">
            <a:avLst/>
          </a:prstGeom>
          <a:noFill/>
        </p:spPr>
        <p:txBody>
          <a:bodyPr wrap="square" rtlCol="0">
            <a:spAutoFit/>
          </a:bodyPr>
          <a:lstStyle/>
          <a:p>
            <a:pPr algn="ctr"/>
            <a:r>
              <a:rPr lang="lv-LV" sz="2800" b="1" dirty="0">
                <a:solidFill>
                  <a:srgbClr val="FFC000"/>
                </a:solidFill>
              </a:rPr>
              <a:t>Eiropas bioekonomikas stratēģija</a:t>
            </a:r>
          </a:p>
          <a:p>
            <a:endParaRPr lang="lv-LV" dirty="0"/>
          </a:p>
          <a:p>
            <a:r>
              <a:rPr lang="lv-LV" dirty="0"/>
              <a:t>Eiropas Komisija veic pasākumus ilgtspējīgas bioekonomikas virzienā, un Savienībai ir bioekonomikas stratēģija, lai veicinātu bioekonomiku un nepieļautu ekoloģiski limitējošu stāvokļu sasniegšanu. </a:t>
            </a:r>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9724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461665"/>
          </a:xfrm>
          <a:prstGeom prst="rect">
            <a:avLst/>
          </a:prstGeom>
          <a:noFill/>
        </p:spPr>
        <p:txBody>
          <a:bodyPr wrap="square" rtlCol="0" anchor="t">
            <a:spAutoFit/>
          </a:bodyPr>
          <a:lstStyle/>
          <a:p>
            <a:pPr>
              <a:spcAft>
                <a:spcPts val="2400"/>
              </a:spcAft>
            </a:pPr>
            <a:r>
              <a:rPr lang="lv-LV" sz="2400" b="1" dirty="0">
                <a:solidFill>
                  <a:srgbClr val="AE0917"/>
                </a:solidFill>
                <a:latin typeface="Roboto" panose="02000000000000000000" pitchFamily="2" charset="0"/>
              </a:rPr>
              <a:t>Bioekonomika un aprites ekonomika – atkritumi ir vērtīgs resurss </a:t>
            </a:r>
            <a:endParaRPr lang="lv-LV"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Bioekonomikas pārskats </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srcRect t="8224" b="20046"/>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lv-LV" sz="1400" b="1" dirty="0"/>
              <a:t>Videomateriāls (2 minūtes un 9 sekundes):</a:t>
            </a:r>
            <a:r>
              <a:rPr lang="lv-LV" dirty="0"/>
              <a:t> </a:t>
            </a:r>
            <a:r>
              <a:rPr lang="lv-LV" sz="1400" dirty="0">
                <a:hlinkClick r:id="rId5"/>
              </a:rPr>
              <a:t>https://www.youtube.com/watch?v=RfRN_hHeIKk</a:t>
            </a:r>
            <a:endParaRPr lang="lv-LV" sz="1400" dirty="0"/>
          </a:p>
          <a:p>
            <a:pPr defTabSz="914400">
              <a:defRPr/>
            </a:pPr>
            <a:r>
              <a:rPr lang="lv-LV" sz="1400" b="1" dirty="0"/>
              <a:t>Videomateriāla valodas un subtitri:</a:t>
            </a:r>
            <a:r>
              <a:rPr lang="lv-LV" sz="1400" dirty="0"/>
              <a:t> Bulgāru, latviešu, maķedoniešu, poļu un rumāņu</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83195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Rectangle 2"/>
          <p:cNvSpPr/>
          <p:nvPr/>
        </p:nvSpPr>
        <p:spPr>
          <a:xfrm>
            <a:off x="241571" y="2396486"/>
            <a:ext cx="6180253" cy="3785652"/>
          </a:xfrm>
          <a:prstGeom prst="rect">
            <a:avLst/>
          </a:prstGeom>
        </p:spPr>
        <p:txBody>
          <a:bodyPr wrap="square">
            <a:spAutoFit/>
          </a:bodyPr>
          <a:lstStyle/>
          <a:p>
            <a:r>
              <a:rPr lang="lv-LV" sz="2000" dirty="0">
                <a:latin typeface="Arial" charset="0"/>
              </a:rPr>
              <a:t>Ar jauno bioekonomikas stratēģiju Eiropas Komisija atbalsta iniciatīvas valsts un reģionālā līmenī, lai attīstītu efektīvu un ilgtspējīgu bioekonomiku, un tas ietver:</a:t>
            </a:r>
            <a:endParaRPr lang="lv-LV" sz="2000" dirty="0">
              <a:latin typeface="Arial" charset="0"/>
              <a:ea typeface="Arial" charset="0"/>
              <a:cs typeface="Arial" charset="0"/>
            </a:endParaRPr>
          </a:p>
          <a:p>
            <a:pPr lvl="0"/>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ES mēroga uzraudzības sistēmas ieviešanu, lai uzraudzītu virzību uz </a:t>
            </a:r>
            <a:r>
              <a:rPr lang="lv-LV" sz="2000" b="1" dirty="0">
                <a:latin typeface="Arial" charset="0"/>
              </a:rPr>
              <a:t>ilgtspējīgu aprites bioekonomiku.</a:t>
            </a:r>
          </a:p>
          <a:p>
            <a:pPr lvl="1"/>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Norādījumu sniegšana par to, kā vislabāk izmantot </a:t>
            </a:r>
            <a:r>
              <a:rPr lang="lv-LV" sz="2000" dirty="0" err="1">
                <a:latin typeface="Arial" charset="0"/>
              </a:rPr>
              <a:t>bioekonomiku</a:t>
            </a:r>
            <a:r>
              <a:rPr lang="lv-LV" sz="2000" dirty="0">
                <a:latin typeface="Arial" charset="0"/>
              </a:rPr>
              <a:t> </a:t>
            </a:r>
            <a:r>
              <a:rPr lang="lv-LV" sz="2000" b="1" dirty="0" smtClean="0">
                <a:latin typeface="Arial" charset="0"/>
              </a:rPr>
              <a:t>nepārsniedzot </a:t>
            </a:r>
            <a:r>
              <a:rPr lang="lv-LV" sz="2000" b="1" dirty="0">
                <a:latin typeface="Arial" charset="0"/>
              </a:rPr>
              <a:t>ekoloģiskās </a:t>
            </a:r>
            <a:r>
              <a:rPr lang="lv-LV" sz="2000" b="1" dirty="0" smtClean="0">
                <a:latin typeface="Arial" charset="0"/>
              </a:rPr>
              <a:t>robežas</a:t>
            </a:r>
            <a:r>
              <a:rPr lang="lv-LV" sz="2000" b="1" dirty="0">
                <a:latin typeface="Arial" charset="0"/>
              </a:rPr>
              <a:t>.</a:t>
            </a:r>
            <a:r>
              <a:rPr lang="lv-LV" sz="2000" dirty="0">
                <a:latin typeface="Arial" charset="0"/>
              </a:rPr>
              <a:t> </a:t>
            </a:r>
          </a:p>
        </p:txBody>
      </p:sp>
      <p:sp>
        <p:nvSpPr>
          <p:cNvPr id="9" name="Rectangle 8"/>
          <p:cNvSpPr/>
          <p:nvPr/>
        </p:nvSpPr>
        <p:spPr>
          <a:xfrm>
            <a:off x="155302" y="1137361"/>
            <a:ext cx="11693935" cy="1200329"/>
          </a:xfrm>
          <a:prstGeom prst="rect">
            <a:avLst/>
          </a:prstGeom>
        </p:spPr>
        <p:txBody>
          <a:bodyPr wrap="square">
            <a:spAutoFit/>
          </a:bodyPr>
          <a:lstStyle/>
          <a:p>
            <a:pPr algn="ctr"/>
            <a:r>
              <a:rPr lang="lv-LV" sz="2400" b="1" spc="100" dirty="0">
                <a:solidFill>
                  <a:srgbClr val="C00000"/>
                </a:solidFill>
                <a:latin typeface="Roboto" panose="02000000000000000000" pitchFamily="2" charset="0"/>
              </a:rPr>
              <a:t>Papildus ilgtspējības nodrošināšanai un klimata pārmaiņu mazināšanai ir ļoti svarīgi, lai bioekonomika darbotos nepārsniedzot ekoloģiskās robežās.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Ekoloģiskās robežas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51920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6085114" cy="707886"/>
          </a:xfrm>
          <a:prstGeom prst="rect">
            <a:avLst/>
          </a:prstGeom>
          <a:noFill/>
        </p:spPr>
        <p:txBody>
          <a:bodyPr wrap="square" rtlCol="0">
            <a:spAutoFit/>
          </a:bodyPr>
          <a:lstStyle/>
          <a:p>
            <a:pPr algn="r"/>
            <a:r>
              <a:rPr lang="lv-LV" sz="2000" b="1" spc="100" dirty="0">
                <a:solidFill>
                  <a:schemeClr val="bg1"/>
                </a:solidFill>
              </a:rPr>
              <a:t>Bioekonomikas izaicinājumi: </a:t>
            </a:r>
            <a:r>
              <a:rPr lang="lv-LV" sz="2000" b="1" dirty="0">
                <a:solidFill>
                  <a:schemeClr val="bg1"/>
                </a:solidFill>
              </a:rPr>
              <a:t>Resursu nodrošināšana un bioloģiskās daudzveidības samazināšanās</a:t>
            </a:r>
          </a:p>
        </p:txBody>
      </p:sp>
      <p:sp>
        <p:nvSpPr>
          <p:cNvPr id="5" name="Rectangle 4"/>
          <p:cNvSpPr/>
          <p:nvPr/>
        </p:nvSpPr>
        <p:spPr>
          <a:xfrm>
            <a:off x="457597" y="1650714"/>
            <a:ext cx="11396545" cy="4832092"/>
          </a:xfrm>
          <a:prstGeom prst="rect">
            <a:avLst/>
          </a:prstGeom>
        </p:spPr>
        <p:txBody>
          <a:bodyPr wrap="square">
            <a:spAutoFit/>
          </a:bodyPr>
          <a:lstStyle/>
          <a:p>
            <a:r>
              <a:rPr lang="lv-LV" sz="2800" dirty="0"/>
              <a:t>Bioproduktus iegūst no atjaunojamiem bioloģiskajiem resursiem. Bioekonomikā tiek izmantoti daudz un dažādi biomasas resursu, sākot no kultūrām līdz mežiem un beidzot ar mikroorganismiem. Bez šīm izejvielām nebūtu bioekonomikas. </a:t>
            </a:r>
          </a:p>
          <a:p>
            <a:endParaRPr lang="lv-LV" sz="2800" dirty="0"/>
          </a:p>
          <a:p>
            <a:r>
              <a:rPr lang="lv-LV" sz="2800" dirty="0"/>
              <a:t>Ir ļoti svarīgi, lai bioekonomika nekonkurētu ar pārtikas ražošanu un neietekmētu bioloģisko daudzveidību. Piemēram, </a:t>
            </a:r>
            <a:r>
              <a:rPr lang="en-US" sz="2800" dirty="0" err="1"/>
              <a:t>marginālās</a:t>
            </a:r>
            <a:r>
              <a:rPr lang="lv-LV" sz="2800" dirty="0"/>
              <a:t> zemes ne</a:t>
            </a:r>
            <a:r>
              <a:rPr lang="en-US" sz="2800" dirty="0" err="1"/>
              <a:t>var</a:t>
            </a:r>
            <a:r>
              <a:rPr lang="lv-LV" sz="2800" dirty="0"/>
              <a:t> izmantot pārtikas ražošanai, bet tās var būt svarīgas bioloģiskajai daudzveidībai.</a:t>
            </a:r>
          </a:p>
          <a:p>
            <a:endParaRPr lang="lv-LV" sz="2800" dirty="0"/>
          </a:p>
          <a:p>
            <a:r>
              <a:rPr lang="lv-LV" sz="2800" dirty="0"/>
              <a:t>Tāpēc ir svarīgi veikt bioloģiskās daudzveidības novērtējumu.</a:t>
            </a:r>
          </a:p>
        </p:txBody>
      </p:sp>
    </p:spTree>
    <p:extLst>
      <p:ext uri="{BB962C8B-B14F-4D97-AF65-F5344CB8AC3E}">
        <p14:creationId xmlns:p14="http://schemas.microsoft.com/office/powerpoint/2010/main" val="76589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085114" y="245816"/>
            <a:ext cx="6096000" cy="461665"/>
          </a:xfrm>
          <a:prstGeom prst="rect">
            <a:avLst/>
          </a:prstGeom>
          <a:noFill/>
        </p:spPr>
        <p:txBody>
          <a:bodyPr wrap="square" rtlCol="0">
            <a:spAutoFit/>
          </a:bodyPr>
          <a:lstStyle/>
          <a:p>
            <a:pPr algn="r"/>
            <a:r>
              <a:rPr lang="lv-LV" sz="2400" dirty="0">
                <a:solidFill>
                  <a:schemeClr val="bg1"/>
                </a:solidFill>
                <a:latin typeface="Trebuchet MS" panose="020B0603020202020204"/>
              </a:rPr>
              <a:t>Zivsaimniecības izejvielas</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
            <a:ext cx="6106886" cy="1076411"/>
          </a:xfrm>
          <a:prstGeom prst="rect">
            <a:avLst/>
          </a:prstGeom>
        </p:spPr>
      </p:pic>
      <p:sp>
        <p:nvSpPr>
          <p:cNvPr id="7" name="Rectangle 6"/>
          <p:cNvSpPr/>
          <p:nvPr/>
        </p:nvSpPr>
        <p:spPr>
          <a:xfrm>
            <a:off x="1573116" y="1579379"/>
            <a:ext cx="9359801" cy="954107"/>
          </a:xfrm>
          <a:prstGeom prst="rect">
            <a:avLst/>
          </a:prstGeom>
        </p:spPr>
        <p:txBody>
          <a:bodyPr wrap="square">
            <a:spAutoFit/>
          </a:bodyPr>
          <a:lstStyle/>
          <a:p>
            <a:pPr algn="ctr"/>
            <a:r>
              <a:rPr lang="lv-LV" sz="2800" b="1" dirty="0">
                <a:solidFill>
                  <a:srgbClr val="008BDF"/>
                </a:solidFill>
              </a:rPr>
              <a:t>Kādi ir bioekonomikas izejvielu (vai pamata materiālu) piemēri zivsaimniecības un akvakultūru nozarē?</a:t>
            </a:r>
          </a:p>
        </p:txBody>
      </p:sp>
      <p:sp>
        <p:nvSpPr>
          <p:cNvPr id="3" name="TextBox 2"/>
          <p:cNvSpPr txBox="1"/>
          <p:nvPr/>
        </p:nvSpPr>
        <p:spPr>
          <a:xfrm>
            <a:off x="1110833" y="3036455"/>
            <a:ext cx="9948562" cy="3046988"/>
          </a:xfrm>
          <a:prstGeom prst="rect">
            <a:avLst/>
          </a:prstGeom>
          <a:noFill/>
        </p:spPr>
        <p:txBody>
          <a:bodyPr wrap="square" rtlCol="0">
            <a:spAutoFit/>
          </a:bodyPr>
          <a:lstStyle/>
          <a:p>
            <a:pPr algn="ctr"/>
            <a:r>
              <a:rPr lang="lv-LV" sz="3200" dirty="0"/>
              <a:t>Divu studentu grupās uzrakstiet visu iespējamo zivsaimniecības un akvakultūru nozares </a:t>
            </a:r>
            <a:r>
              <a:rPr lang="lv-LV" sz="3200" dirty="0" smtClean="0"/>
              <a:t>izejvielu sarakstu, ko varētu izmantot bioekonomikā.</a:t>
            </a:r>
            <a:endParaRPr lang="lv-LV" sz="3200" dirty="0"/>
          </a:p>
          <a:p>
            <a:pPr algn="ctr"/>
            <a:endParaRPr lang="lv-LV" sz="3200" dirty="0"/>
          </a:p>
          <a:p>
            <a:pPr algn="ctr"/>
            <a:r>
              <a:rPr lang="lv-LV" sz="3200" dirty="0">
                <a:solidFill>
                  <a:srgbClr val="C00000"/>
                </a:solidFill>
              </a:rPr>
              <a:t>Uzdevumam ir 2 minūtes.</a:t>
            </a:r>
          </a:p>
          <a:p>
            <a:pPr algn="ctr"/>
            <a:endParaRPr lang="lv-LV" sz="3200" dirty="0"/>
          </a:p>
        </p:txBody>
      </p:sp>
    </p:spTree>
    <p:extLst>
      <p:ext uri="{BB962C8B-B14F-4D97-AF65-F5344CB8AC3E}">
        <p14:creationId xmlns:p14="http://schemas.microsoft.com/office/powerpoint/2010/main" val="102734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
            <a:ext cx="6106886" cy="1076411"/>
          </a:xfrm>
          <a:prstGeom prst="rect">
            <a:avLst/>
          </a:prstGeom>
        </p:spPr>
      </p:pic>
      <p:sp>
        <p:nvSpPr>
          <p:cNvPr id="7" name="Rectangle 6"/>
          <p:cNvSpPr/>
          <p:nvPr/>
        </p:nvSpPr>
        <p:spPr>
          <a:xfrm>
            <a:off x="601728" y="1203516"/>
            <a:ext cx="11590272" cy="523220"/>
          </a:xfrm>
          <a:prstGeom prst="rect">
            <a:avLst/>
          </a:prstGeom>
        </p:spPr>
        <p:txBody>
          <a:bodyPr wrap="square">
            <a:spAutoFit/>
          </a:bodyPr>
          <a:lstStyle/>
          <a:p>
            <a:r>
              <a:rPr lang="lv-LV" sz="2800" b="1" dirty="0">
                <a:solidFill>
                  <a:srgbClr val="008BDF"/>
                </a:solidFill>
              </a:rPr>
              <a:t>Bioekonomikas izejvielu piemēri akvakultūras un jūras nozarē.</a:t>
            </a:r>
          </a:p>
        </p:txBody>
      </p:sp>
      <p:sp>
        <p:nvSpPr>
          <p:cNvPr id="3" name="TextBox 2"/>
          <p:cNvSpPr txBox="1"/>
          <p:nvPr/>
        </p:nvSpPr>
        <p:spPr>
          <a:xfrm>
            <a:off x="255739" y="1755316"/>
            <a:ext cx="11433753" cy="3785652"/>
          </a:xfrm>
          <a:prstGeom prst="rect">
            <a:avLst/>
          </a:prstGeom>
          <a:noFill/>
        </p:spPr>
        <p:txBody>
          <a:bodyPr wrap="square" rtlCol="0">
            <a:spAutoFit/>
          </a:bodyPr>
          <a:lstStyle/>
          <a:p>
            <a:pPr marL="457200" indent="-457200">
              <a:buFont typeface="Arial" charset="0"/>
              <a:buChar char="•"/>
            </a:pPr>
            <a:r>
              <a:rPr lang="lv-LV" sz="2400" dirty="0"/>
              <a:t>Mikro un makro </a:t>
            </a:r>
            <a:r>
              <a:rPr lang="lv-LV" sz="2400" dirty="0" smtClean="0"/>
              <a:t>aļģu </a:t>
            </a:r>
            <a:r>
              <a:rPr lang="lv-LV" sz="2400" dirty="0"/>
              <a:t>produkti (potenciāli arī krastā izskalotās)</a:t>
            </a:r>
          </a:p>
          <a:p>
            <a:pPr marL="457200" indent="-457200">
              <a:buFont typeface="Arial" charset="0"/>
              <a:buChar char="•"/>
            </a:pPr>
            <a:r>
              <a:rPr lang="lv-LV" sz="2400" dirty="0"/>
              <a:t>Ūdens augi (ieskaitot akvaponiku)</a:t>
            </a:r>
          </a:p>
          <a:p>
            <a:pPr marL="457200" indent="-457200">
              <a:buFont typeface="Arial" charset="0"/>
              <a:buChar char="•"/>
            </a:pPr>
            <a:r>
              <a:rPr lang="lv-LV" sz="2400" dirty="0"/>
              <a:t>Zivis (ieskaitot zemas kvalitātes zivis un zivju blakusproduktus: asakas, āda, eļļas, galvas, iekšējie orgāni, astes, spuras, zvīņas, maltā masa, asinis, zivju ekskrementi*)</a:t>
            </a:r>
          </a:p>
          <a:p>
            <a:pPr marL="457200" indent="-457200">
              <a:buFont typeface="Arial" charset="0"/>
              <a:buChar char="•"/>
            </a:pPr>
            <a:r>
              <a:rPr lang="lv-LV" sz="2400" dirty="0"/>
              <a:t>Vēžveidīgie (ieskaitot blakusproduktus: garneļu astes, krabju čaulas),</a:t>
            </a:r>
          </a:p>
          <a:p>
            <a:pPr marL="457200" indent="-457200">
              <a:buFont typeface="Arial" charset="0"/>
              <a:buChar char="•"/>
            </a:pPr>
            <a:r>
              <a:rPr lang="lv-LV" sz="2400" dirty="0"/>
              <a:t>Gliemjveidīgie (ieskaitot blakusproduktus: ķemmīšgliemeņu gliemenes, gliemju čaulas),</a:t>
            </a:r>
          </a:p>
          <a:p>
            <a:pPr marL="457200" indent="-457200">
              <a:buFont typeface="Arial" charset="0"/>
              <a:buChar char="•"/>
            </a:pPr>
            <a:r>
              <a:rPr lang="lv-LV" sz="2400" dirty="0"/>
              <a:t>Citi bezmugurkaulnieki (ieskaitot medūzas), ja </a:t>
            </a:r>
            <a:r>
              <a:rPr lang="lv-LV" sz="2400" dirty="0" smtClean="0"/>
              <a:t>tas ražo </a:t>
            </a:r>
            <a:r>
              <a:rPr lang="lv-LV" sz="2400" dirty="0"/>
              <a:t>ar ilgtspējīgām metodēm.</a:t>
            </a:r>
            <a:r>
              <a:rPr lang="lv-LV" sz="1600" dirty="0"/>
              <a:t> </a:t>
            </a:r>
            <a:endParaRPr lang="lv-LV" sz="2400" dirty="0"/>
          </a:p>
          <a:p>
            <a:r>
              <a:rPr lang="lv-LV" sz="2400" dirty="0"/>
              <a:t> </a:t>
            </a:r>
          </a:p>
          <a:p>
            <a:r>
              <a:rPr lang="lv-LV" sz="2400" dirty="0"/>
              <a:t>* </a:t>
            </a:r>
            <a:r>
              <a:rPr lang="lv-LV" sz="2400" b="1" i="1" dirty="0"/>
              <a:t>zivju ekskrementi </a:t>
            </a:r>
            <a:r>
              <a:rPr lang="lv-LV" sz="2400" i="1" dirty="0"/>
              <a:t> (atgūti no filtriem un nosēdināšanas tvertnēm) no akvakultūrām ir vērtīga biomasa lauksaimniecības mēslojuma ražošanai.</a:t>
            </a:r>
          </a:p>
        </p:txBody>
      </p:sp>
      <p:sp>
        <p:nvSpPr>
          <p:cNvPr id="9" name="Textfeld 1">
            <a:extLst>
              <a:ext uri="{FF2B5EF4-FFF2-40B4-BE49-F238E27FC236}">
                <a16:creationId xmlns:a16="http://schemas.microsoft.com/office/drawing/2014/main" id="{916C075C-E486-8B40-A758-F39602688645}"/>
              </a:ext>
            </a:extLst>
          </p:cNvPr>
          <p:cNvSpPr txBox="1"/>
          <p:nvPr/>
        </p:nvSpPr>
        <p:spPr>
          <a:xfrm>
            <a:off x="6085113" y="127105"/>
            <a:ext cx="6096000" cy="461665"/>
          </a:xfrm>
          <a:prstGeom prst="rect">
            <a:avLst/>
          </a:prstGeom>
          <a:noFill/>
        </p:spPr>
        <p:txBody>
          <a:bodyPr wrap="square" rtlCol="0">
            <a:spAutoFit/>
          </a:bodyPr>
          <a:lstStyle/>
          <a:p>
            <a:pPr algn="r"/>
            <a:r>
              <a:rPr lang="lv-LV" sz="2400" dirty="0">
                <a:solidFill>
                  <a:schemeClr val="bg1"/>
                </a:solidFill>
                <a:latin typeface="Trebuchet MS" panose="020B0603020202020204"/>
              </a:rPr>
              <a:t>Zivsaimniecības izejvielas</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24198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723756" y="1835695"/>
            <a:ext cx="10597846" cy="830997"/>
          </a:xfrm>
          <a:prstGeom prst="rect">
            <a:avLst/>
          </a:prstGeom>
          <a:noFill/>
        </p:spPr>
        <p:txBody>
          <a:bodyPr wrap="square" rtlCol="0" anchor="t">
            <a:spAutoFit/>
          </a:bodyPr>
          <a:lstStyle/>
          <a:p>
            <a:pPr algn="ctr">
              <a:spcAft>
                <a:spcPts val="2400"/>
              </a:spcAft>
            </a:pPr>
            <a:r>
              <a:rPr lang="lv-LV" sz="2800" b="1" dirty="0">
                <a:solidFill>
                  <a:srgbClr val="C00000"/>
                </a:solidFill>
                <a:latin typeface="Roboto" panose="02000000000000000000" pitchFamily="2" charset="0"/>
              </a:rPr>
              <a:t>Bioprodukti </a:t>
            </a:r>
            <a:r>
              <a:rPr lang="lv-LV" dirty="0"/>
              <a:t> </a:t>
            </a:r>
            <a:r>
              <a:rPr lang="lv-LV" sz="2000" dirty="0">
                <a:latin typeface="Roboto" panose="02000000000000000000" pitchFamily="2" charset="0"/>
              </a:rPr>
              <a:t>ir materiāli, ķīmiskas vielas vai enerģija, kas iegūta no atjaunojamiem bioloģiskajiem resursiem.</a:t>
            </a:r>
            <a:endParaRPr lang="lv-LV" sz="2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45282" y="84933"/>
            <a:ext cx="5446717" cy="954107"/>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Bioproduktu piemēri</a:t>
            </a:r>
          </a:p>
          <a:p>
            <a:pPr algn="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14" name="Imagen 5"/>
          <p:cNvPicPr>
            <a:picLocks noChangeAspect="1"/>
          </p:cNvPicPr>
          <p:nvPr/>
        </p:nvPicPr>
        <p:blipFill rotWithShape="1">
          <a:blip r:embed="rId4">
            <a:extLst>
              <a:ext uri="{28A0092B-C50C-407E-A947-70E740481C1C}">
                <a14:useLocalDpi xmlns:a14="http://schemas.microsoft.com/office/drawing/2010/main" val="0"/>
              </a:ext>
            </a:extLst>
          </a:blip>
          <a:srcRect l="5617" r="4880"/>
          <a:stretch/>
        </p:blipFill>
        <p:spPr>
          <a:xfrm>
            <a:off x="780572" y="2749478"/>
            <a:ext cx="2010603" cy="1629676"/>
          </a:xfrm>
          <a:prstGeom prst="rect">
            <a:avLst/>
          </a:prstGeom>
        </p:spPr>
      </p:pic>
      <p:pic>
        <p:nvPicPr>
          <p:cNvPr id="17"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930" y="2708849"/>
            <a:ext cx="1670305" cy="1670305"/>
          </a:xfrm>
          <a:prstGeom prst="rect">
            <a:avLst/>
          </a:prstGeom>
        </p:spPr>
      </p:pic>
      <p:pic>
        <p:nvPicPr>
          <p:cNvPr id="18" name="Imagen 2"/>
          <p:cNvPicPr>
            <a:picLocks noChangeAspect="1"/>
          </p:cNvPicPr>
          <p:nvPr/>
        </p:nvPicPr>
        <p:blipFill rotWithShape="1">
          <a:blip r:embed="rId6">
            <a:extLst>
              <a:ext uri="{28A0092B-C50C-407E-A947-70E740481C1C}">
                <a14:useLocalDpi xmlns:a14="http://schemas.microsoft.com/office/drawing/2010/main" val="0"/>
              </a:ext>
            </a:extLst>
          </a:blip>
          <a:srcRect l="7274" t="21832"/>
          <a:stretch/>
        </p:blipFill>
        <p:spPr>
          <a:xfrm>
            <a:off x="4707550" y="2708849"/>
            <a:ext cx="2057746" cy="1632999"/>
          </a:xfrm>
          <a:prstGeom prst="rect">
            <a:avLst/>
          </a:prstGeom>
        </p:spPr>
      </p:pic>
      <p:pic>
        <p:nvPicPr>
          <p:cNvPr id="19" name="Imagen 2"/>
          <p:cNvPicPr>
            <a:picLocks noChangeAspect="1"/>
          </p:cNvPicPr>
          <p:nvPr/>
        </p:nvPicPr>
        <p:blipFill rotWithShape="1">
          <a:blip r:embed="rId7">
            <a:extLst>
              <a:ext uri="{28A0092B-C50C-407E-A947-70E740481C1C}">
                <a14:useLocalDpi xmlns:a14="http://schemas.microsoft.com/office/drawing/2010/main" val="0"/>
              </a:ext>
            </a:extLst>
          </a:blip>
          <a:srcRect l="7334" r="17720"/>
          <a:stretch/>
        </p:blipFill>
        <p:spPr>
          <a:xfrm>
            <a:off x="6984055" y="2668221"/>
            <a:ext cx="2040398" cy="1673627"/>
          </a:xfrm>
          <a:prstGeom prst="rect">
            <a:avLst/>
          </a:prstGeom>
        </p:spPr>
      </p:pic>
      <p:pic>
        <p:nvPicPr>
          <p:cNvPr id="20" name="Imagen 2"/>
          <p:cNvPicPr>
            <a:picLocks noChangeAspect="1"/>
          </p:cNvPicPr>
          <p:nvPr/>
        </p:nvPicPr>
        <p:blipFill rotWithShape="1">
          <a:blip r:embed="rId8">
            <a:extLst>
              <a:ext uri="{28A0092B-C50C-407E-A947-70E740481C1C}">
                <a14:useLocalDpi xmlns:a14="http://schemas.microsoft.com/office/drawing/2010/main" val="0"/>
              </a:ext>
            </a:extLst>
          </a:blip>
          <a:srcRect l="8805" r="7965"/>
          <a:stretch/>
        </p:blipFill>
        <p:spPr>
          <a:xfrm>
            <a:off x="9243212" y="2717798"/>
            <a:ext cx="1968917" cy="1574471"/>
          </a:xfrm>
          <a:prstGeom prst="rect">
            <a:avLst/>
          </a:prstGeom>
        </p:spPr>
      </p:pic>
      <p:sp>
        <p:nvSpPr>
          <p:cNvPr id="12" name="Rectangle 11"/>
          <p:cNvSpPr/>
          <p:nvPr/>
        </p:nvSpPr>
        <p:spPr>
          <a:xfrm>
            <a:off x="723755" y="4814892"/>
            <a:ext cx="11138731" cy="584775"/>
          </a:xfrm>
          <a:prstGeom prst="rect">
            <a:avLst/>
          </a:prstGeom>
        </p:spPr>
        <p:txBody>
          <a:bodyPr wrap="square">
            <a:spAutoFit/>
          </a:bodyPr>
          <a:lstStyle/>
          <a:p>
            <a:r>
              <a:rPr lang="lv-LV" sz="2000" dirty="0"/>
              <a:t>Nākamajos slaidos tiek attēloti daži bioprodukti, kuru pamatā ir </a:t>
            </a:r>
            <a:r>
              <a:rPr lang="lv-LV" sz="3200" b="1" dirty="0">
                <a:solidFill>
                  <a:srgbClr val="0070C0"/>
                </a:solidFill>
              </a:rPr>
              <a:t>zivsaimniecības</a:t>
            </a:r>
            <a:r>
              <a:rPr lang="lv-LV" sz="2000" dirty="0"/>
              <a:t> nozares atkritumi.</a:t>
            </a:r>
          </a:p>
        </p:txBody>
      </p:sp>
    </p:spTree>
    <p:extLst>
      <p:ext uri="{BB962C8B-B14F-4D97-AF65-F5344CB8AC3E}">
        <p14:creationId xmlns:p14="http://schemas.microsoft.com/office/powerpoint/2010/main" val="40506960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2.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96350-CC1C-4997-8433-5E8EFB8CC034}">
  <ds:schemaRef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terms/"/>
    <ds:schemaRef ds:uri="http://schemas.microsoft.com/office/infopath/2007/PartnerControls"/>
    <ds:schemaRef ds:uri="http://purl.org/dc/dcmitype/"/>
    <ds:schemaRef ds:uri="http://purl.org/dc/elements/1.1/"/>
    <ds:schemaRef ds:uri="d0a049c0-0b5b-40dc-bb16-5c3182e846c3"/>
  </ds:schemaRefs>
</ds:datastoreItem>
</file>

<file path=docProps/app.xml><?xml version="1.0" encoding="utf-8"?>
<Properties xmlns="http://schemas.openxmlformats.org/officeDocument/2006/extended-properties" xmlns:vt="http://schemas.openxmlformats.org/officeDocument/2006/docPropsVTypes">
  <Template>Office Theme</Template>
  <TotalTime>1637</TotalTime>
  <Words>2319</Words>
  <Application>Microsoft Office PowerPoint</Application>
  <PresentationFormat>Widescreen</PresentationFormat>
  <Paragraphs>304</Paragraphs>
  <Slides>17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Roboto</vt:lpstr>
      <vt:lpstr>Roboto Light</vt:lpstr>
      <vt:lpstr>Roboto Medium</vt:lpstr>
      <vt:lpstr>Trebuchet MS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www.lkt.lv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www.lkt.lv</dc:creator>
  <cp:lastModifiedBy>Kārlis Dūmiņš</cp:lastModifiedBy>
  <cp:revision>387</cp:revision>
  <dcterms:created xsi:type="dcterms:W3CDTF">2019-05-22T07:43:42Z</dcterms:created>
  <dcterms:modified xsi:type="dcterms:W3CDTF">2021-02-23T13:37:52Z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