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Lst>
  <p:notesMasterIdLst>
    <p:notesMasterId r:id="rId20"/>
  </p:notesMasterIdLst>
  <p:sldIdLst>
    <p:sldId id="337" r:id="rId2"/>
    <p:sldId id="361" r:id="rId3"/>
    <p:sldId id="369" r:id="rId4"/>
    <p:sldId id="370" r:id="rId5"/>
    <p:sldId id="371" r:id="rId6"/>
    <p:sldId id="372" r:id="rId7"/>
    <p:sldId id="355" r:id="rId8"/>
    <p:sldId id="357" r:id="rId9"/>
    <p:sldId id="324" r:id="rId10"/>
    <p:sldId id="360" r:id="rId11"/>
    <p:sldId id="330" r:id="rId12"/>
    <p:sldId id="331" r:id="rId13"/>
    <p:sldId id="354" r:id="rId14"/>
    <p:sldId id="338" r:id="rId15"/>
    <p:sldId id="358" r:id="rId16"/>
    <p:sldId id="359" r:id="rId17"/>
    <p:sldId id="364" r:id="rId18"/>
    <p:sldId id="367"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7019"/>
    <p:restoredTop sz="44085" autoAdjust="0"/>
  </p:normalViewPr>
  <p:slideViewPr>
    <p:cSldViewPr snapToGrid="0" snapToObjects="1">
      <p:cViewPr varScale="1">
        <p:scale>
          <a:sx n="54" d="100"/>
          <a:sy n="54" d="100"/>
        </p:scale>
        <p:origin x="132" y="7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presProps" Target="pres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heme" Target="theme/theme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viewProps" Target="viewProps.xml"/></Relationships>
</file>

<file path=ppt/diagrams/_rels/data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image" Target="../media/image12.png"/></Relationships>
</file>

<file path=ppt/diagrams/_rels/data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image" Target="../media/image14.png"/></Relationships>
</file>

<file path=ppt/diagrams/_rels/drawing2.xml.rels><?xml version="1.0" encoding="UTF-8" standalone="yes"?>
<Relationships xmlns="http://schemas.openxmlformats.org/package/2006/relationships"><Relationship Id="rId2" Type="http://schemas.openxmlformats.org/officeDocument/2006/relationships/image" Target="../media/image13.tiff"/><Relationship Id="rId1" Type="http://schemas.openxmlformats.org/officeDocument/2006/relationships/image" Target="../media/image12.png"/></Relationships>
</file>

<file path=ppt/diagrams/_rels/drawing3.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image" Target="../media/image14.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7ADCA93-3990-8348-8BCD-7FA85BE01D1B}" type="doc">
      <dgm:prSet loTypeId="urn:microsoft.com/office/officeart/2005/8/layout/process1" loCatId="" qsTypeId="urn:microsoft.com/office/officeart/2005/8/quickstyle/simple1" qsCatId="simple" csTypeId="urn:microsoft.com/office/officeart/2005/8/colors/accent1_2" csCatId="accent1" phldr="1"/>
      <dgm:spPr/>
    </dgm:pt>
    <dgm:pt modelId="{D085EF79-97CE-D347-AFC7-A125B4DE0248}">
      <dgm:prSet phldrT="[Text]"/>
      <dgm:spPr/>
      <dgm:t>
        <a:bodyPr/>
        <a:lstStyle/>
        <a:p>
          <a:r>
            <a:rPr dirty="0"/>
            <a:t>Augu žāvēšana </a:t>
          </a:r>
        </a:p>
      </dgm:t>
    </dgm:pt>
    <dgm:pt modelId="{E5EB758F-EB6A-A84C-B739-294FBB8F7A07}" type="parTrans" cxnId="{4B83C477-435A-6740-90A5-26A3F161C6E5}">
      <dgm:prSet/>
      <dgm:spPr/>
      <dgm:t>
        <a:bodyPr/>
        <a:lstStyle/>
        <a:p>
          <a:endParaRPr lang="en-US"/>
        </a:p>
      </dgm:t>
    </dgm:pt>
    <dgm:pt modelId="{F0CF2B5F-9B30-BC49-A65B-F725399175C3}" type="sibTrans" cxnId="{4B83C477-435A-6740-90A5-26A3F161C6E5}">
      <dgm:prSet/>
      <dgm:spPr/>
      <dgm:t>
        <a:bodyPr/>
        <a:lstStyle/>
        <a:p>
          <a:endParaRPr lang="en-US" dirty="0"/>
        </a:p>
      </dgm:t>
    </dgm:pt>
    <dgm:pt modelId="{7CA945AD-0327-0844-8247-65A623519866}">
      <dgm:prSet phldrT="[Text]"/>
      <dgm:spPr/>
      <dgm:t>
        <a:bodyPr/>
        <a:lstStyle/>
        <a:p>
          <a:r>
            <a:rPr dirty="0"/>
            <a:t>Augu samalšana pulverī</a:t>
          </a:r>
        </a:p>
      </dgm:t>
    </dgm:pt>
    <dgm:pt modelId="{349F94F9-F354-D74D-BB0B-DBD21DA8CD9E}" type="parTrans" cxnId="{716FDD22-056B-334C-8A47-0C23F6D0E5FF}">
      <dgm:prSet/>
      <dgm:spPr/>
      <dgm:t>
        <a:bodyPr/>
        <a:lstStyle/>
        <a:p>
          <a:endParaRPr lang="en-US"/>
        </a:p>
      </dgm:t>
    </dgm:pt>
    <dgm:pt modelId="{FBB6DEC5-22F2-0D4E-B311-D1966D03CDE6}" type="sibTrans" cxnId="{716FDD22-056B-334C-8A47-0C23F6D0E5FF}">
      <dgm:prSet/>
      <dgm:spPr/>
      <dgm:t>
        <a:bodyPr/>
        <a:lstStyle/>
        <a:p>
          <a:endParaRPr lang="en-US" dirty="0"/>
        </a:p>
      </dgm:t>
    </dgm:pt>
    <dgm:pt modelId="{941B5D1D-D480-2844-9151-B933C518FB90}">
      <dgm:prSet phldrT="[Text]"/>
      <dgm:spPr/>
      <dgm:t>
        <a:bodyPr/>
        <a:lstStyle/>
        <a:p>
          <a:r>
            <a:rPr dirty="0"/>
            <a:t>Iztvaikošana </a:t>
          </a:r>
        </a:p>
      </dgm:t>
    </dgm:pt>
    <dgm:pt modelId="{522EAFD9-990E-5640-9238-6FDC7D5BC630}" type="parTrans" cxnId="{27D43E97-B0B6-894E-AD93-CF9E9A51FB44}">
      <dgm:prSet/>
      <dgm:spPr/>
      <dgm:t>
        <a:bodyPr/>
        <a:lstStyle/>
        <a:p>
          <a:endParaRPr lang="en-US"/>
        </a:p>
      </dgm:t>
    </dgm:pt>
    <dgm:pt modelId="{152D78DC-0B2F-944F-8CFA-7228D4FE38A5}" type="sibTrans" cxnId="{27D43E97-B0B6-894E-AD93-CF9E9A51FB44}">
      <dgm:prSet/>
      <dgm:spPr/>
      <dgm:t>
        <a:bodyPr/>
        <a:lstStyle/>
        <a:p>
          <a:endParaRPr lang="en-US" dirty="0"/>
        </a:p>
      </dgm:t>
    </dgm:pt>
    <dgm:pt modelId="{C1917F65-036C-1942-8539-4CA5D705F506}">
      <dgm:prSet/>
      <dgm:spPr/>
      <dgm:t>
        <a:bodyPr/>
        <a:lstStyle/>
        <a:p>
          <a:r>
            <a:rPr dirty="0"/>
            <a:t>Tālāka apstrāde </a:t>
          </a:r>
        </a:p>
      </dgm:t>
    </dgm:pt>
    <dgm:pt modelId="{DF7D04AA-90AC-0640-B51F-F2E9E785A617}" type="parTrans" cxnId="{A23F005A-BE74-5744-9426-1FAC860E494E}">
      <dgm:prSet/>
      <dgm:spPr/>
      <dgm:t>
        <a:bodyPr/>
        <a:lstStyle/>
        <a:p>
          <a:endParaRPr lang="en-US"/>
        </a:p>
      </dgm:t>
    </dgm:pt>
    <dgm:pt modelId="{058B6546-FFC2-464B-83D9-EBCB328084C6}" type="sibTrans" cxnId="{A23F005A-BE74-5744-9426-1FAC860E494E}">
      <dgm:prSet/>
      <dgm:spPr/>
      <dgm:t>
        <a:bodyPr/>
        <a:lstStyle/>
        <a:p>
          <a:endParaRPr lang="en-US"/>
        </a:p>
      </dgm:t>
    </dgm:pt>
    <dgm:pt modelId="{6E3723AB-9C08-C243-A25C-1AD4CDC8DDB5}" type="pres">
      <dgm:prSet presAssocID="{17ADCA93-3990-8348-8BCD-7FA85BE01D1B}" presName="Name0" presStyleCnt="0">
        <dgm:presLayoutVars>
          <dgm:dir/>
          <dgm:resizeHandles val="exact"/>
        </dgm:presLayoutVars>
      </dgm:prSet>
      <dgm:spPr/>
    </dgm:pt>
    <dgm:pt modelId="{E1C65A49-7155-8C4C-8794-B5CAB75661ED}" type="pres">
      <dgm:prSet presAssocID="{D085EF79-97CE-D347-AFC7-A125B4DE0248}" presName="node" presStyleLbl="node1" presStyleIdx="0" presStyleCnt="4">
        <dgm:presLayoutVars>
          <dgm:bulletEnabled val="1"/>
        </dgm:presLayoutVars>
      </dgm:prSet>
      <dgm:spPr/>
      <dgm:t>
        <a:bodyPr/>
        <a:lstStyle/>
        <a:p>
          <a:endParaRPr lang="en-US"/>
        </a:p>
      </dgm:t>
    </dgm:pt>
    <dgm:pt modelId="{037F9D71-AC6B-1445-B091-AE368B8076A7}" type="pres">
      <dgm:prSet presAssocID="{F0CF2B5F-9B30-BC49-A65B-F725399175C3}" presName="sibTrans" presStyleLbl="sibTrans2D1" presStyleIdx="0" presStyleCnt="3"/>
      <dgm:spPr/>
      <dgm:t>
        <a:bodyPr/>
        <a:lstStyle/>
        <a:p>
          <a:endParaRPr lang="en-US"/>
        </a:p>
      </dgm:t>
    </dgm:pt>
    <dgm:pt modelId="{39A0E588-11E6-9744-BAED-CB6EE5B89E6D}" type="pres">
      <dgm:prSet presAssocID="{F0CF2B5F-9B30-BC49-A65B-F725399175C3}" presName="connectorText" presStyleLbl="sibTrans2D1" presStyleIdx="0" presStyleCnt="3"/>
      <dgm:spPr/>
      <dgm:t>
        <a:bodyPr/>
        <a:lstStyle/>
        <a:p>
          <a:endParaRPr lang="en-US"/>
        </a:p>
      </dgm:t>
    </dgm:pt>
    <dgm:pt modelId="{F797FCB9-4580-F14A-89DD-CB055089F5BA}" type="pres">
      <dgm:prSet presAssocID="{7CA945AD-0327-0844-8247-65A623519866}" presName="node" presStyleLbl="node1" presStyleIdx="1" presStyleCnt="4">
        <dgm:presLayoutVars>
          <dgm:bulletEnabled val="1"/>
        </dgm:presLayoutVars>
      </dgm:prSet>
      <dgm:spPr/>
      <dgm:t>
        <a:bodyPr/>
        <a:lstStyle/>
        <a:p>
          <a:endParaRPr lang="en-US"/>
        </a:p>
      </dgm:t>
    </dgm:pt>
    <dgm:pt modelId="{6DF975C2-0288-E141-9579-CA3040724143}" type="pres">
      <dgm:prSet presAssocID="{FBB6DEC5-22F2-0D4E-B311-D1966D03CDE6}" presName="sibTrans" presStyleLbl="sibTrans2D1" presStyleIdx="1" presStyleCnt="3"/>
      <dgm:spPr/>
      <dgm:t>
        <a:bodyPr/>
        <a:lstStyle/>
        <a:p>
          <a:endParaRPr lang="en-US"/>
        </a:p>
      </dgm:t>
    </dgm:pt>
    <dgm:pt modelId="{879DE0C9-B959-E845-A670-D117650E64AB}" type="pres">
      <dgm:prSet presAssocID="{FBB6DEC5-22F2-0D4E-B311-D1966D03CDE6}" presName="connectorText" presStyleLbl="sibTrans2D1" presStyleIdx="1" presStyleCnt="3"/>
      <dgm:spPr/>
      <dgm:t>
        <a:bodyPr/>
        <a:lstStyle/>
        <a:p>
          <a:endParaRPr lang="en-US"/>
        </a:p>
      </dgm:t>
    </dgm:pt>
    <dgm:pt modelId="{2EF08870-937E-8040-82F3-0A19676C5277}" type="pres">
      <dgm:prSet presAssocID="{941B5D1D-D480-2844-9151-B933C518FB90}" presName="node" presStyleLbl="node1" presStyleIdx="2" presStyleCnt="4">
        <dgm:presLayoutVars>
          <dgm:bulletEnabled val="1"/>
        </dgm:presLayoutVars>
      </dgm:prSet>
      <dgm:spPr/>
      <dgm:t>
        <a:bodyPr/>
        <a:lstStyle/>
        <a:p>
          <a:endParaRPr lang="en-US"/>
        </a:p>
      </dgm:t>
    </dgm:pt>
    <dgm:pt modelId="{C774D289-9E80-A843-B5D7-604719815298}" type="pres">
      <dgm:prSet presAssocID="{152D78DC-0B2F-944F-8CFA-7228D4FE38A5}" presName="sibTrans" presStyleLbl="sibTrans2D1" presStyleIdx="2" presStyleCnt="3"/>
      <dgm:spPr/>
      <dgm:t>
        <a:bodyPr/>
        <a:lstStyle/>
        <a:p>
          <a:endParaRPr lang="en-US"/>
        </a:p>
      </dgm:t>
    </dgm:pt>
    <dgm:pt modelId="{410947CB-6B23-6447-A7F3-CB8C2F96F78F}" type="pres">
      <dgm:prSet presAssocID="{152D78DC-0B2F-944F-8CFA-7228D4FE38A5}" presName="connectorText" presStyleLbl="sibTrans2D1" presStyleIdx="2" presStyleCnt="3"/>
      <dgm:spPr/>
      <dgm:t>
        <a:bodyPr/>
        <a:lstStyle/>
        <a:p>
          <a:endParaRPr lang="en-US"/>
        </a:p>
      </dgm:t>
    </dgm:pt>
    <dgm:pt modelId="{7A64D31B-1CF7-D249-A334-6091DBAC312B}" type="pres">
      <dgm:prSet presAssocID="{C1917F65-036C-1942-8539-4CA5D705F506}" presName="node" presStyleLbl="node1" presStyleIdx="3" presStyleCnt="4">
        <dgm:presLayoutVars>
          <dgm:bulletEnabled val="1"/>
        </dgm:presLayoutVars>
      </dgm:prSet>
      <dgm:spPr/>
      <dgm:t>
        <a:bodyPr/>
        <a:lstStyle/>
        <a:p>
          <a:endParaRPr lang="en-US"/>
        </a:p>
      </dgm:t>
    </dgm:pt>
  </dgm:ptLst>
  <dgm:cxnLst>
    <dgm:cxn modelId="{B39A8D18-8FB2-764A-95BE-6E0098ABEC05}" type="presOf" srcId="{941B5D1D-D480-2844-9151-B933C518FB90}" destId="{2EF08870-937E-8040-82F3-0A19676C5277}" srcOrd="0" destOrd="0" presId="urn:microsoft.com/office/officeart/2005/8/layout/process1"/>
    <dgm:cxn modelId="{F6772290-4598-D24B-94B4-89AA5677BDB6}" type="presOf" srcId="{C1917F65-036C-1942-8539-4CA5D705F506}" destId="{7A64D31B-1CF7-D249-A334-6091DBAC312B}" srcOrd="0" destOrd="0" presId="urn:microsoft.com/office/officeart/2005/8/layout/process1"/>
    <dgm:cxn modelId="{27D43E97-B0B6-894E-AD93-CF9E9A51FB44}" srcId="{17ADCA93-3990-8348-8BCD-7FA85BE01D1B}" destId="{941B5D1D-D480-2844-9151-B933C518FB90}" srcOrd="2" destOrd="0" parTransId="{522EAFD9-990E-5640-9238-6FDC7D5BC630}" sibTransId="{152D78DC-0B2F-944F-8CFA-7228D4FE38A5}"/>
    <dgm:cxn modelId="{3CE91BA5-DA46-1F49-81D9-961A0C8E4419}" type="presOf" srcId="{FBB6DEC5-22F2-0D4E-B311-D1966D03CDE6}" destId="{879DE0C9-B959-E845-A670-D117650E64AB}" srcOrd="1" destOrd="0" presId="urn:microsoft.com/office/officeart/2005/8/layout/process1"/>
    <dgm:cxn modelId="{907C334D-CB99-064F-9472-29016A3755F5}" type="presOf" srcId="{D085EF79-97CE-D347-AFC7-A125B4DE0248}" destId="{E1C65A49-7155-8C4C-8794-B5CAB75661ED}" srcOrd="0" destOrd="0" presId="urn:microsoft.com/office/officeart/2005/8/layout/process1"/>
    <dgm:cxn modelId="{755E886E-7632-AD4C-B683-3B0FDEDDBD77}" type="presOf" srcId="{F0CF2B5F-9B30-BC49-A65B-F725399175C3}" destId="{037F9D71-AC6B-1445-B091-AE368B8076A7}" srcOrd="0" destOrd="0" presId="urn:microsoft.com/office/officeart/2005/8/layout/process1"/>
    <dgm:cxn modelId="{3770D8AF-08AB-5E43-B1F9-3CF308D14039}" type="presOf" srcId="{7CA945AD-0327-0844-8247-65A623519866}" destId="{F797FCB9-4580-F14A-89DD-CB055089F5BA}" srcOrd="0" destOrd="0" presId="urn:microsoft.com/office/officeart/2005/8/layout/process1"/>
    <dgm:cxn modelId="{FDECC398-C09A-D442-9A22-9812F9283171}" type="presOf" srcId="{FBB6DEC5-22F2-0D4E-B311-D1966D03CDE6}" destId="{6DF975C2-0288-E141-9579-CA3040724143}" srcOrd="0" destOrd="0" presId="urn:microsoft.com/office/officeart/2005/8/layout/process1"/>
    <dgm:cxn modelId="{9510AB1C-D20E-1844-A314-FA030B9C8FE7}" type="presOf" srcId="{17ADCA93-3990-8348-8BCD-7FA85BE01D1B}" destId="{6E3723AB-9C08-C243-A25C-1AD4CDC8DDB5}" srcOrd="0" destOrd="0" presId="urn:microsoft.com/office/officeart/2005/8/layout/process1"/>
    <dgm:cxn modelId="{EABECA1F-A9FF-2F4A-9648-5DA2D41A4E37}" type="presOf" srcId="{F0CF2B5F-9B30-BC49-A65B-F725399175C3}" destId="{39A0E588-11E6-9744-BAED-CB6EE5B89E6D}" srcOrd="1" destOrd="0" presId="urn:microsoft.com/office/officeart/2005/8/layout/process1"/>
    <dgm:cxn modelId="{CDE60B83-A3EA-1B48-BDB1-B0419F8715FF}" type="presOf" srcId="{152D78DC-0B2F-944F-8CFA-7228D4FE38A5}" destId="{C774D289-9E80-A843-B5D7-604719815298}" srcOrd="0" destOrd="0" presId="urn:microsoft.com/office/officeart/2005/8/layout/process1"/>
    <dgm:cxn modelId="{326699A0-0124-C241-8F27-26FEE7834BF2}" type="presOf" srcId="{152D78DC-0B2F-944F-8CFA-7228D4FE38A5}" destId="{410947CB-6B23-6447-A7F3-CB8C2F96F78F}" srcOrd="1" destOrd="0" presId="urn:microsoft.com/office/officeart/2005/8/layout/process1"/>
    <dgm:cxn modelId="{A23F005A-BE74-5744-9426-1FAC860E494E}" srcId="{17ADCA93-3990-8348-8BCD-7FA85BE01D1B}" destId="{C1917F65-036C-1942-8539-4CA5D705F506}" srcOrd="3" destOrd="0" parTransId="{DF7D04AA-90AC-0640-B51F-F2E9E785A617}" sibTransId="{058B6546-FFC2-464B-83D9-EBCB328084C6}"/>
    <dgm:cxn modelId="{716FDD22-056B-334C-8A47-0C23F6D0E5FF}" srcId="{17ADCA93-3990-8348-8BCD-7FA85BE01D1B}" destId="{7CA945AD-0327-0844-8247-65A623519866}" srcOrd="1" destOrd="0" parTransId="{349F94F9-F354-D74D-BB0B-DBD21DA8CD9E}" sibTransId="{FBB6DEC5-22F2-0D4E-B311-D1966D03CDE6}"/>
    <dgm:cxn modelId="{4B83C477-435A-6740-90A5-26A3F161C6E5}" srcId="{17ADCA93-3990-8348-8BCD-7FA85BE01D1B}" destId="{D085EF79-97CE-D347-AFC7-A125B4DE0248}" srcOrd="0" destOrd="0" parTransId="{E5EB758F-EB6A-A84C-B739-294FBB8F7A07}" sibTransId="{F0CF2B5F-9B30-BC49-A65B-F725399175C3}"/>
    <dgm:cxn modelId="{0FFCFD62-EBE7-344C-8FED-61C659A7F98F}" type="presParOf" srcId="{6E3723AB-9C08-C243-A25C-1AD4CDC8DDB5}" destId="{E1C65A49-7155-8C4C-8794-B5CAB75661ED}" srcOrd="0" destOrd="0" presId="urn:microsoft.com/office/officeart/2005/8/layout/process1"/>
    <dgm:cxn modelId="{660A6617-4F1D-A64E-AE3D-ECEA26E250B5}" type="presParOf" srcId="{6E3723AB-9C08-C243-A25C-1AD4CDC8DDB5}" destId="{037F9D71-AC6B-1445-B091-AE368B8076A7}" srcOrd="1" destOrd="0" presId="urn:microsoft.com/office/officeart/2005/8/layout/process1"/>
    <dgm:cxn modelId="{C1C68C6B-72A3-3C44-92E9-2DA6D54884F9}" type="presParOf" srcId="{037F9D71-AC6B-1445-B091-AE368B8076A7}" destId="{39A0E588-11E6-9744-BAED-CB6EE5B89E6D}" srcOrd="0" destOrd="0" presId="urn:microsoft.com/office/officeart/2005/8/layout/process1"/>
    <dgm:cxn modelId="{6E74A7B4-FE6A-644B-B144-04A5D334E033}" type="presParOf" srcId="{6E3723AB-9C08-C243-A25C-1AD4CDC8DDB5}" destId="{F797FCB9-4580-F14A-89DD-CB055089F5BA}" srcOrd="2" destOrd="0" presId="urn:microsoft.com/office/officeart/2005/8/layout/process1"/>
    <dgm:cxn modelId="{E4E49A6D-3BF1-0240-8062-38B9995A6F2A}" type="presParOf" srcId="{6E3723AB-9C08-C243-A25C-1AD4CDC8DDB5}" destId="{6DF975C2-0288-E141-9579-CA3040724143}" srcOrd="3" destOrd="0" presId="urn:microsoft.com/office/officeart/2005/8/layout/process1"/>
    <dgm:cxn modelId="{5F98FABB-CFDC-8A4E-AE1F-D38A13D7BA4A}" type="presParOf" srcId="{6DF975C2-0288-E141-9579-CA3040724143}" destId="{879DE0C9-B959-E845-A670-D117650E64AB}" srcOrd="0" destOrd="0" presId="urn:microsoft.com/office/officeart/2005/8/layout/process1"/>
    <dgm:cxn modelId="{6A768EDB-A75F-1341-8778-8504C6A7EA4F}" type="presParOf" srcId="{6E3723AB-9C08-C243-A25C-1AD4CDC8DDB5}" destId="{2EF08870-937E-8040-82F3-0A19676C5277}" srcOrd="4" destOrd="0" presId="urn:microsoft.com/office/officeart/2005/8/layout/process1"/>
    <dgm:cxn modelId="{55DE664A-037B-E646-98E7-104B71D02D12}" type="presParOf" srcId="{6E3723AB-9C08-C243-A25C-1AD4CDC8DDB5}" destId="{C774D289-9E80-A843-B5D7-604719815298}" srcOrd="5" destOrd="0" presId="urn:microsoft.com/office/officeart/2005/8/layout/process1"/>
    <dgm:cxn modelId="{39039A51-8150-904F-89C1-35995275874C}" type="presParOf" srcId="{C774D289-9E80-A843-B5D7-604719815298}" destId="{410947CB-6B23-6447-A7F3-CB8C2F96F78F}" srcOrd="0" destOrd="0" presId="urn:microsoft.com/office/officeart/2005/8/layout/process1"/>
    <dgm:cxn modelId="{DC62EA44-B073-FE44-838C-4DFF34BA04B2}" type="presParOf" srcId="{6E3723AB-9C08-C243-A25C-1AD4CDC8DDB5}" destId="{7A64D31B-1CF7-D249-A334-6091DBAC312B}" srcOrd="6" destOrd="0" presId="urn:microsoft.com/office/officeart/2005/8/layout/process1"/>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8A24F41D-7332-F24B-9863-BFD05E1E4B24}" type="doc">
      <dgm:prSet loTypeId="urn:microsoft.com/office/officeart/2008/layout/BendingPictureCaption" loCatId="" qsTypeId="urn:microsoft.com/office/officeart/2005/8/quickstyle/simple1" qsCatId="simple" csTypeId="urn:microsoft.com/office/officeart/2005/8/colors/accent1_2" csCatId="accent1" phldr="1"/>
      <dgm:spPr/>
      <dgm:t>
        <a:bodyPr/>
        <a:lstStyle/>
        <a:p>
          <a:endParaRPr lang="en-US"/>
        </a:p>
      </dgm:t>
    </dgm:pt>
    <dgm:pt modelId="{C59253D3-751A-7A4D-A3A1-93B32BB72624}">
      <dgm:prSet phldrT="[Text]"/>
      <dgm:spPr/>
      <dgm:t>
        <a:bodyPr/>
        <a:lstStyle/>
        <a:p>
          <a:r>
            <a:rPr dirty="0"/>
            <a:t>Aļģu sejas maska</a:t>
          </a:r>
        </a:p>
      </dgm:t>
    </dgm:pt>
    <dgm:pt modelId="{0CDC6995-CD80-FA4F-948E-6B0B49716874}" type="parTrans" cxnId="{0B75A18E-851C-2A47-A439-7282C05332EB}">
      <dgm:prSet/>
      <dgm:spPr/>
      <dgm:t>
        <a:bodyPr/>
        <a:lstStyle/>
        <a:p>
          <a:endParaRPr lang="en-US"/>
        </a:p>
      </dgm:t>
    </dgm:pt>
    <dgm:pt modelId="{4B95FD9F-60F1-5640-9620-BB2A09412EC5}" type="sibTrans" cxnId="{0B75A18E-851C-2A47-A439-7282C05332EB}">
      <dgm:prSet/>
      <dgm:spPr/>
      <dgm:t>
        <a:bodyPr/>
        <a:lstStyle/>
        <a:p>
          <a:endParaRPr lang="en-US"/>
        </a:p>
      </dgm:t>
    </dgm:pt>
    <dgm:pt modelId="{8B06B8C1-01F7-AE49-96ED-5ECE7063C8A2}">
      <dgm:prSet phldrT="[Text]"/>
      <dgm:spPr/>
      <dgm:t>
        <a:bodyPr/>
        <a:lstStyle/>
        <a:p>
          <a:r>
            <a:rPr dirty="0"/>
            <a:t>Piparmētru pēdu skrubis</a:t>
          </a:r>
        </a:p>
      </dgm:t>
    </dgm:pt>
    <dgm:pt modelId="{3C039B23-C306-4344-B750-7ED3672CA8B0}" type="parTrans" cxnId="{5DB6736C-447B-924C-AB25-70C54FA8D779}">
      <dgm:prSet/>
      <dgm:spPr/>
      <dgm:t>
        <a:bodyPr/>
        <a:lstStyle/>
        <a:p>
          <a:endParaRPr lang="en-US"/>
        </a:p>
      </dgm:t>
    </dgm:pt>
    <dgm:pt modelId="{E7B75515-D806-A74F-ACF1-BD187E592F4A}" type="sibTrans" cxnId="{5DB6736C-447B-924C-AB25-70C54FA8D779}">
      <dgm:prSet/>
      <dgm:spPr/>
      <dgm:t>
        <a:bodyPr/>
        <a:lstStyle/>
        <a:p>
          <a:endParaRPr lang="en-US"/>
        </a:p>
      </dgm:t>
    </dgm:pt>
    <dgm:pt modelId="{7F095A0D-8D47-004F-8800-5F732EA13F55}" type="pres">
      <dgm:prSet presAssocID="{8A24F41D-7332-F24B-9863-BFD05E1E4B24}" presName="diagram" presStyleCnt="0">
        <dgm:presLayoutVars>
          <dgm:dir/>
        </dgm:presLayoutVars>
      </dgm:prSet>
      <dgm:spPr/>
      <dgm:t>
        <a:bodyPr/>
        <a:lstStyle/>
        <a:p>
          <a:endParaRPr lang="en-US"/>
        </a:p>
      </dgm:t>
    </dgm:pt>
    <dgm:pt modelId="{F7C9D1E6-7F10-BE49-9ED5-FC88BEB88903}" type="pres">
      <dgm:prSet presAssocID="{C59253D3-751A-7A4D-A3A1-93B32BB72624}" presName="composite" presStyleCnt="0"/>
      <dgm:spPr/>
    </dgm:pt>
    <dgm:pt modelId="{6790A02B-895A-7447-8245-8F48D5E42843}" type="pres">
      <dgm:prSet presAssocID="{C59253D3-751A-7A4D-A3A1-93B32BB72624}" presName="Image" presStyleLbl="bgShp" presStyleIdx="0" presStyleCnt="2"/>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dgm:spPr>
    </dgm:pt>
    <dgm:pt modelId="{6BB49B3E-8E0F-244C-A700-959E1DAA144F}" type="pres">
      <dgm:prSet presAssocID="{C59253D3-751A-7A4D-A3A1-93B32BB72624}" presName="Parent" presStyleLbl="node0" presStyleIdx="0" presStyleCnt="2" custLinFactNeighborX="-21774" custLinFactNeighborY="89360">
        <dgm:presLayoutVars>
          <dgm:bulletEnabled val="1"/>
        </dgm:presLayoutVars>
      </dgm:prSet>
      <dgm:spPr/>
      <dgm:t>
        <a:bodyPr/>
        <a:lstStyle/>
        <a:p>
          <a:endParaRPr lang="en-US"/>
        </a:p>
      </dgm:t>
    </dgm:pt>
    <dgm:pt modelId="{35915AFC-CB92-E843-90E1-90389272D894}" type="pres">
      <dgm:prSet presAssocID="{4B95FD9F-60F1-5640-9620-BB2A09412EC5}" presName="sibTrans" presStyleCnt="0"/>
      <dgm:spPr/>
    </dgm:pt>
    <dgm:pt modelId="{BB6EB768-83CE-3349-9715-BF61CE269248}" type="pres">
      <dgm:prSet presAssocID="{8B06B8C1-01F7-AE49-96ED-5ECE7063C8A2}" presName="composite" presStyleCnt="0"/>
      <dgm:spPr/>
    </dgm:pt>
    <dgm:pt modelId="{AE3E5BCA-B5D1-A042-9728-7243BD3B00A7}" type="pres">
      <dgm:prSet presAssocID="{8B06B8C1-01F7-AE49-96ED-5ECE7063C8A2}" presName="Image" presStyleLbl="bgShp" presStyleIdx="1" presStyleCnt="2"/>
      <dgm:spPr>
        <a:blipFill rotWithShape="1">
          <a:blip xmlns:r="http://schemas.openxmlformats.org/officeDocument/2006/relationships" r:embed="rId2"/>
          <a:srcRect/>
          <a:stretch>
            <a:fillRect t="-18000" b="-18000"/>
          </a:stretch>
        </a:blipFill>
      </dgm:spPr>
    </dgm:pt>
    <dgm:pt modelId="{8E6CAFC3-03C4-B049-8F1D-DF12A6842135}" type="pres">
      <dgm:prSet presAssocID="{8B06B8C1-01F7-AE49-96ED-5ECE7063C8A2}" presName="Parent" presStyleLbl="node0" presStyleIdx="1" presStyleCnt="2" custLinFactNeighborX="-13557" custLinFactNeighborY="89360">
        <dgm:presLayoutVars>
          <dgm:bulletEnabled val="1"/>
        </dgm:presLayoutVars>
      </dgm:prSet>
      <dgm:spPr/>
      <dgm:t>
        <a:bodyPr/>
        <a:lstStyle/>
        <a:p>
          <a:endParaRPr lang="en-US"/>
        </a:p>
      </dgm:t>
    </dgm:pt>
  </dgm:ptLst>
  <dgm:cxnLst>
    <dgm:cxn modelId="{818AC81D-ED24-7844-92CE-7C8B5DF897CE}" type="presOf" srcId="{8B06B8C1-01F7-AE49-96ED-5ECE7063C8A2}" destId="{8E6CAFC3-03C4-B049-8F1D-DF12A6842135}" srcOrd="0" destOrd="0" presId="urn:microsoft.com/office/officeart/2008/layout/BendingPictureCaption"/>
    <dgm:cxn modelId="{0B75A18E-851C-2A47-A439-7282C05332EB}" srcId="{8A24F41D-7332-F24B-9863-BFD05E1E4B24}" destId="{C59253D3-751A-7A4D-A3A1-93B32BB72624}" srcOrd="0" destOrd="0" parTransId="{0CDC6995-CD80-FA4F-948E-6B0B49716874}" sibTransId="{4B95FD9F-60F1-5640-9620-BB2A09412EC5}"/>
    <dgm:cxn modelId="{91F85874-95DA-9C46-A833-3F8F047A54DB}" type="presOf" srcId="{C59253D3-751A-7A4D-A3A1-93B32BB72624}" destId="{6BB49B3E-8E0F-244C-A700-959E1DAA144F}" srcOrd="0" destOrd="0" presId="urn:microsoft.com/office/officeart/2008/layout/BendingPictureCaption"/>
    <dgm:cxn modelId="{E3E37462-34AB-9E49-A9B0-9A5F804FA9B2}" type="presOf" srcId="{8A24F41D-7332-F24B-9863-BFD05E1E4B24}" destId="{7F095A0D-8D47-004F-8800-5F732EA13F55}" srcOrd="0" destOrd="0" presId="urn:microsoft.com/office/officeart/2008/layout/BendingPictureCaption"/>
    <dgm:cxn modelId="{5DB6736C-447B-924C-AB25-70C54FA8D779}" srcId="{8A24F41D-7332-F24B-9863-BFD05E1E4B24}" destId="{8B06B8C1-01F7-AE49-96ED-5ECE7063C8A2}" srcOrd="1" destOrd="0" parTransId="{3C039B23-C306-4344-B750-7ED3672CA8B0}" sibTransId="{E7B75515-D806-A74F-ACF1-BD187E592F4A}"/>
    <dgm:cxn modelId="{9CEEC292-C7FE-A44C-81D7-E98593BFEE60}" type="presParOf" srcId="{7F095A0D-8D47-004F-8800-5F732EA13F55}" destId="{F7C9D1E6-7F10-BE49-9ED5-FC88BEB88903}" srcOrd="0" destOrd="0" presId="urn:microsoft.com/office/officeart/2008/layout/BendingPictureCaption"/>
    <dgm:cxn modelId="{B36DB8B5-C392-E84F-BD45-2907C078766E}" type="presParOf" srcId="{F7C9D1E6-7F10-BE49-9ED5-FC88BEB88903}" destId="{6790A02B-895A-7447-8245-8F48D5E42843}" srcOrd="0" destOrd="0" presId="urn:microsoft.com/office/officeart/2008/layout/BendingPictureCaption"/>
    <dgm:cxn modelId="{0D8D2BBF-5226-0240-97CD-F9CF77B771A5}" type="presParOf" srcId="{F7C9D1E6-7F10-BE49-9ED5-FC88BEB88903}" destId="{6BB49B3E-8E0F-244C-A700-959E1DAA144F}" srcOrd="1" destOrd="0" presId="urn:microsoft.com/office/officeart/2008/layout/BendingPictureCaption"/>
    <dgm:cxn modelId="{6AB19D76-BD6E-1144-AC30-6DF0E67E60A2}" type="presParOf" srcId="{7F095A0D-8D47-004F-8800-5F732EA13F55}" destId="{35915AFC-CB92-E843-90E1-90389272D894}" srcOrd="1" destOrd="0" presId="urn:microsoft.com/office/officeart/2008/layout/BendingPictureCaption"/>
    <dgm:cxn modelId="{D0B60C8C-036F-FD42-B77B-004E9913A2CC}" type="presParOf" srcId="{7F095A0D-8D47-004F-8800-5F732EA13F55}" destId="{BB6EB768-83CE-3349-9715-BF61CE269248}" srcOrd="2" destOrd="0" presId="urn:microsoft.com/office/officeart/2008/layout/BendingPictureCaption"/>
    <dgm:cxn modelId="{80858D4B-C04F-5A47-86BC-03B55ED6D24D}" type="presParOf" srcId="{BB6EB768-83CE-3349-9715-BF61CE269248}" destId="{AE3E5BCA-B5D1-A042-9728-7243BD3B00A7}" srcOrd="0" destOrd="0" presId="urn:microsoft.com/office/officeart/2008/layout/BendingPictureCaption"/>
    <dgm:cxn modelId="{5633F91F-94D2-4543-A1B6-73FEC197815C}" type="presParOf" srcId="{BB6EB768-83CE-3349-9715-BF61CE269248}" destId="{8E6CAFC3-03C4-B049-8F1D-DF12A6842135}"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8A24F41D-7332-F24B-9863-BFD05E1E4B24}" type="doc">
      <dgm:prSet loTypeId="urn:microsoft.com/office/officeart/2008/layout/BendingPictureCaption" loCatId="" qsTypeId="urn:microsoft.com/office/officeart/2005/8/quickstyle/simple1" qsCatId="simple" csTypeId="urn:microsoft.com/office/officeart/2005/8/colors/accent1_2" csCatId="accent1" phldr="1"/>
      <dgm:spPr/>
      <dgm:t>
        <a:bodyPr/>
        <a:lstStyle/>
        <a:p>
          <a:endParaRPr lang="en-US"/>
        </a:p>
      </dgm:t>
    </dgm:pt>
    <dgm:pt modelId="{C59253D3-751A-7A4D-A3A1-93B32BB72624}">
      <dgm:prSet phldrT="[Text]"/>
      <dgm:spPr/>
      <dgm:t>
        <a:bodyPr/>
        <a:lstStyle/>
        <a:p>
          <a:r>
            <a:rPr dirty="0"/>
            <a:t>Spirulina uztura bagātinātājs </a:t>
          </a:r>
        </a:p>
      </dgm:t>
    </dgm:pt>
    <dgm:pt modelId="{0CDC6995-CD80-FA4F-948E-6B0B49716874}" type="parTrans" cxnId="{0B75A18E-851C-2A47-A439-7282C05332EB}">
      <dgm:prSet/>
      <dgm:spPr/>
      <dgm:t>
        <a:bodyPr/>
        <a:lstStyle/>
        <a:p>
          <a:endParaRPr lang="en-US"/>
        </a:p>
      </dgm:t>
    </dgm:pt>
    <dgm:pt modelId="{4B95FD9F-60F1-5640-9620-BB2A09412EC5}" type="sibTrans" cxnId="{0B75A18E-851C-2A47-A439-7282C05332EB}">
      <dgm:prSet/>
      <dgm:spPr/>
      <dgm:t>
        <a:bodyPr/>
        <a:lstStyle/>
        <a:p>
          <a:endParaRPr lang="en-US"/>
        </a:p>
      </dgm:t>
    </dgm:pt>
    <dgm:pt modelId="{8B06B8C1-01F7-AE49-96ED-5ECE7063C8A2}">
      <dgm:prSet phldrT="[Text]"/>
      <dgm:spPr/>
      <dgm:t>
        <a:bodyPr/>
        <a:lstStyle/>
        <a:p>
          <a:r>
            <a:rPr dirty="0"/>
            <a:t>Piparmētru eļļas kapsulas</a:t>
          </a:r>
        </a:p>
      </dgm:t>
    </dgm:pt>
    <dgm:pt modelId="{3C039B23-C306-4344-B750-7ED3672CA8B0}" type="parTrans" cxnId="{5DB6736C-447B-924C-AB25-70C54FA8D779}">
      <dgm:prSet/>
      <dgm:spPr/>
      <dgm:t>
        <a:bodyPr/>
        <a:lstStyle/>
        <a:p>
          <a:endParaRPr lang="en-US"/>
        </a:p>
      </dgm:t>
    </dgm:pt>
    <dgm:pt modelId="{E7B75515-D806-A74F-ACF1-BD187E592F4A}" type="sibTrans" cxnId="{5DB6736C-447B-924C-AB25-70C54FA8D779}">
      <dgm:prSet/>
      <dgm:spPr/>
      <dgm:t>
        <a:bodyPr/>
        <a:lstStyle/>
        <a:p>
          <a:endParaRPr lang="en-US"/>
        </a:p>
      </dgm:t>
    </dgm:pt>
    <dgm:pt modelId="{7F095A0D-8D47-004F-8800-5F732EA13F55}" type="pres">
      <dgm:prSet presAssocID="{8A24F41D-7332-F24B-9863-BFD05E1E4B24}" presName="diagram" presStyleCnt="0">
        <dgm:presLayoutVars>
          <dgm:dir/>
        </dgm:presLayoutVars>
      </dgm:prSet>
      <dgm:spPr/>
      <dgm:t>
        <a:bodyPr/>
        <a:lstStyle/>
        <a:p>
          <a:endParaRPr lang="en-US"/>
        </a:p>
      </dgm:t>
    </dgm:pt>
    <dgm:pt modelId="{F7C9D1E6-7F10-BE49-9ED5-FC88BEB88903}" type="pres">
      <dgm:prSet presAssocID="{C59253D3-751A-7A4D-A3A1-93B32BB72624}" presName="composite" presStyleCnt="0"/>
      <dgm:spPr/>
    </dgm:pt>
    <dgm:pt modelId="{6790A02B-895A-7447-8245-8F48D5E42843}" type="pres">
      <dgm:prSet presAssocID="{C59253D3-751A-7A4D-A3A1-93B32BB72624}" presName="Image" presStyleLbl="bgShp" presStyleIdx="0" presStyleCnt="2"/>
      <dgm:spPr>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9000" b="-49000"/>
          </a:stretch>
        </a:blipFill>
      </dgm:spPr>
    </dgm:pt>
    <dgm:pt modelId="{6BB49B3E-8E0F-244C-A700-959E1DAA144F}" type="pres">
      <dgm:prSet presAssocID="{C59253D3-751A-7A4D-A3A1-93B32BB72624}" presName="Parent" presStyleLbl="node0" presStyleIdx="0" presStyleCnt="2" custLinFactNeighborX="-21774" custLinFactNeighborY="89360">
        <dgm:presLayoutVars>
          <dgm:bulletEnabled val="1"/>
        </dgm:presLayoutVars>
      </dgm:prSet>
      <dgm:spPr/>
      <dgm:t>
        <a:bodyPr/>
        <a:lstStyle/>
        <a:p>
          <a:endParaRPr lang="en-US"/>
        </a:p>
      </dgm:t>
    </dgm:pt>
    <dgm:pt modelId="{35915AFC-CB92-E843-90E1-90389272D894}" type="pres">
      <dgm:prSet presAssocID="{4B95FD9F-60F1-5640-9620-BB2A09412EC5}" presName="sibTrans" presStyleCnt="0"/>
      <dgm:spPr/>
    </dgm:pt>
    <dgm:pt modelId="{BB6EB768-83CE-3349-9715-BF61CE269248}" type="pres">
      <dgm:prSet presAssocID="{8B06B8C1-01F7-AE49-96ED-5ECE7063C8A2}" presName="composite" presStyleCnt="0"/>
      <dgm:spPr/>
    </dgm:pt>
    <dgm:pt modelId="{AE3E5BCA-B5D1-A042-9728-7243BD3B00A7}" type="pres">
      <dgm:prSet presAssocID="{8B06B8C1-01F7-AE49-96ED-5ECE7063C8A2}" presName="Image" presStyleLbl="bgShp" presStyleIdx="1" presStyleCnt="2" custLinFactNeighborX="-3629" custLinFactNeighborY="-3295"/>
      <dgm:spPr>
        <a:blipFill>
          <a:blip xmlns:r="http://schemas.openxmlformats.org/officeDocument/2006/relationships" r:embed="rId2">
            <a:extLst>
              <a:ext uri="{28A0092B-C50C-407E-A947-70E740481C1C}">
                <a14:useLocalDpi xmlns:a14="http://schemas.microsoft.com/office/drawing/2010/main" val="0"/>
              </a:ext>
            </a:extLst>
          </a:blip>
          <a:srcRect/>
          <a:stretch>
            <a:fillRect t="-69000" b="-69000"/>
          </a:stretch>
        </a:blipFill>
      </dgm:spPr>
    </dgm:pt>
    <dgm:pt modelId="{8E6CAFC3-03C4-B049-8F1D-DF12A6842135}" type="pres">
      <dgm:prSet presAssocID="{8B06B8C1-01F7-AE49-96ED-5ECE7063C8A2}" presName="Parent" presStyleLbl="node0" presStyleIdx="1" presStyleCnt="2" custLinFactNeighborX="-23407" custLinFactNeighborY="94306">
        <dgm:presLayoutVars>
          <dgm:bulletEnabled val="1"/>
        </dgm:presLayoutVars>
      </dgm:prSet>
      <dgm:spPr/>
      <dgm:t>
        <a:bodyPr/>
        <a:lstStyle/>
        <a:p>
          <a:endParaRPr lang="en-US"/>
        </a:p>
      </dgm:t>
    </dgm:pt>
  </dgm:ptLst>
  <dgm:cxnLst>
    <dgm:cxn modelId="{818AC81D-ED24-7844-92CE-7C8B5DF897CE}" type="presOf" srcId="{8B06B8C1-01F7-AE49-96ED-5ECE7063C8A2}" destId="{8E6CAFC3-03C4-B049-8F1D-DF12A6842135}" srcOrd="0" destOrd="0" presId="urn:microsoft.com/office/officeart/2008/layout/BendingPictureCaption"/>
    <dgm:cxn modelId="{0B75A18E-851C-2A47-A439-7282C05332EB}" srcId="{8A24F41D-7332-F24B-9863-BFD05E1E4B24}" destId="{C59253D3-751A-7A4D-A3A1-93B32BB72624}" srcOrd="0" destOrd="0" parTransId="{0CDC6995-CD80-FA4F-948E-6B0B49716874}" sibTransId="{4B95FD9F-60F1-5640-9620-BB2A09412EC5}"/>
    <dgm:cxn modelId="{91F85874-95DA-9C46-A833-3F8F047A54DB}" type="presOf" srcId="{C59253D3-751A-7A4D-A3A1-93B32BB72624}" destId="{6BB49B3E-8E0F-244C-A700-959E1DAA144F}" srcOrd="0" destOrd="0" presId="urn:microsoft.com/office/officeart/2008/layout/BendingPictureCaption"/>
    <dgm:cxn modelId="{E3E37462-34AB-9E49-A9B0-9A5F804FA9B2}" type="presOf" srcId="{8A24F41D-7332-F24B-9863-BFD05E1E4B24}" destId="{7F095A0D-8D47-004F-8800-5F732EA13F55}" srcOrd="0" destOrd="0" presId="urn:microsoft.com/office/officeart/2008/layout/BendingPictureCaption"/>
    <dgm:cxn modelId="{5DB6736C-447B-924C-AB25-70C54FA8D779}" srcId="{8A24F41D-7332-F24B-9863-BFD05E1E4B24}" destId="{8B06B8C1-01F7-AE49-96ED-5ECE7063C8A2}" srcOrd="1" destOrd="0" parTransId="{3C039B23-C306-4344-B750-7ED3672CA8B0}" sibTransId="{E7B75515-D806-A74F-ACF1-BD187E592F4A}"/>
    <dgm:cxn modelId="{9CEEC292-C7FE-A44C-81D7-E98593BFEE60}" type="presParOf" srcId="{7F095A0D-8D47-004F-8800-5F732EA13F55}" destId="{F7C9D1E6-7F10-BE49-9ED5-FC88BEB88903}" srcOrd="0" destOrd="0" presId="urn:microsoft.com/office/officeart/2008/layout/BendingPictureCaption"/>
    <dgm:cxn modelId="{B36DB8B5-C392-E84F-BD45-2907C078766E}" type="presParOf" srcId="{F7C9D1E6-7F10-BE49-9ED5-FC88BEB88903}" destId="{6790A02B-895A-7447-8245-8F48D5E42843}" srcOrd="0" destOrd="0" presId="urn:microsoft.com/office/officeart/2008/layout/BendingPictureCaption"/>
    <dgm:cxn modelId="{0D8D2BBF-5226-0240-97CD-F9CF77B771A5}" type="presParOf" srcId="{F7C9D1E6-7F10-BE49-9ED5-FC88BEB88903}" destId="{6BB49B3E-8E0F-244C-A700-959E1DAA144F}" srcOrd="1" destOrd="0" presId="urn:microsoft.com/office/officeart/2008/layout/BendingPictureCaption"/>
    <dgm:cxn modelId="{6AB19D76-BD6E-1144-AC30-6DF0E67E60A2}" type="presParOf" srcId="{7F095A0D-8D47-004F-8800-5F732EA13F55}" destId="{35915AFC-CB92-E843-90E1-90389272D894}" srcOrd="1" destOrd="0" presId="urn:microsoft.com/office/officeart/2008/layout/BendingPictureCaption"/>
    <dgm:cxn modelId="{D0B60C8C-036F-FD42-B77B-004E9913A2CC}" type="presParOf" srcId="{7F095A0D-8D47-004F-8800-5F732EA13F55}" destId="{BB6EB768-83CE-3349-9715-BF61CE269248}" srcOrd="2" destOrd="0" presId="urn:microsoft.com/office/officeart/2008/layout/BendingPictureCaption"/>
    <dgm:cxn modelId="{80858D4B-C04F-5A47-86BC-03B55ED6D24D}" type="presParOf" srcId="{BB6EB768-83CE-3349-9715-BF61CE269248}" destId="{AE3E5BCA-B5D1-A042-9728-7243BD3B00A7}" srcOrd="0" destOrd="0" presId="urn:microsoft.com/office/officeart/2008/layout/BendingPictureCaption"/>
    <dgm:cxn modelId="{5633F91F-94D2-4543-A1B6-73FEC197815C}" type="presParOf" srcId="{BB6EB768-83CE-3349-9715-BF61CE269248}" destId="{8E6CAFC3-03C4-B049-8F1D-DF12A6842135}" srcOrd="1" destOrd="0" presId="urn:microsoft.com/office/officeart/2008/layout/BendingPictureCaption"/>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1C65A49-7155-8C4C-8794-B5CAB75661ED}">
      <dsp:nvSpPr>
        <dsp:cNvPr id="0" name=""/>
        <dsp:cNvSpPr/>
      </dsp:nvSpPr>
      <dsp:spPr>
        <a:xfrm>
          <a:off x="5075" y="1850686"/>
          <a:ext cx="2218919" cy="1331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sz="2500" kern="1200" dirty="0"/>
            <a:t>Augu žāvēšana </a:t>
          </a:r>
        </a:p>
      </dsp:txBody>
      <dsp:txXfrm>
        <a:off x="44069" y="1889680"/>
        <a:ext cx="2140931" cy="1253363"/>
      </dsp:txXfrm>
    </dsp:sp>
    <dsp:sp modelId="{037F9D71-AC6B-1445-B091-AE368B8076A7}">
      <dsp:nvSpPr>
        <dsp:cNvPr id="0" name=""/>
        <dsp:cNvSpPr/>
      </dsp:nvSpPr>
      <dsp:spPr>
        <a:xfrm>
          <a:off x="2445887" y="2241216"/>
          <a:ext cx="470411" cy="550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2445887" y="2351274"/>
        <a:ext cx="329288" cy="330176"/>
      </dsp:txXfrm>
    </dsp:sp>
    <dsp:sp modelId="{F797FCB9-4580-F14A-89DD-CB055089F5BA}">
      <dsp:nvSpPr>
        <dsp:cNvPr id="0" name=""/>
        <dsp:cNvSpPr/>
      </dsp:nvSpPr>
      <dsp:spPr>
        <a:xfrm>
          <a:off x="3111563" y="1850686"/>
          <a:ext cx="2218919" cy="1331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sz="2500" kern="1200" dirty="0"/>
            <a:t>Augu samalšana pulverī</a:t>
          </a:r>
        </a:p>
      </dsp:txBody>
      <dsp:txXfrm>
        <a:off x="3150557" y="1889680"/>
        <a:ext cx="2140931" cy="1253363"/>
      </dsp:txXfrm>
    </dsp:sp>
    <dsp:sp modelId="{6DF975C2-0288-E141-9579-CA3040724143}">
      <dsp:nvSpPr>
        <dsp:cNvPr id="0" name=""/>
        <dsp:cNvSpPr/>
      </dsp:nvSpPr>
      <dsp:spPr>
        <a:xfrm>
          <a:off x="5552375" y="2241216"/>
          <a:ext cx="470411" cy="550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5552375" y="2351274"/>
        <a:ext cx="329288" cy="330176"/>
      </dsp:txXfrm>
    </dsp:sp>
    <dsp:sp modelId="{2EF08870-937E-8040-82F3-0A19676C5277}">
      <dsp:nvSpPr>
        <dsp:cNvPr id="0" name=""/>
        <dsp:cNvSpPr/>
      </dsp:nvSpPr>
      <dsp:spPr>
        <a:xfrm>
          <a:off x="6218050" y="1850686"/>
          <a:ext cx="2218919" cy="1331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sz="2500" kern="1200" dirty="0"/>
            <a:t>Iztvaikošana </a:t>
          </a:r>
        </a:p>
      </dsp:txBody>
      <dsp:txXfrm>
        <a:off x="6257044" y="1889680"/>
        <a:ext cx="2140931" cy="1253363"/>
      </dsp:txXfrm>
    </dsp:sp>
    <dsp:sp modelId="{C774D289-9E80-A843-B5D7-604719815298}">
      <dsp:nvSpPr>
        <dsp:cNvPr id="0" name=""/>
        <dsp:cNvSpPr/>
      </dsp:nvSpPr>
      <dsp:spPr>
        <a:xfrm>
          <a:off x="8658862" y="2241216"/>
          <a:ext cx="470411" cy="550292"/>
        </a:xfrm>
        <a:prstGeom prst="rightArrow">
          <a:avLst>
            <a:gd name="adj1" fmla="val 60000"/>
            <a:gd name="adj2" fmla="val 50000"/>
          </a:avLst>
        </a:prstGeom>
        <a:solidFill>
          <a:schemeClr val="accent1">
            <a:tint val="60000"/>
            <a:hueOff val="0"/>
            <a:satOff val="0"/>
            <a:lumOff val="0"/>
            <a:alphaOff val="0"/>
          </a:schemeClr>
        </a:solidFill>
        <a:ln>
          <a:noFill/>
        </a:ln>
        <a:effectLst/>
      </dsp:spPr>
      <dsp:style>
        <a:lnRef idx="0">
          <a:scrgbClr r="0" g="0" b="0"/>
        </a:lnRef>
        <a:fillRef idx="1">
          <a:scrgbClr r="0" g="0" b="0"/>
        </a:fillRef>
        <a:effectRef idx="0">
          <a:scrgbClr r="0" g="0" b="0"/>
        </a:effectRef>
        <a:fontRef idx="minor">
          <a:schemeClr val="lt1"/>
        </a:fontRef>
      </dsp:style>
      <dsp:txBody>
        <a:bodyPr spcFirstLastPara="0" vert="horz" wrap="square" lIns="0" tIns="0" rIns="0" bIns="0" numCol="1" spcCol="1270" anchor="ctr" anchorCtr="0">
          <a:noAutofit/>
        </a:bodyPr>
        <a:lstStyle/>
        <a:p>
          <a:pPr lvl="0" algn="ctr" defTabSz="889000">
            <a:lnSpc>
              <a:spcPct val="90000"/>
            </a:lnSpc>
            <a:spcBef>
              <a:spcPct val="0"/>
            </a:spcBef>
            <a:spcAft>
              <a:spcPct val="35000"/>
            </a:spcAft>
          </a:pPr>
          <a:endParaRPr lang="en-US" sz="2000" kern="1200" dirty="0"/>
        </a:p>
      </dsp:txBody>
      <dsp:txXfrm>
        <a:off x="8658862" y="2351274"/>
        <a:ext cx="329288" cy="330176"/>
      </dsp:txXfrm>
    </dsp:sp>
    <dsp:sp modelId="{7A64D31B-1CF7-D249-A334-6091DBAC312B}">
      <dsp:nvSpPr>
        <dsp:cNvPr id="0" name=""/>
        <dsp:cNvSpPr/>
      </dsp:nvSpPr>
      <dsp:spPr>
        <a:xfrm>
          <a:off x="9324538" y="1850686"/>
          <a:ext cx="2218919" cy="1331351"/>
        </a:xfrm>
        <a:prstGeom prst="roundRect">
          <a:avLst>
            <a:gd name="adj" fmla="val 10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95250" tIns="95250" rIns="95250" bIns="95250" numCol="1" spcCol="1270" anchor="ctr" anchorCtr="0">
          <a:noAutofit/>
        </a:bodyPr>
        <a:lstStyle/>
        <a:p>
          <a:pPr lvl="0" algn="ctr" defTabSz="1111250">
            <a:lnSpc>
              <a:spcPct val="90000"/>
            </a:lnSpc>
            <a:spcBef>
              <a:spcPct val="0"/>
            </a:spcBef>
            <a:spcAft>
              <a:spcPct val="35000"/>
            </a:spcAft>
          </a:pPr>
          <a:r>
            <a:rPr sz="2500" kern="1200" dirty="0"/>
            <a:t>Tālāka apstrāde </a:t>
          </a:r>
        </a:p>
      </dsp:txBody>
      <dsp:txXfrm>
        <a:off x="9363532" y="1889680"/>
        <a:ext cx="2140931" cy="1253363"/>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0A02B-895A-7447-8245-8F48D5E42843}">
      <dsp:nvSpPr>
        <dsp:cNvPr id="0" name=""/>
        <dsp:cNvSpPr/>
      </dsp:nvSpPr>
      <dsp:spPr>
        <a:xfrm>
          <a:off x="3756" y="1243541"/>
          <a:ext cx="3609951" cy="2667740"/>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9000" b="-9000"/>
          </a:stretch>
        </a:blipFill>
        <a:ln>
          <a:noFill/>
        </a:ln>
        <a:effectLst/>
      </dsp:spPr>
      <dsp:style>
        <a:lnRef idx="0">
          <a:scrgbClr r="0" g="0" b="0"/>
        </a:lnRef>
        <a:fillRef idx="1">
          <a:scrgbClr r="0" g="0" b="0"/>
        </a:fillRef>
        <a:effectRef idx="0">
          <a:scrgbClr r="0" g="0" b="0"/>
        </a:effectRef>
        <a:fontRef idx="minor"/>
      </dsp:style>
    </dsp:sp>
    <dsp:sp modelId="{6BB49B3E-8E0F-244C-A700-959E1DAA144F}">
      <dsp:nvSpPr>
        <dsp:cNvPr id="0" name=""/>
        <dsp:cNvSpPr/>
      </dsp:nvSpPr>
      <dsp:spPr>
        <a:xfrm>
          <a:off x="56103" y="4095585"/>
          <a:ext cx="3110703" cy="7475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5000"/>
            </a:spcAft>
          </a:pPr>
          <a:r>
            <a:rPr sz="2300" kern="1200" dirty="0"/>
            <a:t>Aļģu sejas maska</a:t>
          </a:r>
        </a:p>
      </dsp:txBody>
      <dsp:txXfrm>
        <a:off x="56103" y="4095585"/>
        <a:ext cx="3110703" cy="747553"/>
      </dsp:txXfrm>
    </dsp:sp>
    <dsp:sp modelId="{AE3E5BCA-B5D1-A042-9728-7243BD3B00A7}">
      <dsp:nvSpPr>
        <dsp:cNvPr id="0" name=""/>
        <dsp:cNvSpPr/>
      </dsp:nvSpPr>
      <dsp:spPr>
        <a:xfrm>
          <a:off x="4283868" y="1243541"/>
          <a:ext cx="3609951" cy="2667740"/>
        </a:xfrm>
        <a:prstGeom prst="rect">
          <a:avLst/>
        </a:prstGeom>
        <a:blipFill rotWithShape="1">
          <a:blip xmlns:r="http://schemas.openxmlformats.org/officeDocument/2006/relationships" r:embed="rId2"/>
          <a:srcRect/>
          <a:stretch>
            <a:fillRect t="-18000" b="-18000"/>
          </a:stretch>
        </a:blipFill>
        <a:ln>
          <a:noFill/>
        </a:ln>
        <a:effectLst/>
      </dsp:spPr>
      <dsp:style>
        <a:lnRef idx="0">
          <a:scrgbClr r="0" g="0" b="0"/>
        </a:lnRef>
        <a:fillRef idx="1">
          <a:scrgbClr r="0" g="0" b="0"/>
        </a:fillRef>
        <a:effectRef idx="0">
          <a:scrgbClr r="0" g="0" b="0"/>
        </a:effectRef>
        <a:fontRef idx="minor"/>
      </dsp:style>
    </dsp:sp>
    <dsp:sp modelId="{8E6CAFC3-03C4-B049-8F1D-DF12A6842135}">
      <dsp:nvSpPr>
        <dsp:cNvPr id="0" name=""/>
        <dsp:cNvSpPr/>
      </dsp:nvSpPr>
      <dsp:spPr>
        <a:xfrm>
          <a:off x="4591821" y="4095585"/>
          <a:ext cx="3110703" cy="7475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5000"/>
            </a:spcAft>
          </a:pPr>
          <a:r>
            <a:rPr sz="2300" kern="1200" dirty="0"/>
            <a:t>Piparmētru pēdu skrubis</a:t>
          </a:r>
        </a:p>
      </dsp:txBody>
      <dsp:txXfrm>
        <a:off x="4591821" y="4095585"/>
        <a:ext cx="3110703" cy="747553"/>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790A02B-895A-7447-8245-8F48D5E42843}">
      <dsp:nvSpPr>
        <dsp:cNvPr id="0" name=""/>
        <dsp:cNvSpPr/>
      </dsp:nvSpPr>
      <dsp:spPr>
        <a:xfrm>
          <a:off x="3756" y="1243541"/>
          <a:ext cx="3609951" cy="2667740"/>
        </a:xfrm>
        <a:prstGeom prst="rect">
          <a:avLst/>
        </a:prstGeom>
        <a:blipFill rotWithShape="1">
          <a:blip xmlns:r="http://schemas.openxmlformats.org/officeDocument/2006/relationships" r:embed="rId1" cstate="print">
            <a:extLst>
              <a:ext uri="{28A0092B-C50C-407E-A947-70E740481C1C}">
                <a14:useLocalDpi xmlns:a14="http://schemas.microsoft.com/office/drawing/2010/main" val="0"/>
              </a:ext>
            </a:extLst>
          </a:blip>
          <a:srcRect/>
          <a:stretch>
            <a:fillRect t="-49000" b="-49000"/>
          </a:stretch>
        </a:blipFill>
        <a:ln>
          <a:noFill/>
        </a:ln>
        <a:effectLst/>
      </dsp:spPr>
      <dsp:style>
        <a:lnRef idx="0">
          <a:scrgbClr r="0" g="0" b="0"/>
        </a:lnRef>
        <a:fillRef idx="1">
          <a:scrgbClr r="0" g="0" b="0"/>
        </a:fillRef>
        <a:effectRef idx="0">
          <a:scrgbClr r="0" g="0" b="0"/>
        </a:effectRef>
        <a:fontRef idx="minor"/>
      </dsp:style>
    </dsp:sp>
    <dsp:sp modelId="{6BB49B3E-8E0F-244C-A700-959E1DAA144F}">
      <dsp:nvSpPr>
        <dsp:cNvPr id="0" name=""/>
        <dsp:cNvSpPr/>
      </dsp:nvSpPr>
      <dsp:spPr>
        <a:xfrm>
          <a:off x="56103" y="4095585"/>
          <a:ext cx="3110703" cy="7475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5000"/>
            </a:spcAft>
          </a:pPr>
          <a:r>
            <a:rPr sz="2300" kern="1200" dirty="0"/>
            <a:t>Spirulina uztura bagātinātājs </a:t>
          </a:r>
        </a:p>
      </dsp:txBody>
      <dsp:txXfrm>
        <a:off x="56103" y="4095585"/>
        <a:ext cx="3110703" cy="747553"/>
      </dsp:txXfrm>
    </dsp:sp>
    <dsp:sp modelId="{AE3E5BCA-B5D1-A042-9728-7243BD3B00A7}">
      <dsp:nvSpPr>
        <dsp:cNvPr id="0" name=""/>
        <dsp:cNvSpPr/>
      </dsp:nvSpPr>
      <dsp:spPr>
        <a:xfrm>
          <a:off x="4152863" y="1155639"/>
          <a:ext cx="3609951" cy="2667740"/>
        </a:xfrm>
        <a:prstGeom prst="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t="-69000" b="-69000"/>
          </a:stretch>
        </a:blipFill>
        <a:ln>
          <a:noFill/>
        </a:ln>
        <a:effectLst/>
      </dsp:spPr>
      <dsp:style>
        <a:lnRef idx="0">
          <a:scrgbClr r="0" g="0" b="0"/>
        </a:lnRef>
        <a:fillRef idx="1">
          <a:scrgbClr r="0" g="0" b="0"/>
        </a:fillRef>
        <a:effectRef idx="0">
          <a:scrgbClr r="0" g="0" b="0"/>
        </a:effectRef>
        <a:fontRef idx="minor"/>
      </dsp:style>
    </dsp:sp>
    <dsp:sp modelId="{8E6CAFC3-03C4-B049-8F1D-DF12A6842135}">
      <dsp:nvSpPr>
        <dsp:cNvPr id="0" name=""/>
        <dsp:cNvSpPr/>
      </dsp:nvSpPr>
      <dsp:spPr>
        <a:xfrm>
          <a:off x="4285417" y="4132559"/>
          <a:ext cx="3110703" cy="747553"/>
        </a:xfrm>
        <a:prstGeom prst="rect">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43815" tIns="43815" rIns="43815" bIns="43815" numCol="1" spcCol="1270" anchor="ctr" anchorCtr="0">
          <a:noAutofit/>
        </a:bodyPr>
        <a:lstStyle/>
        <a:p>
          <a:pPr lvl="0" algn="ctr" defTabSz="1022350">
            <a:lnSpc>
              <a:spcPct val="90000"/>
            </a:lnSpc>
            <a:spcBef>
              <a:spcPct val="0"/>
            </a:spcBef>
            <a:spcAft>
              <a:spcPct val="5000"/>
            </a:spcAft>
          </a:pPr>
          <a:r>
            <a:rPr sz="2300" kern="1200" dirty="0"/>
            <a:t>Piparmētru eļļas kapsulas</a:t>
          </a:r>
        </a:p>
      </dsp:txBody>
      <dsp:txXfrm>
        <a:off x="4285417" y="4132559"/>
        <a:ext cx="3110703" cy="747553"/>
      </dsp:txXfrm>
    </dsp:sp>
  </dsp:spTree>
</dsp:drawing>
</file>

<file path=ppt/diagrams/layout1.xml><?xml version="1.0" encoding="utf-8"?>
<dgm:layoutDef xmlns:dgm="http://schemas.openxmlformats.org/drawingml/2006/diagram" xmlns:a="http://schemas.openxmlformats.org/drawingml/2006/main" uniqueId="urn:microsoft.com/office/officeart/2005/8/layout/process1">
  <dgm:title val=""/>
  <dgm:desc val=""/>
  <dgm:catLst>
    <dgm:cat type="process" pri="1000"/>
    <dgm:cat type="convert" pri="1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ptType="node" refType="w"/>
      <dgm:constr type="h" for="ch" ptType="node" op="equ"/>
      <dgm:constr type="primFontSz" for="ch" ptType="node" op="equ" val="65"/>
      <dgm:constr type="w" for="ch" ptType="sibTrans" refType="w" refFor="ch" refPtType="node" op="equ" fact="0.4"/>
      <dgm:constr type="h" for="ch" ptType="sibTrans" op="equ"/>
      <dgm:constr type="primFontSz" for="des" forName="connectorText" op="equ" val="55"/>
      <dgm:constr type="primFontSz" for="des" forName="connectorText" refType="primFontSz" refFor="ch" refPtType="node" op="lte" fact="0.8"/>
    </dgm:constrLst>
    <dgm:ruleLst/>
    <dgm:forEach name="nodesForEach" axis="ch" ptType="node">
      <dgm:layoutNode name="node">
        <dgm:varLst>
          <dgm:bulletEnabled val="1"/>
        </dgm:varLst>
        <dgm:alg type="tx"/>
        <dgm:shape xmlns:r="http://schemas.openxmlformats.org/officeDocument/2006/relationships" type="roundRect" r:blip="">
          <dgm:adjLst>
            <dgm:adj idx="1" val="0.1"/>
          </dgm:adjLst>
        </dgm:shape>
        <dgm:presOf axis="desOrSelf" ptType="node"/>
        <dgm:constrLst>
          <dgm:constr type="h" refType="w" fact="0.6"/>
          <dgm:constr type="tMarg" refType="primFontSz" fact="0.3"/>
          <dgm:constr type="bMarg" refType="primFontSz" fact="0.3"/>
          <dgm:constr type="lMarg" refType="primFontSz" fact="0.3"/>
          <dgm:constr type="rMarg" refType="primFontSz" fact="0.3"/>
        </dgm:constrLst>
        <dgm:ruleLst>
          <dgm:rule type="primFontSz" val="18" fact="NaN" max="NaN"/>
          <dgm:rule type="h" val="NaN" fact="1.5" max="NaN"/>
          <dgm:rule type="primFontSz" val="5" fact="NaN" max="NaN"/>
          <dgm:rule type="h" val="INF" fact="NaN" max="NaN"/>
        </dgm:ruleLst>
      </dgm:layoutNode>
      <dgm:forEach name="sibTransForEach" axis="followSib" ptType="sibTrans" cnt="1">
        <dgm:layoutNode name="sibTrans">
          <dgm:alg type="conn">
            <dgm:param type="begPts" val="auto"/>
            <dgm:param type="endPts" val="auto"/>
          </dgm:alg>
          <dgm:shape xmlns:r="http://schemas.openxmlformats.org/officeDocument/2006/relationships" type="conn" r:blip="">
            <dgm:adjLst/>
          </dgm:shape>
          <dgm:presOf axis="self"/>
          <dgm:constrLst>
            <dgm:constr type="h" refType="w" fact="0.62"/>
            <dgm:constr type="connDist"/>
            <dgm:constr type="begPad" refType="connDist" fact="0.25"/>
            <dgm:constr type="endPad" refType="connDist" fact="0.22"/>
          </dgm:constrLst>
          <dgm:ruleLst/>
          <dgm:layoutNode name="connectorText">
            <dgm:alg type="tx">
              <dgm:param type="autoTxRot" val="grav"/>
            </dgm:alg>
            <dgm:shape xmlns:r="http://schemas.openxmlformats.org/officeDocument/2006/relationships" type="conn" r:blip="" hideGeom="1">
              <dgm:adjLst/>
            </dgm:shape>
            <dgm:presOf axis="self"/>
            <dgm:constrLst>
              <dgm:constr type="lMarg"/>
              <dgm:constr type="rMarg"/>
              <dgm:constr type="tMarg"/>
              <dgm:constr type="bMarg"/>
            </dgm:constrLst>
            <dgm:ruleLst>
              <dgm:rule type="primFontSz" val="5" fact="NaN" max="NaN"/>
            </dgm:ruleLst>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8/layout/BendingPictureCaption">
  <dgm:title val=""/>
  <dgm:desc val=""/>
  <dgm:catLst>
    <dgm:cat type="picture" pri="6000"/>
    <dgm:cat type="pictureconvert" pri="6000"/>
  </dgm:catLst>
  <dgm:sampData>
    <dgm:dataModel>
      <dgm:ptLst>
        <dgm:pt modelId="0" type="doc"/>
        <dgm:pt modelId="1">
          <dgm:prSet phldr="1"/>
        </dgm:pt>
        <dgm:pt modelId="2">
          <dgm:prSet phldr="1"/>
        </dgm:pt>
      </dgm:ptLst>
      <dgm:cxnLst>
        <dgm:cxn modelId="7" srcId="0" destId="1" srcOrd="0" destOrd="0"/>
        <dgm:cxn modelId="8" srcId="0" destId="2" srcOrd="1"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diagram">
    <dgm:varLst>
      <dgm:dir/>
    </dgm:varLst>
    <dgm:choose name="Name0">
      <dgm:if name="Name1" func="var" arg="dir" op="equ" val="norm">
        <dgm:alg type="snake">
          <dgm:param type="off" val="ctr"/>
        </dgm:alg>
      </dgm:if>
      <dgm:else name="Name2">
        <dgm:alg type="snake">
          <dgm:param type="grDir" val="tR"/>
          <dgm:param type="off" val="c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alg type="composite">
          <dgm:param type="ar" val="1.31"/>
        </dgm:alg>
        <dgm:shape xmlns:r="http://schemas.openxmlformats.org/officeDocument/2006/relationships" r:blip="">
          <dgm:adjLst/>
        </dgm:shape>
        <dgm:choose name="Name3">
          <dgm:if name="Name4" func="var" arg="dir" op="equ" val="norm">
            <dgm:constrLst>
              <dgm:constr type="l" for="ch" forName="Image" refType="w" fact="0"/>
              <dgm:constr type="t" for="ch" forName="Image" refType="h" fact="0"/>
              <dgm:constr type="w" for="ch" forName="Image" refType="w" fact="0.94"/>
              <dgm:constr type="h" for="ch" forName="Image" refType="h" fact="0.91"/>
              <dgm:constr type="l" for="ch" forName="Parent" refType="w" fact="0.19"/>
              <dgm:constr type="t" for="ch" forName="Parent" refType="h" fact="0.745"/>
              <dgm:constr type="w" for="ch" forName="Parent" refType="w" fact="0.81"/>
              <dgm:constr type="h" for="ch" forName="Parent" refType="h" fact="0.255"/>
            </dgm:constrLst>
          </dgm:if>
          <dgm:else name="Name5">
            <dgm:constrLst>
              <dgm:constr type="l" for="ch" forName="Image" refType="w" fact="0.06"/>
              <dgm:constr type="t" for="ch" forName="Image" refType="h" fact="0"/>
              <dgm:constr type="w" for="ch" forName="Image" refType="w" fact="0.94"/>
              <dgm:constr type="h" for="ch" forName="Image" refType="h" fact="0.91"/>
              <dgm:constr type="l" for="ch" forName="Parent" refType="w" fact="0"/>
              <dgm:constr type="t" for="ch" forName="Parent" refType="h" fact="0.745"/>
              <dgm:constr type="w" for="ch" forName="Parent" refType="w" fact="0.81"/>
              <dgm:constr type="h" for="ch" forName="Parent" refType="h" fact="0.255"/>
            </dgm:constrLst>
          </dgm:else>
        </dgm:choose>
        <dgm:layoutNode name="Image" styleLbl="bgShp">
          <dgm:alg type="sp"/>
          <dgm:shape xmlns:r="http://schemas.openxmlformats.org/officeDocument/2006/relationships" type="rect" r:blip="" blipPhldr="1">
            <dgm:adjLst/>
          </dgm:shape>
          <dgm:presOf/>
        </dgm:layoutNode>
        <dgm:layoutNode name="Parent" styleLbl="node0">
          <dgm:varLst>
            <dgm:bulletEnabled val="1"/>
          </dgm:varLst>
          <dgm:alg type="tx">
            <dgm:param type="txAnchorVertCh" val="mid"/>
            <dgm:param type="shpTxRTLAlignCh" val="r"/>
            <dgm:param type="lnSpAfParP" val="5"/>
          </dgm:alg>
          <dgm:shape xmlns:r="http://schemas.openxmlformats.org/officeDocument/2006/relationships" type="rect" r:blip="">
            <dgm:adjLst/>
          </dgm:shape>
          <dgm:presOf axis="desOrSelf" ptType="node"/>
          <dgm:constrLst>
            <dgm:constr type="lMarg" refType="primFontSz" fact="0.15"/>
            <dgm:constr type="rMarg" refType="primFontSz" fact="0.15"/>
            <dgm:constr type="tMarg" refType="primFontSz" fact="0.15"/>
            <dgm:constr type="bMarg" refType="primFontSz" fact="0.15"/>
          </dgm:constrLst>
          <dgm:ruleLst>
            <dgm:rule type="primFontSz" val="5" fact="NaN" max="NaN"/>
          </dgm:ruleLst>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32A3EA5-0058-634B-A196-7D1679ABEB82}" type="datetimeFigureOut">
              <a:rPr lang="en-US" smtClean="0"/>
              <a:t>2/23/2021</a:t>
            </a:fld>
            <a:endParaRPr lang="lv-LV" dirty="0"/>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7CC0025-0B10-1C47-99D7-28CD710E1BF9}" type="slidenum">
              <a:rPr lang="en-US" smtClean="0"/>
              <a:t>‹#›</a:t>
            </a:fld>
            <a:endParaRPr lang="lv-LV" dirty="0"/>
          </a:p>
        </p:txBody>
      </p:sp>
    </p:spTree>
    <p:extLst>
      <p:ext uri="{BB962C8B-B14F-4D97-AF65-F5344CB8AC3E}">
        <p14:creationId xmlns:p14="http://schemas.microsoft.com/office/powerpoint/2010/main" val="256963843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 TargetMode="External"/><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s://ec.europa.eu/research/bioeconomy/pdf/ec_bioeconomy_strategy_2018.pdf#view=fit&amp;pagemode=none" TargetMode="External"/><Relationship Id="rId2" Type="http://schemas.openxmlformats.org/officeDocument/2006/relationships/slide" Target="../slides/slide4.xml"/><Relationship Id="rId1" Type="http://schemas.openxmlformats.org/officeDocument/2006/relationships/notesMaster" Target="../notesMasters/notesMaster1.xml"/><Relationship Id="rId4" Type="http://schemas.openxmlformats.org/officeDocument/2006/relationships/hyperlink" Target="https://www.youtube.com/watch?v=RfRN_hHeIKk&amp;feature=youtu.be" TargetMode="External"/></Relationships>
</file>

<file path=ppt/notesSlides/_rels/notesSlide5.xml.rels><?xml version="1.0" encoding="UTF-8" standalone="yes"?>
<Relationships xmlns="http://schemas.openxmlformats.org/package/2006/relationships"><Relationship Id="rId3" Type="http://schemas.openxmlformats.org/officeDocument/2006/relationships/hyperlink" Target="https://ec.europa.eu/commission/news/new-bioeconomy-strategy-sustainable-europe-2018-oct-11-0_en"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s://eur02.safelinks.protection.outlook.com/?url=https://www.sciencedirect.com/science/article/abs/pii/S0921800918308115&amp;data=02|01|elsa.joao@strath.ac.uk|cd9b09a7de14463d665608d813a81961|631e0763153347eba5cd0457bee5944e|0|0|637280960594483913&amp;sdata=OF9qjOzeXVu24IZ6RuYTJiWurAzaY5DX79fuy8fdPgw=&amp;reserved=0" TargetMode="External"/><Relationship Id="rId5" Type="http://schemas.openxmlformats.org/officeDocument/2006/relationships/hyperlink" Target="https://eur02.safelinks.protection.outlook.com/?url=https://www.sciencedirect.com/science/article/pii/S0921800918317178&amp;data=02|01|elsa.joao@strath.ac.uk|cd9b09a7de14463d665608d813a81961|631e0763153347eba5cd0457bee5944e|0|0|637280960594483913&amp;sdata=s3f/d0i6XeeboMqvkuRQhNF+nw7GQKpjQBfvA37wysg=&amp;reserved=0" TargetMode="External"/><Relationship Id="rId4" Type="http://schemas.openxmlformats.org/officeDocument/2006/relationships/hyperlink" Target="https://ec.europa.eu/research/bioeconomy/pdf/ec_bioeconomy_actions_2018.pdf" TargetMode="Externa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rPr>
              <a:t>Piezīmes skolotājam:</a:t>
            </a:r>
            <a:r>
              <a:rPr lang="lv-LV" dirty="0"/>
              <a:t> </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Skolotāja vārds, </a:t>
            </a:r>
            <a:r>
              <a:rPr lang="lv-LV" sz="1200" kern="1200">
                <a:solidFill>
                  <a:schemeClr val="tx1"/>
                </a:solidFill>
                <a:effectLst/>
                <a:latin typeface="+mn-lt"/>
              </a:rPr>
              <a:t>kas </a:t>
            </a:r>
            <a:r>
              <a:rPr lang="lv-LV" sz="1200" kern="1200" smtClean="0">
                <a:solidFill>
                  <a:schemeClr val="tx1"/>
                </a:solidFill>
                <a:effectLst/>
                <a:latin typeface="+mn-lt"/>
              </a:rPr>
              <a:t>jāievada </a:t>
            </a:r>
            <a:r>
              <a:rPr lang="lv-LV" sz="1200" kern="1200" dirty="0">
                <a:solidFill>
                  <a:schemeClr val="tx1"/>
                </a:solidFill>
                <a:effectLst/>
                <a:latin typeface="+mn-lt"/>
              </a:rPr>
              <a:t>slaida apakšējā kreisajā stūrī. Paskaidrojiet, ka šī prezentācija iepazīstina ar jaunajām zaļumu un augu apstrādes un ēterisko eļļu ražošanas tehnoloģijām kosmētikas un farmācijas nozarē.</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baseline="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baseline="0" dirty="0">
                <a:solidFill>
                  <a:schemeClr val="tx1"/>
                </a:solidFill>
                <a:effectLst/>
                <a:latin typeface="+mn-lt"/>
              </a:rPr>
              <a:t>Izņemot videoklipu, kopsavilkuma slaidu un pirmo slaidu, kopumā ir 13 slaidi – tāpēc šo slaidu prezentācijai vajadzētu aizņemt no 13 līdz 26 minūtēm, atkarībā no skaidrojumu daudzuma.</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a:t>
            </a:fld>
            <a:endParaRPr lang="lv-LV" dirty="0"/>
          </a:p>
        </p:txBody>
      </p:sp>
    </p:spTree>
    <p:extLst>
      <p:ext uri="{BB962C8B-B14F-4D97-AF65-F5344CB8AC3E}">
        <p14:creationId xmlns:p14="http://schemas.microsoft.com/office/powerpoint/2010/main" val="337202768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lv-LV" b="1" dirty="0"/>
              <a:t>Piezīmes skolotājiem: </a:t>
            </a:r>
            <a:r>
              <a:rPr lang="lv-LV" b="0" dirty="0"/>
              <a:t>Pievērsiet studentu uzmanību uztura bagātinātājam Spirulina, ko var izmantot, lai nodrošinātu, ka lietotāji uzņem nepieciešamo vitamīnu un minerālvielu daudzumu, lai uzturētu veselīgu uzturu un dzīvesveidu. Tad pievērsiet uzmanību piparmētru eļļas kapsulām, uzsverot, kā vienu garšaugu var izmantot dažādos veidos atkarībā no tā atšķirīgajām labvēlīgajām īpašībām. Piemēram, ne tikai lietošanai kosmētikā, bet arī vēdera uzpūšanās mazināšanai un citās augu izcelsmes zālēs. Uzsveriet, kā augu izcelsmes zāles pašlaik ir populāras tirgū, bet to pieaugošā reklāma un lietošana varētu palīdzēt samazināt mākslīgo zāļu lietošanu, kas var kaitēt gan patērētājiem, gan videi, ja toksiskas ķīmiskas vielas nonāk ūdenī un ekosistēmās. </a:t>
            </a:r>
            <a:endParaRPr lang="lv-LV" b="1" dirty="0"/>
          </a:p>
          <a:p>
            <a:pPr marL="0" indent="0">
              <a:buFontTx/>
              <a:buNone/>
            </a:pPr>
            <a:endParaRPr lang="lv-LV" b="1" dirty="0"/>
          </a:p>
          <a:p>
            <a:pPr marL="0" indent="0">
              <a:buFontTx/>
              <a:buNone/>
            </a:pPr>
            <a:r>
              <a:rPr lang="lv-LV" b="1" dirty="0"/>
              <a:t>Pamat</a:t>
            </a:r>
            <a:r>
              <a:rPr lang="en-US" b="1" dirty="0" err="1"/>
              <a:t>informācijas</a:t>
            </a:r>
            <a:r>
              <a:rPr lang="lv-LV" b="1" dirty="0"/>
              <a:t> kopsavilkums:</a:t>
            </a:r>
          </a:p>
          <a:p>
            <a:r>
              <a:rPr lang="lv-LV" sz="1200" b="0" kern="1200" dirty="0">
                <a:solidFill>
                  <a:schemeClr val="tx1"/>
                </a:solidFill>
                <a:effectLst/>
                <a:latin typeface="+mn-lt"/>
              </a:rPr>
              <a:t>SPIRULINA UZTURA BAGĀTINĀTĀJS: </a:t>
            </a:r>
            <a:endParaRPr lang="lv-LV" sz="1200" b="0" kern="1200" dirty="0">
              <a:solidFill>
                <a:schemeClr val="tx1"/>
              </a:solidFill>
              <a:effectLst/>
              <a:latin typeface="+mn-lt"/>
              <a:ea typeface="+mn-ea"/>
              <a:cs typeface="+mn-cs"/>
            </a:endParaRPr>
          </a:p>
          <a:p>
            <a:pPr lvl="0"/>
            <a:r>
              <a:rPr lang="lv-LV" sz="1200" kern="1200" dirty="0">
                <a:solidFill>
                  <a:schemeClr val="tx1"/>
                </a:solidFill>
                <a:effectLst/>
                <a:latin typeface="+mn-lt"/>
              </a:rPr>
              <a:t>Barojošās zilaļģu ciānbaktērijas (66% olbaltumvielu (!) – kā arī šķiedrvielas, B grupas vitamīni, mangāns, dzelzs un kalcijs). Spirulina pulveris ir bagāts ar B1 vitamīnu (vitamīnu), kas veicina normālu sirds darbību, psiholoģisko darbību un imūnsistēmu.</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Spirulina pulverī ir ļoti daudz augu izcelsmes olbaltumvielu, 15 g preparāta sniedzot nedaudz mazāk par 10 g olbaltumvielu . Olbaltumvielas palīdz saglabāt muskuļu masu.</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Spirulina pulveris ir pārpildīts ar A vitamīnu, kas veicina veselīgu imūnsistēmas darbību.</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Spirulina pulveris satur daudz dzelzs, kas palīdz ķermenim justies mazāk nogurušam un nogurdinātam, kā arī transportēt skābekli pa ķermeni.</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Spirulina ir labs kalcija avots, kas veicina veselīgu kaulu uzturēšanu.</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Atkal, aļģes ir bagātīgs dabas resurss, ko var izmantot, lai gūtu īpašus ieguvumus veselībai.</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p>
          <a:p>
            <a:r>
              <a:rPr lang="lv-LV" sz="1200" b="0" kern="1200" dirty="0">
                <a:solidFill>
                  <a:schemeClr val="tx1"/>
                </a:solidFill>
                <a:effectLst/>
                <a:latin typeface="+mn-lt"/>
              </a:rPr>
              <a:t>PIPARMĒTRAS EĻĻAS KAPSULAS:</a:t>
            </a:r>
            <a:endParaRPr lang="lv-LV" sz="1200" b="0" kern="1200" dirty="0">
              <a:solidFill>
                <a:schemeClr val="tx1"/>
              </a:solidFill>
              <a:effectLst/>
              <a:latin typeface="+mn-lt"/>
              <a:ea typeface="+mn-ea"/>
              <a:cs typeface="+mn-cs"/>
            </a:endParaRPr>
          </a:p>
          <a:p>
            <a:pPr lvl="0"/>
            <a:r>
              <a:rPr lang="lv-LV" sz="1200" kern="1200" dirty="0">
                <a:solidFill>
                  <a:schemeClr val="tx1"/>
                </a:solidFill>
                <a:effectLst/>
                <a:latin typeface="+mn-lt"/>
              </a:rPr>
              <a:t>Ir pierādīts, ka piparmētru eļļai ir tādas veselības priekšrocības kā vēdera uzpūšanās un kairinātu zarnu sindroma mazināšana.</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Eļļu var kombinēt arī ar citām eļļām, lai iegūtu papildu iedarbību (piemēram, kombinējot ar eikalipta un krustnagliņu eļļu, tā var mazināt alerģiju simptomus, tāpēc to var izmantot kā dabisku līdzekli tādos apstākļos kā siena drudzis, nevis lietot mākslīgos antihistamīna līdzekļus). Turklāt, ja to lieto kopā ar kokosriekstu eļļu, tā samazina drudža simptomus. </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Samazinot nepieciešamību pēc mākslīgām zālēm, tiek samazināta ne tikai enerģija, kas nepieciešama šo zāļu ražošanai un transportēšanai uz laboratorijām, kur tiek ražotas zāles. Tas arī nozīmē, ka, iznīcinot/izšķīdinot šīs zāles atpakaļ ūdens sistēmā, tās nepiesārņo jūras ekosistēmas, jo zāļu ekstrakti nav toksiski un tādējādi nekaitē ne cilvēkiem, ne jūras dzīvībai.</a:t>
            </a:r>
            <a:endParaRPr lang="lv-LV" sz="1200" kern="1200" dirty="0">
              <a:solidFill>
                <a:schemeClr val="tx1"/>
              </a:solidFill>
              <a:effectLst/>
              <a:latin typeface="+mn-lt"/>
              <a:ea typeface="+mn-ea"/>
              <a:cs typeface="+mn-cs"/>
            </a:endParaRPr>
          </a:p>
          <a:p>
            <a:pPr marL="0" indent="0">
              <a:buFontTx/>
              <a:buNone/>
            </a:pPr>
            <a:endParaRPr lang="lv-LV" b="0" dirty="0"/>
          </a:p>
          <a:p>
            <a:pPr marL="0" indent="0">
              <a:buFontTx/>
              <a:buNone/>
            </a:pPr>
            <a:r>
              <a:rPr lang="lv-LV" b="1" dirty="0"/>
              <a:t>Galvenās saites papildu informācijai:</a:t>
            </a:r>
          </a:p>
          <a:p>
            <a:pPr marL="0" indent="0">
              <a:buFontTx/>
              <a:buNone/>
            </a:pPr>
            <a:r>
              <a:rPr lang="lv-LV" b="0" dirty="0"/>
              <a:t>https://naturya.com/single-ingredients/spirulina-powder</a:t>
            </a:r>
          </a:p>
          <a:p>
            <a:pPr marL="0" indent="0">
              <a:buFontTx/>
              <a:buNone/>
            </a:pPr>
            <a:r>
              <a:rPr lang="lv-LV" b="0" dirty="0"/>
              <a:t>https://thracianoils.com/peppermint-oil/)</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Makkejs D. L. </a:t>
            </a:r>
            <a:r>
              <a:rPr lang="lv-LV" sz="1200" i="1" kern="1200" dirty="0">
                <a:solidFill>
                  <a:schemeClr val="tx1"/>
                </a:solidFill>
                <a:effectLst/>
                <a:latin typeface="+mn-lt"/>
              </a:rPr>
              <a:t>[McKay, D.L.]</a:t>
            </a:r>
            <a:r>
              <a:rPr lang="lv-LV" sz="1200" kern="1200" dirty="0">
                <a:solidFill>
                  <a:schemeClr val="tx1"/>
                </a:solidFill>
                <a:effectLst/>
                <a:latin typeface="+mn-lt"/>
              </a:rPr>
              <a:t>, Blumbergs J. B. </a:t>
            </a:r>
            <a:r>
              <a:rPr lang="lv-LV" sz="1200" i="1" kern="1200" dirty="0">
                <a:solidFill>
                  <a:schemeClr val="tx1"/>
                </a:solidFill>
                <a:effectLst/>
                <a:latin typeface="+mn-lt"/>
              </a:rPr>
              <a:t>[Blumberg, J.B.]</a:t>
            </a:r>
            <a:r>
              <a:rPr lang="lv-LV" sz="1200" kern="1200" dirty="0">
                <a:solidFill>
                  <a:schemeClr val="tx1"/>
                </a:solidFill>
                <a:effectLst/>
                <a:latin typeface="+mn-lt"/>
              </a:rPr>
              <a:t> (2006). Pārskats par piparmētru tējas bioaktivitāti un iespējamo ieguvumu veselībai (Mentha piperita L. </a:t>
            </a:r>
            <a:r>
              <a:rPr lang="lv-LV" sz="1200" i="1" kern="1200" dirty="0">
                <a:solidFill>
                  <a:schemeClr val="tx1"/>
                </a:solidFill>
                <a:effectLst/>
                <a:latin typeface="+mn-lt"/>
              </a:rPr>
              <a:t>Fitoterapijas pētījumi</a:t>
            </a:r>
            <a:r>
              <a:rPr lang="lv-LV" sz="1200" kern="1200" dirty="0">
                <a:solidFill>
                  <a:schemeClr val="tx1"/>
                </a:solidFill>
                <a:effectLst/>
                <a:latin typeface="+mn-lt"/>
              </a:rPr>
              <a:t>, 20. sējums, 619. līdz 633. lpp.: </a:t>
            </a:r>
          </a:p>
          <a:p>
            <a:pPr marL="0" indent="0">
              <a:buFontTx/>
              <a:buNone/>
            </a:pPr>
            <a:endParaRPr lang="lv-LV" b="1" dirty="0"/>
          </a:p>
          <a:p>
            <a:pPr marL="0" indent="0">
              <a:buFontTx/>
              <a:buNone/>
            </a:pPr>
            <a:endParaRPr lang="lv-LV" b="1" dirty="0"/>
          </a:p>
        </p:txBody>
      </p:sp>
      <p:sp>
        <p:nvSpPr>
          <p:cNvPr id="4" name="Slide Number Placeholder 3"/>
          <p:cNvSpPr>
            <a:spLocks noGrp="1"/>
          </p:cNvSpPr>
          <p:nvPr>
            <p:ph type="sldNum" sz="quarter" idx="5"/>
          </p:nvPr>
        </p:nvSpPr>
        <p:spPr/>
        <p:txBody>
          <a:bodyPr/>
          <a:lstStyle/>
          <a:p>
            <a:fld id="{41481134-C033-134E-A734-0ECA2D34BE9D}" type="slidenum">
              <a:rPr lang="en-US" smtClean="0"/>
              <a:t>10</a:t>
            </a:fld>
            <a:endParaRPr lang="lv-LV" dirty="0"/>
          </a:p>
        </p:txBody>
      </p:sp>
    </p:spTree>
    <p:extLst>
      <p:ext uri="{BB962C8B-B14F-4D97-AF65-F5344CB8AC3E}">
        <p14:creationId xmlns:p14="http://schemas.microsoft.com/office/powerpoint/2010/main" val="377627212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lv-LV" b="1" dirty="0"/>
              <a:t>Piezīmes skolotājiem: </a:t>
            </a:r>
            <a:r>
              <a:rPr lang="lv-LV" b="0" dirty="0"/>
              <a:t>Pievērsiet studentu uzmanību katram produktam, kurā ēteriskās eļļas galvenokārt tiek izmantotas mitrināšanai, dodot kosmētikas līdzekļiem papildu dermatoloģisku labumu. Uzsveriet, ka "Baltic Collagen" krēms satur daudz dažādu ēterisko eļļu un izmanto atkritumu materiālus no zivsaimniecības nozares, tāpēc tiek uzskatīts par aprites produktu tādā nozīmē, ka nav jāražo nekādi mākslīgi izstrādājumi (samazinot ar to saistīto enerģiju un resursus), kas iepriekš tika uzskatīts kā atkritumu materiāls, un kas tagad tiek izveidots kā augstas vērtības produkts. Izceliet aromātisko augu organiskas audzēšanas iespējas, lai nodrošinātu, ka mākslīgie mēslošanas līdzekļi nepiesārņo zemi, un produkti ir dabiski droši lietošanai cilvēkiem, īpaši uz jutīgas un uz alerģijām tendētas ādas. </a:t>
            </a:r>
            <a:endParaRPr lang="lv-LV" b="1" dirty="0"/>
          </a:p>
          <a:p>
            <a:pPr marL="0" indent="0">
              <a:buFontTx/>
              <a:buNone/>
            </a:pPr>
            <a:endParaRPr lang="lv-LV" b="1" dirty="0"/>
          </a:p>
          <a:p>
            <a:pPr marL="0" indent="0">
              <a:buFontTx/>
              <a:buNone/>
            </a:pPr>
            <a:r>
              <a:rPr lang="lv-LV" b="1" dirty="0"/>
              <a:t>Pamat</a:t>
            </a:r>
            <a:r>
              <a:rPr lang="en-US" b="1" dirty="0" err="1"/>
              <a:t>informācijas</a:t>
            </a:r>
            <a:r>
              <a:rPr lang="lv-LV" b="1" dirty="0"/>
              <a:t> kopsavilkums:</a:t>
            </a:r>
          </a:p>
          <a:p>
            <a:r>
              <a:rPr lang="lv-LV" sz="1200" b="0" kern="1200" dirty="0">
                <a:solidFill>
                  <a:schemeClr val="tx1"/>
                </a:solidFill>
                <a:effectLst/>
                <a:latin typeface="+mn-lt"/>
              </a:rPr>
              <a:t>BALTIC COLLAGEN EKSKLUZĪVS KRĒMS:</a:t>
            </a:r>
            <a:endParaRPr lang="lv-LV" sz="1200" b="0" kern="1200" dirty="0">
              <a:solidFill>
                <a:schemeClr val="tx1"/>
              </a:solidFill>
              <a:effectLst/>
              <a:latin typeface="+mn-lt"/>
              <a:ea typeface="+mn-ea"/>
              <a:cs typeface="+mn-cs"/>
            </a:endParaRPr>
          </a:p>
          <a:p>
            <a:pPr lvl="0"/>
            <a:r>
              <a:rPr lang="lv-LV" sz="1200" kern="1200" dirty="0">
                <a:solidFill>
                  <a:schemeClr val="tx1"/>
                </a:solidFill>
                <a:effectLst/>
                <a:latin typeface="+mn-lt"/>
              </a:rPr>
              <a:t>Polijā bāzēts uzņēmums (Gdiņa).</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Dabiskā kolagēna iegūšanai izmanto saldūdens un sālsūdens zivju ādu.</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Pretstatā mākslīgajiem kolagēna krēmiem, pietiek ar nelielu daudzumu želejas, lai mitrinātu un bagātinātu ādu ar vērtīgām vielām. Svarīgi, ka "Baltic Collagen" līnijas produkti nesatur ķīmiskas piedevas: smaržvielas vai krāsvielas. Tas ir pilnīgi dabīgs saistaudu olbaltumvielu hidrāts, kas iegūts no saldūdens un jūras zivīm, tādējādi samazinot zvejniecības atkritumus, vienlaikus radot dermatoloģiski izdevīgu produktu.</a:t>
            </a:r>
            <a:r>
              <a:rPr lang="lv-LV" sz="1200" b="0" kern="1200" dirty="0">
                <a:solidFill>
                  <a:schemeClr val="tx1"/>
                </a:solidFill>
                <a:effectLst/>
                <a:latin typeface="+mn-lt"/>
              </a:rPr>
              <a:t> </a:t>
            </a:r>
            <a:endParaRPr lang="lv-LV" sz="1200" b="0" kern="1200" dirty="0">
              <a:solidFill>
                <a:schemeClr val="tx1"/>
              </a:solidFill>
              <a:effectLst/>
              <a:latin typeface="+mn-lt"/>
              <a:ea typeface="+mn-ea"/>
              <a:cs typeface="+mn-cs"/>
            </a:endParaRPr>
          </a:p>
          <a:p>
            <a:r>
              <a:rPr lang="lv-LV" sz="1200" b="0" kern="1200" dirty="0">
                <a:solidFill>
                  <a:schemeClr val="tx1"/>
                </a:solidFill>
                <a:effectLst/>
                <a:latin typeface="+mn-lt"/>
              </a:rPr>
              <a:t> </a:t>
            </a:r>
          </a:p>
          <a:p>
            <a:r>
              <a:rPr lang="lv-LV" sz="1200" b="0" kern="1200" dirty="0">
                <a:solidFill>
                  <a:schemeClr val="tx1"/>
                </a:solidFill>
                <a:effectLst/>
                <a:latin typeface="+mn-lt"/>
              </a:rPr>
              <a:t>SULĪGA SKAISTUMA FITO-PIGMENTI "SHEER" LŪPU SPĪDUMS:</a:t>
            </a:r>
            <a:endParaRPr lang="lv-LV" sz="1200" b="0" kern="1200" dirty="0">
              <a:solidFill>
                <a:schemeClr val="tx1"/>
              </a:solidFill>
              <a:effectLst/>
              <a:latin typeface="+mn-lt"/>
              <a:ea typeface="+mn-ea"/>
              <a:cs typeface="+mn-cs"/>
            </a:endParaRPr>
          </a:p>
          <a:p>
            <a:r>
              <a:rPr lang="lv-LV" sz="1200" kern="1200" dirty="0">
                <a:solidFill>
                  <a:schemeClr val="tx1"/>
                </a:solidFill>
                <a:effectLst/>
                <a:latin typeface="+mn-lt"/>
              </a:rPr>
              <a:t>Satur "Juice Beauty" ekskluzīvo mitrinošo augu maisījumu (glicerīnu, betainu un fosfolipīdus), lai palielinātu ādas mitrināšanu, un "Juice Beauty" fito-pigmentu ekskluzīvo granātābolu un rožu ēterisko eļļu maisījumu. </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ASV uzņēmums, kas organiski audzē savas sastāvdaļas savā saimniecībā Kalifornijā.</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Savā uzņēmuma vietnē www.juicybeauty.com viņi popularizē dabisko un bioloģisko produktu, piemēram, rožu un granātābolu, audzēšanas un izmantošanas priekšrocības, tāpat arī lūpu spīdumu produktu diapazonu. Piemēram, viņi norāda sekojošo: "Saskaņā ar "The Organic Center" veikto pētījumu, bioloģiski audzēti augļi un dārzeņi var palielināt antioksidantu līmeni par gandrīz 30 procentiem salīdzinājumā ar parastajās saimniecībās audzētiem produktiem." Tādēļ, izmantojot šīs dabiski sastopamās ēteriskās eļļas, var pastāvēt dermatoloģiskas priekšrocības, kā arī tiek samazināts vides piesārņojums no kaitīgām sintētiskām ķīmiskām vielām. </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Viņi apgalvo, ka tādas ēteriskās eļļas kā rozes un citas palielina arī produktu mitrināšanas līmeni, proti, to ražotajai kosmētikai, piemēram, parādītajam lūpu spīdumam, ir papildu priekšrocības salīdzinājumā ar parastajiem kosmētikas līdzekļiem. </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p>
          <a:p>
            <a:pPr marL="0" indent="0">
              <a:buFontTx/>
              <a:buNone/>
            </a:pPr>
            <a:endParaRPr lang="lv-LV" b="0" dirty="0"/>
          </a:p>
          <a:p>
            <a:pPr marL="0" indent="0">
              <a:buFontTx/>
              <a:buNone/>
            </a:pPr>
            <a:r>
              <a:rPr lang="lv-LV" b="1" dirty="0"/>
              <a:t>Galvenās saites papildu informācijai:</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0" dirty="0"/>
              <a:t>http://balticcollagen.pl/baltic-collagen-en/</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0" dirty="0"/>
              <a:t>https://juicebeauty.com/pages/why-juice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b="0" dirty="0"/>
              <a:t>https://juicebeauty.com/collections/makeup-shop-by-category-lips/products/phyto-pigments-sheer-lip-gloss</a:t>
            </a:r>
            <a:endParaRPr lang="lv-LV" b="1"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v-LV" b="1" dirty="0"/>
          </a:p>
          <a:p>
            <a:pPr marL="0" indent="0">
              <a:buFontTx/>
              <a:buNone/>
            </a:pPr>
            <a:endParaRPr lang="lv-LV" b="0" dirty="0"/>
          </a:p>
        </p:txBody>
      </p:sp>
      <p:sp>
        <p:nvSpPr>
          <p:cNvPr id="4" name="Slide Number Placeholder 3"/>
          <p:cNvSpPr>
            <a:spLocks noGrp="1"/>
          </p:cNvSpPr>
          <p:nvPr>
            <p:ph type="sldNum" sz="quarter" idx="5"/>
          </p:nvPr>
        </p:nvSpPr>
        <p:spPr/>
        <p:txBody>
          <a:bodyPr/>
          <a:lstStyle/>
          <a:p>
            <a:fld id="{41481134-C033-134E-A734-0ECA2D34BE9D}" type="slidenum">
              <a:rPr lang="en-US" smtClean="0"/>
              <a:t>11</a:t>
            </a:fld>
            <a:endParaRPr lang="lv-LV" dirty="0"/>
          </a:p>
        </p:txBody>
      </p:sp>
    </p:spTree>
    <p:extLst>
      <p:ext uri="{BB962C8B-B14F-4D97-AF65-F5344CB8AC3E}">
        <p14:creationId xmlns:p14="http://schemas.microsoft.com/office/powerpoint/2010/main" val="360386506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lv-LV" b="1" dirty="0"/>
              <a:t>Piezīmes skolotājiem: </a:t>
            </a:r>
            <a:r>
              <a:rPr lang="lv-LV" b="0" dirty="0"/>
              <a:t>Uzsveriet, kā krēmu "Biolat" var izmantot iekaisušas ādas ārstēšanai skujkoku ēterisko eļļu ārstniecisko īpašību dēļ. Pievērsiet studentu uzmanību lavandas eļļas ieguvumiem garīgās veselības jomā (palīdz mazināt trauksmi utt.), kā arī farmaceitiskā produkta parastajiem fiziskās veselības ieguvumiem (griezumu un plaisu apstrāde). </a:t>
            </a:r>
            <a:endParaRPr lang="lv-LV" b="1" dirty="0"/>
          </a:p>
          <a:p>
            <a:pPr marL="0" indent="0">
              <a:buFontTx/>
              <a:buNone/>
            </a:pPr>
            <a:endParaRPr lang="lv-LV" b="1" dirty="0"/>
          </a:p>
          <a:p>
            <a:pPr marL="0" indent="0">
              <a:buFontTx/>
              <a:buNone/>
            </a:pPr>
            <a:r>
              <a:rPr lang="lv-LV" b="1" dirty="0"/>
              <a:t>Pamat</a:t>
            </a:r>
            <a:r>
              <a:rPr lang="en-US" b="1" dirty="0" err="1"/>
              <a:t>informācijas</a:t>
            </a:r>
            <a:r>
              <a:rPr lang="lv-LV" b="1" dirty="0"/>
              <a:t> kopsavilkums:</a:t>
            </a:r>
          </a:p>
          <a:p>
            <a:r>
              <a:rPr lang="lv-LV" sz="1200" b="0" kern="1200" dirty="0">
                <a:solidFill>
                  <a:schemeClr val="tx1"/>
                </a:solidFill>
                <a:effectLst/>
                <a:latin typeface="+mn-lt"/>
              </a:rPr>
              <a:t>BIOLAT KRĒMS "SILBIOLA":</a:t>
            </a:r>
            <a:endParaRPr lang="lv-LV" sz="1200" b="0" kern="1200" dirty="0">
              <a:solidFill>
                <a:schemeClr val="tx1"/>
              </a:solidFill>
              <a:effectLst/>
              <a:latin typeface="+mn-lt"/>
              <a:ea typeface="+mn-ea"/>
              <a:cs typeface="+mn-cs"/>
            </a:endParaRPr>
          </a:p>
          <a:p>
            <a:pPr lvl="0"/>
            <a:r>
              <a:rPr lang="lv-LV" sz="1200" kern="1200" dirty="0">
                <a:solidFill>
                  <a:schemeClr val="tx1"/>
                </a:solidFill>
                <a:effectLst/>
                <a:latin typeface="+mn-lt"/>
              </a:rPr>
              <a:t>Krēms ir izgatavots no ēteriskajām eļļām – "silbiols" ir egļu ekstrakts ar bioaktīviem savienojumiem, kas satur epimanolu, fitosterīnus utt.</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Ēteriskās eļļas tiek iegūtas no tādiem skuju kokiem kā egle un priede. </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Tos lieto aromterapijā, ķermeņa sviestos un krēmos, kas palīdz iekaisušai vai alerģiskai ādai, jo ēteriskajām eļļām piemīt dzesējošas un ārstnieciskas īpašības.</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Izmanto arī veselības dzērienā Ho-Fi, lai papildinātu uzturlīdzekļus, īpaši ziemas laikā. </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Tātad, Biolat pārstrādās augu izejvielas iepriekš aprakstītajā veidā (galvenokārt skujkoku skuju lapotni), lai ekstrahētu bioaktīvās vielas un pārvērstu tās par augstas kvalitātes produktiem, kas ir labi veselības stiprināšanai, uztura bagātināšanai, kosmētikas lietošanai un augu aizsardzībai.</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p>
          <a:p>
            <a:r>
              <a:rPr lang="lv-LV" sz="1200" b="0" kern="1200" dirty="0">
                <a:solidFill>
                  <a:schemeClr val="tx1"/>
                </a:solidFill>
                <a:effectLst/>
                <a:latin typeface="+mn-lt"/>
              </a:rPr>
              <a:t>LAVANDU ĒTERISKĀ AROMĀTISKĀ EĻĻA:</a:t>
            </a:r>
            <a:endParaRPr lang="lv-LV" sz="1200" b="0" kern="1200" dirty="0">
              <a:solidFill>
                <a:schemeClr val="tx1"/>
              </a:solidFill>
              <a:effectLst/>
              <a:latin typeface="+mn-lt"/>
              <a:ea typeface="+mn-ea"/>
              <a:cs typeface="+mn-cs"/>
            </a:endParaRPr>
          </a:p>
          <a:p>
            <a:pPr lvl="0"/>
            <a:r>
              <a:rPr lang="lv-LV" sz="1200" kern="1200" dirty="0">
                <a:solidFill>
                  <a:schemeClr val="tx1"/>
                </a:solidFill>
                <a:effectLst/>
                <a:latin typeface="+mn-lt"/>
              </a:rPr>
              <a:t>Lavanda ir viena no populārākajām ēteriskajām eļļām, ko lieto farmācijā, jo īpaši aromterapijā, pateicoties nomierinošajām īpašībām. </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To iegūst, izmantojot destilāciju ar tvaiku, kā paskaidrots iepriekš.</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Cena ir 12,95 mārciņas tikai par 20 ml tīras organiskās eļļas (diezgan dārga, ja to pārdod kā luksusa produktu).</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Lavandas ēteriskās eļļas nomierinošās īpašības palīdzēs nomierināt trauksmi, uzlabot relaksāciju un veicināt labu nakts miegu. Lietojot uz ādas, lavanda efektīvi nomierina nelielus griezumus un plaisas, kā arī var nodrošināt barību sausai vai saulē sasprēgājušai ādai.</a:t>
            </a:r>
          </a:p>
          <a:p>
            <a:pPr marL="0" indent="0">
              <a:buFontTx/>
              <a:buNone/>
            </a:pPr>
            <a:endParaRPr lang="lv-LV" sz="1200" b="0" i="0" kern="1200" dirty="0">
              <a:solidFill>
                <a:schemeClr val="tx1"/>
              </a:solidFill>
              <a:effectLst/>
              <a:latin typeface="+mn-lt"/>
              <a:ea typeface="+mn-ea"/>
              <a:cs typeface="+mn-cs"/>
            </a:endParaRPr>
          </a:p>
          <a:p>
            <a:pPr marL="0" indent="0">
              <a:buFontTx/>
              <a:buNone/>
            </a:pPr>
            <a:r>
              <a:rPr lang="lv-LV" sz="1200" b="1" i="0" kern="1200" dirty="0">
                <a:solidFill>
                  <a:schemeClr val="tx1"/>
                </a:solidFill>
                <a:effectLst/>
                <a:latin typeface="+mn-lt"/>
              </a:rPr>
              <a:t>Galvenās saites papildu informācijai:</a:t>
            </a:r>
          </a:p>
          <a:p>
            <a:pPr marL="0" indent="0">
              <a:buFontTx/>
              <a:buNone/>
            </a:pPr>
            <a:r>
              <a:rPr lang="lv-LV" b="0" dirty="0"/>
              <a:t>https://www.biolat.lv/en/products/needle-processing-products/</a:t>
            </a:r>
          </a:p>
          <a:p>
            <a:pPr marL="0" indent="0">
              <a:buFontTx/>
              <a:buNone/>
            </a:pPr>
            <a:r>
              <a:rPr lang="lv-LV" b="0" dirty="0"/>
              <a:t>https://www.tisserand.com/aromatherapy/lavender-ethically-harvested-pure-essential-oil-20ml/</a:t>
            </a:r>
            <a:endParaRPr lang="lv-LV" b="1" dirty="0"/>
          </a:p>
        </p:txBody>
      </p:sp>
      <p:sp>
        <p:nvSpPr>
          <p:cNvPr id="4" name="Slide Number Placeholder 3"/>
          <p:cNvSpPr>
            <a:spLocks noGrp="1"/>
          </p:cNvSpPr>
          <p:nvPr>
            <p:ph type="sldNum" sz="quarter" idx="5"/>
          </p:nvPr>
        </p:nvSpPr>
        <p:spPr/>
        <p:txBody>
          <a:bodyPr/>
          <a:lstStyle/>
          <a:p>
            <a:fld id="{41481134-C033-134E-A734-0ECA2D34BE9D}" type="slidenum">
              <a:rPr lang="en-US" smtClean="0"/>
              <a:t>12</a:t>
            </a:fld>
            <a:endParaRPr lang="lv-LV" dirty="0"/>
          </a:p>
        </p:txBody>
      </p:sp>
    </p:spTree>
    <p:extLst>
      <p:ext uri="{BB962C8B-B14F-4D97-AF65-F5344CB8AC3E}">
        <p14:creationId xmlns:p14="http://schemas.microsoft.com/office/powerpoint/2010/main" val="295813794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b="1" dirty="0"/>
              <a:t>Piezīmes skolotājiem:</a:t>
            </a:r>
          </a:p>
          <a:p>
            <a:r>
              <a:rPr lang="lv-LV" dirty="0"/>
              <a:t>Atskaņojiet YouTube videoklipu, kurā aprakstīts Revive Eco, noklikšķinot uz attēla vai izmantojot šo tīmekļa saiti: https://www.youtube.com/watch?v=lc7dYah5CtM&amp;feature=youtu.be  (Video ilgums 1 minūte 20 sekundes). Izmantojiet to, lai izceltu "Revive Eco" galvenos aspektus, to, kāds ir viņu uzņēmuma darbības mērķis un kā viņi savāc atkritumus no kafijas biezumiem, lai tos izmantotu augstas vērtības produktu ražošanai, piemēram, kosmētikas un farmācijas rūpniecībai, no kafijas iegūstot ēteriskās eļļas. </a:t>
            </a:r>
          </a:p>
          <a:p>
            <a:r>
              <a:rPr lang="lv-LV" dirty="0"/>
              <a:t>Uzsveriet, cik svarīgi ir atrast alternatīvas palmu eļļai, izskaidrojot milzīgo kaitējumus videi, kas ir šīs eļļas masveida ražošana, par ko visplašāk ziņo no Amazones reģioniem. Visbeidzot, pievērsiet studentu uzmanību ieguvumiem, kurus varētu izjust, izmantojot biomateriālu atkritumus kā alternatīvu kosmētikā un farmācijā, kas daudzu produktu ražošanā lielā mērā paļaujas uz palmu eļļu. </a:t>
            </a:r>
          </a:p>
          <a:p>
            <a:endParaRPr lang="lv-LV" dirty="0"/>
          </a:p>
          <a:p>
            <a:r>
              <a:rPr lang="lv-LV" b="1" dirty="0"/>
              <a:t>Pamat</a:t>
            </a:r>
            <a:r>
              <a:rPr lang="en-US" b="1" dirty="0" err="1"/>
              <a:t>informācijas</a:t>
            </a:r>
            <a:r>
              <a:rPr lang="lv-LV" b="1" dirty="0"/>
              <a:t> kopsavilkums:</a:t>
            </a:r>
          </a:p>
          <a:p>
            <a:r>
              <a:rPr lang="lv-LV" sz="1200" kern="1200" dirty="0">
                <a:solidFill>
                  <a:schemeClr val="tx1"/>
                </a:solidFill>
                <a:effectLst/>
                <a:latin typeface="+mn-lt"/>
              </a:rPr>
              <a:t>“Lielbritānijā mēs katru dienu izdzeram 55 miljonus tases kafijas, kā rezultātā rodas un tiek izšķiesti vairāk nekā pusmiljons tonnu kafijas biezumu” (Revive Eco tīmekļa vietne). Uzņēmums "Revive Eco" izmanto šos kafijas biezumus atkritumus, savācot tos no vietējām kafejnīcām un uzņēmumiem (plānojot slēgt līgumus ar tādiem uzņēmumiem kā RBS un Edinburgas lidostu). </a:t>
            </a:r>
          </a:p>
          <a:p>
            <a:r>
              <a:rPr lang="lv-LV" sz="1200" kern="1200" dirty="0">
                <a:solidFill>
                  <a:schemeClr val="tx1"/>
                </a:solidFill>
                <a:effectLst/>
                <a:latin typeface="+mn-lt"/>
              </a:rPr>
              <a:t> </a:t>
            </a:r>
          </a:p>
          <a:p>
            <a:r>
              <a:rPr lang="lv-LV" sz="1200" kern="1200" dirty="0">
                <a:solidFill>
                  <a:schemeClr val="tx1"/>
                </a:solidFill>
                <a:effectLst/>
                <a:latin typeface="+mn-lt"/>
              </a:rPr>
              <a:t>"Revive Eco" ekstrakta eļļas no kafijas biezumiem tiek iegūtas Vācijas laboratorijā, kas ražo daudz un dažādas ēteriskās eļļas, ko var izmantot farmācijas, kosmētikas un pārtikas rūpniecībā. Viena no šīm ēteriskajām eļļām var būt videi draudzīga alternatīva palmu eļļai, kurai ir liela ietekme uz mežu izciršanas, kas mūsdienās ir aktuāla, negatīvo ietekmi palmu eļļas ražošanā. </a:t>
            </a:r>
          </a:p>
          <a:p>
            <a:r>
              <a:rPr lang="lv-LV" sz="1200" kern="1200" dirty="0">
                <a:solidFill>
                  <a:schemeClr val="tx1"/>
                </a:solidFill>
                <a:effectLst/>
                <a:latin typeface="+mn-lt"/>
              </a:rPr>
              <a:t> </a:t>
            </a:r>
          </a:p>
          <a:p>
            <a:r>
              <a:rPr lang="lv-LV" sz="1200" kern="1200" dirty="0">
                <a:solidFill>
                  <a:schemeClr val="tx1"/>
                </a:solidFill>
                <a:effectLst/>
                <a:latin typeface="+mn-lt"/>
              </a:rPr>
              <a:t>Palmu eļļu ekstrahē no eļļas palmas augļiem. "Mūsdienās Indonēzija un Malaizija veido vairāk nekā 85% no pasaules piedāvājuma, bet ir vēl 42 valstis, kas arī ražo palmu eļļu", saskaņā ar WWF vietni (WWF, 2020). Tomēr masu mediji pievērš uzmanību palmu eļļas ražošanas mežu izciršanas ietekmei Amazones lietus mežos. Tā ir pieaugoša nozare dažās Amazones daļās, ko izmanto gan daudzu dažādu produktu ražošanā, gan arī kā biodegvielas veidu reģionam. “Laika posmā no 2010. līdz 2012. gadam palmu eļļas nozarē bija vērojams iespaidīgs pieaugums no1090 km</a:t>
            </a:r>
            <a:r>
              <a:rPr lang="lv-LV" sz="1200" kern="1200" baseline="30000" dirty="0">
                <a:solidFill>
                  <a:schemeClr val="tx1"/>
                </a:solidFill>
                <a:effectLst/>
                <a:latin typeface="+mn-lt"/>
              </a:rPr>
              <a:t>2</a:t>
            </a:r>
            <a:r>
              <a:rPr lang="lv-LV" sz="1200" kern="1200" dirty="0">
                <a:solidFill>
                  <a:schemeClr val="tx1"/>
                </a:solidFill>
                <a:effectLst/>
                <a:latin typeface="+mn-lt"/>
              </a:rPr>
              <a:t> līdz gandrīz 1400 km</a:t>
            </a:r>
            <a:r>
              <a:rPr lang="lv-LV" sz="1200" kern="1200" baseline="30000" dirty="0">
                <a:solidFill>
                  <a:schemeClr val="tx1"/>
                </a:solidFill>
                <a:effectLst/>
                <a:latin typeface="+mn-lt"/>
              </a:rPr>
              <a:t>2</a:t>
            </a:r>
            <a:r>
              <a:rPr lang="lv-LV" sz="1200" kern="1200" dirty="0">
                <a:solidFill>
                  <a:schemeClr val="tx1"/>
                </a:solidFill>
                <a:effectLst/>
                <a:latin typeface="+mn-lt"/>
              </a:rPr>
              <a:t> Paras [Pará] štatā, kas ir lielākais ražotājs. Šādu pieaugumu izraisījis pieaugums bioenerģijas nozarē." (Karvalo [Carvhalo] un citi, 2015: 868). Tomēr tam ir negatīva ietekme uz vidi, jo tādas sugas kā orangutāni izmirst un koku skaita samazināšana ierobežo fotosintēzes daudzumu pasaulē, pie tam pieaug siltumnīcefekta gāzu emisijas, vēl vairāk veicinot klimata pārmaiņu ietekmi. </a:t>
            </a:r>
          </a:p>
          <a:p>
            <a:r>
              <a:rPr lang="lv-LV" sz="1200" kern="1200" dirty="0">
                <a:solidFill>
                  <a:schemeClr val="tx1"/>
                </a:solidFill>
                <a:effectLst/>
                <a:latin typeface="+mn-lt"/>
              </a:rPr>
              <a:t> </a:t>
            </a:r>
          </a:p>
          <a:p>
            <a:r>
              <a:rPr lang="lv-LV" sz="1200" kern="1200" dirty="0">
                <a:solidFill>
                  <a:schemeClr val="tx1"/>
                </a:solidFill>
                <a:effectLst/>
                <a:latin typeface="+mn-lt"/>
              </a:rPr>
              <a:t>“Palmu eļļa ir gandrīz visā - tā ir gandrīz 50% no lielveikalos atrodamajiem iepakotajiem produktiem, sākot no picām, virtuļiem un šokolādes līdz dezodorantam, šampūniem, zobu pastām un lūpu krāsām." (WWF, 2020). Tas jo īpaši attiecas uz kosmētiku, jo palmu eļļas atvasinājumi sastopami aptuveni 70% no visā pasaulē ražotā kosmētikas (Cukermans [Zuckerman], 2017). Tāpēc, ja "Revive Eco" spēj nodrošināt plaši izmantotu alternatīvu palmu eļļai, tas varētu ievērojami samazināt mežu izciršanas negatīvo ietekmi uz vidi, vienlaikus samazinot kafijas atkritumus, kas nonāk poligonos. Šis ir lielisks piemērs tam, kā aprites ekonomiku var izmantot kosmētikā un farmācijā, lai atrisinātu globālas vides problēmas, izmantojot materiālu vērtību, ko uzskata par atkritumiem.</a:t>
            </a:r>
          </a:p>
          <a:p>
            <a:endParaRPr lang="lv-LV" sz="1200" b="0" i="0" kern="1200" dirty="0">
              <a:solidFill>
                <a:schemeClr val="tx1"/>
              </a:solidFill>
              <a:effectLst/>
              <a:latin typeface="+mn-lt"/>
              <a:ea typeface="+mn-ea"/>
              <a:cs typeface="+mn-cs"/>
            </a:endParaRPr>
          </a:p>
          <a:p>
            <a:r>
              <a:rPr lang="lv-LV" sz="1200" b="1" i="0" kern="1200" dirty="0">
                <a:solidFill>
                  <a:schemeClr val="tx1"/>
                </a:solidFill>
                <a:effectLst/>
                <a:latin typeface="+mn-lt"/>
              </a:rPr>
              <a:t>Galvenās saites papildu informācijai:</a:t>
            </a:r>
          </a:p>
          <a:p>
            <a:r>
              <a:rPr lang="lv-LV" dirty="0"/>
              <a:t>https://revive-eco.com/about/ </a:t>
            </a:r>
          </a:p>
          <a:p>
            <a:r>
              <a:rPr lang="lv-LV" dirty="0"/>
              <a:t>WWF (2020). "8 lietas, kas jāzina par palmu eļļu". Pieejams</a:t>
            </a:r>
            <a:r>
              <a:rPr lang="lv-LV" noProof="0" dirty="0"/>
              <a:t>: https</a:t>
            </a:r>
            <a:r>
              <a:rPr lang="lv-LV" dirty="0"/>
              <a:t>://www.wwf.org.uk/updates/8-things-know-about-palm-oil. Piekļuve 03.03.2020.</a:t>
            </a:r>
          </a:p>
          <a:p>
            <a:r>
              <a:rPr lang="lv-LV" dirty="0"/>
              <a:t>Karvalo C. M. </a:t>
            </a:r>
            <a:r>
              <a:rPr lang="lv-LV" i="1" dirty="0"/>
              <a:t>[Carvhalo, C.M.]</a:t>
            </a:r>
            <a:r>
              <a:rPr lang="lv-LV" dirty="0"/>
              <a:t>, Silveira S. </a:t>
            </a:r>
            <a:r>
              <a:rPr lang="lv-LV" i="1" dirty="0"/>
              <a:t>[Silveira, S.]</a:t>
            </a:r>
            <a:r>
              <a:rPr lang="lv-LV" dirty="0"/>
              <a:t>, Rovere E. L. </a:t>
            </a:r>
            <a:r>
              <a:rPr lang="lv-LV" i="1" dirty="0"/>
              <a:t>[Rovere, E.L.]</a:t>
            </a:r>
            <a:r>
              <a:rPr lang="lv-LV" dirty="0"/>
              <a:t>, Ivama A. I. </a:t>
            </a:r>
            <a:r>
              <a:rPr lang="lv-LV" i="1" dirty="0"/>
              <a:t>[Iwama, A.Y.]</a:t>
            </a:r>
            <a:r>
              <a:rPr lang="lv-LV" dirty="0"/>
              <a:t> (2015). Atmežota un degradēta zeme, kas pieejama biodīzeļdegvielas palmu eļļas platību izplešanai Paras </a:t>
            </a:r>
            <a:r>
              <a:rPr lang="lv-LV" i="1" dirty="0"/>
              <a:t>[Pará]</a:t>
            </a:r>
            <a:r>
              <a:rPr lang="lv-LV" dirty="0"/>
              <a:t> štatā Brazīlijas Amazones daļā. </a:t>
            </a:r>
            <a:r>
              <a:rPr lang="lv-LV" sz="1200" i="1" kern="1200" dirty="0">
                <a:solidFill>
                  <a:schemeClr val="tx1"/>
                </a:solidFill>
                <a:effectLst/>
                <a:latin typeface="+mn-lt"/>
              </a:rPr>
              <a:t>Atsauksmes par atjaunojamiem un ilgtspējīgiem enerģijas veidiem, </a:t>
            </a:r>
            <a:r>
              <a:rPr lang="lv-LV" sz="1200" kern="1200" dirty="0">
                <a:solidFill>
                  <a:schemeClr val="tx1"/>
                </a:solidFill>
                <a:effectLst/>
                <a:latin typeface="+mn-lt"/>
              </a:rPr>
              <a:t>44. sējums, 867-876. lpp.</a:t>
            </a:r>
            <a:r>
              <a:rPr lang="lv-LV" dirty="0"/>
              <a:t>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Cukermans </a:t>
            </a:r>
            <a:r>
              <a:rPr lang="lv-LV" sz="1200" i="1" kern="1200" dirty="0">
                <a:solidFill>
                  <a:schemeClr val="tx1"/>
                </a:solidFill>
                <a:effectLst/>
                <a:latin typeface="+mn-lt"/>
              </a:rPr>
              <a:t>[Zuckerman]</a:t>
            </a:r>
            <a:r>
              <a:rPr lang="lv-LV" sz="1200" kern="1200" dirty="0">
                <a:solidFill>
                  <a:schemeClr val="tx1"/>
                </a:solidFill>
                <a:effectLst/>
                <a:latin typeface="+mn-lt"/>
              </a:rPr>
              <a:t> (2017). Palmu eļļas pretrunas. Pieejams: https://www.vogue.com/projects/13535833/palm-oil-controversy-beauty-products-ingredient-sourcing-deforestation-climate-change/. </a:t>
            </a:r>
            <a:r>
              <a:rPr lang="lv-LV" dirty="0"/>
              <a:t>Piekļuve </a:t>
            </a:r>
            <a:r>
              <a:rPr lang="lv-LV" sz="1200" kern="1200" dirty="0">
                <a:solidFill>
                  <a:schemeClr val="tx1"/>
                </a:solidFill>
                <a:effectLst/>
                <a:latin typeface="+mn-lt"/>
              </a:rPr>
              <a:t>03.03.2020. </a:t>
            </a:r>
            <a:endParaRPr lang="lv-LV" sz="1200" kern="1200" dirty="0">
              <a:solidFill>
                <a:schemeClr val="tx1"/>
              </a:solidFill>
              <a:effectLst/>
              <a:latin typeface="+mn-lt"/>
              <a:ea typeface="+mn-ea"/>
              <a:cs typeface="+mn-cs"/>
            </a:endParaRPr>
          </a:p>
          <a:p>
            <a:endParaRPr lang="lv-LV" sz="1200" b="0" i="0" kern="1200" dirty="0">
              <a:solidFill>
                <a:schemeClr val="tx1"/>
              </a:solidFill>
              <a:effectLst/>
              <a:latin typeface="+mn-lt"/>
              <a:ea typeface="+mn-ea"/>
              <a:cs typeface="+mn-cs"/>
            </a:endParaRPr>
          </a:p>
          <a:p>
            <a:endParaRPr lang="lv-LV" sz="1200" b="0" i="0" kern="1200" dirty="0">
              <a:solidFill>
                <a:schemeClr val="tx1"/>
              </a:solidFill>
              <a:effectLst/>
              <a:latin typeface="+mn-lt"/>
              <a:ea typeface="+mn-ea"/>
              <a:cs typeface="+mn-cs"/>
            </a:endParaRPr>
          </a:p>
        </p:txBody>
      </p:sp>
      <p:sp>
        <p:nvSpPr>
          <p:cNvPr id="4" name="Foliennummernplatzhalter 3"/>
          <p:cNvSpPr>
            <a:spLocks noGrp="1"/>
          </p:cNvSpPr>
          <p:nvPr>
            <p:ph type="sldNum" sz="quarter" idx="5"/>
          </p:nvPr>
        </p:nvSpPr>
        <p:spPr/>
        <p:txBody>
          <a:bodyPr/>
          <a:lstStyle/>
          <a:p>
            <a:fld id="{F4B9ABF1-A5E8-FF4C-953A-B9DDF0BF59CB}" type="slidenum">
              <a:rPr lang="de-DE" smtClean="0"/>
              <a:t>13</a:t>
            </a:fld>
            <a:endParaRPr lang="lv-LV" dirty="0"/>
          </a:p>
        </p:txBody>
      </p:sp>
    </p:spTree>
    <p:extLst>
      <p:ext uri="{BB962C8B-B14F-4D97-AF65-F5344CB8AC3E}">
        <p14:creationId xmlns:p14="http://schemas.microsoft.com/office/powerpoint/2010/main" val="285065052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kern="1200" dirty="0">
                <a:solidFill>
                  <a:schemeClr val="tx1"/>
                </a:solidFill>
                <a:effectLst/>
                <a:latin typeface="+mn-lt"/>
              </a:rPr>
              <a:t>Piezīmes skolotājiem: </a:t>
            </a:r>
            <a:r>
              <a:rPr lang="lv-LV" sz="1200" b="0" kern="1200" dirty="0">
                <a:solidFill>
                  <a:schemeClr val="tx1"/>
                </a:solidFill>
                <a:effectLst/>
                <a:latin typeface="+mn-lt"/>
              </a:rPr>
              <a:t>Paskaidrojiet, kā Ilgtspējīgas attīstības mērķu (IAM) mērķis ir veicināt ilgtspējīgu attīstību, un norādiet, kā tos var saistīt ar ēterisko eļļu un augu izmantošanu kosmētikā un farmācijā, kā paskaidrots zemāk esošajā informācijas kopsavilkumā. Mudiniet studentus klasē vai savā laikā apskatīt IAM vietni (https://sustainabledevelopment.un.org/?menu=1300), lai saprastu visus 17 mērķus un mērķus, kas šeit netika padziļināti izskaidroti, ņemot vērā, ka var būt piemērojami arī citi mērķi, un tas var veicināt kritisku domāšanu un plašāku izpratni par to, kā bioekonomika var palīdzēt atrisināt tādus globālus jautājumus kā bezdarbs un klimata pārmaiņas.</a:t>
            </a:r>
            <a:endParaRPr lang="lv-LV" sz="1200" b="1" kern="1200" dirty="0">
              <a:solidFill>
                <a:schemeClr val="tx1"/>
              </a:solidFill>
              <a:effectLst/>
              <a:latin typeface="+mn-lt"/>
              <a:ea typeface="+mn-ea"/>
              <a:cs typeface="+mn-cs"/>
            </a:endParaRPr>
          </a:p>
          <a:p>
            <a:endParaRPr lang="lv-LV" sz="1200" b="1" kern="1200" dirty="0">
              <a:solidFill>
                <a:schemeClr val="tx1"/>
              </a:solidFill>
              <a:effectLst/>
              <a:latin typeface="+mn-lt"/>
              <a:ea typeface="+mn-ea"/>
              <a:cs typeface="+mn-cs"/>
            </a:endParaRPr>
          </a:p>
          <a:p>
            <a:r>
              <a:rPr lang="lv-LV" sz="1200" b="1" kern="1200" dirty="0">
                <a:solidFill>
                  <a:schemeClr val="tx1"/>
                </a:solidFill>
                <a:effectLst/>
                <a:latin typeface="+mn-lt"/>
              </a:rPr>
              <a:t>Pamat</a:t>
            </a:r>
            <a:r>
              <a:rPr lang="en-US" sz="1200" b="1" kern="1200" dirty="0" err="1">
                <a:solidFill>
                  <a:schemeClr val="tx1"/>
                </a:solidFill>
                <a:effectLst/>
                <a:latin typeface="+mn-lt"/>
              </a:rPr>
              <a:t>informācijas</a:t>
            </a:r>
            <a:r>
              <a:rPr lang="lv-LV" sz="1200" b="1" kern="1200" dirty="0">
                <a:solidFill>
                  <a:schemeClr val="tx1"/>
                </a:solidFill>
                <a:effectLst/>
                <a:latin typeface="+mn-lt"/>
              </a:rPr>
              <a:t> kopsavilkums:</a:t>
            </a:r>
          </a:p>
          <a:p>
            <a:r>
              <a:rPr lang="lv-LV" sz="1200" kern="1200" dirty="0">
                <a:solidFill>
                  <a:schemeClr val="tx1"/>
                </a:solidFill>
                <a:effectLst/>
                <a:latin typeface="+mn-lt"/>
              </a:rPr>
              <a:t>IAM mērķis ir taisnīgā veidā veicināt ilgtspējīgu attīstību visā pasaulē. Bioekonomikas ieviešanas veicināšana ir atslēga daudziem no šiem mērķiem un to sīkākajiem mērķiem. Piemēram…</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p>
          <a:p>
            <a:r>
              <a:rPr lang="lv-LV" sz="1200" b="1" kern="1200" dirty="0">
                <a:solidFill>
                  <a:schemeClr val="tx1"/>
                </a:solidFill>
                <a:effectLst/>
                <a:latin typeface="+mn-lt"/>
              </a:rPr>
              <a:t>IAM 8</a:t>
            </a:r>
            <a:r>
              <a:rPr lang="lv-LV" sz="1200" kern="1200" dirty="0">
                <a:solidFill>
                  <a:schemeClr val="tx1"/>
                </a:solidFill>
                <a:effectLst/>
                <a:latin typeface="+mn-lt"/>
              </a:rPr>
              <a:t> (Labs</a:t>
            </a:r>
            <a:r>
              <a:rPr lang="lv-LV" sz="1200" kern="1200" baseline="0" dirty="0">
                <a:solidFill>
                  <a:schemeClr val="tx1"/>
                </a:solidFill>
                <a:effectLst/>
                <a:latin typeface="+mn-lt"/>
              </a:rPr>
              <a:t> </a:t>
            </a:r>
            <a:r>
              <a:rPr lang="lv-LV" sz="1200" kern="1200" dirty="0">
                <a:solidFill>
                  <a:schemeClr val="tx1"/>
                </a:solidFill>
                <a:effectLst/>
                <a:latin typeface="+mn-lt"/>
              </a:rPr>
              <a:t>darbs un ekonomikas izaugsme) – Bioekonomikas radīšana nodrošina darbavietas jaunās nozarēs. Saskaņā ar "Trading Economics" datiem bezdarba līmenis Bulgārijā 2019. gada beigās bija aptuveni. 5,9%, salīdzinot ar Lielbritānijas bezdarba līmeni 3,8%. Tāpēc ir iespējas samazināt bezdarba līmeni, radot jaunas darba iespējas, īpaši Stara Zagora [Stara Zagora] lauku reģionā, ne tikai lielākajās pilsētās. Tas darbojas mērķa 8.3 virzienā, kas atbalsta nepieciešamību “Veicināt uz attīstību vērstas politikas, kas atbalsta produktīvas aktivitātes [un] pienācīgu darbavietu radīšanu…”, kā arī 8. mērķi, kura mērķis ir “panākt pilnīgu un produktīvu nodarbinātību un pienācīgu darbu visām sievietēm un vīriešiem, tostarp jauniešiem un personām ar invaliditāti ...” līdz 2030. gadam. Šo pievienotās vērtības produktu radīšana var stimulēt jaunu nozari un strādāt, lai samazinātu bezdarba līmeni šajā reģionā, vienlaikus radot jaunu ekonomisko labklājību. 8.9. mērķis ir arī "izstrādāt un īstenot ilgtspējīga tūrisma veicināšanas politiku, kas rada darba vietas un veicina vietējo kultūru un produktus ...", un tādējādi iespēju reklamēt jaunu "ārstniecisko tūrismu" Bulgārijā un citur. Piemēram, mudinot cilvēkus ierasties labsajūtas brīvdienās un apskatīt saimniecības, kurās audzē aromātiskos augus, tas var pievienot vēl vienu attīstības slāni nodarbinātības un ekonomiskās labklājības palielināšanai (tas ir iespējams līdz ar Bulgārijas reputācijas kā pasaules līderim rožu un lavandas jomā izaugsmi). </a:t>
            </a:r>
          </a:p>
          <a:p>
            <a:r>
              <a:rPr lang="lv-LV" sz="1200" kern="1200" dirty="0">
                <a:solidFill>
                  <a:schemeClr val="tx1"/>
                </a:solidFill>
                <a:effectLst/>
                <a:latin typeface="+mn-lt"/>
              </a:rPr>
              <a:t> </a:t>
            </a:r>
          </a:p>
          <a:p>
            <a:r>
              <a:rPr lang="lv-LV" sz="1200" b="1" kern="1200" dirty="0">
                <a:solidFill>
                  <a:schemeClr val="tx1"/>
                </a:solidFill>
                <a:effectLst/>
                <a:latin typeface="+mn-lt"/>
              </a:rPr>
              <a:t>IAM 9</a:t>
            </a:r>
            <a:r>
              <a:rPr lang="lv-LV" dirty="0"/>
              <a:t> – (Rūpniecība, inovācijas un infrastruktūra) – Īpaši satraucošais mērķis šeit ir 9.4. mērķis, kurā teikts: “Līdz 2030. gadam modernizēt infrastruktūru un modernizēt nozares, lai tās būtu ilgtspējīgas, palielinot resursu izmantošanas efektivitāti un vairāk izmantojot tīras un videi nekaitīgas tehnoloģijas un rūpnieciskos procesus…” Tāpēc rūpniecībai ir nepārprotams aicinājums domāt par jaunu ražošanas praksi, lai samazinātu to ietekmi uz vidi, un atkritumu samazināšana un atkārtota izmantošana ir veids, kā to izdarīt.</a:t>
            </a:r>
            <a:r>
              <a:rPr lang="lv-LV" sz="1200" kern="1200" dirty="0">
                <a:solidFill>
                  <a:schemeClr val="tx1"/>
                </a:solidFill>
                <a:effectLst/>
                <a:latin typeface="+mn-lt"/>
              </a:rPr>
              <a:t> Lai gan tas nav tieši noteikts, šis mērķis veicina aprites ekonomikas modeļus, kas izmanto atkritumu resursus un tādējādi rada nozares, kas ir ilgtspējīgas siltumnīcas efektu izraisošo gāzu emisiju un atkritumu apglabāšanas ziņā. Tādējādi var uzskatīt, ka ēterisko eļļu un augu izmantošana kosmētikas un farmācijas nozares bioproduktu radīšanai palielina ekonomisko izaugsmi, vienlaikus ievērojot vides vērtības, kas ir IAM pamatā. </a:t>
            </a:r>
          </a:p>
          <a:p>
            <a:r>
              <a:rPr lang="lv-LV" sz="1200" kern="1200" dirty="0">
                <a:solidFill>
                  <a:schemeClr val="tx1"/>
                </a:solidFill>
                <a:effectLst/>
                <a:latin typeface="+mn-lt"/>
              </a:rPr>
              <a:t> </a:t>
            </a:r>
          </a:p>
          <a:p>
            <a:r>
              <a:rPr lang="lv-LV" sz="1200" b="1" kern="1200" dirty="0">
                <a:solidFill>
                  <a:schemeClr val="tx1"/>
                </a:solidFill>
                <a:effectLst/>
                <a:latin typeface="+mn-lt"/>
              </a:rPr>
              <a:t>IAM 11</a:t>
            </a:r>
            <a:r>
              <a:rPr lang="lv-LV" dirty="0"/>
              <a:t> (Ilgtspējīgas pilsētas un kopienas) – 11.A mērķis ir “atbalstīt pozitīvas ekonomiskās, sociālās un vides saiknes starp pilsētām, piepilsētām un lauku teritorijām, stiprinot valsts un reģionālās attīstības plānošanu”.</a:t>
            </a:r>
            <a:r>
              <a:rPr lang="lv-LV" sz="1200" kern="1200" dirty="0">
                <a:solidFill>
                  <a:schemeClr val="tx1"/>
                </a:solidFill>
                <a:effectLst/>
                <a:latin typeface="+mn-lt"/>
              </a:rPr>
              <a:t> Tāpēc var uzskatīt, ka BE-Rural projekts, kas veicina ilgtspējīgas uzņēmējdarbības attīstību, īpaši lauku apvidos, palielina vietējo kultūru un stiprina saikni starp valsts reģioniem, samazinot sociālekonomisko nevienlīdzību, piemēram, palielinot darba iespējas un ekonomisko labklājību. Radot bioekonomiku izaugsmi Stara Zagora reģionā, tā mērķis ir izveidot saikni starp šo teritoriju un nozarēm ne tikai Bulgārijā, bet arī plašāk, ja uzņēmumi vēlas eksportēt savus produktus un konkurēt pasaules kosmētikas un farmācijas nozarēs. </a:t>
            </a:r>
          </a:p>
          <a:p>
            <a:r>
              <a:rPr lang="lv-LV" sz="1200" kern="1200" dirty="0">
                <a:solidFill>
                  <a:schemeClr val="tx1"/>
                </a:solidFill>
                <a:effectLst/>
                <a:latin typeface="+mn-lt"/>
              </a:rPr>
              <a:t> </a:t>
            </a:r>
          </a:p>
          <a:p>
            <a:r>
              <a:rPr lang="lv-LV" sz="1200" b="1" kern="1200" dirty="0">
                <a:solidFill>
                  <a:schemeClr val="tx1"/>
                </a:solidFill>
                <a:effectLst/>
                <a:latin typeface="+mn-lt"/>
              </a:rPr>
              <a:t>IAM 12</a:t>
            </a:r>
            <a:r>
              <a:rPr lang="lv-LV" dirty="0"/>
              <a:t> – (Atbildīgs patēriņš un ražošana) – Iespējams, ka šeit vissvarīgākais ir apsvērt mērķi 12.2.</a:t>
            </a:r>
            <a:r>
              <a:rPr lang="lv-LV" sz="1200" kern="1200" dirty="0">
                <a:solidFill>
                  <a:schemeClr val="tx1"/>
                </a:solidFill>
                <a:effectLst/>
                <a:latin typeface="+mn-lt"/>
              </a:rPr>
              <a:t> Tajā teikts: “Līdz 2030. gadam panākt dabas resursu ilgtspējīgu pārvaldību un efektīvu izmantošanu.” Tas ir vērienīgs mērķis, un tas tiek sadalīts materiāla ietekmē uz vidi un iekšzemes materiālu patēriņa rādītājos. Tāpēc, izmantojot atkritumu biomateriālus, tas samazina gan materiālu ietekmi uz vidi (jo to pašu izstrādājumu ražošanai nepieciešams mazāk jaunas plastmasas utt.), gan patēriņu, jo šie biomateriāli samazina citu nozaru atkritumus. </a:t>
            </a:r>
          </a:p>
          <a:p>
            <a:r>
              <a:rPr lang="lv-LV" sz="1200" kern="1200" dirty="0">
                <a:solidFill>
                  <a:schemeClr val="tx1"/>
                </a:solidFill>
                <a:effectLst/>
                <a:latin typeface="+mn-lt"/>
              </a:rPr>
              <a:t> </a:t>
            </a:r>
          </a:p>
          <a:p>
            <a:r>
              <a:rPr lang="lv-LV" sz="1200" kern="1200" dirty="0">
                <a:solidFill>
                  <a:schemeClr val="tx1"/>
                </a:solidFill>
                <a:effectLst/>
                <a:latin typeface="+mn-lt"/>
              </a:rPr>
              <a:t>Citi mērķi arī ir svarīgi, bet, manuprāt, tie ir visatbilstošākie, lai kosmētikas un farmācijas nozarē radītu bioproduktus no ēteriskajām eļļām un garšaugiem. </a:t>
            </a:r>
          </a:p>
          <a:p>
            <a:endParaRPr lang="lv-LV" b="1" dirty="0"/>
          </a:p>
          <a:p>
            <a:r>
              <a:rPr lang="lv-LV" b="1" dirty="0"/>
              <a:t>Galvenās saites papildu informācijai:</a:t>
            </a:r>
          </a:p>
          <a:p>
            <a:r>
              <a:rPr lang="lv-LV" dirty="0"/>
              <a:t>https://www.un.org/sustainabledevelopment/sustainable-development-goals/ </a:t>
            </a:r>
          </a:p>
          <a:p>
            <a:r>
              <a:rPr lang="lv-LV" dirty="0"/>
              <a:t>Bezdarba statistika pieejama:</a:t>
            </a:r>
          </a:p>
          <a:p>
            <a:r>
              <a:rPr lang="lv-LV" dirty="0"/>
              <a:t>Bulgārija (https://tradingeconomics.com/bulgaria/unemployment-rate)</a:t>
            </a:r>
          </a:p>
          <a:p>
            <a:r>
              <a:rPr lang="lv-LV" dirty="0"/>
              <a:t>Apvienotā Karaliste (https://tradingeconomics.com/united-kingdom/unemployment-rate)</a:t>
            </a:r>
          </a:p>
        </p:txBody>
      </p:sp>
      <p:sp>
        <p:nvSpPr>
          <p:cNvPr id="4" name="Slide Number Placeholder 3"/>
          <p:cNvSpPr>
            <a:spLocks noGrp="1"/>
          </p:cNvSpPr>
          <p:nvPr>
            <p:ph type="sldNum" sz="quarter" idx="5"/>
          </p:nvPr>
        </p:nvSpPr>
        <p:spPr/>
        <p:txBody>
          <a:bodyPr/>
          <a:lstStyle/>
          <a:p>
            <a:fld id="{F4B9ABF1-A5E8-FF4C-953A-B9DDF0BF59CB}" type="slidenum">
              <a:rPr lang="de-DE" smtClean="0"/>
              <a:t>14</a:t>
            </a:fld>
            <a:endParaRPr lang="lv-LV" dirty="0"/>
          </a:p>
        </p:txBody>
      </p:sp>
    </p:spTree>
    <p:extLst>
      <p:ext uri="{BB962C8B-B14F-4D97-AF65-F5344CB8AC3E}">
        <p14:creationId xmlns:p14="http://schemas.microsoft.com/office/powerpoint/2010/main" val="263255786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kern="1200" dirty="0">
                <a:solidFill>
                  <a:schemeClr val="tx1"/>
                </a:solidFill>
                <a:effectLst/>
                <a:latin typeface="+mn-lt"/>
              </a:rPr>
              <a:t>Piezīmes skolotājiem: </a:t>
            </a:r>
            <a:r>
              <a:rPr lang="lv-LV" sz="1200" b="0" kern="1200" dirty="0">
                <a:solidFill>
                  <a:schemeClr val="tx1"/>
                </a:solidFill>
                <a:effectLst/>
                <a:latin typeface="+mn-lt"/>
              </a:rPr>
              <a:t>Paskaidrojiet, kā "Phytocode" pašlaik izmanto bulgāru rožu eļļu kosmētikas līdzekļos un iespējas, kā to plaši izmantot. Tas palīdz ilustrēt, ka tās nav tikai abstraktas idejas, bet ir iespējamas un pieejamas potences, lai arī ne rūpnieciskā mērogā, tomēr tieši tagad. </a:t>
            </a:r>
            <a:endParaRPr lang="lv-LV" sz="1200" b="1"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b="1" kern="1200" dirty="0">
                <a:solidFill>
                  <a:schemeClr val="tx1"/>
                </a:solidFill>
                <a:effectLst/>
                <a:latin typeface="+mn-lt"/>
              </a:rPr>
              <a:t>Pamat</a:t>
            </a:r>
            <a:r>
              <a:rPr lang="en-US" sz="1200" b="1" kern="1200" dirty="0" err="1">
                <a:solidFill>
                  <a:schemeClr val="tx1"/>
                </a:solidFill>
                <a:effectLst/>
                <a:latin typeface="+mn-lt"/>
              </a:rPr>
              <a:t>informācijas</a:t>
            </a:r>
            <a:r>
              <a:rPr lang="lv-LV" sz="1200" b="1" kern="1200" dirty="0">
                <a:solidFill>
                  <a:schemeClr val="tx1"/>
                </a:solidFill>
                <a:effectLst/>
                <a:latin typeface="+mn-lt"/>
              </a:rPr>
              <a:t> kopsavilkums:</a:t>
            </a:r>
            <a:endParaRPr lang="lv-LV"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Daži piemēri par vietējo eļļu un augu izmantošanu Bulgārijā kosmētikas un farmācijas nozarē jau pastāv, pierādot, ka iespēja ir reāla. "Phytocode" ir Bulgārijas skaistumkopšanas uzņēmums, kas izmanto dabiski audzētas vietējās eļļas, piemēram, rožu eļļu, lai radītu dabiskus skaistumkopšanas produktus, piemēram, dienas krēmu no "Rose Kiss" klāsta. Rožu eļļai piemīt labas mitrinošas īpašības un tā var novērst pūtītes izraisošās baktērijas. Tādējādi vietējai kosmētikas nozarei nav vajadzīgas papildu izmaksas par mākslīgo eļļu importēšanu saviem produktiem, izmantojot vietējo rožu eļļu, samazinās ražošanas procesa oglekļa dioksīda kaitīgā ietekme un palielinās produkta dermatoloģiskā iedarbība, salīdzinot ar citiem mitrinātājiem bez šīs ēteriskās eļļas. </a:t>
            </a:r>
            <a:endParaRPr lang="lv-LV" sz="1200" kern="1200" dirty="0">
              <a:solidFill>
                <a:schemeClr val="tx1"/>
              </a:solidFill>
              <a:effectLst/>
              <a:latin typeface="+mn-lt"/>
              <a:ea typeface="+mn-ea"/>
              <a:cs typeface="+mn-cs"/>
            </a:endParaRPr>
          </a:p>
          <a:p>
            <a:r>
              <a:rPr lang="lv-LV" sz="1200" b="1" kern="1200" dirty="0">
                <a:solidFill>
                  <a:schemeClr val="tx1"/>
                </a:solidFill>
                <a:effectLst/>
                <a:latin typeface="+mn-lt"/>
              </a:rPr>
              <a:t> </a:t>
            </a:r>
          </a:p>
          <a:p>
            <a:r>
              <a:rPr lang="lv-LV" sz="1200" b="1" kern="1200" dirty="0">
                <a:solidFill>
                  <a:schemeClr val="tx1"/>
                </a:solidFill>
                <a:effectLst/>
                <a:latin typeface="+mn-lt"/>
              </a:rPr>
              <a:t>Galvenās saites papildu informācijai:</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http://phytocode.net/products/rose-kiss/protective-day-cream/</a:t>
            </a:r>
          </a:p>
          <a:p>
            <a:r>
              <a:rPr lang="lv-LV" sz="1200" kern="1200" dirty="0">
                <a:solidFill>
                  <a:schemeClr val="tx1"/>
                </a:solidFill>
                <a:effectLst/>
                <a:latin typeface="+mn-lt"/>
              </a:rPr>
              <a:t>Donavas starptautiskā programma (DanuBioValNet), (2019). ‘Populārākie bioloģiski pamatoti produkti Donavas reģionā, 12. lpp. Pieejams: http://www.interreg-danube.eu/uploads/media/approved_project_output/0001/30/a319626f134bfa2747eab95550024252de5b37c0.pdf</a:t>
            </a:r>
          </a:p>
          <a:p>
            <a:endParaRPr lang="lv-LV" sz="1200" kern="1200" dirty="0">
              <a:solidFill>
                <a:schemeClr val="tx1"/>
              </a:solidFill>
              <a:effectLst/>
              <a:latin typeface="+mn-lt"/>
              <a:ea typeface="+mn-ea"/>
              <a:cs typeface="+mn-cs"/>
            </a:endParaRPr>
          </a:p>
        </p:txBody>
      </p:sp>
      <p:sp>
        <p:nvSpPr>
          <p:cNvPr id="4" name="Slide Number Placeholder 3"/>
          <p:cNvSpPr>
            <a:spLocks noGrp="1"/>
          </p:cNvSpPr>
          <p:nvPr>
            <p:ph type="sldNum" sz="quarter" idx="5"/>
          </p:nvPr>
        </p:nvSpPr>
        <p:spPr/>
        <p:txBody>
          <a:bodyPr/>
          <a:lstStyle/>
          <a:p>
            <a:fld id="{F4B9ABF1-A5E8-FF4C-953A-B9DDF0BF59CB}" type="slidenum">
              <a:rPr lang="de-DE" smtClean="0"/>
              <a:t>15</a:t>
            </a:fld>
            <a:endParaRPr lang="lv-LV" dirty="0"/>
          </a:p>
        </p:txBody>
      </p:sp>
    </p:spTree>
    <p:extLst>
      <p:ext uri="{BB962C8B-B14F-4D97-AF65-F5344CB8AC3E}">
        <p14:creationId xmlns:p14="http://schemas.microsoft.com/office/powerpoint/2010/main" val="1360342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b="1" dirty="0"/>
              <a:t>Piezīmes skolotājiem:</a:t>
            </a:r>
          </a:p>
          <a:p>
            <a:r>
              <a:rPr lang="lv-LV" dirty="0"/>
              <a:t>Paskaidrojiet par Rosa Damascena produktu, liekot uzsvaru uz ārstnieciskā tūrisma aspektu, ko tie iekļauj, rīkojot ekskursijas pa saviem dārziem, kuros viņi audzē rozes, kas izmantojamas, lai sniegtu dermatoloģiskas priekšrocības viņu produktiem. Uzsveriet, kā tas ir saistīts kā ar BioStep ziņojumu (2018), kas apskatīts iepriekš, tā arī palīdz veicināt iepriekš minēto IAM sasniegšanu, radot papildu darba vietas un labklājību tūrisma nozarē. </a:t>
            </a:r>
          </a:p>
          <a:p>
            <a:endParaRPr lang="lv-LV" dirty="0"/>
          </a:p>
          <a:p>
            <a:r>
              <a:rPr lang="lv-LV" b="1" dirty="0"/>
              <a:t>Pamat</a:t>
            </a:r>
            <a:r>
              <a:rPr lang="en-US" b="1" dirty="0" err="1"/>
              <a:t>informācijas</a:t>
            </a:r>
            <a:r>
              <a:rPr lang="lv-LV" b="1" dirty="0"/>
              <a:t> kopsavilkums:</a:t>
            </a:r>
          </a:p>
          <a:p>
            <a:r>
              <a:rPr lang="lv-LV" sz="1200" b="1" i="1" kern="1200" dirty="0">
                <a:solidFill>
                  <a:schemeClr val="tx1"/>
                </a:solidFill>
                <a:effectLst/>
                <a:latin typeface="+mn-lt"/>
              </a:rPr>
              <a:t> </a:t>
            </a:r>
            <a:r>
              <a:rPr lang="lv-LV" sz="1200" kern="1200" dirty="0">
                <a:solidFill>
                  <a:schemeClr val="tx1"/>
                </a:solidFill>
                <a:effectLst/>
                <a:latin typeface="+mn-lt"/>
              </a:rPr>
              <a:t>Vēlreiz, šis produkts izmanto Bulgārijā vietēji audzētu rožu eļļu. "Damascena" to apvieno ar "Rose Absolute" un 100% gliemežu ekstraktu, lai izveidotu intensīvu dienas krēmu. Tas atjauno ādu un stiprina audus, un to var izmantot jutīgai ādai, jo sastāvdaļas ir hipoalerģiskas. </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Uzņēmumam "Damascena" ir savs ražošanas komplekss, kurā viņi audzē vairāk nekā 150 dažādu veidu rozes, lai izgatavotu savus dažādos kosmētikas produktus. Turklāt tas veicina tūrisma nozari, jo uzņēmums vada ekskursijas pa saviem dārziem un pārdod savas ēteriskās eļļas (piemēram, rožu eļļu), kā arī eļļas paraugus, pārtikas produktos, piemēram, ievārījumos/dzērienos. Tas reģionam varētu nodrošināt papildu darbavietas un ienākumus, ja tos izmantotu kā nacionālo interešu punktu, un tas varētu mudināt tūristus doties uz Bulgāriju plašāk. Tādējādi tas pozitīvi saistīts ar Biostep (2018) ziņojumā sniegto informāciju, kurā aicināts vairāk popularizēt ārstniecisko tūrismu, lai reģionā palielinātu bioekonomiku. </a:t>
            </a:r>
            <a:endParaRPr lang="lv-LV" sz="1200" kern="1200" dirty="0">
              <a:solidFill>
                <a:schemeClr val="tx1"/>
              </a:solidFill>
              <a:effectLst/>
              <a:latin typeface="+mn-lt"/>
              <a:ea typeface="+mn-ea"/>
              <a:cs typeface="+mn-cs"/>
            </a:endParaRPr>
          </a:p>
          <a:p>
            <a:endParaRPr lang="lv-LV" dirty="0"/>
          </a:p>
          <a:p>
            <a:r>
              <a:rPr lang="lv-LV" b="1" dirty="0"/>
              <a:t>Galvenās saites papildu informācijai:</a:t>
            </a:r>
          </a:p>
          <a:p>
            <a:r>
              <a:rPr lang="lv-LV" dirty="0"/>
              <a:t>https://www.damascena.net/en/produkt/day-face-cream-with-bulgarian-rose-oil-and-snail-extract-50ml/</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Željads E. [Zelljadt, E.], Stojanovs M. [Stoyanov, M.], Biančini C. [Bianchini, C.], Macariols F. [Mazzariol, F.], Deiviss S. [Davies, S.], Milars K. [Millar, K.] (2018). ‘Stratēģijas stiprinātām reģionālajām bioekonomikām Stara Zagora un Veneto reģionos.’ Biostep ziņojums.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16</a:t>
            </a:fld>
            <a:endParaRPr lang="lv-LV" dirty="0"/>
          </a:p>
        </p:txBody>
      </p:sp>
    </p:spTree>
    <p:extLst>
      <p:ext uri="{BB962C8B-B14F-4D97-AF65-F5344CB8AC3E}">
        <p14:creationId xmlns:p14="http://schemas.microsoft.com/office/powerpoint/2010/main" val="11455466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a:xfrm>
            <a:off x="685800" y="508000"/>
            <a:ext cx="5486400" cy="3086100"/>
          </a:xfrm>
        </p:spPr>
      </p:sp>
      <p:sp>
        <p:nvSpPr>
          <p:cNvPr id="3" name="Notizenplatzhalter 2"/>
          <p:cNvSpPr>
            <a:spLocks noGrp="1"/>
          </p:cNvSpPr>
          <p:nvPr>
            <p:ph type="body" idx="1"/>
          </p:nvPr>
        </p:nvSpPr>
        <p:spPr/>
        <p:txBody>
          <a:bodyPr/>
          <a:lstStyle/>
          <a:p>
            <a:r>
              <a:rPr lang="lv-LV" sz="1200" b="1" kern="1200" dirty="0">
                <a:solidFill>
                  <a:schemeClr val="tx1"/>
                </a:solidFill>
                <a:effectLst/>
                <a:latin typeface="+mn-lt"/>
              </a:rPr>
              <a:t>Piezīmes skolotājam:</a:t>
            </a:r>
            <a:r>
              <a:rPr lang="lv-LV" sz="1200" kern="1200" dirty="0">
                <a:solidFill>
                  <a:schemeClr val="tx1"/>
                </a:solidFill>
                <a:effectLst/>
                <a:latin typeface="+mn-lt"/>
              </a:rPr>
              <a:t> Pasniedzēja vārds, kas jāievada slaida apakšējā kreisajā stūrī. Šis ir pēdējais prezentācijas slaids. Atstājiet laiku studentiem/dalībniekiem, lai uzdotu jautājumus.</a:t>
            </a:r>
          </a:p>
        </p:txBody>
      </p:sp>
      <p:sp>
        <p:nvSpPr>
          <p:cNvPr id="4" name="Foliennummernplatzhalter 3"/>
          <p:cNvSpPr>
            <a:spLocks noGrp="1"/>
          </p:cNvSpPr>
          <p:nvPr>
            <p:ph type="sldNum" sz="quarter" idx="5"/>
          </p:nvPr>
        </p:nvSpPr>
        <p:spPr/>
        <p:txBody>
          <a:bodyPr/>
          <a:lstStyle/>
          <a:p>
            <a:fld id="{F4B9ABF1-A5E8-FF4C-953A-B9DDF0BF59CB}" type="slidenum">
              <a:rPr lang="de-DE" smtClean="0"/>
              <a:t>17</a:t>
            </a:fld>
            <a:endParaRPr lang="lv-LV" dirty="0"/>
          </a:p>
        </p:txBody>
      </p:sp>
    </p:spTree>
    <p:extLst>
      <p:ext uri="{BB962C8B-B14F-4D97-AF65-F5344CB8AC3E}">
        <p14:creationId xmlns:p14="http://schemas.microsoft.com/office/powerpoint/2010/main" val="120294299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lv-LV" sz="1200" b="1" i="0" u="none" strike="noStrike" kern="1200" dirty="0">
                <a:solidFill>
                  <a:schemeClr val="tx1"/>
                </a:solidFill>
                <a:effectLst/>
                <a:latin typeface="+mn-lt"/>
              </a:rPr>
              <a:t>BE-Rural ir pieci inovācijas reģioni</a:t>
            </a:r>
          </a:p>
          <a:p>
            <a:pPr fontAlgn="base"/>
            <a:r>
              <a:rPr lang="lv-LV" sz="1200" b="0" i="0" u="none" strike="noStrike" kern="1200" dirty="0">
                <a:solidFill>
                  <a:schemeClr val="tx1"/>
                </a:solidFill>
                <a:effectLst/>
                <a:latin typeface="+mn-lt"/>
              </a:rPr>
              <a:t>BE-Rural izveidos piecas reģionālās </a:t>
            </a:r>
            <a:r>
              <a:rPr lang="lv-LV" sz="1200" b="1" i="0" u="none" strike="noStrike" kern="1200" dirty="0">
                <a:solidFill>
                  <a:schemeClr val="tx1"/>
                </a:solidFill>
                <a:effectLst/>
                <a:latin typeface="+mn-lt"/>
              </a:rPr>
              <a:t>atvērtās inovācijas platformas (AIP)</a:t>
            </a:r>
            <a:r>
              <a:rPr lang="lv-LV" sz="1200" b="0" i="0" u="none" strike="noStrike" kern="1200" dirty="0">
                <a:solidFill>
                  <a:schemeClr val="tx1"/>
                </a:solidFill>
                <a:effectLst/>
                <a:latin typeface="+mn-lt"/>
              </a:rPr>
              <a:t> </a:t>
            </a:r>
            <a:r>
              <a:rPr lang="lv-LV" dirty="0"/>
              <a:t>bioekonomikas stratēģiju un ceļvežu izstrādei, iekļaujot izstrādē līdzdalībniekus.</a:t>
            </a:r>
            <a:r>
              <a:rPr lang="lv-LV" sz="1200" b="0" i="0" u="none" strike="noStrike" kern="1200" dirty="0">
                <a:solidFill>
                  <a:schemeClr val="tx1"/>
                </a:solidFill>
                <a:effectLst/>
                <a:latin typeface="+mn-lt"/>
              </a:rPr>
              <a:t> BE-Rural AIP tiks izveidoti piecos ES reģionos ar atšķirīgu biomasas potenciālu, un to pamatā būs reģionālās ieinteresēto personu darba grupas (IPDG). AIP ietvaros IPDG galvenais uzdevums būs formulēt konkrētus stratēģijas vai ceļveža dokumentus, sadarbojoties ar dažādiem dalībniekiem un atverot platformu plašam reģiona dalībnieku lokam, tostarp pilsoniskās sabiedrības organizācijām un pilsoņiem.</a:t>
            </a:r>
          </a:p>
          <a:p>
            <a:pPr fontAlgn="base"/>
            <a:endParaRPr lang="lv-LV" sz="1200" b="0" i="0" u="none" strike="noStrike" kern="1200" dirty="0">
              <a:solidFill>
                <a:schemeClr val="tx1"/>
              </a:solidFill>
              <a:effectLst/>
              <a:latin typeface="+mn-lt"/>
              <a:ea typeface="+mn-ea"/>
              <a:cs typeface="+mn-cs"/>
            </a:endParaRPr>
          </a:p>
          <a:p>
            <a:pPr fontAlgn="base"/>
            <a:r>
              <a:rPr lang="lv-LV" sz="1200" b="1" i="0" u="none" strike="noStrike" kern="1200" dirty="0">
                <a:solidFill>
                  <a:schemeClr val="tx1"/>
                </a:solidFill>
                <a:effectLst/>
                <a:latin typeface="+mn-lt"/>
              </a:rPr>
              <a:t>Stara Zagora </a:t>
            </a:r>
            <a:r>
              <a:rPr lang="lv-LV" sz="1200" b="0" i="1" u="none" strike="noStrike" kern="1200" dirty="0">
                <a:solidFill>
                  <a:schemeClr val="tx1"/>
                </a:solidFill>
                <a:effectLst/>
                <a:latin typeface="+mn-lt"/>
              </a:rPr>
              <a:t>[Stara Zagora]</a:t>
            </a:r>
            <a:r>
              <a:rPr lang="lv-LV" sz="1200" b="1" i="0" u="none" strike="noStrike" kern="1200" dirty="0">
                <a:solidFill>
                  <a:schemeClr val="tx1"/>
                </a:solidFill>
                <a:effectLst/>
                <a:latin typeface="+mn-lt"/>
              </a:rPr>
              <a:t>, Bulgārija: </a:t>
            </a:r>
            <a:r>
              <a:rPr lang="lv-LV" sz="1200" b="0" i="0" u="none" strike="noStrike" kern="1200" dirty="0">
                <a:solidFill>
                  <a:schemeClr val="tx1"/>
                </a:solidFill>
                <a:effectLst/>
                <a:latin typeface="+mn-lt"/>
              </a:rPr>
              <a:t>Šis inovāciju reģions koncentrējas uz jaunajām tehnoloģijām, izmantojot ēteriskās eļļas un ārstnieciskos augus kosmētikas un farmācijas nozarē. Maza apjoma ražošana šajā apgabalā tiks apvienota ar aktivitātēm, kas saistītas ar tūrismu, lai paplašinātu esošo uzņēmējdarbības status quo un potenciālu. Galu galā reģions nodibinās ciešākas attiecības un tīklus starp uzņēmumiem. Reģionālais partneris: Bulgārijas rūpniecības asociācija (BRA)</a:t>
            </a:r>
          </a:p>
          <a:p>
            <a:pPr fontAlgn="base"/>
            <a:r>
              <a:rPr lang="lv-LV" sz="1200" b="1" i="0" u="none" strike="noStrike" kern="1200" dirty="0">
                <a:solidFill>
                  <a:schemeClr val="tx1"/>
                </a:solidFill>
                <a:effectLst/>
                <a:latin typeface="+mn-lt"/>
              </a:rPr>
              <a:t>Vidzeme un Kurzeme, Latvija: </a:t>
            </a:r>
            <a:r>
              <a:rPr lang="lv-LV" sz="1200" b="0" i="0" u="none" strike="noStrike" kern="1200" dirty="0">
                <a:solidFill>
                  <a:schemeClr val="tx1"/>
                </a:solidFill>
                <a:effectLst/>
                <a:latin typeface="+mn-lt"/>
              </a:rPr>
              <a:t>Šajā zonā galvenā uzmanība tiks pievērsta meža apsaimniekošanas blakusproduktu (t.i., meža jaunaudžu retināšana, īsais rotācijas cikls koku un mežsaimniecības (SRC/SRF) audzēm, aizaugumu novēršana pamestajās lauksaimniecības zemēs un daudzgadīgajās zālēs) potenciālam kā bioenerģijas vai biofinansēšanas avotam. Reģionā tiks pētīta daudzgadīgo zālaugu un SRC vai SRF koku agrārās laukkopības sistēmu vērtība kā ganību zonā, kā tā arī siena vai zāles sēklu izstrādei. Tiks pētīta mazo kokmateriālu potenciāla gudra izmantošana no jaunaudzēm. Reģionālais partneris: Latvijas Valsts mežzinātnes institūts (SILAVA)</a:t>
            </a:r>
          </a:p>
          <a:p>
            <a:pPr fontAlgn="base"/>
            <a:r>
              <a:rPr lang="lv-LV" sz="1200" b="1" i="0" u="none" strike="noStrike" kern="1200" dirty="0">
                <a:solidFill>
                  <a:schemeClr val="tx1"/>
                </a:solidFill>
                <a:effectLst/>
                <a:latin typeface="+mn-lt"/>
              </a:rPr>
              <a:t>Štrumica </a:t>
            </a:r>
            <a:r>
              <a:rPr lang="lv-LV" sz="1200" b="0" i="1" u="none" strike="noStrike" kern="1200" dirty="0">
                <a:solidFill>
                  <a:schemeClr val="tx1"/>
                </a:solidFill>
                <a:effectLst/>
                <a:latin typeface="+mn-lt"/>
              </a:rPr>
              <a:t>[Strumica]</a:t>
            </a:r>
            <a:r>
              <a:rPr lang="lv-LV" sz="1200" b="1" i="0" u="none" strike="noStrike" kern="1200" dirty="0">
                <a:solidFill>
                  <a:schemeClr val="tx1"/>
                </a:solidFill>
                <a:effectLst/>
                <a:latin typeface="+mn-lt"/>
              </a:rPr>
              <a:t>, Ziemeļmaķedonija: </a:t>
            </a:r>
            <a:r>
              <a:rPr lang="lv-LV" sz="1200" b="0" i="0" u="none" strike="noStrike" kern="1200" dirty="0">
                <a:solidFill>
                  <a:schemeClr val="tx1"/>
                </a:solidFill>
                <a:effectLst/>
                <a:latin typeface="+mn-lt"/>
              </a:rPr>
              <a:t>Šajā reģionā galvenā uzmanība tiks pievērsta lauksaimniecības atlieku izmantošanai, jo īpaši organisko materiālu blakusprodukcijai no lauksaimniecības darbībām, kā enerģijas avotam mājsaimniecības un rūpniecības vajadzībām. Reģionā tiks pētītas tehnoloģiskās iespējas enerģijas pārvēršanai biomasas materiālos, kas radušies lauksaimniecības laukos vai saimniecībās (paliekas uz lauka), kā arī attiecībā uz tādiem, kas rodas lauksaimniecības produktu pārstrādes procesā (paliekas, kuru pamatā ir dažādie procesi). Reģionālais partneris: Starptautiskais enerģijas, ūdens un vides sistēmu ilgtspējīgas attīstības centrs </a:t>
            </a:r>
            <a:r>
              <a:rPr lang="lv-LV" sz="1200" b="0" i="1" u="none" strike="noStrike" kern="1200" dirty="0">
                <a:solidFill>
                  <a:schemeClr val="tx1"/>
                </a:solidFill>
                <a:effectLst/>
                <a:latin typeface="+mn-lt"/>
              </a:rPr>
              <a:t>[International Centre for Sustainable Development of Energy, Water and Environment Systems]</a:t>
            </a:r>
            <a:r>
              <a:rPr lang="lv-LV" sz="1200" b="0" i="0" u="none" strike="noStrike" kern="1200" dirty="0">
                <a:solidFill>
                  <a:schemeClr val="tx1"/>
                </a:solidFill>
                <a:effectLst/>
                <a:latin typeface="+mn-lt"/>
              </a:rPr>
              <a:t> – (SDEWES-Skopje)</a:t>
            </a:r>
          </a:p>
          <a:p>
            <a:pPr fontAlgn="base"/>
            <a:r>
              <a:rPr lang="lv-LV" sz="1200" b="1" i="0" u="none" strike="noStrike" kern="1200" dirty="0">
                <a:solidFill>
                  <a:schemeClr val="tx1"/>
                </a:solidFill>
                <a:effectLst/>
                <a:latin typeface="+mn-lt"/>
              </a:rPr>
              <a:t>Ščecinas un Vislas lagūnas, Polija: </a:t>
            </a:r>
            <a:r>
              <a:rPr lang="lv-LV" sz="1200" b="0" i="0" u="none" strike="noStrike" kern="1200" dirty="0">
                <a:solidFill>
                  <a:schemeClr val="tx1"/>
                </a:solidFill>
                <a:effectLst/>
                <a:latin typeface="+mn-lt"/>
              </a:rPr>
              <a:t>Šis reģions koncentrēsies uz mazapjoma zveju, īpaši uz nepietiekami izmantotu un mazvērtīgu zivju sugu ilgtspējīgu izmantošanu divās lagūnās. Reģionā tiks veikti pētījumi par maza mēroga tehnoloģiju iespējām, kuras var izmantot, lai mazvērtīgas zivju sugas izmantotu kā produktus cilvēku uzturam. Reģionālais partneris: Valsts jūras zvejniecības pētījumu institūts </a:t>
            </a:r>
            <a:r>
              <a:rPr lang="lv-LV" sz="1200" b="0" i="1" u="none" strike="noStrike" kern="1200" dirty="0">
                <a:solidFill>
                  <a:schemeClr val="tx1"/>
                </a:solidFill>
                <a:effectLst/>
                <a:latin typeface="+mn-lt"/>
              </a:rPr>
              <a:t>[National Marine Fisheries Research Institute]</a:t>
            </a:r>
            <a:r>
              <a:rPr lang="lv-LV" sz="1200" b="0" i="0" u="none" strike="noStrike" kern="1200" dirty="0">
                <a:solidFill>
                  <a:schemeClr val="tx1"/>
                </a:solidFill>
                <a:effectLst/>
                <a:latin typeface="+mn-lt"/>
              </a:rPr>
              <a:t> (NMFRI)</a:t>
            </a:r>
          </a:p>
          <a:p>
            <a:pPr fontAlgn="base"/>
            <a:r>
              <a:rPr lang="lv-LV" sz="1200" b="1" i="0" u="none" strike="noStrike" kern="1200" dirty="0">
                <a:solidFill>
                  <a:schemeClr val="tx1"/>
                </a:solidFill>
                <a:effectLst/>
                <a:latin typeface="+mn-lt"/>
              </a:rPr>
              <a:t>Kovašna </a:t>
            </a:r>
            <a:r>
              <a:rPr lang="lv-LV" sz="1200" b="0" i="1" u="none" strike="noStrike" kern="1200" dirty="0">
                <a:solidFill>
                  <a:schemeClr val="tx1"/>
                </a:solidFill>
                <a:effectLst/>
                <a:latin typeface="+mn-lt"/>
              </a:rPr>
              <a:t>[Covasna]</a:t>
            </a:r>
            <a:r>
              <a:rPr lang="lv-LV" sz="1200" b="1" i="0" u="none" strike="noStrike" kern="1200" dirty="0">
                <a:solidFill>
                  <a:schemeClr val="tx1"/>
                </a:solidFill>
                <a:effectLst/>
                <a:latin typeface="+mn-lt"/>
              </a:rPr>
              <a:t>, Rumānija: </a:t>
            </a:r>
            <a:r>
              <a:rPr lang="lv-LV" sz="1200" b="0" i="0" u="none" strike="noStrike" kern="1200" dirty="0">
                <a:solidFill>
                  <a:schemeClr val="tx1"/>
                </a:solidFill>
                <a:effectLst/>
                <a:latin typeface="+mn-lt"/>
              </a:rPr>
              <a:t>Šis reģions koncentrēsies uz sadrumstaloto vērtību ķēžu atrisināšanu un aprites ekonomikas koncepcijas īstenošanu novada rūpniecības nozarēs (t.i., koks un mēbeles, tekstilizstrādājumi, lauksaimniecības pārtikas produkti, mašīnbūve, zaļā enerģija). Reģionā tiks veikti pētījumi attiecībā uz nepietiekami izmantotas biomasas (augu vielas un koksnes atkritumu) attīstības potenciālu un tā ietekmi uz sabiedrības problēmām (piemēram, lauku bezdarbs vai atstumtas kopienas). Tas tiks veikts vietējās attīstības uzņēmējdarbības modeļa ietvaros, pamatojoties uz maza mēroga tehnoloģiju iespēju, kas nodrošina autonomu enerģijas piegādi civilām un rūpnieciskām vajadzībām. Reģionālais partneris: Ekonomikas prognožu institūts </a:t>
            </a:r>
            <a:r>
              <a:rPr lang="lv-LV" sz="1200" b="0" i="1" u="none" strike="noStrike" kern="1200" dirty="0">
                <a:solidFill>
                  <a:schemeClr val="tx1"/>
                </a:solidFill>
                <a:effectLst/>
                <a:latin typeface="+mn-lt"/>
              </a:rPr>
              <a:t>[Institute for Economic Forecasting]</a:t>
            </a:r>
            <a:r>
              <a:rPr lang="lv-LV" sz="1200" b="0" i="0" u="none" strike="noStrike" kern="1200" dirty="0">
                <a:solidFill>
                  <a:schemeClr val="tx1"/>
                </a:solidFill>
                <a:effectLst/>
                <a:latin typeface="+mn-lt"/>
              </a:rPr>
              <a:t> (IPE)</a:t>
            </a:r>
          </a:p>
          <a:p>
            <a:pPr fontAlgn="base"/>
            <a:endParaRPr lang="lv-LV" sz="1200" b="0" i="0" u="none" strike="noStrike" kern="1200" dirty="0">
              <a:solidFill>
                <a:schemeClr val="tx1"/>
              </a:solidFill>
              <a:effectLst/>
              <a:latin typeface="+mn-lt"/>
              <a:ea typeface="+mn-ea"/>
              <a:cs typeface="+mn-cs"/>
            </a:endParaRPr>
          </a:p>
          <a:p>
            <a:r>
              <a:rPr lang="lv-LV" sz="1200" b="1" i="0" u="none" strike="noStrike" kern="1200" dirty="0">
                <a:solidFill>
                  <a:schemeClr val="tx1"/>
                </a:solidFill>
                <a:effectLst/>
                <a:latin typeface="+mn-lt"/>
              </a:rPr>
              <a:t>Avots:</a:t>
            </a:r>
            <a:r>
              <a:rPr lang="lv-LV" dirty="0"/>
              <a:t> </a:t>
            </a:r>
            <a:r>
              <a:rPr lang="lv-LV" sz="1200" kern="1200" dirty="0">
                <a:solidFill>
                  <a:schemeClr val="tx1"/>
                </a:solidFill>
                <a:effectLst/>
                <a:latin typeface="+mn-lt"/>
              </a:rPr>
              <a:t>BE-Rural (2020), </a:t>
            </a:r>
            <a:r>
              <a:rPr lang="lv-LV" sz="1200" i="1" kern="1200" dirty="0">
                <a:solidFill>
                  <a:schemeClr val="tx1"/>
                </a:solidFill>
                <a:effectLst/>
                <a:latin typeface="+mn-lt"/>
              </a:rPr>
              <a:t>Inovāciju reģioni</a:t>
            </a:r>
            <a:r>
              <a:rPr lang="lv-LV" sz="1200" kern="1200" dirty="0">
                <a:solidFill>
                  <a:schemeClr val="tx1"/>
                </a:solidFill>
                <a:effectLst/>
                <a:latin typeface="+mn-lt"/>
              </a:rPr>
              <a:t>, pieejams: https://be-rural.eu/innovation-regions/</a:t>
            </a:r>
            <a:endParaRPr lang="lv-LV" dirty="0"/>
          </a:p>
        </p:txBody>
      </p:sp>
      <p:sp>
        <p:nvSpPr>
          <p:cNvPr id="4" name="Slide Number Placeholder 3"/>
          <p:cNvSpPr>
            <a:spLocks noGrp="1"/>
          </p:cNvSpPr>
          <p:nvPr>
            <p:ph type="sldNum" sz="quarter" idx="5"/>
          </p:nvPr>
        </p:nvSpPr>
        <p:spPr/>
        <p:txBody>
          <a:bodyPr/>
          <a:lstStyle/>
          <a:p>
            <a:fld id="{F4B9ABF1-A5E8-FF4C-953A-B9DDF0BF59CB}" type="slidenum">
              <a:rPr lang="de-DE" smtClean="0"/>
              <a:t>18</a:t>
            </a:fld>
            <a:endParaRPr lang="lv-LV" dirty="0"/>
          </a:p>
        </p:txBody>
      </p:sp>
    </p:spTree>
    <p:extLst>
      <p:ext uri="{BB962C8B-B14F-4D97-AF65-F5344CB8AC3E}">
        <p14:creationId xmlns:p14="http://schemas.microsoft.com/office/powerpoint/2010/main" val="117057971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dirty="0"/>
              <a:t>Piezīmes skolotājiem:</a:t>
            </a:r>
          </a:p>
          <a:p>
            <a:r>
              <a:rPr lang="lv-LV" dirty="0"/>
              <a:t> Paskaidrojiet studentiem lekcijas struktūru, lai sniegtu ainu, kas tiks atspoguļota. </a:t>
            </a:r>
          </a:p>
          <a:p>
            <a:endParaRPr lang="lv-LV" dirty="0"/>
          </a:p>
          <a:p>
            <a:endParaRPr lang="lv-LV" b="1" dirty="0"/>
          </a:p>
          <a:p>
            <a:r>
              <a:rPr lang="lv-LV" b="1" dirty="0"/>
              <a:t>Pamatdatu kopsavilkums: </a:t>
            </a:r>
          </a:p>
          <a:p>
            <a:r>
              <a:rPr lang="lv-LV" dirty="0"/>
              <a:t>Lekcijā sniegta informācija par ēterisko eļļu un garšaugu apstrādi kosmētikas nozarē un sniegti daži piemēri, kā tās pašlaik tiek izmantotas. Saites uz ilgtspējīgas attīstības mērķiem (turpmāk IAM) ir arī izveidotas, lai uzsvērtu papildu sociālekonomiskos ieguvumus, ko rada bioekonomikas veidošana šajās nozarēs. </a:t>
            </a:r>
          </a:p>
          <a:p>
            <a:endParaRPr lang="lv-LV" dirty="0"/>
          </a:p>
          <a:p>
            <a:endParaRPr lang="lv-LV" dirty="0"/>
          </a:p>
        </p:txBody>
      </p:sp>
      <p:sp>
        <p:nvSpPr>
          <p:cNvPr id="4" name="Slide Number Placeholder 3"/>
          <p:cNvSpPr>
            <a:spLocks noGrp="1"/>
          </p:cNvSpPr>
          <p:nvPr>
            <p:ph type="sldNum" sz="quarter" idx="5"/>
          </p:nvPr>
        </p:nvSpPr>
        <p:spPr/>
        <p:txBody>
          <a:bodyPr/>
          <a:lstStyle/>
          <a:p>
            <a:fld id="{87CC0025-0B10-1C47-99D7-28CD710E1BF9}" type="slidenum">
              <a:rPr lang="en-US" smtClean="0"/>
              <a:t>2</a:t>
            </a:fld>
            <a:endParaRPr lang="lv-LV" dirty="0"/>
          </a:p>
        </p:txBody>
      </p:sp>
    </p:spTree>
    <p:extLst>
      <p:ext uri="{BB962C8B-B14F-4D97-AF65-F5344CB8AC3E}">
        <p14:creationId xmlns:p14="http://schemas.microsoft.com/office/powerpoint/2010/main" val="140635156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rPr>
              <a:t>Piezīmes skolotājam:</a:t>
            </a:r>
            <a:r>
              <a:rPr lang="lv-LV" sz="1200" kern="1200" dirty="0">
                <a:solidFill>
                  <a:schemeClr val="tx1"/>
                </a:solidFill>
                <a:effectLst/>
                <a:latin typeface="+mn-lt"/>
              </a:rPr>
              <a:t> Paskaidrojiet klasei, ka bioekonomika ir ļoti svarīga, lai spertu soļus virzienā uz ilgtspējību un izvairītos no ekoloģisko robežu sasniegšanas. Bioekonomika ir preču, pakalpojumu vai enerģijas ražošana no bioloģiskā materiāla kā galvenā resursa. Cieši saistīta ar ilgtspējību, jo bieži tiek izmantoti bioloģiski noārdāmi resursi, un bieži vien tiek izstrādātas sistēmas, kurās atkritumu klātbūtne neeksistē. Tā var palīdzēt izvairīties no resursu izsīkšanas nākamajām paaudzēm un aizsargāt planētas stabilitāti.  Eiropas Komisija veic pasākumus ilgtspējīgas bioekonomikas virzienā. Atkritumu pārvēršana vērtīgos resursos un stimulu radīšana, lai palīdzētu mazumtirgotājiem un patērētājiem samazināt pārtikas atkritumus. Eiropas Komisijai ir bioekonomikas stratēģija, lai veicinātu bioekonomiku un izvairītos no ekoloģisko robežu sasniegšanas. </a:t>
            </a:r>
          </a:p>
          <a:p>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Eiropas Komisija (2018), </a:t>
            </a:r>
            <a:r>
              <a:rPr lang="lv-LV" sz="1200" i="1" kern="1200" dirty="0">
                <a:solidFill>
                  <a:schemeClr val="tx1"/>
                </a:solidFill>
                <a:effectLst/>
                <a:latin typeface="+mn-lt"/>
              </a:rPr>
              <a:t>Ilgtspējīga Eiropas bioekonomika: saiknes stiprināšana starp ekonomiku, sabiedrību un vidi. Atjauninātā bioekonomikas stratēģija.</a:t>
            </a:r>
            <a:r>
              <a:rPr lang="lv-LV" sz="1200" kern="1200" dirty="0">
                <a:solidFill>
                  <a:schemeClr val="tx1"/>
                </a:solidFill>
                <a:effectLst/>
                <a:latin typeface="+mn-lt"/>
              </a:rPr>
              <a:t> Pētniecības un inovāciju ģenerāldirektorāts, pieejams:  </a:t>
            </a:r>
            <a:r>
              <a:rPr lang="lv-LV" sz="1200" kern="1200" dirty="0">
                <a:solidFill>
                  <a:schemeClr val="tx1"/>
                </a:solidFill>
                <a:effectLst/>
                <a:latin typeface="+mn-lt"/>
                <a:hlinkClick r:id="rId3"/>
              </a:rPr>
              <a:t>https://ec.europa.eu/research/bioeconomy/pdf/ec_bioeconomy_strategy_2018.pdf</a:t>
            </a:r>
            <a:r>
              <a:rPr lang="lv-LV" sz="1200" kern="1200" dirty="0">
                <a:solidFill>
                  <a:schemeClr val="tx1"/>
                </a:solidFill>
                <a:effectLst/>
                <a:latin typeface="+mn-lt"/>
              </a:rPr>
              <a:t> accessed: 2020. gada 22. maijā].</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3</a:t>
            </a:fld>
            <a:endParaRPr lang="lv-LV" dirty="0"/>
          </a:p>
        </p:txBody>
      </p:sp>
    </p:spTree>
    <p:extLst>
      <p:ext uri="{BB962C8B-B14F-4D97-AF65-F5344CB8AC3E}">
        <p14:creationId xmlns:p14="http://schemas.microsoft.com/office/powerpoint/2010/main" val="201304925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lv-LV" sz="1200" i="1" kern="1200" dirty="0">
                <a:solidFill>
                  <a:schemeClr val="tx1"/>
                </a:solidFill>
                <a:effectLst/>
                <a:latin typeface="+mn-lt"/>
              </a:rPr>
              <a:t>1. Paskaidrojiet par bioekonomiku, lai iepazīstinātu ar tēmu un kontekstualizētu bioproduktu portfeli.</a:t>
            </a:r>
            <a:r>
              <a:rPr lang="lv-LV" dirty="0"/>
              <a:t> </a:t>
            </a:r>
          </a:p>
          <a:p>
            <a:r>
              <a:rPr lang="lv-LV" sz="1200" kern="1200" dirty="0">
                <a:solidFill>
                  <a:schemeClr val="tx1"/>
                </a:solidFill>
                <a:effectLst/>
                <a:latin typeface="+mn-lt"/>
              </a:rPr>
              <a:t>Bioekonomika tiek definēta kā bioloģisko resursu ražošana, izmantošana un saglabāšana, lai nodrošinātu informāciju, produktus, procesus un pakalpojumus visās ekonomikas nozarēs, kuru mērķis ir ilgtspējīga ekonomika (Bels </a:t>
            </a:r>
            <a:r>
              <a:rPr lang="lv-LV" sz="1200" i="1" kern="1200" dirty="0">
                <a:solidFill>
                  <a:schemeClr val="tx1"/>
                </a:solidFill>
                <a:effectLst/>
                <a:latin typeface="+mn-lt"/>
              </a:rPr>
              <a:t>[Bell]</a:t>
            </a:r>
            <a:r>
              <a:rPr lang="lv-LV" sz="1200" kern="1200" dirty="0">
                <a:solidFill>
                  <a:schemeClr val="tx1"/>
                </a:solidFill>
                <a:effectLst/>
                <a:latin typeface="+mn-lt"/>
              </a:rPr>
              <a:t> un citi, 2018). </a:t>
            </a: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1" dirty="0"/>
          </a:p>
          <a:p>
            <a:pPr marL="0" marR="0" indent="0" algn="l" defTabSz="914400" rtl="0" eaLnBrk="1" fontAlgn="auto" latinLnBrk="0" hangingPunct="1">
              <a:lnSpc>
                <a:spcPct val="100000"/>
              </a:lnSpc>
              <a:spcBef>
                <a:spcPts val="0"/>
              </a:spcBef>
              <a:spcAft>
                <a:spcPts val="0"/>
              </a:spcAft>
              <a:buClrTx/>
              <a:buSzTx/>
              <a:buFontTx/>
              <a:buNone/>
              <a:tabLst/>
              <a:defRPr/>
            </a:pPr>
            <a:r>
              <a:rPr lang="lv-LV" sz="1200" dirty="0"/>
              <a:t>“Bioekonomika aptver visas nozares un sistēmas, kas iekļauj tās funkcijas un principus. Tā ietver un savstarpēji savieno: sauszemes un jūras ekosistēmas un to sniegtos pakalpojumus; visas primārās ražošanas nozares paļaujas uz bioloģiskajiem resursiem (dzīvnieki, augi, mikroorganismi un atvasināta biomasa, ieskaitot organiskos atkritumus), kas izmanto un veido bioloģiskos resursus (lauksaimniecība, mežsaimniecība, zivsaimniecība un akvakultūra); un visas ekonomikas un rūpniecības nozares, kas izmanto bioloģiskos resursus un procesus pārtikas, barības, uz bioloģiskiem produktiem ražotu produktu, enerģijas un pakalpojumu ražošanai. Lai sasniegtu panākumus, Eiropas bioekonomikas centrā jābūt ilgtspējībai un apritei. Tas veicinās mūsu nozaru atjaunošanos, mūsu primārās ražošanas sistēmu modernizāciju, vides aizsardzību un veicinās bioloģisko daudzveidību.” </a:t>
            </a:r>
            <a:r>
              <a:rPr lang="lv-LV" dirty="0"/>
              <a:t>Eiropas Komisija (2018) </a:t>
            </a:r>
            <a:r>
              <a:rPr lang="lv-LV" sz="1200" dirty="0"/>
              <a:t>"Ilgtspējīga Eiropas bioekonomika: saiknes stiprināšana starp ekonomiku, sabiedrību un vidi"</a:t>
            </a:r>
            <a:r>
              <a:rPr lang="lv-LV" dirty="0"/>
              <a:t>, pieejams: (</a:t>
            </a:r>
            <a:r>
              <a:rPr lang="lv-LV" dirty="0">
                <a:hlinkClick r:id="rId3"/>
              </a:rPr>
              <a:t>https://ec.europa.eu/research/bioeconomy/pdf/ec_bioeconomy_strategy_2018.pdf#view=fit&amp;pagemode=none</a:t>
            </a:r>
            <a:r>
              <a:rPr lang="lv-LV" dirty="0"/>
              <a:t>])</a:t>
            </a:r>
            <a:endParaRPr lang="lv-LV" sz="1200" dirty="0"/>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Tagad noskatīsimies īsu video, kurā izskaidrota bioekonomika, tās potenciāls un problēmas.</a:t>
            </a:r>
          </a:p>
          <a:p>
            <a:r>
              <a:rPr lang="lv-LV" sz="1200" i="1" kern="1200" dirty="0">
                <a:solidFill>
                  <a:schemeClr val="tx1"/>
                </a:solidFill>
                <a:effectLst/>
                <a:latin typeface="+mn-lt"/>
              </a:rPr>
              <a:t>Šeit atskaņojiet videomateriālu, kurā ir bioekonomikas skaidrojums:</a:t>
            </a:r>
            <a:r>
              <a:rPr lang="lv-LV" dirty="0"/>
              <a:t> </a:t>
            </a:r>
            <a:r>
              <a:rPr lang="lv-LV" dirty="0">
                <a:hlinkClick r:id="rId4"/>
              </a:rPr>
              <a:t>https://www.youtube.com/watch?v=RfRN_hHeIKk&amp;feature=youtu.be</a:t>
            </a:r>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r>
              <a:rPr lang="lv-LV" sz="1200" b="0" dirty="0"/>
              <a:t>(Videomateriāla valodas un subtitri: bulgāru, latviešu, maķedoniešu, poļu un rumāņu)</a:t>
            </a:r>
          </a:p>
          <a:p>
            <a:endParaRPr lang="lv-LV" dirty="0"/>
          </a:p>
          <a:p>
            <a:r>
              <a:rPr lang="lv-LV" sz="1200" i="1" kern="1200" dirty="0">
                <a:solidFill>
                  <a:schemeClr val="tx1"/>
                </a:solidFill>
                <a:effectLst/>
                <a:latin typeface="+mn-lt"/>
              </a:rPr>
              <a:t>2. Izskaidrojiet aprites ekonomiku, lai sniegtu kontekstu bioproduktiem. </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Aprites ekonomika ir sistēma ilgtspējīgas atkritumu kā resursu ekonomiskās sistēmas attīstībai un pārvaldībai. Tās mērķis ir saglabāt produktus, komponentus un materiālus vienmēr ar vislielāko lietderību un vērtību (Eiropas Komisija, 2018). Turklāt tā ir paredzēta samazināto atkritumu pārstrādei, lai tos izskaustu no sistēmas. Pašreizējā pasaules ekonomikas sistēma ir lineāra, tas nozīmē, ka mēs ņemam, ražojam, izmantojam un iznīcinām, pilnībā neizmantojot visas materiālu būtiskās īpašības. Cirkulārā ekonomika cenšas izveidot ilgtspējīgāku ekonomisko modeli, kurā atkritumi netiek radīti, tā vietā pēc iespējas vairāk reižu tos izmantojot atkārtoti. Tādējādi aprites ekonomikas mērķis ir novērst visus atkritumus un izveidot slēgtas aprites sistēmu, kuras pamatā ir tikai dabas resursi.</a:t>
            </a: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Bels Dž. </a:t>
            </a:r>
            <a:r>
              <a:rPr lang="lv-LV" sz="1200" i="1" kern="1200" dirty="0">
                <a:solidFill>
                  <a:schemeClr val="tx1"/>
                </a:solidFill>
                <a:effectLst/>
                <a:latin typeface="+mn-lt"/>
              </a:rPr>
              <a:t>[Bell, J.]</a:t>
            </a:r>
            <a:r>
              <a:rPr lang="lv-LV" sz="1200" kern="1200" dirty="0">
                <a:solidFill>
                  <a:schemeClr val="tx1"/>
                </a:solidFill>
                <a:effectLst/>
                <a:latin typeface="+mn-lt"/>
              </a:rPr>
              <a:t>, Paula L. </a:t>
            </a:r>
            <a:r>
              <a:rPr lang="lv-LV" sz="1200" i="1" kern="1200" dirty="0">
                <a:solidFill>
                  <a:schemeClr val="tx1"/>
                </a:solidFill>
                <a:effectLst/>
                <a:latin typeface="+mn-lt"/>
              </a:rPr>
              <a:t>[Paula, L.]</a:t>
            </a:r>
            <a:r>
              <a:rPr lang="lv-LV" sz="1200" kern="1200" dirty="0">
                <a:solidFill>
                  <a:schemeClr val="tx1"/>
                </a:solidFill>
                <a:effectLst/>
                <a:latin typeface="+mn-lt"/>
              </a:rPr>
              <a:t>, Dods T. </a:t>
            </a:r>
            <a:r>
              <a:rPr lang="lv-LV" sz="1200" i="1" kern="1200" dirty="0">
                <a:solidFill>
                  <a:schemeClr val="tx1"/>
                </a:solidFill>
                <a:effectLst/>
                <a:latin typeface="+mn-lt"/>
              </a:rPr>
              <a:t>[Dodd, T.]</a:t>
            </a:r>
            <a:r>
              <a:rPr lang="lv-LV" sz="1200" kern="1200" dirty="0">
                <a:solidFill>
                  <a:schemeClr val="tx1"/>
                </a:solidFill>
                <a:effectLst/>
                <a:latin typeface="+mn-lt"/>
              </a:rPr>
              <a:t>, Nemets S. </a:t>
            </a:r>
            <a:r>
              <a:rPr lang="lv-LV" sz="1200" i="1" kern="1200" dirty="0">
                <a:solidFill>
                  <a:schemeClr val="tx1"/>
                </a:solidFill>
                <a:effectLst/>
                <a:latin typeface="+mn-lt"/>
              </a:rPr>
              <a:t>[Németh, S.]</a:t>
            </a:r>
            <a:r>
              <a:rPr lang="lv-LV" sz="1200" kern="1200" dirty="0">
                <a:solidFill>
                  <a:schemeClr val="tx1"/>
                </a:solidFill>
                <a:effectLst/>
                <a:latin typeface="+mn-lt"/>
              </a:rPr>
              <a:t>, Nanū S. </a:t>
            </a:r>
            <a:r>
              <a:rPr lang="lv-LV" sz="1200" i="1" kern="1200" dirty="0">
                <a:solidFill>
                  <a:schemeClr val="tx1"/>
                </a:solidFill>
                <a:effectLst/>
                <a:latin typeface="+mn-lt"/>
              </a:rPr>
              <a:t>[Nanou, C.]</a:t>
            </a:r>
            <a:r>
              <a:rPr lang="lv-LV" sz="1200" kern="1200" dirty="0">
                <a:solidFill>
                  <a:schemeClr val="tx1"/>
                </a:solidFill>
                <a:effectLst/>
                <a:latin typeface="+mn-lt"/>
              </a:rPr>
              <a:t>, Mega V. </a:t>
            </a:r>
            <a:r>
              <a:rPr lang="lv-LV" sz="1200" i="1" kern="1200" dirty="0">
                <a:solidFill>
                  <a:schemeClr val="tx1"/>
                </a:solidFill>
                <a:effectLst/>
                <a:latin typeface="+mn-lt"/>
              </a:rPr>
              <a:t>[Mega, V.]</a:t>
            </a:r>
            <a:r>
              <a:rPr lang="lv-LV" sz="1200" kern="1200" dirty="0">
                <a:solidFill>
                  <a:schemeClr val="tx1"/>
                </a:solidFill>
                <a:effectLst/>
                <a:latin typeface="+mn-lt"/>
              </a:rPr>
              <a:t>, Kamposs P. </a:t>
            </a:r>
            <a:r>
              <a:rPr lang="lv-LV" sz="1200" i="1" kern="1200" dirty="0">
                <a:solidFill>
                  <a:schemeClr val="tx1"/>
                </a:solidFill>
                <a:effectLst/>
                <a:latin typeface="+mn-lt"/>
              </a:rPr>
              <a:t>[Campos, P.]</a:t>
            </a:r>
            <a:r>
              <a:rPr lang="lv-LV" sz="1200" kern="1200" dirty="0">
                <a:solidFill>
                  <a:schemeClr val="tx1"/>
                </a:solidFill>
                <a:effectLst/>
                <a:latin typeface="+mn-lt"/>
              </a:rPr>
              <a:t> (2018): ES mērķis izveidot pasaulē vadošo bioekonomiku – šaubīgos laikos nepieciešami novatoriski un ilgtspējīgi risinājumi. </a:t>
            </a:r>
            <a:r>
              <a:rPr lang="lv-LV" sz="1200" i="1" kern="1200" dirty="0">
                <a:solidFill>
                  <a:schemeClr val="tx1"/>
                </a:solidFill>
                <a:effectLst/>
                <a:latin typeface="+mn-lt"/>
              </a:rPr>
              <a:t>Jaunā biotehnoloģija,</a:t>
            </a:r>
            <a:r>
              <a:rPr lang="lv-LV" sz="1200" kern="1200" dirty="0">
                <a:solidFill>
                  <a:schemeClr val="tx1"/>
                </a:solidFill>
                <a:effectLst/>
                <a:latin typeface="+mn-lt"/>
              </a:rPr>
              <a:t> 40: 25–30. </a:t>
            </a:r>
            <a:endParaRPr lang="lv-LV" dirty="0"/>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Eiropas Komisija (2018), </a:t>
            </a:r>
            <a:r>
              <a:rPr lang="lv-LV" sz="1200" i="1" kern="1200" dirty="0">
                <a:solidFill>
                  <a:schemeClr val="tx1"/>
                </a:solidFill>
                <a:effectLst/>
                <a:latin typeface="+mn-lt"/>
              </a:rPr>
              <a:t>Ilgtspējīga Eiropas bioekonomika: saiknes stiprināšana starp ekonomiku, sabiedrību un vidi. Atjauninātā bioekonomikas stratēģija.</a:t>
            </a:r>
            <a:r>
              <a:rPr lang="lv-LV" sz="1200" kern="1200" dirty="0">
                <a:solidFill>
                  <a:schemeClr val="tx1"/>
                </a:solidFill>
                <a:effectLst/>
                <a:latin typeface="+mn-lt"/>
              </a:rPr>
              <a:t> Pētniecības un inovāciju ģenerāldirektorāts, pieejams: https://ec.europa.eu/research/bioeconomy/pdf/ec_bioeconomy_strategy_2018.pdf</a:t>
            </a:r>
            <a:endParaRPr lang="lv-LV" sz="1200" kern="1200" dirty="0">
              <a:solidFill>
                <a:schemeClr val="tx1"/>
              </a:solidFill>
              <a:effectLst/>
              <a:latin typeface="+mn-lt"/>
              <a:ea typeface="+mn-ea"/>
              <a:cs typeface="+mn-cs"/>
            </a:endParaRPr>
          </a:p>
        </p:txBody>
      </p:sp>
      <p:sp>
        <p:nvSpPr>
          <p:cNvPr id="4" name="Marcador de número de diapositiva 3"/>
          <p:cNvSpPr>
            <a:spLocks noGrp="1"/>
          </p:cNvSpPr>
          <p:nvPr>
            <p:ph type="sldNum" sz="quarter" idx="10"/>
          </p:nvPr>
        </p:nvSpPr>
        <p:spPr/>
        <p:txBody>
          <a:bodyPr/>
          <a:lstStyle/>
          <a:p>
            <a:fld id="{F4B9ABF1-A5E8-FF4C-953A-B9DDF0BF59CB}" type="slidenum">
              <a:rPr lang="de-DE" smtClean="0"/>
              <a:t>4</a:t>
            </a:fld>
            <a:endParaRPr lang="lv-LV" dirty="0"/>
          </a:p>
        </p:txBody>
      </p:sp>
    </p:spTree>
    <p:extLst>
      <p:ext uri="{BB962C8B-B14F-4D97-AF65-F5344CB8AC3E}">
        <p14:creationId xmlns:p14="http://schemas.microsoft.com/office/powerpoint/2010/main" val="39733173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b="1" kern="1200" dirty="0">
                <a:solidFill>
                  <a:schemeClr val="tx1"/>
                </a:solidFill>
                <a:effectLst/>
                <a:latin typeface="+mn-lt"/>
              </a:rPr>
              <a:t>Piezīmes skolotājam:</a:t>
            </a:r>
            <a:r>
              <a:rPr lang="lv-LV" dirty="0"/>
              <a:t> </a:t>
            </a:r>
            <a:r>
              <a:rPr lang="lv-LV" sz="1200" kern="1200" dirty="0">
                <a:solidFill>
                  <a:schemeClr val="tx1"/>
                </a:solidFill>
                <a:effectLst/>
                <a:latin typeface="+mn-lt"/>
              </a:rPr>
              <a:t>Paskaidrojiet, ka, lai mēģinātu risināt ar ekoloģisko robežu saistītos jautājumus: Nacionālajām un starptautiskajām struktūrām ir jābūt īpašām vadlīnijām. Piemērs tam ir Eiropas Komisijas 2018. gada publikācija; “Jauna bioekonomikas stratēģija ilgtspējīgai Eiropai.” </a:t>
            </a:r>
            <a:r>
              <a:rPr lang="lv-LV" sz="1200" b="1" kern="1200" dirty="0">
                <a:solidFill>
                  <a:schemeClr val="tx1"/>
                </a:solidFill>
                <a:effectLst/>
                <a:latin typeface="+mn-lt"/>
              </a:rPr>
              <a:t>Papildu informācija pieejama:</a:t>
            </a:r>
            <a:r>
              <a:rPr lang="lv-LV" dirty="0"/>
              <a:t> </a:t>
            </a:r>
            <a:r>
              <a:rPr lang="lv-LV" sz="1200" u="sng" kern="1200" dirty="0">
                <a:solidFill>
                  <a:schemeClr val="tx1"/>
                </a:solidFill>
                <a:effectLst/>
                <a:latin typeface="+mn-lt"/>
                <a:hlinkClick r:id="rId3"/>
              </a:rPr>
              <a:t>https://ec.europa.eu/commission/news/new-bioeconomy-strategy-sustainable-europe-2018-oct-11-0_en</a:t>
            </a:r>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p>
          <a:p>
            <a:r>
              <a:rPr lang="lv-LV" sz="1200" kern="1200" dirty="0">
                <a:solidFill>
                  <a:schemeClr val="tx1"/>
                </a:solidFill>
                <a:effectLst/>
                <a:latin typeface="+mn-lt"/>
              </a:rPr>
              <a:t>Galvenie materiāli lasīšanai: </a:t>
            </a:r>
          </a:p>
          <a:p>
            <a:r>
              <a:rPr lang="lv-LV" sz="1200" kern="1200" dirty="0">
                <a:solidFill>
                  <a:schemeClr val="tx1"/>
                </a:solidFill>
                <a:effectLst/>
                <a:latin typeface="+mn-lt"/>
              </a:rPr>
              <a:t>EK (2018), Bioekonomika: Jauna stratēģija ilgtspējīgai Eiropas Veselīgu ekosistēmu atjaunošana un bioloģiskās daudzveidības veicināšana. Eiropas Komisija </a:t>
            </a:r>
            <a:r>
              <a:rPr lang="lv-LV" sz="1200" u="sng" kern="1200" dirty="0">
                <a:solidFill>
                  <a:schemeClr val="tx1"/>
                </a:solidFill>
                <a:effectLst/>
                <a:latin typeface="+mn-lt"/>
                <a:hlinkClick r:id="rId4"/>
              </a:rPr>
              <a:t>https://ec.europa.eu/research/bioeconomy/pdf/ec_bioeconomy_actions_2018.pdf</a:t>
            </a:r>
            <a:r>
              <a:rPr lang="lv-LV" dirty="0"/>
              <a:t> </a:t>
            </a:r>
          </a:p>
          <a:p>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a:solidFill>
                  <a:schemeClr val="tx1"/>
                </a:solidFill>
                <a:effectLst/>
                <a:latin typeface="+mn-lt"/>
              </a:rPr>
              <a:t>Iespējams apskatīt sekojošos materiālus padziļinātai lasīšanai: </a:t>
            </a: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a:solidFill>
                  <a:schemeClr val="tx1"/>
                </a:solidFill>
                <a:effectLst/>
                <a:latin typeface="+mn-lt"/>
              </a:rPr>
              <a:t>Džiampetro M. </a:t>
            </a:r>
            <a:r>
              <a:rPr lang="lv-LV" sz="1200" b="0" i="1" u="none" strike="noStrike" kern="1200" dirty="0">
                <a:solidFill>
                  <a:schemeClr val="tx1"/>
                </a:solidFill>
                <a:effectLst/>
                <a:latin typeface="+mn-lt"/>
              </a:rPr>
              <a:t>[Giampietro, M.]</a:t>
            </a:r>
            <a:r>
              <a:rPr lang="lv-LV" sz="1200" b="0" i="0" u="none" strike="noStrike" kern="1200" dirty="0">
                <a:solidFill>
                  <a:schemeClr val="tx1"/>
                </a:solidFill>
                <a:effectLst/>
                <a:latin typeface="+mn-lt"/>
              </a:rPr>
              <a:t> (2019). Par aprites bioekonomiku un sasaistu noņemšanu: ietekme uz ilgtspējīgu izaugsmi. </a:t>
            </a:r>
            <a:r>
              <a:rPr lang="lv-LV" sz="1200" b="0" i="1" u="none" strike="noStrike" kern="1200" dirty="0">
                <a:solidFill>
                  <a:schemeClr val="tx1"/>
                </a:solidFill>
                <a:effectLst/>
                <a:latin typeface="+mn-lt"/>
              </a:rPr>
              <a:t>Ecological economics</a:t>
            </a:r>
            <a:r>
              <a:rPr lang="lv-LV" sz="1200" b="0" i="0" u="none" strike="noStrike" kern="1200" dirty="0">
                <a:solidFill>
                  <a:schemeClr val="tx1"/>
                </a:solidFill>
                <a:effectLst/>
                <a:latin typeface="+mn-lt"/>
              </a:rPr>
              <a:t>, </a:t>
            </a:r>
            <a:r>
              <a:rPr lang="lv-LV" sz="1200" b="0" i="1" u="none" strike="noStrike" kern="1200" dirty="0">
                <a:solidFill>
                  <a:schemeClr val="tx1"/>
                </a:solidFill>
                <a:effectLst/>
                <a:latin typeface="+mn-lt"/>
              </a:rPr>
              <a:t>162</a:t>
            </a:r>
            <a:r>
              <a:rPr lang="lv-LV" sz="1200" b="0" i="0" u="none" strike="noStrike" kern="1200" dirty="0">
                <a:solidFill>
                  <a:schemeClr val="tx1"/>
                </a:solidFill>
                <a:effectLst/>
                <a:latin typeface="+mn-lt"/>
              </a:rPr>
              <a:t>, 143-156. </a:t>
            </a:r>
            <a:r>
              <a:rPr lang="lv-LV" sz="1200" b="0" i="0" u="none" strike="noStrike" kern="1200" dirty="0">
                <a:solidFill>
                  <a:schemeClr val="tx1"/>
                </a:solidFill>
                <a:effectLst/>
                <a:latin typeface="+mn-lt"/>
                <a:hlinkClick r:id="rId5" tooltip="Oriģinālā saite: https://www.sciencedirect.com/science/article/pii/S0921800918317178. Ja uzticaties šai saitei, klikšķiniet uz tās."/>
              </a:rPr>
              <a:t>https://www.sciencedirect.com/science/article/pii/S0921800918317178</a:t>
            </a:r>
            <a:endParaRPr lang="lv-LV"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b="0" i="0" u="none" strike="noStrike" kern="1200" dirty="0">
                <a:solidFill>
                  <a:schemeClr val="tx1"/>
                </a:solidFill>
                <a:effectLst/>
                <a:latin typeface="+mn-lt"/>
              </a:rPr>
              <a:t>Viviena F. D. </a:t>
            </a:r>
            <a:r>
              <a:rPr lang="lv-LV" sz="1200" b="0" i="1" u="none" strike="noStrike" kern="1200" dirty="0">
                <a:solidFill>
                  <a:schemeClr val="tx1"/>
                </a:solidFill>
                <a:effectLst/>
                <a:latin typeface="+mn-lt"/>
              </a:rPr>
              <a:t>[Vivien, F. D.]</a:t>
            </a:r>
            <a:r>
              <a:rPr lang="lv-LV" sz="1200" b="0" i="0" u="none" strike="noStrike" kern="1200" dirty="0">
                <a:solidFill>
                  <a:schemeClr val="tx1"/>
                </a:solidFill>
                <a:effectLst/>
                <a:latin typeface="+mn-lt"/>
              </a:rPr>
              <a:t>, Njedu M. </a:t>
            </a:r>
            <a:r>
              <a:rPr lang="lv-LV" sz="1200" b="0" i="1" u="none" strike="noStrike" kern="1200" dirty="0">
                <a:solidFill>
                  <a:schemeClr val="tx1"/>
                </a:solidFill>
                <a:effectLst/>
                <a:latin typeface="+mn-lt"/>
              </a:rPr>
              <a:t>[Nieddu, M.]</a:t>
            </a:r>
            <a:r>
              <a:rPr lang="lv-LV" sz="1200" b="0" i="0" u="none" strike="noStrike" kern="1200" dirty="0">
                <a:solidFill>
                  <a:schemeClr val="tx1"/>
                </a:solidFill>
                <a:effectLst/>
                <a:latin typeface="+mn-lt"/>
              </a:rPr>
              <a:t>, Beforts N. </a:t>
            </a:r>
            <a:r>
              <a:rPr lang="lv-LV" sz="1200" b="0" i="1" u="none" strike="noStrike" kern="1200" dirty="0">
                <a:solidFill>
                  <a:schemeClr val="tx1"/>
                </a:solidFill>
                <a:effectLst/>
                <a:latin typeface="+mn-lt"/>
              </a:rPr>
              <a:t>[Befort, N.]</a:t>
            </a:r>
            <a:r>
              <a:rPr lang="lv-LV" sz="1200" b="0" i="0" u="none" strike="noStrike" kern="1200" dirty="0">
                <a:solidFill>
                  <a:schemeClr val="tx1"/>
                </a:solidFill>
                <a:effectLst/>
                <a:latin typeface="+mn-lt"/>
              </a:rPr>
              <a:t>, Debrefs R. </a:t>
            </a:r>
            <a:r>
              <a:rPr lang="lv-LV" sz="1200" b="0" i="1" u="none" strike="noStrike" kern="1200" dirty="0">
                <a:solidFill>
                  <a:schemeClr val="tx1"/>
                </a:solidFill>
                <a:effectLst/>
                <a:latin typeface="+mn-lt"/>
              </a:rPr>
              <a:t>[Debref, R.]</a:t>
            </a:r>
            <a:r>
              <a:rPr lang="lv-LV" sz="1200" b="0" i="0" u="none" strike="noStrike" kern="1200" dirty="0">
                <a:solidFill>
                  <a:schemeClr val="tx1"/>
                </a:solidFill>
                <a:effectLst/>
                <a:latin typeface="+mn-lt"/>
              </a:rPr>
              <a:t> un Džiampetro M. </a:t>
            </a:r>
            <a:r>
              <a:rPr lang="lv-LV" sz="1200" b="0" i="1" u="none" strike="noStrike" kern="1200" dirty="0">
                <a:solidFill>
                  <a:schemeClr val="tx1"/>
                </a:solidFill>
                <a:effectLst/>
                <a:latin typeface="+mn-lt"/>
              </a:rPr>
              <a:t>[Giampietro, M.]</a:t>
            </a:r>
            <a:r>
              <a:rPr lang="lv-LV" sz="1200" b="0" i="0" u="none" strike="noStrike" kern="1200" dirty="0">
                <a:solidFill>
                  <a:schemeClr val="tx1"/>
                </a:solidFill>
                <a:effectLst/>
                <a:latin typeface="+mn-lt"/>
              </a:rPr>
              <a:t> (2019). Bioekonomikas pieejas "uzlaušana". </a:t>
            </a:r>
            <a:r>
              <a:rPr lang="lv-LV" sz="1200" b="0" i="1" u="none" strike="noStrike" kern="1200" dirty="0">
                <a:solidFill>
                  <a:schemeClr val="tx1"/>
                </a:solidFill>
                <a:effectLst/>
                <a:latin typeface="+mn-lt"/>
              </a:rPr>
              <a:t>Ecological economics</a:t>
            </a:r>
            <a:r>
              <a:rPr lang="lv-LV" sz="1200" b="0" i="0" u="none" strike="noStrike" kern="1200" dirty="0">
                <a:solidFill>
                  <a:schemeClr val="tx1"/>
                </a:solidFill>
                <a:effectLst/>
                <a:latin typeface="+mn-lt"/>
              </a:rPr>
              <a:t>, </a:t>
            </a:r>
            <a:r>
              <a:rPr lang="lv-LV" sz="1200" b="0" i="1" u="none" strike="noStrike" kern="1200" dirty="0">
                <a:solidFill>
                  <a:schemeClr val="tx1"/>
                </a:solidFill>
                <a:effectLst/>
                <a:latin typeface="+mn-lt"/>
              </a:rPr>
              <a:t>159</a:t>
            </a:r>
            <a:r>
              <a:rPr lang="lv-LV" sz="1200" b="0" i="0" u="none" strike="noStrike" kern="1200" dirty="0">
                <a:solidFill>
                  <a:schemeClr val="tx1"/>
                </a:solidFill>
                <a:effectLst/>
                <a:latin typeface="+mn-lt"/>
              </a:rPr>
              <a:t>, 189-197. </a:t>
            </a:r>
            <a:r>
              <a:rPr lang="lv-LV" sz="1200" b="0" i="0" u="none" strike="noStrike" kern="1200" dirty="0">
                <a:solidFill>
                  <a:schemeClr val="tx1"/>
                </a:solidFill>
                <a:effectLst/>
                <a:latin typeface="+mn-lt"/>
                <a:hlinkClick r:id="rId6" tooltip="Oriģinālā saite: https://www.sciencedirect.com/science/article/abs/pii/S0921800918308115. Ja uzticaties šai saitei, klikšķiniet uz tās."/>
              </a:rPr>
              <a:t>https://www.sciencedirect.com/science/article/abs/pii/S0921800918308115</a:t>
            </a:r>
            <a:endParaRPr lang="lv-LV" sz="1200" b="0" i="0" u="none" strike="noStrike"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endParaRPr lang="lv-LV" sz="1200" b="0" i="0" u="none" strike="noStrike"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5</a:t>
            </a:fld>
            <a:endParaRPr lang="lv-LV" dirty="0"/>
          </a:p>
        </p:txBody>
      </p:sp>
    </p:spTree>
    <p:extLst>
      <p:ext uri="{BB962C8B-B14F-4D97-AF65-F5344CB8AC3E}">
        <p14:creationId xmlns:p14="http://schemas.microsoft.com/office/powerpoint/2010/main" val="12133298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r>
              <a:rPr lang="lv-LV" sz="1200" kern="1200" dirty="0">
                <a:solidFill>
                  <a:schemeClr val="tx1"/>
                </a:solidFill>
                <a:effectLst/>
                <a:latin typeface="+mn-lt"/>
              </a:rPr>
              <a:t>Galvenie materiāli lasīšanai: </a:t>
            </a:r>
          </a:p>
          <a:p>
            <a:r>
              <a:rPr lang="lv-LV" sz="1200" kern="1200" baseline="0" dirty="0">
                <a:solidFill>
                  <a:schemeClr val="tx1"/>
                </a:solidFill>
                <a:effectLst/>
                <a:latin typeface="+mn-lt"/>
              </a:rPr>
              <a:t>Bioekomomijas konsultanti (2018), LIELIE BIOEKONOMIKAS IZAICINĀJUMI – 2. DAĻA. </a:t>
            </a:r>
            <a:r>
              <a:rPr lang="lv-LV" sz="1200" kern="1200" dirty="0">
                <a:solidFill>
                  <a:schemeClr val="tx1"/>
                </a:solidFill>
                <a:effectLst/>
                <a:latin typeface="+mn-lt"/>
              </a:rPr>
              <a:t>https://www.nnfcc.co.uk/news-big-bioeconomy-challenges-2 </a:t>
            </a:r>
          </a:p>
          <a:p>
            <a:endParaRPr lang="lv-LV" sz="1200" kern="1200" dirty="0">
              <a:solidFill>
                <a:schemeClr val="tx1"/>
              </a:solidFill>
              <a:effectLst/>
              <a:latin typeface="+mn-lt"/>
              <a:ea typeface="+mn-ea"/>
              <a:cs typeface="+mn-cs"/>
            </a:endParaRPr>
          </a:p>
          <a:p>
            <a:pPr marL="0" marR="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Braunlijs S. </a:t>
            </a:r>
            <a:r>
              <a:rPr lang="lv-LV" sz="1200" i="1" kern="1200" dirty="0">
                <a:solidFill>
                  <a:schemeClr val="tx1"/>
                </a:solidFill>
                <a:effectLst/>
                <a:latin typeface="+mn-lt"/>
              </a:rPr>
              <a:t>[Brownlie, S.]</a:t>
            </a:r>
            <a:r>
              <a:rPr lang="lv-LV" sz="1200" kern="1200" dirty="0">
                <a:solidFill>
                  <a:schemeClr val="tx1"/>
                </a:solidFill>
                <a:effectLst/>
                <a:latin typeface="+mn-lt"/>
              </a:rPr>
              <a:t> </a:t>
            </a:r>
            <a:r>
              <a:rPr lang="lv-LV" dirty="0"/>
              <a:t>(2013), IAIA ātrie padomi Nr. 5 - bioloģiskās daudzveidības novērtējums. Starptautiskā ietekmes novērtēšanas asociācija (IAIA). </a:t>
            </a:r>
            <a:r>
              <a:rPr lang="lv-LV" altLang="en-US" b="1" dirty="0"/>
              <a:t>https://www.iaia.org/fasttips.php</a:t>
            </a:r>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r>
              <a:rPr lang="lv-LV" sz="1200" kern="1200" dirty="0">
                <a:solidFill>
                  <a:schemeClr val="tx1"/>
                </a:solidFill>
                <a:effectLst/>
                <a:latin typeface="+mn-lt"/>
              </a:rPr>
              <a:t>Skatīt slaidus "Kas ir bioekonomika?"</a:t>
            </a:r>
            <a:r>
              <a:rPr lang="lv-LV" dirty="0"/>
              <a:t> </a:t>
            </a:r>
            <a:r>
              <a:rPr lang="lv-LV" sz="1200" kern="1200" dirty="0">
                <a:solidFill>
                  <a:schemeClr val="tx1"/>
                </a:solidFill>
                <a:effectLst/>
                <a:latin typeface="+mn-lt"/>
              </a:rPr>
              <a:t>Iespējas, izaicinājumi un risinājumi" informācijai par:</a:t>
            </a:r>
          </a:p>
          <a:p>
            <a:pPr marL="342900" indent="-342900">
              <a:buFontTx/>
              <a:buChar char="-"/>
            </a:pPr>
            <a:r>
              <a:rPr lang="lv-LV" sz="1200" dirty="0">
                <a:solidFill>
                  <a:schemeClr val="bg1"/>
                </a:solidFill>
                <a:latin typeface="Roboto Medium" panose="02000000000000000000" pitchFamily="2" charset="0"/>
              </a:rPr>
              <a:t>Bioekonomika – saiknes ar IAM un klimata pārmaiņām, kā arī bioekonomikas resursiem</a:t>
            </a:r>
          </a:p>
          <a:p>
            <a:pPr marL="342900" indent="-342900">
              <a:buFontTx/>
              <a:buChar char="-"/>
            </a:pPr>
            <a:r>
              <a:rPr lang="lv-LV" sz="1200" dirty="0">
                <a:solidFill>
                  <a:schemeClr val="bg1"/>
                </a:solidFill>
                <a:latin typeface="Roboto Medium" panose="02000000000000000000" pitchFamily="2" charset="0"/>
              </a:rPr>
              <a:t>Pāreja uz bioekonomiku ir sarežģīta</a:t>
            </a:r>
          </a:p>
          <a:p>
            <a:pPr marL="342900" indent="-342900">
              <a:buFontTx/>
              <a:buChar char="-"/>
            </a:pPr>
            <a:r>
              <a:rPr lang="lv-LV" sz="1200" dirty="0">
                <a:solidFill>
                  <a:schemeClr val="bg1"/>
                </a:solidFill>
                <a:latin typeface="Roboto Medium" panose="02000000000000000000" pitchFamily="2" charset="0"/>
              </a:rPr>
              <a:t>Bioloģiskās daudzveidības novērtējums</a:t>
            </a:r>
          </a:p>
          <a:p>
            <a:pPr marL="342900" indent="-342900">
              <a:buFontTx/>
              <a:buChar char="-"/>
            </a:pPr>
            <a:r>
              <a:rPr lang="lv-LV" sz="1200" dirty="0">
                <a:solidFill>
                  <a:schemeClr val="bg1"/>
                </a:solidFill>
                <a:latin typeface="Roboto Medium" panose="02000000000000000000" pitchFamily="2" charset="0"/>
              </a:rPr>
              <a:t>Tiešā, netiešā un kumulatīvā ietekme</a:t>
            </a:r>
          </a:p>
          <a:p>
            <a:pPr marL="342900" indent="-342900">
              <a:buFontTx/>
              <a:buChar char="-"/>
            </a:pPr>
            <a:r>
              <a:rPr lang="lv-LV" sz="1200" dirty="0">
                <a:solidFill>
                  <a:schemeClr val="bg1"/>
                </a:solidFill>
                <a:latin typeface="Roboto Medium" panose="02000000000000000000" pitchFamily="2" charset="0"/>
              </a:rPr>
              <a:t>Kas ir "Ietekme uz vidi" un ietekmes uz vidi novērtējums (IVN) un/vai Stratēģiskais vides novērtējums (SVN).</a:t>
            </a:r>
          </a:p>
          <a:p>
            <a:pPr marL="342900" indent="-342900">
              <a:buFontTx/>
              <a:buChar char="-"/>
            </a:pPr>
            <a:r>
              <a:rPr lang="lv-LV" sz="1200" dirty="0">
                <a:solidFill>
                  <a:schemeClr val="bg1"/>
                </a:solidFill>
                <a:latin typeface="Roboto Medium" panose="02000000000000000000" pitchFamily="2" charset="0"/>
              </a:rPr>
              <a:t>Neto pozitīvie rezultāti, uzlabošanas un samazināšanas hierarhija</a:t>
            </a:r>
          </a:p>
          <a:p>
            <a:pPr marL="342900" indent="-342900">
              <a:buFontTx/>
              <a:buChar char="-"/>
            </a:pPr>
            <a:r>
              <a:rPr lang="lv-LV" sz="1200" dirty="0">
                <a:solidFill>
                  <a:schemeClr val="bg1"/>
                </a:solidFill>
                <a:latin typeface="Roboto Medium" panose="02000000000000000000" pitchFamily="2" charset="0"/>
              </a:rPr>
              <a:t>Piemērs: Biodegvielu ietekme</a:t>
            </a:r>
            <a:endParaRPr lang="lv-LV" sz="1200" kern="1200" baseline="0" dirty="0">
              <a:solidFill>
                <a:schemeClr val="tx1"/>
              </a:solidFill>
              <a:effectLst/>
              <a:latin typeface="+mn-lt"/>
              <a:ea typeface="+mn-ea"/>
              <a:cs typeface="+mn-cs"/>
            </a:endParaRPr>
          </a:p>
          <a:p>
            <a:endParaRPr lang="lv-LV" sz="1200" kern="1200" dirty="0">
              <a:solidFill>
                <a:schemeClr val="tx1"/>
              </a:solidFill>
              <a:effectLst/>
              <a:latin typeface="+mn-lt"/>
              <a:ea typeface="+mn-ea"/>
              <a:cs typeface="+mn-cs"/>
            </a:endParaRPr>
          </a:p>
          <a:p>
            <a:endParaRPr lang="lv-LV" sz="1200" b="0" i="0" u="none" strike="noStrike" kern="1200" dirty="0">
              <a:solidFill>
                <a:schemeClr val="tx1"/>
              </a:solidFill>
              <a:effectLst/>
              <a:latin typeface="+mn-lt"/>
              <a:ea typeface="+mn-ea"/>
              <a:cs typeface="+mn-cs"/>
            </a:endParaRPr>
          </a:p>
          <a:p>
            <a:r>
              <a:rPr lang="lv-LV" sz="1200" kern="1200" dirty="0">
                <a:solidFill>
                  <a:schemeClr val="tx1"/>
                </a:solidFill>
                <a:effectLst/>
                <a:latin typeface="+mn-lt"/>
              </a:rPr>
              <a:t> </a:t>
            </a:r>
          </a:p>
          <a:p>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6</a:t>
            </a:fld>
            <a:endParaRPr lang="lv-LV" dirty="0"/>
          </a:p>
        </p:txBody>
      </p:sp>
    </p:spTree>
    <p:extLst>
      <p:ext uri="{BB962C8B-B14F-4D97-AF65-F5344CB8AC3E}">
        <p14:creationId xmlns:p14="http://schemas.microsoft.com/office/powerpoint/2010/main" val="53331345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sz="1200" b="1" kern="1200" dirty="0" smtClean="0">
                <a:solidFill>
                  <a:schemeClr val="tx1"/>
                </a:solidFill>
                <a:effectLst/>
                <a:latin typeface="+mn-lt"/>
                <a:ea typeface="+mn-ea"/>
                <a:cs typeface="+mn-cs"/>
              </a:rPr>
              <a:t>Piezīmes skolotājiem:</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Pirmkārt, paskaidrojiet studentiem, kas ir ēteriskās eļļas, un pēc tam, kā tās iegūst no augu materiāla, lai izmantotu kosmētikā un farmaceitiskajos produktos. Pievērsiet studentu uzmanību shēmai, kas ilustrē tvaika destilācijas procesu, sniedzot anotētu izmantoto iekārtu shēmu. Īpaši jāuzsver ēterisko eļļu retums un tādējādi to potenciāls ražot kosmētiku un farmaceitiskos produktus, kurus var tirgot kā luksusa produktus, un tādējādi tie var būt ienesīga uzņēmējdarbības iespēja vietējiem ražotājiem. </a:t>
            </a:r>
            <a:endParaRPr lang="en-GB" sz="1200" kern="1200" dirty="0" smtClean="0">
              <a:solidFill>
                <a:schemeClr val="tx1"/>
              </a:solidFill>
              <a:effectLst/>
              <a:latin typeface="+mn-lt"/>
              <a:ea typeface="+mn-ea"/>
              <a:cs typeface="+mn-cs"/>
            </a:endParaRPr>
          </a:p>
          <a:p>
            <a:r>
              <a:rPr lang="lv-LV" sz="1200" b="1" kern="1200" dirty="0" smtClean="0">
                <a:solidFill>
                  <a:schemeClr val="tx1"/>
                </a:solidFill>
                <a:effectLst/>
                <a:latin typeface="+mn-lt"/>
                <a:ea typeface="+mn-ea"/>
                <a:cs typeface="+mn-cs"/>
              </a:rPr>
              <a:t>Pamatdatu kopsavilkums:</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Augi un zaļumi, kuriem piemīt kosmētikas / farmācijas nozarei vērtīgas īpašības (mitrinošs, ādu stiprinošs, pret mikrobu līdzeklis utt.). Tos var destilēt, lai piekļūtu augu ēteriskajām eļļām, kuras bieži izmanto aromatizētājiem un smaržām. Šos </a:t>
            </a:r>
            <a:r>
              <a:rPr lang="lv-LV" sz="1200" kern="1200" dirty="0" err="1" smtClean="0">
                <a:solidFill>
                  <a:schemeClr val="tx1"/>
                </a:solidFill>
                <a:effectLst/>
                <a:latin typeface="+mn-lt"/>
                <a:ea typeface="+mn-ea"/>
                <a:cs typeface="+mn-cs"/>
              </a:rPr>
              <a:t>auguss</a:t>
            </a:r>
            <a:r>
              <a:rPr lang="lv-LV" sz="1200" kern="1200" dirty="0" smtClean="0">
                <a:solidFill>
                  <a:schemeClr val="tx1"/>
                </a:solidFill>
                <a:effectLst/>
                <a:latin typeface="+mn-lt"/>
                <a:ea typeface="+mn-ea"/>
                <a:cs typeface="+mn-cs"/>
              </a:rPr>
              <a:t> varētu izmantot, lai attīstītu kosmētikas un farmācijas industriju un stimulētu ekonomiku vietās, kur šāda veida augi labi aug (piemēram, Stara </a:t>
            </a:r>
            <a:r>
              <a:rPr lang="lv-LV" sz="1200" kern="1200" dirty="0" err="1" smtClean="0">
                <a:solidFill>
                  <a:schemeClr val="tx1"/>
                </a:solidFill>
                <a:effectLst/>
                <a:latin typeface="+mn-lt"/>
                <a:ea typeface="+mn-ea"/>
                <a:cs typeface="+mn-cs"/>
              </a:rPr>
              <a:t>Zagorā</a:t>
            </a:r>
            <a:r>
              <a:rPr lang="lv-LV" sz="1200" kern="1200" dirty="0" smtClean="0">
                <a:solidFill>
                  <a:schemeClr val="tx1"/>
                </a:solidFill>
                <a:effectLst/>
                <a:latin typeface="+mn-lt"/>
                <a:ea typeface="+mn-ea"/>
                <a:cs typeface="+mn-cs"/>
              </a:rPr>
              <a:t> [Stara </a:t>
            </a:r>
            <a:r>
              <a:rPr lang="lv-LV" sz="1200" kern="1200" dirty="0" err="1" smtClean="0">
                <a:solidFill>
                  <a:schemeClr val="tx1"/>
                </a:solidFill>
                <a:effectLst/>
                <a:latin typeface="+mn-lt"/>
                <a:ea typeface="+mn-ea"/>
                <a:cs typeface="+mn-cs"/>
              </a:rPr>
              <a:t>Zagora</a:t>
            </a:r>
            <a:r>
              <a:rPr lang="lv-LV" sz="1200" kern="1200" dirty="0" smtClean="0">
                <a:solidFill>
                  <a:schemeClr val="tx1"/>
                </a:solidFill>
                <a:effectLst/>
                <a:latin typeface="+mn-lt"/>
                <a:ea typeface="+mn-ea"/>
                <a:cs typeface="+mn-cs"/>
              </a:rPr>
              <a:t>]). Tas ir saistīts ar ēterisko eļļu un garšaugu iespēju uzlabot veselību, piemēram, iekaisuma mazināšanu, </a:t>
            </a:r>
            <a:r>
              <a:rPr lang="lv-LV" sz="1200" kern="1200" dirty="0" err="1" smtClean="0">
                <a:solidFill>
                  <a:schemeClr val="tx1"/>
                </a:solidFill>
                <a:effectLst/>
                <a:latin typeface="+mn-lt"/>
                <a:ea typeface="+mn-ea"/>
                <a:cs typeface="+mn-cs"/>
              </a:rPr>
              <a:t>dermatoloģisko</a:t>
            </a:r>
            <a:r>
              <a:rPr lang="lv-LV" sz="1200" kern="1200" dirty="0" smtClean="0">
                <a:solidFill>
                  <a:schemeClr val="tx1"/>
                </a:solidFill>
                <a:effectLst/>
                <a:latin typeface="+mn-lt"/>
                <a:ea typeface="+mn-ea"/>
                <a:cs typeface="+mn-cs"/>
              </a:rPr>
              <a:t> ieguvumu un labsajūtas aromterapijas lietošanu. </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Ēteriskās eļļas ir nelielā daudzumā (tikai aptuveni 10% no visā pasaulē uzskaitītajām augu sugām), padarot tās par vērtīgām precēm, kas var dot ienesīgas uzņēmējdarbības iespējas un izmantot luksusa kosmētikas un farmācijas produktu radīšanai. Biežākie aromātisko augu piemēri ir lavanda un piparmētra, un tie ir īpaši svarīgi kosmētikas un farmācijas nozarei. Tie tiek uzskatīti par luksusa izstrādājumiem, kas bieži ir dārgāki, bet augstākas kvalitātes un dabiskāka alternatīva sintētiskām ķīmiskajām vielām, ko izmanto attiecīgās nozares. Tāpēc augu ēterisko eļļu izmantošana var mazināt nelabvēlīgo ietekmi uz vidi, kas saistīta ar sintētisko ķīmisko vielu ražošanu (enerģijas izmantošana utt.) un šo ķīmisko vielu iznīcināšanu (notekūdeņu piesārņojums un ekosistēmas traucējumi). </a:t>
            </a:r>
            <a:endParaRPr lang="en-GB" sz="1200" kern="1200" dirty="0" smtClean="0">
              <a:solidFill>
                <a:schemeClr val="tx1"/>
              </a:solidFill>
              <a:effectLst/>
              <a:latin typeface="+mn-lt"/>
              <a:ea typeface="+mn-ea"/>
              <a:cs typeface="+mn-cs"/>
            </a:endParaRPr>
          </a:p>
          <a:p>
            <a:r>
              <a:rPr lang="lv-LV" sz="1200" kern="1200" dirty="0" smtClean="0">
                <a:solidFill>
                  <a:schemeClr val="tx1"/>
                </a:solidFill>
                <a:effectLst/>
                <a:latin typeface="+mn-lt"/>
                <a:ea typeface="+mn-ea"/>
                <a:cs typeface="+mn-cs"/>
              </a:rPr>
              <a:t>Ēteriskās eļļas galvenokārt ekstrahē ar tvaika destilāciju, kā redzams slaidā attēlotajā shēmā. Augu materiālu uzsilda ar tvaiku, un tvaikus izlaiž caur kondensatoru, lai ēterisko eļļu atdalītu no ziedu ūdeņiem, ņemot vērā to atšķirīgās viršanas temperatūras, ļaujot ēterisko eļļu savākt un pēc tam izmantot kosmētikas un farmaceitisko izstrādājumu ražošanai. Tas samazina vajadzību pēc ēterisko eļļu sintētiskas ražošanas, kam ir labvēlīga ietekme uz vidi, samazinot ūdens sistēmu piesārņojumu (ūdens sistēmās nonāk tik daudz potenciāli kaitīgu sintētisko ķīmisko vielu) un samazinot resursu patēriņu (netiek izmantots tik daudz enerģijas, oglekļa un ūdens, kas ir nepieciešams dabisko materiālu destilācijai ar tvaiku, nekā sintētisko ķīmisko vielu ražošanai rūpnīcās un vietējo produktu izmantošana samazina vajadzību transportēt resursus starp ražotnēm). </a:t>
            </a:r>
            <a:endParaRPr lang="en-GB" sz="1200" kern="1200" dirty="0" smtClean="0">
              <a:solidFill>
                <a:schemeClr val="tx1"/>
              </a:solidFill>
              <a:effectLst/>
              <a:latin typeface="+mn-lt"/>
              <a:ea typeface="+mn-ea"/>
              <a:cs typeface="+mn-cs"/>
            </a:endParaRPr>
          </a:p>
          <a:p>
            <a:endParaRPr lang="lv-LV" dirty="0"/>
          </a:p>
          <a:p>
            <a:r>
              <a:rPr lang="lv-LV" b="1" dirty="0"/>
              <a:t>Galvenās saites papildu informācijai: </a:t>
            </a:r>
          </a:p>
          <a:p>
            <a:r>
              <a:rPr lang="lv-LV" dirty="0"/>
              <a:t>https://techni-pharma.fr/en/essential-oils/</a:t>
            </a:r>
          </a:p>
          <a:p>
            <a:r>
              <a:rPr lang="lv-LV" dirty="0"/>
              <a:t>https://www.pharmatutor.org/articles/essential-oil</a:t>
            </a:r>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Rioss J. </a:t>
            </a:r>
            <a:r>
              <a:rPr lang="lv-LV" i="1" dirty="0"/>
              <a:t>[Rios, J.]</a:t>
            </a:r>
            <a:r>
              <a:rPr lang="lv-LV" dirty="0"/>
              <a:t> (2016). </a:t>
            </a:r>
            <a:r>
              <a:rPr lang="lv-LV" sz="1200" b="0" i="0" kern="1200" dirty="0">
                <a:solidFill>
                  <a:schemeClr val="tx1"/>
                </a:solidFill>
                <a:effectLst/>
                <a:latin typeface="+mn-lt"/>
              </a:rPr>
              <a:t>"1. nodaļa – ēteriskās eļļas: Kas tās ir, terminu lietošana un definīcijas." Materiālā: Prīdijs V. R. </a:t>
            </a:r>
            <a:r>
              <a:rPr lang="lv-LV" sz="1200" b="0" i="1" kern="1200" dirty="0">
                <a:solidFill>
                  <a:schemeClr val="tx1"/>
                </a:solidFill>
                <a:effectLst/>
                <a:latin typeface="+mn-lt"/>
              </a:rPr>
              <a:t>[Preedy, V.R.]</a:t>
            </a:r>
            <a:r>
              <a:rPr lang="lv-LV" sz="1200" b="0" i="0" kern="1200" dirty="0">
                <a:solidFill>
                  <a:schemeClr val="tx1"/>
                </a:solidFill>
                <a:effectLst/>
                <a:latin typeface="+mn-lt"/>
              </a:rPr>
              <a:t> (Red.) </a:t>
            </a:r>
            <a:r>
              <a:rPr lang="lv-LV" sz="1200" b="0" i="1" kern="1200" dirty="0">
                <a:solidFill>
                  <a:schemeClr val="tx1"/>
                </a:solidFill>
                <a:effectLst/>
                <a:latin typeface="+mn-lt"/>
              </a:rPr>
              <a:t>Ēteriskās eļļas pārtikas saglabāšanā, aromātos un drošībā</a:t>
            </a:r>
            <a:r>
              <a:rPr lang="lv-LV" dirty="0"/>
              <a:t>, Academic Press, Londona, 3-10. lpp.</a:t>
            </a:r>
            <a:r>
              <a:rPr lang="lv-LV" sz="1200" b="0" i="0" kern="1200" dirty="0">
                <a:solidFill>
                  <a:schemeClr val="tx1"/>
                </a:solidFill>
                <a:effectLst/>
                <a:latin typeface="+mn-lt"/>
              </a:rPr>
              <a:t> </a:t>
            </a:r>
            <a:endParaRPr lang="lv-LV" i="1" dirty="0"/>
          </a:p>
          <a:p>
            <a:r>
              <a:rPr lang="lv-LV" dirty="0"/>
              <a:t>Attēla avots: https://www.pinterest.com/pin/228135537350517432/ </a:t>
            </a:r>
          </a:p>
          <a:p>
            <a:endParaRPr lang="lv-LV" dirty="0"/>
          </a:p>
          <a:p>
            <a:endParaRPr lang="lv-LV" dirty="0"/>
          </a:p>
        </p:txBody>
      </p:sp>
      <p:sp>
        <p:nvSpPr>
          <p:cNvPr id="4" name="Slide Number Placeholder 3"/>
          <p:cNvSpPr>
            <a:spLocks noGrp="1"/>
          </p:cNvSpPr>
          <p:nvPr>
            <p:ph type="sldNum" sz="quarter" idx="5"/>
          </p:nvPr>
        </p:nvSpPr>
        <p:spPr/>
        <p:txBody>
          <a:bodyPr/>
          <a:lstStyle/>
          <a:p>
            <a:fld id="{87CC0025-0B10-1C47-99D7-28CD710E1BF9}" type="slidenum">
              <a:rPr lang="en-US" smtClean="0"/>
              <a:t>7</a:t>
            </a:fld>
            <a:endParaRPr lang="lv-LV" dirty="0"/>
          </a:p>
        </p:txBody>
      </p:sp>
    </p:spTree>
    <p:extLst>
      <p:ext uri="{BB962C8B-B14F-4D97-AF65-F5344CB8AC3E}">
        <p14:creationId xmlns:p14="http://schemas.microsoft.com/office/powerpoint/2010/main" val="424927295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olienbildplatzhalter 1"/>
          <p:cNvSpPr>
            <a:spLocks noGrp="1" noRot="1" noChangeAspect="1"/>
          </p:cNvSpPr>
          <p:nvPr>
            <p:ph type="sldImg"/>
          </p:nvPr>
        </p:nvSpPr>
        <p:spPr/>
      </p:sp>
      <p:sp>
        <p:nvSpPr>
          <p:cNvPr id="3" name="Notizenplatzhalt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rPr>
              <a:t>Piezīmes skolotājiem: </a:t>
            </a:r>
            <a:r>
              <a:rPr lang="lv-LV" sz="1200" b="0" kern="1200" dirty="0">
                <a:solidFill>
                  <a:schemeClr val="tx1"/>
                </a:solidFill>
                <a:effectLst/>
                <a:latin typeface="+mn-lt"/>
              </a:rPr>
              <a:t>Paskaidrojiet studentiem, kā augi tiek žāvēti, malti un iztvaicēti izmantošanai kosmētikā un farmācijā, izceļot topošo superkritisko šķidrumu ekstrakcijas (SFE) tehnoloģiju, kas varētu kļūt par ilgtspējīgāku metodi, vēl vairāk palielinot šo biomateriālu izmantošanas priekšrocības, nevis sintētiskās alternatīvas.</a:t>
            </a:r>
            <a:r>
              <a:rPr lang="lv-LV" sz="1200" kern="1200" dirty="0">
                <a:solidFill>
                  <a:schemeClr val="tx1"/>
                </a:solidFill>
                <a:effectLst/>
                <a:latin typeface="+mn-lt"/>
              </a:rPr>
              <a:t> Uzsveriet potenciālu augu izcelsmes zāļu utt. tirgu, un ka tādējādi tas varētu nodrošināt izaugsmes nozari apgabalos, kur šie augi labi aug. Slaids parāda darbību, kas notiek, lai nokļūtu pie tīrā augu ekstrakta (piemēram, piparmētru eļļas utt.), un ir svarīgi iziet katru soli, lai būtu saprotams veids, kādā šie produkti tiek izmantoti kosmētikā un farmācijā. </a:t>
            </a:r>
            <a:endParaRPr lang="lv-LV"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rPr>
              <a:t>Pamat</a:t>
            </a:r>
            <a:r>
              <a:rPr lang="en-US" sz="1200" b="1" kern="1200" dirty="0" err="1">
                <a:solidFill>
                  <a:schemeClr val="tx1"/>
                </a:solidFill>
                <a:effectLst/>
                <a:latin typeface="+mn-lt"/>
              </a:rPr>
              <a:t>informācijas</a:t>
            </a:r>
            <a:r>
              <a:rPr lang="lv-LV" sz="1200" b="1" kern="1200" dirty="0">
                <a:solidFill>
                  <a:schemeClr val="tx1"/>
                </a:solidFill>
                <a:effectLst/>
                <a:latin typeface="+mn-lt"/>
              </a:rPr>
              <a:t> kopsavilkums:</a:t>
            </a:r>
          </a:p>
          <a:p>
            <a:r>
              <a:rPr lang="lv-LV" sz="1200" kern="1200" dirty="0">
                <a:solidFill>
                  <a:schemeClr val="tx1"/>
                </a:solidFill>
                <a:effectLst/>
                <a:latin typeface="+mn-lt"/>
              </a:rPr>
              <a:t>Gan pētnieki, gan patērētāji arvien vairāk apzinās augu izmantošanas potenciālu zālēs, ņemot vērā to labvēlīgo ietekmi uz veselību. Piemēram, 80% pasaules iedzīvotāju augu izcelsmes zāles ir viņu pirmā veselības aprūpes </a:t>
            </a:r>
            <a:r>
              <a:rPr lang="lv-LV" sz="1200" kern="1200" dirty="0" smtClean="0">
                <a:solidFill>
                  <a:schemeClr val="tx1"/>
                </a:solidFill>
                <a:effectLst/>
                <a:latin typeface="+mn-lt"/>
              </a:rPr>
              <a:t>izvēle </a:t>
            </a:r>
            <a:r>
              <a:rPr lang="lv-LV" sz="1200" kern="1200" dirty="0">
                <a:solidFill>
                  <a:schemeClr val="tx1"/>
                </a:solidFill>
                <a:effectLst/>
                <a:latin typeface="+mn-lt"/>
              </a:rPr>
              <a:t>(informācija pareiza 2003. gadā – iespējams, ka tā ir mainījusies kopš tā laika, bet nav pieejami citi dati). Turklāt botānisko uztura bagātinātāju tirgus ASV ir strauji pieaudzis no USD 2,9 miljardiem 1995. gadā līdz USD 4,8 miljardiem 2008. gadā. Tāpēc šis ir pieaugošs pasaules tirgus, jo patērētāji pieprasa arvien mazāk sintētisku ķīmisku vielu, kurām ir negatīva ietekme uz jūras piesārņojumu un produktu drošību. Tas liecina, ka pastāv pieprasījums pēc farmācijas produktiem, piemēram, krēmiem, tabletēm un citiem zāļu veidiem, ir vēlme pēc dabīgiem biomateriāliem, piemēram, ārstniecības augiem. </a:t>
            </a:r>
          </a:p>
          <a:p>
            <a:r>
              <a:rPr lang="lv-LV" sz="1200" kern="1200" dirty="0">
                <a:solidFill>
                  <a:schemeClr val="tx1"/>
                </a:solidFill>
                <a:effectLst/>
                <a:latin typeface="+mn-lt"/>
              </a:rPr>
              <a:t> </a:t>
            </a:r>
          </a:p>
          <a:p>
            <a:r>
              <a:rPr lang="lv-LV" sz="1200" kern="1200" dirty="0">
                <a:solidFill>
                  <a:schemeClr val="tx1"/>
                </a:solidFill>
                <a:effectLst/>
                <a:latin typeface="+mn-lt"/>
              </a:rPr>
              <a:t>Augus var apstrādāt vairākos veidos, lai piekļūtu tajos esošajām veselībai labvēlīgajām īpašībām. Tomēr pirms apstrādes sākšanas augi ir jāizžāvē, lai neveidotos baktērijas un sēnītes, ja ir mitrums. Pēc tam žāvētos augus sasmalcina, lai palielinātu to virsmas laukumu, tas nozīmē, ka paātrinās ķīmiskās reakcijas ar pievienotajiem šķīdinātājiem un palielinās ekstrakcijas atdeve. Pēc tam žāvēto augu pulveriem pievienotos </a:t>
            </a:r>
            <a:r>
              <a:rPr lang="lv-LV" sz="1200" kern="1200" dirty="0" smtClean="0">
                <a:solidFill>
                  <a:schemeClr val="tx1"/>
                </a:solidFill>
                <a:effectLst/>
                <a:latin typeface="+mn-lt"/>
              </a:rPr>
              <a:t>šķīdinātājus, </a:t>
            </a:r>
            <a:r>
              <a:rPr lang="lv-LV" sz="1200" kern="1200" dirty="0">
                <a:solidFill>
                  <a:schemeClr val="tx1"/>
                </a:solidFill>
                <a:effectLst/>
                <a:latin typeface="+mn-lt"/>
              </a:rPr>
              <a:t>pakļauj siltumam, spiedienam vai mikroviļņu spēkam, lai ļautu augu šūnās esošajiem fitoķīmiskajiem līdzekļiem izšķīst šķīdinātājā. Tas veido sajauktu šķidrumu vai divus slāņus, ja tiek ražota ēteriskā eļļa, jo tā nesajaucas ar šķīdinātāju. Iztvaicēšana dažādu viršanas temperatūru dēļ ļauj atdalīt zāļu ekstraktu/ēterisko eļļu un ūdeni. Šo procesu parasti atvieglo rotācijas iztvaicētājs. Zāļu ekstrakts tiek tālāk apstrādāts, lai izveidotu tīrus, dabīgus produktus. </a:t>
            </a:r>
          </a:p>
          <a:p>
            <a:r>
              <a:rPr lang="lv-LV" sz="1200" kern="1200" dirty="0">
                <a:solidFill>
                  <a:schemeClr val="tx1"/>
                </a:solidFill>
                <a:effectLst/>
                <a:latin typeface="+mn-lt"/>
              </a:rPr>
              <a:t> </a:t>
            </a:r>
          </a:p>
          <a:p>
            <a:r>
              <a:rPr lang="lv-LV" sz="1200" kern="1200" dirty="0">
                <a:solidFill>
                  <a:schemeClr val="tx1"/>
                </a:solidFill>
                <a:effectLst/>
                <a:latin typeface="+mn-lt"/>
              </a:rPr>
              <a:t>Mūsdienās superkritiskā šķidruma ekstrakcija (SFE) (kas izmanto CO</a:t>
            </a:r>
            <a:r>
              <a:rPr lang="lv-LV" sz="1200" kern="1200" baseline="-25000" dirty="0">
                <a:solidFill>
                  <a:schemeClr val="tx1"/>
                </a:solidFill>
                <a:effectLst/>
                <a:latin typeface="+mn-lt"/>
              </a:rPr>
              <a:t>2</a:t>
            </a:r>
            <a:r>
              <a:rPr lang="lv-LV" sz="1200" kern="1200" dirty="0">
                <a:solidFill>
                  <a:schemeClr val="tx1"/>
                </a:solidFill>
                <a:effectLst/>
                <a:latin typeface="+mn-lt"/>
              </a:rPr>
              <a:t> kā šķīdinātāju) kļūst arvien populārāka, jo tiek atzīta spēja iegūt lielu augu ekstrakcijas </a:t>
            </a:r>
            <a:r>
              <a:rPr lang="en-US" sz="1200" kern="1200" dirty="0" err="1">
                <a:solidFill>
                  <a:schemeClr val="tx1"/>
                </a:solidFill>
                <a:effectLst/>
                <a:latin typeface="+mn-lt"/>
              </a:rPr>
              <a:t>daudzu</a:t>
            </a:r>
            <a:r>
              <a:rPr lang="lv-LV" sz="1200" kern="1200" dirty="0" err="1">
                <a:solidFill>
                  <a:schemeClr val="tx1"/>
                </a:solidFill>
                <a:effectLst/>
                <a:latin typeface="+mn-lt"/>
              </a:rPr>
              <a:t>mu</a:t>
            </a:r>
            <a:r>
              <a:rPr lang="lv-LV" sz="1200" kern="1200" dirty="0">
                <a:solidFill>
                  <a:schemeClr val="tx1"/>
                </a:solidFill>
                <a:effectLst/>
                <a:latin typeface="+mn-lt"/>
              </a:rPr>
              <a:t> zemākā temperatūrā un ar mazāk kaitīgu ietekmi uz vidi un veselību nekā organiskie šķīdinātāji, jo šis process nav toksisks. </a:t>
            </a:r>
          </a:p>
          <a:p>
            <a:r>
              <a:rPr lang="lv-LV" sz="1200" kern="1200" dirty="0">
                <a:solidFill>
                  <a:schemeClr val="tx1"/>
                </a:solidFill>
                <a:effectLst/>
                <a:latin typeface="+mn-lt"/>
              </a:rPr>
              <a:t> </a:t>
            </a:r>
          </a:p>
          <a:p>
            <a:r>
              <a:rPr lang="lv-LV" sz="1200" kern="1200" dirty="0">
                <a:solidFill>
                  <a:schemeClr val="tx1"/>
                </a:solidFill>
                <a:effectLst/>
                <a:latin typeface="+mn-lt"/>
              </a:rPr>
              <a:t>Izgatavotos zāļu ekstraktus un ēteriskās eļļas pēc tam var izmantot vairākos kosmētikas un farmācijas produktos.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sz="1200" b="1"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b="1" kern="1200" dirty="0">
                <a:solidFill>
                  <a:schemeClr val="tx1"/>
                </a:solidFill>
                <a:effectLst/>
                <a:latin typeface="+mn-lt"/>
              </a:rPr>
              <a:t>Galvenās saites papildu informācijai:</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Citāta avots: PVO/WHO. (2003) Tautas medicīna, PVO/WHO, Ženēva, Šveice.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1995. gada dati: Arts T. </a:t>
            </a:r>
            <a:r>
              <a:rPr lang="lv-LV" sz="1200" i="1" kern="1200" dirty="0">
                <a:solidFill>
                  <a:schemeClr val="tx1"/>
                </a:solidFill>
                <a:effectLst/>
                <a:latin typeface="+mn-lt"/>
              </a:rPr>
              <a:t>[Aarts T.]</a:t>
            </a:r>
            <a:r>
              <a:rPr lang="lv-LV" sz="1200" kern="1200" dirty="0">
                <a:solidFill>
                  <a:schemeClr val="tx1"/>
                </a:solidFill>
                <a:effectLst/>
                <a:latin typeface="+mn-lt"/>
              </a:rPr>
              <a:t> (1998) Industrijas pārskats. Uztura uzņēmējdarbības žurnāls 3(9):1-5. </a:t>
            </a: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2008. gada dati: Nahins R. L. </a:t>
            </a:r>
            <a:r>
              <a:rPr lang="lv-LV" sz="1200" i="1" kern="1200" dirty="0">
                <a:solidFill>
                  <a:schemeClr val="tx1"/>
                </a:solidFill>
                <a:effectLst/>
                <a:latin typeface="+mn-lt"/>
              </a:rPr>
              <a:t>[Nahin R.L.]</a:t>
            </a:r>
            <a:r>
              <a:rPr lang="lv-LV" sz="1200" kern="1200" dirty="0">
                <a:solidFill>
                  <a:schemeClr val="tx1"/>
                </a:solidFill>
                <a:effectLst/>
                <a:latin typeface="+mn-lt"/>
              </a:rPr>
              <a:t>, Statistics N.C.f.H. Statistika N. (2009) Izmaksas par papildu un alternatīvo medicīnu (CAM) un apmeklējumu biežums pie CAM ārstiem. ASV Veselības un cilvēkresursu departaments, Slimību kontroles un profilakses centri, Nacionālais veselības statistikas centrs Hiatvila, MD. </a:t>
            </a: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r>
              <a:rPr lang="lv-LV" dirty="0"/>
              <a:t>Azmins S. N. H. M. </a:t>
            </a:r>
            <a:r>
              <a:rPr lang="lv-LV" i="1" dirty="0"/>
              <a:t>[Azmin, S.N.H.M.]</a:t>
            </a:r>
            <a:r>
              <a:rPr lang="lv-LV" dirty="0"/>
              <a:t>, Manans Z. A. </a:t>
            </a:r>
            <a:r>
              <a:rPr lang="lv-LV" i="1" dirty="0"/>
              <a:t>[Manan, Z.A.]</a:t>
            </a:r>
            <a:r>
              <a:rPr lang="lv-LV" dirty="0"/>
              <a:t>, Alvijs S. R. V. </a:t>
            </a:r>
            <a:r>
              <a:rPr lang="lv-LV" i="1" dirty="0"/>
              <a:t>[Alwi, S, R, W.]</a:t>
            </a:r>
            <a:r>
              <a:rPr lang="lv-LV" dirty="0"/>
              <a:t>, Čua L. S. </a:t>
            </a:r>
            <a:r>
              <a:rPr lang="lv-LV" i="1" dirty="0"/>
              <a:t>[Chua, L.S.]</a:t>
            </a:r>
            <a:r>
              <a:rPr lang="lv-LV" dirty="0"/>
              <a:t>, Mustafa A. A. </a:t>
            </a:r>
            <a:r>
              <a:rPr lang="lv-LV" i="1" dirty="0"/>
              <a:t>[Mustaffa, A. A.]</a:t>
            </a:r>
            <a:r>
              <a:rPr lang="lv-LV" dirty="0"/>
              <a:t>, Junuss N. A. </a:t>
            </a:r>
            <a:r>
              <a:rPr lang="lv-LV" i="1" dirty="0"/>
              <a:t>[Yunus, N. A.]</a:t>
            </a:r>
            <a:r>
              <a:rPr lang="lv-LV" dirty="0"/>
              <a:t> (2016). "Augu apstrādes un ieguves tehnoloģijas." </a:t>
            </a:r>
            <a:r>
              <a:rPr lang="lv-LV" i="1" dirty="0"/>
              <a:t>Atdalīšanas un attīrīšanas pārskati</a:t>
            </a:r>
            <a:r>
              <a:rPr lang="lv-LV" dirty="0"/>
              <a:t>, 45. sējums, 1-57. lpp. </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Fornari T. </a:t>
            </a:r>
            <a:r>
              <a:rPr lang="lv-LV" sz="1200" i="1" kern="1200" dirty="0">
                <a:solidFill>
                  <a:schemeClr val="tx1"/>
                </a:solidFill>
                <a:effectLst/>
                <a:latin typeface="+mn-lt"/>
              </a:rPr>
              <a:t>[Fornari, T.]</a:t>
            </a:r>
            <a:r>
              <a:rPr lang="lv-LV" sz="1200" kern="1200" dirty="0">
                <a:solidFill>
                  <a:schemeClr val="tx1"/>
                </a:solidFill>
                <a:effectLst/>
                <a:latin typeface="+mn-lt"/>
              </a:rPr>
              <a:t>, Vičente G. </a:t>
            </a:r>
            <a:r>
              <a:rPr lang="lv-LV" sz="1200" i="1" kern="1200" dirty="0">
                <a:solidFill>
                  <a:schemeClr val="tx1"/>
                </a:solidFill>
                <a:effectLst/>
                <a:latin typeface="+mn-lt"/>
              </a:rPr>
              <a:t>[Vicente, G.]</a:t>
            </a:r>
            <a:r>
              <a:rPr lang="lv-LV" sz="1200" kern="1200" dirty="0">
                <a:solidFill>
                  <a:schemeClr val="tx1"/>
                </a:solidFill>
                <a:effectLst/>
                <a:latin typeface="+mn-lt"/>
              </a:rPr>
              <a:t>, Vaskezs E. </a:t>
            </a:r>
            <a:r>
              <a:rPr lang="lv-LV" sz="1200" i="1" kern="1200" dirty="0">
                <a:solidFill>
                  <a:schemeClr val="tx1"/>
                </a:solidFill>
                <a:effectLst/>
                <a:latin typeface="+mn-lt"/>
              </a:rPr>
              <a:t>[Vázquez, E.]</a:t>
            </a:r>
            <a:r>
              <a:rPr lang="lv-LV" sz="1200" kern="1200" dirty="0">
                <a:solidFill>
                  <a:schemeClr val="tx1"/>
                </a:solidFill>
                <a:effectLst/>
                <a:latin typeface="+mn-lt"/>
              </a:rPr>
              <a:t>, Garsia Risko M. R. </a:t>
            </a:r>
            <a:r>
              <a:rPr lang="lv-LV" sz="1200" i="1" kern="1200" dirty="0">
                <a:solidFill>
                  <a:schemeClr val="tx1"/>
                </a:solidFill>
                <a:effectLst/>
                <a:latin typeface="+mn-lt"/>
              </a:rPr>
              <a:t>[García-Risco, M.R.]</a:t>
            </a:r>
            <a:r>
              <a:rPr lang="lv-LV" sz="1200" kern="1200" dirty="0">
                <a:solidFill>
                  <a:schemeClr val="tx1"/>
                </a:solidFill>
                <a:effectLst/>
                <a:latin typeface="+mn-lt"/>
              </a:rPr>
              <a:t>, Reglero G. </a:t>
            </a:r>
            <a:r>
              <a:rPr lang="lv-LV" sz="1200" i="1" kern="1200" dirty="0">
                <a:solidFill>
                  <a:schemeClr val="tx1"/>
                </a:solidFill>
                <a:effectLst/>
                <a:latin typeface="+mn-lt"/>
              </a:rPr>
              <a:t>[Reglero, G.]</a:t>
            </a:r>
            <a:r>
              <a:rPr lang="lv-LV" sz="1200" kern="1200" dirty="0">
                <a:solidFill>
                  <a:schemeClr val="tx1"/>
                </a:solidFill>
                <a:effectLst/>
                <a:latin typeface="+mn-lt"/>
              </a:rPr>
              <a:t> (2012). Ēteriskās eļļas izdalīšana no dažādiem augiem un garšaugiem, ekstrahējot superkritisko šķidrumu. </a:t>
            </a:r>
            <a:r>
              <a:rPr lang="lv-LV" sz="1200" i="1" kern="1200" dirty="0">
                <a:solidFill>
                  <a:schemeClr val="tx1"/>
                </a:solidFill>
                <a:effectLst/>
                <a:latin typeface="+mn-lt"/>
              </a:rPr>
              <a:t>Hromatogrāfijas žurnāls</a:t>
            </a:r>
            <a:r>
              <a:rPr lang="lv-LV" sz="1200" kern="1200" dirty="0">
                <a:solidFill>
                  <a:schemeClr val="tx1"/>
                </a:solidFill>
                <a:effectLst/>
                <a:latin typeface="+mn-lt"/>
              </a:rPr>
              <a:t>, 1250. sējums, 34-48. lpp. </a:t>
            </a:r>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a:p>
            <a:pPr marL="0" marR="0" lvl="0" indent="0" algn="l" defTabSz="914400" rtl="0" eaLnBrk="1" fontAlgn="auto" latinLnBrk="0" hangingPunct="1">
              <a:lnSpc>
                <a:spcPct val="100000"/>
              </a:lnSpc>
              <a:spcBef>
                <a:spcPts val="0"/>
              </a:spcBef>
              <a:spcAft>
                <a:spcPts val="0"/>
              </a:spcAft>
              <a:buClrTx/>
              <a:buSzTx/>
              <a:buFontTx/>
              <a:buNone/>
              <a:tabLst/>
              <a:defRPr/>
            </a:pPr>
            <a:endParaRPr lang="lv-LV" dirty="0"/>
          </a:p>
        </p:txBody>
      </p:sp>
      <p:sp>
        <p:nvSpPr>
          <p:cNvPr id="4" name="Foliennummernplatzhalter 3"/>
          <p:cNvSpPr>
            <a:spLocks noGrp="1"/>
          </p:cNvSpPr>
          <p:nvPr>
            <p:ph type="sldNum" sz="quarter" idx="5"/>
          </p:nvPr>
        </p:nvSpPr>
        <p:spPr/>
        <p:txBody>
          <a:bodyPr/>
          <a:lstStyle/>
          <a:p>
            <a:fld id="{F4B9ABF1-A5E8-FF4C-953A-B9DDF0BF59CB}" type="slidenum">
              <a:rPr lang="de-DE" smtClean="0"/>
              <a:t>8</a:t>
            </a:fld>
            <a:endParaRPr lang="lv-LV" dirty="0"/>
          </a:p>
        </p:txBody>
      </p:sp>
    </p:spTree>
    <p:extLst>
      <p:ext uri="{BB962C8B-B14F-4D97-AF65-F5344CB8AC3E}">
        <p14:creationId xmlns:p14="http://schemas.microsoft.com/office/powerpoint/2010/main" val="10098982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lv-LV" b="1" dirty="0"/>
              <a:t>Piezīmes skolotājiem: </a:t>
            </a:r>
            <a:r>
              <a:rPr lang="lv-LV" b="0" dirty="0"/>
              <a:t>Paskaidrojiet augu izmantošanu kosmētikas līdzekļos, izmantojot divus piemērus slaidos. Pirmkārt, paskaidrojiet, kā aļģu augu izmantošana var pievienot nomierinošas un ārstnieciskas īpašības ādas produktiem, piemēram, sejas maskai, kas parādīts slaidā. Tad pievērsiet studentu uzmanību pazīstamākam garšaugam (piparmētrai), kuram ir arī nomierinošas priekšrocības, ja to lieto ādas kopšanas produktos, piemēram, </a:t>
            </a:r>
            <a:r>
              <a:rPr lang="lv-LV" b="0" dirty="0" err="1" smtClean="0"/>
              <a:t>skrubjos</a:t>
            </a:r>
            <a:r>
              <a:rPr lang="lv-LV" b="0" dirty="0"/>
              <a:t>, kā parādīts. Uzsveriet, ka abus šos produktus šodien ir iespējams iegādāties tiešsaistē vai veikalos, un tāpēc uzsveriet, ka šie bioprodukti, kuru radīšana tiek atbalstīta, nav abstraktas idejas, bet ir pieejami cilvēkiem jau tagad. Ja iespējams, un ja pieejami kādi fiziski piemēri, tos varētu parādīt klasē un ļaut studentiem redzēt taustāmus produktus, ko var radīt no dabiski augošiem augiem.</a:t>
            </a:r>
            <a:endParaRPr lang="lv-LV" b="1" dirty="0"/>
          </a:p>
          <a:p>
            <a:endParaRPr lang="lv-LV" b="1" dirty="0"/>
          </a:p>
          <a:p>
            <a:r>
              <a:rPr lang="lv-LV" b="1" dirty="0"/>
              <a:t>Pamat</a:t>
            </a:r>
            <a:r>
              <a:rPr lang="en-US" b="1" dirty="0" err="1"/>
              <a:t>informācijas</a:t>
            </a:r>
            <a:r>
              <a:rPr lang="lv-LV" b="1" dirty="0"/>
              <a:t> kopsavilkums:</a:t>
            </a:r>
          </a:p>
          <a:p>
            <a:r>
              <a:rPr lang="lv-LV" sz="1200" b="0" kern="1200" dirty="0">
                <a:solidFill>
                  <a:schemeClr val="tx1"/>
                </a:solidFill>
                <a:effectLst/>
                <a:latin typeface="+mn-lt"/>
              </a:rPr>
              <a:t>AĻĢU SEJAS MASKA:</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Izgatavots Polijas uzņēmumā Bielenda.</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Aktīvās vielas: Diatomīta māls, algināts (100% brūno aļģu ekstrakts).</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Pēc procedūrām tas nomierina ādu un padara to maigu / novērš apsārtumu / pastiprina mikrobojājumu reģenerācijas procesu un uzlabo ādas tvirtumu un elastību.</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Aļģes aug ātri un darbojas kā okeānu koki (t.i., veic fotosintēzi), uzņemot oglekļa dioksīdu un ražojot skābekli. Tāpēc, izmantojot šos svarīgos, bagātīgi pieejamos augus, var samazināt sintētisko ķīmisko vielu daudzumu, kas jāražo. </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Aļģēm ir daudz dažādu sugu, un, lai palielinātu to estētisko vērtību, no ezeriem bieži tiek izvilkti veidojumi, ko sauc par aļģu ziedēšanu. Tas visbiežāk notiek īpaši apsaimniekotos parkos. Šī aļģu atdalīšana varētu kalpot par avotu biomateriāla izmantošanai kosmētikas nozarē, lai radītu dabiskus produktus, kuros lietotājam un videi nav kaitīgu ķīmisku vielu, tiklīdz tie atkal nokļūst ūdens sistēmā caur notekcaurulēm. </a:t>
            </a:r>
            <a:endParaRPr lang="lv-LV" sz="1200" kern="1200" dirty="0">
              <a:solidFill>
                <a:schemeClr val="tx1"/>
              </a:solidFill>
              <a:effectLst/>
              <a:latin typeface="+mn-lt"/>
              <a:ea typeface="+mn-ea"/>
              <a:cs typeface="+mn-cs"/>
            </a:endParaRPr>
          </a:p>
          <a:p>
            <a:r>
              <a:rPr lang="lv-LV" sz="1200" b="1" kern="1200" dirty="0">
                <a:solidFill>
                  <a:schemeClr val="tx1"/>
                </a:solidFill>
                <a:effectLst/>
                <a:latin typeface="+mn-lt"/>
              </a:rPr>
              <a:t> </a:t>
            </a:r>
          </a:p>
          <a:p>
            <a:r>
              <a:rPr lang="lv-LV" sz="1200" b="1" kern="1200" dirty="0">
                <a:solidFill>
                  <a:schemeClr val="tx1"/>
                </a:solidFill>
                <a:effectLst/>
                <a:latin typeface="+mn-lt"/>
              </a:rPr>
              <a:t>PIPARMĒTRU PĒDU SKRUBIS:</a:t>
            </a:r>
            <a:endParaRPr lang="lv-LV" sz="1200" b="1" kern="1200" dirty="0">
              <a:solidFill>
                <a:schemeClr val="tx1"/>
              </a:solidFill>
              <a:effectLst/>
              <a:latin typeface="+mn-lt"/>
              <a:ea typeface="+mn-ea"/>
              <a:cs typeface="+mn-cs"/>
            </a:endParaRPr>
          </a:p>
          <a:p>
            <a:pPr lvl="0"/>
            <a:r>
              <a:rPr lang="lv-LV" sz="1200" kern="1200" dirty="0">
                <a:solidFill>
                  <a:schemeClr val="tx1"/>
                </a:solidFill>
                <a:effectLst/>
                <a:latin typeface="+mn-lt"/>
              </a:rPr>
              <a:t>Izmanto piparmētru ēterisko eļļu.</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Sajaukta ar vulkānisko iežu granulām, lai iegūtu skrubi, kas izlīdzina cieto ādu un nodrošina dzesējošu un nomierinošu efektu uzklāšanas laikā un pēc tā.</a:t>
            </a:r>
            <a:endParaRPr lang="lv-LV" sz="1200" kern="1200" dirty="0">
              <a:solidFill>
                <a:schemeClr val="tx1"/>
              </a:solidFill>
              <a:effectLst/>
              <a:latin typeface="+mn-lt"/>
              <a:ea typeface="+mn-ea"/>
              <a:cs typeface="+mn-cs"/>
            </a:endParaRPr>
          </a:p>
          <a:p>
            <a:pPr lvl="0"/>
            <a:r>
              <a:rPr lang="lv-LV" sz="1200" kern="1200" dirty="0">
                <a:solidFill>
                  <a:schemeClr val="tx1"/>
                </a:solidFill>
                <a:effectLst/>
                <a:latin typeface="+mn-lt"/>
              </a:rPr>
              <a:t>Augam ir daudz priekšrocību (izņemot jau zināmos – garšu un aromātu), kuras var izmantot kosmētikas līdzekļos, piemēram, mitrinošais efekts, īpaši attiecībā uz lūpu balzāmiem, un spēja mazināt ādas iekaisumu padara to noderīgu tādos produktos kā mitrinātāji un sejas krēmi. </a:t>
            </a:r>
            <a:endParaRPr lang="lv-LV" sz="1200" kern="1200" dirty="0">
              <a:solidFill>
                <a:schemeClr val="tx1"/>
              </a:solidFill>
              <a:effectLst/>
              <a:latin typeface="+mn-lt"/>
              <a:ea typeface="+mn-ea"/>
              <a:cs typeface="+mn-cs"/>
            </a:endParaRPr>
          </a:p>
          <a:p>
            <a:endParaRPr lang="lv-LV" b="0" dirty="0"/>
          </a:p>
          <a:p>
            <a:pPr marL="0" indent="0">
              <a:buFontTx/>
              <a:buNone/>
            </a:pPr>
            <a:r>
              <a:rPr lang="lv-LV" b="1" dirty="0"/>
              <a:t>Galvenās saites papildu informācijai:</a:t>
            </a:r>
          </a:p>
          <a:p>
            <a:pPr marL="0" indent="0">
              <a:buFontTx/>
              <a:buNone/>
            </a:pPr>
            <a:r>
              <a:rPr lang="lv-LV" b="0" dirty="0"/>
              <a:t>https://www.sciencedirect.com/science/article/pii/S0960852414017350</a:t>
            </a:r>
          </a:p>
          <a:p>
            <a:pPr marL="0" indent="0">
              <a:buFontTx/>
              <a:buNone/>
            </a:pPr>
            <a:r>
              <a:rPr lang="lv-LV" b="0" dirty="0"/>
              <a:t>https://bielendaprofessional.pl/en/products/ultra-soothing-algae-face-mask-with-diatomaceous-clay</a:t>
            </a:r>
          </a:p>
          <a:p>
            <a:pPr marL="0" indent="0">
              <a:buFontTx/>
              <a:buNone/>
            </a:pPr>
            <a:r>
              <a:rPr lang="lv-LV" b="0" dirty="0"/>
              <a:t>https://www.thebodyshop.com/en-gb/body/foot-care/peppermint-reviving-pumice-foot-scrub/p/p000737</a:t>
            </a:r>
          </a:p>
          <a:p>
            <a:pPr marL="0" marR="0" lvl="0" indent="0" algn="l" defTabSz="914400" rtl="0" eaLnBrk="1" fontAlgn="auto" latinLnBrk="0" hangingPunct="1">
              <a:lnSpc>
                <a:spcPct val="100000"/>
              </a:lnSpc>
              <a:spcBef>
                <a:spcPts val="0"/>
              </a:spcBef>
              <a:spcAft>
                <a:spcPts val="0"/>
              </a:spcAft>
              <a:buClrTx/>
              <a:buSzTx/>
              <a:buFontTx/>
              <a:buNone/>
              <a:tabLst/>
              <a:defRPr/>
            </a:pPr>
            <a:r>
              <a:rPr lang="lv-LV" sz="1200" kern="1200" dirty="0">
                <a:solidFill>
                  <a:schemeClr val="tx1"/>
                </a:solidFill>
                <a:effectLst/>
                <a:latin typeface="+mn-lt"/>
              </a:rPr>
              <a:t>Makkejs D. L. </a:t>
            </a:r>
            <a:r>
              <a:rPr lang="lv-LV" sz="1200" i="1" kern="1200" dirty="0">
                <a:solidFill>
                  <a:schemeClr val="tx1"/>
                </a:solidFill>
                <a:effectLst/>
                <a:latin typeface="+mn-lt"/>
              </a:rPr>
              <a:t>[McKay, D.L.]</a:t>
            </a:r>
            <a:r>
              <a:rPr lang="lv-LV" sz="1200" kern="1200" dirty="0">
                <a:solidFill>
                  <a:schemeClr val="tx1"/>
                </a:solidFill>
                <a:effectLst/>
                <a:latin typeface="+mn-lt"/>
              </a:rPr>
              <a:t>, Blumbergs J. B. </a:t>
            </a:r>
            <a:r>
              <a:rPr lang="lv-LV" sz="1200" i="1" kern="1200" dirty="0">
                <a:solidFill>
                  <a:schemeClr val="tx1"/>
                </a:solidFill>
                <a:effectLst/>
                <a:latin typeface="+mn-lt"/>
              </a:rPr>
              <a:t>[Blumberg, J.B.]</a:t>
            </a:r>
            <a:r>
              <a:rPr lang="lv-LV" sz="1200" kern="1200" dirty="0">
                <a:solidFill>
                  <a:schemeClr val="tx1"/>
                </a:solidFill>
                <a:effectLst/>
                <a:latin typeface="+mn-lt"/>
              </a:rPr>
              <a:t> (2006). Pārskats par piparmētru tējas bioaktivitāti un iespējamo ieguvumu veselībai (Mentha piperita L. </a:t>
            </a:r>
            <a:r>
              <a:rPr lang="lv-LV" sz="1200" i="1" kern="1200" dirty="0">
                <a:solidFill>
                  <a:schemeClr val="tx1"/>
                </a:solidFill>
                <a:effectLst/>
                <a:latin typeface="+mn-lt"/>
              </a:rPr>
              <a:t>Fitoterapijas pētījumi</a:t>
            </a:r>
            <a:r>
              <a:rPr lang="lv-LV" sz="1200" kern="1200" dirty="0">
                <a:solidFill>
                  <a:schemeClr val="tx1"/>
                </a:solidFill>
                <a:effectLst/>
                <a:latin typeface="+mn-lt"/>
              </a:rPr>
              <a:t>, 20. sējums, 619. līdz 633. lpp.: </a:t>
            </a:r>
          </a:p>
          <a:p>
            <a:pPr marL="0" indent="0">
              <a:buFontTx/>
              <a:buNone/>
            </a:pPr>
            <a:endParaRPr lang="lv-LV" b="0" dirty="0"/>
          </a:p>
          <a:p>
            <a:pPr marL="171450" indent="-171450">
              <a:buFontTx/>
              <a:buChar char="-"/>
            </a:pPr>
            <a:endParaRPr lang="lv-LV" dirty="0"/>
          </a:p>
          <a:p>
            <a:pPr marL="171450" indent="-171450">
              <a:buFontTx/>
              <a:buChar char="-"/>
            </a:pPr>
            <a:endParaRPr lang="lv-LV" dirty="0"/>
          </a:p>
          <a:p>
            <a:pPr marL="171450" indent="-171450">
              <a:buFontTx/>
              <a:buChar char="-"/>
            </a:pPr>
            <a:endParaRPr lang="lv-LV" dirty="0"/>
          </a:p>
        </p:txBody>
      </p:sp>
      <p:sp>
        <p:nvSpPr>
          <p:cNvPr id="4" name="Slide Number Placeholder 3"/>
          <p:cNvSpPr>
            <a:spLocks noGrp="1"/>
          </p:cNvSpPr>
          <p:nvPr>
            <p:ph type="sldNum" sz="quarter" idx="5"/>
          </p:nvPr>
        </p:nvSpPr>
        <p:spPr/>
        <p:txBody>
          <a:bodyPr/>
          <a:lstStyle/>
          <a:p>
            <a:fld id="{41481134-C033-134E-A734-0ECA2D34BE9D}" type="slidenum">
              <a:rPr lang="en-US" smtClean="0"/>
              <a:t>9</a:t>
            </a:fld>
            <a:endParaRPr lang="lv-LV" dirty="0"/>
          </a:p>
        </p:txBody>
      </p:sp>
    </p:spTree>
    <p:extLst>
      <p:ext uri="{BB962C8B-B14F-4D97-AF65-F5344CB8AC3E}">
        <p14:creationId xmlns:p14="http://schemas.microsoft.com/office/powerpoint/2010/main" val="209922639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04B468-BFFA-1E46-9C55-D271190E58A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64254FC8-B09E-9648-968C-41CA228E13E1}"/>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B2EADA21-2382-5F42-AF9C-C16E27318147}"/>
              </a:ext>
            </a:extLst>
          </p:cNvPr>
          <p:cNvSpPr>
            <a:spLocks noGrp="1"/>
          </p:cNvSpPr>
          <p:nvPr>
            <p:ph type="dt" sz="half" idx="10"/>
          </p:nvPr>
        </p:nvSpPr>
        <p:spPr/>
        <p:txBody>
          <a:bodyPr/>
          <a:lstStyle/>
          <a:p>
            <a:fld id="{E43CF1B5-6F42-9547-B345-6960050D7376}" type="datetime1">
              <a:rPr lang="en-GB" smtClean="0"/>
              <a:t>23/02/2021</a:t>
            </a:fld>
            <a:endParaRPr lang="en-US" dirty="0"/>
          </a:p>
        </p:txBody>
      </p:sp>
      <p:sp>
        <p:nvSpPr>
          <p:cNvPr id="5" name="Footer Placeholder 4">
            <a:extLst>
              <a:ext uri="{FF2B5EF4-FFF2-40B4-BE49-F238E27FC236}">
                <a16:creationId xmlns:a16="http://schemas.microsoft.com/office/drawing/2014/main" id="{3E219462-F832-4E41-8239-BCEE030E3AEB}"/>
              </a:ext>
            </a:extLst>
          </p:cNvPr>
          <p:cNvSpPr>
            <a:spLocks noGrp="1"/>
          </p:cNvSpPr>
          <p:nvPr>
            <p:ph type="ftr" sz="quarter" idx="11"/>
          </p:nvPr>
        </p:nvSpPr>
        <p:spPr/>
        <p:txBody>
          <a:bodyPr/>
          <a:lstStyle/>
          <a:p>
            <a:r>
              <a:rPr lang="en-US" dirty="0"/>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FE062DC2-CADD-D045-B8A3-FD5B009C1F70}"/>
              </a:ext>
            </a:extLst>
          </p:cNvPr>
          <p:cNvSpPr>
            <a:spLocks noGrp="1"/>
          </p:cNvSpPr>
          <p:nvPr>
            <p:ph type="sldNum" sz="quarter" idx="12"/>
          </p:nvPr>
        </p:nvSpPr>
        <p:spPr/>
        <p:txBody>
          <a:bodyPr/>
          <a:lstStyle/>
          <a:p>
            <a:fld id="{66312542-E312-3E45-A2E1-62915C40D7FD}" type="slidenum">
              <a:rPr lang="en-US" smtClean="0"/>
              <a:t>‹#›</a:t>
            </a:fld>
            <a:endParaRPr lang="en-US" dirty="0"/>
          </a:p>
        </p:txBody>
      </p:sp>
    </p:spTree>
    <p:extLst>
      <p:ext uri="{BB962C8B-B14F-4D97-AF65-F5344CB8AC3E}">
        <p14:creationId xmlns:p14="http://schemas.microsoft.com/office/powerpoint/2010/main" val="45556654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ED1200-2A56-624F-AE9D-395443C71EBC}"/>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234993E-6152-7249-A0B2-A108906D775E}"/>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9CDC04EB-9CFC-6240-A64B-DE909F4F2C7F}"/>
              </a:ext>
            </a:extLst>
          </p:cNvPr>
          <p:cNvSpPr>
            <a:spLocks noGrp="1"/>
          </p:cNvSpPr>
          <p:nvPr>
            <p:ph type="dt" sz="half" idx="10"/>
          </p:nvPr>
        </p:nvSpPr>
        <p:spPr/>
        <p:txBody>
          <a:bodyPr/>
          <a:lstStyle/>
          <a:p>
            <a:fld id="{FA763F08-00A0-0949-BAC4-3153E6E3898A}" type="datetime1">
              <a:rPr lang="en-GB" smtClean="0"/>
              <a:t>23/02/2021</a:t>
            </a:fld>
            <a:endParaRPr lang="en-US" dirty="0"/>
          </a:p>
        </p:txBody>
      </p:sp>
      <p:sp>
        <p:nvSpPr>
          <p:cNvPr id="5" name="Footer Placeholder 4">
            <a:extLst>
              <a:ext uri="{FF2B5EF4-FFF2-40B4-BE49-F238E27FC236}">
                <a16:creationId xmlns:a16="http://schemas.microsoft.com/office/drawing/2014/main" id="{E949C764-3DB9-8F4E-B7E4-4D77DC1696F2}"/>
              </a:ext>
            </a:extLst>
          </p:cNvPr>
          <p:cNvSpPr>
            <a:spLocks noGrp="1"/>
          </p:cNvSpPr>
          <p:nvPr>
            <p:ph type="ftr" sz="quarter" idx="11"/>
          </p:nvPr>
        </p:nvSpPr>
        <p:spPr/>
        <p:txBody>
          <a:bodyPr/>
          <a:lstStyle/>
          <a:p>
            <a:r>
              <a:rPr lang="en-US" dirty="0"/>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8557E5DF-E7DE-0848-9EBA-1DE6AF747B7A}"/>
              </a:ext>
            </a:extLst>
          </p:cNvPr>
          <p:cNvSpPr>
            <a:spLocks noGrp="1"/>
          </p:cNvSpPr>
          <p:nvPr>
            <p:ph type="sldNum" sz="quarter" idx="12"/>
          </p:nvPr>
        </p:nvSpPr>
        <p:spPr/>
        <p:txBody>
          <a:bodyPr/>
          <a:lstStyle/>
          <a:p>
            <a:fld id="{66312542-E312-3E45-A2E1-62915C40D7FD}" type="slidenum">
              <a:rPr lang="en-US" smtClean="0"/>
              <a:t>‹#›</a:t>
            </a:fld>
            <a:endParaRPr lang="en-US" dirty="0"/>
          </a:p>
        </p:txBody>
      </p:sp>
    </p:spTree>
    <p:extLst>
      <p:ext uri="{BB962C8B-B14F-4D97-AF65-F5344CB8AC3E}">
        <p14:creationId xmlns:p14="http://schemas.microsoft.com/office/powerpoint/2010/main" val="173033737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0107BD7-FAF0-7A41-B6EC-8F7033543CE5}"/>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EF0CB4D-50E7-784E-B2AE-8F63062339D4}"/>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69E2759-CDDF-4B44-B41A-D51D077FEB37}"/>
              </a:ext>
            </a:extLst>
          </p:cNvPr>
          <p:cNvSpPr>
            <a:spLocks noGrp="1"/>
          </p:cNvSpPr>
          <p:nvPr>
            <p:ph type="dt" sz="half" idx="10"/>
          </p:nvPr>
        </p:nvSpPr>
        <p:spPr/>
        <p:txBody>
          <a:bodyPr/>
          <a:lstStyle/>
          <a:p>
            <a:fld id="{6ADB9E8C-BD82-3944-8591-F446241C257D}" type="datetime1">
              <a:rPr lang="en-GB" smtClean="0"/>
              <a:t>23/02/2021</a:t>
            </a:fld>
            <a:endParaRPr lang="en-US" dirty="0"/>
          </a:p>
        </p:txBody>
      </p:sp>
      <p:sp>
        <p:nvSpPr>
          <p:cNvPr id="5" name="Footer Placeholder 4">
            <a:extLst>
              <a:ext uri="{FF2B5EF4-FFF2-40B4-BE49-F238E27FC236}">
                <a16:creationId xmlns:a16="http://schemas.microsoft.com/office/drawing/2014/main" id="{3C47708B-BA5F-A84B-A0CD-E21FFA106882}"/>
              </a:ext>
            </a:extLst>
          </p:cNvPr>
          <p:cNvSpPr>
            <a:spLocks noGrp="1"/>
          </p:cNvSpPr>
          <p:nvPr>
            <p:ph type="ftr" sz="quarter" idx="11"/>
          </p:nvPr>
        </p:nvSpPr>
        <p:spPr/>
        <p:txBody>
          <a:bodyPr/>
          <a:lstStyle/>
          <a:p>
            <a:r>
              <a:rPr lang="en-US" dirty="0"/>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3D108DF3-837E-3546-8302-6A5B4EE85503}"/>
              </a:ext>
            </a:extLst>
          </p:cNvPr>
          <p:cNvSpPr>
            <a:spLocks noGrp="1"/>
          </p:cNvSpPr>
          <p:nvPr>
            <p:ph type="sldNum" sz="quarter" idx="12"/>
          </p:nvPr>
        </p:nvSpPr>
        <p:spPr/>
        <p:txBody>
          <a:bodyPr/>
          <a:lstStyle/>
          <a:p>
            <a:fld id="{66312542-E312-3E45-A2E1-62915C40D7FD}" type="slidenum">
              <a:rPr lang="en-US" smtClean="0"/>
              <a:t>‹#›</a:t>
            </a:fld>
            <a:endParaRPr lang="en-US" dirty="0"/>
          </a:p>
        </p:txBody>
      </p:sp>
    </p:spTree>
    <p:extLst>
      <p:ext uri="{BB962C8B-B14F-4D97-AF65-F5344CB8AC3E}">
        <p14:creationId xmlns:p14="http://schemas.microsoft.com/office/powerpoint/2010/main" val="203969949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6B3527-F906-D846-B750-8896F76DB3E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EE97E25-3691-3244-B67B-E4CBE76EFAF9}"/>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8D94C07-E420-2E42-9F58-CAC714BAE0A2}"/>
              </a:ext>
            </a:extLst>
          </p:cNvPr>
          <p:cNvSpPr>
            <a:spLocks noGrp="1"/>
          </p:cNvSpPr>
          <p:nvPr>
            <p:ph type="dt" sz="half" idx="10"/>
          </p:nvPr>
        </p:nvSpPr>
        <p:spPr/>
        <p:txBody>
          <a:bodyPr/>
          <a:lstStyle/>
          <a:p>
            <a:fld id="{36F7F97F-04BA-A645-97D0-8237D97A6EFF}" type="datetime1">
              <a:rPr lang="en-GB" smtClean="0"/>
              <a:t>23/02/2021</a:t>
            </a:fld>
            <a:endParaRPr lang="en-US" dirty="0"/>
          </a:p>
        </p:txBody>
      </p:sp>
      <p:sp>
        <p:nvSpPr>
          <p:cNvPr id="5" name="Footer Placeholder 4">
            <a:extLst>
              <a:ext uri="{FF2B5EF4-FFF2-40B4-BE49-F238E27FC236}">
                <a16:creationId xmlns:a16="http://schemas.microsoft.com/office/drawing/2014/main" id="{9815C84B-321A-D14D-8294-85BB41E2026C}"/>
              </a:ext>
            </a:extLst>
          </p:cNvPr>
          <p:cNvSpPr>
            <a:spLocks noGrp="1"/>
          </p:cNvSpPr>
          <p:nvPr>
            <p:ph type="ftr" sz="quarter" idx="11"/>
          </p:nvPr>
        </p:nvSpPr>
        <p:spPr/>
        <p:txBody>
          <a:bodyPr/>
          <a:lstStyle/>
          <a:p>
            <a:r>
              <a:rPr lang="en-US" dirty="0"/>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5BC053D9-2465-684A-B726-87C85CBA8DDD}"/>
              </a:ext>
            </a:extLst>
          </p:cNvPr>
          <p:cNvSpPr>
            <a:spLocks noGrp="1"/>
          </p:cNvSpPr>
          <p:nvPr>
            <p:ph type="sldNum" sz="quarter" idx="12"/>
          </p:nvPr>
        </p:nvSpPr>
        <p:spPr/>
        <p:txBody>
          <a:bodyPr/>
          <a:lstStyle/>
          <a:p>
            <a:fld id="{66312542-E312-3E45-A2E1-62915C40D7FD}" type="slidenum">
              <a:rPr lang="en-US" smtClean="0"/>
              <a:t>‹#›</a:t>
            </a:fld>
            <a:endParaRPr lang="en-US" dirty="0"/>
          </a:p>
        </p:txBody>
      </p:sp>
    </p:spTree>
    <p:extLst>
      <p:ext uri="{BB962C8B-B14F-4D97-AF65-F5344CB8AC3E}">
        <p14:creationId xmlns:p14="http://schemas.microsoft.com/office/powerpoint/2010/main" val="305758851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68C89B-5180-3F46-BEEA-772680D08CD9}"/>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21FF069-FA21-CD45-914A-D1F02AC2701B}"/>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60B0126A-87D1-604B-B8E8-664977D1F62A}"/>
              </a:ext>
            </a:extLst>
          </p:cNvPr>
          <p:cNvSpPr>
            <a:spLocks noGrp="1"/>
          </p:cNvSpPr>
          <p:nvPr>
            <p:ph type="dt" sz="half" idx="10"/>
          </p:nvPr>
        </p:nvSpPr>
        <p:spPr/>
        <p:txBody>
          <a:bodyPr/>
          <a:lstStyle/>
          <a:p>
            <a:fld id="{5412C867-55B6-1348-A781-D19BCB044B6A}" type="datetime1">
              <a:rPr lang="en-GB" smtClean="0"/>
              <a:t>23/02/2021</a:t>
            </a:fld>
            <a:endParaRPr lang="en-US" dirty="0"/>
          </a:p>
        </p:txBody>
      </p:sp>
      <p:sp>
        <p:nvSpPr>
          <p:cNvPr id="5" name="Footer Placeholder 4">
            <a:extLst>
              <a:ext uri="{FF2B5EF4-FFF2-40B4-BE49-F238E27FC236}">
                <a16:creationId xmlns:a16="http://schemas.microsoft.com/office/drawing/2014/main" id="{E76B626A-08DC-B440-BA06-B3E381F6A904}"/>
              </a:ext>
            </a:extLst>
          </p:cNvPr>
          <p:cNvSpPr>
            <a:spLocks noGrp="1"/>
          </p:cNvSpPr>
          <p:nvPr>
            <p:ph type="ftr" sz="quarter" idx="11"/>
          </p:nvPr>
        </p:nvSpPr>
        <p:spPr/>
        <p:txBody>
          <a:bodyPr/>
          <a:lstStyle/>
          <a:p>
            <a:r>
              <a:rPr lang="en-US" dirty="0"/>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79E6EFAB-6E93-C44D-97C9-8975123F6460}"/>
              </a:ext>
            </a:extLst>
          </p:cNvPr>
          <p:cNvSpPr>
            <a:spLocks noGrp="1"/>
          </p:cNvSpPr>
          <p:nvPr>
            <p:ph type="sldNum" sz="quarter" idx="12"/>
          </p:nvPr>
        </p:nvSpPr>
        <p:spPr/>
        <p:txBody>
          <a:bodyPr/>
          <a:lstStyle/>
          <a:p>
            <a:fld id="{66312542-E312-3E45-A2E1-62915C40D7FD}" type="slidenum">
              <a:rPr lang="en-US" smtClean="0"/>
              <a:t>‹#›</a:t>
            </a:fld>
            <a:endParaRPr lang="en-US" dirty="0"/>
          </a:p>
        </p:txBody>
      </p:sp>
    </p:spTree>
    <p:extLst>
      <p:ext uri="{BB962C8B-B14F-4D97-AF65-F5344CB8AC3E}">
        <p14:creationId xmlns:p14="http://schemas.microsoft.com/office/powerpoint/2010/main" val="274475707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A232E1-5F83-E14D-AA37-35EC8F5335A9}"/>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1B2D2468-DD26-9347-B31B-6A7D35B358B0}"/>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B83C947-C89D-434E-AEE6-419AFC58D842}"/>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6BCE04B-5B50-0E44-866B-0FE7C0D9F40D}"/>
              </a:ext>
            </a:extLst>
          </p:cNvPr>
          <p:cNvSpPr>
            <a:spLocks noGrp="1"/>
          </p:cNvSpPr>
          <p:nvPr>
            <p:ph type="dt" sz="half" idx="10"/>
          </p:nvPr>
        </p:nvSpPr>
        <p:spPr/>
        <p:txBody>
          <a:bodyPr/>
          <a:lstStyle/>
          <a:p>
            <a:fld id="{56B63BC0-1A76-F044-9502-5EF760360AF2}" type="datetime1">
              <a:rPr lang="en-GB" smtClean="0"/>
              <a:t>23/02/2021</a:t>
            </a:fld>
            <a:endParaRPr lang="en-US" dirty="0"/>
          </a:p>
        </p:txBody>
      </p:sp>
      <p:sp>
        <p:nvSpPr>
          <p:cNvPr id="6" name="Footer Placeholder 5">
            <a:extLst>
              <a:ext uri="{FF2B5EF4-FFF2-40B4-BE49-F238E27FC236}">
                <a16:creationId xmlns:a16="http://schemas.microsoft.com/office/drawing/2014/main" id="{357D4D09-A261-6240-A3C0-C2694BC71C71}"/>
              </a:ext>
            </a:extLst>
          </p:cNvPr>
          <p:cNvSpPr>
            <a:spLocks noGrp="1"/>
          </p:cNvSpPr>
          <p:nvPr>
            <p:ph type="ftr" sz="quarter" idx="11"/>
          </p:nvPr>
        </p:nvSpPr>
        <p:spPr/>
        <p:txBody>
          <a:bodyPr/>
          <a:lstStyle/>
          <a:p>
            <a:r>
              <a:rPr lang="en-US" dirty="0"/>
              <a:t>New Technologies for processing herbs and producing essential oils for the cosmetics and pharmaceutical industries</a:t>
            </a:r>
          </a:p>
        </p:txBody>
      </p:sp>
      <p:sp>
        <p:nvSpPr>
          <p:cNvPr id="7" name="Slide Number Placeholder 6">
            <a:extLst>
              <a:ext uri="{FF2B5EF4-FFF2-40B4-BE49-F238E27FC236}">
                <a16:creationId xmlns:a16="http://schemas.microsoft.com/office/drawing/2014/main" id="{491EC165-012A-BE49-94B0-56EF156676C4}"/>
              </a:ext>
            </a:extLst>
          </p:cNvPr>
          <p:cNvSpPr>
            <a:spLocks noGrp="1"/>
          </p:cNvSpPr>
          <p:nvPr>
            <p:ph type="sldNum" sz="quarter" idx="12"/>
          </p:nvPr>
        </p:nvSpPr>
        <p:spPr/>
        <p:txBody>
          <a:bodyPr/>
          <a:lstStyle/>
          <a:p>
            <a:fld id="{66312542-E312-3E45-A2E1-62915C40D7FD}" type="slidenum">
              <a:rPr lang="en-US" smtClean="0"/>
              <a:t>‹#›</a:t>
            </a:fld>
            <a:endParaRPr lang="en-US" dirty="0"/>
          </a:p>
        </p:txBody>
      </p:sp>
    </p:spTree>
    <p:extLst>
      <p:ext uri="{BB962C8B-B14F-4D97-AF65-F5344CB8AC3E}">
        <p14:creationId xmlns:p14="http://schemas.microsoft.com/office/powerpoint/2010/main" val="253337677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4DD781-1CFF-CB40-90CB-1EC2357163BF}"/>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DB9CDC-B410-DF4F-AA0A-EFC292FCC97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9D6B6E93-DD7E-4A4F-B338-5F10166567FC}"/>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6F02D5CB-57DD-CC42-9256-6237880954B8}"/>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06B8DBF0-B445-E74A-A5DA-F7A31AE58EF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DC8628A2-CED3-F04F-B208-456398354B1A}"/>
              </a:ext>
            </a:extLst>
          </p:cNvPr>
          <p:cNvSpPr>
            <a:spLocks noGrp="1"/>
          </p:cNvSpPr>
          <p:nvPr>
            <p:ph type="dt" sz="half" idx="10"/>
          </p:nvPr>
        </p:nvSpPr>
        <p:spPr/>
        <p:txBody>
          <a:bodyPr/>
          <a:lstStyle/>
          <a:p>
            <a:fld id="{BB6EFDB1-FF5A-9F40-B5F5-D4F1CD29F1C6}" type="datetime1">
              <a:rPr lang="en-GB" smtClean="0"/>
              <a:t>23/02/2021</a:t>
            </a:fld>
            <a:endParaRPr lang="en-US" dirty="0"/>
          </a:p>
        </p:txBody>
      </p:sp>
      <p:sp>
        <p:nvSpPr>
          <p:cNvPr id="8" name="Footer Placeholder 7">
            <a:extLst>
              <a:ext uri="{FF2B5EF4-FFF2-40B4-BE49-F238E27FC236}">
                <a16:creationId xmlns:a16="http://schemas.microsoft.com/office/drawing/2014/main" id="{554F593B-924B-9342-9305-AEE59ADD2144}"/>
              </a:ext>
            </a:extLst>
          </p:cNvPr>
          <p:cNvSpPr>
            <a:spLocks noGrp="1"/>
          </p:cNvSpPr>
          <p:nvPr>
            <p:ph type="ftr" sz="quarter" idx="11"/>
          </p:nvPr>
        </p:nvSpPr>
        <p:spPr/>
        <p:txBody>
          <a:bodyPr/>
          <a:lstStyle/>
          <a:p>
            <a:r>
              <a:rPr lang="en-US" dirty="0"/>
              <a:t>New Technologies for processing herbs and producing essential oils for the cosmetics and pharmaceutical industries</a:t>
            </a:r>
          </a:p>
        </p:txBody>
      </p:sp>
      <p:sp>
        <p:nvSpPr>
          <p:cNvPr id="9" name="Slide Number Placeholder 8">
            <a:extLst>
              <a:ext uri="{FF2B5EF4-FFF2-40B4-BE49-F238E27FC236}">
                <a16:creationId xmlns:a16="http://schemas.microsoft.com/office/drawing/2014/main" id="{09FD9193-B840-3146-A96D-2A3568330952}"/>
              </a:ext>
            </a:extLst>
          </p:cNvPr>
          <p:cNvSpPr>
            <a:spLocks noGrp="1"/>
          </p:cNvSpPr>
          <p:nvPr>
            <p:ph type="sldNum" sz="quarter" idx="12"/>
          </p:nvPr>
        </p:nvSpPr>
        <p:spPr/>
        <p:txBody>
          <a:bodyPr/>
          <a:lstStyle/>
          <a:p>
            <a:fld id="{66312542-E312-3E45-A2E1-62915C40D7FD}" type="slidenum">
              <a:rPr lang="en-US" smtClean="0"/>
              <a:t>‹#›</a:t>
            </a:fld>
            <a:endParaRPr lang="en-US" dirty="0"/>
          </a:p>
        </p:txBody>
      </p:sp>
    </p:spTree>
    <p:extLst>
      <p:ext uri="{BB962C8B-B14F-4D97-AF65-F5344CB8AC3E}">
        <p14:creationId xmlns:p14="http://schemas.microsoft.com/office/powerpoint/2010/main" val="41232902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2FE754-71AC-D14B-A10F-93B7AEDDCE83}"/>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F809E52E-CA5F-074B-9DD2-D87FFCF4ADCC}"/>
              </a:ext>
            </a:extLst>
          </p:cNvPr>
          <p:cNvSpPr>
            <a:spLocks noGrp="1"/>
          </p:cNvSpPr>
          <p:nvPr>
            <p:ph type="dt" sz="half" idx="10"/>
          </p:nvPr>
        </p:nvSpPr>
        <p:spPr/>
        <p:txBody>
          <a:bodyPr/>
          <a:lstStyle/>
          <a:p>
            <a:fld id="{38A2E3D5-F6A4-394C-BD73-D47F39BB3AB3}" type="datetime1">
              <a:rPr lang="en-GB" smtClean="0"/>
              <a:t>23/02/2021</a:t>
            </a:fld>
            <a:endParaRPr lang="en-US" dirty="0"/>
          </a:p>
        </p:txBody>
      </p:sp>
      <p:sp>
        <p:nvSpPr>
          <p:cNvPr id="4" name="Footer Placeholder 3">
            <a:extLst>
              <a:ext uri="{FF2B5EF4-FFF2-40B4-BE49-F238E27FC236}">
                <a16:creationId xmlns:a16="http://schemas.microsoft.com/office/drawing/2014/main" id="{9C0CC933-CB0B-B14F-AB8D-D837C14B1B21}"/>
              </a:ext>
            </a:extLst>
          </p:cNvPr>
          <p:cNvSpPr>
            <a:spLocks noGrp="1"/>
          </p:cNvSpPr>
          <p:nvPr>
            <p:ph type="ftr" sz="quarter" idx="11"/>
          </p:nvPr>
        </p:nvSpPr>
        <p:spPr/>
        <p:txBody>
          <a:bodyPr/>
          <a:lstStyle/>
          <a:p>
            <a:r>
              <a:rPr lang="en-US" dirty="0"/>
              <a:t>New Technologies for processing herbs and producing essential oils for the cosmetics and pharmaceutical industries</a:t>
            </a:r>
          </a:p>
        </p:txBody>
      </p:sp>
      <p:sp>
        <p:nvSpPr>
          <p:cNvPr id="5" name="Slide Number Placeholder 4">
            <a:extLst>
              <a:ext uri="{FF2B5EF4-FFF2-40B4-BE49-F238E27FC236}">
                <a16:creationId xmlns:a16="http://schemas.microsoft.com/office/drawing/2014/main" id="{402A6BD5-79DD-6F4B-B7FA-42BD1A45DC65}"/>
              </a:ext>
            </a:extLst>
          </p:cNvPr>
          <p:cNvSpPr>
            <a:spLocks noGrp="1"/>
          </p:cNvSpPr>
          <p:nvPr>
            <p:ph type="sldNum" sz="quarter" idx="12"/>
          </p:nvPr>
        </p:nvSpPr>
        <p:spPr/>
        <p:txBody>
          <a:bodyPr/>
          <a:lstStyle/>
          <a:p>
            <a:fld id="{66312542-E312-3E45-A2E1-62915C40D7FD}" type="slidenum">
              <a:rPr lang="en-US" smtClean="0"/>
              <a:t>‹#›</a:t>
            </a:fld>
            <a:endParaRPr lang="en-US" dirty="0"/>
          </a:p>
        </p:txBody>
      </p:sp>
    </p:spTree>
    <p:extLst>
      <p:ext uri="{BB962C8B-B14F-4D97-AF65-F5344CB8AC3E}">
        <p14:creationId xmlns:p14="http://schemas.microsoft.com/office/powerpoint/2010/main" val="13540926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89793B5-8054-0844-8659-35880A67FC5A}"/>
              </a:ext>
            </a:extLst>
          </p:cNvPr>
          <p:cNvSpPr>
            <a:spLocks noGrp="1"/>
          </p:cNvSpPr>
          <p:nvPr>
            <p:ph type="dt" sz="half" idx="10"/>
          </p:nvPr>
        </p:nvSpPr>
        <p:spPr/>
        <p:txBody>
          <a:bodyPr/>
          <a:lstStyle/>
          <a:p>
            <a:fld id="{7C193132-1D41-A34D-B132-F6D631B08EA3}" type="datetime1">
              <a:rPr lang="en-GB" smtClean="0"/>
              <a:t>23/02/2021</a:t>
            </a:fld>
            <a:endParaRPr lang="en-US" dirty="0"/>
          </a:p>
        </p:txBody>
      </p:sp>
      <p:sp>
        <p:nvSpPr>
          <p:cNvPr id="3" name="Footer Placeholder 2">
            <a:extLst>
              <a:ext uri="{FF2B5EF4-FFF2-40B4-BE49-F238E27FC236}">
                <a16:creationId xmlns:a16="http://schemas.microsoft.com/office/drawing/2014/main" id="{CD2F6D04-0841-AC46-B806-E346BE1A00B9}"/>
              </a:ext>
            </a:extLst>
          </p:cNvPr>
          <p:cNvSpPr>
            <a:spLocks noGrp="1"/>
          </p:cNvSpPr>
          <p:nvPr>
            <p:ph type="ftr" sz="quarter" idx="11"/>
          </p:nvPr>
        </p:nvSpPr>
        <p:spPr/>
        <p:txBody>
          <a:bodyPr/>
          <a:lstStyle/>
          <a:p>
            <a:r>
              <a:rPr lang="en-US" dirty="0"/>
              <a:t>New Technologies for processing herbs and producing essential oils for the cosmetics and pharmaceutical industries</a:t>
            </a:r>
          </a:p>
        </p:txBody>
      </p:sp>
      <p:sp>
        <p:nvSpPr>
          <p:cNvPr id="4" name="Slide Number Placeholder 3">
            <a:extLst>
              <a:ext uri="{FF2B5EF4-FFF2-40B4-BE49-F238E27FC236}">
                <a16:creationId xmlns:a16="http://schemas.microsoft.com/office/drawing/2014/main" id="{A0CE9BAE-EF44-3841-B5EA-52BB05BB57CE}"/>
              </a:ext>
            </a:extLst>
          </p:cNvPr>
          <p:cNvSpPr>
            <a:spLocks noGrp="1"/>
          </p:cNvSpPr>
          <p:nvPr>
            <p:ph type="sldNum" sz="quarter" idx="12"/>
          </p:nvPr>
        </p:nvSpPr>
        <p:spPr/>
        <p:txBody>
          <a:bodyPr/>
          <a:lstStyle/>
          <a:p>
            <a:fld id="{66312542-E312-3E45-A2E1-62915C40D7FD}" type="slidenum">
              <a:rPr lang="en-US" smtClean="0"/>
              <a:t>‹#›</a:t>
            </a:fld>
            <a:endParaRPr lang="en-US" dirty="0"/>
          </a:p>
        </p:txBody>
      </p:sp>
    </p:spTree>
    <p:extLst>
      <p:ext uri="{BB962C8B-B14F-4D97-AF65-F5344CB8AC3E}">
        <p14:creationId xmlns:p14="http://schemas.microsoft.com/office/powerpoint/2010/main" val="204264050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0B4B41-5247-4F48-A427-50DF46696EB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87E410A-1BB6-8D45-8066-BB9597075B6C}"/>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3227E2E-6D7A-C940-8FA8-4ED9ACAAEBC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F5478A6-101F-0F45-9D09-7963E9958164}"/>
              </a:ext>
            </a:extLst>
          </p:cNvPr>
          <p:cNvSpPr>
            <a:spLocks noGrp="1"/>
          </p:cNvSpPr>
          <p:nvPr>
            <p:ph type="dt" sz="half" idx="10"/>
          </p:nvPr>
        </p:nvSpPr>
        <p:spPr/>
        <p:txBody>
          <a:bodyPr/>
          <a:lstStyle/>
          <a:p>
            <a:fld id="{9FCA9301-1FFC-2A4F-BF0F-F0C7B04F77A0}" type="datetime1">
              <a:rPr lang="en-GB" smtClean="0"/>
              <a:t>23/02/2021</a:t>
            </a:fld>
            <a:endParaRPr lang="en-US" dirty="0"/>
          </a:p>
        </p:txBody>
      </p:sp>
      <p:sp>
        <p:nvSpPr>
          <p:cNvPr id="6" name="Footer Placeholder 5">
            <a:extLst>
              <a:ext uri="{FF2B5EF4-FFF2-40B4-BE49-F238E27FC236}">
                <a16:creationId xmlns:a16="http://schemas.microsoft.com/office/drawing/2014/main" id="{82817816-1065-254E-A2FB-647C0E97D8B9}"/>
              </a:ext>
            </a:extLst>
          </p:cNvPr>
          <p:cNvSpPr>
            <a:spLocks noGrp="1"/>
          </p:cNvSpPr>
          <p:nvPr>
            <p:ph type="ftr" sz="quarter" idx="11"/>
          </p:nvPr>
        </p:nvSpPr>
        <p:spPr/>
        <p:txBody>
          <a:bodyPr/>
          <a:lstStyle/>
          <a:p>
            <a:r>
              <a:rPr lang="en-US" dirty="0"/>
              <a:t>New Technologies for processing herbs and producing essential oils for the cosmetics and pharmaceutical industries</a:t>
            </a:r>
          </a:p>
        </p:txBody>
      </p:sp>
      <p:sp>
        <p:nvSpPr>
          <p:cNvPr id="7" name="Slide Number Placeholder 6">
            <a:extLst>
              <a:ext uri="{FF2B5EF4-FFF2-40B4-BE49-F238E27FC236}">
                <a16:creationId xmlns:a16="http://schemas.microsoft.com/office/drawing/2014/main" id="{DDC92DE6-ACCF-AB4A-8039-51D2447513CA}"/>
              </a:ext>
            </a:extLst>
          </p:cNvPr>
          <p:cNvSpPr>
            <a:spLocks noGrp="1"/>
          </p:cNvSpPr>
          <p:nvPr>
            <p:ph type="sldNum" sz="quarter" idx="12"/>
          </p:nvPr>
        </p:nvSpPr>
        <p:spPr/>
        <p:txBody>
          <a:bodyPr/>
          <a:lstStyle/>
          <a:p>
            <a:fld id="{66312542-E312-3E45-A2E1-62915C40D7FD}" type="slidenum">
              <a:rPr lang="en-US" smtClean="0"/>
              <a:t>‹#›</a:t>
            </a:fld>
            <a:endParaRPr lang="en-US" dirty="0"/>
          </a:p>
        </p:txBody>
      </p:sp>
    </p:spTree>
    <p:extLst>
      <p:ext uri="{BB962C8B-B14F-4D97-AF65-F5344CB8AC3E}">
        <p14:creationId xmlns:p14="http://schemas.microsoft.com/office/powerpoint/2010/main" val="244087072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D5F4A6-BEFC-D448-BBBA-A408989FC11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5B9B37B-032B-A947-A835-18BC68BE7ABC}"/>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a:extLst>
              <a:ext uri="{FF2B5EF4-FFF2-40B4-BE49-F238E27FC236}">
                <a16:creationId xmlns:a16="http://schemas.microsoft.com/office/drawing/2014/main" id="{B9E213FB-EC93-1444-A8FD-B6B21B127E42}"/>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10BB2409-529B-854B-B39F-74C17AA94C86}"/>
              </a:ext>
            </a:extLst>
          </p:cNvPr>
          <p:cNvSpPr>
            <a:spLocks noGrp="1"/>
          </p:cNvSpPr>
          <p:nvPr>
            <p:ph type="dt" sz="half" idx="10"/>
          </p:nvPr>
        </p:nvSpPr>
        <p:spPr/>
        <p:txBody>
          <a:bodyPr/>
          <a:lstStyle/>
          <a:p>
            <a:fld id="{1C767259-6AA0-6F4F-8F43-47B8C9A795E3}" type="datetime1">
              <a:rPr lang="en-GB" smtClean="0"/>
              <a:t>23/02/2021</a:t>
            </a:fld>
            <a:endParaRPr lang="en-US" dirty="0"/>
          </a:p>
        </p:txBody>
      </p:sp>
      <p:sp>
        <p:nvSpPr>
          <p:cNvPr id="6" name="Footer Placeholder 5">
            <a:extLst>
              <a:ext uri="{FF2B5EF4-FFF2-40B4-BE49-F238E27FC236}">
                <a16:creationId xmlns:a16="http://schemas.microsoft.com/office/drawing/2014/main" id="{0F38A416-5889-584B-A410-BFFC325140D1}"/>
              </a:ext>
            </a:extLst>
          </p:cNvPr>
          <p:cNvSpPr>
            <a:spLocks noGrp="1"/>
          </p:cNvSpPr>
          <p:nvPr>
            <p:ph type="ftr" sz="quarter" idx="11"/>
          </p:nvPr>
        </p:nvSpPr>
        <p:spPr/>
        <p:txBody>
          <a:bodyPr/>
          <a:lstStyle/>
          <a:p>
            <a:r>
              <a:rPr lang="en-US" dirty="0"/>
              <a:t>New Technologies for processing herbs and producing essential oils for the cosmetics and pharmaceutical industries</a:t>
            </a:r>
          </a:p>
        </p:txBody>
      </p:sp>
      <p:sp>
        <p:nvSpPr>
          <p:cNvPr id="7" name="Slide Number Placeholder 6">
            <a:extLst>
              <a:ext uri="{FF2B5EF4-FFF2-40B4-BE49-F238E27FC236}">
                <a16:creationId xmlns:a16="http://schemas.microsoft.com/office/drawing/2014/main" id="{222C6DE0-1CE6-F143-A052-8A83A05BF9B1}"/>
              </a:ext>
            </a:extLst>
          </p:cNvPr>
          <p:cNvSpPr>
            <a:spLocks noGrp="1"/>
          </p:cNvSpPr>
          <p:nvPr>
            <p:ph type="sldNum" sz="quarter" idx="12"/>
          </p:nvPr>
        </p:nvSpPr>
        <p:spPr/>
        <p:txBody>
          <a:bodyPr/>
          <a:lstStyle/>
          <a:p>
            <a:fld id="{66312542-E312-3E45-A2E1-62915C40D7FD}" type="slidenum">
              <a:rPr lang="en-US" smtClean="0"/>
              <a:t>‹#›</a:t>
            </a:fld>
            <a:endParaRPr lang="en-US" dirty="0"/>
          </a:p>
        </p:txBody>
      </p:sp>
    </p:spTree>
    <p:extLst>
      <p:ext uri="{BB962C8B-B14F-4D97-AF65-F5344CB8AC3E}">
        <p14:creationId xmlns:p14="http://schemas.microsoft.com/office/powerpoint/2010/main" val="401038030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BEC058C-2A10-6E44-A59D-0149D4CC0675}"/>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81B44147-B098-0E40-8B39-439EAFA78E1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C372CA81-9AA7-3444-B381-B7057815FFF6}"/>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BC81B23-D8A3-8143-9A5F-8D2D6C830DBD}" type="datetime1">
              <a:rPr lang="en-GB" smtClean="0"/>
              <a:t>23/02/2021</a:t>
            </a:fld>
            <a:endParaRPr lang="en-US" dirty="0"/>
          </a:p>
        </p:txBody>
      </p:sp>
      <p:sp>
        <p:nvSpPr>
          <p:cNvPr id="5" name="Footer Placeholder 4">
            <a:extLst>
              <a:ext uri="{FF2B5EF4-FFF2-40B4-BE49-F238E27FC236}">
                <a16:creationId xmlns:a16="http://schemas.microsoft.com/office/drawing/2014/main" id="{077B3E4F-AC9A-7540-9876-71E28CDD3896}"/>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dirty="0"/>
              <a:t>New Technologies for processing herbs and producing essential oils for the cosmetics and pharmaceutical industries</a:t>
            </a:r>
          </a:p>
        </p:txBody>
      </p:sp>
      <p:sp>
        <p:nvSpPr>
          <p:cNvPr id="6" name="Slide Number Placeholder 5">
            <a:extLst>
              <a:ext uri="{FF2B5EF4-FFF2-40B4-BE49-F238E27FC236}">
                <a16:creationId xmlns:a16="http://schemas.microsoft.com/office/drawing/2014/main" id="{43E2E5EF-7D9E-EB42-8F2C-3B12FEA0CFF8}"/>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66312542-E312-3E45-A2E1-62915C40D7FD}" type="slidenum">
              <a:rPr lang="en-US" smtClean="0"/>
              <a:t>‹#›</a:t>
            </a:fld>
            <a:endParaRPr lang="en-US" dirty="0"/>
          </a:p>
        </p:txBody>
      </p:sp>
    </p:spTree>
    <p:extLst>
      <p:ext uri="{BB962C8B-B14F-4D97-AF65-F5344CB8AC3E}">
        <p14:creationId xmlns:p14="http://schemas.microsoft.com/office/powerpoint/2010/main" val="281596383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microsoft.com/office/2007/relationships/diagramDrawing" Target="../diagrams/drawing3.xml"/><Relationship Id="rId3" Type="http://schemas.openxmlformats.org/officeDocument/2006/relationships/image" Target="../media/image3.jpeg"/><Relationship Id="rId7" Type="http://schemas.openxmlformats.org/officeDocument/2006/relationships/diagramColors" Target="../diagrams/colors3.xml"/><Relationship Id="rId2" Type="http://schemas.openxmlformats.org/officeDocument/2006/relationships/notesSlide" Target="../notesSlides/notesSlide10.xml"/><Relationship Id="rId1" Type="http://schemas.openxmlformats.org/officeDocument/2006/relationships/slideLayout" Target="../slideLayouts/slideLayout2.xml"/><Relationship Id="rId6" Type="http://schemas.openxmlformats.org/officeDocument/2006/relationships/diagramQuickStyle" Target="../diagrams/quickStyle3.xml"/><Relationship Id="rId5" Type="http://schemas.openxmlformats.org/officeDocument/2006/relationships/diagramLayout" Target="../diagrams/layout3.xml"/><Relationship Id="rId4" Type="http://schemas.openxmlformats.org/officeDocument/2006/relationships/diagramData" Target="../diagrams/data3.xml"/></Relationships>
</file>

<file path=ppt/slides/_rels/slide1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1.xml"/><Relationship Id="rId1" Type="http://schemas.openxmlformats.org/officeDocument/2006/relationships/slideLayout" Target="../slideLayouts/slideLayout2.xml"/><Relationship Id="rId6" Type="http://schemas.openxmlformats.org/officeDocument/2006/relationships/image" Target="../media/image18.emf"/><Relationship Id="rId5" Type="http://schemas.openxmlformats.org/officeDocument/2006/relationships/image" Target="../media/image17.jpg"/><Relationship Id="rId4" Type="http://schemas.openxmlformats.org/officeDocument/2006/relationships/image" Target="../media/image16.jpg"/></Relationships>
</file>

<file path=ppt/slides/_rels/slide1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2.xml"/><Relationship Id="rId1" Type="http://schemas.openxmlformats.org/officeDocument/2006/relationships/slideLayout" Target="../slideLayouts/slideLayout2.xml"/><Relationship Id="rId6" Type="http://schemas.openxmlformats.org/officeDocument/2006/relationships/image" Target="../media/image21.emf"/><Relationship Id="rId5" Type="http://schemas.openxmlformats.org/officeDocument/2006/relationships/image" Target="../media/image20.png"/><Relationship Id="rId4" Type="http://schemas.openxmlformats.org/officeDocument/2006/relationships/image" Target="../media/image3.jpeg"/></Relationships>
</file>

<file path=ppt/slides/_rels/slide1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22.jpg"/><Relationship Id="rId4" Type="http://schemas.openxmlformats.org/officeDocument/2006/relationships/hyperlink" Target="https://www.youtube.com/watch?v=lc7dYah5CtM&amp;feature=youtu.be" TargetMode="External"/></Relationships>
</file>

<file path=ppt/slides/_rels/slide14.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3.jpeg"/><Relationship Id="rId7" Type="http://schemas.openxmlformats.org/officeDocument/2006/relationships/image" Target="../media/image26.png"/><Relationship Id="rId2" Type="http://schemas.openxmlformats.org/officeDocument/2006/relationships/notesSlide" Target="../notesSlides/notesSlide14.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5.xml"/><Relationship Id="rId1" Type="http://schemas.openxmlformats.org/officeDocument/2006/relationships/slideLayout" Target="../slideLayouts/slideLayout2.xml"/><Relationship Id="rId5" Type="http://schemas.openxmlformats.org/officeDocument/2006/relationships/image" Target="file:////var/folders/zl/232rypw52bv40s2y_vbtkw3m0000gn/T/com.microsoft.Word/WebArchiveCopyPasteTempFiles/2Q==" TargetMode="External"/><Relationship Id="rId4" Type="http://schemas.openxmlformats.org/officeDocument/2006/relationships/image" Target="../media/image28.jpeg"/></Relationships>
</file>

<file path=ppt/slides/_rels/slide1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17.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1.png"/><Relationship Id="rId7" Type="http://schemas.openxmlformats.org/officeDocument/2006/relationships/image" Target="../media/image31.png"/><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image" Target="../media/image30.emf"/><Relationship Id="rId5" Type="http://schemas.openxmlformats.org/officeDocument/2006/relationships/hyperlink" Target="https://be-rural.eu/innovation-regions/" TargetMode="External"/><Relationship Id="rId4" Type="http://schemas.openxmlformats.org/officeDocument/2006/relationships/image" Target="../media/image2.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7" Type="http://schemas.openxmlformats.org/officeDocument/2006/relationships/image" Target="../media/image6.jpeg"/><Relationship Id="rId2" Type="http://schemas.openxmlformats.org/officeDocument/2006/relationships/slideLayout" Target="../slideLayouts/slideLayout2.xml"/><Relationship Id="rId1" Type="http://schemas.openxmlformats.org/officeDocument/2006/relationships/video" Target="https://www.youtube.com/embed/RfRN_hHeIKk?feature=oembed" TargetMode="External"/><Relationship Id="rId6" Type="http://schemas.openxmlformats.org/officeDocument/2006/relationships/image" Target="../media/image5.png"/><Relationship Id="rId5" Type="http://schemas.openxmlformats.org/officeDocument/2006/relationships/hyperlink" Target="https://www.youtube.com/watch?v=RfRN_hHeIKk" TargetMode="External"/><Relationship Id="rId4" Type="http://schemas.openxmlformats.org/officeDocument/2006/relationships/image" Target="../media/image3.jpeg"/></Relationships>
</file>

<file path=ppt/slides/_rels/slide5.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8.jpg"/></Relationships>
</file>

<file path=ppt/slides/_rels/slide8.xml.rels><?xml version="1.0" encoding="UTF-8" standalone="yes"?>
<Relationships xmlns="http://schemas.openxmlformats.org/package/2006/relationships"><Relationship Id="rId8" Type="http://schemas.microsoft.com/office/2007/relationships/diagramDrawing" Target="../diagrams/drawing1.xml"/><Relationship Id="rId3" Type="http://schemas.openxmlformats.org/officeDocument/2006/relationships/image" Target="../media/image3.jpeg"/><Relationship Id="rId7" Type="http://schemas.openxmlformats.org/officeDocument/2006/relationships/diagramColors" Target="../diagrams/colors1.xml"/><Relationship Id="rId2" Type="http://schemas.openxmlformats.org/officeDocument/2006/relationships/notesSlide" Target="../notesSlides/notesSlide8.xml"/><Relationship Id="rId1" Type="http://schemas.openxmlformats.org/officeDocument/2006/relationships/slideLayout" Target="../slideLayouts/slideLayout2.xml"/><Relationship Id="rId6" Type="http://schemas.openxmlformats.org/officeDocument/2006/relationships/diagramQuickStyle" Target="../diagrams/quickStyle1.xml"/><Relationship Id="rId11" Type="http://schemas.openxmlformats.org/officeDocument/2006/relationships/image" Target="../media/image11.tiff"/><Relationship Id="rId5" Type="http://schemas.openxmlformats.org/officeDocument/2006/relationships/diagramLayout" Target="../diagrams/layout1.xml"/><Relationship Id="rId10" Type="http://schemas.openxmlformats.org/officeDocument/2006/relationships/image" Target="../media/image10.tiff"/><Relationship Id="rId4" Type="http://schemas.openxmlformats.org/officeDocument/2006/relationships/diagramData" Target="../diagrams/data1.xml"/><Relationship Id="rId9" Type="http://schemas.openxmlformats.org/officeDocument/2006/relationships/image" Target="../media/image9.tiff"/></Relationships>
</file>

<file path=ppt/slides/_rels/slide9.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3.jpeg"/><Relationship Id="rId7" Type="http://schemas.openxmlformats.org/officeDocument/2006/relationships/diagramColors" Target="../diagrams/colors2.xml"/><Relationship Id="rId2" Type="http://schemas.openxmlformats.org/officeDocument/2006/relationships/notesSlide" Target="../notesSlides/notesSlide9.xml"/><Relationship Id="rId1" Type="http://schemas.openxmlformats.org/officeDocument/2006/relationships/slideLayout" Target="../slideLayouts/slideLayout2.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3144033" y="0"/>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sp>
        <p:nvSpPr>
          <p:cNvPr id="8" name="Textfeld 7">
            <a:extLst>
              <a:ext uri="{FF2B5EF4-FFF2-40B4-BE49-F238E27FC236}">
                <a16:creationId xmlns:a16="http://schemas.microsoft.com/office/drawing/2014/main" id="{D65089E2-1373-C34D-B297-36013F08ED63}"/>
              </a:ext>
            </a:extLst>
          </p:cNvPr>
          <p:cNvSpPr txBox="1"/>
          <p:nvPr/>
        </p:nvSpPr>
        <p:spPr>
          <a:xfrm>
            <a:off x="3659696" y="950455"/>
            <a:ext cx="8146822" cy="1569660"/>
          </a:xfrm>
          <a:prstGeom prst="rect">
            <a:avLst/>
          </a:prstGeom>
          <a:noFill/>
        </p:spPr>
        <p:txBody>
          <a:bodyPr wrap="square" rtlCol="0" anchor="t">
            <a:spAutoFit/>
          </a:bodyPr>
          <a:lstStyle/>
          <a:p>
            <a:pPr>
              <a:spcBef>
                <a:spcPts val="600"/>
              </a:spcBef>
            </a:pPr>
            <a:r>
              <a:rPr lang="lv-LV" sz="3200" dirty="0">
                <a:solidFill>
                  <a:srgbClr val="FFC000"/>
                </a:solidFill>
              </a:rPr>
              <a:t>Jaunas </a:t>
            </a:r>
            <a:r>
              <a:rPr lang="lv-LV" sz="3200" dirty="0" smtClean="0">
                <a:solidFill>
                  <a:srgbClr val="FFC000"/>
                </a:solidFill>
              </a:rPr>
              <a:t>augu pārstrādes tehnoloģijas ēterisko </a:t>
            </a:r>
            <a:r>
              <a:rPr lang="lv-LV" sz="3200" dirty="0">
                <a:solidFill>
                  <a:srgbClr val="FFC000"/>
                </a:solidFill>
              </a:rPr>
              <a:t>eļļu </a:t>
            </a:r>
            <a:r>
              <a:rPr lang="lv-LV" sz="3200" dirty="0" smtClean="0">
                <a:solidFill>
                  <a:srgbClr val="FFC000"/>
                </a:solidFill>
              </a:rPr>
              <a:t>ražošanai priekš </a:t>
            </a:r>
            <a:r>
              <a:rPr lang="lv-LV" sz="3200" dirty="0">
                <a:solidFill>
                  <a:srgbClr val="FFC000"/>
                </a:solidFill>
              </a:rPr>
              <a:t>kosmētikas un farmācijas </a:t>
            </a:r>
            <a:r>
              <a:rPr lang="lv-LV" sz="3200" dirty="0" smtClean="0">
                <a:solidFill>
                  <a:srgbClr val="FFC000"/>
                </a:solidFill>
              </a:rPr>
              <a:t>nozarēm.</a:t>
            </a:r>
            <a:endParaRPr lang="lv-LV" sz="3200" dirty="0">
              <a:solidFill>
                <a:srgbClr val="FFC000"/>
              </a:solidFill>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3139318" y="3646714"/>
            <a:ext cx="9052682" cy="2342748"/>
          </a:xfrm>
          <a:prstGeom prst="rect">
            <a:avLst/>
          </a:prstGeom>
        </p:spPr>
      </p:pic>
      <p:sp>
        <p:nvSpPr>
          <p:cNvPr id="6" name="Slide Number Placeholder 5">
            <a:extLst>
              <a:ext uri="{FF2B5EF4-FFF2-40B4-BE49-F238E27FC236}">
                <a16:creationId xmlns:a16="http://schemas.microsoft.com/office/drawing/2014/main" id="{18695CBE-BE47-7049-899B-E3F63A3C7863}"/>
              </a:ext>
            </a:extLst>
          </p:cNvPr>
          <p:cNvSpPr>
            <a:spLocks noGrp="1"/>
          </p:cNvSpPr>
          <p:nvPr>
            <p:ph type="sldNum" sz="quarter" idx="12"/>
          </p:nvPr>
        </p:nvSpPr>
        <p:spPr/>
        <p:txBody>
          <a:bodyPr/>
          <a:lstStyle/>
          <a:p>
            <a:fld id="{66312542-E312-3E45-A2E1-62915C40D7FD}" type="slidenum">
              <a:rPr lang="en-US" smtClean="0"/>
              <a:t>1</a:t>
            </a:fld>
            <a:endParaRPr lang="lv-LV" dirty="0"/>
          </a:p>
        </p:txBody>
      </p:sp>
      <p:sp>
        <p:nvSpPr>
          <p:cNvPr id="11" name="Textfeld 2">
            <a:extLst>
              <a:ext uri="{FF2B5EF4-FFF2-40B4-BE49-F238E27FC236}">
                <a16:creationId xmlns:a16="http://schemas.microsoft.com/office/drawing/2014/main" id="{6C3DD885-330E-6B46-BABD-B7F8FC9924B9}"/>
              </a:ext>
            </a:extLst>
          </p:cNvPr>
          <p:cNvSpPr txBox="1"/>
          <p:nvPr/>
        </p:nvSpPr>
        <p:spPr>
          <a:xfrm>
            <a:off x="3659697" y="6178587"/>
            <a:ext cx="4013200" cy="307777"/>
          </a:xfrm>
          <a:prstGeom prst="rect">
            <a:avLst/>
          </a:prstGeom>
          <a:noFill/>
        </p:spPr>
        <p:txBody>
          <a:bodyPr wrap="square" rtlCol="0" anchor="b">
            <a:spAutoFit/>
          </a:bodyPr>
          <a:lstStyle/>
          <a:p>
            <a:r>
              <a:rPr lang="lv-LV" sz="1400" dirty="0">
                <a:solidFill>
                  <a:schemeClr val="bg1"/>
                </a:solidFill>
                <a:latin typeface="Roboto" panose="02000000000000000000" pitchFamily="2" charset="0"/>
              </a:rPr>
              <a:t>Pasniedzēja vārds </a:t>
            </a:r>
          </a:p>
        </p:txBody>
      </p:sp>
    </p:spTree>
    <p:extLst>
      <p:ext uri="{BB962C8B-B14F-4D97-AF65-F5344CB8AC3E}">
        <p14:creationId xmlns:p14="http://schemas.microsoft.com/office/powerpoint/2010/main" val="263898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752175" y="211835"/>
            <a:ext cx="7284587" cy="507831"/>
          </a:xfrm>
          <a:prstGeom prst="rect">
            <a:avLst/>
          </a:prstGeom>
          <a:noFill/>
        </p:spPr>
        <p:txBody>
          <a:bodyPr wrap="square" rtlCol="0">
            <a:spAutoFit/>
          </a:bodyPr>
          <a:lstStyle/>
          <a:p>
            <a:pPr algn="r"/>
            <a:r>
              <a:rPr lang="lv-LV" sz="2700" b="1" spc="100" dirty="0">
                <a:solidFill>
                  <a:schemeClr val="bg1"/>
                </a:solidFill>
              </a:rPr>
              <a:t>Augu kosmētikas bioprodukti</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graphicFrame>
        <p:nvGraphicFramePr>
          <p:cNvPr id="7" name="Diagram 6">
            <a:extLst>
              <a:ext uri="{FF2B5EF4-FFF2-40B4-BE49-F238E27FC236}">
                <a16:creationId xmlns:a16="http://schemas.microsoft.com/office/drawing/2014/main" id="{F900E821-5CAC-7F4F-BAF7-F7B24593340E}"/>
              </a:ext>
            </a:extLst>
          </p:cNvPr>
          <p:cNvGraphicFramePr/>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5" name="TextBox 4">
            <a:extLst>
              <a:ext uri="{FF2B5EF4-FFF2-40B4-BE49-F238E27FC236}">
                <a16:creationId xmlns:a16="http://schemas.microsoft.com/office/drawing/2014/main" id="{D66FC5EE-345F-394B-92D8-43D444246084}"/>
              </a:ext>
            </a:extLst>
          </p:cNvPr>
          <p:cNvSpPr txBox="1"/>
          <p:nvPr/>
        </p:nvSpPr>
        <p:spPr>
          <a:xfrm>
            <a:off x="2383436" y="1251201"/>
            <a:ext cx="6790498" cy="523220"/>
          </a:xfrm>
          <a:prstGeom prst="rect">
            <a:avLst/>
          </a:prstGeom>
          <a:noFill/>
        </p:spPr>
        <p:txBody>
          <a:bodyPr wrap="square" rtlCol="0">
            <a:spAutoFit/>
          </a:bodyPr>
          <a:lstStyle/>
          <a:p>
            <a:pPr algn="ctr"/>
            <a:r>
              <a:rPr lang="lv-LV" sz="2800" dirty="0"/>
              <a:t>Dabīgi augsts vitamīnu un minerālvielu saturs</a:t>
            </a:r>
          </a:p>
        </p:txBody>
      </p:sp>
      <p:sp>
        <p:nvSpPr>
          <p:cNvPr id="8" name="TextBox 7">
            <a:extLst>
              <a:ext uri="{FF2B5EF4-FFF2-40B4-BE49-F238E27FC236}">
                <a16:creationId xmlns:a16="http://schemas.microsoft.com/office/drawing/2014/main" id="{6C9CE78F-3B9D-3645-9394-E1C5062F7F0D}"/>
              </a:ext>
            </a:extLst>
          </p:cNvPr>
          <p:cNvSpPr txBox="1"/>
          <p:nvPr/>
        </p:nvSpPr>
        <p:spPr>
          <a:xfrm>
            <a:off x="-12931" y="1524934"/>
            <a:ext cx="2044931" cy="4401205"/>
          </a:xfrm>
          <a:prstGeom prst="rect">
            <a:avLst/>
          </a:prstGeom>
          <a:noFill/>
        </p:spPr>
        <p:txBody>
          <a:bodyPr wrap="square" rtlCol="0">
            <a:spAutoFit/>
          </a:bodyPr>
          <a:lstStyle/>
          <a:p>
            <a:pPr marL="342900" indent="-342900">
              <a:buFont typeface="Arial" panose="020B0604020202020204" pitchFamily="34" charset="0"/>
              <a:buChar char="•"/>
            </a:pPr>
            <a:r>
              <a:rPr lang="lv-LV" sz="2000" dirty="0"/>
              <a:t>Zilzaļo aļģu saturs</a:t>
            </a:r>
          </a:p>
          <a:p>
            <a:pPr marL="342900" indent="-342900">
              <a:buFont typeface="Arial" panose="020B0604020202020204" pitchFamily="34" charset="0"/>
              <a:buChar char="•"/>
            </a:pPr>
            <a:r>
              <a:rPr lang="lv-LV" sz="2000" dirty="0"/>
              <a:t>66% proteīni</a:t>
            </a:r>
          </a:p>
          <a:p>
            <a:pPr marL="342900" indent="-342900">
              <a:buFont typeface="Arial" panose="020B0604020202020204" pitchFamily="34" charset="0"/>
              <a:buChar char="•"/>
            </a:pPr>
            <a:r>
              <a:rPr lang="lv-LV" sz="2000" dirty="0"/>
              <a:t>Augsts A vitamīna saturs (imūnsistēmas atbalstam)</a:t>
            </a:r>
          </a:p>
          <a:p>
            <a:pPr marL="342900" indent="-342900">
              <a:buFont typeface="Arial" panose="020B0604020202020204" pitchFamily="34" charset="0"/>
              <a:buChar char="•"/>
            </a:pPr>
            <a:r>
              <a:rPr lang="lv-LV" sz="2000" dirty="0"/>
              <a:t>Labs kalcija avots (veicina veselīgu kaulu veidošanos)</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endParaRPr lang="lv-LV" sz="2000" dirty="0"/>
          </a:p>
        </p:txBody>
      </p:sp>
      <p:sp>
        <p:nvSpPr>
          <p:cNvPr id="9" name="TextBox 8">
            <a:extLst>
              <a:ext uri="{FF2B5EF4-FFF2-40B4-BE49-F238E27FC236}">
                <a16:creationId xmlns:a16="http://schemas.microsoft.com/office/drawing/2014/main" id="{730B5D92-9A1C-3E4B-A38B-47C6EB7F233C}"/>
              </a:ext>
            </a:extLst>
          </p:cNvPr>
          <p:cNvSpPr txBox="1"/>
          <p:nvPr/>
        </p:nvSpPr>
        <p:spPr>
          <a:xfrm>
            <a:off x="9660776" y="1616326"/>
            <a:ext cx="2144683" cy="3477875"/>
          </a:xfrm>
          <a:prstGeom prst="rect">
            <a:avLst/>
          </a:prstGeom>
          <a:noFill/>
        </p:spPr>
        <p:txBody>
          <a:bodyPr wrap="square" rtlCol="0">
            <a:spAutoFit/>
          </a:bodyPr>
          <a:lstStyle/>
          <a:p>
            <a:pPr marL="342900" indent="-342900">
              <a:buFont typeface="Arial" panose="020B0604020202020204" pitchFamily="34" charset="0"/>
              <a:buChar char="•"/>
            </a:pPr>
            <a:r>
              <a:rPr lang="lv-LV" sz="2000" dirty="0"/>
              <a:t>Var mazināt vēdera uzpūšanos un atvieglot </a:t>
            </a:r>
            <a:r>
              <a:rPr lang="lv-LV" sz="2000" dirty="0" smtClean="0"/>
              <a:t>zarnu darbību</a:t>
            </a:r>
            <a:endParaRPr lang="lv-LV" sz="2000" dirty="0"/>
          </a:p>
          <a:p>
            <a:pPr marL="342900" indent="-342900">
              <a:buFont typeface="Arial" panose="020B0604020202020204" pitchFamily="34" charset="0"/>
              <a:buChar char="•"/>
            </a:pPr>
            <a:r>
              <a:rPr lang="lv-LV" sz="2000" dirty="0"/>
              <a:t>Kombinācijā ar eikalipta/krustnagliņu eļļu var palīdzēt cīņā pret alerģijām</a:t>
            </a:r>
          </a:p>
          <a:p>
            <a:pPr marL="342900" indent="-342900">
              <a:buFont typeface="Arial" panose="020B0604020202020204" pitchFamily="34" charset="0"/>
              <a:buChar char="•"/>
            </a:pPr>
            <a:endParaRPr lang="lv-LV" sz="2000" dirty="0"/>
          </a:p>
        </p:txBody>
      </p:sp>
    </p:spTree>
    <p:extLst>
      <p:ext uri="{BB962C8B-B14F-4D97-AF65-F5344CB8AC3E}">
        <p14:creationId xmlns:p14="http://schemas.microsoft.com/office/powerpoint/2010/main" val="3294029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4892317" y="174791"/>
            <a:ext cx="7284587" cy="461665"/>
          </a:xfrm>
          <a:prstGeom prst="rect">
            <a:avLst/>
          </a:prstGeom>
          <a:noFill/>
        </p:spPr>
        <p:txBody>
          <a:bodyPr wrap="square" rtlCol="0">
            <a:spAutoFit/>
          </a:bodyPr>
          <a:lstStyle/>
          <a:p>
            <a:pPr algn="r"/>
            <a:r>
              <a:rPr lang="lv-LV" sz="2400" b="1" spc="100" dirty="0">
                <a:solidFill>
                  <a:schemeClr val="bg1"/>
                </a:solidFill>
              </a:rPr>
              <a:t>Ēteriskās eļļas kosmētikas līdzekļos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5" name="Picture 4">
            <a:extLst>
              <a:ext uri="{FF2B5EF4-FFF2-40B4-BE49-F238E27FC236}">
                <a16:creationId xmlns:a16="http://schemas.microsoft.com/office/drawing/2014/main" id="{B254E621-7580-2846-A8B8-21F7BF6FF9ED}"/>
              </a:ext>
            </a:extLst>
          </p:cNvPr>
          <p:cNvPicPr>
            <a:picLocks noChangeAspect="1"/>
          </p:cNvPicPr>
          <p:nvPr/>
        </p:nvPicPr>
        <p:blipFill>
          <a:blip r:embed="rId4"/>
          <a:stretch>
            <a:fillRect/>
          </a:stretch>
        </p:blipFill>
        <p:spPr>
          <a:xfrm>
            <a:off x="6401675" y="1279074"/>
            <a:ext cx="2586983" cy="3517015"/>
          </a:xfrm>
          <a:prstGeom prst="rect">
            <a:avLst/>
          </a:prstGeom>
        </p:spPr>
      </p:pic>
      <p:grpSp>
        <p:nvGrpSpPr>
          <p:cNvPr id="9" name="Group 8">
            <a:extLst>
              <a:ext uri="{FF2B5EF4-FFF2-40B4-BE49-F238E27FC236}">
                <a16:creationId xmlns:a16="http://schemas.microsoft.com/office/drawing/2014/main" id="{E7DDBE21-B271-3648-9A35-D134CA5BAB6C}"/>
              </a:ext>
            </a:extLst>
          </p:cNvPr>
          <p:cNvGrpSpPr/>
          <p:nvPr/>
        </p:nvGrpSpPr>
        <p:grpSpPr>
          <a:xfrm>
            <a:off x="6288707" y="4588994"/>
            <a:ext cx="3094017" cy="811801"/>
            <a:chOff x="4340879" y="4138148"/>
            <a:chExt cx="3094017" cy="811801"/>
          </a:xfrm>
        </p:grpSpPr>
        <p:sp>
          <p:nvSpPr>
            <p:cNvPr id="10" name="Rectangle 9">
              <a:extLst>
                <a:ext uri="{FF2B5EF4-FFF2-40B4-BE49-F238E27FC236}">
                  <a16:creationId xmlns:a16="http://schemas.microsoft.com/office/drawing/2014/main" id="{EB431114-CA57-F24B-B1C2-B1C115DB7740}"/>
                </a:ext>
              </a:extLst>
            </p:cNvPr>
            <p:cNvSpPr/>
            <p:nvPr/>
          </p:nvSpPr>
          <p:spPr>
            <a:xfrm>
              <a:off x="4340879" y="4163829"/>
              <a:ext cx="3065783" cy="73675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997B2748-28BD-1846-B586-362B78812A29}"/>
                </a:ext>
              </a:extLst>
            </p:cNvPr>
            <p:cNvSpPr txBox="1"/>
            <p:nvPr/>
          </p:nvSpPr>
          <p:spPr>
            <a:xfrm>
              <a:off x="4369113" y="4138148"/>
              <a:ext cx="3065783" cy="811801"/>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marL="0" lvl="0" indent="0" algn="ctr" defTabSz="1022350">
                <a:lnSpc>
                  <a:spcPct val="90000"/>
                </a:lnSpc>
                <a:spcBef>
                  <a:spcPct val="0"/>
                </a:spcBef>
                <a:spcAft>
                  <a:spcPct val="5000"/>
                </a:spcAft>
                <a:buNone/>
              </a:pPr>
              <a:r>
                <a:rPr lang="lv-LV" sz="2200" dirty="0"/>
                <a:t>Fito-pigmentu lūpu spīdums "Juice Beauty"</a:t>
              </a:r>
              <a:endParaRPr lang="lv-LV" sz="2200" kern="1200" dirty="0"/>
            </a:p>
          </p:txBody>
        </p:sp>
      </p:grpSp>
      <p:pic>
        <p:nvPicPr>
          <p:cNvPr id="20" name="Picture 19">
            <a:extLst>
              <a:ext uri="{FF2B5EF4-FFF2-40B4-BE49-F238E27FC236}">
                <a16:creationId xmlns:a16="http://schemas.microsoft.com/office/drawing/2014/main" id="{C1CCFC14-4DE8-E446-91CB-AA4E51021E74}"/>
              </a:ext>
            </a:extLst>
          </p:cNvPr>
          <p:cNvPicPr/>
          <p:nvPr/>
        </p:nvPicPr>
        <p:blipFill>
          <a:blip r:embed="rId5">
            <a:extLst>
              <a:ext uri="{28A0092B-C50C-407E-A947-70E740481C1C}">
                <a14:useLocalDpi xmlns:a14="http://schemas.microsoft.com/office/drawing/2010/main" val="0"/>
              </a:ext>
            </a:extLst>
          </a:blip>
          <a:stretch>
            <a:fillRect/>
          </a:stretch>
        </p:blipFill>
        <p:spPr>
          <a:xfrm>
            <a:off x="2356214" y="1279074"/>
            <a:ext cx="3739786" cy="3605705"/>
          </a:xfrm>
          <a:prstGeom prst="rect">
            <a:avLst/>
          </a:prstGeom>
        </p:spPr>
      </p:pic>
      <p:pic>
        <p:nvPicPr>
          <p:cNvPr id="8" name="Picture 7">
            <a:extLst>
              <a:ext uri="{FF2B5EF4-FFF2-40B4-BE49-F238E27FC236}">
                <a16:creationId xmlns:a16="http://schemas.microsoft.com/office/drawing/2014/main" id="{246AF753-A47A-BC4F-9C4D-CADD899F0BE2}"/>
              </a:ext>
            </a:extLst>
          </p:cNvPr>
          <p:cNvPicPr>
            <a:picLocks noChangeAspect="1"/>
          </p:cNvPicPr>
          <p:nvPr/>
        </p:nvPicPr>
        <p:blipFill>
          <a:blip r:embed="rId6"/>
          <a:stretch>
            <a:fillRect/>
          </a:stretch>
        </p:blipFill>
        <p:spPr>
          <a:xfrm>
            <a:off x="2585800" y="4579141"/>
            <a:ext cx="3378200" cy="952500"/>
          </a:xfrm>
          <a:prstGeom prst="rect">
            <a:avLst/>
          </a:prstGeom>
        </p:spPr>
      </p:pic>
      <p:sp>
        <p:nvSpPr>
          <p:cNvPr id="3" name="TextBox 2">
            <a:extLst>
              <a:ext uri="{FF2B5EF4-FFF2-40B4-BE49-F238E27FC236}">
                <a16:creationId xmlns:a16="http://schemas.microsoft.com/office/drawing/2014/main" id="{3A77701C-750F-4B49-8F6F-8A1C1EA84175}"/>
              </a:ext>
            </a:extLst>
          </p:cNvPr>
          <p:cNvSpPr txBox="1"/>
          <p:nvPr/>
        </p:nvSpPr>
        <p:spPr>
          <a:xfrm>
            <a:off x="2324327" y="1030054"/>
            <a:ext cx="5046133" cy="830997"/>
          </a:xfrm>
          <a:prstGeom prst="rect">
            <a:avLst/>
          </a:prstGeom>
          <a:noFill/>
        </p:spPr>
        <p:txBody>
          <a:bodyPr wrap="square" rtlCol="0">
            <a:spAutoFit/>
          </a:bodyPr>
          <a:lstStyle/>
          <a:p>
            <a:pPr algn="ctr"/>
            <a:r>
              <a:rPr lang="lv-LV" sz="2400" dirty="0"/>
              <a:t>Paaugstināta ādas mitrināšana un rūpniecisko atkritumu izmantošana </a:t>
            </a:r>
          </a:p>
        </p:txBody>
      </p:sp>
      <p:sp>
        <p:nvSpPr>
          <p:cNvPr id="6" name="Footer Placeholder 5">
            <a:extLst>
              <a:ext uri="{FF2B5EF4-FFF2-40B4-BE49-F238E27FC236}">
                <a16:creationId xmlns:a16="http://schemas.microsoft.com/office/drawing/2014/main" id="{13E988DF-7E22-2045-887C-EA0156567027}"/>
              </a:ext>
            </a:extLst>
          </p:cNvPr>
          <p:cNvSpPr>
            <a:spLocks noGrp="1"/>
          </p:cNvSpPr>
          <p:nvPr>
            <p:ph type="ftr" sz="quarter" idx="11"/>
          </p:nvPr>
        </p:nvSpPr>
        <p:spPr/>
        <p:txBody>
          <a:bodyPr/>
          <a:lstStyle/>
          <a:p>
            <a:r>
              <a:rPr lang="lv-LV" dirty="0"/>
              <a:t>Jaunas zaļumu un augu apstrādes un ēterisko eļļu ražošanas tehnoloģijas kosmētikas un farmācijas nozarē.</a:t>
            </a:r>
          </a:p>
        </p:txBody>
      </p:sp>
      <p:sp>
        <p:nvSpPr>
          <p:cNvPr id="7" name="Slide Number Placeholder 6">
            <a:extLst>
              <a:ext uri="{FF2B5EF4-FFF2-40B4-BE49-F238E27FC236}">
                <a16:creationId xmlns:a16="http://schemas.microsoft.com/office/drawing/2014/main" id="{82F1CDCD-DD80-F44F-9943-4C3C6CC4F6C9}"/>
              </a:ext>
            </a:extLst>
          </p:cNvPr>
          <p:cNvSpPr>
            <a:spLocks noGrp="1"/>
          </p:cNvSpPr>
          <p:nvPr>
            <p:ph type="sldNum" sz="quarter" idx="12"/>
          </p:nvPr>
        </p:nvSpPr>
        <p:spPr/>
        <p:txBody>
          <a:bodyPr/>
          <a:lstStyle/>
          <a:p>
            <a:fld id="{66312542-E312-3E45-A2E1-62915C40D7FD}" type="slidenum">
              <a:rPr lang="en-US" smtClean="0"/>
              <a:t>11</a:t>
            </a:fld>
            <a:endParaRPr lang="lv-LV" dirty="0"/>
          </a:p>
        </p:txBody>
      </p:sp>
      <p:sp>
        <p:nvSpPr>
          <p:cNvPr id="12" name="TextBox 11">
            <a:extLst>
              <a:ext uri="{FF2B5EF4-FFF2-40B4-BE49-F238E27FC236}">
                <a16:creationId xmlns:a16="http://schemas.microsoft.com/office/drawing/2014/main" id="{1D4B6C38-2533-DC40-BB16-92D74C01A290}"/>
              </a:ext>
            </a:extLst>
          </p:cNvPr>
          <p:cNvSpPr txBox="1"/>
          <p:nvPr/>
        </p:nvSpPr>
        <p:spPr>
          <a:xfrm>
            <a:off x="0" y="1862051"/>
            <a:ext cx="2356214" cy="3170099"/>
          </a:xfrm>
          <a:prstGeom prst="rect">
            <a:avLst/>
          </a:prstGeom>
          <a:noFill/>
        </p:spPr>
        <p:txBody>
          <a:bodyPr wrap="square" rtlCol="0">
            <a:spAutoFit/>
          </a:bodyPr>
          <a:lstStyle/>
          <a:p>
            <a:pPr marL="285750" indent="-285750">
              <a:buFont typeface="Arial" panose="020B0604020202020204" pitchFamily="34" charset="0"/>
              <a:buChar char="•"/>
            </a:pPr>
            <a:r>
              <a:rPr lang="lv-LV" sz="2000" dirty="0"/>
              <a:t>Dabīgs kolagēns no zivju ādām </a:t>
            </a:r>
          </a:p>
          <a:p>
            <a:pPr marL="285750" indent="-285750">
              <a:buFont typeface="Arial" panose="020B0604020202020204" pitchFamily="34" charset="0"/>
              <a:buChar char="•"/>
            </a:pPr>
            <a:r>
              <a:rPr lang="lv-LV" sz="2000" dirty="0"/>
              <a:t>Kolagēns satur daudzas ēteriskās eļļas, piemēram, mežrozīšu, citronu, u. c.</a:t>
            </a:r>
          </a:p>
          <a:p>
            <a:pPr marL="285750" indent="-285750">
              <a:buFont typeface="Arial" panose="020B0604020202020204" pitchFamily="34" charset="0"/>
              <a:buChar char="•"/>
            </a:pPr>
            <a:r>
              <a:rPr lang="lv-LV" sz="2000" dirty="0"/>
              <a:t>Zvejniecības atkritumu izmantošana</a:t>
            </a:r>
          </a:p>
        </p:txBody>
      </p:sp>
      <p:sp>
        <p:nvSpPr>
          <p:cNvPr id="13" name="TextBox 12">
            <a:extLst>
              <a:ext uri="{FF2B5EF4-FFF2-40B4-BE49-F238E27FC236}">
                <a16:creationId xmlns:a16="http://schemas.microsoft.com/office/drawing/2014/main" id="{D3BC5C58-12DF-5B46-A6B9-89037D64574A}"/>
              </a:ext>
            </a:extLst>
          </p:cNvPr>
          <p:cNvSpPr txBox="1"/>
          <p:nvPr/>
        </p:nvSpPr>
        <p:spPr>
          <a:xfrm>
            <a:off x="9454464" y="1939803"/>
            <a:ext cx="2604229" cy="2554545"/>
          </a:xfrm>
          <a:prstGeom prst="rect">
            <a:avLst/>
          </a:prstGeom>
          <a:noFill/>
        </p:spPr>
        <p:txBody>
          <a:bodyPr wrap="square" rtlCol="0">
            <a:spAutoFit/>
          </a:bodyPr>
          <a:lstStyle/>
          <a:p>
            <a:pPr marL="285750" indent="-285750">
              <a:buFont typeface="Arial" panose="020B0604020202020204" pitchFamily="34" charset="0"/>
              <a:buChar char="•"/>
            </a:pPr>
            <a:r>
              <a:rPr lang="lv-LV" sz="2000" dirty="0"/>
              <a:t>Granātābolu un rožu ēterisko eļļu maisījums</a:t>
            </a:r>
          </a:p>
          <a:p>
            <a:pPr marL="285750" indent="-285750">
              <a:buFont typeface="Arial" panose="020B0604020202020204" pitchFamily="34" charset="0"/>
              <a:buChar char="•"/>
            </a:pPr>
            <a:r>
              <a:rPr lang="lv-LV" sz="2000" dirty="0"/>
              <a:t>Organisks audzēšanas process (paaugstina antioksidantu līmeni)</a:t>
            </a:r>
          </a:p>
        </p:txBody>
      </p:sp>
    </p:spTree>
    <p:extLst>
      <p:ext uri="{BB962C8B-B14F-4D97-AF65-F5344CB8AC3E}">
        <p14:creationId xmlns:p14="http://schemas.microsoft.com/office/powerpoint/2010/main" val="11328348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B1BB166F-CD1A-E543-AE53-7878D65AF001}"/>
              </a:ext>
            </a:extLst>
          </p:cNvPr>
          <p:cNvPicPr>
            <a:picLocks noChangeAspect="1"/>
          </p:cNvPicPr>
          <p:nvPr/>
        </p:nvPicPr>
        <p:blipFill>
          <a:blip r:embed="rId3"/>
          <a:stretch>
            <a:fillRect/>
          </a:stretch>
        </p:blipFill>
        <p:spPr>
          <a:xfrm>
            <a:off x="6919508" y="1167243"/>
            <a:ext cx="2106475" cy="4212950"/>
          </a:xfrm>
          <a:prstGeom prst="rect">
            <a:avLst/>
          </a:prstGeom>
        </p:spPr>
      </p:pic>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801206" y="95452"/>
            <a:ext cx="6142230" cy="954107"/>
          </a:xfrm>
          <a:prstGeom prst="rect">
            <a:avLst/>
          </a:prstGeom>
          <a:noFill/>
        </p:spPr>
        <p:txBody>
          <a:bodyPr wrap="square" rtlCol="0">
            <a:spAutoFit/>
          </a:bodyPr>
          <a:lstStyle/>
          <a:p>
            <a:pPr algn="r"/>
            <a:r>
              <a:rPr lang="lv-LV" sz="2800" b="1" spc="100" dirty="0">
                <a:solidFill>
                  <a:schemeClr val="bg1"/>
                </a:solidFill>
              </a:rPr>
              <a:t>Ēteriskās eļļas farmācijas līdzekļos</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srcRect t="8224" b="20046"/>
          <a:stretch/>
        </p:blipFill>
        <p:spPr>
          <a:xfrm>
            <a:off x="0" y="-162011"/>
            <a:ext cx="6106886" cy="1076411"/>
          </a:xfrm>
          <a:prstGeom prst="rect">
            <a:avLst/>
          </a:prstGeom>
        </p:spPr>
      </p:pic>
      <p:grpSp>
        <p:nvGrpSpPr>
          <p:cNvPr id="9" name="Group 8">
            <a:extLst>
              <a:ext uri="{FF2B5EF4-FFF2-40B4-BE49-F238E27FC236}">
                <a16:creationId xmlns:a16="http://schemas.microsoft.com/office/drawing/2014/main" id="{E7DDBE21-B271-3648-9A35-D134CA5BAB6C}"/>
              </a:ext>
            </a:extLst>
          </p:cNvPr>
          <p:cNvGrpSpPr/>
          <p:nvPr/>
        </p:nvGrpSpPr>
        <p:grpSpPr>
          <a:xfrm>
            <a:off x="6596094" y="5309106"/>
            <a:ext cx="3114612" cy="809950"/>
            <a:chOff x="4340879" y="4163829"/>
            <a:chExt cx="3114612" cy="809950"/>
          </a:xfrm>
        </p:grpSpPr>
        <p:sp>
          <p:nvSpPr>
            <p:cNvPr id="10" name="Rectangle 9">
              <a:extLst>
                <a:ext uri="{FF2B5EF4-FFF2-40B4-BE49-F238E27FC236}">
                  <a16:creationId xmlns:a16="http://schemas.microsoft.com/office/drawing/2014/main" id="{EB431114-CA57-F24B-B1C2-B1C115DB7740}"/>
                </a:ext>
              </a:extLst>
            </p:cNvPr>
            <p:cNvSpPr/>
            <p:nvPr/>
          </p:nvSpPr>
          <p:spPr>
            <a:xfrm>
              <a:off x="4340879" y="4163829"/>
              <a:ext cx="3065783" cy="736758"/>
            </a:xfrm>
            <a:prstGeom prst="rect">
              <a:avLst/>
            </a:prstGeom>
          </p:spPr>
          <p:style>
            <a:lnRef idx="2">
              <a:schemeClr val="lt1">
                <a:hueOff val="0"/>
                <a:satOff val="0"/>
                <a:lumOff val="0"/>
                <a:alphaOff val="0"/>
              </a:schemeClr>
            </a:lnRef>
            <a:fillRef idx="1">
              <a:schemeClr val="accent1">
                <a:hueOff val="0"/>
                <a:satOff val="0"/>
                <a:lumOff val="0"/>
                <a:alphaOff val="0"/>
              </a:schemeClr>
            </a:fillRef>
            <a:effectRef idx="0">
              <a:schemeClr val="accent1">
                <a:hueOff val="0"/>
                <a:satOff val="0"/>
                <a:lumOff val="0"/>
                <a:alphaOff val="0"/>
              </a:schemeClr>
            </a:effectRef>
            <a:fontRef idx="minor">
              <a:schemeClr val="lt1"/>
            </a:fontRef>
          </p:style>
        </p:sp>
        <p:sp>
          <p:nvSpPr>
            <p:cNvPr id="11" name="TextBox 10">
              <a:extLst>
                <a:ext uri="{FF2B5EF4-FFF2-40B4-BE49-F238E27FC236}">
                  <a16:creationId xmlns:a16="http://schemas.microsoft.com/office/drawing/2014/main" id="{997B2748-28BD-1846-B586-362B78812A29}"/>
                </a:ext>
              </a:extLst>
            </p:cNvPr>
            <p:cNvSpPr txBox="1"/>
            <p:nvPr/>
          </p:nvSpPr>
          <p:spPr>
            <a:xfrm>
              <a:off x="4389708" y="4309706"/>
              <a:ext cx="3065783" cy="664073"/>
            </a:xfrm>
            <a:prstGeom prst="rect">
              <a:avLst/>
            </a:prstGeom>
          </p:spPr>
          <p:style>
            <a:lnRef idx="0">
              <a:scrgbClr r="0" g="0" b="0"/>
            </a:lnRef>
            <a:fillRef idx="0">
              <a:scrgbClr r="0" g="0" b="0"/>
            </a:fillRef>
            <a:effectRef idx="0">
              <a:scrgbClr r="0" g="0" b="0"/>
            </a:effectRef>
            <a:fontRef idx="minor">
              <a:schemeClr val="lt1"/>
            </a:fontRef>
          </p:style>
          <p:txBody>
            <a:bodyPr spcFirstLastPara="0" vert="horz" wrap="square" lIns="43815" tIns="43815" rIns="43815" bIns="43815" numCol="1" spcCol="1270" anchor="ctr" anchorCtr="0">
              <a:noAutofit/>
            </a:bodyPr>
            <a:lstStyle/>
            <a:p>
              <a:pPr algn="ctr" defTabSz="1022350">
                <a:lnSpc>
                  <a:spcPct val="90000"/>
                </a:lnSpc>
                <a:spcBef>
                  <a:spcPct val="0"/>
                </a:spcBef>
                <a:spcAft>
                  <a:spcPct val="5000"/>
                </a:spcAft>
              </a:pPr>
              <a:r>
                <a:rPr lang="lv-LV" sz="2000" dirty="0"/>
                <a:t>Tisserand lavandas ēteriskā eļļa </a:t>
              </a:r>
            </a:p>
            <a:p>
              <a:pPr algn="ctr" defTabSz="1022350">
                <a:lnSpc>
                  <a:spcPct val="90000"/>
                </a:lnSpc>
                <a:spcBef>
                  <a:spcPct val="0"/>
                </a:spcBef>
                <a:spcAft>
                  <a:spcPct val="5000"/>
                </a:spcAft>
              </a:pPr>
              <a:endParaRPr lang="lv-LV" sz="2300" kern="1200" dirty="0"/>
            </a:p>
          </p:txBody>
        </p:sp>
      </p:grpSp>
      <p:pic>
        <p:nvPicPr>
          <p:cNvPr id="12" name="Picture 11">
            <a:extLst>
              <a:ext uri="{FF2B5EF4-FFF2-40B4-BE49-F238E27FC236}">
                <a16:creationId xmlns:a16="http://schemas.microsoft.com/office/drawing/2014/main" id="{4B6920A5-61CC-0644-8C0E-2731368AAC7A}"/>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548921" y="1534137"/>
            <a:ext cx="3310467" cy="3630479"/>
          </a:xfrm>
          <a:prstGeom prst="rect">
            <a:avLst/>
          </a:prstGeom>
        </p:spPr>
      </p:pic>
      <p:pic>
        <p:nvPicPr>
          <p:cNvPr id="3" name="Picture 2">
            <a:extLst>
              <a:ext uri="{FF2B5EF4-FFF2-40B4-BE49-F238E27FC236}">
                <a16:creationId xmlns:a16="http://schemas.microsoft.com/office/drawing/2014/main" id="{48403B31-629D-4448-B6E6-6B0E954F6531}"/>
              </a:ext>
            </a:extLst>
          </p:cNvPr>
          <p:cNvPicPr>
            <a:picLocks noChangeAspect="1"/>
          </p:cNvPicPr>
          <p:nvPr/>
        </p:nvPicPr>
        <p:blipFill>
          <a:blip r:embed="rId6"/>
          <a:stretch>
            <a:fillRect/>
          </a:stretch>
        </p:blipFill>
        <p:spPr>
          <a:xfrm>
            <a:off x="2727806" y="5255452"/>
            <a:ext cx="3073400" cy="749300"/>
          </a:xfrm>
          <a:prstGeom prst="rect">
            <a:avLst/>
          </a:prstGeom>
        </p:spPr>
      </p:pic>
      <p:sp>
        <p:nvSpPr>
          <p:cNvPr id="5" name="TextBox 4">
            <a:extLst>
              <a:ext uri="{FF2B5EF4-FFF2-40B4-BE49-F238E27FC236}">
                <a16:creationId xmlns:a16="http://schemas.microsoft.com/office/drawing/2014/main" id="{BF4A4985-2694-D34F-9B27-C673B8EE3702}"/>
              </a:ext>
            </a:extLst>
          </p:cNvPr>
          <p:cNvSpPr txBox="1"/>
          <p:nvPr/>
        </p:nvSpPr>
        <p:spPr>
          <a:xfrm>
            <a:off x="2727806" y="1049559"/>
            <a:ext cx="5164667" cy="523220"/>
          </a:xfrm>
          <a:prstGeom prst="rect">
            <a:avLst/>
          </a:prstGeom>
          <a:noFill/>
        </p:spPr>
        <p:txBody>
          <a:bodyPr wrap="square" rtlCol="0">
            <a:spAutoFit/>
          </a:bodyPr>
          <a:lstStyle/>
          <a:p>
            <a:r>
              <a:rPr lang="lv-LV" sz="2800" dirty="0"/>
              <a:t>Mierinoša, relaksējoša iedarbība </a:t>
            </a:r>
          </a:p>
        </p:txBody>
      </p:sp>
      <p:sp>
        <p:nvSpPr>
          <p:cNvPr id="13" name="TextBox 12">
            <a:extLst>
              <a:ext uri="{FF2B5EF4-FFF2-40B4-BE49-F238E27FC236}">
                <a16:creationId xmlns:a16="http://schemas.microsoft.com/office/drawing/2014/main" id="{195EC49F-C5A5-1247-9DAD-36C5F8541242}"/>
              </a:ext>
            </a:extLst>
          </p:cNvPr>
          <p:cNvSpPr txBox="1"/>
          <p:nvPr/>
        </p:nvSpPr>
        <p:spPr>
          <a:xfrm>
            <a:off x="177181" y="1534137"/>
            <a:ext cx="2194560" cy="3170099"/>
          </a:xfrm>
          <a:prstGeom prst="rect">
            <a:avLst/>
          </a:prstGeom>
          <a:noFill/>
        </p:spPr>
        <p:txBody>
          <a:bodyPr wrap="square" rtlCol="0">
            <a:spAutoFit/>
          </a:bodyPr>
          <a:lstStyle/>
          <a:p>
            <a:pPr marL="342900" indent="-342900">
              <a:buFont typeface="Arial" panose="020B0604020202020204" pitchFamily="34" charset="0"/>
              <a:buChar char="•"/>
            </a:pPr>
            <a:r>
              <a:rPr lang="lv-LV" sz="2000" dirty="0"/>
              <a:t>Ēteriskās eļļas no skujkokiem, piemēram, priedes, egles</a:t>
            </a:r>
          </a:p>
          <a:p>
            <a:pPr marL="342900" indent="-342900">
              <a:buFont typeface="Arial" panose="020B0604020202020204" pitchFamily="34" charset="0"/>
              <a:buChar char="•"/>
            </a:pPr>
            <a:r>
              <a:rPr lang="lv-LV" sz="2000" dirty="0"/>
              <a:t>Krēms alerģiskas/iekaisušas ādas </a:t>
            </a:r>
            <a:r>
              <a:rPr lang="lv-LV" sz="2000" dirty="0" smtClean="0"/>
              <a:t>nomierināšanai </a:t>
            </a:r>
            <a:r>
              <a:rPr lang="lv-LV" sz="2000" dirty="0"/>
              <a:t>ārstniecisko īpašību dēļ </a:t>
            </a:r>
          </a:p>
        </p:txBody>
      </p:sp>
      <p:sp>
        <p:nvSpPr>
          <p:cNvPr id="14" name="TextBox 13">
            <a:extLst>
              <a:ext uri="{FF2B5EF4-FFF2-40B4-BE49-F238E27FC236}">
                <a16:creationId xmlns:a16="http://schemas.microsoft.com/office/drawing/2014/main" id="{B9D73D05-1732-BC4A-A777-3578040EB33D}"/>
              </a:ext>
            </a:extLst>
          </p:cNvPr>
          <p:cNvSpPr txBox="1"/>
          <p:nvPr/>
        </p:nvSpPr>
        <p:spPr>
          <a:xfrm>
            <a:off x="9710706" y="1526660"/>
            <a:ext cx="2242225" cy="3785652"/>
          </a:xfrm>
          <a:prstGeom prst="rect">
            <a:avLst/>
          </a:prstGeom>
          <a:noFill/>
        </p:spPr>
        <p:txBody>
          <a:bodyPr wrap="square" rtlCol="0">
            <a:spAutoFit/>
          </a:bodyPr>
          <a:lstStyle/>
          <a:p>
            <a:pPr marL="342900" indent="-342900">
              <a:buFont typeface="Arial" panose="020B0604020202020204" pitchFamily="34" charset="0"/>
              <a:buChar char="•"/>
            </a:pPr>
            <a:r>
              <a:rPr lang="lv-LV" sz="2000" dirty="0"/>
              <a:t>12.95 sterliņu mārciņas par nieka 20 ml</a:t>
            </a:r>
          </a:p>
          <a:p>
            <a:pPr marL="342900" indent="-342900">
              <a:buFont typeface="Arial" panose="020B0604020202020204" pitchFamily="34" charset="0"/>
              <a:buChar char="•"/>
            </a:pPr>
            <a:r>
              <a:rPr lang="lv-LV" sz="2000" dirty="0"/>
              <a:t>Organiskā, tīrā lavandas eļļa </a:t>
            </a:r>
            <a:r>
              <a:rPr lang="lv-LV" sz="2000" dirty="0" smtClean="0"/>
              <a:t>samazina </a:t>
            </a:r>
            <a:r>
              <a:rPr lang="lv-LV" sz="2000" dirty="0"/>
              <a:t>trauksmi, palīdz veicināt labu nakts miegu</a:t>
            </a:r>
          </a:p>
          <a:p>
            <a:pPr marL="342900" indent="-342900">
              <a:buFont typeface="Arial" panose="020B0604020202020204" pitchFamily="34" charset="0"/>
              <a:buChar char="•"/>
            </a:pPr>
            <a:r>
              <a:rPr lang="lv-LV" sz="2000" dirty="0" smtClean="0"/>
              <a:t>Nobrāzumu kairinājuma mazināšana</a:t>
            </a:r>
            <a:endParaRPr lang="lv-LV" sz="2000" dirty="0"/>
          </a:p>
        </p:txBody>
      </p:sp>
    </p:spTree>
    <p:extLst>
      <p:ext uri="{BB962C8B-B14F-4D97-AF65-F5344CB8AC3E}">
        <p14:creationId xmlns:p14="http://schemas.microsoft.com/office/powerpoint/2010/main" val="1034774361"/>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05731" y="-1"/>
            <a:ext cx="608626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pPr algn="r"/>
            <a:endParaRPr lang="de-DE" dirty="0"/>
          </a:p>
        </p:txBody>
      </p:sp>
      <p:sp>
        <p:nvSpPr>
          <p:cNvPr id="2" name="Textfeld 1">
            <a:extLst>
              <a:ext uri="{FF2B5EF4-FFF2-40B4-BE49-F238E27FC236}">
                <a16:creationId xmlns:a16="http://schemas.microsoft.com/office/drawing/2014/main" id="{916C075C-E486-8B40-A758-F39602688645}"/>
              </a:ext>
            </a:extLst>
          </p:cNvPr>
          <p:cNvSpPr txBox="1"/>
          <p:nvPr/>
        </p:nvSpPr>
        <p:spPr>
          <a:xfrm>
            <a:off x="5861548" y="150237"/>
            <a:ext cx="6330452" cy="954107"/>
          </a:xfrm>
          <a:prstGeom prst="rect">
            <a:avLst/>
          </a:prstGeom>
          <a:noFill/>
        </p:spPr>
        <p:txBody>
          <a:bodyPr wrap="square" rtlCol="0">
            <a:spAutoFit/>
          </a:bodyPr>
          <a:lstStyle/>
          <a:p>
            <a:pPr algn="r"/>
            <a:r>
              <a:rPr lang="lv-LV" sz="2800" b="1" dirty="0">
                <a:solidFill>
                  <a:schemeClr val="bg1"/>
                </a:solidFill>
              </a:rPr>
              <a:t>Kafijas atliku izmantošana eļļu ieguvē</a:t>
            </a:r>
          </a:p>
          <a:p>
            <a:pPr algn="r"/>
            <a:endParaRPr lang="lv-LV" sz="2800" b="1" spc="100" dirty="0">
              <a:solidFill>
                <a:schemeClr val="bg1"/>
              </a:solidFill>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9" name="Textfeld 9">
            <a:extLst>
              <a:ext uri="{FF2B5EF4-FFF2-40B4-BE49-F238E27FC236}">
                <a16:creationId xmlns:a16="http://schemas.microsoft.com/office/drawing/2014/main" id="{8DA0CED4-49C8-2449-95D6-706ECBA6F632}"/>
              </a:ext>
            </a:extLst>
          </p:cNvPr>
          <p:cNvSpPr txBox="1"/>
          <p:nvPr/>
        </p:nvSpPr>
        <p:spPr>
          <a:xfrm>
            <a:off x="202335" y="4239566"/>
            <a:ext cx="10965339" cy="2539157"/>
          </a:xfrm>
          <a:prstGeom prst="rect">
            <a:avLst/>
          </a:prstGeom>
          <a:noFill/>
        </p:spPr>
        <p:txBody>
          <a:bodyPr wrap="square" rtlCol="0" anchor="t">
            <a:spAutoFit/>
          </a:bodyPr>
          <a:lstStyle/>
          <a:p>
            <a:pPr>
              <a:spcAft>
                <a:spcPts val="1800"/>
              </a:spcAft>
            </a:pPr>
            <a:r>
              <a:rPr lang="lv-LV" sz="2400" b="1" dirty="0">
                <a:solidFill>
                  <a:srgbClr val="AE0917"/>
                </a:solidFill>
              </a:rPr>
              <a:t>Eļļu ieguve no kafijas atkritumiem – darbs, ko veic "</a:t>
            </a:r>
            <a:r>
              <a:rPr lang="lv-LV" sz="2000" b="1" dirty="0">
                <a:solidFill>
                  <a:srgbClr val="AE0917"/>
                </a:solidFill>
              </a:rPr>
              <a:t>Revive-Eco</a:t>
            </a:r>
            <a:r>
              <a:rPr lang="lv-LV" sz="2400" b="1" dirty="0">
                <a:solidFill>
                  <a:srgbClr val="AE0917"/>
                </a:solidFill>
              </a:rPr>
              <a:t>" </a:t>
            </a:r>
          </a:p>
          <a:p>
            <a:pPr marL="342900" indent="-342900">
              <a:spcAft>
                <a:spcPts val="1800"/>
              </a:spcAft>
              <a:buFont typeface="Arial" panose="020B0604020202020204" pitchFamily="34" charset="0"/>
              <a:buChar char="•"/>
            </a:pPr>
            <a:r>
              <a:rPr lang="lv-LV" dirty="0"/>
              <a:t>Eļļas, kas iegūtas no kafijas atkritumiem, ir ilgtspējīga alternatīva palmu eļļai. </a:t>
            </a:r>
          </a:p>
          <a:p>
            <a:pPr marL="342900" indent="-342900">
              <a:spcAft>
                <a:spcPts val="1800"/>
              </a:spcAft>
              <a:buFont typeface="Arial" panose="020B0604020202020204" pitchFamily="34" charset="0"/>
              <a:buChar char="•"/>
            </a:pPr>
            <a:r>
              <a:rPr lang="lv-LV" dirty="0"/>
              <a:t>Palmu eļļas atvasinājumi sastopami aptuveni 70% no visā pasaulē </a:t>
            </a:r>
            <a:r>
              <a:rPr lang="lv-LV" dirty="0" smtClean="0"/>
              <a:t>ražotās </a:t>
            </a:r>
            <a:r>
              <a:rPr lang="lv-LV" dirty="0"/>
              <a:t>kosmētikas (Cukermans </a:t>
            </a:r>
            <a:r>
              <a:rPr lang="lv-LV" i="1" dirty="0"/>
              <a:t>[Zuckerman]</a:t>
            </a:r>
            <a:r>
              <a:rPr lang="lv-LV" dirty="0"/>
              <a:t>, 2017).</a:t>
            </a:r>
          </a:p>
          <a:p>
            <a:pPr marL="342900" indent="-342900">
              <a:spcAft>
                <a:spcPts val="1800"/>
              </a:spcAft>
              <a:buFont typeface="Arial" panose="020B0604020202020204" pitchFamily="34" charset="0"/>
              <a:buChar char="•"/>
            </a:pPr>
            <a:r>
              <a:rPr lang="lv-LV" dirty="0"/>
              <a:t>Palmu eļļas vietā izmantojot no kafijas atkritumiem iegūtu eļļu, </a:t>
            </a:r>
            <a:r>
              <a:rPr lang="lv-LV" dirty="0" smtClean="0"/>
              <a:t>varētu </a:t>
            </a:r>
            <a:r>
              <a:rPr lang="lv-LV" dirty="0"/>
              <a:t>samazināt mežu </a:t>
            </a:r>
            <a:r>
              <a:rPr lang="lv-LV" dirty="0" smtClean="0"/>
              <a:t>izciršanu, </a:t>
            </a:r>
            <a:r>
              <a:rPr lang="lv-LV" dirty="0"/>
              <a:t>vienlaikus samazinot kafijas atkritumu nonākšanu poligonos.</a:t>
            </a:r>
            <a:endParaRPr lang="lv-LV" dirty="0">
              <a:ea typeface="Roboto" panose="02000000000000000000" pitchFamily="2" charset="0"/>
              <a:cs typeface="Arial" panose="020B0604020202020204" pitchFamily="34" charset="0"/>
            </a:endParaRPr>
          </a:p>
        </p:txBody>
      </p:sp>
      <p:pic>
        <p:nvPicPr>
          <p:cNvPr id="11" name="Picture 10">
            <a:hlinkClick r:id="rId4"/>
            <a:extLst>
              <a:ext uri="{FF2B5EF4-FFF2-40B4-BE49-F238E27FC236}">
                <a16:creationId xmlns:a16="http://schemas.microsoft.com/office/drawing/2014/main" id="{A98CBE20-D4D6-3E4A-A0C1-3B20D17824BE}"/>
              </a:ext>
            </a:extLst>
          </p:cNvPr>
          <p:cNvPicPr>
            <a:picLocks noChangeAspect="1"/>
          </p:cNvPicPr>
          <p:nvPr/>
        </p:nvPicPr>
        <p:blipFill>
          <a:blip r:embed="rId5"/>
          <a:stretch>
            <a:fillRect/>
          </a:stretch>
        </p:blipFill>
        <p:spPr>
          <a:xfrm>
            <a:off x="8003631" y="1094050"/>
            <a:ext cx="3953943" cy="2224093"/>
          </a:xfrm>
          <a:prstGeom prst="rect">
            <a:avLst/>
          </a:prstGeom>
        </p:spPr>
      </p:pic>
      <p:sp>
        <p:nvSpPr>
          <p:cNvPr id="12" name="TextBox 11"/>
          <p:cNvSpPr txBox="1"/>
          <p:nvPr/>
        </p:nvSpPr>
        <p:spPr>
          <a:xfrm>
            <a:off x="8003631" y="3784593"/>
            <a:ext cx="4292976" cy="446276"/>
          </a:xfrm>
          <a:prstGeom prst="rect">
            <a:avLst/>
          </a:prstGeom>
          <a:noFill/>
        </p:spPr>
        <p:txBody>
          <a:bodyPr wrap="square" rtlCol="0">
            <a:spAutoFit/>
          </a:bodyPr>
          <a:lstStyle/>
          <a:p>
            <a:r>
              <a:rPr lang="lv-LV" sz="1600" dirty="0"/>
              <a:t>https://revive-eco.com/about/ </a:t>
            </a:r>
          </a:p>
          <a:p>
            <a:endParaRPr lang="lv-LV" sz="600" dirty="0"/>
          </a:p>
        </p:txBody>
      </p:sp>
      <p:sp>
        <p:nvSpPr>
          <p:cNvPr id="13" name="TextBox 12"/>
          <p:cNvSpPr txBox="1"/>
          <p:nvPr/>
        </p:nvSpPr>
        <p:spPr>
          <a:xfrm>
            <a:off x="202892" y="1430103"/>
            <a:ext cx="7431682" cy="2831544"/>
          </a:xfrm>
          <a:prstGeom prst="rect">
            <a:avLst/>
          </a:prstGeom>
          <a:noFill/>
        </p:spPr>
        <p:txBody>
          <a:bodyPr wrap="square" rtlCol="0">
            <a:spAutoFit/>
          </a:bodyPr>
          <a:lstStyle/>
          <a:p>
            <a:r>
              <a:rPr lang="lv-LV" sz="2400" b="1" dirty="0">
                <a:solidFill>
                  <a:srgbClr val="0070C0"/>
                </a:solidFill>
              </a:rPr>
              <a:t>Vērtības pieaudzēšanas piemēri no atkritumiem un atliekām:</a:t>
            </a:r>
          </a:p>
          <a:p>
            <a:endParaRPr lang="lv-LV" sz="600" b="1" dirty="0">
              <a:solidFill>
                <a:srgbClr val="0070C0"/>
              </a:solidFill>
            </a:endParaRPr>
          </a:p>
          <a:p>
            <a:r>
              <a:rPr lang="lv-LV" b="1" dirty="0">
                <a:solidFill>
                  <a:srgbClr val="0070C0"/>
                </a:solidFill>
              </a:rPr>
              <a:t>Iespēja A</a:t>
            </a:r>
            <a:r>
              <a:rPr lang="lv-LV" dirty="0"/>
              <a:t> – kafijas atkritumu izmantošana augsnes sastāva uzlabošanai. </a:t>
            </a:r>
            <a:r>
              <a:rPr lang="lv-LV" dirty="0">
                <a:solidFill>
                  <a:srgbClr val="C00000"/>
                </a:solidFill>
              </a:rPr>
              <a:t>Zema pievienotā vērtība.</a:t>
            </a:r>
          </a:p>
          <a:p>
            <a:endParaRPr lang="lv-LV" sz="1600" dirty="0"/>
          </a:p>
          <a:p>
            <a:r>
              <a:rPr lang="lv-LV" b="1" dirty="0">
                <a:solidFill>
                  <a:srgbClr val="0070C0"/>
                </a:solidFill>
              </a:rPr>
              <a:t>Iespēja B</a:t>
            </a:r>
            <a:r>
              <a:rPr lang="lv-LV" dirty="0"/>
              <a:t> – eļļu iegūšana no kafijas atkritumiem. </a:t>
            </a:r>
            <a:r>
              <a:rPr lang="lv-LV" dirty="0">
                <a:solidFill>
                  <a:srgbClr val="C00000"/>
                </a:solidFill>
              </a:rPr>
              <a:t>Augsta pievienotā vērtība.</a:t>
            </a:r>
            <a:r>
              <a:rPr lang="lv-LV" dirty="0"/>
              <a:t> </a:t>
            </a:r>
          </a:p>
          <a:p>
            <a:r>
              <a:rPr lang="lv-LV" dirty="0"/>
              <a:t>Turklāt pēc eļļu ieguves </a:t>
            </a:r>
            <a:r>
              <a:rPr lang="lv-LV" dirty="0" smtClean="0"/>
              <a:t>pelavas, </a:t>
            </a:r>
            <a:r>
              <a:rPr lang="lv-LV" dirty="0"/>
              <a:t>kas palikuši pāri, joprojām var izmantot augsnes sastāva uzlabošanai. Vairāku pielietojumu kaskāde – no maksimālās pievienotās vērtības līdz mazākai vērtībai.</a:t>
            </a:r>
          </a:p>
        </p:txBody>
      </p:sp>
      <p:sp>
        <p:nvSpPr>
          <p:cNvPr id="3" name="TextBox 2"/>
          <p:cNvSpPr txBox="1"/>
          <p:nvPr/>
        </p:nvSpPr>
        <p:spPr>
          <a:xfrm>
            <a:off x="8003631" y="3292151"/>
            <a:ext cx="4473171" cy="338554"/>
          </a:xfrm>
          <a:prstGeom prst="rect">
            <a:avLst/>
          </a:prstGeom>
          <a:noFill/>
        </p:spPr>
        <p:txBody>
          <a:bodyPr wrap="square" rtlCol="0">
            <a:spAutoFit/>
          </a:bodyPr>
          <a:lstStyle/>
          <a:p>
            <a:r>
              <a:rPr lang="lv-LV" sz="1600" dirty="0"/>
              <a:t>Spiediet uz attēla, lai atskaņotu videomateriālu, kurā sniegts skaidrojums par Revive-Eco</a:t>
            </a:r>
          </a:p>
        </p:txBody>
      </p:sp>
    </p:spTree>
    <p:extLst>
      <p:ext uri="{BB962C8B-B14F-4D97-AF65-F5344CB8AC3E}">
        <p14:creationId xmlns:p14="http://schemas.microsoft.com/office/powerpoint/2010/main" val="48648423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55869" y="105263"/>
            <a:ext cx="6036130" cy="830997"/>
          </a:xfrm>
          <a:prstGeom prst="rect">
            <a:avLst/>
          </a:prstGeom>
          <a:noFill/>
        </p:spPr>
        <p:txBody>
          <a:bodyPr wrap="square" rtlCol="0">
            <a:spAutoFit/>
          </a:bodyPr>
          <a:lstStyle/>
          <a:p>
            <a:pPr algn="r"/>
            <a:r>
              <a:rPr lang="lv-LV" sz="2400" dirty="0">
                <a:solidFill>
                  <a:schemeClr val="bg1"/>
                </a:solidFill>
              </a:rPr>
              <a:t>IAM, kas piemērojami bioproduktu ražošanai kosmētikas un farmācijas nozarēs</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12" name="Textfeld 11">
            <a:extLst>
              <a:ext uri="{FF2B5EF4-FFF2-40B4-BE49-F238E27FC236}">
                <a16:creationId xmlns:a16="http://schemas.microsoft.com/office/drawing/2014/main" id="{AB84E89A-BA91-1F4F-85B2-1F8980CC86A8}"/>
              </a:ext>
            </a:extLst>
          </p:cNvPr>
          <p:cNvSpPr txBox="1"/>
          <p:nvPr/>
        </p:nvSpPr>
        <p:spPr>
          <a:xfrm>
            <a:off x="451782" y="1361066"/>
            <a:ext cx="3820415" cy="2000548"/>
          </a:xfrm>
          <a:prstGeom prst="rect">
            <a:avLst/>
          </a:prstGeom>
          <a:noFill/>
        </p:spPr>
        <p:txBody>
          <a:bodyPr wrap="square" rtlCol="0">
            <a:spAutoFit/>
          </a:bodyPr>
          <a:lstStyle/>
          <a:p>
            <a:pPr algn="r"/>
            <a:r>
              <a:rPr lang="lv-LV" dirty="0"/>
              <a:t> </a:t>
            </a:r>
            <a:r>
              <a:rPr lang="lv-LV" sz="2400" dirty="0"/>
              <a:t>17 </a:t>
            </a:r>
            <a:r>
              <a:rPr lang="lv-LV" sz="2400" b="1" dirty="0"/>
              <a:t>ilgtspējīgi attīstības mērķi</a:t>
            </a:r>
            <a:r>
              <a:rPr lang="lv-LV" sz="2400" dirty="0"/>
              <a:t>, atbilstoši to 2015. īstenotajai pieņemšanai ANO dalībvalstīs.</a:t>
            </a:r>
          </a:p>
        </p:txBody>
      </p:sp>
      <p:pic>
        <p:nvPicPr>
          <p:cNvPr id="21" name="Picture 20">
            <a:extLst>
              <a:ext uri="{FF2B5EF4-FFF2-40B4-BE49-F238E27FC236}">
                <a16:creationId xmlns:a16="http://schemas.microsoft.com/office/drawing/2014/main" id="{E09E66E8-4ECA-C643-9252-F3893452D50E}"/>
              </a:ext>
            </a:extLst>
          </p:cNvPr>
          <p:cNvPicPr>
            <a:picLocks noChangeAspect="1"/>
          </p:cNvPicPr>
          <p:nvPr/>
        </p:nvPicPr>
        <p:blipFill>
          <a:blip r:embed="rId4"/>
          <a:stretch>
            <a:fillRect/>
          </a:stretch>
        </p:blipFill>
        <p:spPr>
          <a:xfrm>
            <a:off x="6467593" y="4676940"/>
            <a:ext cx="4784505" cy="1447710"/>
          </a:xfrm>
          <a:prstGeom prst="rect">
            <a:avLst/>
          </a:prstGeom>
        </p:spPr>
      </p:pic>
      <p:pic>
        <p:nvPicPr>
          <p:cNvPr id="3" name="Attēls 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24922" y="4326003"/>
            <a:ext cx="1823999" cy="1800000"/>
          </a:xfrm>
          <a:prstGeom prst="rect">
            <a:avLst/>
          </a:prstGeom>
        </p:spPr>
      </p:pic>
      <p:pic>
        <p:nvPicPr>
          <p:cNvPr id="5" name="Attēls 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2783343" y="4326003"/>
            <a:ext cx="1824489" cy="1800000"/>
          </a:xfrm>
          <a:prstGeom prst="rect">
            <a:avLst/>
          </a:prstGeom>
        </p:spPr>
      </p:pic>
      <p:pic>
        <p:nvPicPr>
          <p:cNvPr id="6" name="Attēls 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6335908" y="1800397"/>
            <a:ext cx="1824325" cy="1800000"/>
          </a:xfrm>
          <a:prstGeom prst="rect">
            <a:avLst/>
          </a:prstGeom>
        </p:spPr>
      </p:pic>
      <p:pic>
        <p:nvPicPr>
          <p:cNvPr id="8" name="Attēls 7"/>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8429586" y="1807507"/>
            <a:ext cx="1824489" cy="1800000"/>
          </a:xfrm>
          <a:prstGeom prst="rect">
            <a:avLst/>
          </a:prstGeom>
        </p:spPr>
      </p:pic>
    </p:spTree>
    <p:extLst>
      <p:ext uri="{BB962C8B-B14F-4D97-AF65-F5344CB8AC3E}">
        <p14:creationId xmlns:p14="http://schemas.microsoft.com/office/powerpoint/2010/main" val="203676543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2667" y="1419822"/>
            <a:ext cx="5898073" cy="4154984"/>
          </a:xfrm>
          <a:prstGeom prst="rect">
            <a:avLst/>
          </a:prstGeom>
          <a:noFill/>
        </p:spPr>
        <p:txBody>
          <a:bodyPr wrap="square" rtlCol="0" anchor="t">
            <a:spAutoFit/>
          </a:bodyPr>
          <a:lstStyle/>
          <a:p>
            <a:pPr>
              <a:spcAft>
                <a:spcPts val="2400"/>
              </a:spcAft>
            </a:pPr>
            <a:r>
              <a:rPr lang="lv-LV" sz="2400" b="1" dirty="0">
                <a:solidFill>
                  <a:srgbClr val="AE0917"/>
                </a:solidFill>
              </a:rPr>
              <a:t>Bulgārijas izcelsmes rožu eļļa </a:t>
            </a:r>
          </a:p>
          <a:p>
            <a:pPr marL="457200" indent="-457200">
              <a:spcAft>
                <a:spcPts val="2400"/>
              </a:spcAft>
              <a:buFont typeface="Arial" panose="020B0604020202020204" pitchFamily="34" charset="0"/>
              <a:buChar char="•"/>
            </a:pPr>
            <a:r>
              <a:rPr lang="lv-LV" sz="2000" dirty="0"/>
              <a:t>Skaistumkopšanas zīmols no Bulgārijas</a:t>
            </a:r>
          </a:p>
          <a:p>
            <a:pPr marL="457200" indent="-457200">
              <a:spcAft>
                <a:spcPts val="2400"/>
              </a:spcAft>
              <a:buFont typeface="Arial" panose="020B0604020202020204" pitchFamily="34" charset="0"/>
              <a:buChar char="•"/>
            </a:pPr>
            <a:r>
              <a:rPr lang="lv-LV" sz="2000" dirty="0" smtClean="0"/>
              <a:t>Izmanto eļļu no </a:t>
            </a:r>
            <a:r>
              <a:rPr lang="lv-LV" sz="2000" dirty="0"/>
              <a:t>vietēji </a:t>
            </a:r>
            <a:r>
              <a:rPr lang="lv-LV" sz="2000" dirty="0" smtClean="0"/>
              <a:t>audzētām rozēm </a:t>
            </a:r>
            <a:endParaRPr lang="lv-LV" sz="2000" dirty="0"/>
          </a:p>
          <a:p>
            <a:pPr marL="457200" indent="-457200">
              <a:spcAft>
                <a:spcPts val="2400"/>
              </a:spcAft>
              <a:buFont typeface="Arial" panose="020B0604020202020204" pitchFamily="34" charset="0"/>
              <a:buChar char="•"/>
            </a:pPr>
            <a:r>
              <a:rPr lang="lv-LV" sz="2000" dirty="0"/>
              <a:t>Samazina </a:t>
            </a:r>
            <a:r>
              <a:rPr lang="lv-LV" sz="2000" dirty="0" smtClean="0"/>
              <a:t>enerģijas patēriņu un oglekļa </a:t>
            </a:r>
            <a:r>
              <a:rPr lang="lv-LV" sz="2000" dirty="0"/>
              <a:t>emisijas, kas saistītas ar ķīmisko vielu, kas nepieciešamas ražošanai, importēšanu.</a:t>
            </a:r>
          </a:p>
          <a:p>
            <a:pPr marL="457200" indent="-457200">
              <a:spcAft>
                <a:spcPts val="2400"/>
              </a:spcAft>
              <a:buFont typeface="Arial" panose="020B0604020202020204" pitchFamily="34" charset="0"/>
              <a:buChar char="•"/>
            </a:pPr>
            <a:r>
              <a:rPr lang="lv-LV" sz="2000" dirty="0"/>
              <a:t>Palielina dermatoloģisko ieguvumu patērētājam.</a:t>
            </a:r>
          </a:p>
          <a:p>
            <a:pPr marL="457200" indent="-457200">
              <a:spcAft>
                <a:spcPts val="2400"/>
              </a:spcAft>
              <a:buFont typeface="Arial" panose="020B0604020202020204" pitchFamily="34" charset="0"/>
              <a:buChar char="•"/>
            </a:pPr>
            <a:r>
              <a:rPr lang="lv-LV" sz="2000" dirty="0"/>
              <a:t>Ražošanā izmantotas augu materiālu paliekas</a:t>
            </a:r>
          </a:p>
        </p:txBody>
      </p:sp>
      <p:sp>
        <p:nvSpPr>
          <p:cNvPr id="2" name="Textfeld 1">
            <a:extLst>
              <a:ext uri="{FF2B5EF4-FFF2-40B4-BE49-F238E27FC236}">
                <a16:creationId xmlns:a16="http://schemas.microsoft.com/office/drawing/2014/main" id="{916C075C-E486-8B40-A758-F39602688645}"/>
              </a:ext>
            </a:extLst>
          </p:cNvPr>
          <p:cNvSpPr txBox="1"/>
          <p:nvPr/>
        </p:nvSpPr>
        <p:spPr>
          <a:xfrm>
            <a:off x="8004254" y="174791"/>
            <a:ext cx="3598333" cy="615553"/>
          </a:xfrm>
          <a:prstGeom prst="rect">
            <a:avLst/>
          </a:prstGeom>
          <a:noFill/>
        </p:spPr>
        <p:txBody>
          <a:bodyPr wrap="square" rtlCol="0">
            <a:spAutoFit/>
          </a:bodyPr>
          <a:lstStyle/>
          <a:p>
            <a:pPr algn="r"/>
            <a:r>
              <a:rPr lang="lv-LV" sz="3400" b="1" spc="100" dirty="0">
                <a:solidFill>
                  <a:schemeClr val="bg1"/>
                </a:solidFill>
              </a:rPr>
              <a:t>Phytocode</a:t>
            </a:r>
            <a:endParaRPr lang="lv-LV" sz="3400" b="1" spc="100" dirty="0">
              <a:solidFill>
                <a:schemeClr val="bg1"/>
              </a:solidFill>
              <a:ea typeface="Roboto" panose="02000000000000000000" pitchFamily="2" charset="0"/>
              <a:cs typeface="Arial" panose="020B0604020202020204" pitchFamily="34" charset="0"/>
            </a:endParaRPr>
          </a:p>
        </p:txBody>
      </p:sp>
      <p:sp>
        <p:nvSpPr>
          <p:cNvPr id="12" name="Textfeld 11">
            <a:extLst>
              <a:ext uri="{FF2B5EF4-FFF2-40B4-BE49-F238E27FC236}">
                <a16:creationId xmlns:a16="http://schemas.microsoft.com/office/drawing/2014/main" id="{AB84E89A-BA91-1F4F-85B2-1F8980CC86A8}"/>
              </a:ext>
            </a:extLst>
          </p:cNvPr>
          <p:cNvSpPr txBox="1"/>
          <p:nvPr/>
        </p:nvSpPr>
        <p:spPr>
          <a:xfrm>
            <a:off x="8610600" y="5781371"/>
            <a:ext cx="2785533" cy="738664"/>
          </a:xfrm>
          <a:prstGeom prst="rect">
            <a:avLst/>
          </a:prstGeom>
          <a:noFill/>
        </p:spPr>
        <p:txBody>
          <a:bodyPr wrap="square" rtlCol="0">
            <a:spAutoFit/>
          </a:bodyPr>
          <a:lstStyle/>
          <a:p>
            <a:pPr algn="r"/>
            <a:r>
              <a:rPr lang="lv-LV" sz="1400" dirty="0">
                <a:latin typeface="Roboto" panose="02000000000000000000" pitchFamily="2" charset="0"/>
              </a:rPr>
              <a:t>Zīmola "Phytocode" aizsargājošais dienas krēms "Rose Kiss"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5" name="Rectangle 2">
            <a:extLst>
              <a:ext uri="{FF2B5EF4-FFF2-40B4-BE49-F238E27FC236}">
                <a16:creationId xmlns:a16="http://schemas.microsoft.com/office/drawing/2014/main" id="{2BC8E272-60D5-1649-A4FC-578B9B574B73}"/>
              </a:ext>
            </a:extLst>
          </p:cNvPr>
          <p:cNvSpPr>
            <a:spLocks noChangeArrowheads="1"/>
          </p:cNvSpPr>
          <p:nvPr/>
        </p:nvSpPr>
        <p:spPr bwMode="auto">
          <a:xfrm>
            <a:off x="7865987" y="2236975"/>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dirty="0"/>
          </a:p>
        </p:txBody>
      </p:sp>
      <p:pic>
        <p:nvPicPr>
          <p:cNvPr id="1025" name="Picture 1" descr="Image result for phytocode day cream rose">
            <a:extLst>
              <a:ext uri="{FF2B5EF4-FFF2-40B4-BE49-F238E27FC236}">
                <a16:creationId xmlns:a16="http://schemas.microsoft.com/office/drawing/2014/main" id="{CC447629-757D-A741-82C0-BEE7128F9D87}"/>
              </a:ext>
            </a:extLst>
          </p:cNvPr>
          <p:cNvPicPr>
            <a:picLocks noChangeAspect="1" noChangeArrowheads="1"/>
          </p:cNvPicPr>
          <p:nvPr/>
        </p:nvPicPr>
        <p:blipFill>
          <a:blip r:embed="rId4" r:link="rId5">
            <a:extLst>
              <a:ext uri="{28A0092B-C50C-407E-A947-70E740481C1C}">
                <a14:useLocalDpi xmlns:a14="http://schemas.microsoft.com/office/drawing/2010/main" val="0"/>
              </a:ext>
            </a:extLst>
          </a:blip>
          <a:srcRect/>
          <a:stretch>
            <a:fillRect/>
          </a:stretch>
        </p:blipFill>
        <p:spPr bwMode="auto">
          <a:xfrm>
            <a:off x="7370460" y="1419822"/>
            <a:ext cx="4183539" cy="41835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2865631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597404" y="1428395"/>
            <a:ext cx="6178150" cy="4462760"/>
          </a:xfrm>
          <a:prstGeom prst="rect">
            <a:avLst/>
          </a:prstGeom>
          <a:noFill/>
        </p:spPr>
        <p:txBody>
          <a:bodyPr wrap="square" rtlCol="0" anchor="t">
            <a:spAutoFit/>
          </a:bodyPr>
          <a:lstStyle/>
          <a:p>
            <a:pPr algn="just">
              <a:spcAft>
                <a:spcPts val="2400"/>
              </a:spcAft>
            </a:pPr>
            <a:r>
              <a:rPr lang="lv-LV" sz="2400" b="1" dirty="0">
                <a:solidFill>
                  <a:srgbClr val="AE0917"/>
                </a:solidFill>
              </a:rPr>
              <a:t>Bulgārijas izcelsmes rožu un gliemežu eļļa </a:t>
            </a:r>
          </a:p>
          <a:p>
            <a:pPr marL="457200" indent="-457200" algn="just">
              <a:spcAft>
                <a:spcPts val="2400"/>
              </a:spcAft>
              <a:buFont typeface="Arial" panose="020B0604020202020204" pitchFamily="34" charset="0"/>
              <a:buChar char="•"/>
            </a:pPr>
            <a:r>
              <a:rPr lang="lv-LV" sz="2000" dirty="0"/>
              <a:t>Izmantojot valūtas konvertācijas kursu, cena aptuveni 11,75 sterliņu mārciņas par 50 ml</a:t>
            </a:r>
          </a:p>
          <a:p>
            <a:pPr marL="457200" indent="-457200" algn="just">
              <a:spcAft>
                <a:spcPts val="2400"/>
              </a:spcAft>
              <a:buFont typeface="Arial" panose="020B0604020202020204" pitchFamily="34" charset="0"/>
              <a:buChar char="•"/>
            </a:pPr>
            <a:r>
              <a:rPr lang="lv-LV" sz="2000" dirty="0"/>
              <a:t>Rožu eļļa "Rose Absolute", gliemežu ekstrakts</a:t>
            </a:r>
          </a:p>
          <a:p>
            <a:pPr marL="457200" indent="-457200" algn="just">
              <a:spcAft>
                <a:spcPts val="2400"/>
              </a:spcAft>
              <a:buFont typeface="Arial" panose="020B0604020202020204" pitchFamily="34" charset="0"/>
              <a:buChar char="•"/>
            </a:pPr>
            <a:r>
              <a:rPr lang="lv-LV" sz="2000" dirty="0"/>
              <a:t>Mitrinošas un atjaunojošas īpašības</a:t>
            </a:r>
          </a:p>
          <a:p>
            <a:pPr marL="457200" indent="-457200" algn="just">
              <a:spcAft>
                <a:spcPts val="2400"/>
              </a:spcAft>
              <a:buFont typeface="Arial" panose="020B0604020202020204" pitchFamily="34" charset="0"/>
              <a:buChar char="•"/>
            </a:pPr>
            <a:r>
              <a:rPr lang="lv-LV" sz="2000" dirty="0"/>
              <a:t>Vietēji audzētas izejvielas</a:t>
            </a:r>
          </a:p>
          <a:p>
            <a:pPr marL="457200" indent="-457200" algn="just">
              <a:spcAft>
                <a:spcPts val="2400"/>
              </a:spcAft>
              <a:buFont typeface="Arial" panose="020B0604020202020204" pitchFamily="34" charset="0"/>
              <a:buChar char="•"/>
            </a:pPr>
            <a:r>
              <a:rPr lang="lv-LV" sz="2000" dirty="0"/>
              <a:t>Tūrisma potenciāls </a:t>
            </a:r>
          </a:p>
          <a:p>
            <a:pPr marL="457200" indent="-457200" algn="just">
              <a:spcAft>
                <a:spcPts val="2400"/>
              </a:spcAft>
              <a:buFont typeface="Arial" panose="020B0604020202020204" pitchFamily="34" charset="0"/>
              <a:buChar char="•"/>
            </a:pPr>
            <a:endParaRPr lang="lv-LV" sz="20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915150" y="174791"/>
            <a:ext cx="4687437" cy="615553"/>
          </a:xfrm>
          <a:prstGeom prst="rect">
            <a:avLst/>
          </a:prstGeom>
          <a:noFill/>
        </p:spPr>
        <p:txBody>
          <a:bodyPr wrap="square" rtlCol="0">
            <a:spAutoFit/>
          </a:bodyPr>
          <a:lstStyle/>
          <a:p>
            <a:pPr algn="r"/>
            <a:r>
              <a:rPr lang="lv-LV" sz="3400" b="1" spc="100" dirty="0">
                <a:solidFill>
                  <a:schemeClr val="bg1"/>
                </a:solidFill>
              </a:rPr>
              <a:t>Rosa Damascena</a:t>
            </a:r>
            <a:r>
              <a:rPr lang="lv-LV" dirty="0"/>
              <a:t> </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pic>
        <p:nvPicPr>
          <p:cNvPr id="5" name="Picture 4">
            <a:extLst>
              <a:ext uri="{FF2B5EF4-FFF2-40B4-BE49-F238E27FC236}">
                <a16:creationId xmlns:a16="http://schemas.microsoft.com/office/drawing/2014/main" id="{D4D4C984-FD82-D847-8DBD-41E1B5A05848}"/>
              </a:ext>
            </a:extLst>
          </p:cNvPr>
          <p:cNvPicPr>
            <a:picLocks noChangeAspect="1"/>
          </p:cNvPicPr>
          <p:nvPr/>
        </p:nvPicPr>
        <p:blipFill>
          <a:blip r:embed="rId4"/>
          <a:stretch>
            <a:fillRect/>
          </a:stretch>
        </p:blipFill>
        <p:spPr>
          <a:xfrm>
            <a:off x="8525604" y="1428395"/>
            <a:ext cx="2723632" cy="4741333"/>
          </a:xfrm>
          <a:prstGeom prst="rect">
            <a:avLst/>
          </a:prstGeom>
        </p:spPr>
      </p:pic>
    </p:spTree>
    <p:extLst>
      <p:ext uri="{BB962C8B-B14F-4D97-AF65-F5344CB8AC3E}">
        <p14:creationId xmlns:p14="http://schemas.microsoft.com/office/powerpoint/2010/main" val="98391670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hteck 4">
            <a:extLst>
              <a:ext uri="{FF2B5EF4-FFF2-40B4-BE49-F238E27FC236}">
                <a16:creationId xmlns:a16="http://schemas.microsoft.com/office/drawing/2014/main" id="{2CDE5E5C-5551-0B41-8F4B-63F3595B5862}"/>
              </a:ext>
            </a:extLst>
          </p:cNvPr>
          <p:cNvSpPr/>
          <p:nvPr/>
        </p:nvSpPr>
        <p:spPr>
          <a:xfrm>
            <a:off x="2963806" y="7524"/>
            <a:ext cx="9047967" cy="6858000"/>
          </a:xfrm>
          <a:prstGeom prst="rect">
            <a:avLst/>
          </a:prstGeom>
          <a:solidFill>
            <a:srgbClr val="3D84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latin typeface="Arial" panose="020B0604020202020204" pitchFamily="34" charset="0"/>
              <a:cs typeface="Arial" panose="020B0604020202020204" pitchFamily="34" charset="0"/>
            </a:endParaRPr>
          </a:p>
        </p:txBody>
      </p:sp>
      <p:pic>
        <p:nvPicPr>
          <p:cNvPr id="7"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194594" y="178329"/>
            <a:ext cx="2069841" cy="1544253"/>
          </a:xfrm>
          <a:prstGeom prst="rect">
            <a:avLst/>
          </a:prstGeom>
        </p:spPr>
      </p:pic>
      <p:sp>
        <p:nvSpPr>
          <p:cNvPr id="3" name="Textfeld 2">
            <a:extLst>
              <a:ext uri="{FF2B5EF4-FFF2-40B4-BE49-F238E27FC236}">
                <a16:creationId xmlns:a16="http://schemas.microsoft.com/office/drawing/2014/main" id="{6C3DD885-330E-6B46-BABD-B7F8FC9924B9}"/>
              </a:ext>
            </a:extLst>
          </p:cNvPr>
          <p:cNvSpPr txBox="1"/>
          <p:nvPr/>
        </p:nvSpPr>
        <p:spPr>
          <a:xfrm>
            <a:off x="3995132" y="6332474"/>
            <a:ext cx="4013200" cy="307777"/>
          </a:xfrm>
          <a:prstGeom prst="rect">
            <a:avLst/>
          </a:prstGeom>
          <a:noFill/>
        </p:spPr>
        <p:txBody>
          <a:bodyPr wrap="square" rtlCol="0" anchor="b">
            <a:spAutoFit/>
          </a:bodyPr>
          <a:lstStyle/>
          <a:p>
            <a:r>
              <a:rPr lang="lv-LV" sz="1400" dirty="0">
                <a:solidFill>
                  <a:schemeClr val="bg1"/>
                </a:solidFill>
                <a:latin typeface="Roboto" panose="02000000000000000000" pitchFamily="2" charset="0"/>
              </a:rPr>
              <a:t>Pasniedzēja vārds</a:t>
            </a:r>
          </a:p>
        </p:txBody>
      </p:sp>
      <p:sp>
        <p:nvSpPr>
          <p:cNvPr id="9" name="Rechteck 8">
            <a:extLst>
              <a:ext uri="{FF2B5EF4-FFF2-40B4-BE49-F238E27FC236}">
                <a16:creationId xmlns:a16="http://schemas.microsoft.com/office/drawing/2014/main" id="{B15F8450-6F17-A349-AD61-BFB808A10264}"/>
              </a:ext>
            </a:extLst>
          </p:cNvPr>
          <p:cNvSpPr/>
          <p:nvPr/>
        </p:nvSpPr>
        <p:spPr>
          <a:xfrm>
            <a:off x="2536265" y="0"/>
            <a:ext cx="427541" cy="6858000"/>
          </a:xfrm>
          <a:prstGeom prst="rect">
            <a:avLst/>
          </a:prstGeom>
          <a:gradFill>
            <a:gsLst>
              <a:gs pos="0">
                <a:schemeClr val="accent1">
                  <a:lumMod val="5000"/>
                  <a:lumOff val="95000"/>
                </a:schemeClr>
              </a:gs>
              <a:gs pos="0">
                <a:schemeClr val="accent4"/>
              </a:gs>
              <a:gs pos="47000">
                <a:srgbClr val="FFFF00"/>
              </a:gs>
              <a:gs pos="100000">
                <a:schemeClr val="accent4"/>
              </a:gs>
            </a:gsLst>
            <a:lin ang="5400000" scaled="0"/>
          </a:gra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pic>
        <p:nvPicPr>
          <p:cNvPr id="4"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944723" y="3760717"/>
            <a:ext cx="9052682" cy="2342748"/>
          </a:xfrm>
          <a:prstGeom prst="rect">
            <a:avLst/>
          </a:prstGeom>
        </p:spPr>
      </p:pic>
      <p:sp>
        <p:nvSpPr>
          <p:cNvPr id="2" name="TextBox 1">
            <a:extLst>
              <a:ext uri="{FF2B5EF4-FFF2-40B4-BE49-F238E27FC236}">
                <a16:creationId xmlns:a16="http://schemas.microsoft.com/office/drawing/2014/main" id="{81D90501-FD6D-4E51-93F1-27B8FAB6BBCA}"/>
              </a:ext>
            </a:extLst>
          </p:cNvPr>
          <p:cNvSpPr txBox="1"/>
          <p:nvPr/>
        </p:nvSpPr>
        <p:spPr>
          <a:xfrm>
            <a:off x="4342512" y="1172473"/>
            <a:ext cx="6257103" cy="707886"/>
          </a:xfrm>
          <a:prstGeom prst="rect">
            <a:avLst/>
          </a:prstGeom>
          <a:noFill/>
        </p:spPr>
        <p:txBody>
          <a:bodyPr wrap="square" rtlCol="0">
            <a:spAutoFit/>
          </a:bodyPr>
          <a:lstStyle/>
          <a:p>
            <a:r>
              <a:rPr lang="lv-LV" sz="4000" b="1" dirty="0">
                <a:solidFill>
                  <a:srgbClr val="FFED00"/>
                </a:solidFill>
              </a:rPr>
              <a:t>Jautājumi un diskusijas</a:t>
            </a:r>
          </a:p>
        </p:txBody>
      </p:sp>
    </p:spTree>
    <p:extLst>
      <p:ext uri="{BB962C8B-B14F-4D97-AF65-F5344CB8AC3E}">
        <p14:creationId xmlns:p14="http://schemas.microsoft.com/office/powerpoint/2010/main" val="1360855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80">
                                          <p:stCondLst>
                                            <p:cond delay="0"/>
                                          </p:stCondLst>
                                        </p:cTn>
                                        <p:tgtEl>
                                          <p:spTgt spid="2"/>
                                        </p:tgtEl>
                                      </p:cBhvr>
                                    </p:animEffect>
                                    <p:anim calcmode="lin" valueType="num">
                                      <p:cBhvr>
                                        <p:cTn id="8" dur="1822" tmFilter="0,0; 0.14,0.36; 0.43,0.73; 0.71,0.91; 1.0,1.0">
                                          <p:stCondLst>
                                            <p:cond delay="0"/>
                                          </p:stCondLst>
                                        </p:cTn>
                                        <p:tgtEl>
                                          <p:spTgt spid="2"/>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2"/>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2"/>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2"/>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2"/>
                                        </p:tgtEl>
                                        <p:attrNameLst>
                                          <p:attrName>ppt_y</p:attrName>
                                        </p:attrNameLst>
                                      </p:cBhvr>
                                      <p:tavLst>
                                        <p:tav tm="0" fmla="#ppt_y-sin(pi*$)/81">
                                          <p:val>
                                            <p:fltVal val="0"/>
                                          </p:val>
                                        </p:tav>
                                        <p:tav tm="100000">
                                          <p:val>
                                            <p:fltVal val="1"/>
                                          </p:val>
                                        </p:tav>
                                      </p:tavLst>
                                    </p:anim>
                                    <p:animScale>
                                      <p:cBhvr>
                                        <p:cTn id="13" dur="26">
                                          <p:stCondLst>
                                            <p:cond delay="650"/>
                                          </p:stCondLst>
                                        </p:cTn>
                                        <p:tgtEl>
                                          <p:spTgt spid="2"/>
                                        </p:tgtEl>
                                      </p:cBhvr>
                                      <p:to x="100000" y="60000"/>
                                    </p:animScale>
                                    <p:animScale>
                                      <p:cBhvr>
                                        <p:cTn id="14" dur="166" decel="50000">
                                          <p:stCondLst>
                                            <p:cond delay="676"/>
                                          </p:stCondLst>
                                        </p:cTn>
                                        <p:tgtEl>
                                          <p:spTgt spid="2"/>
                                        </p:tgtEl>
                                      </p:cBhvr>
                                      <p:to x="100000" y="100000"/>
                                    </p:animScale>
                                    <p:animScale>
                                      <p:cBhvr>
                                        <p:cTn id="15" dur="26">
                                          <p:stCondLst>
                                            <p:cond delay="1312"/>
                                          </p:stCondLst>
                                        </p:cTn>
                                        <p:tgtEl>
                                          <p:spTgt spid="2"/>
                                        </p:tgtEl>
                                      </p:cBhvr>
                                      <p:to x="100000" y="80000"/>
                                    </p:animScale>
                                    <p:animScale>
                                      <p:cBhvr>
                                        <p:cTn id="16" dur="166" decel="50000">
                                          <p:stCondLst>
                                            <p:cond delay="1338"/>
                                          </p:stCondLst>
                                        </p:cTn>
                                        <p:tgtEl>
                                          <p:spTgt spid="2"/>
                                        </p:tgtEl>
                                      </p:cBhvr>
                                      <p:to x="100000" y="100000"/>
                                    </p:animScale>
                                    <p:animScale>
                                      <p:cBhvr>
                                        <p:cTn id="17" dur="26">
                                          <p:stCondLst>
                                            <p:cond delay="1642"/>
                                          </p:stCondLst>
                                        </p:cTn>
                                        <p:tgtEl>
                                          <p:spTgt spid="2"/>
                                        </p:tgtEl>
                                      </p:cBhvr>
                                      <p:to x="100000" y="90000"/>
                                    </p:animScale>
                                    <p:animScale>
                                      <p:cBhvr>
                                        <p:cTn id="18" dur="166" decel="50000">
                                          <p:stCondLst>
                                            <p:cond delay="1668"/>
                                          </p:stCondLst>
                                        </p:cTn>
                                        <p:tgtEl>
                                          <p:spTgt spid="2"/>
                                        </p:tgtEl>
                                      </p:cBhvr>
                                      <p:to x="100000" y="100000"/>
                                    </p:animScale>
                                    <p:animScale>
                                      <p:cBhvr>
                                        <p:cTn id="19" dur="26">
                                          <p:stCondLst>
                                            <p:cond delay="1808"/>
                                          </p:stCondLst>
                                        </p:cTn>
                                        <p:tgtEl>
                                          <p:spTgt spid="2"/>
                                        </p:tgtEl>
                                      </p:cBhvr>
                                      <p:to x="100000" y="95000"/>
                                    </p:animScale>
                                    <p:animScale>
                                      <p:cBhvr>
                                        <p:cTn id="20" dur="166" decel="50000">
                                          <p:stCondLst>
                                            <p:cond delay="1834"/>
                                          </p:stCondLst>
                                        </p:cTn>
                                        <p:tgtEl>
                                          <p:spTgt spid="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Grafik 6">
            <a:extLst>
              <a:ext uri="{FF2B5EF4-FFF2-40B4-BE49-F238E27FC236}">
                <a16:creationId xmlns:a16="http://schemas.microsoft.com/office/drawing/2014/main" id="{DDAAA71E-0CB2-9B41-8F64-966BFF99CF67}"/>
              </a:ext>
            </a:extLst>
          </p:cNvPr>
          <p:cNvPicPr>
            <a:picLocks noChangeAspect="1"/>
          </p:cNvPicPr>
          <p:nvPr/>
        </p:nvPicPr>
        <p:blipFill>
          <a:blip r:embed="rId3"/>
          <a:stretch>
            <a:fillRect/>
          </a:stretch>
        </p:blipFill>
        <p:spPr>
          <a:xfrm>
            <a:off x="237815" y="144877"/>
            <a:ext cx="1552381" cy="1158190"/>
          </a:xfrm>
          <a:prstGeom prst="rect">
            <a:avLst/>
          </a:prstGeom>
        </p:spPr>
      </p:pic>
      <p:pic>
        <p:nvPicPr>
          <p:cNvPr id="12" name="Grafik 3">
            <a:extLst>
              <a:ext uri="{FF2B5EF4-FFF2-40B4-BE49-F238E27FC236}">
                <a16:creationId xmlns:a16="http://schemas.microsoft.com/office/drawing/2014/main" id="{D7755025-5097-8843-B6C7-C0B1E14FE4CB}"/>
              </a:ext>
            </a:extLst>
          </p:cNvPr>
          <p:cNvPicPr>
            <a:picLocks noChangeAspect="1"/>
          </p:cNvPicPr>
          <p:nvPr/>
        </p:nvPicPr>
        <p:blipFill>
          <a:blip r:embed="rId4"/>
          <a:stretch>
            <a:fillRect/>
          </a:stretch>
        </p:blipFill>
        <p:spPr>
          <a:xfrm>
            <a:off x="2111336" y="1"/>
            <a:ext cx="8556664" cy="1757061"/>
          </a:xfrm>
          <a:prstGeom prst="rect">
            <a:avLst/>
          </a:prstGeom>
        </p:spPr>
      </p:pic>
      <p:sp>
        <p:nvSpPr>
          <p:cNvPr id="13" name="Rectangle 12"/>
          <p:cNvSpPr/>
          <p:nvPr/>
        </p:nvSpPr>
        <p:spPr>
          <a:xfrm>
            <a:off x="394855" y="1902266"/>
            <a:ext cx="11492345" cy="738664"/>
          </a:xfrm>
          <a:prstGeom prst="rect">
            <a:avLst/>
          </a:prstGeom>
        </p:spPr>
        <p:txBody>
          <a:bodyPr wrap="square">
            <a:spAutoFit/>
          </a:bodyPr>
          <a:lstStyle/>
          <a:p>
            <a:pPr algn="ctr"/>
            <a:r>
              <a:rPr lang="lv-LV" sz="2400" b="1" dirty="0">
                <a:solidFill>
                  <a:schemeClr val="accent6">
                    <a:lumMod val="50000"/>
                  </a:schemeClr>
                </a:solidFill>
              </a:rPr>
              <a:t>Šie izglītības resursi tika izstrādāti BE-Rural projekta ietvaros</a:t>
            </a:r>
            <a:r>
              <a:rPr lang="lv-LV" dirty="0"/>
              <a:t> </a:t>
            </a:r>
            <a:endParaRPr lang="lv-LV" sz="2000" dirty="0">
              <a:solidFill>
                <a:schemeClr val="accent3">
                  <a:lumMod val="75000"/>
                </a:schemeClr>
              </a:solidFill>
            </a:endParaRPr>
          </a:p>
          <a:p>
            <a:pPr algn="ctr"/>
            <a:r>
              <a:rPr lang="lv-LV" dirty="0">
                <a:solidFill>
                  <a:schemeClr val="accent3">
                    <a:lumMod val="75000"/>
                  </a:schemeClr>
                </a:solidFill>
              </a:rPr>
              <a:t>Uz bioloģiju balstītas stratēģijas un vadlīnijas lauku un reģionālās attīstības uzlabošanai ES (2019. gada aprīlis – 2022. gada marts)</a:t>
            </a:r>
          </a:p>
        </p:txBody>
      </p:sp>
      <p:sp>
        <p:nvSpPr>
          <p:cNvPr id="14" name="Textfeld 9">
            <a:extLst>
              <a:ext uri="{FF2B5EF4-FFF2-40B4-BE49-F238E27FC236}">
                <a16:creationId xmlns:a16="http://schemas.microsoft.com/office/drawing/2014/main" id="{8DA0CED4-49C8-2449-95D6-706ECBA6F632}"/>
              </a:ext>
            </a:extLst>
          </p:cNvPr>
          <p:cNvSpPr txBox="1"/>
          <p:nvPr/>
        </p:nvSpPr>
        <p:spPr>
          <a:xfrm>
            <a:off x="700095" y="2839649"/>
            <a:ext cx="3698278" cy="3139321"/>
          </a:xfrm>
          <a:prstGeom prst="rect">
            <a:avLst/>
          </a:prstGeom>
          <a:noFill/>
        </p:spPr>
        <p:txBody>
          <a:bodyPr wrap="square" rtlCol="0" anchor="t">
            <a:spAutoFit/>
          </a:bodyPr>
          <a:lstStyle/>
          <a:p>
            <a:pPr algn="just">
              <a:spcAft>
                <a:spcPts val="1800"/>
              </a:spcAft>
            </a:pPr>
            <a:r>
              <a:rPr lang="lv-LV" sz="2400" b="1" dirty="0">
                <a:solidFill>
                  <a:srgbClr val="AE0917"/>
                </a:solidFill>
              </a:rPr>
              <a:t>BE-Rural atbalsts </a:t>
            </a:r>
          </a:p>
          <a:p>
            <a:pPr algn="just">
              <a:spcAft>
                <a:spcPts val="1800"/>
              </a:spcAft>
            </a:pPr>
            <a:r>
              <a:rPr lang="lv-LV" sz="1400" dirty="0"/>
              <a:t>… reģionālās ieinteresētās personas piecās valstīs:</a:t>
            </a:r>
          </a:p>
          <a:p>
            <a:pPr marL="214313" indent="-214313" algn="just">
              <a:spcAft>
                <a:spcPts val="1800"/>
              </a:spcAft>
              <a:buFont typeface="Arial" panose="020B0604020202020204" pitchFamily="34" charset="0"/>
              <a:buChar char="•"/>
            </a:pPr>
            <a:r>
              <a:rPr lang="lv-LV" sz="1400" dirty="0"/>
              <a:t>Latvija: Vidzeme un Kurzeme</a:t>
            </a:r>
            <a:endParaRPr lang="lv-LV"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lv-LV" sz="1400" dirty="0"/>
              <a:t>Polija: Ščecinas un Vislas lagūnas</a:t>
            </a:r>
            <a:endParaRPr lang="lv-LV" sz="1400" dirty="0">
              <a:ea typeface="Roboto" panose="02000000000000000000" pitchFamily="2" charset="0"/>
              <a:cs typeface="Arial" panose="020B0604020202020204" pitchFamily="34" charset="0"/>
            </a:endParaRPr>
          </a:p>
          <a:p>
            <a:pPr marL="214313" indent="-214313" algn="just">
              <a:spcAft>
                <a:spcPts val="1800"/>
              </a:spcAft>
              <a:buFont typeface="Arial" panose="020B0604020202020204" pitchFamily="34" charset="0"/>
              <a:buChar char="•"/>
            </a:pPr>
            <a:r>
              <a:rPr lang="lv-LV" sz="1400" dirty="0"/>
              <a:t>Rumānija: Kovašna </a:t>
            </a:r>
            <a:r>
              <a:rPr lang="lv-LV" sz="1400" i="1" dirty="0"/>
              <a:t>[Covasna]</a:t>
            </a:r>
          </a:p>
          <a:p>
            <a:pPr marL="214313" indent="-214313" algn="just">
              <a:spcAft>
                <a:spcPts val="1800"/>
              </a:spcAft>
              <a:buFont typeface="Arial" panose="020B0604020202020204" pitchFamily="34" charset="0"/>
              <a:buChar char="•"/>
            </a:pPr>
            <a:r>
              <a:rPr lang="lv-LV" sz="1400" dirty="0"/>
              <a:t>Bulgārija: Starazagora </a:t>
            </a:r>
            <a:r>
              <a:rPr lang="lv-LV" sz="1400" i="1" dirty="0"/>
              <a:t>[Stara Zagora]</a:t>
            </a:r>
          </a:p>
          <a:p>
            <a:pPr marL="214313" indent="-214313" algn="just">
              <a:spcAft>
                <a:spcPts val="1800"/>
              </a:spcAft>
              <a:buFont typeface="Arial" panose="020B0604020202020204" pitchFamily="34" charset="0"/>
              <a:buChar char="•"/>
            </a:pPr>
            <a:r>
              <a:rPr lang="lv-LV" sz="1400" dirty="0"/>
              <a:t>Ziemeļmaķedonija: Štrumica </a:t>
            </a:r>
            <a:r>
              <a:rPr lang="lv-LV" sz="1400" i="1" dirty="0"/>
              <a:t>[Strumica]</a:t>
            </a:r>
            <a:endParaRPr lang="lv-LV" sz="1400" dirty="0">
              <a:ea typeface="Roboto" panose="02000000000000000000" pitchFamily="2" charset="0"/>
              <a:cs typeface="Arial" panose="020B0604020202020204" pitchFamily="34" charset="0"/>
            </a:endParaRPr>
          </a:p>
        </p:txBody>
      </p:sp>
      <p:sp>
        <p:nvSpPr>
          <p:cNvPr id="16" name="TextBox 15"/>
          <p:cNvSpPr txBox="1"/>
          <p:nvPr/>
        </p:nvSpPr>
        <p:spPr>
          <a:xfrm>
            <a:off x="136347" y="1317491"/>
            <a:ext cx="1974989" cy="584775"/>
          </a:xfrm>
          <a:prstGeom prst="rect">
            <a:avLst/>
          </a:prstGeom>
          <a:noFill/>
        </p:spPr>
        <p:txBody>
          <a:bodyPr wrap="square" rtlCol="0">
            <a:spAutoFit/>
          </a:bodyPr>
          <a:lstStyle/>
          <a:p>
            <a:r>
              <a:rPr lang="lv-LV" sz="1600" dirty="0">
                <a:solidFill>
                  <a:schemeClr val="accent3">
                    <a:lumMod val="75000"/>
                  </a:schemeClr>
                </a:solidFill>
              </a:rPr>
              <a:t>https://be-rural.eu</a:t>
            </a:r>
            <a:r>
              <a:rPr lang="lv-LV" dirty="0"/>
              <a:t> </a:t>
            </a:r>
          </a:p>
          <a:p>
            <a:endParaRPr lang="lv-LV" sz="1600" dirty="0">
              <a:solidFill>
                <a:schemeClr val="accent3">
                  <a:lumMod val="75000"/>
                </a:schemeClr>
              </a:solidFill>
            </a:endParaRPr>
          </a:p>
        </p:txBody>
      </p:sp>
      <p:sp>
        <p:nvSpPr>
          <p:cNvPr id="17" name="Rectangle 16"/>
          <p:cNvSpPr/>
          <p:nvPr/>
        </p:nvSpPr>
        <p:spPr>
          <a:xfrm>
            <a:off x="8208708" y="3224734"/>
            <a:ext cx="3353416" cy="2302737"/>
          </a:xfrm>
          <a:prstGeom prst="rect">
            <a:avLst/>
          </a:prstGeom>
        </p:spPr>
        <p:txBody>
          <a:bodyPr wrap="square">
            <a:spAutoFit/>
          </a:bodyPr>
          <a:lstStyle/>
          <a:p>
            <a:pPr marL="7144" algn="ctr"/>
            <a:r>
              <a:rPr lang="lv-LV" sz="2000" dirty="0">
                <a:solidFill>
                  <a:schemeClr val="accent6">
                    <a:lumMod val="50000"/>
                  </a:schemeClr>
                </a:solidFill>
              </a:rPr>
              <a:t>BE-Rural mērķis ir realizēt reģionālo bioloģisko ekonomiku potenciālu, atbalstot attiecīgos dalībniekus bioekonomikas stratēģiju un ceļvežu līdzdalības izstrādē </a:t>
            </a:r>
          </a:p>
        </p:txBody>
      </p:sp>
      <p:sp>
        <p:nvSpPr>
          <p:cNvPr id="2" name="Rectangle 1"/>
          <p:cNvSpPr/>
          <p:nvPr/>
        </p:nvSpPr>
        <p:spPr>
          <a:xfrm>
            <a:off x="700095" y="6177689"/>
            <a:ext cx="3943002" cy="369332"/>
          </a:xfrm>
          <a:prstGeom prst="rect">
            <a:avLst/>
          </a:prstGeom>
        </p:spPr>
        <p:txBody>
          <a:bodyPr wrap="none">
            <a:spAutoFit/>
          </a:bodyPr>
          <a:lstStyle/>
          <a:p>
            <a:r>
              <a:rPr lang="lv-LV" dirty="0">
                <a:hlinkClick r:id="rId5"/>
              </a:rPr>
              <a:t>https://be-rural.eu/innovation-regions/</a:t>
            </a:r>
            <a:r>
              <a:rPr lang="lv-LV" dirty="0"/>
              <a:t> </a:t>
            </a:r>
          </a:p>
        </p:txBody>
      </p:sp>
      <p:pic>
        <p:nvPicPr>
          <p:cNvPr id="24" name="Picture 23"/>
          <p:cNvPicPr/>
          <p:nvPr/>
        </p:nvPicPr>
        <p:blipFill>
          <a:blip r:embed="rId6"/>
          <a:stretch>
            <a:fillRect/>
          </a:stretch>
        </p:blipFill>
        <p:spPr>
          <a:xfrm>
            <a:off x="4901605" y="2640930"/>
            <a:ext cx="3048595" cy="4039270"/>
          </a:xfrm>
          <a:prstGeom prst="rect">
            <a:avLst/>
          </a:prstGeom>
        </p:spPr>
      </p:pic>
      <p:pic>
        <p:nvPicPr>
          <p:cNvPr id="25" name="Picture 24">
            <a:extLst>
              <a:ext uri="{FF2B5EF4-FFF2-40B4-BE49-F238E27FC236}">
                <a16:creationId xmlns:a16="http://schemas.microsoft.com/office/drawing/2014/main" id="{58C09213-F965-480D-9E15-75FEE2BFFB99}"/>
              </a:ext>
            </a:extLst>
          </p:cNvPr>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621225" y="3936635"/>
            <a:ext cx="197098" cy="278784"/>
          </a:xfrm>
          <a:prstGeom prst="rect">
            <a:avLst/>
          </a:prstGeom>
          <a:noFill/>
        </p:spPr>
      </p:pic>
      <p:pic>
        <p:nvPicPr>
          <p:cNvPr id="26" name="Picture 25">
            <a:extLst>
              <a:ext uri="{FF2B5EF4-FFF2-40B4-BE49-F238E27FC236}">
                <a16:creationId xmlns:a16="http://schemas.microsoft.com/office/drawing/2014/main" id="{A5BE3F12-036D-4F58-8779-288AC305FAFC}"/>
              </a:ext>
            </a:extLst>
          </p:cNvPr>
          <p:cNvPicPr/>
          <p:nvPr/>
        </p:nvPicPr>
        <p:blipFill>
          <a:blip r:embed="rId8">
            <a:clrChange>
              <a:clrFrom>
                <a:srgbClr val="FFFFFF"/>
              </a:clrFrom>
              <a:clrTo>
                <a:srgbClr val="FFFFFF">
                  <a:alpha val="0"/>
                </a:srgbClr>
              </a:clrTo>
            </a:clrChange>
          </a:blip>
          <a:stretch>
            <a:fillRect/>
          </a:stretch>
        </p:blipFill>
        <p:spPr>
          <a:xfrm>
            <a:off x="5219902" y="6451813"/>
            <a:ext cx="518747" cy="190416"/>
          </a:xfrm>
          <a:prstGeom prst="rect">
            <a:avLst/>
          </a:prstGeom>
        </p:spPr>
      </p:pic>
    </p:spTree>
    <p:extLst>
      <p:ext uri="{BB962C8B-B14F-4D97-AF65-F5344CB8AC3E}">
        <p14:creationId xmlns:p14="http://schemas.microsoft.com/office/powerpoint/2010/main" val="1109140753"/>
      </p:ext>
    </p:extLst>
  </p:cSld>
  <p:clrMapOvr>
    <a:masterClrMapping/>
  </p:clrMapOvr>
  <p:transition spd="slow">
    <p:push dir="u"/>
  </p:transition>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5523722" y="174791"/>
            <a:ext cx="6078865" cy="523220"/>
          </a:xfrm>
          <a:prstGeom prst="rect">
            <a:avLst/>
          </a:prstGeom>
          <a:noFill/>
        </p:spPr>
        <p:txBody>
          <a:bodyPr wrap="square" rtlCol="0">
            <a:spAutoFit/>
          </a:bodyPr>
          <a:lstStyle/>
          <a:p>
            <a:pPr algn="r"/>
            <a:r>
              <a:rPr lang="lv-LV" sz="2800" b="1" spc="100" dirty="0">
                <a:solidFill>
                  <a:schemeClr val="bg1"/>
                </a:solidFill>
              </a:rPr>
              <a:t>Satura prezentēšana </a:t>
            </a:r>
            <a:endParaRPr lang="lv-LV" sz="2800" b="1" spc="100" dirty="0">
              <a:solidFill>
                <a:schemeClr val="bg1"/>
              </a:solidFill>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5" name="TextBox 4">
            <a:extLst>
              <a:ext uri="{FF2B5EF4-FFF2-40B4-BE49-F238E27FC236}">
                <a16:creationId xmlns:a16="http://schemas.microsoft.com/office/drawing/2014/main" id="{C91F4932-8D34-E346-B126-2CB5B51DB01C}"/>
              </a:ext>
            </a:extLst>
          </p:cNvPr>
          <p:cNvSpPr txBox="1"/>
          <p:nvPr/>
        </p:nvSpPr>
        <p:spPr>
          <a:xfrm>
            <a:off x="783771" y="1586204"/>
            <a:ext cx="9294507" cy="4154984"/>
          </a:xfrm>
          <a:prstGeom prst="rect">
            <a:avLst/>
          </a:prstGeom>
          <a:noFill/>
        </p:spPr>
        <p:txBody>
          <a:bodyPr wrap="square" rtlCol="0" anchor="ctr">
            <a:spAutoFit/>
          </a:bodyPr>
          <a:lstStyle/>
          <a:p>
            <a:pPr marL="457200" indent="-457200">
              <a:buFont typeface="+mj-lt"/>
              <a:buAutoNum type="arabicPeriod"/>
            </a:pPr>
            <a:r>
              <a:rPr lang="lv-LV" sz="2400" dirty="0"/>
              <a:t>Bioekonomikas pārskats – kas tas ir, ekoloģiskās robežas un izaicinājumi</a:t>
            </a:r>
          </a:p>
          <a:p>
            <a:pPr marL="457200" indent="-457200">
              <a:buFont typeface="+mj-lt"/>
              <a:buAutoNum type="arabicPeriod"/>
            </a:pPr>
            <a:r>
              <a:rPr lang="lv-LV" sz="2400" dirty="0"/>
              <a:t>Kas ir ēteriskās eļļas un garšaugi, kā tos ražo?</a:t>
            </a:r>
          </a:p>
          <a:p>
            <a:pPr marL="457200" indent="-457200">
              <a:buFont typeface="+mj-lt"/>
              <a:buAutoNum type="arabicPeriod"/>
            </a:pPr>
            <a:r>
              <a:rPr lang="lv-LV" sz="2400" dirty="0"/>
              <a:t>Gadījuma izpētes bioprodukti</a:t>
            </a:r>
          </a:p>
          <a:p>
            <a:r>
              <a:rPr lang="en-US" sz="2400" dirty="0"/>
              <a:t>	</a:t>
            </a:r>
            <a:r>
              <a:rPr lang="lv-LV" sz="2400" dirty="0"/>
              <a:t>a) Augi kosmētikā;</a:t>
            </a:r>
          </a:p>
          <a:p>
            <a:r>
              <a:rPr lang="en-US" sz="2400" dirty="0"/>
              <a:t>	</a:t>
            </a:r>
            <a:r>
              <a:rPr lang="lv-LV" sz="2400" dirty="0"/>
              <a:t>b) Augi farmācijā;</a:t>
            </a:r>
          </a:p>
          <a:p>
            <a:r>
              <a:rPr lang="en-US" sz="2400" dirty="0"/>
              <a:t>	</a:t>
            </a:r>
            <a:r>
              <a:rPr lang="lv-LV" sz="2400" dirty="0"/>
              <a:t>c) Ēteriskās eļļas kosmētikā;</a:t>
            </a:r>
          </a:p>
          <a:p>
            <a:r>
              <a:rPr lang="en-US" sz="2400" dirty="0"/>
              <a:t>	</a:t>
            </a:r>
            <a:r>
              <a:rPr lang="lv-LV" sz="2400" dirty="0"/>
              <a:t>d) Ēteriskās eļļas farmācijā; </a:t>
            </a:r>
          </a:p>
          <a:p>
            <a:pPr marL="457200" indent="-457200">
              <a:buAutoNum type="arabicPeriod" startAt="3"/>
            </a:pPr>
            <a:r>
              <a:rPr lang="lv-LV" sz="2400" dirty="0"/>
              <a:t>Eļļu ieguve no kafijas atkritumiem</a:t>
            </a:r>
          </a:p>
          <a:p>
            <a:pPr marL="457200" indent="-457200">
              <a:buAutoNum type="arabicPeriod" startAt="3"/>
            </a:pPr>
            <a:r>
              <a:rPr lang="lv-LV" sz="2400" dirty="0"/>
              <a:t>IAM, kas piemērojami bioproduktu ražošanai kosmētikas un farmācijas nozarēs</a:t>
            </a:r>
          </a:p>
          <a:p>
            <a:pPr marL="457200" indent="-457200">
              <a:buAutoNum type="arabicPeriod" startAt="3"/>
            </a:pPr>
            <a:r>
              <a:rPr lang="lv-LV" sz="2400" dirty="0"/>
              <a:t>Bulgārijas rožu un gliemežu eļļas izmantošanas piemēri</a:t>
            </a:r>
          </a:p>
        </p:txBody>
      </p:sp>
    </p:spTree>
    <p:extLst>
      <p:ext uri="{BB962C8B-B14F-4D97-AF65-F5344CB8AC3E}">
        <p14:creationId xmlns:p14="http://schemas.microsoft.com/office/powerpoint/2010/main" val="32150436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0"/>
          </a:xfrm>
          <a:prstGeom prst="rect">
            <a:avLst/>
          </a:prstGeom>
          <a:solidFill>
            <a:srgbClr val="FABA00"/>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462516" y="1745153"/>
            <a:ext cx="4931037" cy="4708981"/>
          </a:xfrm>
          <a:prstGeom prst="rect">
            <a:avLst/>
          </a:prstGeom>
          <a:noFill/>
        </p:spPr>
        <p:txBody>
          <a:bodyPr wrap="square" rtlCol="0" anchor="t">
            <a:spAutoFit/>
          </a:bodyPr>
          <a:lstStyle/>
          <a:p>
            <a:pPr algn="just">
              <a:spcAft>
                <a:spcPts val="2400"/>
              </a:spcAft>
            </a:pPr>
            <a:r>
              <a:rPr lang="lv-LV" sz="2800" b="1" dirty="0">
                <a:solidFill>
                  <a:srgbClr val="FFC000"/>
                </a:solidFill>
                <a:latin typeface="Roboto" panose="02000000000000000000" pitchFamily="2" charset="0"/>
              </a:rPr>
              <a:t>Bioekonomika…</a:t>
            </a:r>
          </a:p>
          <a:p>
            <a:pPr marL="285750" indent="-285750">
              <a:spcAft>
                <a:spcPts val="2400"/>
              </a:spcAft>
              <a:buFont typeface="Arial" panose="020B0604020202020204" pitchFamily="34" charset="0"/>
              <a:buChar char="•"/>
            </a:pPr>
            <a:r>
              <a:rPr lang="lv-LV" dirty="0"/>
              <a:t>Tā ir preču, pakalpojumu vai enerģijas ražošana no bioloģiskā materiāla kā galvenā resursa. </a:t>
            </a:r>
          </a:p>
          <a:p>
            <a:pPr marL="285750" indent="-285750">
              <a:spcAft>
                <a:spcPts val="2400"/>
              </a:spcAft>
              <a:buFont typeface="Arial" panose="020B0604020202020204" pitchFamily="34" charset="0"/>
              <a:buChar char="•"/>
            </a:pPr>
            <a:r>
              <a:rPr lang="lv-LV" dirty="0"/>
              <a:t>Cieši saistīta ar ilgtspējību, jo bieži tiek izmantoti bioloģiski noārdāmi resursi, un bieži vien tiek izstrādātas sistēmas, kurās atkritumu klātbūtne neeksistē. </a:t>
            </a:r>
          </a:p>
          <a:p>
            <a:pPr marL="285750" indent="-285750">
              <a:spcAft>
                <a:spcPts val="2400"/>
              </a:spcAft>
              <a:buFont typeface="Arial" panose="020B0604020202020204" pitchFamily="34" charset="0"/>
              <a:buChar char="•"/>
            </a:pPr>
            <a:r>
              <a:rPr lang="lv-LV" dirty="0"/>
              <a:t>Var palīdzēt izvairīties no resursu izsīkšanas nākamajām </a:t>
            </a:r>
            <a:r>
              <a:rPr lang="lv-LV" dirty="0" smtClean="0"/>
              <a:t>paaudzēm.  </a:t>
            </a:r>
            <a:endParaRPr lang="lv-LV" sz="2800" b="1" dirty="0">
              <a:solidFill>
                <a:srgbClr val="FFC000"/>
              </a:solidFill>
              <a:latin typeface="Roboto" panose="02000000000000000000" pitchFamily="2" charset="0"/>
              <a:ea typeface="Roboto" panose="02000000000000000000" pitchFamily="2" charset="0"/>
              <a:cs typeface="Arial" panose="020B0604020202020204" pitchFamily="34" charset="0"/>
            </a:endParaRPr>
          </a:p>
          <a:p>
            <a:pPr>
              <a:spcAft>
                <a:spcPts val="2400"/>
              </a:spcAft>
            </a:pPr>
            <a:r>
              <a:rPr dirty="0"/>
              <a:t/>
            </a:r>
            <a:br>
              <a:rPr dirty="0"/>
            </a:br>
            <a:endParaRPr lang="lv-LV" sz="3000" dirty="0">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7145347" y="119787"/>
            <a:ext cx="5046652" cy="461665"/>
          </a:xfrm>
          <a:prstGeom prst="rect">
            <a:avLst/>
          </a:prstGeom>
          <a:noFill/>
        </p:spPr>
        <p:txBody>
          <a:bodyPr wrap="square" rtlCol="0">
            <a:spAutoFit/>
          </a:bodyPr>
          <a:lstStyle/>
          <a:p>
            <a:pPr algn="r"/>
            <a:r>
              <a:rPr lang="lv-LV" sz="2400" b="1" spc="100" dirty="0">
                <a:solidFill>
                  <a:schemeClr val="bg1"/>
                </a:solidFill>
                <a:latin typeface="Roboto" panose="02000000000000000000" pitchFamily="2" charset="0"/>
              </a:rPr>
              <a:t>Bioekonomikas pārskats</a:t>
            </a:r>
            <a:endParaRPr lang="lv-LV" sz="24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3" name="TextBox 2">
            <a:extLst>
              <a:ext uri="{FF2B5EF4-FFF2-40B4-BE49-F238E27FC236}">
                <a16:creationId xmlns:a16="http://schemas.microsoft.com/office/drawing/2014/main" id="{A5EEF2D5-375F-4CD7-AE86-7045555C3BBD}"/>
              </a:ext>
            </a:extLst>
          </p:cNvPr>
          <p:cNvSpPr txBox="1"/>
          <p:nvPr/>
        </p:nvSpPr>
        <p:spPr>
          <a:xfrm>
            <a:off x="6881822" y="1447042"/>
            <a:ext cx="4931037" cy="2616101"/>
          </a:xfrm>
          <a:prstGeom prst="rect">
            <a:avLst/>
          </a:prstGeom>
          <a:noFill/>
        </p:spPr>
        <p:txBody>
          <a:bodyPr wrap="square" rtlCol="0">
            <a:spAutoFit/>
          </a:bodyPr>
          <a:lstStyle/>
          <a:p>
            <a:pPr algn="ctr"/>
            <a:r>
              <a:rPr lang="lv-LV" sz="2800" b="1" dirty="0">
                <a:solidFill>
                  <a:srgbClr val="FFC000"/>
                </a:solidFill>
              </a:rPr>
              <a:t>Eiropas bioekonomikas stratēģija</a:t>
            </a:r>
          </a:p>
          <a:p>
            <a:endParaRPr lang="lv-LV" dirty="0"/>
          </a:p>
          <a:p>
            <a:r>
              <a:rPr lang="lv-LV" dirty="0"/>
              <a:t>Eiropas Komisija veic pasākumus ilgtspējīgas bioekonomikas virzienā, un Savienībai ir bioekonomikas stratēģija, lai veicinātu bioekonomiku un nepieļautu ekoloģiski limitējošu stāvokļu sasniegšanu. </a:t>
            </a:r>
          </a:p>
        </p:txBody>
      </p:sp>
      <p:pic>
        <p:nvPicPr>
          <p:cNvPr id="6" name="Picture 5">
            <a:extLst>
              <a:ext uri="{FF2B5EF4-FFF2-40B4-BE49-F238E27FC236}">
                <a16:creationId xmlns:a16="http://schemas.microsoft.com/office/drawing/2014/main" id="{CFAB7680-B3FD-486D-866E-05BD638442FE}"/>
              </a:ext>
            </a:extLst>
          </p:cNvPr>
          <p:cNvPicPr>
            <a:picLocks noChangeAspect="1"/>
          </p:cNvPicPr>
          <p:nvPr/>
        </p:nvPicPr>
        <p:blipFill>
          <a:blip r:embed="rId4">
            <a:clrChange>
              <a:clrFrom>
                <a:srgbClr val="000000"/>
              </a:clrFrom>
              <a:clrTo>
                <a:srgbClr val="000000">
                  <a:alpha val="0"/>
                </a:srgbClr>
              </a:clrTo>
            </a:clrChange>
          </a:blip>
          <a:stretch>
            <a:fillRect/>
          </a:stretch>
        </p:blipFill>
        <p:spPr>
          <a:xfrm>
            <a:off x="7942474" y="3508759"/>
            <a:ext cx="3526357" cy="2443655"/>
          </a:xfrm>
          <a:prstGeom prst="rect">
            <a:avLst/>
          </a:prstGeom>
        </p:spPr>
      </p:pic>
    </p:spTree>
    <p:extLst>
      <p:ext uri="{BB962C8B-B14F-4D97-AF65-F5344CB8AC3E}">
        <p14:creationId xmlns:p14="http://schemas.microsoft.com/office/powerpoint/2010/main" val="1981681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fill="hold"/>
                                        <p:tgtEl>
                                          <p:spTgt spid="3"/>
                                        </p:tgtEl>
                                        <p:attrNameLst>
                                          <p:attrName>ppt_x</p:attrName>
                                        </p:attrNameLst>
                                      </p:cBhvr>
                                      <p:tavLst>
                                        <p:tav tm="0">
                                          <p:val>
                                            <p:strVal val="#ppt_x"/>
                                          </p:val>
                                        </p:tav>
                                        <p:tav tm="100000">
                                          <p:val>
                                            <p:strVal val="#ppt_x"/>
                                          </p:val>
                                        </p:tav>
                                      </p:tavLst>
                                    </p:anim>
                                    <p:anim calcmode="lin" valueType="num">
                                      <p:cBhvr additive="base">
                                        <p:cTn id="14"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10" name="Textfeld 9">
            <a:extLst>
              <a:ext uri="{FF2B5EF4-FFF2-40B4-BE49-F238E27FC236}">
                <a16:creationId xmlns:a16="http://schemas.microsoft.com/office/drawing/2014/main" id="{8DA0CED4-49C8-2449-95D6-706ECBA6F632}"/>
              </a:ext>
            </a:extLst>
          </p:cNvPr>
          <p:cNvSpPr txBox="1"/>
          <p:nvPr/>
        </p:nvSpPr>
        <p:spPr>
          <a:xfrm>
            <a:off x="1219201" y="1159435"/>
            <a:ext cx="10433206" cy="461665"/>
          </a:xfrm>
          <a:prstGeom prst="rect">
            <a:avLst/>
          </a:prstGeom>
          <a:noFill/>
        </p:spPr>
        <p:txBody>
          <a:bodyPr wrap="square" rtlCol="0" anchor="t">
            <a:spAutoFit/>
          </a:bodyPr>
          <a:lstStyle/>
          <a:p>
            <a:pPr>
              <a:spcAft>
                <a:spcPts val="2400"/>
              </a:spcAft>
            </a:pPr>
            <a:r>
              <a:rPr lang="lv-LV" sz="2400" b="1" dirty="0">
                <a:solidFill>
                  <a:srgbClr val="AE0917"/>
                </a:solidFill>
                <a:latin typeface="Roboto" panose="02000000000000000000" pitchFamily="2" charset="0"/>
              </a:rPr>
              <a:t>Bioekonomika un aprites ekonomika – atkritumi ir vērtīgs resurss </a:t>
            </a:r>
            <a:endParaRPr lang="lv-LV" sz="2000" b="1" dirty="0">
              <a:solidFill>
                <a:srgbClr val="AE0917"/>
              </a:solidFill>
              <a:latin typeface="Roboto" panose="02000000000000000000" pitchFamily="2" charset="0"/>
              <a:ea typeface="Roboto" panose="02000000000000000000" pitchFamily="2"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516512" y="113588"/>
            <a:ext cx="5446718" cy="523220"/>
          </a:xfrm>
          <a:prstGeom prst="rect">
            <a:avLst/>
          </a:prstGeom>
          <a:noFill/>
        </p:spPr>
        <p:txBody>
          <a:bodyPr wrap="square" rtlCol="0">
            <a:spAutoFit/>
          </a:bodyPr>
          <a:lstStyle/>
          <a:p>
            <a:pPr algn="r"/>
            <a:r>
              <a:rPr lang="lv-LV" sz="2800" b="1" spc="100" dirty="0">
                <a:solidFill>
                  <a:schemeClr val="bg1"/>
                </a:solidFill>
                <a:latin typeface="Roboto" panose="02000000000000000000" pitchFamily="2" charset="0"/>
              </a:rPr>
              <a:t>Bioekonomikas pārskats </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4"/>
          <a:srcRect t="8224" b="20046"/>
          <a:stretch/>
        </p:blipFill>
        <p:spPr>
          <a:xfrm>
            <a:off x="0" y="-162011"/>
            <a:ext cx="6106886" cy="1076411"/>
          </a:xfrm>
          <a:prstGeom prst="rect">
            <a:avLst/>
          </a:prstGeom>
        </p:spPr>
      </p:pic>
      <p:sp>
        <p:nvSpPr>
          <p:cNvPr id="8" name="Rectangle 7"/>
          <p:cNvSpPr/>
          <p:nvPr/>
        </p:nvSpPr>
        <p:spPr>
          <a:xfrm>
            <a:off x="420512" y="4948918"/>
            <a:ext cx="6096000" cy="954107"/>
          </a:xfrm>
          <a:prstGeom prst="rect">
            <a:avLst/>
          </a:prstGeom>
        </p:spPr>
        <p:txBody>
          <a:bodyPr>
            <a:spAutoFit/>
          </a:bodyPr>
          <a:lstStyle/>
          <a:p>
            <a:pPr lvl="0" defTabSz="914400">
              <a:defRPr/>
            </a:pPr>
            <a:r>
              <a:rPr lang="lv-LV" sz="1400" b="1" dirty="0"/>
              <a:t>Videomateriāls (2 minūtes un 9 sekundes):</a:t>
            </a:r>
            <a:r>
              <a:rPr lang="lv-LV" dirty="0"/>
              <a:t> </a:t>
            </a:r>
            <a:r>
              <a:rPr lang="lv-LV" sz="1400" dirty="0">
                <a:hlinkClick r:id="rId5"/>
              </a:rPr>
              <a:t>https://www.youtube.com/watch?v=RfRN_hHeIKk</a:t>
            </a:r>
            <a:endParaRPr lang="lv-LV" sz="1400" dirty="0"/>
          </a:p>
          <a:p>
            <a:pPr defTabSz="914400">
              <a:defRPr/>
            </a:pPr>
            <a:r>
              <a:rPr lang="lv-LV" sz="1400" b="1" dirty="0"/>
              <a:t>Videomateriāla valodas un subtitri:</a:t>
            </a:r>
            <a:r>
              <a:rPr lang="lv-LV" sz="1400" dirty="0"/>
              <a:t> Bulgāru, latviešu, maķedoniešu, poļu un rumāņu</a:t>
            </a:r>
          </a:p>
        </p:txBody>
      </p:sp>
      <p:pic>
        <p:nvPicPr>
          <p:cNvPr id="9" name="Picture 8"/>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36482" y="1682655"/>
            <a:ext cx="5315925" cy="3142207"/>
          </a:xfrm>
          <a:prstGeom prst="rect">
            <a:avLst/>
          </a:prstGeom>
        </p:spPr>
      </p:pic>
      <p:pic>
        <p:nvPicPr>
          <p:cNvPr id="11" name="Online Media 19" title="A new bioeconomy for a sustainable Europe">
            <a:hlinkClick r:id="" action="ppaction://media"/>
            <a:extLst>
              <a:ext uri="{FF2B5EF4-FFF2-40B4-BE49-F238E27FC236}">
                <a16:creationId xmlns:a16="http://schemas.microsoft.com/office/drawing/2014/main" id="{C6EE957E-4407-4ABB-A45C-A772CC0CDE14}"/>
              </a:ext>
            </a:extLst>
          </p:cNvPr>
          <p:cNvPicPr>
            <a:picLocks noRot="1" noChangeAspect="1"/>
          </p:cNvPicPr>
          <p:nvPr>
            <a:videoFile r:link="rId1"/>
          </p:nvPr>
        </p:nvPicPr>
        <p:blipFill>
          <a:blip r:embed="rId7"/>
          <a:stretch>
            <a:fillRect/>
          </a:stretch>
        </p:blipFill>
        <p:spPr>
          <a:xfrm>
            <a:off x="420512" y="2308609"/>
            <a:ext cx="4473339" cy="2516253"/>
          </a:xfrm>
          <a:prstGeom prst="rect">
            <a:avLst/>
          </a:prstGeom>
        </p:spPr>
      </p:pic>
    </p:spTree>
    <p:extLst>
      <p:ext uri="{BB962C8B-B14F-4D97-AF65-F5344CB8AC3E}">
        <p14:creationId xmlns:p14="http://schemas.microsoft.com/office/powerpoint/2010/main" val="1088267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2" presetClass="mediacall" presetSubtype="0" fill="hold" nodeType="clickEffect">
                                  <p:stCondLst>
                                    <p:cond delay="0"/>
                                  </p:stCondLst>
                                  <p:childTnLst>
                                    <p:cmd type="call" cmd="togglePause">
                                      <p:cBhvr>
                                        <p:cTn id="11" dur="1" fill="hold"/>
                                        <p:tgtEl>
                                          <p:spTgt spid="11"/>
                                        </p:tgtEl>
                                      </p:cBhvr>
                                    </p:cmd>
                                  </p:childTnLst>
                                </p:cTn>
                              </p:par>
                            </p:childTnLst>
                          </p:cTn>
                        </p:par>
                      </p:childTnLst>
                    </p:cTn>
                  </p:par>
                </p:childTnLst>
              </p:cTn>
              <p:nextCondLst>
                <p:cond evt="onClick" delay="0">
                  <p:tgtEl>
                    <p:spTgt spid="11"/>
                  </p:tgtEl>
                </p:cond>
              </p:nextCondLst>
            </p:seq>
            <p:video>
              <p:cMediaNode vol="80000">
                <p:cTn id="12" fill="hold" display="0">
                  <p:stCondLst>
                    <p:cond delay="indefinite"/>
                  </p:stCondLst>
                </p:cTn>
                <p:tgtEl>
                  <p:spTgt spid="11"/>
                </p:tgtEl>
              </p:cMediaNode>
            </p:video>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48984" y="-81007"/>
            <a:ext cx="6106886" cy="1076411"/>
          </a:xfrm>
          <a:prstGeom prst="rect">
            <a:avLst/>
          </a:prstGeom>
        </p:spPr>
      </p:pic>
      <p:sp>
        <p:nvSpPr>
          <p:cNvPr id="3" name="Rectangle 2"/>
          <p:cNvSpPr/>
          <p:nvPr/>
        </p:nvSpPr>
        <p:spPr>
          <a:xfrm>
            <a:off x="155301" y="2581326"/>
            <a:ext cx="6180253" cy="3785652"/>
          </a:xfrm>
          <a:prstGeom prst="rect">
            <a:avLst/>
          </a:prstGeom>
        </p:spPr>
        <p:txBody>
          <a:bodyPr wrap="square">
            <a:spAutoFit/>
          </a:bodyPr>
          <a:lstStyle/>
          <a:p>
            <a:r>
              <a:rPr lang="lv-LV" sz="2000" dirty="0">
                <a:latin typeface="Arial" charset="0"/>
              </a:rPr>
              <a:t>Ar jauno bioekonomikas stratēģiju Eiropas Komisija atbalsta iniciatīvas valsts un reģionālā līmenī, lai attīstītu efektīvu un ilgtspējīgu bioekonomiku, un tas ietver:</a:t>
            </a:r>
            <a:endParaRPr lang="lv-LV" sz="2000" dirty="0">
              <a:latin typeface="Arial" charset="0"/>
              <a:ea typeface="Arial" charset="0"/>
              <a:cs typeface="Arial" charset="0"/>
            </a:endParaRPr>
          </a:p>
          <a:p>
            <a:pPr lvl="0"/>
            <a:endParaRPr lang="lv-LV" sz="2000" dirty="0">
              <a:latin typeface="Arial" charset="0"/>
              <a:ea typeface="Arial" charset="0"/>
              <a:cs typeface="Arial" charset="0"/>
            </a:endParaRPr>
          </a:p>
          <a:p>
            <a:pPr marL="742950" lvl="1" indent="-285750">
              <a:buFont typeface="Arial" charset="0"/>
              <a:buChar char="•"/>
            </a:pPr>
            <a:r>
              <a:rPr lang="lv-LV" sz="2000" dirty="0">
                <a:latin typeface="Arial" charset="0"/>
              </a:rPr>
              <a:t>ES mēroga uzraudzības sistēmas ieviešanu, lai uzraudzītu virzību uz </a:t>
            </a:r>
            <a:r>
              <a:rPr lang="lv-LV" sz="2000" b="1" dirty="0">
                <a:latin typeface="Arial" charset="0"/>
              </a:rPr>
              <a:t>ilgtspējīgu aprites bioekonomiku.</a:t>
            </a:r>
          </a:p>
          <a:p>
            <a:pPr lvl="1"/>
            <a:endParaRPr lang="lv-LV" sz="2000" dirty="0">
              <a:latin typeface="Arial" charset="0"/>
              <a:ea typeface="Arial" charset="0"/>
              <a:cs typeface="Arial" charset="0"/>
            </a:endParaRPr>
          </a:p>
          <a:p>
            <a:pPr marL="742950" lvl="1" indent="-285750">
              <a:buFont typeface="Arial" charset="0"/>
              <a:buChar char="•"/>
            </a:pPr>
            <a:r>
              <a:rPr lang="lv-LV" sz="2000" dirty="0">
                <a:latin typeface="Arial" charset="0"/>
              </a:rPr>
              <a:t>norādījumu sniegšana par to, kā vislabāk izmantot </a:t>
            </a:r>
            <a:r>
              <a:rPr lang="lv-LV" sz="2000" dirty="0" err="1" smtClean="0">
                <a:latin typeface="Arial" charset="0"/>
              </a:rPr>
              <a:t>bioekonomiku</a:t>
            </a:r>
            <a:r>
              <a:rPr lang="lv-LV" sz="2000" dirty="0" smtClean="0">
                <a:latin typeface="Arial" charset="0"/>
              </a:rPr>
              <a:t>, </a:t>
            </a:r>
            <a:r>
              <a:rPr lang="lv-LV" sz="2000" b="1" dirty="0" smtClean="0">
                <a:latin typeface="Arial" charset="0"/>
              </a:rPr>
              <a:t>nepārsniedzot </a:t>
            </a:r>
            <a:r>
              <a:rPr lang="lv-LV" sz="2000" b="1" dirty="0">
                <a:latin typeface="Arial" charset="0"/>
              </a:rPr>
              <a:t>ekoloģiskās robežās.</a:t>
            </a:r>
            <a:r>
              <a:rPr lang="lv-LV" sz="2000" dirty="0">
                <a:latin typeface="Arial" charset="0"/>
              </a:rPr>
              <a:t> </a:t>
            </a:r>
          </a:p>
        </p:txBody>
      </p:sp>
      <p:sp>
        <p:nvSpPr>
          <p:cNvPr id="9" name="Rectangle 8"/>
          <p:cNvSpPr/>
          <p:nvPr/>
        </p:nvSpPr>
        <p:spPr>
          <a:xfrm>
            <a:off x="155302" y="1137361"/>
            <a:ext cx="11693935" cy="830997"/>
          </a:xfrm>
          <a:prstGeom prst="rect">
            <a:avLst/>
          </a:prstGeom>
        </p:spPr>
        <p:txBody>
          <a:bodyPr wrap="square">
            <a:spAutoFit/>
          </a:bodyPr>
          <a:lstStyle/>
          <a:p>
            <a:pPr algn="ctr"/>
            <a:r>
              <a:rPr lang="lv-LV" sz="2400" b="1" spc="100" dirty="0">
                <a:solidFill>
                  <a:srgbClr val="C00000"/>
                </a:solidFill>
                <a:latin typeface="Roboto" panose="02000000000000000000" pitchFamily="2" charset="0"/>
              </a:rPr>
              <a:t>Papildus saiknei ar ilgtspējību un klimata pārmaiņu mazināšanu ir ļoti svarīgi, lai bioekonomika darbotos drošās ekoloģiskās robežās.</a:t>
            </a:r>
          </a:p>
        </p:txBody>
      </p:sp>
      <p:sp>
        <p:nvSpPr>
          <p:cNvPr id="23" name="Textfeld 1">
            <a:extLst>
              <a:ext uri="{FF2B5EF4-FFF2-40B4-BE49-F238E27FC236}">
                <a16:creationId xmlns:a16="http://schemas.microsoft.com/office/drawing/2014/main" id="{916C075C-E486-8B40-A758-F39602688645}"/>
              </a:ext>
            </a:extLst>
          </p:cNvPr>
          <p:cNvSpPr txBox="1"/>
          <p:nvPr/>
        </p:nvSpPr>
        <p:spPr>
          <a:xfrm>
            <a:off x="6335555" y="111488"/>
            <a:ext cx="5735452" cy="523220"/>
          </a:xfrm>
          <a:prstGeom prst="rect">
            <a:avLst/>
          </a:prstGeom>
          <a:noFill/>
        </p:spPr>
        <p:txBody>
          <a:bodyPr wrap="square" rtlCol="0">
            <a:spAutoFit/>
          </a:bodyPr>
          <a:lstStyle/>
          <a:p>
            <a:pPr algn="r"/>
            <a:r>
              <a:rPr lang="lv-LV" sz="2800" b="1" spc="100" dirty="0">
                <a:solidFill>
                  <a:schemeClr val="bg1"/>
                </a:solidFill>
                <a:latin typeface="Roboto" panose="02000000000000000000" pitchFamily="2" charset="0"/>
              </a:rPr>
              <a:t>Ekoloģiskās robežas</a:t>
            </a:r>
            <a:endParaRPr lang="lv-LV" sz="28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2" name="Picture 1"/>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1824" y="3103983"/>
            <a:ext cx="5504219" cy="2933328"/>
          </a:xfrm>
          <a:prstGeom prst="rect">
            <a:avLst/>
          </a:prstGeom>
        </p:spPr>
      </p:pic>
    </p:spTree>
    <p:extLst>
      <p:ext uri="{BB962C8B-B14F-4D97-AF65-F5344CB8AC3E}">
        <p14:creationId xmlns:p14="http://schemas.microsoft.com/office/powerpoint/2010/main" val="153501126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23" name="Textfeld 1">
            <a:extLst>
              <a:ext uri="{FF2B5EF4-FFF2-40B4-BE49-F238E27FC236}">
                <a16:creationId xmlns:a16="http://schemas.microsoft.com/office/drawing/2014/main" id="{916C075C-E486-8B40-A758-F39602688645}"/>
              </a:ext>
            </a:extLst>
          </p:cNvPr>
          <p:cNvSpPr txBox="1"/>
          <p:nvPr/>
        </p:nvSpPr>
        <p:spPr>
          <a:xfrm>
            <a:off x="6106886" y="-42781"/>
            <a:ext cx="6085113" cy="707886"/>
          </a:xfrm>
          <a:prstGeom prst="rect">
            <a:avLst/>
          </a:prstGeom>
          <a:noFill/>
        </p:spPr>
        <p:txBody>
          <a:bodyPr wrap="square" rtlCol="0">
            <a:spAutoFit/>
          </a:bodyPr>
          <a:lstStyle/>
          <a:p>
            <a:pPr algn="r"/>
            <a:r>
              <a:rPr lang="lv-LV" sz="2000" b="1" spc="100" dirty="0">
                <a:solidFill>
                  <a:schemeClr val="bg1"/>
                </a:solidFill>
              </a:rPr>
              <a:t>Bioekonomikas izaicinājumi: </a:t>
            </a:r>
            <a:r>
              <a:rPr lang="lv-LV" sz="2000" b="1" dirty="0">
                <a:solidFill>
                  <a:schemeClr val="bg1"/>
                </a:solidFill>
              </a:rPr>
              <a:t>Resursu nodrošināšana un bioloģiskās daudzveidības samazināšanās</a:t>
            </a:r>
          </a:p>
        </p:txBody>
      </p:sp>
      <p:sp>
        <p:nvSpPr>
          <p:cNvPr id="5" name="Rectangle 4"/>
          <p:cNvSpPr/>
          <p:nvPr/>
        </p:nvSpPr>
        <p:spPr>
          <a:xfrm>
            <a:off x="457597" y="1650714"/>
            <a:ext cx="11396545" cy="4832092"/>
          </a:xfrm>
          <a:prstGeom prst="rect">
            <a:avLst/>
          </a:prstGeom>
        </p:spPr>
        <p:txBody>
          <a:bodyPr wrap="square">
            <a:spAutoFit/>
          </a:bodyPr>
          <a:lstStyle/>
          <a:p>
            <a:r>
              <a:rPr lang="lv-LV" sz="2800" dirty="0"/>
              <a:t>Bioproduktus iegūst no atjaunojamiem bioloģiskajiem resursiem. Bioekonomikā tiek izmantoti daudz un dažādi biomasas </a:t>
            </a:r>
            <a:r>
              <a:rPr lang="lv-LV" sz="2800" dirty="0" smtClean="0"/>
              <a:t>resursi, </a:t>
            </a:r>
            <a:r>
              <a:rPr lang="lv-LV" sz="2800" dirty="0"/>
              <a:t>sākot no dažādiem kultūraugiem līdz mežiem un beidzot ar mikroorganismiem. Bez šīm izejvielām nebūtu bioekonomikas. </a:t>
            </a:r>
          </a:p>
          <a:p>
            <a:endParaRPr lang="lv-LV" sz="2800" dirty="0"/>
          </a:p>
          <a:p>
            <a:r>
              <a:rPr lang="lv-LV" sz="2800" dirty="0"/>
              <a:t>Ir ļoti svarīgi, lai bioekonomika nekonkurētu ar pārtikas ražošanu un neietekmētu bioloģisko daudzveidību. Piemēram, </a:t>
            </a:r>
            <a:r>
              <a:rPr lang="en-US" sz="2800" dirty="0" err="1"/>
              <a:t>marginālās</a:t>
            </a:r>
            <a:r>
              <a:rPr lang="lv-LV" sz="2800" dirty="0"/>
              <a:t> zemes ne</a:t>
            </a:r>
            <a:r>
              <a:rPr lang="en-US" sz="2800" dirty="0"/>
              <a:t>var</a:t>
            </a:r>
            <a:r>
              <a:rPr lang="lv-LV" sz="2800" dirty="0"/>
              <a:t> izmantot pārtikas ražošanai, bet tās var būt svarīgas bioloģiskajai daudzveidībai.</a:t>
            </a:r>
          </a:p>
          <a:p>
            <a:endParaRPr lang="lv-LV" sz="2800" dirty="0"/>
          </a:p>
          <a:p>
            <a:r>
              <a:rPr lang="lv-LV" sz="2800" dirty="0"/>
              <a:t>Tāpēc ir svarīgi veikt bioloģiskās daudzveidības novērtējumu.</a:t>
            </a:r>
          </a:p>
        </p:txBody>
      </p:sp>
    </p:spTree>
    <p:extLst>
      <p:ext uri="{BB962C8B-B14F-4D97-AF65-F5344CB8AC3E}">
        <p14:creationId xmlns:p14="http://schemas.microsoft.com/office/powerpoint/2010/main" val="83477384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339581" y="26734"/>
            <a:ext cx="5852418" cy="954107"/>
          </a:xfrm>
          <a:prstGeom prst="rect">
            <a:avLst/>
          </a:prstGeom>
          <a:noFill/>
        </p:spPr>
        <p:txBody>
          <a:bodyPr wrap="square" rtlCol="0">
            <a:spAutoFit/>
          </a:bodyPr>
          <a:lstStyle/>
          <a:p>
            <a:pPr algn="r"/>
            <a:r>
              <a:rPr lang="lv-LV" sz="2800" b="1" spc="100" dirty="0">
                <a:solidFill>
                  <a:schemeClr val="bg1"/>
                </a:solidFill>
              </a:rPr>
              <a:t>Ēterisko eļļu apstrādes tehnoloģijas</a:t>
            </a:r>
          </a:p>
        </p:txBody>
      </p:sp>
      <p:sp>
        <p:nvSpPr>
          <p:cNvPr id="12" name="Textfeld 11">
            <a:extLst>
              <a:ext uri="{FF2B5EF4-FFF2-40B4-BE49-F238E27FC236}">
                <a16:creationId xmlns:a16="http://schemas.microsoft.com/office/drawing/2014/main" id="{AB84E89A-BA91-1F4F-85B2-1F8980CC86A8}"/>
              </a:ext>
            </a:extLst>
          </p:cNvPr>
          <p:cNvSpPr txBox="1"/>
          <p:nvPr/>
        </p:nvSpPr>
        <p:spPr>
          <a:xfrm>
            <a:off x="7095082" y="5713207"/>
            <a:ext cx="4157703" cy="707886"/>
          </a:xfrm>
          <a:prstGeom prst="rect">
            <a:avLst/>
          </a:prstGeom>
          <a:noFill/>
        </p:spPr>
        <p:txBody>
          <a:bodyPr wrap="square" rtlCol="0">
            <a:spAutoFit/>
          </a:bodyPr>
          <a:lstStyle/>
          <a:p>
            <a:r>
              <a:rPr lang="lv-LV" sz="2000" dirty="0"/>
              <a:t>Tvaika destilācijas procesa shēma.</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sp>
        <p:nvSpPr>
          <p:cNvPr id="5" name="TextBox 4">
            <a:extLst>
              <a:ext uri="{FF2B5EF4-FFF2-40B4-BE49-F238E27FC236}">
                <a16:creationId xmlns:a16="http://schemas.microsoft.com/office/drawing/2014/main" id="{C393FDD9-D794-1540-8C00-9CB812FFB58A}"/>
              </a:ext>
            </a:extLst>
          </p:cNvPr>
          <p:cNvSpPr txBox="1"/>
          <p:nvPr/>
        </p:nvSpPr>
        <p:spPr>
          <a:xfrm>
            <a:off x="450686" y="980841"/>
            <a:ext cx="5459048" cy="4708981"/>
          </a:xfrm>
          <a:prstGeom prst="rect">
            <a:avLst/>
          </a:prstGeom>
          <a:noFill/>
        </p:spPr>
        <p:txBody>
          <a:bodyPr wrap="square" rtlCol="0">
            <a:spAutoFit/>
          </a:bodyPr>
          <a:lstStyle/>
          <a:p>
            <a:pPr marL="342900" indent="-342900">
              <a:buFont typeface="Arial" panose="020B0604020202020204" pitchFamily="34" charset="0"/>
              <a:buChar char="•"/>
            </a:pPr>
            <a:r>
              <a:rPr lang="lv-LV" sz="2000" dirty="0"/>
              <a:t>Aromātiskie augi veido tikai ~10% no uzskaitītajām augu sugām visā pasaulē </a:t>
            </a:r>
            <a:r>
              <a:rPr lang="lv-LV" sz="2000" dirty="0" smtClean="0"/>
              <a:t>(reti sastopami), </a:t>
            </a:r>
            <a:r>
              <a:rPr lang="lv-LV" sz="2000" dirty="0"/>
              <a:t>piemēri – lavanda un piparmētra</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r>
              <a:rPr lang="lv-LV" sz="2000" dirty="0"/>
              <a:t>Tos apstrādājot, tiek </a:t>
            </a:r>
            <a:r>
              <a:rPr lang="lv-LV" sz="2000" dirty="0" smtClean="0"/>
              <a:t>iegūti unikāli savienojumi, kuri labvēlīgi ietekmē veselību (</a:t>
            </a:r>
            <a:r>
              <a:rPr lang="lv-LV" sz="2000" dirty="0"/>
              <a:t>antibakteriāls/pretmikrobu līdzeklis).</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r>
              <a:rPr lang="lv-LV" sz="2000" dirty="0"/>
              <a:t>Ēteriskās eļļas ekstrahē ar tvaika destilāciju vai mehāniski, izmantojot aukstās presēšanas metodi. </a:t>
            </a:r>
          </a:p>
          <a:p>
            <a:pPr marL="342900" indent="-342900">
              <a:buFont typeface="Arial" panose="020B0604020202020204" pitchFamily="34" charset="0"/>
              <a:buChar char="•"/>
            </a:pPr>
            <a:endParaRPr lang="lv-LV" sz="2000" dirty="0"/>
          </a:p>
          <a:p>
            <a:pPr marL="342900" indent="-342900">
              <a:buFont typeface="Arial" panose="020B0604020202020204" pitchFamily="34" charset="0"/>
              <a:buChar char="•"/>
            </a:pPr>
            <a:r>
              <a:rPr lang="lv-LV" sz="2000" dirty="0"/>
              <a:t>Var kombinēt, lai ražotu dabiskus produktus, piemēram, sejas krēmus, zāles un aromterapijas/augu izcelsmes līdzekļus </a:t>
            </a:r>
          </a:p>
        </p:txBody>
      </p:sp>
      <p:pic>
        <p:nvPicPr>
          <p:cNvPr id="9" name="Picture 8">
            <a:extLst>
              <a:ext uri="{FF2B5EF4-FFF2-40B4-BE49-F238E27FC236}">
                <a16:creationId xmlns:a16="http://schemas.microsoft.com/office/drawing/2014/main" id="{8637B4DA-E336-F343-B88E-9ECA193B8A6D}"/>
              </a:ext>
            </a:extLst>
          </p:cNvPr>
          <p:cNvPicPr>
            <a:picLocks noChangeAspect="1"/>
          </p:cNvPicPr>
          <p:nvPr/>
        </p:nvPicPr>
        <p:blipFill>
          <a:blip r:embed="rId4"/>
          <a:stretch>
            <a:fillRect/>
          </a:stretch>
        </p:blipFill>
        <p:spPr>
          <a:xfrm>
            <a:off x="6954947" y="1076411"/>
            <a:ext cx="3001817" cy="4691729"/>
          </a:xfrm>
          <a:prstGeom prst="rect">
            <a:avLst/>
          </a:prstGeom>
        </p:spPr>
      </p:pic>
    </p:spTree>
    <p:extLst>
      <p:ext uri="{BB962C8B-B14F-4D97-AF65-F5344CB8AC3E}">
        <p14:creationId xmlns:p14="http://schemas.microsoft.com/office/powerpoint/2010/main" val="188305070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0"/>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131378" y="83601"/>
            <a:ext cx="6036129" cy="923330"/>
          </a:xfrm>
          <a:prstGeom prst="rect">
            <a:avLst/>
          </a:prstGeom>
          <a:noFill/>
        </p:spPr>
        <p:txBody>
          <a:bodyPr wrap="square" rtlCol="0">
            <a:spAutoFit/>
          </a:bodyPr>
          <a:lstStyle/>
          <a:p>
            <a:pPr algn="r"/>
            <a:r>
              <a:rPr lang="lv-LV" sz="2800" dirty="0">
                <a:solidFill>
                  <a:schemeClr val="bg1"/>
                </a:solidFill>
              </a:rPr>
              <a:t>Jaunas tehnoloģijas augu apstrādei</a:t>
            </a:r>
          </a:p>
          <a:p>
            <a:pPr algn="r"/>
            <a:endParaRPr lang="lv-LV" sz="2600" b="1" spc="100" dirty="0">
              <a:solidFill>
                <a:schemeClr val="bg1"/>
              </a:solidFill>
              <a:latin typeface="Roboto" panose="02000000000000000000" pitchFamily="2" charset="0"/>
              <a:ea typeface="Roboto" panose="02000000000000000000" pitchFamily="2" charset="0"/>
              <a:cs typeface="Arial" panose="020B0604020202020204" pitchFamily="34" charset="0"/>
            </a:endParaRP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12246" y="-104526"/>
            <a:ext cx="6106886" cy="1076411"/>
          </a:xfrm>
          <a:prstGeom prst="rect">
            <a:avLst/>
          </a:prstGeom>
        </p:spPr>
      </p:pic>
      <p:graphicFrame>
        <p:nvGraphicFramePr>
          <p:cNvPr id="3" name="Diagram 2">
            <a:extLst>
              <a:ext uri="{FF2B5EF4-FFF2-40B4-BE49-F238E27FC236}">
                <a16:creationId xmlns:a16="http://schemas.microsoft.com/office/drawing/2014/main" id="{429FF23D-CE04-B348-BD68-30EFD6B01C89}"/>
              </a:ext>
            </a:extLst>
          </p:cNvPr>
          <p:cNvGraphicFramePr/>
          <p:nvPr>
            <p:extLst>
              <p:ext uri="{D42A27DB-BD31-4B8C-83A1-F6EECF244321}">
                <p14:modId xmlns:p14="http://schemas.microsoft.com/office/powerpoint/2010/main" val="3245528126"/>
              </p:ext>
            </p:extLst>
          </p:nvPr>
        </p:nvGraphicFramePr>
        <p:xfrm>
          <a:off x="332618" y="102088"/>
          <a:ext cx="11548534" cy="5032725"/>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pic>
        <p:nvPicPr>
          <p:cNvPr id="5" name="Picture 4">
            <a:extLst>
              <a:ext uri="{FF2B5EF4-FFF2-40B4-BE49-F238E27FC236}">
                <a16:creationId xmlns:a16="http://schemas.microsoft.com/office/drawing/2014/main" id="{5B626B75-CCCB-5243-9315-C94EB913312C}"/>
              </a:ext>
            </a:extLst>
          </p:cNvPr>
          <p:cNvPicPr>
            <a:picLocks noChangeAspect="1"/>
          </p:cNvPicPr>
          <p:nvPr/>
        </p:nvPicPr>
        <p:blipFill>
          <a:blip r:embed="rId9"/>
          <a:stretch>
            <a:fillRect/>
          </a:stretch>
        </p:blipFill>
        <p:spPr>
          <a:xfrm rot="16200000">
            <a:off x="-149617" y="3955374"/>
            <a:ext cx="3180775" cy="2117352"/>
          </a:xfrm>
          <a:prstGeom prst="rect">
            <a:avLst/>
          </a:prstGeom>
        </p:spPr>
      </p:pic>
      <p:pic>
        <p:nvPicPr>
          <p:cNvPr id="6" name="Picture 5">
            <a:extLst>
              <a:ext uri="{FF2B5EF4-FFF2-40B4-BE49-F238E27FC236}">
                <a16:creationId xmlns:a16="http://schemas.microsoft.com/office/drawing/2014/main" id="{B9E542D3-B163-EA48-84C3-FC5845D0E2B7}"/>
              </a:ext>
            </a:extLst>
          </p:cNvPr>
          <p:cNvPicPr>
            <a:picLocks noChangeAspect="1"/>
          </p:cNvPicPr>
          <p:nvPr/>
        </p:nvPicPr>
        <p:blipFill>
          <a:blip r:embed="rId10"/>
          <a:stretch>
            <a:fillRect/>
          </a:stretch>
        </p:blipFill>
        <p:spPr>
          <a:xfrm rot="10800000">
            <a:off x="3053443" y="3929233"/>
            <a:ext cx="3234082" cy="2327559"/>
          </a:xfrm>
          <a:prstGeom prst="rect">
            <a:avLst/>
          </a:prstGeom>
        </p:spPr>
      </p:pic>
      <p:pic>
        <p:nvPicPr>
          <p:cNvPr id="7" name="Picture 6">
            <a:extLst>
              <a:ext uri="{FF2B5EF4-FFF2-40B4-BE49-F238E27FC236}">
                <a16:creationId xmlns:a16="http://schemas.microsoft.com/office/drawing/2014/main" id="{0ADA33A7-2383-A94F-972A-641EFEBFE66F}"/>
              </a:ext>
            </a:extLst>
          </p:cNvPr>
          <p:cNvPicPr>
            <a:picLocks noChangeAspect="1"/>
          </p:cNvPicPr>
          <p:nvPr/>
        </p:nvPicPr>
        <p:blipFill>
          <a:blip r:embed="rId11"/>
          <a:stretch>
            <a:fillRect/>
          </a:stretch>
        </p:blipFill>
        <p:spPr>
          <a:xfrm>
            <a:off x="6592394" y="3502300"/>
            <a:ext cx="5338233" cy="3302000"/>
          </a:xfrm>
          <a:prstGeom prst="rect">
            <a:avLst/>
          </a:prstGeom>
        </p:spPr>
      </p:pic>
    </p:spTree>
    <p:extLst>
      <p:ext uri="{BB962C8B-B14F-4D97-AF65-F5344CB8AC3E}">
        <p14:creationId xmlns:p14="http://schemas.microsoft.com/office/powerpoint/2010/main" val="238342640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hteck 14">
            <a:extLst>
              <a:ext uri="{FF2B5EF4-FFF2-40B4-BE49-F238E27FC236}">
                <a16:creationId xmlns:a16="http://schemas.microsoft.com/office/drawing/2014/main" id="{EECE1368-2D57-5C48-BC84-8975247FAA92}"/>
              </a:ext>
            </a:extLst>
          </p:cNvPr>
          <p:cNvSpPr/>
          <p:nvPr/>
        </p:nvSpPr>
        <p:spPr>
          <a:xfrm>
            <a:off x="6155870" y="-1"/>
            <a:ext cx="6036129" cy="914401"/>
          </a:xfrm>
          <a:prstGeom prst="rect">
            <a:avLst/>
          </a:prstGeom>
          <a:solidFill>
            <a:srgbClr val="008BDF"/>
          </a:solidFill>
          <a:ln w="63500">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91440" tIns="45720" rIns="91440" bIns="45720" numCol="1" spcCol="0" rtlCol="0" fromWordArt="0" anchor="ctr" anchorCtr="0" forceAA="0" compatLnSpc="1">
            <a:prstTxWarp prst="textNoShape">
              <a:avLst/>
            </a:prstTxWarp>
            <a:noAutofit/>
          </a:bodyPr>
          <a:lstStyle/>
          <a:p>
            <a:endParaRPr lang="de-DE" dirty="0"/>
          </a:p>
        </p:txBody>
      </p:sp>
      <p:sp>
        <p:nvSpPr>
          <p:cNvPr id="4" name="Rechteck 3">
            <a:extLst>
              <a:ext uri="{FF2B5EF4-FFF2-40B4-BE49-F238E27FC236}">
                <a16:creationId xmlns:a16="http://schemas.microsoft.com/office/drawing/2014/main" id="{47C1A62D-8EEF-4E40-8F09-32CC839EAE5E}"/>
              </a:ext>
            </a:extLst>
          </p:cNvPr>
          <p:cNvSpPr/>
          <p:nvPr/>
        </p:nvSpPr>
        <p:spPr>
          <a:xfrm>
            <a:off x="2548921" y="174791"/>
            <a:ext cx="9643079" cy="5051212"/>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e-DE" dirty="0">
              <a:solidFill>
                <a:srgbClr val="C00000">
                  <a:alpha val="39000"/>
                </a:srgbClr>
              </a:solidFill>
              <a:latin typeface="Arial" panose="020B0604020202020204" pitchFamily="34" charset="0"/>
              <a:cs typeface="Arial" panose="020B0604020202020204" pitchFamily="34" charset="0"/>
            </a:endParaRPr>
          </a:p>
        </p:txBody>
      </p:sp>
      <p:sp>
        <p:nvSpPr>
          <p:cNvPr id="2" name="Textfeld 1">
            <a:extLst>
              <a:ext uri="{FF2B5EF4-FFF2-40B4-BE49-F238E27FC236}">
                <a16:creationId xmlns:a16="http://schemas.microsoft.com/office/drawing/2014/main" id="{916C075C-E486-8B40-A758-F39602688645}"/>
              </a:ext>
            </a:extLst>
          </p:cNvPr>
          <p:cNvSpPr txBox="1"/>
          <p:nvPr/>
        </p:nvSpPr>
        <p:spPr>
          <a:xfrm>
            <a:off x="6623807" y="196446"/>
            <a:ext cx="5568192" cy="523220"/>
          </a:xfrm>
          <a:prstGeom prst="rect">
            <a:avLst/>
          </a:prstGeom>
          <a:noFill/>
        </p:spPr>
        <p:txBody>
          <a:bodyPr wrap="square" rtlCol="0">
            <a:spAutoFit/>
          </a:bodyPr>
          <a:lstStyle/>
          <a:p>
            <a:pPr algn="r"/>
            <a:r>
              <a:rPr lang="lv-LV" sz="2800" b="1" spc="100" dirty="0">
                <a:solidFill>
                  <a:schemeClr val="bg1"/>
                </a:solidFill>
              </a:rPr>
              <a:t>Augu kosmētikas bioprodukti</a:t>
            </a:r>
          </a:p>
        </p:txBody>
      </p:sp>
      <p:pic>
        <p:nvPicPr>
          <p:cNvPr id="16" name="Grafik 15">
            <a:extLst>
              <a:ext uri="{FF2B5EF4-FFF2-40B4-BE49-F238E27FC236}">
                <a16:creationId xmlns:a16="http://schemas.microsoft.com/office/drawing/2014/main" id="{1AEC9029-8613-C441-A86F-CB302EBA1428}"/>
              </a:ext>
            </a:extLst>
          </p:cNvPr>
          <p:cNvPicPr>
            <a:picLocks noChangeAspect="1"/>
          </p:cNvPicPr>
          <p:nvPr/>
        </p:nvPicPr>
        <p:blipFill rotWithShape="1">
          <a:blip r:embed="rId3"/>
          <a:srcRect t="8224" b="20046"/>
          <a:stretch/>
        </p:blipFill>
        <p:spPr>
          <a:xfrm>
            <a:off x="0" y="-162011"/>
            <a:ext cx="6106886" cy="1076411"/>
          </a:xfrm>
          <a:prstGeom prst="rect">
            <a:avLst/>
          </a:prstGeom>
        </p:spPr>
      </p:pic>
      <p:graphicFrame>
        <p:nvGraphicFramePr>
          <p:cNvPr id="7" name="Diagram 6">
            <a:extLst>
              <a:ext uri="{FF2B5EF4-FFF2-40B4-BE49-F238E27FC236}">
                <a16:creationId xmlns:a16="http://schemas.microsoft.com/office/drawing/2014/main" id="{F900E821-5CAC-7F4F-BAF7-F7B24593340E}"/>
              </a:ext>
            </a:extLst>
          </p:cNvPr>
          <p:cNvGraphicFramePr/>
          <p:nvPr>
            <p:extLst>
              <p:ext uri="{D42A27DB-BD31-4B8C-83A1-F6EECF244321}">
                <p14:modId xmlns:p14="http://schemas.microsoft.com/office/powerpoint/2010/main" val="241323331"/>
              </p:ext>
            </p:extLst>
          </p:nvPr>
        </p:nvGraphicFramePr>
        <p:xfrm>
          <a:off x="2032000" y="719666"/>
          <a:ext cx="8128000" cy="5418667"/>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
        <p:nvSpPr>
          <p:cNvPr id="3" name="TextBox 2">
            <a:extLst>
              <a:ext uri="{FF2B5EF4-FFF2-40B4-BE49-F238E27FC236}">
                <a16:creationId xmlns:a16="http://schemas.microsoft.com/office/drawing/2014/main" id="{A271B196-7467-5E43-90F7-3DBDD425F99E}"/>
              </a:ext>
            </a:extLst>
          </p:cNvPr>
          <p:cNvSpPr txBox="1"/>
          <p:nvPr/>
        </p:nvSpPr>
        <p:spPr>
          <a:xfrm>
            <a:off x="2878667" y="1202267"/>
            <a:ext cx="6529236" cy="461665"/>
          </a:xfrm>
          <a:prstGeom prst="rect">
            <a:avLst/>
          </a:prstGeom>
          <a:noFill/>
        </p:spPr>
        <p:txBody>
          <a:bodyPr wrap="square" rtlCol="0">
            <a:spAutoFit/>
          </a:bodyPr>
          <a:lstStyle/>
          <a:p>
            <a:pPr algn="ctr"/>
            <a:r>
              <a:rPr lang="lv-LV" sz="2400" dirty="0"/>
              <a:t>Produkti ar nomierinošu </a:t>
            </a:r>
            <a:r>
              <a:rPr lang="en-US" sz="2400" dirty="0"/>
              <a:t>u</a:t>
            </a:r>
            <a:r>
              <a:rPr lang="lv-LV" sz="2400" dirty="0"/>
              <a:t>n ārstniecisku iedarbību</a:t>
            </a:r>
          </a:p>
        </p:txBody>
      </p:sp>
      <p:sp>
        <p:nvSpPr>
          <p:cNvPr id="10" name="TextBox 9">
            <a:extLst>
              <a:ext uri="{FF2B5EF4-FFF2-40B4-BE49-F238E27FC236}">
                <a16:creationId xmlns:a16="http://schemas.microsoft.com/office/drawing/2014/main" id="{6A5A60E6-FE36-0F4D-A8C6-46D47EE1CD60}"/>
              </a:ext>
            </a:extLst>
          </p:cNvPr>
          <p:cNvSpPr txBox="1"/>
          <p:nvPr/>
        </p:nvSpPr>
        <p:spPr>
          <a:xfrm>
            <a:off x="166410" y="1911927"/>
            <a:ext cx="1759489" cy="3170099"/>
          </a:xfrm>
          <a:prstGeom prst="rect">
            <a:avLst/>
          </a:prstGeom>
          <a:noFill/>
        </p:spPr>
        <p:txBody>
          <a:bodyPr wrap="square" rtlCol="0">
            <a:spAutoFit/>
          </a:bodyPr>
          <a:lstStyle/>
          <a:p>
            <a:pPr marL="285750" indent="-285750">
              <a:buFont typeface="Arial" panose="020B0604020202020204" pitchFamily="34" charset="0"/>
              <a:buChar char="•"/>
            </a:pPr>
            <a:r>
              <a:rPr lang="lv-LV" sz="2000" dirty="0"/>
              <a:t>100% brūno aļģu ekstrakts (algināts)</a:t>
            </a:r>
          </a:p>
          <a:p>
            <a:pPr marL="285750" indent="-285750">
              <a:buFont typeface="Arial" panose="020B0604020202020204" pitchFamily="34" charset="0"/>
              <a:buChar char="•"/>
            </a:pPr>
            <a:r>
              <a:rPr lang="lv-LV" sz="2000" dirty="0"/>
              <a:t>Aļģu ziedēšanas produkti iespējami kā izejmateriāli</a:t>
            </a:r>
          </a:p>
          <a:p>
            <a:pPr marL="285750" indent="-285750">
              <a:buFont typeface="Arial" panose="020B0604020202020204" pitchFamily="34" charset="0"/>
              <a:buChar char="•"/>
            </a:pPr>
            <a:endParaRPr lang="lv-LV" sz="2000" dirty="0"/>
          </a:p>
        </p:txBody>
      </p:sp>
      <p:sp>
        <p:nvSpPr>
          <p:cNvPr id="11" name="TextBox 10">
            <a:extLst>
              <a:ext uri="{FF2B5EF4-FFF2-40B4-BE49-F238E27FC236}">
                <a16:creationId xmlns:a16="http://schemas.microsoft.com/office/drawing/2014/main" id="{F268639A-9EDF-6042-AF3E-759143CB60F5}"/>
              </a:ext>
            </a:extLst>
          </p:cNvPr>
          <p:cNvSpPr txBox="1"/>
          <p:nvPr/>
        </p:nvSpPr>
        <p:spPr>
          <a:xfrm>
            <a:off x="9875520" y="1928553"/>
            <a:ext cx="2200102" cy="2554545"/>
          </a:xfrm>
          <a:prstGeom prst="rect">
            <a:avLst/>
          </a:prstGeom>
          <a:noFill/>
        </p:spPr>
        <p:txBody>
          <a:bodyPr wrap="square" rtlCol="0">
            <a:spAutoFit/>
          </a:bodyPr>
          <a:lstStyle/>
          <a:p>
            <a:pPr marL="342900" indent="-342900">
              <a:buFont typeface="Arial" panose="020B0604020202020204" pitchFamily="34" charset="0"/>
              <a:buChar char="•"/>
            </a:pPr>
            <a:r>
              <a:rPr lang="lv-LV" sz="2000" dirty="0"/>
              <a:t>Piparmētru ēteriskā eļļa un vulkānisko iežu granulas</a:t>
            </a:r>
          </a:p>
          <a:p>
            <a:pPr marL="342900" indent="-342900">
              <a:buFont typeface="Arial" panose="020B0604020202020204" pitchFamily="34" charset="0"/>
              <a:buChar char="•"/>
            </a:pPr>
            <a:r>
              <a:rPr lang="lv-LV" sz="2000" dirty="0" smtClean="0"/>
              <a:t>Mitrina ādu, </a:t>
            </a:r>
            <a:r>
              <a:rPr lang="lv-LV" sz="2000" dirty="0"/>
              <a:t>sniedzot atvēsinošu efektu</a:t>
            </a:r>
          </a:p>
        </p:txBody>
      </p:sp>
    </p:spTree>
    <p:extLst>
      <p:ext uri="{BB962C8B-B14F-4D97-AF65-F5344CB8AC3E}">
        <p14:creationId xmlns:p14="http://schemas.microsoft.com/office/powerpoint/2010/main" val="2619159209"/>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20291</TotalTime>
  <Words>3276</Words>
  <Application>Microsoft Office PowerPoint</Application>
  <PresentationFormat>Widescreen</PresentationFormat>
  <Paragraphs>388</Paragraphs>
  <Slides>18</Slides>
  <Notes>18</Notes>
  <HiddenSlides>0</HiddenSlides>
  <MMClips>1</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18</vt:i4>
      </vt:variant>
    </vt:vector>
  </HeadingPairs>
  <TitlesOfParts>
    <vt:vector size="24" baseType="lpstr">
      <vt:lpstr>Arial</vt:lpstr>
      <vt:lpstr>Calibri</vt:lpstr>
      <vt:lpstr>Calibri Light</vt:lpstr>
      <vt:lpstr>Roboto</vt:lpstr>
      <vt:lpstr>Roboto Medium</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www.lkt.lv</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Eilidh Shaw</dc:creator>
  <cp:lastModifiedBy>Kārlis Dūmiņš</cp:lastModifiedBy>
  <cp:revision>240</cp:revision>
  <cp:lastPrinted>2020-02-26T12:56:59Z</cp:lastPrinted>
  <dcterms:created xsi:type="dcterms:W3CDTF">2020-02-11T14:40:54Z</dcterms:created>
  <dcterms:modified xsi:type="dcterms:W3CDTF">2021-02-23T13:37:38Z</dcterms:modified>
</cp:coreProperties>
</file>