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35"/>
  </p:notesMasterIdLst>
  <p:sldIdLst>
    <p:sldId id="337" r:id="rId5"/>
    <p:sldId id="352" r:id="rId6"/>
    <p:sldId id="354" r:id="rId7"/>
    <p:sldId id="322" r:id="rId8"/>
    <p:sldId id="348" r:id="rId9"/>
    <p:sldId id="329" r:id="rId10"/>
    <p:sldId id="338" r:id="rId11"/>
    <p:sldId id="365" r:id="rId12"/>
    <p:sldId id="340" r:id="rId13"/>
    <p:sldId id="355" r:id="rId14"/>
    <p:sldId id="356" r:id="rId15"/>
    <p:sldId id="344" r:id="rId16"/>
    <p:sldId id="357" r:id="rId17"/>
    <p:sldId id="327" r:id="rId18"/>
    <p:sldId id="345" r:id="rId19"/>
    <p:sldId id="358" r:id="rId20"/>
    <p:sldId id="359" r:id="rId21"/>
    <p:sldId id="360" r:id="rId22"/>
    <p:sldId id="361" r:id="rId23"/>
    <p:sldId id="370" r:id="rId24"/>
    <p:sldId id="371" r:id="rId25"/>
    <p:sldId id="362" r:id="rId26"/>
    <p:sldId id="363" r:id="rId27"/>
    <p:sldId id="364" r:id="rId28"/>
    <p:sldId id="366" r:id="rId29"/>
    <p:sldId id="367" r:id="rId30"/>
    <p:sldId id="368" r:id="rId31"/>
    <p:sldId id="349" r:id="rId32"/>
    <p:sldId id="351" r:id="rId33"/>
    <p:sldId id="35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FFFFFF"/>
    <a:srgbClr val="A2C300"/>
    <a:srgbClr val="3D8400"/>
    <a:srgbClr val="FABA00"/>
    <a:srgbClr val="80CCDF"/>
    <a:srgbClr val="008BDF"/>
    <a:srgbClr val="AE0917"/>
    <a:srgbClr val="F5F5F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BCAD3-11DE-4CB1-8B52-1E79A8D2FE3C}" v="51" dt="2020-03-09T06:22:35.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8"/>
    <p:restoredTop sz="56968" autoAdjust="0"/>
  </p:normalViewPr>
  <p:slideViewPr>
    <p:cSldViewPr snapToGrid="0" snapToObjects="1">
      <p:cViewPr varScale="1">
        <p:scale>
          <a:sx n="65" d="100"/>
          <a:sy n="65" d="100"/>
        </p:scale>
        <p:origin x="96" y="192"/>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1" d="1"/>
        <a:sy n="1" d="1"/>
      </p:scale>
      <p:origin x="0" y="0"/>
    </p:cViewPr>
  </p:notesTextViewPr>
  <p:sorterViewPr>
    <p:cViewPr>
      <p:scale>
        <a:sx n="78" d="100"/>
        <a:sy n="78" d="100"/>
      </p:scale>
      <p:origin x="0" y="0"/>
    </p:cViewPr>
  </p:sorterViewPr>
  <p:notesViewPr>
    <p:cSldViewPr snapToGrid="0" snapToObjects="1">
      <p:cViewPr varScale="1">
        <p:scale>
          <a:sx n="76" d="100"/>
          <a:sy n="76" d="100"/>
        </p:scale>
        <p:origin x="2424" y="-8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3DD78-1EB4-8045-97D6-FF50959E5DC9}" type="datetimeFigureOut">
              <a:rPr lang="de-DE" smtClean="0"/>
              <a:t>23.02.2021</a:t>
            </a:fld>
            <a:endParaRPr lang="lv-LV"/>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lv-LV"/>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RfRN_hHeIKk"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c.europa.eu/research/bioeconomy/pdf/ec_bioeconomy_strategy_2018.pdf#view=fit&amp;pagemode=non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c.europa.eu/research/bioeconomy/pdf/ec_bioeconomy_actions_2018.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be-rural.eu/background/"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c.europa.eu/research/bioeconomy/pdf/ec_bioeconomy_actions_2018.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i.co/insight/17-companies-helping-meet-the-17-un-sustainable-development-goa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b="1" kern="1200" dirty="0" smtClean="0">
                <a:solidFill>
                  <a:schemeClr val="tx1"/>
                </a:solidFill>
                <a:effectLst/>
                <a:latin typeface="+mn-lt"/>
              </a:rPr>
              <a:t>Piezīmes skolotājam:</a:t>
            </a:r>
            <a:r>
              <a:rPr lang="lv-LV"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rPr>
              <a:t>Skolotāja vārds, kas jāievada slaida apakšējā kreisajā stūrī. Paskaidrojiet, ka šī prezentācija iepazīstina ar galvenajiem bioekonomikas principiem un iespējām un saknēm ar ilgtspēju. Tajā apspriesti arī bioekonomikas izaicinājumi un risinājumi.</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baseline="0" dirty="0" smtClean="0">
                <a:solidFill>
                  <a:schemeClr val="tx1"/>
                </a:solidFill>
                <a:effectLst/>
                <a:latin typeface="+mn-lt"/>
              </a:rPr>
              <a:t>Izņemot divus videoklipus un viktorīnu, kopsavilkuma slaidu un šo pirmo slaidu, ir kopā 23 slaidi – tāpēc šo slaidu prezentēšanai vajadzētu būt no 23 līdz 46 minūtēm, atkarībā no skaidrojumu apjoma.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baseline="0" dirty="0" smtClean="0">
                <a:solidFill>
                  <a:schemeClr val="tx1"/>
                </a:solidFill>
                <a:effectLst/>
                <a:latin typeface="+mn-lt"/>
              </a:rPr>
              <a:t>Divi videoklipi ir aptuveni 2 minūtes gari katrs.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rPr>
              <a:t>Viktorīna ar 6 jautājumiem – prasīs 6 vai vairāk minūtes (atkarībā no tā, vai lasīsit papildu informāciju).</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dirty="0" smtClean="0">
              <a:solidFill>
                <a:schemeClr val="tx1"/>
              </a:solidFill>
              <a:effectLst/>
              <a:latin typeface="+mn-lt"/>
              <a:ea typeface="+mn-ea"/>
              <a:cs typeface="+mn-cs"/>
            </a:endParaRP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lv-LV"/>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Šis slaids parāda saikni starp bioekonomiku un IAM.</a:t>
            </a:r>
          </a:p>
          <a:p>
            <a:r>
              <a:rPr lang="lv-LV" sz="1200" kern="1200" dirty="0" smtClean="0">
                <a:solidFill>
                  <a:schemeClr val="tx1"/>
                </a:solidFill>
                <a:effectLst/>
                <a:latin typeface="+mn-lt"/>
              </a:rPr>
              <a:t> </a:t>
            </a:r>
          </a:p>
          <a:p>
            <a:r>
              <a:rPr lang="lv-LV" sz="1200" kern="1200" dirty="0" smtClean="0">
                <a:solidFill>
                  <a:schemeClr val="tx1"/>
                </a:solidFill>
                <a:effectLst/>
                <a:latin typeface="+mn-lt"/>
              </a:rPr>
              <a:t>Haimans T. </a:t>
            </a:r>
            <a:r>
              <a:rPr lang="lv-LV" sz="1200" i="1" kern="1200" dirty="0" smtClean="0">
                <a:solidFill>
                  <a:schemeClr val="tx1"/>
                </a:solidFill>
                <a:effectLst/>
                <a:latin typeface="+mn-lt"/>
              </a:rPr>
              <a:t>[Heimann, T.]</a:t>
            </a:r>
            <a:r>
              <a:rPr lang="lv-LV" sz="1200" kern="1200" dirty="0" smtClean="0">
                <a:solidFill>
                  <a:schemeClr val="tx1"/>
                </a:solidFill>
                <a:effectLst/>
                <a:latin typeface="+mn-lt"/>
              </a:rPr>
              <a:t>, 2019. Bioekonomika un IAM: vai bioekonomika atbalsta IAM sasniegšanu? </a:t>
            </a:r>
            <a:r>
              <a:rPr lang="lv-LV" sz="1200" i="1" kern="1200" dirty="0" smtClean="0">
                <a:solidFill>
                  <a:schemeClr val="tx1"/>
                </a:solidFill>
                <a:effectLst/>
                <a:latin typeface="+mn-lt"/>
              </a:rPr>
              <a:t>Earth's Future</a:t>
            </a:r>
            <a:r>
              <a:rPr lang="lv-LV" sz="1200" kern="1200" dirty="0" smtClean="0">
                <a:solidFill>
                  <a:schemeClr val="tx1"/>
                </a:solidFill>
                <a:effectLst/>
                <a:latin typeface="+mn-lt"/>
              </a:rPr>
              <a:t>, </a:t>
            </a:r>
            <a:r>
              <a:rPr lang="lv-LV" sz="1200" i="1" kern="1200" dirty="0" smtClean="0">
                <a:solidFill>
                  <a:schemeClr val="tx1"/>
                </a:solidFill>
                <a:effectLst/>
                <a:latin typeface="+mn-lt"/>
              </a:rPr>
              <a:t>7</a:t>
            </a:r>
            <a:r>
              <a:rPr lang="lv-LV" sz="1200" kern="1200" dirty="0" smtClean="0">
                <a:solidFill>
                  <a:schemeClr val="tx1"/>
                </a:solidFill>
                <a:effectLst/>
                <a:latin typeface="+mn-lt"/>
              </a:rPr>
              <a:t>(1), 43-57. lpp.</a:t>
            </a:r>
          </a:p>
          <a:p>
            <a:r>
              <a:rPr lang="lv-LV" sz="1200" kern="1200" dirty="0" smtClean="0">
                <a:solidFill>
                  <a:schemeClr val="tx1"/>
                </a:solidFill>
                <a:effectLst/>
                <a:latin typeface="+mn-lt"/>
              </a:rPr>
              <a:t> </a:t>
            </a:r>
            <a:endParaRPr lang="lv-LV"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10</a:t>
            </a:fld>
            <a:endParaRPr lang="lv-LV"/>
          </a:p>
        </p:txBody>
      </p:sp>
    </p:spTree>
    <p:extLst>
      <p:ext uri="{BB962C8B-B14F-4D97-AF65-F5344CB8AC3E}">
        <p14:creationId xmlns:p14="http://schemas.microsoft.com/office/powerpoint/2010/main" val="702607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 </a:t>
            </a:r>
          </a:p>
          <a:p>
            <a:r>
              <a:rPr lang="lv-LV" sz="1200" kern="1200" dirty="0" smtClean="0">
                <a:solidFill>
                  <a:schemeClr val="tx1"/>
                </a:solidFill>
                <a:effectLst/>
                <a:latin typeface="+mn-lt"/>
              </a:rPr>
              <a:t>Avots: Ģenerālsekretāra iecelta neatkarīga zinātnieku grupa (2019), </a:t>
            </a:r>
            <a:r>
              <a:rPr lang="lv-LV" sz="1200" i="1" kern="1200" dirty="0" smtClean="0">
                <a:solidFill>
                  <a:schemeClr val="tx1"/>
                </a:solidFill>
                <a:effectLst/>
                <a:latin typeface="+mn-lt"/>
              </a:rPr>
              <a:t>2019. gada globālās ilgtspējīgas attīstības ziņojums: Nākotne šodien </a:t>
            </a:r>
            <a:r>
              <a:rPr lang="lv-LV" sz="1200" kern="1200" dirty="0" smtClean="0">
                <a:solidFill>
                  <a:schemeClr val="tx1"/>
                </a:solidFill>
                <a:effectLst/>
                <a:latin typeface="+mn-lt"/>
              </a:rPr>
              <a:t>– </a:t>
            </a:r>
            <a:r>
              <a:rPr lang="lv-LV" sz="1200" i="1" kern="1200" dirty="0" smtClean="0">
                <a:solidFill>
                  <a:schemeClr val="tx1"/>
                </a:solidFill>
                <a:effectLst/>
                <a:latin typeface="+mn-lt"/>
              </a:rPr>
              <a:t>Zinātne ilgtspējīgas attīstības sasniegšanai, </a:t>
            </a:r>
            <a:r>
              <a:rPr lang="lv-LV" sz="1200" kern="1200" dirty="0" smtClean="0">
                <a:solidFill>
                  <a:schemeClr val="tx1"/>
                </a:solidFill>
                <a:effectLst/>
                <a:latin typeface="+mn-lt"/>
              </a:rPr>
              <a:t>(Apvienoto Nāciju Organizācija, Ņujorka). </a:t>
            </a:r>
          </a:p>
          <a:p>
            <a:r>
              <a:rPr lang="lv-LV" sz="1200" kern="1200" dirty="0" smtClean="0">
                <a:solidFill>
                  <a:schemeClr val="tx1"/>
                </a:solidFill>
                <a:effectLst/>
                <a:latin typeface="+mn-lt"/>
              </a:rPr>
              <a:t>https://sustainabledevelopment.un.org/content/documents/24797GSDR_report_2019.pdf</a:t>
            </a:r>
          </a:p>
          <a:p>
            <a:endParaRPr lang="lv-LV" sz="1200" kern="1200" dirty="0" smtClean="0">
              <a:solidFill>
                <a:schemeClr val="tx1"/>
              </a:solidFill>
              <a:effectLst/>
              <a:latin typeface="+mn-lt"/>
              <a:ea typeface="+mn-ea"/>
              <a:cs typeface="+mn-cs"/>
            </a:endParaRP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11</a:t>
            </a:fld>
            <a:endParaRPr lang="lv-LV"/>
          </a:p>
        </p:txBody>
      </p:sp>
    </p:spTree>
    <p:extLst>
      <p:ext uri="{BB962C8B-B14F-4D97-AF65-F5344CB8AC3E}">
        <p14:creationId xmlns:p14="http://schemas.microsoft.com/office/powerpoint/2010/main" val="2021538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Ir svarīgi norādīt ne tikai saistību ar ilgtspēju, bet arī klimata pārmaiņu mazināšanu.</a:t>
            </a:r>
            <a:r>
              <a:rPr lang="lv-LV" smtClean="0"/>
              <a:t> </a:t>
            </a:r>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12</a:t>
            </a:fld>
            <a:endParaRPr lang="lv-LV"/>
          </a:p>
        </p:txBody>
      </p:sp>
    </p:spTree>
    <p:extLst>
      <p:ext uri="{BB962C8B-B14F-4D97-AF65-F5344CB8AC3E}">
        <p14:creationId xmlns:p14="http://schemas.microsoft.com/office/powerpoint/2010/main" val="1888147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b="1" kern="1200" dirty="0" smtClean="0">
                <a:solidFill>
                  <a:schemeClr val="tx1"/>
                </a:solidFill>
                <a:effectLst/>
                <a:latin typeface="+mn-lt"/>
              </a:rPr>
              <a:t>Piezīmes skolotājam:</a:t>
            </a:r>
            <a:r>
              <a:rPr lang="lv-LV" smtClean="0"/>
              <a:t> </a:t>
            </a:r>
            <a:r>
              <a:rPr lang="lv-LV" sz="1200" kern="1200" dirty="0" smtClean="0">
                <a:solidFill>
                  <a:schemeClr val="tx1"/>
                </a:solidFill>
                <a:effectLst/>
                <a:latin typeface="+mn-lt"/>
              </a:rPr>
              <a:t>Paskaidrojiet, ka, lai mēģinātu risināt ar ekoloģisko robežu saistītos jautājumus: Nacionālajām un starptautiskajām struktūrām ir jābūt īpašām vadlīnijām. Piemērs tam ir Eiropas Komisijas 2018. gada publikācija; “Jauna bioekonomikas stratēģija ilgtspējīgai Eiropai.” </a:t>
            </a:r>
            <a:r>
              <a:rPr lang="lv-LV" sz="1200" b="1" kern="1200" dirty="0" smtClean="0">
                <a:solidFill>
                  <a:schemeClr val="tx1"/>
                </a:solidFill>
                <a:effectLst/>
                <a:latin typeface="+mn-lt"/>
              </a:rPr>
              <a:t>Papildu informācija pieejama:</a:t>
            </a:r>
            <a:r>
              <a:rPr lang="lv-LV" smtClean="0"/>
              <a:t> </a:t>
            </a:r>
            <a:r>
              <a:rPr lang="lv-LV" sz="1200" u="sng" kern="1200" dirty="0" smtClean="0">
                <a:solidFill>
                  <a:schemeClr val="tx1"/>
                </a:solidFill>
                <a:effectLst/>
                <a:latin typeface="+mn-lt"/>
                <a:hlinkClick r:id="rId3"/>
              </a:rPr>
              <a:t>https://ec.europa.eu/commission/news/new-bioeconomy-strategy-sustainable-europe-2018-oct-11-0_en</a:t>
            </a:r>
            <a:endParaRPr lang="lv-LV" sz="1200" kern="1200" smtClean="0">
              <a:solidFill>
                <a:schemeClr val="tx1"/>
              </a:solidFill>
              <a:effectLst/>
              <a:latin typeface="+mn-lt"/>
              <a:ea typeface="+mn-ea"/>
              <a:cs typeface="+mn-cs"/>
            </a:endParaRPr>
          </a:p>
          <a:p>
            <a:r>
              <a:rPr lang="lv-LV" sz="1200" kern="1200" dirty="0" smtClean="0">
                <a:solidFill>
                  <a:schemeClr val="tx1"/>
                </a:solidFill>
                <a:effectLst/>
                <a:latin typeface="+mn-lt"/>
              </a:rPr>
              <a:t> </a:t>
            </a:r>
          </a:p>
          <a:p>
            <a:r>
              <a:rPr lang="lv-LV" sz="1200" kern="1200" dirty="0" smtClean="0">
                <a:solidFill>
                  <a:schemeClr val="tx1"/>
                </a:solidFill>
                <a:effectLst/>
                <a:latin typeface="+mn-lt"/>
              </a:rPr>
              <a:t>Galvenie materiāli lasīšanai: </a:t>
            </a:r>
          </a:p>
          <a:p>
            <a:r>
              <a:rPr lang="lv-LV" sz="1200" kern="1200" dirty="0" smtClean="0">
                <a:solidFill>
                  <a:schemeClr val="tx1"/>
                </a:solidFill>
                <a:effectLst/>
                <a:latin typeface="+mn-lt"/>
              </a:rPr>
              <a:t>EK (2018), Bioekonomika: Jauna stratēģija ilgtspējīgai Eiropas Veselīgu ekosistēmu atjaunošana un bioloģiskās daudzveidības veicināšana. Eiropas Komisija </a:t>
            </a:r>
            <a:r>
              <a:rPr lang="lv-LV" sz="1200" u="sng" kern="1200" dirty="0" smtClean="0">
                <a:solidFill>
                  <a:schemeClr val="tx1"/>
                </a:solidFill>
                <a:effectLst/>
                <a:latin typeface="+mn-lt"/>
                <a:hlinkClick r:id="rId4"/>
              </a:rPr>
              <a:t>https://ec.europa.eu/research/bioeconomy/pdf/ec_bioeconomy_actions_2018.pdf</a:t>
            </a:r>
            <a:r>
              <a:rPr lang="lv-LV" smtClean="0"/>
              <a:t> </a:t>
            </a:r>
          </a:p>
          <a:p>
            <a:endParaRPr lang="lv-LV"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kern="1200" dirty="0" smtClean="0">
                <a:solidFill>
                  <a:schemeClr val="tx1"/>
                </a:solidFill>
                <a:effectLst/>
                <a:latin typeface="+mn-lt"/>
              </a:rPr>
              <a:t>Iespējams apskatīt sekojošos materiālus padziļinātai lasīšanai: </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kern="1200" dirty="0" smtClean="0">
                <a:solidFill>
                  <a:schemeClr val="tx1"/>
                </a:solidFill>
                <a:effectLst/>
                <a:latin typeface="+mn-lt"/>
              </a:rPr>
              <a:t>Džiampetro M. </a:t>
            </a:r>
            <a:r>
              <a:rPr lang="lv-LV" sz="1200" b="0" i="1" u="none" strike="noStrike" kern="1200" dirty="0" smtClean="0">
                <a:solidFill>
                  <a:schemeClr val="tx1"/>
                </a:solidFill>
                <a:effectLst/>
                <a:latin typeface="+mn-lt"/>
              </a:rPr>
              <a:t>[Giampietro, M.]</a:t>
            </a:r>
            <a:r>
              <a:rPr lang="lv-LV" sz="1200" b="0" i="0" u="none" strike="noStrike" kern="1200" dirty="0" smtClean="0">
                <a:solidFill>
                  <a:schemeClr val="tx1"/>
                </a:solidFill>
                <a:effectLst/>
                <a:latin typeface="+mn-lt"/>
              </a:rPr>
              <a:t> (2019). Par aprites bioekonomiku un sasaistu noņemšanu: ietekme uz ilgtspējīgu izaugsmi. </a:t>
            </a:r>
            <a:r>
              <a:rPr lang="lv-LV" sz="1200" b="0" i="1" u="none" strike="noStrike" kern="1200" dirty="0" smtClean="0">
                <a:solidFill>
                  <a:schemeClr val="tx1"/>
                </a:solidFill>
                <a:effectLst/>
                <a:latin typeface="+mn-lt"/>
              </a:rPr>
              <a:t>Ecological economics</a:t>
            </a:r>
            <a:r>
              <a:rPr lang="lv-LV" sz="1200" b="0" i="0" u="none" strike="noStrike" kern="1200" dirty="0" smtClean="0">
                <a:solidFill>
                  <a:schemeClr val="tx1"/>
                </a:solidFill>
                <a:effectLst/>
                <a:latin typeface="+mn-lt"/>
              </a:rPr>
              <a:t>, </a:t>
            </a:r>
            <a:r>
              <a:rPr lang="lv-LV" sz="1200" b="0" i="1" u="none" strike="noStrike" kern="1200" dirty="0" smtClean="0">
                <a:solidFill>
                  <a:schemeClr val="tx1"/>
                </a:solidFill>
                <a:effectLst/>
                <a:latin typeface="+mn-lt"/>
              </a:rPr>
              <a:t>162</a:t>
            </a:r>
            <a:r>
              <a:rPr lang="lv-LV" sz="1200" b="0" i="0" u="none" strike="noStrike" kern="1200" dirty="0" smtClean="0">
                <a:solidFill>
                  <a:schemeClr val="tx1"/>
                </a:solidFill>
                <a:effectLst/>
                <a:latin typeface="+mn-lt"/>
              </a:rPr>
              <a:t>, 143-156. </a:t>
            </a:r>
            <a:r>
              <a:rPr lang="lv-LV" sz="1200" b="0" i="0" u="none" strike="noStrike" kern="1200" dirty="0" smtClean="0">
                <a:solidFill>
                  <a:schemeClr val="tx1"/>
                </a:solidFill>
                <a:effectLst/>
                <a:latin typeface="+mn-lt"/>
                <a:hlinkClick r:id="rId5" tooltip="Oriģinālā saite: https://www.sciencedirect.com/science/article/pii/S0921800918317178. Ja uzticaties šai saitei, klikšķiniet uz tās."/>
              </a:rPr>
              <a:t>https://www.sciencedirect.com/science/article/pii/S0921800918317178</a:t>
            </a:r>
            <a:endParaRPr lang="lv-LV" sz="12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kern="1200" dirty="0" smtClean="0">
                <a:solidFill>
                  <a:schemeClr val="tx1"/>
                </a:solidFill>
                <a:effectLst/>
                <a:latin typeface="+mn-lt"/>
              </a:rPr>
              <a:t>Viviena F. D. </a:t>
            </a:r>
            <a:r>
              <a:rPr lang="lv-LV" sz="1200" b="0" i="1" u="none" strike="noStrike" kern="1200" dirty="0" smtClean="0">
                <a:solidFill>
                  <a:schemeClr val="tx1"/>
                </a:solidFill>
                <a:effectLst/>
                <a:latin typeface="+mn-lt"/>
              </a:rPr>
              <a:t>[Vivien, F. D.]</a:t>
            </a:r>
            <a:r>
              <a:rPr lang="lv-LV" sz="1200" b="0" i="0" u="none" strike="noStrike" kern="1200" dirty="0" smtClean="0">
                <a:solidFill>
                  <a:schemeClr val="tx1"/>
                </a:solidFill>
                <a:effectLst/>
                <a:latin typeface="+mn-lt"/>
              </a:rPr>
              <a:t>, Njedu M. </a:t>
            </a:r>
            <a:r>
              <a:rPr lang="lv-LV" sz="1200" b="0" i="1" u="none" strike="noStrike" kern="1200" dirty="0" smtClean="0">
                <a:solidFill>
                  <a:schemeClr val="tx1"/>
                </a:solidFill>
                <a:effectLst/>
                <a:latin typeface="+mn-lt"/>
              </a:rPr>
              <a:t>[Nieddu, M.]</a:t>
            </a:r>
            <a:r>
              <a:rPr lang="lv-LV" sz="1200" b="0" i="0" u="none" strike="noStrike" kern="1200" dirty="0" smtClean="0">
                <a:solidFill>
                  <a:schemeClr val="tx1"/>
                </a:solidFill>
                <a:effectLst/>
                <a:latin typeface="+mn-lt"/>
              </a:rPr>
              <a:t>, Beforts N. </a:t>
            </a:r>
            <a:r>
              <a:rPr lang="lv-LV" sz="1200" b="0" i="1" u="none" strike="noStrike" kern="1200" dirty="0" smtClean="0">
                <a:solidFill>
                  <a:schemeClr val="tx1"/>
                </a:solidFill>
                <a:effectLst/>
                <a:latin typeface="+mn-lt"/>
              </a:rPr>
              <a:t>[Befort, N.]</a:t>
            </a:r>
            <a:r>
              <a:rPr lang="lv-LV" sz="1200" b="0" i="0" u="none" strike="noStrike" kern="1200" dirty="0" smtClean="0">
                <a:solidFill>
                  <a:schemeClr val="tx1"/>
                </a:solidFill>
                <a:effectLst/>
                <a:latin typeface="+mn-lt"/>
              </a:rPr>
              <a:t>, Debrefs R. </a:t>
            </a:r>
            <a:r>
              <a:rPr lang="lv-LV" sz="1200" b="0" i="1" u="none" strike="noStrike" kern="1200" dirty="0" smtClean="0">
                <a:solidFill>
                  <a:schemeClr val="tx1"/>
                </a:solidFill>
                <a:effectLst/>
                <a:latin typeface="+mn-lt"/>
              </a:rPr>
              <a:t>[Debref, R.]</a:t>
            </a:r>
            <a:r>
              <a:rPr lang="lv-LV" sz="1200" b="0" i="0" u="none" strike="noStrike" kern="1200" dirty="0" smtClean="0">
                <a:solidFill>
                  <a:schemeClr val="tx1"/>
                </a:solidFill>
                <a:effectLst/>
                <a:latin typeface="+mn-lt"/>
              </a:rPr>
              <a:t> un Džiampetro M. </a:t>
            </a:r>
            <a:r>
              <a:rPr lang="lv-LV" sz="1200" b="0" i="1" u="none" strike="noStrike" kern="1200" dirty="0" smtClean="0">
                <a:solidFill>
                  <a:schemeClr val="tx1"/>
                </a:solidFill>
                <a:effectLst/>
                <a:latin typeface="+mn-lt"/>
              </a:rPr>
              <a:t>[Giampietro, M.]</a:t>
            </a:r>
            <a:r>
              <a:rPr lang="lv-LV" sz="1200" b="0" i="0" u="none" strike="noStrike" kern="1200" dirty="0" smtClean="0">
                <a:solidFill>
                  <a:schemeClr val="tx1"/>
                </a:solidFill>
                <a:effectLst/>
                <a:latin typeface="+mn-lt"/>
              </a:rPr>
              <a:t> (2019). Bioekonomikas pieejas "uzlaušana". </a:t>
            </a:r>
            <a:r>
              <a:rPr lang="lv-LV" sz="1200" b="0" i="1" u="none" strike="noStrike" kern="1200" dirty="0" smtClean="0">
                <a:solidFill>
                  <a:schemeClr val="tx1"/>
                </a:solidFill>
                <a:effectLst/>
                <a:latin typeface="+mn-lt"/>
              </a:rPr>
              <a:t>Ecological economics</a:t>
            </a:r>
            <a:r>
              <a:rPr lang="lv-LV" sz="1200" b="0" i="0" u="none" strike="noStrike" kern="1200" dirty="0" smtClean="0">
                <a:solidFill>
                  <a:schemeClr val="tx1"/>
                </a:solidFill>
                <a:effectLst/>
                <a:latin typeface="+mn-lt"/>
              </a:rPr>
              <a:t>, </a:t>
            </a:r>
            <a:r>
              <a:rPr lang="lv-LV" sz="1200" b="0" i="1" u="none" strike="noStrike" kern="1200" dirty="0" smtClean="0">
                <a:solidFill>
                  <a:schemeClr val="tx1"/>
                </a:solidFill>
                <a:effectLst/>
                <a:latin typeface="+mn-lt"/>
              </a:rPr>
              <a:t>159</a:t>
            </a:r>
            <a:r>
              <a:rPr lang="lv-LV" sz="1200" b="0" i="0" u="none" strike="noStrike" kern="1200" dirty="0" smtClean="0">
                <a:solidFill>
                  <a:schemeClr val="tx1"/>
                </a:solidFill>
                <a:effectLst/>
                <a:latin typeface="+mn-lt"/>
              </a:rPr>
              <a:t>, 189-197. </a:t>
            </a:r>
            <a:r>
              <a:rPr lang="lv-LV" sz="1200" b="0" i="0" u="none" strike="noStrike" kern="1200" dirty="0" smtClean="0">
                <a:solidFill>
                  <a:schemeClr val="tx1"/>
                </a:solidFill>
                <a:effectLst/>
                <a:latin typeface="+mn-lt"/>
                <a:hlinkClick r:id="rId6" tooltip="Oriģinālā saite: https://www.sciencedirect.com/science/article/abs/pii/S0921800918308115. Ja uzticaties šai saitei, klikšķiniet uz tās."/>
              </a:rPr>
              <a:t>https://www.sciencedirect.com/science/article/abs/pii/S0921800918308115</a:t>
            </a:r>
            <a:endParaRPr lang="lv-LV" sz="12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0" i="0" u="none" strike="noStrike"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13</a:t>
            </a:fld>
            <a:endParaRPr lang="lv-LV"/>
          </a:p>
        </p:txBody>
      </p:sp>
    </p:spTree>
    <p:extLst>
      <p:ext uri="{BB962C8B-B14F-4D97-AF65-F5344CB8AC3E}">
        <p14:creationId xmlns:p14="http://schemas.microsoft.com/office/powerpoint/2010/main" val="23988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Atgādinājums: bioekonomikā pārtikas, materiālu un enerģijas ražošanai tiek izmantoti atjaunojamie bioloģiskie resursi no zemes un jūras – piemēram, kultūraugi, meži, zivis, dzīvnieki un mikroorganismi.</a:t>
            </a:r>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r>
              <a:rPr lang="lv-LV" sz="1200" kern="1200" dirty="0" smtClean="0">
                <a:solidFill>
                  <a:schemeClr val="tx1"/>
                </a:solidFill>
                <a:effectLst/>
                <a:latin typeface="+mn-lt"/>
              </a:rPr>
              <a:t>Uzņēmumi atrod novatoriskus veidus, kā izmantot materiālus, kas citādi nonāktu atkritumu poligonā, un kā pārveidot tos par produktiem, kurus var izgatavot ilgtspējīgākā veidā. </a:t>
            </a:r>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r>
              <a:rPr lang="lv-LV" sz="1200" kern="1200" dirty="0" smtClean="0">
                <a:solidFill>
                  <a:schemeClr val="tx1"/>
                </a:solidFill>
                <a:effectLst/>
                <a:latin typeface="+mn-lt"/>
              </a:rPr>
              <a:t> </a:t>
            </a:r>
            <a:endParaRPr lang="lv-LV"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14</a:t>
            </a:fld>
            <a:endParaRPr lang="lv-LV"/>
          </a:p>
        </p:txBody>
      </p:sp>
    </p:spTree>
    <p:extLst>
      <p:ext uri="{BB962C8B-B14F-4D97-AF65-F5344CB8AC3E}">
        <p14:creationId xmlns:p14="http://schemas.microsoft.com/office/powerpoint/2010/main" val="3325145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Videomateriālā īsumā paskaidroti vissvarīgākie bioekonomikas pamati, izmantojot animācijas filmu. Tajā parādītas atšķirības starp fosilajiem un bioloģiskajiem resursiem, tos lietojot kā izejvielu vai pamatu produktus. Videomateriālā tiek iepazīstināta bioekonomika kā aprites ekonomika un parādīti tās pozitīvie aspekti un priekšrocības nākotnē.</a:t>
            </a:r>
            <a:r>
              <a:rPr lang="lv-LV" dirty="0" smtClean="0"/>
              <a:t> </a:t>
            </a:r>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15</a:t>
            </a:fld>
            <a:endParaRPr lang="lv-LV"/>
          </a:p>
        </p:txBody>
      </p:sp>
    </p:spTree>
    <p:extLst>
      <p:ext uri="{BB962C8B-B14F-4D97-AF65-F5344CB8AC3E}">
        <p14:creationId xmlns:p14="http://schemas.microsoft.com/office/powerpoint/2010/main" val="1340461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Šie divi darbi apspriež jautājumus, kas saistīti ar pārejas uz bioekonomiku sarežģītību.</a:t>
            </a:r>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r>
              <a:rPr lang="lv-LV" sz="1200" kern="1200" dirty="0" smtClean="0">
                <a:solidFill>
                  <a:schemeClr val="tx1"/>
                </a:solidFill>
                <a:effectLst/>
                <a:latin typeface="+mn-lt"/>
              </a:rPr>
              <a:t>Galvenie materiāli lasīšanai: </a:t>
            </a:r>
          </a:p>
          <a:p>
            <a:r>
              <a:rPr lang="lv-LV" sz="1200" kern="1200" dirty="0" smtClean="0">
                <a:solidFill>
                  <a:schemeClr val="tx1"/>
                </a:solidFill>
                <a:effectLst/>
                <a:latin typeface="+mn-lt"/>
              </a:rPr>
              <a:t>Makkormiks K. </a:t>
            </a:r>
            <a:r>
              <a:rPr lang="lv-LV" sz="1200" i="1" kern="1200" dirty="0" smtClean="0">
                <a:solidFill>
                  <a:schemeClr val="tx1"/>
                </a:solidFill>
                <a:effectLst/>
                <a:latin typeface="+mn-lt"/>
              </a:rPr>
              <a:t>[McCormick K.]</a:t>
            </a:r>
            <a:r>
              <a:rPr lang="lv-LV" sz="1200" kern="1200" dirty="0" smtClean="0">
                <a:solidFill>
                  <a:schemeClr val="tx1"/>
                </a:solidFill>
                <a:effectLst/>
                <a:latin typeface="+mn-lt"/>
              </a:rPr>
              <a:t> un Kauto N.</a:t>
            </a:r>
            <a:r>
              <a:rPr lang="lv-LV" sz="1200" i="1" kern="1200" dirty="0" smtClean="0">
                <a:solidFill>
                  <a:schemeClr val="tx1"/>
                </a:solidFill>
                <a:effectLst/>
                <a:latin typeface="+mn-lt"/>
              </a:rPr>
              <a:t>[Kautto N.]</a:t>
            </a:r>
            <a:r>
              <a:rPr lang="lv-LV" sz="1200" kern="1200" dirty="0" smtClean="0">
                <a:solidFill>
                  <a:schemeClr val="tx1"/>
                </a:solidFill>
                <a:effectLst/>
                <a:latin typeface="+mn-lt"/>
              </a:rPr>
              <a:t>, (2013. gads). Bioekonomika Eiropā: Pārskats. </a:t>
            </a:r>
            <a:r>
              <a:rPr lang="lv-LV" sz="1200" i="1" kern="1200" dirty="0" smtClean="0">
                <a:solidFill>
                  <a:schemeClr val="tx1"/>
                </a:solidFill>
                <a:effectLst/>
                <a:latin typeface="+mn-lt"/>
              </a:rPr>
              <a:t>Ilgtspēja</a:t>
            </a:r>
            <a:r>
              <a:rPr lang="lv-LV" sz="1200" kern="1200" dirty="0" smtClean="0">
                <a:solidFill>
                  <a:schemeClr val="tx1"/>
                </a:solidFill>
                <a:effectLst/>
                <a:latin typeface="+mn-lt"/>
              </a:rPr>
              <a:t>, 5: 2589-2608.</a:t>
            </a:r>
          </a:p>
          <a:p>
            <a:endParaRPr lang="lv-LV"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rPr>
              <a:t>Filps J. </a:t>
            </a:r>
            <a:r>
              <a:rPr lang="lv-LV" sz="1200" i="1" kern="1200" dirty="0" smtClean="0">
                <a:solidFill>
                  <a:schemeClr val="tx1"/>
                </a:solidFill>
                <a:effectLst/>
                <a:latin typeface="+mn-lt"/>
              </a:rPr>
              <a:t>[Philp, J.]</a:t>
            </a:r>
            <a:r>
              <a:rPr lang="lv-LV" sz="1200" kern="1200" dirty="0" smtClean="0">
                <a:solidFill>
                  <a:schemeClr val="tx1"/>
                </a:solidFill>
                <a:effectLst/>
                <a:latin typeface="+mn-lt"/>
              </a:rPr>
              <a:t> (2018). Bioekonomika, gadsimta izaicinājums politikas veidotājiem. Jaunā biotehnoliģija. 40 (Daļa A): 11-19.</a:t>
            </a:r>
          </a:p>
          <a:p>
            <a:endParaRPr lang="lv-LV" sz="1200" b="0" i="0" u="none" strike="noStrike"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16</a:t>
            </a:fld>
            <a:endParaRPr lang="lv-LV"/>
          </a:p>
        </p:txBody>
      </p:sp>
    </p:spTree>
    <p:extLst>
      <p:ext uri="{BB962C8B-B14F-4D97-AF65-F5344CB8AC3E}">
        <p14:creationId xmlns:p14="http://schemas.microsoft.com/office/powerpoint/2010/main" val="907575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Galvenie materiāli lasīšanai: </a:t>
            </a:r>
          </a:p>
          <a:p>
            <a:r>
              <a:rPr lang="lv-LV" sz="1200" kern="1200" baseline="0" dirty="0" smtClean="0">
                <a:solidFill>
                  <a:schemeClr val="tx1"/>
                </a:solidFill>
                <a:effectLst/>
                <a:latin typeface="+mn-lt"/>
              </a:rPr>
              <a:t>Bioekomomijas konsultanti (2018), LIELIE BIOEKONOMIKAS IZAICINĀJUMI – 2. DAĻA. </a:t>
            </a:r>
            <a:r>
              <a:rPr lang="lv-LV" sz="1200" kern="1200" dirty="0" smtClean="0">
                <a:solidFill>
                  <a:schemeClr val="tx1"/>
                </a:solidFill>
                <a:effectLst/>
                <a:latin typeface="+mn-lt"/>
              </a:rPr>
              <a:t>https://www.nnfcc.co.uk/news-big-bioeconomy-challenges-2 </a:t>
            </a:r>
          </a:p>
          <a:p>
            <a:endParaRPr lang="lv-LV"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rPr>
              <a:t>Braunlijs S. </a:t>
            </a:r>
            <a:r>
              <a:rPr lang="lv-LV" sz="1200" i="1" kern="1200" dirty="0" smtClean="0">
                <a:solidFill>
                  <a:schemeClr val="tx1"/>
                </a:solidFill>
                <a:effectLst/>
                <a:latin typeface="+mn-lt"/>
              </a:rPr>
              <a:t>[Brownlie, S.]</a:t>
            </a:r>
            <a:r>
              <a:rPr lang="lv-LV" sz="1200" kern="1200" dirty="0" smtClean="0">
                <a:solidFill>
                  <a:schemeClr val="tx1"/>
                </a:solidFill>
                <a:effectLst/>
                <a:latin typeface="+mn-lt"/>
              </a:rPr>
              <a:t> </a:t>
            </a:r>
            <a:r>
              <a:rPr lang="lv-LV" smtClean="0"/>
              <a:t>(2013), IAIA ātrie padomi Nr. 5 - bioloģiskās daudzveidības novērtējums. Starptautiskā ietekmes novērtēšanas asociācija (IAIA). </a:t>
            </a:r>
            <a:r>
              <a:rPr lang="lv-LV" altLang="en-US" b="1" dirty="0" smtClean="0"/>
              <a:t>https://www.iaia.org/fasttips.php</a:t>
            </a:r>
            <a:endParaRPr lang="lv-LV" sz="1200"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endParaRPr lang="lv-LV" sz="1200" b="0" i="0" u="none" strike="noStrike"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17</a:t>
            </a:fld>
            <a:endParaRPr lang="lv-LV"/>
          </a:p>
        </p:txBody>
      </p:sp>
    </p:spTree>
    <p:extLst>
      <p:ext uri="{BB962C8B-B14F-4D97-AF65-F5344CB8AC3E}">
        <p14:creationId xmlns:p14="http://schemas.microsoft.com/office/powerpoint/2010/main" val="449602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 </a:t>
            </a:r>
          </a:p>
          <a:p>
            <a:r>
              <a:rPr lang="lv-LV" sz="1200" kern="1200" dirty="0" smtClean="0">
                <a:solidFill>
                  <a:schemeClr val="tx1"/>
                </a:solidFill>
                <a:effectLst/>
                <a:latin typeface="+mn-lt"/>
              </a:rPr>
              <a:t>Galvenie materiāli lasīšanai: </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rPr>
              <a:t>Braunlijs S. </a:t>
            </a:r>
            <a:r>
              <a:rPr lang="lv-LV" sz="1200" i="1" kern="1200" dirty="0" smtClean="0">
                <a:solidFill>
                  <a:schemeClr val="tx1"/>
                </a:solidFill>
                <a:effectLst/>
                <a:latin typeface="+mn-lt"/>
              </a:rPr>
              <a:t>[Brownlie, S.]</a:t>
            </a:r>
            <a:r>
              <a:rPr lang="lv-LV" sz="1200" kern="1200" dirty="0" smtClean="0">
                <a:solidFill>
                  <a:schemeClr val="tx1"/>
                </a:solidFill>
                <a:effectLst/>
                <a:latin typeface="+mn-lt"/>
              </a:rPr>
              <a:t> </a:t>
            </a:r>
            <a:r>
              <a:rPr lang="lv-LV" smtClean="0"/>
              <a:t>(2013), IAIA ātrie padomi Nr. 5 - bioloģiskās daudzveidības novērtējums. Starptautiskā ietekmes novērtēšanas asociācija (IAIA). </a:t>
            </a:r>
            <a:r>
              <a:rPr lang="lv-LV" altLang="en-US" b="1" dirty="0" smtClean="0"/>
              <a:t>https://www.iaia.org/fasttips.php</a:t>
            </a:r>
            <a:endParaRPr lang="lv-LV"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dirty="0" smtClean="0"/>
          </a:p>
          <a:p>
            <a:endParaRPr lang="lv-LV" sz="1200"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endParaRPr lang="lv-LV" sz="1200" b="0" i="0" u="none" strike="noStrike"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18</a:t>
            </a:fld>
            <a:endParaRPr lang="lv-LV"/>
          </a:p>
        </p:txBody>
      </p:sp>
    </p:spTree>
    <p:extLst>
      <p:ext uri="{BB962C8B-B14F-4D97-AF65-F5344CB8AC3E}">
        <p14:creationId xmlns:p14="http://schemas.microsoft.com/office/powerpoint/2010/main" val="899915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Papildus tiešajai ietekmei ir ļoti svarīgi novērtēt netiešo, izraisīto un kumulatīvo ietekmi uz bioloģisko daudzveidību, jo šī ietekme bieži ir vairāk kaitīga nekā tiešā. </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Skolēni un studenti varētu padomāt gan par dažādu aktivitāšu tiešo, gan netiešo ietekmi</a:t>
            </a:r>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19</a:t>
            </a:fld>
            <a:endParaRPr lang="lv-LV"/>
          </a:p>
        </p:txBody>
      </p:sp>
    </p:spTree>
    <p:extLst>
      <p:ext uri="{BB962C8B-B14F-4D97-AF65-F5344CB8AC3E}">
        <p14:creationId xmlns:p14="http://schemas.microsoft.com/office/powerpoint/2010/main" val="25019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 </a:t>
            </a:r>
            <a:r>
              <a:rPr lang="lv-LV" sz="1200" b="1" kern="1200" dirty="0">
                <a:solidFill>
                  <a:schemeClr val="tx1"/>
                </a:solidFill>
                <a:effectLst/>
                <a:latin typeface="+mn-lt"/>
              </a:rPr>
              <a:t>Piezīmes skolotājam:</a:t>
            </a:r>
            <a:r>
              <a:rPr lang="lv-LV" sz="1200" kern="1200" dirty="0">
                <a:solidFill>
                  <a:schemeClr val="tx1"/>
                </a:solidFill>
                <a:effectLst/>
                <a:latin typeface="+mn-lt"/>
              </a:rPr>
              <a:t> Īsumā un ātri </a:t>
            </a:r>
            <a:r>
              <a:rPr lang="lv-LV" sz="1200" kern="1200" dirty="0" smtClean="0">
                <a:solidFill>
                  <a:schemeClr val="tx1"/>
                </a:solidFill>
                <a:effectLst/>
                <a:latin typeface="+mn-lt"/>
              </a:rPr>
              <a:t>iepazīstiniet </a:t>
            </a:r>
            <a:r>
              <a:rPr lang="lv-LV" sz="1200" kern="1200" dirty="0">
                <a:solidFill>
                  <a:schemeClr val="tx1"/>
                </a:solidFill>
                <a:effectLst/>
                <a:latin typeface="+mn-lt"/>
              </a:rPr>
              <a:t>ar tēmām, par kurām tiks runāts šajā prezentācijā, kā parādīts slaidā.  </a:t>
            </a:r>
          </a:p>
          <a:p>
            <a:endParaRPr lang="lv-LV"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a:t>
            </a:fld>
            <a:endParaRPr lang="lv-LV"/>
          </a:p>
        </p:txBody>
      </p:sp>
    </p:spTree>
    <p:extLst>
      <p:ext uri="{BB962C8B-B14F-4D97-AF65-F5344CB8AC3E}">
        <p14:creationId xmlns:p14="http://schemas.microsoft.com/office/powerpoint/2010/main" val="2011663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 </a:t>
            </a:r>
          </a:p>
          <a:p>
            <a:r>
              <a:rPr lang="lv-LV" sz="1200" kern="1200" dirty="0" smtClean="0">
                <a:solidFill>
                  <a:schemeClr val="tx1"/>
                </a:solidFill>
                <a:effectLst/>
                <a:latin typeface="+mn-lt"/>
              </a:rPr>
              <a:t>Galvenie materiāli lasīšanai: </a:t>
            </a:r>
          </a:p>
          <a:p>
            <a:r>
              <a:rPr lang="lv-LV" smtClean="0"/>
              <a:t>IAIA (1999), </a:t>
            </a:r>
            <a:r>
              <a:rPr lang="lv-LV" altLang="en-US" i="1" dirty="0" smtClean="0"/>
              <a:t>EIA labāko prakšu principi</a:t>
            </a:r>
            <a:r>
              <a:rPr lang="lv-LV" smtClean="0"/>
              <a:t>. Starptautiskā ietekmes novērtēšanas asociācija. </a:t>
            </a:r>
            <a:r>
              <a:rPr lang="lv-LV" altLang="en-US" b="1" dirty="0" smtClean="0"/>
              <a:t>[http://www.iaia.org/best-practice.php]</a:t>
            </a:r>
            <a:endParaRPr lang="lv-LV" altLang="en-US" dirty="0" smtClean="0"/>
          </a:p>
          <a:p>
            <a:pPr eaLnBrk="1" hangingPunct="1"/>
            <a:endParaRPr lang="lv-LV" altLang="en-US" b="1" dirty="0" smtClean="0"/>
          </a:p>
          <a:p>
            <a:r>
              <a:rPr lang="lv-LV" smtClean="0"/>
              <a:t>Partidario M. </a:t>
            </a:r>
            <a:r>
              <a:rPr lang="lv-LV" b="0" i="1" smtClean="0"/>
              <a:t>[</a:t>
            </a:r>
            <a:r>
              <a:rPr lang="en-US" b="0" i="1" smtClean="0"/>
              <a:t>Partidá</a:t>
            </a:r>
            <a:r>
              <a:rPr lang="lv-LV" b="0" i="1" smtClean="0"/>
              <a:t>rio, M.]</a:t>
            </a:r>
            <a:r>
              <a:rPr lang="lv-LV" smtClean="0"/>
              <a:t> (2012), IAIA ātrie padomi Nr. 1 - Ietekmes novērtējuma apraksts. Starptautiskā ietekmes novērtēšanas asociācija (IAIA). </a:t>
            </a:r>
            <a:r>
              <a:rPr lang="lv-LV" altLang="en-US" b="1" dirty="0" smtClean="0"/>
              <a:t>https://www.iaia.org/fasttips.php</a:t>
            </a:r>
            <a:endParaRPr lang="lv-LV" sz="1200"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20</a:t>
            </a:fld>
            <a:endParaRPr lang="lv-LV"/>
          </a:p>
        </p:txBody>
      </p:sp>
    </p:spTree>
    <p:extLst>
      <p:ext uri="{BB962C8B-B14F-4D97-AF65-F5344CB8AC3E}">
        <p14:creationId xmlns:p14="http://schemas.microsoft.com/office/powerpoint/2010/main" val="252354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 </a:t>
            </a:r>
          </a:p>
          <a:p>
            <a:r>
              <a:rPr lang="lv-LV" sz="1200" kern="1200" dirty="0" smtClean="0">
                <a:solidFill>
                  <a:schemeClr val="tx1"/>
                </a:solidFill>
                <a:effectLst/>
                <a:latin typeface="+mn-lt"/>
              </a:rPr>
              <a:t>Galvenie materiāli lasīšanai: </a:t>
            </a:r>
          </a:p>
          <a:p>
            <a:r>
              <a:rPr lang="lv-LV" smtClean="0"/>
              <a:t>IAIA (1999), </a:t>
            </a:r>
            <a:r>
              <a:rPr lang="lv-LV" altLang="en-US" i="1" dirty="0" smtClean="0"/>
              <a:t>EIA labāko prakšu principi</a:t>
            </a:r>
            <a:r>
              <a:rPr lang="lv-LV" smtClean="0"/>
              <a:t>. Starptautiskā ietekmes novērtēšanas asociācija. </a:t>
            </a:r>
            <a:r>
              <a:rPr lang="lv-LV" altLang="en-US" b="1" dirty="0" smtClean="0"/>
              <a:t>[http://www.iaia.org/best-practice.php]</a:t>
            </a:r>
            <a:endParaRPr lang="lv-LV" altLang="en-US" dirty="0" smtClean="0"/>
          </a:p>
          <a:p>
            <a:pPr eaLnBrk="1" hangingPunct="1"/>
            <a:endParaRPr lang="lv-LV" altLang="en-US" b="1" dirty="0" smtClean="0"/>
          </a:p>
          <a:p>
            <a:r>
              <a:rPr lang="lv-LV" smtClean="0"/>
              <a:t>Partidario M. </a:t>
            </a:r>
            <a:r>
              <a:rPr lang="lv-LV" b="0" i="1" smtClean="0"/>
              <a:t>[</a:t>
            </a:r>
            <a:r>
              <a:rPr lang="en-US" b="0" i="1" smtClean="0"/>
              <a:t>Partidá</a:t>
            </a:r>
            <a:r>
              <a:rPr lang="lv-LV" b="0" i="1" smtClean="0"/>
              <a:t>rio, M.]</a:t>
            </a:r>
            <a:r>
              <a:rPr lang="lv-LV" smtClean="0"/>
              <a:t> (2012), IAIA ātrie padomi Nr. 1 - Ietekmes novērtējuma apraksts. Starptautiskā ietekmes novērtēšanas asociācija (IAIA). </a:t>
            </a:r>
            <a:r>
              <a:rPr lang="lv-LV" altLang="en-US" b="1" dirty="0" smtClean="0"/>
              <a:t>https://www.iaia.org/fasttips.php</a:t>
            </a:r>
          </a:p>
          <a:p>
            <a:endParaRPr lang="lv-LV" sz="1200" b="1" kern="1200" dirty="0" smtClean="0">
              <a:solidFill>
                <a:schemeClr val="tx1"/>
              </a:solidFill>
              <a:effectLst/>
              <a:latin typeface="+mn-lt"/>
              <a:ea typeface="+mn-ea"/>
              <a:cs typeface="+mn-cs"/>
            </a:endParaRPr>
          </a:p>
          <a:p>
            <a:r>
              <a:rPr lang="lv-LV" sz="1200" kern="1200" dirty="0" smtClean="0">
                <a:solidFill>
                  <a:schemeClr val="tx1"/>
                </a:solidFill>
                <a:effectLst/>
                <a:latin typeface="+mn-lt"/>
              </a:rPr>
              <a:t>Vides novērtējumi Eiropā:</a:t>
            </a:r>
          </a:p>
          <a:p>
            <a:r>
              <a:rPr lang="lv-LV" sz="1200" kern="1200" dirty="0" smtClean="0">
                <a:solidFill>
                  <a:schemeClr val="tx1"/>
                </a:solidFill>
                <a:effectLst/>
                <a:latin typeface="+mn-lt"/>
              </a:rPr>
              <a:t>https://ec.europa.eu/environment/eia/index_en.htm</a:t>
            </a:r>
            <a:endParaRPr lang="lv-LV" sz="1200"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Dalībvalstu stratēģiskā vides novērtējuma kopsavilkumi – katrā nacionālajā kopsavilkumā ir sniegta pamatinformācija par juridisko, administratīvo un politisko kontekstu saistībā ar SVN sistēmu dalībvalstī. Tajā aprakstīts juridiskais un administratīvais regulējums, kas atbalsta SVN direktīvas īstenošanu, ieskaitot organizatoriskos pasākumus, kā arī spēkā esošos procesuālos pienākumus.</a:t>
            </a:r>
          </a:p>
          <a:p>
            <a:r>
              <a:rPr lang="lv-LV" sz="1200" kern="1200" dirty="0" smtClean="0">
                <a:solidFill>
                  <a:schemeClr val="tx1"/>
                </a:solidFill>
                <a:effectLst/>
                <a:latin typeface="+mn-lt"/>
              </a:rPr>
              <a:t>https://ec.europa.eu/environment/eia/member_states_summaries.htm</a:t>
            </a:r>
            <a:endParaRPr lang="lv-LV" sz="1200"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21</a:t>
            </a:fld>
            <a:endParaRPr lang="lv-LV"/>
          </a:p>
        </p:txBody>
      </p:sp>
    </p:spTree>
    <p:extLst>
      <p:ext uri="{BB962C8B-B14F-4D97-AF65-F5344CB8AC3E}">
        <p14:creationId xmlns:p14="http://schemas.microsoft.com/office/powerpoint/2010/main" val="122995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rPr>
              <a:t>„Neto pozitīvā ietekme (NPI) uz bioloģisko daudzveidību ir projekta rezultātu mērķis, kurā projekta radītās ietekmes uz bioloģisko daudzveidību (t. i., ekosistēmu un dzīvo būtņu daudzveidību) atsver darbības, kas veiktas, lai izvairītos no šādas ietekmes un mazinātu to, reabilitētu skartās sugas/ainavas un kompensētu jebkādu atlikušo ietekmi.” (NPI alianse,</a:t>
            </a:r>
            <a:r>
              <a:rPr lang="lv-LV" smtClean="0"/>
              <a:t> </a:t>
            </a:r>
            <a:r>
              <a:rPr lang="lv-LV" sz="1200" kern="1200" dirty="0" smtClean="0">
                <a:solidFill>
                  <a:schemeClr val="tx1"/>
                </a:solidFill>
                <a:effectLst/>
                <a:latin typeface="+mn-lt"/>
              </a:rPr>
              <a:t>2015).</a:t>
            </a:r>
          </a:p>
          <a:p>
            <a:endParaRPr lang="lv-LV" sz="1200" b="1" kern="1200" dirty="0" smtClean="0">
              <a:solidFill>
                <a:schemeClr val="tx1"/>
              </a:solidFill>
              <a:effectLst/>
              <a:latin typeface="+mn-lt"/>
              <a:ea typeface="+mn-ea"/>
              <a:cs typeface="+mn-cs"/>
            </a:endParaRPr>
          </a:p>
          <a:p>
            <a:r>
              <a:rPr lang="lv-LV" sz="1200" b="1" kern="1200" dirty="0" smtClean="0">
                <a:solidFill>
                  <a:schemeClr val="tx1"/>
                </a:solidFill>
                <a:effectLst/>
                <a:latin typeface="+mn-lt"/>
              </a:rPr>
              <a:t>Galvenie materiāli lasīšanai: </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rPr>
              <a:t>Braunlijs S. </a:t>
            </a:r>
            <a:r>
              <a:rPr lang="lv-LV" sz="1200" i="1" kern="1200" dirty="0" smtClean="0">
                <a:solidFill>
                  <a:schemeClr val="tx1"/>
                </a:solidFill>
                <a:effectLst/>
                <a:latin typeface="+mn-lt"/>
              </a:rPr>
              <a:t>[Brownlie, S.]</a:t>
            </a:r>
            <a:r>
              <a:rPr lang="lv-LV" sz="1200" kern="1200" dirty="0" smtClean="0">
                <a:solidFill>
                  <a:schemeClr val="tx1"/>
                </a:solidFill>
                <a:effectLst/>
                <a:latin typeface="+mn-lt"/>
              </a:rPr>
              <a:t> </a:t>
            </a:r>
            <a:r>
              <a:rPr lang="lv-LV" smtClean="0"/>
              <a:t>(2013), IAIA ātrie padomi Nr. 5 - bioloģiskās daudzveidības novērtējums. Starptautiskā ietekmes novērtēšanas asociācija (IAIA). </a:t>
            </a:r>
            <a:r>
              <a:rPr lang="lv-LV" altLang="en-US" b="1" dirty="0" smtClean="0"/>
              <a:t>https://www.iaia.org/fasttips.php</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rPr>
              <a:t>NPI alianse (2015). Neto pozitīvā ietekme uz bioloģisko daudzveidību: Vides saglabāšanas gadījums. Glanda </a:t>
            </a:r>
            <a:r>
              <a:rPr lang="lv-LV" sz="1200" i="1" kern="1200" dirty="0" smtClean="0">
                <a:solidFill>
                  <a:schemeClr val="tx1"/>
                </a:solidFill>
                <a:effectLst/>
                <a:latin typeface="+mn-lt"/>
              </a:rPr>
              <a:t>[Gland]</a:t>
            </a:r>
            <a:r>
              <a:rPr lang="lv-LV" sz="1200" kern="1200" dirty="0" smtClean="0">
                <a:solidFill>
                  <a:schemeClr val="tx1"/>
                </a:solidFill>
                <a:effectLst/>
                <a:latin typeface="+mn-lt"/>
              </a:rPr>
              <a:t>, Šveice: IUCN. </a:t>
            </a:r>
            <a:endParaRPr lang="lv-LV"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1" kern="1200" dirty="0" smtClean="0">
                <a:solidFill>
                  <a:schemeClr val="tx1"/>
                </a:solidFill>
                <a:effectLst/>
                <a:latin typeface="+mn-lt"/>
              </a:rPr>
              <a:t>https://www.iucn.org/sites/dev/files/import/downloads/npi__conservation__01_2016_1.pdf</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dirty="0" smtClean="0"/>
          </a:p>
          <a:p>
            <a:endParaRPr lang="lv-LV" sz="1200"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endParaRPr lang="lv-LV" sz="1200" b="0" i="0" u="none" strike="noStrike"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22</a:t>
            </a:fld>
            <a:endParaRPr lang="lv-LV"/>
          </a:p>
        </p:txBody>
      </p:sp>
    </p:spTree>
    <p:extLst>
      <p:ext uri="{BB962C8B-B14F-4D97-AF65-F5344CB8AC3E}">
        <p14:creationId xmlns:p14="http://schemas.microsoft.com/office/powerpoint/2010/main" val="1051311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 </a:t>
            </a:r>
          </a:p>
          <a:p>
            <a:r>
              <a:rPr lang="lv-LV" sz="1200" kern="1200" dirty="0" smtClean="0">
                <a:solidFill>
                  <a:schemeClr val="tx1"/>
                </a:solidFill>
                <a:effectLst/>
                <a:latin typeface="+mn-lt"/>
              </a:rPr>
              <a:t>Galvenie materiāli lasīšanai: </a:t>
            </a:r>
          </a:p>
          <a:p>
            <a:pPr eaLnBrk="1" hangingPunct="1">
              <a:spcBef>
                <a:spcPct val="50000"/>
              </a:spcBef>
            </a:pPr>
            <a:r>
              <a:rPr lang="lv-LV" altLang="en-US" sz="1200" dirty="0" smtClean="0">
                <a:latin typeface="Times New Roman" charset="0"/>
              </a:rPr>
              <a:t>Joa E. </a:t>
            </a:r>
            <a:r>
              <a:rPr lang="lv-LV" altLang="en-US" sz="1200" i="1" dirty="0" smtClean="0">
                <a:latin typeface="Times New Roman" charset="0"/>
              </a:rPr>
              <a:t>[João, E.]</a:t>
            </a:r>
            <a:r>
              <a:rPr lang="lv-LV" altLang="en-US" sz="1200" dirty="0" smtClean="0">
                <a:latin typeface="Times New Roman" charset="0"/>
              </a:rPr>
              <a:t>, Vanklejs F. </a:t>
            </a:r>
            <a:r>
              <a:rPr lang="lv-LV" altLang="en-US" sz="1200" i="1" dirty="0" smtClean="0">
                <a:latin typeface="Times New Roman" charset="0"/>
              </a:rPr>
              <a:t>[Vanclay, F.]</a:t>
            </a:r>
            <a:r>
              <a:rPr lang="lv-LV" altLang="en-US" sz="1200" dirty="0" smtClean="0">
                <a:latin typeface="Times New Roman" charset="0"/>
              </a:rPr>
              <a:t> un Den Brēders L. </a:t>
            </a:r>
            <a:r>
              <a:rPr lang="lv-LV" altLang="en-US" sz="1200" i="1" dirty="0" smtClean="0">
                <a:latin typeface="Times New Roman" charset="0"/>
              </a:rPr>
              <a:t>[den Broeder, L.]</a:t>
            </a:r>
            <a:r>
              <a:rPr lang="lv-LV" altLang="en-US" sz="1200" dirty="0" smtClean="0">
                <a:latin typeface="Times New Roman" charset="0"/>
              </a:rPr>
              <a:t> (2011), Uzsverot uzlabojumus visos ietekmes novērtēšanas veidos: ievads īpašam problēmjautājumam. </a:t>
            </a:r>
            <a:r>
              <a:rPr lang="lv-LV" altLang="en-US" sz="1200" i="1" dirty="0" smtClean="0">
                <a:latin typeface="Times New Roman" charset="0"/>
              </a:rPr>
              <a:t>Ietekmes novērtējums un projekta novērtējums</a:t>
            </a:r>
            <a:r>
              <a:rPr lang="lv-LV" altLang="en-US" sz="1200" dirty="0" smtClean="0">
                <a:latin typeface="Times New Roman" charset="0"/>
              </a:rPr>
              <a:t>, 29(3): 170-180.</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23</a:t>
            </a:fld>
            <a:endParaRPr lang="lv-LV"/>
          </a:p>
        </p:txBody>
      </p:sp>
    </p:spTree>
    <p:extLst>
      <p:ext uri="{BB962C8B-B14F-4D97-AF65-F5344CB8AC3E}">
        <p14:creationId xmlns:p14="http://schemas.microsoft.com/office/powerpoint/2010/main" val="1997390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 </a:t>
            </a:r>
          </a:p>
          <a:p>
            <a:r>
              <a:rPr lang="lv-LV" sz="1200" kern="1200" dirty="0" smtClean="0">
                <a:solidFill>
                  <a:schemeClr val="tx1"/>
                </a:solidFill>
                <a:effectLst/>
                <a:latin typeface="+mn-lt"/>
              </a:rPr>
              <a:t>Galvenie materiāli lasīšanai: </a:t>
            </a:r>
          </a:p>
          <a:p>
            <a:endParaRPr lang="lv-LV" sz="1200" kern="1200" dirty="0" smtClean="0">
              <a:solidFill>
                <a:schemeClr val="tx1"/>
              </a:solidFill>
              <a:effectLst/>
              <a:latin typeface="+mn-lt"/>
              <a:ea typeface="+mn-ea"/>
              <a:cs typeface="+mn-cs"/>
            </a:endParaRPr>
          </a:p>
          <a:p>
            <a:r>
              <a:rPr lang="lv-LV" sz="1200" b="0" i="0" u="none" strike="noStrike" kern="1200" dirty="0" smtClean="0">
                <a:solidFill>
                  <a:schemeClr val="tx1"/>
                </a:solidFill>
                <a:effectLst/>
                <a:latin typeface="+mn-lt"/>
              </a:rPr>
              <a:t>CSBI (2015). </a:t>
            </a:r>
            <a:r>
              <a:rPr lang="lv-LV" sz="1200" b="0" i="1" u="none" strike="noStrike" kern="1200" dirty="0" smtClean="0">
                <a:solidFill>
                  <a:schemeClr val="tx1"/>
                </a:solidFill>
                <a:effectLst/>
                <a:latin typeface="+mn-lt"/>
              </a:rPr>
              <a:t>Starpnozaru ceļvedis seku mazināšanas hierarhijas ieviešanai. </a:t>
            </a:r>
            <a:r>
              <a:rPr lang="lv-LV" sz="1200" b="0" i="0" u="none" strike="noStrike" kern="1200" dirty="0" smtClean="0">
                <a:solidFill>
                  <a:schemeClr val="tx1"/>
                </a:solidFill>
                <a:effectLst/>
                <a:latin typeface="+mn-lt"/>
              </a:rPr>
              <a:t>Sagatavoja bioloģiskās daudzveidības konsultācijas IPIECA, ICMM un Ekvatora principu asociācijas vārdā: Kembridža, Apvienotā Karaliste.</a:t>
            </a:r>
          </a:p>
          <a:p>
            <a:endParaRPr lang="lv-LV" sz="1200" b="0" i="0" u="none" strike="noStrike" kern="1200" dirty="0" smtClean="0">
              <a:solidFill>
                <a:schemeClr val="tx1"/>
              </a:solidFill>
              <a:effectLst/>
              <a:latin typeface="+mn-lt"/>
              <a:ea typeface="+mn-ea"/>
              <a:cs typeface="+mn-cs"/>
            </a:endParaRPr>
          </a:p>
          <a:p>
            <a:pPr fontAlgn="base"/>
            <a:r>
              <a:rPr lang="lv-LV" sz="1200" b="0" i="0" u="none" strike="noStrike" kern="1200" dirty="0" smtClean="0">
                <a:solidFill>
                  <a:schemeClr val="tx1"/>
                </a:solidFill>
                <a:effectLst/>
                <a:latin typeface="+mn-lt"/>
              </a:rPr>
              <a:t>Šī publikācija ir paredzēta vides profesionāļiem, kas strādā ieguves rūpniecībā un finanšu iestādēs vai saistībā ar tām un ir atbildīgi par seku mazināšanas hierarhijas piemērošanas pārraudzību bioloģiskās daudzveidības saglabāšanā, vienlaikus balansējot saglabāšanas vajadzības ar attīstības prioritātēm.</a:t>
            </a:r>
            <a:r>
              <a:rPr lang="lv-LV" dirty="0" smtClean="0"/>
              <a:t> </a:t>
            </a:r>
            <a:r>
              <a:rPr lang="lv-LV" sz="1200" b="0" i="0" u="none" strike="noStrike" kern="1200" dirty="0" smtClean="0">
                <a:solidFill>
                  <a:schemeClr val="tx1"/>
                </a:solidFill>
                <a:effectLst/>
                <a:latin typeface="+mn-lt"/>
              </a:rPr>
              <a:t>Šobrīd ceļvedis ir pieejams angļu valodā, un pēc pieprasījuma to nākotnē var tulkot arī citās valodās. Tas ir CSBI laika grafika rīks un CSBI un MFI bioloģiskās daudzveidības darba grupas labās prakses pavaddokuments bioloģiskās daudzveidības pamatdatu ievākšanai.</a:t>
            </a:r>
          </a:p>
          <a:p>
            <a:pPr fontAlgn="base"/>
            <a:endParaRPr lang="lv-LV" sz="1200" b="0" i="0" u="none" strike="noStrike" kern="1200" dirty="0" smtClean="0">
              <a:solidFill>
                <a:schemeClr val="tx1"/>
              </a:solidFill>
              <a:effectLst/>
              <a:latin typeface="+mn-lt"/>
              <a:ea typeface="+mn-ea"/>
              <a:cs typeface="+mn-cs"/>
            </a:endParaRPr>
          </a:p>
          <a:p>
            <a:pPr fontAlgn="base"/>
            <a:r>
              <a:rPr lang="lv-LV" sz="1200" b="0" i="0" u="none" strike="noStrike" kern="1200" dirty="0" smtClean="0">
                <a:solidFill>
                  <a:schemeClr val="tx1"/>
                </a:solidFill>
                <a:effectLst/>
                <a:latin typeface="+mn-lt"/>
              </a:rPr>
              <a:t>Ir pieejams kopsavilkums (kurā iekļauta diagramma, kas ir slaidā) angļu, itāļu, franču, krievu un spāņu valodā.</a:t>
            </a:r>
            <a:endParaRPr lang="lv-LV" sz="1200" b="0" i="0" u="none" strike="noStrike"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24</a:t>
            </a:fld>
            <a:endParaRPr lang="lv-LV"/>
          </a:p>
        </p:txBody>
      </p:sp>
    </p:spTree>
    <p:extLst>
      <p:ext uri="{BB962C8B-B14F-4D97-AF65-F5344CB8AC3E}">
        <p14:creationId xmlns:p14="http://schemas.microsoft.com/office/powerpoint/2010/main" val="175012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 </a:t>
            </a:r>
          </a:p>
          <a:p>
            <a:r>
              <a:rPr lang="lv-LV" sz="1200" kern="1200" dirty="0" smtClean="0">
                <a:solidFill>
                  <a:schemeClr val="tx1"/>
                </a:solidFill>
                <a:effectLst/>
                <a:latin typeface="+mn-lt"/>
              </a:rPr>
              <a:t>Galvenie materiāli lasīšanai: </a:t>
            </a:r>
          </a:p>
          <a:p>
            <a:r>
              <a:rPr lang="lv-LV" sz="1200" kern="1200" dirty="0" smtClean="0">
                <a:solidFill>
                  <a:schemeClr val="tx1"/>
                </a:solidFill>
                <a:effectLst/>
                <a:latin typeface="+mn-lt"/>
              </a:rPr>
              <a:t>Korea D. </a:t>
            </a:r>
            <a:r>
              <a:rPr lang="lv-LV" sz="1200" i="1" kern="1200" dirty="0" smtClean="0">
                <a:solidFill>
                  <a:schemeClr val="tx1"/>
                </a:solidFill>
                <a:effectLst/>
                <a:latin typeface="+mn-lt"/>
              </a:rPr>
              <a:t>[Correa, D.]</a:t>
            </a:r>
            <a:r>
              <a:rPr lang="lv-LV" sz="1200" kern="1200" dirty="0" smtClean="0">
                <a:solidFill>
                  <a:schemeClr val="tx1"/>
                </a:solidFill>
                <a:effectLst/>
                <a:latin typeface="+mn-lt"/>
              </a:rPr>
              <a:t>, Houtorns B. </a:t>
            </a:r>
            <a:r>
              <a:rPr lang="lv-LV" sz="1200" i="1" kern="1200" dirty="0" smtClean="0">
                <a:solidFill>
                  <a:schemeClr val="tx1"/>
                </a:solidFill>
                <a:effectLst/>
                <a:latin typeface="+mn-lt"/>
              </a:rPr>
              <a:t>[Hawthorne, B.]</a:t>
            </a:r>
            <a:r>
              <a:rPr lang="lv-LV" sz="1200" kern="1200" dirty="0" smtClean="0">
                <a:solidFill>
                  <a:schemeClr val="tx1"/>
                </a:solidFill>
                <a:effectLst/>
                <a:latin typeface="+mn-lt"/>
              </a:rPr>
              <a:t>, Faržione J. </a:t>
            </a:r>
            <a:r>
              <a:rPr lang="lv-LV" sz="1200" i="1" kern="1200" dirty="0" smtClean="0">
                <a:solidFill>
                  <a:schemeClr val="tx1"/>
                </a:solidFill>
                <a:effectLst/>
                <a:latin typeface="+mn-lt"/>
              </a:rPr>
              <a:t>[Fargione, J.]</a:t>
            </a:r>
            <a:r>
              <a:rPr lang="lv-LV" sz="1200" kern="1200" dirty="0" smtClean="0">
                <a:solidFill>
                  <a:schemeClr val="tx1"/>
                </a:solidFill>
                <a:effectLst/>
                <a:latin typeface="+mn-lt"/>
              </a:rPr>
              <a:t>, Hils J. </a:t>
            </a:r>
            <a:r>
              <a:rPr lang="lv-LV" sz="1200" i="1" kern="1200" dirty="0" smtClean="0">
                <a:solidFill>
                  <a:schemeClr val="tx1"/>
                </a:solidFill>
                <a:effectLst/>
                <a:latin typeface="+mn-lt"/>
              </a:rPr>
              <a:t>[Hill, J.]</a:t>
            </a:r>
            <a:r>
              <a:rPr lang="lv-LV" sz="1200" kern="1200" dirty="0" smtClean="0">
                <a:solidFill>
                  <a:schemeClr val="tx1"/>
                </a:solidFill>
                <a:effectLst/>
                <a:latin typeface="+mn-lt"/>
              </a:rPr>
              <a:t>, Posingems </a:t>
            </a:r>
            <a:r>
              <a:rPr lang="lv-LV" sz="1200" i="1" kern="1200" dirty="0" smtClean="0">
                <a:solidFill>
                  <a:schemeClr val="tx1"/>
                </a:solidFill>
                <a:effectLst/>
                <a:latin typeface="+mn-lt"/>
              </a:rPr>
              <a:t>[Possingham, H.]</a:t>
            </a:r>
            <a:r>
              <a:rPr lang="lv-LV" sz="1200" kern="1200" dirty="0" smtClean="0">
                <a:solidFill>
                  <a:schemeClr val="tx1"/>
                </a:solidFill>
                <a:effectLst/>
                <a:latin typeface="+mn-lt"/>
              </a:rPr>
              <a:t>, Tomass Hols S. </a:t>
            </a:r>
            <a:r>
              <a:rPr lang="lv-LV" sz="1200" i="1" kern="1200" dirty="0" smtClean="0">
                <a:solidFill>
                  <a:schemeClr val="tx1"/>
                </a:solidFill>
                <a:effectLst/>
                <a:latin typeface="+mn-lt"/>
              </a:rPr>
              <a:t>[Thomas-Hall, S.]</a:t>
            </a:r>
            <a:r>
              <a:rPr lang="lv-LV" sz="1200" kern="1200" dirty="0" smtClean="0">
                <a:solidFill>
                  <a:schemeClr val="tx1"/>
                </a:solidFill>
                <a:effectLst/>
                <a:latin typeface="+mn-lt"/>
              </a:rPr>
              <a:t> un Šneks P. </a:t>
            </a:r>
            <a:r>
              <a:rPr lang="lv-LV" sz="1200" i="1" kern="1200" dirty="0" smtClean="0">
                <a:solidFill>
                  <a:schemeClr val="tx1"/>
                </a:solidFill>
                <a:effectLst/>
                <a:latin typeface="+mn-lt"/>
              </a:rPr>
              <a:t>[Schenk, P.]</a:t>
            </a:r>
            <a:r>
              <a:rPr lang="lv-LV" sz="1200" kern="1200" dirty="0" smtClean="0">
                <a:solidFill>
                  <a:schemeClr val="tx1"/>
                </a:solidFill>
                <a:effectLst/>
                <a:latin typeface="+mn-lt"/>
              </a:rPr>
              <a:t> (2019). Ceļā uz ilgtspējīgas biodegvielas ražošanas sistēmu ieviešanu. </a:t>
            </a:r>
            <a:r>
              <a:rPr lang="lv-LV" sz="1200" i="1" kern="1200" dirty="0" smtClean="0">
                <a:solidFill>
                  <a:schemeClr val="tx1"/>
                </a:solidFill>
                <a:effectLst/>
                <a:latin typeface="+mn-lt"/>
              </a:rPr>
              <a:t>Pārskats par atjaunojamiem un ilgtspējīgiem enerģijas avotiem, </a:t>
            </a:r>
            <a:r>
              <a:rPr lang="lv-LV" sz="1200" kern="1200" dirty="0" smtClean="0">
                <a:solidFill>
                  <a:schemeClr val="tx1"/>
                </a:solidFill>
                <a:effectLst/>
                <a:latin typeface="+mn-lt"/>
              </a:rPr>
              <a:t>107: 250-263.</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25</a:t>
            </a:fld>
            <a:endParaRPr lang="lv-LV"/>
          </a:p>
        </p:txBody>
      </p:sp>
    </p:spTree>
    <p:extLst>
      <p:ext uri="{BB962C8B-B14F-4D97-AF65-F5344CB8AC3E}">
        <p14:creationId xmlns:p14="http://schemas.microsoft.com/office/powerpoint/2010/main" val="1879522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rPr>
              <a:t>Ir ļoti būtiski ņemt vērā biodegvielas ietekmi, kas ir atšķirīga atkarībā no tā, vai tiek izmantotas 1., 2. vai 3. paaudzes biodegviela.</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Galvenie materiāli lasīšanai: </a:t>
            </a:r>
          </a:p>
          <a:p>
            <a:pPr>
              <a:spcAft>
                <a:spcPts val="0"/>
              </a:spcAft>
            </a:pPr>
            <a:r>
              <a:rPr lang="lv-LV" dirty="0" smtClean="0">
                <a:solidFill>
                  <a:srgbClr val="323232"/>
                </a:solidFill>
                <a:latin typeface="Georgia" charset="0"/>
              </a:rPr>
              <a:t>Imerzīls D. J. </a:t>
            </a:r>
            <a:r>
              <a:rPr lang="lv-LV" i="1" dirty="0" smtClean="0">
                <a:solidFill>
                  <a:srgbClr val="323232"/>
                </a:solidFill>
                <a:latin typeface="Georgia" charset="0"/>
              </a:rPr>
              <a:t>[Immerzeel, D.J.]</a:t>
            </a:r>
            <a:r>
              <a:rPr lang="lv-LV" dirty="0" smtClean="0">
                <a:solidFill>
                  <a:srgbClr val="323232"/>
                </a:solidFill>
                <a:latin typeface="Georgia" charset="0"/>
              </a:rPr>
              <a:t>,</a:t>
            </a:r>
            <a:r>
              <a:rPr lang="lv-LV" dirty="0" smtClean="0"/>
              <a:t> </a:t>
            </a:r>
            <a:r>
              <a:rPr lang="lv-LV" dirty="0" smtClean="0">
                <a:solidFill>
                  <a:srgbClr val="323232"/>
                </a:solidFill>
                <a:latin typeface="Georgia" charset="0"/>
              </a:rPr>
              <a:t>Verveijs P. </a:t>
            </a:r>
            <a:r>
              <a:rPr lang="lv-LV" i="1" dirty="0" smtClean="0">
                <a:solidFill>
                  <a:srgbClr val="323232"/>
                </a:solidFill>
                <a:latin typeface="Georgia" charset="0"/>
              </a:rPr>
              <a:t>[Verweij, P.]</a:t>
            </a:r>
            <a:r>
              <a:rPr lang="lv-LV" dirty="0" smtClean="0">
                <a:solidFill>
                  <a:srgbClr val="323232"/>
                </a:solidFill>
                <a:latin typeface="Georgia" charset="0"/>
              </a:rPr>
              <a:t>,</a:t>
            </a:r>
            <a:r>
              <a:rPr lang="lv-LV" dirty="0" smtClean="0"/>
              <a:t> </a:t>
            </a:r>
            <a:r>
              <a:rPr lang="lv-LV" dirty="0" smtClean="0">
                <a:solidFill>
                  <a:srgbClr val="323232"/>
                </a:solidFill>
                <a:latin typeface="Georgia" charset="0"/>
              </a:rPr>
              <a:t>Hilsts F. </a:t>
            </a:r>
            <a:r>
              <a:rPr lang="lv-LV" i="1" dirty="0" smtClean="0">
                <a:solidFill>
                  <a:srgbClr val="323232"/>
                </a:solidFill>
                <a:latin typeface="Georgia" charset="0"/>
              </a:rPr>
              <a:t>[Hilst, F.]</a:t>
            </a:r>
            <a:r>
              <a:rPr lang="lv-LV" dirty="0" smtClean="0">
                <a:solidFill>
                  <a:srgbClr val="323232"/>
                </a:solidFill>
                <a:latin typeface="Georgia" charset="0"/>
              </a:rPr>
              <a:t> un Faidžs A. P </a:t>
            </a:r>
            <a:r>
              <a:rPr lang="lv-LV" i="1" dirty="0" smtClean="0">
                <a:solidFill>
                  <a:srgbClr val="323232"/>
                </a:solidFill>
                <a:latin typeface="Georgia" charset="0"/>
              </a:rPr>
              <a:t>[Faaij, A.P.]</a:t>
            </a:r>
            <a:r>
              <a:rPr lang="lv-LV" dirty="0" smtClean="0">
                <a:solidFill>
                  <a:srgbClr val="323232"/>
                </a:solidFill>
                <a:latin typeface="Georgia" charset="0"/>
              </a:rPr>
              <a:t> (2014),  </a:t>
            </a:r>
            <a:r>
              <a:rPr lang="lv-LV" b="0" dirty="0" smtClean="0">
                <a:solidFill>
                  <a:srgbClr val="323232"/>
                </a:solidFill>
                <a:latin typeface="Georgia" charset="0"/>
              </a:rPr>
              <a:t>Bioenerģētikas augkopības ietekme uz bioloģisko daudzveidību: mūsdienīgs pārskats.</a:t>
            </a:r>
            <a:r>
              <a:rPr lang="lv-LV" dirty="0" smtClean="0"/>
              <a:t> </a:t>
            </a:r>
            <a:r>
              <a:rPr lang="lv-LV" i="1" dirty="0" smtClean="0">
                <a:solidFill>
                  <a:srgbClr val="323232"/>
                </a:solidFill>
                <a:latin typeface="Georgia" charset="0"/>
              </a:rPr>
              <a:t>GCB Bioenergy</a:t>
            </a:r>
            <a:r>
              <a:rPr lang="lv-LV" dirty="0" smtClean="0">
                <a:solidFill>
                  <a:srgbClr val="323232"/>
                </a:solidFill>
                <a:latin typeface="Georgia" charset="0"/>
              </a:rPr>
              <a:t>, 6:183-209</a:t>
            </a:r>
            <a:endParaRPr lang="lv-LV" dirty="0" smtClean="0">
              <a:latin typeface="Times New Roman" charset="0"/>
              <a:ea typeface="Calibri" charset="0"/>
            </a:endParaRPr>
          </a:p>
          <a:p>
            <a:pPr>
              <a:spcAft>
                <a:spcPts val="0"/>
              </a:spcAft>
            </a:pPr>
            <a:r>
              <a:rPr lang="lv-LV" dirty="0" smtClean="0">
                <a:latin typeface="Times New Roman" charset="0"/>
              </a:rPr>
              <a:t> </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26</a:t>
            </a:fld>
            <a:endParaRPr lang="lv-LV"/>
          </a:p>
        </p:txBody>
      </p:sp>
    </p:spTree>
    <p:extLst>
      <p:ext uri="{BB962C8B-B14F-4D97-AF65-F5344CB8AC3E}">
        <p14:creationId xmlns:p14="http://schemas.microsoft.com/office/powerpoint/2010/main" val="2140817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 </a:t>
            </a:r>
          </a:p>
          <a:p>
            <a:r>
              <a:rPr lang="lv-LV" sz="1200" kern="1200" dirty="0" smtClean="0">
                <a:solidFill>
                  <a:schemeClr val="tx1"/>
                </a:solidFill>
                <a:effectLst/>
                <a:latin typeface="+mn-lt"/>
              </a:rPr>
              <a:t>Galvenie materiāli lasīšanai: </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rPr>
              <a:t>Korea D. </a:t>
            </a:r>
            <a:r>
              <a:rPr lang="lv-LV" sz="1200" i="1" kern="1200" dirty="0" smtClean="0">
                <a:solidFill>
                  <a:schemeClr val="tx1"/>
                </a:solidFill>
                <a:effectLst/>
                <a:latin typeface="+mn-lt"/>
              </a:rPr>
              <a:t>[Correa, D.]</a:t>
            </a:r>
            <a:r>
              <a:rPr lang="lv-LV" sz="1200" kern="1200" dirty="0" smtClean="0">
                <a:solidFill>
                  <a:schemeClr val="tx1"/>
                </a:solidFill>
                <a:effectLst/>
                <a:latin typeface="+mn-lt"/>
              </a:rPr>
              <a:t>, Houtorns B. </a:t>
            </a:r>
            <a:r>
              <a:rPr lang="lv-LV" sz="1200" i="1" kern="1200" dirty="0" smtClean="0">
                <a:solidFill>
                  <a:schemeClr val="tx1"/>
                </a:solidFill>
                <a:effectLst/>
                <a:latin typeface="+mn-lt"/>
              </a:rPr>
              <a:t>[Hawthorne, B.]</a:t>
            </a:r>
            <a:r>
              <a:rPr lang="lv-LV" sz="1200" kern="1200" dirty="0" smtClean="0">
                <a:solidFill>
                  <a:schemeClr val="tx1"/>
                </a:solidFill>
                <a:effectLst/>
                <a:latin typeface="+mn-lt"/>
              </a:rPr>
              <a:t>, Faržione J. </a:t>
            </a:r>
            <a:r>
              <a:rPr lang="lv-LV" sz="1200" i="1" kern="1200" dirty="0" smtClean="0">
                <a:solidFill>
                  <a:schemeClr val="tx1"/>
                </a:solidFill>
                <a:effectLst/>
                <a:latin typeface="+mn-lt"/>
              </a:rPr>
              <a:t>[Fargione, J.]</a:t>
            </a:r>
            <a:r>
              <a:rPr lang="lv-LV" sz="1200" kern="1200" dirty="0" smtClean="0">
                <a:solidFill>
                  <a:schemeClr val="tx1"/>
                </a:solidFill>
                <a:effectLst/>
                <a:latin typeface="+mn-lt"/>
              </a:rPr>
              <a:t>, Hils J. </a:t>
            </a:r>
            <a:r>
              <a:rPr lang="lv-LV" sz="1200" i="1" kern="1200" dirty="0" smtClean="0">
                <a:solidFill>
                  <a:schemeClr val="tx1"/>
                </a:solidFill>
                <a:effectLst/>
                <a:latin typeface="+mn-lt"/>
              </a:rPr>
              <a:t>[Hill, J.]</a:t>
            </a:r>
            <a:r>
              <a:rPr lang="lv-LV" sz="1200" kern="1200" dirty="0" smtClean="0">
                <a:solidFill>
                  <a:schemeClr val="tx1"/>
                </a:solidFill>
                <a:effectLst/>
                <a:latin typeface="+mn-lt"/>
              </a:rPr>
              <a:t>, Posingems </a:t>
            </a:r>
            <a:r>
              <a:rPr lang="lv-LV" sz="1200" i="1" kern="1200" dirty="0" smtClean="0">
                <a:solidFill>
                  <a:schemeClr val="tx1"/>
                </a:solidFill>
                <a:effectLst/>
                <a:latin typeface="+mn-lt"/>
              </a:rPr>
              <a:t>[Possingham, H.]</a:t>
            </a:r>
            <a:r>
              <a:rPr lang="lv-LV" sz="1200" kern="1200" dirty="0" smtClean="0">
                <a:solidFill>
                  <a:schemeClr val="tx1"/>
                </a:solidFill>
                <a:effectLst/>
                <a:latin typeface="+mn-lt"/>
              </a:rPr>
              <a:t>, Tomass Hols S. </a:t>
            </a:r>
            <a:r>
              <a:rPr lang="lv-LV" sz="1200" i="1" kern="1200" dirty="0" smtClean="0">
                <a:solidFill>
                  <a:schemeClr val="tx1"/>
                </a:solidFill>
                <a:effectLst/>
                <a:latin typeface="+mn-lt"/>
              </a:rPr>
              <a:t>[Thomas-Hall, S.]</a:t>
            </a:r>
            <a:r>
              <a:rPr lang="lv-LV" sz="1200" kern="1200" dirty="0" smtClean="0">
                <a:solidFill>
                  <a:schemeClr val="tx1"/>
                </a:solidFill>
                <a:effectLst/>
                <a:latin typeface="+mn-lt"/>
              </a:rPr>
              <a:t> un Šneks P. </a:t>
            </a:r>
            <a:r>
              <a:rPr lang="lv-LV" sz="1200" i="1" kern="1200" dirty="0" smtClean="0">
                <a:solidFill>
                  <a:schemeClr val="tx1"/>
                </a:solidFill>
                <a:effectLst/>
                <a:latin typeface="+mn-lt"/>
              </a:rPr>
              <a:t>[Schenk, P.]</a:t>
            </a:r>
            <a:r>
              <a:rPr lang="lv-LV" sz="1200" kern="1200" dirty="0" smtClean="0">
                <a:solidFill>
                  <a:schemeClr val="tx1"/>
                </a:solidFill>
                <a:effectLst/>
                <a:latin typeface="+mn-lt"/>
              </a:rPr>
              <a:t> (2019). Ceļā uz ilgtspējīgas biodegvielas ražošanas sistēmu ieviešanu. </a:t>
            </a:r>
            <a:r>
              <a:rPr lang="lv-LV" sz="1200" i="1" kern="1200" dirty="0" smtClean="0">
                <a:solidFill>
                  <a:schemeClr val="tx1"/>
                </a:solidFill>
                <a:effectLst/>
                <a:latin typeface="+mn-lt"/>
              </a:rPr>
              <a:t>Pārskats par atjaunojamiem un ilgtspējīgiem enerģijas avotiem, </a:t>
            </a:r>
            <a:r>
              <a:rPr lang="lv-LV" sz="1200" kern="1200" dirty="0" smtClean="0">
                <a:solidFill>
                  <a:schemeClr val="tx1"/>
                </a:solidFill>
                <a:effectLst/>
                <a:latin typeface="+mn-lt"/>
              </a:rPr>
              <a:t>107: 250-263.</a:t>
            </a:r>
          </a:p>
          <a:p>
            <a:pPr>
              <a:spcAft>
                <a:spcPts val="0"/>
              </a:spcAft>
            </a:pPr>
            <a:endParaRPr lang="lv-LV" dirty="0" smtClean="0">
              <a:solidFill>
                <a:srgbClr val="323232"/>
              </a:solidFill>
              <a:latin typeface="Georgia" charset="0"/>
              <a:ea typeface="Times New Roman" charset="0"/>
            </a:endParaRPr>
          </a:p>
          <a:p>
            <a:pPr>
              <a:spcAft>
                <a:spcPts val="0"/>
              </a:spcAft>
            </a:pPr>
            <a:r>
              <a:rPr lang="lv-LV" dirty="0" smtClean="0">
                <a:solidFill>
                  <a:srgbClr val="323232"/>
                </a:solidFill>
                <a:latin typeface="Georgia" charset="0"/>
              </a:rPr>
              <a:t>Oreganas valsts universitāte </a:t>
            </a:r>
            <a:r>
              <a:rPr lang="lv-LV" i="1" dirty="0" smtClean="0">
                <a:solidFill>
                  <a:srgbClr val="323232"/>
                </a:solidFill>
                <a:latin typeface="Georgia" charset="0"/>
              </a:rPr>
              <a:t>[Oregan State University]</a:t>
            </a:r>
            <a:r>
              <a:rPr lang="lv-LV" dirty="0" smtClean="0">
                <a:solidFill>
                  <a:srgbClr val="323232"/>
                </a:solidFill>
                <a:latin typeface="Georgia" charset="0"/>
              </a:rPr>
              <a:t>, Bioenerģijas izglītības iniciatīva. https://agsci.oregonstate.edu/sites/agsci.oregonstate.edu/files/bioenergy/generations-of-biofuels-v1.3.pdf  </a:t>
            </a:r>
            <a:r>
              <a:rPr lang="lv-LV" dirty="0" smtClean="0">
                <a:latin typeface="Times New Roman" charset="0"/>
              </a:rPr>
              <a:t> </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27</a:t>
            </a:fld>
            <a:endParaRPr lang="lv-LV"/>
          </a:p>
        </p:txBody>
      </p:sp>
    </p:spTree>
    <p:extLst>
      <p:ext uri="{BB962C8B-B14F-4D97-AF65-F5344CB8AC3E}">
        <p14:creationId xmlns:p14="http://schemas.microsoft.com/office/powerpoint/2010/main" val="482073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Interaktīva viktorīna ar 6 jautājumiem par bioekonomiku. Lietotājs var uzreiz redzēt, vai atbilde ir pareiza vai nepareiza, un tiek sniegts paskaidrojums, kā arī iespējams izpētīt katra jautājuma būtību, noklikšķinot uz saites "Uzzināt vairāk par šo", novirzot lietotājus uz citām vietnēm, kurās ir padziļināta informācija. Viktorīna ir izklaidējoša un informatīva. Jautājumi no vienkāršiem līdz tādiem, kuriem nepieciešams mazliet vairāk fona zināšanu, kas ir tik svarīgi dažādām mērķauditorijām. </a:t>
            </a:r>
          </a:p>
          <a:p>
            <a:r>
              <a:rPr lang="lv-LV" sz="1200" kern="1200" dirty="0" smtClean="0">
                <a:solidFill>
                  <a:schemeClr val="tx1"/>
                </a:solidFill>
                <a:effectLst/>
                <a:latin typeface="+mn-lt"/>
              </a:rPr>
              <a:t> </a:t>
            </a:r>
          </a:p>
          <a:p>
            <a:r>
              <a:rPr lang="lv-LV" sz="1200" kern="1200" dirty="0" smtClean="0">
                <a:solidFill>
                  <a:schemeClr val="tx1"/>
                </a:solidFill>
                <a:effectLst/>
                <a:latin typeface="+mn-lt"/>
              </a:rPr>
              <a:t>Labs veids, kā gan iegūt jaunas zināšanas, gan pārbaudīt esošās zināšanas.</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Nepieciešamais laiks: 6 minūtes vai vairāk – atkarībā no tā, vai lietotājs lasa papildu informāciju</a:t>
            </a:r>
          </a:p>
          <a:p>
            <a:r>
              <a:rPr lang="lv-LV" sz="1200" kern="1200" dirty="0" smtClean="0">
                <a:solidFill>
                  <a:schemeClr val="tx1"/>
                </a:solidFill>
                <a:effectLst/>
                <a:latin typeface="+mn-lt"/>
              </a:rPr>
              <a:t> </a:t>
            </a:r>
            <a:endParaRPr lang="lv-LV"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28</a:t>
            </a:fld>
            <a:endParaRPr lang="lv-LV"/>
          </a:p>
        </p:txBody>
      </p:sp>
    </p:spTree>
    <p:extLst>
      <p:ext uri="{BB962C8B-B14F-4D97-AF65-F5344CB8AC3E}">
        <p14:creationId xmlns:p14="http://schemas.microsoft.com/office/powerpoint/2010/main" val="47382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lv-LV" sz="1200" b="1" kern="1200" dirty="0">
                <a:solidFill>
                  <a:schemeClr val="tx1"/>
                </a:solidFill>
                <a:effectLst/>
                <a:latin typeface="+mn-lt"/>
              </a:rPr>
              <a:t>Piezīmes skolotājam:</a:t>
            </a:r>
            <a:r>
              <a:rPr lang="lv-LV" sz="1200" kern="1200" dirty="0">
                <a:solidFill>
                  <a:schemeClr val="tx1"/>
                </a:solidFill>
                <a:effectLst/>
                <a:latin typeface="+mn-lt"/>
              </a:rPr>
              <a:t> Pasniedzēja vārds, kas jāievada slaida apakšējā kreisajā stūrī. Šis ir pēdējais prezentācijas slaids. Atstājiet laiku studentiem/dalībniekiem, lai uzdotu jautājumus.</a:t>
            </a:r>
          </a:p>
        </p:txBody>
      </p:sp>
      <p:sp>
        <p:nvSpPr>
          <p:cNvPr id="4" name="Foliennummernplatzhalter 3"/>
          <p:cNvSpPr>
            <a:spLocks noGrp="1"/>
          </p:cNvSpPr>
          <p:nvPr>
            <p:ph type="sldNum" sz="quarter" idx="5"/>
          </p:nvPr>
        </p:nvSpPr>
        <p:spPr/>
        <p:txBody>
          <a:bodyPr/>
          <a:lstStyle/>
          <a:p>
            <a:fld id="{F4B9ABF1-A5E8-FF4C-953A-B9DDF0BF59CB}" type="slidenum">
              <a:rPr lang="de-DE" smtClean="0"/>
              <a:t>29</a:t>
            </a:fld>
            <a:endParaRPr lang="lv-LV"/>
          </a:p>
        </p:txBody>
      </p:sp>
    </p:spTree>
    <p:extLst>
      <p:ext uri="{BB962C8B-B14F-4D97-AF65-F5344CB8AC3E}">
        <p14:creationId xmlns:p14="http://schemas.microsoft.com/office/powerpoint/2010/main" val="889071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smtClean="0">
                <a:solidFill>
                  <a:schemeClr val="tx1"/>
                </a:solidFill>
                <a:effectLst/>
                <a:latin typeface="+mn-lt"/>
              </a:rPr>
              <a:t>Piezīmes skolotājam:</a:t>
            </a:r>
            <a:r>
              <a:rPr lang="lv-LV" sz="1200" kern="1200" dirty="0" smtClean="0">
                <a:solidFill>
                  <a:schemeClr val="tx1"/>
                </a:solidFill>
                <a:effectLst/>
                <a:latin typeface="+mn-lt"/>
              </a:rPr>
              <a:t> Paskaidrojiet klasei, ka bioekonomika ir ļoti svarīga, lai spertu soļus virzienā uz ilgtspējību un izvairītos no ekoloģisko robežu sasniegšanas. Bioekonomika ir preču, pakalpojumu vai enerģijas ražošana no bioloģiskā materiāla kā galvenā resursa. Cieši saistīta ar ilgtspējību, jo bieži tiek izmantoti bioloģiski noārdāmi materiāli, un bieži vien tiek izstrādātas sistēmas, kurās atkritumu klātbūtne neeksistē. Tā var palīdzēt izvairīties no resursu izsīkšanas nākamajām paaudzēm.  Eiropas Komisija veic pasākumus ilgtspējīgas bioekonomikas virzienā. Atkritumu pārvēršana vērtīgos resursos un stimulu radīšana, lai palīdzētu mazumtirgotājiem un patērētājiem samazināt pārtikas atkritumus. Eiropas Komisijai ir bioekonomikas stratēģija, lai veicinātu bioekonomiku un izvairītos no ekoloģisko robežu sasniegšanas. </a:t>
            </a:r>
          </a:p>
          <a:p>
            <a:endParaRPr lang="lv-LV"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rPr>
              <a:t>Eiropas Komisija (2018), </a:t>
            </a:r>
            <a:r>
              <a:rPr lang="lv-LV" sz="1200" i="1" kern="1200" dirty="0" smtClean="0">
                <a:solidFill>
                  <a:schemeClr val="tx1"/>
                </a:solidFill>
                <a:effectLst/>
                <a:latin typeface="+mn-lt"/>
              </a:rPr>
              <a:t>Ilgtspējīga Eiropas bioekonomika: saiknes stiprināšana starp ekonomiku, sabiedrību un vidi. Atjauninātā bioekonomikas stratēģija.</a:t>
            </a:r>
            <a:r>
              <a:rPr lang="lv-LV" sz="1200" kern="1200" dirty="0" smtClean="0">
                <a:solidFill>
                  <a:schemeClr val="tx1"/>
                </a:solidFill>
                <a:effectLst/>
                <a:latin typeface="+mn-lt"/>
              </a:rPr>
              <a:t> Pētniecības un inovāciju ģenerāldirektorāts, pieejams:  </a:t>
            </a:r>
            <a:r>
              <a:rPr lang="lv-LV" sz="1200" kern="1200" dirty="0" smtClean="0">
                <a:solidFill>
                  <a:schemeClr val="tx1"/>
                </a:solidFill>
                <a:effectLst/>
                <a:latin typeface="+mn-lt"/>
                <a:hlinkClick r:id="rId3"/>
              </a:rPr>
              <a:t>https://ec.europa.eu/research/bioeconomy/pdf/ec_bioeconomy_strategy_2018.pdf</a:t>
            </a:r>
            <a:r>
              <a:rPr lang="lv-LV" sz="1200" kern="1200" dirty="0" smtClean="0">
                <a:solidFill>
                  <a:schemeClr val="tx1"/>
                </a:solidFill>
                <a:effectLst/>
                <a:latin typeface="+mn-lt"/>
              </a:rPr>
              <a:t> accessed: 2020. gada 22. maijā].</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3</a:t>
            </a:fld>
            <a:endParaRPr lang="lv-LV"/>
          </a:p>
        </p:txBody>
      </p:sp>
    </p:spTree>
    <p:extLst>
      <p:ext uri="{BB962C8B-B14F-4D97-AF65-F5344CB8AC3E}">
        <p14:creationId xmlns:p14="http://schemas.microsoft.com/office/powerpoint/2010/main" val="767456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lv-LV" sz="1200" b="1" i="0" u="none" strike="noStrike" kern="1200" dirty="0" smtClean="0">
                <a:solidFill>
                  <a:schemeClr val="tx1"/>
                </a:solidFill>
                <a:effectLst/>
                <a:latin typeface="+mn-lt"/>
              </a:rPr>
              <a:t>BE-Rural ir pieci inovācijas reģioni</a:t>
            </a:r>
          </a:p>
          <a:p>
            <a:pPr fontAlgn="base"/>
            <a:r>
              <a:rPr lang="lv-LV" sz="1200" b="0" i="0" u="none" strike="noStrike" kern="1200" dirty="0" smtClean="0">
                <a:solidFill>
                  <a:schemeClr val="tx1"/>
                </a:solidFill>
                <a:effectLst/>
                <a:latin typeface="+mn-lt"/>
              </a:rPr>
              <a:t>BE-Rural izveidos piecas reģionālās </a:t>
            </a:r>
            <a:r>
              <a:rPr lang="lv-LV" sz="1200" b="1" i="0" u="none" strike="noStrike" kern="1200" dirty="0" smtClean="0">
                <a:solidFill>
                  <a:schemeClr val="tx1"/>
                </a:solidFill>
                <a:effectLst/>
                <a:latin typeface="+mn-lt"/>
              </a:rPr>
              <a:t>atvērtās inovācijas platformas (AIP)</a:t>
            </a:r>
            <a:r>
              <a:rPr lang="lv-LV" sz="1200" b="0" i="0" u="none" strike="noStrike" kern="1200" dirty="0" smtClean="0">
                <a:solidFill>
                  <a:schemeClr val="tx1"/>
                </a:solidFill>
                <a:effectLst/>
                <a:latin typeface="+mn-lt"/>
              </a:rPr>
              <a:t> </a:t>
            </a:r>
            <a:r>
              <a:rPr lang="lv-LV" dirty="0" err="1" smtClean="0"/>
              <a:t>bioekonomikas</a:t>
            </a:r>
            <a:r>
              <a:rPr lang="lv-LV" dirty="0" smtClean="0"/>
              <a:t> stratēģiju un ceļvežu izstrādei, iekļaujot izstrādē līdzdalībniekus.</a:t>
            </a:r>
            <a:r>
              <a:rPr lang="lv-LV" sz="1200" b="0" i="0" u="none" strike="noStrike" kern="1200" dirty="0" smtClean="0">
                <a:solidFill>
                  <a:schemeClr val="tx1"/>
                </a:solidFill>
                <a:effectLst/>
                <a:latin typeface="+mn-lt"/>
              </a:rPr>
              <a:t> BE-Rural AIP tiks izveidoti piecos ES reģionos ar atšķirīgu biomasas potenciālu, un to pamatā būs reģionālās ieinteresēto personu darba grupas (IPDG). AIP ietvaros IPDG galvenais uzdevums būs formulēt konkrētus stratēģijas vai ceļveža dokumentus, sadarbojoties ar dažādiem dalībniekiem un atverot platformu plašam reģiona dalībnieku lokam, tostarp pilsoniskās sabiedrības organizācijām un pilsoņiem.</a:t>
            </a:r>
          </a:p>
          <a:p>
            <a:pPr fontAlgn="base"/>
            <a:endParaRPr lang="lv-LV" sz="1200" b="0" i="0" u="none" strike="noStrike" kern="1200" dirty="0" smtClean="0">
              <a:solidFill>
                <a:schemeClr val="tx1"/>
              </a:solidFill>
              <a:effectLst/>
              <a:latin typeface="+mn-lt"/>
              <a:ea typeface="+mn-ea"/>
              <a:cs typeface="+mn-cs"/>
            </a:endParaRPr>
          </a:p>
          <a:p>
            <a:pPr fontAlgn="base"/>
            <a:r>
              <a:rPr lang="lv-LV" sz="1200" b="1" i="0" u="none" strike="noStrike" kern="1200" dirty="0" smtClean="0">
                <a:solidFill>
                  <a:schemeClr val="tx1"/>
                </a:solidFill>
                <a:effectLst/>
                <a:latin typeface="+mn-lt"/>
              </a:rPr>
              <a:t>Stara Zagora </a:t>
            </a:r>
            <a:r>
              <a:rPr lang="lv-LV" sz="1200" b="0" i="1" u="none" strike="noStrike" kern="1200" dirty="0" smtClean="0">
                <a:solidFill>
                  <a:schemeClr val="tx1"/>
                </a:solidFill>
                <a:effectLst/>
                <a:latin typeface="+mn-lt"/>
              </a:rPr>
              <a:t>[Stara Zagora]</a:t>
            </a:r>
            <a:r>
              <a:rPr lang="lv-LV" sz="1200" b="1" i="0" u="none" strike="noStrike" kern="1200" dirty="0" smtClean="0">
                <a:solidFill>
                  <a:schemeClr val="tx1"/>
                </a:solidFill>
                <a:effectLst/>
                <a:latin typeface="+mn-lt"/>
              </a:rPr>
              <a:t>, Bulgārija: </a:t>
            </a:r>
            <a:r>
              <a:rPr lang="lv-LV" sz="1200" b="0" i="0" u="none" strike="noStrike" kern="1200" dirty="0" smtClean="0">
                <a:solidFill>
                  <a:schemeClr val="tx1"/>
                </a:solidFill>
                <a:effectLst/>
                <a:latin typeface="+mn-lt"/>
              </a:rPr>
              <a:t>Šis inovāciju reģions koncentrējas uz jaunajām tehnoloģijām, izmantojot ēteriskās eļļas un ārstnieciskos augus kosmētikas un farmācijas nozarē. Maza apjoma ražošana šajā apgabalā tiks apvienota ar aktivitātēm, kas saistītas ar tūrismu, lai paplašinātu esošo uzņēmējdarbības status quo un potenciālu. Galu galā reģions nodibinās ciešākas attiecības un tīklus starp uzņēmumiem. Reģionālais partneris: Bulgārijas rūpniecības asociācija (BRA)</a:t>
            </a:r>
          </a:p>
          <a:p>
            <a:pPr fontAlgn="base"/>
            <a:r>
              <a:rPr lang="lv-LV" sz="1200" b="1" i="0" u="none" strike="noStrike" kern="1200" dirty="0" smtClean="0">
                <a:solidFill>
                  <a:schemeClr val="tx1"/>
                </a:solidFill>
                <a:effectLst/>
                <a:latin typeface="+mn-lt"/>
              </a:rPr>
              <a:t>Vidzeme un Kurzeme, Latvija: </a:t>
            </a:r>
            <a:r>
              <a:rPr lang="lv-LV" sz="1200" b="0" i="0" u="none" strike="noStrike" kern="1200" dirty="0" smtClean="0">
                <a:solidFill>
                  <a:schemeClr val="tx1"/>
                </a:solidFill>
                <a:effectLst/>
                <a:latin typeface="+mn-lt"/>
              </a:rPr>
              <a:t>Šajā zonā galvenā uzmanība tiks pievērsta meža apsaimniekošanas blakusproduktu (t.i., meža jaunaudžu retināšana, īsais rotācijas cikls koku un mežsaimniecības (SRC/SRF) audzēm, aizaugumu novēršana pamestajās lauksaimniecības zemēs un daudzgadīgajās zālēs) potenciālam kā bioenerģijas vai biofinansēšanas avotam. Reģionā tiks pētīta daudzgadīgo zālaugu un SRC vai SRF koku agrārās laukkopības sistēmu vērtība kā ganību zonā, kā tā arī siena vai zāles sēklu izstrādei. Tiks pētīta mazo kokmateriālu potenciāla gudra izmantošana no jaunaudzēm. Reģionālais partneris: Latvijas Valsts mežzinātnes institūts (SILAVA)</a:t>
            </a:r>
          </a:p>
          <a:p>
            <a:pPr fontAlgn="base"/>
            <a:r>
              <a:rPr lang="lv-LV" sz="1200" b="1" i="0" u="none" strike="noStrike" kern="1200" dirty="0" smtClean="0">
                <a:solidFill>
                  <a:schemeClr val="tx1"/>
                </a:solidFill>
                <a:effectLst/>
                <a:latin typeface="+mn-lt"/>
              </a:rPr>
              <a:t>Štrumica </a:t>
            </a:r>
            <a:r>
              <a:rPr lang="lv-LV" sz="1200" b="0" i="1" u="none" strike="noStrike" kern="1200" dirty="0" smtClean="0">
                <a:solidFill>
                  <a:schemeClr val="tx1"/>
                </a:solidFill>
                <a:effectLst/>
                <a:latin typeface="+mn-lt"/>
              </a:rPr>
              <a:t>[Strumica]</a:t>
            </a:r>
            <a:r>
              <a:rPr lang="lv-LV" sz="1200" b="1" i="0" u="none" strike="noStrike" kern="1200" dirty="0" smtClean="0">
                <a:solidFill>
                  <a:schemeClr val="tx1"/>
                </a:solidFill>
                <a:effectLst/>
                <a:latin typeface="+mn-lt"/>
              </a:rPr>
              <a:t>, Ziemeļmaķedonija: </a:t>
            </a:r>
            <a:r>
              <a:rPr lang="lv-LV" sz="1200" b="0" i="0" u="none" strike="noStrike" kern="1200" dirty="0" smtClean="0">
                <a:solidFill>
                  <a:schemeClr val="tx1"/>
                </a:solidFill>
                <a:effectLst/>
                <a:latin typeface="+mn-lt"/>
              </a:rPr>
              <a:t>Šajā reģionā galvenā uzmanība tiks pievērsta lauksaimniecības atlieku izmantošanai, jo īpaši organisko materiālu blakusprodukcijai no lauksaimniecības darbībām, kā enerģijas avotam mājsaimniecības un rūpniecības vajadzībām. Reģionā tiks pētītas tehnoloģiskās iespējas enerģijas pārvēršanai biomasas materiālos, kas radušies lauksaimniecības laukos vai saimniecībās (paliekas uz lauka), kā arī attiecībā uz tādiem, kas rodas lauksaimniecības produktu pārstrādes procesā (paliekas, kuru pamatā ir dažādie procesi). Reģionālais partneris: Starptautiskais enerģijas, ūdens un vides sistēmu ilgtspējīgas attīstības centrs </a:t>
            </a:r>
            <a:r>
              <a:rPr lang="lv-LV" sz="1200" b="0" i="1" u="none" strike="noStrike" kern="1200" dirty="0" smtClean="0">
                <a:solidFill>
                  <a:schemeClr val="tx1"/>
                </a:solidFill>
                <a:effectLst/>
                <a:latin typeface="+mn-lt"/>
              </a:rPr>
              <a:t>[International Centre for Sustainable Development of Energy, Water and Environment Systems]</a:t>
            </a:r>
            <a:r>
              <a:rPr lang="lv-LV" sz="1200" b="0" i="0" u="none" strike="noStrike" kern="1200" dirty="0" smtClean="0">
                <a:solidFill>
                  <a:schemeClr val="tx1"/>
                </a:solidFill>
                <a:effectLst/>
                <a:latin typeface="+mn-lt"/>
              </a:rPr>
              <a:t> – (SDEWES-Skopje)</a:t>
            </a:r>
          </a:p>
          <a:p>
            <a:pPr fontAlgn="base"/>
            <a:r>
              <a:rPr lang="lv-LV" sz="1200" b="1" i="0" u="none" strike="noStrike" kern="1200" dirty="0" smtClean="0">
                <a:solidFill>
                  <a:schemeClr val="tx1"/>
                </a:solidFill>
                <a:effectLst/>
                <a:latin typeface="+mn-lt"/>
              </a:rPr>
              <a:t>Ščecinas un Vislas lagūnas, Polija: </a:t>
            </a:r>
            <a:r>
              <a:rPr lang="lv-LV" sz="1200" b="0" i="0" u="none" strike="noStrike" kern="1200" dirty="0" smtClean="0">
                <a:solidFill>
                  <a:schemeClr val="tx1"/>
                </a:solidFill>
                <a:effectLst/>
                <a:latin typeface="+mn-lt"/>
              </a:rPr>
              <a:t>Šis reģions koncentrēsies uz mazapjoma zveju, īpaši uz nepietiekami izmantotu un mazvērtīgu zivju sugu ilgtspējīgu izmantošanu divās lagūnās. Reģionā tiks veikti pētījumi par maza mēroga tehnoloģiju iespējām, kuras var izmantot, lai mazvērtīgas zivju sugas izmantotu kā produktus cilvēku uzturam. Reģionālais partneris: Valsts jūras zvejniecības pētījumu institūts </a:t>
            </a:r>
            <a:r>
              <a:rPr lang="lv-LV" sz="1200" b="0" i="1" u="none" strike="noStrike" kern="1200" dirty="0" smtClean="0">
                <a:solidFill>
                  <a:schemeClr val="tx1"/>
                </a:solidFill>
                <a:effectLst/>
                <a:latin typeface="+mn-lt"/>
              </a:rPr>
              <a:t>[National Marine Fisheries Research Institute]</a:t>
            </a:r>
            <a:r>
              <a:rPr lang="lv-LV" sz="1200" b="0" i="0" u="none" strike="noStrike" kern="1200" dirty="0" smtClean="0">
                <a:solidFill>
                  <a:schemeClr val="tx1"/>
                </a:solidFill>
                <a:effectLst/>
                <a:latin typeface="+mn-lt"/>
              </a:rPr>
              <a:t> (NMFRI)</a:t>
            </a:r>
          </a:p>
          <a:p>
            <a:pPr fontAlgn="base"/>
            <a:r>
              <a:rPr lang="lv-LV" sz="1200" b="1" i="0" u="none" strike="noStrike" kern="1200" dirty="0" smtClean="0">
                <a:solidFill>
                  <a:schemeClr val="tx1"/>
                </a:solidFill>
                <a:effectLst/>
                <a:latin typeface="+mn-lt"/>
              </a:rPr>
              <a:t>Kovašna </a:t>
            </a:r>
            <a:r>
              <a:rPr lang="lv-LV" sz="1200" b="0" i="1" u="none" strike="noStrike" kern="1200" dirty="0" smtClean="0">
                <a:solidFill>
                  <a:schemeClr val="tx1"/>
                </a:solidFill>
                <a:effectLst/>
                <a:latin typeface="+mn-lt"/>
              </a:rPr>
              <a:t>[Covasna]</a:t>
            </a:r>
            <a:r>
              <a:rPr lang="lv-LV" sz="1200" b="1" i="0" u="none" strike="noStrike" kern="1200" dirty="0" smtClean="0">
                <a:solidFill>
                  <a:schemeClr val="tx1"/>
                </a:solidFill>
                <a:effectLst/>
                <a:latin typeface="+mn-lt"/>
              </a:rPr>
              <a:t>, Rumānija: </a:t>
            </a:r>
            <a:r>
              <a:rPr lang="lv-LV" sz="1200" b="0" i="0" u="none" strike="noStrike" kern="1200" dirty="0" smtClean="0">
                <a:solidFill>
                  <a:schemeClr val="tx1"/>
                </a:solidFill>
                <a:effectLst/>
                <a:latin typeface="+mn-lt"/>
              </a:rPr>
              <a:t>Šis reģions koncentrēsies uz sadrumstaloto vērtību ķēžu atrisināšanu un aprites ekonomikas koncepcijas īstenošanu novada rūpniecības nozarēs (t.i., koks un mēbeles, tekstilizstrādājumi, lauksaimniecības pārtikas produkti, mašīnbūve, zaļā enerģija). Reģionā tiks veikti pētījumi attiecībā uz nepietiekami izmantotas biomasas (augu vielas un koksnes atkritumu) attīstības potenciālu un tā ietekmi uz sabiedrības problēmām (piemēram, lauku bezdarbs vai atstumtas kopienas). Tas tiks veikts vietējās attīstības uzņēmējdarbības modeļa ietvaros, pamatojoties uz maza mēroga tehnoloģiju iespēju, kas nodrošina autonomu enerģijas piegādi civilām un rūpnieciskām vajadzībām. Reģionālais partneris: Ekonomikas prognožu institūts </a:t>
            </a:r>
            <a:r>
              <a:rPr lang="lv-LV" sz="1200" b="0" i="1" u="none" strike="noStrike" kern="1200" dirty="0" smtClean="0">
                <a:solidFill>
                  <a:schemeClr val="tx1"/>
                </a:solidFill>
                <a:effectLst/>
                <a:latin typeface="+mn-lt"/>
              </a:rPr>
              <a:t>[Institute for Economic Forecasting]</a:t>
            </a:r>
            <a:r>
              <a:rPr lang="lv-LV" sz="1200" b="0" i="0" u="none" strike="noStrike" kern="1200" dirty="0" smtClean="0">
                <a:solidFill>
                  <a:schemeClr val="tx1"/>
                </a:solidFill>
                <a:effectLst/>
                <a:latin typeface="+mn-lt"/>
              </a:rPr>
              <a:t> (IPE)</a:t>
            </a:r>
          </a:p>
          <a:p>
            <a:pPr fontAlgn="base"/>
            <a:endParaRPr lang="lv-LV" sz="1200" b="0" i="0" u="none" strike="noStrike" kern="1200" dirty="0" smtClean="0">
              <a:solidFill>
                <a:schemeClr val="tx1"/>
              </a:solidFill>
              <a:effectLst/>
              <a:latin typeface="+mn-lt"/>
              <a:ea typeface="+mn-ea"/>
              <a:cs typeface="+mn-cs"/>
            </a:endParaRPr>
          </a:p>
          <a:p>
            <a:r>
              <a:rPr lang="lv-LV" sz="1200" b="1" i="0" u="none" strike="noStrike" kern="1200" dirty="0" smtClean="0">
                <a:solidFill>
                  <a:schemeClr val="tx1"/>
                </a:solidFill>
                <a:effectLst/>
                <a:latin typeface="+mn-lt"/>
              </a:rPr>
              <a:t>Avots:</a:t>
            </a:r>
            <a:r>
              <a:rPr lang="lv-LV" dirty="0" smtClean="0"/>
              <a:t> </a:t>
            </a:r>
            <a:r>
              <a:rPr lang="lv-LV" sz="1200" kern="1200" dirty="0" smtClean="0">
                <a:solidFill>
                  <a:schemeClr val="tx1"/>
                </a:solidFill>
                <a:effectLst/>
                <a:latin typeface="+mn-lt"/>
              </a:rPr>
              <a:t>BE-Rural (2020), </a:t>
            </a:r>
            <a:r>
              <a:rPr lang="lv-LV" sz="1200" i="1" kern="1200" dirty="0" smtClean="0">
                <a:solidFill>
                  <a:schemeClr val="tx1"/>
                </a:solidFill>
                <a:effectLst/>
                <a:latin typeface="+mn-lt"/>
              </a:rPr>
              <a:t>Inovāciju reģioni</a:t>
            </a:r>
            <a:r>
              <a:rPr lang="lv-LV" sz="1200" kern="1200" dirty="0" smtClean="0">
                <a:solidFill>
                  <a:schemeClr val="tx1"/>
                </a:solidFill>
                <a:effectLst/>
                <a:latin typeface="+mn-lt"/>
              </a:rPr>
              <a:t>, pieejams: https://be-rural.eu/innovation-regions/</a:t>
            </a:r>
            <a:endParaRPr lang="lv-LV" dirty="0"/>
          </a:p>
        </p:txBody>
      </p:sp>
      <p:sp>
        <p:nvSpPr>
          <p:cNvPr id="4" name="Slide Number Placeholder 3"/>
          <p:cNvSpPr>
            <a:spLocks noGrp="1"/>
          </p:cNvSpPr>
          <p:nvPr>
            <p:ph type="sldNum" sz="quarter" idx="5"/>
          </p:nvPr>
        </p:nvSpPr>
        <p:spPr/>
        <p:txBody>
          <a:bodyPr/>
          <a:lstStyle/>
          <a:p>
            <a:fld id="{F4B9ABF1-A5E8-FF4C-953A-B9DDF0BF59CB}" type="slidenum">
              <a:rPr lang="de-DE" smtClean="0"/>
              <a:t>30</a:t>
            </a:fld>
            <a:endParaRPr lang="lv-LV"/>
          </a:p>
        </p:txBody>
      </p:sp>
    </p:spTree>
    <p:extLst>
      <p:ext uri="{BB962C8B-B14F-4D97-AF65-F5344CB8AC3E}">
        <p14:creationId xmlns:p14="http://schemas.microsoft.com/office/powerpoint/2010/main" val="282295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rPr>
              <a:t>Bioekonomikā pārtikas, materiālu un enerģijas ražošanai tiek izmantoti atjaunojamie bioloģiskie resursi no zemes un jūras – piemēram, kultūraugi, meži, zivis, dzīvnieki un mikroorganismi. Šajā videomateriālā sniegts pārskats.</a:t>
            </a:r>
            <a:endParaRPr lang="lv-LV" sz="1200" kern="1200" dirty="0" smtClean="0">
              <a:solidFill>
                <a:schemeClr val="tx1"/>
              </a:solidFill>
              <a:effectLst/>
              <a:latin typeface="+mn-lt"/>
              <a:ea typeface="+mn-ea"/>
              <a:cs typeface="+mn-cs"/>
            </a:endParaRPr>
          </a:p>
          <a:p>
            <a:r>
              <a:rPr lang="lv-LV" sz="1200" b="1" kern="1200" dirty="0" smtClean="0">
                <a:solidFill>
                  <a:schemeClr val="tx1"/>
                </a:solidFill>
                <a:effectLst/>
                <a:latin typeface="+mn-lt"/>
              </a:rPr>
              <a:t>Videomateriāls (2 minūtes un 9 sekundes):</a:t>
            </a:r>
            <a:r>
              <a:rPr lang="lv-LV" dirty="0" smtClean="0"/>
              <a:t> </a:t>
            </a:r>
            <a:r>
              <a:rPr lang="lv-LV" sz="1200" u="sng" kern="1200" dirty="0" smtClean="0">
                <a:solidFill>
                  <a:schemeClr val="tx1"/>
                </a:solidFill>
                <a:effectLst/>
                <a:latin typeface="+mn-lt"/>
                <a:hlinkClick r:id="rId3"/>
              </a:rPr>
              <a:t>https://www.youtube.com/watch?v=RfRN_hHeIKk</a:t>
            </a:r>
            <a:endParaRPr lang="lv-LV" sz="1200" kern="1200" dirty="0" smtClean="0">
              <a:solidFill>
                <a:schemeClr val="tx1"/>
              </a:solidFill>
              <a:effectLst/>
              <a:latin typeface="+mn-lt"/>
              <a:ea typeface="+mn-ea"/>
              <a:cs typeface="+mn-cs"/>
            </a:endParaRPr>
          </a:p>
          <a:p>
            <a:r>
              <a:rPr lang="lv-LV" sz="1200" b="1" kern="1200" dirty="0" smtClean="0">
                <a:solidFill>
                  <a:schemeClr val="tx1"/>
                </a:solidFill>
                <a:effectLst/>
                <a:latin typeface="+mn-lt"/>
              </a:rPr>
              <a:t>Videomateriāla valodas un subtitri:</a:t>
            </a:r>
            <a:r>
              <a:rPr lang="lv-LV" sz="1200" kern="1200" dirty="0" smtClean="0">
                <a:solidFill>
                  <a:schemeClr val="tx1"/>
                </a:solidFill>
                <a:effectLst/>
                <a:latin typeface="+mn-lt"/>
              </a:rPr>
              <a:t> bulgāru, latviešu, maķedoniešu, poļu un rumāņu</a:t>
            </a:r>
          </a:p>
          <a:p>
            <a:endParaRPr lang="lv-LV" sz="1200" kern="1200" dirty="0" smtClean="0">
              <a:solidFill>
                <a:schemeClr val="tx1"/>
              </a:solidFill>
              <a:effectLst/>
              <a:latin typeface="+mn-lt"/>
              <a:ea typeface="+mn-ea"/>
              <a:cs typeface="+mn-cs"/>
            </a:endParaRPr>
          </a:p>
          <a:p>
            <a:r>
              <a:rPr lang="lv-LV" sz="1200" dirty="0" smtClean="0"/>
              <a:t>“Bioekonomika aptver visas nozares un sistēmas, kas iekļauj tās funkcijas un principus. Tā ietver un savstarpēji savieno: sauszemes un jūras ekosistēmas un to sniegtos pakalpojumus; visas primārās ražošanas nozares paļaujas uz bioloģiskajiem resursiem (dzīvnieki, augi, mikroorganismi un atvasināta biomasa, ieskaitot organiskos atkritumus), kas izmanto un veido bioloģiskos resursus (lauksaimniecība, mežsaimniecība, zivsaimniecība un akvakultūra); un visas ekonomikas un rūpniecības nozares, kas izmanto bioloģiskos resursus un procesus pārtikas, </a:t>
            </a:r>
            <a:r>
              <a:rPr lang="lv-LV" sz="1200" dirty="0" smtClean="0"/>
              <a:t>no bioloģiskām</a:t>
            </a:r>
            <a:r>
              <a:rPr lang="lv-LV" sz="1200" baseline="0" dirty="0" smtClean="0"/>
              <a:t> izejvielām</a:t>
            </a:r>
            <a:r>
              <a:rPr lang="lv-LV" sz="1200" dirty="0" smtClean="0"/>
              <a:t> </a:t>
            </a:r>
            <a:r>
              <a:rPr lang="lv-LV" sz="1200" dirty="0" smtClean="0"/>
              <a:t>ražotu produktu, enerģijas un pakalpojumu ražošanai. Lai sasniegtu panākumus, Eiropas bioekonomikas centrā jābūt ilgtspējībai un apritei. Tas veicinās mūsu nozaru atjaunošanos, mūsu primārās ražošanas sistēmu modernizāciju, vides aizsardzību un veicinās bioloģisko daudzveidību.” </a:t>
            </a:r>
            <a:r>
              <a:rPr lang="lv-LV" dirty="0" smtClean="0"/>
              <a:t>Eiropas Komisija (2018) </a:t>
            </a:r>
            <a:r>
              <a:rPr lang="lv-LV" sz="1200" dirty="0" smtClean="0"/>
              <a:t>"Ilgtspējīga Eiropas bioekonomika: saiknes stiprināšana starp ekonomiku, sabiedrību un vidi"</a:t>
            </a:r>
            <a:r>
              <a:rPr lang="lv-LV" dirty="0" smtClean="0"/>
              <a:t>, pieejams: (</a:t>
            </a:r>
            <a:r>
              <a:rPr lang="lv-LV" dirty="0" smtClean="0">
                <a:hlinkClick r:id="rId4"/>
              </a:rPr>
              <a:t>https://ec.europa.eu/research/bioeconomy/pdf/ec_bioeconomy_strategy_2018.pdf#view=fit&amp;pagemode=none</a:t>
            </a:r>
            <a:r>
              <a:rPr lang="lv-LV" dirty="0" smtClean="0"/>
              <a:t>]) </a:t>
            </a:r>
            <a:endParaRPr lang="lv-LV" dirty="0"/>
          </a:p>
        </p:txBody>
      </p:sp>
      <p:sp>
        <p:nvSpPr>
          <p:cNvPr id="4" name="Slide Number Placeholder 3"/>
          <p:cNvSpPr>
            <a:spLocks noGrp="1"/>
          </p:cNvSpPr>
          <p:nvPr>
            <p:ph type="sldNum" sz="quarter" idx="5"/>
          </p:nvPr>
        </p:nvSpPr>
        <p:spPr/>
        <p:txBody>
          <a:bodyPr/>
          <a:lstStyle/>
          <a:p>
            <a:fld id="{F4B9ABF1-A5E8-FF4C-953A-B9DDF0BF59CB}" type="slidenum">
              <a:rPr lang="de-DE" smtClean="0"/>
              <a:t>4</a:t>
            </a:fld>
            <a:endParaRPr lang="lv-LV"/>
          </a:p>
        </p:txBody>
      </p:sp>
    </p:spTree>
    <p:extLst>
      <p:ext uri="{BB962C8B-B14F-4D97-AF65-F5344CB8AC3E}">
        <p14:creationId xmlns:p14="http://schemas.microsoft.com/office/powerpoint/2010/main" val="1743843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smtClean="0">
                <a:solidFill>
                  <a:schemeClr val="tx1"/>
                </a:solidFill>
                <a:effectLst/>
                <a:latin typeface="+mn-lt"/>
              </a:rPr>
              <a:t>EK (2019), Biomasa – zināšanas politikai, https://ec.europa.eu/knowledge4policy/bioeconomy/topic/biomass_en</a:t>
            </a:r>
            <a:r>
              <a:rPr lang="lv-LV" smtClean="0"/>
              <a:t> </a:t>
            </a:r>
            <a:endParaRPr lang="lv-LV" sz="1200" kern="1200" dirty="0" smtClean="0">
              <a:solidFill>
                <a:schemeClr val="tx1"/>
              </a:solidFill>
              <a:effectLst/>
              <a:latin typeface="+mn-lt"/>
              <a:ea typeface="+mn-ea"/>
              <a:cs typeface="+mn-cs"/>
            </a:endParaRPr>
          </a:p>
          <a:p>
            <a:r>
              <a:rPr lang="lv-LV" sz="1200" b="1" kern="1200" dirty="0" smtClean="0">
                <a:solidFill>
                  <a:schemeClr val="tx1"/>
                </a:solidFill>
                <a:effectLst/>
                <a:latin typeface="+mn-lt"/>
              </a:rPr>
              <a:t>Attēla avots:</a:t>
            </a:r>
            <a:r>
              <a:rPr lang="lv-LV" smtClean="0"/>
              <a:t> </a:t>
            </a:r>
            <a:r>
              <a:rPr lang="lv-LV" sz="1200" kern="1200" dirty="0" smtClean="0">
                <a:solidFill>
                  <a:schemeClr val="tx1"/>
                </a:solidFill>
                <a:effectLst/>
                <a:latin typeface="+mn-lt"/>
              </a:rPr>
              <a:t>Kamija A. </a:t>
            </a:r>
            <a:r>
              <a:rPr lang="lv-LV" sz="1200" i="1" kern="1200" dirty="0" smtClean="0">
                <a:solidFill>
                  <a:schemeClr val="tx1"/>
                </a:solidFill>
                <a:effectLst/>
                <a:latin typeface="+mn-lt"/>
              </a:rPr>
              <a:t>[Camia A.]</a:t>
            </a:r>
            <a:r>
              <a:rPr lang="lv-LV" sz="1200" kern="1200" dirty="0" smtClean="0">
                <a:solidFill>
                  <a:schemeClr val="tx1"/>
                </a:solidFill>
                <a:effectLst/>
                <a:latin typeface="+mn-lt"/>
              </a:rPr>
              <a:t>, Roberts N. </a:t>
            </a:r>
            <a:r>
              <a:rPr lang="lv-LV" sz="1200" i="1" kern="1200" dirty="0" smtClean="0">
                <a:solidFill>
                  <a:schemeClr val="tx1"/>
                </a:solidFill>
                <a:effectLst/>
                <a:latin typeface="+mn-lt"/>
              </a:rPr>
              <a:t>[Robert N.]</a:t>
            </a:r>
            <a:r>
              <a:rPr lang="lv-LV" sz="1200" kern="1200" dirty="0" smtClean="0">
                <a:solidFill>
                  <a:schemeClr val="tx1"/>
                </a:solidFill>
                <a:effectLst/>
                <a:latin typeface="+mn-lt"/>
              </a:rPr>
              <a:t>, Džonsons R. </a:t>
            </a:r>
            <a:r>
              <a:rPr lang="lv-LV" sz="1200" i="1" kern="1200" dirty="0" smtClean="0">
                <a:solidFill>
                  <a:schemeClr val="tx1"/>
                </a:solidFill>
                <a:effectLst/>
                <a:latin typeface="+mn-lt"/>
              </a:rPr>
              <a:t>[Jonsson R.]</a:t>
            </a:r>
            <a:r>
              <a:rPr lang="lv-LV" sz="1200" kern="1200" dirty="0" smtClean="0">
                <a:solidFill>
                  <a:schemeClr val="tx1"/>
                </a:solidFill>
                <a:effectLst/>
                <a:latin typeface="+mn-lt"/>
              </a:rPr>
              <a:t>, Pilijs R. </a:t>
            </a:r>
            <a:r>
              <a:rPr lang="lv-LV" sz="1200" i="1" kern="1200" dirty="0" smtClean="0">
                <a:solidFill>
                  <a:schemeClr val="tx1"/>
                </a:solidFill>
                <a:effectLst/>
                <a:latin typeface="+mn-lt"/>
              </a:rPr>
              <a:t>[Pilli R.]</a:t>
            </a:r>
            <a:r>
              <a:rPr lang="lv-LV" sz="1200" kern="1200" dirty="0" smtClean="0">
                <a:solidFill>
                  <a:schemeClr val="tx1"/>
                </a:solidFill>
                <a:effectLst/>
                <a:latin typeface="+mn-lt"/>
              </a:rPr>
              <a:t>, Garsija Kondado S. </a:t>
            </a:r>
            <a:r>
              <a:rPr lang="lv-LV" sz="1200" i="1" kern="1200" dirty="0" smtClean="0">
                <a:solidFill>
                  <a:schemeClr val="tx1"/>
                </a:solidFill>
                <a:effectLst/>
                <a:latin typeface="+mn-lt"/>
              </a:rPr>
              <a:t>[</a:t>
            </a:r>
            <a:r>
              <a:rPr lang="en-US" sz="1200" i="1" kern="1200" dirty="0" smtClean="0">
                <a:solidFill>
                  <a:schemeClr val="tx1"/>
                </a:solidFill>
                <a:effectLst/>
                <a:latin typeface="+mn-lt"/>
              </a:rPr>
              <a:t>Garcí</a:t>
            </a:r>
            <a:r>
              <a:rPr lang="lv-LV" sz="1200" i="1" kern="1200" dirty="0" smtClean="0">
                <a:solidFill>
                  <a:schemeClr val="tx1"/>
                </a:solidFill>
                <a:effectLst/>
                <a:latin typeface="+mn-lt"/>
              </a:rPr>
              <a:t>a-Condado S.]</a:t>
            </a:r>
            <a:r>
              <a:rPr lang="lv-LV" sz="1200" kern="1200" dirty="0" smtClean="0">
                <a:solidFill>
                  <a:schemeClr val="tx1"/>
                </a:solidFill>
                <a:effectLst/>
                <a:latin typeface="+mn-lt"/>
              </a:rPr>
              <a:t>, Lopeza Lozano R. </a:t>
            </a:r>
            <a:r>
              <a:rPr lang="lv-LV" sz="1200" i="1" kern="1200" dirty="0" smtClean="0">
                <a:solidFill>
                  <a:schemeClr val="tx1"/>
                </a:solidFill>
                <a:effectLst/>
                <a:latin typeface="+mn-lt"/>
              </a:rPr>
              <a:t>[</a:t>
            </a:r>
            <a:r>
              <a:rPr lang="en-US" sz="1200" i="1" kern="1200" dirty="0" smtClean="0">
                <a:solidFill>
                  <a:schemeClr val="tx1"/>
                </a:solidFill>
                <a:effectLst/>
                <a:latin typeface="+mn-lt"/>
              </a:rPr>
              <a:t>Ló</a:t>
            </a:r>
            <a:r>
              <a:rPr lang="lv-LV" sz="1200" i="1" kern="1200" dirty="0" smtClean="0">
                <a:solidFill>
                  <a:schemeClr val="tx1"/>
                </a:solidFill>
                <a:effectLst/>
                <a:latin typeface="+mn-lt"/>
              </a:rPr>
              <a:t>pez-Lozano R.]</a:t>
            </a:r>
            <a:r>
              <a:rPr lang="lv-LV" sz="1200" kern="1200" dirty="0" smtClean="0">
                <a:solidFill>
                  <a:schemeClr val="tx1"/>
                </a:solidFill>
                <a:effectLst/>
                <a:latin typeface="+mn-lt"/>
              </a:rPr>
              <a:t>, Van der Velde M. </a:t>
            </a:r>
            <a:r>
              <a:rPr lang="lv-LV" sz="1200" i="1" kern="1200" dirty="0" smtClean="0">
                <a:solidFill>
                  <a:schemeClr val="tx1"/>
                </a:solidFill>
                <a:effectLst/>
                <a:latin typeface="+mn-lt"/>
              </a:rPr>
              <a:t>[van der Velde M.]</a:t>
            </a:r>
            <a:r>
              <a:rPr lang="lv-LV" sz="1200" kern="1200" dirty="0" smtClean="0">
                <a:solidFill>
                  <a:schemeClr val="tx1"/>
                </a:solidFill>
                <a:effectLst/>
                <a:latin typeface="+mn-lt"/>
              </a:rPr>
              <a:t>, Ronzons T. </a:t>
            </a:r>
            <a:r>
              <a:rPr lang="lv-LV" sz="1200" i="1" kern="1200" dirty="0" smtClean="0">
                <a:solidFill>
                  <a:schemeClr val="tx1"/>
                </a:solidFill>
                <a:effectLst/>
                <a:latin typeface="+mn-lt"/>
              </a:rPr>
              <a:t>[Ronzon T.]</a:t>
            </a:r>
            <a:r>
              <a:rPr lang="lv-LV" sz="1200" kern="1200" dirty="0" smtClean="0">
                <a:solidFill>
                  <a:schemeClr val="tx1"/>
                </a:solidFill>
                <a:effectLst/>
                <a:latin typeface="+mn-lt"/>
              </a:rPr>
              <a:t>, Gurija P. </a:t>
            </a:r>
            <a:r>
              <a:rPr lang="lv-LV" sz="1200" i="1" kern="1200" dirty="0" smtClean="0">
                <a:solidFill>
                  <a:schemeClr val="tx1"/>
                </a:solidFill>
                <a:effectLst/>
                <a:latin typeface="+mn-lt"/>
              </a:rPr>
              <a:t>[</a:t>
            </a:r>
            <a:r>
              <a:rPr lang="en-US" sz="1200" i="1" kern="1200" dirty="0" smtClean="0">
                <a:solidFill>
                  <a:schemeClr val="tx1"/>
                </a:solidFill>
                <a:effectLst/>
                <a:latin typeface="+mn-lt"/>
              </a:rPr>
              <a:t>Gurrí</a:t>
            </a:r>
            <a:r>
              <a:rPr lang="lv-LV" sz="1200" i="1" kern="1200" dirty="0" smtClean="0">
                <a:solidFill>
                  <a:schemeClr val="tx1"/>
                </a:solidFill>
                <a:effectLst/>
                <a:latin typeface="+mn-lt"/>
              </a:rPr>
              <a:t>a P.]</a:t>
            </a:r>
            <a:r>
              <a:rPr lang="lv-LV" sz="1200" kern="1200" dirty="0" smtClean="0">
                <a:solidFill>
                  <a:schemeClr val="tx1"/>
                </a:solidFill>
                <a:effectLst/>
                <a:latin typeface="+mn-lt"/>
              </a:rPr>
              <a:t>, Mbareks R. </a:t>
            </a:r>
            <a:r>
              <a:rPr lang="lv-LV" sz="1200" i="1" kern="1200" dirty="0" smtClean="0">
                <a:solidFill>
                  <a:schemeClr val="tx1"/>
                </a:solidFill>
                <a:effectLst/>
                <a:latin typeface="+mn-lt"/>
              </a:rPr>
              <a:t>[M’Barek R.]</a:t>
            </a:r>
            <a:r>
              <a:rPr lang="lv-LV" sz="1200" kern="1200" dirty="0" smtClean="0">
                <a:solidFill>
                  <a:schemeClr val="tx1"/>
                </a:solidFill>
                <a:effectLst/>
                <a:latin typeface="+mn-lt"/>
              </a:rPr>
              <a:t>, Tomošunas S. </a:t>
            </a:r>
            <a:r>
              <a:rPr lang="lv-LV" sz="1200" i="1" kern="1200" dirty="0" smtClean="0">
                <a:solidFill>
                  <a:schemeClr val="tx1"/>
                </a:solidFill>
                <a:effectLst/>
                <a:latin typeface="+mn-lt"/>
              </a:rPr>
              <a:t>[Tamosiunas S.]</a:t>
            </a:r>
            <a:r>
              <a:rPr lang="lv-LV" sz="1200" kern="1200" dirty="0" smtClean="0">
                <a:solidFill>
                  <a:schemeClr val="tx1"/>
                </a:solidFill>
                <a:effectLst/>
                <a:latin typeface="+mn-lt"/>
              </a:rPr>
              <a:t>, Fiore G. </a:t>
            </a:r>
            <a:r>
              <a:rPr lang="lv-LV" sz="1200" i="1" kern="1200" dirty="0" smtClean="0">
                <a:solidFill>
                  <a:schemeClr val="tx1"/>
                </a:solidFill>
                <a:effectLst/>
                <a:latin typeface="+mn-lt"/>
              </a:rPr>
              <a:t>[Fiore G.]</a:t>
            </a:r>
            <a:r>
              <a:rPr lang="lv-LV" sz="1200" kern="1200" dirty="0" smtClean="0">
                <a:solidFill>
                  <a:schemeClr val="tx1"/>
                </a:solidFill>
                <a:effectLst/>
                <a:latin typeface="+mn-lt"/>
              </a:rPr>
              <a:t>, Arauho R. </a:t>
            </a:r>
            <a:r>
              <a:rPr lang="lv-LV" sz="1200" i="1" kern="1200" dirty="0" smtClean="0">
                <a:solidFill>
                  <a:schemeClr val="tx1"/>
                </a:solidFill>
                <a:effectLst/>
                <a:latin typeface="+mn-lt"/>
              </a:rPr>
              <a:t>[Araujo R.]</a:t>
            </a:r>
            <a:r>
              <a:rPr lang="lv-LV" sz="1200" kern="1200" dirty="0" smtClean="0">
                <a:solidFill>
                  <a:schemeClr val="tx1"/>
                </a:solidFill>
                <a:effectLst/>
                <a:latin typeface="+mn-lt"/>
              </a:rPr>
              <a:t>, Hefners N. </a:t>
            </a:r>
            <a:r>
              <a:rPr lang="lv-LV" sz="1200" i="1" kern="1200" dirty="0" smtClean="0">
                <a:solidFill>
                  <a:schemeClr val="tx1"/>
                </a:solidFill>
                <a:effectLst/>
                <a:latin typeface="+mn-lt"/>
              </a:rPr>
              <a:t>[Hoepffner N.]</a:t>
            </a:r>
            <a:r>
              <a:rPr lang="lv-LV" sz="1200" kern="1200" dirty="0" smtClean="0">
                <a:solidFill>
                  <a:schemeClr val="tx1"/>
                </a:solidFill>
                <a:effectLst/>
                <a:latin typeface="+mn-lt"/>
              </a:rPr>
              <a:t>, Marelī L. </a:t>
            </a:r>
            <a:r>
              <a:rPr lang="lv-LV" sz="1200" i="1" kern="1200" dirty="0" smtClean="0">
                <a:solidFill>
                  <a:schemeClr val="tx1"/>
                </a:solidFill>
                <a:effectLst/>
                <a:latin typeface="+mn-lt"/>
              </a:rPr>
              <a:t>[Marelli L.]</a:t>
            </a:r>
            <a:r>
              <a:rPr lang="lv-LV" sz="1200" kern="1200" dirty="0" smtClean="0">
                <a:solidFill>
                  <a:schemeClr val="tx1"/>
                </a:solidFill>
                <a:effectLst/>
                <a:latin typeface="+mn-lt"/>
              </a:rPr>
              <a:t>, Džuntoli Dž. </a:t>
            </a:r>
            <a:r>
              <a:rPr lang="lv-LV" sz="1200" i="1" kern="1200" dirty="0" smtClean="0">
                <a:solidFill>
                  <a:schemeClr val="tx1"/>
                </a:solidFill>
                <a:effectLst/>
                <a:latin typeface="+mn-lt"/>
              </a:rPr>
              <a:t>[Giuntoli J.]</a:t>
            </a:r>
            <a:r>
              <a:rPr lang="lv-LV" sz="1200" kern="1200" dirty="0" smtClean="0">
                <a:solidFill>
                  <a:schemeClr val="tx1"/>
                </a:solidFill>
                <a:effectLst/>
                <a:latin typeface="+mn-lt"/>
              </a:rPr>
              <a:t>, </a:t>
            </a:r>
            <a:r>
              <a:rPr lang="lv-LV" sz="1200" i="1" kern="1200" dirty="0" smtClean="0">
                <a:solidFill>
                  <a:schemeClr val="tx1"/>
                </a:solidFill>
                <a:effectLst/>
                <a:latin typeface="+mn-lt"/>
              </a:rPr>
              <a:t>Biomasas ražošana, piegāde, izmantošana un plūsma Eiropas Savienībā. Pirmie rezultāti no integrēta novērtējuma, </a:t>
            </a:r>
            <a:r>
              <a:rPr lang="lv-LV" sz="1200" kern="1200" dirty="0" smtClean="0">
                <a:solidFill>
                  <a:schemeClr val="tx1"/>
                </a:solidFill>
                <a:effectLst/>
                <a:latin typeface="+mn-lt"/>
              </a:rPr>
              <a:t>EUR 28993 EN, Eiropas Savienības Publikāciju birojs, Luksemburga, 2018, ISBN 978-92-79-77237-5, doi:10.2760/539520, JRC109869 </a:t>
            </a:r>
            <a:endParaRPr lang="lv-LV" sz="1200" kern="1200" dirty="0" smtClean="0">
              <a:solidFill>
                <a:schemeClr val="tx1"/>
              </a:solidFill>
              <a:effectLst/>
              <a:latin typeface="+mn-lt"/>
              <a:ea typeface="+mn-ea"/>
              <a:cs typeface="+mn-cs"/>
            </a:endParaRPr>
          </a:p>
          <a:p>
            <a:endParaRPr lang="lv-LV" sz="1200" b="0" i="0" kern="1200" dirty="0">
              <a:solidFill>
                <a:schemeClr val="tx1"/>
              </a:solidFill>
              <a:effectLst/>
              <a:latin typeface="+mn-lt"/>
              <a:ea typeface="+mn-ea"/>
              <a:cs typeface="+mn-cs"/>
            </a:endParaRPr>
          </a:p>
          <a:p>
            <a:endParaRPr lang="lv-LV" sz="1200" b="0" i="0" kern="1200" dirty="0">
              <a:solidFill>
                <a:schemeClr val="tx1"/>
              </a:solidFill>
              <a:effectLst/>
              <a:latin typeface="+mn-lt"/>
              <a:ea typeface="+mn-ea"/>
              <a:cs typeface="+mn-cs"/>
            </a:endParaRPr>
          </a:p>
          <a:p>
            <a:r>
              <a:rPr lang="lv-LV" sz="1200" b="0" i="0" kern="1200" dirty="0">
                <a:solidFill>
                  <a:schemeClr val="tx1"/>
                </a:solidFill>
                <a:effectLst/>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5</a:t>
            </a:fld>
            <a:endParaRPr lang="lv-LV"/>
          </a:p>
        </p:txBody>
      </p:sp>
    </p:spTree>
    <p:extLst>
      <p:ext uri="{BB962C8B-B14F-4D97-AF65-F5344CB8AC3E}">
        <p14:creationId xmlns:p14="http://schemas.microsoft.com/office/powerpoint/2010/main" val="44518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Šī karte parāda bioekonomikas politiku visā pasaulē. Zaļās krāsās iekrāsotas ir tās valstis, kurām ir vai nu īpaša bioekonomikas stratēģija, vai arī ir izveidota ar bioekonomiku saistīta stratēģija. Pelēkos toņos esošajām valstīm pašlaik nav izveidota īpaša vai saistīta stratēģija pārejai uz bioekonomiku. Polija, Rumānija, Bulgārija un </a:t>
            </a:r>
            <a:r>
              <a:rPr lang="lv-LV" sz="1200" kern="1200" dirty="0" err="1" smtClean="0">
                <a:solidFill>
                  <a:schemeClr val="tx1"/>
                </a:solidFill>
                <a:effectLst/>
                <a:latin typeface="+mn-lt"/>
                <a:ea typeface="+mn-ea"/>
                <a:cs typeface="+mn-cs"/>
              </a:rPr>
              <a:t>Ziemeļmaķedonija</a:t>
            </a:r>
            <a:r>
              <a:rPr lang="lv-LV" sz="1200" kern="1200" dirty="0" smtClean="0">
                <a:solidFill>
                  <a:schemeClr val="tx1"/>
                </a:solidFill>
                <a:effectLst/>
                <a:latin typeface="+mn-lt"/>
                <a:ea typeface="+mn-ea"/>
                <a:cs typeface="+mn-cs"/>
              </a:rPr>
              <a:t> ir iekrāsotas pelēkā krāsā, taču projekts BE-Rural vēlas to mainīt. </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Saskaņā ar EK (2018) datiem bioekonomika līdz 2030. gadam var radīt 1 miljonu jaunu videi draudzīgu darbavietu. Gaidāmais darbavietu pieaugums palīdzēs valstīm, piemēram, Polijai, Rumānijai, Bulgārijai un </a:t>
            </a:r>
            <a:r>
              <a:rPr lang="lv-LV" sz="1200" kern="1200" dirty="0" err="1" smtClean="0">
                <a:solidFill>
                  <a:schemeClr val="tx1"/>
                </a:solidFill>
                <a:effectLst/>
                <a:latin typeface="+mn-lt"/>
                <a:ea typeface="+mn-ea"/>
                <a:cs typeface="+mn-cs"/>
              </a:rPr>
              <a:t>Ziemeļmaķedonijai</a:t>
            </a:r>
            <a:r>
              <a:rPr lang="lv-LV" sz="1200" kern="1200" dirty="0" smtClean="0">
                <a:solidFill>
                  <a:schemeClr val="tx1"/>
                </a:solidFill>
                <a:effectLst/>
                <a:latin typeface="+mn-lt"/>
                <a:ea typeface="+mn-ea"/>
                <a:cs typeface="+mn-cs"/>
              </a:rPr>
              <a:t>, veidot savu ekonomiku, būvējot nozares, kas palīdzēs lauku kopienām, kurās ir samazinājušās darba iespējas. </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EK (2018) sniegtajā piemērā teikts, ka “vienas biodegvielas rūpnīcas izvietošana vietējā mērogā 4 gadu laikā var radīt līdz pat 4000 darbavietām, un labāka vērtīgu organisko atkritumu pārstrāde pilsētās ilgtermiņā varētu radīt 1200 jaunas darba vietas”. </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EK (2018), Bioekonomika: Jauna stratēģija ilgtspējīgai Eiropas Veselīgu ekosistēmu atjaunošana un bioloģiskās daudzveidības veicināšana. Eiropas Komisija </a:t>
            </a:r>
            <a:r>
              <a:rPr lang="lv-LV" sz="1200" kern="1200" dirty="0" smtClean="0">
                <a:solidFill>
                  <a:schemeClr val="tx1"/>
                </a:solidFill>
                <a:effectLst/>
                <a:latin typeface="+mn-lt"/>
                <a:ea typeface="+mn-ea"/>
                <a:cs typeface="+mn-cs"/>
                <a:hlinkClick r:id="rId3"/>
              </a:rPr>
              <a:t>https://ec.europa.eu/research/bioeconomy/pdf/ec_bioeconomy_actions_2018.pdf</a:t>
            </a:r>
            <a:r>
              <a:rPr lang="lv-LV"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lv-LV" sz="1200" b="1" kern="1200" dirty="0" smtClean="0">
                <a:solidFill>
                  <a:schemeClr val="tx1"/>
                </a:solidFill>
                <a:effectLst/>
                <a:latin typeface="+mn-lt"/>
                <a:ea typeface="+mn-ea"/>
                <a:cs typeface="+mn-cs"/>
              </a:rPr>
              <a:t>Attēls:</a:t>
            </a:r>
            <a:r>
              <a:rPr lang="lv-LV" sz="1200" kern="1200" dirty="0" smtClean="0">
                <a:solidFill>
                  <a:schemeClr val="tx1"/>
                </a:solidFill>
                <a:effectLst/>
                <a:latin typeface="+mn-lt"/>
                <a:ea typeface="+mn-ea"/>
                <a:cs typeface="+mn-cs"/>
              </a:rPr>
              <a:t> BE-Rural (2019). </a:t>
            </a:r>
            <a:r>
              <a:rPr lang="lv-LV" sz="1200" i="1" kern="1200" dirty="0" smtClean="0">
                <a:solidFill>
                  <a:schemeClr val="tx1"/>
                </a:solidFill>
                <a:effectLst/>
                <a:latin typeface="+mn-lt"/>
                <a:ea typeface="+mn-ea"/>
                <a:cs typeface="+mn-cs"/>
              </a:rPr>
              <a:t>Fons - BE-Rural</a:t>
            </a:r>
            <a:r>
              <a:rPr lang="lv-LV" sz="1200" kern="1200" dirty="0" smtClean="0">
                <a:solidFill>
                  <a:schemeClr val="tx1"/>
                </a:solidFill>
                <a:effectLst/>
                <a:latin typeface="+mn-lt"/>
                <a:ea typeface="+mn-ea"/>
                <a:cs typeface="+mn-cs"/>
              </a:rPr>
              <a:t>. </a:t>
            </a:r>
            <a:r>
              <a:rPr lang="lv-LV" sz="1200" kern="1200" dirty="0" smtClean="0">
                <a:solidFill>
                  <a:schemeClr val="tx1"/>
                </a:solidFill>
                <a:effectLst/>
                <a:latin typeface="+mn-lt"/>
                <a:ea typeface="+mn-ea"/>
                <a:cs typeface="+mn-cs"/>
                <a:hlinkClick r:id="rId4"/>
              </a:rPr>
              <a:t>https://be-rural.eu/background/</a:t>
            </a:r>
            <a:r>
              <a:rPr lang="lv-LV"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6</a:t>
            </a:fld>
            <a:endParaRPr lang="lv-LV"/>
          </a:p>
        </p:txBody>
      </p:sp>
    </p:spTree>
    <p:extLst>
      <p:ext uri="{BB962C8B-B14F-4D97-AF65-F5344CB8AC3E}">
        <p14:creationId xmlns:p14="http://schemas.microsoft.com/office/powerpoint/2010/main" val="3730399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Ir 10 nozares, kas veicina bioekonomikas darbavietu pieaugumu ES. Lauksaimniecība, mežsaimniecība, zivsaimniecība un akvakultūra, pārtika/dzērieni, bioloģiskas izcelsmes tekstilizstrādājumi, koka izstrādājumi un mēbeles, papīrs, bioķīmiskas vielas un farmaceitiskie izstrādājumi, plastmasa un gumija, šķidrā biodegviela un </a:t>
            </a:r>
            <a:r>
              <a:rPr lang="lv-LV" sz="1200" kern="1200" dirty="0" err="1" smtClean="0">
                <a:solidFill>
                  <a:schemeClr val="tx1"/>
                </a:solidFill>
                <a:effectLst/>
                <a:latin typeface="+mn-lt"/>
                <a:ea typeface="+mn-ea"/>
                <a:cs typeface="+mn-cs"/>
              </a:rPr>
              <a:t>bioelektroenerģija</a:t>
            </a:r>
            <a:r>
              <a:rPr lang="lv-LV" sz="1200" kern="1200" dirty="0" smtClean="0">
                <a:solidFill>
                  <a:schemeClr val="tx1"/>
                </a:solidFill>
                <a:effectLst/>
                <a:latin typeface="+mn-lt"/>
                <a:ea typeface="+mn-ea"/>
                <a:cs typeface="+mn-cs"/>
              </a:rPr>
              <a:t> ir nozares, kuru izaugsme turpināsies, piedzīvojot nodarbinātības skaita pieaugumu, ja turpinās tiekšanās uz bioekonomiku. </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Diagrammā attēlotie skaitļi ir 2015. gada nodarbinātības rādītāji Eiropas Savienībā bioekonomikas nozarēs. Šīs nozares sniedza gandrīz 18 miljonus darbavietu un pievienoto vērtību tautsaimniecībai, kas sasniedza aptuveni 621 miljardu eiro.</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EK (2018), Bioekonomika: Jauna stratēģija ilgtspējīgai Eiropas Veselīgu ekosistēmu atjaunošana un bioloģiskās daudzveidības veicināšana. Eiropas Komisija </a:t>
            </a:r>
            <a:r>
              <a:rPr lang="lv-LV" sz="1200" kern="1200" dirty="0" smtClean="0">
                <a:solidFill>
                  <a:schemeClr val="tx1"/>
                </a:solidFill>
                <a:effectLst/>
                <a:latin typeface="+mn-lt"/>
                <a:ea typeface="+mn-ea"/>
                <a:cs typeface="+mn-cs"/>
                <a:hlinkClick r:id="rId3"/>
              </a:rPr>
              <a:t>https://ec.europa.eu/research/bioeconomy/pdf/ec_bioeconomy_actions_2018.pdf</a:t>
            </a:r>
            <a:r>
              <a:rPr lang="lv-LV" sz="1200" kern="1200" dirty="0" smtClean="0">
                <a:solidFill>
                  <a:schemeClr val="tx1"/>
                </a:solidFill>
                <a:effectLst/>
                <a:latin typeface="+mn-lt"/>
                <a:ea typeface="+mn-ea"/>
                <a:cs typeface="+mn-cs"/>
              </a:rPr>
              <a:t> </a:t>
            </a:r>
            <a:endParaRPr lang="lv-LV" sz="1200" dirty="0">
              <a:solidFill>
                <a:schemeClr val="bg1"/>
              </a:solidFill>
            </a:endParaRPr>
          </a:p>
          <a:p>
            <a:endParaRPr lang="lv-LV" dirty="0"/>
          </a:p>
        </p:txBody>
      </p:sp>
      <p:sp>
        <p:nvSpPr>
          <p:cNvPr id="4" name="Slide Number Placeholder 3"/>
          <p:cNvSpPr>
            <a:spLocks noGrp="1"/>
          </p:cNvSpPr>
          <p:nvPr>
            <p:ph type="sldNum" sz="quarter" idx="5"/>
          </p:nvPr>
        </p:nvSpPr>
        <p:spPr/>
        <p:txBody>
          <a:bodyPr/>
          <a:lstStyle/>
          <a:p>
            <a:fld id="{F4B9ABF1-A5E8-FF4C-953A-B9DDF0BF59CB}" type="slidenum">
              <a:rPr lang="de-DE" smtClean="0"/>
              <a:t>7</a:t>
            </a:fld>
            <a:endParaRPr lang="lv-LV"/>
          </a:p>
        </p:txBody>
      </p:sp>
    </p:spTree>
    <p:extLst>
      <p:ext uri="{BB962C8B-B14F-4D97-AF65-F5344CB8AC3E}">
        <p14:creationId xmlns:p14="http://schemas.microsoft.com/office/powerpoint/2010/main" val="3697674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Avots:</a:t>
            </a:r>
          </a:p>
          <a:p>
            <a:r>
              <a:rPr lang="lv-LV" sz="1200" kern="1200" dirty="0" smtClean="0">
                <a:solidFill>
                  <a:schemeClr val="tx1"/>
                </a:solidFill>
                <a:effectLst/>
                <a:latin typeface="+mn-lt"/>
              </a:rPr>
              <a:t>Darbs, ūdens un pārtika pie enerģijas ieguves limitvērtībām: Izaicinājumi un nākotne 21. gadsimta tehnoloģijām Skotijā un Brazīlijā</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rPr>
              <a:t>Stjuarts P. </a:t>
            </a:r>
            <a:r>
              <a:rPr lang="lv-LV" sz="1200" i="1" kern="1200" dirty="0" smtClean="0">
                <a:solidFill>
                  <a:schemeClr val="tx1"/>
                </a:solidFill>
                <a:effectLst/>
                <a:latin typeface="+mn-lt"/>
              </a:rPr>
              <a:t>[Stewart, P.]</a:t>
            </a:r>
            <a:r>
              <a:rPr lang="lv-LV" sz="1200" kern="1200" dirty="0" smtClean="0">
                <a:solidFill>
                  <a:schemeClr val="tx1"/>
                </a:solidFill>
                <a:effectLst/>
                <a:latin typeface="+mn-lt"/>
              </a:rPr>
              <a:t>, Gārvijs B. </a:t>
            </a:r>
            <a:r>
              <a:rPr lang="lv-LV" sz="1200" i="1" kern="1200" dirty="0" smtClean="0">
                <a:solidFill>
                  <a:schemeClr val="tx1"/>
                </a:solidFill>
                <a:effectLst/>
                <a:latin typeface="+mn-lt"/>
              </a:rPr>
              <a:t>[Garvey, B.]</a:t>
            </a:r>
            <a:r>
              <a:rPr lang="lv-LV" sz="1200" kern="1200" dirty="0" smtClean="0">
                <a:solidFill>
                  <a:schemeClr val="tx1"/>
                </a:solidFill>
                <a:effectLst/>
                <a:latin typeface="+mn-lt"/>
              </a:rPr>
              <a:t>, Joa E. </a:t>
            </a:r>
            <a:r>
              <a:rPr lang="lv-LV" sz="1200" i="1" kern="1200" dirty="0" smtClean="0">
                <a:solidFill>
                  <a:schemeClr val="tx1"/>
                </a:solidFill>
                <a:effectLst/>
                <a:latin typeface="+mn-lt"/>
              </a:rPr>
              <a:t>[João, E.]</a:t>
            </a:r>
            <a:r>
              <a:rPr lang="lv-LV" sz="1200" kern="1200" dirty="0" smtClean="0">
                <a:solidFill>
                  <a:schemeClr val="tx1"/>
                </a:solidFill>
                <a:effectLst/>
                <a:latin typeface="+mn-lt"/>
              </a:rPr>
              <a:t>, Tuohijs P. </a:t>
            </a:r>
            <a:r>
              <a:rPr lang="lv-LV" sz="1200" i="1" kern="1200" dirty="0" smtClean="0">
                <a:solidFill>
                  <a:schemeClr val="tx1"/>
                </a:solidFill>
                <a:effectLst/>
                <a:latin typeface="+mn-lt"/>
              </a:rPr>
              <a:t>[Tuohy, P.]</a:t>
            </a:r>
            <a:r>
              <a:rPr lang="lv-LV" sz="1200" kern="1200" dirty="0" smtClean="0">
                <a:solidFill>
                  <a:schemeClr val="tx1"/>
                </a:solidFill>
                <a:effectLst/>
                <a:latin typeface="+mn-lt"/>
              </a:rPr>
              <a:t>, Silva-Plata C. </a:t>
            </a:r>
            <a:r>
              <a:rPr lang="lv-LV" sz="1200" i="1" kern="1200" dirty="0" smtClean="0">
                <a:solidFill>
                  <a:schemeClr val="tx1"/>
                </a:solidFill>
                <a:effectLst/>
                <a:latin typeface="+mn-lt"/>
              </a:rPr>
              <a:t>[Silva Plata, C.]</a:t>
            </a:r>
            <a:r>
              <a:rPr lang="lv-LV" sz="1200" kern="1200" dirty="0" smtClean="0">
                <a:solidFill>
                  <a:schemeClr val="tx1"/>
                </a:solidFill>
                <a:effectLst/>
                <a:latin typeface="+mn-lt"/>
              </a:rPr>
              <a:t>, Mendonsa M. </a:t>
            </a:r>
            <a:r>
              <a:rPr lang="lv-LV" sz="1200" i="1" kern="1200" dirty="0" smtClean="0">
                <a:solidFill>
                  <a:schemeClr val="tx1"/>
                </a:solidFill>
                <a:effectLst/>
                <a:latin typeface="+mn-lt"/>
              </a:rPr>
              <a:t>[Mendonca, M.]</a:t>
            </a:r>
            <a:r>
              <a:rPr lang="lv-LV" sz="1200" kern="1200" dirty="0" smtClean="0">
                <a:solidFill>
                  <a:schemeClr val="tx1"/>
                </a:solidFill>
                <a:effectLst/>
                <a:latin typeface="+mn-lt"/>
              </a:rPr>
              <a:t>, Oliveira A. R. </a:t>
            </a:r>
            <a:r>
              <a:rPr lang="lv-LV" sz="1200" i="1" kern="1200" dirty="0" smtClean="0">
                <a:solidFill>
                  <a:schemeClr val="tx1"/>
                </a:solidFill>
                <a:effectLst/>
                <a:latin typeface="+mn-lt"/>
              </a:rPr>
              <a:t>[Oliveira, A. R.]</a:t>
            </a:r>
            <a:r>
              <a:rPr lang="lv-LV" sz="1200" kern="1200" dirty="0" smtClean="0">
                <a:solidFill>
                  <a:schemeClr val="tx1"/>
                </a:solidFill>
                <a:effectLst/>
                <a:latin typeface="+mn-lt"/>
              </a:rPr>
              <a:t>, Santoss J. </a:t>
            </a:r>
            <a:r>
              <a:rPr lang="lv-LV" sz="1200" i="1" kern="1200" dirty="0" smtClean="0">
                <a:solidFill>
                  <a:schemeClr val="tx1"/>
                </a:solidFill>
                <a:effectLst/>
                <a:latin typeface="+mn-lt"/>
              </a:rPr>
              <a:t>[Santos, C.]</a:t>
            </a:r>
            <a:r>
              <a:rPr lang="lv-LV" sz="1200" kern="1200" dirty="0" smtClean="0">
                <a:solidFill>
                  <a:schemeClr val="tx1"/>
                </a:solidFill>
                <a:effectLst/>
                <a:latin typeface="+mn-lt"/>
              </a:rPr>
              <a:t>, Alvess L. C. </a:t>
            </a:r>
            <a:r>
              <a:rPr lang="lv-LV" sz="1200" i="1" kern="1200" dirty="0" smtClean="0">
                <a:solidFill>
                  <a:schemeClr val="tx1"/>
                </a:solidFill>
                <a:effectLst/>
                <a:latin typeface="+mn-lt"/>
              </a:rPr>
              <a:t>[Alves, L. C.]</a:t>
            </a:r>
            <a:r>
              <a:rPr lang="lv-LV" sz="1200" kern="1200" dirty="0" smtClean="0">
                <a:solidFill>
                  <a:schemeClr val="tx1"/>
                </a:solidFill>
                <a:effectLst/>
                <a:latin typeface="+mn-lt"/>
              </a:rPr>
              <a:t>, Gončalvess R. J. A. F. </a:t>
            </a:r>
            <a:r>
              <a:rPr lang="lv-LV" sz="1200" i="1" kern="1200" dirty="0" smtClean="0">
                <a:solidFill>
                  <a:schemeClr val="tx1"/>
                </a:solidFill>
                <a:effectLst/>
                <a:latin typeface="+mn-lt"/>
              </a:rPr>
              <a:t>[Gonçalves, R. J. A. F.]</a:t>
            </a:r>
            <a:r>
              <a:rPr lang="lv-LV" sz="1200" kern="1200" dirty="0" smtClean="0">
                <a:solidFill>
                  <a:schemeClr val="tx1"/>
                </a:solidFill>
                <a:effectLst/>
                <a:latin typeface="+mn-lt"/>
              </a:rPr>
              <a:t>, Suza E. A. </a:t>
            </a:r>
            <a:r>
              <a:rPr lang="lv-LV" sz="1200" i="1" kern="1200" dirty="0" smtClean="0">
                <a:solidFill>
                  <a:schemeClr val="tx1"/>
                </a:solidFill>
                <a:effectLst/>
                <a:latin typeface="+mn-lt"/>
              </a:rPr>
              <a:t>[Souza, E. A.]</a:t>
            </a:r>
            <a:r>
              <a:rPr lang="lv-LV" sz="1200" kern="1200" dirty="0" smtClean="0">
                <a:solidFill>
                  <a:schemeClr val="tx1"/>
                </a:solidFill>
                <a:effectLst/>
                <a:latin typeface="+mn-lt"/>
              </a:rPr>
              <a:t>, Mazu A. </a:t>
            </a:r>
            <a:r>
              <a:rPr lang="lv-LV" sz="1200" i="1" kern="1200" dirty="0" smtClean="0">
                <a:solidFill>
                  <a:schemeClr val="tx1"/>
                </a:solidFill>
                <a:effectLst/>
                <a:latin typeface="+mn-lt"/>
              </a:rPr>
              <a:t>[Mazzu, A.]</a:t>
            </a:r>
            <a:r>
              <a:rPr lang="lv-LV" sz="1200" kern="1200" dirty="0" smtClean="0">
                <a:solidFill>
                  <a:schemeClr val="tx1"/>
                </a:solidFill>
                <a:effectLst/>
                <a:latin typeface="+mn-lt"/>
              </a:rPr>
              <a:t>, Šeridans P. </a:t>
            </a:r>
            <a:r>
              <a:rPr lang="lv-LV" sz="1200" i="1" kern="1200" dirty="0" smtClean="0">
                <a:solidFill>
                  <a:schemeClr val="tx1"/>
                </a:solidFill>
                <a:effectLst/>
                <a:latin typeface="+mn-lt"/>
              </a:rPr>
              <a:t>[Sheridan, P.]</a:t>
            </a:r>
            <a:r>
              <a:rPr lang="lv-LV" sz="1200" kern="1200" dirty="0" smtClean="0">
                <a:solidFill>
                  <a:schemeClr val="tx1"/>
                </a:solidFill>
                <a:effectLst/>
                <a:latin typeface="+mn-lt"/>
              </a:rPr>
              <a:t>, Šierers A. </a:t>
            </a:r>
            <a:r>
              <a:rPr lang="lv-LV" sz="1200" i="1" kern="1200" dirty="0" smtClean="0">
                <a:solidFill>
                  <a:schemeClr val="tx1"/>
                </a:solidFill>
                <a:effectLst/>
                <a:latin typeface="+mn-lt"/>
              </a:rPr>
              <a:t>[Shearer, A.]</a:t>
            </a:r>
            <a:r>
              <a:rPr lang="lv-LV" sz="1200" kern="1200" dirty="0" smtClean="0">
                <a:solidFill>
                  <a:schemeClr val="tx1"/>
                </a:solidFill>
                <a:effectLst/>
                <a:latin typeface="+mn-lt"/>
              </a:rPr>
              <a:t>, Brīns L.  </a:t>
            </a:r>
            <a:r>
              <a:rPr lang="lv-LV" sz="1200" i="1" kern="1200" dirty="0" smtClean="0">
                <a:solidFill>
                  <a:schemeClr val="tx1"/>
                </a:solidFill>
                <a:effectLst/>
                <a:latin typeface="+mn-lt"/>
              </a:rPr>
              <a:t>[Breen, L.]</a:t>
            </a:r>
            <a:r>
              <a:rPr lang="lv-LV" sz="1200" kern="1200" dirty="0" smtClean="0">
                <a:solidFill>
                  <a:schemeClr val="tx1"/>
                </a:solidFill>
                <a:effectLst/>
                <a:latin typeface="+mn-lt"/>
              </a:rPr>
              <a:t> un De Bartolo C. </a:t>
            </a:r>
            <a:r>
              <a:rPr lang="lv-LV" sz="1200" i="1" kern="1200" dirty="0" smtClean="0">
                <a:solidFill>
                  <a:schemeClr val="tx1"/>
                </a:solidFill>
                <a:effectLst/>
                <a:latin typeface="+mn-lt"/>
              </a:rPr>
              <a:t>[de Bartolo, C.,]</a:t>
            </a:r>
            <a:r>
              <a:rPr lang="lv-LV" sz="1200" kern="1200" dirty="0" smtClean="0">
                <a:solidFill>
                  <a:schemeClr val="tx1"/>
                </a:solidFill>
                <a:effectLst/>
                <a:latin typeface="+mn-lt"/>
              </a:rPr>
              <a:t>, 2016. gada 2. februāris, 20. lpp., Glazgova: Stretklaidas universitāte </a:t>
            </a:r>
            <a:r>
              <a:rPr lang="lv-LV" sz="1200" i="1" kern="1200" dirty="0" smtClean="0">
                <a:solidFill>
                  <a:schemeClr val="tx1"/>
                </a:solidFill>
                <a:effectLst/>
                <a:latin typeface="+mn-lt"/>
              </a:rPr>
              <a:t>[University of Strathclyde]</a:t>
            </a:r>
            <a:r>
              <a:rPr lang="lv-LV" sz="1200" kern="1200" dirty="0" smtClean="0">
                <a:solidFill>
                  <a:schemeClr val="tx1"/>
                </a:solidFill>
                <a:effectLst/>
                <a:latin typeface="+mn-lt"/>
              </a:rPr>
              <a:t>. https://strathprints.strath.ac.uk/57280/</a:t>
            </a:r>
          </a:p>
          <a:p>
            <a:endParaRPr lang="lv-LV" sz="1200" kern="1200" dirty="0" smtClean="0">
              <a:solidFill>
                <a:schemeClr val="tx1"/>
              </a:solidFill>
              <a:effectLst/>
              <a:latin typeface="+mn-lt"/>
              <a:ea typeface="+mn-ea"/>
              <a:cs typeface="+mn-cs"/>
            </a:endParaRP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8</a:t>
            </a:fld>
            <a:endParaRPr lang="lv-LV"/>
          </a:p>
        </p:txBody>
      </p:sp>
    </p:spTree>
    <p:extLst>
      <p:ext uri="{BB962C8B-B14F-4D97-AF65-F5344CB8AC3E}">
        <p14:creationId xmlns:p14="http://schemas.microsoft.com/office/powerpoint/2010/main" val="255270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sz="1200" dirty="0">
              <a:solidFill>
                <a:schemeClr val="bg1"/>
              </a:solidFill>
            </a:endParaRPr>
          </a:p>
          <a:p>
            <a:r>
              <a:rPr lang="lv-LV" sz="1200" kern="1200" dirty="0" smtClean="0">
                <a:solidFill>
                  <a:schemeClr val="tx1"/>
                </a:solidFill>
                <a:effectLst/>
                <a:latin typeface="+mn-lt"/>
                <a:ea typeface="+mn-ea"/>
                <a:cs typeface="+mn-cs"/>
              </a:rPr>
              <a:t>Lai izveidotu ilgtspējīgu pasaules ekonomiku un vidi, Apvienoto Nāciju Organizācija ir izvirzījusi 17 ilgtspējīgas attīstības mērķus. Eiropas Savienībā 10 darba nozarēm ir svarīga loma, palīdzot sasniegt ANO izvirzītos mērķus. Katras nozares kopīgais mērķis ir apzīmēts ar 12. numuru: atbildīgs patēriņš un aizsardzība. IAM 12 mērķis ir “krasi samazināt pārtikas izšķērdēšanu, sākt pieņemt videi draudzīgākus lēmumus un palīdzēt uzņēmumiem uzņemties arvien ilgtspējīgāku praksi visās uzņēmējdarbības formās” (</a:t>
            </a:r>
            <a:r>
              <a:rPr lang="lv-LV" sz="1200" kern="1200" dirty="0" err="1" smtClean="0">
                <a:solidFill>
                  <a:schemeClr val="tx1"/>
                </a:solidFill>
                <a:effectLst/>
                <a:latin typeface="+mn-lt"/>
                <a:ea typeface="+mn-ea"/>
                <a:cs typeface="+mn-cs"/>
              </a:rPr>
              <a:t>Faundera</a:t>
            </a:r>
            <a:r>
              <a:rPr lang="lv-LV" sz="1200" kern="1200" dirty="0" smtClean="0">
                <a:solidFill>
                  <a:schemeClr val="tx1"/>
                </a:solidFill>
                <a:effectLst/>
                <a:latin typeface="+mn-lt"/>
                <a:ea typeface="+mn-ea"/>
                <a:cs typeface="+mn-cs"/>
              </a:rPr>
              <a:t> institūts [</a:t>
            </a:r>
            <a:r>
              <a:rPr lang="lv-LV" sz="1200" kern="1200" dirty="0" err="1" smtClean="0">
                <a:solidFill>
                  <a:schemeClr val="tx1"/>
                </a:solidFill>
                <a:effectLst/>
                <a:latin typeface="+mn-lt"/>
                <a:ea typeface="+mn-ea"/>
                <a:cs typeface="+mn-cs"/>
              </a:rPr>
              <a:t>Founder</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Institute</a:t>
            </a:r>
            <a:r>
              <a:rPr lang="lv-LV" sz="1200" kern="1200" dirty="0" smtClean="0">
                <a:solidFill>
                  <a:schemeClr val="tx1"/>
                </a:solidFill>
                <a:effectLst/>
                <a:latin typeface="+mn-lt"/>
                <a:ea typeface="+mn-ea"/>
                <a:cs typeface="+mn-cs"/>
              </a:rPr>
              <a:t>], 2019). IAM 12 iemieso mērķi, kas saistīts ar pāreju uz bioekonomiku, jo tā mērķis ir aptvert visus aspektus, kas saistīti ar preču, pakalpojumu un enerģijas ražošanu, lai radītu ilgtspējīgāku vidi cilvēkiem un mūsu planētai. </a:t>
            </a:r>
            <a:endParaRPr lang="en-GB" sz="1200"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rPr>
              <a:t> </a:t>
            </a:r>
          </a:p>
          <a:p>
            <a:r>
              <a:rPr lang="lv-LV" sz="1200" kern="1200" dirty="0" smtClean="0">
                <a:solidFill>
                  <a:schemeClr val="tx1"/>
                </a:solidFill>
                <a:effectLst/>
                <a:latin typeface="+mn-lt"/>
              </a:rPr>
              <a:t>Faundera institūts </a:t>
            </a:r>
            <a:r>
              <a:rPr lang="lv-LV" sz="1200" i="1" kern="1200" dirty="0" smtClean="0">
                <a:solidFill>
                  <a:schemeClr val="tx1"/>
                </a:solidFill>
                <a:effectLst/>
                <a:latin typeface="+mn-lt"/>
              </a:rPr>
              <a:t>[Founder Institute]</a:t>
            </a:r>
            <a:r>
              <a:rPr lang="lv-LV" sz="1200" kern="1200" dirty="0" smtClean="0">
                <a:solidFill>
                  <a:schemeClr val="tx1"/>
                </a:solidFill>
                <a:effectLst/>
                <a:latin typeface="+mn-lt"/>
              </a:rPr>
              <a:t>, 2019. </a:t>
            </a:r>
            <a:r>
              <a:rPr lang="lv-LV" sz="1200" i="1" kern="1200" dirty="0" smtClean="0">
                <a:solidFill>
                  <a:schemeClr val="tx1"/>
                </a:solidFill>
                <a:effectLst/>
                <a:latin typeface="+mn-lt"/>
              </a:rPr>
              <a:t>Faundera institūts [Founder Institute]</a:t>
            </a:r>
            <a:r>
              <a:rPr lang="lv-LV" sz="1200" kern="1200" dirty="0" smtClean="0">
                <a:solidFill>
                  <a:schemeClr val="tx1"/>
                </a:solidFill>
                <a:effectLst/>
                <a:latin typeface="+mn-lt"/>
              </a:rPr>
              <a:t>. </a:t>
            </a:r>
            <a:r>
              <a:rPr lang="lv-LV" sz="1200" u="sng" kern="1200" dirty="0" smtClean="0">
                <a:solidFill>
                  <a:schemeClr val="tx1"/>
                </a:solidFill>
                <a:effectLst/>
                <a:latin typeface="+mn-lt"/>
                <a:hlinkClick r:id="rId3"/>
              </a:rPr>
              <a:t>https://fi.co/insight/17-companies-helping-meet-the-17-un-sustainable-development-goals</a:t>
            </a:r>
            <a:r>
              <a:rPr lang="lv-LV" dirty="0" smtClean="0"/>
              <a:t> </a:t>
            </a:r>
            <a:endParaRPr lang="lv-LV" sz="1200" kern="1200" dirty="0" smtClean="0">
              <a:solidFill>
                <a:schemeClr val="tx1"/>
              </a:solidFill>
              <a:effectLst/>
              <a:latin typeface="+mn-lt"/>
              <a:ea typeface="+mn-ea"/>
              <a:cs typeface="+mn-cs"/>
            </a:endParaRPr>
          </a:p>
          <a:p>
            <a:endParaRPr lang="lv-LV" dirty="0"/>
          </a:p>
          <a:p>
            <a:endParaRPr lang="lv-LV" dirty="0"/>
          </a:p>
        </p:txBody>
      </p:sp>
      <p:sp>
        <p:nvSpPr>
          <p:cNvPr id="4" name="Slide Number Placeholder 3"/>
          <p:cNvSpPr>
            <a:spLocks noGrp="1"/>
          </p:cNvSpPr>
          <p:nvPr>
            <p:ph type="sldNum" sz="quarter" idx="5"/>
          </p:nvPr>
        </p:nvSpPr>
        <p:spPr/>
        <p:txBody>
          <a:bodyPr/>
          <a:lstStyle/>
          <a:p>
            <a:fld id="{F4B9ABF1-A5E8-FF4C-953A-B9DDF0BF59CB}" type="slidenum">
              <a:rPr lang="de-DE" smtClean="0"/>
              <a:t>9</a:t>
            </a:fld>
            <a:endParaRPr lang="lv-LV"/>
          </a:p>
        </p:txBody>
      </p:sp>
    </p:spTree>
    <p:extLst>
      <p:ext uri="{BB962C8B-B14F-4D97-AF65-F5344CB8AC3E}">
        <p14:creationId xmlns:p14="http://schemas.microsoft.com/office/powerpoint/2010/main" val="3845360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6A14D60-B6A6-4103-8B8A-A7FD1F59E645}" type="datetime1">
              <a:rPr lang="de-DE" smtClean="0"/>
              <a:t>23.02.2021</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FAB5F2F-6142-4B81-9940-604B628C1572}" type="datetime1">
              <a:rPr lang="de-DE" smtClean="0"/>
              <a:t>23.02.2021</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9992EEB-6C69-4312-866E-EF1460E5EF26}" type="datetime1">
              <a:rPr lang="de-DE" smtClean="0"/>
              <a:t>23.02.2021</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10626D71-AFCA-4F0D-AA7D-A7826D2CEAF9}" type="datetime1">
              <a:rPr lang="de-DE" smtClean="0"/>
              <a:t>23.02.2021</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r>
              <a:rPr lang="de-DE"/>
              <a:t>What is the Bioeconomy?</a:t>
            </a:r>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3752A08-59FD-4CCD-89C2-2A790306734B}" type="datetime1">
              <a:rPr lang="de-DE" smtClean="0"/>
              <a:t>23.02.2021</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E79DBED-8FC8-4D94-B089-E3C42BFEA548}" type="datetime1">
              <a:rPr lang="de-DE" smtClean="0"/>
              <a:t>23.02.2021</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26DD504-8209-4F81-B248-58692364B68D}" type="datetime1">
              <a:rPr lang="de-DE" smtClean="0"/>
              <a:t>23.02.2021</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7DF21926-1E1E-4DAA-BB7E-E72D3F969BCE}" type="datetime1">
              <a:rPr lang="de-DE" smtClean="0"/>
              <a:t>23.02.2021</a:t>
            </a:fld>
            <a:endParaRPr lang="de-DE"/>
          </a:p>
        </p:txBody>
      </p:sp>
      <p:sp>
        <p:nvSpPr>
          <p:cNvPr id="8" name="Footer Placeholder 7"/>
          <p:cNvSpPr>
            <a:spLocks noGrp="1"/>
          </p:cNvSpPr>
          <p:nvPr>
            <p:ph type="ftr" sz="quarter" idx="11"/>
          </p:nvPr>
        </p:nvSpPr>
        <p:spPr/>
        <p:txBody>
          <a:bodyPr/>
          <a:lstStyle/>
          <a:p>
            <a:r>
              <a:rPr lang="de-DE"/>
              <a:t>What is the Bioeconomy?</a:t>
            </a:r>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74EEFDED-BD7D-4481-B161-70A442AFC09E}" type="datetime1">
              <a:rPr lang="de-DE" smtClean="0"/>
              <a:t>23.02.2021</a:t>
            </a:fld>
            <a:endParaRPr lang="de-DE"/>
          </a:p>
        </p:txBody>
      </p:sp>
      <p:sp>
        <p:nvSpPr>
          <p:cNvPr id="4" name="Footer Placeholder 3"/>
          <p:cNvSpPr>
            <a:spLocks noGrp="1"/>
          </p:cNvSpPr>
          <p:nvPr>
            <p:ph type="ftr" sz="quarter" idx="11"/>
          </p:nvPr>
        </p:nvSpPr>
        <p:spPr/>
        <p:txBody>
          <a:bodyPr/>
          <a:lstStyle/>
          <a:p>
            <a:r>
              <a:rPr lang="de-DE"/>
              <a:t>What is the Bioeconomy?</a:t>
            </a:r>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0B736-DACA-46AD-AB98-D612B0FC6679}" type="datetime1">
              <a:rPr lang="de-DE" smtClean="0"/>
              <a:t>23.02.2021</a:t>
            </a:fld>
            <a:endParaRPr lang="de-DE"/>
          </a:p>
        </p:txBody>
      </p:sp>
      <p:sp>
        <p:nvSpPr>
          <p:cNvPr id="3" name="Footer Placeholder 2"/>
          <p:cNvSpPr>
            <a:spLocks noGrp="1"/>
          </p:cNvSpPr>
          <p:nvPr>
            <p:ph type="ftr" sz="quarter" idx="11"/>
          </p:nvPr>
        </p:nvSpPr>
        <p:spPr/>
        <p:txBody>
          <a:bodyPr/>
          <a:lstStyle/>
          <a:p>
            <a:r>
              <a:rPr lang="de-DE"/>
              <a:t>What is the Bioeconomy?</a:t>
            </a:r>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116C3CF-4CE5-4373-AC9F-98CA9816EF3E}" type="datetime1">
              <a:rPr lang="de-DE" smtClean="0"/>
              <a:t>23.02.2021</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8C789B3-10B2-472F-A964-A8AE8D06B9F0}" type="datetime1">
              <a:rPr lang="de-DE" smtClean="0"/>
              <a:t>23.02.2021</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0AB81-99F8-4F52-9E53-75E680330634}" type="datetime1">
              <a:rPr lang="de-DE" smtClean="0"/>
              <a:t>23.02.2021</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What is the Bioeconomy?</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sustainabledevelopment.un.org/content/documents/24797GSDR_report_2019.pdf" TargetMode="External"/><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www.allthings.bio/quiz/are-you-ready-for-the-bioeconom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RfRN_hHeIKk?feature=oembed" TargetMode="External"/><Relationship Id="rId6" Type="http://schemas.openxmlformats.org/officeDocument/2006/relationships/hyperlink" Target="https://www.youtube.com/watch?v=RfRN_hHeIKk" TargetMode="External"/><Relationship Id="rId5" Type="http://schemas.openxmlformats.org/officeDocument/2006/relationships/image" Target="../media/image5.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4089400" y="1557338"/>
            <a:ext cx="7129536" cy="1323439"/>
          </a:xfrm>
          <a:prstGeom prst="rect">
            <a:avLst/>
          </a:prstGeom>
          <a:noFill/>
        </p:spPr>
        <p:txBody>
          <a:bodyPr wrap="square" rtlCol="0" anchor="t">
            <a:spAutoFit/>
          </a:bodyPr>
          <a:lstStyle/>
          <a:p>
            <a:pPr algn="ctr"/>
            <a:r>
              <a:rPr lang="lv-LV" sz="4800" b="1" dirty="0">
                <a:solidFill>
                  <a:srgbClr val="FFED00"/>
                </a:solidFill>
                <a:latin typeface="Roboto Medium" panose="02000000000000000000" pitchFamily="2" charset="0"/>
              </a:rPr>
              <a:t>Kas ir bioekonomika?</a:t>
            </a:r>
          </a:p>
          <a:p>
            <a:r>
              <a:rPr lang="lv-LV" sz="3200" b="1" dirty="0" smtClean="0">
                <a:solidFill>
                  <a:srgbClr val="FFED00"/>
                </a:solidFill>
                <a:latin typeface="Roboto Medium" panose="02000000000000000000" pitchFamily="2" charset="0"/>
              </a:rPr>
              <a:t>Iespējas, izaicinājumi un risinājumi</a:t>
            </a:r>
            <a:endParaRPr lang="lv-LV" sz="3200" b="1" dirty="0">
              <a:solidFill>
                <a:srgbClr val="FFED00"/>
              </a:solidFill>
              <a:latin typeface="Roboto Medium" panose="02000000000000000000" pitchFamily="2" charset="0"/>
              <a:ea typeface="Roboto Medium"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10" name="Textfeld 2">
            <a:extLst>
              <a:ext uri="{FF2B5EF4-FFF2-40B4-BE49-F238E27FC236}">
                <a16:creationId xmlns:a16="http://schemas.microsoft.com/office/drawing/2014/main" id="{6C3DD885-330E-6B46-BABD-B7F8FC9924B9}"/>
              </a:ext>
            </a:extLst>
          </p:cNvPr>
          <p:cNvSpPr txBox="1"/>
          <p:nvPr/>
        </p:nvSpPr>
        <p:spPr>
          <a:xfrm>
            <a:off x="3659697" y="6178587"/>
            <a:ext cx="4013200" cy="307777"/>
          </a:xfrm>
          <a:prstGeom prst="rect">
            <a:avLst/>
          </a:prstGeom>
          <a:noFill/>
        </p:spPr>
        <p:txBody>
          <a:bodyPr wrap="square" rtlCol="0" anchor="b">
            <a:spAutoFit/>
          </a:bodyPr>
          <a:lstStyle/>
          <a:p>
            <a:r>
              <a:rPr lang="lv-LV" sz="1400" dirty="0">
                <a:solidFill>
                  <a:schemeClr val="bg1"/>
                </a:solidFill>
                <a:latin typeface="Roboto" panose="02000000000000000000" pitchFamily="2" charset="0"/>
              </a:rPr>
              <a:t>Pasniedzēja vārds </a:t>
            </a:r>
          </a:p>
        </p:txBody>
      </p:sp>
    </p:spTree>
    <p:extLst>
      <p:ext uri="{BB962C8B-B14F-4D97-AF65-F5344CB8AC3E}">
        <p14:creationId xmlns:p14="http://schemas.microsoft.com/office/powerpoint/2010/main" val="30199322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955577" y="226366"/>
            <a:ext cx="6236423" cy="461665"/>
          </a:xfrm>
          <a:prstGeom prst="rect">
            <a:avLst/>
          </a:prstGeom>
          <a:noFill/>
        </p:spPr>
        <p:txBody>
          <a:bodyPr wrap="square" rtlCol="0">
            <a:spAutoFit/>
          </a:bodyPr>
          <a:lstStyle/>
          <a:p>
            <a:pPr algn="r"/>
            <a:r>
              <a:rPr lang="lv-LV" sz="2400" b="1" spc="100" dirty="0" smtClean="0">
                <a:solidFill>
                  <a:schemeClr val="bg1"/>
                </a:solidFill>
                <a:latin typeface="Roboto" panose="02000000000000000000" pitchFamily="2" charset="0"/>
              </a:rPr>
              <a:t>Saiknes starp IAM un </a:t>
            </a:r>
            <a:r>
              <a:rPr lang="lv-LV" sz="2400" b="1" spc="100" dirty="0" err="1" smtClean="0">
                <a:solidFill>
                  <a:schemeClr val="bg1"/>
                </a:solidFill>
                <a:latin typeface="Roboto" panose="02000000000000000000" pitchFamily="2" charset="0"/>
              </a:rPr>
              <a:t>bioekonomiku</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27EB9B5B-5117-48BD-8214-9B2425A9001D}"/>
              </a:ext>
            </a:extLst>
          </p:cNvPr>
          <p:cNvSpPr>
            <a:spLocks noGrp="1"/>
          </p:cNvSpPr>
          <p:nvPr>
            <p:ph type="sldNum" sz="quarter" idx="12"/>
          </p:nvPr>
        </p:nvSpPr>
        <p:spPr/>
        <p:txBody>
          <a:bodyPr/>
          <a:lstStyle/>
          <a:p>
            <a:fld id="{EC26C995-391B-2840-AEE5-46B20E750235}" type="slidenum">
              <a:rPr lang="de-DE" smtClean="0"/>
              <a:t>10</a:t>
            </a:fld>
            <a:endParaRPr lang="lv-LV"/>
          </a:p>
        </p:txBody>
      </p:sp>
      <p:sp>
        <p:nvSpPr>
          <p:cNvPr id="23" name="TextBox 22">
            <a:extLst>
              <a:ext uri="{FF2B5EF4-FFF2-40B4-BE49-F238E27FC236}">
                <a16:creationId xmlns:a16="http://schemas.microsoft.com/office/drawing/2014/main" id="{9EFC0522-B9FF-6142-89EF-6391CA704EC6}"/>
              </a:ext>
            </a:extLst>
          </p:cNvPr>
          <p:cNvSpPr txBox="1"/>
          <p:nvPr/>
        </p:nvSpPr>
        <p:spPr>
          <a:xfrm>
            <a:off x="692727" y="1116840"/>
            <a:ext cx="11410604" cy="523220"/>
          </a:xfrm>
          <a:prstGeom prst="rect">
            <a:avLst/>
          </a:prstGeom>
          <a:noFill/>
        </p:spPr>
        <p:txBody>
          <a:bodyPr wrap="square" rtlCol="0">
            <a:spAutoFit/>
          </a:bodyPr>
          <a:lstStyle/>
          <a:p>
            <a:r>
              <a:rPr lang="lv-LV" sz="2800" b="1" dirty="0">
                <a:solidFill>
                  <a:schemeClr val="accent1">
                    <a:lumMod val="50000"/>
                  </a:schemeClr>
                </a:solidFill>
              </a:rPr>
              <a:t>Ilgtspējīgas attīstības mērķus ietekmē bioekonomikas aktivitātes</a:t>
            </a:r>
          </a:p>
        </p:txBody>
      </p:sp>
      <p:sp>
        <p:nvSpPr>
          <p:cNvPr id="24" name="TextBox 23">
            <a:extLst>
              <a:ext uri="{FF2B5EF4-FFF2-40B4-BE49-F238E27FC236}">
                <a16:creationId xmlns:a16="http://schemas.microsoft.com/office/drawing/2014/main" id="{9394D2EE-E383-1248-960B-2DE9A86150B7}"/>
              </a:ext>
            </a:extLst>
          </p:cNvPr>
          <p:cNvSpPr txBox="1"/>
          <p:nvPr/>
        </p:nvSpPr>
        <p:spPr>
          <a:xfrm>
            <a:off x="302466" y="1754459"/>
            <a:ext cx="5486400" cy="4093428"/>
          </a:xfrm>
          <a:prstGeom prst="rect">
            <a:avLst/>
          </a:prstGeom>
          <a:noFill/>
        </p:spPr>
        <p:txBody>
          <a:bodyPr wrap="square" rtlCol="0">
            <a:spAutoFit/>
          </a:bodyPr>
          <a:lstStyle/>
          <a:p>
            <a:r>
              <a:rPr lang="lv-LV" sz="2000" dirty="0">
                <a:solidFill>
                  <a:schemeClr val="accent1">
                    <a:lumMod val="50000"/>
                  </a:schemeClr>
                </a:solidFill>
              </a:rPr>
              <a:t>Daži no bioekonomikas mērķiem papildina vai pat ir identiski </a:t>
            </a:r>
            <a:r>
              <a:rPr lang="lv-LV" sz="2000" dirty="0" smtClean="0">
                <a:solidFill>
                  <a:schemeClr val="accent1">
                    <a:lumMod val="50000"/>
                  </a:schemeClr>
                </a:solidFill>
              </a:rPr>
              <a:t>IAM mērķiem</a:t>
            </a:r>
            <a:r>
              <a:rPr lang="lv-LV" sz="2000" dirty="0">
                <a:solidFill>
                  <a:schemeClr val="accent1">
                    <a:lumMod val="50000"/>
                  </a:schemeClr>
                </a:solidFill>
              </a:rPr>
              <a:t>. Ilgtspējīga bioekonomika var veicināt pat vairākus IAM.</a:t>
            </a:r>
          </a:p>
          <a:p>
            <a:endParaRPr lang="lv-LV" sz="2000" dirty="0">
              <a:solidFill>
                <a:schemeClr val="accent1">
                  <a:lumMod val="50000"/>
                </a:schemeClr>
              </a:solidFill>
            </a:endParaRPr>
          </a:p>
          <a:p>
            <a:r>
              <a:rPr lang="lv-LV" sz="2000" dirty="0" smtClean="0">
                <a:solidFill>
                  <a:schemeClr val="accent1">
                    <a:lumMod val="50000"/>
                  </a:schemeClr>
                </a:solidFill>
              </a:rPr>
              <a:t>Tomēr var būt iespējama arī negatīva ietekme, kas būtu jānovērš vai jāsamazina. Piemēram, “palielināts pieprasījums pēc zemes var izraisīt zemes sagrābšanu, īpašumtiesību masveida pārvietošanu, nevienlīdzīgu zemes sadalījumu, ņemot vērā augsnes kvalitāti, un koplietošanas zemes zaudēšanu” (Haimans </a:t>
            </a:r>
            <a:r>
              <a:rPr lang="lv-LV" sz="2000" i="1" dirty="0" smtClean="0">
                <a:solidFill>
                  <a:schemeClr val="accent1">
                    <a:lumMod val="50000"/>
                  </a:schemeClr>
                </a:solidFill>
              </a:rPr>
              <a:t>[Heimann]</a:t>
            </a:r>
            <a:r>
              <a:rPr lang="lv-LV" sz="2000" dirty="0" smtClean="0">
                <a:solidFill>
                  <a:schemeClr val="accent1">
                    <a:lumMod val="50000"/>
                  </a:schemeClr>
                </a:solidFill>
              </a:rPr>
              <a:t>, 2019, 52. lpp.).</a:t>
            </a:r>
          </a:p>
          <a:p>
            <a:endParaRPr lang="lv-LV" sz="2000" dirty="0">
              <a:solidFill>
                <a:schemeClr val="accent1">
                  <a:lumMod val="50000"/>
                </a:schemeClr>
              </a:solidFill>
            </a:endParaRPr>
          </a:p>
        </p:txBody>
      </p:sp>
      <p:pic>
        <p:nvPicPr>
          <p:cNvPr id="25" name="Picture 24">
            <a:extLst>
              <a:ext uri="{FF2B5EF4-FFF2-40B4-BE49-F238E27FC236}">
                <a16:creationId xmlns:a16="http://schemas.microsoft.com/office/drawing/2014/main" id="{B017E5F3-7D98-CF47-B759-EF0BF59C7953}"/>
              </a:ext>
            </a:extLst>
          </p:cNvPr>
          <p:cNvPicPr>
            <a:picLocks noChangeAspect="1"/>
          </p:cNvPicPr>
          <p:nvPr/>
        </p:nvPicPr>
        <p:blipFill>
          <a:blip r:embed="rId4"/>
          <a:stretch>
            <a:fillRect/>
          </a:stretch>
        </p:blipFill>
        <p:spPr>
          <a:xfrm>
            <a:off x="6095755" y="1708498"/>
            <a:ext cx="6096244" cy="3486280"/>
          </a:xfrm>
          <a:prstGeom prst="rect">
            <a:avLst/>
          </a:prstGeom>
        </p:spPr>
      </p:pic>
      <p:sp>
        <p:nvSpPr>
          <p:cNvPr id="27" name="TextBox 26">
            <a:extLst>
              <a:ext uri="{FF2B5EF4-FFF2-40B4-BE49-F238E27FC236}">
                <a16:creationId xmlns:a16="http://schemas.microsoft.com/office/drawing/2014/main" id="{EDC3BE5D-632C-114F-B5AA-7DA8B9021841}"/>
              </a:ext>
            </a:extLst>
          </p:cNvPr>
          <p:cNvSpPr txBox="1"/>
          <p:nvPr/>
        </p:nvSpPr>
        <p:spPr>
          <a:xfrm>
            <a:off x="6398029" y="5270868"/>
            <a:ext cx="5475034" cy="923330"/>
          </a:xfrm>
          <a:prstGeom prst="rect">
            <a:avLst/>
          </a:prstGeom>
          <a:noFill/>
        </p:spPr>
        <p:txBody>
          <a:bodyPr wrap="square" rtlCol="0">
            <a:spAutoFit/>
          </a:bodyPr>
          <a:lstStyle/>
          <a:p>
            <a:pPr algn="ctr"/>
            <a:r>
              <a:rPr lang="lv-LV" b="1" dirty="0" smtClean="0">
                <a:solidFill>
                  <a:srgbClr val="002060"/>
                </a:solidFill>
              </a:rPr>
              <a:t>Zilā bulta:</a:t>
            </a:r>
            <a:r>
              <a:rPr lang="lv-LV" dirty="0">
                <a:solidFill>
                  <a:srgbClr val="002060"/>
                </a:solidFill>
              </a:rPr>
              <a:t> </a:t>
            </a:r>
            <a:r>
              <a:rPr lang="lv-LV" dirty="0">
                <a:solidFill>
                  <a:schemeClr val="accent1">
                    <a:lumMod val="50000"/>
                  </a:schemeClr>
                </a:solidFill>
              </a:rPr>
              <a:t>Sociāli – ekonomiskie mērķi.</a:t>
            </a:r>
          </a:p>
          <a:p>
            <a:pPr algn="ctr"/>
            <a:r>
              <a:rPr lang="lv-LV" b="1" dirty="0" smtClean="0">
                <a:solidFill>
                  <a:srgbClr val="3D8400"/>
                </a:solidFill>
              </a:rPr>
              <a:t>Zaļā bulta:</a:t>
            </a:r>
            <a:r>
              <a:rPr lang="lv-LV" dirty="0" smtClean="0">
                <a:solidFill>
                  <a:srgbClr val="3D8400"/>
                </a:solidFill>
              </a:rPr>
              <a:t> Ekoloģiskie mērķi. </a:t>
            </a:r>
          </a:p>
          <a:p>
            <a:pPr algn="ctr"/>
            <a:r>
              <a:rPr lang="lv-LV" b="1" dirty="0">
                <a:solidFill>
                  <a:schemeClr val="accent2">
                    <a:lumMod val="75000"/>
                  </a:schemeClr>
                </a:solidFill>
              </a:rPr>
              <a:t>Sarkanā bulta:</a:t>
            </a:r>
            <a:r>
              <a:rPr lang="lv-LV" dirty="0">
                <a:solidFill>
                  <a:schemeClr val="accent2">
                    <a:lumMod val="75000"/>
                  </a:schemeClr>
                </a:solidFill>
              </a:rPr>
              <a:t> Tīras rūpniecības un ekonomikas mērķis.</a:t>
            </a:r>
          </a:p>
        </p:txBody>
      </p:sp>
      <p:sp>
        <p:nvSpPr>
          <p:cNvPr id="28" name="TextBox 27"/>
          <p:cNvSpPr txBox="1"/>
          <p:nvPr/>
        </p:nvSpPr>
        <p:spPr>
          <a:xfrm>
            <a:off x="681328" y="6413698"/>
            <a:ext cx="10661073" cy="307777"/>
          </a:xfrm>
          <a:prstGeom prst="rect">
            <a:avLst/>
          </a:prstGeom>
          <a:noFill/>
        </p:spPr>
        <p:txBody>
          <a:bodyPr wrap="square" rtlCol="0">
            <a:spAutoFit/>
          </a:bodyPr>
          <a:lstStyle/>
          <a:p>
            <a:pPr lvl="0"/>
            <a:r>
              <a:rPr lang="lv-LV" sz="1400" b="1" dirty="0" smtClean="0"/>
              <a:t>Avots:</a:t>
            </a:r>
            <a:r>
              <a:rPr lang="lv-LV" sz="1400" dirty="0" smtClean="0"/>
              <a:t> Haimans T. </a:t>
            </a:r>
            <a:r>
              <a:rPr lang="lv-LV" sz="1400" i="1" dirty="0" smtClean="0"/>
              <a:t>[Heimann, T.]</a:t>
            </a:r>
            <a:r>
              <a:rPr lang="lv-LV" sz="1400" dirty="0" smtClean="0"/>
              <a:t>, 2019. Bioekonomika un IAM: vai bioekonomika atbalsta IAM sasniegšanu? </a:t>
            </a:r>
            <a:r>
              <a:rPr lang="lv-LV" sz="1400" i="1" dirty="0"/>
              <a:t>Earth's Future</a:t>
            </a:r>
            <a:r>
              <a:rPr lang="lv-LV" sz="1400" dirty="0" smtClean="0"/>
              <a:t>, </a:t>
            </a:r>
            <a:r>
              <a:rPr lang="lv-LV" sz="1400" i="1" dirty="0"/>
              <a:t>7</a:t>
            </a:r>
            <a:r>
              <a:rPr lang="lv-LV" sz="1400" dirty="0" smtClean="0"/>
              <a:t>(1), 43-57. lpp.</a:t>
            </a:r>
            <a:endParaRPr lang="lv-LV" sz="1400" dirty="0"/>
          </a:p>
        </p:txBody>
      </p:sp>
    </p:spTree>
    <p:extLst>
      <p:ext uri="{BB962C8B-B14F-4D97-AF65-F5344CB8AC3E}">
        <p14:creationId xmlns:p14="http://schemas.microsoft.com/office/powerpoint/2010/main" val="648618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lv-LV" sz="2800" b="1" spc="100" dirty="0">
                <a:solidFill>
                  <a:schemeClr val="bg1"/>
                </a:solidFill>
              </a:rPr>
              <a:t>Ilgtspējīgas attīstības mērķu (IAM) mijiedarbība </a:t>
            </a:r>
            <a:endParaRPr lang="lv-LV" sz="2800" b="1" dirty="0">
              <a:solidFill>
                <a:schemeClr val="bg1"/>
              </a:solidFill>
            </a:endParaRPr>
          </a:p>
        </p:txBody>
      </p:sp>
      <p:pic>
        <p:nvPicPr>
          <p:cNvPr id="7" name="Picture 6"/>
          <p:cNvPicPr/>
          <p:nvPr/>
        </p:nvPicPr>
        <p:blipFill>
          <a:blip r:embed="rId4"/>
          <a:stretch>
            <a:fillRect/>
          </a:stretch>
        </p:blipFill>
        <p:spPr>
          <a:xfrm>
            <a:off x="6464299" y="914400"/>
            <a:ext cx="5727700" cy="6024880"/>
          </a:xfrm>
          <a:prstGeom prst="rect">
            <a:avLst/>
          </a:prstGeom>
        </p:spPr>
      </p:pic>
      <p:sp>
        <p:nvSpPr>
          <p:cNvPr id="2" name="TextBox 1"/>
          <p:cNvSpPr txBox="1"/>
          <p:nvPr/>
        </p:nvSpPr>
        <p:spPr>
          <a:xfrm>
            <a:off x="229467" y="1110684"/>
            <a:ext cx="6234831" cy="5632311"/>
          </a:xfrm>
          <a:prstGeom prst="rect">
            <a:avLst/>
          </a:prstGeom>
          <a:noFill/>
        </p:spPr>
        <p:txBody>
          <a:bodyPr wrap="square" rtlCol="0">
            <a:spAutoFit/>
          </a:bodyPr>
          <a:lstStyle/>
          <a:p>
            <a:r>
              <a:rPr lang="lv-LV" dirty="0" smtClean="0"/>
              <a:t>IAM mijiedarbības nozīme tika uzsvērta ANO globālajā ilgtspējīgā ziņojumā par 2019. gadu. </a:t>
            </a:r>
            <a:endParaRPr lang="lv-LV" dirty="0"/>
          </a:p>
          <a:p>
            <a:endParaRPr lang="lv-LV" dirty="0" smtClean="0"/>
          </a:p>
          <a:p>
            <a:r>
              <a:rPr lang="lv-LV" dirty="0" smtClean="0"/>
              <a:t>Šī diagramma ir balstīta uz 65 globāliem novērtējumiem, kas ietver ANO ziņojumus un starptautiskos zinātniskos novērtējumus, kā arī 112 zinātniskus rakstus, kas publicēti kopš 2015. gada ar skaidru atsauci uz IAM. </a:t>
            </a:r>
          </a:p>
          <a:p>
            <a:endParaRPr lang="lv-LV" dirty="0" smtClean="0"/>
          </a:p>
          <a:p>
            <a:r>
              <a:rPr lang="lv-LV" dirty="0" smtClean="0"/>
              <a:t>Šis novērtējums atklāj potenciālo kompromisu relatīvo nozīmi, kartējot ietekmju (horizontāles) un ietekmētās (vertikāles) mijiedarbības apkopotos rādītājus. Attēlā parādīti arī svarīgi trūkumi zināšanās, kur noteiktas matricas šūnas ir atstātas tukšas. </a:t>
            </a:r>
          </a:p>
          <a:p>
            <a:endParaRPr lang="lv-LV" dirty="0"/>
          </a:p>
          <a:p>
            <a:r>
              <a:rPr lang="lv-LV" dirty="0" smtClean="0"/>
              <a:t>Avots: Ģenerālsekretāra iecelta neatkarīga zinātnieku grupa (2019), </a:t>
            </a:r>
            <a:r>
              <a:rPr lang="lv-LV" i="1" dirty="0"/>
              <a:t>2019. gada globālās ilgtspējīgas attīstības ziņojums: Nākotne šodien </a:t>
            </a:r>
            <a:r>
              <a:rPr lang="lv-LV" dirty="0" smtClean="0"/>
              <a:t>– </a:t>
            </a:r>
            <a:r>
              <a:rPr lang="lv-LV" i="1" dirty="0"/>
              <a:t>Zinātne ilgtspējīgas attīstības sasniegšanai, </a:t>
            </a:r>
            <a:r>
              <a:rPr lang="lv-LV" dirty="0" smtClean="0"/>
              <a:t>(Apvienoto Nāciju Organizācija, Ņujorka). </a:t>
            </a:r>
          </a:p>
          <a:p>
            <a:r>
              <a:rPr lang="lv-LV" dirty="0">
                <a:hlinkClick r:id="rId5"/>
              </a:rPr>
              <a:t>https://sustainabledevelopment.un.org/content/documents/24797GSDR_report_2019.pdf</a:t>
            </a:r>
            <a:r>
              <a:rPr lang="lv-LV" dirty="0" smtClean="0"/>
              <a:t> </a:t>
            </a:r>
            <a:endParaRPr lang="lv-LV" dirty="0"/>
          </a:p>
        </p:txBody>
      </p:sp>
    </p:spTree>
    <p:extLst>
      <p:ext uri="{BB962C8B-B14F-4D97-AF65-F5344CB8AC3E}">
        <p14:creationId xmlns:p14="http://schemas.microsoft.com/office/powerpoint/2010/main" val="1331644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27EB9B5B-5117-48BD-8214-9B2425A9001D}"/>
              </a:ext>
            </a:extLst>
          </p:cNvPr>
          <p:cNvSpPr>
            <a:spLocks noGrp="1"/>
          </p:cNvSpPr>
          <p:nvPr>
            <p:ph type="sldNum" sz="quarter" idx="12"/>
          </p:nvPr>
        </p:nvSpPr>
        <p:spPr/>
        <p:txBody>
          <a:bodyPr/>
          <a:lstStyle/>
          <a:p>
            <a:fld id="{EC26C995-391B-2840-AEE5-46B20E750235}" type="slidenum">
              <a:rPr lang="de-DE" smtClean="0"/>
              <a:t>12</a:t>
            </a:fld>
            <a:endParaRPr lang="lv-LV"/>
          </a:p>
        </p:txBody>
      </p:sp>
      <p:sp>
        <p:nvSpPr>
          <p:cNvPr id="3" name="Rectangle 2"/>
          <p:cNvSpPr/>
          <p:nvPr/>
        </p:nvSpPr>
        <p:spPr>
          <a:xfrm>
            <a:off x="387387" y="2277206"/>
            <a:ext cx="5479748" cy="2862322"/>
          </a:xfrm>
          <a:prstGeom prst="rect">
            <a:avLst/>
          </a:prstGeom>
        </p:spPr>
        <p:txBody>
          <a:bodyPr wrap="square">
            <a:spAutoFit/>
          </a:bodyPr>
          <a:lstStyle/>
          <a:p>
            <a:pPr>
              <a:spcAft>
                <a:spcPts val="0"/>
              </a:spcAft>
            </a:pPr>
            <a:r>
              <a:rPr lang="lv-LV" sz="2000" dirty="0" smtClean="0">
                <a:latin typeface="Arial" charset="0"/>
              </a:rPr>
              <a:t>"Bioekonomika piedāvā lieliskas iespējas realizēt konkurētspējīgu, aprites un ilgtspējīgu ekonomiku ar stabilu rūpniecisko bāzi, kas ir mazāk atkarīga no fosilā oglekļa. Ilgtspējīga bioekonomika veicina arī klimata pārmaiņu mazināšanu, jo okeāni, meži un augsne ir galvenās oglekļa akumulēšanas vietas, tādējādi veicinot negatīvās CO</a:t>
            </a:r>
            <a:r>
              <a:rPr lang="lv-LV" sz="2000" baseline="-25000" dirty="0" smtClean="0">
                <a:latin typeface="Arial" charset="0"/>
              </a:rPr>
              <a:t>2</a:t>
            </a:r>
            <a:r>
              <a:rPr lang="lv-LV" sz="2000" dirty="0" smtClean="0">
                <a:latin typeface="Arial" charset="0"/>
              </a:rPr>
              <a:t> emisijas." </a:t>
            </a:r>
          </a:p>
          <a:p>
            <a:pPr>
              <a:spcAft>
                <a:spcPts val="0"/>
              </a:spcAft>
            </a:pPr>
            <a:r>
              <a:rPr lang="lv-LV" sz="2000" dirty="0" smtClean="0">
                <a:latin typeface="Arial" charset="0"/>
              </a:rPr>
              <a:t>Bels </a:t>
            </a:r>
            <a:r>
              <a:rPr lang="lv-LV" sz="2000" i="1" dirty="0" smtClean="0">
                <a:latin typeface="Arial" charset="0"/>
              </a:rPr>
              <a:t>[Bell]</a:t>
            </a:r>
            <a:r>
              <a:rPr lang="lv-LV" sz="2000" dirty="0" smtClean="0">
                <a:latin typeface="Arial" charset="0"/>
              </a:rPr>
              <a:t> </a:t>
            </a:r>
            <a:r>
              <a:rPr lang="lv-LV" sz="2000" i="1" dirty="0">
                <a:latin typeface="Arial" charset="0"/>
              </a:rPr>
              <a:t>un citi. </a:t>
            </a:r>
            <a:r>
              <a:rPr lang="lv-LV" sz="2000" dirty="0" smtClean="0">
                <a:latin typeface="Arial" charset="0"/>
              </a:rPr>
              <a:t>(2018, 25. lpp.)</a:t>
            </a:r>
            <a:endParaRPr lang="lv-LV" sz="2000" dirty="0">
              <a:latin typeface="Arial" charset="0"/>
              <a:ea typeface="Calibri" charset="0"/>
              <a:cs typeface="Times New Roman" charset="0"/>
            </a:endParaRPr>
          </a:p>
        </p:txBody>
      </p:sp>
      <p:sp>
        <p:nvSpPr>
          <p:cNvPr id="7" name="Rectangle 6"/>
          <p:cNvSpPr/>
          <p:nvPr/>
        </p:nvSpPr>
        <p:spPr>
          <a:xfrm>
            <a:off x="387387" y="5934670"/>
            <a:ext cx="11347412" cy="646331"/>
          </a:xfrm>
          <a:prstGeom prst="rect">
            <a:avLst/>
          </a:prstGeom>
        </p:spPr>
        <p:txBody>
          <a:bodyPr wrap="square">
            <a:spAutoFit/>
          </a:bodyPr>
          <a:lstStyle/>
          <a:p>
            <a:r>
              <a:rPr lang="lv-LV" dirty="0" smtClean="0"/>
              <a:t>Bels </a:t>
            </a:r>
            <a:r>
              <a:rPr lang="lv-LV" dirty="0" err="1" smtClean="0"/>
              <a:t>Dž</a:t>
            </a:r>
            <a:r>
              <a:rPr lang="lv-LV" dirty="0" smtClean="0"/>
              <a:t>. </a:t>
            </a:r>
            <a:r>
              <a:rPr lang="lv-LV" i="1" dirty="0" smtClean="0"/>
              <a:t>[</a:t>
            </a:r>
            <a:r>
              <a:rPr lang="lv-LV" i="1" dirty="0" err="1" smtClean="0"/>
              <a:t>Bell</a:t>
            </a:r>
            <a:r>
              <a:rPr lang="lv-LV" i="1" dirty="0" smtClean="0"/>
              <a:t>, J.]</a:t>
            </a:r>
            <a:r>
              <a:rPr lang="lv-LV" dirty="0" smtClean="0"/>
              <a:t>, Paula L. </a:t>
            </a:r>
            <a:r>
              <a:rPr lang="lv-LV" i="1" dirty="0" smtClean="0"/>
              <a:t>[Paula, L.]</a:t>
            </a:r>
            <a:r>
              <a:rPr lang="lv-LV" dirty="0" smtClean="0"/>
              <a:t>, </a:t>
            </a:r>
            <a:r>
              <a:rPr lang="lv-LV" dirty="0" err="1" smtClean="0"/>
              <a:t>Dods</a:t>
            </a:r>
            <a:r>
              <a:rPr lang="lv-LV" dirty="0" smtClean="0"/>
              <a:t> T. </a:t>
            </a:r>
            <a:r>
              <a:rPr lang="lv-LV" i="1" dirty="0" smtClean="0"/>
              <a:t>[</a:t>
            </a:r>
            <a:r>
              <a:rPr lang="lv-LV" i="1" dirty="0" err="1" smtClean="0"/>
              <a:t>Dodd</a:t>
            </a:r>
            <a:r>
              <a:rPr lang="lv-LV" i="1" dirty="0" smtClean="0"/>
              <a:t>, T.]</a:t>
            </a:r>
            <a:r>
              <a:rPr lang="lv-LV" dirty="0" smtClean="0"/>
              <a:t>, </a:t>
            </a:r>
            <a:r>
              <a:rPr lang="lv-LV" dirty="0" err="1" smtClean="0"/>
              <a:t>Nemets</a:t>
            </a:r>
            <a:r>
              <a:rPr lang="lv-LV" dirty="0" smtClean="0"/>
              <a:t> S. </a:t>
            </a:r>
            <a:r>
              <a:rPr lang="lv-LV" i="1" dirty="0" smtClean="0"/>
              <a:t>[</a:t>
            </a:r>
            <a:r>
              <a:rPr lang="lv-LV" i="1" dirty="0" err="1" smtClean="0"/>
              <a:t>Németh</a:t>
            </a:r>
            <a:r>
              <a:rPr lang="lv-LV" i="1" dirty="0" smtClean="0"/>
              <a:t>, S.]</a:t>
            </a:r>
            <a:r>
              <a:rPr lang="lv-LV" dirty="0" smtClean="0"/>
              <a:t>, </a:t>
            </a:r>
            <a:r>
              <a:rPr lang="lv-LV" dirty="0" err="1" smtClean="0"/>
              <a:t>Nanū</a:t>
            </a:r>
            <a:r>
              <a:rPr lang="lv-LV" dirty="0" smtClean="0"/>
              <a:t> S. </a:t>
            </a:r>
            <a:r>
              <a:rPr lang="lv-LV" i="1" dirty="0" smtClean="0"/>
              <a:t>[</a:t>
            </a:r>
            <a:r>
              <a:rPr lang="lv-LV" i="1" dirty="0" err="1" smtClean="0"/>
              <a:t>Nanou</a:t>
            </a:r>
            <a:r>
              <a:rPr lang="lv-LV" i="1" dirty="0" smtClean="0"/>
              <a:t>, C.]</a:t>
            </a:r>
            <a:r>
              <a:rPr lang="lv-LV" dirty="0" smtClean="0"/>
              <a:t>, </a:t>
            </a:r>
            <a:r>
              <a:rPr lang="lv-LV" dirty="0" err="1" smtClean="0"/>
              <a:t>Mega</a:t>
            </a:r>
            <a:r>
              <a:rPr lang="lv-LV" dirty="0" smtClean="0"/>
              <a:t> V. </a:t>
            </a:r>
            <a:r>
              <a:rPr lang="lv-LV" i="1" dirty="0" smtClean="0"/>
              <a:t>[</a:t>
            </a:r>
            <a:r>
              <a:rPr lang="lv-LV" i="1" dirty="0" err="1" smtClean="0"/>
              <a:t>Mega</a:t>
            </a:r>
            <a:r>
              <a:rPr lang="lv-LV" i="1" dirty="0" smtClean="0"/>
              <a:t>, V.]</a:t>
            </a:r>
            <a:r>
              <a:rPr lang="lv-LV" dirty="0" smtClean="0"/>
              <a:t> un </a:t>
            </a:r>
            <a:r>
              <a:rPr lang="lv-LV" dirty="0" err="1" smtClean="0"/>
              <a:t>Kamposs</a:t>
            </a:r>
            <a:r>
              <a:rPr lang="lv-LV" dirty="0" smtClean="0"/>
              <a:t> P. </a:t>
            </a:r>
            <a:r>
              <a:rPr lang="lv-LV" i="1" dirty="0" smtClean="0"/>
              <a:t>[</a:t>
            </a:r>
            <a:r>
              <a:rPr lang="lv-LV" i="1" dirty="0" err="1" smtClean="0"/>
              <a:t>Campos</a:t>
            </a:r>
            <a:r>
              <a:rPr lang="lv-LV" i="1" dirty="0" smtClean="0"/>
              <a:t>, P.]</a:t>
            </a:r>
            <a:r>
              <a:rPr lang="lv-LV" dirty="0" smtClean="0"/>
              <a:t> (2018) ES mērķis veidot pasaules vadošo </a:t>
            </a:r>
            <a:r>
              <a:rPr lang="lv-LV" dirty="0" err="1" smtClean="0"/>
              <a:t>bioekonomiku</a:t>
            </a:r>
            <a:r>
              <a:rPr lang="lv-LV" dirty="0" smtClean="0"/>
              <a:t>: Neskaidros laikos nepieciešami novatoriski un ilgtspējīgi risinājumi. </a:t>
            </a:r>
            <a:r>
              <a:rPr lang="lv-LV" i="1" dirty="0"/>
              <a:t>Jaunā biotehnoloģija</a:t>
            </a:r>
            <a:r>
              <a:rPr lang="lv-LV" dirty="0" smtClean="0"/>
              <a:t> 40: 25–30. </a:t>
            </a:r>
            <a:endParaRPr lang="lv-LV" dirty="0"/>
          </a:p>
        </p:txBody>
      </p:sp>
      <p:sp>
        <p:nvSpPr>
          <p:cNvPr id="9" name="Rectangle 8"/>
          <p:cNvSpPr/>
          <p:nvPr/>
        </p:nvSpPr>
        <p:spPr>
          <a:xfrm>
            <a:off x="387387" y="1325695"/>
            <a:ext cx="11388756" cy="584775"/>
          </a:xfrm>
          <a:prstGeom prst="rect">
            <a:avLst/>
          </a:prstGeom>
        </p:spPr>
        <p:txBody>
          <a:bodyPr wrap="square">
            <a:spAutoFit/>
          </a:bodyPr>
          <a:lstStyle/>
          <a:p>
            <a:r>
              <a:rPr lang="lv-LV" sz="3200" b="1" spc="100" dirty="0" err="1">
                <a:solidFill>
                  <a:srgbClr val="C00000"/>
                </a:solidFill>
                <a:latin typeface="Roboto" panose="02000000000000000000" pitchFamily="2" charset="0"/>
              </a:rPr>
              <a:t>Bioekonomika</a:t>
            </a:r>
            <a:r>
              <a:rPr lang="lv-LV" sz="3200" b="1" spc="100" dirty="0">
                <a:solidFill>
                  <a:srgbClr val="C00000"/>
                </a:solidFill>
                <a:latin typeface="Roboto" panose="02000000000000000000" pitchFamily="2" charset="0"/>
              </a:rPr>
              <a:t> un klimata pārmaiņu mazināšana</a:t>
            </a:r>
            <a:endParaRPr lang="lv-LV" sz="3200" b="1" spc="100" dirty="0">
              <a:solidFill>
                <a:srgbClr val="C00000"/>
              </a:solidFill>
              <a:latin typeface="Roboto" panose="02000000000000000000" pitchFamily="2" charset="0"/>
              <a:ea typeface="Roboto" panose="02000000000000000000" pitchFamily="2" charset="0"/>
              <a:cs typeface="Arial" panose="020B0604020202020204" pitchFamily="34" charset="0"/>
            </a:endParaRPr>
          </a:p>
        </p:txBody>
      </p:sp>
      <p:sp>
        <p:nvSpPr>
          <p:cNvPr id="23" name="Textfeld 1">
            <a:extLst>
              <a:ext uri="{FF2B5EF4-FFF2-40B4-BE49-F238E27FC236}">
                <a16:creationId xmlns:a16="http://schemas.microsoft.com/office/drawing/2014/main" id="{916C075C-E486-8B40-A758-F39602688645}"/>
              </a:ext>
            </a:extLst>
          </p:cNvPr>
          <p:cNvSpPr txBox="1"/>
          <p:nvPr/>
        </p:nvSpPr>
        <p:spPr>
          <a:xfrm>
            <a:off x="6155870" y="8536"/>
            <a:ext cx="6036128" cy="954107"/>
          </a:xfrm>
          <a:prstGeom prst="rect">
            <a:avLst/>
          </a:prstGeom>
          <a:noFill/>
        </p:spPr>
        <p:txBody>
          <a:bodyPr wrap="square" rtlCol="0">
            <a:spAutoFit/>
          </a:bodyPr>
          <a:lstStyle/>
          <a:p>
            <a:pPr algn="r"/>
            <a:r>
              <a:rPr lang="lv-LV" sz="2800" b="1" spc="100" dirty="0" smtClean="0">
                <a:solidFill>
                  <a:schemeClr val="bg1"/>
                </a:solidFill>
                <a:latin typeface="Roboto" panose="02000000000000000000" pitchFamily="2" charset="0"/>
              </a:rPr>
              <a:t>Bioekonomika un klimata pārmaiņas</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724" y="2326008"/>
            <a:ext cx="5204419" cy="2927486"/>
          </a:xfrm>
          <a:prstGeom prst="rect">
            <a:avLst/>
          </a:prstGeom>
        </p:spPr>
      </p:pic>
      <p:sp>
        <p:nvSpPr>
          <p:cNvPr id="2" name="TextBox 1"/>
          <p:cNvSpPr txBox="1"/>
          <p:nvPr/>
        </p:nvSpPr>
        <p:spPr>
          <a:xfrm>
            <a:off x="8961120" y="5253493"/>
            <a:ext cx="3387460" cy="369332"/>
          </a:xfrm>
          <a:prstGeom prst="rect">
            <a:avLst/>
          </a:prstGeom>
          <a:noFill/>
        </p:spPr>
        <p:txBody>
          <a:bodyPr wrap="square" rtlCol="0">
            <a:spAutoFit/>
          </a:bodyPr>
          <a:lstStyle/>
          <a:p>
            <a:r>
              <a:rPr lang="lv-LV" dirty="0" smtClean="0"/>
              <a:t>Skotijas augstkalnu reģioni.</a:t>
            </a:r>
            <a:endParaRPr lang="lv-LV" dirty="0"/>
          </a:p>
        </p:txBody>
      </p:sp>
    </p:spTree>
    <p:extLst>
      <p:ext uri="{BB962C8B-B14F-4D97-AF65-F5344CB8AC3E}">
        <p14:creationId xmlns:p14="http://schemas.microsoft.com/office/powerpoint/2010/main" val="1926548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3" name="Rectangle 2"/>
          <p:cNvSpPr/>
          <p:nvPr/>
        </p:nvSpPr>
        <p:spPr>
          <a:xfrm>
            <a:off x="155301" y="2579963"/>
            <a:ext cx="6180253" cy="3785652"/>
          </a:xfrm>
          <a:prstGeom prst="rect">
            <a:avLst/>
          </a:prstGeom>
        </p:spPr>
        <p:txBody>
          <a:bodyPr wrap="square">
            <a:spAutoFit/>
          </a:bodyPr>
          <a:lstStyle/>
          <a:p>
            <a:r>
              <a:rPr lang="lv-LV" sz="2000" dirty="0">
                <a:latin typeface="Arial" charset="0"/>
              </a:rPr>
              <a:t>Ar jauno bioekonomikas stratēģiju Eiropas Komisija atbalsta iniciatīvas valsts un reģionālā līmenī, lai attīstītu efektīvu un ilgtspējīgu bioekonomiku, un tas ietver:</a:t>
            </a:r>
            <a:endParaRPr lang="lv-LV" sz="2000" dirty="0">
              <a:latin typeface="Arial" charset="0"/>
              <a:ea typeface="Arial" charset="0"/>
              <a:cs typeface="Arial" charset="0"/>
            </a:endParaRPr>
          </a:p>
          <a:p>
            <a:pPr lvl="0"/>
            <a:endParaRPr lang="lv-LV" sz="2000" dirty="0">
              <a:latin typeface="Arial" charset="0"/>
              <a:ea typeface="Arial" charset="0"/>
              <a:cs typeface="Arial" charset="0"/>
            </a:endParaRPr>
          </a:p>
          <a:p>
            <a:pPr marL="742950" lvl="1" indent="-285750">
              <a:buFont typeface="Arial" charset="0"/>
              <a:buChar char="•"/>
            </a:pPr>
            <a:r>
              <a:rPr lang="lv-LV" sz="2000" dirty="0">
                <a:latin typeface="Arial" charset="0"/>
              </a:rPr>
              <a:t>ES mēroga uzraudzības sistēmas ieviešanu, lai uzraudzītu virzību uz </a:t>
            </a:r>
            <a:r>
              <a:rPr lang="lv-LV" sz="2000" b="1" dirty="0">
                <a:latin typeface="Arial" charset="0"/>
              </a:rPr>
              <a:t>ilgtspējīgu aprites bioekonomiku.</a:t>
            </a:r>
          </a:p>
          <a:p>
            <a:pPr lvl="1"/>
            <a:endParaRPr lang="lv-LV" sz="2000" dirty="0">
              <a:latin typeface="Arial" charset="0"/>
              <a:ea typeface="Arial" charset="0"/>
              <a:cs typeface="Arial" charset="0"/>
            </a:endParaRPr>
          </a:p>
          <a:p>
            <a:pPr marL="742950" lvl="1" indent="-285750">
              <a:buFont typeface="Arial" charset="0"/>
              <a:buChar char="•"/>
            </a:pPr>
            <a:r>
              <a:rPr lang="lv-LV" sz="2000" dirty="0">
                <a:latin typeface="Arial" charset="0"/>
              </a:rPr>
              <a:t>N</a:t>
            </a:r>
            <a:r>
              <a:rPr lang="lv-LV" sz="2000" dirty="0" smtClean="0">
                <a:latin typeface="Arial" charset="0"/>
              </a:rPr>
              <a:t>orādījumu sniegšana par to, kā vislabāk izmantot bioekonomiku </a:t>
            </a:r>
            <a:r>
              <a:rPr lang="lv-LV" sz="2000" b="1" dirty="0" smtClean="0">
                <a:latin typeface="Arial" charset="0"/>
              </a:rPr>
              <a:t>drošās ekoloģiskās robežās.</a:t>
            </a:r>
            <a:r>
              <a:rPr lang="lv-LV" sz="2000" dirty="0" smtClean="0">
                <a:latin typeface="Arial" charset="0"/>
              </a:rPr>
              <a:t> </a:t>
            </a:r>
          </a:p>
        </p:txBody>
      </p:sp>
      <p:sp>
        <p:nvSpPr>
          <p:cNvPr id="9" name="Rectangle 8"/>
          <p:cNvSpPr/>
          <p:nvPr/>
        </p:nvSpPr>
        <p:spPr>
          <a:xfrm>
            <a:off x="155302" y="1137361"/>
            <a:ext cx="11693935" cy="1384995"/>
          </a:xfrm>
          <a:prstGeom prst="rect">
            <a:avLst/>
          </a:prstGeom>
        </p:spPr>
        <p:txBody>
          <a:bodyPr wrap="square">
            <a:spAutoFit/>
          </a:bodyPr>
          <a:lstStyle/>
          <a:p>
            <a:pPr algn="ctr"/>
            <a:r>
              <a:rPr lang="lv-LV" sz="2800" b="1" spc="100" dirty="0">
                <a:solidFill>
                  <a:srgbClr val="C00000"/>
                </a:solidFill>
                <a:latin typeface="Roboto" panose="02000000000000000000" pitchFamily="2" charset="0"/>
              </a:rPr>
              <a:t>Papildus ilgtspējības nodrošināšanai un klimata pārmaiņu mazināšanai ir ļoti svarīgi, lai bioekonomika darbotos nepārsniedzot ekoloģiskās robežās.</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523220"/>
          </a:xfrm>
          <a:prstGeom prst="rect">
            <a:avLst/>
          </a:prstGeom>
          <a:noFill/>
        </p:spPr>
        <p:txBody>
          <a:bodyPr wrap="square" rtlCol="0">
            <a:spAutoFit/>
          </a:bodyPr>
          <a:lstStyle/>
          <a:p>
            <a:pPr algn="r"/>
            <a:r>
              <a:rPr lang="lv-LV" sz="2800" b="1" spc="100" dirty="0" smtClean="0">
                <a:solidFill>
                  <a:schemeClr val="bg1"/>
                </a:solidFill>
                <a:latin typeface="Roboto" panose="02000000000000000000" pitchFamily="2" charset="0"/>
              </a:rPr>
              <a:t>Ekoloģiskās robežas</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228459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345993" y="1514023"/>
            <a:ext cx="7219149" cy="4308872"/>
          </a:xfrm>
          <a:prstGeom prst="rect">
            <a:avLst/>
          </a:prstGeom>
          <a:noFill/>
        </p:spPr>
        <p:txBody>
          <a:bodyPr wrap="square" rtlCol="0" anchor="t">
            <a:spAutoFit/>
          </a:bodyPr>
          <a:lstStyle/>
          <a:p>
            <a:pPr>
              <a:spcAft>
                <a:spcPts val="2400"/>
              </a:spcAft>
            </a:pPr>
            <a:r>
              <a:rPr lang="lv-LV" sz="2800" b="1" dirty="0">
                <a:solidFill>
                  <a:srgbClr val="AE0917"/>
                </a:solidFill>
                <a:latin typeface="Roboto" panose="02000000000000000000" pitchFamily="2" charset="0"/>
              </a:rPr>
              <a:t>Tātad, ko </a:t>
            </a:r>
            <a:r>
              <a:rPr lang="lv-LV" sz="2800" b="1" dirty="0" err="1">
                <a:solidFill>
                  <a:srgbClr val="AE0917"/>
                </a:solidFill>
                <a:latin typeface="Roboto" panose="02000000000000000000" pitchFamily="2" charset="0"/>
              </a:rPr>
              <a:t>bioekonomikas</a:t>
            </a:r>
            <a:r>
              <a:rPr lang="lv-LV" sz="2800" b="1" dirty="0">
                <a:solidFill>
                  <a:srgbClr val="AE0917"/>
                </a:solidFill>
                <a:latin typeface="Roboto" panose="02000000000000000000" pitchFamily="2" charset="0"/>
              </a:rPr>
              <a:t> ietvaros var izmantot kā resursus?</a:t>
            </a:r>
          </a:p>
          <a:p>
            <a:pPr marL="285750" lvl="0" indent="-285750">
              <a:buFont typeface="Arial" panose="020B0604020202020204" pitchFamily="34" charset="0"/>
              <a:buChar char="•"/>
            </a:pPr>
            <a:r>
              <a:rPr lang="lv-LV" dirty="0" smtClean="0"/>
              <a:t>Zvejniecības atliekas – čaulas un zivju āda</a:t>
            </a:r>
          </a:p>
          <a:p>
            <a:pPr marL="285750" lvl="0" indent="-285750">
              <a:buFont typeface="Arial" panose="020B0604020202020204" pitchFamily="34" charset="0"/>
              <a:buChar char="•"/>
            </a:pPr>
            <a:r>
              <a:rPr lang="en-US" dirty="0" err="1" smtClean="0"/>
              <a:t>Aquafaba</a:t>
            </a:r>
            <a:r>
              <a:rPr lang="lv-LV" dirty="0" smtClean="0"/>
              <a:t> (šķidrums, pārpalikums pēc pupiņu vai zirņu vārīšanas)</a:t>
            </a:r>
          </a:p>
          <a:p>
            <a:pPr marL="285750" lvl="0" indent="-285750">
              <a:buFont typeface="Arial" panose="020B0604020202020204" pitchFamily="34" charset="0"/>
              <a:buChar char="•"/>
            </a:pPr>
            <a:r>
              <a:rPr lang="lv-LV" dirty="0" smtClean="0"/>
              <a:t>Aļģes un jūraszāles</a:t>
            </a:r>
          </a:p>
          <a:p>
            <a:pPr marL="285750" lvl="0" indent="-285750">
              <a:buFont typeface="Arial" panose="020B0604020202020204" pitchFamily="34" charset="0"/>
              <a:buChar char="•"/>
            </a:pPr>
            <a:r>
              <a:rPr lang="lv-LV" dirty="0" smtClean="0"/>
              <a:t>Piena proteīni</a:t>
            </a:r>
          </a:p>
          <a:p>
            <a:pPr marL="285750" lvl="0" indent="-285750">
              <a:buFont typeface="Arial" panose="020B0604020202020204" pitchFamily="34" charset="0"/>
              <a:buChar char="•"/>
            </a:pPr>
            <a:r>
              <a:rPr lang="lv-LV" dirty="0" smtClean="0"/>
              <a:t>Sēņu micēlijs</a:t>
            </a:r>
          </a:p>
          <a:p>
            <a:pPr marL="285750" lvl="0" indent="-285750">
              <a:buFont typeface="Arial" panose="020B0604020202020204" pitchFamily="34" charset="0"/>
              <a:buChar char="•"/>
            </a:pPr>
            <a:r>
              <a:rPr lang="lv-LV" dirty="0" smtClean="0"/>
              <a:t>Kafijas biezumi</a:t>
            </a:r>
          </a:p>
          <a:p>
            <a:pPr marL="285750" lvl="0" indent="-285750">
              <a:buFont typeface="Arial" panose="020B0604020202020204" pitchFamily="34" charset="0"/>
              <a:buChar char="•"/>
            </a:pPr>
            <a:r>
              <a:rPr lang="lv-LV" dirty="0" smtClean="0"/>
              <a:t>Kviešu klijas</a:t>
            </a:r>
          </a:p>
          <a:p>
            <a:pPr marL="285750" lvl="0" indent="-285750">
              <a:buFont typeface="Arial" panose="020B0604020202020204" pitchFamily="34" charset="0"/>
              <a:buChar char="•"/>
            </a:pPr>
            <a:r>
              <a:rPr lang="lv-LV" dirty="0" smtClean="0"/>
              <a:t>Augi</a:t>
            </a:r>
          </a:p>
          <a:p>
            <a:pPr marL="285750" lvl="0" indent="-285750">
              <a:buFont typeface="Arial" panose="020B0604020202020204" pitchFamily="34" charset="0"/>
              <a:buChar char="•"/>
            </a:pPr>
            <a:r>
              <a:rPr lang="lv-LV" dirty="0" smtClean="0"/>
              <a:t>Kukaiņi</a:t>
            </a:r>
          </a:p>
          <a:p>
            <a:pPr marL="285750" lvl="0" indent="-285750">
              <a:buFont typeface="Arial" panose="020B0604020202020204" pitchFamily="34" charset="0"/>
              <a:buChar char="•"/>
            </a:pPr>
            <a:r>
              <a:rPr lang="lv-LV" dirty="0" smtClean="0"/>
              <a:t>Koksne</a:t>
            </a:r>
          </a:p>
          <a:p>
            <a:pPr marL="285750" lvl="0" indent="-285750">
              <a:buFont typeface="Arial" panose="020B0604020202020204" pitchFamily="34" charset="0"/>
              <a:buChar char="•"/>
            </a:pPr>
            <a:r>
              <a:rPr lang="lv-LV" dirty="0" smtClean="0"/>
              <a:t>Kūtsmēsli</a:t>
            </a:r>
            <a:endParaRPr lang="lv-LV" sz="16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544679" y="66970"/>
            <a:ext cx="5495701" cy="523220"/>
          </a:xfrm>
          <a:prstGeom prst="rect">
            <a:avLst/>
          </a:prstGeom>
          <a:noFill/>
        </p:spPr>
        <p:txBody>
          <a:bodyPr wrap="square" rtlCol="0">
            <a:spAutoFit/>
          </a:bodyPr>
          <a:lstStyle/>
          <a:p>
            <a:pPr algn="r"/>
            <a:r>
              <a:rPr lang="lv-LV" sz="2800" b="1" spc="100" dirty="0" smtClean="0">
                <a:solidFill>
                  <a:schemeClr val="bg1"/>
                </a:solidFill>
                <a:latin typeface="Roboto" panose="02000000000000000000" pitchFamily="2" charset="0"/>
              </a:rPr>
              <a:t>Bioekonomikas resursi</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6" name="Picture 5" descr="A picture containing orange, table, food, small&#10;&#10;Description automatically generated">
            <a:extLst>
              <a:ext uri="{FF2B5EF4-FFF2-40B4-BE49-F238E27FC236}">
                <a16:creationId xmlns:a16="http://schemas.microsoft.com/office/drawing/2014/main" id="{17EEC81C-65BC-4C5F-9456-953EC0A4C224}"/>
              </a:ext>
            </a:extLst>
          </p:cNvPr>
          <p:cNvPicPr>
            <a:picLocks noChangeAspect="1"/>
          </p:cNvPicPr>
          <p:nvPr/>
        </p:nvPicPr>
        <p:blipFill>
          <a:blip r:embed="rId4"/>
          <a:stretch>
            <a:fillRect/>
          </a:stretch>
        </p:blipFill>
        <p:spPr>
          <a:xfrm>
            <a:off x="7674429" y="2028699"/>
            <a:ext cx="1300480" cy="1244600"/>
          </a:xfrm>
          <a:prstGeom prst="rect">
            <a:avLst/>
          </a:prstGeom>
        </p:spPr>
      </p:pic>
      <p:pic>
        <p:nvPicPr>
          <p:cNvPr id="8" name="Picture 7" descr="A plant in a garden&#10;&#10;Description automatically generated">
            <a:extLst>
              <a:ext uri="{FF2B5EF4-FFF2-40B4-BE49-F238E27FC236}">
                <a16:creationId xmlns:a16="http://schemas.microsoft.com/office/drawing/2014/main" id="{C9B75FD5-295C-4C4E-8594-7283FFDF3267}"/>
              </a:ext>
            </a:extLst>
          </p:cNvPr>
          <p:cNvPicPr>
            <a:picLocks noChangeAspect="1"/>
          </p:cNvPicPr>
          <p:nvPr/>
        </p:nvPicPr>
        <p:blipFill>
          <a:blip r:embed="rId5"/>
          <a:stretch>
            <a:fillRect/>
          </a:stretch>
        </p:blipFill>
        <p:spPr>
          <a:xfrm>
            <a:off x="9040464" y="2028700"/>
            <a:ext cx="1205230" cy="1244599"/>
          </a:xfrm>
          <a:prstGeom prst="rect">
            <a:avLst/>
          </a:prstGeom>
        </p:spPr>
      </p:pic>
      <p:pic>
        <p:nvPicPr>
          <p:cNvPr id="14" name="Picture 13" descr="A picture containing book, sign, sitting, box&#10;&#10;Description automatically generated">
            <a:extLst>
              <a:ext uri="{FF2B5EF4-FFF2-40B4-BE49-F238E27FC236}">
                <a16:creationId xmlns:a16="http://schemas.microsoft.com/office/drawing/2014/main" id="{23FF4546-0926-45FF-93DC-1C794DF36031}"/>
              </a:ext>
            </a:extLst>
          </p:cNvPr>
          <p:cNvPicPr>
            <a:picLocks noChangeAspect="1"/>
          </p:cNvPicPr>
          <p:nvPr/>
        </p:nvPicPr>
        <p:blipFill>
          <a:blip r:embed="rId6"/>
          <a:stretch>
            <a:fillRect/>
          </a:stretch>
        </p:blipFill>
        <p:spPr>
          <a:xfrm>
            <a:off x="9986644" y="1948533"/>
            <a:ext cx="2053736" cy="1404931"/>
          </a:xfrm>
          <a:prstGeom prst="rect">
            <a:avLst/>
          </a:prstGeom>
        </p:spPr>
      </p:pic>
      <p:pic>
        <p:nvPicPr>
          <p:cNvPr id="17" name="Picture 16">
            <a:extLst>
              <a:ext uri="{FF2B5EF4-FFF2-40B4-BE49-F238E27FC236}">
                <a16:creationId xmlns:a16="http://schemas.microsoft.com/office/drawing/2014/main" id="{6C7FEEDA-B62C-4066-8E41-70DE6F51366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4429" y="3353464"/>
            <a:ext cx="1300480" cy="1201733"/>
          </a:xfrm>
          <a:prstGeom prst="rect">
            <a:avLst/>
          </a:prstGeom>
          <a:noFill/>
          <a:ln>
            <a:noFill/>
          </a:ln>
        </p:spPr>
      </p:pic>
      <p:pic>
        <p:nvPicPr>
          <p:cNvPr id="18" name="Picture 17">
            <a:extLst>
              <a:ext uri="{FF2B5EF4-FFF2-40B4-BE49-F238E27FC236}">
                <a16:creationId xmlns:a16="http://schemas.microsoft.com/office/drawing/2014/main" id="{DD1B1204-F04A-4009-840F-CF8FCCF2026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40465" y="3384589"/>
            <a:ext cx="1205230" cy="1170607"/>
          </a:xfrm>
          <a:prstGeom prst="rect">
            <a:avLst/>
          </a:prstGeom>
          <a:noFill/>
          <a:ln>
            <a:noFill/>
          </a:ln>
        </p:spPr>
      </p:pic>
      <p:pic>
        <p:nvPicPr>
          <p:cNvPr id="19" name="Picture 18">
            <a:extLst>
              <a:ext uri="{FF2B5EF4-FFF2-40B4-BE49-F238E27FC236}">
                <a16:creationId xmlns:a16="http://schemas.microsoft.com/office/drawing/2014/main" id="{05550931-EAF5-4D6A-95EA-87036538736C}"/>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6536" y="3384589"/>
            <a:ext cx="1378263" cy="1170607"/>
          </a:xfrm>
          <a:prstGeom prst="rect">
            <a:avLst/>
          </a:prstGeom>
          <a:noFill/>
          <a:ln>
            <a:noFill/>
          </a:ln>
        </p:spPr>
      </p:pic>
      <p:pic>
        <p:nvPicPr>
          <p:cNvPr id="20" name="Picture 19">
            <a:extLst>
              <a:ext uri="{FF2B5EF4-FFF2-40B4-BE49-F238E27FC236}">
                <a16:creationId xmlns:a16="http://schemas.microsoft.com/office/drawing/2014/main" id="{7840ECEB-2E21-4F03-84A6-9EB1CDAC7241}"/>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79508" y="4572134"/>
            <a:ext cx="1295402" cy="1079382"/>
          </a:xfrm>
          <a:prstGeom prst="rect">
            <a:avLst/>
          </a:prstGeom>
          <a:noFill/>
          <a:ln>
            <a:noFill/>
          </a:ln>
        </p:spPr>
      </p:pic>
      <p:pic>
        <p:nvPicPr>
          <p:cNvPr id="21" name="Picture 20">
            <a:extLst>
              <a:ext uri="{FF2B5EF4-FFF2-40B4-BE49-F238E27FC236}">
                <a16:creationId xmlns:a16="http://schemas.microsoft.com/office/drawing/2014/main" id="{75C91684-2AF7-44D8-99FC-3099E2CE7D5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40465" y="4615597"/>
            <a:ext cx="1205230" cy="1035919"/>
          </a:xfrm>
          <a:prstGeom prst="rect">
            <a:avLst/>
          </a:prstGeom>
          <a:noFill/>
          <a:ln>
            <a:noFill/>
          </a:ln>
        </p:spPr>
      </p:pic>
      <p:pic>
        <p:nvPicPr>
          <p:cNvPr id="22" name="Picture 21">
            <a:extLst>
              <a:ext uri="{FF2B5EF4-FFF2-40B4-BE49-F238E27FC236}">
                <a16:creationId xmlns:a16="http://schemas.microsoft.com/office/drawing/2014/main" id="{47D8DE29-F054-4463-9239-380465E390F6}"/>
              </a:ext>
            </a:extLst>
          </p:cNvPr>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56536" y="4619474"/>
            <a:ext cx="1295403" cy="1113331"/>
          </a:xfrm>
          <a:prstGeom prst="rect">
            <a:avLst/>
          </a:prstGeom>
          <a:noFill/>
          <a:ln>
            <a:noFill/>
          </a:ln>
        </p:spPr>
      </p:pic>
      <p:sp>
        <p:nvSpPr>
          <p:cNvPr id="5" name="Slide Number Placeholder 4">
            <a:extLst>
              <a:ext uri="{FF2B5EF4-FFF2-40B4-BE49-F238E27FC236}">
                <a16:creationId xmlns:a16="http://schemas.microsoft.com/office/drawing/2014/main" id="{27EB9B5B-5117-48BD-8214-9B2425A9001D}"/>
              </a:ext>
            </a:extLst>
          </p:cNvPr>
          <p:cNvSpPr>
            <a:spLocks noGrp="1"/>
          </p:cNvSpPr>
          <p:nvPr>
            <p:ph type="sldNum" sz="quarter" idx="12"/>
          </p:nvPr>
        </p:nvSpPr>
        <p:spPr/>
        <p:txBody>
          <a:bodyPr/>
          <a:lstStyle/>
          <a:p>
            <a:fld id="{EC26C995-391B-2840-AEE5-46B20E750235}" type="slidenum">
              <a:rPr lang="de-DE" smtClean="0"/>
              <a:t>14</a:t>
            </a:fld>
            <a:endParaRPr lang="lv-LV"/>
          </a:p>
        </p:txBody>
      </p:sp>
    </p:spTree>
    <p:extLst>
      <p:ext uri="{BB962C8B-B14F-4D97-AF65-F5344CB8AC3E}">
        <p14:creationId xmlns:p14="http://schemas.microsoft.com/office/powerpoint/2010/main" val="3056244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704190" y="135863"/>
            <a:ext cx="6287088" cy="830997"/>
          </a:xfrm>
          <a:prstGeom prst="rect">
            <a:avLst/>
          </a:prstGeom>
          <a:noFill/>
        </p:spPr>
        <p:txBody>
          <a:bodyPr wrap="square" rtlCol="0">
            <a:spAutoFit/>
          </a:bodyPr>
          <a:lstStyle/>
          <a:p>
            <a:pPr algn="r"/>
            <a:r>
              <a:rPr lang="lv-LV" sz="2400" b="1" spc="100" dirty="0" smtClean="0">
                <a:solidFill>
                  <a:schemeClr val="bg1"/>
                </a:solidFill>
                <a:latin typeface="Roboto" panose="02000000000000000000" pitchFamily="2" charset="0"/>
              </a:rPr>
              <a:t>Videomateriāls: Bioekonomika sākas šeit</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096" y="1076410"/>
            <a:ext cx="9155548" cy="4659036"/>
          </a:xfrm>
          <a:prstGeom prst="rect">
            <a:avLst/>
          </a:prstGeom>
        </p:spPr>
      </p:pic>
      <p:sp>
        <p:nvSpPr>
          <p:cNvPr id="8" name="Rectangle 7"/>
          <p:cNvSpPr/>
          <p:nvPr/>
        </p:nvSpPr>
        <p:spPr>
          <a:xfrm>
            <a:off x="1806730" y="5862215"/>
            <a:ext cx="8260466" cy="584775"/>
          </a:xfrm>
          <a:prstGeom prst="rect">
            <a:avLst/>
          </a:prstGeom>
        </p:spPr>
        <p:txBody>
          <a:bodyPr wrap="none">
            <a:spAutoFit/>
          </a:bodyPr>
          <a:lstStyle/>
          <a:p>
            <a:pPr lvl="0" defTabSz="914400">
              <a:defRPr/>
            </a:pPr>
            <a:r>
              <a:rPr lang="lv-LV" sz="1600" b="1" dirty="0"/>
              <a:t>Videomateriāls (1 minūtes un 57 sekundes):</a:t>
            </a:r>
            <a:r>
              <a:rPr lang="lv-LV" sz="1600" dirty="0" smtClean="0"/>
              <a:t> https://www.youtube.com/watch?v=2xvXkOMRTs4 </a:t>
            </a:r>
          </a:p>
          <a:p>
            <a:pPr defTabSz="914400">
              <a:defRPr/>
            </a:pPr>
            <a:r>
              <a:rPr lang="lv-LV" sz="1600" b="1" dirty="0" smtClean="0"/>
              <a:t>Videomateriāla valodas un subtitri:</a:t>
            </a:r>
            <a:r>
              <a:rPr lang="lv-LV" sz="1600" dirty="0" smtClean="0"/>
              <a:t> bulgāru, latviešu, maķedoniešu, poļu un rumāņu</a:t>
            </a:r>
            <a:endParaRPr lang="lv-LV" sz="1600" dirty="0"/>
          </a:p>
        </p:txBody>
      </p:sp>
    </p:spTree>
    <p:extLst>
      <p:ext uri="{BB962C8B-B14F-4D97-AF65-F5344CB8AC3E}">
        <p14:creationId xmlns:p14="http://schemas.microsoft.com/office/powerpoint/2010/main" val="40839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sz="160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5629694" y="-2"/>
            <a:ext cx="6562305" cy="461665"/>
          </a:xfrm>
          <a:prstGeom prst="rect">
            <a:avLst/>
          </a:prstGeom>
          <a:noFill/>
        </p:spPr>
        <p:txBody>
          <a:bodyPr wrap="square" rtlCol="0">
            <a:spAutoFit/>
          </a:bodyPr>
          <a:lstStyle/>
          <a:p>
            <a:pPr algn="r"/>
            <a:r>
              <a:rPr lang="lv-LV" sz="2400" b="1" spc="100" dirty="0" smtClean="0">
                <a:solidFill>
                  <a:schemeClr val="bg1"/>
                </a:solidFill>
                <a:latin typeface="Roboto" panose="02000000000000000000" pitchFamily="2" charset="0"/>
              </a:rPr>
              <a:t>Pāreja uz bioekonomiku ir sarežģīta</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5" name="Rectangle 4"/>
          <p:cNvSpPr/>
          <p:nvPr/>
        </p:nvSpPr>
        <p:spPr>
          <a:xfrm>
            <a:off x="282762" y="1076409"/>
            <a:ext cx="11746216" cy="4308872"/>
          </a:xfrm>
          <a:prstGeom prst="rect">
            <a:avLst/>
          </a:prstGeom>
        </p:spPr>
        <p:txBody>
          <a:bodyPr wrap="square">
            <a:spAutoFit/>
          </a:bodyPr>
          <a:lstStyle/>
          <a:p>
            <a:r>
              <a:rPr lang="lv-LV" sz="2400" dirty="0" smtClean="0">
                <a:solidFill>
                  <a:srgbClr val="C00000"/>
                </a:solidFill>
              </a:rPr>
              <a:t>Bioekonomiku ietekmējošie faktori: valdības politika, normatīvie nosacījumi, intelektuālā īpašuma tiesības, cilvēkresursi, sociālā akceptēšana, tirgus struktūra (Makkormiks </a:t>
            </a:r>
            <a:r>
              <a:rPr lang="lv-LV" sz="2400" i="1" dirty="0" smtClean="0">
                <a:solidFill>
                  <a:srgbClr val="C00000"/>
                </a:solidFill>
              </a:rPr>
              <a:t>[McCormick]</a:t>
            </a:r>
            <a:r>
              <a:rPr lang="lv-LV" sz="2400" dirty="0" smtClean="0">
                <a:solidFill>
                  <a:srgbClr val="C00000"/>
                </a:solidFill>
              </a:rPr>
              <a:t> un Kauto </a:t>
            </a:r>
            <a:r>
              <a:rPr lang="lv-LV" sz="2400" i="1" dirty="0" smtClean="0">
                <a:solidFill>
                  <a:srgbClr val="C00000"/>
                </a:solidFill>
              </a:rPr>
              <a:t>[Kautto]</a:t>
            </a:r>
            <a:r>
              <a:rPr lang="lv-LV" sz="2400" dirty="0" smtClean="0">
                <a:solidFill>
                  <a:srgbClr val="C00000"/>
                </a:solidFill>
              </a:rPr>
              <a:t>, 2013), resursu pieejamība, ilgtspējība un ietekme uz vidi.</a:t>
            </a:r>
          </a:p>
          <a:p>
            <a:endParaRPr lang="lv-LV" sz="2000" dirty="0" smtClean="0"/>
          </a:p>
          <a:p>
            <a:r>
              <a:rPr lang="lv-LV" dirty="0" smtClean="0"/>
              <a:t>„Pāreja uz enerģijas un materiālu ražošanas režīmu, kas balstās uz atjaunojamiem resursiem, […] var sagaidīt mūs ar daudzām tehniskām un politiskām neveiksmēm un šķēršļiem. [To vēl vairāk sarežģī] apjomīgās problēmas, ar kurām mūsdienās jāsastopas: energoapgādes drošība, nodrošinātība ar pārtiku un ūdens drošība, kā arī klimata krīze.” (Filps </a:t>
            </a:r>
            <a:r>
              <a:rPr lang="lv-LV" i="1" dirty="0" smtClean="0"/>
              <a:t>[Philp]</a:t>
            </a:r>
            <a:r>
              <a:rPr lang="lv-LV" dirty="0" smtClean="0"/>
              <a:t>, 2018, 11. lpp.)</a:t>
            </a:r>
          </a:p>
          <a:p>
            <a:r>
              <a:rPr lang="lv-LV" dirty="0"/>
              <a:t> </a:t>
            </a:r>
          </a:p>
          <a:p>
            <a:r>
              <a:rPr lang="lv-LV" dirty="0"/>
              <a:t>"Bioekonomiku vēl vairāk sarežģī tas, ka virzītājspēki un ierobežojumi ir saistīti ar sarežģītu mijiedarbību un atgriezenisko saiti, tāpēc ir ļoti grūti izdalīt un analizēt faktorus." (Makkormiks </a:t>
            </a:r>
            <a:r>
              <a:rPr lang="lv-LV" i="1" dirty="0"/>
              <a:t>[McCormick]</a:t>
            </a:r>
            <a:r>
              <a:rPr lang="lv-LV" dirty="0"/>
              <a:t> un Kauto </a:t>
            </a:r>
            <a:r>
              <a:rPr lang="lv-LV" i="1" dirty="0"/>
              <a:t>[Kautto]</a:t>
            </a:r>
            <a:r>
              <a:rPr lang="lv-LV" dirty="0"/>
              <a:t>, 2013, 2599. lpp.).</a:t>
            </a:r>
          </a:p>
          <a:p>
            <a:endParaRPr lang="lv-LV" sz="2000" dirty="0"/>
          </a:p>
          <a:p>
            <a:r>
              <a:rPr lang="lv-LV" dirty="0"/>
              <a:t>Makkormiks K. </a:t>
            </a:r>
            <a:r>
              <a:rPr lang="lv-LV" i="1" dirty="0"/>
              <a:t>[McCormick K.]</a:t>
            </a:r>
            <a:r>
              <a:rPr lang="lv-LV" dirty="0"/>
              <a:t> un Kauto N.</a:t>
            </a:r>
            <a:r>
              <a:rPr lang="lv-LV" i="1" dirty="0"/>
              <a:t>[Kautto N.]</a:t>
            </a:r>
            <a:r>
              <a:rPr lang="lv-LV" dirty="0"/>
              <a:t>, (2013. gads). Bioekonomika Eiropā: Pārskats. </a:t>
            </a:r>
            <a:r>
              <a:rPr lang="lv-LV" i="1" dirty="0"/>
              <a:t>Ilgtspēja</a:t>
            </a:r>
            <a:r>
              <a:rPr lang="lv-LV" dirty="0"/>
              <a:t>, 5: 2589-2608.</a:t>
            </a:r>
          </a:p>
          <a:p>
            <a:r>
              <a:rPr lang="lv-LV" dirty="0"/>
              <a:t>Filps J. </a:t>
            </a:r>
            <a:r>
              <a:rPr lang="lv-LV" i="1" dirty="0"/>
              <a:t>[Philp, J.]</a:t>
            </a:r>
            <a:r>
              <a:rPr lang="lv-LV" dirty="0"/>
              <a:t> (2018). Bioekonomika, gadsimta izaicinājums politikas veidotājiem. </a:t>
            </a:r>
            <a:r>
              <a:rPr lang="lv-LV" i="1" dirty="0"/>
              <a:t>Jaunā biotehnoliģija</a:t>
            </a:r>
            <a:r>
              <a:rPr lang="lv-LV" dirty="0"/>
              <a:t>. 40 (Daļa A): 11-19.</a:t>
            </a:r>
          </a:p>
        </p:txBody>
      </p:sp>
    </p:spTree>
    <p:extLst>
      <p:ext uri="{BB962C8B-B14F-4D97-AF65-F5344CB8AC3E}">
        <p14:creationId xmlns:p14="http://schemas.microsoft.com/office/powerpoint/2010/main" val="225062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6085113" cy="707886"/>
          </a:xfrm>
          <a:prstGeom prst="rect">
            <a:avLst/>
          </a:prstGeom>
          <a:noFill/>
        </p:spPr>
        <p:txBody>
          <a:bodyPr wrap="square" rtlCol="0">
            <a:spAutoFit/>
          </a:bodyPr>
          <a:lstStyle/>
          <a:p>
            <a:pPr algn="r"/>
            <a:r>
              <a:rPr lang="lv-LV" sz="2000" b="1" spc="100" dirty="0" smtClean="0">
                <a:solidFill>
                  <a:schemeClr val="bg1"/>
                </a:solidFill>
              </a:rPr>
              <a:t>Bioekonomikas izaicinājumi: </a:t>
            </a:r>
            <a:r>
              <a:rPr lang="lv-LV" sz="2000" b="1" dirty="0">
                <a:solidFill>
                  <a:schemeClr val="bg1"/>
                </a:solidFill>
              </a:rPr>
              <a:t>Resursu nodrošināšana un bioloģiskās daudzveidības samazināšanās</a:t>
            </a:r>
          </a:p>
        </p:txBody>
      </p:sp>
      <p:sp>
        <p:nvSpPr>
          <p:cNvPr id="5" name="Rectangle 4"/>
          <p:cNvSpPr/>
          <p:nvPr/>
        </p:nvSpPr>
        <p:spPr>
          <a:xfrm>
            <a:off x="457597" y="1650714"/>
            <a:ext cx="11396545" cy="3416320"/>
          </a:xfrm>
          <a:prstGeom prst="rect">
            <a:avLst/>
          </a:prstGeom>
        </p:spPr>
        <p:txBody>
          <a:bodyPr wrap="square">
            <a:spAutoFit/>
          </a:bodyPr>
          <a:lstStyle/>
          <a:p>
            <a:r>
              <a:rPr lang="lv-LV" sz="2400" dirty="0" smtClean="0"/>
              <a:t>Bioproduktus iegūst no atjaunojamiem bioloģiskajiem resursiem. Bioekonomikā tiek izmantoti daudz dažādi biomasas resursu, sākot no dažādiem kultūraugiem līdz mežiem un beidzot ar mikroorganismiem. Bez šīm izejvielām nebūtu bioekonomikas. </a:t>
            </a:r>
          </a:p>
          <a:p>
            <a:endParaRPr lang="lv-LV" sz="2400" dirty="0"/>
          </a:p>
          <a:p>
            <a:r>
              <a:rPr lang="lv-LV" sz="2400" dirty="0" smtClean="0"/>
              <a:t>Ir ļoti svarīgi, lai bioekonomika nekonkurētu ar pārtikas ražošanu un neietekmētu bioloģisko daudzveidību. Piemēram, marginālas zemes var nederēt pārtikas ražošanai, bet tās var būt svarīgas bioloģiskajai daudzveidībai.</a:t>
            </a:r>
            <a:endParaRPr lang="lv-LV" sz="2400" dirty="0"/>
          </a:p>
          <a:p>
            <a:endParaRPr lang="lv-LV" sz="2400" dirty="0" smtClean="0"/>
          </a:p>
          <a:p>
            <a:r>
              <a:rPr lang="lv-LV" sz="2400" dirty="0" smtClean="0"/>
              <a:t>Tāpēc ir svarīgi veikt bioloģiskās daudzveidības novērtējumu.</a:t>
            </a:r>
            <a:endParaRPr lang="lv-LV" sz="2400" dirty="0"/>
          </a:p>
        </p:txBody>
      </p:sp>
    </p:spTree>
    <p:extLst>
      <p:ext uri="{BB962C8B-B14F-4D97-AF65-F5344CB8AC3E}">
        <p14:creationId xmlns:p14="http://schemas.microsoft.com/office/powerpoint/2010/main" val="1052622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461665"/>
          </a:xfrm>
          <a:prstGeom prst="rect">
            <a:avLst/>
          </a:prstGeom>
          <a:noFill/>
        </p:spPr>
        <p:txBody>
          <a:bodyPr wrap="square" rtlCol="0">
            <a:spAutoFit/>
          </a:bodyPr>
          <a:lstStyle/>
          <a:p>
            <a:pPr algn="r"/>
            <a:r>
              <a:rPr lang="lv-LV" sz="2400" b="1" spc="100" dirty="0" smtClean="0">
                <a:solidFill>
                  <a:schemeClr val="bg1"/>
                </a:solidFill>
              </a:rPr>
              <a:t>Bioloģiskās daudzveidības novērtējums</a:t>
            </a:r>
            <a:endParaRPr lang="lv-LV" sz="2400" b="1" dirty="0">
              <a:solidFill>
                <a:schemeClr val="bg1"/>
              </a:solidFill>
            </a:endParaRPr>
          </a:p>
        </p:txBody>
      </p:sp>
      <p:sp>
        <p:nvSpPr>
          <p:cNvPr id="5" name="Rectangle 4"/>
          <p:cNvSpPr/>
          <p:nvPr/>
        </p:nvSpPr>
        <p:spPr>
          <a:xfrm>
            <a:off x="457597" y="1366343"/>
            <a:ext cx="11396545" cy="4616648"/>
          </a:xfrm>
          <a:prstGeom prst="rect">
            <a:avLst/>
          </a:prstGeom>
        </p:spPr>
        <p:txBody>
          <a:bodyPr wrap="square">
            <a:spAutoFit/>
          </a:bodyPr>
          <a:lstStyle/>
          <a:p>
            <a:r>
              <a:rPr lang="lv-LV" sz="2400" b="1" dirty="0" smtClean="0">
                <a:solidFill>
                  <a:srgbClr val="AE0917"/>
                </a:solidFill>
              </a:rPr>
              <a:t>Piecas svarīgas lietas, veicot bioloģiskās daudzveidības novērtējumu:</a:t>
            </a:r>
          </a:p>
          <a:p>
            <a:pPr marL="400050" indent="-400050"/>
            <a:r>
              <a:rPr lang="lv-LV" dirty="0" smtClean="0"/>
              <a:t>1. Jau pašā sākumā jānosaka galvenie ierobežojumi, augsta riska apgabali kam ir būtiska ietekme uz bioloģisko daudzveidību un ekosistēmas pakalpojumiem, jāmeklē alternatīvas, lai no tiem izvairītos. Tikai tad, ja ietekme ir neizbēgama, būtu jārisina pasākumi, lai samazinātu, atjaunotu, kompensētu bioloģiskās daudzveidības samazināšanos un kompensētu zaudētos ekosistēmas produktus un pakalpojumus. </a:t>
            </a:r>
          </a:p>
          <a:p>
            <a:pPr marL="400050" indent="-400050"/>
            <a:r>
              <a:rPr lang="lv-LV" dirty="0"/>
              <a:t>2. Atbilstošu vietējo speciālistu izmantošana ar skaidru darba uzdevumu, integrējot sociālos, ekonomiskos un bioloģiskās daudzveidības apsvērumus. Netiešās, izraisītās un kumulatīvās ietekmes novērtēšana uz bioloģisko daudzveidību, kā arī tiešās ietekmes novērtēšana, kura bieži vien ir kaitīgāka nekā tiešie vai “ietekmes” rezultāti uz vidi. </a:t>
            </a:r>
          </a:p>
          <a:p>
            <a:pPr marL="400050" indent="-400050"/>
            <a:r>
              <a:rPr lang="lv-LV" dirty="0"/>
              <a:t>3. Sadarbība ar ieinteresētajām un skartajām pusēm, tostarp pamatiedzīvotājiem, lai apzinātu un novērtētu ietekmi un noteiktu, kā tradicionālās zināšanas un vietējā kultūras prakse var veicināt jebkuru bioloģiskās daudzveidības iniciatīvu. </a:t>
            </a:r>
          </a:p>
          <a:p>
            <a:pPr marL="400050" indent="-400050"/>
            <a:r>
              <a:rPr lang="lv-LV" dirty="0"/>
              <a:t>4. Piesardzīgas pieejas izmantošana, ja sākotnējā informācija ir nepienācīga, vai arī, ja ir neskaidrība par ietekmi vai ietekmes mazināšanas efektivitāti. Lai pārvaldītu ietekmi uz bioloģisko daudzveidību, izšķiroša nozīme ir labai uzraudzībai, pētniecībai un adaptīvai rīcībai. </a:t>
            </a:r>
          </a:p>
          <a:p>
            <a:pPr marL="400050" indent="-400050"/>
            <a:r>
              <a:rPr lang="lv-LV" dirty="0"/>
              <a:t>5. Iespēju meklēšana, lai atstātu </a:t>
            </a:r>
            <a:r>
              <a:rPr lang="lv-LV" b="1" dirty="0">
                <a:solidFill>
                  <a:schemeClr val="accent6">
                    <a:lumMod val="75000"/>
                  </a:schemeClr>
                </a:solidFill>
              </a:rPr>
              <a:t>kopumā pozitīvu ietekmi uz bioloģiskās dažādības pasargāšanu </a:t>
            </a:r>
            <a:r>
              <a:rPr lang="lv-LV" dirty="0"/>
              <a:t> skartajā nozarē, izmantojot pieeju, kas pārsniegtu "process bez neto zaudējumiem". </a:t>
            </a:r>
          </a:p>
        </p:txBody>
      </p:sp>
    </p:spTree>
    <p:extLst>
      <p:ext uri="{BB962C8B-B14F-4D97-AF65-F5344CB8AC3E}">
        <p14:creationId xmlns:p14="http://schemas.microsoft.com/office/powerpoint/2010/main" val="1742368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461665"/>
          </a:xfrm>
          <a:prstGeom prst="rect">
            <a:avLst/>
          </a:prstGeom>
          <a:noFill/>
        </p:spPr>
        <p:txBody>
          <a:bodyPr wrap="square" rtlCol="0">
            <a:spAutoFit/>
          </a:bodyPr>
          <a:lstStyle/>
          <a:p>
            <a:pPr algn="r"/>
            <a:r>
              <a:rPr lang="lv-LV" sz="2400" b="1" spc="100" dirty="0" smtClean="0">
                <a:solidFill>
                  <a:schemeClr val="bg1"/>
                </a:solidFill>
              </a:rPr>
              <a:t>Tiešā, netiešā un kumulatīvā ietekme</a:t>
            </a:r>
            <a:endParaRPr lang="lv-LV" sz="2400" b="1" dirty="0">
              <a:solidFill>
                <a:schemeClr val="bg1"/>
              </a:solidFill>
            </a:endParaRPr>
          </a:p>
        </p:txBody>
      </p:sp>
      <p:sp>
        <p:nvSpPr>
          <p:cNvPr id="2" name="Rectangle 1"/>
          <p:cNvSpPr/>
          <p:nvPr/>
        </p:nvSpPr>
        <p:spPr>
          <a:xfrm>
            <a:off x="241559" y="1073337"/>
            <a:ext cx="11828622" cy="830997"/>
          </a:xfrm>
          <a:prstGeom prst="rect">
            <a:avLst/>
          </a:prstGeom>
        </p:spPr>
        <p:txBody>
          <a:bodyPr wrap="square">
            <a:spAutoFit/>
          </a:bodyPr>
          <a:lstStyle/>
          <a:p>
            <a:pPr marL="400050" indent="-400050"/>
            <a:r>
              <a:rPr lang="lv-LV" sz="2400" b="1" dirty="0" smtClean="0">
                <a:solidFill>
                  <a:srgbClr val="AE0917"/>
                </a:solidFill>
              </a:rPr>
              <a:t>Papildus tiešajai ietekmei ir ļoti svarīgi novērtēt netiešo, izraisīto un kumulatīvo ietekmi uz bioloģisko daudzveidību, jo šī ietekme bieži ir vairāk kaitīga nekā tiešā. </a:t>
            </a:r>
          </a:p>
        </p:txBody>
      </p:sp>
      <p:sp>
        <p:nvSpPr>
          <p:cNvPr id="11" name="Text Box 2"/>
          <p:cNvSpPr txBox="1">
            <a:spLocks noChangeArrowheads="1"/>
          </p:cNvSpPr>
          <p:nvPr/>
        </p:nvSpPr>
        <p:spPr bwMode="auto">
          <a:xfrm>
            <a:off x="169956" y="2035021"/>
            <a:ext cx="5766973"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just" eaLnBrk="1" hangingPunct="1"/>
            <a:r>
              <a:rPr lang="lv-LV" altLang="en-US" sz="2000" b="1" dirty="0">
                <a:latin typeface="+mn-lt"/>
              </a:rPr>
              <a:t>Tiešā ietekme</a:t>
            </a:r>
            <a:r>
              <a:rPr lang="lv-LV" altLang="en-US" sz="2000" dirty="0">
                <a:latin typeface="+mn-lt"/>
              </a:rPr>
              <a:t> – to izraisa </a:t>
            </a:r>
            <a:r>
              <a:rPr lang="lv-LV" altLang="en-US" sz="2000" dirty="0" smtClean="0">
                <a:latin typeface="+mn-lt"/>
              </a:rPr>
              <a:t>saimnieciskā darbība, </a:t>
            </a:r>
            <a:r>
              <a:rPr lang="lv-LV" altLang="en-US" sz="2000" dirty="0">
                <a:latin typeface="+mn-lt"/>
              </a:rPr>
              <a:t>un tā iestājas tajā pašā laikā un vietā, </a:t>
            </a:r>
            <a:r>
              <a:rPr lang="lv-LV" altLang="en-US" sz="2000" dirty="0" smtClean="0">
                <a:latin typeface="+mn-lt"/>
              </a:rPr>
              <a:t>kad tā tiek veikta</a:t>
            </a:r>
            <a:endParaRPr lang="lv-LV" altLang="en-US" sz="2000" dirty="0">
              <a:latin typeface="+mn-lt"/>
            </a:endParaRPr>
          </a:p>
          <a:p>
            <a:pPr algn="just" eaLnBrk="1" hangingPunct="1"/>
            <a:endParaRPr lang="lv-LV" altLang="en-US" sz="2000" dirty="0">
              <a:latin typeface="+mn-lt"/>
            </a:endParaRPr>
          </a:p>
          <a:p>
            <a:pPr algn="just" eaLnBrk="1" hangingPunct="1"/>
            <a:r>
              <a:rPr lang="lv-LV" altLang="en-US" dirty="0">
                <a:solidFill>
                  <a:srgbClr val="00B050"/>
                </a:solidFill>
                <a:latin typeface="+mn-lt"/>
              </a:rPr>
              <a:t>Piemērs: </a:t>
            </a:r>
            <a:r>
              <a:rPr lang="lv-LV" altLang="en-US" dirty="0">
                <a:latin typeface="+mn-lt"/>
              </a:rPr>
              <a:t>Mitrāju bojājumi tilta būvniecības dēļ. </a:t>
            </a:r>
          </a:p>
          <a:p>
            <a:pPr algn="just" eaLnBrk="1" hangingPunct="1"/>
            <a:endParaRPr lang="lv-LV" altLang="en-US" sz="2000" b="1" dirty="0">
              <a:latin typeface="+mn-lt"/>
            </a:endParaRPr>
          </a:p>
          <a:p>
            <a:pPr algn="just" eaLnBrk="1" hangingPunct="1"/>
            <a:r>
              <a:rPr lang="lv-LV" altLang="en-US" sz="2000" b="1" dirty="0">
                <a:latin typeface="+mn-lt"/>
              </a:rPr>
              <a:t>Netiešā ietekme</a:t>
            </a:r>
            <a:r>
              <a:rPr lang="lv-LV" altLang="en-US" sz="2000" dirty="0">
                <a:latin typeface="+mn-lt"/>
              </a:rPr>
              <a:t> – to saimnieciskā darbība, bet </a:t>
            </a:r>
            <a:r>
              <a:rPr lang="lv-LV" altLang="en-US" sz="2000" dirty="0" smtClean="0">
                <a:latin typeface="+mn-lt"/>
              </a:rPr>
              <a:t>tā </a:t>
            </a:r>
            <a:r>
              <a:rPr lang="lv-LV" altLang="en-US" sz="2000" dirty="0">
                <a:latin typeface="+mn-lt"/>
              </a:rPr>
              <a:t>ietekmē vidi kā papildu efekts, </a:t>
            </a:r>
            <a:r>
              <a:rPr lang="lv-LV" altLang="en-US" sz="2000" dirty="0" smtClean="0">
                <a:latin typeface="+mn-lt"/>
              </a:rPr>
              <a:t>kas var izpausties vēlāk vai citā vietā.</a:t>
            </a:r>
            <a:endParaRPr lang="lv-LV" altLang="en-US" sz="2000" dirty="0">
              <a:latin typeface="+mn-lt"/>
            </a:endParaRPr>
          </a:p>
          <a:p>
            <a:pPr algn="just" eaLnBrk="1" hangingPunct="1"/>
            <a:endParaRPr lang="lv-LV" altLang="en-US" sz="2000" dirty="0">
              <a:latin typeface="+mn-lt"/>
            </a:endParaRPr>
          </a:p>
          <a:p>
            <a:pPr algn="just" eaLnBrk="1" hangingPunct="1"/>
            <a:r>
              <a:rPr lang="lv-LV" altLang="en-US" dirty="0">
                <a:solidFill>
                  <a:srgbClr val="00B050"/>
                </a:solidFill>
                <a:latin typeface="+mn-lt"/>
              </a:rPr>
              <a:t>Piemērs:</a:t>
            </a:r>
            <a:r>
              <a:rPr lang="lv-LV" altLang="en-US" dirty="0">
                <a:latin typeface="+mn-lt"/>
              </a:rPr>
              <a:t> Ceļa būvniecība var ietvert potenciālas izmaiņas zemes lietošanā, kas savukārt var izraisīt eroziju, kas savukārt var izraisīt upes nosēdumus, kas savukārt var ietekmēt ūdens piegādi. </a:t>
            </a:r>
          </a:p>
        </p:txBody>
      </p:sp>
      <p:sp>
        <p:nvSpPr>
          <p:cNvPr id="12" name="Text Box 2"/>
          <p:cNvSpPr txBox="1">
            <a:spLocks noChangeArrowheads="1"/>
          </p:cNvSpPr>
          <p:nvPr/>
        </p:nvSpPr>
        <p:spPr bwMode="auto">
          <a:xfrm>
            <a:off x="6682543" y="1942687"/>
            <a:ext cx="5193145" cy="4708981"/>
          </a:xfrm>
          <a:prstGeom prst="rect">
            <a:avLst/>
          </a:prstGeom>
          <a:noFill/>
          <a:ln w="12700">
            <a:noFill/>
            <a:miter lim="800000"/>
            <a:headEnd type="none" w="sm" len="sm"/>
            <a:tailEnd type="none" w="sm" len="sm"/>
          </a:ln>
        </p:spPr>
        <p:txBody>
          <a:bodyPr wrap="square">
            <a:spAutoFit/>
          </a:bodyPr>
          <a:lstStyle/>
          <a:p>
            <a:pPr>
              <a:defRPr/>
            </a:pPr>
            <a:r>
              <a:rPr lang="lv-LV" sz="2000" b="1" dirty="0" smtClean="0"/>
              <a:t>Kumulatīvā ietekme</a:t>
            </a:r>
            <a:r>
              <a:rPr lang="lv-LV" sz="2000" dirty="0"/>
              <a:t> – to izraisa </a:t>
            </a:r>
            <a:r>
              <a:rPr lang="lv-LV" altLang="en-US" sz="2000" dirty="0"/>
              <a:t>saimnieciskā </a:t>
            </a:r>
            <a:r>
              <a:rPr lang="lv-LV" altLang="en-US" sz="2000" dirty="0" smtClean="0"/>
              <a:t>darbības</a:t>
            </a:r>
            <a:r>
              <a:rPr lang="lv-LV" sz="2000" dirty="0" smtClean="0"/>
              <a:t> </a:t>
            </a:r>
            <a:r>
              <a:rPr lang="lv-LV" sz="2000" dirty="0"/>
              <a:t>ietekmes uz vidi komponentu summa </a:t>
            </a:r>
            <a:r>
              <a:rPr lang="lv-LV" sz="2000" dirty="0" smtClean="0"/>
              <a:t>un/vai </a:t>
            </a:r>
            <a:r>
              <a:rPr lang="lv-LV" sz="2000" dirty="0"/>
              <a:t>ja tā tiek pievienota citu pagātnes, tagadnes vai nākotnes </a:t>
            </a:r>
            <a:r>
              <a:rPr lang="lv-LV" sz="2000" dirty="0" smtClean="0"/>
              <a:t>darbību </a:t>
            </a:r>
            <a:r>
              <a:rPr lang="lv-LV" sz="2000" dirty="0"/>
              <a:t>ietekmei. Trīs kumulatīvās ietekmes veidi:</a:t>
            </a:r>
          </a:p>
          <a:p>
            <a:pPr>
              <a:defRPr/>
            </a:pPr>
            <a:endParaRPr lang="lv-LV" sz="1400" dirty="0"/>
          </a:p>
          <a:p>
            <a:pPr marL="457200" indent="-457200">
              <a:buFont typeface="+mj-lt"/>
              <a:buAutoNum type="alphaLcPeriod"/>
              <a:defRPr/>
            </a:pPr>
            <a:r>
              <a:rPr lang="lv-LV" sz="2000" i="1" dirty="0" smtClean="0"/>
              <a:t>summētā vai uzkrājošā ietekme</a:t>
            </a:r>
            <a:r>
              <a:rPr lang="lv-LV" sz="2000" dirty="0"/>
              <a:t> – vienkārša visu ietekmju summa</a:t>
            </a:r>
          </a:p>
          <a:p>
            <a:pPr marL="228600" indent="-228600">
              <a:buFont typeface="+mj-lt"/>
              <a:buAutoNum type="alphaLcPeriod"/>
              <a:defRPr/>
            </a:pPr>
            <a:endParaRPr lang="lv-LV" sz="800" dirty="0"/>
          </a:p>
          <a:p>
            <a:pPr marL="457200" indent="-457200">
              <a:buFont typeface="+mj-lt"/>
              <a:buAutoNum type="alphaLcPeriod"/>
              <a:defRPr/>
            </a:pPr>
            <a:r>
              <a:rPr lang="lv-LV" sz="2000" i="1" dirty="0" smtClean="0"/>
              <a:t>Antagonistiskā vai neitralizējošā ietekme</a:t>
            </a:r>
            <a:r>
              <a:rPr lang="lv-LV" sz="2000" dirty="0"/>
              <a:t> – gadījumos, kad ietekme neitralizē viena otru, samazinot kopējo ietekmi.</a:t>
            </a:r>
            <a:r>
              <a:rPr lang="lv-LV" dirty="0" smtClean="0"/>
              <a:t> </a:t>
            </a:r>
          </a:p>
          <a:p>
            <a:pPr marL="228600" indent="-228600">
              <a:buFont typeface="+mj-lt"/>
              <a:buAutoNum type="alphaLcPeriod"/>
              <a:defRPr/>
            </a:pPr>
            <a:endParaRPr lang="lv-LV" sz="1000" dirty="0"/>
          </a:p>
          <a:p>
            <a:pPr marL="457200" indent="-457200">
              <a:buFont typeface="+mj-lt"/>
              <a:buAutoNum type="alphaLcPeriod"/>
              <a:defRPr/>
            </a:pPr>
            <a:r>
              <a:rPr lang="lv-LV" sz="2000" i="1" dirty="0" smtClean="0"/>
              <a:t>Sinerģijas ietekme</a:t>
            </a:r>
            <a:r>
              <a:rPr lang="lv-LV" sz="2000" dirty="0"/>
              <a:t> – gadījumos, kad ietekmes mijiedarbojas, radot lielāku ietekmi nekā atsevišķas ietekmes</a:t>
            </a:r>
          </a:p>
          <a:p>
            <a:pPr>
              <a:defRPr/>
            </a:pPr>
            <a:endParaRPr lang="lv-LV" sz="800" dirty="0"/>
          </a:p>
        </p:txBody>
      </p:sp>
    </p:spTree>
    <p:extLst>
      <p:ext uri="{BB962C8B-B14F-4D97-AF65-F5344CB8AC3E}">
        <p14:creationId xmlns:p14="http://schemas.microsoft.com/office/powerpoint/2010/main" val="283032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337731" y="178329"/>
            <a:ext cx="8660569" cy="6594113"/>
          </a:xfrm>
          <a:prstGeom prst="rect">
            <a:avLst/>
          </a:prstGeom>
          <a:noFill/>
        </p:spPr>
        <p:txBody>
          <a:bodyPr wrap="square" rtlCol="0" anchor="t">
            <a:spAutoFit/>
          </a:bodyPr>
          <a:lstStyle/>
          <a:p>
            <a:r>
              <a:rPr lang="lv-LV" sz="3200" b="1" dirty="0" smtClean="0">
                <a:solidFill>
                  <a:schemeClr val="bg1"/>
                </a:solidFill>
                <a:latin typeface="Roboto Medium" panose="02000000000000000000" pitchFamily="2" charset="0"/>
              </a:rPr>
              <a:t>Kopsavilkums</a:t>
            </a:r>
            <a:endParaRPr lang="lv-LV" sz="3200" b="1"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endParaRPr lang="lv-LV" sz="105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lv-LV" sz="2000" dirty="0">
                <a:solidFill>
                  <a:schemeClr val="bg1"/>
                </a:solidFill>
                <a:latin typeface="Roboto Medium" panose="02000000000000000000" pitchFamily="2" charset="0"/>
              </a:rPr>
              <a:t>Kas ir bioekonomika, un kas – biomasa? (ieskaitot videomateriālu)</a:t>
            </a:r>
            <a:endParaRPr lang="lv-LV" sz="20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lv-LV" sz="2000" dirty="0" smtClean="0">
                <a:solidFill>
                  <a:schemeClr val="bg1"/>
                </a:solidFill>
                <a:latin typeface="Roboto Medium" panose="02000000000000000000" pitchFamily="2" charset="0"/>
              </a:rPr>
              <a:t>Bioekonomika pasaulē</a:t>
            </a:r>
          </a:p>
          <a:p>
            <a:pPr marL="342900" indent="-342900">
              <a:buFontTx/>
              <a:buChar char="-"/>
            </a:pPr>
            <a:r>
              <a:rPr lang="lv-LV" sz="2000" dirty="0">
                <a:solidFill>
                  <a:schemeClr val="bg1"/>
                </a:solidFill>
                <a:latin typeface="Roboto Medium" panose="02000000000000000000" pitchFamily="2" charset="0"/>
              </a:rPr>
              <a:t>Darba vietas bioekonomikā pa nozarēm </a:t>
            </a:r>
            <a:endParaRPr lang="lv-LV" sz="2000" dirty="0" smtClean="0">
              <a:solidFill>
                <a:schemeClr val="bg1"/>
              </a:solidFill>
              <a:latin typeface="Roboto Medium" panose="02000000000000000000" pitchFamily="2" charset="0"/>
            </a:endParaRPr>
          </a:p>
          <a:p>
            <a:pPr marL="342900" indent="-342900">
              <a:buFontTx/>
              <a:buChar char="-"/>
            </a:pPr>
            <a:r>
              <a:rPr lang="lv-LV" sz="2000" dirty="0" smtClean="0">
                <a:solidFill>
                  <a:schemeClr val="bg1"/>
                </a:solidFill>
                <a:latin typeface="Roboto Medium" panose="02000000000000000000" pitchFamily="2" charset="0"/>
              </a:rPr>
              <a:t>Bioekonomika</a:t>
            </a:r>
            <a:r>
              <a:rPr lang="lv-LV" sz="2000" dirty="0">
                <a:solidFill>
                  <a:schemeClr val="bg1"/>
                </a:solidFill>
                <a:latin typeface="Roboto Medium" panose="02000000000000000000" pitchFamily="2" charset="0"/>
              </a:rPr>
              <a:t> – saiknes ar IAM</a:t>
            </a:r>
          </a:p>
          <a:p>
            <a:pPr marL="342900" indent="-342900">
              <a:buFontTx/>
              <a:buChar char="-"/>
            </a:pPr>
            <a:r>
              <a:rPr lang="lv-LV" sz="2000" dirty="0">
                <a:solidFill>
                  <a:schemeClr val="bg1"/>
                </a:solidFill>
                <a:latin typeface="Roboto Medium" panose="02000000000000000000" pitchFamily="2" charset="0"/>
              </a:rPr>
              <a:t>Bioekonomika un klimata pārmaiņas</a:t>
            </a:r>
          </a:p>
          <a:p>
            <a:pPr marL="342900" indent="-342900">
              <a:buFontTx/>
              <a:buChar char="-"/>
            </a:pPr>
            <a:r>
              <a:rPr lang="lv-LV" sz="2000" dirty="0">
                <a:solidFill>
                  <a:schemeClr val="bg1"/>
                </a:solidFill>
                <a:latin typeface="Roboto Medium" panose="02000000000000000000" pitchFamily="2" charset="0"/>
              </a:rPr>
              <a:t>Ekoloģiskās robežas</a:t>
            </a:r>
            <a:endParaRPr lang="lv-LV" sz="20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lv-LV" sz="2000" dirty="0">
                <a:solidFill>
                  <a:schemeClr val="bg1"/>
                </a:solidFill>
                <a:latin typeface="Roboto Medium" panose="02000000000000000000" pitchFamily="2" charset="0"/>
              </a:rPr>
              <a:t>Bioekonomikas resursi un videoklips "Bioekonomikas sākums ir šeit"</a:t>
            </a:r>
          </a:p>
          <a:p>
            <a:pPr marL="342900" indent="-342900">
              <a:buFontTx/>
              <a:buChar char="-"/>
            </a:pPr>
            <a:r>
              <a:rPr lang="lv-LV" sz="2000" dirty="0">
                <a:solidFill>
                  <a:schemeClr val="bg1"/>
                </a:solidFill>
                <a:latin typeface="Roboto Medium" panose="02000000000000000000" pitchFamily="2" charset="0"/>
              </a:rPr>
              <a:t>Pāreja uz bioekonomiku ir sarežģīta</a:t>
            </a:r>
          </a:p>
          <a:p>
            <a:pPr marL="342900" indent="-342900">
              <a:buFontTx/>
              <a:buChar char="-"/>
            </a:pPr>
            <a:r>
              <a:rPr lang="lv-LV" sz="2000" dirty="0">
                <a:solidFill>
                  <a:schemeClr val="bg1"/>
                </a:solidFill>
                <a:latin typeface="Roboto Medium" panose="02000000000000000000" pitchFamily="2" charset="0"/>
              </a:rPr>
              <a:t>Bioekonomikas izaicinājumi: Resursu nodrošināšana un bioloģiskās daudzveidības samazināšanās</a:t>
            </a:r>
          </a:p>
          <a:p>
            <a:pPr marL="342900" indent="-342900">
              <a:buFontTx/>
              <a:buChar char="-"/>
            </a:pPr>
            <a:r>
              <a:rPr lang="lv-LV" sz="2000" dirty="0">
                <a:solidFill>
                  <a:schemeClr val="bg1"/>
                </a:solidFill>
                <a:latin typeface="Roboto Medium" panose="02000000000000000000" pitchFamily="2" charset="0"/>
              </a:rPr>
              <a:t>Bioloģiskās daudzveidības novērtējums</a:t>
            </a:r>
          </a:p>
          <a:p>
            <a:pPr marL="342900" indent="-342900">
              <a:buFontTx/>
              <a:buChar char="-"/>
            </a:pPr>
            <a:r>
              <a:rPr lang="lv-LV" sz="2000" dirty="0">
                <a:solidFill>
                  <a:schemeClr val="bg1"/>
                </a:solidFill>
                <a:latin typeface="Roboto Medium" panose="02000000000000000000" pitchFamily="2" charset="0"/>
              </a:rPr>
              <a:t>Tiešā, netiešā un kumulatīvā ietekme</a:t>
            </a:r>
          </a:p>
          <a:p>
            <a:pPr marL="342900" indent="-342900">
              <a:buFontTx/>
              <a:buChar char="-"/>
            </a:pPr>
            <a:r>
              <a:rPr lang="lv-LV" sz="2000" dirty="0">
                <a:solidFill>
                  <a:schemeClr val="bg1"/>
                </a:solidFill>
                <a:latin typeface="Roboto Medium" panose="02000000000000000000" pitchFamily="2" charset="0"/>
              </a:rPr>
              <a:t>Kāda ir IVN un/vai SVN ietekme un nepieciešamība?</a:t>
            </a:r>
          </a:p>
          <a:p>
            <a:pPr marL="342900" indent="-342900">
              <a:buFontTx/>
              <a:buChar char="-"/>
            </a:pPr>
            <a:r>
              <a:rPr lang="lv-LV" sz="2000" dirty="0" smtClean="0">
                <a:solidFill>
                  <a:schemeClr val="bg1"/>
                </a:solidFill>
                <a:latin typeface="Roboto Medium" panose="02000000000000000000" pitchFamily="2" charset="0"/>
              </a:rPr>
              <a:t>Neto pozitīvie rezultāti, uzlabošanas un samazināšanas hierarhija</a:t>
            </a:r>
            <a:endParaRPr lang="lv-LV" sz="20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lv-LV" sz="2000" dirty="0" smtClean="0">
                <a:solidFill>
                  <a:schemeClr val="bg1"/>
                </a:solidFill>
                <a:latin typeface="Roboto Medium" panose="02000000000000000000" pitchFamily="2" charset="0"/>
              </a:rPr>
              <a:t>Piemērs: Biodegvielu ietekme</a:t>
            </a:r>
          </a:p>
          <a:p>
            <a:pPr marL="342900" indent="-342900">
              <a:buFontTx/>
              <a:buChar char="-"/>
            </a:pPr>
            <a:r>
              <a:rPr lang="lv-LV" sz="2000" dirty="0" smtClean="0">
                <a:solidFill>
                  <a:schemeClr val="bg1"/>
                </a:solidFill>
                <a:latin typeface="Roboto Medium" panose="02000000000000000000" pitchFamily="2" charset="0"/>
              </a:rPr>
              <a:t>Bioekonomikas viktorīna</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256815988"/>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195589"/>
            <a:ext cx="5891693" cy="523220"/>
          </a:xfrm>
          <a:prstGeom prst="rect">
            <a:avLst/>
          </a:prstGeom>
          <a:noFill/>
        </p:spPr>
        <p:txBody>
          <a:bodyPr wrap="square" rtlCol="0">
            <a:spAutoFit/>
          </a:bodyPr>
          <a:lstStyle/>
          <a:p>
            <a:pPr algn="r"/>
            <a:r>
              <a:rPr lang="lv-LV" sz="2800" b="1" spc="100" dirty="0" smtClean="0">
                <a:solidFill>
                  <a:schemeClr val="bg1"/>
                </a:solidFill>
              </a:rPr>
              <a:t>Kas ir ietekmes?</a:t>
            </a:r>
            <a:endParaRPr lang="lv-LV" sz="2800" b="1" dirty="0">
              <a:solidFill>
                <a:schemeClr val="bg1"/>
              </a:solidFill>
            </a:endParaRPr>
          </a:p>
        </p:txBody>
      </p:sp>
      <p:sp>
        <p:nvSpPr>
          <p:cNvPr id="9" name="TextBox 8"/>
          <p:cNvSpPr txBox="1"/>
          <p:nvPr/>
        </p:nvSpPr>
        <p:spPr>
          <a:xfrm>
            <a:off x="1304878" y="1818849"/>
            <a:ext cx="9604016" cy="3816429"/>
          </a:xfrm>
          <a:prstGeom prst="rect">
            <a:avLst/>
          </a:prstGeom>
          <a:noFill/>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lv-LV" altLang="en-US" sz="4400" dirty="0">
                <a:solidFill>
                  <a:srgbClr val="0070C0"/>
                </a:solidFill>
              </a:rPr>
              <a:t>Kas ir ietekmes?</a:t>
            </a:r>
          </a:p>
          <a:p>
            <a:pPr eaLnBrk="1" hangingPunct="1"/>
            <a:endParaRPr lang="lv-LV" altLang="en-US" sz="2400" dirty="0"/>
          </a:p>
          <a:p>
            <a:pPr eaLnBrk="1" hangingPunct="1"/>
            <a:r>
              <a:rPr lang="lv-LV" altLang="en-US" sz="2400" dirty="0"/>
              <a:t>Ietekmes ir izmaiņas, par kurām uzskata, ka tām ir vides, politiskā, ekonomiskā vai sociālā nozīme sabiedrībai. Ietekme var būt pozitīva vai negatīva, un tā var ietekmēt vidi, kopienas, cilvēku veselību un labklājību, vēlamos ilgtspējības mērķus vai to kombināciju.</a:t>
            </a:r>
          </a:p>
          <a:p>
            <a:pPr eaLnBrk="1" hangingPunct="1"/>
            <a:endParaRPr lang="lv-LV" altLang="en-US" dirty="0"/>
          </a:p>
          <a:p>
            <a:r>
              <a:rPr lang="lv-LV" altLang="en-US" dirty="0">
                <a:solidFill>
                  <a:schemeClr val="bg1">
                    <a:lumMod val="65000"/>
                  </a:schemeClr>
                </a:solidFill>
              </a:rPr>
              <a:t>Avots: Partidario M. </a:t>
            </a:r>
            <a:r>
              <a:rPr lang="lv-LV" altLang="en-US" b="0" i="1" dirty="0">
                <a:solidFill>
                  <a:schemeClr val="bg1">
                    <a:lumMod val="65000"/>
                  </a:schemeClr>
                </a:solidFill>
              </a:rPr>
              <a:t>[</a:t>
            </a:r>
            <a:r>
              <a:rPr lang="en-US" altLang="en-US" b="0" i="1" dirty="0">
                <a:solidFill>
                  <a:schemeClr val="bg1">
                    <a:lumMod val="65000"/>
                  </a:schemeClr>
                </a:solidFill>
              </a:rPr>
              <a:t>Partidá</a:t>
            </a:r>
            <a:r>
              <a:rPr lang="lv-LV" altLang="en-US" b="0" i="1" dirty="0">
                <a:solidFill>
                  <a:schemeClr val="bg1">
                    <a:lumMod val="65000"/>
                  </a:schemeClr>
                </a:solidFill>
              </a:rPr>
              <a:t>rio, M.]</a:t>
            </a:r>
            <a:r>
              <a:rPr lang="lv-LV" altLang="en-US" dirty="0">
                <a:solidFill>
                  <a:schemeClr val="bg1">
                    <a:lumMod val="65000"/>
                  </a:schemeClr>
                </a:solidFill>
              </a:rPr>
              <a:t> (2012), IAIA ātrie padomi Nr. 1 - Ietekmes novērtējuma apraksts. Starptautiskā ietekmes novērtēšanas asociācija (IAIA). </a:t>
            </a:r>
            <a:r>
              <a:rPr lang="lv-LV" altLang="en-US" b="1" dirty="0">
                <a:solidFill>
                  <a:schemeClr val="bg1">
                    <a:lumMod val="65000"/>
                  </a:schemeClr>
                </a:solidFill>
              </a:rPr>
              <a:t>https://www.iaia.org/fasttips.php</a:t>
            </a:r>
            <a:endParaRPr lang="lv-LV" dirty="0">
              <a:solidFill>
                <a:schemeClr val="bg1">
                  <a:lumMod val="65000"/>
                </a:schemeClr>
              </a:solidFill>
            </a:endParaRPr>
          </a:p>
        </p:txBody>
      </p:sp>
    </p:spTree>
    <p:extLst>
      <p:ext uri="{BB962C8B-B14F-4D97-AF65-F5344CB8AC3E}">
        <p14:creationId xmlns:p14="http://schemas.microsoft.com/office/powerpoint/2010/main" val="2062785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830997"/>
          </a:xfrm>
          <a:prstGeom prst="rect">
            <a:avLst/>
          </a:prstGeom>
          <a:noFill/>
        </p:spPr>
        <p:txBody>
          <a:bodyPr wrap="square" rtlCol="0">
            <a:spAutoFit/>
          </a:bodyPr>
          <a:lstStyle/>
          <a:p>
            <a:pPr algn="r"/>
            <a:r>
              <a:rPr lang="lv-LV" sz="2400" b="1" spc="100" dirty="0" smtClean="0">
                <a:solidFill>
                  <a:schemeClr val="bg1"/>
                </a:solidFill>
              </a:rPr>
              <a:t>Var būt nepieciešams vai lietderīgs arī IVN un/vai SVN </a:t>
            </a:r>
            <a:endParaRPr lang="lv-LV" sz="2400" b="1" dirty="0">
              <a:solidFill>
                <a:schemeClr val="bg1"/>
              </a:solidFill>
            </a:endParaRPr>
          </a:p>
        </p:txBody>
      </p:sp>
      <p:sp>
        <p:nvSpPr>
          <p:cNvPr id="7" name="Rectangle 2"/>
          <p:cNvSpPr txBox="1">
            <a:spLocks noChangeArrowheads="1"/>
          </p:cNvSpPr>
          <p:nvPr/>
        </p:nvSpPr>
        <p:spPr>
          <a:xfrm>
            <a:off x="631901" y="1360913"/>
            <a:ext cx="4988314" cy="1143000"/>
          </a:xfrm>
          <a:prstGeom prst="rect">
            <a:avLst/>
          </a:prstGeom>
        </p:spPr>
        <p:txBody>
          <a:bodyPr/>
          <a:lstStyle/>
          <a:p>
            <a:pPr algn="ctr">
              <a:defRPr/>
            </a:pPr>
            <a:r>
              <a:rPr lang="lv-LV" sz="3200" dirty="0">
                <a:solidFill>
                  <a:srgbClr val="0070C0"/>
                </a:solidFill>
                <a:latin typeface="Arial" pitchFamily="34" charset="0"/>
              </a:rPr>
              <a:t>Kas ir ietekmes uz vidi novērtējums (IVN)?</a:t>
            </a:r>
          </a:p>
        </p:txBody>
      </p:sp>
      <p:sp>
        <p:nvSpPr>
          <p:cNvPr id="8" name="Text Box 3"/>
          <p:cNvSpPr txBox="1">
            <a:spLocks noChangeArrowheads="1"/>
          </p:cNvSpPr>
          <p:nvPr/>
        </p:nvSpPr>
        <p:spPr bwMode="auto">
          <a:xfrm>
            <a:off x="631902" y="2784824"/>
            <a:ext cx="5281744"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lv-LV" altLang="en-US" sz="2400" dirty="0"/>
              <a:t>IVN ir </a:t>
            </a:r>
            <a:r>
              <a:rPr lang="lv-LV" altLang="en-US" sz="2400" i="1" dirty="0"/>
              <a:t>process</a:t>
            </a:r>
            <a:r>
              <a:rPr lang="lv-LV" altLang="en-US" sz="2400" dirty="0"/>
              <a:t>, kas (caurskatāmi) novērtē izraisītās vides sekas pēc piedāvāta </a:t>
            </a:r>
            <a:r>
              <a:rPr lang="lv-LV" altLang="en-US" sz="2400" dirty="0" smtClean="0"/>
              <a:t>projekta realizācijas, </a:t>
            </a:r>
            <a:r>
              <a:rPr lang="lv-LV" altLang="en-US" sz="2400" dirty="0"/>
              <a:t>piemēram, </a:t>
            </a:r>
            <a:r>
              <a:rPr lang="lv-LV" altLang="en-US" sz="2400" dirty="0" smtClean="0"/>
              <a:t>jauna </a:t>
            </a:r>
            <a:r>
              <a:rPr lang="lv-LV" altLang="en-US" sz="2400" dirty="0"/>
              <a:t>biodegvielas </a:t>
            </a:r>
            <a:r>
              <a:rPr lang="lv-LV" altLang="en-US" sz="2400" dirty="0" smtClean="0"/>
              <a:t>rūpnīca,</a:t>
            </a:r>
            <a:r>
              <a:rPr lang="lv-LV" sz="1600" dirty="0" smtClean="0"/>
              <a:t> </a:t>
            </a:r>
            <a:r>
              <a:rPr lang="lv-LV" altLang="en-US" sz="2400" dirty="0"/>
              <a:t>pirms projekta uzsākšanas, lai nodrošinātu apzinātu lēmumu pieņemšanu.</a:t>
            </a:r>
          </a:p>
          <a:p>
            <a:pPr algn="ctr" eaLnBrk="1" hangingPunct="1"/>
            <a:endParaRPr lang="lv-LV" altLang="en-US" sz="2400" dirty="0" smtClean="0"/>
          </a:p>
          <a:p>
            <a:pPr algn="ctr" eaLnBrk="1" hangingPunct="1"/>
            <a:endParaRPr lang="lv-LV" altLang="en-US" sz="2400" dirty="0" smtClean="0"/>
          </a:p>
          <a:p>
            <a:pPr algn="ctr"/>
            <a:r>
              <a:rPr lang="lv-LV" altLang="en-US" sz="1600" dirty="0" smtClean="0">
                <a:solidFill>
                  <a:srgbClr val="0070C0"/>
                </a:solidFill>
              </a:rPr>
              <a:t>IVN Eiropas Savienībā ir spēkā kopš 1985. gada.</a:t>
            </a:r>
            <a:endParaRPr lang="lv-LV" altLang="en-US" sz="1600" dirty="0">
              <a:solidFill>
                <a:srgbClr val="0070C0"/>
              </a:solidFill>
            </a:endParaRPr>
          </a:p>
        </p:txBody>
      </p:sp>
      <p:sp>
        <p:nvSpPr>
          <p:cNvPr id="9" name="Rectangle 2"/>
          <p:cNvSpPr txBox="1">
            <a:spLocks noChangeArrowheads="1"/>
          </p:cNvSpPr>
          <p:nvPr/>
        </p:nvSpPr>
        <p:spPr bwMode="auto">
          <a:xfrm>
            <a:off x="6736143" y="1240836"/>
            <a:ext cx="5173109" cy="1263077"/>
          </a:xfrm>
          <a:prstGeom prst="rect">
            <a:avLst/>
          </a:prstGeom>
          <a:noFill/>
          <a:ln>
            <a:miter lim="800000"/>
            <a:headEnd/>
            <a:tailEnd/>
          </a:ln>
        </p:spPr>
        <p:txBody>
          <a:bodyPr/>
          <a:lstStyle/>
          <a:p>
            <a:pPr algn="ctr">
              <a:defRPr/>
            </a:pPr>
            <a:r>
              <a:rPr lang="lv-LV" sz="3200" dirty="0">
                <a:solidFill>
                  <a:srgbClr val="0070C0"/>
                </a:solidFill>
                <a:latin typeface="+mn-lt"/>
              </a:rPr>
              <a:t>Kas ir SVN (Stratēģiskais vides novērtējums)?</a:t>
            </a:r>
          </a:p>
        </p:txBody>
      </p:sp>
      <p:sp>
        <p:nvSpPr>
          <p:cNvPr id="10" name="Text Box 3"/>
          <p:cNvSpPr txBox="1">
            <a:spLocks noChangeArrowheads="1"/>
          </p:cNvSpPr>
          <p:nvPr/>
        </p:nvSpPr>
        <p:spPr bwMode="auto">
          <a:xfrm>
            <a:off x="6196393" y="2753723"/>
            <a:ext cx="5420274" cy="3046988"/>
          </a:xfrm>
          <a:prstGeom prst="rect">
            <a:avLst/>
          </a:prstGeom>
          <a:noFill/>
          <a:ln w="12700">
            <a:noFill/>
            <a:miter lim="800000"/>
            <a:headEnd type="none" w="sm" len="sm"/>
            <a:tailEnd type="none" w="sm" len="sm"/>
          </a:ln>
        </p:spPr>
        <p:txBody>
          <a:bodyPr wrap="square">
            <a:spAutoFit/>
          </a:bodyPr>
          <a:lstStyle>
            <a:lvl1pPr marL="342900" indent="-342900">
              <a:defRPr>
                <a:solidFill>
                  <a:schemeClr val="tx1"/>
                </a:solidFill>
                <a:latin typeface="Arial" charset="0"/>
                <a:ea typeface="Arial" charset="0"/>
                <a:cs typeface="Arial" charset="0"/>
              </a:defRPr>
            </a:lvl1pPr>
            <a:lvl2pPr>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lvl="1" algn="ctr" eaLnBrk="1" hangingPunct="1"/>
            <a:r>
              <a:rPr lang="lv-LV" altLang="en-US" sz="2400" dirty="0"/>
              <a:t>SVN ir process, kurā tiek izvērtēta piedāvātās </a:t>
            </a:r>
            <a:r>
              <a:rPr lang="lv-LV" altLang="en-US" sz="2400" b="1" dirty="0">
                <a:solidFill>
                  <a:srgbClr val="00B050"/>
                </a:solidFill>
              </a:rPr>
              <a:t>politikas</a:t>
            </a:r>
            <a:r>
              <a:rPr lang="lv-LV" altLang="en-US" sz="2400" dirty="0"/>
              <a:t>, </a:t>
            </a:r>
            <a:r>
              <a:rPr lang="lv-LV" altLang="en-US" sz="2400" b="1" dirty="0">
                <a:solidFill>
                  <a:srgbClr val="FFC000"/>
                </a:solidFill>
              </a:rPr>
              <a:t>plānu</a:t>
            </a:r>
            <a:r>
              <a:rPr lang="lv-LV" altLang="en-US" sz="2400" dirty="0"/>
              <a:t> un </a:t>
            </a:r>
            <a:r>
              <a:rPr lang="lv-LV" altLang="en-US" sz="2400" b="1" dirty="0">
                <a:solidFill>
                  <a:srgbClr val="7030A0"/>
                </a:solidFill>
              </a:rPr>
              <a:t>programmu </a:t>
            </a:r>
            <a:r>
              <a:rPr lang="lv-LV" altLang="en-US" sz="2400" dirty="0"/>
              <a:t>ietekme, lai nodrošinātu apzinātu lēmumu pieņemšanu.</a:t>
            </a:r>
          </a:p>
          <a:p>
            <a:pPr lvl="1" algn="ctr" eaLnBrk="1" hangingPunct="1"/>
            <a:endParaRPr lang="lv-LV" altLang="en-US" sz="2400" dirty="0"/>
          </a:p>
          <a:p>
            <a:pPr lvl="1" algn="ctr" eaLnBrk="1" hangingPunct="1"/>
            <a:r>
              <a:rPr lang="lv-LV" altLang="en-US" sz="2400" dirty="0"/>
              <a:t>Piemēram, </a:t>
            </a:r>
            <a:r>
              <a:rPr lang="lv-LV" altLang="en-US" sz="2400" b="1" dirty="0" smtClean="0">
                <a:solidFill>
                  <a:srgbClr val="00B050"/>
                </a:solidFill>
              </a:rPr>
              <a:t>enerģijas politika</a:t>
            </a:r>
            <a:r>
              <a:rPr lang="lv-LV" altLang="en-US" sz="2400" dirty="0"/>
              <a:t>, </a:t>
            </a:r>
            <a:r>
              <a:rPr lang="lv-LV" altLang="en-US" sz="2400" b="1" dirty="0">
                <a:solidFill>
                  <a:srgbClr val="FFC000"/>
                </a:solidFill>
              </a:rPr>
              <a:t>lokālā plānošana </a:t>
            </a:r>
            <a:r>
              <a:rPr lang="lv-LV" altLang="en-US" sz="2400" dirty="0"/>
              <a:t>un iegūtā </a:t>
            </a:r>
            <a:r>
              <a:rPr lang="lv-LV" altLang="en-US" sz="2400" b="1" dirty="0">
                <a:solidFill>
                  <a:srgbClr val="7030A0"/>
                </a:solidFill>
              </a:rPr>
              <a:t>saskaņota dambju sērija</a:t>
            </a:r>
            <a:r>
              <a:rPr lang="lv-LV" altLang="en-US" sz="2400" dirty="0"/>
              <a:t>.</a:t>
            </a:r>
          </a:p>
        </p:txBody>
      </p:sp>
      <p:sp>
        <p:nvSpPr>
          <p:cNvPr id="2" name="Rectangle 1"/>
          <p:cNvSpPr/>
          <p:nvPr/>
        </p:nvSpPr>
        <p:spPr>
          <a:xfrm>
            <a:off x="6976140" y="6140195"/>
            <a:ext cx="4153188" cy="369332"/>
          </a:xfrm>
          <a:prstGeom prst="rect">
            <a:avLst/>
          </a:prstGeom>
        </p:spPr>
        <p:txBody>
          <a:bodyPr wrap="none">
            <a:spAutoFit/>
          </a:bodyPr>
          <a:lstStyle/>
          <a:p>
            <a:pPr algn="ctr"/>
            <a:r>
              <a:rPr lang="lv-LV" altLang="en-US" dirty="0" smtClean="0">
                <a:solidFill>
                  <a:srgbClr val="0070C0"/>
                </a:solidFill>
              </a:rPr>
              <a:t>SVN Eiropas Savienībā ir spēkā kopš 2001. gada.</a:t>
            </a:r>
            <a:endParaRPr lang="lv-LV" altLang="en-US" dirty="0">
              <a:solidFill>
                <a:srgbClr val="0070C0"/>
              </a:solidFill>
            </a:endParaRPr>
          </a:p>
        </p:txBody>
      </p:sp>
    </p:spTree>
    <p:extLst>
      <p:ext uri="{BB962C8B-B14F-4D97-AF65-F5344CB8AC3E}">
        <p14:creationId xmlns:p14="http://schemas.microsoft.com/office/powerpoint/2010/main" val="723075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707886"/>
          </a:xfrm>
          <a:prstGeom prst="rect">
            <a:avLst/>
          </a:prstGeom>
          <a:noFill/>
        </p:spPr>
        <p:txBody>
          <a:bodyPr wrap="square" rtlCol="0">
            <a:spAutoFit/>
          </a:bodyPr>
          <a:lstStyle/>
          <a:p>
            <a:pPr algn="r"/>
            <a:r>
              <a:rPr lang="lv-LV" sz="2000" b="1" spc="100" dirty="0">
                <a:solidFill>
                  <a:schemeClr val="bg1"/>
                </a:solidFill>
              </a:rPr>
              <a:t>Projekta ietvaros nepieciešams ņemt vērā kopsummā iegūtos pozitīvos rezultātus</a:t>
            </a:r>
          </a:p>
        </p:txBody>
      </p:sp>
      <p:sp>
        <p:nvSpPr>
          <p:cNvPr id="8" name="矩形 8"/>
          <p:cNvSpPr/>
          <p:nvPr/>
        </p:nvSpPr>
        <p:spPr>
          <a:xfrm>
            <a:off x="5740400" y="2792413"/>
            <a:ext cx="1524000" cy="3910012"/>
          </a:xfrm>
          <a:prstGeom prst="rect">
            <a:avLst/>
          </a:prstGeom>
          <a:gradFill flip="none" rotWithShape="1">
            <a:gsLst>
              <a:gs pos="0">
                <a:schemeClr val="bg2">
                  <a:lumMod val="10000"/>
                  <a:tint val="66000"/>
                  <a:satMod val="160000"/>
                </a:schemeClr>
              </a:gs>
              <a:gs pos="50000">
                <a:schemeClr val="bg2">
                  <a:lumMod val="10000"/>
                  <a:tint val="44500"/>
                  <a:satMod val="160000"/>
                </a:schemeClr>
              </a:gs>
              <a:gs pos="100000">
                <a:schemeClr val="bg2">
                  <a:lumMod val="10000"/>
                  <a:tint val="23500"/>
                  <a:satMod val="160000"/>
                </a:schemeClr>
              </a:gs>
            </a:gsLst>
            <a:lin ang="16200000" scaled="1"/>
            <a:tileRect/>
          </a:gradFill>
          <a:ln>
            <a:solidFill>
              <a:schemeClr val="bg2">
                <a:lumMod val="10000"/>
              </a:schemeClr>
            </a:solidFill>
          </a:ln>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CN" altLang="en-US"/>
          </a:p>
        </p:txBody>
      </p:sp>
      <p:cxnSp>
        <p:nvCxnSpPr>
          <p:cNvPr id="9" name="直接连接符 13"/>
          <p:cNvCxnSpPr>
            <a:cxnSpLocks noChangeShapeType="1"/>
          </p:cNvCxnSpPr>
          <p:nvPr/>
        </p:nvCxnSpPr>
        <p:spPr bwMode="auto">
          <a:xfrm rot="10800000">
            <a:off x="2921000" y="2781300"/>
            <a:ext cx="7391400" cy="0"/>
          </a:xfrm>
          <a:prstGeom prst="line">
            <a:avLst/>
          </a:prstGeom>
          <a:noFill/>
          <a:ln w="25400">
            <a:solidFill>
              <a:srgbClr val="1E1C11"/>
            </a:solidFill>
            <a:round/>
            <a:headEnd/>
            <a:tailEnd/>
          </a:ln>
          <a:effectLst>
            <a:outerShdw blurRad="63500" sx="102000" sy="102000" algn="ctr" rotWithShape="0">
              <a:srgbClr val="000000">
                <a:alpha val="39999"/>
              </a:srgbClr>
            </a:outerShdw>
          </a:effectLst>
          <a:extLst>
            <a:ext uri="{909E8E84-426E-40DD-AFC4-6F175D3DCCD1}">
              <a14:hiddenFill xmlns:a14="http://schemas.microsoft.com/office/drawing/2010/main">
                <a:noFill/>
              </a14:hiddenFill>
            </a:ext>
          </a:extLst>
        </p:spPr>
      </p:cxnSp>
      <p:grpSp>
        <p:nvGrpSpPr>
          <p:cNvPr id="10" name="组合 25"/>
          <p:cNvGrpSpPr>
            <a:grpSpLocks/>
          </p:cNvGrpSpPr>
          <p:nvPr/>
        </p:nvGrpSpPr>
        <p:grpSpPr bwMode="auto">
          <a:xfrm>
            <a:off x="2508250" y="1368594"/>
            <a:ext cx="1857374" cy="5029031"/>
            <a:chOff x="806301" y="1009943"/>
            <a:chExt cx="1857140" cy="5162257"/>
          </a:xfrm>
        </p:grpSpPr>
        <p:cxnSp>
          <p:nvCxnSpPr>
            <p:cNvPr id="11" name="直接连接符 10"/>
            <p:cNvCxnSpPr>
              <a:cxnSpLocks noChangeShapeType="1"/>
            </p:cNvCxnSpPr>
            <p:nvPr/>
          </p:nvCxnSpPr>
          <p:spPr bwMode="auto">
            <a:xfrm rot="5400000">
              <a:off x="-1270146" y="3683055"/>
              <a:ext cx="4978290" cy="0"/>
            </a:xfrm>
            <a:prstGeom prst="line">
              <a:avLst/>
            </a:prstGeom>
            <a:noFill/>
            <a:ln w="25400">
              <a:solidFill>
                <a:srgbClr val="1E1C11"/>
              </a:solidFill>
              <a:round/>
              <a:headEnd/>
              <a:tailEnd/>
            </a:ln>
            <a:effectLst>
              <a:outerShdw blurRad="63500" sx="102000" sy="102000" algn="ctr" rotWithShape="0">
                <a:srgbClr val="000000">
                  <a:alpha val="39999"/>
                </a:srgbClr>
              </a:outerShdw>
            </a:effectLst>
            <a:extLst>
              <a:ext uri="{909E8E84-426E-40DD-AFC4-6F175D3DCCD1}">
                <a14:hiddenFill xmlns:a14="http://schemas.microsoft.com/office/drawing/2010/main">
                  <a:noFill/>
                </a14:hiddenFill>
              </a:ext>
            </a:extLst>
          </p:spPr>
        </p:cxnSp>
        <p:sp>
          <p:nvSpPr>
            <p:cNvPr id="12" name="TextBox 11"/>
            <p:cNvSpPr txBox="1"/>
            <p:nvPr/>
          </p:nvSpPr>
          <p:spPr>
            <a:xfrm rot="16200000">
              <a:off x="1456443" y="845514"/>
              <a:ext cx="1042569" cy="1371427"/>
            </a:xfrm>
            <a:prstGeom prst="rect">
              <a:avLst/>
            </a:prstGeom>
            <a:noFill/>
          </p:spPr>
          <p:txBody>
            <a:bodyPr vert="eaVert">
              <a:spAutoFit/>
            </a:bodyPr>
            <a:lstStyle/>
            <a:p>
              <a:pPr>
                <a:defRPr/>
              </a:pPr>
              <a:r>
                <a:rPr lang="lv-LV" altLang="zh-CN" b="1" dirty="0">
                  <a:solidFill>
                    <a:schemeClr val="bg2">
                      <a:lumMod val="10000"/>
                    </a:schemeClr>
                  </a:solidFill>
                  <a:latin typeface="Calibri" pitchFamily="34" charset="0"/>
                </a:rPr>
                <a:t>Ietekme uz dabiskajiem biotopiem</a:t>
              </a:r>
              <a:endParaRPr lang="lv-LV" altLang="en-US" b="1" dirty="0">
                <a:solidFill>
                  <a:schemeClr val="bg2">
                    <a:lumMod val="10000"/>
                  </a:schemeClr>
                </a:solidFill>
                <a:latin typeface="Calibri" pitchFamily="34" charset="0"/>
                <a:ea typeface="Arial Unicode MS" pitchFamily="34" charset="-122"/>
                <a:cs typeface="Arial Unicode MS" pitchFamily="34" charset="-122"/>
              </a:endParaRPr>
            </a:p>
          </p:txBody>
        </p:sp>
        <p:sp>
          <p:nvSpPr>
            <p:cNvPr id="13" name="TextBox 12"/>
            <p:cNvSpPr txBox="1"/>
            <p:nvPr/>
          </p:nvSpPr>
          <p:spPr>
            <a:xfrm>
              <a:off x="806301" y="1547523"/>
              <a:ext cx="389801" cy="600267"/>
            </a:xfrm>
            <a:prstGeom prst="rect">
              <a:avLst/>
            </a:prstGeom>
            <a:noFill/>
          </p:spPr>
          <p:txBody>
            <a:bodyPr wrap="none">
              <a:spAutoFit/>
            </a:bodyPr>
            <a:lstStyle/>
            <a:p>
              <a:pPr>
                <a:defRPr/>
              </a:pPr>
              <a:r>
                <a:rPr lang="lv-LV" altLang="zh-CN" sz="3200" b="1" dirty="0">
                  <a:solidFill>
                    <a:schemeClr val="bg2">
                      <a:lumMod val="10000"/>
                    </a:schemeClr>
                  </a:solidFill>
                  <a:latin typeface="Calibri" pitchFamily="34" charset="0"/>
                </a:rPr>
                <a:t>+</a:t>
              </a:r>
              <a:endParaRPr lang="lv-LV" altLang="en-US" sz="3200" b="1" dirty="0">
                <a:solidFill>
                  <a:schemeClr val="bg2">
                    <a:lumMod val="10000"/>
                  </a:schemeClr>
                </a:solidFill>
                <a:latin typeface="Calibri" pitchFamily="34" charset="0"/>
              </a:endParaRPr>
            </a:p>
          </p:txBody>
        </p:sp>
        <p:sp>
          <p:nvSpPr>
            <p:cNvPr id="14" name="TextBox 13"/>
            <p:cNvSpPr txBox="1"/>
            <p:nvPr/>
          </p:nvSpPr>
          <p:spPr>
            <a:xfrm>
              <a:off x="823762" y="3678981"/>
              <a:ext cx="380952" cy="600267"/>
            </a:xfrm>
            <a:prstGeom prst="rect">
              <a:avLst/>
            </a:prstGeom>
            <a:noFill/>
          </p:spPr>
          <p:txBody>
            <a:bodyPr>
              <a:spAutoFit/>
            </a:bodyPr>
            <a:lstStyle/>
            <a:p>
              <a:pPr>
                <a:defRPr/>
              </a:pPr>
              <a:r>
                <a:rPr lang="lv-LV" altLang="zh-CN" sz="3200" b="1" dirty="0">
                  <a:solidFill>
                    <a:schemeClr val="bg2">
                      <a:lumMod val="10000"/>
                    </a:schemeClr>
                  </a:solidFill>
                  <a:latin typeface="Calibri" pitchFamily="34" charset="0"/>
                </a:rPr>
                <a:t>_</a:t>
              </a:r>
              <a:endParaRPr lang="lv-LV" altLang="en-US" sz="3200" b="1" dirty="0">
                <a:solidFill>
                  <a:schemeClr val="bg2">
                    <a:lumMod val="10000"/>
                  </a:schemeClr>
                </a:solidFill>
                <a:latin typeface="Calibri" pitchFamily="34" charset="0"/>
              </a:endParaRPr>
            </a:p>
          </p:txBody>
        </p:sp>
      </p:grpSp>
      <p:sp>
        <p:nvSpPr>
          <p:cNvPr id="17" name="TextBox 16"/>
          <p:cNvSpPr txBox="1"/>
          <p:nvPr/>
        </p:nvSpPr>
        <p:spPr>
          <a:xfrm>
            <a:off x="5816600" y="4187825"/>
            <a:ext cx="1339850" cy="831850"/>
          </a:xfrm>
          <a:prstGeom prst="rect">
            <a:avLst/>
          </a:prstGeom>
          <a:noFill/>
        </p:spPr>
        <p:txBody>
          <a:bodyPr wrap="none">
            <a:spAutoFit/>
          </a:bodyPr>
          <a:lstStyle/>
          <a:p>
            <a:pPr algn="ctr">
              <a:defRPr/>
            </a:pPr>
            <a:r>
              <a:rPr lang="lv-LV" altLang="zh-CN" sz="2400" b="1" dirty="0">
                <a:solidFill>
                  <a:schemeClr val="bg2">
                    <a:lumMod val="10000"/>
                  </a:schemeClr>
                </a:solidFill>
                <a:effectLst>
                  <a:outerShdw blurRad="38100" dist="38100" dir="2700000" algn="tl">
                    <a:srgbClr val="000000">
                      <a:alpha val="43137"/>
                    </a:srgbClr>
                  </a:outerShdw>
                </a:effectLst>
                <a:latin typeface="Calibri" pitchFamily="34" charset="0"/>
              </a:rPr>
              <a:t>Potenciālā</a:t>
            </a:r>
          </a:p>
          <a:p>
            <a:pPr algn="ctr">
              <a:defRPr/>
            </a:pPr>
            <a:r>
              <a:rPr lang="lv-LV" altLang="zh-CN" sz="2400" b="1" dirty="0">
                <a:solidFill>
                  <a:schemeClr val="bg2">
                    <a:lumMod val="10000"/>
                  </a:schemeClr>
                </a:solidFill>
                <a:effectLst>
                  <a:outerShdw blurRad="38100" dist="38100" dir="2700000" algn="tl">
                    <a:srgbClr val="000000">
                      <a:alpha val="43137"/>
                    </a:srgbClr>
                  </a:outerShdw>
                </a:effectLst>
                <a:latin typeface="Calibri" pitchFamily="34" charset="0"/>
              </a:rPr>
              <a:t>Ietekme</a:t>
            </a:r>
            <a:endParaRPr lang="lv-LV" altLang="en-US" sz="2400" b="1" dirty="0">
              <a:solidFill>
                <a:schemeClr val="bg2">
                  <a:lumMod val="10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nvGrpSpPr>
          <p:cNvPr id="18" name="组合 26"/>
          <p:cNvGrpSpPr>
            <a:grpSpLocks/>
          </p:cNvGrpSpPr>
          <p:nvPr/>
        </p:nvGrpSpPr>
        <p:grpSpPr bwMode="auto">
          <a:xfrm>
            <a:off x="5751512" y="5407025"/>
            <a:ext cx="1990531" cy="1371600"/>
            <a:chOff x="4038599" y="5585012"/>
            <a:chExt cx="1990531" cy="968188"/>
          </a:xfrm>
        </p:grpSpPr>
        <p:sp>
          <p:nvSpPr>
            <p:cNvPr id="19" name="矩形 21"/>
            <p:cNvSpPr/>
            <p:nvPr/>
          </p:nvSpPr>
          <p:spPr>
            <a:xfrm>
              <a:off x="4038599" y="5585012"/>
              <a:ext cx="1990531" cy="968188"/>
            </a:xfrm>
            <a:prstGeom prst="rect">
              <a:avLst/>
            </a:prstGeom>
            <a:solidFill>
              <a:schemeClr val="tx1">
                <a:lumMod val="50000"/>
              </a:schemeClr>
            </a:solidFill>
            <a:ln/>
            <a:scene3d>
              <a:camera prst="orthographicFront" fov="0">
                <a:rot lat="0" lon="0" rev="0"/>
              </a:camera>
              <a:lightRig rig="glow" dir="t">
                <a:rot lat="0" lon="0" rev="6360000"/>
              </a:lightRig>
            </a:scene3d>
          </p:spPr>
          <p:style>
            <a:lnRef idx="0">
              <a:schemeClr val="dk1"/>
            </a:lnRef>
            <a:fillRef idx="3">
              <a:schemeClr val="dk1"/>
            </a:fillRef>
            <a:effectRef idx="3">
              <a:schemeClr val="dk1"/>
            </a:effectRef>
            <a:fontRef idx="minor">
              <a:schemeClr val="lt1"/>
            </a:fontRef>
          </p:style>
          <p:txBody>
            <a:bodyPr anchor="ctr"/>
            <a:lstStyle/>
            <a:p>
              <a:pPr algn="ctr">
                <a:defRPr/>
              </a:pPr>
              <a:endParaRPr lang="zh-CN" altLang="en-US"/>
            </a:p>
          </p:txBody>
        </p:sp>
        <p:sp>
          <p:nvSpPr>
            <p:cNvPr id="20" name="TextBox 19"/>
            <p:cNvSpPr txBox="1"/>
            <p:nvPr/>
          </p:nvSpPr>
          <p:spPr>
            <a:xfrm>
              <a:off x="4177505" y="5754248"/>
              <a:ext cx="1690789" cy="499684"/>
            </a:xfrm>
            <a:prstGeom prst="rect">
              <a:avLst/>
            </a:prstGeom>
            <a:noFill/>
          </p:spPr>
          <p:txBody>
            <a:bodyPr wrap="square">
              <a:spAutoFit/>
            </a:bodyPr>
            <a:lstStyle/>
            <a:p>
              <a:pPr algn="ctr">
                <a:defRPr/>
              </a:pPr>
              <a:r>
                <a:rPr lang="lv-LV" altLang="zh-CN" sz="2000" b="1" dirty="0">
                  <a:solidFill>
                    <a:schemeClr val="bg1">
                      <a:lumMod val="95000"/>
                    </a:schemeClr>
                  </a:solidFill>
                  <a:effectLst>
                    <a:outerShdw blurRad="38100" dist="38100" dir="2700000" algn="tl">
                      <a:srgbClr val="000000">
                        <a:alpha val="43137"/>
                      </a:srgbClr>
                    </a:outerShdw>
                  </a:effectLst>
                  <a:latin typeface="Calibri" pitchFamily="34" charset="0"/>
                </a:rPr>
                <a:t>Izvairīties no</a:t>
              </a:r>
            </a:p>
            <a:p>
              <a:pPr algn="ctr">
                <a:defRPr/>
              </a:pPr>
              <a:r>
                <a:rPr lang="lv-LV" altLang="zh-CN" sz="2000" b="1" dirty="0">
                  <a:solidFill>
                    <a:schemeClr val="bg1">
                      <a:lumMod val="95000"/>
                    </a:schemeClr>
                  </a:solidFill>
                  <a:effectLst>
                    <a:outerShdw blurRad="38100" dist="38100" dir="2700000" algn="tl">
                      <a:srgbClr val="000000">
                        <a:alpha val="43137"/>
                      </a:srgbClr>
                    </a:outerShdw>
                  </a:effectLst>
                  <a:latin typeface="Calibri" pitchFamily="34" charset="0"/>
                </a:rPr>
                <a:t>ietekmes</a:t>
              </a:r>
              <a:endParaRPr lang="lv-LV" altLang="en-US" sz="20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sp>
        <p:nvSpPr>
          <p:cNvPr id="21" name="TextBox 20"/>
          <p:cNvSpPr txBox="1"/>
          <p:nvPr/>
        </p:nvSpPr>
        <p:spPr>
          <a:xfrm>
            <a:off x="5892800" y="3744913"/>
            <a:ext cx="1265238" cy="831850"/>
          </a:xfrm>
          <a:prstGeom prst="rect">
            <a:avLst/>
          </a:prstGeom>
          <a:noFill/>
        </p:spPr>
        <p:txBody>
          <a:bodyPr wrap="none">
            <a:spAutoFit/>
          </a:bodyPr>
          <a:lstStyle/>
          <a:p>
            <a:pPr algn="ctr">
              <a:defRPr/>
            </a:pPr>
            <a:r>
              <a:rPr lang="lv-LV" altLang="zh-CN" sz="2400" b="1" dirty="0">
                <a:solidFill>
                  <a:schemeClr val="bg2">
                    <a:lumMod val="10000"/>
                  </a:schemeClr>
                </a:solidFill>
                <a:effectLst>
                  <a:outerShdw blurRad="38100" dist="38100" dir="2700000" algn="tl">
                    <a:srgbClr val="000000">
                      <a:alpha val="43137"/>
                    </a:srgbClr>
                  </a:outerShdw>
                </a:effectLst>
                <a:latin typeface="Calibri" pitchFamily="34" charset="0"/>
              </a:rPr>
              <a:t>Atlikums</a:t>
            </a:r>
          </a:p>
          <a:p>
            <a:pPr algn="ctr">
              <a:defRPr/>
            </a:pPr>
            <a:r>
              <a:rPr lang="lv-LV" altLang="zh-CN" sz="2400" b="1" dirty="0">
                <a:solidFill>
                  <a:schemeClr val="bg2">
                    <a:lumMod val="10000"/>
                  </a:schemeClr>
                </a:solidFill>
                <a:effectLst>
                  <a:outerShdw blurRad="38100" dist="38100" dir="2700000" algn="tl">
                    <a:srgbClr val="000000">
                      <a:alpha val="43137"/>
                    </a:srgbClr>
                  </a:outerShdw>
                </a:effectLst>
                <a:latin typeface="Calibri" pitchFamily="34" charset="0"/>
              </a:rPr>
              <a:t>Ietekme</a:t>
            </a:r>
            <a:endParaRPr lang="lv-LV" altLang="en-US" sz="2400" b="1" dirty="0">
              <a:solidFill>
                <a:schemeClr val="bg2">
                  <a:lumMod val="10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nvGrpSpPr>
          <p:cNvPr id="22" name="组合 31"/>
          <p:cNvGrpSpPr>
            <a:grpSpLocks/>
          </p:cNvGrpSpPr>
          <p:nvPr/>
        </p:nvGrpSpPr>
        <p:grpSpPr bwMode="auto">
          <a:xfrm>
            <a:off x="5747276" y="4216399"/>
            <a:ext cx="1999725" cy="1209675"/>
            <a:chOff x="4044996" y="4485167"/>
            <a:chExt cx="1573187" cy="1066800"/>
          </a:xfrm>
        </p:grpSpPr>
        <p:sp>
          <p:nvSpPr>
            <p:cNvPr id="24" name="矩形 28"/>
            <p:cNvSpPr/>
            <p:nvPr/>
          </p:nvSpPr>
          <p:spPr>
            <a:xfrm>
              <a:off x="4049232" y="4485167"/>
              <a:ext cx="1568950" cy="1066800"/>
            </a:xfrm>
            <a:prstGeom prst="rect">
              <a:avLst/>
            </a:prstGeom>
            <a:solidFill>
              <a:srgbClr val="929000"/>
            </a:solidFill>
            <a:ln>
              <a:noFill/>
            </a:ln>
            <a:scene3d>
              <a:camera prst="orthographicFront" fov="0">
                <a:rot lat="0" lon="0" rev="0"/>
              </a:camera>
              <a:lightRig rig="glow" dir="t">
                <a:rot lat="0" lon="0" rev="6360000"/>
              </a:lightRig>
            </a:scene3d>
          </p:spPr>
          <p:style>
            <a:lnRef idx="0">
              <a:schemeClr val="dk1"/>
            </a:lnRef>
            <a:fillRef idx="3">
              <a:schemeClr val="dk1"/>
            </a:fillRef>
            <a:effectRef idx="3">
              <a:schemeClr val="dk1"/>
            </a:effectRef>
            <a:fontRef idx="minor">
              <a:schemeClr val="lt1"/>
            </a:fontRef>
          </p:style>
          <p:txBody>
            <a:bodyPr anchor="ctr"/>
            <a:lstStyle/>
            <a:p>
              <a:pPr algn="ctr">
                <a:defRPr/>
              </a:pPr>
              <a:endParaRPr lang="zh-CN" altLang="en-US">
                <a:solidFill>
                  <a:schemeClr val="accent3">
                    <a:lumMod val="50000"/>
                  </a:schemeClr>
                </a:solidFill>
              </a:endParaRPr>
            </a:p>
          </p:txBody>
        </p:sp>
        <p:sp>
          <p:nvSpPr>
            <p:cNvPr id="25" name="TextBox 24"/>
            <p:cNvSpPr txBox="1"/>
            <p:nvPr/>
          </p:nvSpPr>
          <p:spPr>
            <a:xfrm>
              <a:off x="4044996" y="4648731"/>
              <a:ext cx="1573187" cy="624277"/>
            </a:xfrm>
            <a:prstGeom prst="rect">
              <a:avLst/>
            </a:prstGeom>
            <a:noFill/>
          </p:spPr>
          <p:txBody>
            <a:bodyPr wrap="square">
              <a:spAutoFit/>
            </a:bodyPr>
            <a:lstStyle/>
            <a:p>
              <a:pPr algn="ctr">
                <a:defRPr/>
              </a:pPr>
              <a:r>
                <a:rPr lang="lv-LV" altLang="zh-CN" sz="2000" b="1" dirty="0">
                  <a:solidFill>
                    <a:schemeClr val="bg1">
                      <a:lumMod val="95000"/>
                    </a:schemeClr>
                  </a:solidFill>
                  <a:effectLst>
                    <a:outerShdw blurRad="38100" dist="38100" dir="2700000" algn="tl">
                      <a:srgbClr val="000000">
                        <a:alpha val="43137"/>
                      </a:srgbClr>
                    </a:outerShdw>
                  </a:effectLst>
                  <a:latin typeface="Calibri" pitchFamily="34" charset="0"/>
                </a:rPr>
                <a:t>Samazināt ietekmi</a:t>
              </a:r>
              <a:endParaRPr lang="lv-LV" altLang="en-US" sz="20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sp>
        <p:nvSpPr>
          <p:cNvPr id="26" name="TextBox 25"/>
          <p:cNvSpPr txBox="1"/>
          <p:nvPr/>
        </p:nvSpPr>
        <p:spPr>
          <a:xfrm>
            <a:off x="5859464" y="3155950"/>
            <a:ext cx="1265237" cy="831850"/>
          </a:xfrm>
          <a:prstGeom prst="rect">
            <a:avLst/>
          </a:prstGeom>
          <a:noFill/>
        </p:spPr>
        <p:txBody>
          <a:bodyPr wrap="none">
            <a:spAutoFit/>
          </a:bodyPr>
          <a:lstStyle/>
          <a:p>
            <a:pPr algn="ctr">
              <a:defRPr/>
            </a:pPr>
            <a:r>
              <a:rPr lang="lv-LV" altLang="zh-CN" sz="2400" b="1" dirty="0">
                <a:solidFill>
                  <a:schemeClr val="bg2">
                    <a:lumMod val="10000"/>
                  </a:schemeClr>
                </a:solidFill>
                <a:effectLst>
                  <a:outerShdw blurRad="38100" dist="38100" dir="2700000" algn="tl">
                    <a:srgbClr val="000000">
                      <a:alpha val="43137"/>
                    </a:srgbClr>
                  </a:outerShdw>
                </a:effectLst>
                <a:latin typeface="Calibri" pitchFamily="34" charset="0"/>
              </a:rPr>
              <a:t>Atlikums</a:t>
            </a:r>
          </a:p>
          <a:p>
            <a:pPr algn="ctr">
              <a:defRPr/>
            </a:pPr>
            <a:r>
              <a:rPr lang="lv-LV" altLang="zh-CN" sz="2400" b="1" dirty="0">
                <a:solidFill>
                  <a:schemeClr val="bg2">
                    <a:lumMod val="10000"/>
                  </a:schemeClr>
                </a:solidFill>
                <a:effectLst>
                  <a:outerShdw blurRad="38100" dist="38100" dir="2700000" algn="tl">
                    <a:srgbClr val="000000">
                      <a:alpha val="43137"/>
                    </a:srgbClr>
                  </a:outerShdw>
                </a:effectLst>
                <a:latin typeface="Calibri" pitchFamily="34" charset="0"/>
              </a:rPr>
              <a:t>Ietekme</a:t>
            </a:r>
            <a:endParaRPr lang="lv-LV" altLang="en-US" sz="2400" b="1" dirty="0">
              <a:solidFill>
                <a:schemeClr val="bg2">
                  <a:lumMod val="10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nvGrpSpPr>
          <p:cNvPr id="27" name="组合 34"/>
          <p:cNvGrpSpPr>
            <a:grpSpLocks/>
          </p:cNvGrpSpPr>
          <p:nvPr/>
        </p:nvGrpSpPr>
        <p:grpSpPr bwMode="auto">
          <a:xfrm>
            <a:off x="5644098" y="2782888"/>
            <a:ext cx="2102903" cy="1447800"/>
            <a:chOff x="3941818" y="2557132"/>
            <a:chExt cx="2102903" cy="1447800"/>
          </a:xfrm>
        </p:grpSpPr>
        <p:sp>
          <p:nvSpPr>
            <p:cNvPr id="28" name="矩形 32"/>
            <p:cNvSpPr/>
            <p:nvPr/>
          </p:nvSpPr>
          <p:spPr>
            <a:xfrm>
              <a:off x="4049233" y="2557132"/>
              <a:ext cx="1995488" cy="1447800"/>
            </a:xfrm>
            <a:prstGeom prst="rect">
              <a:avLst/>
            </a:prstGeom>
            <a:solidFill>
              <a:srgbClr val="009644"/>
            </a:solidFill>
            <a:ln>
              <a:noFill/>
            </a:ln>
            <a:effectLst/>
          </p:spPr>
          <p:style>
            <a:lnRef idx="0">
              <a:schemeClr val="dk1"/>
            </a:lnRef>
            <a:fillRef idx="3">
              <a:schemeClr val="dk1"/>
            </a:fillRef>
            <a:effectRef idx="3">
              <a:schemeClr val="dk1"/>
            </a:effectRef>
            <a:fontRef idx="minor">
              <a:schemeClr val="lt1"/>
            </a:fontRef>
          </p:style>
          <p:txBody>
            <a:bodyPr anchor="ctr"/>
            <a:lstStyle/>
            <a:p>
              <a:pPr algn="ctr">
                <a:defRPr/>
              </a:pPr>
              <a:endParaRPr lang="zh-CN" altLang="en-US"/>
            </a:p>
          </p:txBody>
        </p:sp>
        <p:sp>
          <p:nvSpPr>
            <p:cNvPr id="29" name="TextBox 28"/>
            <p:cNvSpPr txBox="1"/>
            <p:nvPr/>
          </p:nvSpPr>
          <p:spPr>
            <a:xfrm>
              <a:off x="3941818" y="2661727"/>
              <a:ext cx="2102903" cy="1015663"/>
            </a:xfrm>
            <a:prstGeom prst="rect">
              <a:avLst/>
            </a:prstGeom>
            <a:noFill/>
          </p:spPr>
          <p:txBody>
            <a:bodyPr wrap="square">
              <a:spAutoFit/>
            </a:bodyPr>
            <a:lstStyle/>
            <a:p>
              <a:pPr algn="ctr">
                <a:defRPr/>
              </a:pPr>
              <a:r>
                <a:rPr lang="lv-LV" altLang="zh-CN" sz="2000" b="1" dirty="0" smtClean="0">
                  <a:solidFill>
                    <a:schemeClr val="bg1">
                      <a:lumMod val="95000"/>
                    </a:schemeClr>
                  </a:solidFill>
                  <a:effectLst>
                    <a:outerShdw blurRad="38100" dist="38100" dir="2700000" algn="tl">
                      <a:srgbClr val="000000">
                        <a:alpha val="43137"/>
                      </a:srgbClr>
                    </a:outerShdw>
                  </a:effectLst>
                  <a:latin typeface="Calibri" pitchFamily="34" charset="0"/>
                </a:rPr>
                <a:t>Atjaunošana un kompensēšana</a:t>
              </a:r>
              <a:endParaRPr lang="lv-LV" altLang="zh-CN" sz="20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a:p>
              <a:pPr algn="ctr">
                <a:defRPr/>
              </a:pPr>
              <a:r>
                <a:rPr lang="lv-LV" altLang="zh-CN" sz="2000" b="1" dirty="0">
                  <a:solidFill>
                    <a:schemeClr val="bg1">
                      <a:lumMod val="95000"/>
                    </a:schemeClr>
                  </a:solidFill>
                  <a:effectLst>
                    <a:outerShdw blurRad="38100" dist="38100" dir="2700000" algn="tl">
                      <a:srgbClr val="000000">
                        <a:alpha val="43137"/>
                      </a:srgbClr>
                    </a:outerShdw>
                  </a:effectLst>
                  <a:latin typeface="Calibri" pitchFamily="34" charset="0"/>
                </a:rPr>
                <a:t>Ietekme</a:t>
              </a:r>
              <a:endParaRPr lang="lv-LV" altLang="en-US" sz="20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grpSp>
        <p:nvGrpSpPr>
          <p:cNvPr id="30" name="组合 37"/>
          <p:cNvGrpSpPr>
            <a:grpSpLocks/>
          </p:cNvGrpSpPr>
          <p:nvPr/>
        </p:nvGrpSpPr>
        <p:grpSpPr bwMode="auto">
          <a:xfrm>
            <a:off x="2370818" y="2849563"/>
            <a:ext cx="3217183" cy="3886200"/>
            <a:chOff x="668250" y="2624468"/>
            <a:chExt cx="3217950" cy="3886200"/>
          </a:xfrm>
        </p:grpSpPr>
        <p:sp>
          <p:nvSpPr>
            <p:cNvPr id="31" name="左大括号 35"/>
            <p:cNvSpPr/>
            <p:nvPr/>
          </p:nvSpPr>
          <p:spPr>
            <a:xfrm>
              <a:off x="3581327" y="2624468"/>
              <a:ext cx="304873" cy="3886200"/>
            </a:xfrm>
            <a:prstGeom prst="leftBrace">
              <a:avLst>
                <a:gd name="adj1" fmla="val 71124"/>
                <a:gd name="adj2" fmla="val 49683"/>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2" name="TextBox 31"/>
            <p:cNvSpPr txBox="1"/>
            <p:nvPr/>
          </p:nvSpPr>
          <p:spPr>
            <a:xfrm>
              <a:off x="668250" y="4316568"/>
              <a:ext cx="1365575" cy="400050"/>
            </a:xfrm>
            <a:prstGeom prst="rect">
              <a:avLst/>
            </a:prstGeom>
            <a:noFill/>
          </p:spPr>
          <p:txBody>
            <a:bodyPr wrap="none">
              <a:spAutoFit/>
            </a:bodyPr>
            <a:lstStyle/>
            <a:p>
              <a:pPr>
                <a:defRPr/>
              </a:pPr>
              <a:r>
                <a:rPr lang="lv-LV" altLang="zh-CN" sz="2000" b="1" dirty="0">
                  <a:solidFill>
                    <a:schemeClr val="bg2">
                      <a:lumMod val="10000"/>
                    </a:schemeClr>
                  </a:solidFill>
                  <a:latin typeface="Calibri" pitchFamily="34" charset="0"/>
                </a:rPr>
                <a:t>Nav zaudējumu kopsummā</a:t>
              </a:r>
              <a:endParaRPr lang="lv-LV" altLang="en-US" sz="2000" b="1" dirty="0">
                <a:solidFill>
                  <a:schemeClr val="bg2">
                    <a:lumMod val="10000"/>
                  </a:schemeClr>
                </a:solidFill>
                <a:latin typeface="Calibri" pitchFamily="34" charset="0"/>
                <a:ea typeface="Arial Unicode MS" pitchFamily="34" charset="-122"/>
                <a:cs typeface="Arial Unicode MS" pitchFamily="34" charset="-122"/>
              </a:endParaRPr>
            </a:p>
          </p:txBody>
        </p:sp>
      </p:grpSp>
      <p:grpSp>
        <p:nvGrpSpPr>
          <p:cNvPr id="33" name="组合 43"/>
          <p:cNvGrpSpPr>
            <a:grpSpLocks/>
          </p:cNvGrpSpPr>
          <p:nvPr/>
        </p:nvGrpSpPr>
        <p:grpSpPr bwMode="auto">
          <a:xfrm>
            <a:off x="5740399" y="1989138"/>
            <a:ext cx="2006602" cy="773112"/>
            <a:chOff x="4038600" y="1763233"/>
            <a:chExt cx="1538434" cy="772633"/>
          </a:xfrm>
        </p:grpSpPr>
        <p:sp>
          <p:nvSpPr>
            <p:cNvPr id="34" name="矩形 38"/>
            <p:cNvSpPr/>
            <p:nvPr/>
          </p:nvSpPr>
          <p:spPr>
            <a:xfrm>
              <a:off x="4049233" y="1763233"/>
              <a:ext cx="1524000" cy="772633"/>
            </a:xfrm>
            <a:prstGeom prst="rect">
              <a:avLst/>
            </a:prstGeom>
            <a:solidFill>
              <a:srgbClr val="33CC33"/>
            </a:solidFill>
            <a:ln>
              <a:noFill/>
            </a:ln>
            <a:effectLst/>
          </p:spPr>
          <p:style>
            <a:lnRef idx="0">
              <a:schemeClr val="dk1"/>
            </a:lnRef>
            <a:fillRef idx="3">
              <a:schemeClr val="dk1"/>
            </a:fillRef>
            <a:effectRef idx="3">
              <a:schemeClr val="dk1"/>
            </a:effectRef>
            <a:fontRef idx="minor">
              <a:schemeClr val="lt1"/>
            </a:fontRef>
          </p:style>
          <p:txBody>
            <a:bodyPr anchor="ctr"/>
            <a:lstStyle/>
            <a:p>
              <a:pPr algn="ctr">
                <a:defRPr/>
              </a:pPr>
              <a:endParaRPr lang="zh-CN" altLang="en-US"/>
            </a:p>
          </p:txBody>
        </p:sp>
        <p:sp>
          <p:nvSpPr>
            <p:cNvPr id="35" name="TextBox 34"/>
            <p:cNvSpPr txBox="1"/>
            <p:nvPr/>
          </p:nvSpPr>
          <p:spPr>
            <a:xfrm>
              <a:off x="4038600" y="1936163"/>
              <a:ext cx="1538434" cy="401389"/>
            </a:xfrm>
            <a:prstGeom prst="rect">
              <a:avLst/>
            </a:prstGeom>
            <a:noFill/>
          </p:spPr>
          <p:txBody>
            <a:bodyPr wrap="none">
              <a:spAutoFit/>
            </a:bodyPr>
            <a:lstStyle/>
            <a:p>
              <a:pPr>
                <a:defRPr/>
              </a:pPr>
              <a:r>
                <a:rPr lang="lv-LV" altLang="zh-CN" sz="2000" b="1" dirty="0">
                  <a:solidFill>
                    <a:schemeClr val="bg1">
                      <a:lumMod val="95000"/>
                    </a:schemeClr>
                  </a:solidFill>
                  <a:effectLst>
                    <a:outerShdw blurRad="38100" dist="38100" dir="2700000" algn="tl">
                      <a:srgbClr val="000000">
                        <a:alpha val="43137"/>
                      </a:srgbClr>
                    </a:outerShdw>
                  </a:effectLst>
                  <a:latin typeface="Calibri" pitchFamily="34" charset="0"/>
                </a:rPr>
                <a:t>Radītie rezultāti</a:t>
              </a:r>
              <a:endParaRPr lang="lv-LV" altLang="en-US" sz="20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grpSp>
        <p:nvGrpSpPr>
          <p:cNvPr id="36" name="组合 44"/>
          <p:cNvGrpSpPr>
            <a:grpSpLocks/>
          </p:cNvGrpSpPr>
          <p:nvPr/>
        </p:nvGrpSpPr>
        <p:grpSpPr bwMode="auto">
          <a:xfrm>
            <a:off x="7905867" y="1989139"/>
            <a:ext cx="3019425" cy="4789487"/>
            <a:chOff x="5638800" y="1763233"/>
            <a:chExt cx="3019104" cy="4789967"/>
          </a:xfrm>
        </p:grpSpPr>
        <p:sp>
          <p:nvSpPr>
            <p:cNvPr id="37" name="右大括号 41"/>
            <p:cNvSpPr/>
            <p:nvPr/>
          </p:nvSpPr>
          <p:spPr>
            <a:xfrm>
              <a:off x="5638800" y="1763233"/>
              <a:ext cx="406357" cy="4789967"/>
            </a:xfrm>
            <a:prstGeom prst="rightBrace">
              <a:avLst>
                <a:gd name="adj1" fmla="val 60658"/>
                <a:gd name="adj2" fmla="val 50000"/>
              </a:avLst>
            </a:prstGeom>
            <a:ln w="25400">
              <a:solidFill>
                <a:srgbClr val="009644"/>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8" name="TextBox 37"/>
            <p:cNvSpPr txBox="1"/>
            <p:nvPr/>
          </p:nvSpPr>
          <p:spPr>
            <a:xfrm>
              <a:off x="6086427" y="3981192"/>
              <a:ext cx="2571477" cy="400090"/>
            </a:xfrm>
            <a:prstGeom prst="rect">
              <a:avLst/>
            </a:prstGeom>
            <a:noFill/>
          </p:spPr>
          <p:txBody>
            <a:bodyPr wrap="none">
              <a:spAutoFit/>
            </a:bodyPr>
            <a:lstStyle/>
            <a:p>
              <a:pPr>
                <a:defRPr/>
              </a:pPr>
              <a:r>
                <a:rPr lang="lv-LV" altLang="zh-CN" sz="2000" b="1" dirty="0">
                  <a:solidFill>
                    <a:srgbClr val="009644"/>
                  </a:solidFill>
                  <a:effectLst>
                    <a:outerShdw blurRad="31750" dist="25400" dir="5400000" algn="tl" rotWithShape="0">
                      <a:srgbClr val="000000">
                        <a:alpha val="25000"/>
                      </a:srgbClr>
                    </a:outerShdw>
                  </a:effectLst>
                  <a:latin typeface="Calibri" pitchFamily="34" charset="0"/>
                </a:rPr>
                <a:t>Kopumā pozitīvi rezultāti</a:t>
              </a:r>
              <a:endParaRPr lang="lv-LV" altLang="en-US" sz="2000" b="1" dirty="0">
                <a:solidFill>
                  <a:srgbClr val="009644"/>
                </a:solidFill>
                <a:effectLst>
                  <a:outerShdw blurRad="31750" dist="25400" dir="5400000" algn="tl" rotWithShape="0">
                    <a:srgbClr val="000000">
                      <a:alpha val="25000"/>
                    </a:srgbClr>
                  </a:outerShdw>
                </a:effectLst>
                <a:latin typeface="Calibri" pitchFamily="34" charset="0"/>
                <a:ea typeface="+mj-ea"/>
                <a:cs typeface="+mj-cs"/>
              </a:endParaRPr>
            </a:p>
          </p:txBody>
        </p:sp>
      </p:grpSp>
      <p:sp>
        <p:nvSpPr>
          <p:cNvPr id="39" name="TextBox 38"/>
          <p:cNvSpPr txBox="1">
            <a:spLocks noChangeArrowheads="1"/>
          </p:cNvSpPr>
          <p:nvPr/>
        </p:nvSpPr>
        <p:spPr bwMode="auto">
          <a:xfrm>
            <a:off x="498764" y="2435226"/>
            <a:ext cx="2342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lv-LV" altLang="zh-CN" b="1" dirty="0">
                <a:solidFill>
                  <a:srgbClr val="FF0000"/>
                </a:solidFill>
                <a:latin typeface="Calibri" charset="0"/>
              </a:rPr>
              <a:t>Līdzsvara (neitralitātes) punkts</a:t>
            </a:r>
            <a:endParaRPr lang="lv-LV" altLang="en-US" b="1" dirty="0">
              <a:solidFill>
                <a:srgbClr val="FF0000"/>
              </a:solidFill>
              <a:latin typeface="Calibri" charset="0"/>
              <a:ea typeface="SimSun" charset="0"/>
            </a:endParaRPr>
          </a:p>
        </p:txBody>
      </p:sp>
    </p:spTree>
    <p:extLst>
      <p:ext uri="{BB962C8B-B14F-4D97-AF65-F5344CB8AC3E}">
        <p14:creationId xmlns:p14="http://schemas.microsoft.com/office/powerpoint/2010/main" val="1973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21"/>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1000" fill="hold"/>
                                        <p:tgtEl>
                                          <p:spTgt spid="30"/>
                                        </p:tgtEl>
                                        <p:attrNameLst>
                                          <p:attrName>ppt_w</p:attrName>
                                        </p:attrNameLst>
                                      </p:cBhvr>
                                      <p:tavLst>
                                        <p:tav tm="0">
                                          <p:val>
                                            <p:strVal val="#ppt_w*0.70"/>
                                          </p:val>
                                        </p:tav>
                                        <p:tav tm="100000">
                                          <p:val>
                                            <p:strVal val="#ppt_w"/>
                                          </p:val>
                                        </p:tav>
                                      </p:tavLst>
                                    </p:anim>
                                    <p:anim calcmode="lin" valueType="num">
                                      <p:cBhvr>
                                        <p:cTn id="47" dur="1000" fill="hold"/>
                                        <p:tgtEl>
                                          <p:spTgt spid="30"/>
                                        </p:tgtEl>
                                        <p:attrNameLst>
                                          <p:attrName>ppt_h</p:attrName>
                                        </p:attrNameLst>
                                      </p:cBhvr>
                                      <p:tavLst>
                                        <p:tav tm="0">
                                          <p:val>
                                            <p:strVal val="#ppt_h"/>
                                          </p:val>
                                        </p:tav>
                                        <p:tav tm="100000">
                                          <p:val>
                                            <p:strVal val="#ppt_h"/>
                                          </p:val>
                                        </p:tav>
                                      </p:tavLst>
                                    </p:anim>
                                    <p:animEffect transition="in" filter="fade">
                                      <p:cBhvr>
                                        <p:cTn id="48" dur="10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55"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1000" fill="hold"/>
                                        <p:tgtEl>
                                          <p:spTgt spid="36"/>
                                        </p:tgtEl>
                                        <p:attrNameLst>
                                          <p:attrName>ppt_w</p:attrName>
                                        </p:attrNameLst>
                                      </p:cBhvr>
                                      <p:tavLst>
                                        <p:tav tm="0">
                                          <p:val>
                                            <p:strVal val="#ppt_w*0.70"/>
                                          </p:val>
                                        </p:tav>
                                        <p:tav tm="100000">
                                          <p:val>
                                            <p:strVal val="#ppt_w"/>
                                          </p:val>
                                        </p:tav>
                                      </p:tavLst>
                                    </p:anim>
                                    <p:anim calcmode="lin" valueType="num">
                                      <p:cBhvr>
                                        <p:cTn id="60" dur="1000" fill="hold"/>
                                        <p:tgtEl>
                                          <p:spTgt spid="36"/>
                                        </p:tgtEl>
                                        <p:attrNameLst>
                                          <p:attrName>ppt_h</p:attrName>
                                        </p:attrNameLst>
                                      </p:cBhvr>
                                      <p:tavLst>
                                        <p:tav tm="0">
                                          <p:val>
                                            <p:strVal val="#ppt_h"/>
                                          </p:val>
                                        </p:tav>
                                        <p:tav tm="100000">
                                          <p:val>
                                            <p:strVal val="#ppt_h"/>
                                          </p:val>
                                        </p:tav>
                                      </p:tavLst>
                                    </p:anim>
                                    <p:animEffect transition="in" filter="fade">
                                      <p:cBhvr>
                                        <p:cTn id="6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7" grpId="1"/>
      <p:bldP spid="21" grpId="0"/>
      <p:bldP spid="21" grpId="1"/>
      <p:bldP spid="26"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195589"/>
            <a:ext cx="5891693" cy="523220"/>
          </a:xfrm>
          <a:prstGeom prst="rect">
            <a:avLst/>
          </a:prstGeom>
          <a:noFill/>
        </p:spPr>
        <p:txBody>
          <a:bodyPr wrap="square" rtlCol="0">
            <a:spAutoFit/>
          </a:bodyPr>
          <a:lstStyle/>
          <a:p>
            <a:pPr algn="r"/>
            <a:r>
              <a:rPr lang="lv-LV" sz="2800" b="1" spc="100" dirty="0" smtClean="0">
                <a:solidFill>
                  <a:schemeClr val="bg1"/>
                </a:solidFill>
              </a:rPr>
              <a:t>Uzlabošanas būtiskums</a:t>
            </a:r>
            <a:endParaRPr lang="lv-LV" sz="2800" b="1" dirty="0">
              <a:solidFill>
                <a:schemeClr val="bg1"/>
              </a:solidFill>
            </a:endParaRPr>
          </a:p>
        </p:txBody>
      </p:sp>
      <p:sp>
        <p:nvSpPr>
          <p:cNvPr id="2" name="Rectangle 1"/>
          <p:cNvSpPr/>
          <p:nvPr/>
        </p:nvSpPr>
        <p:spPr>
          <a:xfrm>
            <a:off x="425271" y="1241556"/>
            <a:ext cx="11461198" cy="1323439"/>
          </a:xfrm>
          <a:prstGeom prst="rect">
            <a:avLst/>
          </a:prstGeom>
        </p:spPr>
        <p:txBody>
          <a:bodyPr wrap="square">
            <a:spAutoFit/>
          </a:bodyPr>
          <a:lstStyle/>
          <a:p>
            <a:r>
              <a:rPr lang="lv-LV" altLang="en-US" sz="2000" dirty="0" smtClean="0"/>
              <a:t>Papildus negatīvās ietekmes uz vidi mazināšanas apsvēršanai (t.i., veikt izmaiņas projektā vai iespējamajā darbībā, lai izvairītos no negatīvām sekām), ir svarīgi apsvērt arī pozitīvas ietekmes palielināšanu (nodrošinot panākumus plašākam tiešu un netiešu ieguvumu klāstam, kas varētu rasties no projekta vai stratēģiskas darbības).</a:t>
            </a:r>
            <a:endParaRPr lang="lv-LV" altLang="en-US" sz="2000" dirty="0"/>
          </a:p>
        </p:txBody>
      </p:sp>
      <p:sp>
        <p:nvSpPr>
          <p:cNvPr id="8" name="TextBox 2"/>
          <p:cNvSpPr txBox="1">
            <a:spLocks noChangeArrowheads="1"/>
          </p:cNvSpPr>
          <p:nvPr/>
        </p:nvSpPr>
        <p:spPr bwMode="auto">
          <a:xfrm>
            <a:off x="425271" y="2871851"/>
            <a:ext cx="11015880"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lv-LV" altLang="en-US" sz="2000" b="1" dirty="0">
                <a:solidFill>
                  <a:srgbClr val="3399FF"/>
                </a:solidFill>
                <a:latin typeface="+mn-lt"/>
              </a:rPr>
              <a:t>"Priekšrocības"</a:t>
            </a:r>
            <a:r>
              <a:rPr lang="lv-LV" altLang="en-US" sz="2000" dirty="0">
                <a:latin typeface="+mn-lt"/>
              </a:rPr>
              <a:t> nozīmē pozitīvus rezultātus kopienām </a:t>
            </a:r>
            <a:r>
              <a:rPr lang="lv-LV" altLang="en-US" sz="2000" dirty="0" smtClean="0">
                <a:latin typeface="+mn-lt"/>
              </a:rPr>
              <a:t>un/vai </a:t>
            </a:r>
            <a:r>
              <a:rPr lang="lv-LV" altLang="en-US" sz="2000" dirty="0">
                <a:latin typeface="+mn-lt"/>
              </a:rPr>
              <a:t>biofizikālajai videi, ko </a:t>
            </a:r>
            <a:r>
              <a:rPr lang="lv-LV" altLang="en-US" sz="2000" dirty="0" smtClean="0">
                <a:latin typeface="+mn-lt"/>
              </a:rPr>
              <a:t>veido:</a:t>
            </a:r>
            <a:endParaRPr lang="lv-LV" altLang="en-US" sz="2000" dirty="0">
              <a:latin typeface="+mn-lt"/>
            </a:endParaRPr>
          </a:p>
          <a:p>
            <a:pPr eaLnBrk="1" hangingPunct="1">
              <a:spcBef>
                <a:spcPts val="600"/>
              </a:spcBef>
              <a:buFont typeface="Arial" charset="0"/>
              <a:buChar char="•"/>
            </a:pPr>
            <a:r>
              <a:rPr lang="lv-LV" altLang="en-US" sz="2000" dirty="0">
                <a:latin typeface="+mn-lt"/>
              </a:rPr>
              <a:t> sociālās un kopienas attīstības iespējas; </a:t>
            </a:r>
          </a:p>
          <a:p>
            <a:pPr eaLnBrk="1" hangingPunct="1">
              <a:spcBef>
                <a:spcPts val="600"/>
              </a:spcBef>
              <a:buFont typeface="Arial" charset="0"/>
              <a:buChar char="•"/>
            </a:pPr>
            <a:r>
              <a:rPr lang="lv-LV" altLang="en-US" sz="2000" dirty="0">
                <a:latin typeface="+mn-lt"/>
              </a:rPr>
              <a:t> uzlabota veselība un labklājība; </a:t>
            </a:r>
          </a:p>
          <a:p>
            <a:pPr eaLnBrk="1" hangingPunct="1">
              <a:spcBef>
                <a:spcPts val="600"/>
              </a:spcBef>
              <a:buFont typeface="Arial" charset="0"/>
              <a:buChar char="•"/>
            </a:pPr>
            <a:r>
              <a:rPr lang="lv-LV" altLang="en-US" sz="2000" dirty="0">
                <a:latin typeface="+mn-lt"/>
              </a:rPr>
              <a:t> uzlabota bioloģiskā daudzveidība; </a:t>
            </a:r>
          </a:p>
          <a:p>
            <a:pPr eaLnBrk="1" hangingPunct="1">
              <a:spcBef>
                <a:spcPts val="600"/>
              </a:spcBef>
              <a:buFont typeface="Arial" charset="0"/>
              <a:buChar char="•"/>
            </a:pPr>
            <a:r>
              <a:rPr lang="lv-LV" altLang="en-US" sz="2000" dirty="0">
                <a:latin typeface="+mn-lt"/>
              </a:rPr>
              <a:t> atjaunotas ekosistēmas; </a:t>
            </a:r>
          </a:p>
          <a:p>
            <a:pPr eaLnBrk="1" hangingPunct="1">
              <a:spcBef>
                <a:spcPts val="600"/>
              </a:spcBef>
              <a:buFont typeface="Arial" charset="0"/>
              <a:buChar char="•"/>
            </a:pPr>
            <a:r>
              <a:rPr lang="lv-LV" altLang="en-US" sz="2000" dirty="0">
                <a:latin typeface="+mn-lt"/>
              </a:rPr>
              <a:t> palielinātas zaļās zonas un uzlabots pilsētas dizains; </a:t>
            </a:r>
          </a:p>
          <a:p>
            <a:pPr eaLnBrk="1" hangingPunct="1">
              <a:spcBef>
                <a:spcPts val="600"/>
              </a:spcBef>
              <a:buFont typeface="Arial" charset="0"/>
              <a:buChar char="•"/>
            </a:pPr>
            <a:r>
              <a:rPr lang="lv-LV" altLang="en-US" sz="2000" dirty="0">
                <a:latin typeface="+mn-lt"/>
              </a:rPr>
              <a:t> uzlabotas ainavas raksturiezīmes;</a:t>
            </a:r>
          </a:p>
          <a:p>
            <a:pPr eaLnBrk="1" hangingPunct="1">
              <a:spcBef>
                <a:spcPts val="600"/>
              </a:spcBef>
              <a:buFont typeface="Arial" charset="0"/>
              <a:buChar char="•"/>
            </a:pPr>
            <a:r>
              <a:rPr lang="lv-LV" altLang="en-US" sz="2000" dirty="0">
                <a:latin typeface="+mn-lt"/>
              </a:rPr>
              <a:t> aizsargāts un cienīts kultūras </a:t>
            </a:r>
            <a:r>
              <a:rPr lang="lv-LV" altLang="en-US" sz="2000" dirty="0" smtClean="0">
                <a:latin typeface="+mn-lt"/>
              </a:rPr>
              <a:t>mantojums </a:t>
            </a:r>
            <a:r>
              <a:rPr lang="lv-LV" altLang="en-US" sz="2000" dirty="0"/>
              <a:t>(</a:t>
            </a:r>
            <a:r>
              <a:rPr lang="lv-LV" altLang="en-US" sz="2000" dirty="0">
                <a:latin typeface="Times New Roman" charset="0"/>
              </a:rPr>
              <a:t>Joa </a:t>
            </a:r>
            <a:r>
              <a:rPr lang="lv-LV" altLang="en-US" sz="2000" i="1" dirty="0">
                <a:latin typeface="Times New Roman" charset="0"/>
              </a:rPr>
              <a:t>[João]</a:t>
            </a:r>
            <a:r>
              <a:rPr lang="lv-LV" altLang="en-US" sz="2000" dirty="0">
                <a:latin typeface="Times New Roman" charset="0"/>
              </a:rPr>
              <a:t> un citi, 2011</a:t>
            </a:r>
            <a:r>
              <a:rPr lang="lv-LV" altLang="en-US" sz="2000" dirty="0" smtClean="0">
                <a:latin typeface="Times New Roman" charset="0"/>
              </a:rPr>
              <a:t>)</a:t>
            </a:r>
            <a:r>
              <a:rPr lang="lv-LV" altLang="en-US" sz="2000" dirty="0" smtClean="0">
                <a:latin typeface="+mn-lt"/>
              </a:rPr>
              <a:t>. </a:t>
            </a:r>
            <a:endParaRPr lang="lv-LV" altLang="en-US" sz="2000" dirty="0">
              <a:latin typeface="+mn-lt"/>
            </a:endParaRPr>
          </a:p>
        </p:txBody>
      </p:sp>
    </p:spTree>
    <p:extLst>
      <p:ext uri="{BB962C8B-B14F-4D97-AF65-F5344CB8AC3E}">
        <p14:creationId xmlns:p14="http://schemas.microsoft.com/office/powerpoint/2010/main" val="2047811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523220"/>
          </a:xfrm>
          <a:prstGeom prst="rect">
            <a:avLst/>
          </a:prstGeom>
          <a:noFill/>
        </p:spPr>
        <p:txBody>
          <a:bodyPr wrap="square" rtlCol="0">
            <a:spAutoFit/>
          </a:bodyPr>
          <a:lstStyle/>
          <a:p>
            <a:pPr algn="r"/>
            <a:r>
              <a:rPr lang="lv-LV" sz="2800" b="1" spc="100" dirty="0" smtClean="0">
                <a:solidFill>
                  <a:schemeClr val="bg1"/>
                </a:solidFill>
              </a:rPr>
              <a:t>Ietekmes samazināšanas hierarhija</a:t>
            </a:r>
            <a:endParaRPr lang="lv-LV" sz="2800" b="1" dirty="0">
              <a:solidFill>
                <a:schemeClr val="bg1"/>
              </a:solidFill>
            </a:endParaRPr>
          </a:p>
        </p:txBody>
      </p:sp>
      <p:sp>
        <p:nvSpPr>
          <p:cNvPr id="9" name="Rectangle 4"/>
          <p:cNvSpPr>
            <a:spLocks noChangeArrowheads="1"/>
          </p:cNvSpPr>
          <p:nvPr/>
        </p:nvSpPr>
        <p:spPr bwMode="auto">
          <a:xfrm>
            <a:off x="245327" y="1036111"/>
            <a:ext cx="11753252" cy="461665"/>
          </a:xfrm>
          <a:prstGeom prst="rect">
            <a:avLst/>
          </a:prstGeom>
          <a:solidFill>
            <a:schemeClr val="bg1"/>
          </a:solidFill>
          <a:ln>
            <a:noFill/>
          </a:ln>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kumimoji="1" lang="lv-LV" altLang="zh-CN" sz="2400" b="1" dirty="0" smtClean="0">
                <a:solidFill>
                  <a:srgbClr val="3D8400"/>
                </a:solidFill>
                <a:latin typeface="Times New Roman" charset="0"/>
              </a:rPr>
              <a:t>Apsverot negatīvo ietekmi, vienmēr jāņem vērā ietekmes mazināšanas hierarhija </a:t>
            </a:r>
            <a:endParaRPr kumimoji="1" lang="lv-LV" altLang="zh-CN" sz="2400" b="1" dirty="0">
              <a:solidFill>
                <a:srgbClr val="3D8400"/>
              </a:solidFill>
              <a:latin typeface="Times New Roman" charset="0"/>
              <a:ea typeface="SimSun" charset="0"/>
              <a:cs typeface="Times New Roman" charset="0"/>
            </a:endParaRPr>
          </a:p>
        </p:txBody>
      </p:sp>
      <p:pic>
        <p:nvPicPr>
          <p:cNvPr id="5" name="Picture 4"/>
          <p:cNvPicPr>
            <a:picLocks noChangeAspect="1"/>
          </p:cNvPicPr>
          <p:nvPr/>
        </p:nvPicPr>
        <p:blipFill>
          <a:blip r:embed="rId4"/>
          <a:stretch>
            <a:fillRect/>
          </a:stretch>
        </p:blipFill>
        <p:spPr>
          <a:xfrm>
            <a:off x="817689" y="1484916"/>
            <a:ext cx="10578394" cy="3579156"/>
          </a:xfrm>
          <a:prstGeom prst="rect">
            <a:avLst/>
          </a:prstGeom>
        </p:spPr>
      </p:pic>
      <p:sp>
        <p:nvSpPr>
          <p:cNvPr id="6" name="Rectangle 5"/>
          <p:cNvSpPr/>
          <p:nvPr/>
        </p:nvSpPr>
        <p:spPr>
          <a:xfrm>
            <a:off x="315752" y="5100468"/>
            <a:ext cx="11582268" cy="1323439"/>
          </a:xfrm>
          <a:prstGeom prst="rect">
            <a:avLst/>
          </a:prstGeom>
        </p:spPr>
        <p:txBody>
          <a:bodyPr wrap="square">
            <a:spAutoFit/>
          </a:bodyPr>
          <a:lstStyle/>
          <a:p>
            <a:r>
              <a:rPr lang="lv-LV" sz="2000" dirty="0"/>
              <a:t>Klimata pārmaiņu seku mazināšanas hierarhija ir līdzeklis attīstības projektu negatīvās ietekmes novēršanai. Un, ja profilakse nav iespējama, jebkādas ietekmes mazināšanai. Tam ir četru galveno darbību secība – izvairīšanās, samazināšana, atjaunošana un kompensēšana. Izvairīšanās ir vēlamākā darbība, un kompensācija ir vismazāk vēlamā darbība. </a:t>
            </a:r>
          </a:p>
        </p:txBody>
      </p:sp>
      <p:sp>
        <p:nvSpPr>
          <p:cNvPr id="7" name="TextBox 6"/>
          <p:cNvSpPr txBox="1"/>
          <p:nvPr/>
        </p:nvSpPr>
        <p:spPr>
          <a:xfrm>
            <a:off x="6710976" y="4742736"/>
            <a:ext cx="2341756" cy="369332"/>
          </a:xfrm>
          <a:prstGeom prst="rect">
            <a:avLst/>
          </a:prstGeom>
          <a:noFill/>
        </p:spPr>
        <p:txBody>
          <a:bodyPr wrap="square" rtlCol="0">
            <a:spAutoFit/>
          </a:bodyPr>
          <a:lstStyle/>
          <a:p>
            <a:r>
              <a:rPr lang="lv-LV" smtClean="0"/>
              <a:t>Avots: CSBI (2015)</a:t>
            </a:r>
            <a:endParaRPr lang="lv-LV" dirty="0"/>
          </a:p>
        </p:txBody>
      </p:sp>
    </p:spTree>
    <p:extLst>
      <p:ext uri="{BB962C8B-B14F-4D97-AF65-F5344CB8AC3E}">
        <p14:creationId xmlns:p14="http://schemas.microsoft.com/office/powerpoint/2010/main" val="681007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830997"/>
          </a:xfrm>
          <a:prstGeom prst="rect">
            <a:avLst/>
          </a:prstGeom>
          <a:noFill/>
        </p:spPr>
        <p:txBody>
          <a:bodyPr wrap="square" rtlCol="0">
            <a:spAutoFit/>
          </a:bodyPr>
          <a:lstStyle/>
          <a:p>
            <a:pPr algn="r"/>
            <a:r>
              <a:rPr lang="lv-LV" sz="2400" b="1" spc="100" dirty="0">
                <a:solidFill>
                  <a:schemeClr val="bg1"/>
                </a:solidFill>
              </a:rPr>
              <a:t>Nepieciešamība maksimāli palielināt sociālekonomiskos un vides ieguvumus</a:t>
            </a:r>
            <a:endParaRPr lang="lv-LV" sz="2400" b="1" dirty="0">
              <a:solidFill>
                <a:schemeClr val="bg1"/>
              </a:solidFill>
            </a:endParaRPr>
          </a:p>
        </p:txBody>
      </p:sp>
      <p:sp>
        <p:nvSpPr>
          <p:cNvPr id="2" name="Rectangle 1"/>
          <p:cNvSpPr/>
          <p:nvPr/>
        </p:nvSpPr>
        <p:spPr>
          <a:xfrm>
            <a:off x="275798" y="1319207"/>
            <a:ext cx="5159299" cy="3785652"/>
          </a:xfrm>
          <a:prstGeom prst="rect">
            <a:avLst/>
          </a:prstGeom>
        </p:spPr>
        <p:txBody>
          <a:bodyPr wrap="square">
            <a:spAutoFit/>
          </a:bodyPr>
          <a:lstStyle/>
          <a:p>
            <a:r>
              <a:rPr lang="lv-LV" sz="2000" dirty="0" smtClean="0"/>
              <a:t>Korea </a:t>
            </a:r>
            <a:r>
              <a:rPr lang="lv-LV" sz="2000" i="1" dirty="0" smtClean="0"/>
              <a:t>[Correa]</a:t>
            </a:r>
            <a:r>
              <a:rPr lang="lv-LV" sz="2000" dirty="0" smtClean="0"/>
              <a:t>, un citi (2019, 250. lpp.) izvirza sekojošu argumentu:</a:t>
            </a:r>
          </a:p>
          <a:p>
            <a:endParaRPr lang="lv-LV" sz="2000" dirty="0"/>
          </a:p>
          <a:p>
            <a:r>
              <a:rPr lang="lv-LV" sz="2000" dirty="0" smtClean="0"/>
              <a:t>"Ilgtspējīgai biodegvielas ražošanai vajadzētu maksimāli palielināt sociālekonomiskos un vides ieguvumus."</a:t>
            </a:r>
          </a:p>
          <a:p>
            <a:endParaRPr lang="lv-LV" sz="2000" dirty="0"/>
          </a:p>
          <a:p>
            <a:r>
              <a:rPr lang="lv-LV" sz="2000" dirty="0" smtClean="0"/>
              <a:t>"Ilgtspējīgas biodegvielas ražošanas alternatīvu noteikšanai un ieviešanai vajadzētu būt balstītai uz stingriem novērtējumiem, kas integrē sociālekonomiskos un vides mērķus vietējā, reģionālā un globālā mērogā."</a:t>
            </a:r>
            <a:endParaRPr lang="lv-LV" sz="2000" dirty="0"/>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5435097" y="1319207"/>
            <a:ext cx="6609421" cy="3321050"/>
          </a:xfrm>
          <a:prstGeom prst="rect">
            <a:avLst/>
          </a:prstGeom>
          <a:noFill/>
          <a:ln>
            <a:noFill/>
          </a:ln>
        </p:spPr>
      </p:pic>
      <p:sp>
        <p:nvSpPr>
          <p:cNvPr id="3" name="TextBox 2"/>
          <p:cNvSpPr txBox="1"/>
          <p:nvPr/>
        </p:nvSpPr>
        <p:spPr>
          <a:xfrm>
            <a:off x="5620215" y="4752009"/>
            <a:ext cx="3553719" cy="369332"/>
          </a:xfrm>
          <a:prstGeom prst="rect">
            <a:avLst/>
          </a:prstGeom>
          <a:noFill/>
        </p:spPr>
        <p:txBody>
          <a:bodyPr wrap="square" rtlCol="0">
            <a:spAutoFit/>
          </a:bodyPr>
          <a:lstStyle/>
          <a:p>
            <a:r>
              <a:rPr lang="lv-LV" smtClean="0"/>
              <a:t>Avots: Korea </a:t>
            </a:r>
            <a:r>
              <a:rPr lang="lv-LV" i="1" smtClean="0"/>
              <a:t>[Correa]</a:t>
            </a:r>
            <a:r>
              <a:rPr lang="lv-LV" smtClean="0"/>
              <a:t>, un citi (2019) </a:t>
            </a:r>
            <a:endParaRPr lang="lv-LV" dirty="0"/>
          </a:p>
        </p:txBody>
      </p:sp>
    </p:spTree>
    <p:extLst>
      <p:ext uri="{BB962C8B-B14F-4D97-AF65-F5344CB8AC3E}">
        <p14:creationId xmlns:p14="http://schemas.microsoft.com/office/powerpoint/2010/main" val="1804013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523220"/>
          </a:xfrm>
          <a:prstGeom prst="rect">
            <a:avLst/>
          </a:prstGeom>
          <a:noFill/>
        </p:spPr>
        <p:txBody>
          <a:bodyPr wrap="square" rtlCol="0">
            <a:spAutoFit/>
          </a:bodyPr>
          <a:lstStyle/>
          <a:p>
            <a:pPr algn="r"/>
            <a:r>
              <a:rPr lang="lv-LV" sz="2800" b="1" spc="100" dirty="0" smtClean="0">
                <a:solidFill>
                  <a:schemeClr val="bg1"/>
                </a:solidFill>
              </a:rPr>
              <a:t>Piemērs: Biodegvielu ietekme</a:t>
            </a:r>
            <a:endParaRPr lang="lv-LV" sz="2800" b="1" dirty="0">
              <a:solidFill>
                <a:schemeClr val="bg1"/>
              </a:solidFill>
            </a:endParaRPr>
          </a:p>
        </p:txBody>
      </p:sp>
      <p:sp>
        <p:nvSpPr>
          <p:cNvPr id="5" name="Rectangle 4"/>
          <p:cNvSpPr/>
          <p:nvPr/>
        </p:nvSpPr>
        <p:spPr>
          <a:xfrm>
            <a:off x="244862" y="1076411"/>
            <a:ext cx="5911007" cy="4339650"/>
          </a:xfrm>
          <a:prstGeom prst="rect">
            <a:avLst/>
          </a:prstGeom>
        </p:spPr>
        <p:txBody>
          <a:bodyPr wrap="square">
            <a:spAutoFit/>
          </a:bodyPr>
          <a:lstStyle/>
          <a:p>
            <a:pPr>
              <a:spcAft>
                <a:spcPts val="0"/>
              </a:spcAft>
            </a:pPr>
            <a:r>
              <a:rPr lang="lv-LV" sz="2000" b="1" dirty="0">
                <a:solidFill>
                  <a:schemeClr val="accent1">
                    <a:lumMod val="75000"/>
                  </a:schemeClr>
                </a:solidFill>
                <a:latin typeface="Calibri Light" charset="0"/>
              </a:rPr>
              <a:t>Imerzīls </a:t>
            </a:r>
            <a:r>
              <a:rPr lang="lv-LV" sz="2000" b="0" i="1" dirty="0">
                <a:solidFill>
                  <a:schemeClr val="accent1">
                    <a:lumMod val="75000"/>
                  </a:schemeClr>
                </a:solidFill>
                <a:latin typeface="Calibri Light" charset="0"/>
              </a:rPr>
              <a:t>[Immerzeel]</a:t>
            </a:r>
            <a:r>
              <a:rPr lang="lv-LV" sz="2000" b="1" dirty="0">
                <a:solidFill>
                  <a:schemeClr val="accent1">
                    <a:lumMod val="75000"/>
                  </a:schemeClr>
                </a:solidFill>
                <a:latin typeface="Calibri Light" charset="0"/>
              </a:rPr>
              <a:t> un citi (2014) sniedz detalizētu pārskatu par bioenerģijas augkopības ietekmi uz bioloģisko daudzveidību. Autori atzīmē sekojošo:</a:t>
            </a:r>
          </a:p>
          <a:p>
            <a:pPr>
              <a:spcAft>
                <a:spcPts val="0"/>
              </a:spcAft>
            </a:pPr>
            <a:r>
              <a:rPr lang="lv-LV" sz="1600" dirty="0" smtClean="0"/>
              <a:t> </a:t>
            </a:r>
            <a:endParaRPr lang="lv-LV" sz="2000" b="1" dirty="0">
              <a:solidFill>
                <a:schemeClr val="accent1">
                  <a:lumMod val="75000"/>
                </a:schemeClr>
              </a:solidFill>
              <a:latin typeface="Calibri Light" charset="0"/>
              <a:ea typeface="Times New Roman" charset="0"/>
              <a:cs typeface="Times New Roman" charset="0"/>
            </a:endParaRPr>
          </a:p>
          <a:p>
            <a:pPr marL="285750" indent="-285750">
              <a:spcAft>
                <a:spcPts val="0"/>
              </a:spcAft>
              <a:buFont typeface="Arial" charset="0"/>
              <a:buChar char="•"/>
            </a:pPr>
            <a:r>
              <a:rPr lang="lv-LV" sz="2000" b="1" dirty="0" smtClean="0">
                <a:solidFill>
                  <a:schemeClr val="accent1">
                    <a:lumMod val="75000"/>
                  </a:schemeClr>
                </a:solidFill>
                <a:latin typeface="Calibri Light" charset="0"/>
              </a:rPr>
              <a:t>sākotnējās zemes izmantošanas nozīme – lielākā daļa negatīvās ietekmes attiecas uz dabiskās veģetācijas pārveidošanu par pirmās paaudzes biodegvielas kultūrām.</a:t>
            </a:r>
          </a:p>
          <a:p>
            <a:pPr marL="285750" indent="-285750">
              <a:spcAft>
                <a:spcPts val="0"/>
              </a:spcAft>
              <a:buFont typeface="Arial" charset="0"/>
              <a:buChar char="•"/>
            </a:pPr>
            <a:r>
              <a:rPr lang="lv-LV" sz="2000" b="1" dirty="0" smtClean="0">
                <a:solidFill>
                  <a:schemeClr val="accent1">
                    <a:lumMod val="75000"/>
                  </a:schemeClr>
                </a:solidFill>
                <a:latin typeface="Calibri Light" charset="0"/>
              </a:rPr>
              <a:t>dažādām kultūrām ietekme ir atšķirīga – </a:t>
            </a:r>
            <a:r>
              <a:rPr lang="lv-LV" sz="2000" dirty="0" smtClean="0">
                <a:solidFill>
                  <a:schemeClr val="accent1">
                    <a:lumMod val="75000"/>
                  </a:schemeClr>
                </a:solidFill>
              </a:rPr>
              <a:t>atkarībā no tā, vai tiek izmantota 1., 2. vai 3. paaudzes biodegvielas. </a:t>
            </a:r>
            <a:endParaRPr lang="lv-LV" sz="2000" b="1" dirty="0" smtClean="0">
              <a:solidFill>
                <a:schemeClr val="accent1">
                  <a:lumMod val="75000"/>
                </a:schemeClr>
              </a:solidFill>
              <a:latin typeface="Calibri Light" charset="0"/>
              <a:ea typeface="Times New Roman" charset="0"/>
              <a:cs typeface="Times New Roman" charset="0"/>
            </a:endParaRPr>
          </a:p>
          <a:p>
            <a:pPr marL="285750" indent="-285750">
              <a:spcAft>
                <a:spcPts val="0"/>
              </a:spcAft>
              <a:buFont typeface="Arial" charset="0"/>
              <a:buChar char="•"/>
            </a:pPr>
            <a:r>
              <a:rPr lang="lv-LV" sz="2000" b="1" dirty="0">
                <a:solidFill>
                  <a:schemeClr val="accent1">
                    <a:lumMod val="75000"/>
                  </a:schemeClr>
                </a:solidFill>
                <a:latin typeface="Calibri Light" charset="0"/>
              </a:rPr>
              <a:t>Bioloģiskās daudzveidības ietekme ir biotopu maiņa, sadrumstalotība, piesārņojums, invazīvas sugas un klimata pārmaiņu ietekme (skat. attēlu)</a:t>
            </a:r>
            <a:endParaRPr lang="lv-LV" sz="2000" dirty="0" smtClean="0">
              <a:solidFill>
                <a:schemeClr val="accent1">
                  <a:lumMod val="75000"/>
                </a:schemeClr>
              </a:solidFill>
            </a:endParaRPr>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269" y="890657"/>
            <a:ext cx="5671196" cy="4913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4033" y="5855929"/>
            <a:ext cx="6513690" cy="1002071"/>
          </a:xfrm>
          <a:prstGeom prst="rect">
            <a:avLst/>
          </a:prstGeom>
        </p:spPr>
      </p:pic>
      <p:sp>
        <p:nvSpPr>
          <p:cNvPr id="6" name="TextBox 5"/>
          <p:cNvSpPr txBox="1"/>
          <p:nvPr/>
        </p:nvSpPr>
        <p:spPr>
          <a:xfrm>
            <a:off x="9592887" y="6214546"/>
            <a:ext cx="2599113" cy="523220"/>
          </a:xfrm>
          <a:prstGeom prst="rect">
            <a:avLst/>
          </a:prstGeom>
          <a:solidFill>
            <a:schemeClr val="bg1"/>
          </a:solidFill>
        </p:spPr>
        <p:txBody>
          <a:bodyPr wrap="square" rtlCol="0">
            <a:spAutoFit/>
          </a:bodyPr>
          <a:lstStyle/>
          <a:p>
            <a:r>
              <a:rPr lang="lv-LV" sz="1400" b="1" dirty="0" smtClean="0">
                <a:solidFill>
                  <a:schemeClr val="accent1">
                    <a:lumMod val="75000"/>
                  </a:schemeClr>
                </a:solidFill>
                <a:latin typeface="Calibri Light" charset="0"/>
              </a:rPr>
              <a:t>(Imerzīls </a:t>
            </a:r>
            <a:r>
              <a:rPr lang="lv-LV" sz="1400" b="0" i="1" dirty="0" smtClean="0">
                <a:solidFill>
                  <a:schemeClr val="accent1">
                    <a:lumMod val="75000"/>
                  </a:schemeClr>
                </a:solidFill>
                <a:latin typeface="Calibri Light" charset="0"/>
              </a:rPr>
              <a:t>[Immerzeel]</a:t>
            </a:r>
            <a:r>
              <a:rPr lang="lv-LV" sz="1400" b="1" dirty="0">
                <a:solidFill>
                  <a:schemeClr val="accent1">
                    <a:lumMod val="75000"/>
                  </a:schemeClr>
                </a:solidFill>
                <a:latin typeface="Calibri Light" charset="0"/>
              </a:rPr>
              <a:t> un citi, 2014)</a:t>
            </a:r>
            <a:endParaRPr lang="lv-LV" sz="1400" dirty="0"/>
          </a:p>
        </p:txBody>
      </p:sp>
    </p:spTree>
    <p:extLst>
      <p:ext uri="{BB962C8B-B14F-4D97-AF65-F5344CB8AC3E}">
        <p14:creationId xmlns:p14="http://schemas.microsoft.com/office/powerpoint/2010/main" val="1796618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159576"/>
            <a:ext cx="5891693" cy="954107"/>
          </a:xfrm>
          <a:prstGeom prst="rect">
            <a:avLst/>
          </a:prstGeom>
          <a:noFill/>
        </p:spPr>
        <p:txBody>
          <a:bodyPr wrap="square" rtlCol="0">
            <a:spAutoFit/>
          </a:bodyPr>
          <a:lstStyle/>
          <a:p>
            <a:pPr algn="r"/>
            <a:r>
              <a:rPr lang="lv-LV" sz="2800" b="1" spc="100" dirty="0">
                <a:solidFill>
                  <a:schemeClr val="bg1"/>
                </a:solidFill>
              </a:rPr>
              <a:t>1., 2. un 3. paaudzes biodegvielas</a:t>
            </a:r>
            <a:endParaRPr lang="lv-LV" sz="2800" b="1" dirty="0">
              <a:solidFill>
                <a:schemeClr val="bg1"/>
              </a:solidFill>
            </a:endParaRPr>
          </a:p>
        </p:txBody>
      </p:sp>
      <p:sp>
        <p:nvSpPr>
          <p:cNvPr id="5" name="Rectangle 4"/>
          <p:cNvSpPr/>
          <p:nvPr/>
        </p:nvSpPr>
        <p:spPr>
          <a:xfrm>
            <a:off x="159569" y="1073337"/>
            <a:ext cx="7210892" cy="5016758"/>
          </a:xfrm>
          <a:prstGeom prst="rect">
            <a:avLst/>
          </a:prstGeom>
        </p:spPr>
        <p:txBody>
          <a:bodyPr wrap="square">
            <a:spAutoFit/>
          </a:bodyPr>
          <a:lstStyle/>
          <a:p>
            <a:pPr>
              <a:spcAft>
                <a:spcPts val="0"/>
              </a:spcAft>
            </a:pPr>
            <a:r>
              <a:rPr lang="lv-LV" sz="2000" dirty="0" smtClean="0"/>
              <a:t>Trīs veidu biodegvielas (Oreganas valsts universitāte </a:t>
            </a:r>
            <a:r>
              <a:rPr lang="lv-LV" sz="2000" i="1" dirty="0" smtClean="0"/>
              <a:t>[Oregan</a:t>
            </a:r>
            <a:r>
              <a:rPr lang="lv-LV" sz="1600" i="1" dirty="0" smtClean="0"/>
              <a:t> </a:t>
            </a:r>
            <a:r>
              <a:rPr lang="lv-LV" sz="2000" i="1" dirty="0"/>
              <a:t>State University]</a:t>
            </a:r>
            <a:r>
              <a:rPr lang="lv-LV" sz="2000" dirty="0"/>
              <a:t>):</a:t>
            </a:r>
          </a:p>
          <a:p>
            <a:pPr>
              <a:spcAft>
                <a:spcPts val="0"/>
              </a:spcAft>
            </a:pPr>
            <a:endParaRPr lang="lv-LV" sz="2000" dirty="0"/>
          </a:p>
          <a:p>
            <a:pPr marL="457200" indent="-457200">
              <a:spcAft>
                <a:spcPts val="0"/>
              </a:spcAft>
              <a:buFont typeface="+mj-lt"/>
              <a:buAutoNum type="arabicPeriod"/>
            </a:pPr>
            <a:r>
              <a:rPr lang="lv-LV" sz="2000" dirty="0">
                <a:solidFill>
                  <a:srgbClr val="C00000"/>
                </a:solidFill>
              </a:rPr>
              <a:t>1. paaudzes biodegvielas </a:t>
            </a:r>
            <a:r>
              <a:rPr lang="lv-LV" sz="2000" dirty="0"/>
              <a:t>(piem. rapšu eļļa, saulespuķu eļļa, bietes, cukurniedres, kukurūza, kartupeļi) – galvenais trūkums ir biomasa, kas ir arī pārtikas avots. </a:t>
            </a:r>
          </a:p>
          <a:p>
            <a:pPr marL="457200" indent="-457200">
              <a:spcAft>
                <a:spcPts val="0"/>
              </a:spcAft>
              <a:buFont typeface="+mj-lt"/>
              <a:buAutoNum type="arabicPeriod"/>
            </a:pPr>
            <a:r>
              <a:rPr lang="lv-LV" sz="2000" dirty="0" smtClean="0">
                <a:solidFill>
                  <a:srgbClr val="C00000"/>
                </a:solidFill>
              </a:rPr>
              <a:t>2. paaudzes biodegvielas</a:t>
            </a:r>
            <a:r>
              <a:rPr lang="lv-LV" sz="2000" dirty="0"/>
              <a:t> (piem. lauksaimniecības un mežizstrādes atliekas) iegūst no nepārtikas biomasas, bet tomēr konkurē ar pārtikas ražošanu attiecībā uz zemes izmantošanu. </a:t>
            </a:r>
          </a:p>
          <a:p>
            <a:pPr marL="457200" indent="-457200">
              <a:spcAft>
                <a:spcPts val="0"/>
              </a:spcAft>
              <a:buFont typeface="+mj-lt"/>
              <a:buAutoNum type="arabicPeriod"/>
            </a:pPr>
            <a:r>
              <a:rPr lang="lv-LV" sz="2000" dirty="0" smtClean="0">
                <a:solidFill>
                  <a:srgbClr val="C00000"/>
                </a:solidFill>
              </a:rPr>
              <a:t>3. paaudzes biodegvielas </a:t>
            </a:r>
            <a:r>
              <a:rPr lang="lv-LV" sz="2000" dirty="0"/>
              <a:t>(piem. inženierijas kultūras, piemēram, aļģes), ir vislabākā alternatīvās degvielas iespēja, jo </a:t>
            </a:r>
            <a:r>
              <a:rPr lang="lv-LV" sz="2000" dirty="0" smtClean="0"/>
              <a:t>tā </a:t>
            </a:r>
            <a:r>
              <a:rPr lang="lv-LV" sz="2000" dirty="0"/>
              <a:t>nekonkurē ar pārtiku. Aļģes var augt platībās, kas nav piemērotas pirmās un otrās paaudzes kultūrām, kas mazina stresu attiecībā uz izmantoto ūdeni un aramzemi. Turklāt to var audzēt, izmantojot notekūdeņus, kanalizāciju un sālsūdeni. </a:t>
            </a:r>
          </a:p>
        </p:txBody>
      </p:sp>
      <p:pic>
        <p:nvPicPr>
          <p:cNvPr id="7" name="Picture 6" descr="../../../../Desktop/Screen%20Shot%202020-07-19%20at%2009.27.34"/>
          <p:cNvPicPr/>
          <p:nvPr/>
        </p:nvPicPr>
        <p:blipFill>
          <a:blip r:embed="rId4">
            <a:extLst>
              <a:ext uri="{28A0092B-C50C-407E-A947-70E740481C1C}">
                <a14:useLocalDpi xmlns:a14="http://schemas.microsoft.com/office/drawing/2010/main" val="0"/>
              </a:ext>
            </a:extLst>
          </a:blip>
          <a:srcRect/>
          <a:stretch>
            <a:fillRect/>
          </a:stretch>
        </p:blipFill>
        <p:spPr bwMode="auto">
          <a:xfrm>
            <a:off x="7392115" y="1030556"/>
            <a:ext cx="4735396" cy="3152852"/>
          </a:xfrm>
          <a:prstGeom prst="rect">
            <a:avLst/>
          </a:prstGeom>
          <a:noFill/>
          <a:ln>
            <a:noFill/>
          </a:ln>
        </p:spPr>
      </p:pic>
      <p:sp>
        <p:nvSpPr>
          <p:cNvPr id="2" name="Rectangle 1"/>
          <p:cNvSpPr/>
          <p:nvPr/>
        </p:nvSpPr>
        <p:spPr>
          <a:xfrm>
            <a:off x="7392115" y="4312547"/>
            <a:ext cx="4735396" cy="2123658"/>
          </a:xfrm>
          <a:prstGeom prst="rect">
            <a:avLst/>
          </a:prstGeom>
        </p:spPr>
        <p:txBody>
          <a:bodyPr wrap="square">
            <a:spAutoFit/>
          </a:bodyPr>
          <a:lstStyle/>
          <a:p>
            <a:pPr>
              <a:spcAft>
                <a:spcPts val="0"/>
              </a:spcAft>
            </a:pPr>
            <a:r>
              <a:rPr lang="lv-LV" sz="1600" dirty="0" smtClean="0">
                <a:solidFill>
                  <a:srgbClr val="0054A6"/>
                </a:solidFill>
                <a:latin typeface="Lucida Grande" charset="0"/>
              </a:rPr>
              <a:t>Aļgu enerģijas ferma Austrālijā</a:t>
            </a:r>
            <a:r>
              <a:rPr lang="lv-LV" sz="1600" dirty="0" smtClean="0"/>
              <a:t> </a:t>
            </a:r>
          </a:p>
          <a:p>
            <a:pPr>
              <a:spcAft>
                <a:spcPts val="0"/>
              </a:spcAft>
            </a:pPr>
            <a:r>
              <a:rPr lang="lv-LV" sz="1600" dirty="0" smtClean="0">
                <a:solidFill>
                  <a:srgbClr val="0054A6"/>
                </a:solidFill>
                <a:latin typeface="Lucida Grande" charset="0"/>
              </a:rPr>
              <a:t>(Aļģu biotehnoloģijas laboratorija, Kvīnslendas universitāte </a:t>
            </a:r>
            <a:r>
              <a:rPr lang="lv-LV" sz="1600" i="1" dirty="0" smtClean="0">
                <a:solidFill>
                  <a:srgbClr val="0054A6"/>
                </a:solidFill>
                <a:latin typeface="Lucida Grande" charset="0"/>
              </a:rPr>
              <a:t>[University of Queensland]</a:t>
            </a:r>
            <a:r>
              <a:rPr lang="lv-LV" sz="1600" dirty="0" smtClean="0">
                <a:solidFill>
                  <a:srgbClr val="0054A6"/>
                </a:solidFill>
                <a:latin typeface="Lucida Grande" charset="0"/>
              </a:rPr>
              <a:t>, Austrālija). </a:t>
            </a:r>
          </a:p>
          <a:p>
            <a:pPr>
              <a:spcAft>
                <a:spcPts val="0"/>
              </a:spcAft>
            </a:pPr>
            <a:endParaRPr lang="lv-LV" sz="1600" dirty="0">
              <a:solidFill>
                <a:srgbClr val="0054A6"/>
              </a:solidFill>
              <a:latin typeface="Lucida Grande" charset="0"/>
              <a:ea typeface="Times New Roman" charset="0"/>
            </a:endParaRPr>
          </a:p>
          <a:p>
            <a:pPr>
              <a:spcAft>
                <a:spcPts val="0"/>
              </a:spcAft>
            </a:pPr>
            <a:r>
              <a:rPr lang="lv-LV" sz="1600" dirty="0" smtClean="0">
                <a:solidFill>
                  <a:srgbClr val="0054A6"/>
                </a:solidFill>
                <a:latin typeface="Lucida Grande" charset="0"/>
              </a:rPr>
              <a:t>Audzēšana atvērtos dīķos (a) pēc sākotnējās audzēšanas noslēgtos maisos (b). </a:t>
            </a:r>
            <a:endParaRPr lang="lv-LV" sz="1600" dirty="0" smtClean="0">
              <a:solidFill>
                <a:srgbClr val="0054A6"/>
              </a:solidFill>
              <a:latin typeface="Lucida Grande" charset="0"/>
              <a:ea typeface="Times New Roman" charset="0"/>
            </a:endParaRPr>
          </a:p>
          <a:p>
            <a:pPr>
              <a:spcAft>
                <a:spcPts val="0"/>
              </a:spcAft>
            </a:pPr>
            <a:endParaRPr lang="lv-LV" sz="1600" dirty="0">
              <a:solidFill>
                <a:srgbClr val="0054A6"/>
              </a:solidFill>
              <a:latin typeface="Lucida Grande" charset="0"/>
              <a:ea typeface="Times New Roman" charset="0"/>
            </a:endParaRPr>
          </a:p>
          <a:p>
            <a:pPr>
              <a:spcAft>
                <a:spcPts val="0"/>
              </a:spcAft>
            </a:pPr>
            <a:r>
              <a:rPr lang="lv-LV" sz="1600" dirty="0" smtClean="0">
                <a:solidFill>
                  <a:srgbClr val="0054A6"/>
                </a:solidFill>
                <a:latin typeface="Lucida Grande" charset="0"/>
              </a:rPr>
              <a:t>Avots: Korea </a:t>
            </a:r>
            <a:r>
              <a:rPr lang="lv-LV" sz="1600" i="1" dirty="0" smtClean="0">
                <a:solidFill>
                  <a:srgbClr val="0054A6"/>
                </a:solidFill>
                <a:latin typeface="Lucida Grande" charset="0"/>
              </a:rPr>
              <a:t>[Correa]</a:t>
            </a:r>
            <a:r>
              <a:rPr lang="lv-LV" sz="1600" dirty="0" smtClean="0">
                <a:solidFill>
                  <a:srgbClr val="0054A6"/>
                </a:solidFill>
                <a:latin typeface="Lucida Grande" charset="0"/>
              </a:rPr>
              <a:t>, un citi (2019)</a:t>
            </a:r>
            <a:endParaRPr lang="lv-LV" sz="2400" dirty="0">
              <a:effectLst/>
              <a:latin typeface="Times New Roman" charset="0"/>
              <a:ea typeface="Calibri" charset="0"/>
            </a:endParaRPr>
          </a:p>
        </p:txBody>
      </p:sp>
    </p:spTree>
    <p:extLst>
      <p:ext uri="{BB962C8B-B14F-4D97-AF65-F5344CB8AC3E}">
        <p14:creationId xmlns:p14="http://schemas.microsoft.com/office/powerpoint/2010/main" val="1775053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5" name="Rectangle 4"/>
          <p:cNvSpPr/>
          <p:nvPr/>
        </p:nvSpPr>
        <p:spPr>
          <a:xfrm>
            <a:off x="1044893" y="5648261"/>
            <a:ext cx="10221951" cy="461665"/>
          </a:xfrm>
          <a:prstGeom prst="rect">
            <a:avLst/>
          </a:prstGeom>
        </p:spPr>
        <p:txBody>
          <a:bodyPr wrap="square">
            <a:spAutoFit/>
          </a:bodyPr>
          <a:lstStyle/>
          <a:p>
            <a:r>
              <a:rPr lang="lv-LV" sz="2400" dirty="0">
                <a:solidFill>
                  <a:srgbClr val="3D8400"/>
                </a:solidFill>
                <a:latin typeface="Arial" charset="0"/>
                <a:hlinkClick r:id="rId4"/>
              </a:rPr>
              <a:t>http://www.allthings.bio/quiz/are-you-ready-for-the-bioeconomy/ </a:t>
            </a:r>
            <a:endParaRPr lang="lv-LV" sz="2400" dirty="0"/>
          </a:p>
        </p:txBody>
      </p:sp>
      <p:sp>
        <p:nvSpPr>
          <p:cNvPr id="10"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Textfeld 1">
            <a:extLst>
              <a:ext uri="{FF2B5EF4-FFF2-40B4-BE49-F238E27FC236}">
                <a16:creationId xmlns:a16="http://schemas.microsoft.com/office/drawing/2014/main" id="{916C075C-E486-8B40-A758-F39602688645}"/>
              </a:ext>
            </a:extLst>
          </p:cNvPr>
          <p:cNvSpPr txBox="1"/>
          <p:nvPr/>
        </p:nvSpPr>
        <p:spPr>
          <a:xfrm>
            <a:off x="6155869" y="174791"/>
            <a:ext cx="5856513" cy="523220"/>
          </a:xfrm>
          <a:prstGeom prst="rect">
            <a:avLst/>
          </a:prstGeom>
          <a:noFill/>
        </p:spPr>
        <p:txBody>
          <a:bodyPr wrap="square" rtlCol="0">
            <a:spAutoFit/>
          </a:bodyPr>
          <a:lstStyle/>
          <a:p>
            <a:pPr algn="r"/>
            <a:r>
              <a:rPr lang="lv-LV" sz="2800" b="1" spc="100" dirty="0" smtClean="0">
                <a:solidFill>
                  <a:schemeClr val="bg1"/>
                </a:solidFill>
                <a:latin typeface="Roboto" panose="02000000000000000000" pitchFamily="2" charset="0"/>
              </a:rPr>
              <a:t>Bioekonomikas viktorīna</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893" y="1397000"/>
            <a:ext cx="9398929" cy="4127205"/>
          </a:xfrm>
          <a:prstGeom prst="rect">
            <a:avLst/>
          </a:prstGeom>
        </p:spPr>
      </p:pic>
    </p:spTree>
    <p:extLst>
      <p:ext uri="{BB962C8B-B14F-4D97-AF65-F5344CB8AC3E}">
        <p14:creationId xmlns:p14="http://schemas.microsoft.com/office/powerpoint/2010/main" val="1599850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lv-LV" sz="1400" dirty="0">
                <a:solidFill>
                  <a:schemeClr val="bg1"/>
                </a:solidFill>
                <a:latin typeface="Roboto" panose="02000000000000000000" pitchFamily="2" charset="0"/>
              </a:rPr>
              <a:t>Pasniedzēja vārds</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lv-LV" sz="4000" b="1" dirty="0">
                <a:solidFill>
                  <a:srgbClr val="FFED00"/>
                </a:solidFill>
              </a:rPr>
              <a:t>Jautājumi un diskusijas</a:t>
            </a:r>
          </a:p>
        </p:txBody>
      </p:sp>
    </p:spTree>
    <p:extLst>
      <p:ext uri="{BB962C8B-B14F-4D97-AF65-F5344CB8AC3E}">
        <p14:creationId xmlns:p14="http://schemas.microsoft.com/office/powerpoint/2010/main" val="16791184"/>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708981"/>
          </a:xfrm>
          <a:prstGeom prst="rect">
            <a:avLst/>
          </a:prstGeom>
          <a:noFill/>
        </p:spPr>
        <p:txBody>
          <a:bodyPr wrap="square" rtlCol="0" anchor="t">
            <a:spAutoFit/>
          </a:bodyPr>
          <a:lstStyle/>
          <a:p>
            <a:pPr algn="just">
              <a:spcAft>
                <a:spcPts val="2400"/>
              </a:spcAft>
            </a:pPr>
            <a:r>
              <a:rPr lang="lv-LV" sz="2800" b="1" dirty="0" smtClean="0">
                <a:solidFill>
                  <a:srgbClr val="FFC000"/>
                </a:solidFill>
                <a:latin typeface="Roboto" panose="02000000000000000000" pitchFamily="2" charset="0"/>
              </a:rPr>
              <a:t>Bioekonomika…</a:t>
            </a:r>
          </a:p>
          <a:p>
            <a:pPr marL="285750" indent="-285750">
              <a:spcAft>
                <a:spcPts val="2400"/>
              </a:spcAft>
              <a:buFont typeface="Arial" panose="020B0604020202020204" pitchFamily="34" charset="0"/>
              <a:buChar char="•"/>
            </a:pPr>
            <a:r>
              <a:rPr lang="lv-LV" dirty="0" smtClean="0"/>
              <a:t>Tā ir preču, pakalpojumu vai enerģijas ražošana no bioloģiskā materiāla kā galvenā resursa. </a:t>
            </a:r>
          </a:p>
          <a:p>
            <a:pPr marL="285750" indent="-285750">
              <a:spcAft>
                <a:spcPts val="2400"/>
              </a:spcAft>
              <a:buFont typeface="Arial" panose="020B0604020202020204" pitchFamily="34" charset="0"/>
              <a:buChar char="•"/>
            </a:pPr>
            <a:r>
              <a:rPr lang="lv-LV" dirty="0" smtClean="0"/>
              <a:t>Cieši saistīta ar ilgtspējību, jo bieži tiek izmantoti bioloģiski noārdāmi resursi, un bieži vien tiek izstrādātas sistēmas, kurās atkritumu klātbūtne neeksistē. </a:t>
            </a:r>
          </a:p>
          <a:p>
            <a:pPr marL="285750" indent="-285750">
              <a:spcAft>
                <a:spcPts val="2400"/>
              </a:spcAft>
              <a:buFont typeface="Arial" panose="020B0604020202020204" pitchFamily="34" charset="0"/>
              <a:buChar char="•"/>
            </a:pPr>
            <a:r>
              <a:rPr lang="lv-LV" dirty="0" smtClean="0"/>
              <a:t>Var palīdzēt izvairīties no resursu izsīkšanas nākamajām paaudzēm.  </a:t>
            </a:r>
            <a:endParaRPr lang="lv-LV" sz="2800" b="1" dirty="0" smtClean="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r>
              <a:rPr dirty="0"/>
              <a:t/>
            </a:r>
            <a:br>
              <a:rPr dirty="0"/>
            </a:br>
            <a:endParaRPr lang="lv-LV" sz="3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145348" y="176122"/>
            <a:ext cx="5046652" cy="523220"/>
          </a:xfrm>
          <a:prstGeom prst="rect">
            <a:avLst/>
          </a:prstGeom>
          <a:noFill/>
        </p:spPr>
        <p:txBody>
          <a:bodyPr wrap="square" rtlCol="0">
            <a:spAutoFit/>
          </a:bodyPr>
          <a:lstStyle/>
          <a:p>
            <a:pPr algn="r"/>
            <a:r>
              <a:rPr lang="lv-LV" sz="2800" b="1" spc="100" dirty="0">
                <a:solidFill>
                  <a:schemeClr val="bg1"/>
                </a:solidFill>
                <a:latin typeface="Roboto" panose="02000000000000000000" pitchFamily="2" charset="0"/>
              </a:rPr>
              <a:t>Kas ir bioekonomika?</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2616101"/>
          </a:xfrm>
          <a:prstGeom prst="rect">
            <a:avLst/>
          </a:prstGeom>
          <a:noFill/>
        </p:spPr>
        <p:txBody>
          <a:bodyPr wrap="square" rtlCol="0">
            <a:spAutoFit/>
          </a:bodyPr>
          <a:lstStyle/>
          <a:p>
            <a:pPr algn="ctr"/>
            <a:r>
              <a:rPr lang="lv-LV" sz="2800" b="1" dirty="0" smtClean="0">
                <a:solidFill>
                  <a:srgbClr val="FFC000"/>
                </a:solidFill>
              </a:rPr>
              <a:t>Eiropas bioekonomikas stratēģija</a:t>
            </a:r>
            <a:endParaRPr lang="lv-LV" sz="2800" b="1" dirty="0">
              <a:solidFill>
                <a:srgbClr val="FFC000"/>
              </a:solidFill>
            </a:endParaRPr>
          </a:p>
          <a:p>
            <a:endParaRPr lang="lv-LV" dirty="0"/>
          </a:p>
          <a:p>
            <a:r>
              <a:rPr lang="lv-LV" dirty="0" smtClean="0"/>
              <a:t>Eiropas Komisija veic pasākumus ilgtspējīgas </a:t>
            </a:r>
            <a:r>
              <a:rPr lang="lv-LV" dirty="0" err="1" smtClean="0"/>
              <a:t>bioekonomikas</a:t>
            </a:r>
            <a:r>
              <a:rPr lang="lv-LV" dirty="0" smtClean="0"/>
              <a:t> virzienā, un Savienībai ir </a:t>
            </a:r>
            <a:r>
              <a:rPr lang="lv-LV" dirty="0" err="1" smtClean="0"/>
              <a:t>bioekonomikas</a:t>
            </a:r>
            <a:r>
              <a:rPr lang="lv-LV" dirty="0" smtClean="0"/>
              <a:t> stratēģija, lai veicinātu </a:t>
            </a:r>
            <a:r>
              <a:rPr lang="lv-LV" dirty="0" err="1" smtClean="0"/>
              <a:t>bioekonomiku</a:t>
            </a:r>
            <a:r>
              <a:rPr lang="lv-LV" dirty="0" smtClean="0"/>
              <a:t> un nepieļautu ekoloģiski limitējošu stāvokļu sasniegšanu. </a:t>
            </a:r>
            <a:endParaRPr lang="lv-LV"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942474" y="3924384"/>
            <a:ext cx="3526357" cy="2443655"/>
          </a:xfrm>
          <a:prstGeom prst="rect">
            <a:avLst/>
          </a:prstGeom>
        </p:spPr>
      </p:pic>
    </p:spTree>
    <p:extLst>
      <p:ext uri="{BB962C8B-B14F-4D97-AF65-F5344CB8AC3E}">
        <p14:creationId xmlns:p14="http://schemas.microsoft.com/office/powerpoint/2010/main" val="192571508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lv-LV" sz="2400" b="1" dirty="0" smtClean="0">
                <a:solidFill>
                  <a:schemeClr val="accent6">
                    <a:lumMod val="50000"/>
                  </a:schemeClr>
                </a:solidFill>
              </a:rPr>
              <a:t>Šie izglītības resursi tika izstrādāti BE-Rural projekta ietvaros</a:t>
            </a:r>
            <a:r>
              <a:rPr lang="lv-LV" smtClean="0"/>
              <a:t> </a:t>
            </a:r>
            <a:endParaRPr lang="lv-LV" sz="2000" dirty="0" smtClean="0">
              <a:solidFill>
                <a:schemeClr val="accent3">
                  <a:lumMod val="75000"/>
                </a:schemeClr>
              </a:solidFill>
            </a:endParaRPr>
          </a:p>
          <a:p>
            <a:pPr algn="ctr"/>
            <a:r>
              <a:rPr lang="lv-LV" dirty="0" smtClean="0">
                <a:solidFill>
                  <a:schemeClr val="accent3">
                    <a:lumMod val="75000"/>
                  </a:schemeClr>
                </a:solidFill>
              </a:rPr>
              <a:t>Uz bioloģiju balstītas stratēģijas un vadlīnijas lauku un reģionālās attīstības uzlabošanai ES (2019. gada aprīlis – 2022. gada marts)</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lv-LV" sz="2400" b="1" dirty="0">
                <a:solidFill>
                  <a:srgbClr val="AE0917"/>
                </a:solidFill>
              </a:rPr>
              <a:t>BE-Rural atbalsts </a:t>
            </a:r>
          </a:p>
          <a:p>
            <a:pPr algn="just">
              <a:spcAft>
                <a:spcPts val="1800"/>
              </a:spcAft>
            </a:pPr>
            <a:r>
              <a:rPr lang="lv-LV" sz="1400" dirty="0"/>
              <a:t>… reģionālās ieinteresētās personas piecās valstīs:</a:t>
            </a:r>
          </a:p>
          <a:p>
            <a:pPr marL="214313" indent="-214313" algn="just">
              <a:spcAft>
                <a:spcPts val="1800"/>
              </a:spcAft>
              <a:buFont typeface="Arial" panose="020B0604020202020204" pitchFamily="34" charset="0"/>
              <a:buChar char="•"/>
            </a:pPr>
            <a:r>
              <a:rPr lang="lv-LV" sz="1400" dirty="0"/>
              <a:t>Latvija: Vidzeme un Kurzeme</a:t>
            </a:r>
            <a:endParaRPr lang="lv-LV"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lv-LV" sz="1400" dirty="0"/>
              <a:t>Polija: Ščecinas un Vislas lagūnas</a:t>
            </a:r>
            <a:endParaRPr lang="lv-LV"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lv-LV" sz="1400" dirty="0"/>
              <a:t>Rumānija: Kovašna </a:t>
            </a:r>
            <a:r>
              <a:rPr lang="lv-LV" sz="1400" i="1" dirty="0"/>
              <a:t>[Covasna]</a:t>
            </a:r>
          </a:p>
          <a:p>
            <a:pPr marL="214313" indent="-214313" algn="just">
              <a:spcAft>
                <a:spcPts val="1800"/>
              </a:spcAft>
              <a:buFont typeface="Arial" panose="020B0604020202020204" pitchFamily="34" charset="0"/>
              <a:buChar char="•"/>
            </a:pPr>
            <a:r>
              <a:rPr lang="lv-LV" sz="1400" dirty="0"/>
              <a:t>Bulgārija: Starazagora </a:t>
            </a:r>
            <a:r>
              <a:rPr lang="lv-LV" sz="1400" i="1" dirty="0"/>
              <a:t>[Stara Zagora]</a:t>
            </a:r>
          </a:p>
          <a:p>
            <a:pPr marL="214313" indent="-214313" algn="just">
              <a:spcAft>
                <a:spcPts val="1800"/>
              </a:spcAft>
              <a:buFont typeface="Arial" panose="020B0604020202020204" pitchFamily="34" charset="0"/>
              <a:buChar char="•"/>
            </a:pPr>
            <a:r>
              <a:rPr lang="lv-LV" sz="1400" dirty="0"/>
              <a:t>Ziemeļmaķedonija: Štrumica </a:t>
            </a:r>
            <a:r>
              <a:rPr lang="lv-LV" sz="1400" i="1" dirty="0"/>
              <a:t>[Strumica]</a:t>
            </a:r>
            <a:endParaRPr lang="lv-LV"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lv-LV" sz="1600" dirty="0">
                <a:solidFill>
                  <a:schemeClr val="accent3">
                    <a:lumMod val="75000"/>
                  </a:schemeClr>
                </a:solidFill>
              </a:rPr>
              <a:t>https://be-rural.eu</a:t>
            </a:r>
            <a:r>
              <a:rPr lang="lv-LV" smtClean="0"/>
              <a:t> </a:t>
            </a:r>
          </a:p>
          <a:p>
            <a:endParaRPr lang="lv-LV"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lv-LV" sz="2000" dirty="0">
                <a:solidFill>
                  <a:schemeClr val="accent6">
                    <a:lumMod val="50000"/>
                  </a:schemeClr>
                </a:solidFill>
              </a:rPr>
              <a:t>BE-Rural mērķis ir realizēt reģionālo bioloģisko ekonomiku potenciālu, atbalstot attiecīgos dalībniekus bioekonomikas stratēģiju un ceļvežu līdzdalības izstrādē </a:t>
            </a:r>
          </a:p>
        </p:txBody>
      </p:sp>
      <p:sp>
        <p:nvSpPr>
          <p:cNvPr id="2" name="Rectangle 1"/>
          <p:cNvSpPr/>
          <p:nvPr/>
        </p:nvSpPr>
        <p:spPr>
          <a:xfrm>
            <a:off x="700095" y="6177689"/>
            <a:ext cx="3943002" cy="369332"/>
          </a:xfrm>
          <a:prstGeom prst="rect">
            <a:avLst/>
          </a:prstGeom>
        </p:spPr>
        <p:txBody>
          <a:bodyPr wrap="none">
            <a:spAutoFit/>
          </a:bodyPr>
          <a:lstStyle/>
          <a:p>
            <a:r>
              <a:rPr lang="lv-LV" dirty="0">
                <a:hlinkClick r:id="rId5"/>
              </a:rPr>
              <a:t>https://be-rural.eu/innovation-regions/</a:t>
            </a:r>
            <a:r>
              <a:rPr lang="lv-LV" smtClean="0"/>
              <a:t> </a:t>
            </a:r>
            <a:endParaRPr lang="lv-LV" dirty="0"/>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a:clrChange>
              <a:clrFrom>
                <a:srgbClr val="FFFFFF"/>
              </a:clrFrom>
              <a:clrTo>
                <a:srgbClr val="FFFFFF">
                  <a:alpha val="0"/>
                </a:srgbClr>
              </a:clrTo>
            </a:clrChange>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75958110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10862270" cy="523220"/>
          </a:xfrm>
          <a:prstGeom prst="rect">
            <a:avLst/>
          </a:prstGeom>
          <a:noFill/>
        </p:spPr>
        <p:txBody>
          <a:bodyPr wrap="square" rtlCol="0" anchor="t">
            <a:spAutoFit/>
          </a:bodyPr>
          <a:lstStyle/>
          <a:p>
            <a:pPr>
              <a:spcAft>
                <a:spcPts val="2400"/>
              </a:spcAft>
            </a:pPr>
            <a:r>
              <a:rPr lang="lv-LV" sz="2800" b="1" dirty="0">
                <a:solidFill>
                  <a:srgbClr val="AE0917"/>
                </a:solidFill>
                <a:latin typeface="Roboto" panose="02000000000000000000" pitchFamily="2" charset="0"/>
              </a:rPr>
              <a:t>Kas ir bioekonomika?</a:t>
            </a:r>
          </a:p>
        </p:txBody>
      </p:sp>
      <p:sp>
        <p:nvSpPr>
          <p:cNvPr id="2" name="Textfeld 1">
            <a:extLst>
              <a:ext uri="{FF2B5EF4-FFF2-40B4-BE49-F238E27FC236}">
                <a16:creationId xmlns:a16="http://schemas.microsoft.com/office/drawing/2014/main" id="{916C075C-E486-8B40-A758-F39602688645}"/>
              </a:ext>
            </a:extLst>
          </p:cNvPr>
          <p:cNvSpPr txBox="1"/>
          <p:nvPr/>
        </p:nvSpPr>
        <p:spPr>
          <a:xfrm>
            <a:off x="6551992" y="137689"/>
            <a:ext cx="5446718" cy="523220"/>
          </a:xfrm>
          <a:prstGeom prst="rect">
            <a:avLst/>
          </a:prstGeom>
          <a:noFill/>
        </p:spPr>
        <p:txBody>
          <a:bodyPr wrap="square" rtlCol="0">
            <a:spAutoFit/>
          </a:bodyPr>
          <a:lstStyle/>
          <a:p>
            <a:pPr algn="r"/>
            <a:r>
              <a:rPr lang="lv-LV" sz="2800" b="1" spc="100" dirty="0" smtClean="0">
                <a:solidFill>
                  <a:schemeClr val="bg1"/>
                </a:solidFill>
                <a:latin typeface="Roboto" panose="02000000000000000000" pitchFamily="2" charset="0"/>
              </a:rPr>
              <a:t>Kas ir bioekonomika?</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srcRect t="8224" b="20046"/>
          <a:stretch/>
        </p:blipFill>
        <p:spPr>
          <a:xfrm>
            <a:off x="0" y="-162011"/>
            <a:ext cx="6106886" cy="1076411"/>
          </a:xfrm>
          <a:prstGeom prst="rect">
            <a:avLst/>
          </a:prstGeom>
        </p:spPr>
      </p:pic>
      <p:pic>
        <p:nvPicPr>
          <p:cNvPr id="20" name="Online Media 19" title="A new bioeconomy for a sustainable Europe">
            <a:hlinkClick r:id="" action="ppaction://media"/>
            <a:extLst>
              <a:ext uri="{FF2B5EF4-FFF2-40B4-BE49-F238E27FC236}">
                <a16:creationId xmlns:a16="http://schemas.microsoft.com/office/drawing/2014/main" id="{C6EE957E-4407-4ABB-A45C-A772CC0CDE14}"/>
              </a:ext>
            </a:extLst>
          </p:cNvPr>
          <p:cNvPicPr>
            <a:picLocks noRot="1" noChangeAspect="1"/>
          </p:cNvPicPr>
          <p:nvPr>
            <a:videoFile r:link="rId1"/>
          </p:nvPr>
        </p:nvPicPr>
        <p:blipFill>
          <a:blip r:embed="rId5"/>
          <a:stretch>
            <a:fillRect/>
          </a:stretch>
        </p:blipFill>
        <p:spPr>
          <a:xfrm>
            <a:off x="3053443" y="2056811"/>
            <a:ext cx="6221908" cy="3499823"/>
          </a:xfrm>
          <a:prstGeom prst="rect">
            <a:avLst/>
          </a:prstGeom>
        </p:spPr>
      </p:pic>
      <p:sp>
        <p:nvSpPr>
          <p:cNvPr id="6" name="Rectangle 5"/>
          <p:cNvSpPr/>
          <p:nvPr/>
        </p:nvSpPr>
        <p:spPr>
          <a:xfrm>
            <a:off x="1185752" y="5849870"/>
            <a:ext cx="9842268" cy="584775"/>
          </a:xfrm>
          <a:prstGeom prst="rect">
            <a:avLst/>
          </a:prstGeom>
        </p:spPr>
        <p:txBody>
          <a:bodyPr wrap="square">
            <a:spAutoFit/>
          </a:bodyPr>
          <a:lstStyle/>
          <a:p>
            <a:pPr lvl="0" defTabSz="914400">
              <a:defRPr/>
            </a:pPr>
            <a:r>
              <a:rPr lang="lv-LV" sz="1600" b="1" dirty="0" smtClean="0"/>
              <a:t>Videomateriāls (2 minūtes un 9 sekundes):</a:t>
            </a:r>
            <a:r>
              <a:rPr lang="lv-LV" sz="1600" dirty="0" smtClean="0"/>
              <a:t> </a:t>
            </a:r>
            <a:r>
              <a:rPr lang="lv-LV" sz="1600" dirty="0" smtClean="0">
                <a:hlinkClick r:id="rId6"/>
              </a:rPr>
              <a:t>https://www.youtube.com/watch?v=RfRN_hHeIKk</a:t>
            </a:r>
            <a:endParaRPr lang="lv-LV" sz="1600" dirty="0" smtClean="0"/>
          </a:p>
          <a:p>
            <a:pPr defTabSz="914400">
              <a:defRPr/>
            </a:pPr>
            <a:r>
              <a:rPr lang="lv-LV" sz="1600" b="1" dirty="0" smtClean="0"/>
              <a:t>Videomateriāla valodas un subtitri:</a:t>
            </a:r>
            <a:r>
              <a:rPr lang="lv-LV" sz="1600" dirty="0" smtClean="0"/>
              <a:t> bulgāru, latviešu, maķedoniešu, poļu un rumāņu</a:t>
            </a:r>
            <a:endParaRPr lang="lv-LV" sz="1600" dirty="0"/>
          </a:p>
        </p:txBody>
      </p:sp>
    </p:spTree>
    <p:extLst>
      <p:ext uri="{BB962C8B-B14F-4D97-AF65-F5344CB8AC3E}">
        <p14:creationId xmlns:p14="http://schemas.microsoft.com/office/powerpoint/2010/main" val="127298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6106887" y="174791"/>
            <a:ext cx="5807068" cy="523220"/>
          </a:xfrm>
          <a:prstGeom prst="rect">
            <a:avLst/>
          </a:prstGeom>
          <a:noFill/>
        </p:spPr>
        <p:txBody>
          <a:bodyPr wrap="square" rtlCol="0">
            <a:spAutoFit/>
          </a:bodyPr>
          <a:lstStyle/>
          <a:p>
            <a:pPr algn="r"/>
            <a:r>
              <a:rPr lang="lv-LV" sz="2800" b="1" spc="100" dirty="0" smtClean="0">
                <a:solidFill>
                  <a:schemeClr val="bg1"/>
                </a:solidFill>
                <a:latin typeface="Roboto" panose="02000000000000000000" pitchFamily="2" charset="0"/>
              </a:rPr>
              <a:t>Kas ir biomasa?</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7" name="Rectangle 6"/>
          <p:cNvSpPr/>
          <p:nvPr/>
        </p:nvSpPr>
        <p:spPr>
          <a:xfrm>
            <a:off x="344641" y="1265613"/>
            <a:ext cx="7679474" cy="400110"/>
          </a:xfrm>
          <a:prstGeom prst="rect">
            <a:avLst/>
          </a:prstGeom>
        </p:spPr>
        <p:txBody>
          <a:bodyPr wrap="square">
            <a:spAutoFit/>
          </a:bodyPr>
          <a:lstStyle/>
          <a:p>
            <a:r>
              <a:rPr lang="lv-LV" sz="2000" b="1" dirty="0">
                <a:solidFill>
                  <a:srgbClr val="C00000"/>
                </a:solidFill>
                <a:latin typeface="Arial" charset="0"/>
              </a:rPr>
              <a:t>Biomasa ir bioekonomikas fiziskais pamats. </a:t>
            </a:r>
            <a:endParaRPr lang="lv-LV" sz="2000" b="1" dirty="0">
              <a:solidFill>
                <a:srgbClr val="C00000"/>
              </a:solidFill>
            </a:endParaRPr>
          </a:p>
        </p:txBody>
      </p:sp>
      <p:sp>
        <p:nvSpPr>
          <p:cNvPr id="3" name="Rectangle 2"/>
          <p:cNvSpPr/>
          <p:nvPr/>
        </p:nvSpPr>
        <p:spPr>
          <a:xfrm>
            <a:off x="344641" y="1888644"/>
            <a:ext cx="5520899" cy="3416320"/>
          </a:xfrm>
          <a:prstGeom prst="rect">
            <a:avLst/>
          </a:prstGeom>
        </p:spPr>
        <p:txBody>
          <a:bodyPr wrap="square">
            <a:spAutoFit/>
          </a:bodyPr>
          <a:lstStyle/>
          <a:p>
            <a:r>
              <a:rPr lang="lv-LV" dirty="0">
                <a:solidFill>
                  <a:srgbClr val="000000"/>
                </a:solidFill>
                <a:latin typeface="Arial" charset="0"/>
              </a:rPr>
              <a:t>Biomasa ir "bioloģiski noārdāmu produktu, atkritumu un atlieku bioloģiski noārdāmā daļa no lauksaimniecības (ieskaitot augu un dzīvnieku izcelsmes </a:t>
            </a:r>
            <a:r>
              <a:rPr lang="lv-LV" dirty="0" smtClean="0">
                <a:solidFill>
                  <a:srgbClr val="000000"/>
                </a:solidFill>
                <a:latin typeface="Arial" charset="0"/>
              </a:rPr>
              <a:t>vielām), </a:t>
            </a:r>
            <a:r>
              <a:rPr lang="lv-LV" dirty="0">
                <a:solidFill>
                  <a:srgbClr val="000000"/>
                </a:solidFill>
                <a:latin typeface="Arial" charset="0"/>
              </a:rPr>
              <a:t>mežsaimniecības un ar to saistītās </a:t>
            </a:r>
            <a:r>
              <a:rPr lang="lv-LV" dirty="0" smtClean="0">
                <a:solidFill>
                  <a:srgbClr val="000000"/>
                </a:solidFill>
                <a:latin typeface="Arial" charset="0"/>
              </a:rPr>
              <a:t>nozares</a:t>
            </a:r>
            <a:r>
              <a:rPr lang="lv-LV" dirty="0">
                <a:solidFill>
                  <a:srgbClr val="000000"/>
                </a:solidFill>
                <a:latin typeface="Arial" charset="0"/>
              </a:rPr>
              <a:t>, </a:t>
            </a:r>
            <a:r>
              <a:rPr lang="lv-LV" dirty="0" smtClean="0">
                <a:solidFill>
                  <a:srgbClr val="000000"/>
                </a:solidFill>
                <a:latin typeface="Arial" charset="0"/>
              </a:rPr>
              <a:t>zivsaimniecības </a:t>
            </a:r>
            <a:r>
              <a:rPr lang="lv-LV" dirty="0">
                <a:solidFill>
                  <a:srgbClr val="000000"/>
                </a:solidFill>
                <a:latin typeface="Arial" charset="0"/>
              </a:rPr>
              <a:t>un </a:t>
            </a:r>
            <a:r>
              <a:rPr lang="lv-LV" dirty="0" smtClean="0">
                <a:solidFill>
                  <a:srgbClr val="000000"/>
                </a:solidFill>
                <a:latin typeface="Arial" charset="0"/>
              </a:rPr>
              <a:t>akvakultūras, </a:t>
            </a:r>
            <a:r>
              <a:rPr lang="lv-LV" dirty="0">
                <a:solidFill>
                  <a:srgbClr val="000000"/>
                </a:solidFill>
                <a:latin typeface="Arial" charset="0"/>
              </a:rPr>
              <a:t>kā arī bioloģiski </a:t>
            </a:r>
            <a:r>
              <a:rPr lang="lv-LV" dirty="0" smtClean="0">
                <a:solidFill>
                  <a:srgbClr val="000000"/>
                </a:solidFill>
                <a:latin typeface="Arial" charset="0"/>
              </a:rPr>
              <a:t>noārdāmās </a:t>
            </a:r>
            <a:r>
              <a:rPr lang="lv-LV" dirty="0">
                <a:solidFill>
                  <a:srgbClr val="000000"/>
                </a:solidFill>
                <a:latin typeface="Arial" charset="0"/>
              </a:rPr>
              <a:t>rūpniecības un sadzīves </a:t>
            </a:r>
            <a:r>
              <a:rPr lang="lv-LV" dirty="0" smtClean="0">
                <a:solidFill>
                  <a:srgbClr val="000000"/>
                </a:solidFill>
                <a:latin typeface="Arial" charset="0"/>
              </a:rPr>
              <a:t>atkritumiem" </a:t>
            </a:r>
            <a:r>
              <a:rPr lang="lv-LV" dirty="0">
                <a:solidFill>
                  <a:srgbClr val="000000"/>
                </a:solidFill>
                <a:latin typeface="Arial" charset="0"/>
              </a:rPr>
              <a:t>(EK 2019).</a:t>
            </a:r>
          </a:p>
          <a:p>
            <a:endParaRPr lang="lv-LV" dirty="0">
              <a:solidFill>
                <a:srgbClr val="000000"/>
              </a:solidFill>
              <a:latin typeface="Arial" charset="0"/>
            </a:endParaRPr>
          </a:p>
          <a:p>
            <a:r>
              <a:rPr lang="lv-LV" dirty="0">
                <a:solidFill>
                  <a:srgbClr val="000000"/>
                </a:solidFill>
                <a:latin typeface="Arial" charset="0"/>
              </a:rPr>
              <a:t>Biomasas pieejamības mērīšana ir svarīga, </a:t>
            </a:r>
            <a:r>
              <a:rPr lang="lv-LV" dirty="0" smtClean="0">
                <a:solidFill>
                  <a:srgbClr val="000000"/>
                </a:solidFill>
                <a:latin typeface="Arial" charset="0"/>
              </a:rPr>
              <a:t>jo arī šis resurss ir ierobežots, </a:t>
            </a:r>
            <a:r>
              <a:rPr lang="lv-LV" dirty="0">
                <a:solidFill>
                  <a:srgbClr val="000000"/>
                </a:solidFill>
                <a:latin typeface="Arial" charset="0"/>
              </a:rPr>
              <a:t>kas potenciāli var izraisīt konkurenci par biomasu starp dažādām biomasu izmantojošām nozarēm.</a:t>
            </a:r>
            <a:endParaRPr lang="lv-LV" b="0" i="0" u="none" strike="noStrike" dirty="0">
              <a:solidFill>
                <a:srgbClr val="000000"/>
              </a:solidFill>
              <a:effectLst/>
              <a:latin typeface="Arial" charset="0"/>
            </a:endParaRPr>
          </a:p>
        </p:txBody>
      </p:sp>
      <p:sp>
        <p:nvSpPr>
          <p:cNvPr id="6" name="Rectangle 5"/>
          <p:cNvSpPr/>
          <p:nvPr/>
        </p:nvSpPr>
        <p:spPr>
          <a:xfrm>
            <a:off x="344641" y="5438821"/>
            <a:ext cx="7840353" cy="369332"/>
          </a:xfrm>
          <a:prstGeom prst="rect">
            <a:avLst/>
          </a:prstGeom>
        </p:spPr>
        <p:txBody>
          <a:bodyPr wrap="square">
            <a:spAutoFit/>
          </a:bodyPr>
          <a:lstStyle/>
          <a:p>
            <a:r>
              <a:rPr lang="lv-LV" b="1">
                <a:solidFill>
                  <a:srgbClr val="C00000"/>
                </a:solidFill>
                <a:latin typeface="Arial" charset="0"/>
              </a:rPr>
              <a:t>Galvenās ir zināšanas par biomasas ražošanu, pieejamību un izmantošanu.</a:t>
            </a:r>
            <a:endParaRPr lang="lv-LV"/>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6886" y="2342943"/>
            <a:ext cx="5905500" cy="2019300"/>
          </a:xfrm>
          <a:prstGeom prst="rect">
            <a:avLst/>
          </a:prstGeom>
        </p:spPr>
      </p:pic>
    </p:spTree>
    <p:extLst>
      <p:ext uri="{BB962C8B-B14F-4D97-AF65-F5344CB8AC3E}">
        <p14:creationId xmlns:p14="http://schemas.microsoft.com/office/powerpoint/2010/main" val="1740680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051526" y="112763"/>
            <a:ext cx="6195835" cy="523220"/>
          </a:xfrm>
          <a:prstGeom prst="rect">
            <a:avLst/>
          </a:prstGeom>
          <a:noFill/>
        </p:spPr>
        <p:txBody>
          <a:bodyPr wrap="square" rtlCol="0">
            <a:spAutoFit/>
          </a:bodyPr>
          <a:lstStyle/>
          <a:p>
            <a:pPr algn="r"/>
            <a:r>
              <a:rPr lang="lv-LV" sz="2800" b="1" spc="100" dirty="0" smtClean="0">
                <a:solidFill>
                  <a:schemeClr val="bg1"/>
                </a:solidFill>
                <a:latin typeface="Roboto" panose="02000000000000000000" pitchFamily="2" charset="0"/>
              </a:rPr>
              <a:t>Bioekonomika pasaulē</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9" name="Content Placeholder 5">
            <a:extLst>
              <a:ext uri="{FF2B5EF4-FFF2-40B4-BE49-F238E27FC236}">
                <a16:creationId xmlns:a16="http://schemas.microsoft.com/office/drawing/2014/main" id="{FF30BE79-24B1-4ABE-8744-06CEC22F24D5}"/>
              </a:ext>
            </a:extLst>
          </p:cNvPr>
          <p:cNvPicPr>
            <a:picLocks noGrp="1" noChangeAspect="1"/>
          </p:cNvPicPr>
          <p:nvPr>
            <p:ph idx="1"/>
          </p:nvPr>
        </p:nvPicPr>
        <p:blipFill>
          <a:blip r:embed="rId4">
            <a:clrChange>
              <a:clrFrom>
                <a:srgbClr val="FFFFFF"/>
              </a:clrFrom>
              <a:clrTo>
                <a:srgbClr val="FFFFFF">
                  <a:alpha val="0"/>
                </a:srgbClr>
              </a:clrTo>
            </a:clrChange>
            <a:alphaModFix/>
          </a:blip>
          <a:stretch>
            <a:fillRect/>
          </a:stretch>
        </p:blipFill>
        <p:spPr>
          <a:xfrm>
            <a:off x="1854399" y="790344"/>
            <a:ext cx="8602940" cy="6086580"/>
          </a:xfrm>
          <a:prstGeom prst="rect">
            <a:avLst/>
          </a:prstGeom>
        </p:spPr>
      </p:pic>
      <p:pic>
        <p:nvPicPr>
          <p:cNvPr id="3" name="Picture 2">
            <a:extLst>
              <a:ext uri="{FF2B5EF4-FFF2-40B4-BE49-F238E27FC236}">
                <a16:creationId xmlns:a16="http://schemas.microsoft.com/office/drawing/2014/main" id="{4B83CA0B-6989-4446-80B8-A19BC49EEAD1}"/>
              </a:ext>
            </a:extLst>
          </p:cNvPr>
          <p:cNvPicPr>
            <a:picLocks noChangeAspect="1"/>
          </p:cNvPicPr>
          <p:nvPr/>
        </p:nvPicPr>
        <p:blipFill>
          <a:blip r:embed="rId5"/>
          <a:stretch>
            <a:fillRect/>
          </a:stretch>
        </p:blipFill>
        <p:spPr>
          <a:xfrm>
            <a:off x="8345037" y="914400"/>
            <a:ext cx="3257550" cy="1276350"/>
          </a:xfrm>
          <a:prstGeom prst="rect">
            <a:avLst/>
          </a:prstGeom>
        </p:spPr>
      </p:pic>
      <p:pic>
        <p:nvPicPr>
          <p:cNvPr id="5" name="Picture 4">
            <a:extLst>
              <a:ext uri="{FF2B5EF4-FFF2-40B4-BE49-F238E27FC236}">
                <a16:creationId xmlns:a16="http://schemas.microsoft.com/office/drawing/2014/main" id="{83D923C9-42DC-4373-8046-1644A12E8B50}"/>
              </a:ext>
            </a:extLst>
          </p:cNvPr>
          <p:cNvPicPr>
            <a:picLocks noChangeAspect="1"/>
          </p:cNvPicPr>
          <p:nvPr/>
        </p:nvPicPr>
        <p:blipFill>
          <a:blip r:embed="rId6"/>
          <a:stretch>
            <a:fillRect/>
          </a:stretch>
        </p:blipFill>
        <p:spPr>
          <a:xfrm>
            <a:off x="1734661" y="6264048"/>
            <a:ext cx="1390650" cy="447675"/>
          </a:xfrm>
          <a:prstGeom prst="rect">
            <a:avLst/>
          </a:prstGeom>
        </p:spPr>
      </p:pic>
    </p:spTree>
    <p:extLst>
      <p:ext uri="{BB962C8B-B14F-4D97-AF65-F5344CB8AC3E}">
        <p14:creationId xmlns:p14="http://schemas.microsoft.com/office/powerpoint/2010/main" val="814026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25162"/>
            <a:ext cx="5880410" cy="830997"/>
          </a:xfrm>
          <a:prstGeom prst="rect">
            <a:avLst/>
          </a:prstGeom>
          <a:noFill/>
        </p:spPr>
        <p:txBody>
          <a:bodyPr wrap="square" rtlCol="0">
            <a:spAutoFit/>
          </a:bodyPr>
          <a:lstStyle/>
          <a:p>
            <a:pPr algn="r"/>
            <a:r>
              <a:rPr lang="lv-LV" sz="2400" b="1" spc="100" dirty="0" smtClean="0">
                <a:solidFill>
                  <a:schemeClr val="bg1"/>
                </a:solidFill>
                <a:latin typeface="Roboto" panose="02000000000000000000" pitchFamily="2" charset="0"/>
              </a:rPr>
              <a:t>Darba vietas bioekonomikā pa nozarēm</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6" name="Content Placeholder 5">
            <a:extLst>
              <a:ext uri="{FF2B5EF4-FFF2-40B4-BE49-F238E27FC236}">
                <a16:creationId xmlns:a16="http://schemas.microsoft.com/office/drawing/2014/main" id="{74AD400D-8AE2-4A74-832B-795A0FE3C685}"/>
              </a:ext>
            </a:extLst>
          </p:cNvPr>
          <p:cNvPicPr>
            <a:picLocks noGrp="1" noChangeAspect="1"/>
          </p:cNvPicPr>
          <p:nvPr>
            <p:ph idx="1"/>
          </p:nvPr>
        </p:nvPicPr>
        <p:blipFill>
          <a:blip r:embed="rId4"/>
          <a:stretch>
            <a:fillRect/>
          </a:stretch>
        </p:blipFill>
        <p:spPr>
          <a:xfrm>
            <a:off x="3094364" y="1681432"/>
            <a:ext cx="6003272" cy="5051212"/>
          </a:xfrm>
          <a:prstGeom prst="rect">
            <a:avLst/>
          </a:prstGeom>
        </p:spPr>
      </p:pic>
      <p:sp>
        <p:nvSpPr>
          <p:cNvPr id="10" name="Textfeld 9">
            <a:extLst>
              <a:ext uri="{FF2B5EF4-FFF2-40B4-BE49-F238E27FC236}">
                <a16:creationId xmlns:a16="http://schemas.microsoft.com/office/drawing/2014/main" id="{A8EB77B1-97A4-45E4-82C5-8EAE63913B5F}"/>
              </a:ext>
            </a:extLst>
          </p:cNvPr>
          <p:cNvSpPr txBox="1"/>
          <p:nvPr/>
        </p:nvSpPr>
        <p:spPr>
          <a:xfrm>
            <a:off x="394910" y="1158212"/>
            <a:ext cx="8215690" cy="523220"/>
          </a:xfrm>
          <a:prstGeom prst="rect">
            <a:avLst/>
          </a:prstGeom>
          <a:noFill/>
        </p:spPr>
        <p:txBody>
          <a:bodyPr wrap="square" rtlCol="0" anchor="t">
            <a:spAutoFit/>
          </a:bodyPr>
          <a:lstStyle/>
          <a:p>
            <a:pPr>
              <a:spcAft>
                <a:spcPts val="2400"/>
              </a:spcAft>
            </a:pPr>
            <a:r>
              <a:rPr lang="lv-LV" sz="2800" b="1" dirty="0">
                <a:solidFill>
                  <a:srgbClr val="AE0917"/>
                </a:solidFill>
                <a:latin typeface="Roboto" panose="02000000000000000000" pitchFamily="2" charset="0"/>
              </a:rPr>
              <a:t>Darba vietas bioekonomikā ES pa nozarēm</a:t>
            </a:r>
          </a:p>
        </p:txBody>
      </p:sp>
      <p:sp>
        <p:nvSpPr>
          <p:cNvPr id="3" name="TextBox 2">
            <a:extLst>
              <a:ext uri="{FF2B5EF4-FFF2-40B4-BE49-F238E27FC236}">
                <a16:creationId xmlns:a16="http://schemas.microsoft.com/office/drawing/2014/main" id="{06791250-B324-427E-A548-D0B55AFEBF9A}"/>
              </a:ext>
            </a:extLst>
          </p:cNvPr>
          <p:cNvSpPr txBox="1"/>
          <p:nvPr/>
        </p:nvSpPr>
        <p:spPr>
          <a:xfrm>
            <a:off x="394911" y="6169967"/>
            <a:ext cx="2316212" cy="369332"/>
          </a:xfrm>
          <a:prstGeom prst="rect">
            <a:avLst/>
          </a:prstGeom>
          <a:noFill/>
        </p:spPr>
        <p:txBody>
          <a:bodyPr wrap="square" rtlCol="0">
            <a:spAutoFit/>
          </a:bodyPr>
          <a:lstStyle/>
          <a:p>
            <a:r>
              <a:rPr lang="lv-LV" dirty="0" smtClean="0"/>
              <a:t>Dati par 2015. gadu</a:t>
            </a:r>
            <a:endParaRPr lang="lv-LV" dirty="0"/>
          </a:p>
        </p:txBody>
      </p:sp>
      <p:sp>
        <p:nvSpPr>
          <p:cNvPr id="5" name="Footer Placeholder 4">
            <a:extLst>
              <a:ext uri="{FF2B5EF4-FFF2-40B4-BE49-F238E27FC236}">
                <a16:creationId xmlns:a16="http://schemas.microsoft.com/office/drawing/2014/main" id="{0A23FB1B-590B-4CAA-97E3-37C406E207BC}"/>
              </a:ext>
            </a:extLst>
          </p:cNvPr>
          <p:cNvSpPr>
            <a:spLocks noGrp="1"/>
          </p:cNvSpPr>
          <p:nvPr>
            <p:ph type="ftr" sz="quarter" idx="11"/>
          </p:nvPr>
        </p:nvSpPr>
        <p:spPr/>
        <p:txBody>
          <a:bodyPr/>
          <a:lstStyle/>
          <a:p>
            <a:r>
              <a:rPr lang="lv-LV" smtClean="0"/>
              <a:t>Kas ir bioekonomika?</a:t>
            </a:r>
          </a:p>
        </p:txBody>
      </p:sp>
      <p:sp>
        <p:nvSpPr>
          <p:cNvPr id="7" name="Slide Number Placeholder 6">
            <a:extLst>
              <a:ext uri="{FF2B5EF4-FFF2-40B4-BE49-F238E27FC236}">
                <a16:creationId xmlns:a16="http://schemas.microsoft.com/office/drawing/2014/main" id="{9C5C88F3-0B23-4BC6-A1C2-C20737B19629}"/>
              </a:ext>
            </a:extLst>
          </p:cNvPr>
          <p:cNvSpPr>
            <a:spLocks noGrp="1"/>
          </p:cNvSpPr>
          <p:nvPr>
            <p:ph type="sldNum" sz="quarter" idx="12"/>
          </p:nvPr>
        </p:nvSpPr>
        <p:spPr/>
        <p:txBody>
          <a:bodyPr/>
          <a:lstStyle/>
          <a:p>
            <a:fld id="{EC26C995-391B-2840-AEE5-46B20E750235}" type="slidenum">
              <a:rPr lang="de-DE" smtClean="0"/>
              <a:t>7</a:t>
            </a:fld>
            <a:endParaRPr lang="lv-LV"/>
          </a:p>
        </p:txBody>
      </p:sp>
    </p:spTree>
    <p:extLst>
      <p:ext uri="{BB962C8B-B14F-4D97-AF65-F5344CB8AC3E}">
        <p14:creationId xmlns:p14="http://schemas.microsoft.com/office/powerpoint/2010/main" val="240936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228087" y="-39707"/>
            <a:ext cx="5891693" cy="954107"/>
          </a:xfrm>
          <a:prstGeom prst="rect">
            <a:avLst/>
          </a:prstGeom>
          <a:noFill/>
        </p:spPr>
        <p:txBody>
          <a:bodyPr wrap="square" rtlCol="0">
            <a:spAutoFit/>
          </a:bodyPr>
          <a:lstStyle/>
          <a:p>
            <a:pPr algn="r"/>
            <a:r>
              <a:rPr lang="lv-LV" sz="2800" b="1" spc="100" dirty="0" smtClean="0">
                <a:solidFill>
                  <a:schemeClr val="bg1"/>
                </a:solidFill>
              </a:rPr>
              <a:t>Bioekonomikas sociālekonomiskā ietekme</a:t>
            </a:r>
            <a:endParaRPr lang="lv-LV" sz="2800" b="1" dirty="0">
              <a:solidFill>
                <a:schemeClr val="bg1"/>
              </a:solidFill>
            </a:endParaRPr>
          </a:p>
        </p:txBody>
      </p:sp>
      <p:sp>
        <p:nvSpPr>
          <p:cNvPr id="3" name="TextBox 2"/>
          <p:cNvSpPr txBox="1"/>
          <p:nvPr/>
        </p:nvSpPr>
        <p:spPr>
          <a:xfrm>
            <a:off x="275260" y="1242905"/>
            <a:ext cx="11188193" cy="6124754"/>
          </a:xfrm>
          <a:prstGeom prst="rect">
            <a:avLst/>
          </a:prstGeom>
          <a:noFill/>
        </p:spPr>
        <p:txBody>
          <a:bodyPr wrap="square" rtlCol="0">
            <a:spAutoFit/>
          </a:bodyPr>
          <a:lstStyle/>
          <a:p>
            <a:r>
              <a:rPr lang="lv-LV" sz="2800" dirty="0" smtClean="0"/>
              <a:t>Bioekonomika var pozitīvi ietekmēt vietējo darba tirgu.</a:t>
            </a:r>
          </a:p>
          <a:p>
            <a:endParaRPr lang="lv-LV" sz="2800" dirty="0" smtClean="0"/>
          </a:p>
          <a:p>
            <a:r>
              <a:rPr lang="lv-LV" sz="2800" dirty="0" smtClean="0"/>
              <a:t>Tomēr var rasties arī negatīva ietekme. Lauku kopienu darba kvalitāte un iztikas līdzekļi ir atkarīgi no tiešas piekļuves zemei un ūdenim, pārtikas ražošanas un kopienas kultūras dzīves. Tātad, ja bioproduktu ražošana ietekmē lauku kopienu iztikas līdzekļus, tā būtu nepieņemami negatīva ietekme.</a:t>
            </a:r>
          </a:p>
          <a:p>
            <a:endParaRPr lang="lv-LV" sz="2800" dirty="0"/>
          </a:p>
          <a:p>
            <a:r>
              <a:rPr lang="lv-LV" sz="2800" dirty="0" smtClean="0"/>
              <a:t>Ir ļoti svarīgi, lai investīcijas bioekonomikā (piemēram, biodegvielā) nepalielinātu ienākumu nevienlīdzību, un nevienlīdzību enerģijas un resursu, piemēram, zemes un ūdens piekļuvei.</a:t>
            </a:r>
          </a:p>
          <a:p>
            <a:endParaRPr lang="lv-LV" sz="2800" dirty="0" smtClean="0"/>
          </a:p>
          <a:p>
            <a:endParaRPr lang="lv-LV" sz="2800" dirty="0" smtClean="0"/>
          </a:p>
          <a:p>
            <a:endParaRPr lang="lv-LV" sz="2800" dirty="0"/>
          </a:p>
        </p:txBody>
      </p:sp>
    </p:spTree>
    <p:extLst>
      <p:ext uri="{BB962C8B-B14F-4D97-AF65-F5344CB8AC3E}">
        <p14:creationId xmlns:p14="http://schemas.microsoft.com/office/powerpoint/2010/main" val="791058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69" y="174791"/>
            <a:ext cx="5847709" cy="615553"/>
          </a:xfrm>
          <a:prstGeom prst="rect">
            <a:avLst/>
          </a:prstGeom>
          <a:noFill/>
        </p:spPr>
        <p:txBody>
          <a:bodyPr wrap="square" rtlCol="0">
            <a:spAutoFit/>
          </a:bodyPr>
          <a:lstStyle/>
          <a:p>
            <a:pPr algn="r"/>
            <a:r>
              <a:rPr lang="lv-LV" sz="3400" b="1" spc="100" dirty="0">
                <a:solidFill>
                  <a:schemeClr val="bg1"/>
                </a:solidFill>
                <a:latin typeface="Roboto" panose="02000000000000000000" pitchFamily="2" charset="0"/>
              </a:rPr>
              <a:t>Bioekonomika – saiknes ar IAM</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10" name="Textfeld 9">
            <a:extLst>
              <a:ext uri="{FF2B5EF4-FFF2-40B4-BE49-F238E27FC236}">
                <a16:creationId xmlns:a16="http://schemas.microsoft.com/office/drawing/2014/main" id="{A8EB77B1-97A4-45E4-82C5-8EAE63913B5F}"/>
              </a:ext>
            </a:extLst>
          </p:cNvPr>
          <p:cNvSpPr txBox="1"/>
          <p:nvPr/>
        </p:nvSpPr>
        <p:spPr>
          <a:xfrm>
            <a:off x="394910" y="1077207"/>
            <a:ext cx="5701090" cy="523220"/>
          </a:xfrm>
          <a:prstGeom prst="rect">
            <a:avLst/>
          </a:prstGeom>
          <a:noFill/>
        </p:spPr>
        <p:txBody>
          <a:bodyPr wrap="square" rtlCol="0" anchor="t">
            <a:spAutoFit/>
          </a:bodyPr>
          <a:lstStyle/>
          <a:p>
            <a:pPr>
              <a:spcAft>
                <a:spcPts val="2400"/>
              </a:spcAft>
            </a:pPr>
            <a:r>
              <a:rPr lang="lv-LV" sz="2800" b="1" dirty="0">
                <a:solidFill>
                  <a:srgbClr val="AE0917"/>
                </a:solidFill>
                <a:latin typeface="Roboto" panose="02000000000000000000" pitchFamily="2" charset="0"/>
              </a:rPr>
              <a:t>IAM un darba nozares</a:t>
            </a:r>
          </a:p>
        </p:txBody>
      </p:sp>
      <p:sp>
        <p:nvSpPr>
          <p:cNvPr id="9" name="TextBox 8">
            <a:extLst>
              <a:ext uri="{FF2B5EF4-FFF2-40B4-BE49-F238E27FC236}">
                <a16:creationId xmlns:a16="http://schemas.microsoft.com/office/drawing/2014/main" id="{F850A8F8-814A-4CA5-80F9-8A0F08E5709B}"/>
              </a:ext>
            </a:extLst>
          </p:cNvPr>
          <p:cNvSpPr txBox="1"/>
          <p:nvPr/>
        </p:nvSpPr>
        <p:spPr>
          <a:xfrm>
            <a:off x="6705600" y="1681432"/>
            <a:ext cx="4896987" cy="4939814"/>
          </a:xfrm>
          <a:prstGeom prst="rect">
            <a:avLst/>
          </a:prstGeom>
          <a:noFill/>
        </p:spPr>
        <p:txBody>
          <a:bodyPr wrap="square" rtlCol="0">
            <a:spAutoFit/>
          </a:bodyPr>
          <a:lstStyle/>
          <a:p>
            <a:r>
              <a:rPr lang="lv-LV" sz="1500" b="1" dirty="0">
                <a:latin typeface="Roboto" panose="02000000000000000000"/>
              </a:rPr>
              <a:t>Lauksaimniecība</a:t>
            </a:r>
            <a:r>
              <a:rPr lang="lv-LV" sz="1500" dirty="0">
                <a:latin typeface="Roboto" panose="02000000000000000000"/>
              </a:rPr>
              <a:t> – 1, 2, 3, 6, 8, 11, 12, 13, 15</a:t>
            </a:r>
          </a:p>
          <a:p>
            <a:endParaRPr lang="lv-LV" sz="1500" b="1" dirty="0">
              <a:latin typeface="Roboto" panose="02000000000000000000"/>
            </a:endParaRPr>
          </a:p>
          <a:p>
            <a:r>
              <a:rPr lang="lv-LV" sz="1500" b="1" dirty="0">
                <a:latin typeface="Roboto" panose="02000000000000000000"/>
              </a:rPr>
              <a:t>Mežsaimniecība</a:t>
            </a:r>
            <a:r>
              <a:rPr lang="lv-LV" sz="1500" dirty="0">
                <a:latin typeface="Roboto" panose="02000000000000000000"/>
              </a:rPr>
              <a:t> – 12,13,15</a:t>
            </a:r>
          </a:p>
          <a:p>
            <a:endParaRPr lang="lv-LV" sz="1500" b="1" dirty="0">
              <a:latin typeface="Roboto" panose="02000000000000000000"/>
            </a:endParaRPr>
          </a:p>
          <a:p>
            <a:r>
              <a:rPr lang="lv-LV" sz="1500" b="1" dirty="0">
                <a:latin typeface="Roboto" panose="02000000000000000000"/>
              </a:rPr>
              <a:t>Zivsaimniecība un akvakultūra</a:t>
            </a:r>
            <a:r>
              <a:rPr lang="lv-LV" sz="1500" dirty="0">
                <a:latin typeface="Roboto" panose="02000000000000000000"/>
              </a:rPr>
              <a:t> – 12, 13, 14 </a:t>
            </a:r>
          </a:p>
          <a:p>
            <a:endParaRPr lang="lv-LV" sz="1500" b="1" dirty="0">
              <a:latin typeface="Roboto" panose="02000000000000000000"/>
            </a:endParaRPr>
          </a:p>
          <a:p>
            <a:r>
              <a:rPr lang="lv-LV" sz="1500" b="1" dirty="0">
                <a:latin typeface="Roboto" panose="02000000000000000000"/>
              </a:rPr>
              <a:t>Pārtika/dzērini</a:t>
            </a:r>
            <a:r>
              <a:rPr lang="lv-LV" sz="1500" dirty="0">
                <a:latin typeface="Roboto" panose="02000000000000000000"/>
              </a:rPr>
              <a:t> – 1, 2, 3, 6, 12, 13, 14, 15</a:t>
            </a:r>
          </a:p>
          <a:p>
            <a:endParaRPr lang="lv-LV" sz="1500" b="1" dirty="0">
              <a:latin typeface="Roboto" panose="02000000000000000000"/>
            </a:endParaRPr>
          </a:p>
          <a:p>
            <a:r>
              <a:rPr lang="lv-LV" sz="1500" b="1" dirty="0">
                <a:latin typeface="Roboto" panose="02000000000000000000"/>
              </a:rPr>
              <a:t>Bioloģiskie tekstili</a:t>
            </a:r>
            <a:r>
              <a:rPr lang="lv-LV" sz="1500" dirty="0">
                <a:latin typeface="Roboto" panose="02000000000000000000"/>
              </a:rPr>
              <a:t> – 8, 9, 12</a:t>
            </a:r>
          </a:p>
          <a:p>
            <a:endParaRPr lang="lv-LV" sz="1500" b="1" dirty="0">
              <a:latin typeface="Roboto" panose="02000000000000000000"/>
            </a:endParaRPr>
          </a:p>
          <a:p>
            <a:r>
              <a:rPr lang="lv-LV" sz="1500" b="1" dirty="0">
                <a:latin typeface="Roboto" panose="02000000000000000000"/>
              </a:rPr>
              <a:t>Koksnes izstrādājumi un mēbeles</a:t>
            </a:r>
            <a:r>
              <a:rPr lang="lv-LV" sz="1500" dirty="0">
                <a:latin typeface="Roboto" panose="02000000000000000000"/>
              </a:rPr>
              <a:t> – 8, 9, 12</a:t>
            </a:r>
          </a:p>
          <a:p>
            <a:endParaRPr lang="lv-LV" sz="1500" b="1" dirty="0">
              <a:latin typeface="Roboto" panose="02000000000000000000"/>
            </a:endParaRPr>
          </a:p>
          <a:p>
            <a:r>
              <a:rPr lang="lv-LV" sz="1500" b="1" dirty="0">
                <a:latin typeface="Roboto" panose="02000000000000000000"/>
              </a:rPr>
              <a:t>Papīrs</a:t>
            </a:r>
            <a:r>
              <a:rPr lang="lv-LV" sz="1500" dirty="0">
                <a:latin typeface="Roboto" panose="02000000000000000000"/>
              </a:rPr>
              <a:t> – 8, 9, 12</a:t>
            </a:r>
          </a:p>
          <a:p>
            <a:endParaRPr lang="lv-LV" sz="1500" b="1" dirty="0">
              <a:latin typeface="Roboto" panose="02000000000000000000"/>
            </a:endParaRPr>
          </a:p>
          <a:p>
            <a:r>
              <a:rPr lang="lv-LV" sz="1500" b="1" dirty="0">
                <a:latin typeface="Roboto" panose="02000000000000000000"/>
              </a:rPr>
              <a:t>Bioloģiskās ķimikālijas un farmaceitiskie izstrādājumi</a:t>
            </a:r>
            <a:r>
              <a:rPr lang="lv-LV" sz="1500" dirty="0">
                <a:latin typeface="Roboto" panose="02000000000000000000"/>
              </a:rPr>
              <a:t> – 3, 8, 9, 12</a:t>
            </a:r>
          </a:p>
          <a:p>
            <a:endParaRPr lang="lv-LV" sz="1500" dirty="0">
              <a:latin typeface="Roboto" panose="02000000000000000000"/>
            </a:endParaRPr>
          </a:p>
          <a:p>
            <a:r>
              <a:rPr lang="lv-LV" sz="1500" b="1" dirty="0">
                <a:latin typeface="Roboto" panose="02000000000000000000"/>
              </a:rPr>
              <a:t>Plastikāti un gumijas</a:t>
            </a:r>
            <a:r>
              <a:rPr lang="lv-LV" sz="1500" dirty="0">
                <a:latin typeface="Roboto" panose="02000000000000000000"/>
              </a:rPr>
              <a:t> – 8, 9, 12</a:t>
            </a:r>
          </a:p>
          <a:p>
            <a:endParaRPr lang="lv-LV" sz="1500" dirty="0">
              <a:latin typeface="Roboto" panose="02000000000000000000"/>
            </a:endParaRPr>
          </a:p>
          <a:p>
            <a:r>
              <a:rPr lang="lv-LV" sz="1500" b="1" dirty="0">
                <a:latin typeface="Roboto" panose="02000000000000000000"/>
              </a:rPr>
              <a:t>Šķidrās bioloģiskās degvielas un bioloģiskie iegūtā elektroenerģija</a:t>
            </a:r>
            <a:r>
              <a:rPr lang="lv-LV" sz="1500" dirty="0">
                <a:latin typeface="Roboto" panose="02000000000000000000"/>
              </a:rPr>
              <a:t> – 7, 8, 9, 11, 12</a:t>
            </a:r>
          </a:p>
          <a:p>
            <a:endParaRPr lang="lv-LV" sz="1500" dirty="0">
              <a:latin typeface="Roboto" panose="02000000000000000000"/>
            </a:endParaRPr>
          </a:p>
        </p:txBody>
      </p:sp>
      <p:sp>
        <p:nvSpPr>
          <p:cNvPr id="5" name="Slide Number Placeholder 4">
            <a:extLst>
              <a:ext uri="{FF2B5EF4-FFF2-40B4-BE49-F238E27FC236}">
                <a16:creationId xmlns:a16="http://schemas.microsoft.com/office/drawing/2014/main" id="{31421101-248F-4AFC-86C6-DD49A42439C2}"/>
              </a:ext>
            </a:extLst>
          </p:cNvPr>
          <p:cNvSpPr>
            <a:spLocks noGrp="1"/>
          </p:cNvSpPr>
          <p:nvPr>
            <p:ph type="sldNum" sz="quarter" idx="12"/>
          </p:nvPr>
        </p:nvSpPr>
        <p:spPr/>
        <p:txBody>
          <a:bodyPr/>
          <a:lstStyle/>
          <a:p>
            <a:fld id="{EC26C995-391B-2840-AEE5-46B20E750235}" type="slidenum">
              <a:rPr lang="de-DE" smtClean="0"/>
              <a:t>9</a:t>
            </a:fld>
            <a:endParaRPr lang="lv-LV"/>
          </a:p>
        </p:txBody>
      </p:sp>
      <p:pic>
        <p:nvPicPr>
          <p:cNvPr id="6" name="Satura vietturis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4910" y="2567237"/>
            <a:ext cx="6279832" cy="3168203"/>
          </a:xfrm>
        </p:spPr>
      </p:pic>
    </p:spTree>
    <p:extLst>
      <p:ext uri="{BB962C8B-B14F-4D97-AF65-F5344CB8AC3E}">
        <p14:creationId xmlns:p14="http://schemas.microsoft.com/office/powerpoint/2010/main" val="322382653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003685-F6DD-41ED-8A2E-EA926CFC0C4F}">
  <ds:schemaRefs>
    <ds:schemaRef ds:uri="http://schemas.microsoft.com/sharepoint/v3/contenttype/forms"/>
  </ds:schemaRefs>
</ds:datastoreItem>
</file>

<file path=customXml/itemProps2.xml><?xml version="1.0" encoding="utf-8"?>
<ds:datastoreItem xmlns:ds="http://schemas.openxmlformats.org/officeDocument/2006/customXml" ds:itemID="{96C96350-CC1C-4997-8433-5E8EFB8CC034}">
  <ds:schemaRefs>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d0a049c0-0b5b-40dc-bb16-5c3182e846c3"/>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30052</TotalTime>
  <Words>2422</Words>
  <Application>Microsoft Office PowerPoint</Application>
  <PresentationFormat>Widescreen</PresentationFormat>
  <Paragraphs>469</Paragraphs>
  <Slides>30</Slides>
  <Notes>30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SimSun</vt:lpstr>
      <vt:lpstr>Arial</vt:lpstr>
      <vt:lpstr>Arial Unicode MS</vt:lpstr>
      <vt:lpstr>Calibri</vt:lpstr>
      <vt:lpstr>Calibri Light</vt:lpstr>
      <vt:lpstr>等线</vt:lpstr>
      <vt:lpstr>Georgia</vt:lpstr>
      <vt:lpstr>Lucida Grande</vt:lpstr>
      <vt:lpstr>Roboto</vt:lpstr>
      <vt:lpstr>Roboto Light</vt:lpstr>
      <vt:lpstr>Roboto Medium</vt:lpstr>
      <vt:lpstr>Times New Roman</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www.lkt.lv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www.lkt.lv</dc:creator>
  <cp:lastModifiedBy>Kārlis Dūmiņš</cp:lastModifiedBy>
  <cp:revision>314</cp:revision>
  <dcterms:created xsi:type="dcterms:W3CDTF">2019-05-22T07:43:42Z</dcterms:created>
  <dcterms:modified xsi:type="dcterms:W3CDTF">2021-02-23T15:23:29Z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