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0"/>
  </p:notesMasterIdLst>
  <p:sldIdLst>
    <p:sldId id="337" r:id="rId5"/>
    <p:sldId id="322" r:id="rId6"/>
    <p:sldId id="348" r:id="rId7"/>
    <p:sldId id="329" r:id="rId8"/>
    <p:sldId id="338" r:id="rId9"/>
    <p:sldId id="340" r:id="rId10"/>
    <p:sldId id="344" r:id="rId11"/>
    <p:sldId id="346" r:id="rId12"/>
    <p:sldId id="371" r:id="rId13"/>
    <p:sldId id="368" r:id="rId14"/>
    <p:sldId id="369" r:id="rId15"/>
    <p:sldId id="370" r:id="rId16"/>
    <p:sldId id="345" r:id="rId17"/>
    <p:sldId id="352" r:id="rId18"/>
    <p:sldId id="353" r:id="rId19"/>
    <p:sldId id="354" r:id="rId20"/>
    <p:sldId id="355" r:id="rId21"/>
    <p:sldId id="356" r:id="rId22"/>
    <p:sldId id="357" r:id="rId23"/>
    <p:sldId id="358" r:id="rId24"/>
    <p:sldId id="359" r:id="rId25"/>
    <p:sldId id="349" r:id="rId26"/>
    <p:sldId id="360" r:id="rId27"/>
    <p:sldId id="366" r:id="rId28"/>
    <p:sldId id="36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400"/>
    <a:srgbClr val="FFED00"/>
    <a:srgbClr val="FFFFFF"/>
    <a:srgbClr val="A2C300"/>
    <a:srgbClr val="FABA00"/>
    <a:srgbClr val="80CCDF"/>
    <a:srgbClr val="008B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BCAD3-11DE-4CB1-8B52-1E79A8D2FE3C}" v="51" dt="2020-03-09T06:22: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80657" autoAdjust="0"/>
  </p:normalViewPr>
  <p:slideViewPr>
    <p:cSldViewPr snapToGrid="0" snapToObjects="1">
      <p:cViewPr varScale="1">
        <p:scale>
          <a:sx n="59" d="100"/>
          <a:sy n="59" d="100"/>
        </p:scale>
        <p:origin x="1236" y="66"/>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notesViewPr>
    <p:cSldViewPr snapToGrid="0" snapToObjects="1">
      <p:cViewPr varScale="1">
        <p:scale>
          <a:sx n="76" d="100"/>
          <a:sy n="76" d="100"/>
        </p:scale>
        <p:origin x="2424" y="-8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29.01.2021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quimidroga.com/en/2019/09/26/natural-cosmetic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wbpionline.com/features/wood-foam-a-product-on-the-rise-6097690/" TargetMode="External"/><Relationship Id="rId5" Type="http://schemas.openxmlformats.org/officeDocument/2006/relationships/hyperlink" Target="https://www.novasep.com/home/products-services/fermentation-products-and-chemicals-intermediates/industrial-processes/purification-processes-for-cellulosic-sugars.html" TargetMode="External"/><Relationship Id="rId4" Type="http://schemas.openxmlformats.org/officeDocument/2006/relationships/hyperlink" Target="https://www.european-coatings.com/Raw-materials-technologies/Raw-materials/EC-Survey-Bio-based-coating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dition.cnn.com/style/article/citytree-urban-pollution/index.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gearpatrol.com/2018/04/16/bolt-threads-mylo-leather/" TargetMode="External"/><Relationship Id="rId4" Type="http://schemas.openxmlformats.org/officeDocument/2006/relationships/hyperlink" Target="https://www.lsnglobal.com/news/article/4921/milk-made-dairy-dress-is-a-natural-winne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weforum.org/agenda/2019/01/turning-co2-from-climate-destroyer-into-useful-raw-material" TargetMode="External"/><Relationship Id="rId4" Type="http://schemas.openxmlformats.org/officeDocument/2006/relationships/hyperlink" Target="https://dashboards.sdgindex.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jamesdysonaward.org/2019/project/marinatex/" TargetMode="External"/><Relationship Id="rId4" Type="http://schemas.openxmlformats.org/officeDocument/2006/relationships/hyperlink" Target="https://www.reuters.com/article/us-britain-dyson-award/tipping-the-scales-briton-develops-fish-waste-plastic-idUSKBN1XO007"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mcic.ca/pdf/SDG_Primer_FINAL.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herbal-supplement-resource.com/wp-content/uploads/2019/07/OliveLeaves2.jpeg" TargetMode="External"/><Relationship Id="rId4" Type="http://schemas.openxmlformats.org/officeDocument/2006/relationships/hyperlink" Target="https://sustainabledevelopment.un.org/?menu=130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ockholmresilience.org/research/research-news/2017-02-28-contributions-to-agenda-2030.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shboards.sdgindex.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change.io/blogs/2017/8/3/time-for-a-new-normal-in-global-capital-markets-advancing-investment-in-the-sustainable-development-goals-sdg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mn-lt"/>
                <a:ea typeface="+mn-ea"/>
                <a:cs typeface="+mn-cs"/>
              </a:rPr>
              <a:t>Uwagi do nauczyciela: </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Nazwisko nauczyciela wpisać w przestrzeni na dole po lewej stronie slajdu</a:t>
            </a:r>
            <a:r>
              <a:rPr lang="en-GB"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Wyjaśnij, że niniejsza prezentacja wprowadza 17 Celów Zrównoważonego Rozwoju (SDG) i pokazuje powiązania pomiędzy </a:t>
            </a:r>
            <a:r>
              <a:rPr lang="pl-PL" sz="1200" kern="1200" dirty="0" err="1" smtClean="0">
                <a:solidFill>
                  <a:schemeClr val="tx1"/>
                </a:solidFill>
                <a:effectLst/>
                <a:latin typeface="+mn-lt"/>
                <a:ea typeface="+mn-ea"/>
                <a:cs typeface="+mn-cs"/>
              </a:rPr>
              <a:t>biogospodarką</a:t>
            </a:r>
            <a:r>
              <a:rPr lang="pl-PL" sz="1200" kern="1200" dirty="0" smtClean="0">
                <a:solidFill>
                  <a:schemeClr val="tx1"/>
                </a:solidFill>
                <a:effectLst/>
                <a:latin typeface="+mn-lt"/>
                <a:ea typeface="+mn-ea"/>
                <a:cs typeface="+mn-cs"/>
              </a:rPr>
              <a:t> a niektórymi z nich.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Z wyjątkiem pierwszego slajdu, filmu wideo i zarysu prezentacji, jest 21 slajdów - tak więc ich prezentacja powinna trwać od 21 do 42 minut, w zależności od ilości wyjaśnienia.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Film trwa 2 minuty i 8 sekund.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Czas wykonania ćwiczenia na osiągnięcie SDG na całym świecie może być różny. Informacje na temat jednego celu i jednego kraju mogą być szybko dostępne w ciągu kilku minut. Tak więc może być używany tylko przez 5 lub 10 minut w klasie, ale istnieje możliwość dogłębnego zbadania w ciągu godzin lub nawet dni (co może być wykorzystane jako część pracy domowej).</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sz="1200" b="1" kern="1200" dirty="0" smtClean="0">
                <a:solidFill>
                  <a:schemeClr val="tx1"/>
                </a:solidFill>
                <a:effectLst/>
                <a:latin typeface="+mn-lt"/>
                <a:ea typeface="+mn-ea"/>
                <a:cs typeface="+mn-cs"/>
              </a:rPr>
              <a:t>Uwagi do nauczyciela: </a:t>
            </a:r>
            <a:r>
              <a:rPr lang="pl-PL" sz="1200" b="0" kern="1200" dirty="0" smtClean="0">
                <a:solidFill>
                  <a:schemeClr val="tx1"/>
                </a:solidFill>
                <a:effectLst/>
                <a:latin typeface="+mn-lt"/>
                <a:ea typeface="+mn-ea"/>
                <a:cs typeface="+mn-cs"/>
              </a:rPr>
              <a:t>Wyjaśnij, że aby spróbować rozwiązać problemy związane z ograniczeniami ekologicznymi: Krajowe i międzynarodowe organy mają konkretne wytyczne. Przykładem tego jest publikacja Komisji Europejskiej z 2018 r.: "Nowa strategia na rzecz zrównoważonej Europy w zakresie </a:t>
            </a:r>
            <a:r>
              <a:rPr lang="pl-PL" sz="1200" b="0" kern="1200" dirty="0" err="1" smtClean="0">
                <a:solidFill>
                  <a:schemeClr val="tx1"/>
                </a:solidFill>
                <a:effectLst/>
                <a:latin typeface="+mn-lt"/>
                <a:ea typeface="+mn-ea"/>
                <a:cs typeface="+mn-cs"/>
              </a:rPr>
              <a:t>biogospodarki</a:t>
            </a:r>
            <a:r>
              <a:rPr lang="pl-PL" sz="1200" b="0" kern="1200" dirty="0" smtClean="0">
                <a:solidFill>
                  <a:schemeClr val="tx1"/>
                </a:solidFill>
                <a:effectLst/>
                <a:latin typeface="+mn-lt"/>
                <a:ea typeface="+mn-ea"/>
                <a:cs typeface="+mn-cs"/>
              </a:rPr>
              <a:t>". </a:t>
            </a:r>
          </a:p>
          <a:p>
            <a:r>
              <a:rPr lang="pl-PL" sz="1200" b="0" kern="1200" dirty="0" smtClean="0">
                <a:solidFill>
                  <a:schemeClr val="tx1"/>
                </a:solidFill>
                <a:effectLst/>
                <a:latin typeface="+mn-lt"/>
                <a:ea typeface="+mn-ea"/>
                <a:cs typeface="+mn-cs"/>
              </a:rPr>
              <a:t>Dalsze informacje dostępne są na stronie internetowej:</a:t>
            </a:r>
          </a:p>
          <a:p>
            <a:r>
              <a:rPr lang="en-GB" sz="1200" u="sng" kern="1200" dirty="0" smtClean="0">
                <a:solidFill>
                  <a:schemeClr val="tx1"/>
                </a:solidFill>
                <a:effectLst/>
                <a:latin typeface="+mn-lt"/>
                <a:ea typeface="+mn-ea"/>
                <a:cs typeface="+mn-cs"/>
                <a:hlinkClick r:id="rId3"/>
              </a:rPr>
              <a:t>https</a:t>
            </a:r>
            <a:r>
              <a:rPr lang="en-GB" sz="1200" u="sng" kern="1200" dirty="0">
                <a:solidFill>
                  <a:schemeClr val="tx1"/>
                </a:solidFill>
                <a:effectLst/>
                <a:latin typeface="+mn-lt"/>
                <a:ea typeface="+mn-ea"/>
                <a:cs typeface="+mn-cs"/>
                <a:hlinkClick r:id="rId3"/>
              </a:rPr>
              <a:t>://ec.europa.eu/commission/news/new-bioeconomy-strategy-sustainable-europe-2018-oct-11-0_en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smtClean="0">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mn-lt"/>
                <a:ea typeface="+mn-ea"/>
                <a:cs typeface="+mn-cs"/>
              </a:rPr>
              <a:t>Vivien</a:t>
            </a:r>
            <a:r>
              <a:rPr lang="en-GB" sz="1200" b="0" i="0" u="none" strike="noStrike" kern="1200" dirty="0">
                <a:solidFill>
                  <a:schemeClr val="tx1"/>
                </a:solidFill>
                <a:effectLst/>
                <a:latin typeface="+mn-lt"/>
                <a:ea typeface="+mn-ea"/>
                <a:cs typeface="+mn-cs"/>
              </a:rPr>
              <a:t>,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209373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sz="1200" kern="1200" dirty="0" smtClean="0">
                <a:solidFill>
                  <a:schemeClr val="tx1"/>
                </a:solidFill>
                <a:effectLst/>
                <a:latin typeface="+mn-lt"/>
                <a:ea typeface="+mn-ea"/>
                <a:cs typeface="+mn-cs"/>
              </a:rPr>
              <a:t>Ten slajd pokazuje powiązania pomiędzy </a:t>
            </a:r>
            <a:r>
              <a:rPr lang="pl-PL" sz="1200" kern="1200" dirty="0" err="1" smtClean="0">
                <a:solidFill>
                  <a:schemeClr val="tx1"/>
                </a:solidFill>
                <a:effectLst/>
                <a:latin typeface="+mn-lt"/>
                <a:ea typeface="+mn-ea"/>
                <a:cs typeface="+mn-cs"/>
              </a:rPr>
              <a:t>biogospodarką</a:t>
            </a:r>
            <a:r>
              <a:rPr lang="pl-PL" sz="1200" kern="1200" dirty="0" smtClean="0">
                <a:solidFill>
                  <a:schemeClr val="tx1"/>
                </a:solidFill>
                <a:effectLst/>
                <a:latin typeface="+mn-lt"/>
                <a:ea typeface="+mn-ea"/>
                <a:cs typeface="+mn-cs"/>
              </a:rPr>
              <a:t> a Celami Zrównoważonego</a:t>
            </a:r>
            <a:r>
              <a:rPr lang="pl-PL" sz="1200" kern="1200" baseline="0" dirty="0" smtClean="0">
                <a:solidFill>
                  <a:schemeClr val="tx1"/>
                </a:solidFill>
                <a:effectLst/>
                <a:latin typeface="+mn-lt"/>
                <a:ea typeface="+mn-ea"/>
                <a:cs typeface="+mn-cs"/>
              </a:rPr>
              <a:t> Rozwoju ONZ (</a:t>
            </a:r>
            <a:r>
              <a:rPr lang="pl-PL" sz="1200" kern="1200" dirty="0" smtClean="0">
                <a:solidFill>
                  <a:schemeClr val="tx1"/>
                </a:solidFill>
                <a:effectLst/>
                <a:latin typeface="+mn-lt"/>
                <a:ea typeface="+mn-ea"/>
                <a:cs typeface="+mn-cs"/>
              </a:rPr>
              <a:t>SDG).</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68518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Źródło</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Independent Group of Scientists appointed by the Secretary-General (2019), </a:t>
            </a:r>
            <a:r>
              <a:rPr lang="en-GB" sz="1200" i="1" kern="1200" dirty="0">
                <a:solidFill>
                  <a:schemeClr val="tx1"/>
                </a:solidFill>
                <a:effectLst/>
                <a:latin typeface="+mn-lt"/>
                <a:ea typeface="+mn-ea"/>
                <a:cs typeface="+mn-cs"/>
              </a:rPr>
              <a:t>Global Sustainable Development Report 2019: The Future is Now </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Science for Achieving Sustainable Development, </a:t>
            </a:r>
            <a:r>
              <a:rPr lang="en-GB" sz="1200" kern="1200" dirty="0">
                <a:solidFill>
                  <a:schemeClr val="tx1"/>
                </a:solidFill>
                <a:effectLst/>
                <a:latin typeface="+mn-lt"/>
                <a:ea typeface="+mn-ea"/>
                <a:cs typeface="+mn-cs"/>
              </a:rPr>
              <a:t>(United Nations, New York). </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sustainabledevelopment.un.org</a:t>
            </a:r>
            <a:r>
              <a:rPr lang="en-GB" sz="1200" kern="1200" dirty="0">
                <a:solidFill>
                  <a:schemeClr val="tx1"/>
                </a:solidFill>
                <a:effectLst/>
                <a:latin typeface="+mn-lt"/>
                <a:ea typeface="+mn-ea"/>
                <a:cs typeface="+mn-cs"/>
              </a:rPr>
              <a:t>/content/documents/24797GSDR_report_2019.pdf</a:t>
            </a:r>
          </a:p>
          <a:p>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9ABF1-A5E8-FF4C-953A-B9DDF0BF59C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3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Źródło grafiki</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https://www.un.org/sustainabledevelopment/sustainable-development-goals/ </a:t>
            </a: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1340461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https://</a:t>
            </a:r>
            <a:r>
              <a:rPr lang="en-GB" sz="1200" kern="1200" dirty="0" err="1">
                <a:solidFill>
                  <a:schemeClr val="tx1"/>
                </a:solidFill>
                <a:effectLst/>
                <a:latin typeface="+mn-lt"/>
                <a:ea typeface="+mn-ea"/>
                <a:cs typeface="+mn-cs"/>
              </a:rPr>
              <a:t>apeelsciences.com</a:t>
            </a:r>
            <a:r>
              <a:rPr lang="en-GB" sz="1200" kern="1200" dirty="0">
                <a:solidFill>
                  <a:schemeClr val="tx1"/>
                </a:solidFill>
                <a:effectLst/>
                <a:latin typeface="+mn-lt"/>
                <a:ea typeface="+mn-ea"/>
                <a:cs typeface="+mn-cs"/>
              </a:rPr>
              <a:t>/</a:t>
            </a:r>
            <a:r>
              <a:rPr lang="en-GB" dirty="0">
                <a:effectLst/>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115652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err="1"/>
              <a:t>Quimidroga</a:t>
            </a:r>
            <a:r>
              <a:rPr lang="en-US" baseline="0" dirty="0"/>
              <a:t> </a:t>
            </a:r>
            <a:r>
              <a:rPr lang="en-US" dirty="0"/>
              <a:t>(2019) </a:t>
            </a:r>
            <a:r>
              <a:rPr lang="en-US" dirty="0" err="1"/>
              <a:t>Qd</a:t>
            </a:r>
            <a:r>
              <a:rPr lang="en-US" dirty="0"/>
              <a:t>: Natural Cosmetics. </a:t>
            </a:r>
            <a:r>
              <a:rPr lang="en-GB" dirty="0">
                <a:hlinkClick r:id="rId4"/>
              </a:rPr>
              <a:t>https://www.quimidroga.com/en/2019/09/26/natural-cosmetics/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Manitoba Council for International Cooperation. (2018) Sustainable Foundations: A Guide for Teaching the Sustainable Development Goals.</a:t>
            </a:r>
            <a:r>
              <a:rPr lang="en-US" baseline="0" dirty="0"/>
              <a:t> </a:t>
            </a:r>
            <a:r>
              <a:rPr lang="en-GB" dirty="0">
                <a:hlinkClick r:id="rId3"/>
              </a:rPr>
              <a:t>http://mcic.ca/pdf/SDG_Primer_FINAL.pdf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25156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European Coatings. (2020): EC Survey: Bio-based coatings.[Online] Available from: </a:t>
            </a:r>
            <a:r>
              <a:rPr lang="en-GB" dirty="0">
                <a:hlinkClick r:id="rId4"/>
              </a:rPr>
              <a:t>https://www.european-coatings.com/Raw-materials-technologies/Raw-materials/EC-Survey-Bio-based-coatings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Novasep</a:t>
            </a:r>
            <a:r>
              <a:rPr lang="en-GB" dirty="0"/>
              <a:t>: services and technologies for life science and chemical industries. (2018): Purification processes for cellulosic sugars.[Online] Available from: </a:t>
            </a:r>
            <a:r>
              <a:rPr lang="en-GB" dirty="0">
                <a:hlinkClick r:id="rId5"/>
              </a:rPr>
              <a:t>https://www.novasep.com/home/products-services/fermentation-products-and-chemicals-intermediates/industrial-processes/purification-processes-for-cellulosic-sugars.html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Wood-based panels international. (2018) </a:t>
            </a:r>
            <a:r>
              <a:rPr lang="en-GB" dirty="0" err="1"/>
              <a:t>wbpi</a:t>
            </a:r>
            <a:r>
              <a:rPr lang="en-GB" dirty="0"/>
              <a:t>: Wood foam – a product on the rise?.[Online] Available from: </a:t>
            </a:r>
            <a:r>
              <a:rPr lang="en-GB" dirty="0">
                <a:hlinkClick r:id="rId6"/>
              </a:rPr>
              <a:t>http://www.wbpionline.com/features/wood-foam-a-product-on-the-rise-6097690/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Bio-based Industries Consortium (2018), Bioeconomy and the UN Sustainable Development Goals. A view from the Bio-based Industries Consortium – July 2018.</a:t>
            </a:r>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80067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Chris Giles (2017) </a:t>
            </a:r>
            <a:r>
              <a:rPr lang="en-GB" dirty="0" err="1"/>
              <a:t>Edition.CNN</a:t>
            </a:r>
            <a:r>
              <a:rPr lang="en-GB" dirty="0"/>
              <a:t>: This 'tree' has the environmental benefits of a forest. [Online] Available from: </a:t>
            </a:r>
            <a:r>
              <a:rPr lang="en-GB" dirty="0">
                <a:hlinkClick r:id="rId4"/>
              </a:rPr>
              <a:t>https://edition.cnn.com/style/article/citytree-urban-pollution/index.html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24122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err="1"/>
              <a:t>Anke</a:t>
            </a:r>
            <a:r>
              <a:rPr lang="en-US" dirty="0"/>
              <a:t> </a:t>
            </a:r>
            <a:r>
              <a:rPr lang="en-US" dirty="0" err="1"/>
              <a:t>Domaske</a:t>
            </a:r>
            <a:r>
              <a:rPr lang="en-US" dirty="0"/>
              <a:t>. (2011)LS: N global: MILK MADE: DAIRY DRESS IS A NATURAL WINNER.[Online] Available from:  </a:t>
            </a:r>
            <a:r>
              <a:rPr lang="en-GB" dirty="0">
                <a:hlinkClick r:id="rId4"/>
              </a:rPr>
              <a:t>https://www.lsnglobal.com/news/article/4921/milk-made-dairy-dress-is-a-natural-winner</a:t>
            </a:r>
            <a:r>
              <a:rPr lang="en-GB" dirty="0"/>
              <a:t> </a:t>
            </a:r>
          </a:p>
          <a:p>
            <a:endParaRPr lang="en-GB" dirty="0"/>
          </a:p>
          <a:p>
            <a:r>
              <a:rPr lang="en-GB" dirty="0"/>
              <a:t>Tucker Bowe. (2018)Gear patrol: In the Future, Leather Will Be Made From Mushrooms Not Cows.[Online] Available from: </a:t>
            </a:r>
            <a:r>
              <a:rPr lang="en-GB" dirty="0">
                <a:hlinkClick r:id="rId5"/>
              </a:rPr>
              <a:t>https://gearpatrol.com/2018/04/16/bolt-threads-mylo-leather/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24920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Global Initiative for United Nations. (2019): Sustainable Development Report Dashboards 2019.[Online] Available from: </a:t>
            </a:r>
            <a:r>
              <a:rPr lang="en-GB" dirty="0">
                <a:hlinkClick r:id="rId4"/>
              </a:rPr>
              <a:t>https://dashboards.sdgindex.org/#/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World Economic Forum. (2019): CO2 can be a valuable raw material, not just a climate killer. Here’s how.: </a:t>
            </a:r>
            <a:r>
              <a:rPr lang="en-GB" dirty="0">
                <a:hlinkClick r:id="rId5"/>
              </a:rPr>
              <a:t>https://www.weforum.org/agenda/2019/01/turning-co2-from-climate-destroyer-into-useful-raw-material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207043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pl-PL" dirty="0" smtClean="0"/>
              <a:t>Źródło grafiki</a:t>
            </a:r>
            <a:r>
              <a:rPr lang="en-US" b="1" baseline="0" dirty="0" smtClean="0"/>
              <a:t>: </a:t>
            </a:r>
            <a:r>
              <a:rPr lang="en-US" dirty="0" err="1"/>
              <a:t>Biobased</a:t>
            </a:r>
            <a:r>
              <a:rPr lang="en-US" dirty="0"/>
              <a:t> Industries Consortium, 2018. Bioeconomy and the UN Sustainable Development Goals. </a:t>
            </a:r>
            <a:r>
              <a:rPr lang="en-US" dirty="0" err="1"/>
              <a:t>Biobased</a:t>
            </a:r>
            <a:r>
              <a:rPr lang="en-US" dirty="0"/>
              <a:t> Industries Consortium: Brussels, Belgium.</a:t>
            </a:r>
          </a:p>
        </p:txBody>
      </p:sp>
      <p:sp>
        <p:nvSpPr>
          <p:cNvPr id="4" name="Slide Number Placehold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1743843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r>
              <a:rPr lang="en-US" dirty="0"/>
              <a:t>Stuart </a:t>
            </a:r>
            <a:r>
              <a:rPr lang="en-US" dirty="0" err="1"/>
              <a:t>McDill</a:t>
            </a:r>
            <a:r>
              <a:rPr lang="en-US" dirty="0"/>
              <a:t>. (2019) Reuters: Tipping the scales? Briton develops fish waste 'plastic'.</a:t>
            </a:r>
            <a:r>
              <a:rPr lang="en-US" baseline="0" dirty="0"/>
              <a:t> </a:t>
            </a:r>
            <a:r>
              <a:rPr lang="en-GB" dirty="0">
                <a:hlinkClick r:id="rId4"/>
              </a:rPr>
              <a:t>https://www.reuters.com/article/us-britain-dyson-award/tipping-the-scales-briton-develops-fish-waste-plastic-idUSKBN1XO007</a:t>
            </a:r>
            <a:endParaRPr lang="en-US" dirty="0"/>
          </a:p>
          <a:p>
            <a:endParaRPr lang="en-US" dirty="0"/>
          </a:p>
          <a:p>
            <a:r>
              <a:rPr lang="en-US" dirty="0"/>
              <a:t>The James Dyson Award. (2019) </a:t>
            </a:r>
            <a:r>
              <a:rPr lang="en-US" dirty="0" err="1"/>
              <a:t>MarinaTex</a:t>
            </a:r>
            <a:r>
              <a:rPr lang="en-US" dirty="0"/>
              <a:t>: INTERNATIONAL WINNER. [Online] Available from: </a:t>
            </a:r>
            <a:r>
              <a:rPr lang="en-GB" dirty="0">
                <a:hlinkClick r:id="rId5"/>
              </a:rPr>
              <a:t>https://www.jamesdysonaward.org/2019/project/marinatex/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Bio-based Industries Consortium (2018), Bioeconomy and the UN Sustainable Development Goals. A view from the Bio-based Industries Consortium – July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79135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Manitoba Council for International Cooperation. (2018) Sustainable Foundations: </a:t>
            </a:r>
            <a:r>
              <a:rPr lang="en-US" i="1" dirty="0"/>
              <a:t>A Guide for Teaching the Sustainable Development Goals</a:t>
            </a:r>
            <a:r>
              <a:rPr lang="en-US" dirty="0"/>
              <a:t>. [</a:t>
            </a:r>
            <a:r>
              <a:rPr lang="en-GB" dirty="0">
                <a:hlinkClick r:id="rId3"/>
              </a:rPr>
              <a:t>http://mcic.ca/pdf/SDG_Primer_FINAL.pdf</a:t>
            </a:r>
            <a:endParaRPr lang="en-GB" dirty="0"/>
          </a:p>
          <a:p>
            <a:endParaRPr lang="en-GB" dirty="0"/>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endParaRPr lang="en-GB" sz="1200" kern="1200" dirty="0">
              <a:solidFill>
                <a:schemeClr val="tx1"/>
              </a:solidFill>
              <a:effectLst/>
              <a:latin typeface="+mn-lt"/>
              <a:ea typeface="+mn-ea"/>
              <a:cs typeface="+mn-cs"/>
            </a:endParaRPr>
          </a:p>
          <a:p>
            <a:pPr marL="0" algn="l" defTabSz="914400" rtl="0" eaLnBrk="1" latinLnBrk="0" hangingPunct="1"/>
            <a:r>
              <a:rPr lang="en-GB" sz="1200" b="0" i="0" kern="1200" dirty="0" err="1">
                <a:solidFill>
                  <a:schemeClr val="tx1"/>
                </a:solidFill>
                <a:effectLst/>
                <a:latin typeface="+mn-lt"/>
                <a:ea typeface="+mn-ea"/>
                <a:cs typeface="+mn-cs"/>
              </a:rPr>
              <a:t>Biobased</a:t>
            </a:r>
            <a:r>
              <a:rPr lang="en-GB" sz="1200" b="0" i="0" kern="1200" dirty="0">
                <a:solidFill>
                  <a:schemeClr val="tx1"/>
                </a:solidFill>
                <a:effectLst/>
                <a:latin typeface="+mn-lt"/>
                <a:ea typeface="+mn-ea"/>
                <a:cs typeface="+mn-cs"/>
              </a:rPr>
              <a:t> Industries Consortium, 2018. Bioeconomy and the UN Sustainable Development Goals. </a:t>
            </a:r>
            <a:r>
              <a:rPr lang="en-GB" sz="1200" b="0" i="1" kern="1200" dirty="0" err="1">
                <a:solidFill>
                  <a:schemeClr val="tx1"/>
                </a:solidFill>
                <a:effectLst/>
                <a:latin typeface="+mn-lt"/>
                <a:ea typeface="+mn-ea"/>
                <a:cs typeface="+mn-cs"/>
              </a:rPr>
              <a:t>Biobased</a:t>
            </a:r>
            <a:r>
              <a:rPr lang="en-GB" sz="1200" b="0" i="1" kern="1200" dirty="0">
                <a:solidFill>
                  <a:schemeClr val="tx1"/>
                </a:solidFill>
                <a:effectLst/>
                <a:latin typeface="+mn-lt"/>
                <a:ea typeface="+mn-ea"/>
                <a:cs typeface="+mn-cs"/>
              </a:rPr>
              <a:t> Industries Consortium: Brussels, Belgium</a:t>
            </a:r>
            <a:r>
              <a:rPr lang="en-GB" sz="1200" b="0" i="0" kern="1200" dirty="0">
                <a:solidFill>
                  <a:schemeClr val="tx1"/>
                </a:solidFill>
                <a:effectLst/>
                <a:latin typeface="+mn-lt"/>
                <a:ea typeface="+mn-ea"/>
                <a:cs typeface="+mn-cs"/>
              </a:rPr>
              <a:t>.</a:t>
            </a:r>
          </a:p>
          <a:p>
            <a:pPr marL="0" algn="l" defTabSz="914400" rtl="0" eaLnBrk="1" latinLnBrk="0" hangingPunct="1"/>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United Nations. (2015): </a:t>
            </a:r>
            <a:r>
              <a:rPr lang="en-US" i="1" dirty="0"/>
              <a:t>Sustainable Development Goals. </a:t>
            </a:r>
            <a:r>
              <a:rPr lang="en-US" dirty="0"/>
              <a:t>[Online] Available from: </a:t>
            </a:r>
            <a:r>
              <a:rPr lang="en-GB" dirty="0">
                <a:hlinkClick r:id="rId4"/>
              </a:rPr>
              <a:t>https://sustainabledevelopment.un.org/?menu=1300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Source of image: </a:t>
            </a:r>
            <a:r>
              <a:rPr lang="en-GB" sz="1200" u="sng" kern="1200" dirty="0">
                <a:solidFill>
                  <a:schemeClr val="tx1"/>
                </a:solidFill>
                <a:effectLst/>
                <a:latin typeface="+mn-lt"/>
                <a:ea typeface="+mn-ea"/>
                <a:cs typeface="+mn-cs"/>
                <a:hlinkClick r:id="rId5"/>
              </a:rPr>
              <a:t>https://www.herbal-supplement-resource.com/wp-content/uploads/2019/07/OliveLeaves2.jpeg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80385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Należy podkreślić, że </a:t>
            </a:r>
            <a:r>
              <a:rPr lang="pl-PL" sz="1200" kern="1200" dirty="0" err="1" smtClean="0">
                <a:solidFill>
                  <a:schemeClr val="tx1"/>
                </a:solidFill>
                <a:effectLst/>
                <a:latin typeface="+mn-lt"/>
                <a:ea typeface="+mn-ea"/>
                <a:cs typeface="+mn-cs"/>
              </a:rPr>
              <a:t>biogospodarka</a:t>
            </a:r>
            <a:r>
              <a:rPr lang="pl-PL" sz="1200" kern="1200" dirty="0" smtClean="0">
                <a:solidFill>
                  <a:schemeClr val="tx1"/>
                </a:solidFill>
                <a:effectLst/>
                <a:latin typeface="+mn-lt"/>
                <a:ea typeface="+mn-ea"/>
                <a:cs typeface="+mn-cs"/>
              </a:rPr>
              <a:t> może jedynie przyczynić się do transformacji w kierunku zrównoważonego rozwoju wraz ze zmniejszeniem konsumpcji i wydłużeniem żywotności produktów. Może to być dobry temat do dyskusji z uczniami.</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4738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Interesujący materiał wideo Organizacji Narodów Zjednoczonych dotyczy zrównoważonego rozwoju, SDG oraz strategii, metod i postępów z tym związanych. Film jest naprawdę dobrze zrobiony i spełnia swoje zadanie edukowania ludzi i informowania ich o zrównoważonym rozwoju, o tym, dlaczego zrównoważony rozwój jest konieczny, oraz o powodach i zaletach tworzenia SDG. Dobrze sprawdza się jako podsumowanie materiału, o którym mowa.</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15139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Arial" panose="020B0604020202020204" pitchFamily="34" charset="0"/>
                <a:ea typeface="+mn-ea"/>
                <a:cs typeface="Arial" panose="020B0604020202020204" pitchFamily="34" charset="0"/>
              </a:rPr>
              <a:t>Uwagi do nauczyciela:</a:t>
            </a:r>
            <a:r>
              <a:rPr lang="en-GB"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Nazwisko wykładowcy do wstawienia w przestrzeni na dole po lewej stronie slajdu. Jest to ostatni slajd prezentacji. Daj czas uczniom/uczestnikom na zadawanie wszelkich pytań </a:t>
            </a:r>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91784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a:t>
            </a:r>
            <a:r>
              <a:rPr lang="pl-PL" sz="1200" b="1" i="0" u="none" strike="noStrike" kern="1200" dirty="0" smtClean="0">
                <a:solidFill>
                  <a:schemeClr val="tx1"/>
                </a:solidFill>
                <a:effectLst/>
                <a:latin typeface="+mn-lt"/>
                <a:ea typeface="+mn-ea"/>
                <a:cs typeface="+mn-cs"/>
              </a:rPr>
              <a:t>to 5 innowacyjnych</a:t>
            </a:r>
            <a:r>
              <a:rPr lang="pl-PL" sz="1200" b="1" i="0" u="none" strike="noStrike" kern="1200" baseline="0" dirty="0" smtClean="0">
                <a:solidFill>
                  <a:schemeClr val="tx1"/>
                </a:solidFill>
                <a:effectLst/>
                <a:latin typeface="+mn-lt"/>
                <a:ea typeface="+mn-ea"/>
                <a:cs typeface="+mn-cs"/>
              </a:rPr>
              <a:t> </a:t>
            </a:r>
            <a:r>
              <a:rPr lang="pl-PL" sz="1200" b="1" i="0" u="none" strike="noStrike" kern="1200" dirty="0" smtClean="0">
                <a:solidFill>
                  <a:schemeClr val="tx1"/>
                </a:solidFill>
                <a:effectLst/>
                <a:latin typeface="+mn-lt"/>
                <a:ea typeface="+mn-ea"/>
                <a:cs typeface="+mn-cs"/>
              </a:rPr>
              <a:t>regionów</a:t>
            </a:r>
            <a:endParaRPr lang="en-US" sz="1200" b="1" i="0" u="none" strike="noStrike" kern="1200" dirty="0">
              <a:solidFill>
                <a:schemeClr val="tx1"/>
              </a:solidFill>
              <a:effectLst/>
              <a:latin typeface="+mn-lt"/>
              <a:ea typeface="+mn-ea"/>
              <a:cs typeface="+mn-cs"/>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BE-Rural utworzy pięć regionalnych </a:t>
            </a:r>
            <a:r>
              <a:rPr lang="pl-PL" sz="1000" b="1" kern="1200" dirty="0" smtClean="0">
                <a:solidFill>
                  <a:schemeClr val="tx1"/>
                </a:solidFill>
                <a:effectLst/>
                <a:latin typeface="Arial" panose="020B0604020202020204" pitchFamily="34" charset="0"/>
                <a:ea typeface="+mn-ea"/>
                <a:cs typeface="Arial" panose="020B0604020202020204" pitchFamily="34" charset="0"/>
              </a:rPr>
              <a:t>Otwartych Platform Innowacyjnych (OIP) </a:t>
            </a:r>
            <a:r>
              <a:rPr lang="pl-PL" sz="1000" kern="1200" dirty="0" smtClean="0">
                <a:solidFill>
                  <a:schemeClr val="tx1"/>
                </a:solidFill>
                <a:effectLst/>
                <a:latin typeface="Arial" panose="020B0604020202020204" pitchFamily="34" charset="0"/>
                <a:ea typeface="+mn-ea"/>
                <a:cs typeface="Arial" panose="020B0604020202020204" pitchFamily="34" charset="0"/>
              </a:rPr>
              <a:t>w celu partycypacyjnego opracowywania strategii i planów działania w zakresie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biogospodarki</a:t>
            </a:r>
            <a:r>
              <a:rPr lang="pl-PL" sz="1000" kern="1200" dirty="0" smtClean="0">
                <a:solidFill>
                  <a:schemeClr val="tx1"/>
                </a:solidFill>
                <a:effectLst/>
                <a:latin typeface="Arial" panose="020B0604020202020204" pitchFamily="34" charset="0"/>
                <a:ea typeface="+mn-ea"/>
                <a:cs typeface="Arial" panose="020B0604020202020204" pitchFamily="34" charset="0"/>
              </a:rPr>
              <a:t>. OIP w BE-Rural zostaną utworzone w pięciu regionach w całej UE o różnym potencjale biomasy i będą oparte na regionalnych grupach roboczych interesariuszy (</a:t>
            </a:r>
            <a:r>
              <a:rPr lang="pl-PL" sz="1000" kern="1200" dirty="0" err="1" smtClean="0">
                <a:solidFill>
                  <a:schemeClr val="tx1"/>
                </a:solidFill>
                <a:effectLst/>
                <a:latin typeface="Arial" panose="020B0604020202020204" pitchFamily="34" charset="0"/>
                <a:ea typeface="+mn-ea"/>
                <a:cs typeface="Arial" panose="020B0604020202020204" pitchFamily="34" charset="0"/>
              </a:rPr>
              <a:t>SWGs</a:t>
            </a:r>
            <a:r>
              <a:rPr lang="pl-PL" sz="1000" kern="1200" dirty="0" smtClean="0">
                <a:solidFill>
                  <a:schemeClr val="tx1"/>
                </a:solidFill>
                <a:effectLst/>
                <a:latin typeface="Arial" panose="020B0604020202020204" pitchFamily="34" charset="0"/>
                <a:ea typeface="+mn-ea"/>
                <a:cs typeface="Arial" panose="020B0604020202020204" pitchFamily="34" charset="0"/>
              </a:rPr>
              <a:t>). W ramach OIP głównym zadaniem SWG będzie opracowanie konkretnych strategii lub dokumentów dotyczących map drogowych poprzez współpracę z różnymi podmiotami oraz otwarcie platformy dla szerokiego grona interesariuszy w regionie, w tym organizacji społecznych i mieszkańców.</a:t>
            </a:r>
          </a:p>
          <a:p>
            <a:pPr fontAlgn="base"/>
            <a:endParaRPr lang="en-US" sz="1200" b="0" i="0" u="none" strike="noStrike" kern="1200" dirty="0">
              <a:solidFill>
                <a:schemeClr val="tx1"/>
              </a:solidFill>
              <a:effectLst/>
              <a:latin typeface="+mn-lt"/>
              <a:ea typeface="+mn-ea"/>
              <a:cs typeface="+mn-cs"/>
            </a:endParaRPr>
          </a:p>
          <a:p>
            <a:r>
              <a:rPr lang="pl-PL" sz="1000" b="1" kern="1200" dirty="0" smtClean="0">
                <a:solidFill>
                  <a:schemeClr val="tx1"/>
                </a:solidFill>
                <a:effectLst/>
                <a:latin typeface="Arial" panose="020B0604020202020204" pitchFamily="34" charset="0"/>
                <a:ea typeface="+mn-ea"/>
                <a:cs typeface="Arial" panose="020B0604020202020204" pitchFamily="34" charset="0"/>
              </a:rPr>
              <a:t>Stara Zagora, Bułgaria: </a:t>
            </a:r>
            <a:r>
              <a:rPr lang="pl-PL" sz="1000" kern="1200" dirty="0" smtClean="0">
                <a:solidFill>
                  <a:schemeClr val="tx1"/>
                </a:solidFill>
                <a:effectLst/>
                <a:latin typeface="Arial" panose="020B0604020202020204" pitchFamily="34" charset="0"/>
                <a:ea typeface="+mn-ea"/>
                <a:cs typeface="Arial" panose="020B0604020202020204" pitchFamily="34" charset="0"/>
              </a:rPr>
              <a:t>Ten innowacyjny region skupi się na poszukiwaniu nowych technologii w zakresie stosowania olejków eterycznych i roślin ziołowych w przemyśle kosmetycznym i farmaceutycznym. Niewielka produkcja w tym obszarze zostanie połączona z działaniami związanymi z turystyką w celu rozszerzenia istniejącego stanu i potencjału biznesowego. Docelowo region nawiąże bliższe relacje i sieć kontaktów między przedsiębiorstwami. Partner regionalny: Bułgarskie Stowarzyszenie Przemysłowe (BIA)</a:t>
            </a:r>
          </a:p>
          <a:p>
            <a:r>
              <a:rPr lang="pl-PL" sz="1000" b="1" kern="1200" dirty="0" err="1" smtClean="0">
                <a:solidFill>
                  <a:schemeClr val="tx1"/>
                </a:solidFill>
                <a:effectLst/>
                <a:latin typeface="Arial" panose="020B0604020202020204" pitchFamily="34" charset="0"/>
                <a:ea typeface="+mn-ea"/>
                <a:cs typeface="Arial" panose="020B0604020202020204" pitchFamily="34" charset="0"/>
              </a:rPr>
              <a:t>Vidzeme</a:t>
            </a:r>
            <a:r>
              <a:rPr lang="pl-PL" sz="1000" b="1" kern="1200" dirty="0" smtClean="0">
                <a:solidFill>
                  <a:schemeClr val="tx1"/>
                </a:solidFill>
                <a:effectLst/>
                <a:latin typeface="Arial" panose="020B0604020202020204" pitchFamily="34" charset="0"/>
                <a:ea typeface="+mn-ea"/>
                <a:cs typeface="Arial" panose="020B0604020202020204" pitchFamily="34" charset="0"/>
              </a:rPr>
              <a:t> i </a:t>
            </a:r>
            <a:r>
              <a:rPr lang="pl-PL" sz="1000" b="1" kern="1200" dirty="0" err="1" smtClean="0">
                <a:solidFill>
                  <a:schemeClr val="tx1"/>
                </a:solidFill>
                <a:effectLst/>
                <a:latin typeface="Arial" panose="020B0604020202020204" pitchFamily="34" charset="0"/>
                <a:ea typeface="+mn-ea"/>
                <a:cs typeface="Arial" panose="020B0604020202020204" pitchFamily="34" charset="0"/>
              </a:rPr>
              <a:t>Kurzeme</a:t>
            </a:r>
            <a:r>
              <a:rPr lang="pl-PL" sz="1000" b="1" kern="1200" dirty="0" smtClean="0">
                <a:solidFill>
                  <a:schemeClr val="tx1"/>
                </a:solidFill>
                <a:effectLst/>
                <a:latin typeface="Arial" panose="020B0604020202020204" pitchFamily="34" charset="0"/>
                <a:ea typeface="+mn-ea"/>
                <a:cs typeface="Arial" panose="020B0604020202020204" pitchFamily="34" charset="0"/>
              </a:rPr>
              <a:t>, Łotwa</a:t>
            </a:r>
            <a:r>
              <a:rPr lang="pl-PL" sz="1000" kern="1200" dirty="0" smtClean="0">
                <a:solidFill>
                  <a:schemeClr val="tx1"/>
                </a:solidFill>
                <a:effectLst/>
                <a:latin typeface="Arial" panose="020B0604020202020204" pitchFamily="34" charset="0"/>
                <a:ea typeface="+mn-ea"/>
                <a:cs typeface="Arial" panose="020B0604020202020204" pitchFamily="34" charset="0"/>
              </a:rPr>
              <a:t>: Region ten skoncentruje się na potencjale produktów ubocznych gospodarki leśnej (tj. z przerzedzania młodych drzewostanów, zagajników o krótkiej rotacji i plantacji leśnych (SRC/SRF), usuwania zarastania opuszczonych gruntów rolnych i traw wieloletnich) jako źródła bioenergii lub </a:t>
            </a:r>
            <a:r>
              <a:rPr lang="pl-PL" sz="1000" kern="1200" dirty="0" err="1" smtClean="0">
                <a:solidFill>
                  <a:schemeClr val="tx1"/>
                </a:solidFill>
                <a:effectLst/>
                <a:latin typeface="Arial" panose="020B0604020202020204" pitchFamily="34" charset="0"/>
                <a:ea typeface="+mn-ea"/>
                <a:cs typeface="Arial" panose="020B0604020202020204" pitchFamily="34" charset="0"/>
              </a:rPr>
              <a:t>biorefinerii</a:t>
            </a:r>
            <a:r>
              <a:rPr lang="pl-PL" sz="1000" kern="1200" dirty="0" smtClean="0">
                <a:solidFill>
                  <a:schemeClr val="tx1"/>
                </a:solidFill>
                <a:effectLst/>
                <a:latin typeface="Arial" panose="020B0604020202020204" pitchFamily="34" charset="0"/>
                <a:ea typeface="+mn-ea"/>
                <a:cs typeface="Arial" panose="020B0604020202020204" pitchFamily="34" charset="0"/>
              </a:rPr>
              <a:t>. W regionie zostaną zbadane wartości systemów </a:t>
            </a:r>
            <a:r>
              <a:rPr lang="pl-PL" sz="1000" kern="1200" dirty="0" err="1" smtClean="0">
                <a:solidFill>
                  <a:schemeClr val="tx1"/>
                </a:solidFill>
                <a:effectLst/>
                <a:latin typeface="Arial" panose="020B0604020202020204" pitchFamily="34" charset="0"/>
                <a:ea typeface="+mn-ea"/>
                <a:cs typeface="Arial" panose="020B0604020202020204" pitchFamily="34" charset="0"/>
              </a:rPr>
              <a:t>agroleśniczych</a:t>
            </a:r>
            <a:r>
              <a:rPr lang="pl-PL" sz="1000" kern="1200" dirty="0" smtClean="0">
                <a:solidFill>
                  <a:schemeClr val="tx1"/>
                </a:solidFill>
                <a:effectLst/>
                <a:latin typeface="Arial" panose="020B0604020202020204" pitchFamily="34" charset="0"/>
                <a:ea typeface="+mn-ea"/>
                <a:cs typeface="Arial" panose="020B0604020202020204" pitchFamily="34" charset="0"/>
              </a:rPr>
              <a:t> traw wieloletnich i drzew SRC lub SRF jako pastwisk oraz produkcji siana lub nasion traw. Zbadane zostanie potencjalne inteligentne wykorzystanie drobnego drewna pochodzącego z młodego drzewostanu leśnego. Partner regionalny: Łotewski Instytut Badawczy Lasów Państwowych (SILAVA)</a:t>
            </a:r>
          </a:p>
          <a:p>
            <a:r>
              <a:rPr lang="pl-PL" sz="1000" b="1" kern="1200" dirty="0" err="1" smtClean="0">
                <a:solidFill>
                  <a:schemeClr val="tx1"/>
                </a:solidFill>
                <a:effectLst/>
                <a:latin typeface="Arial" panose="020B0604020202020204" pitchFamily="34" charset="0"/>
                <a:ea typeface="+mn-ea"/>
                <a:cs typeface="Arial" panose="020B0604020202020204" pitchFamily="34" charset="0"/>
              </a:rPr>
              <a:t>Strumica</a:t>
            </a:r>
            <a:r>
              <a:rPr lang="pl-PL" sz="1000" b="1" kern="1200" dirty="0" smtClean="0">
                <a:solidFill>
                  <a:schemeClr val="tx1"/>
                </a:solidFill>
                <a:effectLst/>
                <a:latin typeface="Arial" panose="020B0604020202020204" pitchFamily="34" charset="0"/>
                <a:ea typeface="+mn-ea"/>
                <a:cs typeface="Arial" panose="020B0604020202020204" pitchFamily="34" charset="0"/>
              </a:rPr>
              <a:t>, Północna Macedonia: </a:t>
            </a:r>
            <a:r>
              <a:rPr lang="pl-PL" sz="1000" kern="1200" dirty="0" smtClean="0">
                <a:solidFill>
                  <a:schemeClr val="tx1"/>
                </a:solidFill>
                <a:effectLst/>
                <a:latin typeface="Arial" panose="020B0604020202020204" pitchFamily="34" charset="0"/>
                <a:ea typeface="+mn-ea"/>
                <a:cs typeface="Arial" panose="020B0604020202020204" pitchFamily="34" charset="0"/>
              </a:rPr>
              <a:t>Region skoncentruje się na wykorzystaniu pozostałości rolnych, w szczególności produkcji materiałów organicznych z działalności rolniczej, jako źródła energii dla celów domowych i przemysłowych. W regionie zostaną zbadane możliwości technologiczne w zakresie przetwarzania na energię materiałów z biomasy wytwarzanych na polach lub w gospodarstwach rolnych (pozostałości polowe), jak również tych wytwarzanych podczas przetwarzania produktów rolnych (pozostałości procesowe). Partner regionalny: Międzynarodowe Centrum Zrównoważonego Rozwoju Systemów Energetycznych, Wodnych i Ochrony Środowiska (SDEWES-Skopje)</a:t>
            </a:r>
          </a:p>
          <a:p>
            <a:r>
              <a:rPr lang="pl-PL" sz="1000" b="1" kern="1200" dirty="0" smtClean="0">
                <a:solidFill>
                  <a:schemeClr val="tx1"/>
                </a:solidFill>
                <a:effectLst/>
                <a:latin typeface="Arial" panose="020B0604020202020204" pitchFamily="34" charset="0"/>
                <a:ea typeface="+mn-ea"/>
                <a:cs typeface="Arial" panose="020B0604020202020204" pitchFamily="34" charset="0"/>
              </a:rPr>
              <a:t>Zalew Szczeciński i Zalew Wiślany, Polska: </a:t>
            </a:r>
            <a:r>
              <a:rPr lang="pl-PL" sz="1000" kern="1200" dirty="0" smtClean="0">
                <a:solidFill>
                  <a:schemeClr val="tx1"/>
                </a:solidFill>
                <a:effectLst/>
                <a:latin typeface="Arial" panose="020B0604020202020204" pitchFamily="34" charset="0"/>
                <a:ea typeface="+mn-ea"/>
                <a:cs typeface="Arial" panose="020B0604020202020204" pitchFamily="34" charset="0"/>
              </a:rPr>
              <a:t>Region ten skoncentruje się na rybołówstwie na małą skalę, a w szczególności na zrównoważonym wykorzystywaniu obecnie niedostatecznie eksploatowanych i małocennych gatunków ryb z wód dwóch zalewów (Wiślnego i Szczecińskiego). W regionie zbadane zostaną możliwości technologii na małą skalę, które mogą być zastosowane w celu wykorzystania małocennych gatunków ryb jako produktów przeznaczonych do spożycia przez ludzi. Partner regionalny: Morski Instytut Rybacki – Państwowy Instytut Badawczy (MIR-PIB)</a:t>
            </a:r>
          </a:p>
          <a:p>
            <a:r>
              <a:rPr lang="pl-PL" sz="1000" b="1" kern="1200" dirty="0" err="1" smtClean="0">
                <a:solidFill>
                  <a:schemeClr val="tx1"/>
                </a:solidFill>
                <a:effectLst/>
                <a:latin typeface="Arial" panose="020B0604020202020204" pitchFamily="34" charset="0"/>
                <a:ea typeface="+mn-ea"/>
                <a:cs typeface="Arial" panose="020B0604020202020204" pitchFamily="34" charset="0"/>
              </a:rPr>
              <a:t>Covasna</a:t>
            </a:r>
            <a:r>
              <a:rPr lang="pl-PL" sz="1000" b="1" kern="1200" dirty="0" smtClean="0">
                <a:solidFill>
                  <a:schemeClr val="tx1"/>
                </a:solidFill>
                <a:effectLst/>
                <a:latin typeface="Arial" panose="020B0604020202020204" pitchFamily="34" charset="0"/>
                <a:ea typeface="+mn-ea"/>
                <a:cs typeface="Arial" panose="020B0604020202020204" pitchFamily="34" charset="0"/>
              </a:rPr>
              <a:t>, Rumunia: </a:t>
            </a:r>
            <a:r>
              <a:rPr lang="pl-PL" sz="1000" kern="1200" dirty="0" smtClean="0">
                <a:solidFill>
                  <a:schemeClr val="tx1"/>
                </a:solidFill>
                <a:effectLst/>
                <a:latin typeface="Arial" panose="020B0604020202020204" pitchFamily="34" charset="0"/>
                <a:ea typeface="+mn-ea"/>
                <a:cs typeface="Arial" panose="020B0604020202020204" pitchFamily="34" charset="0"/>
              </a:rPr>
              <a:t>Region skoncentruje się na rozwiązaniu problemu rozdrobnionych łańcuchów wartości i wdrożeniu koncepcji gospodarki </a:t>
            </a:r>
            <a:r>
              <a:rPr lang="pl-PL" sz="1000" kern="1200" dirty="0" err="1" smtClean="0">
                <a:solidFill>
                  <a:schemeClr val="tx1"/>
                </a:solidFill>
                <a:effectLst/>
                <a:latin typeface="Arial" panose="020B0604020202020204" pitchFamily="34" charset="0"/>
                <a:ea typeface="+mn-ea"/>
                <a:cs typeface="Arial" panose="020B0604020202020204" pitchFamily="34" charset="0"/>
              </a:rPr>
              <a:t>cyrkularnejj</a:t>
            </a:r>
            <a:r>
              <a:rPr lang="pl-PL" sz="1000" kern="1200" dirty="0" smtClean="0">
                <a:solidFill>
                  <a:schemeClr val="tx1"/>
                </a:solidFill>
                <a:effectLst/>
                <a:latin typeface="Arial" panose="020B0604020202020204" pitchFamily="34" charset="0"/>
                <a:ea typeface="+mn-ea"/>
                <a:cs typeface="Arial" panose="020B0604020202020204" pitchFamily="34" charset="0"/>
              </a:rPr>
              <a:t> </a:t>
            </a:r>
            <a:r>
              <a:rPr lang="pl-PL" sz="1000" kern="1200" dirty="0" smtClean="0">
                <a:solidFill>
                  <a:schemeClr val="tx1"/>
                </a:solidFill>
                <a:effectLst/>
                <a:latin typeface="Arial" panose="020B0604020202020204" pitchFamily="34" charset="0"/>
                <a:ea typeface="+mn-ea"/>
                <a:cs typeface="Arial" panose="020B0604020202020204" pitchFamily="34" charset="0"/>
              </a:rPr>
              <a:t>w sektorach przemysłowych okręgu (tj. w sektorze drzewnym i meblarskim, tekstylnym, rolno-spożywczym, maszynowym, zielonej energii). Region zbada potencjał rozwojowy niewykorzystanej biomasy (materii roślinnej i odpadów drzewnych) i jej wpływ na wyzwania społeczne (np. bezrobocie na obszarach wiejskich lub marginalizowane społeczności). Zostanie to przeprowadzone w ramach lokalnego modelu biznesowego rozwoju opartego na wariancie technologicznym na małą skalę, zapewniającym autonomiczne dostawy energii na potrzeby cywilne i przemysłowe. Partner regionalny: Instytut Prognozowania Gospodarczego (IPE)</a:t>
            </a:r>
          </a:p>
          <a:p>
            <a:pPr fontAlgn="base"/>
            <a:endParaRPr lang="en-US" sz="1200" b="0" i="0" u="none" strike="noStrike" kern="1200" dirty="0">
              <a:solidFill>
                <a:schemeClr val="tx1"/>
              </a:solidFill>
              <a:effectLst/>
              <a:latin typeface="+mn-lt"/>
              <a:ea typeface="+mn-ea"/>
              <a:cs typeface="+mn-cs"/>
            </a:endParaRPr>
          </a:p>
          <a:p>
            <a:r>
              <a:rPr lang="pl-PL" sz="1200" b="1" i="0" u="none" strike="noStrike" kern="1200" dirty="0" smtClean="0">
                <a:solidFill>
                  <a:schemeClr val="tx1"/>
                </a:solidFill>
                <a:effectLst/>
                <a:latin typeface="+mn-lt"/>
                <a:ea typeface="+mn-ea"/>
                <a:cs typeface="+mn-cs"/>
              </a:rPr>
              <a:t>Źródło</a:t>
            </a:r>
            <a:r>
              <a:rPr lang="en-US" sz="1200" b="1" i="0" u="none" strike="noStrike" kern="120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pl-PL" sz="1200" i="1" kern="1200" dirty="0" smtClean="0">
                <a:solidFill>
                  <a:schemeClr val="tx1"/>
                </a:solidFill>
                <a:effectLst/>
                <a:latin typeface="+mn-lt"/>
                <a:ea typeface="+mn-ea"/>
                <a:cs typeface="+mn-cs"/>
              </a:rPr>
              <a:t>Innowacyjne</a:t>
            </a:r>
            <a:r>
              <a:rPr lang="pl-PL" sz="1200" i="1" kern="1200" baseline="0" dirty="0" smtClean="0">
                <a:solidFill>
                  <a:schemeClr val="tx1"/>
                </a:solidFill>
                <a:effectLst/>
                <a:latin typeface="+mn-lt"/>
                <a:ea typeface="+mn-ea"/>
                <a:cs typeface="+mn-cs"/>
              </a:rPr>
              <a:t> regiony</a:t>
            </a:r>
            <a:r>
              <a:rPr lang="en-US"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dostępne na</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https://be-rural.eu/innovation-regions/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74210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 tym slajdzie przedstawiono przegląd SDG - kiedy powstały, liczbę SDG, liczbę celów i liczbę krajów, które zgodziły się na realizację tych celów.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pl-PL" b="1" dirty="0" smtClean="0"/>
              <a:t>Źródło grafiki</a:t>
            </a:r>
            <a:r>
              <a:rPr lang="en-US" b="1" dirty="0" smtClean="0"/>
              <a:t>: </a:t>
            </a:r>
            <a:r>
              <a:rPr lang="pl-PL" dirty="0" smtClean="0"/>
              <a:t>Ministerstwo Rozwoju, Pracy i Technologii</a:t>
            </a:r>
            <a:r>
              <a:rPr lang="en-US" i="1" dirty="0" smtClean="0"/>
              <a:t>.</a:t>
            </a:r>
            <a:r>
              <a:rPr lang="en-US" i="1" baseline="0" dirty="0" smtClean="0"/>
              <a:t> </a:t>
            </a:r>
            <a:r>
              <a:rPr lang="pl-PL" sz="1200" i="1" dirty="0" smtClean="0"/>
              <a:t>https://www.gov.pl/web/rozwoj-praca-technologia/4-rocznica-przyjecia-agendy-2030</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44518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smtClean="0">
                <a:solidFill>
                  <a:schemeClr val="tx1"/>
                </a:solidFill>
                <a:effectLst/>
                <a:latin typeface="+mn-lt"/>
                <a:ea typeface="+mn-ea"/>
                <a:cs typeface="+mn-cs"/>
              </a:rPr>
              <a:t>Jest to bardzo ważny slajd i może być omawiany w klasie. Sugeruje on, że wszystkie SDG są bezpośrednio lub pośrednio powiązane ze sobą i że SDG17 ma zasadnicze znaczenie, ponieważ jest to globalne partnerstwo wymagane dla zrównoważonego rozwoju. </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Co bardzo ważne, takie spojrzenie na SDG sugeruje, że gospodarka i społeczeństwo są postrzegane jako integralna część biosfery (co odnosi się do koncepcji "silnego zrównoważonego rozwoju").</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Model ten jest czasami nazywany "tortem weselnym" SDG.</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Stockholm Resilience Centre. (2016) </a:t>
            </a:r>
            <a:r>
              <a:rPr lang="en-US" sz="1200" i="1" kern="1200" dirty="0">
                <a:solidFill>
                  <a:schemeClr val="tx1"/>
                </a:solidFill>
                <a:effectLst/>
                <a:latin typeface="+mn-lt"/>
                <a:ea typeface="+mn-ea"/>
                <a:cs typeface="+mn-cs"/>
              </a:rPr>
              <a:t>Stockholm University: Azote Images</a:t>
            </a:r>
            <a:r>
              <a:rPr lang="en-US"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https://www.stockholmresilience.org/research/research-news/2017-02-28-contributions-to-agenda-2030.html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Ten znakomity przewodnik pokazuje powiązania między wszystkimi SDG i jest bardzo użytecznym źródłem informacji edukacyjnych.</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Manitoba Council for International Cooperation (2018) Sustainable Foundations: </a:t>
            </a:r>
            <a:r>
              <a:rPr lang="en-GB" sz="1200" i="1" kern="1200" dirty="0">
                <a:solidFill>
                  <a:schemeClr val="tx1"/>
                </a:solidFill>
                <a:effectLst/>
                <a:latin typeface="+mn-lt"/>
                <a:ea typeface="+mn-ea"/>
                <a:cs typeface="+mn-cs"/>
              </a:rPr>
              <a:t>A Guide for Teaching the Sustainable Development Goals</a:t>
            </a:r>
            <a:r>
              <a:rPr lang="en-GB" sz="1200" kern="1200" dirty="0">
                <a:solidFill>
                  <a:schemeClr val="tx1"/>
                </a:solidFill>
                <a:effectLst/>
                <a:latin typeface="+mn-lt"/>
                <a:ea typeface="+mn-ea"/>
                <a:cs typeface="+mn-cs"/>
              </a:rPr>
              <a:t>, http://mcic.ca/pdf/SDG_Primer_FINAL.pdf </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73039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smtClean="0">
                <a:solidFill>
                  <a:schemeClr val="tx1"/>
                </a:solidFill>
                <a:effectLst/>
                <a:latin typeface="+mn-lt"/>
                <a:ea typeface="+mn-ea"/>
                <a:cs typeface="+mn-cs"/>
              </a:rPr>
              <a:t>Ta niesamowita interaktywna mapa zapewnia wizualną prezentację wyników krajów przez SDG w celu określenia priorytetów działań. Uczniowie mogą uzyskać dostęp do tego zasobu na swoich telefonach lub komputerach, a wyniki dla różnych krajów mogą być wyświetlane na ekranie. </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Jest to najlepszy sposób na wyjaśnienie, w jaki sposób każdy SDG jest powiązany z różnymi celami i na sprawdzenie, jak różne kraje radzą sobie w odniesieniu do każdego z 17 SDG i każdego z 169 celów.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Global Initiative for United Nations. (2019): </a:t>
            </a:r>
            <a:r>
              <a:rPr lang="en-US" sz="1200" i="1" kern="1200" dirty="0">
                <a:solidFill>
                  <a:schemeClr val="tx1"/>
                </a:solidFill>
                <a:effectLst/>
                <a:latin typeface="+mn-lt"/>
                <a:ea typeface="+mn-ea"/>
                <a:cs typeface="+mn-cs"/>
              </a:rPr>
              <a:t>Sustainable Development Report Dashboards. </a:t>
            </a:r>
            <a:r>
              <a:rPr lang="en-GB" sz="1200" u="sng" kern="1200" dirty="0">
                <a:solidFill>
                  <a:schemeClr val="tx1"/>
                </a:solidFill>
                <a:effectLst/>
                <a:latin typeface="+mn-lt"/>
                <a:ea typeface="+mn-ea"/>
                <a:cs typeface="+mn-cs"/>
                <a:hlinkClick r:id="rId3"/>
              </a:rPr>
              <a:t>https://dashboards.sdgindex.org/#/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pl-PL" sz="1200" b="1" kern="1200" dirty="0" smtClean="0">
                <a:solidFill>
                  <a:schemeClr val="tx1"/>
                </a:solidFill>
                <a:effectLst/>
                <a:latin typeface="+mn-lt"/>
                <a:ea typeface="+mn-ea"/>
                <a:cs typeface="+mn-cs"/>
              </a:rPr>
              <a:t>Źródło grafiki </a:t>
            </a:r>
            <a:r>
              <a:rPr lang="en-GB" sz="1200" b="1" kern="1200" dirty="0" smtClean="0">
                <a:solidFill>
                  <a:schemeClr val="tx1"/>
                </a:solidFill>
                <a:effectLst/>
                <a:latin typeface="+mn-lt"/>
                <a:ea typeface="+mn-ea"/>
                <a:cs typeface="+mn-cs"/>
              </a:rPr>
              <a:t>SDGs: </a:t>
            </a:r>
            <a:r>
              <a:rPr lang="en-GB" sz="1200" kern="1200" dirty="0">
                <a:solidFill>
                  <a:schemeClr val="tx1"/>
                </a:solidFill>
                <a:effectLst/>
                <a:latin typeface="+mn-lt"/>
                <a:ea typeface="+mn-ea"/>
                <a:cs typeface="+mn-cs"/>
              </a:rPr>
              <a:t>C-CHANGE (2017) </a:t>
            </a:r>
            <a:r>
              <a:rPr lang="en-US" sz="1200" i="1" kern="1200" dirty="0">
                <a:solidFill>
                  <a:schemeClr val="tx1"/>
                </a:solidFill>
                <a:effectLst/>
                <a:latin typeface="+mn-lt"/>
                <a:ea typeface="+mn-ea"/>
                <a:cs typeface="+mn-cs"/>
              </a:rPr>
              <a:t>Sustainable Development Goals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(SDGs). </a:t>
            </a:r>
            <a:r>
              <a:rPr lang="en-GB" sz="1200" u="sng" kern="1200" dirty="0">
                <a:solidFill>
                  <a:schemeClr val="tx1"/>
                </a:solidFill>
                <a:effectLst/>
                <a:latin typeface="+mn-lt"/>
                <a:ea typeface="+mn-ea"/>
                <a:cs typeface="+mn-cs"/>
                <a:hlinkClick r:id="rId4"/>
              </a:rPr>
              <a:t>https://www.c-change.io/blogs/2017/8/3/time-for-a-new-normal-in-global-capital-markets-advancing-investment-in-the-sustainable-development-goals-sdgs</a:t>
            </a:r>
            <a:endParaRPr lang="en-GB" sz="1200" kern="1200" dirty="0">
              <a:solidFill>
                <a:schemeClr val="tx1"/>
              </a:solidFill>
              <a:effectLst/>
              <a:latin typeface="+mn-lt"/>
              <a:ea typeface="+mn-ea"/>
              <a:cs typeface="+mn-cs"/>
            </a:endParaRP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369767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smtClean="0"/>
              <a:t>Jest to przykład dla SDG 13 (Działania na rzecz klimatu). To samo można zrobić dla wszystkich 17 SDG.</a:t>
            </a:r>
            <a:endParaRPr lang="en-US" dirty="0"/>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384536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sz="1200" kern="1200" dirty="0" smtClean="0">
                <a:solidFill>
                  <a:schemeClr val="tx1"/>
                </a:solidFill>
                <a:effectLst/>
                <a:latin typeface="+mn-lt"/>
                <a:ea typeface="+mn-ea"/>
                <a:cs typeface="+mn-cs"/>
              </a:rPr>
              <a:t>Następnie można ocenić wydajność dla każdego kraju dla każdego SDG. Tu to przykład dla Polski, ale może być zrobione dla każdego kraju.</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188814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sz="1200" dirty="0" smtClean="0"/>
              <a:t>Następnie można ocenić szczegółowe wyniki dla każdego SDG dla każdego kraju w odniesieniu do osiągnięcia wszystkich celów dla danego SDG.</a:t>
            </a:r>
          </a:p>
          <a:p>
            <a:endParaRPr lang="pl-PL" sz="1200" dirty="0" smtClean="0"/>
          </a:p>
          <a:p>
            <a:r>
              <a:rPr lang="pl-PL" sz="1200" dirty="0" smtClean="0"/>
              <a:t>Jest to przykład dla Polski dla SDG 13 i SDG 15, ale można to zrobić dla kombinacji każdego kraju i każdego SDG.</a:t>
            </a:r>
            <a:r>
              <a:rPr lang="en-US"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11334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Arial" panose="020B0604020202020204" pitchFamily="34" charset="0"/>
                <a:ea typeface="+mn-ea"/>
                <a:cs typeface="Arial" panose="020B0604020202020204" pitchFamily="34" charset="0"/>
              </a:rPr>
              <a:t>Uwagi do nauczyciela</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Wyjaśnij klasie, że podjęcie kroków w kierunku zrównoważonego rozwoju i unikania osiągania granic ekologicznych, </a:t>
            </a:r>
            <a:r>
              <a:rPr lang="pl-PL" sz="1200" kern="1200" dirty="0" err="1" smtClean="0">
                <a:solidFill>
                  <a:schemeClr val="tx1"/>
                </a:solidFill>
                <a:effectLst/>
                <a:latin typeface="+mn-lt"/>
                <a:ea typeface="+mn-ea"/>
                <a:cs typeface="+mn-cs"/>
              </a:rPr>
              <a:t>biogospodarka</a:t>
            </a:r>
            <a:r>
              <a:rPr lang="pl-PL" sz="1200" kern="1200" dirty="0" smtClean="0">
                <a:solidFill>
                  <a:schemeClr val="tx1"/>
                </a:solidFill>
                <a:effectLst/>
                <a:latin typeface="+mn-lt"/>
                <a:ea typeface="+mn-ea"/>
                <a:cs typeface="+mn-cs"/>
              </a:rPr>
              <a:t> jest bardzo ważne. </a:t>
            </a:r>
            <a:r>
              <a:rPr lang="pl-PL" sz="1200" kern="1200" dirty="0" err="1" smtClean="0">
                <a:solidFill>
                  <a:schemeClr val="tx1"/>
                </a:solidFill>
                <a:effectLst/>
                <a:latin typeface="+mn-lt"/>
                <a:ea typeface="+mn-ea"/>
                <a:cs typeface="+mn-cs"/>
              </a:rPr>
              <a:t>Biogospodarka</a:t>
            </a:r>
            <a:r>
              <a:rPr lang="pl-PL" sz="1200" kern="1200" dirty="0" smtClean="0">
                <a:solidFill>
                  <a:schemeClr val="tx1"/>
                </a:solidFill>
                <a:effectLst/>
                <a:latin typeface="+mn-lt"/>
                <a:ea typeface="+mn-ea"/>
                <a:cs typeface="+mn-cs"/>
              </a:rPr>
              <a:t> to produkcja towarów, usług lub energii z materiału biologicznego jako głównego zasobu. Jest to silnie związane ze zrównoważonym rozwojem, ponieważ zasoby ulegające biodegradacji są często wykorzystywane, a odpady są często całkowicie wyłączone z systemu. Dzięki temu można uniknąć wyczerpywania się zasobów dla przyszłych pokoleń i chronić stabilność planety.  Komisja Europejska podejmuje działania na rzecz zrównoważonej </a:t>
            </a:r>
            <a:r>
              <a:rPr lang="pl-PL" sz="1200" kern="1200" dirty="0" err="1" smtClean="0">
                <a:solidFill>
                  <a:schemeClr val="tx1"/>
                </a:solidFill>
                <a:effectLst/>
                <a:latin typeface="+mn-lt"/>
                <a:ea typeface="+mn-ea"/>
                <a:cs typeface="+mn-cs"/>
              </a:rPr>
              <a:t>biogospodarki</a:t>
            </a:r>
            <a:r>
              <a:rPr lang="pl-PL" sz="1200" kern="1200" dirty="0" smtClean="0">
                <a:solidFill>
                  <a:schemeClr val="tx1"/>
                </a:solidFill>
                <a:effectLst/>
                <a:latin typeface="+mn-lt"/>
                <a:ea typeface="+mn-ea"/>
                <a:cs typeface="+mn-cs"/>
              </a:rPr>
              <a:t>. Przekształcanie odpadów w cenne zasoby i tworzenie zachęt ma pomóc sprzedawcom detalicznym i konsumentom ograniczyć ilość odpadów żywnościowych. Komisja Europejska posiada strategię na rzecz </a:t>
            </a:r>
            <a:r>
              <a:rPr lang="pl-PL" sz="1200" kern="1200" dirty="0" err="1" smtClean="0">
                <a:solidFill>
                  <a:schemeClr val="tx1"/>
                </a:solidFill>
                <a:effectLst/>
                <a:latin typeface="+mn-lt"/>
                <a:ea typeface="+mn-ea"/>
                <a:cs typeface="+mn-cs"/>
              </a:rPr>
              <a:t>biogospodarki</a:t>
            </a:r>
            <a:r>
              <a:rPr lang="pl-PL" sz="1200" kern="1200" dirty="0" smtClean="0">
                <a:solidFill>
                  <a:schemeClr val="tx1"/>
                </a:solidFill>
                <a:effectLst/>
                <a:latin typeface="+mn-lt"/>
                <a:ea typeface="+mn-ea"/>
                <a:cs typeface="+mn-cs"/>
              </a:rPr>
              <a:t>, której celem jest promowanie </a:t>
            </a:r>
            <a:r>
              <a:rPr lang="pl-PL" sz="1200" kern="1200" dirty="0" err="1" smtClean="0">
                <a:solidFill>
                  <a:schemeClr val="tx1"/>
                </a:solidFill>
                <a:effectLst/>
                <a:latin typeface="+mn-lt"/>
                <a:ea typeface="+mn-ea"/>
                <a:cs typeface="+mn-cs"/>
              </a:rPr>
              <a:t>biogospodarki</a:t>
            </a:r>
            <a:r>
              <a:rPr lang="pl-PL" sz="1200" kern="1200" dirty="0" smtClean="0">
                <a:solidFill>
                  <a:schemeClr val="tx1"/>
                </a:solidFill>
                <a:effectLst/>
                <a:latin typeface="+mn-lt"/>
                <a:ea typeface="+mn-ea"/>
                <a:cs typeface="+mn-cs"/>
              </a:rPr>
              <a:t> i unikanie przekraczania granic wydolności</a:t>
            </a:r>
            <a:r>
              <a:rPr lang="pl-PL" sz="1200" kern="1200" baseline="0" dirty="0" smtClean="0">
                <a:solidFill>
                  <a:schemeClr val="tx1"/>
                </a:solidFill>
                <a:effectLst/>
                <a:latin typeface="+mn-lt"/>
                <a:ea typeface="+mn-ea"/>
                <a:cs typeface="+mn-cs"/>
              </a:rPr>
              <a:t> ekologicznej systemu.</a:t>
            </a:r>
            <a:endParaRPr lang="pl-PL" sz="1200" kern="1200" dirty="0" smtClean="0">
              <a:solidFill>
                <a:schemeClr val="tx1"/>
              </a:solidFill>
              <a:effectLst/>
              <a:latin typeface="+mn-lt"/>
              <a:ea typeface="+mn-ea"/>
              <a:cs typeface="+mn-cs"/>
            </a:endParaRP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9ABF1-A5E8-FF4C-953A-B9DDF0BF59C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00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6A14D60-B6A6-4103-8B8A-A7FD1F59E645}" type="datetime1">
              <a:rPr lang="de-DE" smtClean="0"/>
              <a:t>29.01.2021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AB5F2F-6142-4B81-9940-604B628C1572}" type="datetime1">
              <a:rPr lang="de-DE" smtClean="0"/>
              <a:t>29.01.2021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992EEB-6C69-4312-866E-EF1460E5EF26}" type="datetime1">
              <a:rPr lang="de-DE" smtClean="0"/>
              <a:t>29.01.2021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10626D71-AFCA-4F0D-AA7D-A7826D2CEAF9}" type="datetime1">
              <a:rPr lang="de-DE" smtClean="0"/>
              <a:t>29.01.2021</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r>
              <a:rPr lang="de-DE"/>
              <a:t>What is the Bioeconomy?</a:t>
            </a:r>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752A08-59FD-4CCD-89C2-2A790306734B}" type="datetime1">
              <a:rPr lang="de-DE" smtClean="0"/>
              <a:t>29.01.2021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79DBED-8FC8-4D94-B089-E3C42BFEA548}" type="datetime1">
              <a:rPr lang="de-DE" smtClean="0"/>
              <a:t>29.01.2021</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26DD504-8209-4F81-B248-58692364B68D}" type="datetime1">
              <a:rPr lang="de-DE" smtClean="0"/>
              <a:t>29.01.2021</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DF21926-1E1E-4DAA-BB7E-E72D3F969BCE}" type="datetime1">
              <a:rPr lang="de-DE" smtClean="0"/>
              <a:t>29.01.2021</a:t>
            </a:fld>
            <a:endParaRPr lang="de-DE"/>
          </a:p>
        </p:txBody>
      </p:sp>
      <p:sp>
        <p:nvSpPr>
          <p:cNvPr id="8" name="Footer Placeholder 7"/>
          <p:cNvSpPr>
            <a:spLocks noGrp="1"/>
          </p:cNvSpPr>
          <p:nvPr>
            <p:ph type="ftr" sz="quarter" idx="11"/>
          </p:nvPr>
        </p:nvSpPr>
        <p:spPr/>
        <p:txBody>
          <a:bodyPr/>
          <a:lstStyle/>
          <a:p>
            <a:r>
              <a:rPr lang="de-DE"/>
              <a:t>What is the Bioeconomy?</a:t>
            </a:r>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4EEFDED-BD7D-4481-B161-70A442AFC09E}" type="datetime1">
              <a:rPr lang="de-DE" smtClean="0"/>
              <a:t>29.01.2021</a:t>
            </a:fld>
            <a:endParaRPr lang="de-DE"/>
          </a:p>
        </p:txBody>
      </p:sp>
      <p:sp>
        <p:nvSpPr>
          <p:cNvPr id="4" name="Footer Placeholder 3"/>
          <p:cNvSpPr>
            <a:spLocks noGrp="1"/>
          </p:cNvSpPr>
          <p:nvPr>
            <p:ph type="ftr" sz="quarter" idx="11"/>
          </p:nvPr>
        </p:nvSpPr>
        <p:spPr/>
        <p:txBody>
          <a:bodyPr/>
          <a:lstStyle/>
          <a:p>
            <a:r>
              <a:rPr lang="de-DE"/>
              <a:t>What is the Bioeconomy?</a:t>
            </a:r>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0B736-DACA-46AD-AB98-D612B0FC6679}" type="datetime1">
              <a:rPr lang="de-DE" smtClean="0"/>
              <a:t>29.01.2021</a:t>
            </a:fld>
            <a:endParaRPr lang="de-DE"/>
          </a:p>
        </p:txBody>
      </p:sp>
      <p:sp>
        <p:nvSpPr>
          <p:cNvPr id="3" name="Footer Placeholder 2"/>
          <p:cNvSpPr>
            <a:spLocks noGrp="1"/>
          </p:cNvSpPr>
          <p:nvPr>
            <p:ph type="ftr" sz="quarter" idx="11"/>
          </p:nvPr>
        </p:nvSpPr>
        <p:spPr/>
        <p:txBody>
          <a:bodyPr/>
          <a:lstStyle/>
          <a:p>
            <a:r>
              <a:rPr lang="de-DE"/>
              <a:t>What is the Bioeconomy?</a:t>
            </a:r>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16C3CF-4CE5-4373-AC9F-98CA9816EF3E}" type="datetime1">
              <a:rPr lang="de-DE" smtClean="0"/>
              <a:t>29.01.2021</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8C789B3-10B2-472F-A964-A8AE8D06B9F0}" type="datetime1">
              <a:rPr lang="de-DE" smtClean="0"/>
              <a:t>29.01.2021</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0AB81-99F8-4F52-9E53-75E680330634}" type="datetime1">
              <a:rPr lang="de-DE" smtClean="0"/>
              <a:t>29.01.2021</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What is the Bioeconomy?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sustainabledevelopment.un.org/content/documents/24797GSDR_report_2019.pdf" TargetMode="Externa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edition.cnn.com/style/article/citytree-urban-pollution/index.html"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eutimes.eu/tag/environmental-protection/" TargetMode="Externa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youtube.com/watch?v=3WODX8fyRHA"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hyperlink" Target="https://be-rural.eu/innovation-regions/" TargetMode="Externa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shboards.sdgindex.org/#/i"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ashboards.sdgindex.org/#/"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ashboards.sdgindex.org/#/"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hyperlink" Target="https://dashboards.sdgindex.or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100891" y="468254"/>
            <a:ext cx="7129536" cy="3046988"/>
          </a:xfrm>
          <a:prstGeom prst="rect">
            <a:avLst/>
          </a:prstGeom>
          <a:noFill/>
        </p:spPr>
        <p:txBody>
          <a:bodyPr wrap="square" rtlCol="0" anchor="t">
            <a:spAutoFit/>
          </a:bodyPr>
          <a:lstStyle/>
          <a:p>
            <a:r>
              <a:rPr lang="pl-PL" sz="4800" dirty="0">
                <a:solidFill>
                  <a:srgbClr val="FFED00"/>
                </a:solidFill>
                <a:ea typeface="Roboto Medium" panose="02000000000000000000" pitchFamily="2" charset="0"/>
                <a:cs typeface="Arial" panose="020B0604020202020204" pitchFamily="34" charset="0"/>
              </a:rPr>
              <a:t>Wprowadzenie do Celów Zrównoważonego Rozwoju (SDG) i ich </a:t>
            </a:r>
            <a:r>
              <a:rPr lang="pl-PL" sz="4800" dirty="0" smtClean="0">
                <a:solidFill>
                  <a:srgbClr val="FFED00"/>
                </a:solidFill>
                <a:ea typeface="Roboto Medium" panose="02000000000000000000" pitchFamily="2" charset="0"/>
                <a:cs typeface="Arial" panose="020B0604020202020204" pitchFamily="34" charset="0"/>
              </a:rPr>
              <a:t>powiązanie </a:t>
            </a:r>
            <a:br>
              <a:rPr lang="pl-PL" sz="4800" dirty="0" smtClean="0">
                <a:solidFill>
                  <a:srgbClr val="FFED00"/>
                </a:solidFill>
                <a:ea typeface="Roboto Medium" panose="02000000000000000000" pitchFamily="2" charset="0"/>
                <a:cs typeface="Arial" panose="020B0604020202020204" pitchFamily="34" charset="0"/>
              </a:rPr>
            </a:br>
            <a:r>
              <a:rPr lang="pl-PL" sz="4800" dirty="0" smtClean="0">
                <a:solidFill>
                  <a:srgbClr val="FFED00"/>
                </a:solidFill>
                <a:ea typeface="Roboto Medium" panose="02000000000000000000" pitchFamily="2" charset="0"/>
                <a:cs typeface="Arial" panose="020B0604020202020204" pitchFamily="34" charset="0"/>
              </a:rPr>
              <a:t>z </a:t>
            </a:r>
            <a:r>
              <a:rPr lang="pl-PL" sz="4800" dirty="0" err="1">
                <a:solidFill>
                  <a:srgbClr val="FFED00"/>
                </a:solidFill>
                <a:ea typeface="Roboto Medium" panose="02000000000000000000" pitchFamily="2" charset="0"/>
                <a:cs typeface="Arial" panose="020B0604020202020204" pitchFamily="34" charset="0"/>
              </a:rPr>
              <a:t>biogospodarką</a:t>
            </a:r>
            <a:endParaRPr lang="en-GB" sz="2800" dirty="0">
              <a:solidFill>
                <a:srgbClr val="FFED00"/>
              </a:solidFill>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0"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pl-PL" sz="1400" dirty="0" smtClean="0">
                <a:solidFill>
                  <a:schemeClr val="bg1"/>
                </a:solidFill>
                <a:latin typeface="Roboto" panose="02000000000000000000" pitchFamily="2" charset="0"/>
                <a:ea typeface="Roboto" panose="02000000000000000000" pitchFamily="2" charset="0"/>
                <a:cs typeface="Arial" panose="020B0604020202020204" pitchFamily="34" charset="0"/>
              </a:rPr>
              <a:t>Imię i Nazwisko prezentera</a:t>
            </a:r>
            <a:r>
              <a:rPr lang="en-GB" sz="1400" dirty="0" smtClean="0">
                <a:solidFill>
                  <a:schemeClr val="bg1"/>
                </a:solidFill>
                <a:latin typeface="Roboto" panose="02000000000000000000" pitchFamily="2" charset="0"/>
                <a:ea typeface="Roboto" panose="02000000000000000000" pitchFamily="2" charset="0"/>
                <a:cs typeface="Arial" panose="020B0604020202020204" pitchFamily="34" charset="0"/>
              </a:rPr>
              <a:t> </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266523" cy="3939540"/>
          </a:xfrm>
          <a:prstGeom prst="rect">
            <a:avLst/>
          </a:prstGeom>
        </p:spPr>
        <p:txBody>
          <a:bodyPr wrap="square">
            <a:spAutoFit/>
          </a:bodyPr>
          <a:lstStyle/>
          <a:p>
            <a:r>
              <a:rPr lang="pl-PL" sz="2000" dirty="0">
                <a:latin typeface="Arial" charset="0"/>
                <a:ea typeface="Arial" charset="0"/>
                <a:cs typeface="Arial" charset="0"/>
              </a:rPr>
              <a:t>W ramach nowej strategii dotyczącej </a:t>
            </a:r>
            <a:r>
              <a:rPr lang="pl-PL" sz="2000" dirty="0" err="1">
                <a:latin typeface="Arial" charset="0"/>
                <a:ea typeface="Arial" charset="0"/>
                <a:cs typeface="Arial" charset="0"/>
              </a:rPr>
              <a:t>biogospodarki</a:t>
            </a:r>
            <a:r>
              <a:rPr lang="pl-PL" sz="2000" dirty="0">
                <a:latin typeface="Arial" charset="0"/>
                <a:ea typeface="Arial" charset="0"/>
                <a:cs typeface="Arial" charset="0"/>
              </a:rPr>
              <a:t> Komisja Europejska wspiera inicjatywy na szczeblu krajowym i regionalnym mające na celu rozwój wydajnej i zrównoważonej </a:t>
            </a:r>
            <a:r>
              <a:rPr lang="pl-PL" sz="2000" dirty="0" err="1">
                <a:latin typeface="Arial" charset="0"/>
                <a:ea typeface="Arial" charset="0"/>
                <a:cs typeface="Arial" charset="0"/>
              </a:rPr>
              <a:t>biogospodarki</a:t>
            </a:r>
            <a:r>
              <a:rPr lang="pl-PL" sz="2000" dirty="0">
                <a:latin typeface="Arial" charset="0"/>
                <a:ea typeface="Arial" charset="0"/>
                <a:cs typeface="Arial" charset="0"/>
              </a:rPr>
              <a:t>, w </a:t>
            </a:r>
            <a:r>
              <a:rPr lang="pl-PL" sz="2000" dirty="0" smtClean="0">
                <a:latin typeface="Arial" charset="0"/>
                <a:ea typeface="Arial" charset="0"/>
                <a:cs typeface="Arial" charset="0"/>
              </a:rPr>
              <a:t>tym</a:t>
            </a:r>
            <a:r>
              <a:rPr lang="en-US" sz="2000" dirty="0" smtClean="0">
                <a:latin typeface="Arial" charset="0"/>
                <a:ea typeface="Arial" charset="0"/>
                <a:cs typeface="Arial" charset="0"/>
              </a:rPr>
              <a:t>:</a:t>
            </a:r>
            <a:endParaRPr lang="en-US" sz="2000" dirty="0">
              <a:latin typeface="Arial" charset="0"/>
              <a:ea typeface="Arial" charset="0"/>
              <a:cs typeface="Arial" charset="0"/>
            </a:endParaRPr>
          </a:p>
          <a:p>
            <a:pPr marL="540000" lvl="1" indent="-252000">
              <a:spcBef>
                <a:spcPts val="600"/>
              </a:spcBef>
              <a:spcAft>
                <a:spcPts val="600"/>
              </a:spcAft>
              <a:buFont typeface="Arial" charset="0"/>
              <a:buChar char="•"/>
            </a:pPr>
            <a:r>
              <a:rPr lang="pl-PL" sz="2000" dirty="0" smtClean="0">
                <a:latin typeface="Arial" charset="0"/>
                <a:ea typeface="Arial" charset="0"/>
                <a:cs typeface="Arial" charset="0"/>
              </a:rPr>
              <a:t>wdrożenie </a:t>
            </a:r>
            <a:r>
              <a:rPr lang="pl-PL" sz="2000" dirty="0" err="1">
                <a:latin typeface="Arial" charset="0"/>
                <a:ea typeface="Arial" charset="0"/>
                <a:cs typeface="Arial" charset="0"/>
              </a:rPr>
              <a:t>ogólnounijnego</a:t>
            </a:r>
            <a:r>
              <a:rPr lang="pl-PL" sz="2000" dirty="0">
                <a:latin typeface="Arial" charset="0"/>
                <a:ea typeface="Arial" charset="0"/>
                <a:cs typeface="Arial" charset="0"/>
              </a:rPr>
              <a:t> systemu monitorowania w celu śledzenia postępów na drodze do </a:t>
            </a:r>
            <a:r>
              <a:rPr lang="pl-PL" sz="2000" b="1" dirty="0">
                <a:latin typeface="Arial" charset="0"/>
                <a:ea typeface="Arial" charset="0"/>
                <a:cs typeface="Arial" charset="0"/>
              </a:rPr>
              <a:t>zrównoważonej i </a:t>
            </a:r>
            <a:r>
              <a:rPr lang="pl-PL" sz="2000" b="1" dirty="0" smtClean="0">
                <a:latin typeface="Arial" charset="0"/>
                <a:ea typeface="Arial" charset="0"/>
                <a:cs typeface="Arial" charset="0"/>
              </a:rPr>
              <a:t>cyrkularnej </a:t>
            </a:r>
            <a:r>
              <a:rPr lang="pl-PL" sz="2000" b="1" dirty="0" err="1">
                <a:latin typeface="Arial" charset="0"/>
                <a:ea typeface="Arial" charset="0"/>
                <a:cs typeface="Arial" charset="0"/>
              </a:rPr>
              <a:t>biogospodarki</a:t>
            </a:r>
            <a:r>
              <a:rPr lang="pl-PL" sz="2000" dirty="0" smtClean="0">
                <a:latin typeface="Arial" charset="0"/>
                <a:ea typeface="Arial" charset="0"/>
                <a:cs typeface="Arial" charset="0"/>
              </a:rPr>
              <a:t>.</a:t>
            </a:r>
            <a:endParaRPr lang="pl-PL" sz="2000" dirty="0">
              <a:latin typeface="Arial" charset="0"/>
              <a:ea typeface="Arial" charset="0"/>
              <a:cs typeface="Arial" charset="0"/>
            </a:endParaRPr>
          </a:p>
          <a:p>
            <a:pPr marL="540000" lvl="1" indent="-252000">
              <a:spcAft>
                <a:spcPts val="600"/>
              </a:spcAft>
              <a:buFont typeface="Arial" charset="0"/>
              <a:buChar char="•"/>
            </a:pPr>
            <a:r>
              <a:rPr lang="pl-PL" sz="2000" dirty="0">
                <a:latin typeface="Arial" charset="0"/>
                <a:ea typeface="Arial" charset="0"/>
                <a:cs typeface="Arial" charset="0"/>
              </a:rPr>
              <a:t>zapewnienie wytycznych dotyczących najlepszego sposobu prowadzenia </a:t>
            </a:r>
            <a:r>
              <a:rPr lang="pl-PL" sz="2000" dirty="0" err="1">
                <a:latin typeface="Arial" charset="0"/>
                <a:ea typeface="Arial" charset="0"/>
                <a:cs typeface="Arial" charset="0"/>
              </a:rPr>
              <a:t>biogospodarki</a:t>
            </a:r>
            <a:r>
              <a:rPr lang="pl-PL" sz="2000" dirty="0">
                <a:latin typeface="Arial" charset="0"/>
                <a:ea typeface="Arial" charset="0"/>
                <a:cs typeface="Arial" charset="0"/>
              </a:rPr>
              <a:t> w </a:t>
            </a:r>
            <a:r>
              <a:rPr lang="pl-PL" sz="2000" b="1" dirty="0">
                <a:latin typeface="Arial" charset="0"/>
                <a:ea typeface="Arial" charset="0"/>
                <a:cs typeface="Arial" charset="0"/>
              </a:rPr>
              <a:t>bezpiecznych granicach ekologicznych</a:t>
            </a:r>
            <a:r>
              <a:rPr lang="pl-PL" sz="2000" dirty="0">
                <a:latin typeface="Arial" charset="0"/>
                <a:ea typeface="Arial" charset="0"/>
                <a:cs typeface="Arial" charset="0"/>
              </a:rPr>
              <a:t>.</a:t>
            </a:r>
            <a:endParaRPr lang="en-GB" sz="2000" dirty="0">
              <a:latin typeface="Arial" charset="0"/>
              <a:ea typeface="Arial" charset="0"/>
              <a:cs typeface="Arial" charset="0"/>
            </a:endParaRPr>
          </a:p>
        </p:txBody>
      </p:sp>
      <p:sp>
        <p:nvSpPr>
          <p:cNvPr id="9" name="Rectangle 8"/>
          <p:cNvSpPr/>
          <p:nvPr/>
        </p:nvSpPr>
        <p:spPr>
          <a:xfrm>
            <a:off x="155302" y="1137361"/>
            <a:ext cx="11915705" cy="1569660"/>
          </a:xfrm>
          <a:prstGeom prst="rect">
            <a:avLst/>
          </a:prstGeom>
        </p:spPr>
        <p:txBody>
          <a:bodyPr wrap="square">
            <a:spAutoFit/>
          </a:bodyPr>
          <a:lstStyle/>
          <a:p>
            <a:pPr algn="ctr"/>
            <a:r>
              <a:rPr lang="pl-PL"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Oprócz powiązań ze zrównoważonym rozwojem i łagodzeniem zmian klimatu, kluczowe znaczenie ma to, aby </a:t>
            </a:r>
            <a:r>
              <a:rPr lang="pl-PL" sz="3200" b="1" spc="100" dirty="0" err="1">
                <a:solidFill>
                  <a:srgbClr val="C00000"/>
                </a:solidFill>
                <a:latin typeface="Roboto" panose="02000000000000000000" pitchFamily="2" charset="0"/>
                <a:ea typeface="Roboto" panose="02000000000000000000" pitchFamily="2" charset="0"/>
                <a:cs typeface="Arial" panose="020B0604020202020204" pitchFamily="34" charset="0"/>
              </a:rPr>
              <a:t>biogospodarka</a:t>
            </a:r>
            <a:r>
              <a:rPr lang="pl-PL"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 działała w bezpiecznych granicach ekologicznych</a:t>
            </a:r>
            <a:r>
              <a:rPr lang="pl-PL" sz="3200" b="1" spc="100" dirty="0" smtClean="0">
                <a:solidFill>
                  <a:srgbClr val="C00000"/>
                </a:solidFill>
                <a:latin typeface="Roboto" panose="02000000000000000000" pitchFamily="2" charset="0"/>
                <a:ea typeface="Roboto" panose="02000000000000000000" pitchFamily="2" charset="0"/>
                <a:cs typeface="Arial" panose="020B0604020202020204" pitchFamily="34" charset="0"/>
              </a:rPr>
              <a:t>.</a:t>
            </a:r>
            <a:endPar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endParaRP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Ograniczenia</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ekologiczne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204604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55577" y="226366"/>
            <a:ext cx="6236423" cy="461665"/>
          </a:xfrm>
          <a:prstGeom prst="rect">
            <a:avLst/>
          </a:prstGeom>
          <a:noFill/>
        </p:spPr>
        <p:txBody>
          <a:bodyPr wrap="square" rtlCol="0">
            <a:spAutoFit/>
          </a:bodyPr>
          <a:lstStyle/>
          <a:p>
            <a:pPr algn="r"/>
            <a:r>
              <a:rPr lang="pl-PL" sz="2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Powiązania SDG i </a:t>
            </a:r>
            <a:r>
              <a:rPr lang="pl-PL" sz="2400" b="1" spc="100" dirty="0" err="1" smtClean="0">
                <a:solidFill>
                  <a:schemeClr val="bg1"/>
                </a:solidFill>
                <a:latin typeface="Roboto" panose="02000000000000000000" pitchFamily="2" charset="0"/>
                <a:ea typeface="Roboto" panose="02000000000000000000" pitchFamily="2" charset="0"/>
                <a:cs typeface="Arial" panose="020B0604020202020204" pitchFamily="34" charset="0"/>
              </a:rPr>
              <a:t>biogospodarki</a:t>
            </a:r>
            <a:endParaRPr lang="en-GB"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11</a:t>
            </a:fld>
            <a:endParaRPr lang="de-DE"/>
          </a:p>
        </p:txBody>
      </p:sp>
      <p:sp>
        <p:nvSpPr>
          <p:cNvPr id="23" name="TextBox 22">
            <a:extLst>
              <a:ext uri="{FF2B5EF4-FFF2-40B4-BE49-F238E27FC236}">
                <a16:creationId xmlns:a16="http://schemas.microsoft.com/office/drawing/2014/main" id="{9EFC0522-B9FF-6142-89EF-6391CA704EC6}"/>
              </a:ext>
            </a:extLst>
          </p:cNvPr>
          <p:cNvSpPr txBox="1"/>
          <p:nvPr/>
        </p:nvSpPr>
        <p:spPr>
          <a:xfrm>
            <a:off x="484669" y="1068988"/>
            <a:ext cx="11342401" cy="523220"/>
          </a:xfrm>
          <a:prstGeom prst="rect">
            <a:avLst/>
          </a:prstGeom>
          <a:noFill/>
        </p:spPr>
        <p:txBody>
          <a:bodyPr wrap="square" rtlCol="0">
            <a:spAutoFit/>
          </a:bodyPr>
          <a:lstStyle/>
          <a:p>
            <a:r>
              <a:rPr lang="pl-PL" sz="2800" b="1" dirty="0">
                <a:solidFill>
                  <a:schemeClr val="accent1">
                    <a:lumMod val="50000"/>
                  </a:schemeClr>
                </a:solidFill>
              </a:rPr>
              <a:t>Na </a:t>
            </a:r>
            <a:r>
              <a:rPr lang="pl-PL" sz="2800" b="1" dirty="0" smtClean="0">
                <a:solidFill>
                  <a:schemeClr val="accent1">
                    <a:lumMod val="50000"/>
                  </a:schemeClr>
                </a:solidFill>
              </a:rPr>
              <a:t>Cele Zrównoważonego Rozwoju </a:t>
            </a:r>
            <a:r>
              <a:rPr lang="pl-PL" sz="2800" b="1" dirty="0">
                <a:solidFill>
                  <a:schemeClr val="accent1">
                    <a:lumMod val="50000"/>
                  </a:schemeClr>
                </a:solidFill>
              </a:rPr>
              <a:t>wpływ mają działania </a:t>
            </a:r>
            <a:r>
              <a:rPr lang="pl-PL" sz="2800" b="1" dirty="0" smtClean="0">
                <a:solidFill>
                  <a:schemeClr val="accent1">
                    <a:lumMod val="50000"/>
                  </a:schemeClr>
                </a:solidFill>
              </a:rPr>
              <a:t>z </a:t>
            </a:r>
            <a:r>
              <a:rPr lang="pl-PL" sz="2800" b="1" dirty="0" err="1" smtClean="0">
                <a:solidFill>
                  <a:schemeClr val="accent1">
                    <a:lumMod val="50000"/>
                  </a:schemeClr>
                </a:solidFill>
              </a:rPr>
              <a:t>biogospodarki</a:t>
            </a:r>
            <a:endParaRPr lang="en-US" sz="2800" b="1" dirty="0">
              <a:solidFill>
                <a:schemeClr val="accent1">
                  <a:lumMod val="50000"/>
                </a:schemeClr>
              </a:solidFill>
            </a:endParaRPr>
          </a:p>
        </p:txBody>
      </p:sp>
      <p:sp>
        <p:nvSpPr>
          <p:cNvPr id="24" name="TextBox 23">
            <a:extLst>
              <a:ext uri="{FF2B5EF4-FFF2-40B4-BE49-F238E27FC236}">
                <a16:creationId xmlns:a16="http://schemas.microsoft.com/office/drawing/2014/main" id="{9394D2EE-E383-1248-960B-2DE9A86150B7}"/>
              </a:ext>
            </a:extLst>
          </p:cNvPr>
          <p:cNvSpPr txBox="1"/>
          <p:nvPr/>
        </p:nvSpPr>
        <p:spPr>
          <a:xfrm>
            <a:off x="135467" y="1754459"/>
            <a:ext cx="5971419" cy="4893647"/>
          </a:xfrm>
          <a:prstGeom prst="rect">
            <a:avLst/>
          </a:prstGeom>
          <a:noFill/>
        </p:spPr>
        <p:txBody>
          <a:bodyPr wrap="square" rtlCol="0">
            <a:spAutoFit/>
          </a:bodyPr>
          <a:lstStyle/>
          <a:p>
            <a:r>
              <a:rPr lang="pl-PL" sz="2400" spc="-110" dirty="0">
                <a:solidFill>
                  <a:schemeClr val="accent1">
                    <a:lumMod val="50000"/>
                  </a:schemeClr>
                </a:solidFill>
              </a:rPr>
              <a:t>Niektóre z celów </a:t>
            </a:r>
            <a:r>
              <a:rPr lang="pl-PL" sz="2400" spc="-110" dirty="0" err="1">
                <a:solidFill>
                  <a:schemeClr val="accent1">
                    <a:lumMod val="50000"/>
                  </a:schemeClr>
                </a:solidFill>
              </a:rPr>
              <a:t>biogospodarki</a:t>
            </a:r>
            <a:r>
              <a:rPr lang="pl-PL" sz="2400" spc="-110" dirty="0">
                <a:solidFill>
                  <a:schemeClr val="accent1">
                    <a:lumMod val="50000"/>
                  </a:schemeClr>
                </a:solidFill>
              </a:rPr>
              <a:t> są komplementarne lub nawet identyczne z celami SDG. Zrównoważona </a:t>
            </a:r>
            <a:r>
              <a:rPr lang="pl-PL" sz="2400" spc="-110" dirty="0" err="1">
                <a:solidFill>
                  <a:schemeClr val="accent1">
                    <a:lumMod val="50000"/>
                  </a:schemeClr>
                </a:solidFill>
              </a:rPr>
              <a:t>biogospodarka</a:t>
            </a:r>
            <a:r>
              <a:rPr lang="pl-PL" sz="2400" spc="-110" dirty="0">
                <a:solidFill>
                  <a:schemeClr val="accent1">
                    <a:lumMod val="50000"/>
                  </a:schemeClr>
                </a:solidFill>
              </a:rPr>
              <a:t> może przyczynić się do osiągnięcia postępów w realizacji kilku celów SDG</a:t>
            </a:r>
            <a:r>
              <a:rPr lang="pl-PL" sz="2400" dirty="0">
                <a:solidFill>
                  <a:schemeClr val="accent1">
                    <a:lumMod val="50000"/>
                  </a:schemeClr>
                </a:solidFill>
              </a:rPr>
              <a:t>.</a:t>
            </a:r>
          </a:p>
          <a:p>
            <a:endParaRPr lang="pl-PL" sz="2400" dirty="0">
              <a:solidFill>
                <a:schemeClr val="accent1">
                  <a:lumMod val="50000"/>
                </a:schemeClr>
              </a:solidFill>
            </a:endParaRPr>
          </a:p>
          <a:p>
            <a:r>
              <a:rPr lang="pl-PL" sz="2400" spc="-100" dirty="0">
                <a:solidFill>
                  <a:schemeClr val="accent1">
                    <a:lumMod val="50000"/>
                  </a:schemeClr>
                </a:solidFill>
              </a:rPr>
              <a:t>Może ona jednak mieć również potencjalne negatywne skutki, które należy wyeliminować lub ograniczyć. Na przykład "zwiększony popyt na grunty może prowadzić do ich zawłaszczania, przesiedlania, nierównomiernego rozmieszczenia gruntów, biorąc pod uwagę jakość gleby, oraz utraty gruntów komunalnych</a:t>
            </a:r>
            <a:r>
              <a:rPr lang="pl-PL" sz="2400" spc="-100" dirty="0" smtClean="0">
                <a:solidFill>
                  <a:schemeClr val="accent1">
                    <a:lumMod val="50000"/>
                  </a:schemeClr>
                </a:solidFill>
              </a:rPr>
              <a:t>". </a:t>
            </a:r>
            <a:r>
              <a:rPr lang="is-IS" sz="2400" spc="-100" dirty="0" smtClean="0">
                <a:solidFill>
                  <a:schemeClr val="accent1">
                    <a:lumMod val="50000"/>
                  </a:schemeClr>
                </a:solidFill>
              </a:rPr>
              <a:t>(</a:t>
            </a:r>
            <a:r>
              <a:rPr lang="is-IS" sz="2400" spc="-100" dirty="0">
                <a:solidFill>
                  <a:schemeClr val="accent1">
                    <a:lumMod val="50000"/>
                  </a:schemeClr>
                </a:solidFill>
              </a:rPr>
              <a:t>Heimann, 2019, p. 52)</a:t>
            </a:r>
          </a:p>
          <a:p>
            <a:endParaRPr lang="en-US" sz="2400" dirty="0">
              <a:solidFill>
                <a:schemeClr val="accent1">
                  <a:lumMod val="50000"/>
                </a:schemeClr>
              </a:solidFill>
            </a:endParaRPr>
          </a:p>
        </p:txBody>
      </p:sp>
      <p:pic>
        <p:nvPicPr>
          <p:cNvPr id="25" name="Picture 24">
            <a:extLst>
              <a:ext uri="{FF2B5EF4-FFF2-40B4-BE49-F238E27FC236}">
                <a16:creationId xmlns:a16="http://schemas.microsoft.com/office/drawing/2014/main" id="{B017E5F3-7D98-CF47-B759-EF0BF59C7953}"/>
              </a:ext>
            </a:extLst>
          </p:cNvPr>
          <p:cNvPicPr>
            <a:picLocks noChangeAspect="1"/>
          </p:cNvPicPr>
          <p:nvPr/>
        </p:nvPicPr>
        <p:blipFill>
          <a:blip r:embed="rId4"/>
          <a:stretch>
            <a:fillRect/>
          </a:stretch>
        </p:blipFill>
        <p:spPr>
          <a:xfrm>
            <a:off x="6095755" y="1708498"/>
            <a:ext cx="6096244" cy="3486280"/>
          </a:xfrm>
          <a:prstGeom prst="rect">
            <a:avLst/>
          </a:prstGeom>
        </p:spPr>
      </p:pic>
      <p:sp>
        <p:nvSpPr>
          <p:cNvPr id="27" name="TextBox 26">
            <a:extLst>
              <a:ext uri="{FF2B5EF4-FFF2-40B4-BE49-F238E27FC236}">
                <a16:creationId xmlns:a16="http://schemas.microsoft.com/office/drawing/2014/main" id="{EDC3BE5D-632C-114F-B5AA-7DA8B9021841}"/>
              </a:ext>
            </a:extLst>
          </p:cNvPr>
          <p:cNvSpPr txBox="1"/>
          <p:nvPr/>
        </p:nvSpPr>
        <p:spPr>
          <a:xfrm>
            <a:off x="6366933" y="5432169"/>
            <a:ext cx="5460137" cy="923330"/>
          </a:xfrm>
          <a:prstGeom prst="rect">
            <a:avLst/>
          </a:prstGeom>
          <a:noFill/>
        </p:spPr>
        <p:txBody>
          <a:bodyPr wrap="square" rtlCol="0">
            <a:spAutoFit/>
          </a:bodyPr>
          <a:lstStyle/>
          <a:p>
            <a:pPr algn="ctr"/>
            <a:r>
              <a:rPr lang="pl-PL" b="1" dirty="0">
                <a:solidFill>
                  <a:srgbClr val="002060"/>
                </a:solidFill>
              </a:rPr>
              <a:t>Niebieska strzałka: Cele socjoekonomiczne.</a:t>
            </a:r>
          </a:p>
          <a:p>
            <a:pPr algn="ctr"/>
            <a:r>
              <a:rPr lang="pl-PL" b="1" dirty="0">
                <a:solidFill>
                  <a:srgbClr val="3D8400"/>
                </a:solidFill>
              </a:rPr>
              <a:t>Zielona strzałka: Cele ekologiczne. </a:t>
            </a:r>
          </a:p>
          <a:p>
            <a:pPr algn="ctr"/>
            <a:r>
              <a:rPr lang="pl-PL" b="1" dirty="0">
                <a:solidFill>
                  <a:srgbClr val="C00000"/>
                </a:solidFill>
              </a:rPr>
              <a:t>Czerwona strzałka: Czysty przemysł i cele ekonomiczne</a:t>
            </a:r>
            <a:r>
              <a:rPr lang="en-US" dirty="0" smtClean="0">
                <a:solidFill>
                  <a:srgbClr val="C00000"/>
                </a:solidFill>
              </a:rPr>
              <a:t>.</a:t>
            </a:r>
            <a:endParaRPr lang="en-US" dirty="0">
              <a:solidFill>
                <a:srgbClr val="C00000"/>
              </a:solidFill>
            </a:endParaRPr>
          </a:p>
        </p:txBody>
      </p:sp>
      <p:sp>
        <p:nvSpPr>
          <p:cNvPr id="28" name="TextBox 27"/>
          <p:cNvSpPr txBox="1"/>
          <p:nvPr/>
        </p:nvSpPr>
        <p:spPr>
          <a:xfrm>
            <a:off x="681328" y="6413698"/>
            <a:ext cx="10661073" cy="307777"/>
          </a:xfrm>
          <a:prstGeom prst="rect">
            <a:avLst/>
          </a:prstGeom>
          <a:noFill/>
        </p:spPr>
        <p:txBody>
          <a:bodyPr wrap="square" rtlCol="0">
            <a:spAutoFit/>
          </a:bodyPr>
          <a:lstStyle/>
          <a:p>
            <a:pPr lvl="0"/>
            <a:r>
              <a:rPr lang="pl-PL" sz="1400" b="1" dirty="0" smtClean="0"/>
              <a:t>Źródło</a:t>
            </a:r>
            <a:r>
              <a:rPr lang="en-US" sz="1400" dirty="0" smtClean="0"/>
              <a:t>: </a:t>
            </a:r>
            <a:r>
              <a:rPr lang="en-GB" sz="1400" dirty="0" err="1"/>
              <a:t>Heimann</a:t>
            </a:r>
            <a:r>
              <a:rPr lang="en-GB" sz="1400" dirty="0"/>
              <a:t>, T., 2019. Bioeconomy and SDGs: does the bioeconomy support the achievement of the SDGs?. </a:t>
            </a:r>
            <a:r>
              <a:rPr lang="en-GB" sz="1400" i="1" dirty="0"/>
              <a:t>Earth's Future</a:t>
            </a:r>
            <a:r>
              <a:rPr lang="en-GB" sz="1400" dirty="0"/>
              <a:t>, </a:t>
            </a:r>
            <a:r>
              <a:rPr lang="en-GB" sz="1400" i="1" dirty="0"/>
              <a:t>7</a:t>
            </a:r>
            <a:r>
              <a:rPr lang="en-GB" sz="1400" dirty="0"/>
              <a:t>(1), pp.43-57.</a:t>
            </a:r>
          </a:p>
        </p:txBody>
      </p:sp>
    </p:spTree>
    <p:extLst>
      <p:ext uri="{BB962C8B-B14F-4D97-AF65-F5344CB8AC3E}">
        <p14:creationId xmlns:p14="http://schemas.microsoft.com/office/powerpoint/2010/main" val="307131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00000">
                  <a:alpha val="39000"/>
                </a:srgbClr>
              </a:solidFill>
              <a:effectLst/>
              <a:uLnTx/>
              <a:uFillTx/>
              <a:latin typeface="Arial" panose="020B0604020202020204" pitchFamily="34" charset="0"/>
              <a:ea typeface="+mn-ea"/>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100" normalizeH="0" baseline="0" noProof="0" dirty="0">
                <a:ln>
                  <a:noFill/>
                </a:ln>
                <a:solidFill>
                  <a:prstClr val="white"/>
                </a:solidFill>
                <a:effectLst/>
                <a:uLnTx/>
                <a:uFillTx/>
                <a:latin typeface="Calibri" panose="020F0502020204030204"/>
                <a:ea typeface="Roboto" panose="02000000000000000000" pitchFamily="2" charset="0"/>
                <a:cs typeface="Arial" panose="020B0604020202020204" pitchFamily="34" charset="0"/>
              </a:rPr>
              <a:t>Interakcje między </a:t>
            </a:r>
            <a:r>
              <a:rPr kumimoji="0" lang="pl-PL" sz="2800" b="1" i="0" u="none" strike="noStrike" kern="1200" cap="none" spc="100" normalizeH="0" baseline="0" noProof="0" dirty="0" smtClean="0">
                <a:ln>
                  <a:noFill/>
                </a:ln>
                <a:solidFill>
                  <a:prstClr val="white"/>
                </a:solidFill>
                <a:effectLst/>
                <a:uLnTx/>
                <a:uFillTx/>
                <a:latin typeface="Calibri" panose="020F0502020204030204"/>
                <a:ea typeface="Roboto" panose="02000000000000000000" pitchFamily="2" charset="0"/>
                <a:cs typeface="Arial" panose="020B0604020202020204" pitchFamily="34" charset="0"/>
              </a:rPr>
              <a:t>Celami Zrównoważonego Rozwoju </a:t>
            </a:r>
            <a:r>
              <a:rPr kumimoji="0" lang="en-GB" sz="2800" b="1" i="0" u="none" strike="noStrike" kern="1200" cap="none" spc="100" normalizeH="0" baseline="0" noProof="0" dirty="0" smtClean="0">
                <a:ln>
                  <a:noFill/>
                </a:ln>
                <a:solidFill>
                  <a:prstClr val="white"/>
                </a:solidFill>
                <a:effectLst/>
                <a:uLnTx/>
                <a:uFillTx/>
                <a:latin typeface="Calibri" panose="020F0502020204030204"/>
                <a:ea typeface="Roboto" panose="02000000000000000000" pitchFamily="2" charset="0"/>
                <a:cs typeface="Arial" panose="020B0604020202020204" pitchFamily="34" charset="0"/>
              </a:rPr>
              <a:t>(SDGs</a:t>
            </a:r>
            <a:r>
              <a:rPr kumimoji="0" lang="en-GB" sz="2800" b="1" i="0" u="none" strike="noStrike" kern="1200" cap="none" spc="100" normalizeH="0" baseline="0" noProof="0" dirty="0">
                <a:ln>
                  <a:noFill/>
                </a:ln>
                <a:solidFill>
                  <a:prstClr val="white"/>
                </a:solidFill>
                <a:effectLst/>
                <a:uLnTx/>
                <a:uFillTx/>
                <a:latin typeface="Calibri" panose="020F0502020204030204"/>
                <a:ea typeface="Roboto" panose="02000000000000000000" pitchFamily="2" charset="0"/>
                <a:cs typeface="Arial" panose="020B0604020202020204" pitchFamily="34" charset="0"/>
              </a:rPr>
              <a:t>) </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p:nvPr/>
        </p:nvPicPr>
        <p:blipFill>
          <a:blip r:embed="rId4"/>
          <a:stretch>
            <a:fillRect/>
          </a:stretch>
        </p:blipFill>
        <p:spPr>
          <a:xfrm>
            <a:off x="6464299" y="914400"/>
            <a:ext cx="5727700" cy="6024880"/>
          </a:xfrm>
          <a:prstGeom prst="rect">
            <a:avLst/>
          </a:prstGeom>
        </p:spPr>
      </p:pic>
      <p:sp>
        <p:nvSpPr>
          <p:cNvPr id="2" name="TextBox 1"/>
          <p:cNvSpPr txBox="1"/>
          <p:nvPr/>
        </p:nvSpPr>
        <p:spPr>
          <a:xfrm>
            <a:off x="229467" y="1110684"/>
            <a:ext cx="6234831"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50" normalizeH="0" baseline="0" noProof="0" dirty="0">
                <a:ln>
                  <a:noFill/>
                </a:ln>
                <a:solidFill>
                  <a:prstClr val="black"/>
                </a:solidFill>
                <a:effectLst/>
                <a:uLnTx/>
                <a:uFillTx/>
                <a:latin typeface="Calibri" panose="020F0502020204030204"/>
                <a:ea typeface="+mn-ea"/>
                <a:cs typeface="+mn-cs"/>
              </a:rPr>
              <a:t>Znaczenie interakcji między SDG zostało podkreślone w Globalnym raporcie ONZ o zrównoważonym rozwoju na rok 2019.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5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50" normalizeH="0" baseline="0" noProof="0" dirty="0">
                <a:ln>
                  <a:noFill/>
                </a:ln>
                <a:solidFill>
                  <a:prstClr val="black"/>
                </a:solidFill>
                <a:effectLst/>
                <a:uLnTx/>
                <a:uFillTx/>
                <a:latin typeface="Calibri" panose="020F0502020204030204"/>
                <a:ea typeface="+mn-ea"/>
                <a:cs typeface="+mn-cs"/>
              </a:rPr>
              <a:t>Liczba ta opiera się na 65 globalnych ocenach obejmujących raporty ONZ i międzynarodowe oceny naukowe, a także 112 artykułach naukowych publikowanych od 2015 r. z wyraźnym odniesieniem do </a:t>
            </a:r>
            <a:r>
              <a:rPr kumimoji="0" lang="pl-PL" sz="1800" b="0" i="0" u="none" strike="noStrike" kern="1200" cap="none" spc="-50" normalizeH="0" baseline="0" noProof="0" dirty="0" smtClean="0">
                <a:ln>
                  <a:noFill/>
                </a:ln>
                <a:solidFill>
                  <a:prstClr val="black"/>
                </a:solidFill>
                <a:effectLst/>
                <a:uLnTx/>
                <a:uFillTx/>
                <a:latin typeface="Calibri" panose="020F0502020204030204"/>
                <a:ea typeface="+mn-ea"/>
                <a:cs typeface="+mn-cs"/>
              </a:rPr>
              <a:t>SDG. </a:t>
            </a:r>
            <a:endParaRPr kumimoji="0" lang="pl-PL" sz="1800" b="0" i="0" u="none" strike="noStrike" kern="1200" cap="none" spc="-5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5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50" normalizeH="0" baseline="0" noProof="0" dirty="0">
                <a:ln>
                  <a:noFill/>
                </a:ln>
                <a:solidFill>
                  <a:prstClr val="black"/>
                </a:solidFill>
                <a:effectLst/>
                <a:uLnTx/>
                <a:uFillTx/>
                <a:latin typeface="Calibri" panose="020F0502020204030204"/>
                <a:ea typeface="+mn-ea"/>
                <a:cs typeface="+mn-cs"/>
              </a:rPr>
              <a:t>Ocena ta ukazuje względne znaczenie potencjalnych kompromisów poprzez mapowanie sumarycznych wyników interakcji wpływających (poziomych) i wpływających (pionowych) pomiędzy SDG. Rysunek pokazuje również istotne luki w wiedzy, w których pewne komórki w macierzy pozostają puste. </a:t>
            </a:r>
            <a:endParaRPr kumimoji="0" lang="pl-PL" sz="1800" b="0" i="0" u="none" strike="noStrike" kern="1200" cap="none" spc="-50" normalizeH="0" baseline="0" noProof="0" dirty="0" smtClean="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Źródło</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Independent Group of Scientists appointed by the Secretary-General (2019),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Global Sustainable Development Report 2019: The Future is Now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Science for Achieving Sustainable Development,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(United Nations, New York).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https://sustainabledevelopment.un.org/content/documents/24797GSDR_report_2019.pdf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149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61BA31BF-D9C0-ED4A-9CC8-27DE41D61E9D}"/>
              </a:ext>
            </a:extLst>
          </p:cNvPr>
          <p:cNvSpPr txBox="1"/>
          <p:nvPr/>
        </p:nvSpPr>
        <p:spPr>
          <a:xfrm>
            <a:off x="1" y="3102032"/>
            <a:ext cx="7067226" cy="3577903"/>
          </a:xfrm>
          <a:prstGeom prst="rect">
            <a:avLst/>
          </a:prstGeom>
          <a:noFill/>
        </p:spPr>
        <p:txBody>
          <a:bodyPr wrap="square" rtlCol="0">
            <a:spAutoFit/>
          </a:bodyPr>
          <a:lstStyle/>
          <a:p>
            <a:r>
              <a:rPr lang="pl-PL" sz="2400" b="1" dirty="0" smtClean="0">
                <a:solidFill>
                  <a:srgbClr val="FF0000"/>
                </a:solidFill>
              </a:rPr>
              <a:t>Cel: </a:t>
            </a:r>
            <a:r>
              <a:rPr lang="pl-PL" sz="2400" dirty="0"/>
              <a:t>Wyeliminować ubóstwo we wszystkich jego formach na całym </a:t>
            </a:r>
            <a:r>
              <a:rPr lang="pl-PL" sz="2400" dirty="0" smtClean="0"/>
              <a:t>świecie</a:t>
            </a:r>
          </a:p>
          <a:p>
            <a:endParaRPr lang="pl-PL" sz="1050" b="1" dirty="0">
              <a:solidFill>
                <a:srgbClr val="FF0000"/>
              </a:solidFill>
            </a:endParaRPr>
          </a:p>
          <a:p>
            <a:r>
              <a:rPr lang="pl-PL" sz="2400" b="1" dirty="0" err="1">
                <a:solidFill>
                  <a:srgbClr val="FF0000"/>
                </a:solidFill>
              </a:rPr>
              <a:t>Biogospodarka</a:t>
            </a:r>
            <a:r>
              <a:rPr lang="pl-PL" sz="2400" b="1" dirty="0">
                <a:solidFill>
                  <a:srgbClr val="FF0000"/>
                </a:solidFill>
              </a:rPr>
              <a:t> </a:t>
            </a:r>
            <a:r>
              <a:rPr lang="pl-PL" sz="2400" dirty="0"/>
              <a:t>może przyczynić się do wyeliminowania ubóstwa przy jednoczesnym poszanowaniu lokalnych zasobów naturalnych. </a:t>
            </a:r>
            <a:r>
              <a:rPr lang="pl-PL" sz="2400" dirty="0" err="1"/>
              <a:t>Biogospodarka</a:t>
            </a:r>
            <a:r>
              <a:rPr lang="pl-PL" sz="2400" dirty="0"/>
              <a:t> może być ważna dla najbiedniejszych ludzi, na przykład przyczyniając się do lokalnego rozwoju gospodarczego i źródeł utrzymania poprzez tworzenie nowych lokalnych miejsc pracy w miastach i na obszarach wiejskich</a:t>
            </a:r>
            <a:r>
              <a:rPr lang="pl-PL" sz="2400" dirty="0" smtClean="0"/>
              <a:t>.</a:t>
            </a:r>
            <a:r>
              <a:rPr lang="en-US" sz="2400" dirty="0" smtClean="0"/>
              <a:t> </a:t>
            </a:r>
            <a:endParaRPr lang="en-GB" sz="2400" dirty="0"/>
          </a:p>
        </p:txBody>
      </p:sp>
      <p:pic>
        <p:nvPicPr>
          <p:cNvPr id="10" name="Picture 9">
            <a:extLst>
              <a:ext uri="{FF2B5EF4-FFF2-40B4-BE49-F238E27FC236}">
                <a16:creationId xmlns:a16="http://schemas.microsoft.com/office/drawing/2014/main" id="{51A43CC1-131A-8E41-AA88-1FD75AA137A7}"/>
              </a:ext>
            </a:extLst>
          </p:cNvPr>
          <p:cNvPicPr>
            <a:picLocks noChangeAspect="1"/>
          </p:cNvPicPr>
          <p:nvPr/>
        </p:nvPicPr>
        <p:blipFill>
          <a:blip r:embed="rId4"/>
          <a:stretch>
            <a:fillRect/>
          </a:stretch>
        </p:blipFill>
        <p:spPr>
          <a:xfrm>
            <a:off x="-1" y="914399"/>
            <a:ext cx="2058794" cy="2058794"/>
          </a:xfrm>
          <a:prstGeom prst="rect">
            <a:avLst/>
          </a:prstGeom>
        </p:spPr>
      </p:pic>
      <p:sp>
        <p:nvSpPr>
          <p:cNvPr id="11" name="TextBox 10">
            <a:extLst>
              <a:ext uri="{FF2B5EF4-FFF2-40B4-BE49-F238E27FC236}">
                <a16:creationId xmlns:a16="http://schemas.microsoft.com/office/drawing/2014/main" id="{E36C3B24-845E-8F41-8DE1-B2E95B28656D}"/>
              </a:ext>
            </a:extLst>
          </p:cNvPr>
          <p:cNvSpPr txBox="1"/>
          <p:nvPr/>
        </p:nvSpPr>
        <p:spPr>
          <a:xfrm>
            <a:off x="2674394" y="1147434"/>
            <a:ext cx="5431219" cy="646331"/>
          </a:xfrm>
          <a:prstGeom prst="rect">
            <a:avLst/>
          </a:prstGeom>
          <a:noFill/>
        </p:spPr>
        <p:txBody>
          <a:bodyPr wrap="square" rtlCol="0">
            <a:spAutoFit/>
          </a:bodyPr>
          <a:lstStyle/>
          <a:p>
            <a:r>
              <a:rPr lang="pl-PL" sz="3600" b="1" dirty="0" smtClean="0">
                <a:solidFill>
                  <a:srgbClr val="FF0000"/>
                </a:solidFill>
              </a:rPr>
              <a:t>Cel</a:t>
            </a:r>
            <a:r>
              <a:rPr lang="en-US" sz="3600" b="1" dirty="0" smtClean="0">
                <a:solidFill>
                  <a:srgbClr val="FF0000"/>
                </a:solidFill>
              </a:rPr>
              <a:t> </a:t>
            </a:r>
            <a:r>
              <a:rPr lang="en-US" sz="3600" b="1" dirty="0">
                <a:solidFill>
                  <a:srgbClr val="FF0000"/>
                </a:solidFill>
              </a:rPr>
              <a:t>1: </a:t>
            </a:r>
            <a:r>
              <a:rPr lang="pl-PL" sz="3600" b="1" dirty="0" smtClean="0">
                <a:solidFill>
                  <a:srgbClr val="FF0000"/>
                </a:solidFill>
              </a:rPr>
              <a:t>Koniec z ubóstwem</a:t>
            </a:r>
            <a:endParaRPr lang="en-US" sz="3600" b="1" dirty="0">
              <a:solidFill>
                <a:srgbClr val="FF00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0766" y="2013672"/>
            <a:ext cx="4876330" cy="3658866"/>
          </a:xfrm>
          <a:prstGeom prst="rect">
            <a:avLst/>
          </a:prstGeom>
        </p:spPr>
      </p:pic>
      <p:sp>
        <p:nvSpPr>
          <p:cNvPr id="13" name="Rectangle 12"/>
          <p:cNvSpPr/>
          <p:nvPr/>
        </p:nvSpPr>
        <p:spPr>
          <a:xfrm>
            <a:off x="7130766" y="5780201"/>
            <a:ext cx="4876330" cy="461665"/>
          </a:xfrm>
          <a:prstGeom prst="rect">
            <a:avLst/>
          </a:prstGeom>
        </p:spPr>
        <p:txBody>
          <a:bodyPr wrap="square">
            <a:spAutoFit/>
          </a:bodyPr>
          <a:lstStyle/>
          <a:p>
            <a:pPr lvl="0" defTabSz="914400">
              <a:defRPr/>
            </a:pPr>
            <a:r>
              <a:rPr lang="pl-PL" sz="1200" b="1" dirty="0" smtClean="0"/>
              <a:t>Źródło</a:t>
            </a:r>
            <a:r>
              <a:rPr lang="en-GB" sz="1200" b="1" dirty="0" smtClean="0"/>
              <a:t>: </a:t>
            </a:r>
            <a:r>
              <a:rPr lang="en-GB" sz="1200" dirty="0"/>
              <a:t>https://www.un.org/sustainabledevelopment/sustainable-development-goals/</a:t>
            </a:r>
          </a:p>
        </p:txBody>
      </p:sp>
    </p:spTree>
    <p:extLst>
      <p:ext uri="{BB962C8B-B14F-4D97-AF65-F5344CB8AC3E}">
        <p14:creationId xmlns:p14="http://schemas.microsoft.com/office/powerpoint/2010/main" val="4083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2</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4" name="Picture 13">
            <a:extLst>
              <a:ext uri="{FF2B5EF4-FFF2-40B4-BE49-F238E27FC236}">
                <a16:creationId xmlns:a16="http://schemas.microsoft.com/office/drawing/2014/main" id="{40FB77A9-3D93-E64F-83CE-3469E289BC78}"/>
              </a:ext>
            </a:extLst>
          </p:cNvPr>
          <p:cNvPicPr>
            <a:picLocks noChangeAspect="1"/>
          </p:cNvPicPr>
          <p:nvPr/>
        </p:nvPicPr>
        <p:blipFill>
          <a:blip r:embed="rId4"/>
          <a:stretch>
            <a:fillRect/>
          </a:stretch>
        </p:blipFill>
        <p:spPr>
          <a:xfrm>
            <a:off x="0" y="914399"/>
            <a:ext cx="2198038" cy="1836367"/>
          </a:xfrm>
          <a:prstGeom prst="rect">
            <a:avLst/>
          </a:prstGeom>
        </p:spPr>
      </p:pic>
      <p:sp>
        <p:nvSpPr>
          <p:cNvPr id="17" name="TextBox 16">
            <a:extLst>
              <a:ext uri="{FF2B5EF4-FFF2-40B4-BE49-F238E27FC236}">
                <a16:creationId xmlns:a16="http://schemas.microsoft.com/office/drawing/2014/main" id="{32442548-016B-484B-B444-DCA31EC94EE1}"/>
              </a:ext>
            </a:extLst>
          </p:cNvPr>
          <p:cNvSpPr txBox="1"/>
          <p:nvPr/>
        </p:nvSpPr>
        <p:spPr>
          <a:xfrm>
            <a:off x="2582852" y="1369639"/>
            <a:ext cx="4328213" cy="646331"/>
          </a:xfrm>
          <a:prstGeom prst="rect">
            <a:avLst/>
          </a:prstGeom>
          <a:noFill/>
        </p:spPr>
        <p:txBody>
          <a:bodyPr wrap="square" rtlCol="0">
            <a:spAutoFit/>
          </a:bodyPr>
          <a:lstStyle/>
          <a:p>
            <a:r>
              <a:rPr lang="pl-PL" sz="3600" b="1" dirty="0" smtClean="0">
                <a:solidFill>
                  <a:schemeClr val="accent4">
                    <a:lumMod val="75000"/>
                  </a:schemeClr>
                </a:solidFill>
              </a:rPr>
              <a:t>Cel</a:t>
            </a:r>
            <a:r>
              <a:rPr lang="en-US" sz="3600" b="1" dirty="0" smtClean="0">
                <a:solidFill>
                  <a:schemeClr val="accent4">
                    <a:lumMod val="75000"/>
                  </a:schemeClr>
                </a:solidFill>
              </a:rPr>
              <a:t> </a:t>
            </a:r>
            <a:r>
              <a:rPr lang="en-US" sz="3600" b="1" dirty="0">
                <a:solidFill>
                  <a:schemeClr val="accent4">
                    <a:lumMod val="75000"/>
                  </a:schemeClr>
                </a:solidFill>
              </a:rPr>
              <a:t>2: Zero </a:t>
            </a:r>
            <a:r>
              <a:rPr lang="pl-PL" sz="3600" b="1" dirty="0" smtClean="0">
                <a:solidFill>
                  <a:schemeClr val="accent4">
                    <a:lumMod val="75000"/>
                  </a:schemeClr>
                </a:solidFill>
              </a:rPr>
              <a:t>głodu</a:t>
            </a:r>
            <a:endParaRPr lang="en-US" sz="3600" b="1" dirty="0">
              <a:solidFill>
                <a:schemeClr val="accent4">
                  <a:lumMod val="75000"/>
                </a:schemeClr>
              </a:solidFill>
            </a:endParaRPr>
          </a:p>
        </p:txBody>
      </p:sp>
      <p:sp>
        <p:nvSpPr>
          <p:cNvPr id="18" name="TextBox 17">
            <a:extLst>
              <a:ext uri="{FF2B5EF4-FFF2-40B4-BE49-F238E27FC236}">
                <a16:creationId xmlns:a16="http://schemas.microsoft.com/office/drawing/2014/main" id="{25B24792-BC00-E144-A74E-0E0B15926140}"/>
              </a:ext>
            </a:extLst>
          </p:cNvPr>
          <p:cNvSpPr txBox="1"/>
          <p:nvPr/>
        </p:nvSpPr>
        <p:spPr>
          <a:xfrm>
            <a:off x="112503" y="2750766"/>
            <a:ext cx="7257957" cy="4154984"/>
          </a:xfrm>
          <a:prstGeom prst="rect">
            <a:avLst/>
          </a:prstGeom>
          <a:noFill/>
        </p:spPr>
        <p:txBody>
          <a:bodyPr wrap="square" rtlCol="0">
            <a:spAutoFit/>
          </a:bodyPr>
          <a:lstStyle/>
          <a:p>
            <a:r>
              <a:rPr lang="pl-PL" sz="2400" b="1" dirty="0" smtClean="0">
                <a:solidFill>
                  <a:schemeClr val="accent4">
                    <a:lumMod val="75000"/>
                  </a:schemeClr>
                </a:solidFill>
              </a:rPr>
              <a:t>Cel</a:t>
            </a:r>
            <a:r>
              <a:rPr lang="en-US" sz="2400" b="1" dirty="0" smtClean="0">
                <a:solidFill>
                  <a:schemeClr val="accent4">
                    <a:lumMod val="75000"/>
                  </a:schemeClr>
                </a:solidFill>
              </a:rPr>
              <a:t>: </a:t>
            </a:r>
            <a:r>
              <a:rPr lang="pl-PL" sz="2400" dirty="0">
                <a:solidFill>
                  <a:schemeClr val="accent1">
                    <a:lumMod val="50000"/>
                  </a:schemeClr>
                </a:solidFill>
              </a:rPr>
              <a:t>Wyeliminować głód, osiągnąć bezpieczeństwo żywnościowe i lepsze odżywianie oraz promować zrównoważone rolnictwo</a:t>
            </a:r>
            <a:endParaRPr lang="en-US" sz="2400" dirty="0"/>
          </a:p>
          <a:p>
            <a:r>
              <a:rPr lang="en-US" sz="2400" b="1" dirty="0" smtClean="0">
                <a:solidFill>
                  <a:schemeClr val="accent4">
                    <a:lumMod val="75000"/>
                  </a:schemeClr>
                </a:solidFill>
              </a:rPr>
              <a:t>Bio</a:t>
            </a:r>
            <a:r>
              <a:rPr lang="pl-PL" sz="2400" b="1" dirty="0" smtClean="0">
                <a:solidFill>
                  <a:schemeClr val="accent4">
                    <a:lumMod val="75000"/>
                  </a:schemeClr>
                </a:solidFill>
              </a:rPr>
              <a:t>gospodarka</a:t>
            </a:r>
            <a:r>
              <a:rPr lang="en-US" sz="2400" dirty="0" smtClean="0">
                <a:solidFill>
                  <a:schemeClr val="accent4">
                    <a:lumMod val="75000"/>
                  </a:schemeClr>
                </a:solidFill>
              </a:rPr>
              <a:t> </a:t>
            </a:r>
            <a:r>
              <a:rPr lang="pl-PL" sz="2400" dirty="0">
                <a:solidFill>
                  <a:schemeClr val="tx2"/>
                </a:solidFill>
              </a:rPr>
              <a:t>może przyczynić się do zrównoważonych inwestycji w rolnictwo, wzrostu upraw, wykorzystania niedocenianych zasobów do żywienia i poprawy jakości żywności, pośrednio przyczyniając się również do zmniejszenia ilości odpadów spożywczych. Na przykład oprysk produkowany z wykorzystaniem pozostałości odpadów organicznych może sprawić, że żywność pozostanie dłużej </a:t>
            </a:r>
            <a:r>
              <a:rPr lang="pl-PL" sz="2400" dirty="0" smtClean="0">
                <a:solidFill>
                  <a:schemeClr val="tx2"/>
                </a:solidFill>
              </a:rPr>
              <a:t>świeża</a:t>
            </a:r>
            <a:r>
              <a:rPr lang="en-US" sz="2400" dirty="0" smtClean="0">
                <a:solidFill>
                  <a:schemeClr val="tx2"/>
                </a:solidFill>
              </a:rPr>
              <a:t>.</a:t>
            </a:r>
            <a:endParaRPr lang="en-US" sz="2400" dirty="0">
              <a:solidFill>
                <a:schemeClr val="tx2"/>
              </a:solidFill>
            </a:endParaRPr>
          </a:p>
        </p:txBody>
      </p:sp>
      <p:pic>
        <p:nvPicPr>
          <p:cNvPr id="11" name="Picture 10" descr="A close up of a flower&#10;&#10;Description automatically generated"/>
          <p:cNvPicPr/>
          <p:nvPr/>
        </p:nvPicPr>
        <p:blipFill>
          <a:blip r:embed="rId5">
            <a:extLst>
              <a:ext uri="{28A0092B-C50C-407E-A947-70E740481C1C}">
                <a14:useLocalDpi xmlns:a14="http://schemas.microsoft.com/office/drawing/2010/main"/>
              </a:ext>
            </a:extLst>
          </a:blip>
          <a:stretch>
            <a:fillRect/>
          </a:stretch>
        </p:blipFill>
        <p:spPr>
          <a:xfrm>
            <a:off x="7438291" y="3137049"/>
            <a:ext cx="4617235" cy="2832686"/>
          </a:xfrm>
          <a:prstGeom prst="rect">
            <a:avLst/>
          </a:prstGeom>
        </p:spPr>
      </p:pic>
      <p:sp>
        <p:nvSpPr>
          <p:cNvPr id="3" name="Rectangle 2"/>
          <p:cNvSpPr/>
          <p:nvPr/>
        </p:nvSpPr>
        <p:spPr>
          <a:xfrm>
            <a:off x="9388988" y="6189706"/>
            <a:ext cx="2803011" cy="369332"/>
          </a:xfrm>
          <a:prstGeom prst="rect">
            <a:avLst/>
          </a:prstGeom>
        </p:spPr>
        <p:txBody>
          <a:bodyPr wrap="none">
            <a:spAutoFit/>
          </a:bodyPr>
          <a:lstStyle/>
          <a:p>
            <a:pPr lvl="0" defTabSz="914400">
              <a:defRPr/>
            </a:pPr>
            <a:r>
              <a:rPr lang="en-GB" dirty="0"/>
              <a:t>https://</a:t>
            </a:r>
            <a:r>
              <a:rPr lang="en-GB" dirty="0" err="1"/>
              <a:t>apeelsciences.com</a:t>
            </a:r>
            <a:r>
              <a:rPr lang="en-GB" dirty="0"/>
              <a:t>/ </a:t>
            </a:r>
          </a:p>
        </p:txBody>
      </p:sp>
    </p:spTree>
    <p:extLst>
      <p:ext uri="{BB962C8B-B14F-4D97-AF65-F5344CB8AC3E}">
        <p14:creationId xmlns:p14="http://schemas.microsoft.com/office/powerpoint/2010/main" val="1961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3</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7" name="TextBox 16">
            <a:extLst>
              <a:ext uri="{FF2B5EF4-FFF2-40B4-BE49-F238E27FC236}">
                <a16:creationId xmlns:a16="http://schemas.microsoft.com/office/drawing/2014/main" id="{32442548-016B-484B-B444-DCA31EC94EE1}"/>
              </a:ext>
            </a:extLst>
          </p:cNvPr>
          <p:cNvSpPr txBox="1"/>
          <p:nvPr/>
        </p:nvSpPr>
        <p:spPr>
          <a:xfrm>
            <a:off x="2582852" y="1369639"/>
            <a:ext cx="7194194" cy="646331"/>
          </a:xfrm>
          <a:prstGeom prst="rect">
            <a:avLst/>
          </a:prstGeom>
          <a:noFill/>
        </p:spPr>
        <p:txBody>
          <a:bodyPr wrap="square" rtlCol="0">
            <a:spAutoFit/>
          </a:bodyPr>
          <a:lstStyle/>
          <a:p>
            <a:r>
              <a:rPr lang="pl-PL" sz="3600" b="1" dirty="0" smtClean="0">
                <a:solidFill>
                  <a:srgbClr val="3D8400"/>
                </a:solidFill>
              </a:rPr>
              <a:t>Cel</a:t>
            </a:r>
            <a:r>
              <a:rPr lang="en-US" sz="3600" b="1" dirty="0" smtClean="0">
                <a:solidFill>
                  <a:srgbClr val="3D8400"/>
                </a:solidFill>
              </a:rPr>
              <a:t> </a:t>
            </a:r>
            <a:r>
              <a:rPr lang="en-US" sz="3600" b="1" dirty="0">
                <a:solidFill>
                  <a:srgbClr val="3D8400"/>
                </a:solidFill>
              </a:rPr>
              <a:t>3: </a:t>
            </a:r>
            <a:r>
              <a:rPr lang="pl-PL" sz="3600" b="1" dirty="0" smtClean="0">
                <a:solidFill>
                  <a:srgbClr val="3D8400"/>
                </a:solidFill>
              </a:rPr>
              <a:t>Dobre zdrowie i jakość życia</a:t>
            </a:r>
            <a:endParaRPr lang="en-US" sz="3600" b="1" dirty="0">
              <a:solidFill>
                <a:srgbClr val="3D8400"/>
              </a:solidFill>
            </a:endParaRPr>
          </a:p>
        </p:txBody>
      </p:sp>
      <p:sp>
        <p:nvSpPr>
          <p:cNvPr id="18" name="TextBox 17">
            <a:extLst>
              <a:ext uri="{FF2B5EF4-FFF2-40B4-BE49-F238E27FC236}">
                <a16:creationId xmlns:a16="http://schemas.microsoft.com/office/drawing/2014/main" id="{25B24792-BC00-E144-A74E-0E0B15926140}"/>
              </a:ext>
            </a:extLst>
          </p:cNvPr>
          <p:cNvSpPr txBox="1"/>
          <p:nvPr/>
        </p:nvSpPr>
        <p:spPr>
          <a:xfrm>
            <a:off x="42083" y="2883694"/>
            <a:ext cx="8328193" cy="3954929"/>
          </a:xfrm>
          <a:prstGeom prst="rect">
            <a:avLst/>
          </a:prstGeom>
          <a:noFill/>
        </p:spPr>
        <p:txBody>
          <a:bodyPr wrap="square" rtlCol="0">
            <a:spAutoFit/>
          </a:bodyPr>
          <a:lstStyle/>
          <a:p>
            <a:r>
              <a:rPr lang="pl-PL" sz="2400" b="1" dirty="0" smtClean="0">
                <a:solidFill>
                  <a:srgbClr val="3D8400"/>
                </a:solidFill>
              </a:rPr>
              <a:t>Cel</a:t>
            </a:r>
            <a:r>
              <a:rPr lang="en-US" sz="2400" b="1" dirty="0" smtClean="0">
                <a:solidFill>
                  <a:srgbClr val="3D8400"/>
                </a:solidFill>
              </a:rPr>
              <a:t>:</a:t>
            </a:r>
            <a:r>
              <a:rPr lang="en-US" sz="2400" dirty="0" smtClean="0">
                <a:solidFill>
                  <a:srgbClr val="3D8400"/>
                </a:solidFill>
              </a:rPr>
              <a:t> </a:t>
            </a:r>
            <a:r>
              <a:rPr lang="pl-PL" sz="2400" dirty="0">
                <a:solidFill>
                  <a:schemeClr val="accent1">
                    <a:lumMod val="50000"/>
                  </a:schemeClr>
                </a:solidFill>
              </a:rPr>
              <a:t>Zapewnić wszystkim ludziom w każdym wieku zdrowe życie oraz promować dobrobyt</a:t>
            </a:r>
            <a:r>
              <a:rPr lang="en-US" sz="2400" dirty="0" smtClean="0">
                <a:solidFill>
                  <a:schemeClr val="accent1">
                    <a:lumMod val="50000"/>
                  </a:schemeClr>
                </a:solidFill>
              </a:rPr>
              <a:t>.</a:t>
            </a:r>
          </a:p>
          <a:p>
            <a:endParaRPr lang="en-US" sz="1100" dirty="0"/>
          </a:p>
          <a:p>
            <a:r>
              <a:rPr lang="en-US" sz="2400" b="1" dirty="0" smtClean="0">
                <a:solidFill>
                  <a:srgbClr val="3D8400"/>
                </a:solidFill>
              </a:rPr>
              <a:t>Bio</a:t>
            </a:r>
            <a:r>
              <a:rPr lang="pl-PL" sz="2400" b="1" dirty="0" smtClean="0">
                <a:solidFill>
                  <a:srgbClr val="3D8400"/>
                </a:solidFill>
              </a:rPr>
              <a:t>gospodarka</a:t>
            </a:r>
            <a:r>
              <a:rPr lang="en-US" sz="2400" dirty="0" smtClean="0">
                <a:solidFill>
                  <a:srgbClr val="3D8400"/>
                </a:solidFill>
              </a:rPr>
              <a:t> </a:t>
            </a:r>
            <a:r>
              <a:rPr lang="pl-PL" sz="2400" dirty="0" smtClean="0">
                <a:solidFill>
                  <a:schemeClr val="accent1">
                    <a:lumMod val="50000"/>
                  </a:schemeClr>
                </a:solidFill>
              </a:rPr>
              <a:t>może</a:t>
            </a:r>
            <a:r>
              <a:rPr lang="en-GB" sz="2400" dirty="0" smtClean="0">
                <a:solidFill>
                  <a:schemeClr val="accent1">
                    <a:lumMod val="50000"/>
                  </a:schemeClr>
                </a:solidFill>
              </a:rPr>
              <a:t> </a:t>
            </a:r>
            <a:r>
              <a:rPr lang="pl-PL" sz="2400" dirty="0">
                <a:solidFill>
                  <a:schemeClr val="accent1">
                    <a:lumMod val="50000"/>
                  </a:schemeClr>
                </a:solidFill>
              </a:rPr>
              <a:t>przyczynić się do dobrego zdrowia i dobrego samopoczucia, dostarczając nowoczesne źródła </a:t>
            </a:r>
            <a:r>
              <a:rPr lang="pl-PL" sz="2400" dirty="0" err="1">
                <a:solidFill>
                  <a:schemeClr val="accent1">
                    <a:lumMod val="50000"/>
                  </a:schemeClr>
                </a:solidFill>
              </a:rPr>
              <a:t>probiotyków</a:t>
            </a:r>
            <a:r>
              <a:rPr lang="pl-PL" sz="2400" dirty="0">
                <a:solidFill>
                  <a:schemeClr val="accent1">
                    <a:lumMod val="50000"/>
                  </a:schemeClr>
                </a:solidFill>
              </a:rPr>
              <a:t>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i </a:t>
            </a:r>
            <a:r>
              <a:rPr lang="pl-PL" sz="2400" dirty="0">
                <a:solidFill>
                  <a:schemeClr val="accent1">
                    <a:lumMod val="50000"/>
                  </a:schemeClr>
                </a:solidFill>
              </a:rPr>
              <a:t>niezbędnych składników odżywczych oraz zmniejszając zanieczyszczenie powietrza, wody i gleby związane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z </a:t>
            </a:r>
            <a:r>
              <a:rPr lang="pl-PL" sz="2400" dirty="0">
                <a:solidFill>
                  <a:schemeClr val="accent1">
                    <a:lumMod val="50000"/>
                  </a:schemeClr>
                </a:solidFill>
              </a:rPr>
              <a:t>niebezpiecznymi produktami pochodzenia kopalnego.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Ponadto </a:t>
            </a:r>
            <a:r>
              <a:rPr lang="pl-PL" sz="2400" dirty="0">
                <a:solidFill>
                  <a:schemeClr val="accent1">
                    <a:lumMod val="50000"/>
                  </a:schemeClr>
                </a:solidFill>
              </a:rPr>
              <a:t>może ona włączać bioaktywne związki do żywności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oraz </a:t>
            </a:r>
            <a:r>
              <a:rPr lang="pl-PL" sz="2400" dirty="0">
                <a:solidFill>
                  <a:schemeClr val="accent1">
                    <a:lumMod val="50000"/>
                  </a:schemeClr>
                </a:solidFill>
              </a:rPr>
              <a:t>produktów zdrowotnych i kosmetycznych, które mogą promować dobre zdrowie</a:t>
            </a:r>
            <a:r>
              <a:rPr lang="pl-PL" sz="2400" dirty="0" smtClean="0">
                <a:solidFill>
                  <a:schemeClr val="accent1">
                    <a:lumMod val="50000"/>
                  </a:schemeClr>
                </a:solidFill>
              </a:rPr>
              <a:t>.</a:t>
            </a:r>
            <a:r>
              <a:rPr lang="en-GB" sz="2400" dirty="0" smtClean="0">
                <a:solidFill>
                  <a:schemeClr val="accent1">
                    <a:lumMod val="50000"/>
                  </a:schemeClr>
                </a:solidFill>
              </a:rPr>
              <a:t> </a:t>
            </a:r>
            <a:endParaRPr lang="en-US" sz="2400" dirty="0">
              <a:solidFill>
                <a:schemeClr val="accent1">
                  <a:lumMod val="50000"/>
                </a:schemeClr>
              </a:solidFill>
            </a:endParaRPr>
          </a:p>
        </p:txBody>
      </p:sp>
      <p:pic>
        <p:nvPicPr>
          <p:cNvPr id="11" name="Picture 10">
            <a:extLst>
              <a:ext uri="{FF2B5EF4-FFF2-40B4-BE49-F238E27FC236}">
                <a16:creationId xmlns:a16="http://schemas.microsoft.com/office/drawing/2014/main" id="{C7A755FC-E651-5B4C-9D7A-42A67AE86634}"/>
              </a:ext>
            </a:extLst>
          </p:cNvPr>
          <p:cNvPicPr>
            <a:picLocks noChangeAspect="1"/>
          </p:cNvPicPr>
          <p:nvPr/>
        </p:nvPicPr>
        <p:blipFill>
          <a:blip r:embed="rId4"/>
          <a:stretch>
            <a:fillRect/>
          </a:stretch>
        </p:blipFill>
        <p:spPr>
          <a:xfrm>
            <a:off x="0" y="914399"/>
            <a:ext cx="2151919" cy="1895708"/>
          </a:xfrm>
          <a:prstGeom prst="rect">
            <a:avLst/>
          </a:prstGeom>
        </p:spPr>
      </p:pic>
      <p:pic>
        <p:nvPicPr>
          <p:cNvPr id="12" name="Picture 11">
            <a:extLst>
              <a:ext uri="{FF2B5EF4-FFF2-40B4-BE49-F238E27FC236}">
                <a16:creationId xmlns:a16="http://schemas.microsoft.com/office/drawing/2014/main" id="{D437F62B-9250-A349-B8A4-FC966D8F16FF}"/>
              </a:ext>
            </a:extLst>
          </p:cNvPr>
          <p:cNvPicPr>
            <a:picLocks noChangeAspect="1"/>
          </p:cNvPicPr>
          <p:nvPr/>
        </p:nvPicPr>
        <p:blipFill>
          <a:blip r:embed="rId5"/>
          <a:stretch>
            <a:fillRect/>
          </a:stretch>
        </p:blipFill>
        <p:spPr>
          <a:xfrm>
            <a:off x="8370276" y="2291751"/>
            <a:ext cx="3821724" cy="2768493"/>
          </a:xfrm>
          <a:prstGeom prst="rect">
            <a:avLst/>
          </a:prstGeom>
        </p:spPr>
      </p:pic>
      <p:sp>
        <p:nvSpPr>
          <p:cNvPr id="20" name="TextBox 19">
            <a:extLst>
              <a:ext uri="{FF2B5EF4-FFF2-40B4-BE49-F238E27FC236}">
                <a16:creationId xmlns:a16="http://schemas.microsoft.com/office/drawing/2014/main" id="{6735B876-1E5D-3A4A-8374-485FC53CD4DC}"/>
              </a:ext>
            </a:extLst>
          </p:cNvPr>
          <p:cNvSpPr txBox="1"/>
          <p:nvPr/>
        </p:nvSpPr>
        <p:spPr>
          <a:xfrm>
            <a:off x="9265026" y="5392073"/>
            <a:ext cx="1547218" cy="538609"/>
          </a:xfrm>
          <a:prstGeom prst="rect">
            <a:avLst/>
          </a:prstGeom>
          <a:noFill/>
        </p:spPr>
        <p:txBody>
          <a:bodyPr wrap="none" rtlCol="0">
            <a:spAutoFit/>
          </a:bodyPr>
          <a:lstStyle/>
          <a:p>
            <a:r>
              <a:rPr lang="pl-PL" sz="1100" i="1" dirty="0" smtClean="0">
                <a:solidFill>
                  <a:schemeClr val="bg1">
                    <a:lumMod val="50000"/>
                  </a:schemeClr>
                </a:solidFill>
              </a:rPr>
              <a:t>Źródło</a:t>
            </a:r>
            <a:r>
              <a:rPr lang="en-US" sz="1100" i="1" dirty="0" smtClean="0">
                <a:solidFill>
                  <a:schemeClr val="bg1">
                    <a:lumMod val="50000"/>
                  </a:schemeClr>
                </a:solidFill>
              </a:rPr>
              <a:t>: </a:t>
            </a:r>
            <a:r>
              <a:rPr lang="en-US" sz="1100" i="1" dirty="0">
                <a:solidFill>
                  <a:schemeClr val="bg1">
                    <a:lumMod val="50000"/>
                  </a:schemeClr>
                </a:solidFill>
              </a:rPr>
              <a:t>Quimidroga S.A.</a:t>
            </a:r>
          </a:p>
          <a:p>
            <a:endParaRPr lang="en-US" dirty="0"/>
          </a:p>
        </p:txBody>
      </p:sp>
    </p:spTree>
    <p:extLst>
      <p:ext uri="{BB962C8B-B14F-4D97-AF65-F5344CB8AC3E}">
        <p14:creationId xmlns:p14="http://schemas.microsoft.com/office/powerpoint/2010/main" val="363529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9</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8" name="TextBox 17">
            <a:extLst>
              <a:ext uri="{FF2B5EF4-FFF2-40B4-BE49-F238E27FC236}">
                <a16:creationId xmlns:a16="http://schemas.microsoft.com/office/drawing/2014/main" id="{25B24792-BC00-E144-A74E-0E0B15926140}"/>
              </a:ext>
            </a:extLst>
          </p:cNvPr>
          <p:cNvSpPr txBox="1"/>
          <p:nvPr/>
        </p:nvSpPr>
        <p:spPr>
          <a:xfrm>
            <a:off x="130254" y="2973871"/>
            <a:ext cx="9294852" cy="3585597"/>
          </a:xfrm>
          <a:prstGeom prst="rect">
            <a:avLst/>
          </a:prstGeom>
          <a:noFill/>
        </p:spPr>
        <p:txBody>
          <a:bodyPr wrap="square" rtlCol="0">
            <a:spAutoFit/>
          </a:bodyPr>
          <a:lstStyle/>
          <a:p>
            <a:r>
              <a:rPr lang="pl-PL" sz="2400" b="1" dirty="0" smtClean="0">
                <a:solidFill>
                  <a:srgbClr val="FF9334"/>
                </a:solidFill>
              </a:rPr>
              <a:t>Cel</a:t>
            </a:r>
            <a:r>
              <a:rPr lang="en-US" sz="2400" b="1" dirty="0" smtClean="0">
                <a:solidFill>
                  <a:srgbClr val="FF9334"/>
                </a:solidFill>
              </a:rPr>
              <a:t>: </a:t>
            </a:r>
            <a:r>
              <a:rPr lang="pl-PL" sz="2400" dirty="0">
                <a:solidFill>
                  <a:schemeClr val="accent1">
                    <a:lumMod val="50000"/>
                  </a:schemeClr>
                </a:solidFill>
              </a:rPr>
              <a:t>Budować stabilną infrastrukturę, promować zrównoważone uprzemysłowienie oraz wspierać innowacyjność</a:t>
            </a:r>
            <a:r>
              <a:rPr lang="en-US" sz="2400" dirty="0" smtClean="0">
                <a:solidFill>
                  <a:schemeClr val="accent1">
                    <a:lumMod val="50000"/>
                  </a:schemeClr>
                </a:solidFill>
              </a:rPr>
              <a:t>.</a:t>
            </a:r>
          </a:p>
          <a:p>
            <a:endParaRPr lang="en-US" sz="1100" dirty="0"/>
          </a:p>
          <a:p>
            <a:r>
              <a:rPr lang="en-US" sz="2400" b="1" dirty="0" smtClean="0">
                <a:solidFill>
                  <a:srgbClr val="FF9334"/>
                </a:solidFill>
              </a:rPr>
              <a:t>Bio</a:t>
            </a:r>
            <a:r>
              <a:rPr lang="pl-PL" sz="2400" b="1" dirty="0" smtClean="0">
                <a:solidFill>
                  <a:srgbClr val="FF9334"/>
                </a:solidFill>
              </a:rPr>
              <a:t>gospodarka</a:t>
            </a:r>
            <a:r>
              <a:rPr lang="pl-PL" sz="2400" dirty="0" smtClean="0">
                <a:solidFill>
                  <a:schemeClr val="accent1">
                    <a:lumMod val="50000"/>
                  </a:schemeClr>
                </a:solidFill>
              </a:rPr>
              <a:t> jest ważna </a:t>
            </a:r>
            <a:r>
              <a:rPr lang="pl-PL" sz="2400" dirty="0">
                <a:solidFill>
                  <a:schemeClr val="accent1">
                    <a:lumMod val="50000"/>
                  </a:schemeClr>
                </a:solidFill>
              </a:rPr>
              <a:t>dla tego SDG, ponieważ stymuluje rozwój przemysłu opartego na biologii i innowacji. Na przykład niskowartościowe stałe odpady drzewne mogą być przekształcane w wysokiej czystości pośrednie składniki budulcowe cukrów celulozowych. Te materiały drewnopochodne mogą być wykorzystywane do zastępowania materiałów kopalnych w codziennych zastosowaniach, np. biopaliw, powłok i pianek pochodzenia biologicznego.</a:t>
            </a:r>
            <a:endParaRPr lang="en-US" sz="2400" dirty="0">
              <a:solidFill>
                <a:schemeClr val="accent1">
                  <a:lumMod val="50000"/>
                </a:schemeClr>
              </a:solidFill>
            </a:endParaRPr>
          </a:p>
        </p:txBody>
      </p:sp>
      <p:pic>
        <p:nvPicPr>
          <p:cNvPr id="13" name="Picture 12">
            <a:extLst>
              <a:ext uri="{FF2B5EF4-FFF2-40B4-BE49-F238E27FC236}">
                <a16:creationId xmlns:a16="http://schemas.microsoft.com/office/drawing/2014/main" id="{9EC44AAB-33C4-A14F-B864-94DED0620AE6}"/>
              </a:ext>
            </a:extLst>
          </p:cNvPr>
          <p:cNvPicPr>
            <a:picLocks noChangeAspect="1"/>
          </p:cNvPicPr>
          <p:nvPr/>
        </p:nvPicPr>
        <p:blipFill>
          <a:blip r:embed="rId4"/>
          <a:stretch>
            <a:fillRect/>
          </a:stretch>
        </p:blipFill>
        <p:spPr>
          <a:xfrm>
            <a:off x="0" y="914399"/>
            <a:ext cx="2029522" cy="2029522"/>
          </a:xfrm>
          <a:prstGeom prst="rect">
            <a:avLst/>
          </a:prstGeom>
        </p:spPr>
      </p:pic>
      <p:sp>
        <p:nvSpPr>
          <p:cNvPr id="14" name="TextBox 13">
            <a:extLst>
              <a:ext uri="{FF2B5EF4-FFF2-40B4-BE49-F238E27FC236}">
                <a16:creationId xmlns:a16="http://schemas.microsoft.com/office/drawing/2014/main" id="{4A1A54C7-05CE-BD46-AED6-837CB445E4EF}"/>
              </a:ext>
            </a:extLst>
          </p:cNvPr>
          <p:cNvSpPr txBox="1"/>
          <p:nvPr/>
        </p:nvSpPr>
        <p:spPr>
          <a:xfrm>
            <a:off x="2790823" y="1351477"/>
            <a:ext cx="6159746" cy="1077218"/>
          </a:xfrm>
          <a:prstGeom prst="rect">
            <a:avLst/>
          </a:prstGeom>
          <a:noFill/>
        </p:spPr>
        <p:txBody>
          <a:bodyPr wrap="square" rtlCol="0">
            <a:spAutoFit/>
          </a:bodyPr>
          <a:lstStyle/>
          <a:p>
            <a:r>
              <a:rPr lang="pl-PL" sz="3200" b="1" dirty="0" smtClean="0">
                <a:solidFill>
                  <a:srgbClr val="FF9334"/>
                </a:solidFill>
              </a:rPr>
              <a:t>Cel</a:t>
            </a:r>
            <a:r>
              <a:rPr lang="en-US" sz="3200" b="1" dirty="0" smtClean="0">
                <a:solidFill>
                  <a:srgbClr val="FF9334"/>
                </a:solidFill>
              </a:rPr>
              <a:t> </a:t>
            </a:r>
            <a:r>
              <a:rPr lang="en-US" sz="3200" b="1" dirty="0">
                <a:solidFill>
                  <a:srgbClr val="FF9334"/>
                </a:solidFill>
              </a:rPr>
              <a:t>9: </a:t>
            </a:r>
            <a:r>
              <a:rPr lang="pl-PL" sz="3200" b="1" dirty="0" smtClean="0">
                <a:solidFill>
                  <a:srgbClr val="FF9334"/>
                </a:solidFill>
              </a:rPr>
              <a:t>Innowacyjność, Przemysł, Infrastruktura</a:t>
            </a:r>
            <a:endParaRPr lang="en-US" sz="3200" b="1" dirty="0">
              <a:solidFill>
                <a:srgbClr val="FF9334"/>
              </a:solidFill>
            </a:endParaRPr>
          </a:p>
        </p:txBody>
      </p:sp>
      <p:pic>
        <p:nvPicPr>
          <p:cNvPr id="19" name="Picture 18">
            <a:extLst>
              <a:ext uri="{FF2B5EF4-FFF2-40B4-BE49-F238E27FC236}">
                <a16:creationId xmlns:a16="http://schemas.microsoft.com/office/drawing/2014/main" id="{B22DEBCD-9529-9D4A-8F72-6C430463B6A8}"/>
              </a:ext>
            </a:extLst>
          </p:cNvPr>
          <p:cNvPicPr>
            <a:picLocks noChangeAspect="1"/>
          </p:cNvPicPr>
          <p:nvPr/>
        </p:nvPicPr>
        <p:blipFill>
          <a:blip r:embed="rId5"/>
          <a:stretch>
            <a:fillRect/>
          </a:stretch>
        </p:blipFill>
        <p:spPr>
          <a:xfrm>
            <a:off x="9577182" y="1076410"/>
            <a:ext cx="2161821" cy="1627353"/>
          </a:xfrm>
          <a:prstGeom prst="rect">
            <a:avLst/>
          </a:prstGeom>
        </p:spPr>
      </p:pic>
      <p:sp>
        <p:nvSpPr>
          <p:cNvPr id="21" name="TextBox 20">
            <a:extLst>
              <a:ext uri="{FF2B5EF4-FFF2-40B4-BE49-F238E27FC236}">
                <a16:creationId xmlns:a16="http://schemas.microsoft.com/office/drawing/2014/main" id="{25C864E5-30BF-9D4E-BF5C-1487B4C4B043}"/>
              </a:ext>
            </a:extLst>
          </p:cNvPr>
          <p:cNvSpPr txBox="1"/>
          <p:nvPr/>
        </p:nvSpPr>
        <p:spPr>
          <a:xfrm>
            <a:off x="9565783" y="2721195"/>
            <a:ext cx="2101857" cy="261610"/>
          </a:xfrm>
          <a:prstGeom prst="rect">
            <a:avLst/>
          </a:prstGeom>
          <a:noFill/>
        </p:spPr>
        <p:txBody>
          <a:bodyPr wrap="none" rtlCol="0">
            <a:spAutoFit/>
          </a:bodyPr>
          <a:lstStyle/>
          <a:p>
            <a:r>
              <a:rPr lang="pl-PL" sz="1100" i="1" dirty="0" smtClean="0">
                <a:solidFill>
                  <a:schemeClr val="bg1">
                    <a:lumMod val="50000"/>
                  </a:schemeClr>
                </a:solidFill>
              </a:rPr>
              <a:t>Źródło</a:t>
            </a:r>
            <a:r>
              <a:rPr lang="en-GB" sz="1100" i="1" dirty="0" smtClean="0">
                <a:solidFill>
                  <a:schemeClr val="bg1">
                    <a:lumMod val="50000"/>
                  </a:schemeClr>
                </a:solidFill>
              </a:rPr>
              <a:t>: </a:t>
            </a:r>
            <a:r>
              <a:rPr lang="en-US" sz="1100" i="1" dirty="0">
                <a:solidFill>
                  <a:schemeClr val="bg1">
                    <a:lumMod val="50000"/>
                  </a:schemeClr>
                </a:solidFill>
              </a:rPr>
              <a:t>Novasep: cellulosic sugars</a:t>
            </a:r>
          </a:p>
        </p:txBody>
      </p:sp>
      <p:pic>
        <p:nvPicPr>
          <p:cNvPr id="22" name="Picture 21">
            <a:extLst>
              <a:ext uri="{FF2B5EF4-FFF2-40B4-BE49-F238E27FC236}">
                <a16:creationId xmlns:a16="http://schemas.microsoft.com/office/drawing/2014/main" id="{FC273B83-F166-9243-A6D3-69D2863F0C8C}"/>
              </a:ext>
            </a:extLst>
          </p:cNvPr>
          <p:cNvPicPr>
            <a:picLocks noChangeAspect="1"/>
          </p:cNvPicPr>
          <p:nvPr/>
        </p:nvPicPr>
        <p:blipFill>
          <a:blip r:embed="rId6"/>
          <a:stretch>
            <a:fillRect/>
          </a:stretch>
        </p:blipFill>
        <p:spPr>
          <a:xfrm>
            <a:off x="9577182" y="3042475"/>
            <a:ext cx="2167830" cy="1464729"/>
          </a:xfrm>
          <a:prstGeom prst="rect">
            <a:avLst/>
          </a:prstGeom>
        </p:spPr>
      </p:pic>
      <p:sp>
        <p:nvSpPr>
          <p:cNvPr id="23" name="TextBox 22">
            <a:extLst>
              <a:ext uri="{FF2B5EF4-FFF2-40B4-BE49-F238E27FC236}">
                <a16:creationId xmlns:a16="http://schemas.microsoft.com/office/drawing/2014/main" id="{4AF07947-AE36-0A48-804D-119F12A27C54}"/>
              </a:ext>
            </a:extLst>
          </p:cNvPr>
          <p:cNvSpPr txBox="1"/>
          <p:nvPr/>
        </p:nvSpPr>
        <p:spPr>
          <a:xfrm>
            <a:off x="9577182" y="4507204"/>
            <a:ext cx="2574744" cy="261610"/>
          </a:xfrm>
          <a:prstGeom prst="rect">
            <a:avLst/>
          </a:prstGeom>
          <a:noFill/>
        </p:spPr>
        <p:txBody>
          <a:bodyPr wrap="none" rtlCol="0">
            <a:spAutoFit/>
          </a:bodyPr>
          <a:lstStyle/>
          <a:p>
            <a:r>
              <a:rPr lang="pl-PL" sz="1100" i="1" dirty="0" smtClean="0">
                <a:solidFill>
                  <a:schemeClr val="bg1">
                    <a:lumMod val="50000"/>
                  </a:schemeClr>
                </a:solidFill>
              </a:rPr>
              <a:t>Źródło</a:t>
            </a:r>
            <a:r>
              <a:rPr lang="en-GB" sz="1100" i="1" dirty="0" smtClean="0">
                <a:solidFill>
                  <a:schemeClr val="bg1">
                    <a:lumMod val="50000"/>
                  </a:schemeClr>
                </a:solidFill>
              </a:rPr>
              <a:t>: </a:t>
            </a:r>
            <a:r>
              <a:rPr lang="en-GB" sz="1100" i="1" dirty="0">
                <a:solidFill>
                  <a:schemeClr val="bg1">
                    <a:lumMod val="50000"/>
                  </a:schemeClr>
                </a:solidFill>
              </a:rPr>
              <a:t>photografee.eu - stock.adobe.com</a:t>
            </a:r>
            <a:endParaRPr lang="en-US" sz="1100" i="1" dirty="0">
              <a:solidFill>
                <a:schemeClr val="bg1">
                  <a:lumMod val="50000"/>
                </a:schemeClr>
              </a:solidFill>
            </a:endParaRPr>
          </a:p>
        </p:txBody>
      </p:sp>
      <p:pic>
        <p:nvPicPr>
          <p:cNvPr id="24" name="Picture 23">
            <a:extLst>
              <a:ext uri="{FF2B5EF4-FFF2-40B4-BE49-F238E27FC236}">
                <a16:creationId xmlns:a16="http://schemas.microsoft.com/office/drawing/2014/main" id="{F10B59E3-A8EF-BB46-960A-9B3D011E0F2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666700" y="4833527"/>
            <a:ext cx="2099775" cy="1587231"/>
          </a:xfrm>
          <a:prstGeom prst="rect">
            <a:avLst/>
          </a:prstGeom>
        </p:spPr>
      </p:pic>
      <p:sp>
        <p:nvSpPr>
          <p:cNvPr id="25" name="TextBox 24">
            <a:extLst>
              <a:ext uri="{FF2B5EF4-FFF2-40B4-BE49-F238E27FC236}">
                <a16:creationId xmlns:a16="http://schemas.microsoft.com/office/drawing/2014/main" id="{93975A28-8077-1B4D-9719-E319640B3AD0}"/>
              </a:ext>
            </a:extLst>
          </p:cNvPr>
          <p:cNvSpPr txBox="1"/>
          <p:nvPr/>
        </p:nvSpPr>
        <p:spPr>
          <a:xfrm>
            <a:off x="9704854" y="6504475"/>
            <a:ext cx="2099775" cy="261610"/>
          </a:xfrm>
          <a:prstGeom prst="rect">
            <a:avLst/>
          </a:prstGeom>
          <a:noFill/>
        </p:spPr>
        <p:txBody>
          <a:bodyPr wrap="square" rtlCol="0">
            <a:spAutoFit/>
          </a:bodyPr>
          <a:lstStyle/>
          <a:p>
            <a:r>
              <a:rPr lang="pl-PL" sz="1100" i="1" dirty="0" smtClean="0">
                <a:solidFill>
                  <a:schemeClr val="bg1">
                    <a:lumMod val="50000"/>
                  </a:schemeClr>
                </a:solidFill>
              </a:rPr>
              <a:t>Źródło</a:t>
            </a:r>
            <a:r>
              <a:rPr lang="en-GB" sz="1100" i="1" dirty="0" smtClean="0">
                <a:solidFill>
                  <a:schemeClr val="bg1">
                    <a:lumMod val="50000"/>
                  </a:schemeClr>
                </a:solidFill>
              </a:rPr>
              <a:t>: </a:t>
            </a:r>
            <a:r>
              <a:rPr lang="en-US" sz="1100" i="1" dirty="0">
                <a:solidFill>
                  <a:schemeClr val="bg1">
                    <a:lumMod val="50000"/>
                  </a:schemeClr>
                </a:solidFill>
              </a:rPr>
              <a:t>wood foam interior</a:t>
            </a:r>
          </a:p>
        </p:txBody>
      </p:sp>
    </p:spTree>
    <p:extLst>
      <p:ext uri="{BB962C8B-B14F-4D97-AF65-F5344CB8AC3E}">
        <p14:creationId xmlns:p14="http://schemas.microsoft.com/office/powerpoint/2010/main" val="45121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11</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B2AFAA3C-A81F-7542-9E7F-268171867232}"/>
              </a:ext>
            </a:extLst>
          </p:cNvPr>
          <p:cNvPicPr>
            <a:picLocks noChangeAspect="1"/>
          </p:cNvPicPr>
          <p:nvPr/>
        </p:nvPicPr>
        <p:blipFill>
          <a:blip r:embed="rId4"/>
          <a:stretch>
            <a:fillRect/>
          </a:stretch>
        </p:blipFill>
        <p:spPr>
          <a:xfrm>
            <a:off x="0" y="914399"/>
            <a:ext cx="1767840" cy="1767840"/>
          </a:xfrm>
          <a:prstGeom prst="rect">
            <a:avLst/>
          </a:prstGeom>
        </p:spPr>
      </p:pic>
      <p:sp>
        <p:nvSpPr>
          <p:cNvPr id="14" name="TextBox 13">
            <a:extLst>
              <a:ext uri="{FF2B5EF4-FFF2-40B4-BE49-F238E27FC236}">
                <a16:creationId xmlns:a16="http://schemas.microsoft.com/office/drawing/2014/main" id="{3437CD81-5C6F-F645-849D-C7348FAEB445}"/>
              </a:ext>
            </a:extLst>
          </p:cNvPr>
          <p:cNvSpPr txBox="1"/>
          <p:nvPr/>
        </p:nvSpPr>
        <p:spPr>
          <a:xfrm>
            <a:off x="2275851" y="1063821"/>
            <a:ext cx="8623386" cy="646331"/>
          </a:xfrm>
          <a:prstGeom prst="rect">
            <a:avLst/>
          </a:prstGeom>
          <a:noFill/>
        </p:spPr>
        <p:txBody>
          <a:bodyPr wrap="none" rtlCol="0">
            <a:spAutoFit/>
          </a:bodyPr>
          <a:lstStyle/>
          <a:p>
            <a:r>
              <a:rPr lang="pl-PL" sz="3600" b="1" dirty="0" smtClean="0">
                <a:solidFill>
                  <a:srgbClr val="FABA00"/>
                </a:solidFill>
              </a:rPr>
              <a:t>Cel</a:t>
            </a:r>
            <a:r>
              <a:rPr lang="en-US" sz="3600" b="1" dirty="0" smtClean="0">
                <a:solidFill>
                  <a:srgbClr val="FABA00"/>
                </a:solidFill>
              </a:rPr>
              <a:t> </a:t>
            </a:r>
            <a:r>
              <a:rPr lang="en-US" sz="3600" b="1" dirty="0">
                <a:solidFill>
                  <a:srgbClr val="FABA00"/>
                </a:solidFill>
              </a:rPr>
              <a:t>11: </a:t>
            </a:r>
            <a:r>
              <a:rPr lang="pl-PL" sz="3600" b="1" dirty="0" smtClean="0">
                <a:solidFill>
                  <a:srgbClr val="FABA00"/>
                </a:solidFill>
              </a:rPr>
              <a:t>Zrównoważone miasta i społeczności</a:t>
            </a:r>
            <a:endParaRPr lang="en-US" sz="3600" b="1" dirty="0">
              <a:solidFill>
                <a:srgbClr val="FABA00"/>
              </a:solidFill>
            </a:endParaRPr>
          </a:p>
        </p:txBody>
      </p:sp>
      <p:sp>
        <p:nvSpPr>
          <p:cNvPr id="19" name="TextBox 18">
            <a:extLst>
              <a:ext uri="{FF2B5EF4-FFF2-40B4-BE49-F238E27FC236}">
                <a16:creationId xmlns:a16="http://schemas.microsoft.com/office/drawing/2014/main" id="{D8B5E097-4326-7145-827E-9A24968FA0CE}"/>
              </a:ext>
            </a:extLst>
          </p:cNvPr>
          <p:cNvSpPr txBox="1"/>
          <p:nvPr/>
        </p:nvSpPr>
        <p:spPr>
          <a:xfrm>
            <a:off x="8769753" y="6088559"/>
            <a:ext cx="2532551" cy="769441"/>
          </a:xfrm>
          <a:prstGeom prst="rect">
            <a:avLst/>
          </a:prstGeom>
          <a:noFill/>
        </p:spPr>
        <p:txBody>
          <a:bodyPr wrap="square" rtlCol="0">
            <a:spAutoFit/>
          </a:bodyPr>
          <a:lstStyle/>
          <a:p>
            <a:r>
              <a:rPr lang="pl-PL" sz="1100" b="1" dirty="0" smtClean="0"/>
              <a:t>Źródło</a:t>
            </a:r>
            <a:r>
              <a:rPr lang="en-US" sz="1100" b="1" dirty="0" smtClean="0"/>
              <a:t>: </a:t>
            </a:r>
            <a:r>
              <a:rPr lang="en-GB" sz="1100" b="1" dirty="0"/>
              <a:t>Chris Giles, CNN</a:t>
            </a:r>
          </a:p>
          <a:p>
            <a:pPr lvl="0"/>
            <a:r>
              <a:rPr lang="en-GB" sz="1100" dirty="0">
                <a:hlinkClick r:id="rId5"/>
              </a:rPr>
              <a:t>https://edition.cnn.com/style/article/citytree-urban-pollution/index.html</a:t>
            </a:r>
            <a:endParaRPr lang="en-GB" sz="1100" dirty="0"/>
          </a:p>
          <a:p>
            <a:endParaRPr lang="en-US" sz="1100" b="1" dirty="0"/>
          </a:p>
        </p:txBody>
      </p:sp>
      <p:pic>
        <p:nvPicPr>
          <p:cNvPr id="21" name="Picture 20"/>
          <p:cNvPicPr>
            <a:picLocks noChangeAspect="1"/>
          </p:cNvPicPr>
          <p:nvPr/>
        </p:nvPicPr>
        <p:blipFill rotWithShape="1">
          <a:blip r:embed="rId6">
            <a:extLst>
              <a:ext uri="{28A0092B-C50C-407E-A947-70E740481C1C}">
                <a14:useLocalDpi xmlns:a14="http://schemas.microsoft.com/office/drawing/2010/main"/>
              </a:ext>
            </a:extLst>
          </a:blip>
          <a:srcRect b="-1"/>
          <a:stretch/>
        </p:blipFill>
        <p:spPr>
          <a:xfrm>
            <a:off x="8416636" y="1911927"/>
            <a:ext cx="3304309" cy="4125226"/>
          </a:xfrm>
          <a:prstGeom prst="rect">
            <a:avLst/>
          </a:prstGeom>
        </p:spPr>
      </p:pic>
      <p:sp>
        <p:nvSpPr>
          <p:cNvPr id="22" name="TextBox 21">
            <a:extLst>
              <a:ext uri="{FF2B5EF4-FFF2-40B4-BE49-F238E27FC236}">
                <a16:creationId xmlns:a16="http://schemas.microsoft.com/office/drawing/2014/main" id="{98E086E2-6A26-F146-A68C-EE6D3673EC4C}"/>
              </a:ext>
            </a:extLst>
          </p:cNvPr>
          <p:cNvSpPr txBox="1"/>
          <p:nvPr/>
        </p:nvSpPr>
        <p:spPr>
          <a:xfrm>
            <a:off x="181246" y="2718278"/>
            <a:ext cx="7821733" cy="830997"/>
          </a:xfrm>
          <a:prstGeom prst="rect">
            <a:avLst/>
          </a:prstGeom>
          <a:noFill/>
        </p:spPr>
        <p:txBody>
          <a:bodyPr wrap="square" rtlCol="0">
            <a:spAutoFit/>
          </a:bodyPr>
          <a:lstStyle/>
          <a:p>
            <a:r>
              <a:rPr lang="pl-PL" sz="2400" b="1" dirty="0" smtClean="0">
                <a:solidFill>
                  <a:srgbClr val="FFC000"/>
                </a:solidFill>
              </a:rPr>
              <a:t>Cel</a:t>
            </a:r>
            <a:r>
              <a:rPr lang="en-US" sz="2400" b="1" dirty="0" smtClean="0">
                <a:solidFill>
                  <a:srgbClr val="FFC000"/>
                </a:solidFill>
              </a:rPr>
              <a:t>: </a:t>
            </a:r>
            <a:r>
              <a:rPr lang="pl-PL" sz="2400" dirty="0">
                <a:solidFill>
                  <a:schemeClr val="accent1">
                    <a:lumMod val="50000"/>
                  </a:schemeClr>
                </a:solidFill>
              </a:rPr>
              <a:t>Uczynić miasta i osiedla ludzkie bezpiecznymi, stabilnymi, zrównoważonymi oraz sprzyjającymi włączeniu społecznemu</a:t>
            </a:r>
            <a:r>
              <a:rPr lang="en-US" sz="2400" dirty="0" smtClean="0">
                <a:solidFill>
                  <a:schemeClr val="accent1">
                    <a:lumMod val="50000"/>
                  </a:schemeClr>
                </a:solidFill>
              </a:rPr>
              <a:t>.</a:t>
            </a:r>
            <a:endParaRPr lang="en-US" sz="2400" dirty="0">
              <a:solidFill>
                <a:schemeClr val="accent1">
                  <a:lumMod val="50000"/>
                </a:schemeClr>
              </a:solidFill>
            </a:endParaRPr>
          </a:p>
        </p:txBody>
      </p:sp>
      <p:sp>
        <p:nvSpPr>
          <p:cNvPr id="23" name="TextBox 22">
            <a:extLst>
              <a:ext uri="{FF2B5EF4-FFF2-40B4-BE49-F238E27FC236}">
                <a16:creationId xmlns:a16="http://schemas.microsoft.com/office/drawing/2014/main" id="{D00AC2BD-58A5-9342-B83D-F91E249ACD37}"/>
              </a:ext>
            </a:extLst>
          </p:cNvPr>
          <p:cNvSpPr txBox="1"/>
          <p:nvPr/>
        </p:nvSpPr>
        <p:spPr>
          <a:xfrm>
            <a:off x="181246" y="3585314"/>
            <a:ext cx="8048354" cy="3046988"/>
          </a:xfrm>
          <a:prstGeom prst="rect">
            <a:avLst/>
          </a:prstGeom>
          <a:noFill/>
        </p:spPr>
        <p:txBody>
          <a:bodyPr wrap="square" rtlCol="0">
            <a:spAutoFit/>
          </a:bodyPr>
          <a:lstStyle/>
          <a:p>
            <a:r>
              <a:rPr lang="en-US" sz="2400" b="1" dirty="0" smtClean="0">
                <a:solidFill>
                  <a:srgbClr val="FFC000"/>
                </a:solidFill>
              </a:rPr>
              <a:t>Bio</a:t>
            </a:r>
            <a:r>
              <a:rPr lang="pl-PL" sz="2400" b="1" dirty="0" smtClean="0">
                <a:solidFill>
                  <a:srgbClr val="FFC000"/>
                </a:solidFill>
              </a:rPr>
              <a:t>gospodarka </a:t>
            </a:r>
            <a:r>
              <a:rPr lang="pl-PL" sz="2400" dirty="0" smtClean="0">
                <a:solidFill>
                  <a:schemeClr val="accent1">
                    <a:lumMod val="50000"/>
                  </a:schemeClr>
                </a:solidFill>
              </a:rPr>
              <a:t>może </a:t>
            </a:r>
            <a:r>
              <a:rPr lang="pl-PL" sz="2400" dirty="0">
                <a:solidFill>
                  <a:schemeClr val="accent1">
                    <a:lumMod val="50000"/>
                  </a:schemeClr>
                </a:solidFill>
              </a:rPr>
              <a:t>łączyć obszary wiejskie i miejskie za pomocą produktów pochodzenia biologicznego i bioenergii. Może ona przyczynić się do zrównoważonego rozwoju miast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i </a:t>
            </a:r>
            <a:r>
              <a:rPr lang="pl-PL" sz="2400" dirty="0">
                <a:solidFill>
                  <a:schemeClr val="accent1">
                    <a:lumMod val="50000"/>
                  </a:schemeClr>
                </a:solidFill>
              </a:rPr>
              <a:t>społeczności poprzez wykorzystanie materiałów pochodzenia biologicznego w nowych zrównoważonych budynkach.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Na </a:t>
            </a:r>
            <a:r>
              <a:rPr lang="pl-PL" sz="2400" dirty="0">
                <a:solidFill>
                  <a:schemeClr val="accent1">
                    <a:lumMod val="50000"/>
                  </a:schemeClr>
                </a:solidFill>
              </a:rPr>
              <a:t>przykład stosowanie nowych systemów filtracji, takich jak plantacje mchu. Powierzchnie mchu mogą usuwać z powietrza pył, dwutlenek węgla i ozon.</a:t>
            </a:r>
            <a:endParaRPr lang="en-US" sz="2400" dirty="0">
              <a:solidFill>
                <a:schemeClr val="accent1">
                  <a:lumMod val="50000"/>
                </a:schemeClr>
              </a:solidFill>
            </a:endParaRPr>
          </a:p>
        </p:txBody>
      </p:sp>
    </p:spTree>
    <p:extLst>
      <p:ext uri="{BB962C8B-B14F-4D97-AF65-F5344CB8AC3E}">
        <p14:creationId xmlns:p14="http://schemas.microsoft.com/office/powerpoint/2010/main" val="508483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12</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Box 11">
            <a:extLst>
              <a:ext uri="{FF2B5EF4-FFF2-40B4-BE49-F238E27FC236}">
                <a16:creationId xmlns:a16="http://schemas.microsoft.com/office/drawing/2014/main" id="{AFE6D373-5CD0-CE4B-9C6D-A83F767DC1BC}"/>
              </a:ext>
            </a:extLst>
          </p:cNvPr>
          <p:cNvSpPr txBox="1"/>
          <p:nvPr/>
        </p:nvSpPr>
        <p:spPr>
          <a:xfrm>
            <a:off x="2219063" y="1234515"/>
            <a:ext cx="8293424" cy="584775"/>
          </a:xfrm>
          <a:prstGeom prst="rect">
            <a:avLst/>
          </a:prstGeom>
          <a:noFill/>
        </p:spPr>
        <p:txBody>
          <a:bodyPr wrap="none" rtlCol="0">
            <a:spAutoFit/>
          </a:bodyPr>
          <a:lstStyle/>
          <a:p>
            <a:r>
              <a:rPr lang="pl-PL" sz="3200" b="1" dirty="0" smtClean="0">
                <a:solidFill>
                  <a:schemeClr val="accent4">
                    <a:lumMod val="75000"/>
                  </a:schemeClr>
                </a:solidFill>
              </a:rPr>
              <a:t>Cel</a:t>
            </a:r>
            <a:r>
              <a:rPr lang="en-US" sz="3200" b="1" dirty="0" smtClean="0">
                <a:solidFill>
                  <a:schemeClr val="accent4">
                    <a:lumMod val="75000"/>
                  </a:schemeClr>
                </a:solidFill>
              </a:rPr>
              <a:t> </a:t>
            </a:r>
            <a:r>
              <a:rPr lang="en-US" sz="3200" b="1" dirty="0">
                <a:solidFill>
                  <a:schemeClr val="accent4">
                    <a:lumMod val="75000"/>
                  </a:schemeClr>
                </a:solidFill>
              </a:rPr>
              <a:t>12: </a:t>
            </a:r>
            <a:r>
              <a:rPr lang="pl-PL" sz="3200" b="1" dirty="0" smtClean="0">
                <a:solidFill>
                  <a:schemeClr val="accent4">
                    <a:lumMod val="75000"/>
                  </a:schemeClr>
                </a:solidFill>
              </a:rPr>
              <a:t>Odpowiedzialna konsumpcja i produkcja</a:t>
            </a:r>
            <a:endParaRPr lang="en-US" sz="3200" b="1" dirty="0">
              <a:solidFill>
                <a:schemeClr val="accent4">
                  <a:lumMod val="75000"/>
                </a:schemeClr>
              </a:solidFill>
            </a:endParaRPr>
          </a:p>
        </p:txBody>
      </p:sp>
      <p:pic>
        <p:nvPicPr>
          <p:cNvPr id="17" name="Picture 16">
            <a:extLst>
              <a:ext uri="{FF2B5EF4-FFF2-40B4-BE49-F238E27FC236}">
                <a16:creationId xmlns:a16="http://schemas.microsoft.com/office/drawing/2014/main" id="{F49BC153-0350-6E4F-A5CF-37373D7DB39A}"/>
              </a:ext>
            </a:extLst>
          </p:cNvPr>
          <p:cNvPicPr>
            <a:picLocks noChangeAspect="1"/>
          </p:cNvPicPr>
          <p:nvPr/>
        </p:nvPicPr>
        <p:blipFill>
          <a:blip r:embed="rId4"/>
          <a:stretch>
            <a:fillRect/>
          </a:stretch>
        </p:blipFill>
        <p:spPr>
          <a:xfrm>
            <a:off x="-18493" y="914399"/>
            <a:ext cx="1885950" cy="1885950"/>
          </a:xfrm>
          <a:prstGeom prst="rect">
            <a:avLst/>
          </a:prstGeom>
        </p:spPr>
      </p:pic>
      <p:sp>
        <p:nvSpPr>
          <p:cNvPr id="18" name="TextBox 17">
            <a:extLst>
              <a:ext uri="{FF2B5EF4-FFF2-40B4-BE49-F238E27FC236}">
                <a16:creationId xmlns:a16="http://schemas.microsoft.com/office/drawing/2014/main" id="{B1678460-5A67-E646-910C-B3DCF736306B}"/>
              </a:ext>
            </a:extLst>
          </p:cNvPr>
          <p:cNvSpPr txBox="1"/>
          <p:nvPr/>
        </p:nvSpPr>
        <p:spPr>
          <a:xfrm>
            <a:off x="187552" y="3056959"/>
            <a:ext cx="7947794" cy="3631763"/>
          </a:xfrm>
          <a:prstGeom prst="rect">
            <a:avLst/>
          </a:prstGeom>
          <a:noFill/>
        </p:spPr>
        <p:txBody>
          <a:bodyPr wrap="square" rtlCol="0">
            <a:spAutoFit/>
          </a:bodyPr>
          <a:lstStyle/>
          <a:p>
            <a:r>
              <a:rPr lang="pl-PL" sz="2400" b="1" dirty="0" smtClean="0">
                <a:solidFill>
                  <a:schemeClr val="accent4">
                    <a:lumMod val="75000"/>
                  </a:schemeClr>
                </a:solidFill>
              </a:rPr>
              <a:t>Cel</a:t>
            </a:r>
            <a:r>
              <a:rPr lang="en-US" sz="2400" dirty="0" smtClean="0">
                <a:solidFill>
                  <a:schemeClr val="accent4">
                    <a:lumMod val="75000"/>
                  </a:schemeClr>
                </a:solidFill>
              </a:rPr>
              <a:t>: </a:t>
            </a:r>
            <a:r>
              <a:rPr lang="pl-PL" sz="2400" dirty="0">
                <a:solidFill>
                  <a:schemeClr val="accent1">
                    <a:lumMod val="50000"/>
                  </a:schemeClr>
                </a:solidFill>
              </a:rPr>
              <a:t>Zapewnić wzorce zrównoważonej konsumpcji i produkcji</a:t>
            </a:r>
            <a:r>
              <a:rPr lang="en-US" sz="2400" dirty="0" smtClean="0">
                <a:solidFill>
                  <a:schemeClr val="accent1">
                    <a:lumMod val="50000"/>
                  </a:schemeClr>
                </a:solidFill>
              </a:rPr>
              <a:t>.</a:t>
            </a:r>
          </a:p>
          <a:p>
            <a:endParaRPr lang="en-US" sz="1050" dirty="0"/>
          </a:p>
          <a:p>
            <a:r>
              <a:rPr lang="en-US" sz="2400" b="1" dirty="0" smtClean="0">
                <a:solidFill>
                  <a:schemeClr val="accent4">
                    <a:lumMod val="75000"/>
                  </a:schemeClr>
                </a:solidFill>
              </a:rPr>
              <a:t>Bio</a:t>
            </a:r>
            <a:r>
              <a:rPr lang="pl-PL" sz="2400" b="1" dirty="0" smtClean="0">
                <a:solidFill>
                  <a:schemeClr val="accent4">
                    <a:lumMod val="75000"/>
                  </a:schemeClr>
                </a:solidFill>
              </a:rPr>
              <a:t>gospodarka </a:t>
            </a:r>
            <a:r>
              <a:rPr lang="pl-PL" sz="2400" dirty="0" smtClean="0">
                <a:solidFill>
                  <a:schemeClr val="accent1">
                    <a:lumMod val="50000"/>
                  </a:schemeClr>
                </a:solidFill>
              </a:rPr>
              <a:t>może </a:t>
            </a:r>
            <a:r>
              <a:rPr lang="pl-PL" sz="2400" dirty="0">
                <a:solidFill>
                  <a:schemeClr val="accent1">
                    <a:lumMod val="50000"/>
                  </a:schemeClr>
                </a:solidFill>
              </a:rPr>
              <a:t>przyczynić się do odpowiedzialnej konsumpcji i produkcji poprzez oddzielenie produkcji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i </a:t>
            </a:r>
            <a:r>
              <a:rPr lang="pl-PL" sz="2400" dirty="0">
                <a:solidFill>
                  <a:schemeClr val="accent1">
                    <a:lumMod val="50000"/>
                  </a:schemeClr>
                </a:solidFill>
              </a:rPr>
              <a:t>konsumpcji od stosowania produktów opartych na paliwach kopalnych. A zamiast tego wykorzystanie zasobów odnawialnych i pozostałości z produktów codziennego użytku do produkcji nowych produktów dla różnych sektorów, takich jak odzież, moda i meble. Na przykład skóra z grzybów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lub </a:t>
            </a:r>
            <a:r>
              <a:rPr lang="pl-PL" sz="2400" dirty="0">
                <a:solidFill>
                  <a:schemeClr val="accent1">
                    <a:lumMod val="50000"/>
                  </a:schemeClr>
                </a:solidFill>
              </a:rPr>
              <a:t>tkanina z odpadów mleczarskich</a:t>
            </a:r>
            <a:r>
              <a:rPr lang="pl-PL" sz="2400" dirty="0" smtClean="0">
                <a:solidFill>
                  <a:schemeClr val="accent1">
                    <a:lumMod val="50000"/>
                  </a:schemeClr>
                </a:solidFill>
              </a:rPr>
              <a:t>.</a:t>
            </a:r>
            <a:r>
              <a:rPr lang="en-US" sz="2400" dirty="0" smtClean="0">
                <a:solidFill>
                  <a:schemeClr val="accent1">
                    <a:lumMod val="50000"/>
                  </a:schemeClr>
                </a:solidFill>
              </a:rPr>
              <a:t> </a:t>
            </a:r>
            <a:endParaRPr lang="en-US" sz="2400" dirty="0">
              <a:solidFill>
                <a:schemeClr val="accent1">
                  <a:lumMod val="50000"/>
                </a:schemeClr>
              </a:solidFill>
            </a:endParaRPr>
          </a:p>
        </p:txBody>
      </p:sp>
      <p:pic>
        <p:nvPicPr>
          <p:cNvPr id="20" name="Picture 19">
            <a:extLst>
              <a:ext uri="{FF2B5EF4-FFF2-40B4-BE49-F238E27FC236}">
                <a16:creationId xmlns:a16="http://schemas.microsoft.com/office/drawing/2014/main" id="{48823EAE-20CA-884B-923A-1FB869312AA4}"/>
              </a:ext>
            </a:extLst>
          </p:cNvPr>
          <p:cNvPicPr>
            <a:picLocks noChangeAspect="1"/>
          </p:cNvPicPr>
          <p:nvPr/>
        </p:nvPicPr>
        <p:blipFill>
          <a:blip r:embed="rId5"/>
          <a:stretch>
            <a:fillRect/>
          </a:stretch>
        </p:blipFill>
        <p:spPr>
          <a:xfrm>
            <a:off x="8491406" y="4296016"/>
            <a:ext cx="3349625" cy="2040519"/>
          </a:xfrm>
          <a:prstGeom prst="rect">
            <a:avLst/>
          </a:prstGeom>
        </p:spPr>
      </p:pic>
      <p:pic>
        <p:nvPicPr>
          <p:cNvPr id="24" name="Picture 23">
            <a:extLst>
              <a:ext uri="{FF2B5EF4-FFF2-40B4-BE49-F238E27FC236}">
                <a16:creationId xmlns:a16="http://schemas.microsoft.com/office/drawing/2014/main" id="{9D7B479B-AD0A-6845-A7EE-E31BAAE64104}"/>
              </a:ext>
            </a:extLst>
          </p:cNvPr>
          <p:cNvPicPr>
            <a:picLocks noChangeAspect="1"/>
          </p:cNvPicPr>
          <p:nvPr/>
        </p:nvPicPr>
        <p:blipFill>
          <a:blip r:embed="rId6"/>
          <a:stretch>
            <a:fillRect/>
          </a:stretch>
        </p:blipFill>
        <p:spPr>
          <a:xfrm>
            <a:off x="8486315" y="1832585"/>
            <a:ext cx="3322638" cy="2082727"/>
          </a:xfrm>
          <a:prstGeom prst="rect">
            <a:avLst/>
          </a:prstGeom>
        </p:spPr>
      </p:pic>
      <p:sp>
        <p:nvSpPr>
          <p:cNvPr id="25" name="TextBox 24">
            <a:extLst>
              <a:ext uri="{FF2B5EF4-FFF2-40B4-BE49-F238E27FC236}">
                <a16:creationId xmlns:a16="http://schemas.microsoft.com/office/drawing/2014/main" id="{26898157-50BF-F647-AC57-7F64C0E56A9B}"/>
              </a:ext>
            </a:extLst>
          </p:cNvPr>
          <p:cNvSpPr txBox="1"/>
          <p:nvPr/>
        </p:nvSpPr>
        <p:spPr>
          <a:xfrm>
            <a:off x="9857255" y="4309850"/>
            <a:ext cx="2050561" cy="523220"/>
          </a:xfrm>
          <a:prstGeom prst="rect">
            <a:avLst/>
          </a:prstGeom>
          <a:noFill/>
        </p:spPr>
        <p:txBody>
          <a:bodyPr wrap="none" rtlCol="0">
            <a:spAutoFit/>
          </a:bodyPr>
          <a:lstStyle/>
          <a:p>
            <a:r>
              <a:rPr lang="en-US" sz="1000" dirty="0"/>
              <a:t> </a:t>
            </a:r>
            <a:r>
              <a:rPr lang="pl-PL" sz="1000" i="1" dirty="0" smtClean="0"/>
              <a:t>Źródło</a:t>
            </a:r>
            <a:r>
              <a:rPr lang="en-US" sz="1000" i="1" dirty="0" smtClean="0"/>
              <a:t>: </a:t>
            </a:r>
            <a:r>
              <a:rPr lang="en-GB" sz="1000" dirty="0" err="1"/>
              <a:t>Anke</a:t>
            </a:r>
            <a:r>
              <a:rPr lang="en-GB" sz="1000" dirty="0"/>
              <a:t> </a:t>
            </a:r>
            <a:r>
              <a:rPr lang="en-GB" sz="1000" dirty="0" err="1"/>
              <a:t>Domaske</a:t>
            </a:r>
            <a:r>
              <a:rPr lang="en-GB" sz="1000" dirty="0"/>
              <a:t>, Milk fabric</a:t>
            </a:r>
            <a:endParaRPr lang="en-US" sz="1000" dirty="0"/>
          </a:p>
          <a:p>
            <a:endParaRPr lang="en-US" dirty="0"/>
          </a:p>
        </p:txBody>
      </p:sp>
      <p:sp>
        <p:nvSpPr>
          <p:cNvPr id="26" name="TextBox 25">
            <a:extLst>
              <a:ext uri="{FF2B5EF4-FFF2-40B4-BE49-F238E27FC236}">
                <a16:creationId xmlns:a16="http://schemas.microsoft.com/office/drawing/2014/main" id="{51B6D5E5-E843-0C42-A6D6-90EB528A62B9}"/>
              </a:ext>
            </a:extLst>
          </p:cNvPr>
          <p:cNvSpPr txBox="1"/>
          <p:nvPr/>
        </p:nvSpPr>
        <p:spPr>
          <a:xfrm>
            <a:off x="9540383" y="1882446"/>
            <a:ext cx="2231701" cy="523220"/>
          </a:xfrm>
          <a:prstGeom prst="rect">
            <a:avLst/>
          </a:prstGeom>
          <a:noFill/>
        </p:spPr>
        <p:txBody>
          <a:bodyPr wrap="none" rtlCol="0">
            <a:spAutoFit/>
          </a:bodyPr>
          <a:lstStyle/>
          <a:p>
            <a:r>
              <a:rPr lang="pl-PL" sz="1000" dirty="0" smtClean="0">
                <a:solidFill>
                  <a:schemeClr val="bg1"/>
                </a:solidFill>
              </a:rPr>
              <a:t>Źródło</a:t>
            </a:r>
            <a:r>
              <a:rPr lang="en-US" sz="1000" i="1" dirty="0" smtClean="0">
                <a:solidFill>
                  <a:schemeClr val="bg1"/>
                </a:solidFill>
              </a:rPr>
              <a:t>: </a:t>
            </a:r>
            <a:r>
              <a:rPr lang="en-US" sz="1000" i="1" dirty="0">
                <a:solidFill>
                  <a:schemeClr val="bg1"/>
                </a:solidFill>
              </a:rPr>
              <a:t>Gearpatrol.com by Bolt Threads</a:t>
            </a:r>
          </a:p>
          <a:p>
            <a:endParaRPr lang="en-US" dirty="0"/>
          </a:p>
        </p:txBody>
      </p:sp>
    </p:spTree>
    <p:extLst>
      <p:ext uri="{BB962C8B-B14F-4D97-AF65-F5344CB8AC3E}">
        <p14:creationId xmlns:p14="http://schemas.microsoft.com/office/powerpoint/2010/main" val="91154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13</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83919D63-E47C-2E49-BDD4-E59309768788}"/>
              </a:ext>
            </a:extLst>
          </p:cNvPr>
          <p:cNvPicPr>
            <a:picLocks noChangeAspect="1"/>
          </p:cNvPicPr>
          <p:nvPr/>
        </p:nvPicPr>
        <p:blipFill>
          <a:blip r:embed="rId4"/>
          <a:stretch>
            <a:fillRect/>
          </a:stretch>
        </p:blipFill>
        <p:spPr>
          <a:xfrm>
            <a:off x="0" y="914399"/>
            <a:ext cx="1761067" cy="1761067"/>
          </a:xfrm>
          <a:prstGeom prst="rect">
            <a:avLst/>
          </a:prstGeom>
        </p:spPr>
      </p:pic>
      <p:sp>
        <p:nvSpPr>
          <p:cNvPr id="14" name="TextBox 13">
            <a:extLst>
              <a:ext uri="{FF2B5EF4-FFF2-40B4-BE49-F238E27FC236}">
                <a16:creationId xmlns:a16="http://schemas.microsoft.com/office/drawing/2014/main" id="{DE4FDB37-2328-EF46-96B4-7EA316D270CE}"/>
              </a:ext>
            </a:extLst>
          </p:cNvPr>
          <p:cNvSpPr txBox="1"/>
          <p:nvPr/>
        </p:nvSpPr>
        <p:spPr>
          <a:xfrm>
            <a:off x="2607272" y="1414059"/>
            <a:ext cx="7658379" cy="646331"/>
          </a:xfrm>
          <a:prstGeom prst="rect">
            <a:avLst/>
          </a:prstGeom>
          <a:noFill/>
        </p:spPr>
        <p:txBody>
          <a:bodyPr wrap="none" rtlCol="0">
            <a:spAutoFit/>
          </a:bodyPr>
          <a:lstStyle/>
          <a:p>
            <a:r>
              <a:rPr lang="en-US" sz="3600" b="1" dirty="0">
                <a:solidFill>
                  <a:schemeClr val="accent6">
                    <a:lumMod val="50000"/>
                  </a:schemeClr>
                </a:solidFill>
              </a:rPr>
              <a:t>Goal 13: </a:t>
            </a:r>
            <a:r>
              <a:rPr lang="pl-PL" sz="3600" b="1" dirty="0" smtClean="0">
                <a:solidFill>
                  <a:schemeClr val="accent6">
                    <a:lumMod val="50000"/>
                  </a:schemeClr>
                </a:solidFill>
              </a:rPr>
              <a:t>Działania w dziedzinie klimatu</a:t>
            </a:r>
            <a:endParaRPr lang="en-US" sz="3600" b="1" dirty="0">
              <a:solidFill>
                <a:schemeClr val="accent6">
                  <a:lumMod val="50000"/>
                </a:schemeClr>
              </a:solidFill>
            </a:endParaRPr>
          </a:p>
        </p:txBody>
      </p:sp>
      <p:sp>
        <p:nvSpPr>
          <p:cNvPr id="21" name="TextBox 20">
            <a:extLst>
              <a:ext uri="{FF2B5EF4-FFF2-40B4-BE49-F238E27FC236}">
                <a16:creationId xmlns:a16="http://schemas.microsoft.com/office/drawing/2014/main" id="{EA886ED3-7F18-3645-BA05-76FDFF2CEA4A}"/>
              </a:ext>
            </a:extLst>
          </p:cNvPr>
          <p:cNvSpPr txBox="1"/>
          <p:nvPr/>
        </p:nvSpPr>
        <p:spPr>
          <a:xfrm>
            <a:off x="195855" y="2760971"/>
            <a:ext cx="7617259" cy="3970318"/>
          </a:xfrm>
          <a:prstGeom prst="rect">
            <a:avLst/>
          </a:prstGeom>
          <a:noFill/>
        </p:spPr>
        <p:txBody>
          <a:bodyPr wrap="square" rtlCol="0">
            <a:spAutoFit/>
          </a:bodyPr>
          <a:lstStyle/>
          <a:p>
            <a:r>
              <a:rPr lang="pl-PL" sz="2400" b="1" dirty="0" smtClean="0">
                <a:solidFill>
                  <a:schemeClr val="accent6">
                    <a:lumMod val="50000"/>
                  </a:schemeClr>
                </a:solidFill>
              </a:rPr>
              <a:t>Cel</a:t>
            </a:r>
            <a:r>
              <a:rPr lang="en-US" sz="2400" b="1" dirty="0" smtClean="0">
                <a:solidFill>
                  <a:schemeClr val="accent6">
                    <a:lumMod val="50000"/>
                  </a:schemeClr>
                </a:solidFill>
              </a:rPr>
              <a:t>:  </a:t>
            </a:r>
            <a:r>
              <a:rPr lang="pl-PL" sz="2400" dirty="0">
                <a:solidFill>
                  <a:schemeClr val="accent1">
                    <a:lumMod val="50000"/>
                  </a:schemeClr>
                </a:solidFill>
              </a:rPr>
              <a:t>Podjąć pilne działania w celu przeciwdziałania zmianom klimatu i ich skutkom</a:t>
            </a:r>
            <a:r>
              <a:rPr lang="en-US" sz="2400" dirty="0" smtClean="0">
                <a:solidFill>
                  <a:schemeClr val="accent1">
                    <a:lumMod val="50000"/>
                  </a:schemeClr>
                </a:solidFill>
              </a:rPr>
              <a:t>.</a:t>
            </a:r>
          </a:p>
          <a:p>
            <a:endParaRPr lang="en-US" sz="1200" dirty="0"/>
          </a:p>
          <a:p>
            <a:r>
              <a:rPr lang="en-US" sz="2400" b="1" dirty="0" smtClean="0">
                <a:solidFill>
                  <a:schemeClr val="accent6">
                    <a:lumMod val="50000"/>
                  </a:schemeClr>
                </a:solidFill>
              </a:rPr>
              <a:t>Bio</a:t>
            </a:r>
            <a:r>
              <a:rPr lang="pl-PL" sz="2400" b="1" dirty="0" smtClean="0">
                <a:solidFill>
                  <a:schemeClr val="accent6">
                    <a:lumMod val="50000"/>
                  </a:schemeClr>
                </a:solidFill>
              </a:rPr>
              <a:t>gospodarka</a:t>
            </a:r>
            <a:r>
              <a:rPr lang="en-GB" sz="2400" dirty="0" smtClean="0">
                <a:solidFill>
                  <a:schemeClr val="accent1">
                    <a:lumMod val="50000"/>
                  </a:schemeClr>
                </a:solidFill>
              </a:rPr>
              <a:t> </a:t>
            </a:r>
            <a:r>
              <a:rPr lang="pl-PL" sz="2400" dirty="0">
                <a:solidFill>
                  <a:schemeClr val="accent1">
                    <a:lumMod val="50000"/>
                  </a:schemeClr>
                </a:solidFill>
              </a:rPr>
              <a:t>może zastąpić zasoby kopalne zasobami odnawialnymi oraz wykorzystywać CO2 jako surowiec i produkcję niskoemisyjną. Na przykład, wykorzystanie CO2 jako surowca do produkcji kluczowych produktów, takich jak materiały budowlane, chemikalia i paliwa. Miliardy ton CO2 mogą być usuwane z atmosfery każdego roku i przekształcane w produkty, które odniosły sukces komercyjny</a:t>
            </a:r>
            <a:r>
              <a:rPr lang="pl-PL" sz="2400" dirty="0" smtClean="0">
                <a:solidFill>
                  <a:schemeClr val="accent1">
                    <a:lumMod val="50000"/>
                  </a:schemeClr>
                </a:solidFill>
              </a:rPr>
              <a:t>.</a:t>
            </a:r>
            <a:endParaRPr lang="en-US" sz="2400" dirty="0">
              <a:solidFill>
                <a:schemeClr val="accent1">
                  <a:lumMod val="50000"/>
                </a:schemeClr>
              </a:solidFill>
            </a:endParaRPr>
          </a:p>
        </p:txBody>
      </p:sp>
      <p:pic>
        <p:nvPicPr>
          <p:cNvPr id="22" name="Picture 21">
            <a:extLst>
              <a:ext uri="{FF2B5EF4-FFF2-40B4-BE49-F238E27FC236}">
                <a16:creationId xmlns:a16="http://schemas.microsoft.com/office/drawing/2014/main" id="{C26A2063-6581-434F-B565-0130DF194AD5}"/>
              </a:ext>
            </a:extLst>
          </p:cNvPr>
          <p:cNvPicPr>
            <a:picLocks noChangeAspect="1"/>
          </p:cNvPicPr>
          <p:nvPr/>
        </p:nvPicPr>
        <p:blipFill>
          <a:blip r:embed="rId5"/>
          <a:stretch>
            <a:fillRect/>
          </a:stretch>
        </p:blipFill>
        <p:spPr>
          <a:xfrm>
            <a:off x="8033657" y="3519606"/>
            <a:ext cx="3937800" cy="2313107"/>
          </a:xfrm>
          <a:prstGeom prst="rect">
            <a:avLst/>
          </a:prstGeom>
        </p:spPr>
      </p:pic>
      <p:sp>
        <p:nvSpPr>
          <p:cNvPr id="23" name="TextBox 22">
            <a:extLst>
              <a:ext uri="{FF2B5EF4-FFF2-40B4-BE49-F238E27FC236}">
                <a16:creationId xmlns:a16="http://schemas.microsoft.com/office/drawing/2014/main" id="{A67B4C9F-36C8-6848-98B0-D97EDBB8BC89}"/>
              </a:ext>
            </a:extLst>
          </p:cNvPr>
          <p:cNvSpPr txBox="1"/>
          <p:nvPr/>
        </p:nvSpPr>
        <p:spPr>
          <a:xfrm>
            <a:off x="8464517" y="5832713"/>
            <a:ext cx="3589444" cy="261610"/>
          </a:xfrm>
          <a:prstGeom prst="rect">
            <a:avLst/>
          </a:prstGeom>
          <a:noFill/>
        </p:spPr>
        <p:txBody>
          <a:bodyPr wrap="none" rtlCol="0">
            <a:spAutoFit/>
          </a:bodyPr>
          <a:lstStyle/>
          <a:p>
            <a:r>
              <a:rPr lang="pl-PL" sz="1100" i="1" dirty="0" smtClean="0">
                <a:solidFill>
                  <a:schemeClr val="bg1">
                    <a:lumMod val="50000"/>
                  </a:schemeClr>
                </a:solidFill>
              </a:rPr>
              <a:t>Źródło</a:t>
            </a:r>
            <a:r>
              <a:rPr lang="en-US" sz="1100" i="1" dirty="0" smtClean="0">
                <a:solidFill>
                  <a:schemeClr val="bg1">
                    <a:lumMod val="50000"/>
                  </a:schemeClr>
                </a:solidFill>
              </a:rPr>
              <a:t>: </a:t>
            </a:r>
            <a:r>
              <a:rPr lang="en-US" sz="1100" i="1" dirty="0">
                <a:solidFill>
                  <a:schemeClr val="bg1">
                    <a:lumMod val="50000"/>
                  </a:schemeClr>
                </a:solidFill>
              </a:rPr>
              <a:t>The World Economic Forum by REUTERS/David Gray</a:t>
            </a:r>
          </a:p>
        </p:txBody>
      </p:sp>
    </p:spTree>
    <p:extLst>
      <p:ext uri="{BB962C8B-B14F-4D97-AF65-F5344CB8AC3E}">
        <p14:creationId xmlns:p14="http://schemas.microsoft.com/office/powerpoint/2010/main" val="44643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Przegląd</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AA0749D9-D750-564F-8761-29D3866C3028}"/>
              </a:ext>
            </a:extLst>
          </p:cNvPr>
          <p:cNvSpPr txBox="1"/>
          <p:nvPr/>
        </p:nvSpPr>
        <p:spPr>
          <a:xfrm>
            <a:off x="489969" y="1902679"/>
            <a:ext cx="5484947" cy="3785652"/>
          </a:xfrm>
          <a:prstGeom prst="rect">
            <a:avLst/>
          </a:prstGeom>
          <a:noFill/>
        </p:spPr>
        <p:txBody>
          <a:bodyPr wrap="square" rtlCol="0">
            <a:spAutoFit/>
          </a:bodyPr>
          <a:lstStyle/>
          <a:p>
            <a:pPr lvl="1"/>
            <a:r>
              <a:rPr lang="pl-PL" sz="2400" b="1" dirty="0" smtClean="0">
                <a:solidFill>
                  <a:schemeClr val="accent1">
                    <a:lumMod val="50000"/>
                  </a:schemeClr>
                </a:solidFill>
              </a:rPr>
              <a:t>Przegląd</a:t>
            </a:r>
            <a:endParaRPr lang="en-US" sz="2400" b="1" dirty="0">
              <a:solidFill>
                <a:schemeClr val="accent1">
                  <a:lumMod val="50000"/>
                </a:schemeClr>
              </a:solidFill>
            </a:endParaRPr>
          </a:p>
          <a:p>
            <a:pPr lvl="1"/>
            <a:endParaRPr lang="en-US" sz="2400" b="1" dirty="0">
              <a:solidFill>
                <a:schemeClr val="accent1">
                  <a:lumMod val="50000"/>
                </a:schemeClr>
              </a:solidFill>
            </a:endParaRPr>
          </a:p>
          <a:p>
            <a:pPr marL="749300" lvl="1" indent="-342900">
              <a:buFont typeface="Arial" charset="0"/>
              <a:buChar char="•"/>
            </a:pPr>
            <a:r>
              <a:rPr lang="pl-PL" sz="2400" dirty="0">
                <a:solidFill>
                  <a:schemeClr val="accent1">
                    <a:lumMod val="50000"/>
                  </a:schemeClr>
                </a:solidFill>
              </a:rPr>
              <a:t>Czym są Cele Zrównoważonego Rozwoju (SDG)?</a:t>
            </a:r>
          </a:p>
          <a:p>
            <a:pPr marL="749300" lvl="1" indent="-342900">
              <a:buFont typeface="Arial" charset="0"/>
              <a:buChar char="•"/>
            </a:pPr>
            <a:r>
              <a:rPr lang="pl-PL" sz="2400" dirty="0">
                <a:solidFill>
                  <a:schemeClr val="accent1">
                    <a:lumMod val="50000"/>
                  </a:schemeClr>
                </a:solidFill>
              </a:rPr>
              <a:t>Jakie są cele w poszczególnych SDG?</a:t>
            </a:r>
          </a:p>
          <a:p>
            <a:pPr marL="749300" lvl="1" indent="-342900">
              <a:buFont typeface="Arial" charset="0"/>
              <a:buChar char="•"/>
            </a:pPr>
            <a:r>
              <a:rPr lang="pl-PL" sz="2400" dirty="0">
                <a:solidFill>
                  <a:schemeClr val="accent1">
                    <a:lumMod val="50000"/>
                  </a:schemeClr>
                </a:solidFill>
              </a:rPr>
              <a:t>Ćwiczenie na temat osiągnięć SDG na całym świecie.</a:t>
            </a:r>
          </a:p>
          <a:p>
            <a:pPr marL="749300" lvl="1" indent="-342900">
              <a:buFont typeface="Arial" charset="0"/>
              <a:buChar char="•"/>
            </a:pPr>
            <a:r>
              <a:rPr lang="pl-PL" sz="2400" dirty="0">
                <a:solidFill>
                  <a:schemeClr val="accent1">
                    <a:lumMod val="50000"/>
                  </a:schemeClr>
                </a:solidFill>
              </a:rPr>
              <a:t>Powiązania pomiędzy </a:t>
            </a:r>
            <a:r>
              <a:rPr lang="pl-PL" sz="2400" dirty="0" err="1">
                <a:solidFill>
                  <a:schemeClr val="accent1">
                    <a:lumMod val="50000"/>
                  </a:schemeClr>
                </a:solidFill>
              </a:rPr>
              <a:t>biogospodarką</a:t>
            </a:r>
            <a:r>
              <a:rPr lang="pl-PL" sz="2400" dirty="0">
                <a:solidFill>
                  <a:schemeClr val="accent1">
                    <a:lumMod val="50000"/>
                  </a:schemeClr>
                </a:solidFill>
              </a:rPr>
              <a:t> a niektórymi celami zrównoważonego rozwoju (SDG)</a:t>
            </a:r>
            <a:r>
              <a:rPr lang="en-GB" sz="2400" dirty="0" smtClean="0">
                <a:solidFill>
                  <a:schemeClr val="accent1">
                    <a:lumMod val="50000"/>
                  </a:schemeClr>
                </a:solidFill>
              </a:rPr>
              <a:t>. </a:t>
            </a:r>
            <a:endParaRPr lang="en-US" sz="2400" dirty="0">
              <a:solidFill>
                <a:schemeClr val="accent1">
                  <a:lumMod val="50000"/>
                </a:schemeClr>
              </a:solidFill>
            </a:endParaRPr>
          </a:p>
        </p:txBody>
      </p:sp>
      <p:pic>
        <p:nvPicPr>
          <p:cNvPr id="11" name="Picture 10">
            <a:extLst>
              <a:ext uri="{FF2B5EF4-FFF2-40B4-BE49-F238E27FC236}">
                <a16:creationId xmlns:a16="http://schemas.microsoft.com/office/drawing/2014/main" id="{A6A377E7-D5CA-E848-BF76-DDF19ACD353F}"/>
              </a:ext>
            </a:extLst>
          </p:cNvPr>
          <p:cNvPicPr>
            <a:picLocks noChangeAspect="1"/>
          </p:cNvPicPr>
          <p:nvPr/>
        </p:nvPicPr>
        <p:blipFill>
          <a:blip r:embed="rId4"/>
          <a:stretch>
            <a:fillRect/>
          </a:stretch>
        </p:blipFill>
        <p:spPr>
          <a:xfrm>
            <a:off x="6476999" y="1597940"/>
            <a:ext cx="5715000" cy="4449518"/>
          </a:xfrm>
          <a:prstGeom prst="rect">
            <a:avLst/>
          </a:prstGeom>
        </p:spPr>
      </p:pic>
    </p:spTree>
    <p:extLst>
      <p:ext uri="{BB962C8B-B14F-4D97-AF65-F5344CB8AC3E}">
        <p14:creationId xmlns:p14="http://schemas.microsoft.com/office/powerpoint/2010/main" val="127298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14</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1" name="Picture 10">
            <a:extLst>
              <a:ext uri="{FF2B5EF4-FFF2-40B4-BE49-F238E27FC236}">
                <a16:creationId xmlns:a16="http://schemas.microsoft.com/office/drawing/2014/main" id="{3C6D423C-B413-C147-A4CC-F12F53F51321}"/>
              </a:ext>
            </a:extLst>
          </p:cNvPr>
          <p:cNvPicPr>
            <a:picLocks noChangeAspect="1"/>
          </p:cNvPicPr>
          <p:nvPr/>
        </p:nvPicPr>
        <p:blipFill>
          <a:blip r:embed="rId4"/>
          <a:stretch>
            <a:fillRect/>
          </a:stretch>
        </p:blipFill>
        <p:spPr>
          <a:xfrm>
            <a:off x="0" y="914399"/>
            <a:ext cx="1598082" cy="1598082"/>
          </a:xfrm>
          <a:prstGeom prst="rect">
            <a:avLst/>
          </a:prstGeom>
        </p:spPr>
      </p:pic>
      <p:sp>
        <p:nvSpPr>
          <p:cNvPr id="12" name="TextBox 11">
            <a:extLst>
              <a:ext uri="{FF2B5EF4-FFF2-40B4-BE49-F238E27FC236}">
                <a16:creationId xmlns:a16="http://schemas.microsoft.com/office/drawing/2014/main" id="{86032126-E615-D747-AA46-B55EF339DCF2}"/>
              </a:ext>
            </a:extLst>
          </p:cNvPr>
          <p:cNvSpPr txBox="1"/>
          <p:nvPr/>
        </p:nvSpPr>
        <p:spPr>
          <a:xfrm>
            <a:off x="2548921" y="1375671"/>
            <a:ext cx="4726037" cy="923330"/>
          </a:xfrm>
          <a:prstGeom prst="rect">
            <a:avLst/>
          </a:prstGeom>
          <a:noFill/>
        </p:spPr>
        <p:txBody>
          <a:bodyPr wrap="none" rtlCol="0">
            <a:spAutoFit/>
          </a:bodyPr>
          <a:lstStyle/>
          <a:p>
            <a:r>
              <a:rPr lang="pl-PL" sz="3600" b="1" dirty="0" smtClean="0">
                <a:solidFill>
                  <a:srgbClr val="0070C0"/>
                </a:solidFill>
              </a:rPr>
              <a:t>Cel</a:t>
            </a:r>
            <a:r>
              <a:rPr lang="en-US" sz="3600" b="1" dirty="0" smtClean="0">
                <a:solidFill>
                  <a:srgbClr val="0070C0"/>
                </a:solidFill>
              </a:rPr>
              <a:t> </a:t>
            </a:r>
            <a:r>
              <a:rPr lang="en-US" sz="3600" b="1" dirty="0">
                <a:solidFill>
                  <a:srgbClr val="0070C0"/>
                </a:solidFill>
              </a:rPr>
              <a:t>14: </a:t>
            </a:r>
            <a:r>
              <a:rPr lang="pl-PL" sz="3600" b="1" dirty="0" smtClean="0">
                <a:solidFill>
                  <a:srgbClr val="0070C0"/>
                </a:solidFill>
              </a:rPr>
              <a:t>Życie pod </a:t>
            </a:r>
            <a:r>
              <a:rPr lang="en-US" sz="3600" b="1" dirty="0" smtClean="0">
                <a:solidFill>
                  <a:srgbClr val="0070C0"/>
                </a:solidFill>
              </a:rPr>
              <a:t>w</a:t>
            </a:r>
            <a:r>
              <a:rPr lang="pl-PL" sz="3600" b="1" dirty="0" smtClean="0">
                <a:solidFill>
                  <a:srgbClr val="0070C0"/>
                </a:solidFill>
              </a:rPr>
              <a:t>odą</a:t>
            </a:r>
            <a:endParaRPr lang="en-US" sz="3600" b="1" dirty="0">
              <a:solidFill>
                <a:srgbClr val="0070C0"/>
              </a:solidFill>
            </a:endParaRPr>
          </a:p>
          <a:p>
            <a:endParaRPr lang="en-US" dirty="0"/>
          </a:p>
        </p:txBody>
      </p:sp>
      <p:sp>
        <p:nvSpPr>
          <p:cNvPr id="17" name="TextBox 16">
            <a:extLst>
              <a:ext uri="{FF2B5EF4-FFF2-40B4-BE49-F238E27FC236}">
                <a16:creationId xmlns:a16="http://schemas.microsoft.com/office/drawing/2014/main" id="{DC52CC6A-AB21-D64F-AEF9-AB82DD99A2F4}"/>
              </a:ext>
            </a:extLst>
          </p:cNvPr>
          <p:cNvSpPr txBox="1"/>
          <p:nvPr/>
        </p:nvSpPr>
        <p:spPr>
          <a:xfrm>
            <a:off x="59370" y="2559334"/>
            <a:ext cx="9190347" cy="4339650"/>
          </a:xfrm>
          <a:prstGeom prst="rect">
            <a:avLst/>
          </a:prstGeom>
          <a:noFill/>
        </p:spPr>
        <p:txBody>
          <a:bodyPr wrap="square" rtlCol="0">
            <a:spAutoFit/>
          </a:bodyPr>
          <a:lstStyle/>
          <a:p>
            <a:r>
              <a:rPr lang="pl-PL" sz="2400" b="1" dirty="0" smtClean="0">
                <a:solidFill>
                  <a:srgbClr val="0070C0"/>
                </a:solidFill>
              </a:rPr>
              <a:t>Cel</a:t>
            </a:r>
            <a:r>
              <a:rPr lang="en-GB" sz="2400" b="1" dirty="0" smtClean="0">
                <a:solidFill>
                  <a:srgbClr val="0070C0"/>
                </a:solidFill>
              </a:rPr>
              <a:t>:</a:t>
            </a:r>
            <a:r>
              <a:rPr lang="en-GB" sz="2400" b="1" dirty="0" smtClean="0">
                <a:solidFill>
                  <a:schemeClr val="accent1">
                    <a:lumMod val="50000"/>
                  </a:schemeClr>
                </a:solidFill>
              </a:rPr>
              <a:t> </a:t>
            </a:r>
            <a:r>
              <a:rPr lang="pl-PL" sz="2400" dirty="0">
                <a:solidFill>
                  <a:schemeClr val="accent1">
                    <a:lumMod val="50000"/>
                  </a:schemeClr>
                </a:solidFill>
              </a:rPr>
              <a:t>Chronić oceany, morza i zasoby morskie oraz wykorzystywać je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w </a:t>
            </a:r>
            <a:r>
              <a:rPr lang="pl-PL" sz="2400" dirty="0">
                <a:solidFill>
                  <a:schemeClr val="accent1">
                    <a:lumMod val="50000"/>
                  </a:schemeClr>
                </a:solidFill>
              </a:rPr>
              <a:t>sposób zrównoważony</a:t>
            </a:r>
            <a:r>
              <a:rPr lang="en-US" dirty="0" smtClean="0">
                <a:solidFill>
                  <a:schemeClr val="accent1">
                    <a:lumMod val="50000"/>
                  </a:schemeClr>
                </a:solidFill>
              </a:rPr>
              <a:t>.</a:t>
            </a:r>
          </a:p>
          <a:p>
            <a:endParaRPr lang="en-US" sz="1000" dirty="0"/>
          </a:p>
          <a:p>
            <a:r>
              <a:rPr lang="en-US" sz="2400" b="1" dirty="0" smtClean="0">
                <a:solidFill>
                  <a:srgbClr val="0070C0"/>
                </a:solidFill>
              </a:rPr>
              <a:t>Bio</a:t>
            </a:r>
            <a:r>
              <a:rPr lang="pl-PL" sz="2400" b="1" dirty="0" smtClean="0">
                <a:solidFill>
                  <a:srgbClr val="0070C0"/>
                </a:solidFill>
              </a:rPr>
              <a:t>gospodarka</a:t>
            </a:r>
            <a:r>
              <a:rPr lang="en-US" sz="2400" b="1" dirty="0" smtClean="0">
                <a:solidFill>
                  <a:srgbClr val="0070C0"/>
                </a:solidFill>
              </a:rPr>
              <a:t> </a:t>
            </a:r>
            <a:r>
              <a:rPr lang="pl-PL" sz="2400" dirty="0" smtClean="0">
                <a:solidFill>
                  <a:schemeClr val="tx2"/>
                </a:solidFill>
              </a:rPr>
              <a:t>(</a:t>
            </a:r>
            <a:r>
              <a:rPr lang="pl-PL" sz="2400" dirty="0" smtClean="0">
                <a:solidFill>
                  <a:schemeClr val="accent1">
                    <a:lumMod val="50000"/>
                  </a:schemeClr>
                </a:solidFill>
              </a:rPr>
              <a:t>lub Błękitna </a:t>
            </a:r>
            <a:r>
              <a:rPr lang="pl-PL" sz="2400" dirty="0" err="1" smtClean="0">
                <a:solidFill>
                  <a:schemeClr val="accent1">
                    <a:lumMod val="50000"/>
                  </a:schemeClr>
                </a:solidFill>
              </a:rPr>
              <a:t>Biogospodarka</a:t>
            </a:r>
            <a:r>
              <a:rPr lang="pl-PL" sz="2400" dirty="0" smtClean="0">
                <a:solidFill>
                  <a:schemeClr val="accent1">
                    <a:lumMod val="50000"/>
                  </a:schemeClr>
                </a:solidFill>
              </a:rPr>
              <a:t>) </a:t>
            </a:r>
            <a:r>
              <a:rPr lang="pl-PL" sz="2400" dirty="0">
                <a:solidFill>
                  <a:schemeClr val="accent1">
                    <a:lumMod val="50000"/>
                  </a:schemeClr>
                </a:solidFill>
              </a:rPr>
              <a:t>może lepiej wykorzystywać faunę i florę morską (ryby) i algi (glony) do produkcji wysokowartościowych </a:t>
            </a:r>
            <a:r>
              <a:rPr lang="pl-PL" sz="2400" dirty="0" err="1">
                <a:solidFill>
                  <a:schemeClr val="accent1">
                    <a:lumMod val="50000"/>
                  </a:schemeClr>
                </a:solidFill>
              </a:rPr>
              <a:t>bioproduktów</a:t>
            </a:r>
            <a:r>
              <a:rPr lang="pl-PL" sz="2400" dirty="0">
                <a:solidFill>
                  <a:schemeClr val="accent1">
                    <a:lumMod val="50000"/>
                  </a:schemeClr>
                </a:solidFill>
              </a:rPr>
              <a:t>, takich jak żywność/pasza, kosmetyki i </a:t>
            </a:r>
            <a:r>
              <a:rPr lang="pl-PL" sz="2400" dirty="0" err="1">
                <a:solidFill>
                  <a:schemeClr val="accent1">
                    <a:lumMod val="50000"/>
                  </a:schemeClr>
                </a:solidFill>
              </a:rPr>
              <a:t>biofarma</a:t>
            </a:r>
            <a:r>
              <a:rPr lang="pl-PL" sz="2400" dirty="0">
                <a:solidFill>
                  <a:schemeClr val="accent1">
                    <a:lumMod val="50000"/>
                  </a:schemeClr>
                </a:solidFill>
              </a:rPr>
              <a:t>. Na przykład, może wykorzystywać pozostałości ryb, skorupiaków i wodorostów morskich w celu opracowania alternatyw dla tworzyw sztucznych na bazie kopalnej. W ten sposób może on przekształcić strumień odpadów w nowe produkty z tworzyw sztucznych, które są mocne, organiczne, ulegają biodegradacji i nie szkodzą środowisku</a:t>
            </a:r>
            <a:r>
              <a:rPr lang="pl-PL" sz="2400" dirty="0" smtClean="0">
                <a:solidFill>
                  <a:schemeClr val="accent1">
                    <a:lumMod val="50000"/>
                  </a:schemeClr>
                </a:solidFill>
              </a:rPr>
              <a:t>.</a:t>
            </a:r>
            <a:endParaRPr lang="en-US" sz="2400" dirty="0">
              <a:solidFill>
                <a:schemeClr val="accent1">
                  <a:lumMod val="50000"/>
                </a:schemeClr>
              </a:solidFill>
            </a:endParaRPr>
          </a:p>
        </p:txBody>
      </p:sp>
      <p:pic>
        <p:nvPicPr>
          <p:cNvPr id="18" name="Picture 17">
            <a:extLst>
              <a:ext uri="{FF2B5EF4-FFF2-40B4-BE49-F238E27FC236}">
                <a16:creationId xmlns:a16="http://schemas.microsoft.com/office/drawing/2014/main" id="{04E88330-C74F-5645-AEC9-D9E2DC1C32A2}"/>
              </a:ext>
            </a:extLst>
          </p:cNvPr>
          <p:cNvPicPr>
            <a:picLocks noChangeAspect="1"/>
          </p:cNvPicPr>
          <p:nvPr/>
        </p:nvPicPr>
        <p:blipFill>
          <a:blip r:embed="rId5"/>
          <a:stretch>
            <a:fillRect/>
          </a:stretch>
        </p:blipFill>
        <p:spPr>
          <a:xfrm>
            <a:off x="9408734" y="4306763"/>
            <a:ext cx="2347688" cy="2013216"/>
          </a:xfrm>
          <a:prstGeom prst="rect">
            <a:avLst/>
          </a:prstGeom>
        </p:spPr>
      </p:pic>
      <p:pic>
        <p:nvPicPr>
          <p:cNvPr id="19" name="Picture 18">
            <a:extLst>
              <a:ext uri="{FF2B5EF4-FFF2-40B4-BE49-F238E27FC236}">
                <a16:creationId xmlns:a16="http://schemas.microsoft.com/office/drawing/2014/main" id="{71F3E52D-F644-3C49-9782-FF3A2B1F921D}"/>
              </a:ext>
            </a:extLst>
          </p:cNvPr>
          <p:cNvPicPr>
            <a:picLocks noChangeAspect="1"/>
          </p:cNvPicPr>
          <p:nvPr/>
        </p:nvPicPr>
        <p:blipFill>
          <a:blip r:embed="rId6"/>
          <a:stretch>
            <a:fillRect/>
          </a:stretch>
        </p:blipFill>
        <p:spPr>
          <a:xfrm>
            <a:off x="9249717" y="1999127"/>
            <a:ext cx="2665721" cy="2013216"/>
          </a:xfrm>
          <a:prstGeom prst="rect">
            <a:avLst/>
          </a:prstGeom>
        </p:spPr>
      </p:pic>
      <p:sp>
        <p:nvSpPr>
          <p:cNvPr id="20" name="Rectangle 19">
            <a:extLst>
              <a:ext uri="{FF2B5EF4-FFF2-40B4-BE49-F238E27FC236}">
                <a16:creationId xmlns:a16="http://schemas.microsoft.com/office/drawing/2014/main" id="{3F1D543D-94DD-6148-AF4F-B46B2144C36C}"/>
              </a:ext>
            </a:extLst>
          </p:cNvPr>
          <p:cNvSpPr/>
          <p:nvPr/>
        </p:nvSpPr>
        <p:spPr>
          <a:xfrm>
            <a:off x="10406372" y="6298774"/>
            <a:ext cx="1337226" cy="492443"/>
          </a:xfrm>
          <a:prstGeom prst="rect">
            <a:avLst/>
          </a:prstGeom>
        </p:spPr>
        <p:txBody>
          <a:bodyPr wrap="none">
            <a:spAutoFit/>
          </a:bodyPr>
          <a:lstStyle/>
          <a:p>
            <a:r>
              <a:rPr lang="pl-PL" sz="800" dirty="0" smtClean="0"/>
              <a:t>Źródło</a:t>
            </a:r>
            <a:r>
              <a:rPr lang="en-US" sz="800" dirty="0" smtClean="0"/>
              <a:t>: </a:t>
            </a:r>
            <a:r>
              <a:rPr lang="en-US" sz="800" dirty="0"/>
              <a:t>James Dyson Award</a:t>
            </a:r>
          </a:p>
          <a:p>
            <a:endParaRPr lang="en-US" dirty="0"/>
          </a:p>
        </p:txBody>
      </p:sp>
      <p:sp>
        <p:nvSpPr>
          <p:cNvPr id="24" name="Rectangle 23">
            <a:extLst>
              <a:ext uri="{FF2B5EF4-FFF2-40B4-BE49-F238E27FC236}">
                <a16:creationId xmlns:a16="http://schemas.microsoft.com/office/drawing/2014/main" id="{BDD6F1D3-3D89-E04E-8F41-484ECEF40AD5}"/>
              </a:ext>
            </a:extLst>
          </p:cNvPr>
          <p:cNvSpPr/>
          <p:nvPr/>
        </p:nvSpPr>
        <p:spPr>
          <a:xfrm>
            <a:off x="9714368" y="4056065"/>
            <a:ext cx="1459054" cy="215444"/>
          </a:xfrm>
          <a:prstGeom prst="rect">
            <a:avLst/>
          </a:prstGeom>
        </p:spPr>
        <p:txBody>
          <a:bodyPr wrap="none">
            <a:spAutoFit/>
          </a:bodyPr>
          <a:lstStyle/>
          <a:p>
            <a:r>
              <a:rPr lang="pl-PL" sz="800" i="1" dirty="0" smtClean="0"/>
              <a:t>Źródło</a:t>
            </a:r>
            <a:r>
              <a:rPr lang="en-US" sz="800" i="1" dirty="0" smtClean="0"/>
              <a:t>: </a:t>
            </a:r>
            <a:r>
              <a:rPr lang="en-US" sz="800" i="1" dirty="0"/>
              <a:t>REUTERS/Stuart McDill</a:t>
            </a:r>
          </a:p>
        </p:txBody>
      </p:sp>
    </p:spTree>
    <p:extLst>
      <p:ext uri="{BB962C8B-B14F-4D97-AF65-F5344CB8AC3E}">
        <p14:creationId xmlns:p14="http://schemas.microsoft.com/office/powerpoint/2010/main" val="187980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49422"/>
            <a:ext cx="582271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15</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F813FCE0-F12B-D241-9C49-953C1406D1C4}"/>
              </a:ext>
            </a:extLst>
          </p:cNvPr>
          <p:cNvPicPr>
            <a:picLocks noChangeAspect="1"/>
          </p:cNvPicPr>
          <p:nvPr/>
        </p:nvPicPr>
        <p:blipFill>
          <a:blip r:embed="rId4"/>
          <a:stretch>
            <a:fillRect/>
          </a:stretch>
        </p:blipFill>
        <p:spPr>
          <a:xfrm>
            <a:off x="3118" y="914399"/>
            <a:ext cx="1793631" cy="1793631"/>
          </a:xfrm>
          <a:prstGeom prst="rect">
            <a:avLst/>
          </a:prstGeom>
        </p:spPr>
      </p:pic>
      <p:sp>
        <p:nvSpPr>
          <p:cNvPr id="14" name="TextBox 13">
            <a:extLst>
              <a:ext uri="{FF2B5EF4-FFF2-40B4-BE49-F238E27FC236}">
                <a16:creationId xmlns:a16="http://schemas.microsoft.com/office/drawing/2014/main" id="{A83D795F-25C6-FC47-AF3C-85E0EB76F4E7}"/>
              </a:ext>
            </a:extLst>
          </p:cNvPr>
          <p:cNvSpPr txBox="1"/>
          <p:nvPr/>
        </p:nvSpPr>
        <p:spPr>
          <a:xfrm>
            <a:off x="3053443" y="1426283"/>
            <a:ext cx="4450962" cy="923330"/>
          </a:xfrm>
          <a:prstGeom prst="rect">
            <a:avLst/>
          </a:prstGeom>
          <a:noFill/>
        </p:spPr>
        <p:txBody>
          <a:bodyPr wrap="none" rtlCol="0">
            <a:spAutoFit/>
          </a:bodyPr>
          <a:lstStyle/>
          <a:p>
            <a:r>
              <a:rPr lang="pl-PL" sz="3600" b="1" dirty="0" smtClean="0">
                <a:solidFill>
                  <a:srgbClr val="00B050"/>
                </a:solidFill>
              </a:rPr>
              <a:t>Cel</a:t>
            </a:r>
            <a:r>
              <a:rPr lang="en-US" sz="3600" b="1" dirty="0" smtClean="0">
                <a:solidFill>
                  <a:srgbClr val="00B050"/>
                </a:solidFill>
              </a:rPr>
              <a:t> </a:t>
            </a:r>
            <a:r>
              <a:rPr lang="en-US" sz="3600" b="1" dirty="0">
                <a:solidFill>
                  <a:srgbClr val="00B050"/>
                </a:solidFill>
              </a:rPr>
              <a:t>15: </a:t>
            </a:r>
            <a:r>
              <a:rPr lang="pl-PL" sz="3600" b="1" dirty="0" smtClean="0">
                <a:solidFill>
                  <a:srgbClr val="00B050"/>
                </a:solidFill>
              </a:rPr>
              <a:t>Życie na lądzie</a:t>
            </a:r>
            <a:endParaRPr lang="en-US" sz="3600" b="1" dirty="0">
              <a:solidFill>
                <a:srgbClr val="00B050"/>
              </a:solidFill>
            </a:endParaRPr>
          </a:p>
          <a:p>
            <a:endParaRPr lang="en-US" dirty="0"/>
          </a:p>
        </p:txBody>
      </p:sp>
      <p:sp>
        <p:nvSpPr>
          <p:cNvPr id="21" name="TextBox 20">
            <a:extLst>
              <a:ext uri="{FF2B5EF4-FFF2-40B4-BE49-F238E27FC236}">
                <a16:creationId xmlns:a16="http://schemas.microsoft.com/office/drawing/2014/main" id="{0D942517-E5B5-9F4B-A6A2-9E1E1FE3268D}"/>
              </a:ext>
            </a:extLst>
          </p:cNvPr>
          <p:cNvSpPr txBox="1"/>
          <p:nvPr/>
        </p:nvSpPr>
        <p:spPr>
          <a:xfrm>
            <a:off x="3119" y="4207186"/>
            <a:ext cx="12188880" cy="2677656"/>
          </a:xfrm>
          <a:prstGeom prst="rect">
            <a:avLst/>
          </a:prstGeom>
          <a:noFill/>
        </p:spPr>
        <p:txBody>
          <a:bodyPr wrap="square" rtlCol="0">
            <a:spAutoFit/>
          </a:bodyPr>
          <a:lstStyle/>
          <a:p>
            <a:r>
              <a:rPr lang="en-US" sz="2400" b="1" dirty="0" smtClean="0">
                <a:solidFill>
                  <a:srgbClr val="3D8400"/>
                </a:solidFill>
              </a:rPr>
              <a:t>Bio</a:t>
            </a:r>
            <a:r>
              <a:rPr lang="pl-PL" sz="2400" b="1" dirty="0" smtClean="0">
                <a:solidFill>
                  <a:srgbClr val="3D8400"/>
                </a:solidFill>
              </a:rPr>
              <a:t>gospodarka </a:t>
            </a:r>
            <a:r>
              <a:rPr lang="pl-PL" sz="2400" dirty="0" smtClean="0">
                <a:solidFill>
                  <a:schemeClr val="accent1">
                    <a:lumMod val="50000"/>
                  </a:schemeClr>
                </a:solidFill>
              </a:rPr>
              <a:t>promuje </a:t>
            </a:r>
            <a:r>
              <a:rPr lang="pl-PL" sz="2400" dirty="0">
                <a:solidFill>
                  <a:schemeClr val="accent1">
                    <a:lumMod val="50000"/>
                  </a:schemeClr>
                </a:solidFill>
              </a:rPr>
              <a:t>wartość różnorodności biologicznej jako </a:t>
            </a:r>
            <a:r>
              <a:rPr lang="pl-PL" sz="2400" dirty="0" smtClean="0">
                <a:solidFill>
                  <a:schemeClr val="accent1">
                    <a:lumMod val="50000"/>
                  </a:schemeClr>
                </a:solidFill>
              </a:rPr>
              <a:t>atut </a:t>
            </a:r>
            <a:r>
              <a:rPr lang="pl-PL" sz="2400" dirty="0" err="1">
                <a:solidFill>
                  <a:schemeClr val="accent1">
                    <a:lumMod val="50000"/>
                  </a:schemeClr>
                </a:solidFill>
              </a:rPr>
              <a:t>biogospodarki</a:t>
            </a:r>
            <a:r>
              <a:rPr lang="pl-PL" sz="2400" dirty="0">
                <a:solidFill>
                  <a:schemeClr val="accent1">
                    <a:lumMod val="50000"/>
                  </a:schemeClr>
                </a:solidFill>
              </a:rPr>
              <a:t>.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Postrzega </a:t>
            </a:r>
            <a:r>
              <a:rPr lang="pl-PL" sz="2400" dirty="0">
                <a:solidFill>
                  <a:schemeClr val="accent1">
                    <a:lumMod val="50000"/>
                  </a:schemeClr>
                </a:solidFill>
              </a:rPr>
              <a:t>rośliny jako bardzo cenny zasób biomasy, w tym biopaliw. Zrównoważony rozwój, różnorodność biologiczna i ochrona gleby są możliwe dzięki wykorzystaniu zasobów naturalnych w sposób zrównoważony, zgodnie ze szczególnymi warunkami lokalnymi, zapobieganiu nadmiernej eksploatacji i degradacji gleby oraz unikaniu niedoboru zasobów.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Na </a:t>
            </a:r>
            <a:r>
              <a:rPr lang="pl-PL" sz="2400" dirty="0">
                <a:solidFill>
                  <a:schemeClr val="accent1">
                    <a:lumMod val="50000"/>
                  </a:schemeClr>
                </a:solidFill>
              </a:rPr>
              <a:t>przykład, liście oliwek mogą być naturalnymi i przyjaznymi dla środowiska alternatywnymi garbnikami.</a:t>
            </a:r>
            <a:endParaRPr lang="en-GB" sz="2400" dirty="0">
              <a:solidFill>
                <a:schemeClr val="accent1">
                  <a:lumMod val="50000"/>
                </a:schemeClr>
              </a:solidFill>
            </a:endParaRPr>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7913066" y="1450035"/>
            <a:ext cx="4016539" cy="2626117"/>
          </a:xfrm>
          <a:prstGeom prst="rect">
            <a:avLst/>
          </a:prstGeom>
          <a:noFill/>
          <a:ln>
            <a:noFill/>
          </a:ln>
        </p:spPr>
      </p:pic>
      <p:sp>
        <p:nvSpPr>
          <p:cNvPr id="3" name="Rectangle 2"/>
          <p:cNvSpPr/>
          <p:nvPr/>
        </p:nvSpPr>
        <p:spPr>
          <a:xfrm>
            <a:off x="3119" y="2637526"/>
            <a:ext cx="9140881" cy="1569660"/>
          </a:xfrm>
          <a:prstGeom prst="rect">
            <a:avLst/>
          </a:prstGeom>
        </p:spPr>
        <p:txBody>
          <a:bodyPr wrap="square">
            <a:spAutoFit/>
          </a:bodyPr>
          <a:lstStyle/>
          <a:p>
            <a:r>
              <a:rPr lang="pl-PL" sz="2400" b="1" dirty="0" smtClean="0">
                <a:solidFill>
                  <a:srgbClr val="3D8400"/>
                </a:solidFill>
              </a:rPr>
              <a:t>Cel</a:t>
            </a:r>
            <a:r>
              <a:rPr lang="en-US" sz="2400" b="1" dirty="0" smtClean="0">
                <a:solidFill>
                  <a:srgbClr val="3D8400"/>
                </a:solidFill>
              </a:rPr>
              <a:t>: </a:t>
            </a:r>
            <a:r>
              <a:rPr lang="en-US" sz="2400" b="1" dirty="0" smtClean="0">
                <a:solidFill>
                  <a:schemeClr val="accent1">
                    <a:lumMod val="50000"/>
                  </a:schemeClr>
                </a:solidFill>
              </a:rPr>
              <a:t> </a:t>
            </a:r>
            <a:r>
              <a:rPr lang="pl-PL" sz="2400" dirty="0" smtClean="0">
                <a:solidFill>
                  <a:schemeClr val="accent1">
                    <a:lumMod val="50000"/>
                  </a:schemeClr>
                </a:solidFill>
              </a:rPr>
              <a:t>Chronić, </a:t>
            </a:r>
            <a:r>
              <a:rPr lang="pl-PL" sz="2400" dirty="0">
                <a:solidFill>
                  <a:schemeClr val="accent1">
                    <a:lumMod val="50000"/>
                  </a:schemeClr>
                </a:solidFill>
              </a:rPr>
              <a:t>przywrócić oraz promować zrównoważone użytkowanie ekosystemów lądowych, zrównoważone gospodarowanie lasami, zwalczać pustynnienie, powstrzymywać </a:t>
            </a:r>
            <a:r>
              <a:rPr lang="pl-PL" sz="2400" dirty="0" smtClean="0">
                <a:solidFill>
                  <a:schemeClr val="accent1">
                    <a:lumMod val="50000"/>
                  </a:schemeClr>
                </a:solidFill>
              </a:rPr>
              <a:t>i </a:t>
            </a:r>
            <a:r>
              <a:rPr lang="pl-PL" sz="2400" dirty="0">
                <a:solidFill>
                  <a:schemeClr val="accent1">
                    <a:lumMod val="50000"/>
                  </a:schemeClr>
                </a:solidFill>
              </a:rPr>
              <a:t>odwracać proces degradacji gleby oraz powstrzymać utratę różnorodności biologicznej</a:t>
            </a:r>
            <a:r>
              <a:rPr lang="en-US" sz="2400" dirty="0" smtClean="0">
                <a:solidFill>
                  <a:schemeClr val="accent1">
                    <a:lumMod val="50000"/>
                  </a:schemeClr>
                </a:solidFill>
              </a:rPr>
              <a:t>. </a:t>
            </a:r>
            <a:endParaRPr lang="en-US" sz="2400" dirty="0">
              <a:solidFill>
                <a:schemeClr val="accent1">
                  <a:lumMod val="50000"/>
                </a:schemeClr>
              </a:solidFill>
            </a:endParaRPr>
          </a:p>
        </p:txBody>
      </p:sp>
    </p:spTree>
    <p:extLst>
      <p:ext uri="{BB962C8B-B14F-4D97-AF65-F5344CB8AC3E}">
        <p14:creationId xmlns:p14="http://schemas.microsoft.com/office/powerpoint/2010/main" val="169325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335486" y="108947"/>
            <a:ext cx="585651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Monitoring </a:t>
            </a:r>
            <a:r>
              <a:rPr lang="pl-PL" sz="3400" b="1" spc="100" dirty="0" err="1" smtClean="0">
                <a:solidFill>
                  <a:schemeClr val="bg1"/>
                </a:solidFill>
                <a:latin typeface="Roboto" panose="02000000000000000000" pitchFamily="2" charset="0"/>
                <a:ea typeface="Roboto" panose="02000000000000000000" pitchFamily="2" charset="0"/>
                <a:cs typeface="Arial" panose="020B0604020202020204" pitchFamily="34" charset="0"/>
              </a:rPr>
              <a:t>biogospodarki</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B07D07DA-DE10-4D4C-8341-61C5FA8E4FC4}"/>
              </a:ext>
            </a:extLst>
          </p:cNvPr>
          <p:cNvSpPr txBox="1"/>
          <p:nvPr/>
        </p:nvSpPr>
        <p:spPr>
          <a:xfrm>
            <a:off x="737341" y="2785917"/>
            <a:ext cx="8451907" cy="2677656"/>
          </a:xfrm>
          <a:prstGeom prst="rect">
            <a:avLst/>
          </a:prstGeom>
          <a:noFill/>
        </p:spPr>
        <p:txBody>
          <a:bodyPr wrap="square" rtlCol="0">
            <a:spAutoFit/>
          </a:bodyPr>
          <a:lstStyle/>
          <a:p>
            <a:pPr algn="just"/>
            <a:r>
              <a:rPr lang="pl-PL" sz="2400" dirty="0" err="1">
                <a:solidFill>
                  <a:schemeClr val="accent1">
                    <a:lumMod val="50000"/>
                  </a:schemeClr>
                </a:solidFill>
              </a:rPr>
              <a:t>Biogospodarka</a:t>
            </a:r>
            <a:r>
              <a:rPr lang="pl-PL" sz="2400" dirty="0">
                <a:solidFill>
                  <a:schemeClr val="accent1">
                    <a:lumMod val="50000"/>
                  </a:schemeClr>
                </a:solidFill>
              </a:rPr>
              <a:t> jest korzystna tylko wtedy, gdy monitoruje się </a:t>
            </a:r>
            <a:r>
              <a:rPr lang="pl-PL" sz="2400" dirty="0" smtClean="0">
                <a:solidFill>
                  <a:schemeClr val="accent1">
                    <a:lumMod val="50000"/>
                  </a:schemeClr>
                </a:solidFill>
              </a:rPr>
              <a:t/>
            </a:r>
            <a:br>
              <a:rPr lang="pl-PL" sz="2400" dirty="0" smtClean="0">
                <a:solidFill>
                  <a:schemeClr val="accent1">
                    <a:lumMod val="50000"/>
                  </a:schemeClr>
                </a:solidFill>
              </a:rPr>
            </a:br>
            <a:r>
              <a:rPr lang="pl-PL" sz="2400" dirty="0" smtClean="0">
                <a:solidFill>
                  <a:schemeClr val="accent1">
                    <a:lumMod val="50000"/>
                  </a:schemeClr>
                </a:solidFill>
              </a:rPr>
              <a:t>i </a:t>
            </a:r>
            <a:r>
              <a:rPr lang="pl-PL" sz="2400" dirty="0">
                <a:solidFill>
                  <a:schemeClr val="accent1">
                    <a:lumMod val="50000"/>
                  </a:schemeClr>
                </a:solidFill>
              </a:rPr>
              <a:t>przeciwdziała potencjalnym negatywnym skutkom. Nowe produkty ekologiczne mogą mieć pozytywny wpływ, ale nie są one cudownym rozwiązaniem dla wszystkich wyzwań związanych ze zrównoważonym rozwojem. Mogą one jedynie przyczynić się do transformacji w kierunku zrównoważonego rozwoju, wraz ze zmniejszeniem konsumpcji i wydłużeniem żywotności produktów.</a:t>
            </a:r>
            <a:endParaRPr lang="en-US" dirty="0"/>
          </a:p>
        </p:txBody>
      </p:sp>
      <p:sp>
        <p:nvSpPr>
          <p:cNvPr id="9" name="TextBox 8">
            <a:extLst>
              <a:ext uri="{FF2B5EF4-FFF2-40B4-BE49-F238E27FC236}">
                <a16:creationId xmlns:a16="http://schemas.microsoft.com/office/drawing/2014/main" id="{7DD7E9DC-5BAC-BB4C-A738-249BD4195B68}"/>
              </a:ext>
            </a:extLst>
          </p:cNvPr>
          <p:cNvSpPr txBox="1"/>
          <p:nvPr/>
        </p:nvSpPr>
        <p:spPr>
          <a:xfrm>
            <a:off x="1863709" y="1150152"/>
            <a:ext cx="9397999" cy="1077218"/>
          </a:xfrm>
          <a:prstGeom prst="rect">
            <a:avLst/>
          </a:prstGeom>
          <a:noFill/>
        </p:spPr>
        <p:txBody>
          <a:bodyPr wrap="square" rtlCol="0">
            <a:spAutoFit/>
          </a:bodyPr>
          <a:lstStyle/>
          <a:p>
            <a:pPr algn="ctr"/>
            <a:r>
              <a:rPr lang="pl-PL" sz="3200" b="1" dirty="0">
                <a:solidFill>
                  <a:srgbClr val="0070C0"/>
                </a:solidFill>
              </a:rPr>
              <a:t>Znaczenie monitorowania i przeciwdziałania wszelkim negatywnym skutkom </a:t>
            </a:r>
            <a:r>
              <a:rPr lang="pl-PL" sz="3200" b="1" dirty="0" err="1">
                <a:solidFill>
                  <a:srgbClr val="0070C0"/>
                </a:solidFill>
              </a:rPr>
              <a:t>biogospodarki</a:t>
            </a:r>
            <a:r>
              <a:rPr lang="ar-SA" sz="3200" b="1" dirty="0" smtClean="0">
                <a:solidFill>
                  <a:srgbClr val="0070C0"/>
                </a:solidFill>
              </a:rPr>
              <a:t>.</a:t>
            </a:r>
            <a:endParaRPr lang="en-US" sz="3200" b="1" dirty="0">
              <a:solidFill>
                <a:srgbClr val="0070C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62882" y="2815825"/>
            <a:ext cx="2349500" cy="2641600"/>
          </a:xfrm>
          <a:prstGeom prst="rect">
            <a:avLst/>
          </a:prstGeom>
        </p:spPr>
      </p:pic>
      <p:sp>
        <p:nvSpPr>
          <p:cNvPr id="13" name="TextBox 12"/>
          <p:cNvSpPr txBox="1"/>
          <p:nvPr/>
        </p:nvSpPr>
        <p:spPr>
          <a:xfrm>
            <a:off x="9613017" y="5522660"/>
            <a:ext cx="2399365" cy="646331"/>
          </a:xfrm>
          <a:prstGeom prst="rect">
            <a:avLst/>
          </a:prstGeom>
          <a:noFill/>
        </p:spPr>
        <p:txBody>
          <a:bodyPr wrap="square" rtlCol="0">
            <a:spAutoFit/>
          </a:bodyPr>
          <a:lstStyle/>
          <a:p>
            <a:r>
              <a:rPr lang="pl-PL" sz="1200" dirty="0" smtClean="0"/>
              <a:t>Źródło</a:t>
            </a:r>
            <a:r>
              <a:rPr lang="en-US" sz="1200" dirty="0" smtClean="0"/>
              <a:t>: </a:t>
            </a:r>
            <a:r>
              <a:rPr lang="en-US" sz="1200" dirty="0">
                <a:hlinkClick r:id="rId5"/>
              </a:rPr>
              <a:t>http://www.eutimes.eu/tag/environmental-protection/</a:t>
            </a:r>
            <a:r>
              <a:rPr lang="en-US" sz="1200" dirty="0"/>
              <a:t> </a:t>
            </a:r>
          </a:p>
        </p:txBody>
      </p:sp>
    </p:spTree>
    <p:extLst>
      <p:ext uri="{BB962C8B-B14F-4D97-AF65-F5344CB8AC3E}">
        <p14:creationId xmlns:p14="http://schemas.microsoft.com/office/powerpoint/2010/main" val="159985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155870" y="74804"/>
            <a:ext cx="585651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Video </a:t>
            </a: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o </a:t>
            </a:r>
            <a:r>
              <a:rPr lang="en-GB"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SDGs</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9582" y="1006763"/>
            <a:ext cx="8291945" cy="4272349"/>
          </a:xfrm>
          <a:prstGeom prst="rect">
            <a:avLst/>
          </a:prstGeom>
        </p:spPr>
      </p:pic>
      <p:sp>
        <p:nvSpPr>
          <p:cNvPr id="15" name="Rectangle 14"/>
          <p:cNvSpPr/>
          <p:nvPr/>
        </p:nvSpPr>
        <p:spPr>
          <a:xfrm>
            <a:off x="1640476" y="5446579"/>
            <a:ext cx="8309582" cy="646331"/>
          </a:xfrm>
          <a:prstGeom prst="rect">
            <a:avLst/>
          </a:prstGeom>
        </p:spPr>
        <p:txBody>
          <a:bodyPr wrap="none">
            <a:spAutoFit/>
          </a:bodyPr>
          <a:lstStyle/>
          <a:p>
            <a:pPr lvl="0" defTabSz="914400">
              <a:defRPr/>
            </a:pPr>
            <a:r>
              <a:rPr lang="en-US" b="1" dirty="0"/>
              <a:t>Video (2 </a:t>
            </a:r>
            <a:r>
              <a:rPr lang="en-US" b="1" dirty="0" err="1" smtClean="0"/>
              <a:t>minut</a:t>
            </a:r>
            <a:r>
              <a:rPr lang="pl-PL" b="1" dirty="0" smtClean="0"/>
              <a:t>y</a:t>
            </a:r>
            <a:r>
              <a:rPr lang="en-US" b="1" dirty="0" smtClean="0"/>
              <a:t> </a:t>
            </a:r>
            <a:r>
              <a:rPr lang="en-US" b="1" dirty="0"/>
              <a:t>8 </a:t>
            </a:r>
            <a:r>
              <a:rPr lang="en-US" b="1" dirty="0" smtClean="0"/>
              <a:t>se</a:t>
            </a:r>
            <a:r>
              <a:rPr lang="pl-PL" b="1" dirty="0" err="1" smtClean="0"/>
              <a:t>kund</a:t>
            </a:r>
            <a:r>
              <a:rPr lang="en-US" b="1" dirty="0" smtClean="0"/>
              <a:t>):</a:t>
            </a:r>
            <a:r>
              <a:rPr lang="en-US" dirty="0" smtClean="0"/>
              <a:t> </a:t>
            </a:r>
            <a:r>
              <a:rPr lang="en-GB" dirty="0">
                <a:hlinkClick r:id="rId5"/>
              </a:rPr>
              <a:t>https://www.youtube.com/watch?v=3WODX8fyRHA </a:t>
            </a:r>
            <a:endParaRPr lang="en-GB" dirty="0"/>
          </a:p>
          <a:p>
            <a:r>
              <a:rPr lang="pl-PL" b="1" dirty="0"/>
              <a:t>Języki napisów dla wideo obejmują: </a:t>
            </a:r>
            <a:r>
              <a:rPr lang="pl-PL" dirty="0"/>
              <a:t>bułgarski, łotewski, macedoński, polski i rumuński</a:t>
            </a:r>
          </a:p>
        </p:txBody>
      </p:sp>
    </p:spTree>
    <p:extLst>
      <p:ext uri="{BB962C8B-B14F-4D97-AF65-F5344CB8AC3E}">
        <p14:creationId xmlns:p14="http://schemas.microsoft.com/office/powerpoint/2010/main" val="185093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0108" y="6332474"/>
            <a:ext cx="3831187" cy="307777"/>
          </a:xfrm>
          <a:prstGeom prst="rect">
            <a:avLst/>
          </a:prstGeom>
          <a:noFill/>
        </p:spPr>
        <p:txBody>
          <a:bodyPr wrap="square" rtlCol="0" anchor="b">
            <a:spAutoFit/>
          </a:bodyPr>
          <a:lstStyle/>
          <a:p>
            <a:r>
              <a:rPr lang="pl-PL" sz="1400" dirty="0" smtClean="0">
                <a:solidFill>
                  <a:schemeClr val="bg1"/>
                </a:solidFill>
                <a:latin typeface="Roboto" panose="02000000000000000000" pitchFamily="2" charset="0"/>
                <a:ea typeface="Roboto" panose="02000000000000000000" pitchFamily="2" charset="0"/>
                <a:cs typeface="Arial" panose="020B0604020202020204" pitchFamily="34" charset="0"/>
              </a:rPr>
              <a:t>Dane prezentującego</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err="1">
                <a:solidFill>
                  <a:srgbClr val="FFED00"/>
                </a:solidFill>
              </a:rPr>
              <a:t>Pytania</a:t>
            </a:r>
            <a:r>
              <a:rPr lang="en-GB" sz="4000" b="1" dirty="0">
                <a:solidFill>
                  <a:srgbClr val="FFED00"/>
                </a:solidFill>
              </a:rPr>
              <a:t> </a:t>
            </a:r>
            <a:r>
              <a:rPr lang="en-GB" sz="4000" b="1" dirty="0" err="1">
                <a:solidFill>
                  <a:srgbClr val="FFED00"/>
                </a:solidFill>
              </a:rPr>
              <a:t>i</a:t>
            </a:r>
            <a:r>
              <a:rPr lang="en-GB" sz="4000" b="1" dirty="0">
                <a:solidFill>
                  <a:srgbClr val="FFED00"/>
                </a:solidFill>
              </a:rPr>
              <a:t> </a:t>
            </a:r>
            <a:r>
              <a:rPr lang="en-GB" sz="4000" b="1" dirty="0" err="1">
                <a:solidFill>
                  <a:srgbClr val="FFED00"/>
                </a:solidFill>
              </a:rPr>
              <a:t>dyskusja</a:t>
            </a:r>
            <a:endParaRPr lang="en-GB" sz="4000" b="1" dirty="0">
              <a:solidFill>
                <a:srgbClr val="FFED00"/>
              </a:solidFill>
            </a:endParaRPr>
          </a:p>
        </p:txBody>
      </p:sp>
    </p:spTree>
    <p:extLst>
      <p:ext uri="{BB962C8B-B14F-4D97-AF65-F5344CB8AC3E}">
        <p14:creationId xmlns:p14="http://schemas.microsoft.com/office/powerpoint/2010/main" val="21317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pl-PL" sz="2400" b="1" dirty="0">
                <a:solidFill>
                  <a:schemeClr val="accent6">
                    <a:lumMod val="50000"/>
                  </a:schemeClr>
                </a:solidFill>
              </a:rPr>
              <a:t>Te materiały edukacyjne zostały opracowane w ramach projektu BE-Rural</a:t>
            </a:r>
            <a:r>
              <a:rPr lang="pl-PL" sz="2400" b="1" dirty="0" smtClean="0">
                <a:solidFill>
                  <a:schemeClr val="accent6">
                    <a:lumMod val="50000"/>
                  </a:schemeClr>
                </a:solidFill>
              </a:rPr>
              <a:t>.</a:t>
            </a:r>
          </a:p>
          <a:p>
            <a:pPr algn="ctr"/>
            <a:r>
              <a:rPr lang="en-US" dirty="0" smtClean="0">
                <a:solidFill>
                  <a:schemeClr val="accent3">
                    <a:lumMod val="75000"/>
                  </a:schemeClr>
                </a:solidFill>
              </a:rPr>
              <a:t>Bio-based </a:t>
            </a:r>
            <a:r>
              <a:rPr lang="en-US" dirty="0">
                <a:solidFill>
                  <a:schemeClr val="accent3">
                    <a:lumMod val="75000"/>
                  </a:schemeClr>
                </a:solidFill>
              </a:rPr>
              <a:t>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a:t>
            </a:r>
            <a:r>
              <a:rPr lang="pl-PL" sz="2400" b="1" dirty="0" smtClean="0">
                <a:solidFill>
                  <a:srgbClr val="AE0917"/>
                </a:solidFill>
                <a:ea typeface="Roboto" panose="02000000000000000000" pitchFamily="2" charset="0"/>
                <a:cs typeface="Arial" panose="020B0604020202020204" pitchFamily="34" charset="0"/>
              </a:rPr>
              <a:t>wspiera</a:t>
            </a:r>
            <a:endParaRPr lang="en-GB" sz="2400" b="1" dirty="0">
              <a:solidFill>
                <a:srgbClr val="AE0917"/>
              </a:solidFill>
              <a:ea typeface="Roboto" panose="02000000000000000000" pitchFamily="2" charset="0"/>
              <a:cs typeface="Arial" panose="020B0604020202020204" pitchFamily="34" charset="0"/>
            </a:endParaRPr>
          </a:p>
          <a:p>
            <a:pPr algn="just">
              <a:spcAft>
                <a:spcPts val="1800"/>
              </a:spcAft>
            </a:pPr>
            <a:r>
              <a:rPr lang="en-US" sz="1400" dirty="0">
                <a:ea typeface="Roboto" panose="02000000000000000000" pitchFamily="2" charset="0"/>
                <a:cs typeface="Arial" panose="020B0604020202020204" pitchFamily="34" charset="0"/>
              </a:rPr>
              <a:t>… </a:t>
            </a:r>
            <a:r>
              <a:rPr lang="pl-PL" sz="1400" dirty="0" smtClean="0">
                <a:ea typeface="Roboto" panose="02000000000000000000" pitchFamily="2" charset="0"/>
                <a:cs typeface="Arial" panose="020B0604020202020204" pitchFamily="34" charset="0"/>
              </a:rPr>
              <a:t>regionalnych użytkowników w 5 krajach</a:t>
            </a:r>
            <a:r>
              <a:rPr lang="en-US" sz="1400" dirty="0" smtClean="0">
                <a:ea typeface="Roboto" panose="02000000000000000000" pitchFamily="2" charset="0"/>
                <a:cs typeface="Arial" panose="020B0604020202020204" pitchFamily="34" charset="0"/>
              </a:rPr>
              <a:t>:</a:t>
            </a:r>
            <a:endParaRPr lang="en-US"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pl-PL" sz="1400" dirty="0" smtClean="0">
                <a:ea typeface="Roboto" panose="02000000000000000000" pitchFamily="2" charset="0"/>
                <a:cs typeface="Arial" panose="020B0604020202020204" pitchFamily="34" charset="0"/>
              </a:rPr>
              <a:t>Łotwa</a:t>
            </a:r>
            <a:r>
              <a:rPr lang="en-GB" sz="1400" dirty="0" smtClean="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t>
            </a:r>
            <a:r>
              <a:rPr lang="pl-PL" sz="1400" dirty="0">
                <a:ea typeface="Roboto" panose="02000000000000000000" pitchFamily="2" charset="0"/>
                <a:cs typeface="Arial" panose="020B0604020202020204" pitchFamily="34" charset="0"/>
              </a:rPr>
              <a:t>i</a:t>
            </a:r>
            <a:r>
              <a:rPr lang="en-GB" sz="1400" dirty="0" smtClean="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smtClean="0">
                <a:ea typeface="Roboto" panose="02000000000000000000" pitchFamily="2" charset="0"/>
                <a:cs typeface="Arial" panose="020B0604020202020204" pitchFamily="34" charset="0"/>
              </a:rPr>
              <a:t>Pol</a:t>
            </a:r>
            <a:r>
              <a:rPr lang="pl-PL" sz="1400" dirty="0" smtClean="0">
                <a:ea typeface="Roboto" panose="02000000000000000000" pitchFamily="2" charset="0"/>
                <a:cs typeface="Arial" panose="020B0604020202020204" pitchFamily="34" charset="0"/>
              </a:rPr>
              <a:t>ska</a:t>
            </a:r>
            <a:r>
              <a:rPr lang="en-GB" sz="1400" dirty="0" smtClean="0">
                <a:ea typeface="Roboto" panose="02000000000000000000" pitchFamily="2" charset="0"/>
                <a:cs typeface="Arial" panose="020B0604020202020204" pitchFamily="34" charset="0"/>
              </a:rPr>
              <a:t>: </a:t>
            </a:r>
            <a:r>
              <a:rPr lang="pl-PL" sz="1400" dirty="0">
                <a:ea typeface="Roboto" panose="02000000000000000000" pitchFamily="2" charset="0"/>
                <a:cs typeface="Arial" panose="020B0604020202020204" pitchFamily="34" charset="0"/>
              </a:rPr>
              <a:t>Zalew Szczeciński i Zalew </a:t>
            </a:r>
            <a:r>
              <a:rPr lang="pl-PL" sz="1400" dirty="0" smtClean="0">
                <a:ea typeface="Roboto" panose="02000000000000000000" pitchFamily="2" charset="0"/>
                <a:cs typeface="Arial" panose="020B0604020202020204" pitchFamily="34" charset="0"/>
              </a:rPr>
              <a:t>Wiślany</a:t>
            </a:r>
          </a:p>
          <a:p>
            <a:pPr marL="214313" indent="-214313" algn="just">
              <a:spcAft>
                <a:spcPts val="1800"/>
              </a:spcAft>
              <a:buFont typeface="Arial" panose="020B0604020202020204" pitchFamily="34" charset="0"/>
              <a:buChar char="•"/>
            </a:pPr>
            <a:r>
              <a:rPr lang="en-GB" sz="1400" dirty="0" smtClean="0">
                <a:ea typeface="Roboto" panose="02000000000000000000" pitchFamily="2" charset="0"/>
                <a:cs typeface="Arial" panose="020B0604020202020204" pitchFamily="34" charset="0"/>
              </a:rPr>
              <a:t>R</a:t>
            </a:r>
            <a:r>
              <a:rPr lang="pl-PL" sz="1400" dirty="0" err="1" smtClean="0">
                <a:ea typeface="Roboto" panose="02000000000000000000" pitchFamily="2" charset="0"/>
                <a:cs typeface="Arial" panose="020B0604020202020204" pitchFamily="34" charset="0"/>
              </a:rPr>
              <a:t>umunia</a:t>
            </a:r>
            <a:r>
              <a:rPr lang="en-GB" sz="1400" dirty="0" smtClean="0">
                <a:ea typeface="Roboto" panose="02000000000000000000" pitchFamily="2" charset="0"/>
                <a:cs typeface="Arial" panose="020B0604020202020204" pitchFamily="34" charset="0"/>
              </a:rPr>
              <a:t>: Covasna</a:t>
            </a:r>
          </a:p>
          <a:p>
            <a:pPr marL="214313" indent="-214313" algn="just">
              <a:spcAft>
                <a:spcPts val="1800"/>
              </a:spcAft>
              <a:buFont typeface="Arial" panose="020B0604020202020204" pitchFamily="34" charset="0"/>
              <a:buChar char="•"/>
            </a:pPr>
            <a:r>
              <a:rPr lang="en-GB" sz="1400" dirty="0" smtClean="0">
                <a:ea typeface="Roboto" panose="02000000000000000000" pitchFamily="2" charset="0"/>
                <a:cs typeface="Arial" panose="020B0604020202020204" pitchFamily="34" charset="0"/>
              </a:rPr>
              <a:t>Bu</a:t>
            </a:r>
            <a:r>
              <a:rPr lang="pl-PL" sz="1400" dirty="0" smtClean="0">
                <a:ea typeface="Roboto" panose="02000000000000000000" pitchFamily="2" charset="0"/>
                <a:cs typeface="Arial" panose="020B0604020202020204" pitchFamily="34" charset="0"/>
              </a:rPr>
              <a:t>ł</a:t>
            </a:r>
            <a:r>
              <a:rPr lang="en-GB" sz="1400" dirty="0" err="1" smtClean="0">
                <a:ea typeface="Roboto" panose="02000000000000000000" pitchFamily="2" charset="0"/>
                <a:cs typeface="Arial" panose="020B0604020202020204" pitchFamily="34" charset="0"/>
              </a:rPr>
              <a:t>garia</a:t>
            </a:r>
            <a:r>
              <a:rPr lang="en-GB" sz="1400" dirty="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pl-PL" sz="1400" dirty="0" smtClean="0">
                <a:ea typeface="Roboto" panose="02000000000000000000" pitchFamily="2" charset="0"/>
                <a:cs typeface="Arial" panose="020B0604020202020204" pitchFamily="34" charset="0"/>
              </a:rPr>
              <a:t>Północna Macedonia</a:t>
            </a:r>
            <a:r>
              <a:rPr lang="en-GB" sz="1400" dirty="0" smtClean="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086725" y="3224734"/>
            <a:ext cx="3800475" cy="2862322"/>
          </a:xfrm>
          <a:prstGeom prst="rect">
            <a:avLst/>
          </a:prstGeom>
        </p:spPr>
        <p:txBody>
          <a:bodyPr wrap="square">
            <a:spAutoFit/>
          </a:bodyPr>
          <a:lstStyle/>
          <a:p>
            <a:pPr marL="7144" algn="ctr"/>
            <a:r>
              <a:rPr lang="pl-PL" sz="2000" dirty="0">
                <a:solidFill>
                  <a:schemeClr val="accent6">
                    <a:lumMod val="50000"/>
                  </a:schemeClr>
                </a:solidFill>
                <a:ea typeface="Roboto Light" panose="02000000000000000000" pitchFamily="2" charset="0"/>
                <a:cs typeface="Arial" panose="020B0604020202020204" pitchFamily="34" charset="0"/>
              </a:rPr>
              <a:t>Celem BE-Rural jest </a:t>
            </a:r>
            <a:r>
              <a:rPr lang="pl-PL" sz="2000" dirty="0" smtClean="0">
                <a:solidFill>
                  <a:schemeClr val="accent6">
                    <a:lumMod val="50000"/>
                  </a:schemeClr>
                </a:solidFill>
                <a:ea typeface="Roboto Light" panose="02000000000000000000" pitchFamily="2" charset="0"/>
                <a:cs typeface="Arial" panose="020B0604020202020204" pitchFamily="34" charset="0"/>
              </a:rPr>
              <a:t/>
            </a:r>
            <a:br>
              <a:rPr lang="pl-PL" sz="2000" dirty="0" smtClean="0">
                <a:solidFill>
                  <a:schemeClr val="accent6">
                    <a:lumMod val="50000"/>
                  </a:schemeClr>
                </a:solidFill>
                <a:ea typeface="Roboto Light" panose="02000000000000000000" pitchFamily="2" charset="0"/>
                <a:cs typeface="Arial" panose="020B0604020202020204" pitchFamily="34" charset="0"/>
              </a:rPr>
            </a:br>
            <a:r>
              <a:rPr lang="pl-PL" sz="2000" dirty="0" smtClean="0">
                <a:solidFill>
                  <a:schemeClr val="accent6">
                    <a:lumMod val="50000"/>
                  </a:schemeClr>
                </a:solidFill>
                <a:ea typeface="Roboto Light" panose="02000000000000000000" pitchFamily="2" charset="0"/>
                <a:cs typeface="Arial" panose="020B0604020202020204" pitchFamily="34" charset="0"/>
              </a:rPr>
              <a:t>wykorzystanie </a:t>
            </a:r>
            <a:r>
              <a:rPr lang="pl-PL" sz="2000" dirty="0">
                <a:solidFill>
                  <a:schemeClr val="accent6">
                    <a:lumMod val="50000"/>
                  </a:schemeClr>
                </a:solidFill>
                <a:ea typeface="Roboto Light" panose="02000000000000000000" pitchFamily="2" charset="0"/>
                <a:cs typeface="Arial" panose="020B0604020202020204" pitchFamily="34" charset="0"/>
              </a:rPr>
              <a:t>potencjału regionalnych gospodarek opartych na </a:t>
            </a:r>
            <a:r>
              <a:rPr lang="pl-PL" sz="2000" dirty="0" err="1">
                <a:solidFill>
                  <a:schemeClr val="accent6">
                    <a:lumMod val="50000"/>
                  </a:schemeClr>
                </a:solidFill>
                <a:ea typeface="Roboto Light" panose="02000000000000000000" pitchFamily="2" charset="0"/>
                <a:cs typeface="Arial" panose="020B0604020202020204" pitchFamily="34" charset="0"/>
              </a:rPr>
              <a:t>biogospodarce</a:t>
            </a:r>
            <a:r>
              <a:rPr lang="pl-PL" sz="2000" dirty="0">
                <a:solidFill>
                  <a:schemeClr val="accent6">
                    <a:lumMod val="50000"/>
                  </a:schemeClr>
                </a:solidFill>
                <a:ea typeface="Roboto Light" panose="02000000000000000000" pitchFamily="2" charset="0"/>
                <a:cs typeface="Arial" panose="020B0604020202020204" pitchFamily="34" charset="0"/>
              </a:rPr>
              <a:t> poprzez wspieranie odpowiednich podmiotów </a:t>
            </a:r>
            <a:r>
              <a:rPr lang="pl-PL" sz="2000" dirty="0" smtClean="0">
                <a:solidFill>
                  <a:schemeClr val="accent6">
                    <a:lumMod val="50000"/>
                  </a:schemeClr>
                </a:solidFill>
                <a:ea typeface="Roboto Light" panose="02000000000000000000" pitchFamily="2" charset="0"/>
                <a:cs typeface="Arial" panose="020B0604020202020204" pitchFamily="34" charset="0"/>
              </a:rPr>
              <a:t>w partycypacyjnym </a:t>
            </a:r>
            <a:r>
              <a:rPr lang="pl-PL" sz="2000" dirty="0">
                <a:solidFill>
                  <a:schemeClr val="accent6">
                    <a:lumMod val="50000"/>
                  </a:schemeClr>
                </a:solidFill>
                <a:ea typeface="Roboto Light" panose="02000000000000000000" pitchFamily="2" charset="0"/>
                <a:cs typeface="Arial" panose="020B0604020202020204" pitchFamily="34" charset="0"/>
              </a:rPr>
              <a:t>opracowywaniu strategii </a:t>
            </a:r>
            <a:r>
              <a:rPr lang="pl-PL" sz="2000" dirty="0" smtClean="0">
                <a:solidFill>
                  <a:schemeClr val="accent6">
                    <a:lumMod val="50000"/>
                  </a:schemeClr>
                </a:solidFill>
                <a:ea typeface="Roboto Light" panose="02000000000000000000" pitchFamily="2" charset="0"/>
                <a:cs typeface="Arial" panose="020B0604020202020204" pitchFamily="34" charset="0"/>
              </a:rPr>
              <a:t/>
            </a:r>
            <a:br>
              <a:rPr lang="pl-PL" sz="2000" dirty="0" smtClean="0">
                <a:solidFill>
                  <a:schemeClr val="accent6">
                    <a:lumMod val="50000"/>
                  </a:schemeClr>
                </a:solidFill>
                <a:ea typeface="Roboto Light" panose="02000000000000000000" pitchFamily="2" charset="0"/>
                <a:cs typeface="Arial" panose="020B0604020202020204" pitchFamily="34" charset="0"/>
              </a:rPr>
            </a:br>
            <a:r>
              <a:rPr lang="pl-PL" sz="2000" dirty="0" smtClean="0">
                <a:solidFill>
                  <a:schemeClr val="accent6">
                    <a:lumMod val="50000"/>
                  </a:schemeClr>
                </a:solidFill>
                <a:ea typeface="Roboto Light" panose="02000000000000000000" pitchFamily="2" charset="0"/>
                <a:cs typeface="Arial" panose="020B0604020202020204" pitchFamily="34" charset="0"/>
              </a:rPr>
              <a:t>i </a:t>
            </a:r>
            <a:r>
              <a:rPr lang="pl-PL" sz="2000" dirty="0">
                <a:solidFill>
                  <a:schemeClr val="accent6">
                    <a:lumMod val="50000"/>
                  </a:schemeClr>
                </a:solidFill>
                <a:ea typeface="Roboto Light" panose="02000000000000000000" pitchFamily="2" charset="0"/>
                <a:cs typeface="Arial" panose="020B0604020202020204" pitchFamily="34" charset="0"/>
              </a:rPr>
              <a:t>planów działania </a:t>
            </a:r>
            <a:r>
              <a:rPr lang="pl-PL" sz="2000" dirty="0" smtClean="0">
                <a:solidFill>
                  <a:schemeClr val="accent6">
                    <a:lumMod val="50000"/>
                  </a:schemeClr>
                </a:solidFill>
                <a:ea typeface="Roboto Light" panose="02000000000000000000" pitchFamily="2" charset="0"/>
                <a:cs typeface="Arial" panose="020B0604020202020204" pitchFamily="34" charset="0"/>
              </a:rPr>
              <a:t/>
            </a:r>
            <a:br>
              <a:rPr lang="pl-PL" sz="2000" dirty="0" smtClean="0">
                <a:solidFill>
                  <a:schemeClr val="accent6">
                    <a:lumMod val="50000"/>
                  </a:schemeClr>
                </a:solidFill>
                <a:ea typeface="Roboto Light" panose="02000000000000000000" pitchFamily="2" charset="0"/>
                <a:cs typeface="Arial" panose="020B0604020202020204" pitchFamily="34" charset="0"/>
              </a:rPr>
            </a:br>
            <a:r>
              <a:rPr lang="pl-PL" sz="2000" dirty="0" smtClean="0">
                <a:solidFill>
                  <a:schemeClr val="accent6">
                    <a:lumMod val="50000"/>
                  </a:schemeClr>
                </a:solidFill>
                <a:ea typeface="Roboto Light" panose="02000000000000000000" pitchFamily="2" charset="0"/>
                <a:cs typeface="Arial" panose="020B0604020202020204" pitchFamily="34" charset="0"/>
              </a:rPr>
              <a:t>w </a:t>
            </a:r>
            <a:r>
              <a:rPr lang="pl-PL" sz="2000" dirty="0">
                <a:solidFill>
                  <a:schemeClr val="accent6">
                    <a:lumMod val="50000"/>
                  </a:schemeClr>
                </a:solidFill>
                <a:ea typeface="Roboto Light" panose="02000000000000000000" pitchFamily="2" charset="0"/>
                <a:cs typeface="Arial" panose="020B0604020202020204" pitchFamily="34" charset="0"/>
              </a:rPr>
              <a:t>zakresie </a:t>
            </a:r>
            <a:r>
              <a:rPr lang="pl-PL" sz="2000" dirty="0" err="1">
                <a:solidFill>
                  <a:schemeClr val="accent6">
                    <a:lumMod val="50000"/>
                  </a:schemeClr>
                </a:solidFill>
                <a:ea typeface="Roboto Light" panose="02000000000000000000" pitchFamily="2" charset="0"/>
                <a:cs typeface="Arial" panose="020B0604020202020204" pitchFamily="34" charset="0"/>
              </a:rPr>
              <a:t>biogospodarki</a:t>
            </a:r>
            <a:r>
              <a:rPr lang="pl-PL" sz="2000" dirty="0">
                <a:solidFill>
                  <a:schemeClr val="accent6">
                    <a:lumMod val="50000"/>
                  </a:schemeClr>
                </a:solidFill>
                <a:ea typeface="Roboto Light" panose="02000000000000000000" pitchFamily="2" charset="0"/>
                <a:cs typeface="Arial" panose="020B0604020202020204" pitchFamily="34" charset="0"/>
              </a:rPr>
              <a:t>. </a:t>
            </a:r>
            <a:r>
              <a:rPr lang="en-GB" sz="2000" dirty="0">
                <a:solidFill>
                  <a:schemeClr val="accent6">
                    <a:lumMod val="50000"/>
                  </a:schemeClr>
                </a:solidFill>
                <a:ea typeface="Roboto Light" panose="02000000000000000000" pitchFamily="2" charset="0"/>
                <a:cs typeface="Arial" panose="020B0604020202020204" pitchFamily="34" charset="0"/>
              </a:rPr>
              <a:t>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32839732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gov.pl/photo/format/b0022c01-4e7c-4f15-ba43-f973e1d71776/resolution/729x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979" y="1492444"/>
            <a:ext cx="7514530" cy="3174864"/>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36547"/>
            <a:ext cx="5807068" cy="954107"/>
          </a:xfrm>
          <a:prstGeom prst="rect">
            <a:avLst/>
          </a:prstGeom>
          <a:noFill/>
        </p:spPr>
        <p:txBody>
          <a:bodyPr wrap="square" rtlCol="0">
            <a:spAutoFit/>
          </a:bodyPr>
          <a:lstStyle/>
          <a:p>
            <a:pPr algn="r"/>
            <a:r>
              <a:rPr lang="pl-PL" sz="28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Cele Zrównoważonego Rozwoju ONZ </a:t>
            </a:r>
            <a:r>
              <a:rPr lang="en-GB" sz="28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(SDGs</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9" name="Picture 8">
            <a:extLst>
              <a:ext uri="{FF2B5EF4-FFF2-40B4-BE49-F238E27FC236}">
                <a16:creationId xmlns:a16="http://schemas.microsoft.com/office/drawing/2014/main" id="{73CEE751-1D19-7841-84E8-08711BFB701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9755" y="4850652"/>
            <a:ext cx="1768897" cy="1922965"/>
          </a:xfrm>
          <a:prstGeom prst="rect">
            <a:avLst/>
          </a:prstGeom>
        </p:spPr>
      </p:pic>
      <p:sp>
        <p:nvSpPr>
          <p:cNvPr id="10" name="TextBox 9">
            <a:extLst>
              <a:ext uri="{FF2B5EF4-FFF2-40B4-BE49-F238E27FC236}">
                <a16:creationId xmlns:a16="http://schemas.microsoft.com/office/drawing/2014/main" id="{F5F76192-D496-FF44-9B56-53F7D73B89A1}"/>
              </a:ext>
            </a:extLst>
          </p:cNvPr>
          <p:cNvSpPr txBox="1"/>
          <p:nvPr/>
        </p:nvSpPr>
        <p:spPr>
          <a:xfrm>
            <a:off x="80210" y="1281090"/>
            <a:ext cx="5398060" cy="3785652"/>
          </a:xfrm>
          <a:prstGeom prst="rect">
            <a:avLst/>
          </a:prstGeom>
          <a:noFill/>
        </p:spPr>
        <p:txBody>
          <a:bodyPr wrap="square" rtlCol="0">
            <a:spAutoFit/>
          </a:bodyPr>
          <a:lstStyle/>
          <a:p>
            <a:pPr marL="579437" lvl="1" indent="-342900">
              <a:buFont typeface="Arial" panose="020B0604020202020204" pitchFamily="34" charset="0"/>
              <a:buChar char="•"/>
            </a:pPr>
            <a:r>
              <a:rPr lang="pl-PL" sz="2400" dirty="0">
                <a:solidFill>
                  <a:schemeClr val="accent1">
                    <a:lumMod val="50000"/>
                  </a:schemeClr>
                </a:solidFill>
              </a:rPr>
              <a:t>We wrześniu 2015 r. Organizacja Narodów Zjednoczonych przyjęła 17 Celów Zrównoważonego Rozwoju (SDG).</a:t>
            </a:r>
          </a:p>
          <a:p>
            <a:pPr marL="579437" lvl="1" indent="-342900">
              <a:buFont typeface="Arial" panose="020B0604020202020204" pitchFamily="34" charset="0"/>
              <a:buChar char="•"/>
            </a:pPr>
            <a:r>
              <a:rPr lang="pl-PL" sz="2400" dirty="0" smtClean="0">
                <a:solidFill>
                  <a:schemeClr val="accent1">
                    <a:lumMod val="50000"/>
                  </a:schemeClr>
                </a:solidFill>
              </a:rPr>
              <a:t>Te </a:t>
            </a:r>
            <a:r>
              <a:rPr lang="pl-PL" sz="2400" dirty="0">
                <a:solidFill>
                  <a:schemeClr val="accent1">
                    <a:lumMod val="50000"/>
                  </a:schemeClr>
                </a:solidFill>
              </a:rPr>
              <a:t>17 SDG zawierają 169 celów szczegółowych.</a:t>
            </a:r>
          </a:p>
          <a:p>
            <a:pPr marL="579437" lvl="1" indent="-342900">
              <a:buFont typeface="Arial" panose="020B0604020202020204" pitchFamily="34" charset="0"/>
              <a:buChar char="•"/>
            </a:pPr>
            <a:r>
              <a:rPr lang="pl-PL" sz="2400" dirty="0" smtClean="0">
                <a:solidFill>
                  <a:schemeClr val="accent1">
                    <a:lumMod val="50000"/>
                  </a:schemeClr>
                </a:solidFill>
              </a:rPr>
              <a:t>Rządy </a:t>
            </a:r>
            <a:r>
              <a:rPr lang="pl-PL" sz="2400" dirty="0">
                <a:solidFill>
                  <a:schemeClr val="accent1">
                    <a:lumMod val="50000"/>
                  </a:schemeClr>
                </a:solidFill>
              </a:rPr>
              <a:t>193 krajów zgodziły się na realizację tych celów w celu realizacji Agendy Zrównoważonego Rozwoju na rok</a:t>
            </a:r>
            <a:endParaRPr lang="en-US" sz="2400" dirty="0">
              <a:solidFill>
                <a:schemeClr val="accent1">
                  <a:lumMod val="50000"/>
                </a:schemeClr>
              </a:solidFill>
            </a:endParaRPr>
          </a:p>
        </p:txBody>
      </p:sp>
      <p:sp>
        <p:nvSpPr>
          <p:cNvPr id="12" name="TextBox 11">
            <a:extLst>
              <a:ext uri="{FF2B5EF4-FFF2-40B4-BE49-F238E27FC236}">
                <a16:creationId xmlns:a16="http://schemas.microsoft.com/office/drawing/2014/main" id="{E2439145-47D4-9046-9176-2FAC49075177}"/>
              </a:ext>
            </a:extLst>
          </p:cNvPr>
          <p:cNvSpPr txBox="1"/>
          <p:nvPr/>
        </p:nvSpPr>
        <p:spPr>
          <a:xfrm>
            <a:off x="5790059" y="4667308"/>
            <a:ext cx="6245790" cy="276999"/>
          </a:xfrm>
          <a:prstGeom prst="rect">
            <a:avLst/>
          </a:prstGeom>
          <a:noFill/>
        </p:spPr>
        <p:txBody>
          <a:bodyPr wrap="square" rtlCol="0">
            <a:spAutoFit/>
          </a:bodyPr>
          <a:lstStyle/>
          <a:p>
            <a:r>
              <a:rPr lang="pl-PL" sz="1200" i="1" dirty="0" smtClean="0">
                <a:solidFill>
                  <a:schemeClr val="bg1">
                    <a:lumMod val="50000"/>
                  </a:schemeClr>
                </a:solidFill>
              </a:rPr>
              <a:t>Źródło</a:t>
            </a:r>
            <a:r>
              <a:rPr lang="en-US" sz="1200" i="1" dirty="0" smtClean="0"/>
              <a:t>:</a:t>
            </a:r>
            <a:r>
              <a:rPr lang="pl-PL" sz="1200" i="1" dirty="0"/>
              <a:t> https://www.gov.pl/web/rozwoj-praca-technologia/4-rocznica-przyjecia-agendy-2030</a:t>
            </a:r>
            <a:endParaRPr lang="en-US" sz="1200" i="1" dirty="0"/>
          </a:p>
        </p:txBody>
      </p:sp>
    </p:spTree>
    <p:extLst>
      <p:ext uri="{BB962C8B-B14F-4D97-AF65-F5344CB8AC3E}">
        <p14:creationId xmlns:p14="http://schemas.microsoft.com/office/powerpoint/2010/main" val="174068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233601" y="113141"/>
            <a:ext cx="489698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a:t>
            </a:r>
            <a:r>
              <a:rPr lang="en-GB"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a:t>
            </a: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Tort weselny</a:t>
            </a:r>
            <a:r>
              <a:rPr lang="en-GB"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7" name="Slide Number Placeholder 6">
            <a:extLst>
              <a:ext uri="{FF2B5EF4-FFF2-40B4-BE49-F238E27FC236}">
                <a16:creationId xmlns:a16="http://schemas.microsoft.com/office/drawing/2014/main" id="{5D16AEA9-A918-4313-9145-151B2CA42DE4}"/>
              </a:ext>
            </a:extLst>
          </p:cNvPr>
          <p:cNvSpPr>
            <a:spLocks noGrp="1"/>
          </p:cNvSpPr>
          <p:nvPr>
            <p:ph type="sldNum" sz="quarter" idx="12"/>
          </p:nvPr>
        </p:nvSpPr>
        <p:spPr/>
        <p:txBody>
          <a:bodyPr/>
          <a:lstStyle/>
          <a:p>
            <a:fld id="{EC26C995-391B-2840-AEE5-46B20E750235}" type="slidenum">
              <a:rPr lang="de-DE" smtClean="0"/>
              <a:t>4</a:t>
            </a:fld>
            <a:endParaRPr lang="de-DE"/>
          </a:p>
        </p:txBody>
      </p:sp>
      <p:sp>
        <p:nvSpPr>
          <p:cNvPr id="12" name="TextBox 11">
            <a:extLst>
              <a:ext uri="{FF2B5EF4-FFF2-40B4-BE49-F238E27FC236}">
                <a16:creationId xmlns:a16="http://schemas.microsoft.com/office/drawing/2014/main" id="{9A6627AB-2405-6040-924A-17EEB34EF9E1}"/>
              </a:ext>
            </a:extLst>
          </p:cNvPr>
          <p:cNvSpPr txBox="1"/>
          <p:nvPr/>
        </p:nvSpPr>
        <p:spPr>
          <a:xfrm>
            <a:off x="1155324" y="1312760"/>
            <a:ext cx="11036676" cy="707886"/>
          </a:xfrm>
          <a:prstGeom prst="rect">
            <a:avLst/>
          </a:prstGeom>
          <a:noFill/>
        </p:spPr>
        <p:txBody>
          <a:bodyPr wrap="none" rtlCol="0">
            <a:spAutoFit/>
          </a:bodyPr>
          <a:lstStyle/>
          <a:p>
            <a:r>
              <a:rPr lang="pl-PL" sz="2400" dirty="0">
                <a:solidFill>
                  <a:schemeClr val="accent1">
                    <a:lumMod val="50000"/>
                  </a:schemeClr>
                </a:solidFill>
              </a:rPr>
              <a:t>Nowy sposób postrzegania ekonomicznych, społecznych i ekologicznych aspektów SDG</a:t>
            </a:r>
            <a:r>
              <a:rPr lang="en-US" sz="2400" dirty="0" smtClean="0">
                <a:solidFill>
                  <a:schemeClr val="accent1">
                    <a:lumMod val="50000"/>
                  </a:schemeClr>
                </a:solidFill>
              </a:rPr>
              <a:t>.</a:t>
            </a:r>
            <a:endParaRPr lang="en-US" sz="2400" dirty="0">
              <a:solidFill>
                <a:schemeClr val="accent1">
                  <a:lumMod val="50000"/>
                </a:schemeClr>
              </a:solidFill>
            </a:endParaRPr>
          </a:p>
          <a:p>
            <a:r>
              <a:rPr lang="en-US" sz="1600" dirty="0">
                <a:solidFill>
                  <a:schemeClr val="accent1">
                    <a:lumMod val="50000"/>
                  </a:schemeClr>
                </a:solidFill>
              </a:rPr>
              <a:t>                             </a:t>
            </a:r>
            <a:r>
              <a:rPr lang="en-US" sz="1600" dirty="0" smtClean="0">
                <a:solidFill>
                  <a:schemeClr val="accent1">
                    <a:lumMod val="50000"/>
                  </a:schemeClr>
                </a:solidFill>
              </a:rPr>
              <a:t>(</a:t>
            </a:r>
            <a:r>
              <a:rPr lang="pl-PL" sz="1600" dirty="0" smtClean="0">
                <a:solidFill>
                  <a:schemeClr val="accent1">
                    <a:lumMod val="50000"/>
                  </a:schemeClr>
                </a:solidFill>
              </a:rPr>
              <a:t>propozycja </a:t>
            </a:r>
            <a:r>
              <a:rPr lang="en-US" sz="1600" dirty="0" smtClean="0">
                <a:solidFill>
                  <a:schemeClr val="accent1">
                    <a:lumMod val="50000"/>
                  </a:schemeClr>
                </a:solidFill>
              </a:rPr>
              <a:t>Johan </a:t>
            </a:r>
            <a:r>
              <a:rPr lang="en-US" sz="1600" dirty="0">
                <a:solidFill>
                  <a:schemeClr val="accent1">
                    <a:lumMod val="50000"/>
                  </a:schemeClr>
                </a:solidFill>
              </a:rPr>
              <a:t>Rockström and Pavan Sukhdev, Stockholm Resilience Centre)</a:t>
            </a:r>
            <a:endParaRPr lang="en-US" sz="1600" dirty="0"/>
          </a:p>
        </p:txBody>
      </p:sp>
      <p:pic>
        <p:nvPicPr>
          <p:cNvPr id="13" name="Picture 12">
            <a:extLst>
              <a:ext uri="{FF2B5EF4-FFF2-40B4-BE49-F238E27FC236}">
                <a16:creationId xmlns:a16="http://schemas.microsoft.com/office/drawing/2014/main" id="{E5AF9020-AA28-3046-829F-3086CBACE14F}"/>
              </a:ext>
            </a:extLst>
          </p:cNvPr>
          <p:cNvPicPr>
            <a:picLocks noChangeAspect="1"/>
          </p:cNvPicPr>
          <p:nvPr/>
        </p:nvPicPr>
        <p:blipFill>
          <a:blip r:embed="rId4"/>
          <a:stretch>
            <a:fillRect/>
          </a:stretch>
        </p:blipFill>
        <p:spPr>
          <a:xfrm>
            <a:off x="6014402" y="2186232"/>
            <a:ext cx="5588185" cy="4333695"/>
          </a:xfrm>
          <a:prstGeom prst="rect">
            <a:avLst/>
          </a:prstGeom>
        </p:spPr>
      </p:pic>
      <p:sp>
        <p:nvSpPr>
          <p:cNvPr id="14" name="TextBox 13">
            <a:extLst>
              <a:ext uri="{FF2B5EF4-FFF2-40B4-BE49-F238E27FC236}">
                <a16:creationId xmlns:a16="http://schemas.microsoft.com/office/drawing/2014/main" id="{C13EF7BA-25BF-634D-BF6A-8694595D31FB}"/>
              </a:ext>
            </a:extLst>
          </p:cNvPr>
          <p:cNvSpPr txBox="1"/>
          <p:nvPr/>
        </p:nvSpPr>
        <p:spPr>
          <a:xfrm>
            <a:off x="375557" y="3163249"/>
            <a:ext cx="5355771" cy="3046988"/>
          </a:xfrm>
          <a:prstGeom prst="rect">
            <a:avLst/>
          </a:prstGeom>
          <a:noFill/>
        </p:spPr>
        <p:txBody>
          <a:bodyPr wrap="square" rtlCol="0">
            <a:spAutoFit/>
          </a:bodyPr>
          <a:lstStyle/>
          <a:p>
            <a:pPr marL="342900" indent="-342900">
              <a:buFont typeface="Arial" panose="020B0604020202020204" pitchFamily="34" charset="0"/>
              <a:buChar char="•"/>
            </a:pPr>
            <a:r>
              <a:rPr lang="pl-PL" sz="2400" dirty="0">
                <a:solidFill>
                  <a:schemeClr val="accent1">
                    <a:lumMod val="50000"/>
                  </a:schemeClr>
                </a:solidFill>
              </a:rPr>
              <a:t>M</a:t>
            </a:r>
            <a:r>
              <a:rPr lang="pl-PL" sz="2400" dirty="0" smtClean="0">
                <a:solidFill>
                  <a:schemeClr val="accent1">
                    <a:lumMod val="50000"/>
                  </a:schemeClr>
                </a:solidFill>
              </a:rPr>
              <a:t>odel </a:t>
            </a:r>
            <a:r>
              <a:rPr lang="pl-PL" sz="2400" dirty="0">
                <a:solidFill>
                  <a:schemeClr val="accent1">
                    <a:lumMod val="50000"/>
                  </a:schemeClr>
                </a:solidFill>
              </a:rPr>
              <a:t>ten zakłada, że gospodarka i społeczeństwo są postrzegane jako zakorzenione części biosfery. </a:t>
            </a:r>
          </a:p>
          <a:p>
            <a:pPr marL="342900" indent="-342900">
              <a:buFont typeface="Arial" panose="020B0604020202020204" pitchFamily="34" charset="0"/>
              <a:buChar char="•"/>
            </a:pPr>
            <a:r>
              <a:rPr lang="pl-PL" sz="2400" dirty="0" smtClean="0">
                <a:solidFill>
                  <a:schemeClr val="accent1">
                    <a:lumMod val="50000"/>
                  </a:schemeClr>
                </a:solidFill>
              </a:rPr>
              <a:t>Wszystkie </a:t>
            </a:r>
            <a:r>
              <a:rPr lang="pl-PL" sz="2400" dirty="0">
                <a:solidFill>
                  <a:schemeClr val="accent1">
                    <a:lumMod val="50000"/>
                  </a:schemeClr>
                </a:solidFill>
              </a:rPr>
              <a:t>SDG są bezpośrednio lub pośrednio połączone ze sobą.</a:t>
            </a:r>
          </a:p>
          <a:p>
            <a:pPr marL="342900" indent="-342900">
              <a:buFont typeface="Arial" panose="020B0604020202020204" pitchFamily="34" charset="0"/>
              <a:buChar char="•"/>
            </a:pPr>
            <a:r>
              <a:rPr lang="pl-PL" sz="2400" dirty="0" smtClean="0">
                <a:solidFill>
                  <a:schemeClr val="accent1">
                    <a:lumMod val="50000"/>
                  </a:schemeClr>
                </a:solidFill>
              </a:rPr>
              <a:t>Cel </a:t>
            </a:r>
            <a:r>
              <a:rPr lang="pl-PL" sz="2400" dirty="0">
                <a:solidFill>
                  <a:schemeClr val="accent1">
                    <a:lumMod val="50000"/>
                  </a:schemeClr>
                </a:solidFill>
              </a:rPr>
              <a:t>17 to globalne partnerstwo wymagane dla zrównoważonego rozwoju</a:t>
            </a:r>
            <a:r>
              <a:rPr lang="en-US" sz="2400" dirty="0" smtClean="0">
                <a:solidFill>
                  <a:schemeClr val="accent1">
                    <a:lumMod val="50000"/>
                  </a:schemeClr>
                </a:solidFill>
              </a:rPr>
              <a:t>.</a:t>
            </a:r>
            <a:endParaRPr lang="en-US" sz="2400" dirty="0">
              <a:solidFill>
                <a:schemeClr val="accent1">
                  <a:lumMod val="50000"/>
                </a:schemeClr>
              </a:solidFill>
            </a:endParaRPr>
          </a:p>
        </p:txBody>
      </p:sp>
      <p:sp>
        <p:nvSpPr>
          <p:cNvPr id="17" name="TextBox 16">
            <a:extLst>
              <a:ext uri="{FF2B5EF4-FFF2-40B4-BE49-F238E27FC236}">
                <a16:creationId xmlns:a16="http://schemas.microsoft.com/office/drawing/2014/main" id="{A05F7164-9B18-ED4D-A240-48B9312945B5}"/>
              </a:ext>
            </a:extLst>
          </p:cNvPr>
          <p:cNvSpPr txBox="1"/>
          <p:nvPr/>
        </p:nvSpPr>
        <p:spPr>
          <a:xfrm>
            <a:off x="6982375" y="6503598"/>
            <a:ext cx="4134465" cy="246221"/>
          </a:xfrm>
          <a:prstGeom prst="rect">
            <a:avLst/>
          </a:prstGeom>
          <a:noFill/>
        </p:spPr>
        <p:txBody>
          <a:bodyPr wrap="none" rtlCol="0">
            <a:spAutoFit/>
          </a:bodyPr>
          <a:lstStyle/>
          <a:p>
            <a:r>
              <a:rPr lang="pl-PL" sz="1000" i="1" dirty="0" smtClean="0">
                <a:solidFill>
                  <a:schemeClr val="bg1">
                    <a:lumMod val="50000"/>
                  </a:schemeClr>
                </a:solidFill>
              </a:rPr>
              <a:t>Źródło</a:t>
            </a:r>
            <a:r>
              <a:rPr lang="en-US" sz="1000" i="1" dirty="0" smtClean="0">
                <a:solidFill>
                  <a:schemeClr val="bg1">
                    <a:lumMod val="50000"/>
                  </a:schemeClr>
                </a:solidFill>
              </a:rPr>
              <a:t>: </a:t>
            </a:r>
            <a:r>
              <a:rPr lang="en-US" sz="1000" i="1" dirty="0">
                <a:solidFill>
                  <a:schemeClr val="bg1">
                    <a:lumMod val="50000"/>
                  </a:schemeClr>
                </a:solidFill>
              </a:rPr>
              <a:t>Azote Images for Stockholm Resilience Centre, Stockholm University</a:t>
            </a:r>
          </a:p>
        </p:txBody>
      </p:sp>
    </p:spTree>
    <p:extLst>
      <p:ext uri="{BB962C8B-B14F-4D97-AF65-F5344CB8AC3E}">
        <p14:creationId xmlns:p14="http://schemas.microsoft.com/office/powerpoint/2010/main" val="81402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766560" y="174791"/>
            <a:ext cx="4836027" cy="615553"/>
          </a:xfrm>
          <a:prstGeom prst="rect">
            <a:avLst/>
          </a:prstGeom>
          <a:noFill/>
        </p:spPr>
        <p:txBody>
          <a:bodyPr wrap="square" rtlCol="0">
            <a:spAutoFit/>
          </a:bodyPr>
          <a:lstStyle/>
          <a:p>
            <a:pPr algn="r"/>
            <a:r>
              <a:rPr lang="en-GB"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SDG </a:t>
            </a: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na świecie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2" name="Picture 11">
            <a:extLst>
              <a:ext uri="{FF2B5EF4-FFF2-40B4-BE49-F238E27FC236}">
                <a16:creationId xmlns:a16="http://schemas.microsoft.com/office/drawing/2014/main" id="{EB9B9F49-6F62-F549-A8D3-03ADE0B709EA}"/>
              </a:ext>
            </a:extLst>
          </p:cNvPr>
          <p:cNvPicPr>
            <a:picLocks noChangeAspect="1"/>
          </p:cNvPicPr>
          <p:nvPr/>
        </p:nvPicPr>
        <p:blipFill>
          <a:blip r:embed="rId4"/>
          <a:stretch>
            <a:fillRect/>
          </a:stretch>
        </p:blipFill>
        <p:spPr>
          <a:xfrm>
            <a:off x="114000" y="2179696"/>
            <a:ext cx="6725911" cy="3080901"/>
          </a:xfrm>
          <a:prstGeom prst="rect">
            <a:avLst/>
          </a:prstGeom>
        </p:spPr>
      </p:pic>
      <p:pic>
        <p:nvPicPr>
          <p:cNvPr id="13" name="Picture 12">
            <a:extLst>
              <a:ext uri="{FF2B5EF4-FFF2-40B4-BE49-F238E27FC236}">
                <a16:creationId xmlns:a16="http://schemas.microsoft.com/office/drawing/2014/main" id="{8546D771-5224-EB43-9B58-2B0FA5F3A62F}"/>
              </a:ext>
            </a:extLst>
          </p:cNvPr>
          <p:cNvPicPr>
            <a:picLocks noChangeAspect="1"/>
          </p:cNvPicPr>
          <p:nvPr/>
        </p:nvPicPr>
        <p:blipFill>
          <a:blip r:embed="rId5"/>
          <a:stretch>
            <a:fillRect/>
          </a:stretch>
        </p:blipFill>
        <p:spPr>
          <a:xfrm>
            <a:off x="7034313" y="1823862"/>
            <a:ext cx="3884991" cy="3704770"/>
          </a:xfrm>
          <a:prstGeom prst="rect">
            <a:avLst/>
          </a:prstGeom>
        </p:spPr>
      </p:pic>
      <p:sp>
        <p:nvSpPr>
          <p:cNvPr id="14" name="TextBox 13">
            <a:extLst>
              <a:ext uri="{FF2B5EF4-FFF2-40B4-BE49-F238E27FC236}">
                <a16:creationId xmlns:a16="http://schemas.microsoft.com/office/drawing/2014/main" id="{E400E6BD-0AE3-6B47-86CB-0853B09C1E94}"/>
              </a:ext>
            </a:extLst>
          </p:cNvPr>
          <p:cNvSpPr txBox="1"/>
          <p:nvPr/>
        </p:nvSpPr>
        <p:spPr>
          <a:xfrm>
            <a:off x="755537" y="5774853"/>
            <a:ext cx="10847050" cy="830997"/>
          </a:xfrm>
          <a:prstGeom prst="rect">
            <a:avLst/>
          </a:prstGeom>
          <a:noFill/>
        </p:spPr>
        <p:txBody>
          <a:bodyPr wrap="square" rtlCol="0">
            <a:spAutoFit/>
          </a:bodyPr>
          <a:lstStyle/>
          <a:p>
            <a:r>
              <a:rPr lang="pl-PL" sz="2400" dirty="0">
                <a:solidFill>
                  <a:schemeClr val="accent1">
                    <a:lumMod val="50000"/>
                  </a:schemeClr>
                </a:solidFill>
              </a:rPr>
              <a:t>S</a:t>
            </a:r>
            <a:r>
              <a:rPr lang="pl-PL" sz="2400" dirty="0" smtClean="0">
                <a:solidFill>
                  <a:schemeClr val="accent1">
                    <a:lumMod val="50000"/>
                  </a:schemeClr>
                </a:solidFill>
              </a:rPr>
              <a:t>prawdź stronę: </a:t>
            </a:r>
            <a:r>
              <a:rPr lang="en-GB" sz="2400" dirty="0" smtClean="0">
                <a:hlinkClick r:id="rId6"/>
              </a:rPr>
              <a:t>https</a:t>
            </a:r>
            <a:r>
              <a:rPr lang="en-GB" sz="2400" dirty="0">
                <a:hlinkClick r:id="rId6"/>
              </a:rPr>
              <a:t>://dashboards.sdgindex.org</a:t>
            </a:r>
            <a:r>
              <a:rPr lang="en-GB" sz="2400" dirty="0" smtClean="0">
                <a:hlinkClick r:id="rId6"/>
              </a:rPr>
              <a:t>/#/</a:t>
            </a:r>
            <a:r>
              <a:rPr lang="pl-PL" sz="2400" dirty="0" smtClean="0">
                <a:solidFill>
                  <a:schemeClr val="accent1">
                    <a:lumMod val="50000"/>
                  </a:schemeClr>
                </a:solidFill>
                <a:hlinkClick r:id="rId6"/>
              </a:rPr>
              <a:t>i</a:t>
            </a:r>
            <a:r>
              <a:rPr lang="pl-PL" sz="2400" dirty="0" smtClean="0">
                <a:solidFill>
                  <a:schemeClr val="accent1">
                    <a:lumMod val="50000"/>
                  </a:schemeClr>
                </a:solidFill>
              </a:rPr>
              <a:t> wybierz kraj, który ostatnio odwiedziłeś by sprawdzić czy osiągnął SDG (włączając 169 celów)</a:t>
            </a:r>
            <a:endParaRPr lang="en-US" sz="2400" dirty="0">
              <a:solidFill>
                <a:schemeClr val="accent1">
                  <a:lumMod val="50000"/>
                </a:schemeClr>
              </a:solidFill>
            </a:endParaRPr>
          </a:p>
        </p:txBody>
      </p:sp>
      <p:pic>
        <p:nvPicPr>
          <p:cNvPr id="17" name="Picture 16">
            <a:extLst>
              <a:ext uri="{FF2B5EF4-FFF2-40B4-BE49-F238E27FC236}">
                <a16:creationId xmlns:a16="http://schemas.microsoft.com/office/drawing/2014/main" id="{3F355829-27EB-3945-9A34-DDC3B665F845}"/>
              </a:ext>
            </a:extLst>
          </p:cNvPr>
          <p:cNvPicPr>
            <a:picLocks noChangeAspect="1"/>
          </p:cNvPicPr>
          <p:nvPr/>
        </p:nvPicPr>
        <p:blipFill>
          <a:blip r:embed="rId7"/>
          <a:stretch>
            <a:fillRect/>
          </a:stretch>
        </p:blipFill>
        <p:spPr>
          <a:xfrm>
            <a:off x="8092367" y="2754590"/>
            <a:ext cx="1812950" cy="1812950"/>
          </a:xfrm>
          <a:prstGeom prst="rect">
            <a:avLst/>
          </a:prstGeom>
        </p:spPr>
      </p:pic>
      <p:sp>
        <p:nvSpPr>
          <p:cNvPr id="18" name="TextBox 17">
            <a:extLst>
              <a:ext uri="{FF2B5EF4-FFF2-40B4-BE49-F238E27FC236}">
                <a16:creationId xmlns:a16="http://schemas.microsoft.com/office/drawing/2014/main" id="{5B013C45-A2A7-3848-B5C6-B905409E68D0}"/>
              </a:ext>
            </a:extLst>
          </p:cNvPr>
          <p:cNvSpPr txBox="1"/>
          <p:nvPr/>
        </p:nvSpPr>
        <p:spPr>
          <a:xfrm>
            <a:off x="1903074" y="1100587"/>
            <a:ext cx="7932813" cy="584775"/>
          </a:xfrm>
          <a:prstGeom prst="rect">
            <a:avLst/>
          </a:prstGeom>
          <a:noFill/>
        </p:spPr>
        <p:txBody>
          <a:bodyPr wrap="none" rtlCol="0">
            <a:spAutoFit/>
          </a:bodyPr>
          <a:lstStyle/>
          <a:p>
            <a:r>
              <a:rPr lang="pl-PL" sz="3200" b="1" dirty="0">
                <a:solidFill>
                  <a:schemeClr val="accent1">
                    <a:lumMod val="50000"/>
                  </a:schemeClr>
                </a:solidFill>
              </a:rPr>
              <a:t>Ćwiczenie na temat osiągnięć SDG </a:t>
            </a:r>
            <a:r>
              <a:rPr lang="pl-PL" sz="3200" b="1" dirty="0" smtClean="0">
                <a:solidFill>
                  <a:schemeClr val="accent1">
                    <a:lumMod val="50000"/>
                  </a:schemeClr>
                </a:solidFill>
              </a:rPr>
              <a:t>na </a:t>
            </a:r>
            <a:r>
              <a:rPr lang="pl-PL" sz="3200" b="1" dirty="0">
                <a:solidFill>
                  <a:schemeClr val="accent1">
                    <a:lumMod val="50000"/>
                  </a:schemeClr>
                </a:solidFill>
              </a:rPr>
              <a:t>świecie</a:t>
            </a:r>
            <a:endParaRPr lang="en-US" sz="2400" dirty="0"/>
          </a:p>
        </p:txBody>
      </p:sp>
    </p:spTree>
    <p:extLst>
      <p:ext uri="{BB962C8B-B14F-4D97-AF65-F5344CB8AC3E}">
        <p14:creationId xmlns:p14="http://schemas.microsoft.com/office/powerpoint/2010/main" val="240936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74791"/>
            <a:ext cx="584770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 13 </a:t>
            </a: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na świecie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31421101-248F-4AFC-86C6-DD49A42439C2}"/>
              </a:ext>
            </a:extLst>
          </p:cNvPr>
          <p:cNvSpPr>
            <a:spLocks noGrp="1"/>
          </p:cNvSpPr>
          <p:nvPr>
            <p:ph type="sldNum" sz="quarter" idx="12"/>
          </p:nvPr>
        </p:nvSpPr>
        <p:spPr/>
        <p:txBody>
          <a:bodyPr/>
          <a:lstStyle/>
          <a:p>
            <a:fld id="{EC26C995-391B-2840-AEE5-46B20E750235}" type="slidenum">
              <a:rPr lang="de-DE" smtClean="0"/>
              <a:t>6</a:t>
            </a:fld>
            <a:endParaRPr lang="de-DE"/>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250" y="1206500"/>
            <a:ext cx="10021224" cy="4882573"/>
          </a:xfrm>
          <a:prstGeom prst="rect">
            <a:avLst/>
          </a:prstGeom>
        </p:spPr>
      </p:pic>
      <p:sp>
        <p:nvSpPr>
          <p:cNvPr id="12" name="Rectangle 11"/>
          <p:cNvSpPr/>
          <p:nvPr/>
        </p:nvSpPr>
        <p:spPr>
          <a:xfrm>
            <a:off x="3714557" y="6269632"/>
            <a:ext cx="3623734" cy="369332"/>
          </a:xfrm>
          <a:prstGeom prst="rect">
            <a:avLst/>
          </a:prstGeom>
        </p:spPr>
        <p:txBody>
          <a:bodyPr wrap="square">
            <a:spAutoFit/>
          </a:bodyPr>
          <a:lstStyle/>
          <a:p>
            <a:pPr lvl="0" defTabSz="914400">
              <a:defRPr/>
            </a:pPr>
            <a:r>
              <a:rPr lang="en-GB" dirty="0">
                <a:hlinkClick r:id="rId5"/>
              </a:rPr>
              <a:t>https://dashboards.sdgindex.org/#/</a:t>
            </a:r>
            <a:endParaRPr lang="en-GB" dirty="0"/>
          </a:p>
        </p:txBody>
      </p:sp>
    </p:spTree>
    <p:extLst>
      <p:ext uri="{BB962C8B-B14F-4D97-AF65-F5344CB8AC3E}">
        <p14:creationId xmlns:p14="http://schemas.microsoft.com/office/powerpoint/2010/main" val="3223826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SDGs </a:t>
            </a: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w Polsce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5B013C45-A2A7-3848-B5C6-B905409E68D0}"/>
              </a:ext>
            </a:extLst>
          </p:cNvPr>
          <p:cNvSpPr txBox="1"/>
          <p:nvPr/>
        </p:nvSpPr>
        <p:spPr>
          <a:xfrm>
            <a:off x="2077833" y="1023923"/>
            <a:ext cx="6135590" cy="584775"/>
          </a:xfrm>
          <a:prstGeom prst="rect">
            <a:avLst/>
          </a:prstGeom>
          <a:noFill/>
        </p:spPr>
        <p:txBody>
          <a:bodyPr wrap="none" rtlCol="0">
            <a:spAutoFit/>
          </a:bodyPr>
          <a:lstStyle/>
          <a:p>
            <a:r>
              <a:rPr lang="pl-PL" sz="3200" b="1" dirty="0">
                <a:solidFill>
                  <a:schemeClr val="accent1">
                    <a:lumMod val="50000"/>
                  </a:schemeClr>
                </a:solidFill>
              </a:rPr>
              <a:t>Osiągnięcia SDG w Polsce w 2019 r.</a:t>
            </a:r>
            <a:endParaRPr lang="en-US" sz="3200" b="1" dirty="0">
              <a:solidFill>
                <a:schemeClr val="accent1">
                  <a:lumMod val="50000"/>
                </a:schemeClr>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9498" y="1673882"/>
            <a:ext cx="9755908" cy="484120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65" y="1067951"/>
            <a:ext cx="2010833" cy="922400"/>
          </a:xfrm>
          <a:prstGeom prst="rect">
            <a:avLst/>
          </a:prstGeom>
        </p:spPr>
      </p:pic>
      <p:sp>
        <p:nvSpPr>
          <p:cNvPr id="19" name="Rectangle 18"/>
          <p:cNvSpPr/>
          <p:nvPr/>
        </p:nvSpPr>
        <p:spPr>
          <a:xfrm>
            <a:off x="8493055" y="5991116"/>
            <a:ext cx="3623734" cy="369332"/>
          </a:xfrm>
          <a:prstGeom prst="rect">
            <a:avLst/>
          </a:prstGeom>
        </p:spPr>
        <p:txBody>
          <a:bodyPr wrap="square">
            <a:spAutoFit/>
          </a:bodyPr>
          <a:lstStyle/>
          <a:p>
            <a:pPr lvl="0" defTabSz="914400">
              <a:defRPr/>
            </a:pPr>
            <a:r>
              <a:rPr lang="en-GB" dirty="0">
                <a:hlinkClick r:id="rId6"/>
              </a:rPr>
              <a:t>https://dashboards.sdgindex.org/#/</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93055" y="5205852"/>
            <a:ext cx="3397561" cy="720080"/>
          </a:xfrm>
          <a:prstGeom prst="rect">
            <a:avLst/>
          </a:prstGeom>
        </p:spPr>
      </p:pic>
    </p:spTree>
    <p:extLst>
      <p:ext uri="{BB962C8B-B14F-4D97-AF65-F5344CB8AC3E}">
        <p14:creationId xmlns:p14="http://schemas.microsoft.com/office/powerpoint/2010/main" val="192654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8</a:t>
            </a:fld>
            <a:endParaRPr lang="de-DE"/>
          </a:p>
        </p:txBody>
      </p:sp>
      <p:sp>
        <p:nvSpPr>
          <p:cNvPr id="23" name="Textfeld 1">
            <a:extLst>
              <a:ext uri="{FF2B5EF4-FFF2-40B4-BE49-F238E27FC236}">
                <a16:creationId xmlns:a16="http://schemas.microsoft.com/office/drawing/2014/main" id="{916C075C-E486-8B40-A758-F39602688645}"/>
              </a:ext>
            </a:extLst>
          </p:cNvPr>
          <p:cNvSpPr txBox="1"/>
          <p:nvPr/>
        </p:nvSpPr>
        <p:spPr>
          <a:xfrm>
            <a:off x="5976341" y="83806"/>
            <a:ext cx="6173192" cy="584775"/>
          </a:xfrm>
          <a:prstGeom prst="rect">
            <a:avLst/>
          </a:prstGeom>
          <a:noFill/>
        </p:spPr>
        <p:txBody>
          <a:bodyPr wrap="square" rtlCol="0">
            <a:spAutoFit/>
          </a:bodyPr>
          <a:lstStyle/>
          <a:p>
            <a:pPr algn="r"/>
            <a:r>
              <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rPr>
              <a:t>SDG 13 </a:t>
            </a:r>
            <a:r>
              <a:rPr lang="pl-PL" sz="32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i</a:t>
            </a:r>
            <a:r>
              <a:rPr lang="en-GB" sz="32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rPr>
              <a:t>SDG 15 </a:t>
            </a:r>
            <a:r>
              <a:rPr lang="pl-PL" sz="32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w Polsce</a:t>
            </a:r>
            <a:endPar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0" name="Rectangle 9"/>
          <p:cNvSpPr/>
          <p:nvPr/>
        </p:nvSpPr>
        <p:spPr>
          <a:xfrm>
            <a:off x="8004254" y="5913346"/>
            <a:ext cx="3623734" cy="369332"/>
          </a:xfrm>
          <a:prstGeom prst="rect">
            <a:avLst/>
          </a:prstGeom>
        </p:spPr>
        <p:txBody>
          <a:bodyPr wrap="square">
            <a:spAutoFit/>
          </a:bodyPr>
          <a:lstStyle/>
          <a:p>
            <a:pPr lvl="0" defTabSz="914400">
              <a:defRPr/>
            </a:pPr>
            <a:r>
              <a:rPr lang="en-GB" dirty="0">
                <a:hlinkClick r:id="rId4"/>
              </a:rPr>
              <a:t>https://dashboards.sdgindex.org/#/</a:t>
            </a:r>
            <a:endParaRPr lang="en-GB" dirty="0"/>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119" y="4658638"/>
            <a:ext cx="7164288" cy="19116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47401" y="4573903"/>
            <a:ext cx="4254500" cy="9017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8119" y="994485"/>
            <a:ext cx="2768600" cy="12700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18808" y="2329462"/>
            <a:ext cx="5694218" cy="2025569"/>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3379" y="2342379"/>
            <a:ext cx="5635428" cy="2012652"/>
          </a:xfrm>
          <a:prstGeom prst="rect">
            <a:avLst/>
          </a:prstGeom>
        </p:spPr>
      </p:pic>
    </p:spTree>
    <p:extLst>
      <p:ext uri="{BB962C8B-B14F-4D97-AF65-F5344CB8AC3E}">
        <p14:creationId xmlns:p14="http://schemas.microsoft.com/office/powerpoint/2010/main" val="204699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00000">
                  <a:alpha val="39000"/>
                </a:srgbClr>
              </a:solidFill>
              <a:effectLst/>
              <a:uLnTx/>
              <a:uFillTx/>
              <a:latin typeface="Arial" panose="020B0604020202020204" pitchFamily="34" charset="0"/>
              <a:ea typeface="+mn-ea"/>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524315"/>
          </a:xfrm>
          <a:prstGeom prst="rect">
            <a:avLst/>
          </a:prstGeom>
          <a:noFill/>
        </p:spPr>
        <p:txBody>
          <a:bodyPr wrap="square" rtlCol="0" anchor="t">
            <a:spAutoFit/>
          </a:bodyPr>
          <a:lstStyle/>
          <a:p>
            <a:pPr marL="0" marR="0" lvl="0" indent="0" algn="just" defTabSz="457200" rtl="0" eaLnBrk="1" fontAlgn="auto" latinLnBrk="0" hangingPunct="1">
              <a:lnSpc>
                <a:spcPct val="100000"/>
              </a:lnSpc>
              <a:spcBef>
                <a:spcPts val="0"/>
              </a:spcBef>
              <a:spcAft>
                <a:spcPts val="2400"/>
              </a:spcAft>
              <a:buClrTx/>
              <a:buSzTx/>
              <a:buFontTx/>
              <a:buNone/>
              <a:tabLst/>
              <a:defRPr/>
            </a:pPr>
            <a:r>
              <a:rPr kumimoji="0" lang="pl-PL" sz="2800" b="1" i="0" u="none" strike="noStrike" kern="1200" cap="none" spc="0" normalizeH="0" baseline="0" noProof="0" dirty="0" err="1" smtClean="0">
                <a:ln>
                  <a:noFill/>
                </a:ln>
                <a:solidFill>
                  <a:srgbClr val="FFC000"/>
                </a:solidFill>
                <a:effectLst/>
                <a:uLnTx/>
                <a:uFillTx/>
                <a:latin typeface="Roboto" panose="02000000000000000000" pitchFamily="2" charset="0"/>
                <a:ea typeface="Roboto" panose="02000000000000000000" pitchFamily="2" charset="0"/>
                <a:cs typeface="Arial" panose="020B0604020202020204" pitchFamily="34" charset="0"/>
              </a:rPr>
              <a:t>Biogospodarka</a:t>
            </a:r>
            <a:r>
              <a:rPr kumimoji="0" lang="en-GB" sz="2800" b="1" i="0" u="none" strike="noStrike" kern="1200" cap="none" spc="0" normalizeH="0" baseline="0" noProof="0" dirty="0" smtClean="0">
                <a:ln>
                  <a:noFill/>
                </a:ln>
                <a:solidFill>
                  <a:srgbClr val="FFC000"/>
                </a:solidFill>
                <a:effectLst/>
                <a:uLnTx/>
                <a:uFillTx/>
                <a:latin typeface="Roboto" panose="02000000000000000000" pitchFamily="2" charset="0"/>
                <a:ea typeface="Roboto" panose="02000000000000000000" pitchFamily="2" charset="0"/>
                <a:cs typeface="Arial" panose="020B0604020202020204" pitchFamily="34" charset="0"/>
              </a:rPr>
              <a:t>…</a:t>
            </a:r>
            <a:endParaRPr kumimoji="0" lang="en-GB" sz="2800" b="1" i="0" u="none" strike="noStrike" kern="1200" cap="none" spc="0" normalizeH="0" baseline="0" noProof="0" dirty="0">
              <a:ln>
                <a:noFill/>
              </a:ln>
              <a:solidFill>
                <a:srgbClr val="FFC000"/>
              </a:solidFill>
              <a:effectLst/>
              <a:uLnTx/>
              <a:uFillTx/>
              <a:latin typeface="Roboto" panose="02000000000000000000" pitchFamily="2" charset="0"/>
              <a:ea typeface="Roboto" panose="02000000000000000000" pitchFamily="2"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Jest to produkcja towarów, usług lub energii </a:t>
            </a:r>
            <a:b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z materiału biologicznego jako głównego zasobu. </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Jest silnie powiązana ze zrównoważonym rozwojem, ponieważ zasoby ulegające biodegradacji są często wykorzystywane, </a:t>
            </a:r>
            <a:b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a odpady są często całkowicie wyłączone </a:t>
            </a:r>
            <a:b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z systemu. </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Może zapobiec wyczerpywaniu się zasobów dla przyszłych pokoleń i chronić stabilność planety.</a:t>
            </a: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rPr>
              <a:t/>
            </a:r>
            <a:b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rPr>
            </a:br>
            <a:endParaRPr kumimoji="0" lang="en-GB" sz="3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386399" y="176122"/>
            <a:ext cx="5575069"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10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Czym jest </a:t>
            </a:r>
            <a:r>
              <a:rPr kumimoji="0" lang="pl-PL" sz="3200" b="1" i="0" u="none" strike="noStrike" kern="1200" cap="none" spc="100" normalizeH="0" baseline="0" noProof="0" dirty="0" err="1" smtClean="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biogospodarka</a:t>
            </a:r>
            <a:r>
              <a:rPr kumimoji="0" lang="en-GB" sz="3200" b="1" i="0" u="none" strike="noStrike" kern="1200" cap="none" spc="10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a:t>
            </a:r>
            <a:endParaRPr kumimoji="0" lang="en-GB" sz="3200" b="1" i="0" u="none" strike="noStrike" kern="1200" cap="none" spc="10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5951915" y="1745153"/>
            <a:ext cx="6240085" cy="19082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C000"/>
                </a:solidFill>
                <a:effectLst/>
                <a:uLnTx/>
                <a:uFillTx/>
                <a:latin typeface="Calibri" panose="020F0502020204030204"/>
                <a:ea typeface="+mn-ea"/>
                <a:cs typeface="+mn-cs"/>
              </a:rPr>
              <a:t>Europejska Strategia </a:t>
            </a:r>
            <a:r>
              <a:rPr kumimoji="0" lang="pl-PL" sz="2800" b="1" i="0" u="none" strike="noStrike" kern="1200" cap="none" spc="0" normalizeH="0" baseline="0" noProof="0" dirty="0" err="1">
                <a:ln>
                  <a:noFill/>
                </a:ln>
                <a:solidFill>
                  <a:srgbClr val="FFC000"/>
                </a:solidFill>
                <a:effectLst/>
                <a:uLnTx/>
                <a:uFillTx/>
                <a:latin typeface="Calibri" panose="020F0502020204030204"/>
                <a:ea typeface="+mn-ea"/>
                <a:cs typeface="+mn-cs"/>
              </a:rPr>
              <a:t>Biogospodarcza</a:t>
            </a:r>
            <a:endParaRPr kumimoji="0" lang="en-GB" sz="28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Komisja Europejska podejmuje działania na rzecz równoważonej </a:t>
            </a:r>
            <a:r>
              <a:rPr kumimoji="0" lang="pl-PL" sz="1800" b="0" i="0" u="none" strike="noStrike" kern="1200" cap="none" spc="0" normalizeH="0" baseline="0" noProof="0" dirty="0" err="1">
                <a:ln>
                  <a:noFill/>
                </a:ln>
                <a:solidFill>
                  <a:prstClr val="black"/>
                </a:solidFill>
                <a:effectLst/>
                <a:uLnTx/>
                <a:uFillTx/>
                <a:latin typeface="Calibri" panose="020F0502020204030204"/>
                <a:ea typeface="+mn-ea"/>
                <a:cs typeface="+mn-cs"/>
              </a:rPr>
              <a:t>biogospodarki</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i dysponuje strategią na rzecz </a:t>
            </a:r>
            <a:r>
              <a:rPr kumimoji="0" lang="pl-PL" sz="1800" b="0" i="0" u="none" strike="noStrike" kern="1200" cap="none" spc="0" normalizeH="0" baseline="0" noProof="0" dirty="0" err="1">
                <a:ln>
                  <a:noFill/>
                </a:ln>
                <a:solidFill>
                  <a:prstClr val="black"/>
                </a:solidFill>
                <a:effectLst/>
                <a:uLnTx/>
                <a:uFillTx/>
                <a:latin typeface="Calibri" panose="020F0502020204030204"/>
                <a:ea typeface="+mn-ea"/>
                <a:cs typeface="+mn-cs"/>
              </a:rPr>
              <a:t>biogospodarki</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której celem jest promowanie </a:t>
            </a:r>
            <a:r>
              <a:rPr kumimoji="0" lang="pl-PL" sz="1800" b="0" i="0" u="none" strike="noStrike" kern="1200" cap="none" spc="0" normalizeH="0" baseline="0" noProof="0" dirty="0" err="1">
                <a:ln>
                  <a:noFill/>
                </a:ln>
                <a:solidFill>
                  <a:prstClr val="black"/>
                </a:solidFill>
                <a:effectLst/>
                <a:uLnTx/>
                <a:uFillTx/>
                <a:latin typeface="Calibri" panose="020F0502020204030204"/>
                <a:ea typeface="+mn-ea"/>
                <a:cs typeface="+mn-cs"/>
              </a:rPr>
              <a:t>biogospodarki</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i unikanie przekraczania granic ekologicznych</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152505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003685-F6DD-41ED-8A2E-EA926CFC0C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29885</TotalTime>
  <Words>4364</Words>
  <Application>Microsoft Office PowerPoint</Application>
  <PresentationFormat>Panoramiczny</PresentationFormat>
  <Paragraphs>305</Paragraphs>
  <Slides>25</Slides>
  <Notes>25</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25</vt:i4>
      </vt:variant>
    </vt:vector>
  </HeadingPairs>
  <TitlesOfParts>
    <vt:vector size="32" baseType="lpstr">
      <vt:lpstr>Arial</vt:lpstr>
      <vt:lpstr>Calibri</vt:lpstr>
      <vt:lpstr>Calibri Light</vt:lpstr>
      <vt:lpstr>Roboto</vt:lpstr>
      <vt:lpstr>Roboto Light</vt:lpstr>
      <vt:lpstr>Roboto Medium</vt:lpstr>
      <vt:lpstr>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Marcin Rakowski</cp:lastModifiedBy>
  <cp:revision>316</cp:revision>
  <dcterms:created xsi:type="dcterms:W3CDTF">2019-05-22T07:43:42Z</dcterms:created>
  <dcterms:modified xsi:type="dcterms:W3CDTF">2021-01-29T13:41:50Z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