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08" r:id="rId4"/>
  </p:sldMasterIdLst>
  <p:notesMasterIdLst>
    <p:notesMasterId r:id="rId36"/>
  </p:notesMasterIdLst>
  <p:handoutMasterIdLst>
    <p:handoutMasterId r:id="rId37"/>
  </p:handoutMasterIdLst>
  <p:sldIdLst>
    <p:sldId id="337" r:id="rId5"/>
    <p:sldId id="338" r:id="rId6"/>
    <p:sldId id="364" r:id="rId7"/>
    <p:sldId id="372" r:id="rId8"/>
    <p:sldId id="368" r:id="rId9"/>
    <p:sldId id="373" r:id="rId10"/>
    <p:sldId id="369" r:id="rId11"/>
    <p:sldId id="374" r:id="rId12"/>
    <p:sldId id="370" r:id="rId13"/>
    <p:sldId id="375" r:id="rId14"/>
    <p:sldId id="357" r:id="rId15"/>
    <p:sldId id="341" r:id="rId16"/>
    <p:sldId id="342" r:id="rId17"/>
    <p:sldId id="346" r:id="rId18"/>
    <p:sldId id="355" r:id="rId19"/>
    <p:sldId id="348" r:id="rId20"/>
    <p:sldId id="356" r:id="rId21"/>
    <p:sldId id="351" r:id="rId22"/>
    <p:sldId id="352" r:id="rId23"/>
    <p:sldId id="353" r:id="rId24"/>
    <p:sldId id="354" r:id="rId25"/>
    <p:sldId id="371" r:id="rId26"/>
    <p:sldId id="385" r:id="rId27"/>
    <p:sldId id="358" r:id="rId28"/>
    <p:sldId id="376" r:id="rId29"/>
    <p:sldId id="377" r:id="rId30"/>
    <p:sldId id="379" r:id="rId31"/>
    <p:sldId id="378" r:id="rId32"/>
    <p:sldId id="361" r:id="rId33"/>
    <p:sldId id="382" r:id="rId34"/>
    <p:sldId id="383"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90" userDrawn="1">
          <p15:clr>
            <a:srgbClr val="A4A3A4"/>
          </p15:clr>
        </p15:guide>
        <p15:guide id="2" pos="3840">
          <p15:clr>
            <a:srgbClr val="A4A3A4"/>
          </p15:clr>
        </p15:guide>
        <p15:guide id="3" pos="438" userDrawn="1">
          <p15:clr>
            <a:srgbClr val="A4A3A4"/>
          </p15:clr>
        </p15:guide>
        <p15:guide id="4" pos="7219" userDrawn="1">
          <p15:clr>
            <a:srgbClr val="A4A3A4"/>
          </p15:clr>
        </p15:guide>
        <p15:guide id="5" orient="horz" pos="618" userDrawn="1">
          <p15:clr>
            <a:srgbClr val="A4A3A4"/>
          </p15:clr>
        </p15:guide>
        <p15:guide id="6" orient="horz" pos="4020" userDrawn="1">
          <p15:clr>
            <a:srgbClr val="A4A3A4"/>
          </p15:clr>
        </p15:guide>
        <p15:guide id="7" orient="horz" pos="4156" userDrawn="1">
          <p15:clr>
            <a:srgbClr val="A4A3A4"/>
          </p15:clr>
        </p15:guide>
        <p15:guide id="8" orient="horz" pos="187" userDrawn="1">
          <p15:clr>
            <a:srgbClr val="A4A3A4"/>
          </p15:clr>
        </p15:guide>
        <p15:guide id="9" pos="2887" userDrawn="1">
          <p15:clr>
            <a:srgbClr val="A4A3A4"/>
          </p15:clr>
        </p15:guide>
        <p15:guide id="10" orient="horz" pos="3294" userDrawn="1">
          <p15:clr>
            <a:srgbClr val="A4A3A4"/>
          </p15:clr>
        </p15:guide>
        <p15:guide id="11" orient="horz" pos="981" userDrawn="1">
          <p15:clr>
            <a:srgbClr val="A4A3A4"/>
          </p15:clr>
        </p15:guide>
        <p15:guide id="12" orient="horz" pos="3634" userDrawn="1">
          <p15:clr>
            <a:srgbClr val="A4A3A4"/>
          </p15:clr>
        </p15:guide>
        <p15:guide id="13" pos="263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8400"/>
    <a:srgbClr val="AE0917"/>
    <a:srgbClr val="FFED00"/>
    <a:srgbClr val="A2C300"/>
    <a:srgbClr val="008BDF"/>
    <a:srgbClr val="80CCDF"/>
    <a:srgbClr val="FFFFFF"/>
    <a:srgbClr val="FABA00"/>
    <a:srgbClr val="F5F5F5"/>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E3FDE45-AF77-4B5C-9715-49D594BDF05E}" styleName="Helle Formatvorlage 1 - Akz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46F890A9-2807-4EBB-B81D-B2AA78EC7F39}" styleName="Dunkle Formatvorlage 2 - Akzent 5/Akz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56" autoAdjust="0"/>
    <p:restoredTop sz="52372" autoAdjust="0"/>
  </p:normalViewPr>
  <p:slideViewPr>
    <p:cSldViewPr snapToGrid="0" snapToObjects="1">
      <p:cViewPr varScale="1">
        <p:scale>
          <a:sx n="38" d="100"/>
          <a:sy n="38" d="100"/>
        </p:scale>
        <p:origin x="1938" y="54"/>
      </p:cViewPr>
      <p:guideLst>
        <p:guide orient="horz" pos="890"/>
        <p:guide pos="3840"/>
        <p:guide pos="438"/>
        <p:guide pos="7219"/>
        <p:guide orient="horz" pos="618"/>
        <p:guide orient="horz" pos="4020"/>
        <p:guide orient="horz" pos="4156"/>
        <p:guide orient="horz" pos="187"/>
        <p:guide pos="2887"/>
        <p:guide orient="horz" pos="3294"/>
        <p:guide orient="horz" pos="981"/>
        <p:guide orient="horz" pos="3634"/>
        <p:guide pos="2638"/>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56" d="100"/>
          <a:sy n="56" d="100"/>
        </p:scale>
        <p:origin x="2856"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E0D21B7-5798-774A-9EE5-733D72E823D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0D1C2C7-CF12-924D-AA55-88BF57624D1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3856708-41F0-B34B-A921-477E38262397}" type="datetimeFigureOut">
              <a:rPr lang="en-GB" smtClean="0"/>
              <a:t>29/01/2021</a:t>
            </a:fld>
            <a:endParaRPr lang="en-GB"/>
          </a:p>
        </p:txBody>
      </p:sp>
      <p:sp>
        <p:nvSpPr>
          <p:cNvPr id="4" name="Footer Placeholder 3">
            <a:extLst>
              <a:ext uri="{FF2B5EF4-FFF2-40B4-BE49-F238E27FC236}">
                <a16:creationId xmlns:a16="http://schemas.microsoft.com/office/drawing/2014/main" id="{AB86C305-824D-154C-9F2B-222855A116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75D12FA-46A6-A448-99A3-8DA74BC11B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4B48AF6-F4E3-2041-A915-0059D026525B}" type="slidenum">
              <a:rPr lang="en-GB" smtClean="0"/>
              <a:t>‹#›</a:t>
            </a:fld>
            <a:endParaRPr lang="en-GB"/>
          </a:p>
        </p:txBody>
      </p:sp>
    </p:spTree>
    <p:extLst>
      <p:ext uri="{BB962C8B-B14F-4D97-AF65-F5344CB8AC3E}">
        <p14:creationId xmlns:p14="http://schemas.microsoft.com/office/powerpoint/2010/main" val="19954230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4" name="Folienbildplatzhalter 3"/>
          <p:cNvSpPr>
            <a:spLocks noGrp="1" noRot="1" noChangeAspect="1"/>
          </p:cNvSpPr>
          <p:nvPr>
            <p:ph type="sldImg" idx="2"/>
          </p:nvPr>
        </p:nvSpPr>
        <p:spPr>
          <a:xfrm>
            <a:off x="685800" y="507571"/>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530817" y="3642455"/>
            <a:ext cx="5962973" cy="5042758"/>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B9ABF1-A5E8-FF4C-953A-B9DDF0BF59CB}" type="slidenum">
              <a:rPr lang="de-DE" smtClean="0"/>
              <a:t>‹#›</a:t>
            </a:fld>
            <a:endParaRPr lang="de-DE"/>
          </a:p>
        </p:txBody>
      </p:sp>
    </p:spTree>
    <p:extLst>
      <p:ext uri="{BB962C8B-B14F-4D97-AF65-F5344CB8AC3E}">
        <p14:creationId xmlns:p14="http://schemas.microsoft.com/office/powerpoint/2010/main" val="1389878173"/>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2pPr>
    <a:lvl3pPr marL="9144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3pPr>
    <a:lvl4pPr marL="13716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4pPr>
    <a:lvl5pPr marL="1828800" algn="l" defTabSz="914400" rtl="0" eaLnBrk="1" latinLnBrk="0" hangingPunct="1">
      <a:defRPr sz="1000"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netted.net/wp-content/uploads/sites/14/2015/02/Spinlister_1000x563_2.6.15.png"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johnlewis.scene7.com/is/image/JohnLewis/237006205?$rsp-plp-port-320$"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ec.europa.eu/commission/news/new-bioeconomy-strategy-sustainable-europe-2018-oct-11-0_en"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pl-PL" b="1" dirty="0" smtClean="0"/>
              <a:t>Uwagi do nauczyciela</a:t>
            </a:r>
            <a:r>
              <a:rPr lang="pl-PL" dirty="0" smtClean="0"/>
              <a:t>: Nazwisko nauczyciela wpisać w przestrzeni na dole po lewej stronie slajdu. Możliwość edycji slajdu, aby wprowadzić słuchacza</a:t>
            </a:r>
            <a:r>
              <a:rPr lang="pl-PL" baseline="0" dirty="0" smtClean="0"/>
              <a:t> </a:t>
            </a:r>
            <a:r>
              <a:rPr lang="pl-PL" dirty="0" smtClean="0"/>
              <a:t>w temat. Prezentacja ma na celu przedstawienie koncepcji gospodarki cyrkularnej. Na następnym slajdzie możesz zobaczyć zarys prezentacji wraz z uzasadnieniem, struktury</a:t>
            </a:r>
            <a:r>
              <a:rPr lang="pl-PL" baseline="0" dirty="0" smtClean="0"/>
              <a:t> konkretnych slajdów</a:t>
            </a:r>
            <a:r>
              <a:rPr lang="pl-PL" dirty="0" smtClean="0"/>
              <a:t>. </a:t>
            </a:r>
          </a:p>
          <a:p>
            <a:endParaRPr lang="pl-PL" dirty="0" smtClean="0"/>
          </a:p>
          <a:p>
            <a:r>
              <a:rPr lang="pl-PL" dirty="0" smtClean="0"/>
              <a:t>Większość wcześniejszych slajdów, aż do slajdu nr 12, powinna nieść podstawowe, łatwe do zrozumienia treści. Począwszy od slajdu nr 13, zawartość może być nieco trudniejsza do zrozumienia i pełnego uchwycenia koncepcji. Docelowymi odbiorcami mogą być ostatnie klasy</a:t>
            </a:r>
            <a:r>
              <a:rPr lang="pl-PL" baseline="0" dirty="0" smtClean="0"/>
              <a:t> szkoły podstawowej, </a:t>
            </a:r>
            <a:r>
              <a:rPr lang="pl-PL" dirty="0" smtClean="0"/>
              <a:t>uczniowie szkół zawodowych i średnich oraz studenci. </a:t>
            </a:r>
          </a:p>
          <a:p>
            <a:endParaRPr lang="pl-PL" dirty="0" smtClean="0"/>
          </a:p>
          <a:p>
            <a:r>
              <a:rPr lang="pl-PL" dirty="0" smtClean="0"/>
              <a:t>Z wyjątkiem filmu wideo, tego pierwszego slajdu i konspektu, jest 26 slajdów - więc ich prezentacja powinna trwać od 26 do 52 minut, w zależności od ilości wyjaśnień. </a:t>
            </a:r>
          </a:p>
          <a:p>
            <a:endParaRPr lang="pl-PL" dirty="0" smtClean="0"/>
          </a:p>
          <a:p>
            <a:r>
              <a:rPr lang="pl-PL" dirty="0" smtClean="0"/>
              <a:t>Nagranie wideo trwa 3 minuty i 48 sekund.</a:t>
            </a:r>
            <a:endParaRPr lang="de-DE" dirty="0"/>
          </a:p>
        </p:txBody>
      </p:sp>
    </p:spTree>
    <p:extLst>
      <p:ext uri="{BB962C8B-B14F-4D97-AF65-F5344CB8AC3E}">
        <p14:creationId xmlns:p14="http://schemas.microsoft.com/office/powerpoint/2010/main" val="5404470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Ten slajd jest ostatnim pytaniem w quizie, opartym na statystyce odpadów z tworzyw sztucznych. Odpowiedź brzmi: B. 300 milionów ton odpadów z tworzyw sztucznych. Są to cztery bardzo powszechne odpady w naszym codziennym życiu - odpady żywnościowe, odzieżowe i tekstylne, plastikowe i elektroniczne. Można spróbować połączyć je z kolejnym slajdem na temat gospodarki liniowej. Gospodarka liniowa (niezrównoważona produkcja i konsumpcja) jest przyczyną marnotrawienia tych cennych zasobów.</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Statystyki uzyskano z tej interaktywnej infografiki o statystykach odpadów z tworzyw sztucznych pochodzącej ze strony Programu Ochrony</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Ś</a:t>
            </a:r>
            <a:r>
              <a:rPr lang="pl-PL" sz="1000" b="0" kern="1200" dirty="0" smtClean="0">
                <a:solidFill>
                  <a:schemeClr val="tx1"/>
                </a:solidFill>
                <a:effectLst/>
                <a:latin typeface="Arial" panose="020B0604020202020204" pitchFamily="34" charset="0"/>
                <a:ea typeface="+mn-ea"/>
                <a:cs typeface="Arial" panose="020B0604020202020204" pitchFamily="34" charset="0"/>
              </a:rPr>
              <a:t>rodowiska ONZ - https://www.unenvironment.org/interactive/beat-plastic-pollution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smtClean="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t>Źródła grafik</a:t>
            </a:r>
            <a:r>
              <a:rPr lang="en-GB" sz="1000" dirty="0" smtClean="0">
                <a:latin typeface="Arial" panose="020B0604020202020204" pitchFamily="34" charset="0"/>
                <a:ea typeface="Roboto" panose="02000000000000000000" pitchFamily="2" charset="0"/>
                <a:cs typeface="Arial" panose="020B0604020202020204" pitchFamily="34" charset="0"/>
              </a:rPr>
              <a:t>: https://www.packaging-gateway.com/wp-content/uploads/sites/2/2019/05/Plastic-waste-mountain.jpg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Floating plastic bag - https://static1.squarespace.com/static/5a3798f32aeba55a92e8d1ee/5b6069a48a922d3f43c62e2c/5b714b0521c67c133d171761/1548083313212/_98802366_bigblue.00_44_51_12.still008.jpg?format=1500w</a:t>
            </a:r>
            <a:endParaRPr lang="en-GB" sz="1000" dirty="0">
              <a:latin typeface="Arial" panose="020B0604020202020204" pitchFamily="34"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99002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Ten slajd został dodany w celu powiązania z wprowadzonymi wcześniej trudnymi problemami związanymi z odpadami oraz z rozwiązaniem dotyczącym gospodarki cyrkularnej, które uznaje redukcję odpadów za jedną z zasad w późniejszych slajdach. Prześwietlono gospodarkę światową, aby zilustrować koncepcję gospodarki liniowej oraz to, że odpady stanowią dużą część tego systemu. Możesz poświęcić więcej czasu na wyjaśnienie wykresu, ponieważ tekst i liczby są stosunkowo małe</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i mogą być niewidoczne dla wszystkich w klasie</a:t>
            </a:r>
            <a:r>
              <a:rPr lang="pl-PL" sz="1000" b="0" kern="1200" dirty="0" smtClean="0">
                <a:solidFill>
                  <a:schemeClr val="tx1"/>
                </a:solidFill>
                <a:effectLst/>
                <a:latin typeface="Arial" panose="020B0604020202020204" pitchFamily="34" charset="0"/>
                <a:ea typeface="+mn-ea"/>
                <a:cs typeface="Arial" panose="020B0604020202020204" pitchFamily="34" charset="0"/>
              </a:rPr>
              <a:t>. W związku z tym, można wskazać na kluczowe liczby i tekst na diagramie, aby przedstawić swoje uwagi. Można wyjaśnić podstawową przyczynę powstawania tych odpadów, ponieważ działamy w systemie liniowym, gdzie pobieramy materiały z ziemi, jakby nie było ograniczeń, aby wytworzyć produkty</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i</a:t>
            </a:r>
            <a:r>
              <a:rPr lang="pl-PL" sz="1000" b="0" kern="1200" dirty="0" smtClean="0">
                <a:solidFill>
                  <a:schemeClr val="tx1"/>
                </a:solidFill>
                <a:effectLst/>
                <a:latin typeface="Arial" panose="020B0604020202020204" pitchFamily="34" charset="0"/>
                <a:ea typeface="+mn-ea"/>
                <a:cs typeface="Arial" panose="020B0604020202020204" pitchFamily="34" charset="0"/>
              </a:rPr>
              <a:t> po prostu wyrzucić je, kiedy już ich nie chcemy. Ta niezrównoważona praktyka produkcji i konsumpcji napędza gospodarkę tworzącą odpady. Można wyjaśnić kluczowe liczby zakreślone na czerwono.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Grafika ma małe litery, ale może być wyświetlana lub drukowana w większym formacie i może być podstawą do dyskusji w klasie. Może być również usunięta przy prezentacjach dla młodszej publiczności.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Zachęcam do przeczytania bardzo dobrego artykułu, z którego pochodzi ta grafika i informacje. Można go znaleźć poprzez link https://www.nationalgeographic.com/magazine/2020/03/how-a-circular-economy-could-save-the-world-feature/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Źródło grafiki: https://www.nationalgeographic.com/magazine/2020/03/how-a-circular-economy-could-save-the-world-feature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1" kern="1200" dirty="0" smtClean="0">
              <a:solidFill>
                <a:schemeClr val="tx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44571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endParaRPr lang="en-GB" sz="1000" dirty="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Na tym slajdzie można opowiedzieć o tym, jak gospodarka liniowa (system „weź-wykorzystaj-wyrzuć" i taki sposób myślenia) obciąża skończone zasoby naturalne, ponieważ zakłada stałe zaopatrzenie w surowce naturalne. Ekonomia liniowa może być również związana z wieloma problemami środowiskowymi. Wszystkie etapy myślenia "weź-wykorzystaj-przekaż" wpływają na ekosystem. Wydobycie i przetwarzanie surowców oraz wytwarzanie produktów prowadzi do wysokiego zużycia energii i wody oraz zakłóceń w naturalnych systemach lasów i jezior. Emisja substancji toksycznych, odprowadzanie ścieków i gazów cieplarnianych podczas produkcji szkodzi ziemi, zbiornikom wodnym</a:t>
            </a:r>
            <a:r>
              <a:rPr lang="pl-PL" sz="1000" baseline="0" dirty="0" smtClean="0">
                <a:latin typeface="Arial" panose="020B0604020202020204" pitchFamily="34" charset="0"/>
                <a:cs typeface="Arial" panose="020B0604020202020204" pitchFamily="34" charset="0"/>
              </a:rPr>
              <a:t> i</a:t>
            </a:r>
            <a:r>
              <a:rPr lang="pl-PL" sz="1000" dirty="0" smtClean="0">
                <a:latin typeface="Arial" panose="020B0604020202020204" pitchFamily="34" charset="0"/>
                <a:cs typeface="Arial" panose="020B0604020202020204" pitchFamily="34" charset="0"/>
              </a:rPr>
              <a:t> atmosferze. Ostatecznie, kiedy te produkty są wyrzucane, zabiera się przestrzeń na lądzie, a substancje toksyczne przedostają się również do gleby, a niektóre z nich do cieków wodnych oraz mórz i oceanów.</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Wszystkie te negatywne oddziaływania na środowisko mają wpływ zarówno na ludzi, jak i na zwierzęta - niekontrolowane pożary lasów, częste powodzie, plastikowa zupa w oceanach, oddziaływanie plastikowych zanieczyszczeń na zwierzęta itp. Nie tylko skutki społeczne czy środowiskowe, ale również niekorzystne skutki ekonomiczne - wahania cen surowców, problemy dla tych przedsiębiorstw</a:t>
            </a:r>
            <a:r>
              <a:rPr lang="pl-PL" sz="1000" baseline="0" dirty="0" smtClean="0">
                <a:latin typeface="Arial" panose="020B0604020202020204" pitchFamily="34" charset="0"/>
                <a:cs typeface="Arial" panose="020B0604020202020204" pitchFamily="34" charset="0"/>
              </a:rPr>
              <a:t> </a:t>
            </a:r>
            <a:r>
              <a:rPr lang="pl-PL" sz="1000" dirty="0" smtClean="0">
                <a:latin typeface="Arial" panose="020B0604020202020204" pitchFamily="34" charset="0"/>
                <a:cs typeface="Arial" panose="020B0604020202020204" pitchFamily="34" charset="0"/>
              </a:rPr>
              <a:t>uzależnionych od kluczowych surowców jak ind i chrom, wzajemna zależność surowców i globalny handel w taki sposób, że niedobór jednego materiału może mieć znaczący</a:t>
            </a:r>
            <a:r>
              <a:rPr lang="pl-PL" sz="1000" baseline="0" dirty="0" smtClean="0">
                <a:latin typeface="Arial" panose="020B0604020202020204" pitchFamily="34" charset="0"/>
                <a:cs typeface="Arial" panose="020B0604020202020204" pitchFamily="34" charset="0"/>
              </a:rPr>
              <a:t> </a:t>
            </a:r>
            <a:r>
              <a:rPr lang="pl-PL" sz="1000" dirty="0" smtClean="0">
                <a:latin typeface="Arial" panose="020B0604020202020204" pitchFamily="34" charset="0"/>
                <a:cs typeface="Arial" panose="020B0604020202020204" pitchFamily="34" charset="0"/>
              </a:rPr>
              <a:t>wpływ na ceny i dostępność innych materiałów.</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Kluczowe linki do dalszych informacji</a:t>
            </a:r>
          </a:p>
          <a:p>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://kenniskaarten.hetgroenebrein.nl/en/knowledge-map-circular-economy/ce-disadvantages-linear-economy/</a:t>
            </a:r>
          </a:p>
          <a:p>
            <a:endParaRPr lang="en-GB" sz="1000" dirty="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Źródła grafik</a:t>
            </a:r>
            <a:r>
              <a:rPr lang="en-GB" sz="1000" dirty="0" smtClean="0">
                <a:latin typeface="Arial" panose="020B0604020202020204" pitchFamily="34" charset="0"/>
                <a:cs typeface="Arial" panose="020B0604020202020204" pitchFamily="34" charset="0"/>
              </a:rPr>
              <a:t>:</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CO2 emission: https://</a:t>
            </a:r>
            <a:r>
              <a:rPr lang="en-GB" sz="1000" dirty="0" err="1">
                <a:latin typeface="Arial" panose="020B0604020202020204" pitchFamily="34" charset="0"/>
                <a:cs typeface="Arial" panose="020B0604020202020204" pitchFamily="34" charset="0"/>
              </a:rPr>
              <a:t>www.psychologicalscience.org</a:t>
            </a:r>
            <a:r>
              <a:rPr lang="en-GB" sz="1000" dirty="0">
                <a:latin typeface="Arial" panose="020B0604020202020204" pitchFamily="34" charset="0"/>
                <a:cs typeface="Arial" panose="020B0604020202020204" pitchFamily="34" charset="0"/>
              </a:rPr>
              <a:t>/news/releases/polluted-air-may-pollute-our-</a:t>
            </a:r>
            <a:r>
              <a:rPr lang="en-GB" sz="1000" dirty="0" err="1">
                <a:latin typeface="Arial" panose="020B0604020202020204" pitchFamily="34" charset="0"/>
                <a:cs typeface="Arial" panose="020B0604020202020204" pitchFamily="34" charset="0"/>
              </a:rPr>
              <a:t>morality.html</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Flood in Pakistan - https://</a:t>
            </a:r>
            <a:r>
              <a:rPr lang="en-GB" sz="1000" dirty="0" err="1">
                <a:latin typeface="Arial" panose="020B0604020202020204" pitchFamily="34" charset="0"/>
                <a:cs typeface="Arial" panose="020B0604020202020204" pitchFamily="34" charset="0"/>
              </a:rPr>
              <a:t>cache.boston.com</a:t>
            </a:r>
            <a:r>
              <a:rPr lang="en-GB" sz="1000" dirty="0">
                <a:latin typeface="Arial" panose="020B0604020202020204" pitchFamily="34" charset="0"/>
                <a:cs typeface="Arial" panose="020B0604020202020204" pitchFamily="34" charset="0"/>
              </a:rPr>
              <a:t>/resize/</a:t>
            </a:r>
            <a:r>
              <a:rPr lang="en-GB" sz="1000" dirty="0" err="1">
                <a:latin typeface="Arial" panose="020B0604020202020204" pitchFamily="34" charset="0"/>
                <a:cs typeface="Arial" panose="020B0604020202020204" pitchFamily="34" charset="0"/>
              </a:rPr>
              <a:t>bonzai-fba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Globe_Photo</a:t>
            </a:r>
            <a:r>
              <a:rPr lang="en-GB" sz="1000" dirty="0">
                <a:latin typeface="Arial" panose="020B0604020202020204" pitchFamily="34" charset="0"/>
                <a:cs typeface="Arial" panose="020B0604020202020204" pitchFamily="34" charset="0"/>
              </a:rPr>
              <a:t>/2010/07/30/1280548279_2291/539w.jpg</a:t>
            </a:r>
          </a:p>
          <a:p>
            <a:r>
              <a:rPr lang="en-GB" sz="1000" dirty="0">
                <a:latin typeface="Arial" panose="020B0604020202020204" pitchFamily="34" charset="0"/>
                <a:cs typeface="Arial" panose="020B0604020202020204" pitchFamily="34" charset="0"/>
              </a:rPr>
              <a:t>Forest fire in Australia - https://</a:t>
            </a:r>
            <a:r>
              <a:rPr lang="en-GB" sz="1000" dirty="0" err="1">
                <a:latin typeface="Arial" panose="020B0604020202020204" pitchFamily="34" charset="0"/>
                <a:cs typeface="Arial" panose="020B0604020202020204" pitchFamily="34" charset="0"/>
              </a:rPr>
              <a:t>cdn.cnn.com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cnnnext</a:t>
            </a:r>
            <a:r>
              <a:rPr lang="en-GB" sz="1000" dirty="0">
                <a:latin typeface="Arial" panose="020B0604020202020204" pitchFamily="34" charset="0"/>
                <a:cs typeface="Arial" panose="020B0604020202020204" pitchFamily="34" charset="0"/>
              </a:rPr>
              <a:t>/dam/assets/191220111759-01-australia-bushfire-1219-super-169.jpg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Plastic waste - https://</a:t>
            </a:r>
            <a:r>
              <a:rPr lang="en-GB" sz="1000" dirty="0" err="1">
                <a:latin typeface="Arial" panose="020B0604020202020204" pitchFamily="34" charset="0"/>
                <a:cs typeface="Arial" panose="020B0604020202020204" pitchFamily="34" charset="0"/>
              </a:rPr>
              <a:t>sustyvibes.com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psp</a:t>
            </a:r>
            <a:r>
              <a:rPr lang="en-GB" sz="1000" dirty="0">
                <a:latin typeface="Arial" panose="020B0604020202020204" pitchFamily="34" charset="0"/>
                <a:cs typeface="Arial" panose="020B0604020202020204" pitchFamily="34" charset="0"/>
              </a:rPr>
              <a:t>-operators-disdain-</a:t>
            </a:r>
            <a:r>
              <a:rPr lang="en-GB" sz="1000" dirty="0" err="1">
                <a:latin typeface="Arial" panose="020B0604020202020204" pitchFamily="34" charset="0"/>
                <a:cs typeface="Arial" panose="020B0604020202020204" pitchFamily="34" charset="0"/>
              </a:rPr>
              <a:t>visionscapes</a:t>
            </a:r>
            <a:r>
              <a:rPr lang="en-GB" sz="1000" dirty="0">
                <a:latin typeface="Arial" panose="020B0604020202020204" pitchFamily="34" charset="0"/>
                <a:cs typeface="Arial" panose="020B0604020202020204" pitchFamily="34" charset="0"/>
              </a:rPr>
              <a:t>-attempts-waste-management/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Plastic soup - https://</a:t>
            </a:r>
            <a:r>
              <a:rPr lang="en-GB" sz="1000" dirty="0" err="1">
                <a:latin typeface="Arial" panose="020B0604020202020204" pitchFamily="34" charset="0"/>
                <a:cs typeface="Arial" panose="020B0604020202020204" pitchFamily="34" charset="0"/>
              </a:rPr>
              <a:t>www.dailymail.co.uk</a:t>
            </a:r>
            <a:r>
              <a:rPr lang="en-GB" sz="1000" dirty="0">
                <a:latin typeface="Arial" panose="020B0604020202020204" pitchFamily="34" charset="0"/>
                <a:cs typeface="Arial" panose="020B0604020202020204" pitchFamily="34" charset="0"/>
              </a:rPr>
              <a:t>/news/article-5114157/Idyllic-Caribbean-island-ruined-</a:t>
            </a:r>
            <a:r>
              <a:rPr lang="en-GB" sz="1000" dirty="0" err="1">
                <a:latin typeface="Arial" panose="020B0604020202020204" pitchFamily="34" charset="0"/>
                <a:cs typeface="Arial" panose="020B0604020202020204" pitchFamily="34" charset="0"/>
              </a:rPr>
              <a:t>rubbish.html</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Dead albatross full of plastics - https://</a:t>
            </a:r>
            <a:r>
              <a:rPr lang="en-GB" sz="1000" dirty="0" err="1">
                <a:latin typeface="Arial" panose="020B0604020202020204" pitchFamily="34" charset="0"/>
                <a:cs typeface="Arial" panose="020B0604020202020204" pitchFamily="34" charset="0"/>
              </a:rPr>
              <a:t>www.nwf.org</a:t>
            </a:r>
            <a:r>
              <a:rPr lang="en-GB" sz="1000" dirty="0">
                <a:latin typeface="Arial" panose="020B0604020202020204" pitchFamily="34" charset="0"/>
                <a:cs typeface="Arial" panose="020B0604020202020204" pitchFamily="34" charset="0"/>
              </a:rPr>
              <a:t>/Home/Magazines/National-Wildlife/2019/June-July/Conservation/Ocean-Plastic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Tangled tortoise in fishing net -https://</a:t>
            </a:r>
            <a:r>
              <a:rPr lang="en-GB" sz="1000" dirty="0" err="1">
                <a:latin typeface="Arial" panose="020B0604020202020204" pitchFamily="34" charset="0"/>
                <a:cs typeface="Arial" panose="020B0604020202020204" pitchFamily="34" charset="0"/>
              </a:rPr>
              <a:t>www.worldwildlife.org</a:t>
            </a:r>
            <a:r>
              <a:rPr lang="en-GB" sz="1000" dirty="0">
                <a:latin typeface="Arial" panose="020B0604020202020204" pitchFamily="34" charset="0"/>
                <a:cs typeface="Arial" panose="020B0604020202020204" pitchFamily="34" charset="0"/>
              </a:rPr>
              <a:t>/initiatives/plastics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Bird tangled in plastic bag - https://</a:t>
            </a:r>
            <a:r>
              <a:rPr lang="en-GB" sz="1000" dirty="0" err="1">
                <a:latin typeface="Arial" panose="020B0604020202020204" pitchFamily="34" charset="0"/>
                <a:cs typeface="Arial" panose="020B0604020202020204" pitchFamily="34" charset="0"/>
              </a:rPr>
              <a:t>www.wwf.org.au</a:t>
            </a:r>
            <a:r>
              <a:rPr lang="en-GB" sz="1000" dirty="0">
                <a:latin typeface="Arial" panose="020B0604020202020204" pitchFamily="34" charset="0"/>
                <a:cs typeface="Arial" panose="020B0604020202020204" pitchFamily="34" charset="0"/>
              </a:rPr>
              <a:t>/news/blogs/how-many-birds-die-from-plastic-pollution#gs.l2kr3d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Dead kangaroo due to Australia fire - https://</a:t>
            </a:r>
            <a:r>
              <a:rPr lang="en-GB" sz="1000" dirty="0" err="1">
                <a:latin typeface="Arial" panose="020B0604020202020204" pitchFamily="34" charset="0"/>
                <a:cs typeface="Arial" panose="020B0604020202020204" pitchFamily="34" charset="0"/>
              </a:rPr>
              <a:t>i.redd.it</a:t>
            </a:r>
            <a:r>
              <a:rPr lang="en-GB" sz="1000" dirty="0">
                <a:latin typeface="Arial" panose="020B0604020202020204" pitchFamily="34" charset="0"/>
                <a:cs typeface="Arial" panose="020B0604020202020204" pitchFamily="34" charset="0"/>
              </a:rPr>
              <a:t>/a6f0ias9kg841.jpg</a:t>
            </a:r>
          </a:p>
          <a:p>
            <a:endParaRPr lang="en-GB" dirty="0"/>
          </a:p>
        </p:txBody>
      </p:sp>
    </p:spTree>
    <p:extLst>
      <p:ext uri="{BB962C8B-B14F-4D97-AF65-F5344CB8AC3E}">
        <p14:creationId xmlns:p14="http://schemas.microsoft.com/office/powerpoint/2010/main" val="916663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Na podstawie slajdu można pokrótce wyjaśnić, skończoność zasobów, takich jak metale, minerały, paliwa kopalne i ekosystemy. Jednocześnie rośnie liczba ludności i oczekuje się, że do 2050 roku wzrośnie ona o kolejne 2 miliardy (wykres po lewej stronie). Wzrasta również liczba ludności z klasy średniej, która w największym stopniu przyczynia się do rozwoju kultury odpadów. Większa liczba ludności oznacza większe zapotrzebowanie na produkty, a tym samym większe wydobycie surowców i większą produkcję. Jednak zasoby te wyczerpują się. Można wziąć kilka przykładów z wykresu kontrolnego zapasów i ich odpowiednich pozostałych lat, aby wyjaśnić te</a:t>
            </a:r>
            <a:r>
              <a:rPr lang="pl-PL" sz="1000" baseline="0" dirty="0" smtClean="0">
                <a:latin typeface="Arial" panose="020B0604020202020204" pitchFamily="34" charset="0"/>
                <a:cs typeface="Arial" panose="020B0604020202020204" pitchFamily="34" charset="0"/>
              </a:rPr>
              <a:t> kwestie </a:t>
            </a:r>
            <a:r>
              <a:rPr lang="pl-PL" sz="1000" dirty="0" smtClean="0">
                <a:latin typeface="Arial" panose="020B0604020202020204" pitchFamily="34" charset="0"/>
                <a:cs typeface="Arial" panose="020B0604020202020204" pitchFamily="34" charset="0"/>
              </a:rPr>
              <a:t>uczniom. Spróbujcie poświęcić trochę czasu na wyjaśnienie wykresu kontrolnego, ponieważ litery są małe</a:t>
            </a:r>
            <a:r>
              <a:rPr lang="pl-PL" sz="1000" baseline="0" dirty="0" smtClean="0">
                <a:latin typeface="Arial" panose="020B0604020202020204" pitchFamily="34" charset="0"/>
                <a:cs typeface="Arial" panose="020B0604020202020204" pitchFamily="34" charset="0"/>
              </a:rPr>
              <a:t> i </a:t>
            </a:r>
            <a:r>
              <a:rPr lang="pl-PL" sz="1000" dirty="0" smtClean="0">
                <a:latin typeface="Arial" panose="020B0604020202020204" pitchFamily="34" charset="0"/>
                <a:cs typeface="Arial" panose="020B0604020202020204" pitchFamily="34" charset="0"/>
              </a:rPr>
              <a:t>uczniowie mogą mieć problemy by je prawidłowo zobaczyć. Nawet jeśli dane liczbowe nie mogą być dokładne, głównym punktem, który należy podkreślić jest to, że stan zapasów maleje i jest mało prawdopodobne, aby były one w stanie wytrzymać popyt rosnącej populacji.</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Grafika "Kontrola stanu zapasów" ma małe litery, ale może być wyświetlana lub drukowana w większym formacie i może być podstawą do dyskusji w klasie.</a:t>
            </a:r>
          </a:p>
          <a:p>
            <a:endParaRPr lang="pl-PL" sz="1000" dirty="0" smtClean="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Źródła grafik</a:t>
            </a:r>
            <a:r>
              <a:rPr lang="en-GB" sz="1000" dirty="0" smtClean="0">
                <a:latin typeface="Arial" panose="020B0604020202020204" pitchFamily="34" charset="0"/>
                <a:cs typeface="Arial" panose="020B0604020202020204" pitchFamily="34" charset="0"/>
              </a:rPr>
              <a:t>: </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Stock check - https://</a:t>
            </a:r>
            <a:r>
              <a:rPr lang="en-GB" sz="1000" dirty="0" err="1">
                <a:latin typeface="Arial" panose="020B0604020202020204" pitchFamily="34" charset="0"/>
                <a:cs typeface="Arial" panose="020B0604020202020204" pitchFamily="34" charset="0"/>
              </a:rPr>
              <a:t>www.bbc.com</a:t>
            </a:r>
            <a:r>
              <a:rPr lang="en-GB" sz="1000" dirty="0">
                <a:latin typeface="Arial" panose="020B0604020202020204" pitchFamily="34" charset="0"/>
                <a:cs typeface="Arial" panose="020B0604020202020204" pitchFamily="34" charset="0"/>
              </a:rPr>
              <a:t>/future/article/20120618-global-resources-stock-check</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Population growth -https://</a:t>
            </a:r>
            <a:r>
              <a:rPr lang="en-GB" sz="1000" dirty="0" err="1">
                <a:latin typeface="Arial" panose="020B0604020202020204" pitchFamily="34" charset="0"/>
                <a:cs typeface="Arial" panose="020B0604020202020204" pitchFamily="34" charset="0"/>
              </a:rPr>
              <a:t>population.un.org</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wpp</a:t>
            </a:r>
            <a:r>
              <a:rPr lang="en-GB" sz="1000" dirty="0">
                <a:latin typeface="Arial" panose="020B0604020202020204" pitchFamily="34" charset="0"/>
                <a:cs typeface="Arial" panose="020B0604020202020204" pitchFamily="34" charset="0"/>
              </a:rPr>
              <a:t>/Graphs/</a:t>
            </a:r>
            <a:r>
              <a:rPr lang="en-GB" sz="1000" dirty="0" err="1">
                <a:latin typeface="Arial" panose="020B0604020202020204" pitchFamily="34" charset="0"/>
                <a:cs typeface="Arial" panose="020B0604020202020204" pitchFamily="34" charset="0"/>
              </a:rPr>
              <a:t>DemographicProfiles</a:t>
            </a:r>
            <a:r>
              <a:rPr lang="en-GB" sz="1000" dirty="0">
                <a:latin typeface="Arial" panose="020B0604020202020204" pitchFamily="34" charset="0"/>
                <a:cs typeface="Arial" panose="020B0604020202020204" pitchFamily="34" charset="0"/>
              </a:rPr>
              <a:t>/Line/900</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population.un.org</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wpp</a:t>
            </a:r>
            <a:r>
              <a:rPr lang="en-GB" sz="1000" dirty="0">
                <a:latin typeface="Arial" panose="020B0604020202020204" pitchFamily="34" charset="0"/>
                <a:cs typeface="Arial" panose="020B0604020202020204" pitchFamily="34" charset="0"/>
              </a:rPr>
              <a:t>/Graphs/1_Demographic%20Profiles/</a:t>
            </a:r>
            <a:r>
              <a:rPr lang="en-GB" sz="1000" dirty="0" err="1">
                <a:latin typeface="Arial" panose="020B0604020202020204" pitchFamily="34" charset="0"/>
                <a:cs typeface="Arial" panose="020B0604020202020204" pitchFamily="34" charset="0"/>
              </a:rPr>
              <a:t>World.pdf</a:t>
            </a:r>
            <a:r>
              <a:rPr lang="en-GB" sz="100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28040463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endParaRPr lang="en-GB" sz="1000" dirty="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Ten slajd wprowadza ekonomię cyrkularną. Koncepcja gospodarki cyrkularnej stała się bardziej popularna w ciągu ostatniej dekady, jako systemowe rozwiązanie niektórych z najbardziej palących problemów gospodarki liniowej. Można przeczytać raport zamieszczony w poniższym linku, aby dowiedzieć się więcej o gospodarce cyrkularnej i wspomnianym tu wykresie motylkowym. </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Diagram motylkowy jest niezwykle ważny. Ma on wprawdzie małe litery, ale może być wyświetlany lub drukowany w większym formacie i może być podstawą do dyskusji w klasie.</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Obrazek po prawej stronie to diagram motylkowy ilustrujący, w jaki sposób technologiczne i biologiczne produkty oraz materiały oparte na składnikach odżywczych przechodzą przez system w gospodarce cyrkularnej.</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Produkty, komponenty i materiały są przechowywane w gospodarce poprzez naprawę, ponowne wykorzystanie, regenerację i recykling, gdzie recykling jest najmniej korzystny.</a:t>
            </a:r>
          </a:p>
          <a:p>
            <a:pPr marL="171450" indent="-171450">
              <a:buFont typeface="Arial" panose="020B0604020202020204" pitchFamily="34" charset="0"/>
              <a:buChar char="•"/>
            </a:pPr>
            <a:r>
              <a:rPr lang="pl-PL" sz="1000" dirty="0" smtClean="0">
                <a:latin typeface="Arial" panose="020B0604020202020204" pitchFamily="34" charset="0"/>
                <a:cs typeface="Arial" panose="020B0604020202020204" pitchFamily="34" charset="0"/>
              </a:rPr>
              <a:t>Siła wewnętrznego obiegu - z technicznego punktu widzenia, im ciaśniejszy jest ten obieg, tym większe oszczędności powinny wynikać z zaangażowanych tam kosztów materiałów, pracy, energii, kapitału i związanych z nimi efektów zewnętrznych, takich jak emisje gazów cieplarnianych, wody czy substancji toksycznych.</a:t>
            </a:r>
          </a:p>
          <a:p>
            <a:pPr marL="171450" indent="-171450">
              <a:buFont typeface="Arial" panose="020B0604020202020204" pitchFamily="34" charset="0"/>
              <a:buChar char="•"/>
            </a:pPr>
            <a:r>
              <a:rPr lang="pl-PL" sz="1000" dirty="0" smtClean="0">
                <a:latin typeface="Arial" panose="020B0604020202020204" pitchFamily="34" charset="0"/>
                <a:cs typeface="Arial" panose="020B0604020202020204" pitchFamily="34" charset="0"/>
              </a:rPr>
              <a:t>Wydłużenie cyklu - Drugi podstawowy potencjał tworzenia wartości wynika z dłuższego użytkowania produktów, komponentów i materiałów w ramach gospodarki cyrkularnej, poprzez kolejne cykle lub spędzanie większej ilości czasu w ramach cyklu. </a:t>
            </a:r>
          </a:p>
          <a:p>
            <a:pPr marL="171450" indent="-171450">
              <a:buFont typeface="Arial" panose="020B0604020202020204" pitchFamily="34" charset="0"/>
              <a:buChar char="•"/>
            </a:pPr>
            <a:r>
              <a:rPr lang="pl-PL" sz="1000" dirty="0" smtClean="0">
                <a:latin typeface="Arial" panose="020B0604020202020204" pitchFamily="34" charset="0"/>
                <a:cs typeface="Arial" panose="020B0604020202020204" pitchFamily="34" charset="0"/>
              </a:rPr>
              <a:t>Siła zastosowań kaskadowych (po stronie biologicznej) - w przypadku kaskad potencjał tworzenia wartości dodanej wynika z niższych kosztów krańcowych ponownego wykorzystania kaskadowo materiałów jako substytutu napływu materiałów pierwotnych oraz ich kosztów już poniesionych (praca, energia, materiał), jak również efektów zewnętrznych w stosunku do kosztów krańcowych ponownego wykorzystania materiałów. </a:t>
            </a:r>
          </a:p>
          <a:p>
            <a:endParaRPr lang="pl-PL" sz="1000" dirty="0" smtClean="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Kluczowe linki do dalszych informacji</a:t>
            </a:r>
          </a:p>
          <a:p>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://www.ellenmacarthurfoundation.org/assets/downloads/publications/Ellen-MacArthur-Foundation-Towards-the-Circular-Economy-vol.1.pdf </a:t>
            </a:r>
          </a:p>
          <a:p>
            <a:r>
              <a:rPr lang="en-GB" sz="1000" b="0" i="0" u="none" strike="noStrike" kern="1200" dirty="0" err="1" smtClean="0">
                <a:solidFill>
                  <a:schemeClr val="tx1"/>
                </a:solidFill>
                <a:effectLst/>
                <a:latin typeface="Arial" panose="020B0604020202020204" pitchFamily="34" charset="0"/>
                <a:ea typeface="+mn-ea"/>
                <a:cs typeface="Arial" panose="020B0604020202020204" pitchFamily="34" charset="0"/>
              </a:rPr>
              <a:t>Geissdoerfer</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M.,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Savaget</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P.,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Bocken</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N., &amp; </a:t>
            </a:r>
            <a:r>
              <a:rPr lang="en-GB" sz="1000" b="0" i="0" u="none" strike="noStrike" kern="1200" dirty="0" err="1">
                <a:solidFill>
                  <a:schemeClr val="tx1"/>
                </a:solidFill>
                <a:effectLst/>
                <a:latin typeface="Arial" panose="020B0604020202020204" pitchFamily="34" charset="0"/>
                <a:ea typeface="+mn-ea"/>
                <a:cs typeface="Arial" panose="020B0604020202020204" pitchFamily="34" charset="0"/>
              </a:rPr>
              <a:t>Hultink</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 E. (2017). The Circular Economy – A new sustainability paradigm?. </a:t>
            </a:r>
            <a:r>
              <a:rPr lang="en-GB" sz="1000" b="0" i="1" u="none" strike="noStrike" kern="1200" dirty="0">
                <a:solidFill>
                  <a:schemeClr val="tx1"/>
                </a:solidFill>
                <a:effectLst/>
                <a:latin typeface="Arial" panose="020B0604020202020204" pitchFamily="34" charset="0"/>
                <a:ea typeface="+mn-ea"/>
                <a:cs typeface="Arial" panose="020B0604020202020204" pitchFamily="34" charset="0"/>
              </a:rPr>
              <a:t>Journal of Cleaner Production, 143 </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(1), 757-768.</a:t>
            </a:r>
          </a:p>
          <a:p>
            <a:r>
              <a:rPr lang="en-GB" sz="1000" kern="1200" dirty="0" smtClean="0">
                <a:solidFill>
                  <a:schemeClr val="tx1"/>
                </a:solidFill>
                <a:effectLst/>
                <a:latin typeface="Arial" panose="020B0604020202020204" pitchFamily="34" charset="0"/>
                <a:ea typeface="+mn-ea"/>
                <a:cs typeface="Arial" panose="020B0604020202020204" pitchFamily="34" charset="0"/>
              </a:rPr>
              <a:t>Mayumi</a:t>
            </a:r>
            <a:r>
              <a:rPr lang="en-GB" sz="1000" kern="1200" dirty="0">
                <a:solidFill>
                  <a:schemeClr val="tx1"/>
                </a:solidFill>
                <a:effectLst/>
                <a:latin typeface="Arial" panose="020B0604020202020204" pitchFamily="34" charset="0"/>
                <a:ea typeface="+mn-ea"/>
                <a:cs typeface="Arial" panose="020B0604020202020204" pitchFamily="34" charset="0"/>
              </a:rPr>
              <a:t>, K., &amp; </a:t>
            </a:r>
            <a:r>
              <a:rPr lang="en-GB" sz="1000" kern="1200" dirty="0" err="1">
                <a:solidFill>
                  <a:schemeClr val="tx1"/>
                </a:solidFill>
                <a:effectLst/>
                <a:latin typeface="Arial" panose="020B0604020202020204" pitchFamily="34" charset="0"/>
                <a:ea typeface="+mn-ea"/>
                <a:cs typeface="Arial" panose="020B0604020202020204" pitchFamily="34" charset="0"/>
              </a:rPr>
              <a:t>Giampietro</a:t>
            </a:r>
            <a:r>
              <a:rPr lang="en-GB" sz="1000" kern="1200" dirty="0">
                <a:solidFill>
                  <a:schemeClr val="tx1"/>
                </a:solidFill>
                <a:effectLst/>
                <a:latin typeface="Arial" panose="020B0604020202020204" pitchFamily="34" charset="0"/>
                <a:ea typeface="+mn-ea"/>
                <a:cs typeface="Arial" panose="020B0604020202020204" pitchFamily="34" charset="0"/>
              </a:rPr>
              <a:t>, M. (2019). </a:t>
            </a:r>
            <a:r>
              <a:rPr lang="en-GB" sz="1000" b="0" i="0" u="none" strike="noStrike" kern="1200" dirty="0">
                <a:solidFill>
                  <a:schemeClr val="tx1"/>
                </a:solidFill>
                <a:effectLst/>
                <a:latin typeface="Arial" panose="020B0604020202020204" pitchFamily="34" charset="0"/>
                <a:ea typeface="+mn-ea"/>
                <a:cs typeface="Arial" panose="020B0604020202020204" pitchFamily="34" charset="0"/>
              </a:rPr>
              <a:t>Reconsidering “Circular Economy” in Terms of Irreversible Evolution of Economic Activity</a:t>
            </a:r>
            <a:r>
              <a:rPr lang="en-GB" sz="1000" b="0" kern="1200" dirty="0">
                <a:solidFill>
                  <a:schemeClr val="tx1"/>
                </a:solidFill>
                <a:effectLst/>
                <a:latin typeface="Arial" panose="020B0604020202020204" pitchFamily="34" charset="0"/>
                <a:ea typeface="+mn-ea"/>
                <a:cs typeface="Arial" panose="020B0604020202020204" pitchFamily="34" charset="0"/>
              </a:rPr>
              <a:t>. </a:t>
            </a:r>
            <a:r>
              <a:rPr lang="en-GB" sz="1000" b="0" i="1" kern="1200" dirty="0">
                <a:solidFill>
                  <a:schemeClr val="tx1"/>
                </a:solidFill>
                <a:effectLst/>
                <a:latin typeface="Arial" panose="020B0604020202020204" pitchFamily="34" charset="0"/>
                <a:ea typeface="+mn-ea"/>
                <a:cs typeface="Arial" panose="020B0604020202020204" pitchFamily="34" charset="0"/>
              </a:rPr>
              <a:t>Romanian </a:t>
            </a:r>
            <a:r>
              <a:rPr lang="en-GB" sz="1000" i="1" kern="1200" dirty="0">
                <a:solidFill>
                  <a:schemeClr val="tx1"/>
                </a:solidFill>
                <a:effectLst/>
                <a:latin typeface="Arial" panose="020B0604020202020204" pitchFamily="34" charset="0"/>
                <a:ea typeface="+mn-ea"/>
                <a:cs typeface="Arial" panose="020B0604020202020204" pitchFamily="34" charset="0"/>
              </a:rPr>
              <a:t>Journal of Economic Forecasting</a:t>
            </a:r>
            <a:r>
              <a:rPr lang="en-GB" sz="1000" kern="1200" dirty="0">
                <a:solidFill>
                  <a:schemeClr val="tx1"/>
                </a:solidFill>
                <a:effectLst/>
                <a:latin typeface="Arial" panose="020B0604020202020204" pitchFamily="34" charset="0"/>
                <a:ea typeface="+mn-ea"/>
                <a:cs typeface="Arial" panose="020B0604020202020204" pitchFamily="34" charset="0"/>
              </a:rPr>
              <a:t>, </a:t>
            </a:r>
            <a:r>
              <a:rPr lang="en-GB" sz="1000" i="1" kern="1200" dirty="0">
                <a:solidFill>
                  <a:schemeClr val="tx1"/>
                </a:solidFill>
                <a:effectLst/>
                <a:latin typeface="Arial" panose="020B0604020202020204" pitchFamily="34" charset="0"/>
                <a:ea typeface="+mn-ea"/>
                <a:cs typeface="Arial" panose="020B0604020202020204" pitchFamily="34" charset="0"/>
              </a:rPr>
              <a:t>22</a:t>
            </a:r>
            <a:r>
              <a:rPr lang="en-GB" sz="1000" kern="1200" dirty="0">
                <a:solidFill>
                  <a:schemeClr val="tx1"/>
                </a:solidFill>
                <a:effectLst/>
                <a:latin typeface="Arial" panose="020B0604020202020204" pitchFamily="34" charset="0"/>
                <a:ea typeface="+mn-ea"/>
                <a:cs typeface="Arial" panose="020B0604020202020204" pitchFamily="34" charset="0"/>
              </a:rPr>
              <a:t>(2), 197-207. </a:t>
            </a:r>
            <a:endParaRPr lang="en-GB" sz="1000" b="0" i="0" u="none" strike="noStrike" kern="1200" dirty="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Ellen MacArthur Foundation</a:t>
            </a:r>
          </a:p>
        </p:txBody>
      </p:sp>
    </p:spTree>
    <p:extLst>
      <p:ext uri="{BB962C8B-B14F-4D97-AF65-F5344CB8AC3E}">
        <p14:creationId xmlns:p14="http://schemas.microsoft.com/office/powerpoint/2010/main" val="26453500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W niniejszym slajdzie przedstawiono trzy zasady Gospodarki</a:t>
            </a:r>
            <a:r>
              <a:rPr lang="pl-PL" sz="1000" baseline="0" dirty="0" smtClean="0">
                <a:latin typeface="Arial" panose="020B0604020202020204" pitchFamily="34" charset="0"/>
                <a:ea typeface="Roboto" panose="02000000000000000000" pitchFamily="2" charset="0"/>
                <a:cs typeface="Arial" panose="020B0604020202020204" pitchFamily="34" charset="0"/>
              </a:rPr>
              <a:t> Cyrkularnej (</a:t>
            </a:r>
            <a:r>
              <a:rPr lang="pl-PL" sz="1000" dirty="0" smtClean="0">
                <a:latin typeface="Arial" panose="020B0604020202020204" pitchFamily="34" charset="0"/>
                <a:ea typeface="Roboto" panose="02000000000000000000" pitchFamily="2" charset="0"/>
                <a:cs typeface="Arial" panose="020B0604020202020204" pitchFamily="34" charset="0"/>
              </a:rPr>
              <a:t>CE), a ich istotne objaśnienia poniżej zostały zaczerpnięte z opracowań EMF</a:t>
            </a:r>
            <a:r>
              <a:rPr lang="pl-PL" sz="1000" baseline="0" dirty="0" smtClean="0">
                <a:latin typeface="Arial" panose="020B0604020202020204" pitchFamily="34" charset="0"/>
                <a:ea typeface="Roboto" panose="02000000000000000000" pitchFamily="2" charset="0"/>
                <a:cs typeface="Arial" panose="020B0604020202020204" pitchFamily="34" charset="0"/>
              </a:rPr>
              <a:t> </a:t>
            </a:r>
            <a:r>
              <a:rPr lang="pl-PL" sz="1000" dirty="0" smtClean="0">
                <a:latin typeface="Arial" panose="020B0604020202020204" pitchFamily="34" charset="0"/>
                <a:ea typeface="Roboto" panose="02000000000000000000" pitchFamily="2" charset="0"/>
                <a:cs typeface="Arial" panose="020B0604020202020204" pitchFamily="34" charset="0"/>
              </a:rPr>
              <a:t>w celu uzyskania dalszych informacji i ułatwienia ich zrozumienia.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smtClean="0">
                <a:latin typeface="Arial" panose="020B0604020202020204" pitchFamily="34" charset="0"/>
                <a:ea typeface="Roboto" panose="02000000000000000000" pitchFamily="2" charset="0"/>
                <a:cs typeface="Arial" panose="020B0604020202020204" pitchFamily="34" charset="0"/>
              </a:rPr>
              <a:t>Projektowanie odpadów - Gospodarka cyrkularna ujawnia i przeprojektowuje negatywne skutki działalności gospodarczej, które powodują szkody dla zdrowia ludzkiego i systemów naturalnych. Obejmuje to uwalnianie gazów cieplarnianych i substancji niebezpiecznych, zanieczyszczenie powietrza, ziemi i wody, a także odpady strukturalne, takie jak przeciążenie komunikacyjne. Komponenty biologiczne i techniczne (lub składniki odżywcze) do produkcji dóbr oraz produkty są projektowane z zamiarem włączenia ich do obiegu materiałów biologicznych lub technicznych, przeznaczonych do demontażu i odnowienia. Techniczne składniki odżywcze - polimery, stopy i inne materiały wytworzone przez człowieka są zaprojektowane w taki sposób, aby mogły być ponownie wykorzystane przy minimalnym zużyciu energii i zachowaniu najwyższej jakości. (mając na uwadze, że powszechnie rozumiany recykling prowadzi do obniżenia jakości i zasila proces jako surowy materiał wsadowy). Biologiczne składniki odżywcze są nietoksyczne i mogą być po prostu kompostowane.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smtClean="0">
                <a:latin typeface="Arial" panose="020B0604020202020204" pitchFamily="34" charset="0"/>
                <a:ea typeface="Roboto" panose="02000000000000000000" pitchFamily="2" charset="0"/>
                <a:cs typeface="Arial" panose="020B0604020202020204" pitchFamily="34" charset="0"/>
              </a:rPr>
              <a:t>Utrzymanie produktów i materiałów w użyciu - Gospodarka cyrkularna sprzyja działaniom, które zachowują wartość w postaci energii, pracy i materiałów. Oznacza to projektowanie z myślą o trwałości, ponownym wykorzystaniu, regeneracji i recyklingu w celu utrzymania produktów, komponentów i materiałów w obiegu w gospodarce. Systemy cyrkularne efektywnie wykorzystują materiały pochodzenia biologicznego, zachęcając do wielu różnych ich zastosowań, ponieważ krążą one między gospodarką a systemami naturalnymi.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000" dirty="0" smtClean="0">
                <a:latin typeface="Arial" panose="020B0604020202020204" pitchFamily="34" charset="0"/>
                <a:ea typeface="Roboto" panose="02000000000000000000" pitchFamily="2" charset="0"/>
                <a:cs typeface="Arial" panose="020B0604020202020204" pitchFamily="34" charset="0"/>
              </a:rPr>
              <a:t>Regeneracja systemów naturalnych - Gospodarka cyrkularna pozwala na unikanie wykorzystania zasobów nieodnawialnych oraz na zachowanie lub wzmocnienie zasobów odnawialnych, na przykład poprzez zwrot cennych składników odżywczych do gleby w celu wsparcia jej regeneracji lub wykorzystanie energii odnawialnej w przeciwieństwie do korzystania z paliw kopalnych.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dirty="0" smtClean="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smtClean="0">
                <a:solidFill>
                  <a:schemeClr val="tx1"/>
                </a:solidFill>
                <a:effectLst/>
                <a:latin typeface="Arial" panose="020B0604020202020204" pitchFamily="34" charset="0"/>
                <a:ea typeface="+mn-ea"/>
                <a:cs typeface="Arial" panose="020B0604020202020204" pitchFamily="34" charset="0"/>
              </a:rPr>
              <a:t>https</a:t>
            </a:r>
            <a:r>
              <a:rPr lang="en-SG" sz="1000" kern="1200" dirty="0">
                <a:solidFill>
                  <a:schemeClr val="tx1"/>
                </a:solidFill>
                <a:effectLst/>
                <a:latin typeface="Arial" panose="020B0604020202020204" pitchFamily="34" charset="0"/>
                <a:ea typeface="+mn-ea"/>
                <a:cs typeface="Arial" panose="020B0604020202020204" pitchFamily="34" charset="0"/>
              </a:rPr>
              <a:t>://www.ellenmacarthurfoundation.org/explore/the-circular-economy-in-detail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/assets/downloads/publications/Ellen-MacArthur-Foundation-Towards-the-Circular-Economy-vol.1.pdf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Ellen MacArthur Foundation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719384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endParaRPr lang="en-GB" sz="1000" kern="1200" dirty="0">
              <a:solidFill>
                <a:schemeClr val="tx1"/>
              </a:solidFill>
              <a:effectLst/>
              <a:latin typeface="Arial" panose="020B0604020202020204" pitchFamily="34" charset="0"/>
              <a:ea typeface="+mn-ea"/>
              <a:cs typeface="Arial" panose="020B0604020202020204" pitchFamily="34" charset="0"/>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Ten film został opublikowany przez Fundację </a:t>
            </a:r>
            <a:r>
              <a:rPr lang="pl-PL" sz="1000" kern="1200" dirty="0" err="1" smtClean="0">
                <a:solidFill>
                  <a:schemeClr val="tx1"/>
                </a:solidFill>
                <a:effectLst/>
                <a:latin typeface="Arial" panose="020B0604020202020204" pitchFamily="34" charset="0"/>
                <a:ea typeface="+mn-ea"/>
                <a:cs typeface="Arial" panose="020B0604020202020204" pitchFamily="34" charset="0"/>
              </a:rPr>
              <a:t>Ellen</a:t>
            </a:r>
            <a:r>
              <a:rPr lang="pl-PL" sz="1000" kern="1200" dirty="0" smtClean="0">
                <a:solidFill>
                  <a:schemeClr val="tx1"/>
                </a:solidFill>
                <a:effectLst/>
                <a:latin typeface="Arial" panose="020B0604020202020204" pitchFamily="34" charset="0"/>
                <a:ea typeface="+mn-ea"/>
                <a:cs typeface="Arial" panose="020B0604020202020204" pitchFamily="34" charset="0"/>
              </a:rPr>
              <a:t> </a:t>
            </a:r>
            <a:r>
              <a:rPr lang="pl-PL" sz="1000" kern="1200" dirty="0" err="1" smtClean="0">
                <a:solidFill>
                  <a:schemeClr val="tx1"/>
                </a:solidFill>
                <a:effectLst/>
                <a:latin typeface="Arial" panose="020B0604020202020204" pitchFamily="34" charset="0"/>
                <a:ea typeface="+mn-ea"/>
                <a:cs typeface="Arial" panose="020B0604020202020204" pitchFamily="34" charset="0"/>
              </a:rPr>
              <a:t>MacArthur</a:t>
            </a:r>
            <a:r>
              <a:rPr lang="pl-PL" sz="1000" kern="1200" dirty="0" smtClean="0">
                <a:solidFill>
                  <a:schemeClr val="tx1"/>
                </a:solidFill>
                <a:effectLst/>
                <a:latin typeface="Arial" panose="020B0604020202020204" pitchFamily="34" charset="0"/>
                <a:ea typeface="+mn-ea"/>
                <a:cs typeface="Arial" panose="020B0604020202020204" pitchFamily="34" charset="0"/>
              </a:rPr>
              <a:t>. Jest to film, który wyjaśnia gospodarkę liniową i jej problemy, koncepcję gospodarki cyrkularnej i jej inspiracje, cyrkularne modele biznesowe i sposoby ich wdrożenia w realnym świecie. To bardzo inspirujące wideo dla uczniów. Po obejrzeniu filmu razem z uczniami, można zadać kilka pytań do dyskusji z nimi. Na przykład, jakie problemy związane z gospodarką liniową można zidentyfikować w ich codziennym życiu lub w domu? Jakie inne negatywne skutki ma gospodarka liniowa oprócz marnotrawienia zasobów? Film przedstawia przykład licencjonowania pralki do użytku domowego zamiast kupowania. Czy wyobrażasz</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sobie</a:t>
            </a:r>
            <a:r>
              <a:rPr lang="pl-PL" sz="1000" kern="1200" dirty="0" smtClean="0">
                <a:solidFill>
                  <a:schemeClr val="tx1"/>
                </a:solidFill>
                <a:effectLst/>
                <a:latin typeface="Arial" panose="020B0604020202020204" pitchFamily="34" charset="0"/>
                <a:ea typeface="+mn-ea"/>
                <a:cs typeface="Arial" panose="020B0604020202020204" pitchFamily="34" charset="0"/>
              </a:rPr>
              <a:t> inne produkty, które można wykorzystać w takim modelu?</a:t>
            </a:r>
          </a:p>
          <a:p>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V</a:t>
            </a:r>
            <a:r>
              <a:rPr lang="en-GB" sz="1000" dirty="0" err="1" smtClean="0">
                <a:latin typeface="Arial" panose="020B0604020202020204" pitchFamily="34" charset="0"/>
                <a:cs typeface="Arial" panose="020B0604020202020204" pitchFamily="34" charset="0"/>
              </a:rPr>
              <a:t>ideo</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Link: https://</a:t>
            </a:r>
            <a:r>
              <a:rPr lang="en-GB" sz="1000" dirty="0" smtClean="0">
                <a:latin typeface="Arial" panose="020B0604020202020204" pitchFamily="34" charset="0"/>
                <a:cs typeface="Arial" panose="020B0604020202020204" pitchFamily="34" charset="0"/>
              </a:rPr>
              <a:t>www.youtube.com/watch?v=zCRKvDyyHmI</a:t>
            </a:r>
            <a:endParaRPr lang="en-GB"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740632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Ten slajd wprowadza pierwszy cyrkularny model biznesowy, który jest zaopatrzeniem cyrkularnym. Zaopatrzenie cyrkularne: ten model biznesowy próbuje zasadniczo zastąpić tradycyjne teorie o pojedynczym cyklu życia / surowce pierwotne materiałami biologicznymi, które są w pełni odnawialne, nadającymi się do recyklingu lub biodegradowalnymi. W związku z tym, w dłuższej perspektywie ma on na celu zmniejszenie zapotrzebowania na surowce pierwotne.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Podano tu tylko jeden przykład, chociaż istnieje więcej przykładów firm przyjmujących ten cykl biznesowy w materiałach warsztatowych.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Przykład firmy - ta firma </a:t>
            </a:r>
            <a:r>
              <a:rPr lang="pl-PL" sz="1000" kern="1200" dirty="0" err="1" smtClean="0">
                <a:solidFill>
                  <a:schemeClr val="tx1"/>
                </a:solidFill>
                <a:effectLst/>
                <a:latin typeface="Arial" panose="020B0604020202020204" pitchFamily="34" charset="0"/>
                <a:ea typeface="+mn-ea"/>
                <a:cs typeface="Arial" panose="020B0604020202020204" pitchFamily="34" charset="0"/>
              </a:rPr>
              <a:t>Vollebak</a:t>
            </a:r>
            <a:r>
              <a:rPr lang="pl-PL" sz="1000" kern="1200" dirty="0" smtClean="0">
                <a:solidFill>
                  <a:schemeClr val="tx1"/>
                </a:solidFill>
                <a:effectLst/>
                <a:latin typeface="Arial" panose="020B0604020202020204" pitchFamily="34" charset="0"/>
                <a:ea typeface="+mn-ea"/>
                <a:cs typeface="Arial" panose="020B0604020202020204" pitchFamily="34" charset="0"/>
              </a:rPr>
              <a:t> produkuje biodegradowalne koszulki z pulpy eukaliptusa, drewna bukowego</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a:t>
            </a:r>
            <a:r>
              <a:rPr lang="pl-PL" sz="1000" kern="1200" dirty="0" smtClean="0">
                <a:solidFill>
                  <a:schemeClr val="tx1"/>
                </a:solidFill>
                <a:effectLst/>
                <a:latin typeface="Arial" panose="020B0604020202020204" pitchFamily="34" charset="0"/>
                <a:ea typeface="+mn-ea"/>
                <a:cs typeface="Arial" panose="020B0604020202020204" pitchFamily="34" charset="0"/>
              </a:rPr>
              <a:t>ze zrównoważonych lasów i alg uprawianych w bioreaktorach. Koszulka jest w pełni biodegradowalna w ciągu zaledwie 12 tygodni. Rozwiązuje ona problem odpadów, polegający na wykorzystywaniu paliw kopalnych w przemyśle petrochemicznym do produkcji włókien syntetycznych.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://www.accenture.com/t20150523t053139__w__/us-en/_acnmedia/accenture/conversion-assets/dotcom/documents/global/pdf/strategy_6/accenture-circular-advantage-innovative-business-models-technologies-value-growth.pdf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www.vollebak.com</a:t>
            </a:r>
            <a:r>
              <a:rPr lang="en-GB" sz="1000" dirty="0">
                <a:latin typeface="Arial" panose="020B0604020202020204" pitchFamily="34" charset="0"/>
                <a:cs typeface="Arial" panose="020B0604020202020204" pitchFamily="34" charset="0"/>
              </a:rPr>
              <a:t>/product/plant-and-algae-t-shirt/</a:t>
            </a: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https://dyk8bhziazfed.cloudfront.net/wp-content/uploads/2019/08/plant-and-algaet-300-1376-1376x776.jpg</a:t>
            </a:r>
          </a:p>
        </p:txBody>
      </p:sp>
    </p:spTree>
    <p:extLst>
      <p:ext uri="{BB962C8B-B14F-4D97-AF65-F5344CB8AC3E}">
        <p14:creationId xmlns:p14="http://schemas.microsoft.com/office/powerpoint/2010/main" val="10206107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Ten slajd wprowadza drugi model biznesowy. Modele odzysku zasobów i recyklingu w zasadzie ponownie wykorzystują zasoby i energię z materiałów odpadowych lub produktów ubocznych innych branż. Symbioza przemysłowa jest dobrym przykładem dla tego modelu, dlatego materiał ten wykorzystuje odpady z wysypisk śmieci, gdzie zwykle są one składowane. Wypiera on również wydobycie i przetwarzanie pierwotnych zasobów naturalnych. Waloryzuje on odpady i produkty uboczne, nadając im drugie życie. Zazwyczaj surowce te są ponownie wykorzystywane lub przekształcane w zupełnie inny rodzaj produktów.</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Przykład: Toast Ale - W samej Wielkiej Brytanii około 44% produkowanego chleba wyrzucano do kosza. Aby rozwiązać problem odpadów spożywczych, ta brytyjska firma odbiera odpady z chleba z piekarni, delikatesów i tak dalej, aby nie wywozić ich na wysypiska lecz dać drugie życie jako piwo. Te nadwyżki chleba można włączyć do normalnego procesu warzenia wraz ze zwykłymi składnikami jęczmienia słodowego, chmielu, drożdży i wody, bez konieczności stosowania nowych technologii, po prostu wymieniając do jednej trzeciej wymaganej ilości jęczmienia słodowego.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://www.accenture.com/t20150523t053139__w__/us-en/_acnmedia/accenture/conversion-assets/dotcom/documents/global/pdf/strategy_6/accenture-circular-advantage-innovative-business-models-technologies-value-growth.pdf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/case-studies/brewing-beer-from-surplus-bread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www.toastale.com</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https://www.iamrenew.com/wp-content/uploads/2019/07/Toast-Ale-Banner.jpg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34940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r>
              <a:rPr lang="pl-PL" sz="1000" b="0" kern="1200" dirty="0" smtClean="0">
                <a:solidFill>
                  <a:schemeClr val="tx1"/>
                </a:solidFill>
                <a:effectLst/>
                <a:latin typeface="Arial" panose="020B0604020202020204" pitchFamily="34" charset="0"/>
                <a:ea typeface="+mn-ea"/>
                <a:cs typeface="Arial" panose="020B0604020202020204" pitchFamily="34" charset="0"/>
              </a:rPr>
              <a:t>Trzeci model wydłuża okres użytkowania produktów i komponentów poprzez naprawę, regenerację, modernizację i odsprzedaż. Tym samym spowalnia on przepływ materiałów składowych przez gospodarkę i zmniejsza tempo wydobycia zasobów i wytwarzania odpadów.</a:t>
            </a:r>
          </a:p>
          <a:p>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r>
              <a:rPr lang="pl-PL" sz="1000" b="0" kern="1200" dirty="0" smtClean="0">
                <a:solidFill>
                  <a:schemeClr val="tx1"/>
                </a:solidFill>
                <a:effectLst/>
                <a:latin typeface="Arial" panose="020B0604020202020204" pitchFamily="34" charset="0"/>
                <a:ea typeface="+mn-ea"/>
                <a:cs typeface="Arial" panose="020B0604020202020204" pitchFamily="34" charset="0"/>
              </a:rPr>
              <a:t>Przykład przedsiębiorstwa: </a:t>
            </a:r>
            <a:r>
              <a:rPr lang="pl-PL" sz="1000" b="0" kern="1200" dirty="0" err="1" smtClean="0">
                <a:solidFill>
                  <a:schemeClr val="tx1"/>
                </a:solidFill>
                <a:effectLst/>
                <a:latin typeface="Arial" panose="020B0604020202020204" pitchFamily="34" charset="0"/>
                <a:ea typeface="+mn-ea"/>
                <a:cs typeface="Arial" panose="020B0604020202020204" pitchFamily="34" charset="0"/>
              </a:rPr>
              <a:t>Kaiyo</a:t>
            </a:r>
            <a:r>
              <a:rPr lang="pl-PL" sz="1000" b="0" kern="1200" dirty="0" smtClean="0">
                <a:solidFill>
                  <a:schemeClr val="tx1"/>
                </a:solidFill>
                <a:effectLst/>
                <a:latin typeface="Arial" panose="020B0604020202020204" pitchFamily="34" charset="0"/>
                <a:ea typeface="+mn-ea"/>
                <a:cs typeface="Arial" panose="020B0604020202020204" pitchFamily="34" charset="0"/>
              </a:rPr>
              <a:t> jest rynkiem internetowym, który ma na celu uratowanie niechcianych, wysokiej jakości trwałych mebli przed</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wywiezieniem na</a:t>
            </a:r>
            <a:r>
              <a:rPr lang="pl-PL" sz="1000" b="0" kern="1200" dirty="0" smtClean="0">
                <a:solidFill>
                  <a:schemeClr val="tx1"/>
                </a:solidFill>
                <a:effectLst/>
                <a:latin typeface="Arial" panose="020B0604020202020204" pitchFamily="34" charset="0"/>
                <a:ea typeface="+mn-ea"/>
                <a:cs typeface="Arial" panose="020B0604020202020204" pitchFamily="34" charset="0"/>
              </a:rPr>
              <a:t> wysypisko</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pl-PL" sz="1000" b="0" kern="1200" dirty="0" smtClean="0">
                <a:solidFill>
                  <a:schemeClr val="tx1"/>
                </a:solidFill>
                <a:effectLst/>
                <a:latin typeface="Arial" panose="020B0604020202020204" pitchFamily="34" charset="0"/>
                <a:ea typeface="+mn-ea"/>
                <a:cs typeface="Arial" panose="020B0604020202020204" pitchFamily="34" charset="0"/>
              </a:rPr>
              <a:t>śmieci i utrzymanie ich w użyciu tak długo, jak to możliwe. Platforma ta pozwala zmienić właściciela mebli, odzyskując pewną cześć ich wartości, zamiast po prostu pozbywać się ich, co również może być kosztowne. Właściciele mebli mogą skontaktować się z </a:t>
            </a:r>
            <a:r>
              <a:rPr lang="pl-PL" sz="1000" b="0" kern="1200" dirty="0" err="1" smtClean="0">
                <a:solidFill>
                  <a:schemeClr val="tx1"/>
                </a:solidFill>
                <a:effectLst/>
                <a:latin typeface="Arial" panose="020B0604020202020204" pitchFamily="34" charset="0"/>
                <a:ea typeface="+mn-ea"/>
                <a:cs typeface="Arial" panose="020B0604020202020204" pitchFamily="34" charset="0"/>
              </a:rPr>
              <a:t>Kaiyo</a:t>
            </a:r>
            <a:r>
              <a:rPr lang="pl-PL" sz="1000" b="0" kern="1200" dirty="0" smtClean="0">
                <a:solidFill>
                  <a:schemeClr val="tx1"/>
                </a:solidFill>
                <a:effectLst/>
                <a:latin typeface="Arial" panose="020B0604020202020204" pitchFamily="34" charset="0"/>
                <a:ea typeface="+mn-ea"/>
                <a:cs typeface="Arial" panose="020B0604020202020204" pitchFamily="34" charset="0"/>
              </a:rPr>
              <a:t>, który będzie przeglądać meble, odbierać je od właściciela, oczyszczać i naprawiać w razie potrzeby, oferując je na stronie internetowej, a także przechowywać je w swoich magazynach za darmo, dopóki nie się sprzedadzą i dostarczy je do kupujących. </a:t>
            </a:r>
            <a:r>
              <a:rPr lang="pl-PL" sz="1000" b="0" kern="1200" dirty="0" err="1" smtClean="0">
                <a:solidFill>
                  <a:schemeClr val="tx1"/>
                </a:solidFill>
                <a:effectLst/>
                <a:latin typeface="Arial" panose="020B0604020202020204" pitchFamily="34" charset="0"/>
                <a:ea typeface="+mn-ea"/>
                <a:cs typeface="Arial" panose="020B0604020202020204" pitchFamily="34" charset="0"/>
              </a:rPr>
              <a:t>Kaiyo</a:t>
            </a:r>
            <a:r>
              <a:rPr lang="pl-PL" sz="1000" b="0" kern="1200" dirty="0" smtClean="0">
                <a:solidFill>
                  <a:schemeClr val="tx1"/>
                </a:solidFill>
                <a:effectLst/>
                <a:latin typeface="Arial" panose="020B0604020202020204" pitchFamily="34" charset="0"/>
                <a:ea typeface="+mn-ea"/>
                <a:cs typeface="Arial" panose="020B0604020202020204" pitchFamily="34" charset="0"/>
              </a:rPr>
              <a:t> będzie odpowiedzialny za wszystkie niezbędne prace, aby uzyskać największą wartość z niechcianych mebli i płaci darczyńcom prowizję w wysokości do 40% po sprzedaży tych przedmiotów. Kupujący korzystają również z wielkich rabatów na wysokiej jakości meble na odpowiednich warunkach, takich jak "jak nowe, doskonałe, delikatnie używane, dobre itp. </a:t>
            </a:r>
            <a:r>
              <a:rPr lang="pl-PL" sz="1000" b="0" kern="1200" dirty="0" err="1" smtClean="0">
                <a:solidFill>
                  <a:schemeClr val="tx1"/>
                </a:solidFill>
                <a:effectLst/>
                <a:latin typeface="Arial" panose="020B0604020202020204" pitchFamily="34" charset="0"/>
                <a:ea typeface="+mn-ea"/>
                <a:cs typeface="Arial" panose="020B0604020202020204" pitchFamily="34" charset="0"/>
              </a:rPr>
              <a:t>Kaiyo</a:t>
            </a:r>
            <a:r>
              <a:rPr lang="pl-PL" sz="1000" b="0" kern="1200" dirty="0" smtClean="0">
                <a:solidFill>
                  <a:schemeClr val="tx1"/>
                </a:solidFill>
                <a:effectLst/>
                <a:latin typeface="Arial" panose="020B0604020202020204" pitchFamily="34" charset="0"/>
                <a:ea typeface="+mn-ea"/>
                <a:cs typeface="Arial" panose="020B0604020202020204" pitchFamily="34" charset="0"/>
              </a:rPr>
              <a:t> zajmie się dostarczeniem i ustawieniem mebli. </a:t>
            </a:r>
          </a:p>
          <a:p>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More </a:t>
            </a:r>
            <a:r>
              <a:rPr lang="en-GB" sz="1000" dirty="0">
                <a:latin typeface="Arial" panose="020B0604020202020204" pitchFamily="34" charset="0"/>
                <a:cs typeface="Arial" panose="020B0604020202020204" pitchFamily="34" charset="0"/>
              </a:rPr>
              <a:t>information on the description and explanation of this business model could be found in: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www.accenture.com</a:t>
            </a:r>
            <a:r>
              <a:rPr lang="en-GB" sz="1000" dirty="0">
                <a:latin typeface="Arial" panose="020B0604020202020204" pitchFamily="34" charset="0"/>
                <a:cs typeface="Arial" panose="020B0604020202020204" pitchFamily="34" charset="0"/>
              </a:rPr>
              <a:t>/t20150523t053139__w__/us-</a:t>
            </a:r>
            <a:r>
              <a:rPr lang="en-GB" sz="1000" dirty="0" err="1">
                <a:latin typeface="Arial" panose="020B0604020202020204" pitchFamily="34" charset="0"/>
                <a:cs typeface="Arial" panose="020B0604020202020204" pitchFamily="34" charset="0"/>
              </a:rPr>
              <a:t>en</a:t>
            </a:r>
            <a:r>
              <a:rPr lang="en-GB" sz="1000" dirty="0">
                <a:latin typeface="Arial" panose="020B0604020202020204" pitchFamily="34" charset="0"/>
                <a:cs typeface="Arial" panose="020B0604020202020204" pitchFamily="34" charset="0"/>
              </a:rPr>
              <a:t>/_</a:t>
            </a:r>
            <a:r>
              <a:rPr lang="en-GB" sz="1000" dirty="0" err="1">
                <a:latin typeface="Arial" panose="020B0604020202020204" pitchFamily="34" charset="0"/>
                <a:cs typeface="Arial" panose="020B0604020202020204" pitchFamily="34" charset="0"/>
              </a:rPr>
              <a:t>acnmedia</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accenture</a:t>
            </a:r>
            <a:r>
              <a:rPr lang="en-GB" sz="1000" dirty="0">
                <a:latin typeface="Arial" panose="020B0604020202020204" pitchFamily="34" charset="0"/>
                <a:cs typeface="Arial" panose="020B0604020202020204" pitchFamily="34" charset="0"/>
              </a:rPr>
              <a:t>/conversion-assets/dotcom/documents/global/pdf/strategy_6/accenture-circular-advantage-innovative-business-models-technologies-value-growth.pdf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For case study company example: https://</a:t>
            </a:r>
            <a:r>
              <a:rPr lang="en-GB" sz="1000" dirty="0" err="1">
                <a:latin typeface="Arial" panose="020B0604020202020204" pitchFamily="34" charset="0"/>
                <a:cs typeface="Arial" panose="020B0604020202020204" pitchFamily="34" charset="0"/>
              </a:rPr>
              <a:t>www.ellenmacarthurfoundation.org</a:t>
            </a:r>
            <a:r>
              <a:rPr lang="en-GB" sz="1000" dirty="0">
                <a:latin typeface="Arial" panose="020B0604020202020204" pitchFamily="34" charset="0"/>
                <a:cs typeface="Arial" panose="020B0604020202020204" pitchFamily="34" charset="0"/>
              </a:rPr>
              <a:t>/case-studies/the-final-stop-for-quality-furniture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kaiyo.com</a:t>
            </a:r>
            <a:r>
              <a:rPr lang="en-GB" sz="1000" dirty="0">
                <a:latin typeface="Arial" panose="020B0604020202020204" pitchFamily="34" charset="0"/>
                <a:cs typeface="Arial" panose="020B0604020202020204" pitchFamily="34" charset="0"/>
              </a:rPr>
              <a:t>/</a:t>
            </a:r>
            <a:r>
              <a:rPr lang="en-GB" sz="1000" dirty="0" err="1">
                <a:latin typeface="Arial" panose="020B0604020202020204" pitchFamily="34" charset="0"/>
                <a:cs typeface="Arial" panose="020B0604020202020204" pitchFamily="34" charset="0"/>
              </a:rPr>
              <a:t>how-it-works#do-you-allow-local-pickups</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https://moneydotcomvip.files.wordpress.com/2019/09/aklnwpua.jpeg?quality=85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35093563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1"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Ten slajd przedstawia zarys treści prezentacji na temat gospodarki cyrkularnej</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(nazywanej w Polsce Gospodarką Obiegu Zamkniętego – GOZ)</a:t>
            </a:r>
            <a:r>
              <a:rPr lang="pl-PL" sz="1000" kern="1200" dirty="0" smtClean="0">
                <a:solidFill>
                  <a:schemeClr val="tx1"/>
                </a:solidFill>
                <a:effectLst/>
                <a:latin typeface="Arial" panose="020B0604020202020204" pitchFamily="34" charset="0"/>
                <a:ea typeface="+mn-ea"/>
                <a:cs typeface="Arial" panose="020B0604020202020204" pitchFamily="34" charset="0"/>
              </a:rPr>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Rozpoczęcie</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a:t>
            </a:r>
            <a:r>
              <a:rPr lang="pl-PL" sz="1000" kern="1200" dirty="0" smtClean="0">
                <a:solidFill>
                  <a:schemeClr val="tx1"/>
                </a:solidFill>
                <a:effectLst/>
                <a:latin typeface="Arial" panose="020B0604020202020204" pitchFamily="34" charset="0"/>
                <a:ea typeface="+mn-ea"/>
                <a:cs typeface="Arial" panose="020B0604020202020204" pitchFamily="34" charset="0"/>
              </a:rPr>
              <a:t>od małego quizu na temat statystyk ilości odpadów. Są to cztery pytania dotyczące odpadów spożywczych, włókienniczych, elektronicznych i plastikowych.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Następnie zostanie przedstawiona gospodarka liniowa jako jeden z czynników powodujących powstawanie tych odpadów.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W celu zilustrowania, że obecny system liniowy nie może zostać utrzymany, przedstawiony zostanie krótki przegląd dotyczący ograniczonych zasobów.</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Następnie, gospodarka cyrkularna zostałaby przedstawiona jako zmiana systemowa w celu rozwiązania niektórych pilnych problemów stworzonych przez gospodarkę liniową.</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Przedstawiono</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p</a:t>
            </a:r>
            <a:r>
              <a:rPr lang="pl-PL" sz="1000" kern="1200" dirty="0" smtClean="0">
                <a:solidFill>
                  <a:schemeClr val="tx1"/>
                </a:solidFill>
                <a:effectLst/>
                <a:latin typeface="Arial" panose="020B0604020202020204" pitchFamily="34" charset="0"/>
                <a:ea typeface="+mn-ea"/>
                <a:cs typeface="Arial" panose="020B0604020202020204" pitchFamily="34" charset="0"/>
              </a:rPr>
              <a:t>ięć modeli biznesowych wykorzystujących zasady gospodarki</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cyrkularnej </a:t>
            </a:r>
            <a:r>
              <a:rPr lang="pl-PL" sz="1000" kern="1200" dirty="0" smtClean="0">
                <a:solidFill>
                  <a:schemeClr val="tx1"/>
                </a:solidFill>
                <a:effectLst/>
                <a:latin typeface="Arial" panose="020B0604020202020204" pitchFamily="34" charset="0"/>
                <a:ea typeface="+mn-ea"/>
                <a:cs typeface="Arial" panose="020B0604020202020204" pitchFamily="34" charset="0"/>
              </a:rPr>
              <a:t>jako sposób na włączenie jej zasad do sposobu funkcjonowania przedsiębiorstwa.</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Wreszcie, wprowadzone zostałyby bariery dla gospodarki cyrkularnej w celu wyjaśnienia, dlaczego cyrkularne modele biznesowe nie stały się jeszcze głównymi modelami biznesowymi.</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Gospodarkę cyrkularną uważa się za rozwiązanie systemowe pozwalające na stawienie czoła niektórym z najpilniejszych globalnych wyzwań, jakie stwarza gospodarka liniowa. Dlatego też byłoby wskazane, by uczniowie najpierw</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do</a:t>
            </a:r>
            <a:r>
              <a:rPr lang="pl-PL" sz="1000" kern="1200" dirty="0" smtClean="0">
                <a:solidFill>
                  <a:schemeClr val="tx1"/>
                </a:solidFill>
                <a:effectLst/>
                <a:latin typeface="Arial" panose="020B0604020202020204" pitchFamily="34" charset="0"/>
                <a:ea typeface="+mn-ea"/>
                <a:cs typeface="Arial" panose="020B0604020202020204" pitchFamily="34" charset="0"/>
              </a:rPr>
              <a:t>wiedzieli się i zrozumieli, czym jest gospodarka liniowa, związane z nią problemy i ich podstawowe przyczyny oraz przyszłe wyzwania, dla których rozwiązaniem jest gospodarka cyrkularna. W ten sposób słuchacze w pełni doceniliby objaśnienia dotyczące gospodarki cyrkularnej, jej celów, sposobu, w jaki może być wdrażana oraz przyczyn</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a:t>
            </a:r>
            <a:r>
              <a:rPr lang="pl-PL" sz="1000" kern="1200" dirty="0" smtClean="0">
                <a:solidFill>
                  <a:schemeClr val="tx1"/>
                </a:solidFill>
                <a:effectLst/>
                <a:latin typeface="Arial" panose="020B0604020202020204" pitchFamily="34" charset="0"/>
                <a:ea typeface="+mn-ea"/>
                <a:cs typeface="Arial" panose="020B0604020202020204" pitchFamily="34" charset="0"/>
              </a:rPr>
              <a:t>utrudniających jej rozwój. Struktura slajdów została zaprojektowana w oparciu o tę myśl.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a:t>
            </a:r>
            <a:r>
              <a:rPr lang="pl-PL" sz="1000" baseline="0" dirty="0" smtClean="0">
                <a:latin typeface="Arial" panose="020B0604020202020204" pitchFamily="34" charset="0"/>
                <a:cs typeface="Arial" panose="020B0604020202020204" pitchFamily="34" charset="0"/>
              </a:rPr>
              <a:t> oryginalnego wykresu</a:t>
            </a:r>
            <a:r>
              <a:rPr lang="en-GB" sz="1000" dirty="0" smtClean="0">
                <a:latin typeface="Arial" panose="020B0604020202020204" pitchFamily="34" charset="0"/>
                <a:cs typeface="Arial" panose="020B0604020202020204" pitchFamily="34" charset="0"/>
              </a:rPr>
              <a:t>: </a:t>
            </a:r>
            <a:r>
              <a:rPr lang="en-GB" sz="1000" dirty="0">
                <a:latin typeface="Arial" panose="020B0604020202020204" pitchFamily="34" charset="0"/>
                <a:cs typeface="Arial" panose="020B0604020202020204" pitchFamily="34" charset="0"/>
              </a:rPr>
              <a:t>https://uxplanet.org/the-rise-of-the-circular-economy-8fdfc0a18ca5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Tree>
    <p:extLst>
      <p:ext uri="{BB962C8B-B14F-4D97-AF65-F5344CB8AC3E}">
        <p14:creationId xmlns:p14="http://schemas.microsoft.com/office/powerpoint/2010/main" val="15198380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Platformy współdzielenia pomagają zwiększyć stopień wykorzystania rzadziej używanych produktów poprzez umożliwienie współdzielonego użytkowania/dostępu/ właściciela. Eliminuje to potrzebę zakupu większej ilości produktów, a tym samym zmniejsza zapotrzebowanie na nowe produkty i zawarte w nich surowce.</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Przykład: </a:t>
            </a:r>
            <a:r>
              <a:rPr lang="pl-PL" sz="1000" b="0" kern="1200" dirty="0" err="1" smtClean="0">
                <a:solidFill>
                  <a:schemeClr val="tx1"/>
                </a:solidFill>
                <a:effectLst/>
                <a:latin typeface="Arial" panose="020B0604020202020204" pitchFamily="34" charset="0"/>
                <a:ea typeface="+mn-ea"/>
                <a:cs typeface="Arial" panose="020B0604020202020204" pitchFamily="34" charset="0"/>
              </a:rPr>
              <a:t>Spinlister</a:t>
            </a:r>
            <a:r>
              <a:rPr lang="pl-PL" sz="1000" b="0" kern="1200" dirty="0" smtClean="0">
                <a:solidFill>
                  <a:schemeClr val="tx1"/>
                </a:solidFill>
                <a:effectLst/>
                <a:latin typeface="Arial" panose="020B0604020202020204" pitchFamily="34" charset="0"/>
                <a:ea typeface="+mn-ea"/>
                <a:cs typeface="Arial" panose="020B0604020202020204" pitchFamily="34" charset="0"/>
              </a:rPr>
              <a:t> jest platformą </a:t>
            </a:r>
            <a:r>
              <a:rPr lang="pl-PL" sz="1000" b="0" kern="1200" dirty="0" err="1" smtClean="0">
                <a:solidFill>
                  <a:schemeClr val="tx1"/>
                </a:solidFill>
                <a:effectLst/>
                <a:latin typeface="Arial" panose="020B0604020202020204" pitchFamily="34" charset="0"/>
                <a:ea typeface="+mn-ea"/>
                <a:cs typeface="Arial" panose="020B0604020202020204" pitchFamily="34" charset="0"/>
              </a:rPr>
              <a:t>peer</a:t>
            </a:r>
            <a:r>
              <a:rPr lang="pl-PL" sz="1000" b="0" kern="1200" dirty="0" smtClean="0">
                <a:solidFill>
                  <a:schemeClr val="tx1"/>
                </a:solidFill>
                <a:effectLst/>
                <a:latin typeface="Arial" panose="020B0604020202020204" pitchFamily="34" charset="0"/>
                <a:ea typeface="+mn-ea"/>
                <a:cs typeface="Arial" panose="020B0604020202020204" pitchFamily="34" charset="0"/>
              </a:rPr>
              <a:t>-to-</a:t>
            </a:r>
            <a:r>
              <a:rPr lang="pl-PL" sz="1000" b="0" kern="1200" dirty="0" err="1" smtClean="0">
                <a:solidFill>
                  <a:schemeClr val="tx1"/>
                </a:solidFill>
                <a:effectLst/>
                <a:latin typeface="Arial" panose="020B0604020202020204" pitchFamily="34" charset="0"/>
                <a:ea typeface="+mn-ea"/>
                <a:cs typeface="Arial" panose="020B0604020202020204" pitchFamily="34" charset="0"/>
              </a:rPr>
              <a:t>peer</a:t>
            </a:r>
            <a:r>
              <a:rPr lang="pl-PL" sz="1000" b="0" kern="1200" dirty="0" smtClean="0">
                <a:solidFill>
                  <a:schemeClr val="tx1"/>
                </a:solidFill>
                <a:effectLst/>
                <a:latin typeface="Arial" panose="020B0604020202020204" pitchFamily="34" charset="0"/>
                <a:ea typeface="+mn-ea"/>
                <a:cs typeface="Arial" panose="020B0604020202020204" pitchFamily="34" charset="0"/>
              </a:rPr>
              <a:t> </a:t>
            </a:r>
            <a:r>
              <a:rPr lang="pl-PL" sz="1000" b="0" kern="1200" dirty="0" err="1" smtClean="0">
                <a:solidFill>
                  <a:schemeClr val="tx1"/>
                </a:solidFill>
                <a:effectLst/>
                <a:latin typeface="Arial" panose="020B0604020202020204" pitchFamily="34" charset="0"/>
                <a:ea typeface="+mn-ea"/>
                <a:cs typeface="Arial" panose="020B0604020202020204" pitchFamily="34" charset="0"/>
              </a:rPr>
              <a:t>sharing</a:t>
            </a:r>
            <a:r>
              <a:rPr lang="pl-PL" sz="1000" b="0" kern="1200" dirty="0" smtClean="0">
                <a:solidFill>
                  <a:schemeClr val="tx1"/>
                </a:solidFill>
                <a:effectLst/>
                <a:latin typeface="Arial" panose="020B0604020202020204" pitchFamily="34" charset="0"/>
                <a:ea typeface="+mn-ea"/>
                <a:cs typeface="Arial" panose="020B0604020202020204" pitchFamily="34" charset="0"/>
              </a:rPr>
              <a:t>, która umożliwia właścicielom rowerów sporządzanie listy dostępnych rowerów do wypożyczenia, a wypożyczalniom wyszukiwanie rowerów do wypożyczenia w dowolnym miejscu w mieście, według kodu pocztowego, dostępnych typów daty i rodzaju jazdy. Jej głównym rynkiem są rowery oferowane w 63 krajach. Rozwijają się one jednak również na innych rynkach, umożliwiając dzielenie się deskami surfingowymi, sprzętem narciarskim,</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pl-PL" sz="1000" b="0" kern="1200" dirty="0" smtClean="0">
                <a:solidFill>
                  <a:schemeClr val="tx1"/>
                </a:solidFill>
                <a:effectLst/>
                <a:latin typeface="Arial" panose="020B0604020202020204" pitchFamily="34" charset="0"/>
                <a:ea typeface="+mn-ea"/>
                <a:cs typeface="Arial" panose="020B0604020202020204" pitchFamily="34" charset="0"/>
              </a:rPr>
              <a:t>snowboardami itp. Firma oferuje również odpłatne ubezpieczenia na wypadek uszkodzenia i ochrony przed kradzieżą w wybranych miejscach. Właściciele rowerów mogą zarobić trochę pieniędzy dzieląc się nie w pełni wykorzystywanymi rowerami, a podróżnicy i osoby aktywne zawodowo mogą uzyskać elastyczność w dostępie do pobliskich rowerów znajdujących się w różnych miastach, kiedy tego potrzebują.</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://www.accenture.com/t20150523t053139__w__/us-en/_acnmedia/accenture/conversion-assets/dotcom/documents/global/pdf/strategy_6/accenture-circular-advantage-innovative-business-models-technologies-value-growth.pdf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u="sng" kern="1200" dirty="0">
                <a:solidFill>
                  <a:schemeClr val="tx1"/>
                </a:solidFill>
                <a:effectLst/>
                <a:latin typeface="Arial" panose="020B0604020202020204" pitchFamily="34" charset="0"/>
                <a:ea typeface="+mn-ea"/>
                <a:cs typeface="Arial" panose="020B0604020202020204" pitchFamily="34" charset="0"/>
                <a:hlinkClick r:id="rId3"/>
              </a:rPr>
              <a:t>https://www.netted.net/wp-content/uploads/sites/14/2015/02/Spinlister_1000x563_2.6.15.png</a:t>
            </a:r>
            <a:r>
              <a:rPr lang="en-GB" dirty="0">
                <a:effectLst/>
              </a:rPr>
              <a:t> </a:t>
            </a: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1066973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SG" sz="1000" b="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Modele systemu usług produktowych, w których usługi, a nie produkty, są wprowadzane do obrotu, zwiększają zachęty do projektowania produktów ekologicznych i bardziej efektywnego wykorzystania produktów, promując w ten sposób bardziej oszczędne korzystanie z zasobów naturalnych. Klienci nie muszą ponosić z góry kosztów zakupu produktów, z których mogą korzystać bardzo rzadko, lecz mogą je wydzierżawić w ramach abonamentu lub jednorazowej umowy najmu.</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Przykład: Philips świadczy usługi oświetleniowe typu "</a:t>
            </a:r>
            <a:r>
              <a:rPr lang="pl-PL" sz="1000" b="0" kern="1200" dirty="0" err="1" smtClean="0">
                <a:solidFill>
                  <a:schemeClr val="tx1"/>
                </a:solidFill>
                <a:effectLst/>
                <a:latin typeface="Arial" panose="020B0604020202020204" pitchFamily="34" charset="0"/>
                <a:ea typeface="+mn-ea"/>
                <a:cs typeface="Arial" panose="020B0604020202020204" pitchFamily="34" charset="0"/>
              </a:rPr>
              <a:t>pay</a:t>
            </a:r>
            <a:r>
              <a:rPr lang="pl-PL" sz="1000" b="0" kern="1200" dirty="0" smtClean="0">
                <a:solidFill>
                  <a:schemeClr val="tx1"/>
                </a:solidFill>
                <a:effectLst/>
                <a:latin typeface="Arial" panose="020B0604020202020204" pitchFamily="34" charset="0"/>
                <a:ea typeface="+mn-ea"/>
                <a:cs typeface="Arial" panose="020B0604020202020204" pitchFamily="34" charset="0"/>
              </a:rPr>
              <a:t>-per-</a:t>
            </a:r>
            <a:r>
              <a:rPr lang="pl-PL" sz="1000" b="0" kern="1200" dirty="0" err="1" smtClean="0">
                <a:solidFill>
                  <a:schemeClr val="tx1"/>
                </a:solidFill>
                <a:effectLst/>
                <a:latin typeface="Arial" panose="020B0604020202020204" pitchFamily="34" charset="0"/>
                <a:ea typeface="+mn-ea"/>
                <a:cs typeface="Arial" panose="020B0604020202020204" pitchFamily="34" charset="0"/>
              </a:rPr>
              <a:t>lux</a:t>
            </a:r>
            <a:r>
              <a:rPr lang="pl-PL" sz="1000" b="0" kern="1200" dirty="0" smtClean="0">
                <a:solidFill>
                  <a:schemeClr val="tx1"/>
                </a:solidFill>
                <a:effectLst/>
                <a:latin typeface="Arial" panose="020B0604020202020204" pitchFamily="34" charset="0"/>
                <a:ea typeface="+mn-ea"/>
                <a:cs typeface="Arial" panose="020B0604020202020204" pitchFamily="34" charset="0"/>
              </a:rPr>
              <a:t>" klientom biznesowym, którzy chcą zakupić światło, ale nie powiązaną z nim infrastrukturę oświetleniową. Firma Philips zachowuje prawo własności i jest odpowiedzialna za projektowanie, instalację, obsługę, monitorowanie, konserwację, modernizacje i odzyskiwanie surowców w całym cyklu życia produktu. Łączy w sobie bardziej efektywne wykorzystanie zasobów światła naturalnego, czujniki ruchu i technologię oświetlenia LED z lepszą wydajnością, dłuższą żywotnością i efektywnością energetyczną. Klienci nie muszą inwestować z góry i być właścicielami infrastruktury oświetleniowej, która ostatecznie i tak musi zostać wymieniona. Zamiast tego muszą po prostu zapłacić za optymalną ilość światła, której potrzebują i zużywają. Takie rozwiązanie może również zaowocować otrzymaniem lepszych usług, ponieważ dostawca światła ma motywację do zapewnienia długotrwałej infrastruktury oświetleniowej.</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://www.accenture.com/t20150523t053139__w__/us-en/_acnmedia/accenture/conversion-assets/dotcom/documents/global/pdf/strategy_6/accenture-circular-advantage-innovative-business-models-technologies-value-growth.pdf</a:t>
            </a: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thecirculars.org</a:t>
            </a:r>
            <a:r>
              <a:rPr lang="en-GB" sz="1000" dirty="0">
                <a:latin typeface="Arial" panose="020B0604020202020204" pitchFamily="34" charset="0"/>
                <a:cs typeface="Arial" panose="020B0604020202020204" pitchFamily="34" charset="0"/>
              </a:rPr>
              <a:t>/content/resources/Accenture-Waste-Wealth-Exec-Sum-</a:t>
            </a:r>
            <a:r>
              <a:rPr lang="en-GB" sz="1000" dirty="0" err="1">
                <a:latin typeface="Arial" panose="020B0604020202020204" pitchFamily="34" charset="0"/>
                <a:cs typeface="Arial" panose="020B0604020202020204" pitchFamily="34" charset="0"/>
              </a:rPr>
              <a:t>FINAL.pdf</a:t>
            </a:r>
            <a:endParaRPr lang="en-GB" sz="1000" dirty="0">
              <a:latin typeface="Arial" panose="020B0604020202020204" pitchFamily="34" charset="0"/>
              <a:cs typeface="Arial" panose="020B0604020202020204" pitchFamily="34" charset="0"/>
            </a:endParaRPr>
          </a:p>
          <a:p>
            <a:r>
              <a:rPr lang="en-GB" sz="1000" dirty="0">
                <a:latin typeface="Arial" panose="020B0604020202020204" pitchFamily="34" charset="0"/>
                <a:cs typeface="Arial" panose="020B0604020202020204" pitchFamily="34" charset="0"/>
              </a:rPr>
              <a:t>https://</a:t>
            </a:r>
            <a:r>
              <a:rPr lang="en-GB" sz="1000" dirty="0" err="1">
                <a:latin typeface="Arial" panose="020B0604020202020204" pitchFamily="34" charset="0"/>
                <a:cs typeface="Arial" panose="020B0604020202020204" pitchFamily="34" charset="0"/>
              </a:rPr>
              <a:t>www.oecd.org</a:t>
            </a:r>
            <a:r>
              <a:rPr lang="en-GB" sz="1000" dirty="0">
                <a:latin typeface="Arial" panose="020B0604020202020204" pitchFamily="34" charset="0"/>
                <a:cs typeface="Arial" panose="020B0604020202020204" pitchFamily="34" charset="0"/>
              </a:rPr>
              <a:t>/environment/waste/policy-highlights-business-models-for-the-circular-</a:t>
            </a:r>
            <a:r>
              <a:rPr lang="en-GB" sz="1000" dirty="0" err="1">
                <a:latin typeface="Arial" panose="020B0604020202020204" pitchFamily="34" charset="0"/>
                <a:cs typeface="Arial" panose="020B0604020202020204" pitchFamily="34" charset="0"/>
              </a:rPr>
              <a:t>economy.pdf</a:t>
            </a:r>
            <a:endParaRPr lang="en-GB" sz="1000" dirty="0">
              <a:latin typeface="Arial" panose="020B0604020202020204" pitchFamily="34" charset="0"/>
              <a:cs typeface="Arial" panose="020B0604020202020204" pitchFamily="34" charset="0"/>
            </a:endParaRPr>
          </a:p>
          <a:p>
            <a:endParaRPr lang="en-GB"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cs typeface="Arial" panose="020B0604020202020204" pitchFamily="34" charset="0"/>
              </a:rPr>
              <a:t>Źródło grafiki</a:t>
            </a:r>
            <a:r>
              <a:rPr lang="en-GB" sz="1000" dirty="0" smtClean="0">
                <a:latin typeface="Arial" panose="020B0604020202020204" pitchFamily="34" charset="0"/>
                <a:cs typeface="Arial" panose="020B0604020202020204" pitchFamily="34" charset="0"/>
              </a:rPr>
              <a:t>: </a:t>
            </a:r>
            <a:r>
              <a:rPr lang="en-GB" sz="1000" u="sng" kern="1200" dirty="0">
                <a:solidFill>
                  <a:schemeClr val="tx1"/>
                </a:solidFill>
                <a:effectLst/>
                <a:latin typeface="Arial" panose="020B0604020202020204" pitchFamily="34" charset="0"/>
                <a:ea typeface="+mn-ea"/>
                <a:cs typeface="Arial" panose="020B0604020202020204" pitchFamily="34" charset="0"/>
                <a:hlinkClick r:id="rId3"/>
              </a:rPr>
              <a:t>https://johnlewis.scene7.com/is/image/JohnLewis/237006205?$rsp-plp-port-320$</a:t>
            </a:r>
            <a:r>
              <a:rPr lang="en-GB" sz="1000" kern="1200" dirty="0">
                <a:solidFill>
                  <a:schemeClr val="tx1"/>
                </a:solidFill>
                <a:effectLst/>
                <a:latin typeface="Arial" panose="020B0604020202020204" pitchFamily="34" charset="0"/>
                <a:ea typeface="+mn-ea"/>
                <a:cs typeface="Arial" panose="020B0604020202020204" pitchFamily="34" charset="0"/>
              </a:rPr>
              <a:t> </a:t>
            </a:r>
            <a:endParaRPr lang="en-GB" sz="1000" dirty="0">
              <a:latin typeface="Arial" panose="020B0604020202020204" pitchFamily="34" charset="0"/>
              <a:cs typeface="Arial" panose="020B0604020202020204" pitchFamily="34" charset="0"/>
            </a:endParaRPr>
          </a:p>
          <a:p>
            <a:endParaRPr lang="en-GB" dirty="0"/>
          </a:p>
        </p:txBody>
      </p:sp>
    </p:spTree>
    <p:extLst>
      <p:ext uri="{BB962C8B-B14F-4D97-AF65-F5344CB8AC3E}">
        <p14:creationId xmlns:p14="http://schemas.microsoft.com/office/powerpoint/2010/main" val="24679790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endParaRPr lang="en-SG" sz="1000" kern="1200" dirty="0">
              <a:solidFill>
                <a:schemeClr val="tx1"/>
              </a:solidFill>
              <a:effectLst/>
              <a:latin typeface="Arial" panose="020B0604020202020204" pitchFamily="34" charset="0"/>
              <a:ea typeface="+mn-ea"/>
              <a:cs typeface="Arial" panose="020B0604020202020204" pitchFamily="34" charset="0"/>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Można przedstawić podsumowanie tego, o czym mówiono do tej pory na 5 slajdach o cyrkularnych modelach biznesowych. Można wyjaśnić, że pierwszy i drugi model są również związane z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biogospodarką</a:t>
            </a:r>
            <a:r>
              <a:rPr lang="pl-PL" sz="1000" kern="1200" dirty="0" smtClean="0">
                <a:solidFill>
                  <a:schemeClr val="tx1"/>
                </a:solidFill>
                <a:effectLst/>
                <a:latin typeface="Arial" panose="020B0604020202020204" pitchFamily="34" charset="0"/>
                <a:ea typeface="+mn-ea"/>
                <a:cs typeface="Arial" panose="020B0604020202020204" pitchFamily="34" charset="0"/>
              </a:rPr>
              <a:t>, ponieważ w dostawach cyrkularnych wykorzystuje się przede wszystkim surowce odnawialne pochodzenia biologicznego, a modele odpadów/produktów ubocznych do odzysku i recyklingu mogą pochodzić z leśnictwa, rolnictwa lub rybołówstwa. Wszystkie te modele starają się zmniejszyć presję na ograniczone zasoby pierwotne, a tym samym zmniejszyć zapotrzebowanie na wydobycie nowych, skończonych zasobów, a także starają się wyeliminować wytwarzanie odpadów. </a:t>
            </a:r>
          </a:p>
          <a:p>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Tak więc rozróżnienie pomiędzy różnymi cyrkularnymi modelami biznesowymi mogłoby być teoretycznie jasne. W rzeczywistości jednak takie nie jest. Niektóre przedsiębiorstwa przyjmują kombinację modeli biznesowych. Na przykład, w systemie produkt jako usługa, przedsiębiorstwo zachowuje własność produktów, które może naprawić i ponownie wytworzyć w pewnych momentach w przyszłości.</a:t>
            </a:r>
          </a:p>
          <a:p>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Należy również wyjaśnić, że cyrkularne modele biznesowe funkcjonują w różnych częściach łańcucha wartości. Możesz wyjaśnić, gdzie każdy z tych modeli biznesowych może występować w całym łańcuchu wartości, zgodnie z diagramem. Cyrkularne modele biznesowe, zamykając pętle zasobów oraz spowalniając i zawężając przepływy zasobów, mogą zmniejszyć ślad ekologiczny produkcji i konsumpcji gospodarczej.</a:t>
            </a:r>
          </a:p>
          <a:p>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cs typeface="Arial" panose="020B0604020202020204" pitchFamily="34" charset="0"/>
              </a:rPr>
              <a:t>https</a:t>
            </a:r>
            <a:r>
              <a:rPr lang="en-GB" sz="1000" dirty="0">
                <a:latin typeface="Arial" panose="020B0604020202020204" pitchFamily="34" charset="0"/>
                <a:cs typeface="Arial" panose="020B0604020202020204" pitchFamily="34" charset="0"/>
              </a:rPr>
              <a:t>://www.oecd.org/environment/waste/policy-highlights-business-models-for-the-circular-economy.pdf</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https://www.oecd.org/environment/waste/policy-highlights-business-models-for-the-circular-economy.pdf</a:t>
            </a:r>
          </a:p>
        </p:txBody>
      </p:sp>
    </p:spTree>
    <p:extLst>
      <p:ext uri="{BB962C8B-B14F-4D97-AF65-F5344CB8AC3E}">
        <p14:creationId xmlns:p14="http://schemas.microsoft.com/office/powerpoint/2010/main" val="2327119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Arial" panose="020B0604020202020204" pitchFamily="34" charset="0"/>
                <a:ea typeface="+mn-ea"/>
                <a:cs typeface="Arial" panose="020B0604020202020204" pitchFamily="34" charset="0"/>
              </a:rPr>
              <a:t>Uwagi do nauczyciela</a:t>
            </a:r>
            <a:r>
              <a:rPr lang="en-GB" sz="1200" b="1" kern="120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Wyjaśnij klasie, że podjęcie kroków w kierunku zrównoważonego rozwoju i unikania osiągania granic ekologicznych, </a:t>
            </a:r>
            <a:r>
              <a:rPr lang="pl-PL" sz="1200" kern="1200" dirty="0" err="1" smtClean="0">
                <a:solidFill>
                  <a:schemeClr val="tx1"/>
                </a:solidFill>
                <a:effectLst/>
                <a:latin typeface="+mn-lt"/>
                <a:ea typeface="+mn-ea"/>
                <a:cs typeface="+mn-cs"/>
              </a:rPr>
              <a:t>biogospodarka</a:t>
            </a:r>
            <a:r>
              <a:rPr lang="pl-PL" sz="1200" kern="1200" dirty="0" smtClean="0">
                <a:solidFill>
                  <a:schemeClr val="tx1"/>
                </a:solidFill>
                <a:effectLst/>
                <a:latin typeface="+mn-lt"/>
                <a:ea typeface="+mn-ea"/>
                <a:cs typeface="+mn-cs"/>
              </a:rPr>
              <a:t> jest bardzo ważne. </a:t>
            </a:r>
            <a:r>
              <a:rPr lang="pl-PL" sz="1200" kern="1200" dirty="0" err="1" smtClean="0">
                <a:solidFill>
                  <a:schemeClr val="tx1"/>
                </a:solidFill>
                <a:effectLst/>
                <a:latin typeface="+mn-lt"/>
                <a:ea typeface="+mn-ea"/>
                <a:cs typeface="+mn-cs"/>
              </a:rPr>
              <a:t>Biogospodarka</a:t>
            </a:r>
            <a:r>
              <a:rPr lang="pl-PL" sz="1200" kern="1200" dirty="0" smtClean="0">
                <a:solidFill>
                  <a:schemeClr val="tx1"/>
                </a:solidFill>
                <a:effectLst/>
                <a:latin typeface="+mn-lt"/>
                <a:ea typeface="+mn-ea"/>
                <a:cs typeface="+mn-cs"/>
              </a:rPr>
              <a:t> to produkcja towarów, usług lub energii z materiału biologicznego jako głównego zasobu. Jest to silnie związane ze zrównoważonym rozwojem, ponieważ zasoby ulegające biodegradacji są często wykorzystywane, a odpady są często całkowicie wyłączone z systemu. Dzięki temu można uniknąć wyczerpywania się zasobów dla przyszłych pokoleń i chronić stabilność planety.  Komisja Europejska podejmuje działania na rzecz zrównoważonej </a:t>
            </a:r>
            <a:r>
              <a:rPr lang="pl-PL" sz="1200" kern="1200" dirty="0" err="1" smtClean="0">
                <a:solidFill>
                  <a:schemeClr val="tx1"/>
                </a:solidFill>
                <a:effectLst/>
                <a:latin typeface="+mn-lt"/>
                <a:ea typeface="+mn-ea"/>
                <a:cs typeface="+mn-cs"/>
              </a:rPr>
              <a:t>biogospodarki</a:t>
            </a:r>
            <a:r>
              <a:rPr lang="pl-PL" sz="1200" kern="1200" dirty="0" smtClean="0">
                <a:solidFill>
                  <a:schemeClr val="tx1"/>
                </a:solidFill>
                <a:effectLst/>
                <a:latin typeface="+mn-lt"/>
                <a:ea typeface="+mn-ea"/>
                <a:cs typeface="+mn-cs"/>
              </a:rPr>
              <a:t>. Przekształcanie odpadów w cenne zasoby i tworzenie zachęt ma pomóc sprzedawcom detalicznym i konsumentom ograniczyć ilość odpadów żywnościowych. Komisja Europejska posiada strategię na rzecz </a:t>
            </a:r>
            <a:r>
              <a:rPr lang="pl-PL" sz="1200" kern="1200" dirty="0" err="1" smtClean="0">
                <a:solidFill>
                  <a:schemeClr val="tx1"/>
                </a:solidFill>
                <a:effectLst/>
                <a:latin typeface="+mn-lt"/>
                <a:ea typeface="+mn-ea"/>
                <a:cs typeface="+mn-cs"/>
              </a:rPr>
              <a:t>biogospodarki</a:t>
            </a:r>
            <a:r>
              <a:rPr lang="pl-PL" sz="1200" kern="1200" dirty="0" smtClean="0">
                <a:solidFill>
                  <a:schemeClr val="tx1"/>
                </a:solidFill>
                <a:effectLst/>
                <a:latin typeface="+mn-lt"/>
                <a:ea typeface="+mn-ea"/>
                <a:cs typeface="+mn-cs"/>
              </a:rPr>
              <a:t>, której celem jest promowanie </a:t>
            </a:r>
            <a:r>
              <a:rPr lang="pl-PL" sz="1200" kern="1200" dirty="0" err="1" smtClean="0">
                <a:solidFill>
                  <a:schemeClr val="tx1"/>
                </a:solidFill>
                <a:effectLst/>
                <a:latin typeface="+mn-lt"/>
                <a:ea typeface="+mn-ea"/>
                <a:cs typeface="+mn-cs"/>
              </a:rPr>
              <a:t>biogospodarki</a:t>
            </a:r>
            <a:r>
              <a:rPr lang="pl-PL" sz="1200" kern="1200" dirty="0" smtClean="0">
                <a:solidFill>
                  <a:schemeClr val="tx1"/>
                </a:solidFill>
                <a:effectLst/>
                <a:latin typeface="+mn-lt"/>
                <a:ea typeface="+mn-ea"/>
                <a:cs typeface="+mn-cs"/>
              </a:rPr>
              <a:t> i unikanie przekraczania granic wydolności</a:t>
            </a:r>
            <a:r>
              <a:rPr lang="pl-PL" sz="1200" kern="1200" baseline="0" dirty="0" smtClean="0">
                <a:solidFill>
                  <a:schemeClr val="tx1"/>
                </a:solidFill>
                <a:effectLst/>
                <a:latin typeface="+mn-lt"/>
                <a:ea typeface="+mn-ea"/>
                <a:cs typeface="+mn-cs"/>
              </a:rPr>
              <a:t> ekologicznej systemu.</a:t>
            </a:r>
            <a:endParaRPr lang="pl-PL" sz="1200" kern="1200" dirty="0" smtClean="0">
              <a:solidFill>
                <a:schemeClr val="tx1"/>
              </a:solidFill>
              <a:effectLst/>
              <a:latin typeface="+mn-lt"/>
              <a:ea typeface="+mn-ea"/>
              <a:cs typeface="+mn-cs"/>
            </a:endParaRP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European Commission (2018), </a:t>
            </a:r>
            <a:r>
              <a:rPr lang="en-GB" sz="1200" i="1" kern="1200" dirty="0">
                <a:solidFill>
                  <a:schemeClr val="tx1"/>
                </a:solidFill>
                <a:effectLst/>
                <a:latin typeface="+mn-lt"/>
                <a:ea typeface="+mn-ea"/>
                <a:cs typeface="+mn-cs"/>
              </a:rPr>
              <a:t>A sustainable Bioeconomy for Europe: strengthening the connection between economy, society and the environment. Updated Bioeconomy Strategy</a:t>
            </a:r>
            <a:r>
              <a:rPr lang="en-GB" sz="1200" kern="1200" dirty="0">
                <a:solidFill>
                  <a:schemeClr val="tx1"/>
                </a:solidFill>
                <a:effectLst/>
                <a:latin typeface="+mn-lt"/>
                <a:ea typeface="+mn-ea"/>
                <a:cs typeface="+mn-cs"/>
              </a:rPr>
              <a:t>. Directorate-General for Research and Innovation, available at:  </a:t>
            </a:r>
            <a:r>
              <a:rPr lang="en-GB" sz="1200" kern="1200" dirty="0">
                <a:solidFill>
                  <a:schemeClr val="tx1"/>
                </a:solidFill>
                <a:effectLst/>
                <a:latin typeface="+mn-lt"/>
                <a:ea typeface="+mn-ea"/>
                <a:cs typeface="+mn-cs"/>
                <a:hlinkClick r:id="rId3"/>
              </a:rPr>
              <a:t>https://ec.europa.eu/research/bioeconomy/pdf/ec_bioeconomy_strategy_2018.pdf</a:t>
            </a:r>
            <a:r>
              <a:rPr lang="en-GB" sz="1200" kern="1200" dirty="0">
                <a:solidFill>
                  <a:schemeClr val="tx1"/>
                </a:solidFill>
                <a:effectLst/>
                <a:latin typeface="+mn-lt"/>
                <a:ea typeface="+mn-ea"/>
                <a:cs typeface="+mn-cs"/>
              </a:rPr>
              <a:t> accessed: 22 May 2020].</a:t>
            </a:r>
          </a:p>
          <a:p>
            <a:endParaRPr lang="de-DE" dirty="0"/>
          </a:p>
          <a:p>
            <a:pPr marL="0" marR="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Wyjaśnij również, że próba rozwiązania problemów związana jest z ograniczeniami ekologicznymi: Organy krajowe i międzynarodowe mają konkretne wytyczne. Przykładem tego jest publikacja Komisji Europejskiej z 2018 r.: "Nowa strategia na rzecz zrównoważonej Europy w dziedzinie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biogospodarki</a:t>
            </a:r>
            <a:r>
              <a:rPr lang="pl-PL" sz="1000" kern="1200" dirty="0" smtClean="0">
                <a:solidFill>
                  <a:schemeClr val="tx1"/>
                </a:solidFill>
                <a:effectLst/>
                <a:latin typeface="Arial" panose="020B0604020202020204" pitchFamily="34" charset="0"/>
                <a:ea typeface="+mn-ea"/>
                <a:cs typeface="Arial" panose="020B060402020202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Więcej informacji można znaleźć na stronie</a:t>
            </a:r>
            <a:r>
              <a:rPr lang="en-GB" sz="1000" b="1" kern="1200" dirty="0" smtClean="0">
                <a:solidFill>
                  <a:schemeClr val="tx1"/>
                </a:solidFill>
                <a:effectLst/>
                <a:latin typeface="Arial" panose="020B0604020202020204" pitchFamily="34" charset="0"/>
                <a:ea typeface="+mn-ea"/>
                <a:cs typeface="Arial" panose="020B0604020202020204" pitchFamily="34" charset="0"/>
              </a:rPr>
              <a:t>:</a:t>
            </a:r>
            <a:r>
              <a:rPr lang="en-GB" sz="1000" kern="1200" dirty="0" smtClean="0">
                <a:solidFill>
                  <a:schemeClr val="tx1"/>
                </a:solidFill>
                <a:effectLst/>
                <a:latin typeface="Arial" panose="020B0604020202020204" pitchFamily="34" charset="0"/>
                <a:ea typeface="+mn-ea"/>
                <a:cs typeface="Arial" panose="020B0604020202020204" pitchFamily="34" charset="0"/>
              </a:rPr>
              <a:t> </a:t>
            </a:r>
            <a:r>
              <a:rPr lang="en-GB" sz="1000" u="sng" kern="1200" dirty="0">
                <a:solidFill>
                  <a:schemeClr val="tx1"/>
                </a:solidFill>
                <a:effectLst/>
                <a:latin typeface="Arial" panose="020B0604020202020204" pitchFamily="34" charset="0"/>
                <a:ea typeface="+mn-ea"/>
                <a:cs typeface="Arial" panose="020B0604020202020204" pitchFamily="34" charset="0"/>
                <a:hlinkClick r:id="rId4"/>
              </a:rPr>
              <a:t>https://ec.europa.eu/commission/news/new-bioeconomy-strategy-sustainable-europe-2018-oct-11-0_en</a:t>
            </a:r>
            <a:endParaRPr lang="en-GB" sz="1000" kern="1200" dirty="0">
              <a:solidFill>
                <a:schemeClr val="tx1"/>
              </a:solidFill>
              <a:effectLst/>
              <a:latin typeface="Arial" panose="020B0604020202020204" pitchFamily="34" charset="0"/>
              <a:ea typeface="+mn-ea"/>
              <a:cs typeface="Arial" panose="020B0604020202020204" pitchFamily="34" charset="0"/>
            </a:endParaRPr>
          </a:p>
          <a:p>
            <a:endParaRPr lang="de-DE" dirty="0"/>
          </a:p>
          <a:p>
            <a:r>
              <a:rPr lang="pl-PL" sz="1000" kern="1200" dirty="0" smtClean="0">
                <a:solidFill>
                  <a:schemeClr val="tx1"/>
                </a:solidFill>
                <a:effectLst/>
                <a:latin typeface="Arial" panose="020B0604020202020204" pitchFamily="34" charset="0"/>
                <a:ea typeface="+mn-ea"/>
                <a:cs typeface="Arial" panose="020B0604020202020204" pitchFamily="34" charset="0"/>
              </a:rPr>
              <a:t>Zobacz slajdy "Czym jest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Biogospodarka</a:t>
            </a:r>
            <a:r>
              <a:rPr lang="pl-PL" sz="1000" kern="1200" dirty="0" smtClean="0">
                <a:solidFill>
                  <a:schemeClr val="tx1"/>
                </a:solidFill>
                <a:effectLst/>
                <a:latin typeface="Arial" panose="020B0604020202020204" pitchFamily="34" charset="0"/>
                <a:ea typeface="+mn-ea"/>
                <a:cs typeface="Arial" panose="020B0604020202020204" pitchFamily="34" charset="0"/>
              </a:rPr>
              <a:t>? Możliwości, wyzwania i rozwiązania":</a:t>
            </a:r>
          </a:p>
          <a:p>
            <a:pPr marL="171450" indent="-171450">
              <a:buFont typeface="Arial" panose="020B0604020202020204" pitchFamily="34" charset="0"/>
              <a:buChar char="•"/>
            </a:pP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Biogospodarka</a:t>
            </a:r>
            <a:r>
              <a:rPr lang="pl-PL" sz="1000" kern="1200" dirty="0" smtClean="0">
                <a:solidFill>
                  <a:schemeClr val="tx1"/>
                </a:solidFill>
                <a:effectLst/>
                <a:latin typeface="Arial" panose="020B0604020202020204" pitchFamily="34" charset="0"/>
                <a:ea typeface="+mn-ea"/>
                <a:cs typeface="Arial" panose="020B0604020202020204" pitchFamily="34" charset="0"/>
              </a:rPr>
              <a:t> - powiązania z Celami Zrównoważonego Rozwoju</a:t>
            </a:r>
            <a:r>
              <a:rPr lang="pl-PL" sz="1000" kern="1200" baseline="0" dirty="0" smtClean="0">
                <a:solidFill>
                  <a:schemeClr val="tx1"/>
                </a:solidFill>
                <a:effectLst/>
                <a:latin typeface="Arial" panose="020B0604020202020204" pitchFamily="34" charset="0"/>
                <a:ea typeface="+mn-ea"/>
                <a:cs typeface="Arial" panose="020B0604020202020204" pitchFamily="34" charset="0"/>
              </a:rPr>
              <a:t> ONZ</a:t>
            </a:r>
            <a:r>
              <a:rPr lang="pl-PL" sz="1000" kern="1200" dirty="0" smtClean="0">
                <a:solidFill>
                  <a:schemeClr val="tx1"/>
                </a:solidFill>
                <a:effectLst/>
                <a:latin typeface="Arial" panose="020B0604020202020204" pitchFamily="34" charset="0"/>
                <a:ea typeface="+mn-ea"/>
                <a:cs typeface="Arial" panose="020B0604020202020204" pitchFamily="34" charset="0"/>
              </a:rPr>
              <a:t> i zmianami klimatycznymi oraz zasobami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biogospodarki</a:t>
            </a: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171450" indent="-171450">
              <a:buFont typeface="Arial" panose="020B0604020202020204" pitchFamily="34" charset="0"/>
              <a:buChar char="•"/>
            </a:pPr>
            <a:r>
              <a:rPr lang="pl-PL" sz="1000" kern="1200" dirty="0" smtClean="0">
                <a:solidFill>
                  <a:schemeClr val="tx1"/>
                </a:solidFill>
                <a:effectLst/>
                <a:latin typeface="Arial" panose="020B0604020202020204" pitchFamily="34" charset="0"/>
                <a:ea typeface="+mn-ea"/>
                <a:cs typeface="Arial" panose="020B0604020202020204" pitchFamily="34" charset="0"/>
              </a:rPr>
              <a:t>Przejście do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biogospodarki</a:t>
            </a:r>
            <a:r>
              <a:rPr lang="pl-PL" sz="1000" kern="1200" dirty="0" smtClean="0">
                <a:solidFill>
                  <a:schemeClr val="tx1"/>
                </a:solidFill>
                <a:effectLst/>
                <a:latin typeface="Arial" panose="020B0604020202020204" pitchFamily="34" charset="0"/>
                <a:ea typeface="+mn-ea"/>
                <a:cs typeface="Arial" panose="020B0604020202020204" pitchFamily="34" charset="0"/>
              </a:rPr>
              <a:t> jako całość procesu</a:t>
            </a:r>
          </a:p>
          <a:p>
            <a:pPr marL="171450" indent="-171450">
              <a:buFont typeface="Arial" panose="020B0604020202020204" pitchFamily="34" charset="0"/>
              <a:buChar char="•"/>
            </a:pPr>
            <a:r>
              <a:rPr lang="pl-PL" sz="1000" kern="1200" dirty="0" smtClean="0">
                <a:solidFill>
                  <a:schemeClr val="tx1"/>
                </a:solidFill>
                <a:effectLst/>
                <a:latin typeface="Arial" panose="020B0604020202020204" pitchFamily="34" charset="0"/>
                <a:ea typeface="+mn-ea"/>
                <a:cs typeface="Arial" panose="020B0604020202020204" pitchFamily="34" charset="0"/>
              </a:rPr>
              <a:t>Ocena różnorodności biologicznej</a:t>
            </a:r>
          </a:p>
          <a:p>
            <a:pPr marL="171450" indent="-171450">
              <a:buFont typeface="Arial" panose="020B0604020202020204" pitchFamily="34" charset="0"/>
              <a:buChar char="•"/>
            </a:pPr>
            <a:r>
              <a:rPr lang="pl-PL" sz="1000" kern="1200" dirty="0" smtClean="0">
                <a:solidFill>
                  <a:schemeClr val="tx1"/>
                </a:solidFill>
                <a:effectLst/>
                <a:latin typeface="Arial" panose="020B0604020202020204" pitchFamily="34" charset="0"/>
                <a:ea typeface="+mn-ea"/>
                <a:cs typeface="Arial" panose="020B0604020202020204" pitchFamily="34" charset="0"/>
              </a:rPr>
              <a:t>Skutki bezpośrednie, pośrednie i skumulowane</a:t>
            </a:r>
          </a:p>
          <a:p>
            <a:pPr marL="171450" indent="-171450">
              <a:buFont typeface="Arial" panose="020B0604020202020204" pitchFamily="34" charset="0"/>
              <a:buChar char="•"/>
            </a:pPr>
            <a:r>
              <a:rPr lang="pl-PL" sz="1000" kern="1200" dirty="0" smtClean="0">
                <a:solidFill>
                  <a:schemeClr val="tx1"/>
                </a:solidFill>
                <a:effectLst/>
                <a:latin typeface="Arial" panose="020B0604020202020204" pitchFamily="34" charset="0"/>
                <a:ea typeface="+mn-ea"/>
                <a:cs typeface="Arial" panose="020B0604020202020204" pitchFamily="34" charset="0"/>
              </a:rPr>
              <a:t>Co to są "oddziaływania i potrzeby w zakresie oceny oddziaływania na środowisko (EIA) i/lub strategicznej oceny oddziaływania na środowisko (SEA).</a:t>
            </a:r>
          </a:p>
          <a:p>
            <a:pPr marL="171450" indent="-171450">
              <a:buFont typeface="Arial" panose="020B0604020202020204" pitchFamily="34" charset="0"/>
              <a:buChar char="•"/>
            </a:pPr>
            <a:r>
              <a:rPr lang="pl-PL" sz="1000" kern="1200" dirty="0" smtClean="0">
                <a:solidFill>
                  <a:schemeClr val="tx1"/>
                </a:solidFill>
                <a:effectLst/>
                <a:latin typeface="Arial" panose="020B0604020202020204" pitchFamily="34" charset="0"/>
                <a:ea typeface="+mn-ea"/>
                <a:cs typeface="Arial" panose="020B0604020202020204" pitchFamily="34" charset="0"/>
              </a:rPr>
              <a:t>Pozytywne wyniki netto, wzmocnienie i hierarchia łagodzenia skutków</a:t>
            </a:r>
          </a:p>
          <a:p>
            <a:pPr marL="171450" indent="-171450">
              <a:buFont typeface="Arial" panose="020B0604020202020204" pitchFamily="34" charset="0"/>
              <a:buChar char="•"/>
            </a:pPr>
            <a:r>
              <a:rPr lang="pl-PL" sz="1000" kern="1200" dirty="0" smtClean="0">
                <a:solidFill>
                  <a:schemeClr val="tx1"/>
                </a:solidFill>
                <a:effectLst/>
                <a:latin typeface="Arial" panose="020B0604020202020204" pitchFamily="34" charset="0"/>
                <a:ea typeface="+mn-ea"/>
                <a:cs typeface="Arial" panose="020B0604020202020204" pitchFamily="34" charset="0"/>
              </a:rPr>
              <a:t>Przykład: wpływ biopaliw</a:t>
            </a:r>
          </a:p>
          <a:p>
            <a:endParaRPr lang="de-DE" dirty="0"/>
          </a:p>
          <a:p>
            <a:endParaRPr lang="de-DE" dirty="0"/>
          </a:p>
        </p:txBody>
      </p:sp>
      <p:sp>
        <p:nvSpPr>
          <p:cNvPr id="4" name="Foliennummernplatzhalter 3"/>
          <p:cNvSpPr>
            <a:spLocks noGrp="1"/>
          </p:cNvSpPr>
          <p:nvPr>
            <p:ph type="sldNum" sz="quarter" idx="5"/>
          </p:nvPr>
        </p:nvSpPr>
        <p:spPr/>
        <p:txBody>
          <a:bodyPr/>
          <a:lstStyle/>
          <a:p>
            <a:fld id="{F4B9ABF1-A5E8-FF4C-953A-B9DDF0BF59CB}" type="slidenum">
              <a:rPr lang="de-DE" smtClean="0"/>
              <a:t>23</a:t>
            </a:fld>
            <a:endParaRPr lang="de-DE"/>
          </a:p>
        </p:txBody>
      </p:sp>
    </p:spTree>
    <p:extLst>
      <p:ext uri="{BB962C8B-B14F-4D97-AF65-F5344CB8AC3E}">
        <p14:creationId xmlns:p14="http://schemas.microsoft.com/office/powerpoint/2010/main" val="951722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Na tym slajdzie, można wyjaśnić, że chociaż istnieje wiele korzyści płynących z gospodarki cyrkularnej, system ten nie został jeszcze powszechnie przyjęty. Można wprowadzić 4 rodzaje barier. Kolejne cztery slajdy podadzą kilka przykładów dla każdej z kategorii barier do dalszego wyjaśnienia.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Przełamywanie barier w badaniach nad gospodarką </a:t>
            </a:r>
            <a:r>
              <a:rPr lang="pl-PL" sz="1000" kern="1200" dirty="0" err="1" smtClean="0">
                <a:solidFill>
                  <a:schemeClr val="tx1"/>
                </a:solidFill>
                <a:effectLst/>
                <a:latin typeface="Arial" panose="020B0604020202020204" pitchFamily="34" charset="0"/>
                <a:ea typeface="+mn-ea"/>
                <a:cs typeface="Arial" panose="020B0604020202020204" pitchFamily="34" charset="0"/>
              </a:rPr>
              <a:t>cyrkularnąprowadzonych</a:t>
            </a:r>
            <a:r>
              <a:rPr lang="pl-PL" sz="1000" kern="1200" dirty="0" smtClean="0">
                <a:solidFill>
                  <a:schemeClr val="tx1"/>
                </a:solidFill>
                <a:effectLst/>
                <a:latin typeface="Arial" panose="020B0604020202020204" pitchFamily="34" charset="0"/>
                <a:ea typeface="+mn-ea"/>
                <a:cs typeface="Arial" panose="020B0604020202020204" pitchFamily="34" charset="0"/>
              </a:rPr>
              <a:t> przez Deloitte i Uniwersytet w Utrechcie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https</a:t>
            </a:r>
            <a:r>
              <a:rPr lang="en-GB" sz="1000" dirty="0">
                <a:latin typeface="Arial" panose="020B0604020202020204" pitchFamily="34" charset="0"/>
                <a:ea typeface="Roboto" panose="02000000000000000000" pitchFamily="2" charset="0"/>
                <a:cs typeface="Arial" panose="020B0604020202020204" pitchFamily="34" charset="0"/>
              </a:rPr>
              <a:t>://www2.deloitte.com/nl/nl/pages/risk/articles/breaking-the-barriers-to-the-circular-economy.html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516883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Ten slajd dostarcza przykładów barier kulturowych na drodze do gospodarki cyrkularnej. Możesz przeczytać dwa raporty wymienione poniżej, aby materiał był bardziej zrozumiały dla uczniów.</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Przełamywanie barier w badaniach nad gospodarką cyrkularną prowadzonych przez Deloitte i Uniwersytet w Utrechcie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https</a:t>
            </a:r>
            <a:r>
              <a:rPr lang="en-GB" sz="1000" dirty="0">
                <a:latin typeface="Arial" panose="020B0604020202020204" pitchFamily="34" charset="0"/>
                <a:ea typeface="Roboto" panose="02000000000000000000" pitchFamily="2" charset="0"/>
                <a:cs typeface="Arial" panose="020B0604020202020204" pitchFamily="34" charset="0"/>
              </a:rPr>
              <a:t>://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8457078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Na tym slajdzie przedstawiono przykłady barier technologicznych w gospodarce cyrkularnej. Możesz przeczytać dwa raporty wymienione poniżej, aby materiał był bardziej zrozumiały dla uczniów.</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Przełamywanie barier w badaniach nad gospodarką cyrkularną prowadzonych przez Deloitte i Uniwersytet w Utrechcie </a:t>
            </a:r>
            <a:r>
              <a:rPr lang="en-GB" sz="1000" dirty="0" smtClean="0">
                <a:latin typeface="Arial" panose="020B0604020202020204" pitchFamily="34" charset="0"/>
                <a:ea typeface="Roboto" panose="02000000000000000000" pitchFamily="2" charset="0"/>
                <a:cs typeface="Arial" panose="020B0604020202020204" pitchFamily="34" charset="0"/>
              </a:rPr>
              <a:t>https</a:t>
            </a:r>
            <a:r>
              <a:rPr lang="en-GB" sz="1000" dirty="0">
                <a:latin typeface="Arial" panose="020B0604020202020204" pitchFamily="34" charset="0"/>
                <a:ea typeface="Roboto" panose="02000000000000000000" pitchFamily="2" charset="0"/>
                <a:cs typeface="Arial" panose="020B0604020202020204" pitchFamily="34" charset="0"/>
              </a:rPr>
              <a:t>://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756360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Na tym slajdzie przedstawiono przykłady barier rynkowych dla gospodarki cyrkularnej. Możesz przeczytać dwa raporty wymienione poniżej, aby materiał był bardziej zrozumiały dla uczniów.</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Przełamywanie barier w badaniach nad gospodarką cyrkularną prowadzonych przez Deloitte i Uniwersytet w Utrechcie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https</a:t>
            </a:r>
            <a:r>
              <a:rPr lang="en-GB" sz="1000" dirty="0">
                <a:latin typeface="Arial" panose="020B0604020202020204" pitchFamily="34" charset="0"/>
                <a:ea typeface="Roboto" panose="02000000000000000000" pitchFamily="2" charset="0"/>
                <a:cs typeface="Arial" panose="020B0604020202020204" pitchFamily="34" charset="0"/>
              </a:rPr>
              <a:t>://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SG"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27734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Na tym slajdzie przedstawiono przykłady barier regulacyjnych dla gospodarki cyrkularnej. Możesz przeczytać dwa raporty wymienione poniżej, aby materiał był bardziej zrozumiały dla uczniów</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kern="1200" dirty="0" smtClean="0">
                <a:solidFill>
                  <a:schemeClr val="tx1"/>
                </a:solidFill>
                <a:effectLst/>
                <a:latin typeface="Arial" panose="020B0604020202020204" pitchFamily="34" charset="0"/>
                <a:ea typeface="+mn-ea"/>
                <a:cs typeface="Arial" panose="020B0604020202020204" pitchFamily="34" charset="0"/>
              </a:rPr>
              <a:t>Przełamywanie barier w badaniach nad gospodarką cyrkularną prowadzonych przez Deloitte i Uniwersytet w Utrechcie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https</a:t>
            </a:r>
            <a:r>
              <a:rPr lang="en-GB" sz="1000" dirty="0">
                <a:latin typeface="Arial" panose="020B0604020202020204" pitchFamily="34" charset="0"/>
                <a:ea typeface="Roboto" panose="02000000000000000000" pitchFamily="2" charset="0"/>
                <a:cs typeface="Arial" panose="020B0604020202020204" pitchFamily="34" charset="0"/>
              </a:rPr>
              <a:t>://www.google.com/url?sa=t&amp;rct=j&amp;q=&amp;esrc=s&amp;source=web&amp;cd=1&amp;ved=2ahUKEwisqZHmtPDnAhVxsHEKHUoQDkQQFjAAegQIBBAB&amp;url=https%3A%2F%2Fwww.uu.nl%2Fen%2Ffiles%2Fbreaking-the-barriers-to-the-circular-economy-white-paperwebpdf&amp;usg=AOvVaw2M-WxHA-NmggfQvhQiwly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SG" sz="1000" kern="1200" dirty="0" err="1">
                <a:solidFill>
                  <a:schemeClr val="tx1"/>
                </a:solidFill>
                <a:effectLst/>
                <a:latin typeface="Arial" panose="020B0604020202020204" pitchFamily="34" charset="0"/>
                <a:ea typeface="+mn-ea"/>
                <a:cs typeface="Arial" panose="020B0604020202020204" pitchFamily="34" charset="0"/>
              </a:rPr>
              <a:t>Kirchherr</a:t>
            </a:r>
            <a:r>
              <a:rPr lang="en-SG" sz="1000" kern="1200" dirty="0">
                <a:solidFill>
                  <a:schemeClr val="tx1"/>
                </a:solidFill>
                <a:effectLst/>
                <a:latin typeface="Arial" panose="020B0604020202020204" pitchFamily="34" charset="0"/>
                <a:ea typeface="+mn-ea"/>
                <a:cs typeface="Arial" panose="020B0604020202020204" pitchFamily="34" charset="0"/>
              </a:rPr>
              <a:t>, J.,</a:t>
            </a:r>
            <a:r>
              <a:rPr lang="en-SG" sz="1000" kern="1200" dirty="0" err="1">
                <a:solidFill>
                  <a:schemeClr val="tx1"/>
                </a:solidFill>
                <a:effectLst/>
                <a:latin typeface="Arial" panose="020B0604020202020204" pitchFamily="34" charset="0"/>
                <a:ea typeface="+mn-ea"/>
                <a:cs typeface="Arial" panose="020B0604020202020204" pitchFamily="34" charset="0"/>
              </a:rPr>
              <a:t>Piscicelli</a:t>
            </a:r>
            <a:r>
              <a:rPr lang="en-SG" sz="1000" kern="1200" dirty="0">
                <a:solidFill>
                  <a:schemeClr val="tx1"/>
                </a:solidFill>
                <a:effectLst/>
                <a:latin typeface="Arial" panose="020B0604020202020204" pitchFamily="34" charset="0"/>
                <a:ea typeface="+mn-ea"/>
                <a:cs typeface="Arial" panose="020B0604020202020204" pitchFamily="34" charset="0"/>
              </a:rPr>
              <a:t>, L., </a:t>
            </a:r>
            <a:r>
              <a:rPr lang="en-SG" sz="1000" kern="1200" dirty="0" err="1">
                <a:solidFill>
                  <a:schemeClr val="tx1"/>
                </a:solidFill>
                <a:effectLst/>
                <a:latin typeface="Arial" panose="020B0604020202020204" pitchFamily="34" charset="0"/>
                <a:ea typeface="+mn-ea"/>
                <a:cs typeface="Arial" panose="020B0604020202020204" pitchFamily="34" charset="0"/>
              </a:rPr>
              <a:t>Bour</a:t>
            </a:r>
            <a:r>
              <a:rPr lang="en-SG" sz="1000" kern="1200" dirty="0">
                <a:solidFill>
                  <a:schemeClr val="tx1"/>
                </a:solidFill>
                <a:effectLst/>
                <a:latin typeface="Arial" panose="020B0604020202020204" pitchFamily="34" charset="0"/>
                <a:ea typeface="+mn-ea"/>
                <a:cs typeface="Arial" panose="020B0604020202020204" pitchFamily="34" charset="0"/>
              </a:rPr>
              <a:t>, R.,</a:t>
            </a:r>
            <a:r>
              <a:rPr lang="en-SG" sz="1000" kern="1200" dirty="0" err="1">
                <a:solidFill>
                  <a:schemeClr val="tx1"/>
                </a:solidFill>
                <a:effectLst/>
                <a:latin typeface="Arial" panose="020B0604020202020204" pitchFamily="34" charset="0"/>
                <a:ea typeface="+mn-ea"/>
                <a:cs typeface="Arial" panose="020B0604020202020204" pitchFamily="34" charset="0"/>
              </a:rPr>
              <a:t>Kostense-Smit</a:t>
            </a:r>
            <a:r>
              <a:rPr lang="en-SG" sz="1000" kern="1200" dirty="0">
                <a:solidFill>
                  <a:schemeClr val="tx1"/>
                </a:solidFill>
                <a:effectLst/>
                <a:latin typeface="Arial" panose="020B0604020202020204" pitchFamily="34" charset="0"/>
                <a:ea typeface="+mn-ea"/>
                <a:cs typeface="Arial" panose="020B0604020202020204" pitchFamily="34" charset="0"/>
              </a:rPr>
              <a:t>, E., Muller, J., </a:t>
            </a:r>
            <a:r>
              <a:rPr lang="en-SG" sz="1000" kern="1200" dirty="0" err="1">
                <a:solidFill>
                  <a:schemeClr val="tx1"/>
                </a:solidFill>
                <a:effectLst/>
                <a:latin typeface="Arial" panose="020B0604020202020204" pitchFamily="34" charset="0"/>
                <a:ea typeface="+mn-ea"/>
                <a:cs typeface="Arial" panose="020B0604020202020204" pitchFamily="34" charset="0"/>
              </a:rPr>
              <a:t>Huibrechtse-Truijens</a:t>
            </a:r>
            <a:r>
              <a:rPr lang="en-SG" sz="1000" kern="1200" dirty="0">
                <a:solidFill>
                  <a:schemeClr val="tx1"/>
                </a:solidFill>
                <a:effectLst/>
                <a:latin typeface="Arial" panose="020B0604020202020204" pitchFamily="34" charset="0"/>
                <a:ea typeface="+mn-ea"/>
                <a:cs typeface="Arial" panose="020B0604020202020204" pitchFamily="34" charset="0"/>
              </a:rPr>
              <a:t>, A., </a:t>
            </a:r>
            <a:r>
              <a:rPr lang="en-SG" sz="1000" kern="1200" dirty="0" err="1">
                <a:solidFill>
                  <a:schemeClr val="tx1"/>
                </a:solidFill>
                <a:effectLst/>
                <a:latin typeface="Arial" panose="020B0604020202020204" pitchFamily="34" charset="0"/>
                <a:ea typeface="+mn-ea"/>
                <a:cs typeface="Arial" panose="020B0604020202020204" pitchFamily="34" charset="0"/>
              </a:rPr>
              <a:t>Hekkert</a:t>
            </a:r>
            <a:r>
              <a:rPr lang="en-SG" sz="1000" kern="1200" dirty="0">
                <a:solidFill>
                  <a:schemeClr val="tx1"/>
                </a:solidFill>
                <a:effectLst/>
                <a:latin typeface="Arial" panose="020B0604020202020204" pitchFamily="34" charset="0"/>
                <a:ea typeface="+mn-ea"/>
                <a:cs typeface="Arial" panose="020B0604020202020204" pitchFamily="34" charset="0"/>
              </a:rPr>
              <a:t>, M.P. (2018): Barriers to the Circular Economy: Evidence From the European Union (EU). </a:t>
            </a:r>
            <a:r>
              <a:rPr lang="en-GB" sz="1000" i="1" kern="1200" dirty="0">
                <a:solidFill>
                  <a:schemeClr val="tx1"/>
                </a:solidFill>
                <a:effectLst/>
                <a:latin typeface="Arial" panose="020B0604020202020204" pitchFamily="34" charset="0"/>
                <a:ea typeface="+mn-ea"/>
                <a:cs typeface="Arial" panose="020B0604020202020204" pitchFamily="34" charset="0"/>
              </a:rPr>
              <a:t>Ecological Economics</a:t>
            </a:r>
            <a:r>
              <a:rPr lang="en-GB" sz="1000" kern="1200" dirty="0">
                <a:solidFill>
                  <a:schemeClr val="tx1"/>
                </a:solidFill>
                <a:effectLst/>
                <a:latin typeface="Arial" panose="020B0604020202020204" pitchFamily="34" charset="0"/>
                <a:ea typeface="+mn-ea"/>
                <a:cs typeface="Arial" panose="020B0604020202020204" pitchFamily="34" charset="0"/>
              </a:rPr>
              <a:t>, 150: 264-272.</a:t>
            </a:r>
            <a:r>
              <a:rPr lang="en-GB" dirty="0">
                <a:effectLst/>
              </a:rPr>
              <a:t> </a:t>
            </a: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2040290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Możesz przedstawić podsumowanie kluczowych punktów, które zostały omówione na zakończenie prezentacji.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https://community.materialtrader.com/cms/wp-content/uploads/2019/02/linear-vs-recycling-vs-circular-economy-doodle.jpg</a:t>
            </a:r>
          </a:p>
        </p:txBody>
      </p:sp>
    </p:spTree>
    <p:extLst>
      <p:ext uri="{BB962C8B-B14F-4D97-AF65-F5344CB8AC3E}">
        <p14:creationId xmlns:p14="http://schemas.microsoft.com/office/powerpoint/2010/main" val="3936474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Pierwsze pytanie quizu. Zamiast przedstawić kilka statystyk, możesz sprawić, że uczniowie trochę się zastanowią. W ten sposób lepiej zapamiętaliby tę liczbę niż przedstawione</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a:t>
            </a:r>
            <a:r>
              <a:rPr lang="pl-PL" sz="1000" b="0" kern="1200" dirty="0" smtClean="0">
                <a:solidFill>
                  <a:schemeClr val="tx1"/>
                </a:solidFill>
                <a:effectLst/>
                <a:latin typeface="Arial" panose="020B0604020202020204" pitchFamily="34" charset="0"/>
                <a:ea typeface="+mn-ea"/>
                <a:cs typeface="Arial" panose="020B0604020202020204" pitchFamily="34" charset="0"/>
              </a:rPr>
              <a:t>statystyki. Dlatego też wybrano quiz, który miał na celu zwrócenie uwagi na statystyki czterech bardzo powszechnych odpadów (moda i tekstylia, odpady elektroniczne, spożywcze i plastikowe) w naszym codziennym życiu, przed wprowadzeniem gospodarki liniowej. Prawidłowa odpowiedź brzmi: c. Jeden ładunek śmieciarki z odpadami tekstylnymi co sekundę.</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Może warto skorzystać z </a:t>
            </a:r>
            <a:r>
              <a:rPr lang="pl-PL" sz="1000" b="0" kern="1200" dirty="0" err="1" smtClean="0">
                <a:solidFill>
                  <a:schemeClr val="tx1"/>
                </a:solidFill>
                <a:effectLst/>
                <a:latin typeface="Arial" panose="020B0604020202020204" pitchFamily="34" charset="0"/>
                <a:ea typeface="+mn-ea"/>
                <a:cs typeface="Arial" panose="020B0604020202020204" pitchFamily="34" charset="0"/>
              </a:rPr>
              <a:t>mentimeter</a:t>
            </a:r>
            <a:r>
              <a:rPr lang="pl-PL" sz="1000" b="0" kern="1200" dirty="0" smtClean="0">
                <a:solidFill>
                  <a:schemeClr val="tx1"/>
                </a:solidFill>
                <a:effectLst/>
                <a:latin typeface="Arial" panose="020B0604020202020204" pitchFamily="34" charset="0"/>
                <a:ea typeface="+mn-ea"/>
                <a:cs typeface="Arial" panose="020B0604020202020204" pitchFamily="34" charset="0"/>
              </a:rPr>
              <a:t>, aby przeprowadzić quiz na zajęciach, które sprawią, że będzie on bardziej zabawny, interaktywny i wciągający. Jeśli nie jest to możliwe, możesz spróbować nakłonić wszystkich uczniów do zaangażowania się, prosząc o podniesienie ręki dla każdej z opcji A, B lub C, zamiast czekać, aż tylko jeden z nich wypowie odpowiedź.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Niniejszy quiz oparty jest na informacjach pochodzących z raportu "Nowa gospodarka włókiennicza: Przeprojektowanie przyszłości mody" autorstwa Fundacji </a:t>
            </a:r>
            <a:r>
              <a:rPr lang="pl-PL" sz="1000" b="0" kern="1200" dirty="0" err="1" smtClean="0">
                <a:solidFill>
                  <a:schemeClr val="tx1"/>
                </a:solidFill>
                <a:effectLst/>
                <a:latin typeface="Arial" panose="020B0604020202020204" pitchFamily="34" charset="0"/>
                <a:ea typeface="+mn-ea"/>
                <a:cs typeface="Arial" panose="020B0604020202020204" pitchFamily="34" charset="0"/>
              </a:rPr>
              <a:t>Ellen</a:t>
            </a:r>
            <a:r>
              <a:rPr lang="pl-PL" sz="1000" b="0" kern="1200" dirty="0" smtClean="0">
                <a:solidFill>
                  <a:schemeClr val="tx1"/>
                </a:solidFill>
                <a:effectLst/>
                <a:latin typeface="Arial" panose="020B0604020202020204" pitchFamily="34" charset="0"/>
                <a:ea typeface="+mn-ea"/>
                <a:cs typeface="Arial" panose="020B0604020202020204" pitchFamily="34" charset="0"/>
              </a:rPr>
              <a:t> </a:t>
            </a:r>
            <a:r>
              <a:rPr lang="pl-PL" sz="1000" b="0" kern="1200" dirty="0" err="1" smtClean="0">
                <a:solidFill>
                  <a:schemeClr val="tx1"/>
                </a:solidFill>
                <a:effectLst/>
                <a:latin typeface="Arial" panose="020B0604020202020204" pitchFamily="34" charset="0"/>
                <a:ea typeface="+mn-ea"/>
                <a:cs typeface="Arial" panose="020B0604020202020204" pitchFamily="34" charset="0"/>
              </a:rPr>
              <a:t>MacArthur</a:t>
            </a:r>
            <a:r>
              <a:rPr lang="pl-PL" sz="1000" b="0" kern="1200" dirty="0" smtClean="0">
                <a:solidFill>
                  <a:schemeClr val="tx1"/>
                </a:solidFill>
                <a:effectLst/>
                <a:latin typeface="Arial" panose="020B0604020202020204" pitchFamily="34" charset="0"/>
                <a:ea typeface="+mn-ea"/>
                <a:cs typeface="Arial" panose="020B0604020202020204" pitchFamily="34" charset="0"/>
              </a:rPr>
              <a:t>. Raport można znaleźć na stronie https://www.ellenmacarthurfoundation.org/publications/a-new-textiles-economy-redesigning-fashions-future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Prawidłowa odpowiedź brzmi c. Jeden ładunek śmieciarki z odpadami tekstylnymi co sekundę.</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https://ichef.bbci.co.uk/news/976/cpsprodpb/49F7/production/_102753981_hm_soex0372.jpg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20687687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Arial" panose="020B0604020202020204" pitchFamily="34" charset="0"/>
                <a:ea typeface="+mn-ea"/>
                <a:cs typeface="Arial" panose="020B0604020202020204" pitchFamily="34" charset="0"/>
              </a:rPr>
              <a:t>Uwagi do nauczyciela:</a:t>
            </a:r>
            <a:r>
              <a:rPr lang="en-GB"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Nazwisko wykładowcy do wstawienia w przestrzeni na dole po lewej stronie slajdu. Jest to ostatni slajd prezentacji. Daj czas uczniom/uczestnikom na zadawanie wszelkich pytań </a:t>
            </a:r>
          </a:p>
        </p:txBody>
      </p:sp>
      <p:sp>
        <p:nvSpPr>
          <p:cNvPr id="4" name="Foliennummernplatzhalter 3"/>
          <p:cNvSpPr>
            <a:spLocks noGrp="1"/>
          </p:cNvSpPr>
          <p:nvPr>
            <p:ph type="sldNum" sz="quarter" idx="5"/>
          </p:nvPr>
        </p:nvSpPr>
        <p:spPr/>
        <p:txBody>
          <a:bodyPr/>
          <a:lstStyle/>
          <a:p>
            <a:fld id="{F4B9ABF1-A5E8-FF4C-953A-B9DDF0BF59CB}" type="slidenum">
              <a:rPr lang="de-DE" smtClean="0"/>
              <a:t>30</a:t>
            </a:fld>
            <a:endParaRPr lang="de-DE"/>
          </a:p>
        </p:txBody>
      </p:sp>
    </p:spTree>
    <p:extLst>
      <p:ext uri="{BB962C8B-B14F-4D97-AF65-F5344CB8AC3E}">
        <p14:creationId xmlns:p14="http://schemas.microsoft.com/office/powerpoint/2010/main" val="478395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fontAlgn="base"/>
            <a:r>
              <a:rPr lang="en-US" sz="1200" b="1" i="0" u="none" strike="noStrike" kern="1200" dirty="0">
                <a:solidFill>
                  <a:schemeClr val="tx1"/>
                </a:solidFill>
                <a:effectLst/>
                <a:latin typeface="+mn-lt"/>
                <a:ea typeface="+mn-ea"/>
                <a:cs typeface="+mn-cs"/>
              </a:rPr>
              <a:t>BE-Rural </a:t>
            </a:r>
            <a:r>
              <a:rPr lang="pl-PL" sz="1200" b="1" i="0" u="none" strike="noStrike" kern="1200" dirty="0" smtClean="0">
                <a:solidFill>
                  <a:schemeClr val="tx1"/>
                </a:solidFill>
                <a:effectLst/>
                <a:latin typeface="+mn-lt"/>
                <a:ea typeface="+mn-ea"/>
                <a:cs typeface="+mn-cs"/>
              </a:rPr>
              <a:t>to 5 innowacyjnych</a:t>
            </a:r>
            <a:r>
              <a:rPr lang="pl-PL" sz="1200" b="1" i="0" u="none" strike="noStrike" kern="1200" baseline="0" dirty="0" smtClean="0">
                <a:solidFill>
                  <a:schemeClr val="tx1"/>
                </a:solidFill>
                <a:effectLst/>
                <a:latin typeface="+mn-lt"/>
                <a:ea typeface="+mn-ea"/>
                <a:cs typeface="+mn-cs"/>
              </a:rPr>
              <a:t> </a:t>
            </a:r>
            <a:r>
              <a:rPr lang="pl-PL" sz="1200" b="1" i="0" u="none" strike="noStrike" kern="1200" dirty="0" smtClean="0">
                <a:solidFill>
                  <a:schemeClr val="tx1"/>
                </a:solidFill>
                <a:effectLst/>
                <a:latin typeface="+mn-lt"/>
                <a:ea typeface="+mn-ea"/>
                <a:cs typeface="+mn-cs"/>
              </a:rPr>
              <a:t>regionów</a:t>
            </a:r>
            <a:endParaRPr lang="en-US" sz="1200" b="1" i="0" u="none" strike="noStrike" kern="1200" dirty="0">
              <a:solidFill>
                <a:schemeClr val="tx1"/>
              </a:solidFill>
              <a:effectLst/>
              <a:latin typeface="+mn-lt"/>
              <a:ea typeface="+mn-ea"/>
              <a:cs typeface="+mn-cs"/>
            </a:endParaRPr>
          </a:p>
          <a:p>
            <a:r>
              <a:rPr lang="pl-PL" sz="1000" kern="1200" dirty="0" smtClean="0">
                <a:solidFill>
                  <a:schemeClr val="tx1"/>
                </a:solidFill>
                <a:effectLst/>
                <a:latin typeface="Arial" panose="020B0604020202020204" pitchFamily="34" charset="0"/>
                <a:ea typeface="+mn-ea"/>
                <a:cs typeface="Arial" panose="020B0604020202020204" pitchFamily="34" charset="0"/>
              </a:rPr>
              <a:t>BE-Rural utworzy pięć regionalnych </a:t>
            </a:r>
            <a:r>
              <a:rPr lang="pl-PL" sz="1000" b="1" kern="1200" dirty="0" smtClean="0">
                <a:solidFill>
                  <a:schemeClr val="tx1"/>
                </a:solidFill>
                <a:effectLst/>
                <a:latin typeface="Arial" panose="020B0604020202020204" pitchFamily="34" charset="0"/>
                <a:ea typeface="+mn-ea"/>
                <a:cs typeface="Arial" panose="020B0604020202020204" pitchFamily="34" charset="0"/>
              </a:rPr>
              <a:t>Otwartych Platform Innowacyjnych (OIP) </a:t>
            </a:r>
            <a:r>
              <a:rPr lang="pl-PL" sz="1000" kern="1200" dirty="0" smtClean="0">
                <a:solidFill>
                  <a:schemeClr val="tx1"/>
                </a:solidFill>
                <a:effectLst/>
                <a:latin typeface="Arial" panose="020B0604020202020204" pitchFamily="34" charset="0"/>
                <a:ea typeface="+mn-ea"/>
                <a:cs typeface="Arial" panose="020B0604020202020204" pitchFamily="34" charset="0"/>
              </a:rPr>
              <a:t>w celu partycypacyjnego opracowywania strategii i planów działania w zakresie </a:t>
            </a:r>
            <a:r>
              <a:rPr lang="pl-PL" sz="1000" kern="1200" dirty="0" err="1" smtClean="0">
                <a:solidFill>
                  <a:schemeClr val="tx1"/>
                </a:solidFill>
                <a:effectLst/>
                <a:latin typeface="Arial" panose="020B0604020202020204" pitchFamily="34" charset="0"/>
                <a:ea typeface="+mn-ea"/>
                <a:cs typeface="Arial" panose="020B0604020202020204" pitchFamily="34" charset="0"/>
              </a:rPr>
              <a:t>biogospodarki</a:t>
            </a:r>
            <a:r>
              <a:rPr lang="pl-PL" sz="1000" kern="1200" dirty="0" smtClean="0">
                <a:solidFill>
                  <a:schemeClr val="tx1"/>
                </a:solidFill>
                <a:effectLst/>
                <a:latin typeface="Arial" panose="020B0604020202020204" pitchFamily="34" charset="0"/>
                <a:ea typeface="+mn-ea"/>
                <a:cs typeface="Arial" panose="020B0604020202020204" pitchFamily="34" charset="0"/>
              </a:rPr>
              <a:t>. OIP w BE-Rural zostaną utworzone w pięciu regionach w całej UE o różnym potencjale biomasy i będą oparte na regionalnych grupach roboczych interesariuszy (</a:t>
            </a:r>
            <a:r>
              <a:rPr lang="pl-PL" sz="1000" kern="1200" dirty="0" err="1" smtClean="0">
                <a:solidFill>
                  <a:schemeClr val="tx1"/>
                </a:solidFill>
                <a:effectLst/>
                <a:latin typeface="Arial" panose="020B0604020202020204" pitchFamily="34" charset="0"/>
                <a:ea typeface="+mn-ea"/>
                <a:cs typeface="Arial" panose="020B0604020202020204" pitchFamily="34" charset="0"/>
              </a:rPr>
              <a:t>SWGs</a:t>
            </a:r>
            <a:r>
              <a:rPr lang="pl-PL" sz="1000" kern="1200" dirty="0" smtClean="0">
                <a:solidFill>
                  <a:schemeClr val="tx1"/>
                </a:solidFill>
                <a:effectLst/>
                <a:latin typeface="Arial" panose="020B0604020202020204" pitchFamily="34" charset="0"/>
                <a:ea typeface="+mn-ea"/>
                <a:cs typeface="Arial" panose="020B0604020202020204" pitchFamily="34" charset="0"/>
              </a:rPr>
              <a:t>). W ramach OIP głównym zadaniem SWG będzie opracowanie konkretnych strategii lub dokumentów dotyczących map drogowych poprzez współpracę z różnymi podmiotami oraz otwarcie platformy dla szerokiego grona interesariuszy w regionie, w tym organizacji społecznych i mieszkańców.</a:t>
            </a:r>
          </a:p>
          <a:p>
            <a:pPr fontAlgn="base"/>
            <a:endParaRPr lang="en-US" sz="1200" b="0" i="0" u="none" strike="noStrike" kern="1200" dirty="0">
              <a:solidFill>
                <a:schemeClr val="tx1"/>
              </a:solidFill>
              <a:effectLst/>
              <a:latin typeface="+mn-lt"/>
              <a:ea typeface="+mn-ea"/>
              <a:cs typeface="+mn-cs"/>
            </a:endParaRPr>
          </a:p>
          <a:p>
            <a:r>
              <a:rPr lang="pl-PL" sz="1000" b="1" kern="1200" dirty="0" smtClean="0">
                <a:solidFill>
                  <a:schemeClr val="tx1"/>
                </a:solidFill>
                <a:effectLst/>
                <a:latin typeface="Arial" panose="020B0604020202020204" pitchFamily="34" charset="0"/>
                <a:ea typeface="+mn-ea"/>
                <a:cs typeface="Arial" panose="020B0604020202020204" pitchFamily="34" charset="0"/>
              </a:rPr>
              <a:t>Stara Zagora, Bułgaria: </a:t>
            </a:r>
            <a:r>
              <a:rPr lang="pl-PL" sz="1000" kern="1200" dirty="0" smtClean="0">
                <a:solidFill>
                  <a:schemeClr val="tx1"/>
                </a:solidFill>
                <a:effectLst/>
                <a:latin typeface="Arial" panose="020B0604020202020204" pitchFamily="34" charset="0"/>
                <a:ea typeface="+mn-ea"/>
                <a:cs typeface="Arial" panose="020B0604020202020204" pitchFamily="34" charset="0"/>
              </a:rPr>
              <a:t>Ten innowacyjny region skupi się na poszukiwaniu nowych technologii w zakresie stosowania olejków eterycznych i roślin ziołowych w przemyśle kosmetycznym i farmaceutycznym. Niewielka produkcja w tym obszarze zostanie połączona z działaniami związanymi z turystyką w celu rozszerzenia istniejącego stanu i potencjału biznesowego. Docelowo region nawiąże bliższe relacje i sieć kontaktów między przedsiębiorstwami. Partner regionalny: Bułgarskie Stowarzyszenie Przemysłowe (BIA)</a:t>
            </a:r>
          </a:p>
          <a:p>
            <a:r>
              <a:rPr lang="pl-PL" sz="1000" b="1" kern="1200" dirty="0" err="1" smtClean="0">
                <a:solidFill>
                  <a:schemeClr val="tx1"/>
                </a:solidFill>
                <a:effectLst/>
                <a:latin typeface="Arial" panose="020B0604020202020204" pitchFamily="34" charset="0"/>
                <a:ea typeface="+mn-ea"/>
                <a:cs typeface="Arial" panose="020B0604020202020204" pitchFamily="34" charset="0"/>
              </a:rPr>
              <a:t>Vidzeme</a:t>
            </a:r>
            <a:r>
              <a:rPr lang="pl-PL" sz="1000" b="1" kern="1200" dirty="0" smtClean="0">
                <a:solidFill>
                  <a:schemeClr val="tx1"/>
                </a:solidFill>
                <a:effectLst/>
                <a:latin typeface="Arial" panose="020B0604020202020204" pitchFamily="34" charset="0"/>
                <a:ea typeface="+mn-ea"/>
                <a:cs typeface="Arial" panose="020B0604020202020204" pitchFamily="34" charset="0"/>
              </a:rPr>
              <a:t> i </a:t>
            </a:r>
            <a:r>
              <a:rPr lang="pl-PL" sz="1000" b="1" kern="1200" dirty="0" err="1" smtClean="0">
                <a:solidFill>
                  <a:schemeClr val="tx1"/>
                </a:solidFill>
                <a:effectLst/>
                <a:latin typeface="Arial" panose="020B0604020202020204" pitchFamily="34" charset="0"/>
                <a:ea typeface="+mn-ea"/>
                <a:cs typeface="Arial" panose="020B0604020202020204" pitchFamily="34" charset="0"/>
              </a:rPr>
              <a:t>Kurzeme</a:t>
            </a:r>
            <a:r>
              <a:rPr lang="pl-PL" sz="1000" b="1" kern="1200" dirty="0" smtClean="0">
                <a:solidFill>
                  <a:schemeClr val="tx1"/>
                </a:solidFill>
                <a:effectLst/>
                <a:latin typeface="Arial" panose="020B0604020202020204" pitchFamily="34" charset="0"/>
                <a:ea typeface="+mn-ea"/>
                <a:cs typeface="Arial" panose="020B0604020202020204" pitchFamily="34" charset="0"/>
              </a:rPr>
              <a:t>, Łotwa</a:t>
            </a:r>
            <a:r>
              <a:rPr lang="pl-PL" sz="1000" kern="1200" dirty="0" smtClean="0">
                <a:solidFill>
                  <a:schemeClr val="tx1"/>
                </a:solidFill>
                <a:effectLst/>
                <a:latin typeface="Arial" panose="020B0604020202020204" pitchFamily="34" charset="0"/>
                <a:ea typeface="+mn-ea"/>
                <a:cs typeface="Arial" panose="020B0604020202020204" pitchFamily="34" charset="0"/>
              </a:rPr>
              <a:t>: Region ten skoncentruje się na potencjale produktów ubocznych gospodarki leśnej (tj. z przerzedzania młodych drzewostanów, zagajników o krótkiej rotacji i plantacji leśnych (SRC/SRF), usuwania zarastania opuszczonych gruntów rolnych i traw wieloletnich) jako źródła bioenergii lub </a:t>
            </a:r>
            <a:r>
              <a:rPr lang="pl-PL" sz="1000" kern="1200" dirty="0" err="1" smtClean="0">
                <a:solidFill>
                  <a:schemeClr val="tx1"/>
                </a:solidFill>
                <a:effectLst/>
                <a:latin typeface="Arial" panose="020B0604020202020204" pitchFamily="34" charset="0"/>
                <a:ea typeface="+mn-ea"/>
                <a:cs typeface="Arial" panose="020B0604020202020204" pitchFamily="34" charset="0"/>
              </a:rPr>
              <a:t>biorefinerii</a:t>
            </a:r>
            <a:r>
              <a:rPr lang="pl-PL" sz="1000" kern="1200" dirty="0" smtClean="0">
                <a:solidFill>
                  <a:schemeClr val="tx1"/>
                </a:solidFill>
                <a:effectLst/>
                <a:latin typeface="Arial" panose="020B0604020202020204" pitchFamily="34" charset="0"/>
                <a:ea typeface="+mn-ea"/>
                <a:cs typeface="Arial" panose="020B0604020202020204" pitchFamily="34" charset="0"/>
              </a:rPr>
              <a:t>. W regionie zostaną zbadane wartości systemów </a:t>
            </a:r>
            <a:r>
              <a:rPr lang="pl-PL" sz="1000" kern="1200" dirty="0" err="1" smtClean="0">
                <a:solidFill>
                  <a:schemeClr val="tx1"/>
                </a:solidFill>
                <a:effectLst/>
                <a:latin typeface="Arial" panose="020B0604020202020204" pitchFamily="34" charset="0"/>
                <a:ea typeface="+mn-ea"/>
                <a:cs typeface="Arial" panose="020B0604020202020204" pitchFamily="34" charset="0"/>
              </a:rPr>
              <a:t>agroleśniczych</a:t>
            </a:r>
            <a:r>
              <a:rPr lang="pl-PL" sz="1000" kern="1200" dirty="0" smtClean="0">
                <a:solidFill>
                  <a:schemeClr val="tx1"/>
                </a:solidFill>
                <a:effectLst/>
                <a:latin typeface="Arial" panose="020B0604020202020204" pitchFamily="34" charset="0"/>
                <a:ea typeface="+mn-ea"/>
                <a:cs typeface="Arial" panose="020B0604020202020204" pitchFamily="34" charset="0"/>
              </a:rPr>
              <a:t> traw wieloletnich i drzew SRC lub SRF jako pastwisk oraz produkcji siana lub nasion traw. Zbadane zostanie potencjalne inteligentne wykorzystanie drobnego drewna pochodzącego z młodego drzewostanu leśnego. Partner regionalny: Łotewski Instytut Badawczy Lasów Państwowych (SILAVA)</a:t>
            </a:r>
          </a:p>
          <a:p>
            <a:r>
              <a:rPr lang="pl-PL" sz="1000" b="1" kern="1200" dirty="0" err="1" smtClean="0">
                <a:solidFill>
                  <a:schemeClr val="tx1"/>
                </a:solidFill>
                <a:effectLst/>
                <a:latin typeface="Arial" panose="020B0604020202020204" pitchFamily="34" charset="0"/>
                <a:ea typeface="+mn-ea"/>
                <a:cs typeface="Arial" panose="020B0604020202020204" pitchFamily="34" charset="0"/>
              </a:rPr>
              <a:t>Strumica</a:t>
            </a:r>
            <a:r>
              <a:rPr lang="pl-PL" sz="1000" b="1" kern="1200" dirty="0" smtClean="0">
                <a:solidFill>
                  <a:schemeClr val="tx1"/>
                </a:solidFill>
                <a:effectLst/>
                <a:latin typeface="Arial" panose="020B0604020202020204" pitchFamily="34" charset="0"/>
                <a:ea typeface="+mn-ea"/>
                <a:cs typeface="Arial" panose="020B0604020202020204" pitchFamily="34" charset="0"/>
              </a:rPr>
              <a:t>, Północna Macedonia: </a:t>
            </a:r>
            <a:r>
              <a:rPr lang="pl-PL" sz="1000" kern="1200" dirty="0" smtClean="0">
                <a:solidFill>
                  <a:schemeClr val="tx1"/>
                </a:solidFill>
                <a:effectLst/>
                <a:latin typeface="Arial" panose="020B0604020202020204" pitchFamily="34" charset="0"/>
                <a:ea typeface="+mn-ea"/>
                <a:cs typeface="Arial" panose="020B0604020202020204" pitchFamily="34" charset="0"/>
              </a:rPr>
              <a:t>Region skoncentruje się na wykorzystaniu pozostałości rolnych, w szczególności produkcji materiałów organicznych z działalności rolniczej, jako źródła energii dla celów domowych i przemysłowych. W regionie zostaną zbadane możliwości technologiczne w zakresie przetwarzania na energię materiałów z biomasy wytwarzanych na polach lub w gospodarstwach rolnych (pozostałości polowe), jak również tych wytwarzanych podczas przetwarzania produktów rolnych (pozostałości procesowe). Partner regionalny: Międzynarodowe Centrum Zrównoważonego Rozwoju Systemów Energetycznych, Wodnych i Ochrony Środowiska (SDEWES-Skopje)</a:t>
            </a:r>
          </a:p>
          <a:p>
            <a:r>
              <a:rPr lang="pl-PL" sz="1000" b="1" kern="1200" dirty="0" smtClean="0">
                <a:solidFill>
                  <a:schemeClr val="tx1"/>
                </a:solidFill>
                <a:effectLst/>
                <a:latin typeface="Arial" panose="020B0604020202020204" pitchFamily="34" charset="0"/>
                <a:ea typeface="+mn-ea"/>
                <a:cs typeface="Arial" panose="020B0604020202020204" pitchFamily="34" charset="0"/>
              </a:rPr>
              <a:t>Zalew Szczeciński i Zalew Wiślany, Polska: </a:t>
            </a:r>
            <a:r>
              <a:rPr lang="pl-PL" sz="1000" kern="1200" dirty="0" smtClean="0">
                <a:solidFill>
                  <a:schemeClr val="tx1"/>
                </a:solidFill>
                <a:effectLst/>
                <a:latin typeface="Arial" panose="020B0604020202020204" pitchFamily="34" charset="0"/>
                <a:ea typeface="+mn-ea"/>
                <a:cs typeface="Arial" panose="020B0604020202020204" pitchFamily="34" charset="0"/>
              </a:rPr>
              <a:t>Region ten skoncentruje się na rybołówstwie na małą skalę, a w szczególności na zrównoważonym wykorzystywaniu obecnie niedostatecznie eksploatowanych i małocennych gatunków ryb z wód dwóch zalewów (Wiślnego i Szczecińskiego). W regionie zbadane zostaną możliwości technologii na małą skalę, które mogą być zastosowane w celu wykorzystania małocennych gatunków ryb jako produktów przeznaczonych do spożycia przez ludzi. Partner regionalny: Morski Instytut Rybacki – Państwowy Instytut Badawczy (MIR-PIB)</a:t>
            </a:r>
          </a:p>
          <a:p>
            <a:r>
              <a:rPr lang="pl-PL" sz="1000" b="1" kern="1200" dirty="0" err="1" smtClean="0">
                <a:solidFill>
                  <a:schemeClr val="tx1"/>
                </a:solidFill>
                <a:effectLst/>
                <a:latin typeface="Arial" panose="020B0604020202020204" pitchFamily="34" charset="0"/>
                <a:ea typeface="+mn-ea"/>
                <a:cs typeface="Arial" panose="020B0604020202020204" pitchFamily="34" charset="0"/>
              </a:rPr>
              <a:t>Covasna</a:t>
            </a:r>
            <a:r>
              <a:rPr lang="pl-PL" sz="1000" b="1" kern="1200" dirty="0" smtClean="0">
                <a:solidFill>
                  <a:schemeClr val="tx1"/>
                </a:solidFill>
                <a:effectLst/>
                <a:latin typeface="Arial" panose="020B0604020202020204" pitchFamily="34" charset="0"/>
                <a:ea typeface="+mn-ea"/>
                <a:cs typeface="Arial" panose="020B0604020202020204" pitchFamily="34" charset="0"/>
              </a:rPr>
              <a:t>, Rumunia: </a:t>
            </a:r>
            <a:r>
              <a:rPr lang="pl-PL" sz="1000" kern="1200" dirty="0" smtClean="0">
                <a:solidFill>
                  <a:schemeClr val="tx1"/>
                </a:solidFill>
                <a:effectLst/>
                <a:latin typeface="Arial" panose="020B0604020202020204" pitchFamily="34" charset="0"/>
                <a:ea typeface="+mn-ea"/>
                <a:cs typeface="Arial" panose="020B0604020202020204" pitchFamily="34" charset="0"/>
              </a:rPr>
              <a:t>Region skoncentruje się na rozwiązaniu problemu rozdrobnionych łańcuchów wartości i wdrożeniu koncepcji gospodarki cyrkularnej w sektorach przemysłowych okręgu (tj. w sektorze drzewnym i meblarskim, tekstylnym, rolno-spożywczym, maszynowym, zielonej energii). Region zbada potencjał rozwojowy niewykorzystanej biomasy (materii roślinnej i odpadów drzewnych) i jej wpływ na wyzwania społeczne (np. bezrobocie na obszarach wiejskich lub marginalizowane społeczności). Zostanie to przeprowadzone w ramach lokalnego modelu biznesowego rozwoju opartego na wariancie technologicznym na małą skalę, zapewniającym autonomiczne dostawy energii na potrzeby cywilne i przemysłowe. Partner regionalny: Instytut Prognozowania Gospodarczego (IPE)</a:t>
            </a:r>
          </a:p>
          <a:p>
            <a:pPr fontAlgn="base"/>
            <a:endParaRPr lang="en-US" sz="1200" b="0" i="0" u="none" strike="noStrike" kern="1200" dirty="0">
              <a:solidFill>
                <a:schemeClr val="tx1"/>
              </a:solidFill>
              <a:effectLst/>
              <a:latin typeface="+mn-lt"/>
              <a:ea typeface="+mn-ea"/>
              <a:cs typeface="+mn-cs"/>
            </a:endParaRPr>
          </a:p>
          <a:p>
            <a:r>
              <a:rPr lang="pl-PL" sz="1200" b="1" i="0" u="none" strike="noStrike" kern="1200" dirty="0" smtClean="0">
                <a:solidFill>
                  <a:schemeClr val="tx1"/>
                </a:solidFill>
                <a:effectLst/>
                <a:latin typeface="+mn-lt"/>
                <a:ea typeface="+mn-ea"/>
                <a:cs typeface="+mn-cs"/>
              </a:rPr>
              <a:t>Źródło</a:t>
            </a:r>
            <a:r>
              <a:rPr lang="en-US" sz="1200" b="1" i="0" u="none" strike="noStrike" kern="1200" dirty="0" smtClean="0">
                <a:solidFill>
                  <a:schemeClr val="tx1"/>
                </a:solidFill>
                <a:effectLst/>
                <a:latin typeface="+mn-lt"/>
                <a:ea typeface="+mn-ea"/>
                <a:cs typeface="+mn-cs"/>
              </a:rPr>
              <a:t>:</a:t>
            </a:r>
            <a:r>
              <a:rPr lang="en-US" sz="1200" b="1" i="0" u="none" strike="noStrike" kern="1200" baseline="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BE-Rural (2020), </a:t>
            </a:r>
            <a:r>
              <a:rPr lang="pl-PL" sz="1200" i="1" kern="1200" dirty="0" smtClean="0">
                <a:solidFill>
                  <a:schemeClr val="tx1"/>
                </a:solidFill>
                <a:effectLst/>
                <a:latin typeface="+mn-lt"/>
                <a:ea typeface="+mn-ea"/>
                <a:cs typeface="+mn-cs"/>
              </a:rPr>
              <a:t>Innowacyjne</a:t>
            </a:r>
            <a:r>
              <a:rPr lang="pl-PL" sz="1200" i="1" kern="1200" baseline="0" dirty="0" smtClean="0">
                <a:solidFill>
                  <a:schemeClr val="tx1"/>
                </a:solidFill>
                <a:effectLst/>
                <a:latin typeface="+mn-lt"/>
                <a:ea typeface="+mn-ea"/>
                <a:cs typeface="+mn-cs"/>
              </a:rPr>
              <a:t> regiony</a:t>
            </a:r>
            <a:r>
              <a:rPr lang="en-US" sz="1200" kern="1200" dirty="0" smtClean="0">
                <a:solidFill>
                  <a:schemeClr val="tx1"/>
                </a:solidFill>
                <a:effectLst/>
                <a:latin typeface="+mn-lt"/>
                <a:ea typeface="+mn-ea"/>
                <a:cs typeface="+mn-cs"/>
              </a:rPr>
              <a:t>, </a:t>
            </a:r>
            <a:r>
              <a:rPr lang="pl-PL" sz="1200" kern="1200" dirty="0" smtClean="0">
                <a:solidFill>
                  <a:schemeClr val="tx1"/>
                </a:solidFill>
                <a:effectLst/>
                <a:latin typeface="+mn-lt"/>
                <a:ea typeface="+mn-ea"/>
                <a:cs typeface="+mn-cs"/>
              </a:rPr>
              <a:t>dostępne na</a:t>
            </a:r>
            <a:r>
              <a:rPr lang="en-US" sz="1200" kern="1200" dirty="0" smtClean="0">
                <a:solidFill>
                  <a:schemeClr val="tx1"/>
                </a:solidFill>
                <a:effectLst/>
                <a:latin typeface="+mn-lt"/>
                <a:ea typeface="+mn-ea"/>
                <a:cs typeface="+mn-cs"/>
              </a:rPr>
              <a:t>: </a:t>
            </a:r>
            <a:r>
              <a:rPr lang="en-US" sz="1200" kern="1200" dirty="0">
                <a:solidFill>
                  <a:schemeClr val="tx1"/>
                </a:solidFill>
                <a:effectLst/>
                <a:latin typeface="+mn-lt"/>
                <a:ea typeface="+mn-ea"/>
                <a:cs typeface="+mn-cs"/>
              </a:rPr>
              <a:t>https://be-rural.eu/innovation-regions/</a:t>
            </a:r>
            <a:endParaRPr lang="en-US" dirty="0"/>
          </a:p>
        </p:txBody>
      </p:sp>
      <p:sp>
        <p:nvSpPr>
          <p:cNvPr id="4" name="Slide Number Placeholder 3"/>
          <p:cNvSpPr>
            <a:spLocks noGrp="1"/>
          </p:cNvSpPr>
          <p:nvPr>
            <p:ph type="sldNum" sz="quarter" idx="5"/>
          </p:nvPr>
        </p:nvSpPr>
        <p:spPr/>
        <p:txBody>
          <a:bodyPr/>
          <a:lstStyle/>
          <a:p>
            <a:fld id="{F4B9ABF1-A5E8-FF4C-953A-B9DDF0BF59CB}" type="slidenum">
              <a:rPr lang="de-DE" smtClean="0"/>
              <a:t>31</a:t>
            </a:fld>
            <a:endParaRPr lang="de-DE"/>
          </a:p>
        </p:txBody>
      </p:sp>
    </p:spTree>
    <p:extLst>
      <p:ext uri="{BB962C8B-B14F-4D97-AF65-F5344CB8AC3E}">
        <p14:creationId xmlns:p14="http://schemas.microsoft.com/office/powerpoint/2010/main" val="540139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2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kern="1200" dirty="0" smtClean="0">
                <a:solidFill>
                  <a:schemeClr val="tx1"/>
                </a:solidFill>
                <a:effectLst/>
                <a:latin typeface="Arial" panose="020B0604020202020204" pitchFamily="34" charset="0"/>
                <a:ea typeface="+mn-ea"/>
                <a:cs typeface="Arial" panose="020B0604020202020204" pitchFamily="34" charset="0"/>
              </a:rPr>
              <a:t>Pierwsze pytanie quizu. Zamiast przedstawić kilka statystyk, możesz sprawić, że uczniowie trochę się zastanowią. W ten sposób lepiej zapamiętaliby tę liczbę niż przedstawione</a:t>
            </a:r>
            <a:r>
              <a:rPr lang="pl-PL" sz="1200" b="0" kern="1200" baseline="0" dirty="0" smtClean="0">
                <a:solidFill>
                  <a:schemeClr val="tx1"/>
                </a:solidFill>
                <a:effectLst/>
                <a:latin typeface="Arial" panose="020B0604020202020204" pitchFamily="34" charset="0"/>
                <a:ea typeface="+mn-ea"/>
                <a:cs typeface="Arial" panose="020B0604020202020204" pitchFamily="34" charset="0"/>
              </a:rPr>
              <a:t> </a:t>
            </a:r>
            <a:r>
              <a:rPr lang="pl-PL" sz="1200" b="0" kern="1200" dirty="0" smtClean="0">
                <a:solidFill>
                  <a:schemeClr val="tx1"/>
                </a:solidFill>
                <a:effectLst/>
                <a:latin typeface="Arial" panose="020B0604020202020204" pitchFamily="34" charset="0"/>
                <a:ea typeface="+mn-ea"/>
                <a:cs typeface="Arial" panose="020B0604020202020204" pitchFamily="34" charset="0"/>
              </a:rPr>
              <a:t>statystyki. Dlatego też wybrano quiz, który miał na celu zwrócenie uwagi na statystyki czterech bardzo powszechnych odpadów (moda i tekstylia, odpady elektroniczne, spożywcze i plastikowe) w naszym codziennym życiu, przed wprowadzeniem gospodarki liniowej. Prawidłowa odpowiedź brzmi: c. Jeden ładunek śmieciarki z odpadami tekstylnymi co sekundę.</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kern="1200" dirty="0" smtClean="0">
                <a:solidFill>
                  <a:schemeClr val="tx1"/>
                </a:solidFill>
                <a:effectLst/>
                <a:latin typeface="Arial" panose="020B0604020202020204" pitchFamily="34" charset="0"/>
                <a:ea typeface="+mn-ea"/>
                <a:cs typeface="Arial" panose="020B0604020202020204" pitchFamily="34" charset="0"/>
              </a:rPr>
              <a:t>Może warto skorzystać z </a:t>
            </a:r>
            <a:r>
              <a:rPr lang="pl-PL" sz="1200" b="0" kern="1200" dirty="0" err="1" smtClean="0">
                <a:solidFill>
                  <a:schemeClr val="tx1"/>
                </a:solidFill>
                <a:effectLst/>
                <a:latin typeface="Arial" panose="020B0604020202020204" pitchFamily="34" charset="0"/>
                <a:ea typeface="+mn-ea"/>
                <a:cs typeface="Arial" panose="020B0604020202020204" pitchFamily="34" charset="0"/>
              </a:rPr>
              <a:t>mentimeter</a:t>
            </a:r>
            <a:r>
              <a:rPr lang="pl-PL" sz="1200" b="0" kern="1200" dirty="0" smtClean="0">
                <a:solidFill>
                  <a:schemeClr val="tx1"/>
                </a:solidFill>
                <a:effectLst/>
                <a:latin typeface="Arial" panose="020B0604020202020204" pitchFamily="34" charset="0"/>
                <a:ea typeface="+mn-ea"/>
                <a:cs typeface="Arial" panose="020B0604020202020204" pitchFamily="34" charset="0"/>
              </a:rPr>
              <a:t>, aby przeprowadzić quiz na zajęciach, które sprawią, że będzie on bardziej zabawny, interaktywny i wciągający. Jeśli nie jest to możliwe, możesz spróbować nakłonić wszystkich uczniów do zaangażowania się, prosząc o podniesienie ręki dla każdej z opcji A, B lub C, zamiast czekać, aż tylko jeden z nich wypowie odpowiedź.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kern="1200" dirty="0" smtClean="0">
                <a:solidFill>
                  <a:schemeClr val="tx1"/>
                </a:solidFill>
                <a:effectLst/>
                <a:latin typeface="Arial" panose="020B0604020202020204" pitchFamily="34" charset="0"/>
                <a:ea typeface="+mn-ea"/>
                <a:cs typeface="Arial" panose="020B0604020202020204" pitchFamily="34" charset="0"/>
              </a:rPr>
              <a:t>Niniejszy quiz oparty jest na informacjach pochodzących z raportu "Nowa gospodarka włókiennicza: Przeprojektowanie przyszłości mody" autorstwa Fundacji </a:t>
            </a:r>
            <a:r>
              <a:rPr lang="pl-PL" sz="1200" b="0" kern="1200" dirty="0" err="1" smtClean="0">
                <a:solidFill>
                  <a:schemeClr val="tx1"/>
                </a:solidFill>
                <a:effectLst/>
                <a:latin typeface="Arial" panose="020B0604020202020204" pitchFamily="34" charset="0"/>
                <a:ea typeface="+mn-ea"/>
                <a:cs typeface="Arial" panose="020B0604020202020204" pitchFamily="34" charset="0"/>
              </a:rPr>
              <a:t>Ellen</a:t>
            </a:r>
            <a:r>
              <a:rPr lang="pl-PL" sz="1200" b="0" kern="1200" dirty="0" smtClean="0">
                <a:solidFill>
                  <a:schemeClr val="tx1"/>
                </a:solidFill>
                <a:effectLst/>
                <a:latin typeface="Arial" panose="020B0604020202020204" pitchFamily="34" charset="0"/>
                <a:ea typeface="+mn-ea"/>
                <a:cs typeface="Arial" panose="020B0604020202020204" pitchFamily="34" charset="0"/>
              </a:rPr>
              <a:t> </a:t>
            </a:r>
            <a:r>
              <a:rPr lang="pl-PL" sz="1200" b="0" kern="1200" dirty="0" err="1" smtClean="0">
                <a:solidFill>
                  <a:schemeClr val="tx1"/>
                </a:solidFill>
                <a:effectLst/>
                <a:latin typeface="Arial" panose="020B0604020202020204" pitchFamily="34" charset="0"/>
                <a:ea typeface="+mn-ea"/>
                <a:cs typeface="Arial" panose="020B0604020202020204" pitchFamily="34" charset="0"/>
              </a:rPr>
              <a:t>MacArthur</a:t>
            </a:r>
            <a:r>
              <a:rPr lang="pl-PL" sz="1200" b="0" kern="1200" dirty="0" smtClean="0">
                <a:solidFill>
                  <a:schemeClr val="tx1"/>
                </a:solidFill>
                <a:effectLst/>
                <a:latin typeface="Arial" panose="020B0604020202020204" pitchFamily="34" charset="0"/>
                <a:ea typeface="+mn-ea"/>
                <a:cs typeface="Arial" panose="020B0604020202020204" pitchFamily="34" charset="0"/>
              </a:rPr>
              <a:t>. Raport można znaleźć na stronie https://www.ellenmacarthurfoundation.org/publications/a-new-textiles-economy-redesigning-fashions-future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b="0" kern="1200" dirty="0" smtClean="0">
                <a:solidFill>
                  <a:schemeClr val="tx1"/>
                </a:solidFill>
                <a:effectLst/>
                <a:latin typeface="Arial" panose="020B0604020202020204" pitchFamily="34" charset="0"/>
                <a:ea typeface="+mn-ea"/>
                <a:cs typeface="Arial" panose="020B0604020202020204" pitchFamily="34" charset="0"/>
              </a:rPr>
              <a:t>Prawidłowa odpowiedź brzmi c. Jeden ładunek śmieciarki z odpadami tekstylnymi co sekundę.</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2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smtClean="0">
                <a:latin typeface="Arial" panose="020B0604020202020204" pitchFamily="34" charset="0"/>
                <a:ea typeface="Roboto" panose="02000000000000000000" pitchFamily="2" charset="0"/>
                <a:cs typeface="Arial" panose="020B0604020202020204" pitchFamily="34" charset="0"/>
              </a:rPr>
              <a:t>Źródło grafiki</a:t>
            </a:r>
            <a:r>
              <a:rPr lang="en-GB" sz="1200" dirty="0" smtClean="0">
                <a:latin typeface="Arial" panose="020B0604020202020204" pitchFamily="34" charset="0"/>
                <a:ea typeface="Roboto" panose="02000000000000000000" pitchFamily="2" charset="0"/>
                <a:cs typeface="Arial" panose="020B0604020202020204" pitchFamily="34" charset="0"/>
              </a:rPr>
              <a:t>: https://ichef.bbci.co.uk/news/976/cpsprodpb/49F7/production/_102753981_hm_soex0372.jpg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012286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1"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Drugie pytanie quizu. Slajd dotyczy odpadów elektronicznych, które są również bardzo powszechnym odpadem w naszym codziennym życiu. Quiz ten opiera się na informacjach pochodzących z raportu "Nowa cyrkularna wizja dla elektroniki": Czas na Globalny Restart" autorstwa Światowego Forum Ekonomicznego.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Sprawozdanie można znaleźć na stronie http://www3.weforum.org/docs/WEF_A_New_Circular_Vision_for_Electronics.pdf.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lvl="0">
              <a:defRPr/>
            </a:pPr>
            <a:r>
              <a:rPr lang="pl-PL" dirty="0"/>
              <a:t>Prawidłowa odpowiedź to B - </a:t>
            </a:r>
            <a:r>
              <a:rPr lang="pl-PL" sz="1000" b="0" kern="1200" dirty="0" smtClean="0">
                <a:solidFill>
                  <a:schemeClr val="tx1"/>
                </a:solidFill>
                <a:effectLst/>
                <a:latin typeface="Arial" panose="020B0604020202020204" pitchFamily="34" charset="0"/>
                <a:ea typeface="+mn-ea"/>
                <a:cs typeface="Arial" panose="020B0604020202020204" pitchFamily="34" charset="0"/>
              </a:rPr>
              <a:t>44,7 mln ton (ekwiwalent wagowy 4 500 wież Eiffla)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https://upload.wikimedia.org/wikipedia/commons/thumb/2/2f/Skyscrapercompare-with-eiffel.svg/1200px-Skyscrapercompare-with-eiffel.svg.png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content.internetretailing.net</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AcuCustom</a:t>
            </a:r>
            <a:r>
              <a:rPr lang="en-GB" sz="1000" dirty="0">
                <a:latin typeface="Arial" panose="020B0604020202020204" pitchFamily="34" charset="0"/>
                <a:ea typeface="Roboto" panose="02000000000000000000" pitchFamily="2" charset="0"/>
                <a:cs typeface="Arial" panose="020B0604020202020204" pitchFamily="34" charset="0"/>
              </a:rPr>
              <a:t>/</a:t>
            </a:r>
            <a:r>
              <a:rPr lang="en-GB" sz="1000" dirty="0" err="1">
                <a:latin typeface="Arial" panose="020B0604020202020204" pitchFamily="34" charset="0"/>
                <a:ea typeface="Roboto" panose="02000000000000000000" pitchFamily="2" charset="0"/>
                <a:cs typeface="Arial" panose="020B0604020202020204" pitchFamily="34" charset="0"/>
              </a:rPr>
              <a:t>Sitename</a:t>
            </a:r>
            <a:r>
              <a:rPr lang="en-GB" sz="1000" dirty="0">
                <a:latin typeface="Arial" panose="020B0604020202020204" pitchFamily="34" charset="0"/>
                <a:ea typeface="Roboto" panose="02000000000000000000" pitchFamily="2" charset="0"/>
                <a:cs typeface="Arial" panose="020B0604020202020204" pitchFamily="34" charset="0"/>
              </a:rPr>
              <a:t>/DAM/043/White_goods_scrap_AdobeStock_257612304.jpeg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202054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1"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Drugie pytanie quizu. Slajd dotyczy odpadów elektronicznych, które są również bardzo powszechnym odpadem w naszym codziennym życiu. Quiz ten opiera się na informacjach pochodzących z raportu "Nowa cyrkularna wizja dla elektroniki": Czas na Globalny Restart" autorstwa Światowego Forum Ekonomicznego.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Sprawozdanie można znaleźć na stronie http://www3.weforum.org/docs/WEF_A_New_Circular_Vision_for_Electronics.pdf.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t>Prawidłowa o</a:t>
            </a:r>
            <a:r>
              <a:rPr lang="pl-PL" sz="1000" b="0" kern="1200" dirty="0" smtClean="0">
                <a:solidFill>
                  <a:schemeClr val="tx1"/>
                </a:solidFill>
                <a:effectLst/>
                <a:latin typeface="Arial" panose="020B0604020202020204" pitchFamily="34" charset="0"/>
                <a:ea typeface="+mn-ea"/>
                <a:cs typeface="Arial" panose="020B0604020202020204" pitchFamily="34" charset="0"/>
              </a:rPr>
              <a:t>dpowiedź to B - 44,7 mln ton (ekwiwalent wagowy 4 500 wież Eiffla)</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smtClean="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https://upload.wikimedia.org/wikipedia/commons/thumb/2/2f/Skyscrapercompare-with-eiffel.svg/1200px-Skyscrapercompare-with-eiffel.svg.png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https://content.internetretailing.net/AcuCustom/Sitename/DAM/043/White_goods_scrap_AdobeStock_257612304.jpeg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309004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1"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Niniejszy quiz oparty jest na informacjach pochodzących z raportu "Global Food </a:t>
            </a:r>
            <a:r>
              <a:rPr lang="pl-PL" sz="1000" b="0" kern="1200" dirty="0" err="1" smtClean="0">
                <a:solidFill>
                  <a:schemeClr val="tx1"/>
                </a:solidFill>
                <a:effectLst/>
                <a:latin typeface="Arial" panose="020B0604020202020204" pitchFamily="34" charset="0"/>
                <a:ea typeface="+mn-ea"/>
                <a:cs typeface="Arial" panose="020B0604020202020204" pitchFamily="34" charset="0"/>
              </a:rPr>
              <a:t>Loss</a:t>
            </a:r>
            <a:r>
              <a:rPr lang="pl-PL" sz="1000" b="0" kern="1200" dirty="0" smtClean="0">
                <a:solidFill>
                  <a:schemeClr val="tx1"/>
                </a:solidFill>
                <a:effectLst/>
                <a:latin typeface="Arial" panose="020B0604020202020204" pitchFamily="34" charset="0"/>
                <a:ea typeface="+mn-ea"/>
                <a:cs typeface="Arial" panose="020B0604020202020204" pitchFamily="34" charset="0"/>
              </a:rPr>
              <a:t> and Food Waste" przygotowanego przez Organizacje Narodów Zjednoczonych ds. Żywności i Rolnictwa (FAO)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lvl="0">
              <a:defRPr/>
            </a:pPr>
            <a:r>
              <a:rPr lang="pl-PL" dirty="0"/>
              <a:t>Prawidłowa odpowiedź to </a:t>
            </a:r>
            <a:r>
              <a:rPr lang="pl-PL" dirty="0" smtClean="0"/>
              <a:t>A - </a:t>
            </a:r>
            <a:r>
              <a:rPr lang="pl-PL" sz="1000" b="0" kern="1200" dirty="0" smtClean="0">
                <a:solidFill>
                  <a:schemeClr val="tx1"/>
                </a:solidFill>
                <a:effectLst/>
                <a:latin typeface="Arial" panose="020B0604020202020204" pitchFamily="34" charset="0"/>
                <a:ea typeface="+mn-ea"/>
                <a:cs typeface="Arial" panose="020B0604020202020204" pitchFamily="34" charset="0"/>
              </a:rPr>
              <a:t>1,3 mld ton (jedna trzecia wyprodukowanej żywności).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Sprawozdanie można znaleźć na stronie </a:t>
            </a:r>
            <a:r>
              <a:rPr lang="en-SG" sz="1000" kern="1200" dirty="0" smtClean="0">
                <a:solidFill>
                  <a:schemeClr val="tx1"/>
                </a:solidFill>
                <a:effectLst/>
                <a:latin typeface="Arial" panose="020B0604020202020204" pitchFamily="34" charset="0"/>
                <a:ea typeface="+mn-ea"/>
                <a:cs typeface="Arial" panose="020B0604020202020204" pitchFamily="34" charset="0"/>
              </a:rPr>
              <a:t>http://www.fao.org/3/a-i2697e.pdf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smtClean="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https</a:t>
            </a:r>
            <a:r>
              <a:rPr lang="en-GB" sz="1000" dirty="0">
                <a:latin typeface="Arial" panose="020B0604020202020204" pitchFamily="34" charset="0"/>
                <a:ea typeface="Roboto" panose="02000000000000000000" pitchFamily="2" charset="0"/>
                <a:cs typeface="Arial" panose="020B0604020202020204" pitchFamily="34" charset="0"/>
              </a:rPr>
              <a:t>://greenblueorg.s3.amazonaws.com/smm/wp-content/uploads/2017/05/Food-Scraps-1024x792.png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https://</a:t>
            </a:r>
            <a:r>
              <a:rPr lang="en-GB" sz="1000" dirty="0" err="1">
                <a:latin typeface="Arial" panose="020B0604020202020204" pitchFamily="34" charset="0"/>
                <a:ea typeface="Roboto" panose="02000000000000000000" pitchFamily="2" charset="0"/>
                <a:cs typeface="Arial" panose="020B0604020202020204" pitchFamily="34" charset="0"/>
              </a:rPr>
              <a:t>www.adamsmith.org</a:t>
            </a:r>
            <a:r>
              <a:rPr lang="en-GB" sz="1000" dirty="0">
                <a:latin typeface="Arial" panose="020B0604020202020204" pitchFamily="34" charset="0"/>
                <a:ea typeface="Roboto" panose="02000000000000000000" pitchFamily="2" charset="0"/>
                <a:cs typeface="Arial" panose="020B0604020202020204" pitchFamily="34" charset="0"/>
              </a:rPr>
              <a:t>/blog/proof-perfect-that-supermarket-food-waste-is-not-a-problem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94255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1"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Niniejszy quiz oparty jest na informacjach pochodzących z raportu "Global Food </a:t>
            </a:r>
            <a:r>
              <a:rPr lang="pl-PL" sz="1000" b="0" kern="1200" dirty="0" err="1" smtClean="0">
                <a:solidFill>
                  <a:schemeClr val="tx1"/>
                </a:solidFill>
                <a:effectLst/>
                <a:latin typeface="Arial" panose="020B0604020202020204" pitchFamily="34" charset="0"/>
                <a:ea typeface="+mn-ea"/>
                <a:cs typeface="Arial" panose="020B0604020202020204" pitchFamily="34" charset="0"/>
              </a:rPr>
              <a:t>Loss</a:t>
            </a:r>
            <a:r>
              <a:rPr lang="pl-PL" sz="1000" b="0" kern="1200" dirty="0" smtClean="0">
                <a:solidFill>
                  <a:schemeClr val="tx1"/>
                </a:solidFill>
                <a:effectLst/>
                <a:latin typeface="Arial" panose="020B0604020202020204" pitchFamily="34" charset="0"/>
                <a:ea typeface="+mn-ea"/>
                <a:cs typeface="Arial" panose="020B0604020202020204" pitchFamily="34" charset="0"/>
              </a:rPr>
              <a:t> and Food Waste" przygotowanego przez Organizacje Narodów Zjednoczonych ds. Żywności i Rolnictwa (FAO)</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lvl="0">
              <a:defRPr/>
            </a:pPr>
            <a:r>
              <a:rPr lang="pl-PL" dirty="0"/>
              <a:t>Prawidłowa odpowiedź to A </a:t>
            </a:r>
            <a:r>
              <a:rPr lang="pl-PL" sz="1000" b="0" kern="1200" dirty="0" smtClean="0">
                <a:solidFill>
                  <a:schemeClr val="tx1"/>
                </a:solidFill>
                <a:effectLst/>
                <a:latin typeface="Arial" panose="020B0604020202020204" pitchFamily="34" charset="0"/>
                <a:ea typeface="+mn-ea"/>
                <a:cs typeface="Arial" panose="020B0604020202020204" pitchFamily="34" charset="0"/>
              </a:rPr>
              <a:t>- 1,3 mld ton (jedna trzecia wyprodukowanej żywności).</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a:t>
            </a: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Sprawozdanie można znaleźć na stronie </a:t>
            </a:r>
            <a:r>
              <a:rPr lang="en-SG" sz="1000" kern="1200" dirty="0" smtClean="0">
                <a:solidFill>
                  <a:schemeClr val="tx1"/>
                </a:solidFill>
                <a:effectLst/>
                <a:latin typeface="Arial" panose="020B0604020202020204" pitchFamily="34" charset="0"/>
                <a:ea typeface="+mn-ea"/>
                <a:cs typeface="Arial" panose="020B0604020202020204" pitchFamily="34" charset="0"/>
              </a:rPr>
              <a:t>http://www.fao.org/3/a-i2697e.pdf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000" dirty="0" smtClean="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dirty="0" smtClean="0">
                <a:latin typeface="Arial" panose="020B0604020202020204" pitchFamily="34" charset="0"/>
                <a:ea typeface="Roboto" panose="02000000000000000000" pitchFamily="2" charset="0"/>
                <a:cs typeface="Arial" panose="020B0604020202020204" pitchFamily="34" charset="0"/>
              </a:rPr>
              <a:t>Źródło grafiki</a:t>
            </a:r>
            <a:r>
              <a:rPr lang="en-GB" sz="1000" dirty="0" smtClean="0">
                <a:latin typeface="Arial" panose="020B0604020202020204" pitchFamily="34" charset="0"/>
                <a:ea typeface="Roboto" panose="02000000000000000000" pitchFamily="2" charset="0"/>
                <a:cs typeface="Arial" panose="020B0604020202020204" pitchFamily="34" charset="0"/>
              </a:rPr>
              <a:t>: https://greenblueorg.s3.amazonaws.com/smm/wp-content/uploads/2017/05/Food-Scraps-1024x792.png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smtClean="0">
                <a:latin typeface="Arial" panose="020B0604020202020204" pitchFamily="34" charset="0"/>
                <a:ea typeface="Roboto" panose="02000000000000000000" pitchFamily="2" charset="0"/>
                <a:cs typeface="Arial" panose="020B0604020202020204" pitchFamily="34" charset="0"/>
              </a:rPr>
              <a:t>https://www.adamsmith.org/blog/proof-perfect-that-supermarket-food-waste-is-not-a-problem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6314468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sz="1000" b="1" kern="1200" dirty="0" smtClean="0">
                <a:solidFill>
                  <a:schemeClr val="tx1"/>
                </a:solidFill>
                <a:effectLst/>
                <a:latin typeface="Arial" panose="020B0604020202020204" pitchFamily="34" charset="0"/>
                <a:ea typeface="+mn-ea"/>
                <a:cs typeface="Arial" panose="020B0604020202020204" pitchFamily="34" charset="0"/>
              </a:rPr>
              <a:t>Uwagi do nauczyciela na temat prezentacji slajdów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Ten slajd jest ostatnim pytaniem w quizie, opartym na statystyce odpadów z tworzyw sztucznych. Odpowiedź brzmi: B. 300 milionów ton odpadów z tworzyw sztucznych. Są to cztery bardzo powszechne odpady w naszym codziennym życiu - odpady żywnościowe, odzieżowe i tekstylne, plastikowe i elektroniczne. Można spróbować połączyć je z kolejnym slajdem na temat gospodarki liniowej. Gospodarka liniowa (niezrównoważona produkcja i konsumpcja) jest przyczyną marnotrawienia tych cennych zasobów.</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sz="1000" b="0" kern="1200" dirty="0" smtClean="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000" b="0" kern="1200" dirty="0" smtClean="0">
                <a:solidFill>
                  <a:schemeClr val="tx1"/>
                </a:solidFill>
                <a:effectLst/>
                <a:latin typeface="Arial" panose="020B0604020202020204" pitchFamily="34" charset="0"/>
                <a:ea typeface="+mn-ea"/>
                <a:cs typeface="Arial" panose="020B0604020202020204" pitchFamily="34" charset="0"/>
              </a:rPr>
              <a:t>Kluczowe linki do dalszych informacji  Statystyki uzyskano z tej interaktywnej infografiki o statystykach odpadów z tworzyw sztucznych pochodzącej ze strony Programu Ochrony</a:t>
            </a:r>
            <a:r>
              <a:rPr lang="pl-PL" sz="1000" b="0" kern="1200" baseline="0" dirty="0" smtClean="0">
                <a:solidFill>
                  <a:schemeClr val="tx1"/>
                </a:solidFill>
                <a:effectLst/>
                <a:latin typeface="Arial" panose="020B0604020202020204" pitchFamily="34" charset="0"/>
                <a:ea typeface="+mn-ea"/>
                <a:cs typeface="Arial" panose="020B0604020202020204" pitchFamily="34" charset="0"/>
              </a:rPr>
              <a:t> Ś</a:t>
            </a:r>
            <a:r>
              <a:rPr lang="pl-PL" sz="1000" b="0" kern="1200" dirty="0" smtClean="0">
                <a:solidFill>
                  <a:schemeClr val="tx1"/>
                </a:solidFill>
                <a:effectLst/>
                <a:latin typeface="Arial" panose="020B0604020202020204" pitchFamily="34" charset="0"/>
                <a:ea typeface="+mn-ea"/>
                <a:cs typeface="Arial" panose="020B0604020202020204" pitchFamily="34" charset="0"/>
              </a:rPr>
              <a:t>rodowiska ONZ - https://www.unenvironment.org/interactive/beat-plastic-pollution/.</a:t>
            </a:r>
            <a:endParaRPr lang="en-GB" sz="1000" dirty="0">
              <a:latin typeface="Arial" panose="020B0604020202020204" pitchFamily="34" charset="0"/>
              <a:ea typeface="Roboto" panose="02000000000000000000" pitchFamily="2"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smtClean="0"/>
              <a:t>Źródła grafik</a:t>
            </a:r>
            <a:r>
              <a:rPr lang="en-GB" sz="1000" dirty="0" smtClean="0">
                <a:latin typeface="Arial" panose="020B0604020202020204" pitchFamily="34" charset="0"/>
                <a:ea typeface="Roboto" panose="02000000000000000000" pitchFamily="2" charset="0"/>
                <a:cs typeface="Arial" panose="020B0604020202020204" pitchFamily="34" charset="0"/>
              </a:rPr>
              <a:t>: </a:t>
            </a:r>
            <a:r>
              <a:rPr lang="en-GB" sz="1000" dirty="0">
                <a:latin typeface="Arial" panose="020B0604020202020204" pitchFamily="34" charset="0"/>
                <a:ea typeface="Roboto" panose="02000000000000000000" pitchFamily="2" charset="0"/>
                <a:cs typeface="Arial" panose="020B0604020202020204" pitchFamily="34" charset="0"/>
              </a:rPr>
              <a:t>https://www.packaging-gateway.com/wp-content/uploads/sites/2/2019/05/Plastic-waste-mountain.jpg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000" dirty="0">
                <a:latin typeface="Arial" panose="020B0604020202020204" pitchFamily="34" charset="0"/>
                <a:ea typeface="Roboto" panose="02000000000000000000" pitchFamily="2" charset="0"/>
                <a:cs typeface="Arial" panose="020B0604020202020204" pitchFamily="34" charset="0"/>
              </a:rPr>
              <a:t>Floating plastic bag - https://static1.squarespace.com/static/5a3798f32aeba55a92e8d1ee/5b6069a48a922d3f43c62e2c/5b714b0521c67c133d171761/1548083313212/_98802366_bigblue.00_44_51_12.still008.jpg?format=1500w</a:t>
            </a:r>
          </a:p>
        </p:txBody>
      </p:sp>
    </p:spTree>
    <p:extLst>
      <p:ext uri="{BB962C8B-B14F-4D97-AF65-F5344CB8AC3E}">
        <p14:creationId xmlns:p14="http://schemas.microsoft.com/office/powerpoint/2010/main" val="3889253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endParaRPr lang="en-US" dirty="0"/>
          </a:p>
        </p:txBody>
      </p:sp>
      <p:sp>
        <p:nvSpPr>
          <p:cNvPr id="4" name="Date Placeholder 3"/>
          <p:cNvSpPr>
            <a:spLocks noGrp="1"/>
          </p:cNvSpPr>
          <p:nvPr>
            <p:ph type="dt" sz="half" idx="10"/>
          </p:nvPr>
        </p:nvSpPr>
        <p:spPr/>
        <p:txBody>
          <a:bodyPr/>
          <a:lstStyle/>
          <a:p>
            <a:fld id="{1C36E893-7358-6D4B-8BA9-8B82073AF4C7}" type="datetime1">
              <a:rPr lang="en-SG" smtClean="0"/>
              <a:t>29/1/2021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50318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Vertical Text Placeholder 2"/>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BC04E7E2-AD49-904D-8C61-DED95148E1A9}" type="datetime1">
              <a:rPr lang="en-SG" smtClean="0"/>
              <a:t>29/1/2021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12839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e-DE"/>
              <a:t>Mastertitelformat bearbeiten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A99F02A3-F10A-5E47-AC09-72E6FBB3F3FB}" type="datetime1">
              <a:rPr lang="en-SG" smtClean="0"/>
              <a:t>29/1/2021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41396380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enutzerdefiniertes Layou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F730430-5261-0B44-BC17-AF2B392D3D1A}"/>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78ADBDC5-09BB-5441-828B-0944121CA7E7}"/>
              </a:ext>
            </a:extLst>
          </p:cNvPr>
          <p:cNvSpPr>
            <a:spLocks noGrp="1"/>
          </p:cNvSpPr>
          <p:nvPr>
            <p:ph type="dt" sz="half" idx="10"/>
          </p:nvPr>
        </p:nvSpPr>
        <p:spPr/>
        <p:txBody>
          <a:bodyPr/>
          <a:lstStyle/>
          <a:p>
            <a:fld id="{D29474CE-B59F-EB4E-8FC3-605F46592681}" type="datetime1">
              <a:rPr lang="en-SG" smtClean="0"/>
              <a:t>29/1/2021</a:t>
            </a:fld>
            <a:endParaRPr lang="de-DE"/>
          </a:p>
        </p:txBody>
      </p:sp>
      <p:sp>
        <p:nvSpPr>
          <p:cNvPr id="4" name="Fußzeilenplatzhalter 3">
            <a:extLst>
              <a:ext uri="{FF2B5EF4-FFF2-40B4-BE49-F238E27FC236}">
                <a16:creationId xmlns:a16="http://schemas.microsoft.com/office/drawing/2014/main" id="{B61FDA93-8D01-4D42-AA75-015F0EB138BB}"/>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3FC604E3-4557-A04B-BF17-6EAA528A5A98}"/>
              </a:ext>
            </a:extLst>
          </p:cNvPr>
          <p:cNvSpPr>
            <a:spLocks noGrp="1"/>
          </p:cNvSpPr>
          <p:nvPr>
            <p:ph type="sldNum" sz="quarter" idx="12"/>
          </p:nvPr>
        </p:nvSpPr>
        <p:spPr/>
        <p:txBody>
          <a:bodyPr/>
          <a:lstStyle/>
          <a:p>
            <a:fld id="{EC26C995-391B-2840-AEE5-46B20E750235}" type="slidenum">
              <a:rPr lang="de-DE" smtClean="0"/>
              <a:t>‹#›</a:t>
            </a:fld>
            <a:endParaRPr lang="de-DE"/>
          </a:p>
        </p:txBody>
      </p:sp>
      <p:sp>
        <p:nvSpPr>
          <p:cNvPr id="7" name="Bildplatzhalter 6">
            <a:extLst>
              <a:ext uri="{FF2B5EF4-FFF2-40B4-BE49-F238E27FC236}">
                <a16:creationId xmlns:a16="http://schemas.microsoft.com/office/drawing/2014/main" id="{FCDACDCF-9AAF-174F-845E-0A0CEA63FF05}"/>
              </a:ext>
            </a:extLst>
          </p:cNvPr>
          <p:cNvSpPr>
            <a:spLocks noGrp="1"/>
          </p:cNvSpPr>
          <p:nvPr>
            <p:ph type="pic" sz="quarter" idx="13" hasCustomPrompt="1"/>
          </p:nvPr>
        </p:nvSpPr>
        <p:spPr>
          <a:xfrm>
            <a:off x="6824663" y="2063750"/>
            <a:ext cx="4616450" cy="3378200"/>
          </a:xfrm>
        </p:spPr>
        <p:txBody>
          <a:bodyPr/>
          <a:lstStyle/>
          <a:p>
            <a:r>
              <a:rPr lang="de-DE" dirty="0"/>
              <a:t>Picture</a:t>
            </a:r>
          </a:p>
        </p:txBody>
      </p:sp>
    </p:spTree>
    <p:extLst>
      <p:ext uri="{BB962C8B-B14F-4D97-AF65-F5344CB8AC3E}">
        <p14:creationId xmlns:p14="http://schemas.microsoft.com/office/powerpoint/2010/main" val="708932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10"/>
          </p:nvPr>
        </p:nvSpPr>
        <p:spPr/>
        <p:txBody>
          <a:bodyPr/>
          <a:lstStyle/>
          <a:p>
            <a:fld id="{2023B1EB-8384-D74B-B2BE-BDE5DCA72279}" type="datetime1">
              <a:rPr lang="en-SG" smtClean="0"/>
              <a:t>29/1/2021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5137958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e-DE"/>
              <a:t>Mastertitelformat bearbeiten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e Placeholder 3"/>
          <p:cNvSpPr>
            <a:spLocks noGrp="1"/>
          </p:cNvSpPr>
          <p:nvPr>
            <p:ph type="dt" sz="half" idx="10"/>
          </p:nvPr>
        </p:nvSpPr>
        <p:spPr/>
        <p:txBody>
          <a:bodyPr/>
          <a:lstStyle/>
          <a:p>
            <a:fld id="{9EA26BDF-97E7-0843-9236-25D82E433368}" type="datetime1">
              <a:rPr lang="en-SG" smtClean="0"/>
              <a:t>29/1/2021</a:t>
            </a:fld>
            <a:endParaRPr lang="de-DE"/>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553574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Date Placeholder 4"/>
          <p:cNvSpPr>
            <a:spLocks noGrp="1"/>
          </p:cNvSpPr>
          <p:nvPr>
            <p:ph type="dt" sz="half" idx="10"/>
          </p:nvPr>
        </p:nvSpPr>
        <p:spPr/>
        <p:txBody>
          <a:bodyPr/>
          <a:lstStyle/>
          <a:p>
            <a:fld id="{002D4C3C-DDFB-944C-BDF1-A840D4B3B173}" type="datetime1">
              <a:rPr lang="en-SG" smtClean="0"/>
              <a:t>29/1/2021</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929374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e-DE"/>
              <a:t>Mastertitelformat bearbeiten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Content Placeholder 3"/>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Content Placeholder 5"/>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7" name="Date Placeholder 6"/>
          <p:cNvSpPr>
            <a:spLocks noGrp="1"/>
          </p:cNvSpPr>
          <p:nvPr>
            <p:ph type="dt" sz="half" idx="10"/>
          </p:nvPr>
        </p:nvSpPr>
        <p:spPr/>
        <p:txBody>
          <a:bodyPr/>
          <a:lstStyle/>
          <a:p>
            <a:fld id="{D0AF6E62-3F3B-E949-B5C7-67F381DE239C}" type="datetime1">
              <a:rPr lang="en-SG" smtClean="0"/>
              <a:t>29/1/2021</a:t>
            </a:fld>
            <a:endParaRPr lang="de-DE"/>
          </a:p>
        </p:txBody>
      </p:sp>
      <p:sp>
        <p:nvSpPr>
          <p:cNvPr id="8" name="Footer Placeholder 7"/>
          <p:cNvSpPr>
            <a:spLocks noGrp="1"/>
          </p:cNvSpPr>
          <p:nvPr>
            <p:ph type="ftr" sz="quarter" idx="11"/>
          </p:nvPr>
        </p:nvSpPr>
        <p:spPr/>
        <p:txBody>
          <a:bodyPr/>
          <a:lstStyle/>
          <a:p>
            <a:endParaRPr lang="de-DE" dirty="0"/>
          </a:p>
        </p:txBody>
      </p:sp>
      <p:sp>
        <p:nvSpPr>
          <p:cNvPr id="9" name="Slide Number Placeholder 8"/>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1204120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a:t>Mastertitelformat bearbeiten</a:t>
            </a:r>
            <a:endParaRPr lang="en-US" dirty="0"/>
          </a:p>
        </p:txBody>
      </p:sp>
      <p:sp>
        <p:nvSpPr>
          <p:cNvPr id="3" name="Date Placeholder 2"/>
          <p:cNvSpPr>
            <a:spLocks noGrp="1"/>
          </p:cNvSpPr>
          <p:nvPr>
            <p:ph type="dt" sz="half" idx="10"/>
          </p:nvPr>
        </p:nvSpPr>
        <p:spPr/>
        <p:txBody>
          <a:bodyPr/>
          <a:lstStyle/>
          <a:p>
            <a:fld id="{B6572CEC-F609-DF4A-8120-12CB1561F311}" type="datetime1">
              <a:rPr lang="en-SG" smtClean="0"/>
              <a:t>29/1/2021</a:t>
            </a:fld>
            <a:endParaRPr lang="de-DE"/>
          </a:p>
        </p:txBody>
      </p:sp>
      <p:sp>
        <p:nvSpPr>
          <p:cNvPr id="4" name="Footer Placeholder 3"/>
          <p:cNvSpPr>
            <a:spLocks noGrp="1"/>
          </p:cNvSpPr>
          <p:nvPr>
            <p:ph type="ftr" sz="quarter" idx="11"/>
          </p:nvPr>
        </p:nvSpPr>
        <p:spPr/>
        <p:txBody>
          <a:bodyPr/>
          <a:lstStyle/>
          <a:p>
            <a:endParaRPr lang="de-DE" dirty="0"/>
          </a:p>
        </p:txBody>
      </p:sp>
      <p:sp>
        <p:nvSpPr>
          <p:cNvPr id="5" name="Slide Number Placeholder 4"/>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8185885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B80CD3-AE1B-F646-9F26-BFF79B10F20B}" type="datetime1">
              <a:rPr lang="en-SG" smtClean="0"/>
              <a:t>29/1/2021</a:t>
            </a:fld>
            <a:endParaRPr lang="de-DE"/>
          </a:p>
        </p:txBody>
      </p:sp>
      <p:sp>
        <p:nvSpPr>
          <p:cNvPr id="3" name="Footer Placeholder 2"/>
          <p:cNvSpPr>
            <a:spLocks noGrp="1"/>
          </p:cNvSpPr>
          <p:nvPr>
            <p:ph type="ftr" sz="quarter" idx="11"/>
          </p:nvPr>
        </p:nvSpPr>
        <p:spPr/>
        <p:txBody>
          <a:bodyPr/>
          <a:lstStyle/>
          <a:p>
            <a:endParaRPr lang="de-DE" dirty="0"/>
          </a:p>
        </p:txBody>
      </p:sp>
      <p:sp>
        <p:nvSpPr>
          <p:cNvPr id="4" name="Slide Number Placeholder 3"/>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558521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681F39FD-FE53-4D4A-BECA-7F0325B732E6}" type="datetime1">
              <a:rPr lang="en-SG" smtClean="0"/>
              <a:t>29/1/2021</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3688020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e-DE"/>
              <a:t>Mastertitelformat bearbeiten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a:t>Bild durch Klicken auf Symbol hinzufügen</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e Placeholder 4"/>
          <p:cNvSpPr>
            <a:spLocks noGrp="1"/>
          </p:cNvSpPr>
          <p:nvPr>
            <p:ph type="dt" sz="half" idx="10"/>
          </p:nvPr>
        </p:nvSpPr>
        <p:spPr/>
        <p:txBody>
          <a:bodyPr/>
          <a:lstStyle/>
          <a:p>
            <a:fld id="{D54A75FE-9897-5742-9798-AF7B14AB0D3E}" type="datetime1">
              <a:rPr lang="en-SG" smtClean="0"/>
              <a:t>29/1/2021</a:t>
            </a:fld>
            <a:endParaRPr lang="de-DE"/>
          </a:p>
        </p:txBody>
      </p:sp>
      <p:sp>
        <p:nvSpPr>
          <p:cNvPr id="6" name="Footer Placeholder 5"/>
          <p:cNvSpPr>
            <a:spLocks noGrp="1"/>
          </p:cNvSpPr>
          <p:nvPr>
            <p:ph type="ftr" sz="quarter" idx="11"/>
          </p:nvPr>
        </p:nvSpPr>
        <p:spPr/>
        <p:txBody>
          <a:bodyPr/>
          <a:lstStyle/>
          <a:p>
            <a:endParaRPr lang="de-DE" dirty="0"/>
          </a:p>
        </p:txBody>
      </p:sp>
      <p:sp>
        <p:nvSpPr>
          <p:cNvPr id="7" name="Slide Number Placeholder 6"/>
          <p:cNvSpPr>
            <a:spLocks noGrp="1"/>
          </p:cNvSpPr>
          <p:nvPr>
            <p:ph type="sldNum" sz="quarter" idx="12"/>
          </p:nvPr>
        </p:nvSpPr>
        <p:spPr/>
        <p:txBody>
          <a:bodyPr/>
          <a:lstStyle/>
          <a:p>
            <a:fld id="{EC26C995-391B-2840-AEE5-46B20E750235}" type="slidenum">
              <a:rPr lang="de-DE" smtClean="0"/>
              <a:t>‹#›</a:t>
            </a:fld>
            <a:endParaRPr lang="de-DE"/>
          </a:p>
        </p:txBody>
      </p:sp>
    </p:spTree>
    <p:extLst>
      <p:ext uri="{BB962C8B-B14F-4D97-AF65-F5344CB8AC3E}">
        <p14:creationId xmlns:p14="http://schemas.microsoft.com/office/powerpoint/2010/main" val="26284546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873B72-1BBA-794B-8121-43E0795550B6}" type="datetime1">
              <a:rPr lang="en-SG" smtClean="0"/>
              <a:t>29/1/2021</a:t>
            </a:fld>
            <a:endParaRPr lang="de-D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26C995-391B-2840-AEE5-46B20E750235}" type="slidenum">
              <a:rPr lang="de-DE" smtClean="0"/>
              <a:t>‹#›</a:t>
            </a:fld>
            <a:endParaRPr lang="de-DE" dirty="0"/>
          </a:p>
        </p:txBody>
      </p:sp>
    </p:spTree>
    <p:extLst>
      <p:ext uri="{BB962C8B-B14F-4D97-AF65-F5344CB8AC3E}">
        <p14:creationId xmlns:p14="http://schemas.microsoft.com/office/powerpoint/2010/main" val="34995588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3.jpeg"/><Relationship Id="rId7" Type="http://schemas.openxmlformats.org/officeDocument/2006/relationships/image" Target="../media/image16.jpeg"/><Relationship Id="rId12"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jpeg"/><Relationship Id="rId11" Type="http://schemas.openxmlformats.org/officeDocument/2006/relationships/image" Target="../media/image20.jpeg"/><Relationship Id="rId5" Type="http://schemas.openxmlformats.org/officeDocument/2006/relationships/image" Target="../media/image15.tiff"/><Relationship Id="rId10" Type="http://schemas.openxmlformats.org/officeDocument/2006/relationships/image" Target="../media/image19.jpeg"/><Relationship Id="rId4" Type="http://schemas.openxmlformats.org/officeDocument/2006/relationships/image" Target="../media/image14.png"/><Relationship Id="rId9"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3.tif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4.tiff"/></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youtube.com/watch?v=zCRKvDyyHm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Toast-Ale-Banner.jpg" TargetMode="Externa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file:////var/folders/xk/3xppz26n4h72_xp20dnfknm40000gn/T/com.microsoft.Word/WebArchiveCopyPasteTempFiles/aklnwpua.jpeg%3fquality=85" TargetMode="External"/><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tiff"/></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hyperlink" Target="https://be-rural.eu/innovation-regions/" TargetMode="Externa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7.tiff"/><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9.tiff"/><Relationship Id="rId5" Type="http://schemas.openxmlformats.org/officeDocument/2006/relationships/image" Target="file:////var/folders/xk/3xppz26n4h72_xp20dnfknm40000gn/T/com.microsoft.Word/WebArchiveCopyPasteTempFiles/foodwaste.jpg%3fformat=1500w" TargetMode="Externa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14068"/>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659697" y="1557338"/>
            <a:ext cx="8102601" cy="1138773"/>
          </a:xfrm>
          <a:prstGeom prst="rect">
            <a:avLst/>
          </a:prstGeom>
          <a:noFill/>
        </p:spPr>
        <p:txBody>
          <a:bodyPr wrap="square" rtlCol="0" anchor="t">
            <a:spAutoFit/>
          </a:bodyPr>
          <a:lstStyle/>
          <a:p>
            <a:r>
              <a:rPr lang="pl-PL" sz="3400" b="1" dirty="0" smtClean="0">
                <a:solidFill>
                  <a:srgbClr val="FFED00"/>
                </a:solidFill>
                <a:latin typeface="Roboto Medium" panose="02000000000000000000" pitchFamily="2" charset="0"/>
                <a:ea typeface="Roboto Medium" panose="02000000000000000000" pitchFamily="2" charset="0"/>
                <a:cs typeface="Arial" panose="020B0604020202020204" pitchFamily="34" charset="0"/>
              </a:rPr>
              <a:t>Główne </a:t>
            </a:r>
            <a:r>
              <a:rPr lang="pl-PL" sz="34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zasady gospodarki </a:t>
            </a:r>
            <a:r>
              <a:rPr lang="pl-PL" sz="3400" b="1" dirty="0" smtClean="0">
                <a:solidFill>
                  <a:srgbClr val="FFED00"/>
                </a:solidFill>
                <a:latin typeface="Roboto Medium" panose="02000000000000000000" pitchFamily="2" charset="0"/>
                <a:ea typeface="Roboto Medium" panose="02000000000000000000" pitchFamily="2" charset="0"/>
                <a:cs typeface="Arial" panose="020B0604020202020204" pitchFamily="34" charset="0"/>
              </a:rPr>
              <a:t>cyrkularnej </a:t>
            </a:r>
            <a:br>
              <a:rPr lang="pl-PL" sz="3400" b="1" dirty="0" smtClean="0">
                <a:solidFill>
                  <a:srgbClr val="FFED00"/>
                </a:solidFill>
                <a:latin typeface="Roboto Medium" panose="02000000000000000000" pitchFamily="2" charset="0"/>
                <a:ea typeface="Roboto Medium" panose="02000000000000000000" pitchFamily="2" charset="0"/>
                <a:cs typeface="Arial" panose="020B0604020202020204" pitchFamily="34" charset="0"/>
              </a:rPr>
            </a:br>
            <a:r>
              <a:rPr lang="pl-PL" sz="3400" b="1" dirty="0" smtClean="0">
                <a:solidFill>
                  <a:srgbClr val="FFED00"/>
                </a:solidFill>
                <a:latin typeface="Roboto Medium" panose="02000000000000000000" pitchFamily="2" charset="0"/>
                <a:ea typeface="Roboto Medium" panose="02000000000000000000" pitchFamily="2" charset="0"/>
                <a:cs typeface="Arial" panose="020B0604020202020204" pitchFamily="34" charset="0"/>
              </a:rPr>
              <a:t>i ich związek </a:t>
            </a:r>
            <a:r>
              <a:rPr lang="pl-PL" sz="3400" b="1" dirty="0">
                <a:solidFill>
                  <a:srgbClr val="FFED00"/>
                </a:solidFill>
                <a:latin typeface="Roboto Medium" panose="02000000000000000000" pitchFamily="2" charset="0"/>
                <a:ea typeface="Roboto Medium" panose="02000000000000000000" pitchFamily="2" charset="0"/>
                <a:cs typeface="Arial" panose="020B0604020202020204" pitchFamily="34" charset="0"/>
              </a:rPr>
              <a:t>z </a:t>
            </a:r>
            <a:r>
              <a:rPr lang="pl-PL" sz="3400" b="1" dirty="0" err="1">
                <a:solidFill>
                  <a:srgbClr val="FFED00"/>
                </a:solidFill>
                <a:latin typeface="Roboto Medium" panose="02000000000000000000" pitchFamily="2" charset="0"/>
                <a:ea typeface="Roboto Medium" panose="02000000000000000000" pitchFamily="2" charset="0"/>
                <a:cs typeface="Arial" panose="020B0604020202020204" pitchFamily="34" charset="0"/>
              </a:rPr>
              <a:t>biogospodarką</a:t>
            </a:r>
            <a:endParaRPr lang="en-GB" sz="1600" dirty="0">
              <a:solidFill>
                <a:srgbClr val="FFED00"/>
              </a:solidFill>
              <a:latin typeface="Roboto" panose="02000000000000000000" pitchFamily="2" charset="0"/>
              <a:ea typeface="Roboto" panose="02000000000000000000" pitchFamily="2"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11" name="Textfeld 2">
            <a:extLst>
              <a:ext uri="{FF2B5EF4-FFF2-40B4-BE49-F238E27FC236}">
                <a16:creationId xmlns:a16="http://schemas.microsoft.com/office/drawing/2014/main" id="{6C3DD885-330E-6B46-BABD-B7F8FC9924B9}"/>
              </a:ext>
            </a:extLst>
          </p:cNvPr>
          <p:cNvSpPr txBox="1"/>
          <p:nvPr/>
        </p:nvSpPr>
        <p:spPr>
          <a:xfrm>
            <a:off x="3659697" y="6332475"/>
            <a:ext cx="4013200" cy="307777"/>
          </a:xfrm>
          <a:prstGeom prst="rect">
            <a:avLst/>
          </a:prstGeom>
          <a:noFill/>
        </p:spPr>
        <p:txBody>
          <a:bodyPr wrap="square" rtlCol="0" anchor="b">
            <a:spAutoFit/>
          </a:bodyPr>
          <a:lstStyle/>
          <a:p>
            <a:r>
              <a:rPr lang="pl-PL" sz="1400" dirty="0" smtClean="0">
                <a:solidFill>
                  <a:schemeClr val="bg1"/>
                </a:solidFill>
                <a:latin typeface="Roboto" panose="02000000000000000000" pitchFamily="2" charset="0"/>
                <a:ea typeface="Roboto" panose="02000000000000000000" pitchFamily="2" charset="0"/>
                <a:cs typeface="Arial" panose="020B0604020202020204" pitchFamily="34" charset="0"/>
              </a:rPr>
              <a:t>Imię i nazwisko prezentera</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199322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106886" y="174792"/>
            <a:ext cx="60851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1200329"/>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a:t>
            </a:r>
            <a:r>
              <a:rPr lang="pl-PL" b="1" dirty="0">
                <a:latin typeface="Roboto" panose="02000000000000000000" pitchFamily="2" charset="0"/>
                <a:ea typeface="Roboto" panose="02000000000000000000" pitchFamily="2" charset="0"/>
                <a:cs typeface="Arial" panose="020B0604020202020204" pitchFamily="34" charset="0"/>
              </a:rPr>
              <a:t>Ile odpadów z tworzyw sztucznych jest wytwarzanych na świecie w ciągu roku? </a:t>
            </a:r>
            <a:r>
              <a:rPr lang="pl-PL" dirty="0">
                <a:latin typeface="Roboto" panose="02000000000000000000" pitchFamily="2" charset="0"/>
                <a:ea typeface="Roboto" panose="02000000000000000000" pitchFamily="2" charset="0"/>
                <a:cs typeface="Arial" panose="020B0604020202020204" pitchFamily="34" charset="0"/>
              </a:rPr>
              <a:t>Wskazówka - Jest ona zbliżona do wagi całej ludzkiej populacji</a:t>
            </a:r>
            <a:r>
              <a:rPr lang="en-GB" dirty="0">
                <a:latin typeface="Roboto" panose="02000000000000000000" pitchFamily="2" charset="0"/>
                <a:cs typeface="Arial" panose="020B0604020202020204" pitchFamily="34" charset="0"/>
              </a:rPr>
              <a:t>.</a:t>
            </a:r>
            <a:r>
              <a:rPr lang="en-GB" dirty="0">
                <a:latin typeface="Roboto" panose="02000000000000000000" pitchFamily="2" charset="0"/>
                <a:ea typeface="Roboto" panose="02000000000000000000" pitchFamily="2" charset="0"/>
                <a:cs typeface="Arial" panose="020B0604020202020204" pitchFamily="34" charset="0"/>
              </a:rPr>
              <a:t> </a:t>
            </a:r>
            <a:r>
              <a:rPr lang="en-GB" dirty="0" smtClean="0">
                <a:latin typeface="Roboto" panose="02000000000000000000" pitchFamily="2" charset="0"/>
                <a:cs typeface="Arial" panose="020B0604020202020204" pitchFamily="34" charset="0"/>
              </a:rPr>
              <a:t>.</a:t>
            </a:r>
            <a:r>
              <a:rPr lang="en-GB" dirty="0" smtClean="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(UN Environment, 2015)</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2367764" cy="1477328"/>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cs typeface="Arial" panose="020B0604020202020204" pitchFamily="34" charset="0"/>
              </a:rPr>
              <a:t>200 mil</a:t>
            </a:r>
            <a:r>
              <a:rPr lang="pl-PL" dirty="0" err="1">
                <a:latin typeface="Roboto" panose="02000000000000000000" pitchFamily="2" charset="0"/>
                <a:cs typeface="Arial" panose="020B0604020202020204" pitchFamily="34" charset="0"/>
              </a:rPr>
              <a:t>ionów</a:t>
            </a:r>
            <a:r>
              <a:rPr lang="en-GB" dirty="0">
                <a:latin typeface="Roboto" panose="02000000000000000000" pitchFamily="2" charset="0"/>
                <a:cs typeface="Arial" panose="020B0604020202020204" pitchFamily="34" charset="0"/>
              </a:rPr>
              <a:t> ton </a:t>
            </a: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b="1" dirty="0">
                <a:solidFill>
                  <a:srgbClr val="AE0917"/>
                </a:solidFill>
                <a:latin typeface="Roboto" panose="02000000000000000000" pitchFamily="2" charset="0"/>
                <a:cs typeface="Arial" panose="020B0604020202020204" pitchFamily="34" charset="0"/>
              </a:rPr>
              <a:t>300 mil</a:t>
            </a:r>
            <a:r>
              <a:rPr lang="pl-PL" b="1" dirty="0" err="1">
                <a:solidFill>
                  <a:srgbClr val="AE0917"/>
                </a:solidFill>
                <a:latin typeface="Roboto" panose="02000000000000000000" pitchFamily="2" charset="0"/>
                <a:cs typeface="Arial" panose="020B0604020202020204" pitchFamily="34" charset="0"/>
              </a:rPr>
              <a:t>ionów</a:t>
            </a:r>
            <a:r>
              <a:rPr lang="en-GB" b="1" dirty="0">
                <a:solidFill>
                  <a:srgbClr val="AE0917"/>
                </a:solidFill>
                <a:latin typeface="Roboto" panose="02000000000000000000" pitchFamily="2" charset="0"/>
                <a:cs typeface="Arial" panose="020B0604020202020204" pitchFamily="34" charset="0"/>
              </a:rPr>
              <a:t> ton </a:t>
            </a:r>
            <a:endParaRPr lang="pl-PL" b="1" dirty="0">
              <a:solidFill>
                <a:srgbClr val="AE0917"/>
              </a:solidFill>
              <a:latin typeface="Roboto" panose="02000000000000000000" pitchFamily="2" charset="0"/>
              <a:cs typeface="Arial" panose="020B0604020202020204" pitchFamily="34" charset="0"/>
            </a:endParaRP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500 mil</a:t>
            </a:r>
            <a:r>
              <a:rPr lang="pl-PL" dirty="0" err="1">
                <a:latin typeface="Roboto" panose="02000000000000000000" pitchFamily="2" charset="0"/>
                <a:cs typeface="Arial" panose="020B0604020202020204" pitchFamily="34" charset="0"/>
              </a:rPr>
              <a:t>ionów</a:t>
            </a:r>
            <a:r>
              <a:rPr lang="en-GB" dirty="0">
                <a:latin typeface="Roboto" panose="02000000000000000000" pitchFamily="2" charset="0"/>
                <a:cs typeface="Arial" panose="020B0604020202020204" pitchFamily="34" charset="0"/>
              </a:rPr>
              <a:t> ton </a:t>
            </a:r>
            <a:endParaRPr lang="en-GB"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6" name="Slide Number Placeholder 5">
            <a:extLst>
              <a:ext uri="{FF2B5EF4-FFF2-40B4-BE49-F238E27FC236}">
                <a16:creationId xmlns:a16="http://schemas.microsoft.com/office/drawing/2014/main" id="{A3ED37CE-16B3-3544-A883-E60D241DFA89}"/>
              </a:ext>
            </a:extLst>
          </p:cNvPr>
          <p:cNvSpPr>
            <a:spLocks noGrp="1"/>
          </p:cNvSpPr>
          <p:nvPr>
            <p:ph type="sldNum" sz="quarter" idx="12"/>
          </p:nvPr>
        </p:nvSpPr>
        <p:spPr/>
        <p:txBody>
          <a:bodyPr/>
          <a:lstStyle/>
          <a:p>
            <a:fld id="{EC26C995-391B-2840-AEE5-46B20E750235}" type="slidenum">
              <a:rPr lang="de-DE" smtClean="0"/>
              <a:t>10</a:t>
            </a:fld>
            <a:endParaRPr lang="de-DE"/>
          </a:p>
        </p:txBody>
      </p:sp>
      <p:sp>
        <p:nvSpPr>
          <p:cNvPr id="12"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71949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2" name="Textfeld 9">
            <a:extLst>
              <a:ext uri="{FF2B5EF4-FFF2-40B4-BE49-F238E27FC236}">
                <a16:creationId xmlns:a16="http://schemas.microsoft.com/office/drawing/2014/main" id="{CBA3863E-DEEE-CC4C-BF74-B4F9E8504D2E}"/>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Gospodarka liniowa</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14" name="Textfeld 12">
            <a:extLst>
              <a:ext uri="{FF2B5EF4-FFF2-40B4-BE49-F238E27FC236}">
                <a16:creationId xmlns:a16="http://schemas.microsoft.com/office/drawing/2014/main" id="{BF019546-8942-7A44-BCFF-9A8136E4A98E}"/>
              </a:ext>
            </a:extLst>
          </p:cNvPr>
          <p:cNvSpPr txBox="1"/>
          <p:nvPr/>
        </p:nvSpPr>
        <p:spPr>
          <a:xfrm>
            <a:off x="487945" y="2228816"/>
            <a:ext cx="3696326" cy="3908762"/>
          </a:xfrm>
          <a:prstGeom prst="rect">
            <a:avLst/>
          </a:prstGeom>
          <a:noFill/>
        </p:spPr>
        <p:txBody>
          <a:bodyPr wrap="square" rtlCol="0">
            <a:spAutoFit/>
          </a:bodyPr>
          <a:lstStyle/>
          <a:p>
            <a:pPr marL="285750" indent="-285750">
              <a:spcAft>
                <a:spcPts val="12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Weź – Skorzystaj – Wyrzuć</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W 2015 r. około 93 mld ton pierwotnych surowców wydobywanych rocznie (91% wykorzystywanych zasobów</a:t>
            </a:r>
            <a:r>
              <a:rPr lang="pl-PL" sz="1600" dirty="0" smtClean="0">
                <a:latin typeface="Roboto" panose="02000000000000000000" pitchFamily="2" charset="0"/>
                <a:ea typeface="Roboto" panose="02000000000000000000" pitchFamily="2" charset="0"/>
                <a:cs typeface="Arial" panose="020B0604020202020204" pitchFamily="34" charset="0"/>
              </a:rPr>
              <a:t>)</a:t>
            </a:r>
          </a:p>
          <a:p>
            <a:pPr marL="285750" indent="-285750">
              <a:spcAft>
                <a:spcPts val="12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Prawie 70% wykorzystania zasobów pochodzi z zasobów </a:t>
            </a:r>
            <a:r>
              <a:rPr lang="pl-PL" sz="1600" dirty="0" smtClean="0">
                <a:latin typeface="Roboto" panose="02000000000000000000" pitchFamily="2" charset="0"/>
                <a:ea typeface="Roboto" panose="02000000000000000000" pitchFamily="2" charset="0"/>
                <a:cs typeface="Arial" panose="020B0604020202020204" pitchFamily="34" charset="0"/>
              </a:rPr>
              <a:t>skończonych</a:t>
            </a:r>
          </a:p>
          <a:p>
            <a:pPr marL="285750" indent="-285750">
              <a:spcAft>
                <a:spcPts val="12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Tylko 9,3 mld ton (9%) jest w </a:t>
            </a:r>
            <a:r>
              <a:rPr lang="pl-PL" sz="1600" dirty="0" smtClean="0">
                <a:latin typeface="Roboto" panose="02000000000000000000" pitchFamily="2" charset="0"/>
                <a:ea typeface="Roboto" panose="02000000000000000000" pitchFamily="2" charset="0"/>
                <a:cs typeface="Arial" panose="020B0604020202020204" pitchFamily="34" charset="0"/>
              </a:rPr>
              <a:t>obiegu</a:t>
            </a:r>
          </a:p>
          <a:p>
            <a:pPr marL="285750" indent="-285750">
              <a:spcAft>
                <a:spcPts val="12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Około 68% surowców wejściowych staje się </a:t>
            </a:r>
            <a:r>
              <a:rPr lang="pl-PL" sz="1600" dirty="0" err="1">
                <a:latin typeface="Roboto" panose="02000000000000000000" pitchFamily="2" charset="0"/>
                <a:ea typeface="Roboto" panose="02000000000000000000" pitchFamily="2" charset="0"/>
                <a:cs typeface="Arial" panose="020B0604020202020204" pitchFamily="34" charset="0"/>
              </a:rPr>
              <a:t>nieodzyskiwalnymi</a:t>
            </a:r>
            <a:r>
              <a:rPr lang="pl-PL" sz="1600" dirty="0">
                <a:latin typeface="Roboto" panose="02000000000000000000" pitchFamily="2" charset="0"/>
                <a:ea typeface="Roboto" panose="02000000000000000000" pitchFamily="2" charset="0"/>
                <a:cs typeface="Arial" panose="020B0604020202020204" pitchFamily="34" charset="0"/>
              </a:rPr>
              <a:t> odpadami, które są albo składowane albo spalane.</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6" name="Down Arrow 5">
            <a:extLst>
              <a:ext uri="{FF2B5EF4-FFF2-40B4-BE49-F238E27FC236}">
                <a16:creationId xmlns:a16="http://schemas.microsoft.com/office/drawing/2014/main" id="{D668CA12-8E2D-2347-AFDC-3C09043D0F5A}"/>
              </a:ext>
            </a:extLst>
          </p:cNvPr>
          <p:cNvSpPr/>
          <p:nvPr/>
        </p:nvSpPr>
        <p:spPr>
          <a:xfrm>
            <a:off x="4199456" y="1375369"/>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2000" b="1" dirty="0" smtClean="0">
                <a:solidFill>
                  <a:srgbClr val="002060"/>
                </a:solidFill>
              </a:rPr>
              <a:t>Weź</a:t>
            </a:r>
            <a:endParaRPr lang="en-GB" sz="2000" b="1" dirty="0">
              <a:solidFill>
                <a:srgbClr val="002060"/>
              </a:solidFill>
            </a:endParaRPr>
          </a:p>
        </p:txBody>
      </p:sp>
      <p:sp>
        <p:nvSpPr>
          <p:cNvPr id="17" name="Down Arrow 16">
            <a:extLst>
              <a:ext uri="{FF2B5EF4-FFF2-40B4-BE49-F238E27FC236}">
                <a16:creationId xmlns:a16="http://schemas.microsoft.com/office/drawing/2014/main" id="{E00FFF44-6022-4047-AC1D-538068D1A254}"/>
              </a:ext>
            </a:extLst>
          </p:cNvPr>
          <p:cNvSpPr/>
          <p:nvPr/>
        </p:nvSpPr>
        <p:spPr>
          <a:xfrm>
            <a:off x="4199456" y="2875125"/>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2000" b="1" dirty="0" smtClean="0">
                <a:solidFill>
                  <a:srgbClr val="002060"/>
                </a:solidFill>
              </a:rPr>
              <a:t>Skorzystaj</a:t>
            </a:r>
            <a:endParaRPr lang="en-GB" sz="2000" b="1" dirty="0">
              <a:solidFill>
                <a:srgbClr val="002060"/>
              </a:solidFill>
            </a:endParaRPr>
          </a:p>
        </p:txBody>
      </p:sp>
      <p:sp>
        <p:nvSpPr>
          <p:cNvPr id="18" name="Down Arrow 17">
            <a:extLst>
              <a:ext uri="{FF2B5EF4-FFF2-40B4-BE49-F238E27FC236}">
                <a16:creationId xmlns:a16="http://schemas.microsoft.com/office/drawing/2014/main" id="{0F341592-485E-7447-B885-97A7A0881A15}"/>
              </a:ext>
            </a:extLst>
          </p:cNvPr>
          <p:cNvSpPr/>
          <p:nvPr/>
        </p:nvSpPr>
        <p:spPr>
          <a:xfrm>
            <a:off x="4199456" y="4407423"/>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pl-PL" sz="2000" b="1" dirty="0" smtClean="0">
                <a:solidFill>
                  <a:srgbClr val="002060"/>
                </a:solidFill>
              </a:rPr>
              <a:t>Wyrzuć</a:t>
            </a:r>
            <a:endParaRPr lang="en-GB" sz="2000" b="1" dirty="0">
              <a:solidFill>
                <a:srgbClr val="002060"/>
              </a:solidFill>
            </a:endParaRPr>
          </a:p>
        </p:txBody>
      </p:sp>
      <p:sp>
        <p:nvSpPr>
          <p:cNvPr id="19" name="Textfeld 12">
            <a:extLst>
              <a:ext uri="{FF2B5EF4-FFF2-40B4-BE49-F238E27FC236}">
                <a16:creationId xmlns:a16="http://schemas.microsoft.com/office/drawing/2014/main" id="{2359EAD4-78C1-C648-963B-5D7D9A887004}"/>
              </a:ext>
            </a:extLst>
          </p:cNvPr>
          <p:cNvSpPr txBox="1"/>
          <p:nvPr/>
        </p:nvSpPr>
        <p:spPr>
          <a:xfrm>
            <a:off x="21017" y="6554787"/>
            <a:ext cx="4693487"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(Circle Economy, cited in National Geographic, 2020)</a:t>
            </a:r>
          </a:p>
        </p:txBody>
      </p:sp>
      <p:pic>
        <p:nvPicPr>
          <p:cNvPr id="7" name="Picture 6">
            <a:extLst>
              <a:ext uri="{FF2B5EF4-FFF2-40B4-BE49-F238E27FC236}">
                <a16:creationId xmlns:a16="http://schemas.microsoft.com/office/drawing/2014/main" id="{DBB3B755-E02A-E043-9BEB-A65A1EE28DFB}"/>
              </a:ext>
            </a:extLst>
          </p:cNvPr>
          <p:cNvPicPr>
            <a:picLocks noChangeAspect="1"/>
          </p:cNvPicPr>
          <p:nvPr/>
        </p:nvPicPr>
        <p:blipFill>
          <a:blip r:embed="rId4"/>
          <a:stretch>
            <a:fillRect/>
          </a:stretch>
        </p:blipFill>
        <p:spPr>
          <a:xfrm>
            <a:off x="4955329" y="-162011"/>
            <a:ext cx="7454180" cy="7026255"/>
          </a:xfrm>
          <a:prstGeom prst="rect">
            <a:avLst/>
          </a:prstGeom>
        </p:spPr>
      </p:pic>
    </p:spTree>
    <p:extLst>
      <p:ext uri="{BB962C8B-B14F-4D97-AF65-F5344CB8AC3E}">
        <p14:creationId xmlns:p14="http://schemas.microsoft.com/office/powerpoint/2010/main" val="4598563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DEB70CE0-C8DE-6640-95A5-9AC28A1A20A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44208" y="2646047"/>
            <a:ext cx="3067983" cy="1875395"/>
          </a:xfrm>
          <a:prstGeom prst="rect">
            <a:avLst/>
          </a:prstGeom>
        </p:spPr>
      </p:pic>
      <p:pic>
        <p:nvPicPr>
          <p:cNvPr id="8" name="Picture 7">
            <a:extLst>
              <a:ext uri="{FF2B5EF4-FFF2-40B4-BE49-F238E27FC236}">
                <a16:creationId xmlns:a16="http://schemas.microsoft.com/office/drawing/2014/main" id="{2AC2F521-7134-A74C-B0CF-E64D26B82B3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74363" y="4513021"/>
            <a:ext cx="2446597" cy="1944247"/>
          </a:xfrm>
          <a:prstGeom prst="rect">
            <a:avLst/>
          </a:prstGeom>
        </p:spPr>
      </p:pic>
      <p:pic>
        <p:nvPicPr>
          <p:cNvPr id="7" name="Picture 6">
            <a:extLst>
              <a:ext uri="{FF2B5EF4-FFF2-40B4-BE49-F238E27FC236}">
                <a16:creationId xmlns:a16="http://schemas.microsoft.com/office/drawing/2014/main" id="{4091FA93-6593-1247-B314-EDB0DE2332B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86043" y="925453"/>
            <a:ext cx="3067983" cy="1723648"/>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70057" y="1386595"/>
            <a:ext cx="4122397" cy="461665"/>
          </a:xfrm>
          <a:prstGeom prst="rect">
            <a:avLst/>
          </a:prstGeom>
          <a:noFill/>
        </p:spPr>
        <p:txBody>
          <a:bodyPr wrap="square" rtlCol="0" anchor="t">
            <a:spAutoFit/>
          </a:bodyPr>
          <a:lstStyle/>
          <a:p>
            <a:pPr>
              <a:spcAft>
                <a:spcPts val="2400"/>
              </a:spcAft>
            </a:pPr>
            <a:r>
              <a:rPr lang="pl-PL" sz="2400" b="1" dirty="0" smtClean="0">
                <a:solidFill>
                  <a:srgbClr val="AE0917"/>
                </a:solidFill>
                <a:latin typeface="Roboto" panose="02000000000000000000" pitchFamily="2" charset="0"/>
                <a:ea typeface="Roboto" panose="02000000000000000000" pitchFamily="2" charset="0"/>
                <a:cs typeface="Arial" panose="020B0604020202020204" pitchFamily="34" charset="0"/>
              </a:rPr>
              <a:t>Problemy gospodarki liniowej</a:t>
            </a:r>
            <a:endParaRPr lang="en-GB" sz="24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880399" y="159293"/>
            <a:ext cx="5208775" cy="615553"/>
          </a:xfrm>
          <a:prstGeom prst="rect">
            <a:avLst/>
          </a:prstGeom>
          <a:noFill/>
        </p:spPr>
        <p:txBody>
          <a:bodyPr wrap="square" rtlCol="0">
            <a:spAutoFit/>
          </a:bodyPr>
          <a:lstStyle/>
          <a:p>
            <a:pPr algn="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Gospodarka liniowa</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pic>
        <p:nvPicPr>
          <p:cNvPr id="3" name="Picture 2">
            <a:extLst>
              <a:ext uri="{FF2B5EF4-FFF2-40B4-BE49-F238E27FC236}">
                <a16:creationId xmlns:a16="http://schemas.microsoft.com/office/drawing/2014/main" id="{B3EFE162-5207-1F42-A079-42FB84BC802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463865" y="4513021"/>
            <a:ext cx="2929723" cy="1944247"/>
          </a:xfrm>
          <a:prstGeom prst="rect">
            <a:avLst/>
          </a:prstGeom>
        </p:spPr>
      </p:pic>
      <p:sp>
        <p:nvSpPr>
          <p:cNvPr id="14" name="Textfeld 12">
            <a:extLst>
              <a:ext uri="{FF2B5EF4-FFF2-40B4-BE49-F238E27FC236}">
                <a16:creationId xmlns:a16="http://schemas.microsoft.com/office/drawing/2014/main" id="{0B4DA8D6-902C-AA4C-8DB3-FAF492DEA1D8}"/>
              </a:ext>
            </a:extLst>
          </p:cNvPr>
          <p:cNvSpPr txBox="1"/>
          <p:nvPr/>
        </p:nvSpPr>
        <p:spPr>
          <a:xfrm>
            <a:off x="563042" y="2642765"/>
            <a:ext cx="5794896" cy="1862048"/>
          </a:xfrm>
          <a:prstGeom prst="rect">
            <a:avLst/>
          </a:prstGeom>
          <a:noFill/>
        </p:spPr>
        <p:txBody>
          <a:bodyPr wrap="square" rtlCol="0">
            <a:spAutoFit/>
          </a:bodyPr>
          <a:lstStyle/>
          <a:p>
            <a:pPr marL="285750" indent="-285750">
              <a:spcAft>
                <a:spcPts val="1400"/>
              </a:spcAft>
              <a:buFont typeface="Wingdings" pitchFamily="2" charset="2"/>
              <a:buChar char="v"/>
            </a:pPr>
            <a:r>
              <a:rPr lang="en-GB" sz="1600" dirty="0" err="1">
                <a:latin typeface="Roboto" panose="02000000000000000000" pitchFamily="2" charset="0"/>
                <a:ea typeface="Roboto" panose="02000000000000000000" pitchFamily="2" charset="0"/>
                <a:cs typeface="Arial" panose="020B0604020202020204" pitchFamily="34" charset="0"/>
              </a:rPr>
              <a:t>Wyczerpywanie</a:t>
            </a:r>
            <a:r>
              <a:rPr lang="en-GB" sz="1600" dirty="0">
                <a:latin typeface="Roboto" panose="02000000000000000000" pitchFamily="2" charset="0"/>
                <a:ea typeface="Roboto" panose="02000000000000000000" pitchFamily="2" charset="0"/>
                <a:cs typeface="Arial" panose="020B0604020202020204" pitchFamily="34" charset="0"/>
              </a:rPr>
              <a:t> </a:t>
            </a:r>
            <a:r>
              <a:rPr lang="en-GB" sz="1600" dirty="0" err="1">
                <a:latin typeface="Roboto" panose="02000000000000000000" pitchFamily="2" charset="0"/>
                <a:ea typeface="Roboto" panose="02000000000000000000" pitchFamily="2" charset="0"/>
                <a:cs typeface="Arial" panose="020B0604020202020204" pitchFamily="34" charset="0"/>
              </a:rPr>
              <a:t>się</a:t>
            </a:r>
            <a:r>
              <a:rPr lang="en-GB" sz="1600" dirty="0">
                <a:latin typeface="Roboto" panose="02000000000000000000" pitchFamily="2" charset="0"/>
                <a:ea typeface="Roboto" panose="02000000000000000000" pitchFamily="2" charset="0"/>
                <a:cs typeface="Arial" panose="020B0604020202020204" pitchFamily="34" charset="0"/>
              </a:rPr>
              <a:t> </a:t>
            </a:r>
            <a:r>
              <a:rPr lang="en-GB" sz="1600" dirty="0" err="1">
                <a:latin typeface="Roboto" panose="02000000000000000000" pitchFamily="2" charset="0"/>
                <a:ea typeface="Roboto" panose="02000000000000000000" pitchFamily="2" charset="0"/>
                <a:cs typeface="Arial" panose="020B0604020202020204" pitchFamily="34" charset="0"/>
              </a:rPr>
              <a:t>zasobów</a:t>
            </a:r>
            <a:r>
              <a:rPr lang="en-GB" sz="1600" dirty="0">
                <a:latin typeface="Roboto" panose="02000000000000000000" pitchFamily="2" charset="0"/>
                <a:ea typeface="Roboto" panose="02000000000000000000" pitchFamily="2" charset="0"/>
                <a:cs typeface="Arial" panose="020B0604020202020204" pitchFamily="34" charset="0"/>
              </a:rPr>
              <a:t> </a:t>
            </a:r>
            <a:r>
              <a:rPr lang="en-GB" sz="1600" dirty="0" err="1" smtClean="0">
                <a:latin typeface="Roboto" panose="02000000000000000000" pitchFamily="2" charset="0"/>
                <a:ea typeface="Roboto" panose="02000000000000000000" pitchFamily="2" charset="0"/>
                <a:cs typeface="Arial" panose="020B0604020202020204" pitchFamily="34" charset="0"/>
              </a:rPr>
              <a:t>naturalnych</a:t>
            </a:r>
            <a:endParaRPr lang="pl-PL" sz="16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Zanieczyszczenia środowiska i zmiany </a:t>
            </a:r>
            <a:r>
              <a:rPr lang="pl-PL" sz="1600" dirty="0" smtClean="0">
                <a:latin typeface="Roboto" panose="02000000000000000000" pitchFamily="2" charset="0"/>
                <a:ea typeface="Roboto" panose="02000000000000000000" pitchFamily="2" charset="0"/>
                <a:cs typeface="Arial" panose="020B0604020202020204" pitchFamily="34" charset="0"/>
              </a:rPr>
              <a:t>klimatu</a:t>
            </a:r>
          </a:p>
          <a:p>
            <a:pPr marL="285750" indent="-285750">
              <a:spcAft>
                <a:spcPts val="1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Szkody wyrządzone w ekosystemie i różnorodności </a:t>
            </a:r>
            <a:r>
              <a:rPr lang="pl-PL" sz="1600" dirty="0" smtClean="0">
                <a:latin typeface="Roboto" panose="02000000000000000000" pitchFamily="2" charset="0"/>
                <a:ea typeface="Roboto" panose="02000000000000000000" pitchFamily="2" charset="0"/>
                <a:cs typeface="Arial" panose="020B0604020202020204" pitchFamily="34" charset="0"/>
              </a:rPr>
              <a:t>biologicznej</a:t>
            </a:r>
          </a:p>
          <a:p>
            <a:pPr marL="285750" indent="-285750">
              <a:spcAft>
                <a:spcPts val="1400"/>
              </a:spcAft>
              <a:buFont typeface="Wingdings" pitchFamily="2" charset="2"/>
              <a:buChar char="v"/>
            </a:pPr>
            <a:r>
              <a:rPr lang="en-GB" sz="1600" dirty="0" err="1">
                <a:latin typeface="Roboto" panose="02000000000000000000" pitchFamily="2" charset="0"/>
                <a:ea typeface="Roboto" panose="02000000000000000000" pitchFamily="2" charset="0"/>
                <a:cs typeface="Arial" panose="020B0604020202020204" pitchFamily="34" charset="0"/>
              </a:rPr>
              <a:t>Negatywne</a:t>
            </a:r>
            <a:r>
              <a:rPr lang="en-GB" sz="1600" dirty="0">
                <a:latin typeface="Roboto" panose="02000000000000000000" pitchFamily="2" charset="0"/>
                <a:ea typeface="Roboto" panose="02000000000000000000" pitchFamily="2" charset="0"/>
                <a:cs typeface="Arial" panose="020B0604020202020204" pitchFamily="34" charset="0"/>
              </a:rPr>
              <a:t> </a:t>
            </a:r>
            <a:r>
              <a:rPr lang="en-GB" sz="1600" dirty="0" err="1">
                <a:latin typeface="Roboto" panose="02000000000000000000" pitchFamily="2" charset="0"/>
                <a:ea typeface="Roboto" panose="02000000000000000000" pitchFamily="2" charset="0"/>
                <a:cs typeface="Arial" panose="020B0604020202020204" pitchFamily="34" charset="0"/>
              </a:rPr>
              <a:t>skutki</a:t>
            </a:r>
            <a:r>
              <a:rPr lang="en-GB" sz="1600" dirty="0">
                <a:latin typeface="Roboto" panose="02000000000000000000" pitchFamily="2" charset="0"/>
                <a:ea typeface="Roboto" panose="02000000000000000000" pitchFamily="2" charset="0"/>
                <a:cs typeface="Arial" panose="020B0604020202020204" pitchFamily="34" charset="0"/>
              </a:rPr>
              <a:t> </a:t>
            </a:r>
            <a:r>
              <a:rPr lang="en-GB" sz="1600" dirty="0" err="1">
                <a:latin typeface="Roboto" panose="02000000000000000000" pitchFamily="2" charset="0"/>
                <a:ea typeface="Roboto" panose="02000000000000000000" pitchFamily="2" charset="0"/>
                <a:cs typeface="Arial" panose="020B0604020202020204" pitchFamily="34" charset="0"/>
              </a:rPr>
              <a:t>ekonomiczne</a:t>
            </a: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80E69C12-5FAD-5647-A147-2332AB677CC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644208" y="4535511"/>
            <a:ext cx="2886121" cy="1921758"/>
          </a:xfrm>
          <a:prstGeom prst="rect">
            <a:avLst/>
          </a:prstGeom>
        </p:spPr>
      </p:pic>
      <p:pic>
        <p:nvPicPr>
          <p:cNvPr id="20" name="Picture 19">
            <a:extLst>
              <a:ext uri="{FF2B5EF4-FFF2-40B4-BE49-F238E27FC236}">
                <a16:creationId xmlns:a16="http://schemas.microsoft.com/office/drawing/2014/main" id="{117C8F1F-3748-6742-94EB-9BB88336753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172816" y="928927"/>
            <a:ext cx="2414886" cy="1720174"/>
          </a:xfrm>
          <a:prstGeom prst="rect">
            <a:avLst/>
          </a:prstGeom>
        </p:spPr>
      </p:pic>
      <p:pic>
        <p:nvPicPr>
          <p:cNvPr id="6" name="Picture 5">
            <a:extLst>
              <a:ext uri="{FF2B5EF4-FFF2-40B4-BE49-F238E27FC236}">
                <a16:creationId xmlns:a16="http://schemas.microsoft.com/office/drawing/2014/main" id="{04639CEC-E347-784A-917E-1E6E1A1CB861}"/>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531457" y="927151"/>
            <a:ext cx="2621316" cy="1724807"/>
          </a:xfrm>
          <a:prstGeom prst="rect">
            <a:avLst/>
          </a:prstGeom>
        </p:spPr>
      </p:pic>
      <p:pic>
        <p:nvPicPr>
          <p:cNvPr id="9" name="Picture 8">
            <a:extLst>
              <a:ext uri="{FF2B5EF4-FFF2-40B4-BE49-F238E27FC236}">
                <a16:creationId xmlns:a16="http://schemas.microsoft.com/office/drawing/2014/main" id="{F1821C8E-1DF4-FE41-B287-B359BC1D9AE7}"/>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9531458" y="4513022"/>
            <a:ext cx="2621315" cy="1944246"/>
          </a:xfrm>
          <a:prstGeom prst="rect">
            <a:avLst/>
          </a:prstGeom>
        </p:spPr>
      </p:pic>
      <p:pic>
        <p:nvPicPr>
          <p:cNvPr id="18" name="Picture 17">
            <a:extLst>
              <a:ext uri="{FF2B5EF4-FFF2-40B4-BE49-F238E27FC236}">
                <a16:creationId xmlns:a16="http://schemas.microsoft.com/office/drawing/2014/main" id="{376A16CB-D072-254C-A9D7-587CA8E8823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531457" y="2660115"/>
            <a:ext cx="2622443" cy="1875394"/>
          </a:xfrm>
          <a:prstGeom prst="rect">
            <a:avLst/>
          </a:prstGeom>
        </p:spPr>
      </p:pic>
    </p:spTree>
    <p:extLst>
      <p:ext uri="{BB962C8B-B14F-4D97-AF65-F5344CB8AC3E}">
        <p14:creationId xmlns:p14="http://schemas.microsoft.com/office/powerpoint/2010/main" val="15226638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9D35CDE-0962-0B4B-9088-DFA31261CA0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6912" y="3348577"/>
            <a:ext cx="4327166" cy="324595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B0F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Skończone zasoby</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676374" y="111291"/>
            <a:ext cx="4926214" cy="615553"/>
          </a:xfrm>
          <a:prstGeom prst="rect">
            <a:avLst/>
          </a:prstGeom>
          <a:noFill/>
        </p:spPr>
        <p:txBody>
          <a:bodyPr wrap="square" rtlCol="0">
            <a:spAutoFit/>
          </a:bodyPr>
          <a:lstStyle/>
          <a:p>
            <a:pPr algn="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Skończoność zasobów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A9DF555D-E9F0-F847-9AE7-2D97574E535F}"/>
              </a:ext>
            </a:extLst>
          </p:cNvPr>
          <p:cNvSpPr txBox="1"/>
          <p:nvPr/>
        </p:nvSpPr>
        <p:spPr>
          <a:xfrm>
            <a:off x="551698" y="1989071"/>
            <a:ext cx="5330300" cy="1446550"/>
          </a:xfrm>
          <a:prstGeom prst="rect">
            <a:avLst/>
          </a:prstGeom>
          <a:noFill/>
        </p:spPr>
        <p:txBody>
          <a:bodyPr wrap="square" rtlCol="0">
            <a:spAutoFit/>
          </a:bodyPr>
          <a:lstStyle/>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Metale i minerały</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Paliwa kopalne</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Ekosystemy</a:t>
            </a: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3" name="Picture 2">
            <a:extLst>
              <a:ext uri="{FF2B5EF4-FFF2-40B4-BE49-F238E27FC236}">
                <a16:creationId xmlns:a16="http://schemas.microsoft.com/office/drawing/2014/main" id="{B1A268CB-DF6A-3447-88F5-DA0A39A221E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073890" y="985099"/>
            <a:ext cx="4724049" cy="5916218"/>
          </a:xfrm>
          <a:prstGeom prst="rect">
            <a:avLst/>
          </a:prstGeom>
        </p:spPr>
      </p:pic>
      <p:sp>
        <p:nvSpPr>
          <p:cNvPr id="13" name="Rectangle 12">
            <a:extLst>
              <a:ext uri="{FF2B5EF4-FFF2-40B4-BE49-F238E27FC236}">
                <a16:creationId xmlns:a16="http://schemas.microsoft.com/office/drawing/2014/main" id="{46DDECE3-CEE9-274F-9505-99E61DBD0711}"/>
              </a:ext>
            </a:extLst>
          </p:cNvPr>
          <p:cNvSpPr/>
          <p:nvPr/>
        </p:nvSpPr>
        <p:spPr>
          <a:xfrm>
            <a:off x="10017564" y="3850771"/>
            <a:ext cx="2284248" cy="2877711"/>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Skończoność zasobów</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17" name="Textfeld 12">
            <a:extLst>
              <a:ext uri="{FF2B5EF4-FFF2-40B4-BE49-F238E27FC236}">
                <a16:creationId xmlns:a16="http://schemas.microsoft.com/office/drawing/2014/main" id="{D58C4E81-8B79-3E4F-AE80-21BBBCAB5F15}"/>
              </a:ext>
            </a:extLst>
          </p:cNvPr>
          <p:cNvSpPr txBox="1"/>
          <p:nvPr/>
        </p:nvSpPr>
        <p:spPr>
          <a:xfrm>
            <a:off x="21017" y="6554787"/>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UN (2019), BBC (2012)</a:t>
            </a:r>
          </a:p>
        </p:txBody>
      </p:sp>
    </p:spTree>
    <p:extLst>
      <p:ext uri="{BB962C8B-B14F-4D97-AF65-F5344CB8AC3E}">
        <p14:creationId xmlns:p14="http://schemas.microsoft.com/office/powerpoint/2010/main" val="4607787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10" name="Textfeld 9">
            <a:extLst>
              <a:ext uri="{FF2B5EF4-FFF2-40B4-BE49-F238E27FC236}">
                <a16:creationId xmlns:a16="http://schemas.microsoft.com/office/drawing/2014/main" id="{8DA0CED4-49C8-2449-95D6-706ECBA6F632}"/>
              </a:ext>
            </a:extLst>
          </p:cNvPr>
          <p:cNvSpPr txBox="1"/>
          <p:nvPr/>
        </p:nvSpPr>
        <p:spPr>
          <a:xfrm>
            <a:off x="394910" y="1362648"/>
            <a:ext cx="5317066" cy="523220"/>
          </a:xfrm>
          <a:prstGeom prst="rect">
            <a:avLst/>
          </a:prstGeom>
          <a:noFill/>
        </p:spPr>
        <p:txBody>
          <a:bodyPr wrap="square" rtlCol="0" anchor="t">
            <a:spAutoFit/>
          </a:bodyPr>
          <a:lstStyle/>
          <a:p>
            <a:pPr>
              <a:spcAft>
                <a:spcPts val="2400"/>
              </a:spcAft>
            </a:pP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Gospodarka</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cyrkularna</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1322" y="174791"/>
            <a:ext cx="4926214" cy="615553"/>
          </a:xfrm>
          <a:prstGeom prst="rect">
            <a:avLst/>
          </a:prstGeom>
          <a:noFill/>
        </p:spPr>
        <p:txBody>
          <a:bodyPr wrap="square" rtlCol="0">
            <a:spAutoFit/>
          </a:bodyPr>
          <a:lstStyle/>
          <a:p>
            <a:pPr algn="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Gospodarka cyrkularna</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36058" y="2158875"/>
            <a:ext cx="4080761" cy="2369880"/>
          </a:xfrm>
          <a:prstGeom prst="rect">
            <a:avLst/>
          </a:prstGeom>
          <a:noFill/>
        </p:spPr>
        <p:txBody>
          <a:bodyPr wrap="square" rtlCol="0">
            <a:spAutoFit/>
          </a:bodyPr>
          <a:lstStyle/>
          <a:p>
            <a:pPr marL="285750"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"Gospodarka, która ... ma na celu utrzymanie produktów, komponentów i materiałów na najwyższym poziomie użyteczności i wartości w każdym </a:t>
            </a:r>
            <a:r>
              <a:rPr lang="pl-PL" sz="1600" dirty="0" smtClean="0">
                <a:latin typeface="Roboto" panose="02000000000000000000" pitchFamily="2" charset="0"/>
                <a:ea typeface="Roboto" panose="02000000000000000000" pitchFamily="2" charset="0"/>
                <a:cs typeface="Arial" panose="020B0604020202020204" pitchFamily="34" charset="0"/>
              </a:rPr>
              <a:t>momencie" </a:t>
            </a:r>
            <a:r>
              <a:rPr lang="en-GB" sz="1200" dirty="0" smtClean="0">
                <a:latin typeface="Roboto" panose="02000000000000000000" pitchFamily="2" charset="0"/>
                <a:ea typeface="Roboto" panose="02000000000000000000" pitchFamily="2" charset="0"/>
                <a:cs typeface="Arial" panose="020B0604020202020204" pitchFamily="34" charset="0"/>
              </a:rPr>
              <a:t>by </a:t>
            </a:r>
            <a:r>
              <a:rPr lang="en-GB" sz="1200" dirty="0">
                <a:latin typeface="Roboto" panose="02000000000000000000" pitchFamily="2" charset="0"/>
                <a:ea typeface="Roboto" panose="02000000000000000000" pitchFamily="2" charset="0"/>
                <a:cs typeface="Arial" panose="020B0604020202020204" pitchFamily="34" charset="0"/>
              </a:rPr>
              <a:t>Ellen MacArthur Foundation </a:t>
            </a:r>
          </a:p>
          <a:p>
            <a:pPr marL="285750" indent="-285750">
              <a:spcAft>
                <a:spcPts val="2400"/>
              </a:spcAft>
              <a:buFont typeface="Wingdings" pitchFamily="2" charset="2"/>
              <a:buChar char="v"/>
            </a:pPr>
            <a:endParaRPr lang="en-GB" sz="1200" dirty="0">
              <a:latin typeface="Roboto" panose="02000000000000000000" pitchFamily="2" charset="0"/>
              <a:ea typeface="Roboto" panose="02000000000000000000" pitchFamily="2" charset="0"/>
              <a:cs typeface="Arial" panose="020B0604020202020204" pitchFamily="34" charset="0"/>
            </a:endParaRPr>
          </a:p>
          <a:p>
            <a:pPr marL="230188" indent="-230188">
              <a:spcAft>
                <a:spcPts val="2400"/>
              </a:spcAft>
            </a:pP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780195CD-E9C1-C34F-A3D3-7F75DD3FD7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4" name="Textfeld 12">
            <a:extLst>
              <a:ext uri="{FF2B5EF4-FFF2-40B4-BE49-F238E27FC236}">
                <a16:creationId xmlns:a16="http://schemas.microsoft.com/office/drawing/2014/main" id="{29E80759-375A-6F43-B447-5163067762DA}"/>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(Ellen MacArthur Foundation, 2013)</a:t>
            </a:r>
          </a:p>
        </p:txBody>
      </p:sp>
      <p:sp>
        <p:nvSpPr>
          <p:cNvPr id="3" name="Rectangle 2"/>
          <p:cNvSpPr/>
          <p:nvPr/>
        </p:nvSpPr>
        <p:spPr>
          <a:xfrm>
            <a:off x="254365" y="3640488"/>
            <a:ext cx="4501650" cy="3077766"/>
          </a:xfrm>
          <a:prstGeom prst="rect">
            <a:avLst/>
          </a:prstGeom>
        </p:spPr>
        <p:txBody>
          <a:bodyPr wrap="square">
            <a:spAutoFit/>
          </a:bodyPr>
          <a:lstStyle/>
          <a:p>
            <a:r>
              <a:rPr lang="pl-PL" dirty="0">
                <a:latin typeface="Times New Roman" charset="0"/>
                <a:ea typeface="MS Mincho" charset="-128"/>
              </a:rPr>
              <a:t>System gospodarczy, który waloryzuje odpady </a:t>
            </a:r>
            <a:r>
              <a:rPr lang="pl-PL" dirty="0" smtClean="0">
                <a:latin typeface="Times New Roman" charset="0"/>
                <a:ea typeface="MS Mincho" charset="-128"/>
              </a:rPr>
              <a:t/>
            </a:r>
            <a:br>
              <a:rPr lang="pl-PL" dirty="0" smtClean="0">
                <a:latin typeface="Times New Roman" charset="0"/>
                <a:ea typeface="MS Mincho" charset="-128"/>
              </a:rPr>
            </a:br>
            <a:r>
              <a:rPr lang="pl-PL" dirty="0" smtClean="0">
                <a:latin typeface="Times New Roman" charset="0"/>
                <a:ea typeface="MS Mincho" charset="-128"/>
              </a:rPr>
              <a:t>i </a:t>
            </a:r>
            <a:r>
              <a:rPr lang="pl-PL" dirty="0">
                <a:latin typeface="Times New Roman" charset="0"/>
                <a:ea typeface="MS Mincho" charset="-128"/>
              </a:rPr>
              <a:t>ciągłe wykorzystywanie zasobów. Wykorzystuje on naprawę, ponowne wykorzystanie, dzielenie się, renowację, regenerację i recykling w celu stworzenia systemu zamkniętego obiegu, minimalizując wykorzystanie zasobów i ograniczając powstawanie odpadów, zanieczyszczeń i emisji dwutlenku </a:t>
            </a:r>
            <a:r>
              <a:rPr lang="pl-PL" dirty="0" smtClean="0">
                <a:latin typeface="Times New Roman" charset="0"/>
                <a:ea typeface="MS Mincho" charset="-128"/>
              </a:rPr>
              <a:t>węgla </a:t>
            </a:r>
            <a:r>
              <a:rPr lang="en-US" sz="1400" dirty="0" smtClean="0">
                <a:latin typeface="Times New Roman" charset="0"/>
                <a:ea typeface="MS Mincho" charset="-128"/>
              </a:rPr>
              <a:t>(</a:t>
            </a:r>
            <a:r>
              <a:rPr lang="pl-PL" sz="1400" dirty="0" smtClean="0">
                <a:latin typeface="Times New Roman" charset="0"/>
                <a:ea typeface="MS Mincho" charset="-128"/>
              </a:rPr>
              <a:t>na podstawie </a:t>
            </a:r>
            <a:r>
              <a:rPr lang="en-US" sz="1400" dirty="0" err="1" smtClean="0">
                <a:latin typeface="Times New Roman" charset="0"/>
                <a:ea typeface="MS Mincho" charset="-128"/>
              </a:rPr>
              <a:t>Geissdoerfer</a:t>
            </a:r>
            <a:r>
              <a:rPr lang="en-US" sz="1400" dirty="0" smtClean="0">
                <a:latin typeface="Times New Roman" charset="0"/>
                <a:ea typeface="MS Mincho" charset="-128"/>
              </a:rPr>
              <a:t> </a:t>
            </a:r>
            <a:r>
              <a:rPr lang="en-US" sz="1400" dirty="0">
                <a:latin typeface="Times New Roman" charset="0"/>
                <a:ea typeface="MS Mincho" charset="-128"/>
              </a:rPr>
              <a:t>et al, 2017).</a:t>
            </a:r>
          </a:p>
          <a:p>
            <a:endParaRPr lang="en-US" dirty="0"/>
          </a:p>
        </p:txBody>
      </p:sp>
    </p:spTree>
    <p:extLst>
      <p:ext uri="{BB962C8B-B14F-4D97-AF65-F5344CB8AC3E}">
        <p14:creationId xmlns:p14="http://schemas.microsoft.com/office/powerpoint/2010/main" val="6747288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70241604-8F88-9444-BC9C-221B8110A87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56014" y="937195"/>
            <a:ext cx="7368692" cy="5684830"/>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608166" y="1419822"/>
            <a:ext cx="3846328" cy="954107"/>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Zasady gospodarki cyrkularnej</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9127" y="2498277"/>
            <a:ext cx="3594057" cy="2369880"/>
          </a:xfrm>
          <a:prstGeom prst="rect">
            <a:avLst/>
          </a:prstGeom>
          <a:noFill/>
        </p:spPr>
        <p:txBody>
          <a:bodyPr wrap="square" rtlCol="0">
            <a:spAutoFit/>
          </a:bodyPr>
          <a:lstStyle/>
          <a:p>
            <a:pPr marL="342900" indent="-342900">
              <a:spcAft>
                <a:spcPts val="2400"/>
              </a:spcAft>
              <a:buAutoNum type="arabicPeriod"/>
            </a:pPr>
            <a:r>
              <a:rPr lang="pl-PL" dirty="0">
                <a:latin typeface="Roboto" panose="02000000000000000000" pitchFamily="2" charset="0"/>
                <a:ea typeface="Roboto" panose="02000000000000000000" pitchFamily="2" charset="0"/>
                <a:cs typeface="Arial" panose="020B0604020202020204" pitchFamily="34" charset="0"/>
              </a:rPr>
              <a:t>Projektowanie odpadów i zanieczyszczeń </a:t>
            </a:r>
          </a:p>
          <a:p>
            <a:pPr marL="342900" indent="-342900">
              <a:spcAft>
                <a:spcPts val="2400"/>
              </a:spcAft>
              <a:buAutoNum type="arabicPeriod"/>
            </a:pPr>
            <a:r>
              <a:rPr lang="pl-PL" dirty="0" smtClean="0">
                <a:latin typeface="Roboto" panose="02000000000000000000" pitchFamily="2" charset="0"/>
                <a:ea typeface="Roboto" panose="02000000000000000000" pitchFamily="2" charset="0"/>
                <a:cs typeface="Arial" panose="020B0604020202020204" pitchFamily="34" charset="0"/>
              </a:rPr>
              <a:t>Utrzymanie produktów </a:t>
            </a:r>
            <a:r>
              <a:rPr lang="pl-PL" dirty="0">
                <a:latin typeface="Roboto" panose="02000000000000000000" pitchFamily="2" charset="0"/>
                <a:ea typeface="Roboto" panose="02000000000000000000" pitchFamily="2" charset="0"/>
                <a:cs typeface="Arial" panose="020B0604020202020204" pitchFamily="34" charset="0"/>
              </a:rPr>
              <a:t>i </a:t>
            </a:r>
            <a:r>
              <a:rPr lang="pl-PL" dirty="0" smtClean="0">
                <a:latin typeface="Roboto" panose="02000000000000000000" pitchFamily="2" charset="0"/>
                <a:ea typeface="Roboto" panose="02000000000000000000" pitchFamily="2" charset="0"/>
                <a:cs typeface="Arial" panose="020B0604020202020204" pitchFamily="34" charset="0"/>
              </a:rPr>
              <a:t>materiałów </a:t>
            </a:r>
            <a:r>
              <a:rPr lang="pl-PL" dirty="0">
                <a:latin typeface="Roboto" panose="02000000000000000000" pitchFamily="2" charset="0"/>
                <a:ea typeface="Roboto" panose="02000000000000000000" pitchFamily="2" charset="0"/>
                <a:cs typeface="Arial" panose="020B0604020202020204" pitchFamily="34" charset="0"/>
              </a:rPr>
              <a:t>w użyciu</a:t>
            </a:r>
          </a:p>
          <a:p>
            <a:pPr marL="342900" indent="-342900">
              <a:spcAft>
                <a:spcPts val="2400"/>
              </a:spcAft>
              <a:buAutoNum type="arabicPeriod"/>
            </a:pPr>
            <a:r>
              <a:rPr lang="pl-PL" dirty="0" smtClean="0">
                <a:latin typeface="Roboto" panose="02000000000000000000" pitchFamily="2" charset="0"/>
                <a:ea typeface="Roboto" panose="02000000000000000000" pitchFamily="2" charset="0"/>
                <a:cs typeface="Arial" panose="020B0604020202020204" pitchFamily="34" charset="0"/>
              </a:rPr>
              <a:t>Regeneracja systemów naturalnych</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1" name="Textfeld 1">
            <a:extLst>
              <a:ext uri="{FF2B5EF4-FFF2-40B4-BE49-F238E27FC236}">
                <a16:creationId xmlns:a16="http://schemas.microsoft.com/office/drawing/2014/main" id="{7494902F-9B6A-224B-AB24-92D0B39D2421}"/>
              </a:ext>
            </a:extLst>
          </p:cNvPr>
          <p:cNvSpPr txBox="1"/>
          <p:nvPr/>
        </p:nvSpPr>
        <p:spPr>
          <a:xfrm>
            <a:off x="7141322" y="174791"/>
            <a:ext cx="4926214" cy="615553"/>
          </a:xfrm>
          <a:prstGeom prst="rect">
            <a:avLst/>
          </a:prstGeom>
          <a:noFill/>
        </p:spPr>
        <p:txBody>
          <a:bodyPr wrap="square" rtlCol="0">
            <a:spAutoFit/>
          </a:bodyPr>
          <a:lstStyle/>
          <a:p>
            <a:pPr algn="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Gospodarka cyrkularna</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2" name="Textfeld 12">
            <a:extLst>
              <a:ext uri="{FF2B5EF4-FFF2-40B4-BE49-F238E27FC236}">
                <a16:creationId xmlns:a16="http://schemas.microsoft.com/office/drawing/2014/main" id="{B9DD8401-AC4C-9046-B575-6CF0CB0AAC55}"/>
              </a:ext>
            </a:extLst>
          </p:cNvPr>
          <p:cNvSpPr txBox="1"/>
          <p:nvPr/>
        </p:nvSpPr>
        <p:spPr>
          <a:xfrm>
            <a:off x="-9978"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Ellen MacArthur Foundation</a:t>
            </a:r>
          </a:p>
        </p:txBody>
      </p:sp>
      <p:sp>
        <p:nvSpPr>
          <p:cNvPr id="14" name="Down Arrow 13">
            <a:extLst>
              <a:ext uri="{FF2B5EF4-FFF2-40B4-BE49-F238E27FC236}">
                <a16:creationId xmlns:a16="http://schemas.microsoft.com/office/drawing/2014/main" id="{2E9DCF33-243A-7B49-B6B1-4A7D67550119}"/>
              </a:ext>
            </a:extLst>
          </p:cNvPr>
          <p:cNvSpPr/>
          <p:nvPr/>
        </p:nvSpPr>
        <p:spPr>
          <a:xfrm>
            <a:off x="8282456" y="1501908"/>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Take</a:t>
            </a:r>
          </a:p>
        </p:txBody>
      </p:sp>
      <p:sp>
        <p:nvSpPr>
          <p:cNvPr id="17" name="Down Arrow 16">
            <a:extLst>
              <a:ext uri="{FF2B5EF4-FFF2-40B4-BE49-F238E27FC236}">
                <a16:creationId xmlns:a16="http://schemas.microsoft.com/office/drawing/2014/main" id="{B239E68D-37F1-2840-8427-B50A1340660E}"/>
              </a:ext>
            </a:extLst>
          </p:cNvPr>
          <p:cNvSpPr/>
          <p:nvPr/>
        </p:nvSpPr>
        <p:spPr>
          <a:xfrm>
            <a:off x="8282456" y="3001664"/>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Make</a:t>
            </a:r>
          </a:p>
        </p:txBody>
      </p:sp>
      <p:sp>
        <p:nvSpPr>
          <p:cNvPr id="18" name="Down Arrow 17">
            <a:extLst>
              <a:ext uri="{FF2B5EF4-FFF2-40B4-BE49-F238E27FC236}">
                <a16:creationId xmlns:a16="http://schemas.microsoft.com/office/drawing/2014/main" id="{1DFBBA7A-5FA8-2D4F-8E6B-70F7EF4A5AD3}"/>
              </a:ext>
            </a:extLst>
          </p:cNvPr>
          <p:cNvSpPr/>
          <p:nvPr/>
        </p:nvSpPr>
        <p:spPr>
          <a:xfrm>
            <a:off x="8282456" y="4533962"/>
            <a:ext cx="618980" cy="1418111"/>
          </a:xfrm>
          <a:prstGeom prst="downArrow">
            <a:avLst/>
          </a:prstGeom>
          <a:gradFill flip="none" rotWithShape="1">
            <a:gsLst>
              <a:gs pos="0">
                <a:schemeClr val="accent5">
                  <a:lumMod val="0"/>
                  <a:lumOff val="100000"/>
                </a:schemeClr>
              </a:gs>
              <a:gs pos="35000">
                <a:schemeClr val="accent5">
                  <a:lumMod val="0"/>
                  <a:lumOff val="100000"/>
                </a:schemeClr>
              </a:gs>
              <a:gs pos="100000">
                <a:schemeClr val="accent5">
                  <a:lumMod val="100000"/>
                </a:schemeClr>
              </a:gs>
            </a:gsLst>
            <a:path path="circle">
              <a:fillToRect l="50000" t="-80000" r="50000" b="180000"/>
            </a:path>
            <a:tileRect/>
          </a:gradFill>
        </p:spPr>
        <p:style>
          <a:lnRef idx="2">
            <a:schemeClr val="accent1">
              <a:shade val="50000"/>
            </a:schemeClr>
          </a:lnRef>
          <a:fillRef idx="1">
            <a:schemeClr val="accent1"/>
          </a:fillRef>
          <a:effectRef idx="0">
            <a:schemeClr val="accent1"/>
          </a:effectRef>
          <a:fontRef idx="minor">
            <a:schemeClr val="lt1"/>
          </a:fontRef>
        </p:style>
        <p:txBody>
          <a:bodyPr vert="vert270" rtlCol="0" anchor="ctr"/>
          <a:lstStyle/>
          <a:p>
            <a:pPr algn="ctr"/>
            <a:r>
              <a:rPr lang="en-GB" sz="2000" b="1" dirty="0">
                <a:solidFill>
                  <a:srgbClr val="002060"/>
                </a:solidFill>
              </a:rPr>
              <a:t>Waste</a:t>
            </a:r>
          </a:p>
        </p:txBody>
      </p:sp>
      <p:cxnSp>
        <p:nvCxnSpPr>
          <p:cNvPr id="3" name="Straight Connector 2">
            <a:extLst>
              <a:ext uri="{FF2B5EF4-FFF2-40B4-BE49-F238E27FC236}">
                <a16:creationId xmlns:a16="http://schemas.microsoft.com/office/drawing/2014/main" id="{A44AA9FB-05B0-6A47-951C-72565BDDF063}"/>
              </a:ext>
            </a:extLst>
          </p:cNvPr>
          <p:cNvCxnSpPr/>
          <p:nvPr/>
        </p:nvCxnSpPr>
        <p:spPr>
          <a:xfrm>
            <a:off x="8086892" y="4888813"/>
            <a:ext cx="1115878" cy="92890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AA0D397-7474-D247-A909-4E9AE7470D0D}"/>
              </a:ext>
            </a:extLst>
          </p:cNvPr>
          <p:cNvCxnSpPr>
            <a:cxnSpLocks/>
          </p:cNvCxnSpPr>
          <p:nvPr/>
        </p:nvCxnSpPr>
        <p:spPr>
          <a:xfrm flipH="1">
            <a:off x="8040398" y="4869843"/>
            <a:ext cx="1199828" cy="949112"/>
          </a:xfrm>
          <a:prstGeom prst="line">
            <a:avLst/>
          </a:prstGeom>
          <a:ln w="25400">
            <a:solidFill>
              <a:srgbClr val="AE091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9017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7" y="1419822"/>
            <a:ext cx="8424723" cy="523220"/>
          </a:xfrm>
          <a:prstGeom prst="rect">
            <a:avLst/>
          </a:prstGeom>
          <a:noFill/>
        </p:spPr>
        <p:txBody>
          <a:bodyPr wrap="square" rtlCol="0" anchor="t">
            <a:spAutoFit/>
          </a:bodyPr>
          <a:lstStyle/>
          <a:p>
            <a:pPr>
              <a:spcAft>
                <a:spcPts val="2400"/>
              </a:spcAft>
            </a:pP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Przemyślenie</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en-GB" sz="2800" b="1" dirty="0" err="1">
                <a:solidFill>
                  <a:srgbClr val="AE0917"/>
                </a:solidFill>
                <a:latin typeface="Roboto" panose="02000000000000000000" pitchFamily="2" charset="0"/>
                <a:ea typeface="Roboto" panose="02000000000000000000" pitchFamily="2" charset="0"/>
                <a:cs typeface="Arial" panose="020B0604020202020204" pitchFamily="34" charset="0"/>
              </a:rPr>
              <a:t>postępu</a:t>
            </a:r>
            <a:r>
              <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rPr>
              <a:t>: </a:t>
            </a: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G</a:t>
            </a:r>
            <a:r>
              <a:rPr lang="en-GB" sz="2800" b="1" dirty="0" err="1" smtClean="0">
                <a:solidFill>
                  <a:srgbClr val="AE0917"/>
                </a:solidFill>
                <a:latin typeface="Roboto" panose="02000000000000000000" pitchFamily="2" charset="0"/>
                <a:ea typeface="Roboto" panose="02000000000000000000" pitchFamily="2" charset="0"/>
                <a:cs typeface="Arial" panose="020B0604020202020204" pitchFamily="34" charset="0"/>
              </a:rPr>
              <a:t>ospodarka</a:t>
            </a: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 cyrkularna</a:t>
            </a:r>
            <a:r>
              <a:rPr lang="en-GB"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 </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9" name="Textfeld 12">
            <a:extLst>
              <a:ext uri="{FF2B5EF4-FFF2-40B4-BE49-F238E27FC236}">
                <a16:creationId xmlns:a16="http://schemas.microsoft.com/office/drawing/2014/main" id="{785AA928-6AA8-8448-8750-8F12385902A1}"/>
              </a:ext>
            </a:extLst>
          </p:cNvPr>
          <p:cNvSpPr txBox="1"/>
          <p:nvPr/>
        </p:nvSpPr>
        <p:spPr>
          <a:xfrm>
            <a:off x="592667" y="1959527"/>
            <a:ext cx="6660540" cy="338554"/>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err="1">
                <a:latin typeface="Roboto" panose="02000000000000000000" pitchFamily="2" charset="0"/>
                <a:ea typeface="Roboto" panose="02000000000000000000" pitchFamily="2" charset="0"/>
                <a:cs typeface="Arial" panose="020B0604020202020204" pitchFamily="34" charset="0"/>
              </a:rPr>
              <a:t>Krótki</a:t>
            </a:r>
            <a:r>
              <a:rPr lang="en-GB" sz="1600" dirty="0">
                <a:latin typeface="Roboto" panose="02000000000000000000" pitchFamily="2" charset="0"/>
                <a:ea typeface="Roboto" panose="02000000000000000000" pitchFamily="2" charset="0"/>
                <a:cs typeface="Arial" panose="020B0604020202020204" pitchFamily="34" charset="0"/>
              </a:rPr>
              <a:t> film (3,48 </a:t>
            </a:r>
            <a:r>
              <a:rPr lang="en-GB" sz="1600" dirty="0" err="1">
                <a:latin typeface="Roboto" panose="02000000000000000000" pitchFamily="2" charset="0"/>
                <a:ea typeface="Roboto" panose="02000000000000000000" pitchFamily="2" charset="0"/>
                <a:cs typeface="Arial" panose="020B0604020202020204" pitchFamily="34" charset="0"/>
              </a:rPr>
              <a:t>minuty</a:t>
            </a:r>
            <a:r>
              <a:rPr lang="en-GB" sz="1600" dirty="0" smtClean="0">
                <a:latin typeface="Roboto" panose="02000000000000000000" pitchFamily="2" charset="0"/>
                <a:ea typeface="Roboto" panose="02000000000000000000" pitchFamily="2" charset="0"/>
                <a:cs typeface="Arial" panose="020B0604020202020204" pitchFamily="34" charset="0"/>
              </a:rPr>
              <a:t>)</a:t>
            </a:r>
            <a:r>
              <a:rPr lang="pl-PL" sz="1600" dirty="0" smtClean="0">
                <a:latin typeface="Roboto" panose="02000000000000000000" pitchFamily="2" charset="0"/>
                <a:ea typeface="Roboto" panose="02000000000000000000" pitchFamily="2" charset="0"/>
                <a:cs typeface="Arial" panose="020B0604020202020204" pitchFamily="34" charset="0"/>
              </a:rPr>
              <a:t> z</a:t>
            </a:r>
            <a:r>
              <a:rPr lang="en-GB" sz="1600" dirty="0" smtClean="0">
                <a:latin typeface="Roboto" panose="02000000000000000000" pitchFamily="2" charset="0"/>
                <a:ea typeface="Roboto" panose="02000000000000000000" pitchFamily="2" charset="0"/>
                <a:cs typeface="Arial" panose="020B0604020202020204" pitchFamily="34" charset="0"/>
              </a:rPr>
              <a:t> </a:t>
            </a:r>
            <a:r>
              <a:rPr lang="en-GB" sz="1600" dirty="0">
                <a:latin typeface="Roboto" panose="02000000000000000000" pitchFamily="2" charset="0"/>
                <a:ea typeface="Roboto" panose="02000000000000000000" pitchFamily="2" charset="0"/>
                <a:cs typeface="Arial" panose="020B0604020202020204" pitchFamily="34" charset="0"/>
              </a:rPr>
              <a:t>Ellen MacArthur Foundation</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
            <a:extLst>
              <a:ext uri="{FF2B5EF4-FFF2-40B4-BE49-F238E27FC236}">
                <a16:creationId xmlns:a16="http://schemas.microsoft.com/office/drawing/2014/main" id="{F10D0E79-94A8-514D-BEF1-23AEB2ED6E89}"/>
              </a:ext>
            </a:extLst>
          </p:cNvPr>
          <p:cNvSpPr txBox="1"/>
          <p:nvPr/>
        </p:nvSpPr>
        <p:spPr>
          <a:xfrm>
            <a:off x="6941297" y="127320"/>
            <a:ext cx="4926214" cy="615553"/>
          </a:xfrm>
          <a:prstGeom prst="rect">
            <a:avLst/>
          </a:prstGeom>
          <a:noFill/>
        </p:spPr>
        <p:txBody>
          <a:bodyPr wrap="square" rtlCol="0">
            <a:spAutoFit/>
          </a:bodyPr>
          <a:lstStyle/>
          <a:p>
            <a:pPr algn="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Gospodarka cyrkularna</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3" name="Rectangle 12">
            <a:extLst>
              <a:ext uri="{FF2B5EF4-FFF2-40B4-BE49-F238E27FC236}">
                <a16:creationId xmlns:a16="http://schemas.microsoft.com/office/drawing/2014/main" id="{378CF1ED-30E5-8E46-A8A4-8A4933D9CD10}"/>
              </a:ext>
            </a:extLst>
          </p:cNvPr>
          <p:cNvSpPr/>
          <p:nvPr/>
        </p:nvSpPr>
        <p:spPr>
          <a:xfrm>
            <a:off x="9907751" y="4028949"/>
            <a:ext cx="2284248" cy="2708434"/>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Gospodarka cyrkularna (GOZ)</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5" name="Rectangle 4">
            <a:extLst>
              <a:ext uri="{FF2B5EF4-FFF2-40B4-BE49-F238E27FC236}">
                <a16:creationId xmlns:a16="http://schemas.microsoft.com/office/drawing/2014/main" id="{9C4AD7E4-A4A1-8F46-9A40-11856B9D0DEA}"/>
              </a:ext>
            </a:extLst>
          </p:cNvPr>
          <p:cNvSpPr/>
          <p:nvPr/>
        </p:nvSpPr>
        <p:spPr>
          <a:xfrm>
            <a:off x="689192" y="2300147"/>
            <a:ext cx="5116785" cy="307777"/>
          </a:xfrm>
          <a:prstGeom prst="rect">
            <a:avLst/>
          </a:prstGeom>
        </p:spPr>
        <p:txBody>
          <a:bodyPr wrap="none">
            <a:spAutoFit/>
          </a:bodyPr>
          <a:lstStyle/>
          <a:p>
            <a:r>
              <a:rPr lang="en-GB" sz="1400" dirty="0">
                <a:latin typeface="Roboto" panose="02000000000000000000" pitchFamily="2" charset="0"/>
                <a:cs typeface="Arial" panose="020B0604020202020204" pitchFamily="34" charset="0"/>
              </a:rPr>
              <a:t>Video Link: </a:t>
            </a:r>
            <a:r>
              <a:rPr lang="en-GB" sz="1400" dirty="0">
                <a:latin typeface="Roboto" panose="02000000000000000000" pitchFamily="2" charset="0"/>
                <a:cs typeface="Arial" panose="020B0604020202020204" pitchFamily="34" charset="0"/>
                <a:hlinkClick r:id="rId4"/>
              </a:rPr>
              <a:t>https://www.youtube.com/watch?v=zCRKvDyyHmI</a:t>
            </a:r>
            <a:r>
              <a:rPr lang="en-GB" sz="1400" dirty="0">
                <a:latin typeface="Roboto" panose="02000000000000000000" pitchFamily="2" charset="0"/>
                <a:cs typeface="Arial" panose="020B0604020202020204" pitchFamily="34" charset="0"/>
              </a:rPr>
              <a:t> </a:t>
            </a:r>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4217" y="2607924"/>
            <a:ext cx="7496715" cy="3905068"/>
          </a:xfrm>
          <a:prstGeom prst="rect">
            <a:avLst/>
          </a:prstGeom>
        </p:spPr>
      </p:pic>
    </p:spTree>
    <p:extLst>
      <p:ext uri="{BB962C8B-B14F-4D97-AF65-F5344CB8AC3E}">
        <p14:creationId xmlns:p14="http://schemas.microsoft.com/office/powerpoint/2010/main" val="3198339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7" y="1419822"/>
            <a:ext cx="6265333"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Pięć cyrkularnych modeli biznesowych</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052117" y="174791"/>
            <a:ext cx="6194652"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modele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biznesowe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88214"/>
            <a:ext cx="4176273" cy="4001095"/>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1. </a:t>
            </a:r>
            <a:r>
              <a:rPr lang="pl-PL" b="1" dirty="0" smtClean="0">
                <a:latin typeface="Roboto" panose="02000000000000000000" pitchFamily="2" charset="0"/>
                <a:ea typeface="Roboto" panose="02000000000000000000" pitchFamily="2" charset="0"/>
                <a:cs typeface="Arial" panose="020B0604020202020204" pitchFamily="34" charset="0"/>
              </a:rPr>
              <a:t>Ciągły obieg dostaw</a:t>
            </a:r>
            <a:endParaRPr lang="en-GB" b="1" dirty="0">
              <a:latin typeface="Roboto" panose="02000000000000000000" pitchFamily="2" charset="0"/>
              <a:ea typeface="Roboto" panose="02000000000000000000" pitchFamily="2" charset="0"/>
              <a:cs typeface="Arial" panose="020B0604020202020204" pitchFamily="34" charset="0"/>
            </a:endParaRPr>
          </a:p>
          <a:p>
            <a:pPr marL="742950" lvl="1"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Zastąpienie konwencjonalnych surowców pierwotnych surowcami </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pochodzenia biologicznego, odnawialnymi, nadającymi się do recyklingu lub biodegradowalnymi</a:t>
            </a:r>
            <a:r>
              <a:rPr lang="pl-PL" sz="1600" dirty="0">
                <a:latin typeface="Roboto" panose="02000000000000000000" pitchFamily="2" charset="0"/>
                <a:ea typeface="Roboto" panose="02000000000000000000" pitchFamily="2" charset="0"/>
                <a:cs typeface="Arial" panose="020B0604020202020204" pitchFamily="34" charset="0"/>
              </a:rPr>
              <a:t>.</a:t>
            </a:r>
          </a:p>
          <a:p>
            <a:pPr marL="742950" lvl="1"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Zmniejszenie presji na ograniczone surowce pierwotne</a:t>
            </a:r>
          </a:p>
          <a:p>
            <a:pPr marL="742950" lvl="1"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Np. </a:t>
            </a:r>
            <a:r>
              <a:rPr lang="pl-PL" sz="1600" dirty="0" err="1">
                <a:latin typeface="Roboto" panose="02000000000000000000" pitchFamily="2" charset="0"/>
                <a:ea typeface="Roboto" panose="02000000000000000000" pitchFamily="2" charset="0"/>
                <a:cs typeface="Arial" panose="020B0604020202020204" pitchFamily="34" charset="0"/>
              </a:rPr>
              <a:t>Vollebak</a:t>
            </a:r>
            <a:r>
              <a:rPr lang="pl-PL" sz="1600" dirty="0">
                <a:latin typeface="Roboto" panose="02000000000000000000" pitchFamily="2" charset="0"/>
                <a:ea typeface="Roboto" panose="02000000000000000000" pitchFamily="2" charset="0"/>
                <a:cs typeface="Arial" panose="020B0604020202020204" pitchFamily="34" charset="0"/>
              </a:rPr>
              <a:t> produkuje koszulkę z pulpy eukaliptusa, buka i glonów, które ulegają biodegradacji w ciągu 12 tygodni.</a:t>
            </a: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9" name="Picture 8">
            <a:extLst>
              <a:ext uri="{FF2B5EF4-FFF2-40B4-BE49-F238E27FC236}">
                <a16:creationId xmlns:a16="http://schemas.microsoft.com/office/drawing/2014/main" id="{193A6408-813F-9C4D-B0A5-30F4B3904038}"/>
              </a:ext>
            </a:extLst>
          </p:cNvPr>
          <p:cNvPicPr/>
          <p:nvPr/>
        </p:nvPicPr>
        <p:blipFill>
          <a:blip r:embed="rId4" cstate="screen">
            <a:extLst>
              <a:ext uri="{28A0092B-C50C-407E-A947-70E740481C1C}">
                <a14:useLocalDpi xmlns:a14="http://schemas.microsoft.com/office/drawing/2010/main"/>
              </a:ext>
            </a:extLst>
          </a:blip>
          <a:stretch>
            <a:fillRect/>
          </a:stretch>
        </p:blipFill>
        <p:spPr>
          <a:xfrm>
            <a:off x="5008098" y="2364911"/>
            <a:ext cx="4341066" cy="3228013"/>
          </a:xfrm>
          <a:prstGeom prst="rect">
            <a:avLst/>
          </a:prstGeom>
        </p:spPr>
      </p:pic>
      <p:sp>
        <p:nvSpPr>
          <p:cNvPr id="12" name="Rectangle 11">
            <a:extLst>
              <a:ext uri="{FF2B5EF4-FFF2-40B4-BE49-F238E27FC236}">
                <a16:creationId xmlns:a16="http://schemas.microsoft.com/office/drawing/2014/main" id="{A6ED0FA2-6B3D-5B49-89AB-5EA0E5A4A9F0}"/>
              </a:ext>
            </a:extLst>
          </p:cNvPr>
          <p:cNvSpPr/>
          <p:nvPr/>
        </p:nvSpPr>
        <p:spPr>
          <a:xfrm>
            <a:off x="9907752" y="3859006"/>
            <a:ext cx="2284248" cy="2708434"/>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Cyrkularne modele biznesowe</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11" name="Textfeld 12">
            <a:extLst>
              <a:ext uri="{FF2B5EF4-FFF2-40B4-BE49-F238E27FC236}">
                <a16:creationId xmlns:a16="http://schemas.microsoft.com/office/drawing/2014/main" id="{16E576C0-B912-AF48-A4EA-A05497C23BC8}"/>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en-GB" sz="1200" dirty="0">
                <a:latin typeface="Roboto" panose="02000000000000000000" pitchFamily="2" charset="0"/>
                <a:ea typeface="Roboto" panose="02000000000000000000" pitchFamily="2" charset="0"/>
                <a:cs typeface="Arial" panose="020B0604020202020204" pitchFamily="34" charset="0"/>
              </a:rPr>
              <a:t>Source: Accenture (2014), OECD (2018)</a:t>
            </a:r>
          </a:p>
        </p:txBody>
      </p:sp>
    </p:spTree>
    <p:extLst>
      <p:ext uri="{BB962C8B-B14F-4D97-AF65-F5344CB8AC3E}">
        <p14:creationId xmlns:p14="http://schemas.microsoft.com/office/powerpoint/2010/main" val="29890746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592675" y="2260081"/>
            <a:ext cx="4760639" cy="3108543"/>
          </a:xfrm>
          <a:prstGeom prst="rect">
            <a:avLst/>
          </a:prstGeom>
          <a:noFill/>
        </p:spPr>
        <p:txBody>
          <a:bodyPr wrap="square" rtlCol="0">
            <a:spAutoFit/>
          </a:bodyPr>
          <a:lstStyle/>
          <a:p>
            <a:pPr>
              <a:spcAft>
                <a:spcPts val="2400"/>
              </a:spcAft>
            </a:pPr>
            <a:r>
              <a:rPr lang="en-GB" b="1" dirty="0" smtClean="0">
                <a:latin typeface="Roboto" panose="02000000000000000000" pitchFamily="2" charset="0"/>
                <a:ea typeface="Roboto" panose="02000000000000000000" pitchFamily="2" charset="0"/>
                <a:cs typeface="Arial" panose="020B0604020202020204" pitchFamily="34" charset="0"/>
              </a:rPr>
              <a:t>2. </a:t>
            </a:r>
            <a:r>
              <a:rPr lang="en-GB" b="1" dirty="0" err="1" smtClean="0">
                <a:latin typeface="Roboto" panose="02000000000000000000" pitchFamily="2" charset="0"/>
                <a:ea typeface="Roboto" panose="02000000000000000000" pitchFamily="2" charset="0"/>
                <a:cs typeface="Arial" panose="020B0604020202020204" pitchFamily="34" charset="0"/>
              </a:rPr>
              <a:t>Odzyskiwanie</a:t>
            </a:r>
            <a:r>
              <a:rPr lang="pl-PL" b="1" dirty="0" smtClean="0">
                <a:latin typeface="Roboto" panose="02000000000000000000" pitchFamily="2" charset="0"/>
                <a:ea typeface="Roboto" panose="02000000000000000000" pitchFamily="2" charset="0"/>
                <a:cs typeface="Arial" panose="020B0604020202020204" pitchFamily="34" charset="0"/>
              </a:rPr>
              <a:t> zasobów</a:t>
            </a:r>
            <a:r>
              <a:rPr lang="en-GB" b="1" dirty="0" smtClean="0">
                <a:latin typeface="Roboto" panose="02000000000000000000" pitchFamily="2" charset="0"/>
                <a:ea typeface="Roboto" panose="02000000000000000000" pitchFamily="2" charset="0"/>
                <a:cs typeface="Arial" panose="020B0604020202020204" pitchFamily="34" charset="0"/>
              </a:rPr>
              <a:t> </a:t>
            </a:r>
            <a:r>
              <a:rPr lang="en-GB" b="1" dirty="0" err="1" smtClean="0">
                <a:latin typeface="Roboto" panose="02000000000000000000" pitchFamily="2" charset="0"/>
                <a:ea typeface="Roboto" panose="02000000000000000000" pitchFamily="2" charset="0"/>
                <a:cs typeface="Arial" panose="020B0604020202020204" pitchFamily="34" charset="0"/>
              </a:rPr>
              <a:t>i</a:t>
            </a:r>
            <a:r>
              <a:rPr lang="en-GB" b="1" dirty="0" smtClean="0">
                <a:latin typeface="Roboto" panose="02000000000000000000" pitchFamily="2" charset="0"/>
                <a:ea typeface="Roboto" panose="02000000000000000000" pitchFamily="2" charset="0"/>
                <a:cs typeface="Arial" panose="020B0604020202020204" pitchFamily="34" charset="0"/>
              </a:rPr>
              <a:t> </a:t>
            </a:r>
            <a:r>
              <a:rPr lang="en-GB" b="1" dirty="0" err="1" smtClean="0">
                <a:latin typeface="Roboto" panose="02000000000000000000" pitchFamily="2" charset="0"/>
                <a:ea typeface="Roboto" panose="02000000000000000000" pitchFamily="2" charset="0"/>
                <a:cs typeface="Arial" panose="020B0604020202020204" pitchFamily="34" charset="0"/>
              </a:rPr>
              <a:t>recykling</a:t>
            </a:r>
            <a:endParaRPr lang="en-GB" b="1" dirty="0" smtClean="0">
              <a:latin typeface="Roboto" panose="02000000000000000000" pitchFamily="2" charset="0"/>
              <a:ea typeface="Roboto" panose="02000000000000000000" pitchFamily="2" charset="0"/>
              <a:cs typeface="Arial" panose="020B0604020202020204" pitchFamily="34" charset="0"/>
            </a:endParaRPr>
          </a:p>
          <a:p>
            <a:pPr marL="800100" lvl="1" indent="-34290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Odzyskiwanie i ponowne wykorzystanie zasobów lub energii ze zużytych</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 odpadów lub produktów ubocznych</a:t>
            </a:r>
          </a:p>
          <a:p>
            <a:pPr marL="800100" lvl="1" indent="-342900">
              <a:spcAft>
                <a:spcPts val="1800"/>
              </a:spcAft>
              <a:buFont typeface="Wingdings" pitchFamily="2" charset="2"/>
              <a:buChar char="v"/>
            </a:pPr>
            <a:r>
              <a:rPr lang="pl-PL" sz="1600" b="1" dirty="0" smtClean="0">
                <a:solidFill>
                  <a:srgbClr val="3D8400"/>
                </a:solidFill>
                <a:latin typeface="Roboto" panose="02000000000000000000" pitchFamily="2" charset="0"/>
                <a:ea typeface="Roboto" panose="02000000000000000000" pitchFamily="2" charset="0"/>
                <a:cs typeface="Arial" panose="020B0604020202020204" pitchFamily="34" charset="0"/>
              </a:rPr>
              <a:t>Waloryzacja</a:t>
            </a:r>
            <a:r>
              <a:rPr lang="pl-PL" sz="1600" dirty="0" smtClean="0">
                <a:latin typeface="Roboto" panose="02000000000000000000" pitchFamily="2" charset="0"/>
                <a:ea typeface="Roboto" panose="02000000000000000000" pitchFamily="2" charset="0"/>
                <a:cs typeface="Arial" panose="020B0604020202020204" pitchFamily="34" charset="0"/>
              </a:rPr>
              <a:t> </a:t>
            </a:r>
            <a:r>
              <a:rPr lang="pl-PL" sz="1600" dirty="0">
                <a:latin typeface="Roboto" panose="02000000000000000000" pitchFamily="2" charset="0"/>
                <a:ea typeface="Roboto" panose="02000000000000000000" pitchFamily="2" charset="0"/>
                <a:cs typeface="Arial" panose="020B0604020202020204" pitchFamily="34" charset="0"/>
              </a:rPr>
              <a:t>odpadów i produktów ubocznych poprzez nadanie im </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drugiego życia</a:t>
            </a:r>
            <a:r>
              <a:rPr lang="pl-PL" sz="1600" dirty="0">
                <a:latin typeface="Roboto" panose="02000000000000000000" pitchFamily="2" charset="0"/>
                <a:ea typeface="Roboto" panose="02000000000000000000" pitchFamily="2" charset="0"/>
                <a:cs typeface="Arial" panose="020B0604020202020204" pitchFamily="34" charset="0"/>
              </a:rPr>
              <a:t> i ponowne wykorzystanie ich do wytworzenia </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nowego produktu</a:t>
            </a:r>
          </a:p>
          <a:p>
            <a:pPr marL="800100" lvl="1" indent="-34290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Np. Toast Ale - odpadki chleba do piwa</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3" name="Rectangle 2">
            <a:extLst>
              <a:ext uri="{FF2B5EF4-FFF2-40B4-BE49-F238E27FC236}">
                <a16:creationId xmlns:a16="http://schemas.microsoft.com/office/drawing/2014/main" id="{685EE8D5-7416-444A-B85C-37829C6E3549}"/>
              </a:ext>
            </a:extLst>
          </p:cNvPr>
          <p:cNvSpPr>
            <a:spLocks noChangeArrowheads="1"/>
          </p:cNvSpPr>
          <p:nvPr/>
        </p:nvSpPr>
        <p:spPr bwMode="auto">
          <a:xfrm>
            <a:off x="3213873" y="3711778"/>
            <a:ext cx="19450869"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1025" name="Picture 42">
            <a:extLst>
              <a:ext uri="{FF2B5EF4-FFF2-40B4-BE49-F238E27FC236}">
                <a16:creationId xmlns:a16="http://schemas.microsoft.com/office/drawing/2014/main" id="{A65075B0-1CE5-E34E-8944-C23282A76AAA}"/>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5343727" y="2054999"/>
            <a:ext cx="4295056" cy="3221292"/>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9121EA2B-5405-6F4F-A058-556E3D2ED9EC}"/>
              </a:ext>
            </a:extLst>
          </p:cNvPr>
          <p:cNvSpPr/>
          <p:nvPr/>
        </p:nvSpPr>
        <p:spPr>
          <a:xfrm>
            <a:off x="9907752" y="3722934"/>
            <a:ext cx="2284248" cy="2708434"/>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Cyrkularne modele biznesowe</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17" name="Textfeld 12">
            <a:extLst>
              <a:ext uri="{FF2B5EF4-FFF2-40B4-BE49-F238E27FC236}">
                <a16:creationId xmlns:a16="http://schemas.microsoft.com/office/drawing/2014/main" id="{53C9A314-FD0D-9745-A11C-0A064723FAC0}"/>
              </a:ext>
            </a:extLst>
          </p:cNvPr>
          <p:cNvSpPr txBox="1"/>
          <p:nvPr/>
        </p:nvSpPr>
        <p:spPr>
          <a:xfrm>
            <a:off x="5343727" y="5326070"/>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e</a:t>
            </a:r>
            <a:r>
              <a:rPr lang="en-GB" sz="1200" dirty="0">
                <a:latin typeface="Roboto" panose="02000000000000000000" pitchFamily="2" charset="0"/>
                <a:ea typeface="Roboto" panose="02000000000000000000" pitchFamily="2" charset="0"/>
                <a:cs typeface="Arial" panose="020B0604020202020204" pitchFamily="34" charset="0"/>
              </a:rPr>
              <a:t>: Accenture (2014), OECD (2018)</a:t>
            </a:r>
          </a:p>
        </p:txBody>
      </p:sp>
      <p:sp>
        <p:nvSpPr>
          <p:cNvPr id="5" name="TextBox 4"/>
          <p:cNvSpPr txBox="1"/>
          <p:nvPr/>
        </p:nvSpPr>
        <p:spPr>
          <a:xfrm>
            <a:off x="533319" y="5804658"/>
            <a:ext cx="9190717" cy="923330"/>
          </a:xfrm>
          <a:prstGeom prst="rect">
            <a:avLst/>
          </a:prstGeom>
          <a:noFill/>
        </p:spPr>
        <p:txBody>
          <a:bodyPr wrap="square" rtlCol="0">
            <a:spAutoFit/>
          </a:bodyPr>
          <a:lstStyle/>
          <a:p>
            <a:r>
              <a:rPr lang="pl-PL" dirty="0">
                <a:solidFill>
                  <a:srgbClr val="0070C0"/>
                </a:solidFill>
              </a:rPr>
              <a:t>Co ciekawe, na Łotwie (a także w Polsce) tradycyjnie chleb przetwarzany był na "</a:t>
            </a:r>
            <a:r>
              <a:rPr lang="pl-PL" dirty="0" smtClean="0">
                <a:solidFill>
                  <a:srgbClr val="0070C0"/>
                </a:solidFill>
              </a:rPr>
              <a:t>kwas" </a:t>
            </a:r>
            <a:r>
              <a:rPr lang="pl-PL" dirty="0">
                <a:solidFill>
                  <a:srgbClr val="0070C0"/>
                </a:solidFill>
              </a:rPr>
              <a:t>(napój podobny do piwa, nadal dość popularny na Łotwie, w Polsce i niektórych innych krajach Europy Wschodniej). Pokazuje to, że poszukiwanie innowacji jest często warte powrotu do tradycji.</a:t>
            </a:r>
            <a:endParaRPr lang="en-GB" dirty="0">
              <a:solidFill>
                <a:srgbClr val="0070C0"/>
              </a:solidFill>
            </a:endParaRPr>
          </a:p>
        </p:txBody>
      </p:sp>
      <p:sp>
        <p:nvSpPr>
          <p:cNvPr id="14" name="Textfeld 1">
            <a:extLst>
              <a:ext uri="{FF2B5EF4-FFF2-40B4-BE49-F238E27FC236}">
                <a16:creationId xmlns:a16="http://schemas.microsoft.com/office/drawing/2014/main" id="{916C075C-E486-8B40-A758-F39602688645}"/>
              </a:ext>
            </a:extLst>
          </p:cNvPr>
          <p:cNvSpPr txBox="1"/>
          <p:nvPr/>
        </p:nvSpPr>
        <p:spPr>
          <a:xfrm>
            <a:off x="6052117" y="174791"/>
            <a:ext cx="6194652"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modele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biznesowe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8" name="Textfeld 9">
            <a:extLst>
              <a:ext uri="{FF2B5EF4-FFF2-40B4-BE49-F238E27FC236}">
                <a16:creationId xmlns:a16="http://schemas.microsoft.com/office/drawing/2014/main" id="{8DA0CED4-49C8-2449-95D6-706ECBA6F632}"/>
              </a:ext>
            </a:extLst>
          </p:cNvPr>
          <p:cNvSpPr txBox="1"/>
          <p:nvPr/>
        </p:nvSpPr>
        <p:spPr>
          <a:xfrm>
            <a:off x="592667" y="1419822"/>
            <a:ext cx="6265333"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Pięć cyrkularnych modeli biznesowych</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380666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606740" y="2203809"/>
            <a:ext cx="4271057" cy="3847207"/>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3. </a:t>
            </a:r>
            <a:r>
              <a:rPr lang="pl-PL" b="1" dirty="0" smtClean="0">
                <a:latin typeface="Roboto" panose="02000000000000000000" pitchFamily="2" charset="0"/>
                <a:ea typeface="Roboto" panose="02000000000000000000" pitchFamily="2" charset="0"/>
                <a:cs typeface="Arial" panose="020B0604020202020204" pitchFamily="34" charset="0"/>
              </a:rPr>
              <a:t>Wydłużenie okresu użytkowania</a:t>
            </a:r>
            <a:endParaRPr lang="en-GB" b="1" dirty="0">
              <a:latin typeface="Roboto" panose="02000000000000000000" pitchFamily="2" charset="0"/>
              <a:ea typeface="Roboto" panose="02000000000000000000" pitchFamily="2" charset="0"/>
              <a:cs typeface="Arial" panose="020B0604020202020204" pitchFamily="34" charset="0"/>
            </a:endParaRPr>
          </a:p>
          <a:p>
            <a:pPr marL="742950" lvl="1" indent="-285750">
              <a:spcAft>
                <a:spcPts val="1800"/>
              </a:spcAft>
              <a:buFont typeface="Wingdings" pitchFamily="2" charset="2"/>
              <a:buChar char="v"/>
            </a:pP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Wydłużenie cyklu życia istniejących produktów</a:t>
            </a:r>
            <a:r>
              <a:rPr lang="pl-PL" sz="1600" dirty="0">
                <a:latin typeface="Roboto" panose="02000000000000000000" pitchFamily="2" charset="0"/>
                <a:ea typeface="Roboto" panose="02000000000000000000" pitchFamily="2" charset="0"/>
                <a:cs typeface="Arial" panose="020B0604020202020204" pitchFamily="34" charset="0"/>
              </a:rPr>
              <a:t> poprzez naprawę, modernizację, regenerację i odsprzedaż. </a:t>
            </a:r>
          </a:p>
          <a:p>
            <a:pPr marL="742950" lvl="1" indent="-28575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Spowalnia wydobycie zasobów, przepływ materiałów przez gospodarkę i wytwarzanie odpadów</a:t>
            </a:r>
          </a:p>
          <a:p>
            <a:pPr marL="742950" lvl="1" indent="-28575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Na przykład, </a:t>
            </a:r>
            <a:r>
              <a:rPr lang="pl-PL" sz="1600" dirty="0" err="1">
                <a:latin typeface="Roboto" panose="02000000000000000000" pitchFamily="2" charset="0"/>
                <a:ea typeface="Roboto" panose="02000000000000000000" pitchFamily="2" charset="0"/>
                <a:cs typeface="Arial" panose="020B0604020202020204" pitchFamily="34" charset="0"/>
              </a:rPr>
              <a:t>Kaiyo</a:t>
            </a:r>
            <a:r>
              <a:rPr lang="pl-PL" sz="1600" dirty="0">
                <a:latin typeface="Roboto" panose="02000000000000000000" pitchFamily="2" charset="0"/>
                <a:ea typeface="Roboto" panose="02000000000000000000" pitchFamily="2" charset="0"/>
                <a:cs typeface="Arial" panose="020B0604020202020204" pitchFamily="34" charset="0"/>
              </a:rPr>
              <a:t> naprawia i odsprzedaje niechciane meble nowym nabywcom i dzieli się z poprzednimi właścicielami zyskiem.</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5" name="Rectangle 2">
            <a:extLst>
              <a:ext uri="{FF2B5EF4-FFF2-40B4-BE49-F238E27FC236}">
                <a16:creationId xmlns:a16="http://schemas.microsoft.com/office/drawing/2014/main" id="{761C9674-B9E2-354E-B038-17DE848B4145}"/>
              </a:ext>
            </a:extLst>
          </p:cNvPr>
          <p:cNvSpPr>
            <a:spLocks noChangeArrowheads="1"/>
          </p:cNvSpPr>
          <p:nvPr/>
        </p:nvSpPr>
        <p:spPr bwMode="auto">
          <a:xfrm>
            <a:off x="3301138" y="4114651"/>
            <a:ext cx="2310101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pic>
        <p:nvPicPr>
          <p:cNvPr id="2049" name="Picture 15">
            <a:extLst>
              <a:ext uri="{FF2B5EF4-FFF2-40B4-BE49-F238E27FC236}">
                <a16:creationId xmlns:a16="http://schemas.microsoft.com/office/drawing/2014/main" id="{772E6F1B-CE35-314D-A72B-155E13EB455F}"/>
              </a:ext>
            </a:extLst>
          </p:cNvPr>
          <p:cNvPicPr>
            <a:picLocks noChangeAspect="1" noChangeArrowheads="1"/>
          </p:cNvPicPr>
          <p:nvPr/>
        </p:nvPicPr>
        <p:blipFill>
          <a:blip r:embed="rId4" r:link="rId5">
            <a:extLst>
              <a:ext uri="{28A0092B-C50C-407E-A947-70E740481C1C}">
                <a14:useLocalDpi xmlns:a14="http://schemas.microsoft.com/office/drawing/2010/main"/>
              </a:ext>
            </a:extLst>
          </a:blip>
          <a:srcRect/>
          <a:stretch>
            <a:fillRect/>
          </a:stretch>
        </p:blipFill>
        <p:spPr bwMode="auto">
          <a:xfrm>
            <a:off x="4931221" y="2527268"/>
            <a:ext cx="4815699" cy="292381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B5773611-9529-984D-8F9D-90FAC20FB6E7}"/>
              </a:ext>
            </a:extLst>
          </p:cNvPr>
          <p:cNvSpPr/>
          <p:nvPr/>
        </p:nvSpPr>
        <p:spPr>
          <a:xfrm>
            <a:off x="9937947" y="3731851"/>
            <a:ext cx="2337672" cy="3046988"/>
          </a:xfrm>
          <a:prstGeom prst="rect">
            <a:avLst/>
          </a:prstGeom>
        </p:spPr>
        <p:txBody>
          <a:bodyPr wrap="square">
            <a:spAutoFit/>
          </a:bodyPr>
          <a:lstStyle/>
          <a:p>
            <a:pPr marL="285750" indent="-285750">
              <a:spcAft>
                <a:spcPts val="1200"/>
              </a:spcAft>
              <a:buFont typeface="Wingdings" pitchFamily="2" charset="2"/>
              <a:buChar char="v"/>
            </a:pPr>
            <a:r>
              <a:rPr lang="en-GB" sz="1200" dirty="0">
                <a:latin typeface="Roboto" panose="02000000000000000000" pitchFamily="2" charset="0"/>
                <a:ea typeface="Roboto" panose="02000000000000000000" pitchFamily="2" charset="0"/>
                <a:cs typeface="Arial" panose="020B0604020202020204" pitchFamily="34" charset="0"/>
              </a:rPr>
              <a:t>Quiz </a:t>
            </a:r>
            <a:r>
              <a:rPr lang="pl-PL" sz="1200" dirty="0">
                <a:latin typeface="Roboto" panose="02000000000000000000" pitchFamily="2" charset="0"/>
                <a:ea typeface="Roboto" panose="02000000000000000000" pitchFamily="2" charset="0"/>
                <a:cs typeface="Arial" panose="020B0604020202020204" pitchFamily="34" charset="0"/>
              </a:rPr>
              <a:t>na temat ilości odpadów</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200" dirty="0">
                <a:latin typeface="Roboto" panose="02000000000000000000" pitchFamily="2" charset="0"/>
                <a:ea typeface="Roboto" panose="02000000000000000000" pitchFamily="2" charset="0"/>
                <a:cs typeface="Arial" panose="020B0604020202020204" pitchFamily="34" charset="0"/>
              </a:rPr>
              <a:t>Gospodarka liniowa</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200" dirty="0">
                <a:latin typeface="Roboto" panose="02000000000000000000" pitchFamily="2" charset="0"/>
                <a:ea typeface="Roboto" panose="02000000000000000000" pitchFamily="2" charset="0"/>
                <a:cs typeface="Arial" panose="020B0604020202020204" pitchFamily="34" charset="0"/>
              </a:rPr>
              <a:t>Skończoność zasobów</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200" dirty="0">
                <a:latin typeface="Roboto" panose="02000000000000000000" pitchFamily="2" charset="0"/>
                <a:ea typeface="Roboto" panose="02000000000000000000" pitchFamily="2" charset="0"/>
                <a:cs typeface="Arial" panose="020B0604020202020204" pitchFamily="34" charset="0"/>
              </a:rPr>
              <a:t>Gospodarka cyrkularna (GOZ)</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200" b="1" dirty="0">
                <a:solidFill>
                  <a:srgbClr val="C00000"/>
                </a:solidFill>
                <a:latin typeface="Roboto" panose="02000000000000000000" pitchFamily="2" charset="0"/>
                <a:ea typeface="Roboto" panose="02000000000000000000" pitchFamily="2" charset="0"/>
                <a:cs typeface="Arial" panose="020B0604020202020204" pitchFamily="34" charset="0"/>
              </a:rPr>
              <a:t>Cyrkularne modele biznesowe</a:t>
            </a:r>
            <a:endParaRPr lang="en-GB" sz="12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2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2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200" dirty="0">
                <a:latin typeface="Roboto" panose="02000000000000000000" pitchFamily="2" charset="0"/>
                <a:ea typeface="Roboto" panose="02000000000000000000" pitchFamily="2" charset="0"/>
                <a:cs typeface="Arial" panose="020B0604020202020204" pitchFamily="34" charset="0"/>
              </a:rPr>
              <a:t>Wnioski</a:t>
            </a:r>
            <a:endParaRPr lang="en-GB" sz="12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2">
            <a:extLst>
              <a:ext uri="{FF2B5EF4-FFF2-40B4-BE49-F238E27FC236}">
                <a16:creationId xmlns:a16="http://schemas.microsoft.com/office/drawing/2014/main" id="{CBC6F99E-ADEC-E34A-B083-8A0E015FB1B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a:latin typeface="Roboto" panose="02000000000000000000" pitchFamily="2" charset="0"/>
                <a:ea typeface="Roboto" panose="02000000000000000000" pitchFamily="2" charset="0"/>
                <a:cs typeface="Arial" panose="020B0604020202020204" pitchFamily="34" charset="0"/>
              </a:rPr>
              <a:t>Accenture (2014), OECD (2018)</a:t>
            </a:r>
          </a:p>
        </p:txBody>
      </p:sp>
      <p:sp>
        <p:nvSpPr>
          <p:cNvPr id="17" name="Textfeld 1">
            <a:extLst>
              <a:ext uri="{FF2B5EF4-FFF2-40B4-BE49-F238E27FC236}">
                <a16:creationId xmlns:a16="http://schemas.microsoft.com/office/drawing/2014/main" id="{916C075C-E486-8B40-A758-F39602688645}"/>
              </a:ext>
            </a:extLst>
          </p:cNvPr>
          <p:cNvSpPr txBox="1"/>
          <p:nvPr/>
        </p:nvSpPr>
        <p:spPr>
          <a:xfrm>
            <a:off x="6052117" y="174791"/>
            <a:ext cx="6194652"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modele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biznesowe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8" name="Textfeld 9">
            <a:extLst>
              <a:ext uri="{FF2B5EF4-FFF2-40B4-BE49-F238E27FC236}">
                <a16:creationId xmlns:a16="http://schemas.microsoft.com/office/drawing/2014/main" id="{8DA0CED4-49C8-2449-95D6-706ECBA6F632}"/>
              </a:ext>
            </a:extLst>
          </p:cNvPr>
          <p:cNvSpPr txBox="1"/>
          <p:nvPr/>
        </p:nvSpPr>
        <p:spPr>
          <a:xfrm>
            <a:off x="592667" y="1419822"/>
            <a:ext cx="6265333"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Pięć cyrkularnych modeli biznesowych</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21186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8" y="1419822"/>
            <a:ext cx="5317066"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Zakres prezentacji</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Streszczenie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1" name="Textfeld 12">
            <a:extLst>
              <a:ext uri="{FF2B5EF4-FFF2-40B4-BE49-F238E27FC236}">
                <a16:creationId xmlns:a16="http://schemas.microsoft.com/office/drawing/2014/main" id="{C65C5846-75CA-1543-81EC-3458DE78E818}"/>
              </a:ext>
            </a:extLst>
          </p:cNvPr>
          <p:cNvSpPr txBox="1"/>
          <p:nvPr/>
        </p:nvSpPr>
        <p:spPr>
          <a:xfrm>
            <a:off x="597571" y="2017785"/>
            <a:ext cx="5330300" cy="3662541"/>
          </a:xfrm>
          <a:prstGeom prst="rect">
            <a:avLst/>
          </a:prstGeom>
          <a:noFill/>
        </p:spPr>
        <p:txBody>
          <a:bodyPr wrap="square" rtlCol="0">
            <a:spAutoFit/>
          </a:bodyPr>
          <a:lstStyle/>
          <a:p>
            <a:pPr marL="285750" indent="-285750">
              <a:spcAft>
                <a:spcPts val="2400"/>
              </a:spcAft>
              <a:buFont typeface="Wingdings" pitchFamily="2" charset="2"/>
              <a:buChar char="v"/>
            </a:pPr>
            <a:r>
              <a:rPr lang="en-GB" sz="1600" dirty="0">
                <a:latin typeface="Roboto" panose="02000000000000000000" pitchFamily="2" charset="0"/>
                <a:ea typeface="Roboto" panose="02000000000000000000" pitchFamily="2" charset="0"/>
                <a:cs typeface="Arial" panose="020B0604020202020204" pitchFamily="34" charset="0"/>
              </a:rPr>
              <a:t>Quiz </a:t>
            </a:r>
            <a:r>
              <a:rPr lang="pl-PL" sz="1600" dirty="0" smtClean="0">
                <a:latin typeface="Roboto" panose="02000000000000000000" pitchFamily="2" charset="0"/>
                <a:ea typeface="Roboto" panose="02000000000000000000" pitchFamily="2" charset="0"/>
                <a:cs typeface="Arial" panose="020B0604020202020204" pitchFamily="34" charset="0"/>
              </a:rPr>
              <a:t>na temat ilości odpadów</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6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2400"/>
              </a:spcAft>
              <a:buFont typeface="Wingdings" pitchFamily="2" charset="2"/>
              <a:buChar char="v"/>
            </a:pPr>
            <a:r>
              <a:rPr lang="pl-PL" sz="1600" dirty="0" smtClean="0">
                <a:latin typeface="Roboto" panose="02000000000000000000" pitchFamily="2" charset="0"/>
                <a:ea typeface="Roboto" panose="02000000000000000000" pitchFamily="2" charset="0"/>
                <a:cs typeface="Arial" panose="020B0604020202020204" pitchFamily="34" charset="0"/>
              </a:rPr>
              <a:t>Wnioski</a:t>
            </a:r>
            <a:endParaRPr lang="en-GB" sz="1600" dirty="0">
              <a:latin typeface="Roboto" panose="02000000000000000000" pitchFamily="2" charset="0"/>
              <a:ea typeface="Roboto" panose="02000000000000000000" pitchFamily="2" charset="0"/>
              <a:cs typeface="Arial" panose="020B0604020202020204" pitchFamily="34" charset="0"/>
            </a:endParaRPr>
          </a:p>
        </p:txBody>
      </p:sp>
      <p:pic>
        <p:nvPicPr>
          <p:cNvPr id="7" name="Picture 6">
            <a:extLst>
              <a:ext uri="{FF2B5EF4-FFF2-40B4-BE49-F238E27FC236}">
                <a16:creationId xmlns:a16="http://schemas.microsoft.com/office/drawing/2014/main" id="{83CD7193-B8CF-884D-8E38-A9F9C626BEF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02589" y="952426"/>
            <a:ext cx="5777602" cy="5921323"/>
          </a:xfrm>
          <a:prstGeom prst="rect">
            <a:avLst/>
          </a:prstGeom>
        </p:spPr>
      </p:pic>
    </p:spTree>
    <p:extLst>
      <p:ext uri="{BB962C8B-B14F-4D97-AF65-F5344CB8AC3E}">
        <p14:creationId xmlns:p14="http://schemas.microsoft.com/office/powerpoint/2010/main" val="18259076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24288" y="2157165"/>
            <a:ext cx="4554746" cy="4247317"/>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4. </a:t>
            </a:r>
            <a:r>
              <a:rPr lang="pl-PL" b="1" dirty="0">
                <a:latin typeface="Roboto" panose="02000000000000000000" pitchFamily="2" charset="0"/>
                <a:ea typeface="Roboto" panose="02000000000000000000" pitchFamily="2" charset="0"/>
                <a:cs typeface="Arial" panose="020B0604020202020204" pitchFamily="34" charset="0"/>
              </a:rPr>
              <a:t>W</a:t>
            </a:r>
            <a:r>
              <a:rPr lang="pl-PL" b="1" dirty="0" smtClean="0">
                <a:latin typeface="Roboto" panose="02000000000000000000" pitchFamily="2" charset="0"/>
                <a:ea typeface="Roboto" panose="02000000000000000000" pitchFamily="2" charset="0"/>
                <a:cs typeface="Arial" panose="020B0604020202020204" pitchFamily="34" charset="0"/>
              </a:rPr>
              <a:t>spółdzielenie</a:t>
            </a:r>
            <a:endParaRPr lang="en-GB" b="1" dirty="0">
              <a:latin typeface="Roboto" panose="02000000000000000000" pitchFamily="2" charset="0"/>
              <a:ea typeface="Roboto" panose="02000000000000000000" pitchFamily="2" charset="0"/>
              <a:cs typeface="Arial" panose="020B0604020202020204" pitchFamily="34" charset="0"/>
            </a:endParaRPr>
          </a:p>
          <a:p>
            <a:pPr marL="742950" lvl="1"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Umożliwienie współużytkowania </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nie w pełni wykorzystanych</a:t>
            </a:r>
            <a:r>
              <a:rPr lang="pl-PL" sz="1600" dirty="0">
                <a:latin typeface="Roboto" panose="02000000000000000000" pitchFamily="2" charset="0"/>
                <a:ea typeface="Roboto" panose="02000000000000000000" pitchFamily="2" charset="0"/>
                <a:cs typeface="Arial" panose="020B0604020202020204" pitchFamily="34" charset="0"/>
              </a:rPr>
              <a:t> produktów i aktywów</a:t>
            </a:r>
          </a:p>
          <a:p>
            <a:pPr marL="742950" lvl="1"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Zmniejszenie zapotrzebowania na nowe produkty i surowce.</a:t>
            </a:r>
          </a:p>
          <a:p>
            <a:pPr marL="742950" lvl="1" indent="-285750">
              <a:spcAft>
                <a:spcPts val="24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Na przykład </a:t>
            </a:r>
            <a:r>
              <a:rPr lang="pl-PL" sz="1600" dirty="0" err="1">
                <a:latin typeface="Roboto" panose="02000000000000000000" pitchFamily="2" charset="0"/>
                <a:ea typeface="Roboto" panose="02000000000000000000" pitchFamily="2" charset="0"/>
                <a:cs typeface="Arial" panose="020B0604020202020204" pitchFamily="34" charset="0"/>
              </a:rPr>
              <a:t>Spinlister</a:t>
            </a:r>
            <a:r>
              <a:rPr lang="pl-PL" sz="1600" dirty="0">
                <a:latin typeface="Roboto" panose="02000000000000000000" pitchFamily="2" charset="0"/>
                <a:ea typeface="Roboto" panose="02000000000000000000" pitchFamily="2" charset="0"/>
                <a:cs typeface="Arial" panose="020B0604020202020204" pitchFamily="34" charset="0"/>
              </a:rPr>
              <a:t> - platforma </a:t>
            </a:r>
            <a:r>
              <a:rPr lang="pl-PL" sz="1600" dirty="0" err="1">
                <a:latin typeface="Roboto" panose="02000000000000000000" pitchFamily="2" charset="0"/>
                <a:ea typeface="Roboto" panose="02000000000000000000" pitchFamily="2" charset="0"/>
                <a:cs typeface="Arial" panose="020B0604020202020204" pitchFamily="34" charset="0"/>
              </a:rPr>
              <a:t>peer</a:t>
            </a:r>
            <a:r>
              <a:rPr lang="pl-PL" sz="1600" dirty="0">
                <a:latin typeface="Roboto" panose="02000000000000000000" pitchFamily="2" charset="0"/>
                <a:ea typeface="Roboto" panose="02000000000000000000" pitchFamily="2" charset="0"/>
                <a:cs typeface="Arial" panose="020B0604020202020204" pitchFamily="34" charset="0"/>
              </a:rPr>
              <a:t>-to-</a:t>
            </a:r>
            <a:r>
              <a:rPr lang="pl-PL" sz="1600" dirty="0" err="1">
                <a:latin typeface="Roboto" panose="02000000000000000000" pitchFamily="2" charset="0"/>
                <a:ea typeface="Roboto" panose="02000000000000000000" pitchFamily="2" charset="0"/>
                <a:cs typeface="Arial" panose="020B0604020202020204" pitchFamily="34" charset="0"/>
              </a:rPr>
              <a:t>peer</a:t>
            </a:r>
            <a:r>
              <a:rPr lang="pl-PL" sz="1600" dirty="0">
                <a:latin typeface="Roboto" panose="02000000000000000000" pitchFamily="2" charset="0"/>
                <a:ea typeface="Roboto" panose="02000000000000000000" pitchFamily="2" charset="0"/>
                <a:cs typeface="Arial" panose="020B0604020202020204" pitchFamily="34" charset="0"/>
              </a:rPr>
              <a:t> </a:t>
            </a:r>
            <a:r>
              <a:rPr lang="pl-PL" sz="1600" dirty="0" err="1">
                <a:latin typeface="Roboto" panose="02000000000000000000" pitchFamily="2" charset="0"/>
                <a:ea typeface="Roboto" panose="02000000000000000000" pitchFamily="2" charset="0"/>
                <a:cs typeface="Arial" panose="020B0604020202020204" pitchFamily="34" charset="0"/>
              </a:rPr>
              <a:t>sharing</a:t>
            </a:r>
            <a:r>
              <a:rPr lang="pl-PL" sz="1600" dirty="0">
                <a:latin typeface="Roboto" panose="02000000000000000000" pitchFamily="2" charset="0"/>
                <a:ea typeface="Roboto" panose="02000000000000000000" pitchFamily="2" charset="0"/>
                <a:cs typeface="Arial" panose="020B0604020202020204" pitchFamily="34" charset="0"/>
              </a:rPr>
              <a:t>, która umożliwia właścicielom rowerów sporządzanie </a:t>
            </a:r>
            <a:r>
              <a:rPr lang="pl-PL" sz="1600" dirty="0" smtClean="0">
                <a:latin typeface="Roboto" panose="02000000000000000000" pitchFamily="2" charset="0"/>
                <a:ea typeface="Roboto" panose="02000000000000000000" pitchFamily="2" charset="0"/>
                <a:cs typeface="Arial" panose="020B0604020202020204" pitchFamily="34" charset="0"/>
              </a:rPr>
              <a:t>listy </a:t>
            </a:r>
            <a:r>
              <a:rPr lang="pl-PL" sz="1600" dirty="0">
                <a:latin typeface="Roboto" panose="02000000000000000000" pitchFamily="2" charset="0"/>
                <a:ea typeface="Roboto" panose="02000000000000000000" pitchFamily="2" charset="0"/>
                <a:cs typeface="Arial" panose="020B0604020202020204" pitchFamily="34" charset="0"/>
              </a:rPr>
              <a:t>dostępnych rowerów do wypożyczenia, a wypożyczalniom wyszukiwanie rowerów do wypożyczenia w dowolnym miejscu, w którym się znajdują</a:t>
            </a:r>
            <a:r>
              <a:rPr lang="pl-PL" sz="1600" dirty="0" smtClean="0">
                <a:latin typeface="Roboto" panose="02000000000000000000" pitchFamily="2" charset="0"/>
                <a:ea typeface="Roboto" panose="02000000000000000000" pitchFamily="2" charset="0"/>
                <a:cs typeface="Arial" panose="020B0604020202020204" pitchFamily="34" charset="0"/>
              </a:rPr>
              <a:t>.</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5" name="Rectangle 2">
            <a:extLst>
              <a:ext uri="{FF2B5EF4-FFF2-40B4-BE49-F238E27FC236}">
                <a16:creationId xmlns:a16="http://schemas.microsoft.com/office/drawing/2014/main" id="{2B4A4074-9AC0-7F48-A832-8085C83913CA}"/>
              </a:ext>
            </a:extLst>
          </p:cNvPr>
          <p:cNvSpPr>
            <a:spLocks noChangeArrowheads="1"/>
          </p:cNvSpPr>
          <p:nvPr/>
        </p:nvSpPr>
        <p:spPr bwMode="auto">
          <a:xfrm>
            <a:off x="4415461" y="4092587"/>
            <a:ext cx="2126370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sp>
        <p:nvSpPr>
          <p:cNvPr id="17" name="Rectangle 16">
            <a:extLst>
              <a:ext uri="{FF2B5EF4-FFF2-40B4-BE49-F238E27FC236}">
                <a16:creationId xmlns:a16="http://schemas.microsoft.com/office/drawing/2014/main" id="{A2D12C34-6B73-CC44-A13C-00BCAEA8C219}"/>
              </a:ext>
            </a:extLst>
          </p:cNvPr>
          <p:cNvSpPr/>
          <p:nvPr/>
        </p:nvSpPr>
        <p:spPr>
          <a:xfrm>
            <a:off x="9907751" y="3911491"/>
            <a:ext cx="2284248" cy="2708434"/>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Cyrkularne modele biznesowe</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18" name="Textfeld 12">
            <a:extLst>
              <a:ext uri="{FF2B5EF4-FFF2-40B4-BE49-F238E27FC236}">
                <a16:creationId xmlns:a16="http://schemas.microsoft.com/office/drawing/2014/main" id="{BCB11127-D688-E242-807F-4154DB64556B}"/>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a:latin typeface="Roboto" panose="02000000000000000000" pitchFamily="2" charset="0"/>
                <a:ea typeface="Roboto" panose="02000000000000000000" pitchFamily="2" charset="0"/>
                <a:cs typeface="Arial" panose="020B0604020202020204" pitchFamily="34" charset="0"/>
              </a:rPr>
              <a:t>Accenture (2014), OECD (2018)</a:t>
            </a:r>
          </a:p>
        </p:txBody>
      </p:sp>
      <p:pic>
        <p:nvPicPr>
          <p:cNvPr id="12" name="Picture 11"/>
          <p:cNvPicPr/>
          <p:nvPr/>
        </p:nvPicPr>
        <p:blipFill>
          <a:blip r:embed="rId4" cstate="screen">
            <a:extLst>
              <a:ext uri="{28A0092B-C50C-407E-A947-70E740481C1C}">
                <a14:useLocalDpi xmlns:a14="http://schemas.microsoft.com/office/drawing/2010/main"/>
              </a:ext>
            </a:extLst>
          </a:blip>
          <a:stretch>
            <a:fillRect/>
          </a:stretch>
        </p:blipFill>
        <p:spPr>
          <a:xfrm>
            <a:off x="4856953" y="2170611"/>
            <a:ext cx="4728322" cy="3310706"/>
          </a:xfrm>
          <a:prstGeom prst="rect">
            <a:avLst/>
          </a:prstGeom>
        </p:spPr>
      </p:pic>
      <p:sp>
        <p:nvSpPr>
          <p:cNvPr id="14" name="Textfeld 1">
            <a:extLst>
              <a:ext uri="{FF2B5EF4-FFF2-40B4-BE49-F238E27FC236}">
                <a16:creationId xmlns:a16="http://schemas.microsoft.com/office/drawing/2014/main" id="{916C075C-E486-8B40-A758-F39602688645}"/>
              </a:ext>
            </a:extLst>
          </p:cNvPr>
          <p:cNvSpPr txBox="1"/>
          <p:nvPr/>
        </p:nvSpPr>
        <p:spPr>
          <a:xfrm>
            <a:off x="6052117" y="174791"/>
            <a:ext cx="6194652"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modele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biznesowe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9" name="Textfeld 9">
            <a:extLst>
              <a:ext uri="{FF2B5EF4-FFF2-40B4-BE49-F238E27FC236}">
                <a16:creationId xmlns:a16="http://schemas.microsoft.com/office/drawing/2014/main" id="{8DA0CED4-49C8-2449-95D6-706ECBA6F632}"/>
              </a:ext>
            </a:extLst>
          </p:cNvPr>
          <p:cNvSpPr txBox="1"/>
          <p:nvPr/>
        </p:nvSpPr>
        <p:spPr>
          <a:xfrm>
            <a:off x="592667" y="1419822"/>
            <a:ext cx="6265333"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Pięć cyrkularnych modeli biznesowych</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41279610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13" name="Textfeld 12">
            <a:extLst>
              <a:ext uri="{FF2B5EF4-FFF2-40B4-BE49-F238E27FC236}">
                <a16:creationId xmlns:a16="http://schemas.microsoft.com/office/drawing/2014/main" id="{BFA80CEB-FBD6-C845-9AAE-E71E2DC0F5CA}"/>
              </a:ext>
            </a:extLst>
          </p:cNvPr>
          <p:cNvSpPr txBox="1"/>
          <p:nvPr/>
        </p:nvSpPr>
        <p:spPr>
          <a:xfrm>
            <a:off x="264761" y="2210633"/>
            <a:ext cx="5330300" cy="3831818"/>
          </a:xfrm>
          <a:prstGeom prst="rect">
            <a:avLst/>
          </a:prstGeom>
          <a:noFill/>
        </p:spPr>
        <p:txBody>
          <a:bodyPr wrap="square" rtlCol="0">
            <a:spAutoFit/>
          </a:bodyPr>
          <a:lstStyle/>
          <a:p>
            <a:pPr>
              <a:spcAft>
                <a:spcPts val="2400"/>
              </a:spcAft>
            </a:pPr>
            <a:r>
              <a:rPr lang="en-GB" b="1" dirty="0">
                <a:latin typeface="Roboto" panose="02000000000000000000" pitchFamily="2" charset="0"/>
                <a:ea typeface="Roboto" panose="02000000000000000000" pitchFamily="2" charset="0"/>
                <a:cs typeface="Arial" panose="020B0604020202020204" pitchFamily="34" charset="0"/>
              </a:rPr>
              <a:t>5. </a:t>
            </a:r>
            <a:r>
              <a:rPr lang="pl-PL" b="1" dirty="0" smtClean="0">
                <a:latin typeface="Roboto" panose="02000000000000000000" pitchFamily="2" charset="0"/>
                <a:ea typeface="Roboto" panose="02000000000000000000" pitchFamily="2" charset="0"/>
                <a:cs typeface="Arial" panose="020B0604020202020204" pitchFamily="34" charset="0"/>
              </a:rPr>
              <a:t>Produkt jako usługa</a:t>
            </a:r>
            <a:endParaRPr lang="en-GB" b="1" dirty="0">
              <a:latin typeface="Roboto" panose="02000000000000000000" pitchFamily="2" charset="0"/>
              <a:ea typeface="Roboto" panose="02000000000000000000" pitchFamily="2" charset="0"/>
              <a:cs typeface="Arial" panose="020B0604020202020204" pitchFamily="34" charset="0"/>
            </a:endParaRPr>
          </a:p>
          <a:p>
            <a:pPr marL="742950" lvl="1" indent="-28575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Oferowanie usług dostępu do produktów i zachowanie własności produktów</a:t>
            </a:r>
          </a:p>
          <a:p>
            <a:pPr marL="742950" lvl="1" indent="-28575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Klienci </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nie muszą kupować</a:t>
            </a:r>
            <a:r>
              <a:rPr lang="pl-PL" sz="1600" dirty="0">
                <a:latin typeface="Roboto" panose="02000000000000000000" pitchFamily="2" charset="0"/>
                <a:ea typeface="Roboto" panose="02000000000000000000" pitchFamily="2" charset="0"/>
                <a:cs typeface="Arial" panose="020B0604020202020204" pitchFamily="34" charset="0"/>
              </a:rPr>
              <a:t>, ale korzystać z niego w ramach </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leasingu lub umowy "</a:t>
            </a:r>
            <a:r>
              <a:rPr lang="pl-PL" sz="1600" b="1" dirty="0" err="1">
                <a:solidFill>
                  <a:srgbClr val="3D8400"/>
                </a:solidFill>
                <a:latin typeface="Roboto" panose="02000000000000000000" pitchFamily="2" charset="0"/>
                <a:ea typeface="Roboto" panose="02000000000000000000" pitchFamily="2" charset="0"/>
                <a:cs typeface="Arial" panose="020B0604020202020204" pitchFamily="34" charset="0"/>
              </a:rPr>
              <a:t>pay</a:t>
            </a:r>
            <a:r>
              <a:rPr lang="pl-PL" sz="1600" b="1" dirty="0">
                <a:solidFill>
                  <a:srgbClr val="3D8400"/>
                </a:solidFill>
                <a:latin typeface="Roboto" panose="02000000000000000000" pitchFamily="2" charset="0"/>
                <a:ea typeface="Roboto" panose="02000000000000000000" pitchFamily="2" charset="0"/>
                <a:cs typeface="Arial" panose="020B0604020202020204" pitchFamily="34" charset="0"/>
              </a:rPr>
              <a:t>-per-</a:t>
            </a:r>
            <a:r>
              <a:rPr lang="pl-PL" sz="1600" b="1" dirty="0" err="1">
                <a:solidFill>
                  <a:srgbClr val="3D8400"/>
                </a:solidFill>
                <a:latin typeface="Roboto" panose="02000000000000000000" pitchFamily="2" charset="0"/>
                <a:ea typeface="Roboto" panose="02000000000000000000" pitchFamily="2" charset="0"/>
                <a:cs typeface="Arial" panose="020B0604020202020204" pitchFamily="34" charset="0"/>
              </a:rPr>
              <a:t>use</a:t>
            </a:r>
            <a:r>
              <a:rPr lang="pl-PL" sz="1600" dirty="0">
                <a:latin typeface="Roboto" panose="02000000000000000000" pitchFamily="2" charset="0"/>
                <a:ea typeface="Roboto" panose="02000000000000000000" pitchFamily="2" charset="0"/>
                <a:cs typeface="Arial" panose="020B0604020202020204" pitchFamily="34" charset="0"/>
              </a:rPr>
              <a:t>".</a:t>
            </a:r>
          </a:p>
          <a:p>
            <a:pPr marL="742950" lvl="1" indent="-28575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Promuje oszczędne korzystanie z zasobów naturalnych</a:t>
            </a:r>
          </a:p>
          <a:p>
            <a:pPr marL="742950" lvl="1" indent="-285750">
              <a:spcAft>
                <a:spcPts val="1800"/>
              </a:spcAft>
              <a:buFont typeface="Wingdings" pitchFamily="2" charset="2"/>
              <a:buChar char="v"/>
            </a:pPr>
            <a:r>
              <a:rPr lang="pl-PL" sz="1600" dirty="0">
                <a:latin typeface="Roboto" panose="02000000000000000000" pitchFamily="2" charset="0"/>
                <a:ea typeface="Roboto" panose="02000000000000000000" pitchFamily="2" charset="0"/>
                <a:cs typeface="Arial" panose="020B0604020202020204" pitchFamily="34" charset="0"/>
              </a:rPr>
              <a:t>Na przykład Philips świadczy usługi oświetleniowe "</a:t>
            </a:r>
            <a:r>
              <a:rPr lang="pl-PL" sz="1600" dirty="0" err="1">
                <a:latin typeface="Roboto" panose="02000000000000000000" pitchFamily="2" charset="0"/>
                <a:ea typeface="Roboto" panose="02000000000000000000" pitchFamily="2" charset="0"/>
                <a:cs typeface="Arial" panose="020B0604020202020204" pitchFamily="34" charset="0"/>
              </a:rPr>
              <a:t>pay</a:t>
            </a:r>
            <a:r>
              <a:rPr lang="pl-PL" sz="1600" dirty="0">
                <a:latin typeface="Roboto" panose="02000000000000000000" pitchFamily="2" charset="0"/>
                <a:ea typeface="Roboto" panose="02000000000000000000" pitchFamily="2" charset="0"/>
                <a:cs typeface="Arial" panose="020B0604020202020204" pitchFamily="34" charset="0"/>
              </a:rPr>
              <a:t>-per-</a:t>
            </a:r>
            <a:r>
              <a:rPr lang="pl-PL" sz="1600" dirty="0" err="1">
                <a:latin typeface="Roboto" panose="02000000000000000000" pitchFamily="2" charset="0"/>
                <a:ea typeface="Roboto" panose="02000000000000000000" pitchFamily="2" charset="0"/>
                <a:cs typeface="Arial" panose="020B0604020202020204" pitchFamily="34" charset="0"/>
              </a:rPr>
              <a:t>lux</a:t>
            </a:r>
            <a:r>
              <a:rPr lang="pl-PL" sz="1600" dirty="0">
                <a:latin typeface="Roboto" panose="02000000000000000000" pitchFamily="2" charset="0"/>
                <a:ea typeface="Roboto" panose="02000000000000000000" pitchFamily="2" charset="0"/>
                <a:cs typeface="Arial" panose="020B0604020202020204" pitchFamily="34" charset="0"/>
              </a:rPr>
              <a:t>" dla klientów biznesowych, którzy chcą kupić światło, ale nie powiązaną infrastrukturę oświetleniową.</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4" name="Rectangle 13">
            <a:extLst>
              <a:ext uri="{FF2B5EF4-FFF2-40B4-BE49-F238E27FC236}">
                <a16:creationId xmlns:a16="http://schemas.microsoft.com/office/drawing/2014/main" id="{0B022479-6832-F94C-950A-AD4EAA0131E4}"/>
              </a:ext>
            </a:extLst>
          </p:cNvPr>
          <p:cNvSpPr/>
          <p:nvPr/>
        </p:nvSpPr>
        <p:spPr>
          <a:xfrm>
            <a:off x="9815894" y="4009309"/>
            <a:ext cx="2284248" cy="2708434"/>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Cyrkularne modele biznesowe</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12" name="Textfeld 12">
            <a:extLst>
              <a:ext uri="{FF2B5EF4-FFF2-40B4-BE49-F238E27FC236}">
                <a16:creationId xmlns:a16="http://schemas.microsoft.com/office/drawing/2014/main" id="{B34202B5-6D3A-6142-AFB3-03209B130BF5}"/>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a:latin typeface="Roboto" panose="02000000000000000000" pitchFamily="2" charset="0"/>
                <a:ea typeface="Roboto" panose="02000000000000000000" pitchFamily="2" charset="0"/>
                <a:cs typeface="Arial" panose="020B0604020202020204" pitchFamily="34" charset="0"/>
              </a:rPr>
              <a:t>Accenture (2014), OECD (2018)</a:t>
            </a:r>
          </a:p>
        </p:txBody>
      </p:sp>
      <p:pic>
        <p:nvPicPr>
          <p:cNvPr id="17" name="Picture 16" descr="/var/folders/xk/3xppz26n4h72_xp20dnfknm40000gn/T/com.microsoft.Word/WebArchiveCopyPasteTempFiles/237006205?$rsp-plp-port-320$"/>
          <p:cNvPicPr/>
          <p:nvPr/>
        </p:nvPicPr>
        <p:blipFill>
          <a:blip r:embed="rId4">
            <a:extLst>
              <a:ext uri="{28A0092B-C50C-407E-A947-70E740481C1C}">
                <a14:useLocalDpi xmlns:a14="http://schemas.microsoft.com/office/drawing/2010/main"/>
              </a:ext>
            </a:extLst>
          </a:blip>
          <a:srcRect/>
          <a:stretch>
            <a:fillRect/>
          </a:stretch>
        </p:blipFill>
        <p:spPr bwMode="auto">
          <a:xfrm>
            <a:off x="6078168" y="1866090"/>
            <a:ext cx="3260078" cy="4032456"/>
          </a:xfrm>
          <a:prstGeom prst="rect">
            <a:avLst/>
          </a:prstGeom>
          <a:noFill/>
          <a:ln>
            <a:noFill/>
          </a:ln>
        </p:spPr>
      </p:pic>
      <p:sp>
        <p:nvSpPr>
          <p:cNvPr id="11" name="Textfeld 1">
            <a:extLst>
              <a:ext uri="{FF2B5EF4-FFF2-40B4-BE49-F238E27FC236}">
                <a16:creationId xmlns:a16="http://schemas.microsoft.com/office/drawing/2014/main" id="{916C075C-E486-8B40-A758-F39602688645}"/>
              </a:ext>
            </a:extLst>
          </p:cNvPr>
          <p:cNvSpPr txBox="1"/>
          <p:nvPr/>
        </p:nvSpPr>
        <p:spPr>
          <a:xfrm>
            <a:off x="6052117" y="174791"/>
            <a:ext cx="6194652"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modele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biznesowe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8" name="Textfeld 9">
            <a:extLst>
              <a:ext uri="{FF2B5EF4-FFF2-40B4-BE49-F238E27FC236}">
                <a16:creationId xmlns:a16="http://schemas.microsoft.com/office/drawing/2014/main" id="{8DA0CED4-49C8-2449-95D6-706ECBA6F632}"/>
              </a:ext>
            </a:extLst>
          </p:cNvPr>
          <p:cNvSpPr txBox="1"/>
          <p:nvPr/>
        </p:nvSpPr>
        <p:spPr>
          <a:xfrm>
            <a:off x="592667" y="1430253"/>
            <a:ext cx="6265333"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Pięć cyrkularnych modeli biznesowych</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143449752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9B2047-A6C2-844D-ADA1-C2C9D802B0B7}"/>
              </a:ext>
            </a:extLst>
          </p:cNvPr>
          <p:cNvPicPr>
            <a:picLocks noChangeAspect="1"/>
          </p:cNvPicPr>
          <p:nvPr/>
        </p:nvPicPr>
        <p:blipFill>
          <a:blip r:embed="rId3"/>
          <a:stretch>
            <a:fillRect/>
          </a:stretch>
        </p:blipFill>
        <p:spPr>
          <a:xfrm>
            <a:off x="1719622" y="2776038"/>
            <a:ext cx="8437058" cy="3951227"/>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Rectangle 5">
            <a:extLst>
              <a:ext uri="{FF2B5EF4-FFF2-40B4-BE49-F238E27FC236}">
                <a16:creationId xmlns:a16="http://schemas.microsoft.com/office/drawing/2014/main" id="{CD7470BB-312B-E648-919D-B2B0865FD861}"/>
              </a:ext>
            </a:extLst>
          </p:cNvPr>
          <p:cNvSpPr/>
          <p:nvPr/>
        </p:nvSpPr>
        <p:spPr>
          <a:xfrm>
            <a:off x="9931819" y="3968984"/>
            <a:ext cx="2181107" cy="2877711"/>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Cyrkularne modele biznesowe</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7" name="Textfeld 1">
            <a:extLst>
              <a:ext uri="{FF2B5EF4-FFF2-40B4-BE49-F238E27FC236}">
                <a16:creationId xmlns:a16="http://schemas.microsoft.com/office/drawing/2014/main" id="{36974F67-18BF-D647-95CC-6D201243D33B}"/>
              </a:ext>
            </a:extLst>
          </p:cNvPr>
          <p:cNvSpPr txBox="1"/>
          <p:nvPr/>
        </p:nvSpPr>
        <p:spPr>
          <a:xfrm>
            <a:off x="5946173" y="190109"/>
            <a:ext cx="6245827" cy="615553"/>
          </a:xfrm>
          <a:prstGeom prst="rect">
            <a:avLst/>
          </a:prstGeom>
          <a:noFill/>
        </p:spPr>
        <p:txBody>
          <a:bodyPr wrap="square" rtlCol="0">
            <a:spAutoFit/>
          </a:bodyPr>
          <a:lstStyle/>
          <a:p>
            <a:pPr algn="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modele</a:t>
            </a: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34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biznesowe</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11" name="Textfeld 12">
            <a:extLst>
              <a:ext uri="{FF2B5EF4-FFF2-40B4-BE49-F238E27FC236}">
                <a16:creationId xmlns:a16="http://schemas.microsoft.com/office/drawing/2014/main" id="{6E3EA856-3CD7-A845-AE71-3D621BC18DA1}"/>
              </a:ext>
            </a:extLst>
          </p:cNvPr>
          <p:cNvSpPr txBox="1"/>
          <p:nvPr/>
        </p:nvSpPr>
        <p:spPr>
          <a:xfrm>
            <a:off x="592675" y="1711439"/>
            <a:ext cx="8044888" cy="1938992"/>
          </a:xfrm>
          <a:prstGeom prst="rect">
            <a:avLst/>
          </a:prstGeom>
          <a:noFill/>
        </p:spPr>
        <p:txBody>
          <a:bodyPr wrap="square" rtlCol="0">
            <a:spAutoFit/>
          </a:bodyPr>
          <a:lstStyle/>
          <a:p>
            <a:pPr marL="342900" indent="-342900">
              <a:spcAft>
                <a:spcPts val="1200"/>
              </a:spcAft>
              <a:buAutoNum type="arabicPeriod"/>
            </a:pPr>
            <a:r>
              <a:rPr lang="pl-PL" sz="1600" dirty="0">
                <a:latin typeface="Roboto" panose="02000000000000000000" pitchFamily="2" charset="0"/>
                <a:ea typeface="Roboto" panose="02000000000000000000" pitchFamily="2" charset="0"/>
                <a:cs typeface="Arial" panose="020B0604020202020204" pitchFamily="34" charset="0"/>
              </a:rPr>
              <a:t>Ciągły obieg </a:t>
            </a:r>
            <a:r>
              <a:rPr lang="pl-PL" sz="1600" dirty="0" smtClean="0">
                <a:latin typeface="Roboto" panose="02000000000000000000" pitchFamily="2" charset="0"/>
                <a:ea typeface="Roboto" panose="02000000000000000000" pitchFamily="2" charset="0"/>
                <a:cs typeface="Arial" panose="020B0604020202020204" pitchFamily="34" charset="0"/>
              </a:rPr>
              <a:t>dostaw (</a:t>
            </a:r>
            <a:r>
              <a:rPr lang="pl-PL" sz="1600" b="1" dirty="0" smtClean="0">
                <a:solidFill>
                  <a:srgbClr val="3D8400"/>
                </a:solidFill>
                <a:latin typeface="Roboto" panose="02000000000000000000" pitchFamily="2" charset="0"/>
                <a:ea typeface="Roboto" panose="02000000000000000000" pitchFamily="2" charset="0"/>
                <a:cs typeface="Arial" panose="020B0604020202020204" pitchFamily="34" charset="0"/>
              </a:rPr>
              <a:t>odnawialne źródła biologiczne</a:t>
            </a:r>
            <a:r>
              <a:rPr lang="pl-PL" sz="1600" dirty="0" smtClean="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pl-PL" sz="1600" spc="-80" dirty="0" smtClean="0">
                <a:latin typeface="Roboto" panose="02000000000000000000" pitchFamily="2" charset="0"/>
                <a:ea typeface="Roboto" panose="02000000000000000000" pitchFamily="2" charset="0"/>
                <a:cs typeface="Arial" panose="020B0604020202020204" pitchFamily="34" charset="0"/>
              </a:rPr>
              <a:t>Odzyskiwanie zasobów i </a:t>
            </a:r>
            <a:r>
              <a:rPr lang="pl-PL" sz="1600" spc="-80" dirty="0">
                <a:latin typeface="Roboto" panose="02000000000000000000" pitchFamily="2" charset="0"/>
                <a:ea typeface="Roboto" panose="02000000000000000000" pitchFamily="2" charset="0"/>
                <a:cs typeface="Arial" panose="020B0604020202020204" pitchFamily="34" charset="0"/>
              </a:rPr>
              <a:t>recykling </a:t>
            </a:r>
            <a:r>
              <a:rPr lang="pl-PL" sz="1600" spc="-80" dirty="0" smtClean="0">
                <a:latin typeface="Roboto" panose="02000000000000000000" pitchFamily="2" charset="0"/>
                <a:ea typeface="Roboto" panose="02000000000000000000" pitchFamily="2" charset="0"/>
                <a:cs typeface="Arial" panose="020B0604020202020204" pitchFamily="34" charset="0"/>
              </a:rPr>
              <a:t>(</a:t>
            </a:r>
            <a:r>
              <a:rPr lang="pl-PL" sz="1600" b="1" spc="-80" dirty="0">
                <a:solidFill>
                  <a:srgbClr val="3D8400"/>
                </a:solidFill>
                <a:latin typeface="Roboto" panose="02000000000000000000" pitchFamily="2" charset="0"/>
                <a:ea typeface="Roboto" panose="02000000000000000000" pitchFamily="2" charset="0"/>
                <a:cs typeface="Arial" panose="020B0604020202020204" pitchFamily="34" charset="0"/>
              </a:rPr>
              <a:t>odpady, produkty uboczne, symbioza przemysłowa</a:t>
            </a:r>
            <a:r>
              <a:rPr lang="pl-PL" sz="1600" dirty="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pl-PL" sz="1600" dirty="0">
                <a:latin typeface="Roboto" panose="02000000000000000000" pitchFamily="2" charset="0"/>
                <a:ea typeface="Roboto" panose="02000000000000000000" pitchFamily="2" charset="0"/>
                <a:cs typeface="Arial" panose="020B0604020202020204" pitchFamily="34" charset="0"/>
              </a:rPr>
              <a:t>Wydłużenie okresu </a:t>
            </a:r>
            <a:r>
              <a:rPr lang="pl-PL" sz="1600" dirty="0" smtClean="0">
                <a:latin typeface="Roboto" panose="02000000000000000000" pitchFamily="2" charset="0"/>
                <a:ea typeface="Roboto" panose="02000000000000000000" pitchFamily="2" charset="0"/>
                <a:cs typeface="Arial" panose="020B0604020202020204" pitchFamily="34" charset="0"/>
              </a:rPr>
              <a:t>użytkowania (</a:t>
            </a:r>
            <a:r>
              <a:rPr lang="pl-PL" sz="1600" b="1" dirty="0" smtClean="0">
                <a:solidFill>
                  <a:srgbClr val="3D8400"/>
                </a:solidFill>
                <a:latin typeface="Roboto" panose="02000000000000000000" pitchFamily="2" charset="0"/>
                <a:ea typeface="Roboto" panose="02000000000000000000" pitchFamily="2" charset="0"/>
                <a:cs typeface="Arial" panose="020B0604020202020204" pitchFamily="34" charset="0"/>
              </a:rPr>
              <a:t>ponowne użycie, naprawa, regeneracja itp</a:t>
            </a:r>
            <a:r>
              <a:rPr lang="pl-PL" sz="1600" dirty="0" smtClean="0">
                <a:latin typeface="Roboto" panose="02000000000000000000" pitchFamily="2" charset="0"/>
                <a:ea typeface="Roboto" panose="02000000000000000000" pitchFamily="2" charset="0"/>
                <a:cs typeface="Arial" panose="020B0604020202020204" pitchFamily="34" charset="0"/>
              </a:rPr>
              <a:t>.)</a:t>
            </a:r>
          </a:p>
          <a:p>
            <a:pPr marL="342900" indent="-342900">
              <a:spcAft>
                <a:spcPts val="1200"/>
              </a:spcAft>
              <a:buAutoNum type="arabicPeriod"/>
            </a:pPr>
            <a:r>
              <a:rPr lang="pl-PL" sz="1600" dirty="0" smtClean="0">
                <a:latin typeface="Roboto" panose="02000000000000000000" pitchFamily="2" charset="0"/>
                <a:ea typeface="Roboto" panose="02000000000000000000" pitchFamily="2" charset="0"/>
                <a:cs typeface="Arial" panose="020B0604020202020204" pitchFamily="34" charset="0"/>
              </a:rPr>
              <a:t>Współdzielenie</a:t>
            </a:r>
            <a:endParaRPr lang="pl-PL" sz="1600" dirty="0">
              <a:latin typeface="Roboto" panose="02000000000000000000" pitchFamily="2" charset="0"/>
              <a:ea typeface="Roboto" panose="02000000000000000000" pitchFamily="2" charset="0"/>
              <a:cs typeface="Arial" panose="020B0604020202020204" pitchFamily="34" charset="0"/>
            </a:endParaRPr>
          </a:p>
          <a:p>
            <a:pPr marL="342900" indent="-342900">
              <a:spcAft>
                <a:spcPts val="1200"/>
              </a:spcAft>
              <a:buAutoNum type="arabicPeriod"/>
            </a:pPr>
            <a:r>
              <a:rPr lang="pl-PL" sz="1600" dirty="0">
                <a:latin typeface="Roboto" panose="02000000000000000000" pitchFamily="2" charset="0"/>
                <a:ea typeface="Roboto" panose="02000000000000000000" pitchFamily="2" charset="0"/>
                <a:cs typeface="Arial" panose="020B0604020202020204" pitchFamily="34" charset="0"/>
              </a:rPr>
              <a:t>Produkt jako usługa </a:t>
            </a:r>
            <a:endParaRPr lang="en-GB" sz="1600" dirty="0">
              <a:latin typeface="Roboto" panose="02000000000000000000" pitchFamily="2" charset="0"/>
              <a:ea typeface="Roboto" panose="02000000000000000000" pitchFamily="2" charset="0"/>
              <a:cs typeface="Arial" panose="020B0604020202020204" pitchFamily="34" charset="0"/>
            </a:endParaRPr>
          </a:p>
        </p:txBody>
      </p:sp>
      <p:sp>
        <p:nvSpPr>
          <p:cNvPr id="12" name="Rectangle 11">
            <a:extLst>
              <a:ext uri="{FF2B5EF4-FFF2-40B4-BE49-F238E27FC236}">
                <a16:creationId xmlns:a16="http://schemas.microsoft.com/office/drawing/2014/main" id="{83561F0F-AF42-C74F-92B6-B1B8744AD123}"/>
              </a:ext>
            </a:extLst>
          </p:cNvPr>
          <p:cNvSpPr/>
          <p:nvPr/>
        </p:nvSpPr>
        <p:spPr>
          <a:xfrm>
            <a:off x="592668" y="1711439"/>
            <a:ext cx="7932354" cy="792610"/>
          </a:xfrm>
          <a:prstGeom prst="rect">
            <a:avLst/>
          </a:pr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TextBox 16">
            <a:extLst>
              <a:ext uri="{FF2B5EF4-FFF2-40B4-BE49-F238E27FC236}">
                <a16:creationId xmlns:a16="http://schemas.microsoft.com/office/drawing/2014/main" id="{8FE6D340-EDC8-344B-B6E1-315988E71A54}"/>
              </a:ext>
            </a:extLst>
          </p:cNvPr>
          <p:cNvSpPr txBox="1"/>
          <p:nvPr/>
        </p:nvSpPr>
        <p:spPr>
          <a:xfrm>
            <a:off x="8637563" y="1865397"/>
            <a:ext cx="2997359" cy="369332"/>
          </a:xfrm>
          <a:prstGeom prst="rect">
            <a:avLst/>
          </a:prstGeom>
          <a:noFill/>
        </p:spPr>
        <p:txBody>
          <a:bodyPr wrap="none" rtlCol="0">
            <a:spAutoFit/>
          </a:bodyPr>
          <a:lstStyle/>
          <a:p>
            <a:r>
              <a:rPr lang="pl-PL" b="1" dirty="0">
                <a:solidFill>
                  <a:srgbClr val="3D8400"/>
                </a:solidFill>
              </a:rPr>
              <a:t>N</a:t>
            </a:r>
            <a:r>
              <a:rPr lang="pl-PL" b="1" dirty="0" smtClean="0">
                <a:solidFill>
                  <a:srgbClr val="3D8400"/>
                </a:solidFill>
              </a:rPr>
              <a:t>awiązanie do </a:t>
            </a:r>
            <a:r>
              <a:rPr lang="pl-PL" b="1" dirty="0" err="1" smtClean="0">
                <a:solidFill>
                  <a:srgbClr val="3D8400"/>
                </a:solidFill>
              </a:rPr>
              <a:t>biogospodarki</a:t>
            </a:r>
            <a:endParaRPr lang="en-GB" b="1" dirty="0">
              <a:solidFill>
                <a:srgbClr val="3D8400"/>
              </a:solidFill>
            </a:endParaRPr>
          </a:p>
        </p:txBody>
      </p:sp>
      <p:sp>
        <p:nvSpPr>
          <p:cNvPr id="18" name="Left Arrow 17">
            <a:extLst>
              <a:ext uri="{FF2B5EF4-FFF2-40B4-BE49-F238E27FC236}">
                <a16:creationId xmlns:a16="http://schemas.microsoft.com/office/drawing/2014/main" id="{392949A2-CCF2-504F-994F-C60BA4DEE82D}"/>
              </a:ext>
            </a:extLst>
          </p:cNvPr>
          <p:cNvSpPr/>
          <p:nvPr/>
        </p:nvSpPr>
        <p:spPr>
          <a:xfrm>
            <a:off x="8586062" y="1737125"/>
            <a:ext cx="3020005" cy="645635"/>
          </a:xfrm>
          <a:prstGeom prst="leftArrow">
            <a:avLst/>
          </a:prstGeom>
          <a:noFill/>
          <a:ln w="25400">
            <a:solidFill>
              <a:srgbClr val="3D8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feld 9">
            <a:extLst>
              <a:ext uri="{FF2B5EF4-FFF2-40B4-BE49-F238E27FC236}">
                <a16:creationId xmlns:a16="http://schemas.microsoft.com/office/drawing/2014/main" id="{8DA0CED4-49C8-2449-95D6-706ECBA6F632}"/>
              </a:ext>
            </a:extLst>
          </p:cNvPr>
          <p:cNvSpPr txBox="1"/>
          <p:nvPr/>
        </p:nvSpPr>
        <p:spPr>
          <a:xfrm>
            <a:off x="592667" y="1128288"/>
            <a:ext cx="6265333"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Pięć cyrkularnych modeli biznesowych</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284607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5107011" cy="4401205"/>
          </a:xfrm>
          <a:prstGeom prst="rect">
            <a:avLst/>
          </a:prstGeom>
          <a:noFill/>
        </p:spPr>
        <p:txBody>
          <a:bodyPr wrap="square" rtlCol="0" anchor="t">
            <a:spAutoFit/>
          </a:bodyPr>
          <a:lstStyle/>
          <a:p>
            <a:pPr algn="just">
              <a:spcAft>
                <a:spcPts val="2400"/>
              </a:spcAft>
            </a:pPr>
            <a:r>
              <a:rPr lang="pl-PL" sz="2800" b="1" dirty="0" err="1" smtClean="0">
                <a:solidFill>
                  <a:srgbClr val="FFC000"/>
                </a:solidFill>
                <a:latin typeface="Roboto" panose="02000000000000000000" pitchFamily="2" charset="0"/>
                <a:ea typeface="Roboto" panose="02000000000000000000" pitchFamily="2" charset="0"/>
                <a:cs typeface="Arial" panose="020B0604020202020204" pitchFamily="34" charset="0"/>
              </a:rPr>
              <a:t>Biogospodarka</a:t>
            </a:r>
            <a:r>
              <a:rPr lang="en-GB" sz="2800" b="1" dirty="0" smtClean="0">
                <a:solidFill>
                  <a:srgbClr val="FFC000"/>
                </a:solidFill>
                <a:latin typeface="Roboto" panose="02000000000000000000" pitchFamily="2" charset="0"/>
                <a:ea typeface="Roboto" panose="02000000000000000000" pitchFamily="2" charset="0"/>
                <a:cs typeface="Arial" panose="020B0604020202020204" pitchFamily="34" charset="0"/>
              </a:rPr>
              <a:t>…</a:t>
            </a:r>
            <a:endParaRPr lang="en-GB"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800"/>
              </a:spcAft>
              <a:buFont typeface="Arial" panose="020B0604020202020204" pitchFamily="34" charset="0"/>
              <a:buChar char="•"/>
            </a:pPr>
            <a:r>
              <a:rPr lang="pl-PL" dirty="0"/>
              <a:t>Jest to produkcja towarów, usług lub energii </a:t>
            </a:r>
            <a:r>
              <a:rPr lang="pl-PL" dirty="0" smtClean="0"/>
              <a:t/>
            </a:r>
            <a:br>
              <a:rPr lang="pl-PL" dirty="0" smtClean="0"/>
            </a:br>
            <a:r>
              <a:rPr lang="pl-PL" dirty="0" smtClean="0"/>
              <a:t>z </a:t>
            </a:r>
            <a:r>
              <a:rPr lang="pl-PL" dirty="0"/>
              <a:t>materiału biologicznego jako głównego zasobu. </a:t>
            </a:r>
          </a:p>
          <a:p>
            <a:pPr marL="285750" indent="-285750">
              <a:spcAft>
                <a:spcPts val="1800"/>
              </a:spcAft>
              <a:buFont typeface="Arial" panose="020B0604020202020204" pitchFamily="34" charset="0"/>
              <a:buChar char="•"/>
            </a:pPr>
            <a:r>
              <a:rPr lang="pl-PL" dirty="0"/>
              <a:t>Jest silnie powiązana ze zrównoważonym rozwojem, ponieważ zasoby ulegające biodegradacji są często wykorzystywane, </a:t>
            </a:r>
            <a:r>
              <a:rPr lang="pl-PL" dirty="0" smtClean="0"/>
              <a:t/>
            </a:r>
            <a:br>
              <a:rPr lang="pl-PL" dirty="0" smtClean="0"/>
            </a:br>
            <a:r>
              <a:rPr lang="pl-PL" dirty="0" smtClean="0"/>
              <a:t>a </a:t>
            </a:r>
            <a:r>
              <a:rPr lang="pl-PL" dirty="0"/>
              <a:t>odpady są często całkowicie wyłączone </a:t>
            </a:r>
            <a:r>
              <a:rPr lang="pl-PL" dirty="0" smtClean="0"/>
              <a:t/>
            </a:r>
            <a:br>
              <a:rPr lang="pl-PL" dirty="0" smtClean="0"/>
            </a:br>
            <a:r>
              <a:rPr lang="pl-PL" dirty="0" smtClean="0"/>
              <a:t>z </a:t>
            </a:r>
            <a:r>
              <a:rPr lang="pl-PL" dirty="0"/>
              <a:t>systemu. </a:t>
            </a:r>
          </a:p>
          <a:p>
            <a:pPr marL="285750" indent="-285750">
              <a:spcAft>
                <a:spcPts val="1800"/>
              </a:spcAft>
              <a:buFont typeface="Arial" panose="020B0604020202020204" pitchFamily="34" charset="0"/>
              <a:buChar char="•"/>
            </a:pPr>
            <a:r>
              <a:rPr lang="pl-PL" dirty="0"/>
              <a:t>Może zapobiec wyczerpywaniu się zasobów dla przyszłych pokoleń i chronić stabilność planety. </a:t>
            </a:r>
            <a:r>
              <a:rPr lang="en-GB" dirty="0">
                <a:latin typeface="Roboto" panose="02000000000000000000" pitchFamily="2" charset="0"/>
                <a:ea typeface="Roboto" panose="02000000000000000000" pitchFamily="2" charset="0"/>
                <a:cs typeface="Arial" panose="020B0604020202020204" pitchFamily="34" charset="0"/>
              </a:rPr>
              <a:t/>
            </a:r>
            <a:br>
              <a:rPr lang="en-GB" dirty="0">
                <a:latin typeface="Roboto" panose="02000000000000000000" pitchFamily="2" charset="0"/>
                <a:ea typeface="Roboto" panose="02000000000000000000" pitchFamily="2" charset="0"/>
                <a:cs typeface="Arial" panose="020B0604020202020204" pitchFamily="34" charset="0"/>
              </a:rPr>
            </a:br>
            <a:endParaRPr lang="en-GB" sz="3000" dirty="0">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5985164" y="1447042"/>
            <a:ext cx="6182344" cy="1908215"/>
          </a:xfrm>
          <a:prstGeom prst="rect">
            <a:avLst/>
          </a:prstGeom>
          <a:noFill/>
        </p:spPr>
        <p:txBody>
          <a:bodyPr wrap="square" rtlCol="0">
            <a:spAutoFit/>
          </a:bodyPr>
          <a:lstStyle/>
          <a:p>
            <a:pPr algn="ctr"/>
            <a:r>
              <a:rPr lang="pl-PL" sz="2800" b="1" dirty="0" smtClean="0">
                <a:solidFill>
                  <a:srgbClr val="FFC000"/>
                </a:solidFill>
              </a:rPr>
              <a:t>Europejska Strategia </a:t>
            </a:r>
            <a:r>
              <a:rPr lang="pl-PL" sz="2800" b="1" dirty="0" err="1" smtClean="0">
                <a:solidFill>
                  <a:srgbClr val="FFC000"/>
                </a:solidFill>
              </a:rPr>
              <a:t>Biogospodarcza</a:t>
            </a:r>
            <a:endParaRPr lang="en-GB" sz="2800" b="1" dirty="0">
              <a:solidFill>
                <a:srgbClr val="FFC000"/>
              </a:solidFill>
            </a:endParaRPr>
          </a:p>
          <a:p>
            <a:endParaRPr lang="en-GB" dirty="0"/>
          </a:p>
          <a:p>
            <a:r>
              <a:rPr lang="pl-PL" dirty="0"/>
              <a:t>Komisja Europejska podejmuje działania na rzecz </a:t>
            </a:r>
            <a:r>
              <a:rPr lang="pl-PL" dirty="0" smtClean="0"/>
              <a:t>równoważonej </a:t>
            </a:r>
            <a:r>
              <a:rPr lang="pl-PL" dirty="0" err="1"/>
              <a:t>biogospodarki</a:t>
            </a:r>
            <a:r>
              <a:rPr lang="pl-PL" dirty="0"/>
              <a:t> i dysponuje strategią </a:t>
            </a:r>
            <a:r>
              <a:rPr lang="pl-PL" dirty="0" smtClean="0"/>
              <a:t>na rzecz </a:t>
            </a:r>
            <a:r>
              <a:rPr lang="pl-PL" dirty="0" err="1" smtClean="0"/>
              <a:t>biogospodarki</a:t>
            </a:r>
            <a:r>
              <a:rPr lang="pl-PL" dirty="0"/>
              <a:t>, </a:t>
            </a:r>
            <a:r>
              <a:rPr lang="pl-PL" dirty="0" smtClean="0"/>
              <a:t>której celem jest promowanie </a:t>
            </a:r>
            <a:r>
              <a:rPr lang="pl-PL" dirty="0" err="1"/>
              <a:t>biogospodarki</a:t>
            </a:r>
            <a:r>
              <a:rPr lang="pl-PL" dirty="0"/>
              <a:t> i unikanie przekraczania granic ekologicznych</a:t>
            </a:r>
            <a:r>
              <a:rPr lang="pl-PL" dirty="0" smtClean="0"/>
              <a:t>.</a:t>
            </a:r>
            <a:endParaRPr lang="en-GB" dirty="0"/>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7697636" y="3521153"/>
            <a:ext cx="3526357" cy="2443655"/>
          </a:xfrm>
          <a:prstGeom prst="rect">
            <a:avLst/>
          </a:prstGeom>
        </p:spPr>
      </p:pic>
      <p:sp>
        <p:nvSpPr>
          <p:cNvPr id="9" name="Textfeld 1">
            <a:extLst>
              <a:ext uri="{FF2B5EF4-FFF2-40B4-BE49-F238E27FC236}">
                <a16:creationId xmlns:a16="http://schemas.microsoft.com/office/drawing/2014/main" id="{916C075C-E486-8B40-A758-F39602688645}"/>
              </a:ext>
            </a:extLst>
          </p:cNvPr>
          <p:cNvSpPr txBox="1"/>
          <p:nvPr/>
        </p:nvSpPr>
        <p:spPr>
          <a:xfrm>
            <a:off x="6131377" y="134033"/>
            <a:ext cx="6036131" cy="646331"/>
          </a:xfrm>
          <a:prstGeom prst="rect">
            <a:avLst/>
          </a:prstGeom>
          <a:noFill/>
        </p:spPr>
        <p:txBody>
          <a:bodyPr wrap="square" rtlCol="0">
            <a:spAutoFit/>
          </a:bodyPr>
          <a:lstStyle/>
          <a:p>
            <a:pPr algn="r"/>
            <a:r>
              <a:rPr lang="pl-PL" sz="36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Czym jest </a:t>
            </a:r>
            <a:r>
              <a:rPr lang="pl-PL" sz="3600" b="1" spc="100" dirty="0" err="1" smtClean="0">
                <a:solidFill>
                  <a:schemeClr val="bg1"/>
                </a:solidFill>
                <a:latin typeface="Roboto" panose="02000000000000000000" pitchFamily="2" charset="0"/>
                <a:ea typeface="Roboto" panose="02000000000000000000" pitchFamily="2" charset="0"/>
                <a:cs typeface="Arial" panose="020B0604020202020204" pitchFamily="34" charset="0"/>
              </a:rPr>
              <a:t>biogospodarka</a:t>
            </a:r>
            <a:r>
              <a:rPr lang="en-GB" sz="36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a:t>
            </a:r>
            <a:endParaRPr lang="en-GB" sz="36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573630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55870" y="174791"/>
            <a:ext cx="5944272" cy="523220"/>
          </a:xfrm>
          <a:prstGeom prst="rect">
            <a:avLst/>
          </a:prstGeom>
          <a:noFill/>
        </p:spPr>
        <p:txBody>
          <a:bodyPr wrap="square" rtlCol="0">
            <a:spAutoFit/>
          </a:bodyPr>
          <a:lstStyle/>
          <a:p>
            <a:pPr algn="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Bariery</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dla</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gospodarki</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cyrkularnej</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66545" y="3094495"/>
            <a:ext cx="1554184" cy="646331"/>
          </a:xfrm>
          <a:prstGeom prst="rect">
            <a:avLst/>
          </a:prstGeom>
          <a:noFill/>
        </p:spPr>
        <p:txBody>
          <a:bodyPr wrap="square" rtlCol="0">
            <a:spAutoFit/>
          </a:bodyPr>
          <a:lstStyle/>
          <a:p>
            <a:pPr algn="ctr"/>
            <a:r>
              <a:rPr lang="pl-PL" b="1" dirty="0" smtClean="0">
                <a:solidFill>
                  <a:srgbClr val="002060"/>
                </a:solidFill>
              </a:rPr>
              <a:t>Gospodarka liniowa</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637218" y="3054321"/>
            <a:ext cx="1394747" cy="646331"/>
          </a:xfrm>
          <a:prstGeom prst="rect">
            <a:avLst/>
          </a:prstGeom>
          <a:noFill/>
        </p:spPr>
        <p:txBody>
          <a:bodyPr wrap="square" rtlCol="0">
            <a:spAutoFit/>
          </a:bodyPr>
          <a:lstStyle/>
          <a:p>
            <a:pPr algn="ctr"/>
            <a:r>
              <a:rPr lang="pl-PL" b="1" dirty="0" smtClean="0">
                <a:solidFill>
                  <a:srgbClr val="002060"/>
                </a:solidFill>
              </a:rPr>
              <a:t>Gospodarka cyrkularna</a:t>
            </a:r>
            <a:endParaRPr lang="en-GB" b="1" dirty="0">
              <a:solidFill>
                <a:srgbClr val="002060"/>
              </a:solidFill>
            </a:endParaRP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2">
                    <a:lumMod val="50000"/>
                  </a:schemeClr>
                </a:solidFill>
              </a:rPr>
              <a:t>Kulturowe</a:t>
            </a:r>
            <a:endParaRPr lang="en-GB" b="1" dirty="0">
              <a:solidFill>
                <a:schemeClr val="accent2">
                  <a:lumMod val="50000"/>
                </a:schemeClr>
              </a:solidFill>
            </a:endParaRP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a:solidFill>
                  <a:schemeClr val="accent2">
                    <a:lumMod val="50000"/>
                  </a:schemeClr>
                </a:solidFill>
              </a:rPr>
              <a:t>T</a:t>
            </a:r>
            <a:r>
              <a:rPr lang="pl-PL" b="1" dirty="0" smtClean="0">
                <a:solidFill>
                  <a:schemeClr val="accent2">
                    <a:lumMod val="50000"/>
                  </a:schemeClr>
                </a:solidFill>
              </a:rPr>
              <a:t>echnologiczne</a:t>
            </a:r>
            <a:endParaRPr lang="en-GB" b="1" dirty="0">
              <a:solidFill>
                <a:schemeClr val="accent2">
                  <a:lumMod val="50000"/>
                </a:schemeClr>
              </a:solidFill>
            </a:endParaRP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2">
                    <a:lumMod val="50000"/>
                  </a:schemeClr>
                </a:solidFill>
              </a:rPr>
              <a:t>Rynkowe</a:t>
            </a:r>
            <a:endParaRPr lang="en-GB" b="1" dirty="0">
              <a:solidFill>
                <a:schemeClr val="accent2">
                  <a:lumMod val="50000"/>
                </a:schemeClr>
              </a:solidFill>
            </a:endParaRP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2">
                    <a:lumMod val="50000"/>
                  </a:schemeClr>
                </a:solidFill>
              </a:rPr>
              <a:t>Regulacyjne</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878329"/>
            <a:ext cx="2284248" cy="2877711"/>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Tree>
    <p:extLst>
      <p:ext uri="{BB962C8B-B14F-4D97-AF65-F5344CB8AC3E}">
        <p14:creationId xmlns:p14="http://schemas.microsoft.com/office/powerpoint/2010/main" val="30362680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55870" y="174791"/>
            <a:ext cx="5944272" cy="523220"/>
          </a:xfrm>
          <a:prstGeom prst="rect">
            <a:avLst/>
          </a:prstGeom>
          <a:noFill/>
        </p:spPr>
        <p:txBody>
          <a:bodyPr wrap="square" rtlCol="0">
            <a:spAutoFit/>
          </a:bodyPr>
          <a:lstStyle/>
          <a:p>
            <a:pPr algn="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Bariery</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dla</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gospodarki</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cyrkularnej</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2E389D5E-6E84-DC46-B641-34B9E777BEA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41209" y="2456820"/>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41880" y="3072729"/>
            <a:ext cx="1738486" cy="646331"/>
          </a:xfrm>
          <a:prstGeom prst="rect">
            <a:avLst/>
          </a:prstGeom>
          <a:noFill/>
        </p:spPr>
        <p:txBody>
          <a:bodyPr wrap="square" rtlCol="0">
            <a:spAutoFit/>
          </a:bodyPr>
          <a:lstStyle/>
          <a:p>
            <a:pPr algn="ctr"/>
            <a:r>
              <a:rPr lang="pl-PL" b="1" dirty="0" smtClean="0">
                <a:solidFill>
                  <a:srgbClr val="002060"/>
                </a:solidFill>
              </a:rPr>
              <a:t>Gospodarka liniowa</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55662" y="3094191"/>
            <a:ext cx="1779819" cy="646331"/>
          </a:xfrm>
          <a:prstGeom prst="rect">
            <a:avLst/>
          </a:prstGeom>
          <a:noFill/>
        </p:spPr>
        <p:txBody>
          <a:bodyPr wrap="square" rtlCol="0">
            <a:spAutoFit/>
          </a:bodyPr>
          <a:lstStyle/>
          <a:p>
            <a:pPr algn="ctr"/>
            <a:r>
              <a:rPr lang="pl-PL" b="1" dirty="0" smtClean="0">
                <a:solidFill>
                  <a:srgbClr val="002060"/>
                </a:solidFill>
              </a:rPr>
              <a:t>Gospodarka cyrkularna</a:t>
            </a:r>
            <a:endParaRPr lang="en-GB" b="1" dirty="0">
              <a:solidFill>
                <a:srgbClr val="002060"/>
              </a:solidFill>
            </a:endParaRPr>
          </a:p>
        </p:txBody>
      </p:sp>
      <p:sp>
        <p:nvSpPr>
          <p:cNvPr id="21" name="Down Arrow Callout 20">
            <a:extLst>
              <a:ext uri="{FF2B5EF4-FFF2-40B4-BE49-F238E27FC236}">
                <a16:creationId xmlns:a16="http://schemas.microsoft.com/office/drawing/2014/main" id="{D9E56312-44E1-3F48-8475-E623F9B955F0}"/>
              </a:ext>
            </a:extLst>
          </p:cNvPr>
          <p:cNvSpPr/>
          <p:nvPr/>
        </p:nvSpPr>
        <p:spPr>
          <a:xfrm>
            <a:off x="211523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2">
                    <a:lumMod val="50000"/>
                  </a:schemeClr>
                </a:solidFill>
              </a:rPr>
              <a:t>Kulturowe</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10031965" y="3874726"/>
            <a:ext cx="2284248" cy="2877711"/>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C7F5AC3-10AB-0243-8734-B6C40E9A8F00}"/>
              </a:ext>
            </a:extLst>
          </p:cNvPr>
          <p:cNvSpPr/>
          <p:nvPr/>
        </p:nvSpPr>
        <p:spPr>
          <a:xfrm>
            <a:off x="2188829" y="3867032"/>
            <a:ext cx="6772623" cy="1200329"/>
          </a:xfrm>
          <a:prstGeom prst="rect">
            <a:avLst/>
          </a:prstGeom>
        </p:spPr>
        <p:txBody>
          <a:bodyPr wrap="none">
            <a:spAutoFit/>
          </a:bodyPr>
          <a:lstStyle/>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Kwestie związane z kulturą i mentalnością</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Brak świadomości lub zainteresowania</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Trudność w przypadku całego łańcucha dostaw, aby był on </a:t>
            </a:r>
            <a:r>
              <a:rPr lang="pl-PL" sz="1600" dirty="0" smtClean="0">
                <a:latin typeface="Roboto" panose="02000000000000000000" pitchFamily="2" charset="0"/>
                <a:cs typeface="Arial" panose="020B0604020202020204" pitchFamily="34" charset="0"/>
              </a:rPr>
              <a:t>cyrkularny</a:t>
            </a:r>
            <a:endParaRPr lang="en-GB" sz="1600" dirty="0"/>
          </a:p>
        </p:txBody>
      </p:sp>
    </p:spTree>
    <p:extLst>
      <p:ext uri="{BB962C8B-B14F-4D97-AF65-F5344CB8AC3E}">
        <p14:creationId xmlns:p14="http://schemas.microsoft.com/office/powerpoint/2010/main" val="29566583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06886" y="174791"/>
            <a:ext cx="5993256" cy="523220"/>
          </a:xfrm>
          <a:prstGeom prst="rect">
            <a:avLst/>
          </a:prstGeom>
          <a:noFill/>
        </p:spPr>
        <p:txBody>
          <a:bodyPr wrap="square" rtlCol="0">
            <a:spAutoFit/>
          </a:bodyPr>
          <a:lstStyle/>
          <a:p>
            <a:pPr algn="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Bariery</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dla</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gospodarki</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cyrkularnej</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C5B67571-6AD7-DF4B-AEA7-42DC624695A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01338" y="2524914"/>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41880" y="3086628"/>
            <a:ext cx="1755323" cy="646331"/>
          </a:xfrm>
          <a:prstGeom prst="rect">
            <a:avLst/>
          </a:prstGeom>
          <a:noFill/>
        </p:spPr>
        <p:txBody>
          <a:bodyPr wrap="square" rtlCol="0">
            <a:spAutoFit/>
          </a:bodyPr>
          <a:lstStyle/>
          <a:p>
            <a:pPr algn="ctr"/>
            <a:r>
              <a:rPr lang="pl-PL" b="1" dirty="0">
                <a:solidFill>
                  <a:srgbClr val="002060"/>
                </a:solidFill>
              </a:rPr>
              <a:t>Gospodarka liniowa</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96314" y="3070619"/>
            <a:ext cx="1755323" cy="646331"/>
          </a:xfrm>
          <a:prstGeom prst="rect">
            <a:avLst/>
          </a:prstGeom>
          <a:noFill/>
        </p:spPr>
        <p:txBody>
          <a:bodyPr wrap="square" rtlCol="0">
            <a:spAutoFit/>
          </a:bodyPr>
          <a:lstStyle/>
          <a:p>
            <a:pPr algn="ctr"/>
            <a:r>
              <a:rPr lang="pl-PL" b="1" dirty="0">
                <a:solidFill>
                  <a:srgbClr val="002060"/>
                </a:solidFill>
              </a:rPr>
              <a:t>Gospodarka cyrkularna</a:t>
            </a:r>
            <a:endParaRPr lang="en-GB" b="1" dirty="0">
              <a:solidFill>
                <a:srgbClr val="002060"/>
              </a:solidFill>
            </a:endParaRPr>
          </a:p>
        </p:txBody>
      </p:sp>
      <p:sp>
        <p:nvSpPr>
          <p:cNvPr id="22" name="Down Arrow Callout 21">
            <a:extLst>
              <a:ext uri="{FF2B5EF4-FFF2-40B4-BE49-F238E27FC236}">
                <a16:creationId xmlns:a16="http://schemas.microsoft.com/office/drawing/2014/main" id="{107B53E8-EA84-8F40-9629-8EF26B52B31A}"/>
              </a:ext>
            </a:extLst>
          </p:cNvPr>
          <p:cNvSpPr/>
          <p:nvPr/>
        </p:nvSpPr>
        <p:spPr>
          <a:xfrm>
            <a:off x="4965789" y="1132874"/>
            <a:ext cx="2024743" cy="1361766"/>
          </a:xfrm>
          <a:prstGeom prst="downArrowCallout">
            <a:avLst>
              <a:gd name="adj1" fmla="val 25000"/>
              <a:gd name="adj2" fmla="val 22602"/>
              <a:gd name="adj3" fmla="val 23801"/>
              <a:gd name="adj4" fmla="val 67375"/>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err="1" smtClean="0">
                <a:solidFill>
                  <a:schemeClr val="accent2">
                    <a:lumMod val="50000"/>
                  </a:schemeClr>
                </a:solidFill>
              </a:rPr>
              <a:t>Technologi</a:t>
            </a:r>
            <a:r>
              <a:rPr lang="pl-PL" b="1" dirty="0" err="1" smtClean="0">
                <a:solidFill>
                  <a:schemeClr val="accent2">
                    <a:lumMod val="50000"/>
                  </a:schemeClr>
                </a:solidFill>
              </a:rPr>
              <a:t>czne</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907751" y="4202428"/>
            <a:ext cx="2422361" cy="2369880"/>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C3D51D-1B9B-C14B-B641-F5E1FAD1E031}"/>
              </a:ext>
            </a:extLst>
          </p:cNvPr>
          <p:cNvSpPr/>
          <p:nvPr/>
        </p:nvSpPr>
        <p:spPr>
          <a:xfrm>
            <a:off x="3060190" y="3867032"/>
            <a:ext cx="6438879" cy="1529842"/>
          </a:xfrm>
          <a:prstGeom prst="rect">
            <a:avLst/>
          </a:prstGeom>
        </p:spPr>
        <p:txBody>
          <a:bodyPr wrap="none">
            <a:spAutoFit/>
          </a:bodyPr>
          <a:lstStyle/>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Brak sprawdzonych technologii</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Projektowanie </a:t>
            </a:r>
            <a:r>
              <a:rPr lang="pl-PL" sz="1600" dirty="0" smtClean="0">
                <a:latin typeface="Roboto" panose="02000000000000000000" pitchFamily="2" charset="0"/>
                <a:cs typeface="Arial" panose="020B0604020202020204" pitchFamily="34" charset="0"/>
              </a:rPr>
              <a:t>cyrkularne</a:t>
            </a:r>
            <a:endParaRPr lang="pl-PL" sz="1600" dirty="0">
              <a:latin typeface="Roboto" panose="02000000000000000000" pitchFamily="2" charset="0"/>
              <a:cs typeface="Arial" panose="020B0604020202020204" pitchFamily="34" charset="0"/>
            </a:endParaRP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Zdolność do wytwarzania produktów z odzysku o wysokiej jakości</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Brak danych</a:t>
            </a:r>
            <a:endParaRPr lang="en-GB" sz="1600" dirty="0"/>
          </a:p>
        </p:txBody>
      </p:sp>
    </p:spTree>
    <p:extLst>
      <p:ext uri="{BB962C8B-B14F-4D97-AF65-F5344CB8AC3E}">
        <p14:creationId xmlns:p14="http://schemas.microsoft.com/office/powerpoint/2010/main" val="15917415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155870" y="174791"/>
            <a:ext cx="5944272" cy="523220"/>
          </a:xfrm>
          <a:prstGeom prst="rect">
            <a:avLst/>
          </a:prstGeom>
          <a:noFill/>
        </p:spPr>
        <p:txBody>
          <a:bodyPr wrap="square" rtlCol="0">
            <a:spAutoFit/>
          </a:bodyPr>
          <a:lstStyle/>
          <a:p>
            <a:pPr algn="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Bariery</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dla</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gospodarki</a:t>
            </a: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 </a:t>
            </a:r>
            <a:r>
              <a:rPr lang="en-GB" sz="2800" b="1" spc="100" dirty="0" err="1">
                <a:solidFill>
                  <a:schemeClr val="bg1"/>
                </a:solidFill>
                <a:latin typeface="Roboto" panose="02000000000000000000" pitchFamily="2" charset="0"/>
                <a:ea typeface="Roboto" panose="02000000000000000000" pitchFamily="2" charset="0"/>
                <a:cs typeface="Arial" panose="020B0604020202020204" pitchFamily="34" charset="0"/>
              </a:rPr>
              <a:t>cyrkularnej</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1" name="Picture 10">
            <a:extLst>
              <a:ext uri="{FF2B5EF4-FFF2-40B4-BE49-F238E27FC236}">
                <a16:creationId xmlns:a16="http://schemas.microsoft.com/office/drawing/2014/main" id="{2C22E08D-0EC1-A946-84CA-A2DF1FB663A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60343" y="3417661"/>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325103" y="3094798"/>
            <a:ext cx="1631448" cy="646331"/>
          </a:xfrm>
          <a:prstGeom prst="rect">
            <a:avLst/>
          </a:prstGeom>
          <a:noFill/>
        </p:spPr>
        <p:txBody>
          <a:bodyPr wrap="square" rtlCol="0">
            <a:spAutoFit/>
          </a:bodyPr>
          <a:lstStyle/>
          <a:p>
            <a:pPr algn="ctr"/>
            <a:r>
              <a:rPr lang="pl-PL" b="1" dirty="0">
                <a:solidFill>
                  <a:srgbClr val="002060"/>
                </a:solidFill>
              </a:rPr>
              <a:t>Gospodarka liniowa</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499544" y="3030038"/>
            <a:ext cx="1752093" cy="646331"/>
          </a:xfrm>
          <a:prstGeom prst="rect">
            <a:avLst/>
          </a:prstGeom>
          <a:noFill/>
        </p:spPr>
        <p:txBody>
          <a:bodyPr wrap="square" rtlCol="0">
            <a:spAutoFit/>
          </a:bodyPr>
          <a:lstStyle/>
          <a:p>
            <a:pPr algn="ctr"/>
            <a:r>
              <a:rPr lang="pl-PL" b="1" dirty="0">
                <a:solidFill>
                  <a:srgbClr val="002060"/>
                </a:solidFill>
              </a:rPr>
              <a:t>Gospodarka cyrkularna</a:t>
            </a:r>
            <a:endParaRPr lang="en-GB" b="1" dirty="0">
              <a:solidFill>
                <a:srgbClr val="002060"/>
              </a:solidFill>
            </a:endParaRPr>
          </a:p>
        </p:txBody>
      </p:sp>
      <p:sp>
        <p:nvSpPr>
          <p:cNvPr id="23" name="Up Arrow Callout 22">
            <a:extLst>
              <a:ext uri="{FF2B5EF4-FFF2-40B4-BE49-F238E27FC236}">
                <a16:creationId xmlns:a16="http://schemas.microsoft.com/office/drawing/2014/main" id="{165DA6AA-3E89-5044-8B9F-227C44ABAEE6}"/>
              </a:ext>
            </a:extLst>
          </p:cNvPr>
          <p:cNvSpPr/>
          <p:nvPr/>
        </p:nvSpPr>
        <p:spPr>
          <a:xfrm>
            <a:off x="2902020" y="4275367"/>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2">
                    <a:lumMod val="50000"/>
                  </a:schemeClr>
                </a:solidFill>
              </a:rPr>
              <a:t>Rynkowe</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687694" y="4338904"/>
            <a:ext cx="2412448" cy="2369880"/>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237E23F-0A23-4D48-B858-34A112238F45}"/>
              </a:ext>
            </a:extLst>
          </p:cNvPr>
          <p:cNvSpPr/>
          <p:nvPr/>
        </p:nvSpPr>
        <p:spPr>
          <a:xfrm>
            <a:off x="2568657" y="1391118"/>
            <a:ext cx="3961277" cy="1899174"/>
          </a:xfrm>
          <a:prstGeom prst="rect">
            <a:avLst/>
          </a:prstGeom>
        </p:spPr>
        <p:txBody>
          <a:bodyPr wrap="none">
            <a:spAutoFit/>
          </a:bodyPr>
          <a:lstStyle/>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Brak żywotności ekonomicznej</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Niska cena materiałów pierwotnych</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Wysokie początkowe koszty inwestycji</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Strome krzywe uczenia się</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Ograniczone finansowanie</a:t>
            </a:r>
            <a:endParaRPr lang="en-GB" sz="1600" dirty="0"/>
          </a:p>
        </p:txBody>
      </p:sp>
    </p:spTree>
    <p:extLst>
      <p:ext uri="{BB962C8B-B14F-4D97-AF65-F5344CB8AC3E}">
        <p14:creationId xmlns:p14="http://schemas.microsoft.com/office/powerpoint/2010/main" val="6545695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AE0917"/>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6" name="Textfeld 1">
            <a:extLst>
              <a:ext uri="{FF2B5EF4-FFF2-40B4-BE49-F238E27FC236}">
                <a16:creationId xmlns:a16="http://schemas.microsoft.com/office/drawing/2014/main" id="{A6EE3CC2-2D22-B34E-AD35-A58489A31932}"/>
              </a:ext>
            </a:extLst>
          </p:cNvPr>
          <p:cNvSpPr txBox="1"/>
          <p:nvPr/>
        </p:nvSpPr>
        <p:spPr>
          <a:xfrm>
            <a:off x="6272288" y="174791"/>
            <a:ext cx="5827854" cy="523220"/>
          </a:xfrm>
          <a:prstGeom prst="rect">
            <a:avLst/>
          </a:prstGeom>
          <a:noFill/>
        </p:spPr>
        <p:txBody>
          <a:bodyPr wrap="square" rtlCol="0">
            <a:spAutoFit/>
          </a:bodyPr>
          <a:lstStyle/>
          <a:p>
            <a:pPr algn="r"/>
            <a:r>
              <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rPr>
              <a:t>Barriers to Circular Economy</a:t>
            </a:r>
          </a:p>
        </p:txBody>
      </p:sp>
      <p:pic>
        <p:nvPicPr>
          <p:cNvPr id="17" name="Picture 16">
            <a:extLst>
              <a:ext uri="{FF2B5EF4-FFF2-40B4-BE49-F238E27FC236}">
                <a16:creationId xmlns:a16="http://schemas.microsoft.com/office/drawing/2014/main" id="{7255C9A2-1DFD-1B46-BC3E-561755E982D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5336" y="3367102"/>
            <a:ext cx="1078292" cy="808719"/>
          </a:xfrm>
          <a:prstGeom prst="rect">
            <a:avLst/>
          </a:prstGeom>
        </p:spPr>
      </p:pic>
      <p:sp>
        <p:nvSpPr>
          <p:cNvPr id="13" name="Right Arrow 12">
            <a:extLst>
              <a:ext uri="{FF2B5EF4-FFF2-40B4-BE49-F238E27FC236}">
                <a16:creationId xmlns:a16="http://schemas.microsoft.com/office/drawing/2014/main" id="{8D2CB6AA-CE66-8F4D-815C-1F4F9870B287}"/>
              </a:ext>
            </a:extLst>
          </p:cNvPr>
          <p:cNvSpPr/>
          <p:nvPr/>
        </p:nvSpPr>
        <p:spPr>
          <a:xfrm>
            <a:off x="2115239" y="3247741"/>
            <a:ext cx="6222387" cy="287596"/>
          </a:xfrm>
          <a:prstGeom prst="rightArrow">
            <a:avLst/>
          </a:prstGeom>
          <a:gradFill>
            <a:gsLst>
              <a:gs pos="0">
                <a:schemeClr val="accent5">
                  <a:lumMod val="67000"/>
                </a:schemeClr>
              </a:gs>
              <a:gs pos="22000">
                <a:schemeClr val="accent5">
                  <a:lumMod val="97000"/>
                  <a:lumOff val="3000"/>
                  <a:alpha val="41000"/>
                </a:schemeClr>
              </a:gs>
              <a:gs pos="100000">
                <a:schemeClr val="accent5">
                  <a:lumMod val="60000"/>
                  <a:lumOff val="40000"/>
                </a:schemeClr>
              </a:gs>
            </a:gsLst>
            <a:path path="circle">
              <a:fillToRect l="100000" t="100000"/>
            </a:path>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ounded Rectangle 13">
            <a:extLst>
              <a:ext uri="{FF2B5EF4-FFF2-40B4-BE49-F238E27FC236}">
                <a16:creationId xmlns:a16="http://schemas.microsoft.com/office/drawing/2014/main" id="{653DBB29-3F53-304B-9AE4-BEE51BB527F3}"/>
              </a:ext>
            </a:extLst>
          </p:cNvPr>
          <p:cNvSpPr/>
          <p:nvPr/>
        </p:nvSpPr>
        <p:spPr>
          <a:xfrm>
            <a:off x="241880" y="3058832"/>
            <a:ext cx="1755323" cy="674127"/>
          </a:xfrm>
          <a:prstGeom prst="roundRect">
            <a:avLst>
              <a:gd name="adj" fmla="val 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17">
            <a:extLst>
              <a:ext uri="{FF2B5EF4-FFF2-40B4-BE49-F238E27FC236}">
                <a16:creationId xmlns:a16="http://schemas.microsoft.com/office/drawing/2014/main" id="{97A5D1B3-ECBE-B04F-B0E9-BDE43DD2B8A4}"/>
              </a:ext>
            </a:extLst>
          </p:cNvPr>
          <p:cNvSpPr txBox="1"/>
          <p:nvPr/>
        </p:nvSpPr>
        <p:spPr>
          <a:xfrm>
            <a:off x="257142" y="3086628"/>
            <a:ext cx="1724798" cy="646331"/>
          </a:xfrm>
          <a:prstGeom prst="rect">
            <a:avLst/>
          </a:prstGeom>
          <a:noFill/>
        </p:spPr>
        <p:txBody>
          <a:bodyPr wrap="square" rtlCol="0">
            <a:spAutoFit/>
          </a:bodyPr>
          <a:lstStyle/>
          <a:p>
            <a:pPr algn="ctr"/>
            <a:r>
              <a:rPr lang="pl-PL" b="1" dirty="0">
                <a:solidFill>
                  <a:srgbClr val="002060"/>
                </a:solidFill>
              </a:rPr>
              <a:t>Gospodarka liniowa</a:t>
            </a:r>
            <a:endParaRPr lang="en-GB" b="1" dirty="0">
              <a:solidFill>
                <a:srgbClr val="002060"/>
              </a:solidFill>
            </a:endParaRPr>
          </a:p>
        </p:txBody>
      </p:sp>
      <p:sp>
        <p:nvSpPr>
          <p:cNvPr id="19" name="Rounded Rectangle 18">
            <a:extLst>
              <a:ext uri="{FF2B5EF4-FFF2-40B4-BE49-F238E27FC236}">
                <a16:creationId xmlns:a16="http://schemas.microsoft.com/office/drawing/2014/main" id="{F1BFDE3F-63B2-7544-8574-4701C5CEC5D8}"/>
              </a:ext>
            </a:extLst>
          </p:cNvPr>
          <p:cNvSpPr/>
          <p:nvPr/>
        </p:nvSpPr>
        <p:spPr>
          <a:xfrm>
            <a:off x="8496314" y="3030039"/>
            <a:ext cx="1755323" cy="674127"/>
          </a:xfrm>
          <a:prstGeom prst="roundRect">
            <a:avLst>
              <a:gd name="adj" fmla="val 50000"/>
            </a:avLst>
          </a:prstGeom>
          <a:gradFill flip="none" rotWithShape="1">
            <a:gsLst>
              <a:gs pos="0">
                <a:schemeClr val="accent5">
                  <a:lumMod val="67000"/>
                </a:schemeClr>
              </a:gs>
              <a:gs pos="22000">
                <a:schemeClr val="accent5">
                  <a:lumMod val="97000"/>
                  <a:lumOff val="3000"/>
                  <a:alpha val="41000"/>
                </a:schemeClr>
              </a:gs>
              <a:gs pos="100000">
                <a:schemeClr val="accent5">
                  <a:lumMod val="60000"/>
                  <a:lumOff val="40000"/>
                </a:schemeClr>
              </a:gs>
            </a:gsLst>
            <a:lin ang="2700000" scaled="1"/>
            <a:tileRect/>
          </a:grad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a:extLst>
              <a:ext uri="{FF2B5EF4-FFF2-40B4-BE49-F238E27FC236}">
                <a16:creationId xmlns:a16="http://schemas.microsoft.com/office/drawing/2014/main" id="{FCEF00C7-9FA1-2644-8289-AD63B7AE7BD0}"/>
              </a:ext>
            </a:extLst>
          </p:cNvPr>
          <p:cNvSpPr txBox="1"/>
          <p:nvPr/>
        </p:nvSpPr>
        <p:spPr>
          <a:xfrm>
            <a:off x="8524836" y="3057835"/>
            <a:ext cx="1698277" cy="646331"/>
          </a:xfrm>
          <a:prstGeom prst="rect">
            <a:avLst/>
          </a:prstGeom>
          <a:noFill/>
        </p:spPr>
        <p:txBody>
          <a:bodyPr wrap="square" rtlCol="0">
            <a:spAutoFit/>
          </a:bodyPr>
          <a:lstStyle/>
          <a:p>
            <a:pPr algn="ctr"/>
            <a:r>
              <a:rPr lang="pl-PL" b="1" dirty="0">
                <a:solidFill>
                  <a:srgbClr val="002060"/>
                </a:solidFill>
              </a:rPr>
              <a:t>Gospodarka cyrkularna</a:t>
            </a:r>
            <a:endParaRPr lang="en-GB" b="1" dirty="0">
              <a:solidFill>
                <a:srgbClr val="002060"/>
              </a:solidFill>
            </a:endParaRPr>
          </a:p>
        </p:txBody>
      </p:sp>
      <p:sp>
        <p:nvSpPr>
          <p:cNvPr id="24" name="Up Arrow Callout 23">
            <a:extLst>
              <a:ext uri="{FF2B5EF4-FFF2-40B4-BE49-F238E27FC236}">
                <a16:creationId xmlns:a16="http://schemas.microsoft.com/office/drawing/2014/main" id="{E2F7241E-4904-A644-A692-E3A3536677A8}"/>
              </a:ext>
            </a:extLst>
          </p:cNvPr>
          <p:cNvSpPr/>
          <p:nvPr/>
        </p:nvSpPr>
        <p:spPr>
          <a:xfrm>
            <a:off x="6038308" y="4246844"/>
            <a:ext cx="1975761" cy="1371600"/>
          </a:xfrm>
          <a:prstGeom prst="upArrowCallout">
            <a:avLst>
              <a:gd name="adj1" fmla="val 20238"/>
              <a:gd name="adj2" fmla="val 25000"/>
              <a:gd name="adj3" fmla="val 25000"/>
              <a:gd name="adj4" fmla="val 64977"/>
            </a:avLst>
          </a:prstGeom>
          <a:gradFill>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gradFill>
          <a:ln w="25400">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b="1" dirty="0" smtClean="0">
                <a:solidFill>
                  <a:schemeClr val="accent2">
                    <a:lumMod val="50000"/>
                  </a:schemeClr>
                </a:solidFill>
              </a:rPr>
              <a:t>Regulacyjne</a:t>
            </a:r>
            <a:endParaRPr lang="en-GB" b="1" dirty="0">
              <a:solidFill>
                <a:schemeClr val="accent2">
                  <a:lumMod val="50000"/>
                </a:schemeClr>
              </a:solidFill>
            </a:endParaRPr>
          </a:p>
        </p:txBody>
      </p:sp>
      <p:sp>
        <p:nvSpPr>
          <p:cNvPr id="26" name="Rectangle 25">
            <a:extLst>
              <a:ext uri="{FF2B5EF4-FFF2-40B4-BE49-F238E27FC236}">
                <a16:creationId xmlns:a16="http://schemas.microsoft.com/office/drawing/2014/main" id="{45ED8427-6797-C143-9FE5-A32FD086F65C}"/>
              </a:ext>
            </a:extLst>
          </p:cNvPr>
          <p:cNvSpPr/>
          <p:nvPr/>
        </p:nvSpPr>
        <p:spPr>
          <a:xfrm>
            <a:off x="9889089" y="4433504"/>
            <a:ext cx="2452201" cy="2369880"/>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25" name="Textfeld 12">
            <a:extLst>
              <a:ext uri="{FF2B5EF4-FFF2-40B4-BE49-F238E27FC236}">
                <a16:creationId xmlns:a16="http://schemas.microsoft.com/office/drawing/2014/main" id="{E23C5C0B-90FA-7F45-9514-6FE705075094}"/>
              </a:ext>
            </a:extLst>
          </p:cNvPr>
          <p:cNvSpPr txBox="1"/>
          <p:nvPr/>
        </p:nvSpPr>
        <p:spPr>
          <a:xfrm>
            <a:off x="-40973" y="6570285"/>
            <a:ext cx="4042679" cy="276999"/>
          </a:xfrm>
          <a:prstGeom prst="rect">
            <a:avLst/>
          </a:prstGeom>
          <a:noFill/>
        </p:spPr>
        <p:txBody>
          <a:bodyPr wrap="square" rtlCol="0">
            <a:spAutoFit/>
          </a:bodyPr>
          <a:lstStyle/>
          <a:p>
            <a:pPr marL="230188" indent="-230188">
              <a:spcAft>
                <a:spcPts val="2400"/>
              </a:spcAft>
            </a:pPr>
            <a:r>
              <a:rPr lang="pl-PL" sz="1200" dirty="0" smtClean="0">
                <a:latin typeface="Roboto" panose="02000000000000000000" pitchFamily="2" charset="0"/>
                <a:ea typeface="Roboto" panose="02000000000000000000" pitchFamily="2" charset="0"/>
                <a:cs typeface="Arial" panose="020B0604020202020204" pitchFamily="34" charset="0"/>
              </a:rPr>
              <a:t>Źródło</a:t>
            </a:r>
            <a:r>
              <a:rPr lang="en-GB" sz="1200" dirty="0" smtClean="0">
                <a:latin typeface="Roboto" panose="02000000000000000000" pitchFamily="2" charset="0"/>
                <a:ea typeface="Roboto" panose="02000000000000000000" pitchFamily="2" charset="0"/>
                <a:cs typeface="Arial" panose="020B0604020202020204" pitchFamily="34" charset="0"/>
              </a:rPr>
              <a:t>: </a:t>
            </a:r>
            <a:r>
              <a:rPr lang="en-GB" sz="1200" dirty="0" err="1">
                <a:latin typeface="Roboto" panose="02000000000000000000" pitchFamily="2" charset="0"/>
                <a:ea typeface="Roboto" panose="02000000000000000000" pitchFamily="2" charset="0"/>
                <a:cs typeface="Arial" panose="020B0604020202020204" pitchFamily="34" charset="0"/>
              </a:rPr>
              <a:t>Kirchherr</a:t>
            </a:r>
            <a:r>
              <a:rPr lang="en-GB" sz="1200" dirty="0">
                <a:latin typeface="Roboto" panose="02000000000000000000" pitchFamily="2" charset="0"/>
                <a:ea typeface="Roboto" panose="02000000000000000000" pitchFamily="2" charset="0"/>
                <a:cs typeface="Arial" panose="020B0604020202020204" pitchFamily="34" charset="0"/>
              </a:rPr>
              <a:t>, et al (2017)</a:t>
            </a:r>
          </a:p>
        </p:txBody>
      </p:sp>
      <p:sp>
        <p:nvSpPr>
          <p:cNvPr id="27" name="Rectangle 26">
            <a:extLst>
              <a:ext uri="{FF2B5EF4-FFF2-40B4-BE49-F238E27FC236}">
                <a16:creationId xmlns:a16="http://schemas.microsoft.com/office/drawing/2014/main" id="{94EDACDF-6545-E345-9068-30FDEC257356}"/>
              </a:ext>
            </a:extLst>
          </p:cNvPr>
          <p:cNvSpPr/>
          <p:nvPr/>
        </p:nvSpPr>
        <p:spPr>
          <a:xfrm>
            <a:off x="3018824" y="1391118"/>
            <a:ext cx="6002284" cy="1569660"/>
          </a:xfrm>
          <a:prstGeom prst="rect">
            <a:avLst/>
          </a:prstGeom>
        </p:spPr>
        <p:txBody>
          <a:bodyPr wrap="none">
            <a:spAutoFit/>
          </a:bodyPr>
          <a:lstStyle/>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Brak polityki wspierającej przejście na gospodarkę </a:t>
            </a:r>
            <a:r>
              <a:rPr lang="pl-PL" sz="1600" dirty="0" smtClean="0">
                <a:latin typeface="Roboto" panose="02000000000000000000" pitchFamily="2" charset="0"/>
                <a:cs typeface="Arial" panose="020B0604020202020204" pitchFamily="34" charset="0"/>
              </a:rPr>
              <a:t>cyrkularną</a:t>
            </a:r>
            <a:endParaRPr lang="pl-PL" sz="1600" dirty="0">
              <a:latin typeface="Roboto" panose="02000000000000000000" pitchFamily="2" charset="0"/>
              <a:cs typeface="Arial" panose="020B0604020202020204" pitchFamily="34" charset="0"/>
            </a:endParaRP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Przeszkody w przepisach ustawowych i wykonawczych</a:t>
            </a:r>
          </a:p>
          <a:p>
            <a:pPr marL="342900" indent="-342900">
              <a:lnSpc>
                <a:spcPct val="150000"/>
              </a:lnSpc>
              <a:buFont typeface="Wingdings" pitchFamily="2" charset="2"/>
              <a:buChar char="v"/>
            </a:pPr>
            <a:r>
              <a:rPr lang="pl-PL" sz="1600" dirty="0">
                <a:latin typeface="Roboto" panose="02000000000000000000" pitchFamily="2" charset="0"/>
                <a:cs typeface="Arial" panose="020B0604020202020204" pitchFamily="34" charset="0"/>
              </a:rPr>
              <a:t>Ograniczone zamówienia </a:t>
            </a:r>
            <a:endParaRPr lang="pl-PL" sz="1600" dirty="0" smtClean="0">
              <a:latin typeface="Roboto" panose="02000000000000000000" pitchFamily="2" charset="0"/>
              <a:cs typeface="Arial" panose="020B0604020202020204" pitchFamily="34" charset="0"/>
            </a:endParaRPr>
          </a:p>
          <a:p>
            <a:pPr marL="342900" indent="-342900">
              <a:lnSpc>
                <a:spcPct val="150000"/>
              </a:lnSpc>
              <a:buFont typeface="Wingdings" pitchFamily="2" charset="2"/>
              <a:buChar char="v"/>
            </a:pPr>
            <a:r>
              <a:rPr lang="pl-PL" sz="1600" dirty="0" smtClean="0">
                <a:latin typeface="Roboto" panose="02000000000000000000" pitchFamily="2" charset="0"/>
                <a:cs typeface="Arial" panose="020B0604020202020204" pitchFamily="34" charset="0"/>
              </a:rPr>
              <a:t>Brak </a:t>
            </a:r>
            <a:r>
              <a:rPr lang="pl-PL" sz="1600" dirty="0">
                <a:latin typeface="Roboto" panose="02000000000000000000" pitchFamily="2" charset="0"/>
                <a:cs typeface="Arial" panose="020B0604020202020204" pitchFamily="34" charset="0"/>
              </a:rPr>
              <a:t>globalnego konsensusu</a:t>
            </a:r>
            <a:endParaRPr lang="en-GB" sz="1600" dirty="0"/>
          </a:p>
        </p:txBody>
      </p:sp>
    </p:spTree>
    <p:extLst>
      <p:ext uri="{BB962C8B-B14F-4D97-AF65-F5344CB8AC3E}">
        <p14:creationId xmlns:p14="http://schemas.microsoft.com/office/powerpoint/2010/main" val="10293142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22994" y="1089192"/>
            <a:ext cx="2158598" cy="5253092"/>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3D84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50ADBB36-FBCF-DE40-9EE8-7CC82EC6C3CF}"/>
              </a:ext>
            </a:extLst>
          </p:cNvPr>
          <p:cNvSpPr txBox="1"/>
          <p:nvPr/>
        </p:nvSpPr>
        <p:spPr>
          <a:xfrm>
            <a:off x="6272288" y="174791"/>
            <a:ext cx="5827854" cy="523220"/>
          </a:xfrm>
          <a:prstGeom prst="rect">
            <a:avLst/>
          </a:prstGeom>
          <a:noFill/>
        </p:spPr>
        <p:txBody>
          <a:bodyPr wrap="square" rtlCol="0">
            <a:spAutoFit/>
          </a:bodyPr>
          <a:lstStyle/>
          <a:p>
            <a:pPr algn="r"/>
            <a:r>
              <a:rPr lang="pl-PL" sz="28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Wnioski</a:t>
            </a:r>
            <a:endParaRPr lang="en-GB"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7" name="Rectangle 6">
            <a:extLst>
              <a:ext uri="{FF2B5EF4-FFF2-40B4-BE49-F238E27FC236}">
                <a16:creationId xmlns:a16="http://schemas.microsoft.com/office/drawing/2014/main" id="{9FB1B5DD-1AB0-9249-ABC1-58E5413C00C6}"/>
              </a:ext>
            </a:extLst>
          </p:cNvPr>
          <p:cNvSpPr/>
          <p:nvPr/>
        </p:nvSpPr>
        <p:spPr>
          <a:xfrm>
            <a:off x="9731936" y="4274098"/>
            <a:ext cx="2460063" cy="2369880"/>
          </a:xfrm>
          <a:prstGeom prst="rect">
            <a:avLst/>
          </a:prstGeom>
        </p:spPr>
        <p:txBody>
          <a:bodyPr wrap="square">
            <a:spAutoFit/>
          </a:bodyPr>
          <a:lstStyle/>
          <a:p>
            <a:pPr marL="285750" indent="-285750">
              <a:spcAft>
                <a:spcPts val="1200"/>
              </a:spcAft>
              <a:buFont typeface="Wingdings" pitchFamily="2" charset="2"/>
              <a:buChar char="v"/>
            </a:pPr>
            <a:r>
              <a:rPr lang="en-GB" sz="1100" dirty="0">
                <a:latin typeface="Roboto" panose="02000000000000000000" pitchFamily="2" charset="0"/>
                <a:ea typeface="Roboto" panose="02000000000000000000" pitchFamily="2" charset="0"/>
                <a:cs typeface="Arial" panose="020B0604020202020204" pitchFamily="34" charset="0"/>
              </a:rPr>
              <a:t>Quiz </a:t>
            </a:r>
            <a:r>
              <a:rPr lang="pl-PL" sz="1100" dirty="0">
                <a:latin typeface="Roboto" panose="02000000000000000000" pitchFamily="2" charset="0"/>
                <a:ea typeface="Roboto" panose="02000000000000000000" pitchFamily="2" charset="0"/>
                <a:cs typeface="Arial" panose="020B0604020202020204" pitchFamily="34" charset="0"/>
              </a:rPr>
              <a:t>na temat ilości odpadów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b="1" dirty="0">
                <a:solidFill>
                  <a:srgbClr val="C00000"/>
                </a:solidFill>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b="1" dirty="0">
              <a:solidFill>
                <a:srgbClr val="C00000"/>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
        <p:nvSpPr>
          <p:cNvPr id="8" name="Textfeld 9">
            <a:extLst>
              <a:ext uri="{FF2B5EF4-FFF2-40B4-BE49-F238E27FC236}">
                <a16:creationId xmlns:a16="http://schemas.microsoft.com/office/drawing/2014/main" id="{A9D57EAC-E6FA-1345-949A-B81C5C38E1BA}"/>
              </a:ext>
            </a:extLst>
          </p:cNvPr>
          <p:cNvSpPr txBox="1"/>
          <p:nvPr/>
        </p:nvSpPr>
        <p:spPr>
          <a:xfrm>
            <a:off x="200782" y="1506785"/>
            <a:ext cx="5563202" cy="523220"/>
          </a:xfrm>
          <a:prstGeom prst="rect">
            <a:avLst/>
          </a:prstGeom>
          <a:noFill/>
        </p:spPr>
        <p:txBody>
          <a:bodyPr wrap="square" rtlCol="0" anchor="t">
            <a:spAutoFit/>
          </a:bodyPr>
          <a:lstStyle/>
          <a:p>
            <a:pPr>
              <a:spcAft>
                <a:spcPts val="2400"/>
              </a:spcAft>
            </a:pPr>
            <a:r>
              <a:rPr lang="pl-PL" sz="2800" b="1" dirty="0" smtClean="0">
                <a:solidFill>
                  <a:srgbClr val="AE0917"/>
                </a:solidFill>
                <a:latin typeface="Roboto" panose="02000000000000000000" pitchFamily="2" charset="0"/>
                <a:ea typeface="Roboto" panose="02000000000000000000" pitchFamily="2" charset="0"/>
                <a:cs typeface="Arial" panose="020B0604020202020204" pitchFamily="34" charset="0"/>
              </a:rPr>
              <a:t>Wnioski</a:t>
            </a:r>
            <a:endParaRPr lang="en-GB" sz="28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9" name="Textfeld 12">
            <a:extLst>
              <a:ext uri="{FF2B5EF4-FFF2-40B4-BE49-F238E27FC236}">
                <a16:creationId xmlns:a16="http://schemas.microsoft.com/office/drawing/2014/main" id="{416BBCD5-8FC2-1E40-96C1-3485FFFD1622}"/>
              </a:ext>
            </a:extLst>
          </p:cNvPr>
          <p:cNvSpPr txBox="1"/>
          <p:nvPr/>
        </p:nvSpPr>
        <p:spPr>
          <a:xfrm>
            <a:off x="200782" y="2372620"/>
            <a:ext cx="4980818" cy="2631490"/>
          </a:xfrm>
          <a:prstGeom prst="rect">
            <a:avLst/>
          </a:prstGeom>
          <a:noFill/>
        </p:spPr>
        <p:txBody>
          <a:bodyPr wrap="square" rtlCol="0">
            <a:spAutoFit/>
          </a:bodyPr>
          <a:lstStyle/>
          <a:p>
            <a:pPr marL="342900" indent="-342900">
              <a:lnSpc>
                <a:spcPct val="150000"/>
              </a:lnSpc>
              <a:spcAft>
                <a:spcPts val="1200"/>
              </a:spcAft>
              <a:buFont typeface="Wingdings" pitchFamily="2" charset="2"/>
              <a:buChar char="v"/>
            </a:pPr>
            <a:r>
              <a:rPr lang="pl-PL" dirty="0" smtClean="0">
                <a:latin typeface="Arial" panose="020B0604020202020204" pitchFamily="34" charset="0"/>
                <a:ea typeface="Roboto" panose="02000000000000000000" pitchFamily="2" charset="0"/>
                <a:cs typeface="Arial" panose="020B0604020202020204" pitchFamily="34" charset="0"/>
              </a:rPr>
              <a:t>Co to jest Gospodarka Cyrkularna</a:t>
            </a:r>
            <a:endParaRPr lang="en-GB" dirty="0">
              <a:latin typeface="Arial" panose="020B0604020202020204" pitchFamily="34" charset="0"/>
              <a:ea typeface="Roboto" panose="02000000000000000000" pitchFamily="2" charset="0"/>
              <a:cs typeface="Arial" panose="020B0604020202020204" pitchFamily="34" charset="0"/>
            </a:endParaRPr>
          </a:p>
          <a:p>
            <a:pPr marL="342900" indent="-342900">
              <a:lnSpc>
                <a:spcPct val="150000"/>
              </a:lnSpc>
              <a:spcAft>
                <a:spcPts val="1200"/>
              </a:spcAft>
              <a:buFont typeface="Wingdings" pitchFamily="2" charset="2"/>
              <a:buChar char="v"/>
            </a:pPr>
            <a:r>
              <a:rPr lang="pl-PL" dirty="0" smtClean="0">
                <a:latin typeface="Arial" panose="020B0604020202020204" pitchFamily="34" charset="0"/>
                <a:ea typeface="Roboto" panose="02000000000000000000" pitchFamily="2" charset="0"/>
                <a:cs typeface="Arial" panose="020B0604020202020204" pitchFamily="34" charset="0"/>
              </a:rPr>
              <a:t>Trzy zasady Gospodarki Cyrkularnej</a:t>
            </a:r>
            <a:endParaRPr lang="en-GB" dirty="0">
              <a:latin typeface="Arial" panose="020B0604020202020204" pitchFamily="34" charset="0"/>
              <a:ea typeface="Roboto" panose="02000000000000000000" pitchFamily="2" charset="0"/>
              <a:cs typeface="Arial" panose="020B0604020202020204" pitchFamily="34" charset="0"/>
            </a:endParaRPr>
          </a:p>
          <a:p>
            <a:pPr marL="342900" indent="-342900">
              <a:lnSpc>
                <a:spcPct val="150000"/>
              </a:lnSpc>
              <a:spcAft>
                <a:spcPts val="1200"/>
              </a:spcAft>
              <a:buFont typeface="Wingdings" pitchFamily="2" charset="2"/>
              <a:buChar char="v"/>
            </a:pPr>
            <a:r>
              <a:rPr lang="pl-PL" dirty="0">
                <a:latin typeface="Arial" panose="020B0604020202020204" pitchFamily="34" charset="0"/>
                <a:ea typeface="Roboto" panose="02000000000000000000" pitchFamily="2" charset="0"/>
                <a:cs typeface="Arial" panose="020B0604020202020204" pitchFamily="34" charset="0"/>
              </a:rPr>
              <a:t>P</a:t>
            </a:r>
            <a:r>
              <a:rPr lang="pl-PL" dirty="0" smtClean="0">
                <a:latin typeface="Arial" panose="020B0604020202020204" pitchFamily="34" charset="0"/>
                <a:ea typeface="Roboto" panose="02000000000000000000" pitchFamily="2" charset="0"/>
                <a:cs typeface="Arial" panose="020B0604020202020204" pitchFamily="34" charset="0"/>
              </a:rPr>
              <a:t>ięć</a:t>
            </a:r>
            <a:r>
              <a:rPr lang="en-GB" dirty="0" smtClean="0">
                <a:latin typeface="Arial" panose="020B0604020202020204" pitchFamily="34" charset="0"/>
                <a:ea typeface="Roboto" panose="02000000000000000000" pitchFamily="2" charset="0"/>
                <a:cs typeface="Arial" panose="020B0604020202020204" pitchFamily="34" charset="0"/>
              </a:rPr>
              <a:t> C</a:t>
            </a:r>
            <a:r>
              <a:rPr lang="pl-PL" dirty="0" err="1" smtClean="0">
                <a:latin typeface="Arial" panose="020B0604020202020204" pitchFamily="34" charset="0"/>
                <a:ea typeface="Roboto" panose="02000000000000000000" pitchFamily="2" charset="0"/>
                <a:cs typeface="Arial" panose="020B0604020202020204" pitchFamily="34" charset="0"/>
              </a:rPr>
              <a:t>yrkularnych</a:t>
            </a:r>
            <a:r>
              <a:rPr lang="pl-PL" dirty="0" smtClean="0">
                <a:latin typeface="Arial" panose="020B0604020202020204" pitchFamily="34" charset="0"/>
                <a:ea typeface="Roboto" panose="02000000000000000000" pitchFamily="2" charset="0"/>
                <a:cs typeface="Arial" panose="020B0604020202020204" pitchFamily="34" charset="0"/>
              </a:rPr>
              <a:t> Modeli</a:t>
            </a:r>
            <a:r>
              <a:rPr lang="en-GB" dirty="0" smtClean="0">
                <a:latin typeface="Arial" panose="020B0604020202020204" pitchFamily="34" charset="0"/>
                <a:ea typeface="Roboto" panose="02000000000000000000" pitchFamily="2" charset="0"/>
                <a:cs typeface="Arial" panose="020B0604020202020204" pitchFamily="34" charset="0"/>
              </a:rPr>
              <a:t> B</a:t>
            </a:r>
            <a:r>
              <a:rPr lang="pl-PL" dirty="0" err="1" smtClean="0">
                <a:latin typeface="Arial" panose="020B0604020202020204" pitchFamily="34" charset="0"/>
                <a:ea typeface="Roboto" panose="02000000000000000000" pitchFamily="2" charset="0"/>
                <a:cs typeface="Arial" panose="020B0604020202020204" pitchFamily="34" charset="0"/>
              </a:rPr>
              <a:t>iznasowych</a:t>
            </a:r>
            <a:endParaRPr lang="en-GB" dirty="0">
              <a:latin typeface="Arial" panose="020B0604020202020204" pitchFamily="34" charset="0"/>
              <a:ea typeface="Roboto" panose="02000000000000000000" pitchFamily="2" charset="0"/>
              <a:cs typeface="Arial" panose="020B0604020202020204" pitchFamily="34" charset="0"/>
            </a:endParaRPr>
          </a:p>
          <a:p>
            <a:pPr marL="342900" indent="-342900">
              <a:lnSpc>
                <a:spcPct val="150000"/>
              </a:lnSpc>
              <a:spcAft>
                <a:spcPts val="1200"/>
              </a:spcAft>
              <a:buFont typeface="Wingdings" pitchFamily="2" charset="2"/>
              <a:buChar char="v"/>
            </a:pPr>
            <a:r>
              <a:rPr lang="pl-PL" dirty="0" smtClean="0">
                <a:latin typeface="Arial" panose="020B0604020202020204" pitchFamily="34" charset="0"/>
                <a:ea typeface="Roboto" panose="02000000000000000000" pitchFamily="2" charset="0"/>
                <a:cs typeface="Arial" panose="020B0604020202020204" pitchFamily="34" charset="0"/>
              </a:rPr>
              <a:t>Cztery</a:t>
            </a:r>
            <a:r>
              <a:rPr lang="en-GB" dirty="0" smtClean="0">
                <a:latin typeface="Arial" panose="020B0604020202020204" pitchFamily="34" charset="0"/>
                <a:ea typeface="Roboto" panose="02000000000000000000" pitchFamily="2" charset="0"/>
                <a:cs typeface="Arial" panose="020B0604020202020204" pitchFamily="34" charset="0"/>
              </a:rPr>
              <a:t> </a:t>
            </a:r>
            <a:r>
              <a:rPr lang="pl-PL" dirty="0" smtClean="0">
                <a:latin typeface="Arial" panose="020B0604020202020204" pitchFamily="34" charset="0"/>
                <a:ea typeface="Roboto" panose="02000000000000000000" pitchFamily="2" charset="0"/>
                <a:cs typeface="Arial" panose="020B0604020202020204" pitchFamily="34" charset="0"/>
              </a:rPr>
              <a:t>bariery</a:t>
            </a:r>
            <a:r>
              <a:rPr lang="en-GB" dirty="0">
                <a:latin typeface="Arial" panose="020B0604020202020204" pitchFamily="34" charset="0"/>
                <a:ea typeface="Roboto" panose="02000000000000000000" pitchFamily="2" charset="0"/>
                <a:cs typeface="Arial" panose="020B0604020202020204" pitchFamily="34" charset="0"/>
              </a:rPr>
              <a:t> do </a:t>
            </a:r>
            <a:r>
              <a:rPr lang="en-GB" dirty="0" err="1">
                <a:latin typeface="Arial" panose="020B0604020202020204" pitchFamily="34" charset="0"/>
                <a:ea typeface="Roboto" panose="02000000000000000000" pitchFamily="2" charset="0"/>
                <a:cs typeface="Arial" panose="020B0604020202020204" pitchFamily="34" charset="0"/>
              </a:rPr>
              <a:t>przejścia</a:t>
            </a:r>
            <a:r>
              <a:rPr lang="en-GB" dirty="0">
                <a:latin typeface="Arial" panose="020B0604020202020204" pitchFamily="34" charset="0"/>
                <a:ea typeface="Roboto" panose="02000000000000000000" pitchFamily="2" charset="0"/>
                <a:cs typeface="Arial" panose="020B0604020202020204" pitchFamily="34" charset="0"/>
              </a:rPr>
              <a:t> na </a:t>
            </a:r>
            <a:r>
              <a:rPr lang="en-GB" dirty="0" err="1" smtClean="0">
                <a:latin typeface="Arial" panose="020B0604020202020204" pitchFamily="34" charset="0"/>
                <a:ea typeface="Roboto" panose="02000000000000000000" pitchFamily="2" charset="0"/>
                <a:cs typeface="Arial" panose="020B0604020202020204" pitchFamily="34" charset="0"/>
              </a:rPr>
              <a:t>gospodarkę</a:t>
            </a:r>
            <a:r>
              <a:rPr lang="pl-PL" dirty="0" smtClean="0">
                <a:latin typeface="Arial" panose="020B0604020202020204" pitchFamily="34" charset="0"/>
                <a:ea typeface="Roboto" panose="02000000000000000000" pitchFamily="2" charset="0"/>
                <a:cs typeface="Arial" panose="020B0604020202020204" pitchFamily="34" charset="0"/>
              </a:rPr>
              <a:t> cyrkularną</a:t>
            </a:r>
            <a:endParaRPr lang="en-GB" dirty="0">
              <a:latin typeface="Arial" panose="020B0604020202020204" pitchFamily="34" charset="0"/>
              <a:ea typeface="Roboto" panose="02000000000000000000" pitchFamily="2" charset="0"/>
              <a:cs typeface="Arial" panose="020B0604020202020204" pitchFamily="34" charset="0"/>
            </a:endParaRPr>
          </a:p>
        </p:txBody>
      </p:sp>
      <p:pic>
        <p:nvPicPr>
          <p:cNvPr id="6" name="Picture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422987" y="1506785"/>
            <a:ext cx="1645365" cy="4785144"/>
          </a:xfrm>
          <a:prstGeom prst="rect">
            <a:avLst/>
          </a:prstGeom>
        </p:spPr>
      </p:pic>
      <p:sp>
        <p:nvSpPr>
          <p:cNvPr id="3" name="Prostokąt 2"/>
          <p:cNvSpPr/>
          <p:nvPr/>
        </p:nvSpPr>
        <p:spPr>
          <a:xfrm>
            <a:off x="5365630" y="1345721"/>
            <a:ext cx="1759789" cy="8108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pole tekstowe 3"/>
          <p:cNvSpPr txBox="1"/>
          <p:nvPr/>
        </p:nvSpPr>
        <p:spPr>
          <a:xfrm>
            <a:off x="5181600" y="1506785"/>
            <a:ext cx="1943819" cy="523220"/>
          </a:xfrm>
          <a:prstGeom prst="rect">
            <a:avLst/>
          </a:prstGeom>
          <a:noFill/>
        </p:spPr>
        <p:txBody>
          <a:bodyPr wrap="square" rtlCol="0">
            <a:spAutoFit/>
          </a:bodyPr>
          <a:lstStyle/>
          <a:p>
            <a:pPr algn="ctr"/>
            <a:r>
              <a:rPr lang="pl-PL" sz="1400" b="1" dirty="0" smtClean="0">
                <a:latin typeface="Comic Sans MS" panose="030F0702030302020204" pitchFamily="66" charset="0"/>
              </a:rPr>
              <a:t>GOSPODARKA LINIOWA</a:t>
            </a:r>
            <a:endParaRPr lang="pl-PL" sz="1400" b="1" dirty="0">
              <a:latin typeface="Comic Sans MS" panose="030F0702030302020204" pitchFamily="66" charset="0"/>
            </a:endParaRPr>
          </a:p>
        </p:txBody>
      </p:sp>
      <p:sp>
        <p:nvSpPr>
          <p:cNvPr id="11" name="Prostokąt 10"/>
          <p:cNvSpPr/>
          <p:nvPr/>
        </p:nvSpPr>
        <p:spPr>
          <a:xfrm>
            <a:off x="7524228" y="1506785"/>
            <a:ext cx="1033176" cy="6498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pole tekstowe 11"/>
          <p:cNvSpPr txBox="1"/>
          <p:nvPr/>
        </p:nvSpPr>
        <p:spPr>
          <a:xfrm>
            <a:off x="7340198" y="1506785"/>
            <a:ext cx="1458745" cy="523220"/>
          </a:xfrm>
          <a:prstGeom prst="rect">
            <a:avLst/>
          </a:prstGeom>
          <a:noFill/>
        </p:spPr>
        <p:txBody>
          <a:bodyPr wrap="square" rtlCol="0">
            <a:spAutoFit/>
          </a:bodyPr>
          <a:lstStyle/>
          <a:p>
            <a:pPr algn="ctr"/>
            <a:r>
              <a:rPr lang="pl-PL" sz="1400" b="1" dirty="0" smtClean="0">
                <a:latin typeface="Comic Sans MS" panose="030F0702030302020204" pitchFamily="66" charset="0"/>
              </a:rPr>
              <a:t>GOSPODARKA CYRKULARNA</a:t>
            </a:r>
            <a:endParaRPr lang="pl-PL" sz="1400" b="1" dirty="0">
              <a:latin typeface="Comic Sans MS" panose="030F0702030302020204" pitchFamily="66" charset="0"/>
            </a:endParaRPr>
          </a:p>
        </p:txBody>
      </p:sp>
    </p:spTree>
    <p:extLst>
      <p:ext uri="{BB962C8B-B14F-4D97-AF65-F5344CB8AC3E}">
        <p14:creationId xmlns:p14="http://schemas.microsoft.com/office/powerpoint/2010/main" val="2532448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5975131" y="174792"/>
            <a:ext cx="621686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smtClean="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8827545"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a:t>
            </a:r>
            <a:r>
              <a:rPr lang="pl-PL" b="1" dirty="0">
                <a:latin typeface="Roboto" panose="02000000000000000000" pitchFamily="2" charset="0"/>
                <a:ea typeface="Roboto" panose="02000000000000000000" pitchFamily="2" charset="0"/>
                <a:cs typeface="Arial" panose="020B0604020202020204" pitchFamily="34" charset="0"/>
              </a:rPr>
              <a:t>Jak duża część odpadów </a:t>
            </a:r>
            <a:r>
              <a:rPr lang="pl-PL" b="1" dirty="0" smtClean="0">
                <a:latin typeface="Roboto" panose="02000000000000000000" pitchFamily="2" charset="0"/>
                <a:ea typeface="Roboto" panose="02000000000000000000" pitchFamily="2" charset="0"/>
                <a:cs typeface="Arial" panose="020B0604020202020204" pitchFamily="34" charset="0"/>
              </a:rPr>
              <a:t>tekstylnych świata jest </a:t>
            </a:r>
            <a:r>
              <a:rPr lang="pl-PL" b="1" dirty="0">
                <a:latin typeface="Roboto" panose="02000000000000000000" pitchFamily="2" charset="0"/>
                <a:ea typeface="Roboto" panose="02000000000000000000" pitchFamily="2" charset="0"/>
                <a:cs typeface="Arial" panose="020B0604020202020204" pitchFamily="34" charset="0"/>
              </a:rPr>
              <a:t>składowana lub </a:t>
            </a:r>
            <a:r>
              <a:rPr lang="pl-PL" b="1" dirty="0" smtClean="0">
                <a:latin typeface="Roboto" panose="02000000000000000000" pitchFamily="2" charset="0"/>
                <a:ea typeface="Roboto" panose="02000000000000000000" pitchFamily="2" charset="0"/>
                <a:cs typeface="Arial" panose="020B0604020202020204" pitchFamily="34" charset="0"/>
              </a:rPr>
              <a:t>spalana?</a:t>
            </a:r>
            <a:r>
              <a:rPr lang="en-GB" b="1" dirty="0" smtClean="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4918141" cy="1477328"/>
          </a:xfrm>
          <a:prstGeom prst="rect">
            <a:avLst/>
          </a:prstGeom>
        </p:spPr>
        <p:txBody>
          <a:bodyPr wrap="none">
            <a:spAutoFit/>
          </a:bodyPr>
          <a:lstStyle/>
          <a:p>
            <a:pPr marL="342900" indent="-342900">
              <a:buFont typeface="+mj-lt"/>
              <a:buAutoNum type="alphaLcPeriod"/>
            </a:pPr>
            <a:r>
              <a:rPr lang="pl-PL" dirty="0" smtClean="0">
                <a:latin typeface="Roboto" panose="02000000000000000000" pitchFamily="2" charset="0"/>
                <a:ea typeface="Roboto" panose="02000000000000000000" pitchFamily="2" charset="0"/>
                <a:cs typeface="Arial" panose="020B0604020202020204" pitchFamily="34" charset="0"/>
              </a:rPr>
              <a:t>Równowartość jednej śmieciarki co godzinę</a:t>
            </a: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smtClean="0">
                <a:latin typeface="Roboto" panose="02000000000000000000" pitchFamily="2" charset="0"/>
                <a:ea typeface="Roboto" panose="02000000000000000000" pitchFamily="2" charset="0"/>
                <a:cs typeface="Arial" panose="020B0604020202020204" pitchFamily="34" charset="0"/>
              </a:rPr>
              <a:t>Równowartość </a:t>
            </a:r>
            <a:r>
              <a:rPr lang="pl-PL" dirty="0">
                <a:latin typeface="Roboto" panose="02000000000000000000" pitchFamily="2" charset="0"/>
                <a:ea typeface="Roboto" panose="02000000000000000000" pitchFamily="2" charset="0"/>
                <a:cs typeface="Arial" panose="020B0604020202020204" pitchFamily="34" charset="0"/>
              </a:rPr>
              <a:t>jednej śmieciarki co </a:t>
            </a:r>
            <a:r>
              <a:rPr lang="pl-PL" dirty="0" smtClean="0">
                <a:latin typeface="Roboto" panose="02000000000000000000" pitchFamily="2" charset="0"/>
                <a:ea typeface="Roboto" panose="02000000000000000000" pitchFamily="2" charset="0"/>
                <a:cs typeface="Arial" panose="020B0604020202020204" pitchFamily="34" charset="0"/>
              </a:rPr>
              <a:t>minutę</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smtClean="0">
                <a:latin typeface="Roboto" panose="02000000000000000000" pitchFamily="2" charset="0"/>
                <a:ea typeface="Roboto" panose="02000000000000000000" pitchFamily="2" charset="0"/>
                <a:cs typeface="Arial" panose="020B0604020202020204" pitchFamily="34" charset="0"/>
              </a:rPr>
              <a:t>Równowartość </a:t>
            </a:r>
            <a:r>
              <a:rPr lang="pl-PL" dirty="0">
                <a:latin typeface="Roboto" panose="02000000000000000000" pitchFamily="2" charset="0"/>
                <a:ea typeface="Roboto" panose="02000000000000000000" pitchFamily="2" charset="0"/>
                <a:cs typeface="Arial" panose="020B0604020202020204" pitchFamily="34" charset="0"/>
              </a:rPr>
              <a:t>jednej śmieciarki co </a:t>
            </a:r>
            <a:r>
              <a:rPr lang="pl-PL" dirty="0" smtClean="0">
                <a:latin typeface="Roboto" panose="02000000000000000000" pitchFamily="2" charset="0"/>
                <a:ea typeface="Roboto" panose="02000000000000000000" pitchFamily="2" charset="0"/>
                <a:cs typeface="Arial" panose="020B0604020202020204" pitchFamily="34" charset="0"/>
              </a:rPr>
              <a:t>sekundę</a:t>
            </a:r>
            <a:endParaRPr lang="en-GB" dirty="0">
              <a:latin typeface="Roboto" panose="02000000000000000000" pitchFamily="2" charset="0"/>
              <a:ea typeface="Roboto" panose="02000000000000000000" pitchFamily="2" charset="0"/>
              <a:cs typeface="Arial" panose="020B0604020202020204" pitchFamily="34" charset="0"/>
            </a:endParaRPr>
          </a:p>
        </p:txBody>
      </p:sp>
      <p:pic>
        <p:nvPicPr>
          <p:cNvPr id="12" name="Picture 11">
            <a:extLst>
              <a:ext uri="{FF2B5EF4-FFF2-40B4-BE49-F238E27FC236}">
                <a16:creationId xmlns:a16="http://schemas.microsoft.com/office/drawing/2014/main" id="{A033F18F-9072-564C-A77D-F572439BF8D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
        <p:nvSpPr>
          <p:cNvPr id="13"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721252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0108" y="6332474"/>
            <a:ext cx="3831187" cy="307777"/>
          </a:xfrm>
          <a:prstGeom prst="rect">
            <a:avLst/>
          </a:prstGeom>
          <a:noFill/>
        </p:spPr>
        <p:txBody>
          <a:bodyPr wrap="square" rtlCol="0" anchor="b">
            <a:spAutoFit/>
          </a:bodyPr>
          <a:lstStyle/>
          <a:p>
            <a:r>
              <a:rPr lang="pl-PL" sz="1400" dirty="0" smtClean="0">
                <a:solidFill>
                  <a:schemeClr val="bg1"/>
                </a:solidFill>
                <a:latin typeface="Roboto" panose="02000000000000000000" pitchFamily="2" charset="0"/>
                <a:ea typeface="Roboto" panose="02000000000000000000" pitchFamily="2" charset="0"/>
                <a:cs typeface="Arial" panose="020B0604020202020204" pitchFamily="34" charset="0"/>
              </a:rPr>
              <a:t>Dane prezentującego</a:t>
            </a:r>
            <a:endParaRPr lang="en-GB" sz="14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en-GB" sz="4000" b="1" dirty="0" err="1">
                <a:solidFill>
                  <a:srgbClr val="FFED00"/>
                </a:solidFill>
              </a:rPr>
              <a:t>Pytania</a:t>
            </a:r>
            <a:r>
              <a:rPr lang="en-GB" sz="4000" b="1" dirty="0">
                <a:solidFill>
                  <a:srgbClr val="FFED00"/>
                </a:solidFill>
              </a:rPr>
              <a:t> </a:t>
            </a:r>
            <a:r>
              <a:rPr lang="en-GB" sz="4000" b="1" dirty="0" err="1">
                <a:solidFill>
                  <a:srgbClr val="FFED00"/>
                </a:solidFill>
              </a:rPr>
              <a:t>i</a:t>
            </a:r>
            <a:r>
              <a:rPr lang="en-GB" sz="4000" b="1" dirty="0">
                <a:solidFill>
                  <a:srgbClr val="FFED00"/>
                </a:solidFill>
              </a:rPr>
              <a:t> </a:t>
            </a:r>
            <a:r>
              <a:rPr lang="en-GB" sz="4000" b="1" dirty="0" err="1">
                <a:solidFill>
                  <a:srgbClr val="FFED00"/>
                </a:solidFill>
              </a:rPr>
              <a:t>dyskusja</a:t>
            </a:r>
            <a:endParaRPr lang="en-GB" sz="4000" b="1" dirty="0">
              <a:solidFill>
                <a:srgbClr val="FFED00"/>
              </a:solidFill>
            </a:endParaRPr>
          </a:p>
        </p:txBody>
      </p:sp>
    </p:spTree>
    <p:extLst>
      <p:ext uri="{BB962C8B-B14F-4D97-AF65-F5344CB8AC3E}">
        <p14:creationId xmlns:p14="http://schemas.microsoft.com/office/powerpoint/2010/main" val="1691617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pl-PL" sz="2400" b="1" dirty="0">
                <a:solidFill>
                  <a:schemeClr val="accent6">
                    <a:lumMod val="50000"/>
                  </a:schemeClr>
                </a:solidFill>
              </a:rPr>
              <a:t>Te materiały edukacyjne zostały opracowane w ramach projektu BE-Rural</a:t>
            </a:r>
            <a:r>
              <a:rPr lang="pl-PL" sz="2400" b="1" dirty="0" smtClean="0">
                <a:solidFill>
                  <a:schemeClr val="accent6">
                    <a:lumMod val="50000"/>
                  </a:schemeClr>
                </a:solidFill>
              </a:rPr>
              <a:t>.</a:t>
            </a:r>
          </a:p>
          <a:p>
            <a:pPr algn="ctr"/>
            <a:r>
              <a:rPr lang="en-US" dirty="0" smtClean="0">
                <a:solidFill>
                  <a:schemeClr val="accent3">
                    <a:lumMod val="75000"/>
                  </a:schemeClr>
                </a:solidFill>
              </a:rPr>
              <a:t>Bio-based </a:t>
            </a:r>
            <a:r>
              <a:rPr lang="en-US" dirty="0">
                <a:solidFill>
                  <a:schemeClr val="accent3">
                    <a:lumMod val="75000"/>
                  </a:schemeClr>
                </a:solidFill>
              </a:rPr>
              <a:t>strategies and roadmaps for enhanced rural and regional development in the EU (April 2019 – March 2022)</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en-GB" sz="2400" b="1" dirty="0">
                <a:solidFill>
                  <a:srgbClr val="AE0917"/>
                </a:solidFill>
                <a:ea typeface="Roboto" panose="02000000000000000000" pitchFamily="2" charset="0"/>
                <a:cs typeface="Arial" panose="020B0604020202020204" pitchFamily="34" charset="0"/>
              </a:rPr>
              <a:t>BE-Rural </a:t>
            </a:r>
            <a:r>
              <a:rPr lang="pl-PL" sz="2400" b="1" dirty="0" smtClean="0">
                <a:solidFill>
                  <a:srgbClr val="AE0917"/>
                </a:solidFill>
                <a:ea typeface="Roboto" panose="02000000000000000000" pitchFamily="2" charset="0"/>
                <a:cs typeface="Arial" panose="020B0604020202020204" pitchFamily="34" charset="0"/>
              </a:rPr>
              <a:t>wspiera</a:t>
            </a:r>
            <a:endParaRPr lang="en-GB" sz="2400" b="1" dirty="0">
              <a:solidFill>
                <a:srgbClr val="AE0917"/>
              </a:solidFill>
              <a:ea typeface="Roboto" panose="02000000000000000000" pitchFamily="2" charset="0"/>
              <a:cs typeface="Arial" panose="020B0604020202020204" pitchFamily="34" charset="0"/>
            </a:endParaRPr>
          </a:p>
          <a:p>
            <a:pPr algn="just">
              <a:spcAft>
                <a:spcPts val="1800"/>
              </a:spcAft>
            </a:pPr>
            <a:r>
              <a:rPr lang="en-US" sz="1400" dirty="0">
                <a:ea typeface="Roboto" panose="02000000000000000000" pitchFamily="2" charset="0"/>
                <a:cs typeface="Arial" panose="020B0604020202020204" pitchFamily="34" charset="0"/>
              </a:rPr>
              <a:t>… </a:t>
            </a:r>
            <a:r>
              <a:rPr lang="pl-PL" sz="1400" dirty="0" smtClean="0">
                <a:ea typeface="Roboto" panose="02000000000000000000" pitchFamily="2" charset="0"/>
                <a:cs typeface="Arial" panose="020B0604020202020204" pitchFamily="34" charset="0"/>
              </a:rPr>
              <a:t>regionalnych użytkowników w 5 krajach</a:t>
            </a:r>
            <a:r>
              <a:rPr lang="en-US" sz="1400" dirty="0" smtClean="0">
                <a:ea typeface="Roboto" panose="02000000000000000000" pitchFamily="2" charset="0"/>
                <a:cs typeface="Arial" panose="020B0604020202020204" pitchFamily="34" charset="0"/>
              </a:rPr>
              <a:t>:</a:t>
            </a:r>
            <a:endParaRPr lang="en-US"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pl-PL" sz="1400" dirty="0" smtClean="0">
                <a:ea typeface="Roboto" panose="02000000000000000000" pitchFamily="2" charset="0"/>
                <a:cs typeface="Arial" panose="020B0604020202020204" pitchFamily="34" charset="0"/>
              </a:rPr>
              <a:t>Łotwa</a:t>
            </a:r>
            <a:r>
              <a:rPr lang="en-GB" sz="1400" dirty="0" smtClean="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Vidzeme</a:t>
            </a:r>
            <a:r>
              <a:rPr lang="en-GB" sz="1400" dirty="0">
                <a:ea typeface="Roboto" panose="02000000000000000000" pitchFamily="2" charset="0"/>
                <a:cs typeface="Arial" panose="020B0604020202020204" pitchFamily="34" charset="0"/>
              </a:rPr>
              <a:t> </a:t>
            </a:r>
            <a:r>
              <a:rPr lang="pl-PL" sz="1400" dirty="0">
                <a:ea typeface="Roboto" panose="02000000000000000000" pitchFamily="2" charset="0"/>
                <a:cs typeface="Arial" panose="020B0604020202020204" pitchFamily="34" charset="0"/>
              </a:rPr>
              <a:t>i</a:t>
            </a:r>
            <a:r>
              <a:rPr lang="en-GB" sz="1400" dirty="0" smtClean="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Kurzeme</a:t>
            </a:r>
            <a:endParaRPr lang="en-GB"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en-GB" sz="1400" dirty="0" smtClean="0">
                <a:ea typeface="Roboto" panose="02000000000000000000" pitchFamily="2" charset="0"/>
                <a:cs typeface="Arial" panose="020B0604020202020204" pitchFamily="34" charset="0"/>
              </a:rPr>
              <a:t>Pol</a:t>
            </a:r>
            <a:r>
              <a:rPr lang="pl-PL" sz="1400" dirty="0" smtClean="0">
                <a:ea typeface="Roboto" panose="02000000000000000000" pitchFamily="2" charset="0"/>
                <a:cs typeface="Arial" panose="020B0604020202020204" pitchFamily="34" charset="0"/>
              </a:rPr>
              <a:t>ska</a:t>
            </a:r>
            <a:r>
              <a:rPr lang="en-GB" sz="1400" dirty="0" smtClean="0">
                <a:ea typeface="Roboto" panose="02000000000000000000" pitchFamily="2" charset="0"/>
                <a:cs typeface="Arial" panose="020B0604020202020204" pitchFamily="34" charset="0"/>
              </a:rPr>
              <a:t>: </a:t>
            </a:r>
            <a:r>
              <a:rPr lang="pl-PL" sz="1400" dirty="0">
                <a:ea typeface="Roboto" panose="02000000000000000000" pitchFamily="2" charset="0"/>
                <a:cs typeface="Arial" panose="020B0604020202020204" pitchFamily="34" charset="0"/>
              </a:rPr>
              <a:t>Zalew Szczeciński i Zalew </a:t>
            </a:r>
            <a:r>
              <a:rPr lang="pl-PL" sz="1400" dirty="0" smtClean="0">
                <a:ea typeface="Roboto" panose="02000000000000000000" pitchFamily="2" charset="0"/>
                <a:cs typeface="Arial" panose="020B0604020202020204" pitchFamily="34" charset="0"/>
              </a:rPr>
              <a:t>Wiślany</a:t>
            </a:r>
          </a:p>
          <a:p>
            <a:pPr marL="214313" indent="-214313" algn="just">
              <a:spcAft>
                <a:spcPts val="1800"/>
              </a:spcAft>
              <a:buFont typeface="Arial" panose="020B0604020202020204" pitchFamily="34" charset="0"/>
              <a:buChar char="•"/>
            </a:pPr>
            <a:r>
              <a:rPr lang="en-GB" sz="1400" dirty="0" smtClean="0">
                <a:ea typeface="Roboto" panose="02000000000000000000" pitchFamily="2" charset="0"/>
                <a:cs typeface="Arial" panose="020B0604020202020204" pitchFamily="34" charset="0"/>
              </a:rPr>
              <a:t>R</a:t>
            </a:r>
            <a:r>
              <a:rPr lang="pl-PL" sz="1400" dirty="0" err="1" smtClean="0">
                <a:ea typeface="Roboto" panose="02000000000000000000" pitchFamily="2" charset="0"/>
                <a:cs typeface="Arial" panose="020B0604020202020204" pitchFamily="34" charset="0"/>
              </a:rPr>
              <a:t>umunia</a:t>
            </a:r>
            <a:r>
              <a:rPr lang="en-GB" sz="1400" dirty="0" smtClean="0">
                <a:ea typeface="Roboto" panose="02000000000000000000" pitchFamily="2" charset="0"/>
                <a:cs typeface="Arial" panose="020B0604020202020204" pitchFamily="34" charset="0"/>
              </a:rPr>
              <a:t>: Covasna</a:t>
            </a:r>
          </a:p>
          <a:p>
            <a:pPr marL="214313" indent="-214313" algn="just">
              <a:spcAft>
                <a:spcPts val="1800"/>
              </a:spcAft>
              <a:buFont typeface="Arial" panose="020B0604020202020204" pitchFamily="34" charset="0"/>
              <a:buChar char="•"/>
            </a:pPr>
            <a:r>
              <a:rPr lang="en-GB" sz="1400" dirty="0" smtClean="0">
                <a:ea typeface="Roboto" panose="02000000000000000000" pitchFamily="2" charset="0"/>
                <a:cs typeface="Arial" panose="020B0604020202020204" pitchFamily="34" charset="0"/>
              </a:rPr>
              <a:t>Bu</a:t>
            </a:r>
            <a:r>
              <a:rPr lang="pl-PL" sz="1400" dirty="0" smtClean="0">
                <a:ea typeface="Roboto" panose="02000000000000000000" pitchFamily="2" charset="0"/>
                <a:cs typeface="Arial" panose="020B0604020202020204" pitchFamily="34" charset="0"/>
              </a:rPr>
              <a:t>ł</a:t>
            </a:r>
            <a:r>
              <a:rPr lang="en-GB" sz="1400" dirty="0" err="1" smtClean="0">
                <a:ea typeface="Roboto" panose="02000000000000000000" pitchFamily="2" charset="0"/>
                <a:cs typeface="Arial" panose="020B0604020202020204" pitchFamily="34" charset="0"/>
              </a:rPr>
              <a:t>garia</a:t>
            </a:r>
            <a:r>
              <a:rPr lang="en-GB" sz="1400" dirty="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Stara</a:t>
            </a:r>
            <a:r>
              <a:rPr lang="en-GB" sz="1400" dirty="0">
                <a:ea typeface="Roboto" panose="02000000000000000000" pitchFamily="2" charset="0"/>
                <a:cs typeface="Arial" panose="020B0604020202020204" pitchFamily="34" charset="0"/>
              </a:rPr>
              <a:t> Zagora</a:t>
            </a:r>
          </a:p>
          <a:p>
            <a:pPr marL="214313" indent="-214313" algn="just">
              <a:spcAft>
                <a:spcPts val="1800"/>
              </a:spcAft>
              <a:buFont typeface="Arial" panose="020B0604020202020204" pitchFamily="34" charset="0"/>
              <a:buChar char="•"/>
            </a:pPr>
            <a:r>
              <a:rPr lang="pl-PL" sz="1400" dirty="0" smtClean="0">
                <a:ea typeface="Roboto" panose="02000000000000000000" pitchFamily="2" charset="0"/>
                <a:cs typeface="Arial" panose="020B0604020202020204" pitchFamily="34" charset="0"/>
              </a:rPr>
              <a:t>Północna Macedonia</a:t>
            </a:r>
            <a:r>
              <a:rPr lang="en-GB" sz="1400" dirty="0" smtClean="0">
                <a:ea typeface="Roboto" panose="02000000000000000000" pitchFamily="2" charset="0"/>
                <a:cs typeface="Arial" panose="020B0604020202020204" pitchFamily="34" charset="0"/>
              </a:rPr>
              <a:t>: </a:t>
            </a:r>
            <a:r>
              <a:rPr lang="en-GB" sz="1400" dirty="0" err="1">
                <a:ea typeface="Roboto" panose="02000000000000000000" pitchFamily="2" charset="0"/>
                <a:cs typeface="Arial" panose="020B0604020202020204" pitchFamily="34" charset="0"/>
              </a:rPr>
              <a:t>Strumica</a:t>
            </a:r>
            <a:endParaRPr lang="en-GB"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en-US" sz="1600" dirty="0">
                <a:solidFill>
                  <a:schemeClr val="accent3">
                    <a:lumMod val="75000"/>
                  </a:schemeClr>
                </a:solidFill>
              </a:rPr>
              <a:t>https://be-</a:t>
            </a:r>
            <a:r>
              <a:rPr lang="en-US" sz="1600" dirty="0" err="1">
                <a:solidFill>
                  <a:schemeClr val="accent3">
                    <a:lumMod val="75000"/>
                  </a:schemeClr>
                </a:solidFill>
              </a:rPr>
              <a:t>rural.eu</a:t>
            </a:r>
            <a:r>
              <a:rPr lang="en-US" sz="1600" dirty="0">
                <a:solidFill>
                  <a:schemeClr val="accent3">
                    <a:lumMod val="75000"/>
                  </a:schemeClr>
                </a:solidFill>
              </a:rPr>
              <a:t> </a:t>
            </a:r>
          </a:p>
          <a:p>
            <a:endParaRPr lang="en-US" sz="1600" dirty="0">
              <a:solidFill>
                <a:schemeClr val="accent3">
                  <a:lumMod val="75000"/>
                </a:schemeClr>
              </a:solidFill>
            </a:endParaRPr>
          </a:p>
        </p:txBody>
      </p:sp>
      <p:sp>
        <p:nvSpPr>
          <p:cNvPr id="17" name="Rectangle 16"/>
          <p:cNvSpPr/>
          <p:nvPr/>
        </p:nvSpPr>
        <p:spPr>
          <a:xfrm>
            <a:off x="8086725" y="3224734"/>
            <a:ext cx="3800475" cy="2862322"/>
          </a:xfrm>
          <a:prstGeom prst="rect">
            <a:avLst/>
          </a:prstGeom>
        </p:spPr>
        <p:txBody>
          <a:bodyPr wrap="square">
            <a:spAutoFit/>
          </a:bodyPr>
          <a:lstStyle/>
          <a:p>
            <a:pPr marL="7144" algn="ctr"/>
            <a:r>
              <a:rPr lang="pl-PL" sz="2000" dirty="0">
                <a:solidFill>
                  <a:schemeClr val="accent6">
                    <a:lumMod val="50000"/>
                  </a:schemeClr>
                </a:solidFill>
                <a:ea typeface="Roboto Light" panose="02000000000000000000" pitchFamily="2" charset="0"/>
                <a:cs typeface="Arial" panose="020B0604020202020204" pitchFamily="34" charset="0"/>
              </a:rPr>
              <a:t>Celem BE-Rural jest </a:t>
            </a:r>
            <a:r>
              <a:rPr lang="pl-PL" sz="2000" dirty="0" smtClean="0">
                <a:solidFill>
                  <a:schemeClr val="accent6">
                    <a:lumMod val="50000"/>
                  </a:schemeClr>
                </a:solidFill>
                <a:ea typeface="Roboto Light" panose="02000000000000000000" pitchFamily="2" charset="0"/>
                <a:cs typeface="Arial" panose="020B0604020202020204" pitchFamily="34" charset="0"/>
              </a:rPr>
              <a:t/>
            </a:r>
            <a:br>
              <a:rPr lang="pl-PL" sz="2000" dirty="0" smtClean="0">
                <a:solidFill>
                  <a:schemeClr val="accent6">
                    <a:lumMod val="50000"/>
                  </a:schemeClr>
                </a:solidFill>
                <a:ea typeface="Roboto Light" panose="02000000000000000000" pitchFamily="2" charset="0"/>
                <a:cs typeface="Arial" panose="020B0604020202020204" pitchFamily="34" charset="0"/>
              </a:rPr>
            </a:br>
            <a:r>
              <a:rPr lang="pl-PL" sz="2000" dirty="0" smtClean="0">
                <a:solidFill>
                  <a:schemeClr val="accent6">
                    <a:lumMod val="50000"/>
                  </a:schemeClr>
                </a:solidFill>
                <a:ea typeface="Roboto Light" panose="02000000000000000000" pitchFamily="2" charset="0"/>
                <a:cs typeface="Arial" panose="020B0604020202020204" pitchFamily="34" charset="0"/>
              </a:rPr>
              <a:t>wykorzystanie </a:t>
            </a:r>
            <a:r>
              <a:rPr lang="pl-PL" sz="2000" dirty="0">
                <a:solidFill>
                  <a:schemeClr val="accent6">
                    <a:lumMod val="50000"/>
                  </a:schemeClr>
                </a:solidFill>
                <a:ea typeface="Roboto Light" panose="02000000000000000000" pitchFamily="2" charset="0"/>
                <a:cs typeface="Arial" panose="020B0604020202020204" pitchFamily="34" charset="0"/>
              </a:rPr>
              <a:t>potencjału regionalnych gospodarek opartych na </a:t>
            </a:r>
            <a:r>
              <a:rPr lang="pl-PL" sz="2000" dirty="0" err="1">
                <a:solidFill>
                  <a:schemeClr val="accent6">
                    <a:lumMod val="50000"/>
                  </a:schemeClr>
                </a:solidFill>
                <a:ea typeface="Roboto Light" panose="02000000000000000000" pitchFamily="2" charset="0"/>
                <a:cs typeface="Arial" panose="020B0604020202020204" pitchFamily="34" charset="0"/>
              </a:rPr>
              <a:t>biogospodarce</a:t>
            </a:r>
            <a:r>
              <a:rPr lang="pl-PL" sz="2000" dirty="0">
                <a:solidFill>
                  <a:schemeClr val="accent6">
                    <a:lumMod val="50000"/>
                  </a:schemeClr>
                </a:solidFill>
                <a:ea typeface="Roboto Light" panose="02000000000000000000" pitchFamily="2" charset="0"/>
                <a:cs typeface="Arial" panose="020B0604020202020204" pitchFamily="34" charset="0"/>
              </a:rPr>
              <a:t> poprzez wspieranie odpowiednich podmiotów </a:t>
            </a:r>
            <a:r>
              <a:rPr lang="pl-PL" sz="2000" dirty="0" smtClean="0">
                <a:solidFill>
                  <a:schemeClr val="accent6">
                    <a:lumMod val="50000"/>
                  </a:schemeClr>
                </a:solidFill>
                <a:ea typeface="Roboto Light" panose="02000000000000000000" pitchFamily="2" charset="0"/>
                <a:cs typeface="Arial" panose="020B0604020202020204" pitchFamily="34" charset="0"/>
              </a:rPr>
              <a:t>w partycypacyjnym </a:t>
            </a:r>
            <a:r>
              <a:rPr lang="pl-PL" sz="2000" dirty="0">
                <a:solidFill>
                  <a:schemeClr val="accent6">
                    <a:lumMod val="50000"/>
                  </a:schemeClr>
                </a:solidFill>
                <a:ea typeface="Roboto Light" panose="02000000000000000000" pitchFamily="2" charset="0"/>
                <a:cs typeface="Arial" panose="020B0604020202020204" pitchFamily="34" charset="0"/>
              </a:rPr>
              <a:t>opracowywaniu strategii </a:t>
            </a:r>
            <a:r>
              <a:rPr lang="pl-PL" sz="2000" dirty="0" smtClean="0">
                <a:solidFill>
                  <a:schemeClr val="accent6">
                    <a:lumMod val="50000"/>
                  </a:schemeClr>
                </a:solidFill>
                <a:ea typeface="Roboto Light" panose="02000000000000000000" pitchFamily="2" charset="0"/>
                <a:cs typeface="Arial" panose="020B0604020202020204" pitchFamily="34" charset="0"/>
              </a:rPr>
              <a:t/>
            </a:r>
            <a:br>
              <a:rPr lang="pl-PL" sz="2000" dirty="0" smtClean="0">
                <a:solidFill>
                  <a:schemeClr val="accent6">
                    <a:lumMod val="50000"/>
                  </a:schemeClr>
                </a:solidFill>
                <a:ea typeface="Roboto Light" panose="02000000000000000000" pitchFamily="2" charset="0"/>
                <a:cs typeface="Arial" panose="020B0604020202020204" pitchFamily="34" charset="0"/>
              </a:rPr>
            </a:br>
            <a:r>
              <a:rPr lang="pl-PL" sz="2000" dirty="0" smtClean="0">
                <a:solidFill>
                  <a:schemeClr val="accent6">
                    <a:lumMod val="50000"/>
                  </a:schemeClr>
                </a:solidFill>
                <a:ea typeface="Roboto Light" panose="02000000000000000000" pitchFamily="2" charset="0"/>
                <a:cs typeface="Arial" panose="020B0604020202020204" pitchFamily="34" charset="0"/>
              </a:rPr>
              <a:t>i </a:t>
            </a:r>
            <a:r>
              <a:rPr lang="pl-PL" sz="2000" dirty="0">
                <a:solidFill>
                  <a:schemeClr val="accent6">
                    <a:lumMod val="50000"/>
                  </a:schemeClr>
                </a:solidFill>
                <a:ea typeface="Roboto Light" panose="02000000000000000000" pitchFamily="2" charset="0"/>
                <a:cs typeface="Arial" panose="020B0604020202020204" pitchFamily="34" charset="0"/>
              </a:rPr>
              <a:t>planów działania </a:t>
            </a:r>
            <a:r>
              <a:rPr lang="pl-PL" sz="2000" dirty="0" smtClean="0">
                <a:solidFill>
                  <a:schemeClr val="accent6">
                    <a:lumMod val="50000"/>
                  </a:schemeClr>
                </a:solidFill>
                <a:ea typeface="Roboto Light" panose="02000000000000000000" pitchFamily="2" charset="0"/>
                <a:cs typeface="Arial" panose="020B0604020202020204" pitchFamily="34" charset="0"/>
              </a:rPr>
              <a:t/>
            </a:r>
            <a:br>
              <a:rPr lang="pl-PL" sz="2000" dirty="0" smtClean="0">
                <a:solidFill>
                  <a:schemeClr val="accent6">
                    <a:lumMod val="50000"/>
                  </a:schemeClr>
                </a:solidFill>
                <a:ea typeface="Roboto Light" panose="02000000000000000000" pitchFamily="2" charset="0"/>
                <a:cs typeface="Arial" panose="020B0604020202020204" pitchFamily="34" charset="0"/>
              </a:rPr>
            </a:br>
            <a:r>
              <a:rPr lang="pl-PL" sz="2000" dirty="0" smtClean="0">
                <a:solidFill>
                  <a:schemeClr val="accent6">
                    <a:lumMod val="50000"/>
                  </a:schemeClr>
                </a:solidFill>
                <a:ea typeface="Roboto Light" panose="02000000000000000000" pitchFamily="2" charset="0"/>
                <a:cs typeface="Arial" panose="020B0604020202020204" pitchFamily="34" charset="0"/>
              </a:rPr>
              <a:t>w </a:t>
            </a:r>
            <a:r>
              <a:rPr lang="pl-PL" sz="2000" dirty="0">
                <a:solidFill>
                  <a:schemeClr val="accent6">
                    <a:lumMod val="50000"/>
                  </a:schemeClr>
                </a:solidFill>
                <a:ea typeface="Roboto Light" panose="02000000000000000000" pitchFamily="2" charset="0"/>
                <a:cs typeface="Arial" panose="020B0604020202020204" pitchFamily="34" charset="0"/>
              </a:rPr>
              <a:t>zakresie </a:t>
            </a:r>
            <a:r>
              <a:rPr lang="pl-PL" sz="2000" dirty="0" err="1">
                <a:solidFill>
                  <a:schemeClr val="accent6">
                    <a:lumMod val="50000"/>
                  </a:schemeClr>
                </a:solidFill>
                <a:ea typeface="Roboto Light" panose="02000000000000000000" pitchFamily="2" charset="0"/>
                <a:cs typeface="Arial" panose="020B0604020202020204" pitchFamily="34" charset="0"/>
              </a:rPr>
              <a:t>biogospodarki</a:t>
            </a:r>
            <a:r>
              <a:rPr lang="pl-PL" sz="2000" dirty="0">
                <a:solidFill>
                  <a:schemeClr val="accent6">
                    <a:lumMod val="50000"/>
                  </a:schemeClr>
                </a:solidFill>
                <a:ea typeface="Roboto Light" panose="02000000000000000000" pitchFamily="2" charset="0"/>
                <a:cs typeface="Arial" panose="020B0604020202020204" pitchFamily="34" charset="0"/>
              </a:rPr>
              <a:t>. </a:t>
            </a:r>
            <a:r>
              <a:rPr lang="en-GB" sz="2000" dirty="0">
                <a:solidFill>
                  <a:schemeClr val="accent6">
                    <a:lumMod val="50000"/>
                  </a:schemeClr>
                </a:solidFill>
                <a:ea typeface="Roboto Light" panose="02000000000000000000" pitchFamily="2" charset="0"/>
                <a:cs typeface="Arial" panose="020B0604020202020204" pitchFamily="34" charset="0"/>
              </a:rPr>
              <a:t> </a:t>
            </a:r>
          </a:p>
        </p:txBody>
      </p:sp>
      <p:sp>
        <p:nvSpPr>
          <p:cNvPr id="2" name="Rectangle 1"/>
          <p:cNvSpPr/>
          <p:nvPr/>
        </p:nvSpPr>
        <p:spPr>
          <a:xfrm>
            <a:off x="700095" y="6177689"/>
            <a:ext cx="3943002" cy="369332"/>
          </a:xfrm>
          <a:prstGeom prst="rect">
            <a:avLst/>
          </a:prstGeom>
        </p:spPr>
        <p:txBody>
          <a:bodyPr wrap="none">
            <a:spAutoFit/>
          </a:bodyPr>
          <a:lstStyle/>
          <a:p>
            <a:r>
              <a:rPr lang="en-US" dirty="0">
                <a:hlinkClick r:id="rId5"/>
              </a:rPr>
              <a:t>https://be-rural.eu/innovation-regions/</a:t>
            </a:r>
            <a:r>
              <a:rPr lang="en-US"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238281916"/>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5990897" y="174792"/>
            <a:ext cx="6201101"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8858002" cy="369332"/>
          </a:xfrm>
          <a:prstGeom prst="rect">
            <a:avLst/>
          </a:prstGeom>
        </p:spPr>
        <p:txBody>
          <a:bodyPr wrap="none">
            <a:spAutoFit/>
          </a:bodyPr>
          <a:lstStyle/>
          <a:p>
            <a:r>
              <a:rPr lang="en-GB" b="1" dirty="0">
                <a:latin typeface="Roboto" panose="02000000000000000000" pitchFamily="2" charset="0"/>
                <a:ea typeface="Roboto" panose="02000000000000000000" pitchFamily="2" charset="0"/>
                <a:cs typeface="Arial" panose="020B0604020202020204" pitchFamily="34" charset="0"/>
              </a:rPr>
              <a:t>1. </a:t>
            </a:r>
            <a:r>
              <a:rPr lang="pl-PL" b="1" dirty="0">
                <a:latin typeface="Roboto" panose="02000000000000000000" pitchFamily="2" charset="0"/>
                <a:ea typeface="Roboto" panose="02000000000000000000" pitchFamily="2" charset="0"/>
                <a:cs typeface="Arial" panose="020B0604020202020204" pitchFamily="34" charset="0"/>
              </a:rPr>
              <a:t>Jak duża część odpadów tekstylnych świata jest składowana lub spalana</a:t>
            </a:r>
            <a:r>
              <a:rPr lang="en-GB" b="1" dirty="0" smtClean="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(EMF, 2017)</a:t>
            </a:r>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4918141" cy="1754326"/>
          </a:xfrm>
          <a:prstGeom prst="rect">
            <a:avLst/>
          </a:prstGeom>
        </p:spPr>
        <p:txBody>
          <a:bodyPr wrap="none">
            <a:spAutoFit/>
          </a:bodyPr>
          <a:lstStyle/>
          <a:p>
            <a:pPr marL="342900" indent="-342900">
              <a:buFont typeface="+mj-lt"/>
              <a:buAutoNum type="alphaLcPeriod"/>
            </a:pPr>
            <a:r>
              <a:rPr lang="pl-PL" dirty="0" smtClean="0">
                <a:latin typeface="Roboto" panose="02000000000000000000" pitchFamily="2" charset="0"/>
                <a:ea typeface="Roboto" panose="02000000000000000000" pitchFamily="2" charset="0"/>
                <a:cs typeface="Arial" panose="020B0604020202020204" pitchFamily="34" charset="0"/>
              </a:rPr>
              <a:t>Równowartość </a:t>
            </a:r>
            <a:r>
              <a:rPr lang="pl-PL" dirty="0">
                <a:latin typeface="Roboto" panose="02000000000000000000" pitchFamily="2" charset="0"/>
                <a:ea typeface="Roboto" panose="02000000000000000000" pitchFamily="2" charset="0"/>
                <a:cs typeface="Arial" panose="020B0604020202020204" pitchFamily="34" charset="0"/>
              </a:rPr>
              <a:t>jednej śmieciarki co godzinę</a:t>
            </a: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smtClean="0">
                <a:latin typeface="Roboto" panose="02000000000000000000" pitchFamily="2" charset="0"/>
                <a:ea typeface="Roboto" panose="02000000000000000000" pitchFamily="2" charset="0"/>
                <a:cs typeface="Arial" panose="020B0604020202020204" pitchFamily="34" charset="0"/>
              </a:rPr>
              <a:t>Równowartość </a:t>
            </a:r>
            <a:r>
              <a:rPr lang="pl-PL" dirty="0">
                <a:latin typeface="Roboto" panose="02000000000000000000" pitchFamily="2" charset="0"/>
                <a:ea typeface="Roboto" panose="02000000000000000000" pitchFamily="2" charset="0"/>
                <a:cs typeface="Arial" panose="020B0604020202020204" pitchFamily="34" charset="0"/>
              </a:rPr>
              <a:t>jednej śmieciarki co minutę</a:t>
            </a:r>
          </a:p>
          <a:p>
            <a:pPr marL="342900" indent="-342900">
              <a:buFont typeface="+mj-lt"/>
              <a:buAutoNum type="alphaLcPeriod"/>
            </a:pPr>
            <a:endParaRPr lang="en-GB"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b="1" dirty="0" smtClean="0">
                <a:solidFill>
                  <a:srgbClr val="AE0917"/>
                </a:solidFill>
                <a:latin typeface="Roboto" panose="02000000000000000000" pitchFamily="2" charset="0"/>
                <a:ea typeface="Roboto" panose="02000000000000000000" pitchFamily="2" charset="0"/>
                <a:cs typeface="Arial" panose="020B0604020202020204" pitchFamily="34" charset="0"/>
              </a:rPr>
              <a:t>Równowartość </a:t>
            </a:r>
            <a:r>
              <a:rPr lang="pl-PL" b="1" dirty="0">
                <a:solidFill>
                  <a:srgbClr val="AE0917"/>
                </a:solidFill>
                <a:latin typeface="Roboto" panose="02000000000000000000" pitchFamily="2" charset="0"/>
                <a:ea typeface="Roboto" panose="02000000000000000000" pitchFamily="2" charset="0"/>
                <a:cs typeface="Arial" panose="020B0604020202020204" pitchFamily="34" charset="0"/>
              </a:rPr>
              <a:t>jednej śmieciarki co sekundę</a:t>
            </a:r>
            <a:endParaRPr lang="en-GB" b="1" dirty="0">
              <a:solidFill>
                <a:srgbClr val="AE0917"/>
              </a:solidFill>
              <a:latin typeface="Roboto" panose="02000000000000000000" pitchFamily="2" charset="0"/>
              <a:ea typeface="Roboto" panose="02000000000000000000" pitchFamily="2" charset="0"/>
              <a:cs typeface="Arial" panose="020B0604020202020204" pitchFamily="34" charset="0"/>
            </a:endParaRPr>
          </a:p>
          <a:p>
            <a:endParaRPr lang="en-GB" dirty="0"/>
          </a:p>
        </p:txBody>
      </p:sp>
      <p:pic>
        <p:nvPicPr>
          <p:cNvPr id="12" name="Picture 11">
            <a:extLst>
              <a:ext uri="{FF2B5EF4-FFF2-40B4-BE49-F238E27FC236}">
                <a16:creationId xmlns:a16="http://schemas.microsoft.com/office/drawing/2014/main" id="{B9B438F2-352F-A847-A937-03DEDB7D98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52833" y="3563367"/>
            <a:ext cx="5014668" cy="2815613"/>
          </a:xfrm>
          <a:prstGeom prst="rect">
            <a:avLst/>
          </a:prstGeom>
        </p:spPr>
      </p:pic>
      <p:sp>
        <p:nvSpPr>
          <p:cNvPr id="13"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1315031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5959366" y="174792"/>
            <a:ext cx="623263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a:t>
            </a:r>
            <a:r>
              <a:rPr lang="pl-PL" b="1" dirty="0">
                <a:latin typeface="Roboto" panose="02000000000000000000" pitchFamily="2" charset="0"/>
                <a:ea typeface="Roboto" panose="02000000000000000000" pitchFamily="2" charset="0"/>
                <a:cs typeface="Arial" panose="020B0604020202020204" pitchFamily="34" charset="0"/>
              </a:rPr>
              <a:t>Jaka </a:t>
            </a:r>
            <a:r>
              <a:rPr lang="pl-PL" b="1" dirty="0" smtClean="0">
                <a:latin typeface="Roboto" panose="02000000000000000000" pitchFamily="2" charset="0"/>
                <a:ea typeface="Roboto" panose="02000000000000000000" pitchFamily="2" charset="0"/>
                <a:cs typeface="Arial" panose="020B0604020202020204" pitchFamily="34" charset="0"/>
              </a:rPr>
              <a:t>była </a:t>
            </a:r>
            <a:r>
              <a:rPr lang="pl-PL" b="1" dirty="0">
                <a:latin typeface="Roboto" panose="02000000000000000000" pitchFamily="2" charset="0"/>
                <a:ea typeface="Roboto" panose="02000000000000000000" pitchFamily="2" charset="0"/>
                <a:cs typeface="Arial" panose="020B0604020202020204" pitchFamily="34" charset="0"/>
              </a:rPr>
              <a:t>przybliżona roczna ilość globalnych odpadów elektronicznych w </a:t>
            </a:r>
            <a:r>
              <a:rPr lang="pl-PL" b="1" dirty="0" smtClean="0">
                <a:latin typeface="Roboto" panose="02000000000000000000" pitchFamily="2" charset="0"/>
                <a:ea typeface="Roboto" panose="02000000000000000000" pitchFamily="2" charset="0"/>
                <a:cs typeface="Arial" panose="020B0604020202020204" pitchFamily="34" charset="0"/>
              </a:rPr>
              <a:t>2016 roku</a:t>
            </a:r>
            <a:r>
              <a:rPr lang="en-GB" b="1" dirty="0" smtClean="0">
                <a:latin typeface="Roboto" panose="02000000000000000000" pitchFamily="2" charset="0"/>
                <a:ea typeface="Roboto" panose="02000000000000000000" pitchFamily="2" charset="0"/>
                <a:cs typeface="Arial" panose="020B0604020202020204" pitchFamily="34" charset="0"/>
              </a:rPr>
              <a:t>?</a:t>
            </a:r>
            <a:r>
              <a:rPr lang="en-GB" dirty="0" smtClean="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933099" cy="1477328"/>
          </a:xfrm>
          <a:prstGeom prst="rect">
            <a:avLst/>
          </a:prstGeom>
        </p:spPr>
        <p:txBody>
          <a:bodyPr wrap="none">
            <a:spAutoFit/>
          </a:bodyPr>
          <a:lstStyle/>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4,7 mln ton (równowartość w masie 450 wież Eiffla)</a:t>
            </a:r>
          </a:p>
          <a:p>
            <a:pPr marL="342900" indent="-342900">
              <a:buFont typeface="+mj-lt"/>
              <a:buAutoNum type="alphaLcPeriod"/>
            </a:pPr>
            <a:endParaRPr lang="pl-PL"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44,7 mln ton (równowartość masy 4 500 wież Eiffla)</a:t>
            </a:r>
          </a:p>
          <a:p>
            <a:pPr marL="342900" indent="-342900">
              <a:buFont typeface="+mj-lt"/>
              <a:buAutoNum type="alphaLcPeriod"/>
            </a:pPr>
            <a:endParaRPr lang="pl-PL"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444,7 mln ton (równowartość masy 45 000 wież Eiffla)</a:t>
            </a:r>
            <a:endParaRPr lang="en-GB" dirty="0"/>
          </a:p>
        </p:txBody>
      </p:sp>
      <p:pic>
        <p:nvPicPr>
          <p:cNvPr id="3" name="Picture 2">
            <a:extLst>
              <a:ext uri="{FF2B5EF4-FFF2-40B4-BE49-F238E27FC236}">
                <a16:creationId xmlns:a16="http://schemas.microsoft.com/office/drawing/2014/main" id="{F167D701-6843-404B-8798-29D46FE798E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6" name="Picture 5">
            <a:extLst>
              <a:ext uri="{FF2B5EF4-FFF2-40B4-BE49-F238E27FC236}">
                <a16:creationId xmlns:a16="http://schemas.microsoft.com/office/drawing/2014/main" id="{5E427AC4-A468-C949-8796-B69D3CEF6F1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
        <p:nvSpPr>
          <p:cNvPr id="11"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777072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5927834" y="174792"/>
            <a:ext cx="626416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2. </a:t>
            </a:r>
            <a:r>
              <a:rPr lang="pl-PL" b="1" dirty="0">
                <a:latin typeface="Roboto" panose="02000000000000000000" pitchFamily="2" charset="0"/>
                <a:ea typeface="Roboto" panose="02000000000000000000" pitchFamily="2" charset="0"/>
                <a:cs typeface="Arial" panose="020B0604020202020204" pitchFamily="34" charset="0"/>
              </a:rPr>
              <a:t>Jaka była przybliżona roczna ilość globalnych odpadów elektronicznych w 2016 roku</a:t>
            </a:r>
            <a:r>
              <a:rPr lang="en-GB" b="1" dirty="0" smtClean="0">
                <a:latin typeface="Roboto" panose="02000000000000000000" pitchFamily="2" charset="0"/>
                <a:ea typeface="Roboto" panose="02000000000000000000" pitchFamily="2" charset="0"/>
                <a:cs typeface="Arial" panose="020B0604020202020204" pitchFamily="34" charset="0"/>
              </a:rPr>
              <a:t>?</a:t>
            </a:r>
            <a:r>
              <a:rPr lang="en-GB" dirty="0" smtClean="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(WEF, 2017)</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933099" cy="2031325"/>
          </a:xfrm>
          <a:prstGeom prst="rect">
            <a:avLst/>
          </a:prstGeom>
        </p:spPr>
        <p:txBody>
          <a:bodyPr wrap="none">
            <a:spAutoFit/>
          </a:bodyPr>
          <a:lstStyle/>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4,7 mln ton (równowartość w masie 450 wież Eiffla)</a:t>
            </a:r>
          </a:p>
          <a:p>
            <a:pPr marL="342900" indent="-342900">
              <a:buFont typeface="+mj-lt"/>
              <a:buAutoNum type="alphaLcPeriod"/>
            </a:pPr>
            <a:endParaRPr lang="pl-PL"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b="1" dirty="0">
                <a:solidFill>
                  <a:srgbClr val="AE0917"/>
                </a:solidFill>
                <a:latin typeface="Roboto" panose="02000000000000000000" pitchFamily="2" charset="0"/>
                <a:ea typeface="Roboto" panose="02000000000000000000" pitchFamily="2" charset="0"/>
                <a:cs typeface="Arial" panose="020B0604020202020204" pitchFamily="34" charset="0"/>
              </a:rPr>
              <a:t>44,7 mln ton (równowartość masy 4 500 wież Eiffla)</a:t>
            </a:r>
          </a:p>
          <a:p>
            <a:pPr marL="342900" indent="-342900">
              <a:buFont typeface="+mj-lt"/>
              <a:buAutoNum type="alphaLcPeriod"/>
            </a:pPr>
            <a:endParaRPr lang="pl-PL"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444,7 mln ton (równowartość masy 45 000 wież Eiffla)</a:t>
            </a:r>
            <a:endParaRPr lang="en-GB" dirty="0"/>
          </a:p>
          <a:p>
            <a:endParaRPr lang="en-GB" dirty="0" smtClean="0"/>
          </a:p>
          <a:p>
            <a:pPr marL="285750" indent="-285750">
              <a:buFont typeface="Arial" panose="020B0604020202020204" pitchFamily="34" charset="0"/>
              <a:buChar char="•"/>
            </a:pPr>
            <a:endParaRPr lang="en-GB" dirty="0"/>
          </a:p>
        </p:txBody>
      </p:sp>
      <p:pic>
        <p:nvPicPr>
          <p:cNvPr id="13" name="Picture 12">
            <a:extLst>
              <a:ext uri="{FF2B5EF4-FFF2-40B4-BE49-F238E27FC236}">
                <a16:creationId xmlns:a16="http://schemas.microsoft.com/office/drawing/2014/main" id="{48E2BED4-ECFB-3E49-8887-58E32D8EA84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9805" y="3737320"/>
            <a:ext cx="4029811" cy="2686541"/>
          </a:xfrm>
          <a:prstGeom prst="rect">
            <a:avLst/>
          </a:prstGeom>
        </p:spPr>
      </p:pic>
      <p:pic>
        <p:nvPicPr>
          <p:cNvPr id="14" name="Picture 13">
            <a:extLst>
              <a:ext uri="{FF2B5EF4-FFF2-40B4-BE49-F238E27FC236}">
                <a16:creationId xmlns:a16="http://schemas.microsoft.com/office/drawing/2014/main" id="{2725388B-5BD1-5649-BB18-050FC3D082D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6270" y="3666393"/>
            <a:ext cx="4029811" cy="2800718"/>
          </a:xfrm>
          <a:prstGeom prst="rect">
            <a:avLst/>
          </a:prstGeom>
        </p:spPr>
      </p:pic>
      <p:sp>
        <p:nvSpPr>
          <p:cNvPr id="12"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450895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106886" y="174792"/>
            <a:ext cx="6085114"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a:t>
            </a:r>
            <a:r>
              <a:rPr lang="pl-PL" b="1" dirty="0">
                <a:latin typeface="Roboto" panose="02000000000000000000" pitchFamily="2" charset="0"/>
                <a:ea typeface="Roboto" panose="02000000000000000000" pitchFamily="2" charset="0"/>
                <a:cs typeface="Arial" panose="020B0604020202020204" pitchFamily="34" charset="0"/>
              </a:rPr>
              <a:t>Jaka jest szacowana roczna ilość odpadów żywnościowych na świecie</a:t>
            </a:r>
            <a:r>
              <a:rPr lang="pl-PL" b="1" dirty="0" smtClean="0">
                <a:latin typeface="Roboto" panose="02000000000000000000" pitchFamily="2" charset="0"/>
                <a:ea typeface="Roboto" panose="02000000000000000000" pitchFamily="2" charset="0"/>
                <a:cs typeface="Arial" panose="020B0604020202020204" pitchFamily="34" charset="0"/>
              </a:rPr>
              <a:t>? </a:t>
            </a:r>
            <a:r>
              <a:rPr lang="en-GB" dirty="0" smtClean="0">
                <a:latin typeface="Roboto" panose="02000000000000000000" pitchFamily="2" charset="0"/>
                <a:ea typeface="Roboto" panose="02000000000000000000" pitchFamily="2" charset="0"/>
                <a:cs typeface="Arial" panose="020B0604020202020204" pitchFamily="34" charset="0"/>
              </a:rPr>
              <a:t>(</a:t>
            </a:r>
            <a:r>
              <a:rPr lang="en-GB" dirty="0">
                <a:latin typeface="Roboto" panose="02000000000000000000" pitchFamily="2" charset="0"/>
                <a:ea typeface="Roboto" panose="02000000000000000000" pitchFamily="2" charset="0"/>
                <a:cs typeface="Arial" panose="020B0604020202020204" pitchFamily="34" charset="0"/>
              </a:rPr>
              <a:t>FAO, 2011)</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946308" cy="1477328"/>
          </a:xfrm>
          <a:prstGeom prst="rect">
            <a:avLst/>
          </a:prstGeom>
        </p:spPr>
        <p:txBody>
          <a:bodyPr wrap="none">
            <a:spAutoFit/>
          </a:bodyPr>
          <a:lstStyle/>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1,3 mld ton (jedna trzecia wyprodukowanej żywności)</a:t>
            </a:r>
          </a:p>
          <a:p>
            <a:pPr marL="342900" indent="-342900">
              <a:buFont typeface="+mj-lt"/>
              <a:buAutoNum type="alphaLcPeriod"/>
            </a:pPr>
            <a:endParaRPr lang="pl-PL"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2 mld ton (połowa wyprodukowanej żywności)</a:t>
            </a:r>
          </a:p>
          <a:p>
            <a:pPr marL="342900" indent="-342900">
              <a:buFont typeface="+mj-lt"/>
              <a:buAutoNum type="alphaLcPeriod"/>
            </a:pPr>
            <a:endParaRPr lang="pl-PL" dirty="0">
              <a:latin typeface="Roboto" panose="02000000000000000000" pitchFamily="2" charset="0"/>
              <a:ea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ea typeface="Roboto" panose="02000000000000000000" pitchFamily="2" charset="0"/>
                <a:cs typeface="Arial" panose="020B0604020202020204" pitchFamily="34" charset="0"/>
              </a:rPr>
              <a:t>2,6 mld ton (dwie trzecie wyprodukowanej żywności)</a:t>
            </a:r>
            <a:endParaRPr lang="en-GB" dirty="0"/>
          </a:p>
        </p:txBody>
      </p:sp>
      <p:pic>
        <p:nvPicPr>
          <p:cNvPr id="10" name="Picture 7" descr="Image result for food waste">
            <a:extLst>
              <a:ext uri="{FF2B5EF4-FFF2-40B4-BE49-F238E27FC236}">
                <a16:creationId xmlns:a16="http://schemas.microsoft.com/office/drawing/2014/main" id="{C20315A8-F975-0D46-88CB-B22AB0859689}"/>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FB3C2B53-134A-F946-9E7C-8BC49DA49F2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
        <p:nvSpPr>
          <p:cNvPr id="13"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25914308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106886" y="174792"/>
            <a:ext cx="6085112"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152639" cy="646331"/>
          </a:xfrm>
          <a:prstGeom prst="rect">
            <a:avLst/>
          </a:prstGeom>
        </p:spPr>
        <p:txBody>
          <a:bodyPr wrap="square">
            <a:spAutoFit/>
          </a:bodyPr>
          <a:lstStyle/>
          <a:p>
            <a:r>
              <a:rPr lang="en-GB" b="1" dirty="0">
                <a:latin typeface="Roboto" panose="02000000000000000000" pitchFamily="2" charset="0"/>
                <a:ea typeface="Roboto" panose="02000000000000000000" pitchFamily="2" charset="0"/>
                <a:cs typeface="Arial" panose="020B0604020202020204" pitchFamily="34" charset="0"/>
              </a:rPr>
              <a:t>3. </a:t>
            </a:r>
            <a:r>
              <a:rPr lang="pl-PL" b="1" dirty="0">
                <a:latin typeface="Roboto" panose="02000000000000000000" pitchFamily="2" charset="0"/>
                <a:ea typeface="Roboto" panose="02000000000000000000" pitchFamily="2" charset="0"/>
                <a:cs typeface="Arial" panose="020B0604020202020204" pitchFamily="34" charset="0"/>
              </a:rPr>
              <a:t>Jaka jest szacowana roczna ilość odpadów żywnościowych na świecie</a:t>
            </a:r>
            <a:r>
              <a:rPr lang="pl-PL" b="1" dirty="0" smtClean="0">
                <a:latin typeface="Roboto" panose="02000000000000000000" pitchFamily="2" charset="0"/>
                <a:ea typeface="Roboto" panose="02000000000000000000" pitchFamily="2" charset="0"/>
                <a:cs typeface="Arial" panose="020B0604020202020204" pitchFamily="34" charset="0"/>
              </a:rPr>
              <a:t>? </a:t>
            </a:r>
            <a:r>
              <a:rPr lang="en-GB" dirty="0" smtClean="0">
                <a:latin typeface="Roboto" panose="02000000000000000000" pitchFamily="2" charset="0"/>
                <a:ea typeface="Roboto" panose="02000000000000000000" pitchFamily="2" charset="0"/>
                <a:cs typeface="Arial" panose="020B0604020202020204" pitchFamily="34" charset="0"/>
              </a:rPr>
              <a:t>(</a:t>
            </a:r>
            <a:r>
              <a:rPr lang="en-GB" dirty="0">
                <a:latin typeface="Roboto" panose="02000000000000000000" pitchFamily="2" charset="0"/>
                <a:ea typeface="Roboto" panose="02000000000000000000" pitchFamily="2" charset="0"/>
                <a:cs typeface="Arial" panose="020B0604020202020204" pitchFamily="34" charset="0"/>
              </a:rPr>
              <a:t>FAO, 2011)</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058146"/>
            <a:ext cx="5859746" cy="1477328"/>
          </a:xfrm>
          <a:prstGeom prst="rect">
            <a:avLst/>
          </a:prstGeom>
        </p:spPr>
        <p:txBody>
          <a:bodyPr wrap="none">
            <a:spAutoFit/>
          </a:bodyPr>
          <a:lstStyle/>
          <a:p>
            <a:pPr marL="342900" indent="-342900">
              <a:buFont typeface="+mj-lt"/>
              <a:buAutoNum type="alphaLcPeriod"/>
            </a:pPr>
            <a:r>
              <a:rPr lang="pl-PL" b="1" dirty="0">
                <a:solidFill>
                  <a:srgbClr val="AE0917"/>
                </a:solidFill>
                <a:latin typeface="Roboto" panose="02000000000000000000" pitchFamily="2" charset="0"/>
                <a:cs typeface="Arial" panose="020B0604020202020204" pitchFamily="34" charset="0"/>
              </a:rPr>
              <a:t>1,3 mld ton (jedna trzecia wyprodukowanej żywności)</a:t>
            </a:r>
          </a:p>
          <a:p>
            <a:pPr marL="342900" indent="-342900">
              <a:buFont typeface="+mj-lt"/>
              <a:buAutoNum type="alphaLcPeriod"/>
            </a:pPr>
            <a:endParaRPr lang="pl-PL" b="1" dirty="0">
              <a:solidFill>
                <a:srgbClr val="AE0917"/>
              </a:solidFill>
              <a:latin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cs typeface="Arial" panose="020B0604020202020204" pitchFamily="34" charset="0"/>
              </a:rPr>
              <a:t>2 mld ton (połowa wyprodukowanej żywności)</a:t>
            </a:r>
          </a:p>
          <a:p>
            <a:pPr marL="342900" indent="-342900">
              <a:buFont typeface="+mj-lt"/>
              <a:buAutoNum type="alphaLcPeriod"/>
            </a:pPr>
            <a:endParaRPr lang="pl-PL" dirty="0">
              <a:latin typeface="Roboto" panose="02000000000000000000" pitchFamily="2" charset="0"/>
              <a:cs typeface="Arial" panose="020B0604020202020204" pitchFamily="34" charset="0"/>
            </a:endParaRPr>
          </a:p>
          <a:p>
            <a:pPr marL="342900" indent="-342900">
              <a:buFont typeface="+mj-lt"/>
              <a:buAutoNum type="alphaLcPeriod"/>
            </a:pPr>
            <a:r>
              <a:rPr lang="pl-PL" dirty="0">
                <a:latin typeface="Roboto" panose="02000000000000000000" pitchFamily="2" charset="0"/>
                <a:cs typeface="Arial" panose="020B0604020202020204" pitchFamily="34" charset="0"/>
              </a:rPr>
              <a:t>2,6 mld ton (dwie trzecie wyprodukowanej żywności)</a:t>
            </a:r>
            <a:endParaRPr lang="en-GB" dirty="0"/>
          </a:p>
        </p:txBody>
      </p:sp>
      <p:pic>
        <p:nvPicPr>
          <p:cNvPr id="13" name="Picture 7" descr="Image result for food waste">
            <a:extLst>
              <a:ext uri="{FF2B5EF4-FFF2-40B4-BE49-F238E27FC236}">
                <a16:creationId xmlns:a16="http://schemas.microsoft.com/office/drawing/2014/main" id="{F90445CC-642C-9547-9EA9-BF5D8AF2F920}"/>
              </a:ext>
            </a:extLst>
          </p:cNvPr>
          <p:cNvPicPr>
            <a:picLocks noChangeAspect="1" noChangeArrowheads="1"/>
          </p:cNvPicPr>
          <p:nvPr/>
        </p:nvPicPr>
        <p:blipFill>
          <a:blip r:embed="rId4" r:link="rId5" cstate="screen">
            <a:extLst>
              <a:ext uri="{28A0092B-C50C-407E-A947-70E740481C1C}">
                <a14:useLocalDpi xmlns:a14="http://schemas.microsoft.com/office/drawing/2010/main"/>
              </a:ext>
            </a:extLst>
          </a:blip>
          <a:srcRect/>
          <a:stretch>
            <a:fillRect/>
          </a:stretch>
        </p:blipFill>
        <p:spPr bwMode="auto">
          <a:xfrm>
            <a:off x="133362" y="3618817"/>
            <a:ext cx="5222409" cy="285042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9BA612D6-3C40-1E41-9489-FD8DB20CBAC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58911" y="3618816"/>
            <a:ext cx="3702457" cy="2863619"/>
          </a:xfrm>
          <a:prstGeom prst="rect">
            <a:avLst/>
          </a:prstGeom>
        </p:spPr>
      </p:pic>
      <p:sp>
        <p:nvSpPr>
          <p:cNvPr id="12"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88270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929B04B-59CC-B84A-965D-8E13A78930F4}"/>
              </a:ext>
            </a:extLst>
          </p:cNvPr>
          <p:cNvPicPr>
            <a:picLocks noChangeAspect="1"/>
          </p:cNvPicPr>
          <p:nvPr/>
        </p:nvPicPr>
        <p:blipFill>
          <a:blip r:embed="rId3">
            <a:alphaModFix amt="49000"/>
          </a:blip>
          <a:stretch>
            <a:fillRect/>
          </a:stretch>
        </p:blipFill>
        <p:spPr>
          <a:xfrm>
            <a:off x="-15497" y="863924"/>
            <a:ext cx="12191997" cy="6018826"/>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62011"/>
            <a:ext cx="6106886" cy="1076411"/>
          </a:xfrm>
          <a:prstGeom prst="rect">
            <a:avLst/>
          </a:prstGeom>
        </p:spPr>
      </p:pic>
      <p:sp>
        <p:nvSpPr>
          <p:cNvPr id="5" name="Textfeld 1">
            <a:extLst>
              <a:ext uri="{FF2B5EF4-FFF2-40B4-BE49-F238E27FC236}">
                <a16:creationId xmlns:a16="http://schemas.microsoft.com/office/drawing/2014/main" id="{C008EC25-4CA0-D444-945B-F2EF72390CD0}"/>
              </a:ext>
            </a:extLst>
          </p:cNvPr>
          <p:cNvSpPr txBox="1"/>
          <p:nvPr/>
        </p:nvSpPr>
        <p:spPr>
          <a:xfrm>
            <a:off x="6106886" y="174792"/>
            <a:ext cx="6134097" cy="615553"/>
          </a:xfrm>
          <a:prstGeom prst="rect">
            <a:avLst/>
          </a:prstGeom>
          <a:noFill/>
        </p:spPr>
        <p:txBody>
          <a:bodyPr wrap="square" rtlCol="0">
            <a:spAutoFit/>
          </a:bodyPr>
          <a:lstStyle/>
          <a:p>
            <a:pPr algn="r"/>
            <a:r>
              <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rPr>
              <a:t>Quiz </a:t>
            </a:r>
            <a:r>
              <a:rPr lang="pl-PL" sz="3400" b="1" spc="100" dirty="0">
                <a:solidFill>
                  <a:schemeClr val="bg1"/>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3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sp>
        <p:nvSpPr>
          <p:cNvPr id="2" name="Rectangle 1">
            <a:extLst>
              <a:ext uri="{FF2B5EF4-FFF2-40B4-BE49-F238E27FC236}">
                <a16:creationId xmlns:a16="http://schemas.microsoft.com/office/drawing/2014/main" id="{306B6A9A-EE9C-2540-8D81-E329450D494E}"/>
              </a:ext>
            </a:extLst>
          </p:cNvPr>
          <p:cNvSpPr/>
          <p:nvPr/>
        </p:nvSpPr>
        <p:spPr>
          <a:xfrm>
            <a:off x="444604" y="1421488"/>
            <a:ext cx="10585346" cy="1200329"/>
          </a:xfrm>
          <a:prstGeom prst="rect">
            <a:avLst/>
          </a:prstGeom>
        </p:spPr>
        <p:txBody>
          <a:bodyPr wrap="square">
            <a:spAutoFit/>
          </a:bodyPr>
          <a:lstStyle/>
          <a:p>
            <a:pPr>
              <a:lnSpc>
                <a:spcPct val="150000"/>
              </a:lnSpc>
            </a:pPr>
            <a:r>
              <a:rPr lang="en-GB" b="1" dirty="0">
                <a:latin typeface="Roboto" panose="02000000000000000000" pitchFamily="2" charset="0"/>
                <a:ea typeface="Roboto" panose="02000000000000000000" pitchFamily="2" charset="0"/>
                <a:cs typeface="Arial" panose="020B0604020202020204" pitchFamily="34" charset="0"/>
              </a:rPr>
              <a:t>4. </a:t>
            </a:r>
            <a:r>
              <a:rPr lang="pl-PL" b="1" dirty="0">
                <a:latin typeface="Roboto" panose="02000000000000000000" pitchFamily="2" charset="0"/>
                <a:ea typeface="Roboto" panose="02000000000000000000" pitchFamily="2" charset="0"/>
                <a:cs typeface="Arial" panose="020B0604020202020204" pitchFamily="34" charset="0"/>
              </a:rPr>
              <a:t>Ile odpadów z tworzyw sztucznych jest wytwarzanych na świecie </a:t>
            </a:r>
            <a:r>
              <a:rPr lang="pl-PL" b="1" dirty="0" smtClean="0">
                <a:latin typeface="Roboto" panose="02000000000000000000" pitchFamily="2" charset="0"/>
                <a:ea typeface="Roboto" panose="02000000000000000000" pitchFamily="2" charset="0"/>
                <a:cs typeface="Arial" panose="020B0604020202020204" pitchFamily="34" charset="0"/>
              </a:rPr>
              <a:t>w ciągu roku? </a:t>
            </a:r>
            <a:r>
              <a:rPr lang="pl-PL" dirty="0">
                <a:latin typeface="Roboto" panose="02000000000000000000" pitchFamily="2" charset="0"/>
                <a:ea typeface="Roboto" panose="02000000000000000000" pitchFamily="2" charset="0"/>
                <a:cs typeface="Arial" panose="020B0604020202020204" pitchFamily="34" charset="0"/>
              </a:rPr>
              <a:t>Wskazówka - Jest ona zbliżona do wagi całej </a:t>
            </a:r>
            <a:r>
              <a:rPr lang="pl-PL" dirty="0" smtClean="0">
                <a:latin typeface="Roboto" panose="02000000000000000000" pitchFamily="2" charset="0"/>
                <a:ea typeface="Roboto" panose="02000000000000000000" pitchFamily="2" charset="0"/>
                <a:cs typeface="Arial" panose="020B0604020202020204" pitchFamily="34" charset="0"/>
              </a:rPr>
              <a:t>ludzkiej populacji</a:t>
            </a:r>
            <a:r>
              <a:rPr lang="en-GB" dirty="0" smtClean="0">
                <a:latin typeface="Roboto" panose="02000000000000000000" pitchFamily="2" charset="0"/>
                <a:cs typeface="Arial" panose="020B0604020202020204" pitchFamily="34" charset="0"/>
              </a:rPr>
              <a:t>.</a:t>
            </a:r>
            <a:r>
              <a:rPr lang="en-GB" dirty="0" smtClean="0">
                <a:latin typeface="Roboto" panose="02000000000000000000" pitchFamily="2" charset="0"/>
                <a:ea typeface="Roboto" panose="02000000000000000000" pitchFamily="2" charset="0"/>
                <a:cs typeface="Arial" panose="020B0604020202020204" pitchFamily="34" charset="0"/>
              </a:rPr>
              <a:t> </a:t>
            </a:r>
            <a:r>
              <a:rPr lang="en-GB" dirty="0">
                <a:latin typeface="Roboto" panose="02000000000000000000" pitchFamily="2" charset="0"/>
                <a:ea typeface="Roboto" panose="02000000000000000000" pitchFamily="2" charset="0"/>
                <a:cs typeface="Arial" panose="020B0604020202020204" pitchFamily="34" charset="0"/>
              </a:rPr>
              <a:t>(UN Environment, 2015)</a:t>
            </a:r>
          </a:p>
          <a:p>
            <a:endParaRPr lang="en-GB" dirty="0"/>
          </a:p>
        </p:txBody>
      </p:sp>
      <p:sp>
        <p:nvSpPr>
          <p:cNvPr id="7" name="Rectangle 6">
            <a:extLst>
              <a:ext uri="{FF2B5EF4-FFF2-40B4-BE49-F238E27FC236}">
                <a16:creationId xmlns:a16="http://schemas.microsoft.com/office/drawing/2014/main" id="{82C9FEA8-AD26-F844-8045-75794A09CBA5}"/>
              </a:ext>
            </a:extLst>
          </p:cNvPr>
          <p:cNvSpPr/>
          <p:nvPr/>
        </p:nvSpPr>
        <p:spPr>
          <a:xfrm>
            <a:off x="1212047" y="2359535"/>
            <a:ext cx="2407839" cy="1477328"/>
          </a:xfrm>
          <a:prstGeom prst="rect">
            <a:avLst/>
          </a:prstGeom>
        </p:spPr>
        <p:txBody>
          <a:bodyPr wrap="none">
            <a:spAutoFit/>
          </a:bodyPr>
          <a:lstStyle/>
          <a:p>
            <a:pPr marL="342900" indent="-342900">
              <a:buFont typeface="+mj-lt"/>
              <a:buAutoNum type="alphaLcPeriod"/>
            </a:pPr>
            <a:r>
              <a:rPr lang="en-GB" dirty="0">
                <a:latin typeface="Roboto" panose="02000000000000000000" pitchFamily="2" charset="0"/>
                <a:cs typeface="Arial" panose="020B0604020202020204" pitchFamily="34" charset="0"/>
              </a:rPr>
              <a:t>200 </a:t>
            </a:r>
            <a:r>
              <a:rPr lang="en-GB" dirty="0" smtClean="0">
                <a:latin typeface="Roboto" panose="02000000000000000000" pitchFamily="2" charset="0"/>
                <a:cs typeface="Arial" panose="020B0604020202020204" pitchFamily="34" charset="0"/>
              </a:rPr>
              <a:t>mil</a:t>
            </a:r>
            <a:r>
              <a:rPr lang="pl-PL" dirty="0" err="1" smtClean="0">
                <a:latin typeface="Roboto" panose="02000000000000000000" pitchFamily="2" charset="0"/>
                <a:cs typeface="Arial" panose="020B0604020202020204" pitchFamily="34" charset="0"/>
              </a:rPr>
              <a:t>ionów</a:t>
            </a:r>
            <a:r>
              <a:rPr lang="en-GB" dirty="0" smtClean="0">
                <a:latin typeface="Roboto" panose="02000000000000000000" pitchFamily="2" charset="0"/>
                <a:cs typeface="Arial" panose="020B0604020202020204" pitchFamily="34" charset="0"/>
              </a:rPr>
              <a:t> ton </a:t>
            </a:r>
            <a:endParaRPr lang="en-GB" dirty="0">
              <a:latin typeface="Roboto" panose="02000000000000000000" pitchFamily="2" charset="0"/>
              <a:cs typeface="Arial" panose="020B0604020202020204" pitchFamily="34" charset="0"/>
            </a:endParaRP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300 mil</a:t>
            </a:r>
            <a:r>
              <a:rPr lang="pl-PL" dirty="0" err="1">
                <a:latin typeface="Roboto" panose="02000000000000000000" pitchFamily="2" charset="0"/>
                <a:cs typeface="Arial" panose="020B0604020202020204" pitchFamily="34" charset="0"/>
              </a:rPr>
              <a:t>ionów</a:t>
            </a:r>
            <a:r>
              <a:rPr lang="en-GB" dirty="0">
                <a:latin typeface="Roboto" panose="02000000000000000000" pitchFamily="2" charset="0"/>
                <a:cs typeface="Arial" panose="020B0604020202020204" pitchFamily="34" charset="0"/>
              </a:rPr>
              <a:t> ton </a:t>
            </a:r>
            <a:endParaRPr lang="pl-PL" dirty="0" smtClean="0">
              <a:latin typeface="Roboto" panose="02000000000000000000" pitchFamily="2" charset="0"/>
              <a:cs typeface="Arial" panose="020B0604020202020204" pitchFamily="34" charset="0"/>
            </a:endParaRPr>
          </a:p>
          <a:p>
            <a:pPr marL="342900" indent="-342900">
              <a:buFont typeface="+mj-lt"/>
              <a:buAutoNum type="alphaLcPeriod"/>
            </a:pPr>
            <a:endParaRPr lang="en-GB" dirty="0">
              <a:latin typeface="Roboto" panose="02000000000000000000" pitchFamily="2" charset="0"/>
              <a:cs typeface="Arial" panose="020B0604020202020204" pitchFamily="34" charset="0"/>
            </a:endParaRPr>
          </a:p>
          <a:p>
            <a:pPr marL="342900" indent="-342900">
              <a:buFont typeface="+mj-lt"/>
              <a:buAutoNum type="alphaLcPeriod"/>
            </a:pPr>
            <a:r>
              <a:rPr lang="en-GB" dirty="0">
                <a:latin typeface="Roboto" panose="02000000000000000000" pitchFamily="2" charset="0"/>
                <a:cs typeface="Arial" panose="020B0604020202020204" pitchFamily="34" charset="0"/>
              </a:rPr>
              <a:t>500 mil</a:t>
            </a:r>
            <a:r>
              <a:rPr lang="pl-PL" dirty="0" err="1">
                <a:latin typeface="Roboto" panose="02000000000000000000" pitchFamily="2" charset="0"/>
                <a:cs typeface="Arial" panose="020B0604020202020204" pitchFamily="34" charset="0"/>
              </a:rPr>
              <a:t>ionów</a:t>
            </a:r>
            <a:r>
              <a:rPr lang="en-GB" dirty="0">
                <a:latin typeface="Roboto" panose="02000000000000000000" pitchFamily="2" charset="0"/>
                <a:cs typeface="Arial" panose="020B0604020202020204" pitchFamily="34" charset="0"/>
              </a:rPr>
              <a:t> ton </a:t>
            </a:r>
            <a:endParaRPr lang="en-GB" dirty="0"/>
          </a:p>
        </p:txBody>
      </p:sp>
      <p:pic>
        <p:nvPicPr>
          <p:cNvPr id="3" name="Picture 2">
            <a:extLst>
              <a:ext uri="{FF2B5EF4-FFF2-40B4-BE49-F238E27FC236}">
                <a16:creationId xmlns:a16="http://schemas.microsoft.com/office/drawing/2014/main" id="{3D6CF52A-7FEB-2B4F-AD12-4116D21A3A0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0415" y="3887368"/>
            <a:ext cx="4411113" cy="2933390"/>
          </a:xfrm>
          <a:prstGeom prst="rect">
            <a:avLst/>
          </a:prstGeom>
        </p:spPr>
      </p:pic>
      <p:sp>
        <p:nvSpPr>
          <p:cNvPr id="6" name="Slide Number Placeholder 5">
            <a:extLst>
              <a:ext uri="{FF2B5EF4-FFF2-40B4-BE49-F238E27FC236}">
                <a16:creationId xmlns:a16="http://schemas.microsoft.com/office/drawing/2014/main" id="{27DA2161-FD0A-A942-BE64-0358C1B676FD}"/>
              </a:ext>
            </a:extLst>
          </p:cNvPr>
          <p:cNvSpPr>
            <a:spLocks noGrp="1"/>
          </p:cNvSpPr>
          <p:nvPr>
            <p:ph type="sldNum" sz="quarter" idx="12"/>
          </p:nvPr>
        </p:nvSpPr>
        <p:spPr/>
        <p:txBody>
          <a:bodyPr/>
          <a:lstStyle/>
          <a:p>
            <a:fld id="{EC26C995-391B-2840-AEE5-46B20E750235}" type="slidenum">
              <a:rPr lang="de-DE" smtClean="0"/>
              <a:t>9</a:t>
            </a:fld>
            <a:endParaRPr lang="de-DE"/>
          </a:p>
        </p:txBody>
      </p:sp>
      <p:sp>
        <p:nvSpPr>
          <p:cNvPr id="12" name="Textfeld 12">
            <a:extLst>
              <a:ext uri="{FF2B5EF4-FFF2-40B4-BE49-F238E27FC236}">
                <a16:creationId xmlns:a16="http://schemas.microsoft.com/office/drawing/2014/main" id="{C65C5846-75CA-1543-81EC-3458DE78E818}"/>
              </a:ext>
            </a:extLst>
          </p:cNvPr>
          <p:cNvSpPr txBox="1"/>
          <p:nvPr/>
        </p:nvSpPr>
        <p:spPr>
          <a:xfrm>
            <a:off x="9916509" y="3748676"/>
            <a:ext cx="2275489" cy="2954655"/>
          </a:xfrm>
          <a:prstGeom prst="rect">
            <a:avLst/>
          </a:prstGeom>
          <a:noFill/>
        </p:spPr>
        <p:txBody>
          <a:bodyPr wrap="square" rtlCol="0">
            <a:spAutoFit/>
          </a:bodyPr>
          <a:lstStyle/>
          <a:p>
            <a:pPr>
              <a:spcAft>
                <a:spcPts val="600"/>
              </a:spcAft>
            </a:pPr>
            <a:endParaRPr lang="pl-PL" sz="1100" dirty="0" smtClean="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en-GB"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Quiz </a:t>
            </a:r>
            <a:r>
              <a:rPr lang="pl-PL" sz="1100" b="1" dirty="0" smtClean="0">
                <a:solidFill>
                  <a:srgbClr val="AE0917"/>
                </a:solidFill>
                <a:latin typeface="Roboto" panose="02000000000000000000" pitchFamily="2" charset="0"/>
                <a:ea typeface="Roboto" panose="02000000000000000000" pitchFamily="2" charset="0"/>
                <a:cs typeface="Arial" panose="020B0604020202020204" pitchFamily="34" charset="0"/>
              </a:rPr>
              <a:t>na temat ilości odpadów</a:t>
            </a:r>
            <a:endParaRPr lang="en-GB" sz="1100" b="1" dirty="0">
              <a:solidFill>
                <a:srgbClr val="AE0917"/>
              </a:solidFill>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liniowa</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Skończoność zasobów</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Gospodarka cyrkularna (GOZ)</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Cyrkularne modele biznesowe</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Bariery dla gospodarki cyrkularnej</a:t>
            </a:r>
            <a:endParaRPr lang="en-GB" sz="1100" dirty="0">
              <a:latin typeface="Roboto" panose="02000000000000000000" pitchFamily="2" charset="0"/>
              <a:ea typeface="Roboto" panose="02000000000000000000" pitchFamily="2" charset="0"/>
              <a:cs typeface="Arial" panose="020B0604020202020204" pitchFamily="34" charset="0"/>
            </a:endParaRPr>
          </a:p>
          <a:p>
            <a:pPr marL="285750" indent="-285750">
              <a:spcAft>
                <a:spcPts val="1200"/>
              </a:spcAft>
              <a:buFont typeface="Wingdings" pitchFamily="2" charset="2"/>
              <a:buChar char="v"/>
            </a:pPr>
            <a:r>
              <a:rPr lang="pl-PL" sz="1100" dirty="0" smtClean="0">
                <a:latin typeface="Roboto" panose="02000000000000000000" pitchFamily="2" charset="0"/>
                <a:ea typeface="Roboto" panose="02000000000000000000" pitchFamily="2" charset="0"/>
                <a:cs typeface="Arial" panose="020B0604020202020204" pitchFamily="34" charset="0"/>
              </a:rPr>
              <a:t>Wnioski</a:t>
            </a:r>
            <a:endParaRPr lang="en-GB" sz="1100" dirty="0">
              <a:latin typeface="Roboto" panose="02000000000000000000" pitchFamily="2" charset="0"/>
              <a:ea typeface="Roboto" panose="02000000000000000000" pitchFamily="2" charset="0"/>
              <a:cs typeface="Arial" panose="020B0604020202020204" pitchFamily="34" charset="0"/>
            </a:endParaRPr>
          </a:p>
        </p:txBody>
      </p:sp>
    </p:spTree>
    <p:extLst>
      <p:ext uri="{BB962C8B-B14F-4D97-AF65-F5344CB8AC3E}">
        <p14:creationId xmlns:p14="http://schemas.microsoft.com/office/powerpoint/2010/main" val="3026245107"/>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180493328AADB439252D3A4A5389DE1" ma:contentTypeVersion="6" ma:contentTypeDescription="Create a new document." ma:contentTypeScope="" ma:versionID="0138566a13587853b6710ac3e77774b4">
  <xsd:schema xmlns:xsd="http://www.w3.org/2001/XMLSchema" xmlns:xs="http://www.w3.org/2001/XMLSchema" xmlns:p="http://schemas.microsoft.com/office/2006/metadata/properties" xmlns:ns2="d0a049c0-0b5b-40dc-bb16-5c3182e846c3" targetNamespace="http://schemas.microsoft.com/office/2006/metadata/properties" ma:root="true" ma:fieldsID="aada6981eb83e5731c59671e82c8aba1" ns2:_="">
    <xsd:import namespace="d0a049c0-0b5b-40dc-bb16-5c3182e846c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0a049c0-0b5b-40dc-bb16-5c3182e846c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003685-F6DD-41ED-8A2E-EA926CFC0C4F}">
  <ds:schemaRefs>
    <ds:schemaRef ds:uri="http://schemas.microsoft.com/sharepoint/v3/contenttype/forms"/>
  </ds:schemaRefs>
</ds:datastoreItem>
</file>

<file path=customXml/itemProps2.xml><?xml version="1.0" encoding="utf-8"?>
<ds:datastoreItem xmlns:ds="http://schemas.openxmlformats.org/officeDocument/2006/customXml" ds:itemID="{96C96350-CC1C-4997-8433-5E8EFB8CC034}">
  <ds:schemaRefs>
    <ds:schemaRef ds:uri="http://schemas.openxmlformats.org/package/2006/metadata/core-properties"/>
    <ds:schemaRef ds:uri="http://schemas.microsoft.com/office/2006/documentManagement/types"/>
    <ds:schemaRef ds:uri="d0a049c0-0b5b-40dc-bb16-5c3182e846c3"/>
    <ds:schemaRef ds:uri="http://www.w3.org/XML/1998/namespace"/>
    <ds:schemaRef ds:uri="http://purl.org/dc/dcmitype/"/>
    <ds:schemaRef ds:uri="http://purl.org/dc/terms/"/>
    <ds:schemaRef ds:uri="http://purl.org/dc/elements/1.1/"/>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46D90596-0982-42CF-8391-DA2C543F82A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0a049c0-0b5b-40dc-bb16-5c3182e846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31546</TotalTime>
  <Words>7866</Words>
  <Application>Microsoft Office PowerPoint</Application>
  <PresentationFormat>Panoramiczny</PresentationFormat>
  <Paragraphs>738</Paragraphs>
  <Slides>31</Slides>
  <Notes>31</Notes>
  <HiddenSlides>0</HiddenSlides>
  <MMClips>0</MMClips>
  <ScaleCrop>false</ScaleCrop>
  <HeadingPairs>
    <vt:vector size="6" baseType="variant">
      <vt:variant>
        <vt:lpstr>Używane czcionki</vt:lpstr>
      </vt:variant>
      <vt:variant>
        <vt:i4>10</vt:i4>
      </vt:variant>
      <vt:variant>
        <vt:lpstr>Motyw</vt:lpstr>
      </vt:variant>
      <vt:variant>
        <vt:i4>1</vt:i4>
      </vt:variant>
      <vt:variant>
        <vt:lpstr>Tytuły slajdów</vt:lpstr>
      </vt:variant>
      <vt:variant>
        <vt:i4>31</vt:i4>
      </vt:variant>
    </vt:vector>
  </HeadingPairs>
  <TitlesOfParts>
    <vt:vector size="42" baseType="lpstr">
      <vt:lpstr>MS Mincho</vt:lpstr>
      <vt:lpstr>Arial</vt:lpstr>
      <vt:lpstr>Calibri</vt:lpstr>
      <vt:lpstr>Calibri Light</vt:lpstr>
      <vt:lpstr>Comic Sans MS</vt:lpstr>
      <vt:lpstr>Roboto</vt:lpstr>
      <vt:lpstr>Roboto Light</vt:lpstr>
      <vt:lpstr>Roboto Medium</vt:lpstr>
      <vt:lpstr>Times New Roman</vt:lpstr>
      <vt:lpstr>Wingdings</vt:lpstr>
      <vt:lpstr>Office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Dr. Katja Bölcker</dc:creator>
  <cp:lastModifiedBy>Marcin Rakowski</cp:lastModifiedBy>
  <cp:revision>753</cp:revision>
  <cp:lastPrinted>2020-04-13T03:58:10Z</cp:lastPrinted>
  <dcterms:created xsi:type="dcterms:W3CDTF">2019-05-22T07:43:42Z</dcterms:created>
  <dcterms:modified xsi:type="dcterms:W3CDTF">2021-01-29T13:46:51Z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0x0101001180493328AADB439252D3A4A5389DE1</vt:lpwstr>
  </property>
</Properties>
</file>