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30"/>
  </p:notesMasterIdLst>
  <p:sldIdLst>
    <p:sldId id="337" r:id="rId5"/>
    <p:sldId id="322" r:id="rId6"/>
    <p:sldId id="348" r:id="rId7"/>
    <p:sldId id="329" r:id="rId8"/>
    <p:sldId id="338" r:id="rId9"/>
    <p:sldId id="340" r:id="rId10"/>
    <p:sldId id="344" r:id="rId11"/>
    <p:sldId id="346" r:id="rId12"/>
    <p:sldId id="363" r:id="rId13"/>
    <p:sldId id="364" r:id="rId14"/>
    <p:sldId id="327" r:id="rId15"/>
    <p:sldId id="365" r:id="rId16"/>
    <p:sldId id="345" r:id="rId17"/>
    <p:sldId id="352" r:id="rId18"/>
    <p:sldId id="353" r:id="rId19"/>
    <p:sldId id="354" r:id="rId20"/>
    <p:sldId id="355" r:id="rId21"/>
    <p:sldId id="356" r:id="rId22"/>
    <p:sldId id="357" r:id="rId23"/>
    <p:sldId id="358" r:id="rId24"/>
    <p:sldId id="359" r:id="rId25"/>
    <p:sldId id="349" r:id="rId26"/>
    <p:sldId id="360" r:id="rId27"/>
    <p:sldId id="351" r:id="rId28"/>
    <p:sldId id="36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8400"/>
    <a:srgbClr val="FFED00"/>
    <a:srgbClr val="FFFFFF"/>
    <a:srgbClr val="A2C300"/>
    <a:srgbClr val="FABA00"/>
    <a:srgbClr val="80CCDF"/>
    <a:srgbClr val="008BDF"/>
    <a:srgbClr val="AE0917"/>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BCAD3-11DE-4CB1-8B52-1E79A8D2FE3C}" v="51" dt="2020-03-09T06:22:3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42"/>
    <p:restoredTop sz="95220" autoAdjust="0"/>
  </p:normalViewPr>
  <p:slideViewPr>
    <p:cSldViewPr snapToGrid="0" snapToObjects="1">
      <p:cViewPr varScale="1">
        <p:scale>
          <a:sx n="82" d="100"/>
          <a:sy n="82" d="100"/>
        </p:scale>
        <p:origin x="787" y="38"/>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notesViewPr>
    <p:cSldViewPr snapToGrid="0" snapToObjects="1">
      <p:cViewPr varScale="1">
        <p:scale>
          <a:sx n="76" d="100"/>
          <a:sy n="76" d="100"/>
        </p:scale>
        <p:origin x="2424" y="-8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09.11.2020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quimidroga.com/en/2019/09/26/natural-cosmetic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wbpionline.com/features/wood-foam-a-product-on-the-rise-6097690/" TargetMode="External"/><Relationship Id="rId5" Type="http://schemas.openxmlformats.org/officeDocument/2006/relationships/hyperlink" Target="https://www.novasep.com/home/products-services/fermentation-products-and-chemicals-intermediates/industrial-processes/purification-processes-for-cellulosic-sugars.html" TargetMode="External"/><Relationship Id="rId4" Type="http://schemas.openxmlformats.org/officeDocument/2006/relationships/hyperlink" Target="https://www.european-coatings.com/Raw-materials-technologies/Raw-materials/EC-Survey-Bio-based-coating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dition.cnn.com/style/article/citytree-urban-pollution/index.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gearpatrol.com/2018/04/16/bolt-threads-mylo-leather/" TargetMode="External"/><Relationship Id="rId4" Type="http://schemas.openxmlformats.org/officeDocument/2006/relationships/hyperlink" Target="https://www.lsnglobal.com/news/article/4921/milk-made-dairy-dress-is-a-natural-winner"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weforum.org/agenda/2019/01/turning-co2-from-climate-destroyer-into-useful-raw-material" TargetMode="External"/><Relationship Id="rId4" Type="http://schemas.openxmlformats.org/officeDocument/2006/relationships/hyperlink" Target="https://dashboards.sdgindex.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jamesdysonaward.org/2019/project/marinatex/" TargetMode="External"/><Relationship Id="rId4" Type="http://schemas.openxmlformats.org/officeDocument/2006/relationships/hyperlink" Target="https://www.reuters.com/article/us-britain-dyson-award/tipping-the-scales-briton-develops-fish-waste-plastic-idUSKBN1XO007"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herbal-supplement-resource.com/wp-content/uploads/2019/07/OliveLeaves2.jpeg" TargetMode="External"/><Relationship Id="rId4" Type="http://schemas.openxmlformats.org/officeDocument/2006/relationships/hyperlink" Target="https://sustainabledevelopment.un.org/?menu=130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tockholmresilience.org/research/research-news/2017-02-28-contributions-to-agenda-2030.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shboards.sdgindex.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change.io/blogs/2017/8/3/time-for-a-new-normal-in-global-capital-markets-advancing-investment-in-the-sustainable-development-goals-sdg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Teacher’s name to go in the space in the space at the bottom left of the slide. Explain that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presentation</a:t>
            </a:r>
            <a:r>
              <a:rPr lang="de-DE"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introduces the 17 Sustainable Development Goals (SDGs) and shows links between the bioeconomy and some of the SDGs.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Excluding the first slide, the video and the outline slide, there are 21 slides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 these slides should take </a:t>
            </a:r>
            <a:r>
              <a:rPr lang="en-GB" sz="1200" kern="1200" baseline="0">
                <a:solidFill>
                  <a:schemeClr val="tx1"/>
                </a:solidFill>
                <a:effectLst/>
                <a:latin typeface="+mn-lt"/>
                <a:ea typeface="+mn-ea"/>
                <a:cs typeface="+mn-cs"/>
              </a:rPr>
              <a:t>between 21 and 42 </a:t>
            </a:r>
            <a:r>
              <a:rPr lang="en-GB" sz="1200" kern="1200" baseline="0" dirty="0">
                <a:solidFill>
                  <a:schemeClr val="tx1"/>
                </a:solidFill>
                <a:effectLst/>
                <a:latin typeface="+mn-lt"/>
                <a:ea typeface="+mn-ea"/>
                <a:cs typeface="+mn-cs"/>
              </a:rPr>
              <a:t>minutes to present, depending of amount of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 video is 2 minutes and 8 seconds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Time to do the exercise</a:t>
            </a:r>
            <a:r>
              <a:rPr lang="en-GB" sz="1200" kern="1200" baseline="0" dirty="0">
                <a:solidFill>
                  <a:schemeClr val="tx1"/>
                </a:solidFill>
                <a:effectLst/>
                <a:latin typeface="+mn-lt"/>
                <a:ea typeface="+mn-ea"/>
                <a:cs typeface="+mn-cs"/>
              </a:rPr>
              <a:t> on SDGs achievement around the world can vary. </a:t>
            </a:r>
            <a:r>
              <a:rPr lang="en-GB" sz="1200" kern="1200" dirty="0">
                <a:solidFill>
                  <a:schemeClr val="tx1"/>
                </a:solidFill>
                <a:effectLst/>
                <a:latin typeface="+mn-lt"/>
                <a:ea typeface="+mn-ea"/>
                <a:cs typeface="+mn-cs"/>
              </a:rPr>
              <a:t>Information on one goal</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one country can</a:t>
            </a:r>
            <a:r>
              <a:rPr lang="en-GB" sz="1200" kern="1200" baseline="0" dirty="0">
                <a:solidFill>
                  <a:schemeClr val="tx1"/>
                </a:solidFill>
                <a:effectLst/>
                <a:latin typeface="+mn-lt"/>
                <a:ea typeface="+mn-ea"/>
                <a:cs typeface="+mn-cs"/>
              </a:rPr>
              <a:t> be </a:t>
            </a:r>
            <a:r>
              <a:rPr lang="en-GB" sz="1200" kern="1200" dirty="0">
                <a:solidFill>
                  <a:schemeClr val="tx1"/>
                </a:solidFill>
                <a:effectLst/>
                <a:latin typeface="+mn-lt"/>
                <a:ea typeface="+mn-ea"/>
                <a:cs typeface="+mn-cs"/>
              </a:rPr>
              <a:t>quickly accessed in minutes. So</a:t>
            </a:r>
            <a:r>
              <a:rPr lang="en-GB" sz="1200" kern="1200" baseline="0" dirty="0">
                <a:solidFill>
                  <a:schemeClr val="tx1"/>
                </a:solidFill>
                <a:effectLst/>
                <a:latin typeface="+mn-lt"/>
                <a:ea typeface="+mn-ea"/>
                <a:cs typeface="+mn-cs"/>
              </a:rPr>
              <a:t> c</a:t>
            </a:r>
            <a:r>
              <a:rPr lang="en-GB" sz="1200" kern="1200" dirty="0">
                <a:solidFill>
                  <a:schemeClr val="tx1"/>
                </a:solidFill>
                <a:effectLst/>
                <a:latin typeface="+mn-lt"/>
                <a:ea typeface="+mn-ea"/>
                <a:cs typeface="+mn-cs"/>
              </a:rPr>
              <a:t>ould be used just for 5 or 10 minutes in class, but there is opportunity for in-depth research over hours</a:t>
            </a:r>
            <a:r>
              <a:rPr lang="en-GB" sz="1200" kern="1200" baseline="0" dirty="0">
                <a:solidFill>
                  <a:schemeClr val="tx1"/>
                </a:solidFill>
                <a:effectLst/>
                <a:latin typeface="+mn-lt"/>
                <a:ea typeface="+mn-ea"/>
                <a:cs typeface="+mn-cs"/>
              </a:rPr>
              <a:t> or even </a:t>
            </a:r>
            <a:r>
              <a:rPr lang="en-GB" sz="1200" kern="1200" dirty="0">
                <a:solidFill>
                  <a:schemeClr val="tx1"/>
                </a:solidFill>
                <a:effectLst/>
                <a:latin typeface="+mn-lt"/>
                <a:ea typeface="+mn-ea"/>
                <a:cs typeface="+mn-cs"/>
              </a:rPr>
              <a:t>days (which could be used as part of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to try and tackle the issues surrounding ecological limits: National and international bodies have specific guidelines. An example of this is the European Commission’s 2018 publication; ‘A new bioeconomy strategy for a sustainable Europe.’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https://ec.europa.eu/commission/news/new-bioeconomy-strategy-sustainable-europe-2018-oct-11-0_en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4"/>
              </a:rPr>
              <a:t>https://ec.europa.eu/research/bioeconomy/pdf/ec_bioeconomy_actions_2018.pdf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Could also check </a:t>
            </a:r>
            <a:r>
              <a:rPr lang="en-GB" sz="1200" b="0" i="0" u="none" strike="noStrike" kern="1200" baseline="0" dirty="0">
                <a:solidFill>
                  <a:schemeClr val="tx1"/>
                </a:solidFill>
                <a:effectLst/>
                <a:latin typeface="+mn-lt"/>
                <a:ea typeface="+mn-ea"/>
                <a:cs typeface="+mn-cs"/>
              </a:rPr>
              <a:t>for more advanced reading</a:t>
            </a:r>
            <a:r>
              <a:rPr lang="en-GB"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On the circular bioeconomy and decoupling: implications for sustainable growth.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162</a:t>
            </a:r>
            <a:r>
              <a:rPr lang="en-GB" sz="1200" b="0" i="0" u="none" strike="noStrike" kern="1200" dirty="0">
                <a:solidFill>
                  <a:schemeClr val="tx1"/>
                </a:solidFill>
                <a:effectLst/>
                <a:latin typeface="+mn-lt"/>
                <a:ea typeface="+mn-ea"/>
                <a:cs typeface="+mn-cs"/>
              </a:rPr>
              <a:t>, 143-156. </a:t>
            </a:r>
            <a:r>
              <a:rPr lang="en-GB" sz="1200" b="0" i="0" u="none" strike="noStrike" kern="1200" dirty="0">
                <a:solidFill>
                  <a:schemeClr val="tx1"/>
                </a:solidFill>
                <a:effectLst/>
                <a:latin typeface="+mn-lt"/>
                <a:ea typeface="+mn-ea"/>
                <a:cs typeface="+mn-cs"/>
                <a:hlinkClick r:id="rId5" tooltip="Original URL: https://www.sciencedirect.com/science/article/pii/S0921800918317178. Click or tap if you trust this link."/>
              </a:rPr>
              <a:t>https://www.sciencedirect.com/science/article/pii/S0921800918317178</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Vivien, F. D., </a:t>
            </a:r>
            <a:r>
              <a:rPr lang="en-GB" sz="1200" b="0" i="0" u="none" strike="noStrike" kern="1200" dirty="0" err="1">
                <a:solidFill>
                  <a:schemeClr val="tx1"/>
                </a:solidFill>
                <a:effectLst/>
                <a:latin typeface="+mn-lt"/>
                <a:ea typeface="+mn-ea"/>
                <a:cs typeface="+mn-cs"/>
              </a:rPr>
              <a:t>Nieddu</a:t>
            </a:r>
            <a:r>
              <a:rPr lang="en-GB" sz="1200" b="0" i="0" u="none" strike="noStrike" kern="1200" dirty="0">
                <a:solidFill>
                  <a:schemeClr val="tx1"/>
                </a:solidFill>
                <a:effectLst/>
                <a:latin typeface="+mn-lt"/>
                <a:ea typeface="+mn-ea"/>
                <a:cs typeface="+mn-cs"/>
              </a:rPr>
              <a:t>, M., </a:t>
            </a:r>
            <a:r>
              <a:rPr lang="en-GB" sz="1200" b="0" i="0" u="none" strike="noStrike" kern="1200" dirty="0" err="1">
                <a:solidFill>
                  <a:schemeClr val="tx1"/>
                </a:solidFill>
                <a:effectLst/>
                <a:latin typeface="+mn-lt"/>
                <a:ea typeface="+mn-ea"/>
                <a:cs typeface="+mn-cs"/>
              </a:rPr>
              <a:t>Befort</a:t>
            </a:r>
            <a:r>
              <a:rPr lang="en-GB" sz="1200" b="0" i="0" u="none" strike="noStrike" kern="1200" dirty="0">
                <a:solidFill>
                  <a:schemeClr val="tx1"/>
                </a:solidFill>
                <a:effectLst/>
                <a:latin typeface="+mn-lt"/>
                <a:ea typeface="+mn-ea"/>
                <a:cs typeface="+mn-cs"/>
              </a:rPr>
              <a:t>, N., </a:t>
            </a:r>
            <a:r>
              <a:rPr lang="en-GB" sz="1200" b="0" i="0" u="none" strike="noStrike" kern="1200" dirty="0" err="1">
                <a:solidFill>
                  <a:schemeClr val="tx1"/>
                </a:solidFill>
                <a:effectLst/>
                <a:latin typeface="+mn-lt"/>
                <a:ea typeface="+mn-ea"/>
                <a:cs typeface="+mn-cs"/>
              </a:rPr>
              <a:t>Debref</a:t>
            </a:r>
            <a:r>
              <a:rPr lang="en-GB" sz="1200" b="0" i="0" u="none" strike="noStrike" kern="1200" dirty="0">
                <a:solidFill>
                  <a:schemeClr val="tx1"/>
                </a:solidFill>
                <a:effectLst/>
                <a:latin typeface="+mn-lt"/>
                <a:ea typeface="+mn-ea"/>
                <a:cs typeface="+mn-cs"/>
              </a:rPr>
              <a:t>, R., &amp; </a:t>
            </a: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The hijacking of the bioeconomy.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159</a:t>
            </a:r>
            <a:r>
              <a:rPr lang="en-GB" sz="1200" b="0" i="0" u="none" strike="noStrike" kern="1200" dirty="0">
                <a:solidFill>
                  <a:schemeClr val="tx1"/>
                </a:solidFill>
                <a:effectLst/>
                <a:latin typeface="+mn-lt"/>
                <a:ea typeface="+mn-ea"/>
                <a:cs typeface="+mn-cs"/>
              </a:rPr>
              <a:t>, 189-197. </a:t>
            </a:r>
            <a:r>
              <a:rPr lang="en-GB" sz="1200" b="0" i="0" u="none" strike="noStrike" kern="1200" dirty="0">
                <a:solidFill>
                  <a:schemeClr val="tx1"/>
                </a:solidFill>
                <a:effectLst/>
                <a:latin typeface="+mn-lt"/>
                <a:ea typeface="+mn-ea"/>
                <a:cs typeface="+mn-cs"/>
                <a:hlinkClick r:id="rId6" tooltip="Original URL: https://www.sciencedirect.com/science/article/abs/pii/S0921800918308115. Click or tap if you trust this link."/>
              </a:rPr>
              <a:t>https://www.sciencedirect.com/science/article/abs/pii/S0921800918308115</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Arial" panose="020B0604020202020204" pitchFamily="34" charset="0"/>
                <a:ea typeface="+mn-ea"/>
                <a:cs typeface="Arial" panose="020B0604020202020204" pitchFamily="34" charset="0"/>
              </a:rPr>
              <a:t>See slides “What is the Bioeconomy?</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Opportunities, challenges and solutions” for information</a:t>
            </a:r>
            <a:r>
              <a:rPr lang="en-US" sz="1200" kern="1200" baseline="0" dirty="0">
                <a:solidFill>
                  <a:schemeClr val="tx1"/>
                </a:solidFill>
                <a:effectLst/>
                <a:latin typeface="Arial" panose="020B0604020202020204" pitchFamily="34" charset="0"/>
                <a:ea typeface="+mn-ea"/>
                <a:cs typeface="Arial" panose="020B0604020202020204" pitchFamily="34" charset="0"/>
              </a:rPr>
              <a:t> on:</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climate change,</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b</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ioeconomy resources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Environmental Impact Assessment (EIA) and/or Strategic Environmental Assessment (SEA).</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Example: the impacts of biofuels</a:t>
            </a:r>
            <a:endParaRPr lang="en-US" sz="1200" kern="1200" baseline="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10</a:t>
            </a:fld>
            <a:endParaRPr lang="de-DE"/>
          </a:p>
        </p:txBody>
      </p:sp>
    </p:spTree>
    <p:extLst>
      <p:ext uri="{BB962C8B-B14F-4D97-AF65-F5344CB8AC3E}">
        <p14:creationId xmlns:p14="http://schemas.microsoft.com/office/powerpoint/2010/main" val="105013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This slide shows links between the bioeconomy and the SDGs.</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de-DE"/>
          </a:p>
        </p:txBody>
      </p:sp>
    </p:spTree>
    <p:extLst>
      <p:ext uri="{BB962C8B-B14F-4D97-AF65-F5344CB8AC3E}">
        <p14:creationId xmlns:p14="http://schemas.microsoft.com/office/powerpoint/2010/main" val="332514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Source: Independent Group of Scientists appointed by the Secretary-General (2019), </a:t>
            </a:r>
            <a:r>
              <a:rPr lang="en-GB" sz="1200" i="1" kern="1200" dirty="0">
                <a:solidFill>
                  <a:schemeClr val="tx1"/>
                </a:solidFill>
                <a:effectLst/>
                <a:latin typeface="+mn-lt"/>
                <a:ea typeface="+mn-ea"/>
                <a:cs typeface="+mn-cs"/>
              </a:rPr>
              <a:t>Global Sustainable Development Report 2019: The Future is Now </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Science for Achieving Sustainable Development, </a:t>
            </a:r>
            <a:r>
              <a:rPr lang="en-GB" sz="1200" kern="1200" dirty="0">
                <a:solidFill>
                  <a:schemeClr val="tx1"/>
                </a:solidFill>
                <a:effectLst/>
                <a:latin typeface="+mn-lt"/>
                <a:ea typeface="+mn-ea"/>
                <a:cs typeface="+mn-cs"/>
              </a:rPr>
              <a:t>(United Nations, New York). </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sustainabledevelopment.un.org</a:t>
            </a:r>
            <a:r>
              <a:rPr lang="en-GB" sz="1200" kern="1200" dirty="0">
                <a:solidFill>
                  <a:schemeClr val="tx1"/>
                </a:solidFill>
                <a:effectLst/>
                <a:latin typeface="+mn-lt"/>
                <a:ea typeface="+mn-ea"/>
                <a:cs typeface="+mn-cs"/>
              </a:rPr>
              <a:t>/content/documents/24797GSDR_report_2019.pdf</a:t>
            </a:r>
          </a:p>
          <a:p>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12</a:t>
            </a:fld>
            <a:endParaRPr lang="de-DE"/>
          </a:p>
        </p:txBody>
      </p:sp>
    </p:spTree>
    <p:extLst>
      <p:ext uri="{BB962C8B-B14F-4D97-AF65-F5344CB8AC3E}">
        <p14:creationId xmlns:p14="http://schemas.microsoft.com/office/powerpoint/2010/main" val="870076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Source of image: https://</a:t>
            </a:r>
            <a:r>
              <a:rPr lang="en-GB" sz="1200" kern="1200" dirty="0" err="1">
                <a:solidFill>
                  <a:schemeClr val="tx1"/>
                </a:solidFill>
                <a:effectLst/>
                <a:latin typeface="+mn-lt"/>
                <a:ea typeface="+mn-ea"/>
                <a:cs typeface="+mn-cs"/>
              </a:rPr>
              <a:t>www.un.org</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sustainabledevelopment</a:t>
            </a:r>
            <a:r>
              <a:rPr lang="en-GB" sz="1200" kern="1200" dirty="0">
                <a:solidFill>
                  <a:schemeClr val="tx1"/>
                </a:solidFill>
                <a:effectLst/>
                <a:latin typeface="+mn-lt"/>
                <a:ea typeface="+mn-ea"/>
                <a:cs typeface="+mn-cs"/>
              </a:rPr>
              <a:t>/sustainable-development-goals/ </a:t>
            </a:r>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de-DE"/>
          </a:p>
        </p:txBody>
      </p:sp>
    </p:spTree>
    <p:extLst>
      <p:ext uri="{BB962C8B-B14F-4D97-AF65-F5344CB8AC3E}">
        <p14:creationId xmlns:p14="http://schemas.microsoft.com/office/powerpoint/2010/main" val="1340461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Source of image: https://</a:t>
            </a:r>
            <a:r>
              <a:rPr lang="en-GB" sz="1200" kern="1200" dirty="0" err="1">
                <a:solidFill>
                  <a:schemeClr val="tx1"/>
                </a:solidFill>
                <a:effectLst/>
                <a:latin typeface="+mn-lt"/>
                <a:ea typeface="+mn-ea"/>
                <a:cs typeface="+mn-cs"/>
              </a:rPr>
              <a:t>apeelsciences.com</a:t>
            </a:r>
            <a:r>
              <a:rPr lang="en-GB" sz="1200" kern="1200" dirty="0">
                <a:solidFill>
                  <a:schemeClr val="tx1"/>
                </a:solidFill>
                <a:effectLst/>
                <a:latin typeface="+mn-lt"/>
                <a:ea typeface="+mn-ea"/>
                <a:cs typeface="+mn-cs"/>
              </a:rPr>
              <a:t>/</a:t>
            </a:r>
            <a:r>
              <a:rPr lang="en-GB" dirty="0">
                <a:effectLst/>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14</a:t>
            </a:fld>
            <a:endParaRPr lang="de-DE"/>
          </a:p>
        </p:txBody>
      </p:sp>
    </p:spTree>
    <p:extLst>
      <p:ext uri="{BB962C8B-B14F-4D97-AF65-F5344CB8AC3E}">
        <p14:creationId xmlns:p14="http://schemas.microsoft.com/office/powerpoint/2010/main" val="115652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r>
              <a:rPr lang="en-US" dirty="0" err="1"/>
              <a:t>Quimidroga</a:t>
            </a:r>
            <a:r>
              <a:rPr lang="en-US" baseline="0" dirty="0"/>
              <a:t> </a:t>
            </a:r>
            <a:r>
              <a:rPr lang="en-US" dirty="0"/>
              <a:t>(2019) </a:t>
            </a:r>
            <a:r>
              <a:rPr lang="en-US" dirty="0" err="1"/>
              <a:t>Qd</a:t>
            </a:r>
            <a:r>
              <a:rPr lang="en-US" dirty="0"/>
              <a:t>: Natural Cosmetics. </a:t>
            </a:r>
            <a:r>
              <a:rPr lang="en-GB" dirty="0">
                <a:hlinkClick r:id="rId4"/>
              </a:rPr>
              <a:t>https://www.quimidroga.com/en/2019/09/26/natural-cosmetics/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Manitoba Council for International Cooperation. (2018) Sustainable Foundations: A Guide for Teaching the Sustainable Development Goals.</a:t>
            </a:r>
            <a:r>
              <a:rPr lang="en-US" baseline="0" dirty="0"/>
              <a:t> </a:t>
            </a:r>
            <a:r>
              <a:rPr lang="en-GB" dirty="0">
                <a:hlinkClick r:id="rId3"/>
              </a:rPr>
              <a:t>http://mcic.ca/pdf/SDG_Primer_FINAL.pdf</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15</a:t>
            </a:fld>
            <a:endParaRPr lang="de-DE"/>
          </a:p>
        </p:txBody>
      </p:sp>
    </p:spTree>
    <p:extLst>
      <p:ext uri="{BB962C8B-B14F-4D97-AF65-F5344CB8AC3E}">
        <p14:creationId xmlns:p14="http://schemas.microsoft.com/office/powerpoint/2010/main" val="25156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European Coatings. (2020): EC Survey: Bio-based coatings.[Online] Available from: </a:t>
            </a:r>
            <a:r>
              <a:rPr lang="en-GB" dirty="0">
                <a:hlinkClick r:id="rId4"/>
              </a:rPr>
              <a:t>https://www.european-coatings.com/Raw-materials-technologies/Raw-materials/EC-Survey-Bio-based-coatings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Novasep</a:t>
            </a:r>
            <a:r>
              <a:rPr lang="en-GB" dirty="0"/>
              <a:t>: services and technologies for life science and chemical industries. (2018): Purification processes for cellulosic sugars.[Online] Available from: </a:t>
            </a:r>
            <a:r>
              <a:rPr lang="en-GB" dirty="0">
                <a:hlinkClick r:id="rId5"/>
              </a:rPr>
              <a:t>https://www.novasep.com/home/products-services/fermentation-products-and-chemicals-intermediates/industrial-processes/purification-processes-for-cellulosic-sugars.html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Wood-based panels international. (2018) </a:t>
            </a:r>
            <a:r>
              <a:rPr lang="en-GB" dirty="0" err="1"/>
              <a:t>wbpi</a:t>
            </a:r>
            <a:r>
              <a:rPr lang="en-GB" dirty="0"/>
              <a:t>: Wood foam – a product on the rise?.[Online] Available from: </a:t>
            </a:r>
            <a:r>
              <a:rPr lang="en-GB" dirty="0">
                <a:hlinkClick r:id="rId6"/>
              </a:rPr>
              <a:t>http://www.wbpionline.com/features/wood-foam-a-product-on-the-rise-6097690/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Bio-based Industries Consortium (2018), Bioeconomy and the UN Sustainable Development Goals. A view from the Bio-based Industries Consortium – July 2018.</a:t>
            </a:r>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de-DE"/>
          </a:p>
        </p:txBody>
      </p:sp>
    </p:spTree>
    <p:extLst>
      <p:ext uri="{BB962C8B-B14F-4D97-AF65-F5344CB8AC3E}">
        <p14:creationId xmlns:p14="http://schemas.microsoft.com/office/powerpoint/2010/main" val="80067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Chris Giles (2017) </a:t>
            </a:r>
            <a:r>
              <a:rPr lang="en-GB" dirty="0" err="1"/>
              <a:t>Edition.CNN</a:t>
            </a:r>
            <a:r>
              <a:rPr lang="en-GB" dirty="0"/>
              <a:t>: This 'tree' has the environmental benefits of a forest. [Online] Available from: </a:t>
            </a:r>
            <a:r>
              <a:rPr lang="en-GB" dirty="0">
                <a:hlinkClick r:id="rId4"/>
              </a:rPr>
              <a:t>https://edition.cnn.com/style/article/citytree-urban-pollution/index.html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124122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r>
              <a:rPr lang="en-US" dirty="0" err="1"/>
              <a:t>Anke</a:t>
            </a:r>
            <a:r>
              <a:rPr lang="en-US" dirty="0"/>
              <a:t> </a:t>
            </a:r>
            <a:r>
              <a:rPr lang="en-US" dirty="0" err="1"/>
              <a:t>Domaske</a:t>
            </a:r>
            <a:r>
              <a:rPr lang="en-US" dirty="0"/>
              <a:t>. (2011)LS: N global: MILK MADE: DAIRY DRESS IS A NATURAL WINNER.[Online] Available from:  </a:t>
            </a:r>
            <a:r>
              <a:rPr lang="en-GB" dirty="0">
                <a:hlinkClick r:id="rId4"/>
              </a:rPr>
              <a:t>https://www.lsnglobal.com/news/article/4921/milk-made-dairy-dress-is-a-natural-winner</a:t>
            </a:r>
            <a:r>
              <a:rPr lang="en-GB" dirty="0"/>
              <a:t> </a:t>
            </a:r>
          </a:p>
          <a:p>
            <a:endParaRPr lang="en-GB" dirty="0"/>
          </a:p>
          <a:p>
            <a:r>
              <a:rPr lang="en-GB" dirty="0"/>
              <a:t>Tucker Bowe. (2018)Gear patrol: In the Future, Leather Will Be Made From Mushrooms Not Cows.[Online] Available from: </a:t>
            </a:r>
            <a:r>
              <a:rPr lang="en-GB" dirty="0">
                <a:hlinkClick r:id="rId5"/>
              </a:rPr>
              <a:t>https://gearpatrol.com/2018/04/16/bolt-threads-mylo-leather/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18</a:t>
            </a:fld>
            <a:endParaRPr lang="de-DE"/>
          </a:p>
        </p:txBody>
      </p:sp>
    </p:spTree>
    <p:extLst>
      <p:ext uri="{BB962C8B-B14F-4D97-AF65-F5344CB8AC3E}">
        <p14:creationId xmlns:p14="http://schemas.microsoft.com/office/powerpoint/2010/main" val="249200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Global Initiative for United Nations. (2019): Sustainable Development Report Dashboards 2019.[Online] Available from: </a:t>
            </a:r>
            <a:r>
              <a:rPr lang="en-GB" dirty="0">
                <a:hlinkClick r:id="rId4"/>
              </a:rPr>
              <a:t>https://dashboards.sdgindex.org/#/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World Economic Forum. (2019): CO2 can be a valuable raw material, not just a climate killer. Here’s how.: </a:t>
            </a:r>
            <a:r>
              <a:rPr lang="en-GB" dirty="0">
                <a:hlinkClick r:id="rId5"/>
              </a:rPr>
              <a:t>https://www.weforum.org/agenda/2019/01/turning-co2-from-climate-destroyer-into-useful-raw-material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19</a:t>
            </a:fld>
            <a:endParaRPr lang="de-DE"/>
          </a:p>
        </p:txBody>
      </p:sp>
    </p:spTree>
    <p:extLst>
      <p:ext uri="{BB962C8B-B14F-4D97-AF65-F5344CB8AC3E}">
        <p14:creationId xmlns:p14="http://schemas.microsoft.com/office/powerpoint/2010/main" val="207043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Source</a:t>
            </a:r>
            <a:r>
              <a:rPr lang="en-US" b="1" baseline="0" dirty="0"/>
              <a:t> image: </a:t>
            </a:r>
            <a:r>
              <a:rPr lang="en-US" dirty="0" err="1"/>
              <a:t>Biobased</a:t>
            </a:r>
            <a:r>
              <a:rPr lang="en-US" dirty="0"/>
              <a:t> Industries Consortium, 2018. Bioeconomy and the UN Sustainable Development Goals. </a:t>
            </a:r>
            <a:r>
              <a:rPr lang="en-US" dirty="0" err="1"/>
              <a:t>Biobased</a:t>
            </a:r>
            <a:r>
              <a:rPr lang="en-US" dirty="0"/>
              <a:t> Industries Consortium: Brussels, Belgium.</a:t>
            </a:r>
          </a:p>
        </p:txBody>
      </p:sp>
      <p:sp>
        <p:nvSpPr>
          <p:cNvPr id="4" name="Slide Number Placeholder 3"/>
          <p:cNvSpPr>
            <a:spLocks noGrp="1"/>
          </p:cNvSpPr>
          <p:nvPr>
            <p:ph type="sldNum" sz="quarter" idx="5"/>
          </p:nvPr>
        </p:nvSpPr>
        <p:spPr/>
        <p:txBody>
          <a:bodyPr/>
          <a:lstStyle/>
          <a:p>
            <a:fld id="{F4B9ABF1-A5E8-FF4C-953A-B9DDF0BF59CB}" type="slidenum">
              <a:rPr lang="de-DE" smtClean="0"/>
              <a:t>2</a:t>
            </a:fld>
            <a:endParaRPr lang="de-DE"/>
          </a:p>
        </p:txBody>
      </p:sp>
    </p:spTree>
    <p:extLst>
      <p:ext uri="{BB962C8B-B14F-4D97-AF65-F5344CB8AC3E}">
        <p14:creationId xmlns:p14="http://schemas.microsoft.com/office/powerpoint/2010/main" val="1743843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r>
              <a:rPr lang="en-US" dirty="0"/>
              <a:t>Stuart </a:t>
            </a:r>
            <a:r>
              <a:rPr lang="en-US" dirty="0" err="1"/>
              <a:t>McDill</a:t>
            </a:r>
            <a:r>
              <a:rPr lang="en-US" dirty="0"/>
              <a:t>. (2019) Reuters: Tipping the scales? Briton develops fish waste 'plastic'.</a:t>
            </a:r>
            <a:r>
              <a:rPr lang="en-US" baseline="0" dirty="0"/>
              <a:t> </a:t>
            </a:r>
            <a:r>
              <a:rPr lang="en-GB" dirty="0">
                <a:hlinkClick r:id="rId4"/>
              </a:rPr>
              <a:t>https://www.reuters.com/article/us-britain-dyson-award/tipping-the-scales-briton-develops-fish-waste-plastic-idUSKBN1XO007</a:t>
            </a:r>
            <a:endParaRPr lang="en-US" dirty="0"/>
          </a:p>
          <a:p>
            <a:endParaRPr lang="en-US" dirty="0"/>
          </a:p>
          <a:p>
            <a:r>
              <a:rPr lang="en-US" dirty="0"/>
              <a:t>The James Dyson Award. (2019) </a:t>
            </a:r>
            <a:r>
              <a:rPr lang="en-US" dirty="0" err="1"/>
              <a:t>MarinaTex</a:t>
            </a:r>
            <a:r>
              <a:rPr lang="en-US" dirty="0"/>
              <a:t>: INTERNATIONAL WINNER. [Online] Available from: </a:t>
            </a:r>
            <a:r>
              <a:rPr lang="en-GB" dirty="0">
                <a:hlinkClick r:id="rId5"/>
              </a:rPr>
              <a:t>https://www.jamesdysonaward.org/2019/project/marinatex/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Bio-based Industries Consortium (2018), Bioeconomy and the UN Sustainable Development Goals. A view from the Bio-based Industries Consortium – July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20</a:t>
            </a:fld>
            <a:endParaRPr lang="de-DE"/>
          </a:p>
        </p:txBody>
      </p:sp>
    </p:spTree>
    <p:extLst>
      <p:ext uri="{BB962C8B-B14F-4D97-AF65-F5344CB8AC3E}">
        <p14:creationId xmlns:p14="http://schemas.microsoft.com/office/powerpoint/2010/main" val="79135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pPr marL="0" algn="l" defTabSz="914400" rtl="0" eaLnBrk="1" latinLnBrk="0" hangingPunct="1"/>
            <a:r>
              <a:rPr lang="en-GB" sz="1200" b="0" i="0" kern="1200" dirty="0" err="1">
                <a:solidFill>
                  <a:schemeClr val="tx1"/>
                </a:solidFill>
                <a:effectLst/>
                <a:latin typeface="+mn-lt"/>
                <a:ea typeface="+mn-ea"/>
                <a:cs typeface="+mn-cs"/>
              </a:rPr>
              <a:t>Biobased</a:t>
            </a:r>
            <a:r>
              <a:rPr lang="en-GB" sz="1200" b="0" i="0" kern="1200" dirty="0">
                <a:solidFill>
                  <a:schemeClr val="tx1"/>
                </a:solidFill>
                <a:effectLst/>
                <a:latin typeface="+mn-lt"/>
                <a:ea typeface="+mn-ea"/>
                <a:cs typeface="+mn-cs"/>
              </a:rPr>
              <a:t> Industries Consortium, 2018. Bioeconomy and the UN Sustainable Development Goals. </a:t>
            </a:r>
            <a:r>
              <a:rPr lang="en-GB" sz="1200" b="0" i="1" kern="1200" dirty="0" err="1">
                <a:solidFill>
                  <a:schemeClr val="tx1"/>
                </a:solidFill>
                <a:effectLst/>
                <a:latin typeface="+mn-lt"/>
                <a:ea typeface="+mn-ea"/>
                <a:cs typeface="+mn-cs"/>
              </a:rPr>
              <a:t>Biobased</a:t>
            </a:r>
            <a:r>
              <a:rPr lang="en-GB" sz="1200" b="0" i="1" kern="1200" dirty="0">
                <a:solidFill>
                  <a:schemeClr val="tx1"/>
                </a:solidFill>
                <a:effectLst/>
                <a:latin typeface="+mn-lt"/>
                <a:ea typeface="+mn-ea"/>
                <a:cs typeface="+mn-cs"/>
              </a:rPr>
              <a:t> Industries Consortium: Brussels, Belgium</a:t>
            </a:r>
            <a:r>
              <a:rPr lang="en-GB" sz="1200" b="0" i="0" kern="1200" dirty="0">
                <a:solidFill>
                  <a:schemeClr val="tx1"/>
                </a:solidFill>
                <a:effectLst/>
                <a:latin typeface="+mn-lt"/>
                <a:ea typeface="+mn-ea"/>
                <a:cs typeface="+mn-cs"/>
              </a:rPr>
              <a:t>.</a:t>
            </a:r>
          </a:p>
          <a:p>
            <a:pPr marL="0" algn="l" defTabSz="914400" rtl="0" eaLnBrk="1" latinLnBrk="0" hangingPunct="1"/>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United Nations. (2015): </a:t>
            </a:r>
            <a:r>
              <a:rPr lang="en-US" i="1" dirty="0"/>
              <a:t>Sustainable Development Goals. </a:t>
            </a:r>
            <a:r>
              <a:rPr lang="en-US" dirty="0"/>
              <a:t>[Online] Available from: </a:t>
            </a:r>
            <a:r>
              <a:rPr lang="en-GB" dirty="0">
                <a:hlinkClick r:id="rId4"/>
              </a:rPr>
              <a:t>https://sustainabledevelopment.un.org/?menu=1300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Source of image: </a:t>
            </a:r>
            <a:r>
              <a:rPr lang="en-GB" sz="1200" u="sng" kern="1200" dirty="0">
                <a:solidFill>
                  <a:schemeClr val="tx1"/>
                </a:solidFill>
                <a:effectLst/>
                <a:latin typeface="+mn-lt"/>
                <a:ea typeface="+mn-ea"/>
                <a:cs typeface="+mn-cs"/>
                <a:hlinkClick r:id="rId5"/>
              </a:rPr>
              <a:t>https://www.herbal-supplement-resource.com/wp-content/uploads/2019/07/OliveLeaves2.jpeg</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21</a:t>
            </a:fld>
            <a:endParaRPr lang="de-DE"/>
          </a:p>
        </p:txBody>
      </p:sp>
    </p:spTree>
    <p:extLst>
      <p:ext uri="{BB962C8B-B14F-4D97-AF65-F5344CB8AC3E}">
        <p14:creationId xmlns:p14="http://schemas.microsoft.com/office/powerpoint/2010/main" val="80385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emphasise that </a:t>
            </a:r>
            <a:r>
              <a:rPr lang="en-US" sz="1200" kern="1200" dirty="0">
                <a:solidFill>
                  <a:schemeClr val="tx1"/>
                </a:solidFill>
                <a:effectLst/>
                <a:latin typeface="+mn-lt"/>
                <a:ea typeface="+mn-ea"/>
                <a:cs typeface="+mn-cs"/>
              </a:rPr>
              <a:t>bioeconomy can only contribute to a sustainability transformation along with consumption decreases and extension of product life. This could be a good discussion topic with the students.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22</a:t>
            </a:fld>
            <a:endParaRPr lang="de-DE"/>
          </a:p>
        </p:txBody>
      </p:sp>
    </p:spTree>
    <p:extLst>
      <p:ext uri="{BB962C8B-B14F-4D97-AF65-F5344CB8AC3E}">
        <p14:creationId xmlns:p14="http://schemas.microsoft.com/office/powerpoint/2010/main" val="4738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Interesting United Nations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video is about sustainable development, SDGs, and strategies, methods and advances related to the same. Video is really well made and fulfils its purpose to educate people and inform them about sustainable development, why sustainable development is necessary, and reasons and advantages of setting SDGs. It can work well as a summary of the material</a:t>
            </a:r>
            <a:r>
              <a:rPr lang="en-GB" sz="1200" kern="1200" baseline="0" dirty="0">
                <a:solidFill>
                  <a:schemeClr val="tx1"/>
                </a:solidFill>
                <a:effectLst/>
                <a:latin typeface="+mn-lt"/>
                <a:ea typeface="+mn-ea"/>
                <a:cs typeface="+mn-cs"/>
              </a:rPr>
              <a:t> covered.</a:t>
            </a:r>
            <a:endParaRPr lang="en-GB" dirty="0"/>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151391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space in the space at 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de-DE"/>
          </a:p>
        </p:txBody>
      </p:sp>
    </p:spTree>
    <p:extLst>
      <p:ext uri="{BB962C8B-B14F-4D97-AF65-F5344CB8AC3E}">
        <p14:creationId xmlns:p14="http://schemas.microsoft.com/office/powerpoint/2010/main" val="889071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25</a:t>
            </a:fld>
            <a:endParaRPr lang="de-DE"/>
          </a:p>
        </p:txBody>
      </p:sp>
    </p:spTree>
    <p:extLst>
      <p:ext uri="{BB962C8B-B14F-4D97-AF65-F5344CB8AC3E}">
        <p14:creationId xmlns:p14="http://schemas.microsoft.com/office/powerpoint/2010/main" val="32752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presents an overview of the SDGs – when they started, number of SDGs, number of targets and number of countries that agreed to implement these goals.</a:t>
            </a:r>
            <a:endParaRPr lang="en-GB" sz="1200" kern="1200" dirty="0">
              <a:solidFill>
                <a:schemeClr val="tx1"/>
              </a:solidFill>
              <a:effectLst/>
              <a:latin typeface="+mn-lt"/>
              <a:ea typeface="+mn-ea"/>
              <a:cs typeface="+mn-cs"/>
            </a:endParaRPr>
          </a:p>
          <a:p>
            <a:endParaRPr lang="en-US" b="1" dirty="0"/>
          </a:p>
          <a:p>
            <a:r>
              <a:rPr lang="en-US" b="1" dirty="0"/>
              <a:t>Source image: </a:t>
            </a:r>
            <a:r>
              <a:rPr lang="en-US" dirty="0"/>
              <a:t>United Nations. (2015): </a:t>
            </a:r>
            <a:r>
              <a:rPr lang="en-US" i="1" dirty="0"/>
              <a:t>Sustainable Development Goals.</a:t>
            </a:r>
            <a:r>
              <a:rPr lang="en-US" i="1" baseline="0" dirty="0"/>
              <a:t> </a:t>
            </a:r>
            <a:r>
              <a:rPr lang="en-GB" dirty="0"/>
              <a:t>https://</a:t>
            </a:r>
            <a:r>
              <a:rPr lang="en-GB" dirty="0" err="1"/>
              <a:t>sustainabledevelopment.un.org</a:t>
            </a:r>
            <a:r>
              <a:rPr lang="en-GB" dirty="0"/>
              <a:t>/?menu=1300</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44518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very important slide and could be discussed in class. It suggests that all SDGs are directly or indirectly connected to each other and that the SDG17 is fundamental as it is the global partnership required for sustainable development.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Very importantly, this way at looking at the SDGs implies that the economy and society are seen as integral part of the biosphere (which relates to the concept of “strong sustainability”).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model is sometimes called the SDG ‘Wedding Cake’.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Stockholm Resilience Centre. (2016) </a:t>
            </a:r>
            <a:r>
              <a:rPr lang="en-US" sz="1200" i="1" kern="1200" dirty="0">
                <a:solidFill>
                  <a:schemeClr val="tx1"/>
                </a:solidFill>
                <a:effectLst/>
                <a:latin typeface="+mn-lt"/>
                <a:ea typeface="+mn-ea"/>
                <a:cs typeface="+mn-cs"/>
              </a:rPr>
              <a:t>Stockholm University: Azote Images</a:t>
            </a:r>
            <a:r>
              <a:rPr lang="en-US"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https://www.stockholmresilience.org/research/research-news/2017-02-28-contributions-to-agenda-2030.html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excellent guide shows the connections between all SDGs and is a very useful education resource: Manitoba Council for International Cooperation (2018) Sustainable Foundations: </a:t>
            </a:r>
            <a:r>
              <a:rPr lang="en-GB" sz="1200" i="1" kern="1200" dirty="0">
                <a:solidFill>
                  <a:schemeClr val="tx1"/>
                </a:solidFill>
                <a:effectLst/>
                <a:latin typeface="+mn-lt"/>
                <a:ea typeface="+mn-ea"/>
                <a:cs typeface="+mn-cs"/>
              </a:rPr>
              <a:t>A Guide for Teaching the Sustainable Development Goals</a:t>
            </a:r>
            <a:r>
              <a:rPr lang="en-GB" sz="1200" kern="1200" dirty="0">
                <a:solidFill>
                  <a:schemeClr val="tx1"/>
                </a:solidFill>
                <a:effectLst/>
                <a:latin typeface="+mn-lt"/>
                <a:ea typeface="+mn-ea"/>
                <a:cs typeface="+mn-cs"/>
              </a:rPr>
              <a:t>, http://</a:t>
            </a:r>
            <a:r>
              <a:rPr lang="en-GB" sz="1200" kern="1200" dirty="0" err="1">
                <a:solidFill>
                  <a:schemeClr val="tx1"/>
                </a:solidFill>
                <a:effectLst/>
                <a:latin typeface="+mn-lt"/>
                <a:ea typeface="+mn-ea"/>
                <a:cs typeface="+mn-cs"/>
              </a:rPr>
              <a:t>mcic.ca</a:t>
            </a:r>
            <a:r>
              <a:rPr lang="en-GB" sz="1200" kern="1200" dirty="0">
                <a:solidFill>
                  <a:schemeClr val="tx1"/>
                </a:solidFill>
                <a:effectLst/>
                <a:latin typeface="+mn-lt"/>
                <a:ea typeface="+mn-ea"/>
                <a:cs typeface="+mn-cs"/>
              </a:rPr>
              <a:t>/pdf/</a:t>
            </a:r>
            <a:r>
              <a:rPr lang="en-GB" sz="1200" kern="1200" dirty="0" err="1">
                <a:solidFill>
                  <a:schemeClr val="tx1"/>
                </a:solidFill>
                <a:effectLst/>
                <a:latin typeface="+mn-lt"/>
                <a:ea typeface="+mn-ea"/>
                <a:cs typeface="+mn-cs"/>
              </a:rPr>
              <a:t>SDG_Primer_FINAL.pdf</a:t>
            </a:r>
            <a:r>
              <a:rPr lang="en-GB"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3730399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amazing interactive map provides a visual representation of countries’ performance by SDGs to identify priorities for action. Students can access this resource on their phones or computers, or results for different countries can be shown on the screen.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the best resource to explain how each SDG is associated with different targets and to see how the different countries are performing in relation to each of the 17 SDGs and each of the 169 targets.</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Global Initiative for United Nations. (2019): </a:t>
            </a:r>
            <a:r>
              <a:rPr lang="en-US" sz="1200" i="1" kern="1200" dirty="0">
                <a:solidFill>
                  <a:schemeClr val="tx1"/>
                </a:solidFill>
                <a:effectLst/>
                <a:latin typeface="+mn-lt"/>
                <a:ea typeface="+mn-ea"/>
                <a:cs typeface="+mn-cs"/>
              </a:rPr>
              <a:t>Sustainable Development Report Dashboards. </a:t>
            </a:r>
            <a:r>
              <a:rPr lang="en-GB" sz="1200" u="sng" kern="1200" dirty="0">
                <a:solidFill>
                  <a:schemeClr val="tx1"/>
                </a:solidFill>
                <a:effectLst/>
                <a:latin typeface="+mn-lt"/>
                <a:ea typeface="+mn-ea"/>
                <a:cs typeface="+mn-cs"/>
                <a:hlinkClick r:id="rId3"/>
              </a:rPr>
              <a:t>https://dashboards.sdgindex.org/#/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SDGs logo image source: </a:t>
            </a:r>
            <a:r>
              <a:rPr lang="en-GB" sz="1200" kern="1200" dirty="0">
                <a:solidFill>
                  <a:schemeClr val="tx1"/>
                </a:solidFill>
                <a:effectLst/>
                <a:latin typeface="+mn-lt"/>
                <a:ea typeface="+mn-ea"/>
                <a:cs typeface="+mn-cs"/>
              </a:rPr>
              <a:t>C-CHANGE (2017) </a:t>
            </a:r>
            <a:r>
              <a:rPr lang="en-US" sz="1200" i="1" kern="1200" dirty="0">
                <a:solidFill>
                  <a:schemeClr val="tx1"/>
                </a:solidFill>
                <a:effectLst/>
                <a:latin typeface="+mn-lt"/>
                <a:ea typeface="+mn-ea"/>
                <a:cs typeface="+mn-cs"/>
              </a:rPr>
              <a:t>Sustainable Development Goals</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(SDGs). </a:t>
            </a:r>
            <a:r>
              <a:rPr lang="en-GB" sz="1200" u="sng" kern="1200" dirty="0">
                <a:solidFill>
                  <a:schemeClr val="tx1"/>
                </a:solidFill>
                <a:effectLst/>
                <a:latin typeface="+mn-lt"/>
                <a:ea typeface="+mn-ea"/>
                <a:cs typeface="+mn-cs"/>
                <a:hlinkClick r:id="rId4"/>
              </a:rPr>
              <a:t>https://www.c-change.io/blogs/2017/8/3/time-for-a-new-normal-in-global-capital-markets-advancing-investment-in-the-sustainable-development-goals-sdgs</a:t>
            </a:r>
            <a:endParaRPr lang="en-GB" sz="1200" kern="1200" dirty="0">
              <a:solidFill>
                <a:schemeClr val="tx1"/>
              </a:solidFill>
              <a:effectLst/>
              <a:latin typeface="+mn-lt"/>
              <a:ea typeface="+mn-ea"/>
              <a:cs typeface="+mn-cs"/>
            </a:endParaRPr>
          </a:p>
          <a:p>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369767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is an example for SDG 13 (Climate</a:t>
            </a:r>
            <a:r>
              <a:rPr lang="en-US" sz="1200" baseline="0" dirty="0"/>
              <a:t> Action)</a:t>
            </a:r>
            <a:r>
              <a:rPr lang="en-US" sz="1200" dirty="0"/>
              <a:t>.</a:t>
            </a:r>
            <a:r>
              <a:rPr lang="en-US" sz="1200" baseline="0" dirty="0"/>
              <a:t> The same can be done for all 17 SDGs.</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384536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Then the performance for each country for each SDG can be assessed. This is an example for Poland but can be done for any country.</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7</a:t>
            </a:fld>
            <a:endParaRPr lang="de-DE"/>
          </a:p>
        </p:txBody>
      </p:sp>
    </p:spTree>
    <p:extLst>
      <p:ext uri="{BB962C8B-B14F-4D97-AF65-F5344CB8AC3E}">
        <p14:creationId xmlns:p14="http://schemas.microsoft.com/office/powerpoint/2010/main" val="188814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a:t>Then the detailed</a:t>
            </a:r>
            <a:r>
              <a:rPr lang="en-US" sz="1200" baseline="0" dirty="0"/>
              <a:t> </a:t>
            </a:r>
            <a:r>
              <a:rPr lang="en-US" sz="1200" dirty="0"/>
              <a:t>performance</a:t>
            </a:r>
            <a:r>
              <a:rPr lang="en-US" sz="1200" baseline="0" dirty="0"/>
              <a:t> for each SDG for each country can be assessed with regards to the achievement for all the targets for that SDG.</a:t>
            </a:r>
          </a:p>
          <a:p>
            <a:endParaRPr lang="en-US" sz="1200" baseline="0" dirty="0"/>
          </a:p>
          <a:p>
            <a:r>
              <a:rPr lang="en-US" sz="1200" baseline="0" dirty="0"/>
              <a:t>This is an example for Poland for SDG 13 and SDG 15 but this can be done for the combination of any country and any SDG.</a:t>
            </a:r>
            <a:endParaRPr lang="en-GB" dirty="0"/>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1113342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9</a:t>
            </a:fld>
            <a:endParaRPr lang="de-DE"/>
          </a:p>
        </p:txBody>
      </p:sp>
    </p:spTree>
    <p:extLst>
      <p:ext uri="{BB962C8B-B14F-4D97-AF65-F5344CB8AC3E}">
        <p14:creationId xmlns:p14="http://schemas.microsoft.com/office/powerpoint/2010/main" val="24182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6A14D60-B6A6-4103-8B8A-A7FD1F59E645}" type="datetime1">
              <a:rPr lang="de-DE" smtClean="0"/>
              <a:t>09.11.2020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FAB5F2F-6142-4B81-9940-604B628C1572}" type="datetime1">
              <a:rPr lang="de-DE" smtClean="0"/>
              <a:t>09.11.2020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9992EEB-6C69-4312-866E-EF1460E5EF26}" type="datetime1">
              <a:rPr lang="de-DE" smtClean="0"/>
              <a:t>09.11.2020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10626D71-AFCA-4F0D-AA7D-A7826D2CEAF9}" type="datetime1">
              <a:rPr lang="de-DE" smtClean="0"/>
              <a:t>09.11.2020</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r>
              <a:rPr lang="de-DE"/>
              <a:t>What is the Bioeconomy?</a:t>
            </a:r>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3752A08-59FD-4CCD-89C2-2A790306734B}" type="datetime1">
              <a:rPr lang="de-DE" smtClean="0"/>
              <a:t>09.11.2020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E79DBED-8FC8-4D94-B089-E3C42BFEA548}" type="datetime1">
              <a:rPr lang="de-DE" smtClean="0"/>
              <a:t>09.11.2020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26DD504-8209-4F81-B248-58692364B68D}" type="datetime1">
              <a:rPr lang="de-DE" smtClean="0"/>
              <a:t>09.11.2020</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DF21926-1E1E-4DAA-BB7E-E72D3F969BCE}" type="datetime1">
              <a:rPr lang="de-DE" smtClean="0"/>
              <a:t>09.11.2020</a:t>
            </a:fld>
            <a:endParaRPr lang="de-DE"/>
          </a:p>
        </p:txBody>
      </p:sp>
      <p:sp>
        <p:nvSpPr>
          <p:cNvPr id="8" name="Footer Placeholder 7"/>
          <p:cNvSpPr>
            <a:spLocks noGrp="1"/>
          </p:cNvSpPr>
          <p:nvPr>
            <p:ph type="ftr" sz="quarter" idx="11"/>
          </p:nvPr>
        </p:nvSpPr>
        <p:spPr/>
        <p:txBody>
          <a:bodyPr/>
          <a:lstStyle/>
          <a:p>
            <a:r>
              <a:rPr lang="de-DE"/>
              <a:t>What is the Bioeconomy?</a:t>
            </a:r>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4EEFDED-BD7D-4481-B161-70A442AFC09E}" type="datetime1">
              <a:rPr lang="de-DE" smtClean="0"/>
              <a:t>09.11.2020</a:t>
            </a:fld>
            <a:endParaRPr lang="de-DE"/>
          </a:p>
        </p:txBody>
      </p:sp>
      <p:sp>
        <p:nvSpPr>
          <p:cNvPr id="4" name="Footer Placeholder 3"/>
          <p:cNvSpPr>
            <a:spLocks noGrp="1"/>
          </p:cNvSpPr>
          <p:nvPr>
            <p:ph type="ftr" sz="quarter" idx="11"/>
          </p:nvPr>
        </p:nvSpPr>
        <p:spPr/>
        <p:txBody>
          <a:bodyPr/>
          <a:lstStyle/>
          <a:p>
            <a:r>
              <a:rPr lang="de-DE"/>
              <a:t>What is the Bioeconomy?</a:t>
            </a:r>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0B736-DACA-46AD-AB98-D612B0FC6679}" type="datetime1">
              <a:rPr lang="de-DE" smtClean="0"/>
              <a:t>09.11.2020</a:t>
            </a:fld>
            <a:endParaRPr lang="de-DE"/>
          </a:p>
        </p:txBody>
      </p:sp>
      <p:sp>
        <p:nvSpPr>
          <p:cNvPr id="3" name="Footer Placeholder 2"/>
          <p:cNvSpPr>
            <a:spLocks noGrp="1"/>
          </p:cNvSpPr>
          <p:nvPr>
            <p:ph type="ftr" sz="quarter" idx="11"/>
          </p:nvPr>
        </p:nvSpPr>
        <p:spPr/>
        <p:txBody>
          <a:bodyPr/>
          <a:lstStyle/>
          <a:p>
            <a:r>
              <a:rPr lang="de-DE"/>
              <a:t>What is the Bioeconomy?</a:t>
            </a:r>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116C3CF-4CE5-4373-AC9F-98CA9816EF3E}" type="datetime1">
              <a:rPr lang="de-DE" smtClean="0"/>
              <a:t>09.11.2020</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8C789B3-10B2-472F-A964-A8AE8D06B9F0}" type="datetime1">
              <a:rPr lang="de-DE" smtClean="0"/>
              <a:t>09.11.2020</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0AB81-99F8-4F52-9E53-75E680330634}" type="datetime1">
              <a:rPr lang="de-DE" smtClean="0"/>
              <a:t>09.11.2020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What is the Bioeconomy?</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sustainabledevelopment.un.org/content/documents/24797GSDR_report_2019.pdf" TargetMode="External"/><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edition.cnn.com/style/article/citytree-urban-pollution/index.html"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eutimes.eu/tag/environmental-protection/" TargetMode="Externa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youtube.com/watch?v=3WODX8fyRHA" TargetMode="Externa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ustainabledevelopment.un.org/?menu=1300"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ashboards.sdgindex.org/#/ "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dashboards.sdgindex.org/#/"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dashboards.sdgindex.org/#/"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10" Type="http://schemas.openxmlformats.org/officeDocument/2006/relationships/hyperlink" Target="mailto:info@sdgindex.org" TargetMode="External"/><Relationship Id="rId4" Type="http://schemas.openxmlformats.org/officeDocument/2006/relationships/hyperlink" Target="https://dashboards.sdgindex.org/#/"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4100891" y="468254"/>
            <a:ext cx="7129536" cy="3046988"/>
          </a:xfrm>
          <a:prstGeom prst="rect">
            <a:avLst/>
          </a:prstGeom>
          <a:noFill/>
        </p:spPr>
        <p:txBody>
          <a:bodyPr wrap="square" rtlCol="0" anchor="t">
            <a:spAutoFit/>
          </a:bodyPr>
          <a:lstStyle/>
          <a:p>
            <a:r>
              <a:rPr lang="ro-RO" sz="4800">
                <a:solidFill>
                  <a:srgbClr val="FFED00"/>
                </a:solidFill>
                <a:ea typeface="Roboto Medium" panose="02000000000000000000" pitchFamily="2" charset="0"/>
                <a:cs typeface="Arial" panose="020B0604020202020204" pitchFamily="34" charset="0"/>
              </a:rPr>
              <a:t>Introducere în materia obiectivelor de dezvoltare durabilă (ODD) și a legăturilor între acestea și bioeconomie</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0" name="Textfeld 2">
            <a:extLst>
              <a:ext uri="{FF2B5EF4-FFF2-40B4-BE49-F238E27FC236}">
                <a16:creationId xmlns:a16="http://schemas.microsoft.com/office/drawing/2014/main" id="{6C3DD885-330E-6B46-BABD-B7F8FC9924B9}"/>
              </a:ext>
            </a:extLst>
          </p:cNvPr>
          <p:cNvSpPr txBox="1"/>
          <p:nvPr/>
        </p:nvSpPr>
        <p:spPr>
          <a:xfrm>
            <a:off x="3659697" y="6178587"/>
            <a:ext cx="4013200" cy="307777"/>
          </a:xfrm>
          <a:prstGeom prst="rect">
            <a:avLst/>
          </a:prstGeom>
          <a:noFill/>
        </p:spPr>
        <p:txBody>
          <a:bodyPr wrap="square" rtlCol="0" anchor="b">
            <a:spAutoFit/>
          </a:bodyPr>
          <a:lstStyle/>
          <a:p>
            <a:r>
              <a:rPr lang="ro-RO" sz="1400">
                <a:solidFill>
                  <a:schemeClr val="bg1"/>
                </a:solidFill>
                <a:latin typeface="Roboto" panose="02000000000000000000" pitchFamily="2" charset="0"/>
                <a:ea typeface="Roboto" panose="02000000000000000000" pitchFamily="2" charset="0"/>
                <a:cs typeface="Arial" panose="020B0604020202020204" pitchFamily="34" charset="0"/>
              </a:rPr>
              <a:t>Numele lectorului </a:t>
            </a: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929982"/>
            <a:ext cx="6180253" cy="3477875"/>
          </a:xfrm>
          <a:prstGeom prst="rect">
            <a:avLst/>
          </a:prstGeom>
        </p:spPr>
        <p:txBody>
          <a:bodyPr wrap="square">
            <a:spAutoFit/>
          </a:bodyPr>
          <a:lstStyle/>
          <a:p>
            <a:r>
              <a:rPr lang="ro-RO" sz="2000">
                <a:latin typeface="Arial" charset="0"/>
                <a:ea typeface="Arial" charset="0"/>
                <a:cs typeface="Arial" charset="0"/>
              </a:rPr>
              <a:t>Prin noua strategie pentru bioeconomie, Comisia Europeană sprijină inițiative naționale și regionale care urmăresc dezvoltarea unei bioeconomii eficiente și durabile, prin:</a:t>
            </a:r>
          </a:p>
          <a:p>
            <a:pPr lvl="0"/>
            <a:endParaRPr lang="en-GB" sz="2000" dirty="0">
              <a:latin typeface="Arial" charset="0"/>
              <a:ea typeface="Arial" charset="0"/>
              <a:cs typeface="Arial" charset="0"/>
            </a:endParaRPr>
          </a:p>
          <a:p>
            <a:pPr marL="742950" lvl="1" indent="-285750">
              <a:buFont typeface="Arial" charset="0"/>
              <a:buChar char="•"/>
            </a:pPr>
            <a:r>
              <a:rPr lang="ro-RO" sz="2000">
                <a:latin typeface="Arial" charset="0"/>
                <a:ea typeface="Arial" charset="0"/>
                <a:cs typeface="Arial" charset="0"/>
              </a:rPr>
              <a:t>introducerea unui sistem de monitorizare la nivelul UE pentru a urmări progresele către o </a:t>
            </a:r>
            <a:r>
              <a:rPr lang="ro-RO" sz="2000" b="1">
                <a:latin typeface="Arial" charset="0"/>
                <a:ea typeface="Arial" charset="0"/>
                <a:cs typeface="Arial" charset="0"/>
              </a:rPr>
              <a:t>bioeconomie durabilă și circulară</a:t>
            </a:r>
            <a:r>
              <a:rPr lang="ro-RO" sz="2000">
                <a:latin typeface="Arial" charset="0"/>
                <a:ea typeface="Arial" charset="0"/>
                <a:cs typeface="Arial" charset="0"/>
              </a:rPr>
              <a:t>.</a:t>
            </a:r>
          </a:p>
          <a:p>
            <a:pPr lvl="1"/>
            <a:endParaRPr lang="en-GB" sz="2000" dirty="0">
              <a:latin typeface="Arial" charset="0"/>
              <a:ea typeface="Arial" charset="0"/>
              <a:cs typeface="Arial" charset="0"/>
            </a:endParaRPr>
          </a:p>
          <a:p>
            <a:pPr marL="742950" lvl="1" indent="-285750">
              <a:buFont typeface="Arial" charset="0"/>
              <a:buChar char="•"/>
            </a:pPr>
            <a:r>
              <a:rPr lang="ro-RO" sz="2000">
                <a:latin typeface="Arial" charset="0"/>
                <a:ea typeface="Arial" charset="0"/>
                <a:cs typeface="Arial" charset="0"/>
              </a:rPr>
              <a:t>îndrumări privind funcționarea bioeconomiei în limite ecologice de siguranță. </a:t>
            </a:r>
          </a:p>
        </p:txBody>
      </p:sp>
      <p:sp>
        <p:nvSpPr>
          <p:cNvPr id="9" name="Rectangle 8"/>
          <p:cNvSpPr/>
          <p:nvPr/>
        </p:nvSpPr>
        <p:spPr>
          <a:xfrm>
            <a:off x="155302" y="1137361"/>
            <a:ext cx="11693935" cy="1384995"/>
          </a:xfrm>
          <a:prstGeom prst="rect">
            <a:avLst/>
          </a:prstGeom>
        </p:spPr>
        <p:txBody>
          <a:bodyPr wrap="square">
            <a:spAutoFit/>
          </a:bodyPr>
          <a:lstStyle/>
          <a:p>
            <a:pPr algn="ctr"/>
            <a:r>
              <a:rPr lang="ro-RO" sz="2800" b="1" dirty="0">
                <a:solidFill>
                  <a:srgbClr val="C00000"/>
                </a:solidFill>
                <a:latin typeface="Roboto" panose="02000000000000000000" pitchFamily="2" charset="0"/>
                <a:ea typeface="Roboto" panose="02000000000000000000" pitchFamily="2" charset="0"/>
                <a:cs typeface="Arial" panose="020B0604020202020204" pitchFamily="34" charset="0"/>
              </a:rPr>
              <a:t>Pe lângă implicațiile sale în materia dezvoltării durabile și a atenuării schimbărilor climatice, este esențial ca bioeconomia să funcționeze în anumite limite ecologice de siguranță.</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Limite ecologice</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1728705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674355" y="202440"/>
            <a:ext cx="6236423" cy="461665"/>
          </a:xfrm>
          <a:prstGeom prst="rect">
            <a:avLst/>
          </a:prstGeom>
          <a:noFill/>
        </p:spPr>
        <p:txBody>
          <a:bodyPr wrap="square" rtlCol="0">
            <a:spAutoFit/>
          </a:bodyPr>
          <a:lstStyle/>
          <a:p>
            <a:pPr algn="r"/>
            <a:r>
              <a:rPr lang="ro-RO" sz="2400" b="1" dirty="0">
                <a:solidFill>
                  <a:schemeClr val="bg1"/>
                </a:solidFill>
                <a:latin typeface="Roboto" panose="02000000000000000000" pitchFamily="2" charset="0"/>
                <a:ea typeface="Roboto" panose="02000000000000000000" pitchFamily="2" charset="0"/>
                <a:cs typeface="Arial" panose="020B0604020202020204" pitchFamily="34" charset="0"/>
              </a:rPr>
              <a:t>Legături între ODD și bioeconomie</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11</a:t>
            </a:fld>
            <a:endParaRPr lang="de-DE"/>
          </a:p>
        </p:txBody>
      </p:sp>
      <p:sp>
        <p:nvSpPr>
          <p:cNvPr id="23" name="TextBox 22">
            <a:extLst>
              <a:ext uri="{FF2B5EF4-FFF2-40B4-BE49-F238E27FC236}">
                <a16:creationId xmlns:a16="http://schemas.microsoft.com/office/drawing/2014/main" id="{9EFC0522-B9FF-6142-89EF-6391CA704EC6}"/>
              </a:ext>
            </a:extLst>
          </p:cNvPr>
          <p:cNvSpPr txBox="1"/>
          <p:nvPr/>
        </p:nvSpPr>
        <p:spPr>
          <a:xfrm>
            <a:off x="160826" y="1078795"/>
            <a:ext cx="11990087" cy="523220"/>
          </a:xfrm>
          <a:prstGeom prst="rect">
            <a:avLst/>
          </a:prstGeom>
          <a:noFill/>
        </p:spPr>
        <p:txBody>
          <a:bodyPr wrap="square" rtlCol="0">
            <a:spAutoFit/>
          </a:bodyPr>
          <a:lstStyle/>
          <a:p>
            <a:r>
              <a:rPr lang="ro-RO" sz="2800" b="1" dirty="0">
                <a:solidFill>
                  <a:schemeClr val="accent1">
                    <a:lumMod val="50000"/>
                  </a:schemeClr>
                </a:solidFill>
              </a:rPr>
              <a:t>Obiectivele de dezvoltare durabilă sunt influențare de activitățile bioeconomice</a:t>
            </a:r>
          </a:p>
        </p:txBody>
      </p:sp>
      <p:sp>
        <p:nvSpPr>
          <p:cNvPr id="24" name="TextBox 23">
            <a:extLst>
              <a:ext uri="{FF2B5EF4-FFF2-40B4-BE49-F238E27FC236}">
                <a16:creationId xmlns:a16="http://schemas.microsoft.com/office/drawing/2014/main" id="{9394D2EE-E383-1248-960B-2DE9A86150B7}"/>
              </a:ext>
            </a:extLst>
          </p:cNvPr>
          <p:cNvSpPr txBox="1"/>
          <p:nvPr/>
        </p:nvSpPr>
        <p:spPr>
          <a:xfrm>
            <a:off x="302466" y="1640060"/>
            <a:ext cx="5486400" cy="5262979"/>
          </a:xfrm>
          <a:prstGeom prst="rect">
            <a:avLst/>
          </a:prstGeom>
          <a:noFill/>
        </p:spPr>
        <p:txBody>
          <a:bodyPr wrap="square" rtlCol="0">
            <a:spAutoFit/>
          </a:bodyPr>
          <a:lstStyle/>
          <a:p>
            <a:r>
              <a:rPr lang="ro-RO" sz="2400" dirty="0">
                <a:solidFill>
                  <a:schemeClr val="accent1">
                    <a:lumMod val="50000"/>
                  </a:schemeClr>
                </a:solidFill>
              </a:rPr>
              <a:t>Unele dintre țelurile bioeconomiei sunt complementare sau chiar identice cu țintele </a:t>
            </a:r>
            <a:r>
              <a:rPr lang="ro-RO" sz="2400" dirty="0" err="1">
                <a:solidFill>
                  <a:schemeClr val="accent1">
                    <a:lumMod val="50000"/>
                  </a:schemeClr>
                </a:solidFill>
              </a:rPr>
              <a:t>ODD</a:t>
            </a:r>
            <a:r>
              <a:rPr lang="ro-RO" sz="2400" dirty="0">
                <a:solidFill>
                  <a:schemeClr val="accent1">
                    <a:lumMod val="50000"/>
                  </a:schemeClr>
                </a:solidFill>
              </a:rPr>
              <a:t>. O bioeconomie durabilă are potențialul de a contribui la îndeplinirea mai multor </a:t>
            </a:r>
            <a:r>
              <a:rPr lang="ro-RO" sz="2400" dirty="0" err="1">
                <a:solidFill>
                  <a:schemeClr val="accent1">
                    <a:lumMod val="50000"/>
                  </a:schemeClr>
                </a:solidFill>
              </a:rPr>
              <a:t>ODD</a:t>
            </a:r>
            <a:r>
              <a:rPr lang="ro-RO" sz="2400" dirty="0">
                <a:solidFill>
                  <a:schemeClr val="accent1">
                    <a:lumMod val="50000"/>
                  </a:schemeClr>
                </a:solidFill>
              </a:rPr>
              <a:t>.</a:t>
            </a:r>
            <a:endParaRPr lang="en-US" sz="2400" dirty="0">
              <a:solidFill>
                <a:schemeClr val="accent1">
                  <a:lumMod val="50000"/>
                </a:schemeClr>
              </a:solidFill>
            </a:endParaRPr>
          </a:p>
          <a:p>
            <a:r>
              <a:rPr lang="ro-RO" sz="2400" dirty="0">
                <a:solidFill>
                  <a:schemeClr val="accent1">
                    <a:lumMod val="50000"/>
                  </a:schemeClr>
                </a:solidFill>
              </a:rPr>
              <a:t>Cu toate acestea, pot exista și potențiale efecte negative care ar trebui eliminate sau atenuate. De exemplu, „cererea mare de teren poate conduce la acaparări, strămutări, distribuție inechitabilă a terenurilor în funcție de calitatea solurilor și la pierderea terenurilor comunale” (</a:t>
            </a:r>
            <a:r>
              <a:rPr lang="ro-RO" sz="2400" dirty="0" err="1">
                <a:solidFill>
                  <a:schemeClr val="accent1">
                    <a:lumMod val="50000"/>
                  </a:schemeClr>
                </a:solidFill>
              </a:rPr>
              <a:t>Heimann</a:t>
            </a:r>
            <a:r>
              <a:rPr lang="ro-RO" sz="2400" dirty="0">
                <a:solidFill>
                  <a:schemeClr val="accent1">
                    <a:lumMod val="50000"/>
                  </a:schemeClr>
                </a:solidFill>
              </a:rPr>
              <a:t>, 2019, p. 52).</a:t>
            </a:r>
          </a:p>
          <a:p>
            <a:endParaRPr lang="en-US" sz="2400" dirty="0">
              <a:solidFill>
                <a:schemeClr val="accent1">
                  <a:lumMod val="50000"/>
                </a:schemeClr>
              </a:solidFill>
            </a:endParaRPr>
          </a:p>
        </p:txBody>
      </p:sp>
      <p:pic>
        <p:nvPicPr>
          <p:cNvPr id="25" name="Picture 24">
            <a:extLst>
              <a:ext uri="{FF2B5EF4-FFF2-40B4-BE49-F238E27FC236}">
                <a16:creationId xmlns:a16="http://schemas.microsoft.com/office/drawing/2014/main" id="{B017E5F3-7D98-CF47-B759-EF0BF59C7953}"/>
              </a:ext>
            </a:extLst>
          </p:cNvPr>
          <p:cNvPicPr>
            <a:picLocks noChangeAspect="1"/>
          </p:cNvPicPr>
          <p:nvPr/>
        </p:nvPicPr>
        <p:blipFill>
          <a:blip r:embed="rId4"/>
          <a:stretch>
            <a:fillRect/>
          </a:stretch>
        </p:blipFill>
        <p:spPr>
          <a:xfrm>
            <a:off x="6095755" y="1708498"/>
            <a:ext cx="6096244" cy="3486280"/>
          </a:xfrm>
          <a:prstGeom prst="rect">
            <a:avLst/>
          </a:prstGeom>
        </p:spPr>
      </p:pic>
      <p:sp>
        <p:nvSpPr>
          <p:cNvPr id="27" name="TextBox 26">
            <a:extLst>
              <a:ext uri="{FF2B5EF4-FFF2-40B4-BE49-F238E27FC236}">
                <a16:creationId xmlns:a16="http://schemas.microsoft.com/office/drawing/2014/main" id="{EDC3BE5D-632C-114F-B5AA-7DA8B9021841}"/>
              </a:ext>
            </a:extLst>
          </p:cNvPr>
          <p:cNvSpPr txBox="1"/>
          <p:nvPr/>
        </p:nvSpPr>
        <p:spPr>
          <a:xfrm>
            <a:off x="6716963" y="5270868"/>
            <a:ext cx="4913941" cy="923330"/>
          </a:xfrm>
          <a:prstGeom prst="rect">
            <a:avLst/>
          </a:prstGeom>
          <a:noFill/>
        </p:spPr>
        <p:txBody>
          <a:bodyPr wrap="square" rtlCol="0">
            <a:spAutoFit/>
          </a:bodyPr>
          <a:lstStyle/>
          <a:p>
            <a:pPr algn="ctr"/>
            <a:r>
              <a:rPr lang="ro-RO" b="1">
                <a:solidFill>
                  <a:srgbClr val="002060"/>
                </a:solidFill>
              </a:rPr>
              <a:t>Săgeata albastră</a:t>
            </a:r>
            <a:r>
              <a:rPr lang="ro-RO">
                <a:solidFill>
                  <a:srgbClr val="002060"/>
                </a:solidFill>
              </a:rPr>
              <a:t>: </a:t>
            </a:r>
            <a:r>
              <a:rPr lang="ro-RO">
                <a:solidFill>
                  <a:schemeClr val="accent1">
                    <a:lumMod val="50000"/>
                  </a:schemeClr>
                </a:solidFill>
              </a:rPr>
              <a:t>Ținte socioeconomice.</a:t>
            </a:r>
          </a:p>
          <a:p>
            <a:pPr algn="ctr"/>
            <a:r>
              <a:rPr lang="ro-RO" b="1">
                <a:solidFill>
                  <a:srgbClr val="3D8400"/>
                </a:solidFill>
              </a:rPr>
              <a:t>Săgeata verde</a:t>
            </a:r>
            <a:r>
              <a:rPr lang="ro-RO">
                <a:solidFill>
                  <a:srgbClr val="3D8400"/>
                </a:solidFill>
              </a:rPr>
              <a:t>: Ținte ecologice. </a:t>
            </a:r>
          </a:p>
          <a:p>
            <a:pPr algn="ctr"/>
            <a:r>
              <a:rPr lang="ro-RO" b="1">
                <a:solidFill>
                  <a:schemeClr val="accent2">
                    <a:lumMod val="75000"/>
                  </a:schemeClr>
                </a:solidFill>
              </a:rPr>
              <a:t>Săgeata roșie</a:t>
            </a:r>
            <a:r>
              <a:rPr lang="ro-RO">
                <a:solidFill>
                  <a:schemeClr val="accent2">
                    <a:lumMod val="75000"/>
                  </a:schemeClr>
                </a:solidFill>
              </a:rPr>
              <a:t>: Ținte economice și în industria ecologică.</a:t>
            </a:r>
          </a:p>
        </p:txBody>
      </p:sp>
      <p:sp>
        <p:nvSpPr>
          <p:cNvPr id="28" name="TextBox 27"/>
          <p:cNvSpPr txBox="1"/>
          <p:nvPr/>
        </p:nvSpPr>
        <p:spPr>
          <a:xfrm>
            <a:off x="681328" y="6413698"/>
            <a:ext cx="10661073" cy="307777"/>
          </a:xfrm>
          <a:prstGeom prst="rect">
            <a:avLst/>
          </a:prstGeom>
          <a:noFill/>
        </p:spPr>
        <p:txBody>
          <a:bodyPr wrap="square" rtlCol="0">
            <a:spAutoFit/>
          </a:bodyPr>
          <a:lstStyle/>
          <a:p>
            <a:pPr lvl="0"/>
            <a:r>
              <a:rPr lang="ro-RO" sz="1400" b="1" dirty="0"/>
              <a:t>Sursa</a:t>
            </a:r>
            <a:r>
              <a:rPr lang="ro-RO" sz="1400" dirty="0"/>
              <a:t>: </a:t>
            </a:r>
            <a:r>
              <a:rPr lang="ro-RO" sz="1400" dirty="0" err="1"/>
              <a:t>Heimann</a:t>
            </a:r>
            <a:r>
              <a:rPr lang="ro-RO" sz="1400" dirty="0"/>
              <a:t>, T., 2019. </a:t>
            </a:r>
            <a:r>
              <a:rPr lang="ro-RO" sz="1400" dirty="0" err="1"/>
              <a:t>Bioeconomy</a:t>
            </a:r>
            <a:r>
              <a:rPr lang="ro-RO" sz="1400" dirty="0"/>
              <a:t> </a:t>
            </a:r>
            <a:r>
              <a:rPr lang="ro-RO" sz="1400" dirty="0" err="1"/>
              <a:t>and</a:t>
            </a:r>
            <a:r>
              <a:rPr lang="ro-RO" sz="1400" dirty="0"/>
              <a:t> </a:t>
            </a:r>
            <a:r>
              <a:rPr lang="ro-RO" sz="1400" dirty="0" err="1"/>
              <a:t>SDGs</a:t>
            </a:r>
            <a:r>
              <a:rPr lang="ro-RO" sz="1400" dirty="0"/>
              <a:t>: </a:t>
            </a:r>
            <a:r>
              <a:rPr lang="ro-RO" sz="1400" dirty="0" err="1"/>
              <a:t>does</a:t>
            </a:r>
            <a:r>
              <a:rPr lang="ro-RO" sz="1400" dirty="0"/>
              <a:t> </a:t>
            </a:r>
            <a:r>
              <a:rPr lang="ro-RO" sz="1400" dirty="0" err="1"/>
              <a:t>the</a:t>
            </a:r>
            <a:r>
              <a:rPr lang="ro-RO" sz="1400" dirty="0"/>
              <a:t> </a:t>
            </a:r>
            <a:r>
              <a:rPr lang="ro-RO" sz="1400" dirty="0" err="1"/>
              <a:t>bioeconomy</a:t>
            </a:r>
            <a:r>
              <a:rPr lang="ro-RO" sz="1400" dirty="0"/>
              <a:t> </a:t>
            </a:r>
            <a:r>
              <a:rPr lang="ro-RO" sz="1400" dirty="0" err="1"/>
              <a:t>support</a:t>
            </a:r>
            <a:r>
              <a:rPr lang="ro-RO" sz="1400" dirty="0"/>
              <a:t> </a:t>
            </a:r>
            <a:r>
              <a:rPr lang="ro-RO" sz="1400" dirty="0" err="1"/>
              <a:t>the</a:t>
            </a:r>
            <a:r>
              <a:rPr lang="ro-RO" sz="1400" dirty="0"/>
              <a:t> </a:t>
            </a:r>
            <a:r>
              <a:rPr lang="ro-RO" sz="1400" dirty="0" err="1"/>
              <a:t>achievement</a:t>
            </a:r>
            <a:r>
              <a:rPr lang="ro-RO" sz="1400" dirty="0"/>
              <a:t> of </a:t>
            </a:r>
            <a:r>
              <a:rPr lang="ro-RO" sz="1400" dirty="0" err="1"/>
              <a:t>the</a:t>
            </a:r>
            <a:r>
              <a:rPr lang="ro-RO" sz="1400" dirty="0"/>
              <a:t> </a:t>
            </a:r>
            <a:r>
              <a:rPr lang="ro-RO" sz="1400" dirty="0" err="1"/>
              <a:t>SDGs</a:t>
            </a:r>
            <a:r>
              <a:rPr lang="ro-RO" sz="1400" dirty="0"/>
              <a:t>?. </a:t>
            </a:r>
            <a:r>
              <a:rPr lang="ro-RO" sz="1400" i="1" dirty="0" err="1"/>
              <a:t>Earth's</a:t>
            </a:r>
            <a:r>
              <a:rPr lang="ro-RO" sz="1400" i="1" dirty="0"/>
              <a:t> </a:t>
            </a:r>
            <a:r>
              <a:rPr lang="ro-RO" sz="1400" i="1" dirty="0" err="1"/>
              <a:t>Future</a:t>
            </a:r>
            <a:r>
              <a:rPr lang="ro-RO" sz="1400" dirty="0"/>
              <a:t>, </a:t>
            </a:r>
            <a:r>
              <a:rPr lang="ro-RO" sz="1400" i="1" dirty="0"/>
              <a:t>7</a:t>
            </a:r>
            <a:r>
              <a:rPr lang="ro-RO" sz="1400" dirty="0"/>
              <a:t>(1), pp.43-57.</a:t>
            </a:r>
          </a:p>
        </p:txBody>
      </p:sp>
    </p:spTree>
    <p:extLst>
      <p:ext uri="{BB962C8B-B14F-4D97-AF65-F5344CB8AC3E}">
        <p14:creationId xmlns:p14="http://schemas.microsoft.com/office/powerpoint/2010/main" val="3056244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ro-RO" sz="2800" b="1">
                <a:solidFill>
                  <a:schemeClr val="bg1"/>
                </a:solidFill>
                <a:ea typeface="Roboto" panose="02000000000000000000" pitchFamily="2" charset="0"/>
                <a:cs typeface="Arial" panose="020B0604020202020204" pitchFamily="34" charset="0"/>
              </a:rPr>
              <a:t>Interacțiuni între obiectivele de dezvoltare durabilă (ODD) </a:t>
            </a:r>
          </a:p>
        </p:txBody>
      </p:sp>
      <p:pic>
        <p:nvPicPr>
          <p:cNvPr id="7" name="Picture 6"/>
          <p:cNvPicPr/>
          <p:nvPr/>
        </p:nvPicPr>
        <p:blipFill>
          <a:blip r:embed="rId4"/>
          <a:stretch>
            <a:fillRect/>
          </a:stretch>
        </p:blipFill>
        <p:spPr>
          <a:xfrm>
            <a:off x="6464299" y="914400"/>
            <a:ext cx="5727700" cy="6024880"/>
          </a:xfrm>
          <a:prstGeom prst="rect">
            <a:avLst/>
          </a:prstGeom>
        </p:spPr>
      </p:pic>
      <p:sp>
        <p:nvSpPr>
          <p:cNvPr id="2" name="TextBox 1"/>
          <p:cNvSpPr txBox="1"/>
          <p:nvPr/>
        </p:nvSpPr>
        <p:spPr>
          <a:xfrm>
            <a:off x="229467" y="1110684"/>
            <a:ext cx="6234831" cy="5632311"/>
          </a:xfrm>
          <a:prstGeom prst="rect">
            <a:avLst/>
          </a:prstGeom>
          <a:noFill/>
        </p:spPr>
        <p:txBody>
          <a:bodyPr wrap="square" rtlCol="0">
            <a:spAutoFit/>
          </a:bodyPr>
          <a:lstStyle/>
          <a:p>
            <a:r>
              <a:rPr lang="ro-RO"/>
              <a:t>Importanța interacțiunilor dintre ODD a fost subliniată în Raportul ONU privind dezvoltarea durabilă la nivel mondial pe anul 2019. </a:t>
            </a:r>
          </a:p>
          <a:p>
            <a:endParaRPr lang="en-US" dirty="0"/>
          </a:p>
          <a:p>
            <a:r>
              <a:rPr lang="ro-RO"/>
              <a:t>Tabelul de corelare are la bază 65 de evaluări globale cuprinzând rapoarte ale ONU și studii științifice internaționale, precum și 112 articole științifice publicate din 2015 cu referiri explicite la ODD. </a:t>
            </a:r>
          </a:p>
          <a:p>
            <a:endParaRPr lang="en-GB" dirty="0"/>
          </a:p>
          <a:p>
            <a:r>
              <a:rPr lang="ro-RO"/>
              <a:t>Analiza evidențiază importanța relativă a potențialelor compromisuri, corelând scorurilor însumate ale ODD care influențează (orizontală) și ale ODD care sunt influențate (verticală) prin interacțiunile dintre ODD De asemenea, imaginea evidențiază lacune semnificative în cunoștințe, acolo unde celulele din matrice sunt goale. </a:t>
            </a:r>
          </a:p>
          <a:p>
            <a:endParaRPr lang="en-GB" dirty="0"/>
          </a:p>
          <a:p>
            <a:r>
              <a:rPr lang="ro-RO"/>
              <a:t>Sursa: Grup de oameni de știință independenți desemnați de Secretarul General (2019), </a:t>
            </a:r>
            <a:r>
              <a:rPr lang="ro-RO" i="1"/>
              <a:t>Global Sustainable Development Report 2019: The Future is Now </a:t>
            </a:r>
            <a:r>
              <a:rPr lang="ro-RO"/>
              <a:t>– </a:t>
            </a:r>
            <a:r>
              <a:rPr lang="ro-RO" i="1"/>
              <a:t>Science for Achieving Sustainable Development, </a:t>
            </a:r>
            <a:r>
              <a:rPr lang="ro-RO"/>
              <a:t>(United Nations, New York). </a:t>
            </a:r>
          </a:p>
          <a:p>
            <a:r>
              <a:rPr lang="ro-RO">
                <a:hlinkClick r:id="rId5"/>
              </a:rPr>
              <a:t>https://sustainabledevelopment.un.org/content/documents/24797GSDR_report_2019.pdf</a:t>
            </a:r>
            <a:r>
              <a:rPr lang="ro-RO"/>
              <a:t> </a:t>
            </a:r>
          </a:p>
        </p:txBody>
      </p:sp>
    </p:spTree>
    <p:extLst>
      <p:ext uri="{BB962C8B-B14F-4D97-AF65-F5344CB8AC3E}">
        <p14:creationId xmlns:p14="http://schemas.microsoft.com/office/powerpoint/2010/main" val="29056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1</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a:extLst>
              <a:ext uri="{FF2B5EF4-FFF2-40B4-BE49-F238E27FC236}">
                <a16:creationId xmlns:a16="http://schemas.microsoft.com/office/drawing/2014/main" id="{61BA31BF-D9C0-ED4A-9CC8-27DE41D61E9D}"/>
              </a:ext>
            </a:extLst>
          </p:cNvPr>
          <p:cNvSpPr txBox="1"/>
          <p:nvPr/>
        </p:nvSpPr>
        <p:spPr>
          <a:xfrm>
            <a:off x="261916" y="3347807"/>
            <a:ext cx="6349102" cy="3046988"/>
          </a:xfrm>
          <a:prstGeom prst="rect">
            <a:avLst/>
          </a:prstGeom>
          <a:noFill/>
        </p:spPr>
        <p:txBody>
          <a:bodyPr wrap="square" rtlCol="0">
            <a:spAutoFit/>
          </a:bodyPr>
          <a:lstStyle/>
          <a:p>
            <a:r>
              <a:rPr lang="ro-RO" sz="2400" b="1">
                <a:solidFill>
                  <a:srgbClr val="FF0000"/>
                </a:solidFill>
              </a:rPr>
              <a:t>Țintă: </a:t>
            </a:r>
            <a:r>
              <a:rPr lang="ro-RO" sz="2400">
                <a:solidFill>
                  <a:schemeClr val="accent1">
                    <a:lumMod val="50000"/>
                  </a:schemeClr>
                </a:solidFill>
              </a:rPr>
              <a:t>Eradicarea sărăciei în toate formele sale și în orice context.</a:t>
            </a:r>
          </a:p>
          <a:p>
            <a:endParaRPr lang="en-US" sz="2400" dirty="0">
              <a:solidFill>
                <a:schemeClr val="accent1">
                  <a:lumMod val="50000"/>
                </a:schemeClr>
              </a:solidFill>
            </a:endParaRPr>
          </a:p>
          <a:p>
            <a:r>
              <a:rPr lang="ro-RO" sz="2400" b="1">
                <a:solidFill>
                  <a:srgbClr val="FF0000"/>
                </a:solidFill>
              </a:rPr>
              <a:t>Bioeconomia</a:t>
            </a:r>
            <a:r>
              <a:rPr lang="ro-RO" sz="2400">
                <a:solidFill>
                  <a:schemeClr val="accent1">
                    <a:lumMod val="50000"/>
                  </a:schemeClr>
                </a:solidFill>
              </a:rPr>
              <a:t> poate contribui la eradicarea sărăciei, respectând în același timp resursele naturale locale. Bioeconomia poate fi importantă pentru cei mai săraci, de pildă, creând  locuri de muncă în orașe și sate și contribuind astfel le dezvoltarea economică și sursele de venit la nivel local. </a:t>
            </a:r>
          </a:p>
        </p:txBody>
      </p:sp>
      <p:pic>
        <p:nvPicPr>
          <p:cNvPr id="10" name="Picture 9">
            <a:extLst>
              <a:ext uri="{FF2B5EF4-FFF2-40B4-BE49-F238E27FC236}">
                <a16:creationId xmlns:a16="http://schemas.microsoft.com/office/drawing/2014/main" id="{51A43CC1-131A-8E41-AA88-1FD75AA137A7}"/>
              </a:ext>
            </a:extLst>
          </p:cNvPr>
          <p:cNvPicPr>
            <a:picLocks noChangeAspect="1"/>
          </p:cNvPicPr>
          <p:nvPr/>
        </p:nvPicPr>
        <p:blipFill>
          <a:blip r:embed="rId4"/>
          <a:stretch>
            <a:fillRect/>
          </a:stretch>
        </p:blipFill>
        <p:spPr>
          <a:xfrm>
            <a:off x="-1" y="914399"/>
            <a:ext cx="2058794" cy="2058794"/>
          </a:xfrm>
          <a:prstGeom prst="rect">
            <a:avLst/>
          </a:prstGeom>
        </p:spPr>
      </p:pic>
      <p:sp>
        <p:nvSpPr>
          <p:cNvPr id="11" name="TextBox 10">
            <a:extLst>
              <a:ext uri="{FF2B5EF4-FFF2-40B4-BE49-F238E27FC236}">
                <a16:creationId xmlns:a16="http://schemas.microsoft.com/office/drawing/2014/main" id="{E36C3B24-845E-8F41-8DE1-B2E95B28656D}"/>
              </a:ext>
            </a:extLst>
          </p:cNvPr>
          <p:cNvSpPr txBox="1"/>
          <p:nvPr/>
        </p:nvSpPr>
        <p:spPr>
          <a:xfrm>
            <a:off x="2674395" y="1147434"/>
            <a:ext cx="4217976" cy="646331"/>
          </a:xfrm>
          <a:prstGeom prst="rect">
            <a:avLst/>
          </a:prstGeom>
          <a:noFill/>
        </p:spPr>
        <p:txBody>
          <a:bodyPr wrap="square" rtlCol="0">
            <a:spAutoFit/>
          </a:bodyPr>
          <a:lstStyle/>
          <a:p>
            <a:r>
              <a:rPr lang="ro-RO" sz="3600" b="1">
                <a:solidFill>
                  <a:srgbClr val="FF0000"/>
                </a:solidFill>
              </a:rPr>
              <a:t>Obiectivul 1: Fără sărăcie</a:t>
            </a:r>
          </a:p>
        </p:txBody>
      </p:sp>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40783" y="2026799"/>
            <a:ext cx="5063289" cy="3799147"/>
          </a:xfrm>
          <a:prstGeom prst="rect">
            <a:avLst/>
          </a:prstGeom>
        </p:spPr>
      </p:pic>
      <p:sp>
        <p:nvSpPr>
          <p:cNvPr id="13" name="Rectangle 12"/>
          <p:cNvSpPr/>
          <p:nvPr/>
        </p:nvSpPr>
        <p:spPr>
          <a:xfrm>
            <a:off x="6740783" y="5933130"/>
            <a:ext cx="5541818" cy="461665"/>
          </a:xfrm>
          <a:prstGeom prst="rect">
            <a:avLst/>
          </a:prstGeom>
        </p:spPr>
        <p:txBody>
          <a:bodyPr wrap="square">
            <a:spAutoFit/>
          </a:bodyPr>
          <a:lstStyle/>
          <a:p>
            <a:pPr lvl="0" defTabSz="914400">
              <a:defRPr/>
            </a:pPr>
            <a:r>
              <a:rPr lang="ro-RO" sz="1200" b="1"/>
              <a:t>Sursa imaginii: </a:t>
            </a:r>
            <a:r>
              <a:rPr lang="ro-RO" sz="1200"/>
              <a:t>https://www.un.org/sustainabledevelopment/sustainable-development-goals/</a:t>
            </a:r>
          </a:p>
        </p:txBody>
      </p:sp>
    </p:spTree>
    <p:extLst>
      <p:ext uri="{BB962C8B-B14F-4D97-AF65-F5344CB8AC3E}">
        <p14:creationId xmlns:p14="http://schemas.microsoft.com/office/powerpoint/2010/main" val="40839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2</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4" name="Picture 13">
            <a:extLst>
              <a:ext uri="{FF2B5EF4-FFF2-40B4-BE49-F238E27FC236}">
                <a16:creationId xmlns:a16="http://schemas.microsoft.com/office/drawing/2014/main" id="{40FB77A9-3D93-E64F-83CE-3469E289BC78}"/>
              </a:ext>
            </a:extLst>
          </p:cNvPr>
          <p:cNvPicPr>
            <a:picLocks noChangeAspect="1"/>
          </p:cNvPicPr>
          <p:nvPr/>
        </p:nvPicPr>
        <p:blipFill>
          <a:blip r:embed="rId4"/>
          <a:stretch>
            <a:fillRect/>
          </a:stretch>
        </p:blipFill>
        <p:spPr>
          <a:xfrm>
            <a:off x="0" y="914399"/>
            <a:ext cx="2198038" cy="1836367"/>
          </a:xfrm>
          <a:prstGeom prst="rect">
            <a:avLst/>
          </a:prstGeom>
        </p:spPr>
      </p:pic>
      <p:sp>
        <p:nvSpPr>
          <p:cNvPr id="17" name="TextBox 16">
            <a:extLst>
              <a:ext uri="{FF2B5EF4-FFF2-40B4-BE49-F238E27FC236}">
                <a16:creationId xmlns:a16="http://schemas.microsoft.com/office/drawing/2014/main" id="{32442548-016B-484B-B444-DCA31EC94EE1}"/>
              </a:ext>
            </a:extLst>
          </p:cNvPr>
          <p:cNvSpPr txBox="1"/>
          <p:nvPr/>
        </p:nvSpPr>
        <p:spPr>
          <a:xfrm>
            <a:off x="2582852" y="1369639"/>
            <a:ext cx="4328213" cy="646331"/>
          </a:xfrm>
          <a:prstGeom prst="rect">
            <a:avLst/>
          </a:prstGeom>
          <a:noFill/>
        </p:spPr>
        <p:txBody>
          <a:bodyPr wrap="square" rtlCol="0">
            <a:spAutoFit/>
          </a:bodyPr>
          <a:lstStyle/>
          <a:p>
            <a:r>
              <a:rPr lang="ro-RO" sz="3600" b="1">
                <a:solidFill>
                  <a:schemeClr val="accent4">
                    <a:lumMod val="75000"/>
                  </a:schemeClr>
                </a:solidFill>
              </a:rPr>
              <a:t>Obiectivul 2: Foamete zero</a:t>
            </a:r>
          </a:p>
        </p:txBody>
      </p:sp>
      <p:sp>
        <p:nvSpPr>
          <p:cNvPr id="18" name="TextBox 17">
            <a:extLst>
              <a:ext uri="{FF2B5EF4-FFF2-40B4-BE49-F238E27FC236}">
                <a16:creationId xmlns:a16="http://schemas.microsoft.com/office/drawing/2014/main" id="{25B24792-BC00-E144-A74E-0E0B15926140}"/>
              </a:ext>
            </a:extLst>
          </p:cNvPr>
          <p:cNvSpPr txBox="1"/>
          <p:nvPr/>
        </p:nvSpPr>
        <p:spPr>
          <a:xfrm>
            <a:off x="180334" y="2934492"/>
            <a:ext cx="7134866" cy="4093428"/>
          </a:xfrm>
          <a:prstGeom prst="rect">
            <a:avLst/>
          </a:prstGeom>
          <a:noFill/>
        </p:spPr>
        <p:txBody>
          <a:bodyPr wrap="square" rtlCol="0">
            <a:spAutoFit/>
          </a:bodyPr>
          <a:lstStyle/>
          <a:p>
            <a:r>
              <a:rPr lang="ro-RO" sz="2400" b="1" dirty="0">
                <a:solidFill>
                  <a:schemeClr val="accent4">
                    <a:lumMod val="75000"/>
                  </a:schemeClr>
                </a:solidFill>
              </a:rPr>
              <a:t>Țintă: </a:t>
            </a:r>
            <a:r>
              <a:rPr lang="ro-RO" sz="2400" dirty="0">
                <a:solidFill>
                  <a:schemeClr val="accent1">
                    <a:lumMod val="50000"/>
                  </a:schemeClr>
                </a:solidFill>
              </a:rPr>
              <a:t>Eradicarea foametei, asigurarea securității alimentare, îmbunătățirea nutriției și promovarea unei agriculturi durabile.</a:t>
            </a:r>
          </a:p>
          <a:p>
            <a:endParaRPr lang="en-US" sz="1050" dirty="0"/>
          </a:p>
          <a:p>
            <a:r>
              <a:rPr lang="ro-RO" sz="2400" b="1" dirty="0">
                <a:solidFill>
                  <a:schemeClr val="accent4">
                    <a:lumMod val="75000"/>
                  </a:schemeClr>
                </a:solidFill>
              </a:rPr>
              <a:t>Bioeconomia</a:t>
            </a:r>
            <a:r>
              <a:rPr lang="ro-RO" sz="2400" dirty="0">
                <a:solidFill>
                  <a:schemeClr val="accent4">
                    <a:lumMod val="75000"/>
                  </a:schemeClr>
                </a:solidFill>
              </a:rPr>
              <a:t>  </a:t>
            </a:r>
            <a:r>
              <a:rPr lang="ro-RO" sz="2400" dirty="0">
                <a:solidFill>
                  <a:schemeClr val="accent1">
                    <a:lumMod val="50000"/>
                  </a:schemeClr>
                </a:solidFill>
              </a:rPr>
              <a:t>poate contribui la investiții sustenabile în agricultură, la sporirea producției la hectar, la exploatarea resurselor subtilizate și la îmbunătățirea calității alimentelor, contribuind indirect și la reducerea risipei de alimente. De exemplu, un spray produs din reziduuri organice poate menține alimentele proaspete mai mult timp.</a:t>
            </a:r>
          </a:p>
        </p:txBody>
      </p:sp>
      <p:pic>
        <p:nvPicPr>
          <p:cNvPr id="11" name="Picture 10" descr="A close up of a flower&#10;&#10;Description automatically generated"/>
          <p:cNvPicPr/>
          <p:nvPr/>
        </p:nvPicPr>
        <p:blipFill>
          <a:blip r:embed="rId5">
            <a:extLst>
              <a:ext uri="{28A0092B-C50C-407E-A947-70E740481C1C}">
                <a14:useLocalDpi xmlns:a14="http://schemas.microsoft.com/office/drawing/2010/main"/>
              </a:ext>
            </a:extLst>
          </a:blip>
          <a:stretch>
            <a:fillRect/>
          </a:stretch>
        </p:blipFill>
        <p:spPr>
          <a:xfrm>
            <a:off x="7312047" y="3137048"/>
            <a:ext cx="4743480" cy="3011207"/>
          </a:xfrm>
          <a:prstGeom prst="rect">
            <a:avLst/>
          </a:prstGeom>
        </p:spPr>
      </p:pic>
      <p:sp>
        <p:nvSpPr>
          <p:cNvPr id="3" name="Rectangle 2"/>
          <p:cNvSpPr/>
          <p:nvPr/>
        </p:nvSpPr>
        <p:spPr>
          <a:xfrm>
            <a:off x="9388988" y="6189706"/>
            <a:ext cx="2803011" cy="369332"/>
          </a:xfrm>
          <a:prstGeom prst="rect">
            <a:avLst/>
          </a:prstGeom>
        </p:spPr>
        <p:txBody>
          <a:bodyPr wrap="none">
            <a:spAutoFit/>
          </a:bodyPr>
          <a:lstStyle/>
          <a:p>
            <a:pPr lvl="0" defTabSz="914400">
              <a:defRPr/>
            </a:pPr>
            <a:r>
              <a:rPr lang="ro-RO"/>
              <a:t>https://apeelsciences.com/ </a:t>
            </a:r>
          </a:p>
        </p:txBody>
      </p:sp>
    </p:spTree>
    <p:extLst>
      <p:ext uri="{BB962C8B-B14F-4D97-AF65-F5344CB8AC3E}">
        <p14:creationId xmlns:p14="http://schemas.microsoft.com/office/powerpoint/2010/main" val="19618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3</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7" name="TextBox 16">
            <a:extLst>
              <a:ext uri="{FF2B5EF4-FFF2-40B4-BE49-F238E27FC236}">
                <a16:creationId xmlns:a16="http://schemas.microsoft.com/office/drawing/2014/main" id="{32442548-016B-484B-B444-DCA31EC94EE1}"/>
              </a:ext>
            </a:extLst>
          </p:cNvPr>
          <p:cNvSpPr txBox="1"/>
          <p:nvPr/>
        </p:nvSpPr>
        <p:spPr>
          <a:xfrm>
            <a:off x="2582852" y="1369639"/>
            <a:ext cx="6896428" cy="646331"/>
          </a:xfrm>
          <a:prstGeom prst="rect">
            <a:avLst/>
          </a:prstGeom>
          <a:noFill/>
        </p:spPr>
        <p:txBody>
          <a:bodyPr wrap="square" rtlCol="0">
            <a:spAutoFit/>
          </a:bodyPr>
          <a:lstStyle/>
          <a:p>
            <a:r>
              <a:rPr lang="ro-RO" sz="3600" b="1">
                <a:solidFill>
                  <a:srgbClr val="3D8400"/>
                </a:solidFill>
              </a:rPr>
              <a:t>Obiectivul 3: Sănătate și bunăstare</a:t>
            </a:r>
          </a:p>
        </p:txBody>
      </p:sp>
      <p:sp>
        <p:nvSpPr>
          <p:cNvPr id="18" name="TextBox 17">
            <a:extLst>
              <a:ext uri="{FF2B5EF4-FFF2-40B4-BE49-F238E27FC236}">
                <a16:creationId xmlns:a16="http://schemas.microsoft.com/office/drawing/2014/main" id="{25B24792-BC00-E144-A74E-0E0B15926140}"/>
              </a:ext>
            </a:extLst>
          </p:cNvPr>
          <p:cNvSpPr txBox="1"/>
          <p:nvPr/>
        </p:nvSpPr>
        <p:spPr>
          <a:xfrm>
            <a:off x="262897" y="2883694"/>
            <a:ext cx="7661903" cy="3416320"/>
          </a:xfrm>
          <a:prstGeom prst="rect">
            <a:avLst/>
          </a:prstGeom>
          <a:noFill/>
        </p:spPr>
        <p:txBody>
          <a:bodyPr wrap="square" rtlCol="0">
            <a:spAutoFit/>
          </a:bodyPr>
          <a:lstStyle/>
          <a:p>
            <a:r>
              <a:rPr lang="ro-RO" sz="2400" b="1">
                <a:solidFill>
                  <a:srgbClr val="3D8400"/>
                </a:solidFill>
              </a:rPr>
              <a:t>Țintă:</a:t>
            </a:r>
            <a:r>
              <a:rPr lang="ro-RO" sz="2400">
                <a:solidFill>
                  <a:srgbClr val="3D8400"/>
                </a:solidFill>
              </a:rPr>
              <a:t> </a:t>
            </a:r>
            <a:r>
              <a:rPr lang="ro-RO" sz="2400">
                <a:solidFill>
                  <a:schemeClr val="accent1">
                    <a:lumMod val="50000"/>
                  </a:schemeClr>
                </a:solidFill>
              </a:rPr>
              <a:t>Asigurarea unei vieți sănătoase și promovarea bunăstării tuturor la orice vârstă.</a:t>
            </a:r>
          </a:p>
          <a:p>
            <a:endParaRPr lang="en-US" sz="2400" dirty="0"/>
          </a:p>
          <a:p>
            <a:r>
              <a:rPr lang="ro-RO" sz="2400" b="1">
                <a:solidFill>
                  <a:srgbClr val="3D8400"/>
                </a:solidFill>
              </a:rPr>
              <a:t>Bioeconomia</a:t>
            </a:r>
            <a:r>
              <a:rPr lang="ro-RO" sz="2400">
                <a:solidFill>
                  <a:srgbClr val="3D8400"/>
                </a:solidFill>
              </a:rPr>
              <a:t> </a:t>
            </a:r>
            <a:r>
              <a:rPr lang="ro-RO" sz="2400">
                <a:solidFill>
                  <a:schemeClr val="accent1">
                    <a:lumMod val="50000"/>
                  </a:schemeClr>
                </a:solidFill>
              </a:rPr>
              <a:t>poate contribui la menținerea stării de sănătate și a confortului psihosocial, oferind surse moderne de probiotice și substanțe nutritive esențiale, precum și reducând poluarea cauzată în aer, apă și sol de produsele periculoase realizate din materii prime fosile. În plus, bioeconomia poate integra în produsele farmaceutice și cosmetice compuși bioactivi care pot fi benefici sănătății. </a:t>
            </a:r>
          </a:p>
        </p:txBody>
      </p:sp>
      <p:pic>
        <p:nvPicPr>
          <p:cNvPr id="11" name="Picture 10">
            <a:extLst>
              <a:ext uri="{FF2B5EF4-FFF2-40B4-BE49-F238E27FC236}">
                <a16:creationId xmlns:a16="http://schemas.microsoft.com/office/drawing/2014/main" id="{C7A755FC-E651-5B4C-9D7A-42A67AE86634}"/>
              </a:ext>
            </a:extLst>
          </p:cNvPr>
          <p:cNvPicPr>
            <a:picLocks noChangeAspect="1"/>
          </p:cNvPicPr>
          <p:nvPr/>
        </p:nvPicPr>
        <p:blipFill>
          <a:blip r:embed="rId4"/>
          <a:stretch>
            <a:fillRect/>
          </a:stretch>
        </p:blipFill>
        <p:spPr>
          <a:xfrm>
            <a:off x="0" y="914399"/>
            <a:ext cx="2151919" cy="1895708"/>
          </a:xfrm>
          <a:prstGeom prst="rect">
            <a:avLst/>
          </a:prstGeom>
        </p:spPr>
      </p:pic>
      <p:pic>
        <p:nvPicPr>
          <p:cNvPr id="12" name="Picture 11">
            <a:extLst>
              <a:ext uri="{FF2B5EF4-FFF2-40B4-BE49-F238E27FC236}">
                <a16:creationId xmlns:a16="http://schemas.microsoft.com/office/drawing/2014/main" id="{D437F62B-9250-A349-B8A4-FC966D8F16FF}"/>
              </a:ext>
            </a:extLst>
          </p:cNvPr>
          <p:cNvPicPr>
            <a:picLocks noChangeAspect="1"/>
          </p:cNvPicPr>
          <p:nvPr/>
        </p:nvPicPr>
        <p:blipFill>
          <a:blip r:embed="rId5"/>
          <a:stretch>
            <a:fillRect/>
          </a:stretch>
        </p:blipFill>
        <p:spPr>
          <a:xfrm>
            <a:off x="8219802" y="2291751"/>
            <a:ext cx="3972198" cy="2877498"/>
          </a:xfrm>
          <a:prstGeom prst="rect">
            <a:avLst/>
          </a:prstGeom>
        </p:spPr>
      </p:pic>
      <p:sp>
        <p:nvSpPr>
          <p:cNvPr id="20" name="TextBox 19">
            <a:extLst>
              <a:ext uri="{FF2B5EF4-FFF2-40B4-BE49-F238E27FC236}">
                <a16:creationId xmlns:a16="http://schemas.microsoft.com/office/drawing/2014/main" id="{6735B876-1E5D-3A4A-8374-485FC53CD4DC}"/>
              </a:ext>
            </a:extLst>
          </p:cNvPr>
          <p:cNvSpPr txBox="1"/>
          <p:nvPr/>
        </p:nvSpPr>
        <p:spPr>
          <a:xfrm>
            <a:off x="9265026" y="5392073"/>
            <a:ext cx="1564852" cy="538609"/>
          </a:xfrm>
          <a:prstGeom prst="rect">
            <a:avLst/>
          </a:prstGeom>
          <a:noFill/>
        </p:spPr>
        <p:txBody>
          <a:bodyPr wrap="none" rtlCol="0">
            <a:spAutoFit/>
          </a:bodyPr>
          <a:lstStyle/>
          <a:p>
            <a:r>
              <a:rPr lang="ro-RO" sz="1100" i="1">
                <a:solidFill>
                  <a:schemeClr val="bg1">
                    <a:lumMod val="50000"/>
                  </a:schemeClr>
                </a:solidFill>
              </a:rPr>
              <a:t>Sursa: Quimidroga S.A.</a:t>
            </a:r>
          </a:p>
          <a:p>
            <a:endParaRPr lang="en-US" dirty="0"/>
          </a:p>
        </p:txBody>
      </p:sp>
    </p:spTree>
    <p:extLst>
      <p:ext uri="{BB962C8B-B14F-4D97-AF65-F5344CB8AC3E}">
        <p14:creationId xmlns:p14="http://schemas.microsoft.com/office/powerpoint/2010/main" val="363529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9</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8" name="TextBox 17">
            <a:extLst>
              <a:ext uri="{FF2B5EF4-FFF2-40B4-BE49-F238E27FC236}">
                <a16:creationId xmlns:a16="http://schemas.microsoft.com/office/drawing/2014/main" id="{25B24792-BC00-E144-A74E-0E0B15926140}"/>
              </a:ext>
            </a:extLst>
          </p:cNvPr>
          <p:cNvSpPr txBox="1"/>
          <p:nvPr/>
        </p:nvSpPr>
        <p:spPr>
          <a:xfrm>
            <a:off x="270931" y="3195181"/>
            <a:ext cx="9046552" cy="3416320"/>
          </a:xfrm>
          <a:prstGeom prst="rect">
            <a:avLst/>
          </a:prstGeom>
          <a:noFill/>
        </p:spPr>
        <p:txBody>
          <a:bodyPr wrap="square" rtlCol="0">
            <a:spAutoFit/>
          </a:bodyPr>
          <a:lstStyle/>
          <a:p>
            <a:r>
              <a:rPr lang="ro-RO" sz="2400" b="1">
                <a:solidFill>
                  <a:srgbClr val="FF9334"/>
                </a:solidFill>
              </a:rPr>
              <a:t>Țintă: </a:t>
            </a:r>
            <a:r>
              <a:rPr lang="ro-RO" sz="2400">
                <a:solidFill>
                  <a:schemeClr val="accent1">
                    <a:lumMod val="50000"/>
                  </a:schemeClr>
                </a:solidFill>
              </a:rPr>
              <a:t>Construirea unor infrastructuri rezistente, promovarea industrializării durabile și încurajarea inovației.</a:t>
            </a:r>
          </a:p>
          <a:p>
            <a:endParaRPr lang="ro-RO" sz="2400">
              <a:solidFill>
                <a:schemeClr val="accent1">
                  <a:lumMod val="50000"/>
                </a:schemeClr>
              </a:solidFill>
            </a:endParaRPr>
          </a:p>
          <a:p>
            <a:endParaRPr lang="en-US" sz="2400" dirty="0"/>
          </a:p>
          <a:p>
            <a:r>
              <a:rPr lang="ro-RO" sz="2400" b="1">
                <a:solidFill>
                  <a:srgbClr val="FF9334"/>
                </a:solidFill>
              </a:rPr>
              <a:t>Bioeconomia</a:t>
            </a:r>
            <a:r>
              <a:rPr lang="ro-RO" sz="2400">
                <a:solidFill>
                  <a:srgbClr val="FF9334"/>
                </a:solidFill>
              </a:rPr>
              <a:t> </a:t>
            </a:r>
            <a:r>
              <a:rPr lang="ro-RO" sz="2400">
                <a:solidFill>
                  <a:schemeClr val="accent1">
                    <a:lumMod val="50000"/>
                  </a:schemeClr>
                </a:solidFill>
              </a:rPr>
              <a:t>este importantă pentru acest ODD întrucât stimulează dezvoltarea industriei și inovației ecologice. De exemplu, deșeurile solide de lemn de mică valoare pot fi transformate în materie primă de înaltă puritate pentru zaharuri celulozice. Aceste produse din deșeuri de lemn, cum ar fi biocombustibilii sau materialele fibrolemnoase, pot înlocui materialele din materii prime fosile în diverse aplicații.</a:t>
            </a:r>
          </a:p>
        </p:txBody>
      </p:sp>
      <p:pic>
        <p:nvPicPr>
          <p:cNvPr id="13" name="Picture 12">
            <a:extLst>
              <a:ext uri="{FF2B5EF4-FFF2-40B4-BE49-F238E27FC236}">
                <a16:creationId xmlns:a16="http://schemas.microsoft.com/office/drawing/2014/main" id="{9EC44AAB-33C4-A14F-B864-94DED0620AE6}"/>
              </a:ext>
            </a:extLst>
          </p:cNvPr>
          <p:cNvPicPr>
            <a:picLocks noChangeAspect="1"/>
          </p:cNvPicPr>
          <p:nvPr/>
        </p:nvPicPr>
        <p:blipFill>
          <a:blip r:embed="rId4"/>
          <a:stretch>
            <a:fillRect/>
          </a:stretch>
        </p:blipFill>
        <p:spPr>
          <a:xfrm>
            <a:off x="0" y="914399"/>
            <a:ext cx="2029522" cy="2029522"/>
          </a:xfrm>
          <a:prstGeom prst="rect">
            <a:avLst/>
          </a:prstGeom>
        </p:spPr>
      </p:pic>
      <p:sp>
        <p:nvSpPr>
          <p:cNvPr id="14" name="TextBox 13">
            <a:extLst>
              <a:ext uri="{FF2B5EF4-FFF2-40B4-BE49-F238E27FC236}">
                <a16:creationId xmlns:a16="http://schemas.microsoft.com/office/drawing/2014/main" id="{4A1A54C7-05CE-BD46-AED6-837CB445E4EF}"/>
              </a:ext>
            </a:extLst>
          </p:cNvPr>
          <p:cNvSpPr txBox="1"/>
          <p:nvPr/>
        </p:nvSpPr>
        <p:spPr>
          <a:xfrm>
            <a:off x="2790823" y="1351477"/>
            <a:ext cx="5774963" cy="1077218"/>
          </a:xfrm>
          <a:prstGeom prst="rect">
            <a:avLst/>
          </a:prstGeom>
          <a:noFill/>
        </p:spPr>
        <p:txBody>
          <a:bodyPr wrap="square" rtlCol="0">
            <a:spAutoFit/>
          </a:bodyPr>
          <a:lstStyle/>
          <a:p>
            <a:r>
              <a:rPr lang="ro-RO" sz="3200" b="1">
                <a:solidFill>
                  <a:srgbClr val="FF9334"/>
                </a:solidFill>
              </a:rPr>
              <a:t>Obiectivul 9: Industrie, inovație și infrastructură</a:t>
            </a:r>
          </a:p>
        </p:txBody>
      </p:sp>
      <p:pic>
        <p:nvPicPr>
          <p:cNvPr id="19" name="Picture 18">
            <a:extLst>
              <a:ext uri="{FF2B5EF4-FFF2-40B4-BE49-F238E27FC236}">
                <a16:creationId xmlns:a16="http://schemas.microsoft.com/office/drawing/2014/main" id="{B22DEBCD-9529-9D4A-8F72-6C430463B6A8}"/>
              </a:ext>
            </a:extLst>
          </p:cNvPr>
          <p:cNvPicPr>
            <a:picLocks noChangeAspect="1"/>
          </p:cNvPicPr>
          <p:nvPr/>
        </p:nvPicPr>
        <p:blipFill>
          <a:blip r:embed="rId5"/>
          <a:stretch>
            <a:fillRect/>
          </a:stretch>
        </p:blipFill>
        <p:spPr>
          <a:xfrm>
            <a:off x="9577182" y="1076410"/>
            <a:ext cx="2161821" cy="1627353"/>
          </a:xfrm>
          <a:prstGeom prst="rect">
            <a:avLst/>
          </a:prstGeom>
        </p:spPr>
      </p:pic>
      <p:sp>
        <p:nvSpPr>
          <p:cNvPr id="21" name="TextBox 20">
            <a:extLst>
              <a:ext uri="{FF2B5EF4-FFF2-40B4-BE49-F238E27FC236}">
                <a16:creationId xmlns:a16="http://schemas.microsoft.com/office/drawing/2014/main" id="{25C864E5-30BF-9D4E-BF5C-1487B4C4B043}"/>
              </a:ext>
            </a:extLst>
          </p:cNvPr>
          <p:cNvSpPr txBox="1"/>
          <p:nvPr/>
        </p:nvSpPr>
        <p:spPr>
          <a:xfrm>
            <a:off x="9565783" y="2721195"/>
            <a:ext cx="2129109" cy="261610"/>
          </a:xfrm>
          <a:prstGeom prst="rect">
            <a:avLst/>
          </a:prstGeom>
          <a:noFill/>
        </p:spPr>
        <p:txBody>
          <a:bodyPr wrap="none" rtlCol="0">
            <a:spAutoFit/>
          </a:bodyPr>
          <a:lstStyle/>
          <a:p>
            <a:r>
              <a:rPr lang="ro-RO" sz="1100" i="1">
                <a:solidFill>
                  <a:schemeClr val="bg1">
                    <a:lumMod val="50000"/>
                  </a:schemeClr>
                </a:solidFill>
              </a:rPr>
              <a:t>Sursa: Novasep: zaharuri celulozice</a:t>
            </a:r>
          </a:p>
        </p:txBody>
      </p:sp>
      <p:pic>
        <p:nvPicPr>
          <p:cNvPr id="22" name="Picture 21">
            <a:extLst>
              <a:ext uri="{FF2B5EF4-FFF2-40B4-BE49-F238E27FC236}">
                <a16:creationId xmlns:a16="http://schemas.microsoft.com/office/drawing/2014/main" id="{FC273B83-F166-9243-A6D3-69D2863F0C8C}"/>
              </a:ext>
            </a:extLst>
          </p:cNvPr>
          <p:cNvPicPr>
            <a:picLocks noChangeAspect="1"/>
          </p:cNvPicPr>
          <p:nvPr/>
        </p:nvPicPr>
        <p:blipFill>
          <a:blip r:embed="rId6"/>
          <a:stretch>
            <a:fillRect/>
          </a:stretch>
        </p:blipFill>
        <p:spPr>
          <a:xfrm>
            <a:off x="9577182" y="3042475"/>
            <a:ext cx="2167830" cy="1464729"/>
          </a:xfrm>
          <a:prstGeom prst="rect">
            <a:avLst/>
          </a:prstGeom>
        </p:spPr>
      </p:pic>
      <p:sp>
        <p:nvSpPr>
          <p:cNvPr id="23" name="TextBox 22">
            <a:extLst>
              <a:ext uri="{FF2B5EF4-FFF2-40B4-BE49-F238E27FC236}">
                <a16:creationId xmlns:a16="http://schemas.microsoft.com/office/drawing/2014/main" id="{4AF07947-AE36-0A48-804D-119F12A27C54}"/>
              </a:ext>
            </a:extLst>
          </p:cNvPr>
          <p:cNvSpPr txBox="1"/>
          <p:nvPr/>
        </p:nvSpPr>
        <p:spPr>
          <a:xfrm>
            <a:off x="9577182" y="4507204"/>
            <a:ext cx="2614818" cy="261610"/>
          </a:xfrm>
          <a:prstGeom prst="rect">
            <a:avLst/>
          </a:prstGeom>
          <a:noFill/>
        </p:spPr>
        <p:txBody>
          <a:bodyPr wrap="none" rtlCol="0">
            <a:spAutoFit/>
          </a:bodyPr>
          <a:lstStyle/>
          <a:p>
            <a:r>
              <a:rPr lang="ro-RO" sz="1100" i="1">
                <a:solidFill>
                  <a:schemeClr val="bg1">
                    <a:lumMod val="50000"/>
                  </a:schemeClr>
                </a:solidFill>
              </a:rPr>
              <a:t>Sursa: photografee.eu - stock.adobe.com</a:t>
            </a:r>
          </a:p>
        </p:txBody>
      </p:sp>
      <p:pic>
        <p:nvPicPr>
          <p:cNvPr id="24" name="Picture 23">
            <a:extLst>
              <a:ext uri="{FF2B5EF4-FFF2-40B4-BE49-F238E27FC236}">
                <a16:creationId xmlns:a16="http://schemas.microsoft.com/office/drawing/2014/main" id="{F10B59E3-A8EF-BB46-960A-9B3D011E0F2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666700" y="4833527"/>
            <a:ext cx="2099775" cy="1587231"/>
          </a:xfrm>
          <a:prstGeom prst="rect">
            <a:avLst/>
          </a:prstGeom>
        </p:spPr>
      </p:pic>
      <p:sp>
        <p:nvSpPr>
          <p:cNvPr id="25" name="TextBox 24">
            <a:extLst>
              <a:ext uri="{FF2B5EF4-FFF2-40B4-BE49-F238E27FC236}">
                <a16:creationId xmlns:a16="http://schemas.microsoft.com/office/drawing/2014/main" id="{93975A28-8077-1B4D-9719-E319640B3AD0}"/>
              </a:ext>
            </a:extLst>
          </p:cNvPr>
          <p:cNvSpPr txBox="1"/>
          <p:nvPr/>
        </p:nvSpPr>
        <p:spPr>
          <a:xfrm>
            <a:off x="9704854" y="6504475"/>
            <a:ext cx="2099775" cy="261610"/>
          </a:xfrm>
          <a:prstGeom prst="rect">
            <a:avLst/>
          </a:prstGeom>
          <a:noFill/>
        </p:spPr>
        <p:txBody>
          <a:bodyPr wrap="square" rtlCol="0">
            <a:spAutoFit/>
          </a:bodyPr>
          <a:lstStyle/>
          <a:p>
            <a:r>
              <a:rPr lang="ro-RO" sz="1100" i="1">
                <a:solidFill>
                  <a:schemeClr val="bg1">
                    <a:lumMod val="50000"/>
                  </a:schemeClr>
                </a:solidFill>
              </a:rPr>
              <a:t>Sursa: plăci fibrolemnoase</a:t>
            </a:r>
          </a:p>
        </p:txBody>
      </p:sp>
    </p:spTree>
    <p:extLst>
      <p:ext uri="{BB962C8B-B14F-4D97-AF65-F5344CB8AC3E}">
        <p14:creationId xmlns:p14="http://schemas.microsoft.com/office/powerpoint/2010/main" val="451214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11</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B2AFAA3C-A81F-7542-9E7F-268171867232}"/>
              </a:ext>
            </a:extLst>
          </p:cNvPr>
          <p:cNvPicPr>
            <a:picLocks noChangeAspect="1"/>
          </p:cNvPicPr>
          <p:nvPr/>
        </p:nvPicPr>
        <p:blipFill>
          <a:blip r:embed="rId4"/>
          <a:stretch>
            <a:fillRect/>
          </a:stretch>
        </p:blipFill>
        <p:spPr>
          <a:xfrm>
            <a:off x="0" y="914399"/>
            <a:ext cx="1767840" cy="1767840"/>
          </a:xfrm>
          <a:prstGeom prst="rect">
            <a:avLst/>
          </a:prstGeom>
        </p:spPr>
      </p:pic>
      <p:sp>
        <p:nvSpPr>
          <p:cNvPr id="14" name="TextBox 13">
            <a:extLst>
              <a:ext uri="{FF2B5EF4-FFF2-40B4-BE49-F238E27FC236}">
                <a16:creationId xmlns:a16="http://schemas.microsoft.com/office/drawing/2014/main" id="{3437CD81-5C6F-F645-849D-C7348FAEB445}"/>
              </a:ext>
            </a:extLst>
          </p:cNvPr>
          <p:cNvSpPr txBox="1"/>
          <p:nvPr/>
        </p:nvSpPr>
        <p:spPr>
          <a:xfrm>
            <a:off x="2275851" y="1063821"/>
            <a:ext cx="8614987" cy="646331"/>
          </a:xfrm>
          <a:prstGeom prst="rect">
            <a:avLst/>
          </a:prstGeom>
          <a:noFill/>
        </p:spPr>
        <p:txBody>
          <a:bodyPr wrap="none" rtlCol="0">
            <a:spAutoFit/>
          </a:bodyPr>
          <a:lstStyle/>
          <a:p>
            <a:r>
              <a:rPr lang="ro-RO" sz="3600" b="1">
                <a:solidFill>
                  <a:srgbClr val="FABA00"/>
                </a:solidFill>
              </a:rPr>
              <a:t>Obiectivul 11: Orașe și comunități durabile</a:t>
            </a:r>
          </a:p>
        </p:txBody>
      </p:sp>
      <p:sp>
        <p:nvSpPr>
          <p:cNvPr id="19" name="TextBox 18">
            <a:extLst>
              <a:ext uri="{FF2B5EF4-FFF2-40B4-BE49-F238E27FC236}">
                <a16:creationId xmlns:a16="http://schemas.microsoft.com/office/drawing/2014/main" id="{D8B5E097-4326-7145-827E-9A24968FA0CE}"/>
              </a:ext>
            </a:extLst>
          </p:cNvPr>
          <p:cNvSpPr txBox="1"/>
          <p:nvPr/>
        </p:nvSpPr>
        <p:spPr>
          <a:xfrm>
            <a:off x="8769753" y="6088559"/>
            <a:ext cx="2532551" cy="769441"/>
          </a:xfrm>
          <a:prstGeom prst="rect">
            <a:avLst/>
          </a:prstGeom>
          <a:noFill/>
        </p:spPr>
        <p:txBody>
          <a:bodyPr wrap="square" rtlCol="0">
            <a:spAutoFit/>
          </a:bodyPr>
          <a:lstStyle/>
          <a:p>
            <a:r>
              <a:rPr lang="ro-RO" sz="1100" b="1"/>
              <a:t>Sursa: Chris Giles, CNN</a:t>
            </a:r>
          </a:p>
          <a:p>
            <a:pPr lvl="0"/>
            <a:r>
              <a:rPr lang="ro-RO" sz="1100">
                <a:hlinkClick r:id="rId5"/>
              </a:rPr>
              <a:t>https://edition.cnn.com/style/article/citytree-urban-pollution/index.html</a:t>
            </a:r>
          </a:p>
          <a:p>
            <a:endParaRPr lang="en-US" sz="1100" b="1" dirty="0"/>
          </a:p>
        </p:txBody>
      </p:sp>
      <p:pic>
        <p:nvPicPr>
          <p:cNvPr id="21" name="Picture 20"/>
          <p:cNvPicPr>
            <a:picLocks noChangeAspect="1"/>
          </p:cNvPicPr>
          <p:nvPr/>
        </p:nvPicPr>
        <p:blipFill rotWithShape="1">
          <a:blip r:embed="rId6">
            <a:extLst>
              <a:ext uri="{28A0092B-C50C-407E-A947-70E740481C1C}">
                <a14:useLocalDpi xmlns:a14="http://schemas.microsoft.com/office/drawing/2010/main"/>
              </a:ext>
            </a:extLst>
          </a:blip>
          <a:srcRect b="-1"/>
          <a:stretch/>
        </p:blipFill>
        <p:spPr>
          <a:xfrm>
            <a:off x="8416636" y="1911927"/>
            <a:ext cx="3304309" cy="4125226"/>
          </a:xfrm>
          <a:prstGeom prst="rect">
            <a:avLst/>
          </a:prstGeom>
        </p:spPr>
      </p:pic>
      <p:sp>
        <p:nvSpPr>
          <p:cNvPr id="22" name="TextBox 21">
            <a:extLst>
              <a:ext uri="{FF2B5EF4-FFF2-40B4-BE49-F238E27FC236}">
                <a16:creationId xmlns:a16="http://schemas.microsoft.com/office/drawing/2014/main" id="{98E086E2-6A26-F146-A68C-EE6D3673EC4C}"/>
              </a:ext>
            </a:extLst>
          </p:cNvPr>
          <p:cNvSpPr txBox="1"/>
          <p:nvPr/>
        </p:nvSpPr>
        <p:spPr>
          <a:xfrm>
            <a:off x="458368" y="2718278"/>
            <a:ext cx="7821733" cy="830997"/>
          </a:xfrm>
          <a:prstGeom prst="rect">
            <a:avLst/>
          </a:prstGeom>
          <a:noFill/>
        </p:spPr>
        <p:txBody>
          <a:bodyPr wrap="square" rtlCol="0">
            <a:spAutoFit/>
          </a:bodyPr>
          <a:lstStyle/>
          <a:p>
            <a:r>
              <a:rPr lang="ro-RO" sz="2400" b="1">
                <a:solidFill>
                  <a:srgbClr val="FFC000"/>
                </a:solidFill>
              </a:rPr>
              <a:t> Țintă: </a:t>
            </a:r>
            <a:r>
              <a:rPr lang="ro-RO" sz="2400">
                <a:solidFill>
                  <a:schemeClr val="accent1">
                    <a:lumMod val="50000"/>
                  </a:schemeClr>
                </a:solidFill>
              </a:rPr>
              <a:t>Dezvoltarea orașelor și a așezărilor umane pentru ca ele să fie deschise tuturor, sigure, reziliente și durabile.  </a:t>
            </a:r>
          </a:p>
          <a:p>
            <a:endParaRPr lang="ro-RO" sz="2400">
              <a:solidFill>
                <a:schemeClr val="accent1">
                  <a:lumMod val="50000"/>
                </a:schemeClr>
              </a:solidFill>
            </a:endParaRPr>
          </a:p>
        </p:txBody>
      </p:sp>
      <p:sp>
        <p:nvSpPr>
          <p:cNvPr id="23" name="TextBox 22">
            <a:extLst>
              <a:ext uri="{FF2B5EF4-FFF2-40B4-BE49-F238E27FC236}">
                <a16:creationId xmlns:a16="http://schemas.microsoft.com/office/drawing/2014/main" id="{D00AC2BD-58A5-9342-B83D-F91E249ACD37}"/>
              </a:ext>
            </a:extLst>
          </p:cNvPr>
          <p:cNvSpPr txBox="1"/>
          <p:nvPr/>
        </p:nvSpPr>
        <p:spPr>
          <a:xfrm>
            <a:off x="458368" y="3875493"/>
            <a:ext cx="7544611" cy="2677656"/>
          </a:xfrm>
          <a:prstGeom prst="rect">
            <a:avLst/>
          </a:prstGeom>
          <a:noFill/>
        </p:spPr>
        <p:txBody>
          <a:bodyPr wrap="square" rtlCol="0">
            <a:spAutoFit/>
          </a:bodyPr>
          <a:lstStyle/>
          <a:p>
            <a:r>
              <a:rPr lang="ro-RO" sz="2400" b="1">
                <a:solidFill>
                  <a:srgbClr val="FFC000"/>
                </a:solidFill>
              </a:rPr>
              <a:t>Bioeconomia</a:t>
            </a:r>
            <a:r>
              <a:rPr lang="ro-RO" sz="2400">
                <a:solidFill>
                  <a:srgbClr val="FFC000"/>
                </a:solidFill>
              </a:rPr>
              <a:t>  </a:t>
            </a:r>
            <a:r>
              <a:rPr lang="ro-RO" sz="2400">
                <a:solidFill>
                  <a:schemeClr val="accent1">
                    <a:lumMod val="50000"/>
                  </a:schemeClr>
                </a:solidFill>
              </a:rPr>
              <a:t>poate lega zonele rurale și zonele urbane prin produse ecologice și energie din biomasă. Poate contribui la dezvoltarea durabilă a orașelor și comunităților, prin utilizarea materialelor ecologice ca materiale de construcție. De exemplu, noi sisteme de filtrare, cum ar fi plantațiile de mușchi de turbă. Suprafața mușchiului de turbă poate îndepărta praful, dioxidul de carbon și ozonul din aer.</a:t>
            </a:r>
          </a:p>
        </p:txBody>
      </p:sp>
    </p:spTree>
    <p:extLst>
      <p:ext uri="{BB962C8B-B14F-4D97-AF65-F5344CB8AC3E}">
        <p14:creationId xmlns:p14="http://schemas.microsoft.com/office/powerpoint/2010/main" val="508483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12</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2" name="TextBox 11">
            <a:extLst>
              <a:ext uri="{FF2B5EF4-FFF2-40B4-BE49-F238E27FC236}">
                <a16:creationId xmlns:a16="http://schemas.microsoft.com/office/drawing/2014/main" id="{AFE6D373-5CD0-CE4B-9C6D-A83F767DC1BC}"/>
              </a:ext>
            </a:extLst>
          </p:cNvPr>
          <p:cNvSpPr txBox="1"/>
          <p:nvPr/>
        </p:nvSpPr>
        <p:spPr>
          <a:xfrm>
            <a:off x="2219063" y="1234515"/>
            <a:ext cx="8761566" cy="584775"/>
          </a:xfrm>
          <a:prstGeom prst="rect">
            <a:avLst/>
          </a:prstGeom>
          <a:noFill/>
        </p:spPr>
        <p:txBody>
          <a:bodyPr wrap="none" rtlCol="0">
            <a:spAutoFit/>
          </a:bodyPr>
          <a:lstStyle/>
          <a:p>
            <a:r>
              <a:rPr lang="ro-RO" sz="3200" b="1">
                <a:solidFill>
                  <a:schemeClr val="accent4">
                    <a:lumMod val="75000"/>
                  </a:schemeClr>
                </a:solidFill>
              </a:rPr>
              <a:t>Obiectivul 12: Consum și producție responsabile</a:t>
            </a:r>
          </a:p>
        </p:txBody>
      </p:sp>
      <p:pic>
        <p:nvPicPr>
          <p:cNvPr id="17" name="Picture 16">
            <a:extLst>
              <a:ext uri="{FF2B5EF4-FFF2-40B4-BE49-F238E27FC236}">
                <a16:creationId xmlns:a16="http://schemas.microsoft.com/office/drawing/2014/main" id="{F49BC153-0350-6E4F-A5CF-37373D7DB39A}"/>
              </a:ext>
            </a:extLst>
          </p:cNvPr>
          <p:cNvPicPr>
            <a:picLocks noChangeAspect="1"/>
          </p:cNvPicPr>
          <p:nvPr/>
        </p:nvPicPr>
        <p:blipFill>
          <a:blip r:embed="rId4"/>
          <a:stretch>
            <a:fillRect/>
          </a:stretch>
        </p:blipFill>
        <p:spPr>
          <a:xfrm>
            <a:off x="-18493" y="914399"/>
            <a:ext cx="1885950" cy="1885950"/>
          </a:xfrm>
          <a:prstGeom prst="rect">
            <a:avLst/>
          </a:prstGeom>
        </p:spPr>
      </p:pic>
      <p:sp>
        <p:nvSpPr>
          <p:cNvPr id="18" name="TextBox 17">
            <a:extLst>
              <a:ext uri="{FF2B5EF4-FFF2-40B4-BE49-F238E27FC236}">
                <a16:creationId xmlns:a16="http://schemas.microsoft.com/office/drawing/2014/main" id="{B1678460-5A67-E646-910C-B3DCF736306B}"/>
              </a:ext>
            </a:extLst>
          </p:cNvPr>
          <p:cNvSpPr txBox="1"/>
          <p:nvPr/>
        </p:nvSpPr>
        <p:spPr>
          <a:xfrm>
            <a:off x="187552" y="3056959"/>
            <a:ext cx="8278464" cy="3416320"/>
          </a:xfrm>
          <a:prstGeom prst="rect">
            <a:avLst/>
          </a:prstGeom>
          <a:noFill/>
        </p:spPr>
        <p:txBody>
          <a:bodyPr wrap="square" rtlCol="0">
            <a:spAutoFit/>
          </a:bodyPr>
          <a:lstStyle/>
          <a:p>
            <a:r>
              <a:rPr lang="ro-RO" sz="2400">
                <a:solidFill>
                  <a:schemeClr val="accent4">
                    <a:lumMod val="75000"/>
                  </a:schemeClr>
                </a:solidFill>
              </a:rPr>
              <a:t> </a:t>
            </a:r>
            <a:r>
              <a:rPr lang="ro-RO" sz="2400" b="1">
                <a:solidFill>
                  <a:schemeClr val="accent4">
                    <a:lumMod val="75000"/>
                  </a:schemeClr>
                </a:solidFill>
              </a:rPr>
              <a:t>Țintă</a:t>
            </a:r>
            <a:r>
              <a:rPr lang="ro-RO" sz="2400">
                <a:solidFill>
                  <a:schemeClr val="accent4">
                    <a:lumMod val="75000"/>
                  </a:schemeClr>
                </a:solidFill>
              </a:rPr>
              <a:t>: </a:t>
            </a:r>
            <a:r>
              <a:rPr lang="ro-RO" sz="2400">
                <a:solidFill>
                  <a:schemeClr val="accent1">
                    <a:lumMod val="50000"/>
                  </a:schemeClr>
                </a:solidFill>
              </a:rPr>
              <a:t>Asigurarea unor tipare de consum și producție durabile.</a:t>
            </a:r>
          </a:p>
          <a:p>
            <a:endParaRPr lang="en-US" sz="2400" dirty="0"/>
          </a:p>
          <a:p>
            <a:r>
              <a:rPr lang="ro-RO" sz="2400" b="1">
                <a:solidFill>
                  <a:schemeClr val="accent4">
                    <a:lumMod val="75000"/>
                  </a:schemeClr>
                </a:solidFill>
              </a:rPr>
              <a:t>Bioeconomia </a:t>
            </a:r>
            <a:r>
              <a:rPr lang="ro-RO" sz="2400">
                <a:solidFill>
                  <a:schemeClr val="accent1">
                    <a:lumMod val="50000"/>
                  </a:schemeClr>
                </a:solidFill>
              </a:rPr>
              <a:t>poate contribui la consumul și producția responsabile, prin eliminarea dependenței  acestora de produsele din materii prime fosile, folosind resurse regenerabile și reziduuri obișnuite pentru a realiza produse noi de diferite tipuri, cum ar fi țesături, îmbrăcăminte și mobilier. De exemplu, piele fabricată din ciuperci sau o țesătură din deșeuri de lapte. </a:t>
            </a:r>
          </a:p>
        </p:txBody>
      </p:sp>
      <p:pic>
        <p:nvPicPr>
          <p:cNvPr id="20" name="Picture 19">
            <a:extLst>
              <a:ext uri="{FF2B5EF4-FFF2-40B4-BE49-F238E27FC236}">
                <a16:creationId xmlns:a16="http://schemas.microsoft.com/office/drawing/2014/main" id="{48823EAE-20CA-884B-923A-1FB869312AA4}"/>
              </a:ext>
            </a:extLst>
          </p:cNvPr>
          <p:cNvPicPr>
            <a:picLocks noChangeAspect="1"/>
          </p:cNvPicPr>
          <p:nvPr/>
        </p:nvPicPr>
        <p:blipFill>
          <a:blip r:embed="rId5"/>
          <a:stretch>
            <a:fillRect/>
          </a:stretch>
        </p:blipFill>
        <p:spPr>
          <a:xfrm>
            <a:off x="8491406" y="4296016"/>
            <a:ext cx="3349625" cy="2040519"/>
          </a:xfrm>
          <a:prstGeom prst="rect">
            <a:avLst/>
          </a:prstGeom>
        </p:spPr>
      </p:pic>
      <p:pic>
        <p:nvPicPr>
          <p:cNvPr id="24" name="Picture 23">
            <a:extLst>
              <a:ext uri="{FF2B5EF4-FFF2-40B4-BE49-F238E27FC236}">
                <a16:creationId xmlns:a16="http://schemas.microsoft.com/office/drawing/2014/main" id="{9D7B479B-AD0A-6845-A7EE-E31BAAE64104}"/>
              </a:ext>
            </a:extLst>
          </p:cNvPr>
          <p:cNvPicPr>
            <a:picLocks noChangeAspect="1"/>
          </p:cNvPicPr>
          <p:nvPr/>
        </p:nvPicPr>
        <p:blipFill>
          <a:blip r:embed="rId6"/>
          <a:stretch>
            <a:fillRect/>
          </a:stretch>
        </p:blipFill>
        <p:spPr>
          <a:xfrm>
            <a:off x="8486315" y="1832585"/>
            <a:ext cx="3322638" cy="2082727"/>
          </a:xfrm>
          <a:prstGeom prst="rect">
            <a:avLst/>
          </a:prstGeom>
        </p:spPr>
      </p:pic>
      <p:sp>
        <p:nvSpPr>
          <p:cNvPr id="25" name="TextBox 24">
            <a:extLst>
              <a:ext uri="{FF2B5EF4-FFF2-40B4-BE49-F238E27FC236}">
                <a16:creationId xmlns:a16="http://schemas.microsoft.com/office/drawing/2014/main" id="{26898157-50BF-F647-AC57-7F64C0E56A9B}"/>
              </a:ext>
            </a:extLst>
          </p:cNvPr>
          <p:cNvSpPr txBox="1"/>
          <p:nvPr/>
        </p:nvSpPr>
        <p:spPr>
          <a:xfrm>
            <a:off x="9857255" y="4309850"/>
            <a:ext cx="2004075" cy="523220"/>
          </a:xfrm>
          <a:prstGeom prst="rect">
            <a:avLst/>
          </a:prstGeom>
          <a:noFill/>
        </p:spPr>
        <p:txBody>
          <a:bodyPr wrap="none" rtlCol="0">
            <a:spAutoFit/>
          </a:bodyPr>
          <a:lstStyle/>
          <a:p>
            <a:r>
              <a:rPr lang="ro-RO" sz="1000"/>
              <a:t> </a:t>
            </a:r>
            <a:r>
              <a:rPr lang="ro-RO" sz="1000" i="1"/>
              <a:t>Sursa: </a:t>
            </a:r>
            <a:r>
              <a:rPr lang="ro-RO" sz="1000"/>
              <a:t>Anke Domaske, țesături din lapte</a:t>
            </a:r>
          </a:p>
          <a:p>
            <a:endParaRPr lang="en-US" dirty="0"/>
          </a:p>
        </p:txBody>
      </p:sp>
      <p:sp>
        <p:nvSpPr>
          <p:cNvPr id="26" name="TextBox 25">
            <a:extLst>
              <a:ext uri="{FF2B5EF4-FFF2-40B4-BE49-F238E27FC236}">
                <a16:creationId xmlns:a16="http://schemas.microsoft.com/office/drawing/2014/main" id="{51B6D5E5-E843-0C42-A6D6-90EB528A62B9}"/>
              </a:ext>
            </a:extLst>
          </p:cNvPr>
          <p:cNvSpPr txBox="1"/>
          <p:nvPr/>
        </p:nvSpPr>
        <p:spPr>
          <a:xfrm>
            <a:off x="9540383" y="1882446"/>
            <a:ext cx="2268570" cy="523220"/>
          </a:xfrm>
          <a:prstGeom prst="rect">
            <a:avLst/>
          </a:prstGeom>
          <a:noFill/>
        </p:spPr>
        <p:txBody>
          <a:bodyPr wrap="none" rtlCol="0">
            <a:spAutoFit/>
          </a:bodyPr>
          <a:lstStyle/>
          <a:p>
            <a:r>
              <a:rPr lang="ro-RO" sz="1000">
                <a:solidFill>
                  <a:schemeClr val="bg1"/>
                </a:solidFill>
              </a:rPr>
              <a:t> </a:t>
            </a:r>
            <a:r>
              <a:rPr lang="ro-RO" sz="1000" i="1">
                <a:solidFill>
                  <a:schemeClr val="bg1"/>
                </a:solidFill>
              </a:rPr>
              <a:t>Sursa: Gearpatrol.com by Bolt Threads</a:t>
            </a:r>
          </a:p>
          <a:p>
            <a:endParaRPr lang="en-US" dirty="0"/>
          </a:p>
        </p:txBody>
      </p:sp>
    </p:spTree>
    <p:extLst>
      <p:ext uri="{BB962C8B-B14F-4D97-AF65-F5344CB8AC3E}">
        <p14:creationId xmlns:p14="http://schemas.microsoft.com/office/powerpoint/2010/main" val="911548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13</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83919D63-E47C-2E49-BDD4-E59309768788}"/>
              </a:ext>
            </a:extLst>
          </p:cNvPr>
          <p:cNvPicPr>
            <a:picLocks noChangeAspect="1"/>
          </p:cNvPicPr>
          <p:nvPr/>
        </p:nvPicPr>
        <p:blipFill>
          <a:blip r:embed="rId4"/>
          <a:stretch>
            <a:fillRect/>
          </a:stretch>
        </p:blipFill>
        <p:spPr>
          <a:xfrm>
            <a:off x="0" y="914399"/>
            <a:ext cx="1761067" cy="1761067"/>
          </a:xfrm>
          <a:prstGeom prst="rect">
            <a:avLst/>
          </a:prstGeom>
        </p:spPr>
      </p:pic>
      <p:sp>
        <p:nvSpPr>
          <p:cNvPr id="14" name="TextBox 13">
            <a:extLst>
              <a:ext uri="{FF2B5EF4-FFF2-40B4-BE49-F238E27FC236}">
                <a16:creationId xmlns:a16="http://schemas.microsoft.com/office/drawing/2014/main" id="{DE4FDB37-2328-EF46-96B4-7EA316D270CE}"/>
              </a:ext>
            </a:extLst>
          </p:cNvPr>
          <p:cNvSpPr txBox="1"/>
          <p:nvPr/>
        </p:nvSpPr>
        <p:spPr>
          <a:xfrm>
            <a:off x="3319422" y="1414059"/>
            <a:ext cx="4730719" cy="646331"/>
          </a:xfrm>
          <a:prstGeom prst="rect">
            <a:avLst/>
          </a:prstGeom>
          <a:noFill/>
        </p:spPr>
        <p:txBody>
          <a:bodyPr wrap="none" rtlCol="0">
            <a:spAutoFit/>
          </a:bodyPr>
          <a:lstStyle/>
          <a:p>
            <a:r>
              <a:rPr lang="ro-RO" sz="3600" b="1">
                <a:solidFill>
                  <a:schemeClr val="accent6">
                    <a:lumMod val="50000"/>
                  </a:schemeClr>
                </a:solidFill>
              </a:rPr>
              <a:t>Obiectivul 13: Acțiune climatică </a:t>
            </a:r>
          </a:p>
        </p:txBody>
      </p:sp>
      <p:sp>
        <p:nvSpPr>
          <p:cNvPr id="21" name="TextBox 20">
            <a:extLst>
              <a:ext uri="{FF2B5EF4-FFF2-40B4-BE49-F238E27FC236}">
                <a16:creationId xmlns:a16="http://schemas.microsoft.com/office/drawing/2014/main" id="{EA886ED3-7F18-3645-BA05-76FDFF2CEA4A}"/>
              </a:ext>
            </a:extLst>
          </p:cNvPr>
          <p:cNvSpPr txBox="1"/>
          <p:nvPr/>
        </p:nvSpPr>
        <p:spPr>
          <a:xfrm>
            <a:off x="432882" y="2760971"/>
            <a:ext cx="7617259" cy="3785652"/>
          </a:xfrm>
          <a:prstGeom prst="rect">
            <a:avLst/>
          </a:prstGeom>
          <a:noFill/>
        </p:spPr>
        <p:txBody>
          <a:bodyPr wrap="square" rtlCol="0">
            <a:spAutoFit/>
          </a:bodyPr>
          <a:lstStyle/>
          <a:p>
            <a:r>
              <a:rPr lang="ro-RO" sz="2400" b="1">
                <a:solidFill>
                  <a:schemeClr val="accent6">
                    <a:lumMod val="50000"/>
                  </a:schemeClr>
                </a:solidFill>
              </a:rPr>
              <a:t>Țintă:  </a:t>
            </a:r>
            <a:r>
              <a:rPr lang="ro-RO" sz="2400">
                <a:solidFill>
                  <a:schemeClr val="accent1">
                    <a:lumMod val="50000"/>
                  </a:schemeClr>
                </a:solidFill>
              </a:rPr>
              <a:t>Luarea unor măsuri urgente de combatere a schimbărilor climatice și a impactului lor.</a:t>
            </a:r>
          </a:p>
          <a:p>
            <a:endParaRPr lang="en-US" sz="2400" dirty="0"/>
          </a:p>
          <a:p>
            <a:r>
              <a:rPr lang="ro-RO" sz="2400" b="1">
                <a:solidFill>
                  <a:schemeClr val="accent6">
                    <a:lumMod val="50000"/>
                  </a:schemeClr>
                </a:solidFill>
              </a:rPr>
              <a:t>Bioeconomia</a:t>
            </a:r>
            <a:r>
              <a:rPr lang="ro-RO" sz="2400"/>
              <a:t> </a:t>
            </a:r>
            <a:r>
              <a:rPr lang="ro-RO" sz="2400">
                <a:solidFill>
                  <a:schemeClr val="accent1">
                    <a:lumMod val="50000"/>
                  </a:schemeClr>
                </a:solidFill>
              </a:rPr>
              <a:t>poate înlocui resursele fosile cu cele regenerabile, poate folosi CO</a:t>
            </a:r>
            <a:r>
              <a:rPr lang="ro-RO" sz="2400" baseline="-25000">
                <a:solidFill>
                  <a:schemeClr val="accent1">
                    <a:lumMod val="50000"/>
                  </a:schemeClr>
                </a:solidFill>
              </a:rPr>
              <a:t>2</a:t>
            </a:r>
            <a:r>
              <a:rPr lang="ro-RO" sz="2400">
                <a:solidFill>
                  <a:schemeClr val="accent1">
                    <a:lumMod val="50000"/>
                  </a:schemeClr>
                </a:solidFill>
              </a:rPr>
              <a:t> ca materie primă și poate asigura producția cu emisii scăzute de carbon. De exemplu, utilizarea CO</a:t>
            </a:r>
            <a:r>
              <a:rPr lang="ro-RO" sz="2400" baseline="-25000">
                <a:solidFill>
                  <a:schemeClr val="accent1">
                    <a:lumMod val="50000"/>
                  </a:schemeClr>
                </a:solidFill>
              </a:rPr>
              <a:t>2</a:t>
            </a:r>
            <a:r>
              <a:rPr lang="ro-RO" sz="2400">
                <a:solidFill>
                  <a:schemeClr val="accent1">
                    <a:lumMod val="50000"/>
                  </a:schemeClr>
                </a:solidFill>
              </a:rPr>
              <a:t> ca materie primă pentru produse esențiale, cum sunt materiale de construcție, substanțe chimice sau combustibili. Miliarde de tone de CO</a:t>
            </a:r>
            <a:r>
              <a:rPr lang="ro-RO" sz="2400" baseline="-25000">
                <a:solidFill>
                  <a:schemeClr val="accent1">
                    <a:lumMod val="50000"/>
                  </a:schemeClr>
                </a:solidFill>
              </a:rPr>
              <a:t>2</a:t>
            </a:r>
            <a:r>
              <a:rPr lang="ro-RO" sz="2400">
                <a:solidFill>
                  <a:schemeClr val="accent1">
                    <a:lumMod val="50000"/>
                  </a:schemeClr>
                </a:solidFill>
              </a:rPr>
              <a:t> pot fi extrase din atmosferă în fiecare an și transformate în produse comerciale de succes.</a:t>
            </a:r>
          </a:p>
        </p:txBody>
      </p:sp>
      <p:pic>
        <p:nvPicPr>
          <p:cNvPr id="22" name="Picture 21">
            <a:extLst>
              <a:ext uri="{FF2B5EF4-FFF2-40B4-BE49-F238E27FC236}">
                <a16:creationId xmlns:a16="http://schemas.microsoft.com/office/drawing/2014/main" id="{C26A2063-6581-434F-B565-0130DF194AD5}"/>
              </a:ext>
            </a:extLst>
          </p:cNvPr>
          <p:cNvPicPr>
            <a:picLocks noChangeAspect="1"/>
          </p:cNvPicPr>
          <p:nvPr/>
        </p:nvPicPr>
        <p:blipFill>
          <a:blip r:embed="rId5"/>
          <a:stretch>
            <a:fillRect/>
          </a:stretch>
        </p:blipFill>
        <p:spPr>
          <a:xfrm>
            <a:off x="8033657" y="3519606"/>
            <a:ext cx="3937800" cy="2313107"/>
          </a:xfrm>
          <a:prstGeom prst="rect">
            <a:avLst/>
          </a:prstGeom>
        </p:spPr>
      </p:pic>
      <p:sp>
        <p:nvSpPr>
          <p:cNvPr id="23" name="TextBox 22">
            <a:extLst>
              <a:ext uri="{FF2B5EF4-FFF2-40B4-BE49-F238E27FC236}">
                <a16:creationId xmlns:a16="http://schemas.microsoft.com/office/drawing/2014/main" id="{A67B4C9F-36C8-6848-98B0-D97EDBB8BC89}"/>
              </a:ext>
            </a:extLst>
          </p:cNvPr>
          <p:cNvSpPr txBox="1"/>
          <p:nvPr/>
        </p:nvSpPr>
        <p:spPr>
          <a:xfrm>
            <a:off x="8464517" y="5832713"/>
            <a:ext cx="3602268" cy="261610"/>
          </a:xfrm>
          <a:prstGeom prst="rect">
            <a:avLst/>
          </a:prstGeom>
          <a:noFill/>
        </p:spPr>
        <p:txBody>
          <a:bodyPr wrap="none" rtlCol="0">
            <a:spAutoFit/>
          </a:bodyPr>
          <a:lstStyle/>
          <a:p>
            <a:r>
              <a:rPr lang="ro-RO" sz="1100" i="1">
                <a:solidFill>
                  <a:schemeClr val="bg1">
                    <a:lumMod val="50000"/>
                  </a:schemeClr>
                </a:solidFill>
              </a:rPr>
              <a:t>Sursa: The World Economic Forum by REUTERS/David Gray</a:t>
            </a:r>
          </a:p>
        </p:txBody>
      </p:sp>
    </p:spTree>
    <p:extLst>
      <p:ext uri="{BB962C8B-B14F-4D97-AF65-F5344CB8AC3E}">
        <p14:creationId xmlns:p14="http://schemas.microsoft.com/office/powerpoint/2010/main" val="44643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Prezentare generală</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a:extLst>
              <a:ext uri="{FF2B5EF4-FFF2-40B4-BE49-F238E27FC236}">
                <a16:creationId xmlns:a16="http://schemas.microsoft.com/office/drawing/2014/main" id="{AA0749D9-D750-564F-8761-29D3866C3028}"/>
              </a:ext>
            </a:extLst>
          </p:cNvPr>
          <p:cNvSpPr txBox="1"/>
          <p:nvPr/>
        </p:nvSpPr>
        <p:spPr>
          <a:xfrm>
            <a:off x="489969" y="1902679"/>
            <a:ext cx="5484947" cy="3416320"/>
          </a:xfrm>
          <a:prstGeom prst="rect">
            <a:avLst/>
          </a:prstGeom>
          <a:noFill/>
        </p:spPr>
        <p:txBody>
          <a:bodyPr wrap="square" rtlCol="0">
            <a:spAutoFit/>
          </a:bodyPr>
          <a:lstStyle/>
          <a:p>
            <a:pPr lvl="1"/>
            <a:r>
              <a:rPr lang="ro-RO" sz="2400" b="1">
                <a:solidFill>
                  <a:schemeClr val="accent1">
                    <a:lumMod val="50000"/>
                  </a:schemeClr>
                </a:solidFill>
              </a:rPr>
              <a:t>Prezentare generală</a:t>
            </a:r>
          </a:p>
          <a:p>
            <a:pPr lvl="1"/>
            <a:endParaRPr lang="en-US" sz="2400" b="1" dirty="0">
              <a:solidFill>
                <a:schemeClr val="accent1">
                  <a:lumMod val="50000"/>
                </a:schemeClr>
              </a:solidFill>
            </a:endParaRPr>
          </a:p>
          <a:p>
            <a:pPr marL="749300" lvl="1" indent="-342900">
              <a:buFont typeface="Arial" charset="0"/>
              <a:buChar char="•"/>
            </a:pPr>
            <a:r>
              <a:rPr lang="ro-RO" sz="2400">
                <a:solidFill>
                  <a:schemeClr val="accent1">
                    <a:lumMod val="50000"/>
                  </a:schemeClr>
                </a:solidFill>
              </a:rPr>
              <a:t>Ce sunt obiectivele de dezvoltare durabilă (ODD)?</a:t>
            </a:r>
          </a:p>
          <a:p>
            <a:pPr marL="749300" lvl="1" indent="-342900">
              <a:buFont typeface="Arial" charset="0"/>
              <a:buChar char="•"/>
            </a:pPr>
            <a:r>
              <a:rPr lang="ro-RO" sz="2400">
                <a:solidFill>
                  <a:schemeClr val="accent1">
                    <a:lumMod val="50000"/>
                  </a:schemeClr>
                </a:solidFill>
              </a:rPr>
              <a:t>Care sunt țintele în cadrul fiecărui ODD?</a:t>
            </a:r>
          </a:p>
          <a:p>
            <a:pPr marL="749300" lvl="1" indent="-342900">
              <a:buFont typeface="Arial" charset="0"/>
              <a:buChar char="•"/>
            </a:pPr>
            <a:r>
              <a:rPr lang="ro-RO" sz="2400">
                <a:solidFill>
                  <a:schemeClr val="accent1">
                    <a:lumMod val="50000"/>
                  </a:schemeClr>
                </a:solidFill>
              </a:rPr>
              <a:t>Exercițiu pe tema îndeplinirii ODD în lume.</a:t>
            </a:r>
          </a:p>
          <a:p>
            <a:pPr marL="749300" lvl="1" indent="-342900">
              <a:buFont typeface="Arial" charset="0"/>
              <a:buChar char="•"/>
            </a:pPr>
            <a:r>
              <a:rPr lang="ro-RO" sz="2400">
                <a:solidFill>
                  <a:schemeClr val="accent1">
                    <a:lumMod val="50000"/>
                  </a:schemeClr>
                </a:solidFill>
              </a:rPr>
              <a:t>Legăturile dintre bioeconomie și unele ODD. </a:t>
            </a:r>
          </a:p>
        </p:txBody>
      </p:sp>
      <p:pic>
        <p:nvPicPr>
          <p:cNvPr id="11" name="Picture 10">
            <a:extLst>
              <a:ext uri="{FF2B5EF4-FFF2-40B4-BE49-F238E27FC236}">
                <a16:creationId xmlns:a16="http://schemas.microsoft.com/office/drawing/2014/main" id="{A6A377E7-D5CA-E848-BF76-DDF19ACD353F}"/>
              </a:ext>
            </a:extLst>
          </p:cNvPr>
          <p:cNvPicPr>
            <a:picLocks noChangeAspect="1"/>
          </p:cNvPicPr>
          <p:nvPr/>
        </p:nvPicPr>
        <p:blipFill>
          <a:blip r:embed="rId4"/>
          <a:stretch>
            <a:fillRect/>
          </a:stretch>
        </p:blipFill>
        <p:spPr>
          <a:xfrm>
            <a:off x="6476999" y="1597940"/>
            <a:ext cx="5715000" cy="4449518"/>
          </a:xfrm>
          <a:prstGeom prst="rect">
            <a:avLst/>
          </a:prstGeom>
        </p:spPr>
      </p:pic>
    </p:spTree>
    <p:extLst>
      <p:ext uri="{BB962C8B-B14F-4D97-AF65-F5344CB8AC3E}">
        <p14:creationId xmlns:p14="http://schemas.microsoft.com/office/powerpoint/2010/main" val="127298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14</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1" name="Picture 10">
            <a:extLst>
              <a:ext uri="{FF2B5EF4-FFF2-40B4-BE49-F238E27FC236}">
                <a16:creationId xmlns:a16="http://schemas.microsoft.com/office/drawing/2014/main" id="{3C6D423C-B413-C147-A4CC-F12F53F51321}"/>
              </a:ext>
            </a:extLst>
          </p:cNvPr>
          <p:cNvPicPr>
            <a:picLocks noChangeAspect="1"/>
          </p:cNvPicPr>
          <p:nvPr/>
        </p:nvPicPr>
        <p:blipFill>
          <a:blip r:embed="rId4"/>
          <a:stretch>
            <a:fillRect/>
          </a:stretch>
        </p:blipFill>
        <p:spPr>
          <a:xfrm>
            <a:off x="0" y="914399"/>
            <a:ext cx="1598082" cy="1598082"/>
          </a:xfrm>
          <a:prstGeom prst="rect">
            <a:avLst/>
          </a:prstGeom>
        </p:spPr>
      </p:pic>
      <p:sp>
        <p:nvSpPr>
          <p:cNvPr id="12" name="TextBox 11">
            <a:extLst>
              <a:ext uri="{FF2B5EF4-FFF2-40B4-BE49-F238E27FC236}">
                <a16:creationId xmlns:a16="http://schemas.microsoft.com/office/drawing/2014/main" id="{86032126-E615-D747-AA46-B55EF339DCF2}"/>
              </a:ext>
            </a:extLst>
          </p:cNvPr>
          <p:cNvSpPr txBox="1"/>
          <p:nvPr/>
        </p:nvSpPr>
        <p:spPr>
          <a:xfrm>
            <a:off x="3969050" y="1429192"/>
            <a:ext cx="5061129" cy="923330"/>
          </a:xfrm>
          <a:prstGeom prst="rect">
            <a:avLst/>
          </a:prstGeom>
          <a:noFill/>
        </p:spPr>
        <p:txBody>
          <a:bodyPr wrap="none" rtlCol="0">
            <a:spAutoFit/>
          </a:bodyPr>
          <a:lstStyle/>
          <a:p>
            <a:r>
              <a:rPr lang="ro-RO" sz="3600" b="1">
                <a:solidFill>
                  <a:srgbClr val="0070C0"/>
                </a:solidFill>
              </a:rPr>
              <a:t>Obiectivul 14: Viața acvatică</a:t>
            </a:r>
          </a:p>
          <a:p>
            <a:endParaRPr lang="en-US" dirty="0"/>
          </a:p>
        </p:txBody>
      </p:sp>
      <p:sp>
        <p:nvSpPr>
          <p:cNvPr id="17" name="TextBox 16">
            <a:extLst>
              <a:ext uri="{FF2B5EF4-FFF2-40B4-BE49-F238E27FC236}">
                <a16:creationId xmlns:a16="http://schemas.microsoft.com/office/drawing/2014/main" id="{DC52CC6A-AB21-D64F-AEF9-AB82DD99A2F4}"/>
              </a:ext>
            </a:extLst>
          </p:cNvPr>
          <p:cNvSpPr txBox="1"/>
          <p:nvPr/>
        </p:nvSpPr>
        <p:spPr>
          <a:xfrm>
            <a:off x="258227" y="2759343"/>
            <a:ext cx="8714928" cy="3785652"/>
          </a:xfrm>
          <a:prstGeom prst="rect">
            <a:avLst/>
          </a:prstGeom>
          <a:noFill/>
        </p:spPr>
        <p:txBody>
          <a:bodyPr wrap="square" rtlCol="0">
            <a:spAutoFit/>
          </a:bodyPr>
          <a:lstStyle/>
          <a:p>
            <a:r>
              <a:rPr lang="ro-RO" sz="2400" b="1">
                <a:solidFill>
                  <a:srgbClr val="0070C0"/>
                </a:solidFill>
              </a:rPr>
              <a:t>Țintă:</a:t>
            </a:r>
            <a:r>
              <a:rPr lang="ro-RO" sz="2400" b="1">
                <a:solidFill>
                  <a:schemeClr val="accent1">
                    <a:lumMod val="50000"/>
                  </a:schemeClr>
                </a:solidFill>
              </a:rPr>
              <a:t> </a:t>
            </a:r>
            <a:r>
              <a:rPr lang="ro-RO" sz="2400">
                <a:solidFill>
                  <a:schemeClr val="accent1">
                    <a:lumMod val="50000"/>
                  </a:schemeClr>
                </a:solidFill>
              </a:rPr>
              <a:t>Conservarea și utilizarea durabilă a oceanelor, mărilor și a resurselor marine pentru o dezvoltare durabilă.</a:t>
            </a:r>
          </a:p>
          <a:p>
            <a:endParaRPr lang="en-US" sz="2400" dirty="0"/>
          </a:p>
          <a:p>
            <a:r>
              <a:rPr lang="ro-RO" sz="2400" b="1">
                <a:solidFill>
                  <a:srgbClr val="0070C0"/>
                </a:solidFill>
              </a:rPr>
              <a:t>Bioeconomia </a:t>
            </a:r>
            <a:r>
              <a:rPr lang="ro-RO" sz="2400">
                <a:solidFill>
                  <a:schemeClr val="accent1">
                    <a:lumMod val="50000"/>
                  </a:schemeClr>
                </a:solidFill>
              </a:rPr>
              <a:t>(sau economia „albastră”) poate valorifica mai bine fauna (pește) și flora (alge) marină în produse ecologice de mare valoare, cum sunt alimentele de uz uman/animal ori produsele cosmetice sau farmaceutice biologice . De exemplu, reziduurile de pește, moluște și alge pot fi folosite pentru producerea unor materiale plastice care nu folosesc materii prime fosile. În acest mod, putem transforma deșeurile în produse asemănătoare celor din plastic, rezistente, organice, biodegradabile și care nu dăunează mediului.</a:t>
            </a:r>
          </a:p>
        </p:txBody>
      </p:sp>
      <p:pic>
        <p:nvPicPr>
          <p:cNvPr id="18" name="Picture 17">
            <a:extLst>
              <a:ext uri="{FF2B5EF4-FFF2-40B4-BE49-F238E27FC236}">
                <a16:creationId xmlns:a16="http://schemas.microsoft.com/office/drawing/2014/main" id="{04E88330-C74F-5645-AEC9-D9E2DC1C32A2}"/>
              </a:ext>
            </a:extLst>
          </p:cNvPr>
          <p:cNvPicPr>
            <a:picLocks noChangeAspect="1"/>
          </p:cNvPicPr>
          <p:nvPr/>
        </p:nvPicPr>
        <p:blipFill>
          <a:blip r:embed="rId5"/>
          <a:stretch>
            <a:fillRect/>
          </a:stretch>
        </p:blipFill>
        <p:spPr>
          <a:xfrm>
            <a:off x="9408734" y="4306763"/>
            <a:ext cx="2347688" cy="2013216"/>
          </a:xfrm>
          <a:prstGeom prst="rect">
            <a:avLst/>
          </a:prstGeom>
        </p:spPr>
      </p:pic>
      <p:pic>
        <p:nvPicPr>
          <p:cNvPr id="19" name="Picture 18">
            <a:extLst>
              <a:ext uri="{FF2B5EF4-FFF2-40B4-BE49-F238E27FC236}">
                <a16:creationId xmlns:a16="http://schemas.microsoft.com/office/drawing/2014/main" id="{71F3E52D-F644-3C49-9782-FF3A2B1F921D}"/>
              </a:ext>
            </a:extLst>
          </p:cNvPr>
          <p:cNvPicPr>
            <a:picLocks noChangeAspect="1"/>
          </p:cNvPicPr>
          <p:nvPr/>
        </p:nvPicPr>
        <p:blipFill>
          <a:blip r:embed="rId6"/>
          <a:stretch>
            <a:fillRect/>
          </a:stretch>
        </p:blipFill>
        <p:spPr>
          <a:xfrm>
            <a:off x="9249717" y="1999127"/>
            <a:ext cx="2665721" cy="2013216"/>
          </a:xfrm>
          <a:prstGeom prst="rect">
            <a:avLst/>
          </a:prstGeom>
        </p:spPr>
      </p:pic>
      <p:sp>
        <p:nvSpPr>
          <p:cNvPr id="20" name="Rectangle 19">
            <a:extLst>
              <a:ext uri="{FF2B5EF4-FFF2-40B4-BE49-F238E27FC236}">
                <a16:creationId xmlns:a16="http://schemas.microsoft.com/office/drawing/2014/main" id="{3F1D543D-94DD-6148-AF4F-B46B2144C36C}"/>
              </a:ext>
            </a:extLst>
          </p:cNvPr>
          <p:cNvSpPr/>
          <p:nvPr/>
        </p:nvSpPr>
        <p:spPr>
          <a:xfrm>
            <a:off x="10406372" y="6298774"/>
            <a:ext cx="1350050" cy="492443"/>
          </a:xfrm>
          <a:prstGeom prst="rect">
            <a:avLst/>
          </a:prstGeom>
        </p:spPr>
        <p:txBody>
          <a:bodyPr wrap="none">
            <a:spAutoFit/>
          </a:bodyPr>
          <a:lstStyle/>
          <a:p>
            <a:r>
              <a:rPr lang="ro-RO" sz="800"/>
              <a:t>Sursa: Premiul James Dyson</a:t>
            </a:r>
          </a:p>
          <a:p>
            <a:endParaRPr lang="en-US" dirty="0"/>
          </a:p>
        </p:txBody>
      </p:sp>
      <p:sp>
        <p:nvSpPr>
          <p:cNvPr id="24" name="Rectangle 23">
            <a:extLst>
              <a:ext uri="{FF2B5EF4-FFF2-40B4-BE49-F238E27FC236}">
                <a16:creationId xmlns:a16="http://schemas.microsoft.com/office/drawing/2014/main" id="{BDD6F1D3-3D89-E04E-8F41-484ECEF40AD5}"/>
              </a:ext>
            </a:extLst>
          </p:cNvPr>
          <p:cNvSpPr/>
          <p:nvPr/>
        </p:nvSpPr>
        <p:spPr>
          <a:xfrm>
            <a:off x="9714368" y="4056065"/>
            <a:ext cx="1471878" cy="215444"/>
          </a:xfrm>
          <a:prstGeom prst="rect">
            <a:avLst/>
          </a:prstGeom>
        </p:spPr>
        <p:txBody>
          <a:bodyPr wrap="none">
            <a:spAutoFit/>
          </a:bodyPr>
          <a:lstStyle/>
          <a:p>
            <a:r>
              <a:rPr lang="ro-RO" sz="800" i="1"/>
              <a:t>Sursa: REUTERS/Stuart McDill</a:t>
            </a:r>
          </a:p>
        </p:txBody>
      </p:sp>
    </p:spTree>
    <p:extLst>
      <p:ext uri="{BB962C8B-B14F-4D97-AF65-F5344CB8AC3E}">
        <p14:creationId xmlns:p14="http://schemas.microsoft.com/office/powerpoint/2010/main" val="187980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15</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F813FCE0-F12B-D241-9C49-953C1406D1C4}"/>
              </a:ext>
            </a:extLst>
          </p:cNvPr>
          <p:cNvPicPr>
            <a:picLocks noChangeAspect="1"/>
          </p:cNvPicPr>
          <p:nvPr/>
        </p:nvPicPr>
        <p:blipFill>
          <a:blip r:embed="rId4"/>
          <a:stretch>
            <a:fillRect/>
          </a:stretch>
        </p:blipFill>
        <p:spPr>
          <a:xfrm>
            <a:off x="3118" y="914399"/>
            <a:ext cx="1793631" cy="1793631"/>
          </a:xfrm>
          <a:prstGeom prst="rect">
            <a:avLst/>
          </a:prstGeom>
        </p:spPr>
      </p:pic>
      <p:sp>
        <p:nvSpPr>
          <p:cNvPr id="14" name="TextBox 13">
            <a:extLst>
              <a:ext uri="{FF2B5EF4-FFF2-40B4-BE49-F238E27FC236}">
                <a16:creationId xmlns:a16="http://schemas.microsoft.com/office/drawing/2014/main" id="{A83D795F-25C6-FC47-AF3C-85E0EB76F4E7}"/>
              </a:ext>
            </a:extLst>
          </p:cNvPr>
          <p:cNvSpPr txBox="1"/>
          <p:nvPr/>
        </p:nvSpPr>
        <p:spPr>
          <a:xfrm>
            <a:off x="2178904" y="1389733"/>
            <a:ext cx="4200061" cy="923330"/>
          </a:xfrm>
          <a:prstGeom prst="rect">
            <a:avLst/>
          </a:prstGeom>
          <a:noFill/>
        </p:spPr>
        <p:txBody>
          <a:bodyPr wrap="none" rtlCol="0">
            <a:spAutoFit/>
          </a:bodyPr>
          <a:lstStyle/>
          <a:p>
            <a:r>
              <a:rPr lang="ro-RO" sz="3600" b="1" dirty="0">
                <a:solidFill>
                  <a:srgbClr val="00B050"/>
                </a:solidFill>
              </a:rPr>
              <a:t>Obiectivul 15: Viața terestră </a:t>
            </a:r>
          </a:p>
          <a:p>
            <a:endParaRPr lang="en-US" dirty="0"/>
          </a:p>
        </p:txBody>
      </p:sp>
      <p:sp>
        <p:nvSpPr>
          <p:cNvPr id="21" name="TextBox 20">
            <a:extLst>
              <a:ext uri="{FF2B5EF4-FFF2-40B4-BE49-F238E27FC236}">
                <a16:creationId xmlns:a16="http://schemas.microsoft.com/office/drawing/2014/main" id="{0D942517-E5B5-9F4B-A6A2-9E1E1FE3268D}"/>
              </a:ext>
            </a:extLst>
          </p:cNvPr>
          <p:cNvSpPr txBox="1"/>
          <p:nvPr/>
        </p:nvSpPr>
        <p:spPr>
          <a:xfrm>
            <a:off x="252430" y="4201548"/>
            <a:ext cx="11360450" cy="2308324"/>
          </a:xfrm>
          <a:prstGeom prst="rect">
            <a:avLst/>
          </a:prstGeom>
          <a:noFill/>
        </p:spPr>
        <p:txBody>
          <a:bodyPr wrap="square" rtlCol="0">
            <a:spAutoFit/>
          </a:bodyPr>
          <a:lstStyle/>
          <a:p>
            <a:r>
              <a:rPr lang="ro-RO" sz="2400" b="1">
                <a:solidFill>
                  <a:srgbClr val="3D8400"/>
                </a:solidFill>
              </a:rPr>
              <a:t>Bioeconomia</a:t>
            </a:r>
            <a:r>
              <a:rPr lang="ro-RO" sz="2400">
                <a:solidFill>
                  <a:srgbClr val="3D8400"/>
                </a:solidFill>
              </a:rPr>
              <a:t> </a:t>
            </a:r>
            <a:r>
              <a:rPr lang="ro-RO" sz="2400">
                <a:solidFill>
                  <a:schemeClr val="accent1">
                    <a:lumMod val="50000"/>
                  </a:schemeClr>
                </a:solidFill>
              </a:rPr>
              <a:t>promovează valoarea biodiversității ca activ în bioeconomie. Plantele sunt considerate ca resurse de mare valoare pentru produse din biomasă, inclusiv pentru biocombustibili. Dezvoltarea durabilă, biodiversitatea și conservarea solului  sunt susținute prin utilizarea durabilă a resurselor naturale, conform condițiilor locale, prevenind supraexploatarea sau degradarea solurilor și evitând folosirea resurselor rare. De exemplu, frunzele de măslin pot fi folosite ca substanțe ecologice pentru tăbăcirea pieilor.</a:t>
            </a:r>
          </a:p>
        </p:txBody>
      </p:sp>
      <p:pic>
        <p:nvPicPr>
          <p:cNvPr id="10" name="Picture 9"/>
          <p:cNvPicPr/>
          <p:nvPr/>
        </p:nvPicPr>
        <p:blipFill>
          <a:blip r:embed="rId5">
            <a:extLst>
              <a:ext uri="{28A0092B-C50C-407E-A947-70E740481C1C}">
                <a14:useLocalDpi xmlns:a14="http://schemas.microsoft.com/office/drawing/2010/main"/>
              </a:ext>
            </a:extLst>
          </a:blip>
          <a:srcRect/>
          <a:stretch>
            <a:fillRect/>
          </a:stretch>
        </p:blipFill>
        <p:spPr bwMode="auto">
          <a:xfrm>
            <a:off x="7913066" y="1450035"/>
            <a:ext cx="4016539" cy="2626117"/>
          </a:xfrm>
          <a:prstGeom prst="rect">
            <a:avLst/>
          </a:prstGeom>
          <a:noFill/>
          <a:ln>
            <a:noFill/>
          </a:ln>
        </p:spPr>
      </p:pic>
      <p:sp>
        <p:nvSpPr>
          <p:cNvPr id="3" name="Rectangle 2"/>
          <p:cNvSpPr/>
          <p:nvPr/>
        </p:nvSpPr>
        <p:spPr>
          <a:xfrm>
            <a:off x="252430" y="2937822"/>
            <a:ext cx="8251490" cy="830997"/>
          </a:xfrm>
          <a:prstGeom prst="rect">
            <a:avLst/>
          </a:prstGeom>
        </p:spPr>
        <p:txBody>
          <a:bodyPr wrap="square">
            <a:spAutoFit/>
          </a:bodyPr>
          <a:lstStyle/>
          <a:p>
            <a:r>
              <a:rPr lang="ro-RO" sz="2400" b="1">
                <a:solidFill>
                  <a:srgbClr val="3D8400"/>
                </a:solidFill>
              </a:rPr>
              <a:t>Țintă: </a:t>
            </a:r>
            <a:r>
              <a:rPr lang="ro-RO" sz="2400" b="1">
                <a:solidFill>
                  <a:schemeClr val="accent1">
                    <a:lumMod val="50000"/>
                  </a:schemeClr>
                </a:solidFill>
              </a:rPr>
              <a:t> </a:t>
            </a:r>
            <a:r>
              <a:rPr lang="ro-RO" sz="2400">
                <a:solidFill>
                  <a:schemeClr val="accent1">
                    <a:lumMod val="50000"/>
                  </a:schemeClr>
                </a:solidFill>
              </a:rPr>
              <a:t>Gestionarea durabilă a pădurilor, combaterea deșertificării, stoparea și repararea degradării solului  și stoparea pierderilor de biodiversitate. </a:t>
            </a:r>
          </a:p>
        </p:txBody>
      </p:sp>
    </p:spTree>
    <p:extLst>
      <p:ext uri="{BB962C8B-B14F-4D97-AF65-F5344CB8AC3E}">
        <p14:creationId xmlns:p14="http://schemas.microsoft.com/office/powerpoint/2010/main" val="1693254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0"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1">
            <a:extLst>
              <a:ext uri="{FF2B5EF4-FFF2-40B4-BE49-F238E27FC236}">
                <a16:creationId xmlns:a16="http://schemas.microsoft.com/office/drawing/2014/main" id="{916C075C-E486-8B40-A758-F39602688645}"/>
              </a:ext>
            </a:extLst>
          </p:cNvPr>
          <p:cNvSpPr txBox="1"/>
          <p:nvPr/>
        </p:nvSpPr>
        <p:spPr>
          <a:xfrm>
            <a:off x="6335486" y="108947"/>
            <a:ext cx="5856513"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Monitorizarea bioeconomiei</a:t>
            </a:r>
          </a:p>
        </p:txBody>
      </p:sp>
      <p:sp>
        <p:nvSpPr>
          <p:cNvPr id="8" name="TextBox 7">
            <a:extLst>
              <a:ext uri="{FF2B5EF4-FFF2-40B4-BE49-F238E27FC236}">
                <a16:creationId xmlns:a16="http://schemas.microsoft.com/office/drawing/2014/main" id="{B07D07DA-DE10-4D4C-8341-61C5FA8E4FC4}"/>
              </a:ext>
            </a:extLst>
          </p:cNvPr>
          <p:cNvSpPr txBox="1"/>
          <p:nvPr/>
        </p:nvSpPr>
        <p:spPr>
          <a:xfrm>
            <a:off x="737341" y="2785917"/>
            <a:ext cx="8451907" cy="2585323"/>
          </a:xfrm>
          <a:prstGeom prst="rect">
            <a:avLst/>
          </a:prstGeom>
          <a:noFill/>
        </p:spPr>
        <p:txBody>
          <a:bodyPr wrap="square" rtlCol="0">
            <a:spAutoFit/>
          </a:bodyPr>
          <a:lstStyle/>
          <a:p>
            <a:pPr algn="just"/>
            <a:r>
              <a:rPr lang="ro-RO" sz="2400">
                <a:solidFill>
                  <a:schemeClr val="accent1">
                    <a:lumMod val="50000"/>
                  </a:schemeClr>
                </a:solidFill>
              </a:rPr>
              <a:t>Bioeconomia este avantajoasă doar dacă potențialele sale efecte negative sunt monitorizate și contracarate. Produsele noi ecologice pot avea un impact pozitiv, dar nu reprezintă soluția-miracol pentru toate provocările legate de dezvoltarea durabilă. Bioeconomia poate contribui la transformarea durabilă doar dacă este însoțită de reducerea consumului și de prelungirea vieții de exploatare a produselor.</a:t>
            </a:r>
          </a:p>
          <a:p>
            <a:endParaRPr lang="en-US" dirty="0"/>
          </a:p>
        </p:txBody>
      </p:sp>
      <p:sp>
        <p:nvSpPr>
          <p:cNvPr id="9" name="TextBox 8">
            <a:extLst>
              <a:ext uri="{FF2B5EF4-FFF2-40B4-BE49-F238E27FC236}">
                <a16:creationId xmlns:a16="http://schemas.microsoft.com/office/drawing/2014/main" id="{7DD7E9DC-5BAC-BB4C-A738-249BD4195B68}"/>
              </a:ext>
            </a:extLst>
          </p:cNvPr>
          <p:cNvSpPr txBox="1"/>
          <p:nvPr/>
        </p:nvSpPr>
        <p:spPr>
          <a:xfrm>
            <a:off x="1863709" y="1150152"/>
            <a:ext cx="9397999" cy="1077218"/>
          </a:xfrm>
          <a:prstGeom prst="rect">
            <a:avLst/>
          </a:prstGeom>
          <a:noFill/>
        </p:spPr>
        <p:txBody>
          <a:bodyPr wrap="square" rtlCol="0">
            <a:spAutoFit/>
          </a:bodyPr>
          <a:lstStyle/>
          <a:p>
            <a:pPr algn="ctr"/>
            <a:r>
              <a:rPr lang="ro-RO" sz="3200" b="1">
                <a:solidFill>
                  <a:srgbClr val="0070C0"/>
                </a:solidFill>
              </a:rPr>
              <a:t>Importanța monitorizării și contracarării oricăror efecte negative ale bioeconomiei.</a:t>
            </a: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62882" y="2815825"/>
            <a:ext cx="2349500" cy="2641600"/>
          </a:xfrm>
          <a:prstGeom prst="rect">
            <a:avLst/>
          </a:prstGeom>
        </p:spPr>
      </p:pic>
      <p:sp>
        <p:nvSpPr>
          <p:cNvPr id="13" name="TextBox 12"/>
          <p:cNvSpPr txBox="1"/>
          <p:nvPr/>
        </p:nvSpPr>
        <p:spPr>
          <a:xfrm>
            <a:off x="9613017" y="5522660"/>
            <a:ext cx="2399365" cy="646331"/>
          </a:xfrm>
          <a:prstGeom prst="rect">
            <a:avLst/>
          </a:prstGeom>
          <a:noFill/>
        </p:spPr>
        <p:txBody>
          <a:bodyPr wrap="square" rtlCol="0">
            <a:spAutoFit/>
          </a:bodyPr>
          <a:lstStyle/>
          <a:p>
            <a:r>
              <a:rPr lang="ro-RO" sz="1200"/>
              <a:t>Sursa imaginii: </a:t>
            </a:r>
            <a:r>
              <a:rPr lang="ro-RO" sz="1200">
                <a:hlinkClick r:id="rId5"/>
              </a:rPr>
              <a:t>http://www.eutimes.eu/tag/environmental-protection/</a:t>
            </a:r>
            <a:r>
              <a:rPr lang="ro-RO" sz="1200"/>
              <a:t> </a:t>
            </a:r>
          </a:p>
        </p:txBody>
      </p:sp>
    </p:spTree>
    <p:extLst>
      <p:ext uri="{BB962C8B-B14F-4D97-AF65-F5344CB8AC3E}">
        <p14:creationId xmlns:p14="http://schemas.microsoft.com/office/powerpoint/2010/main" val="159985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0"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1">
            <a:extLst>
              <a:ext uri="{FF2B5EF4-FFF2-40B4-BE49-F238E27FC236}">
                <a16:creationId xmlns:a16="http://schemas.microsoft.com/office/drawing/2014/main" id="{916C075C-E486-8B40-A758-F39602688645}"/>
              </a:ext>
            </a:extLst>
          </p:cNvPr>
          <p:cNvSpPr txBox="1"/>
          <p:nvPr/>
        </p:nvSpPr>
        <p:spPr>
          <a:xfrm>
            <a:off x="6155870" y="74804"/>
            <a:ext cx="5856513"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Film despre ODD</a:t>
            </a:r>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9582" y="1006763"/>
            <a:ext cx="8291945" cy="4272349"/>
          </a:xfrm>
          <a:prstGeom prst="rect">
            <a:avLst/>
          </a:prstGeom>
        </p:spPr>
      </p:pic>
      <p:sp>
        <p:nvSpPr>
          <p:cNvPr id="15" name="Rectangle 14"/>
          <p:cNvSpPr/>
          <p:nvPr/>
        </p:nvSpPr>
        <p:spPr>
          <a:xfrm>
            <a:off x="1640476" y="5446579"/>
            <a:ext cx="9381286" cy="646331"/>
          </a:xfrm>
          <a:prstGeom prst="rect">
            <a:avLst/>
          </a:prstGeom>
        </p:spPr>
        <p:txBody>
          <a:bodyPr wrap="none">
            <a:spAutoFit/>
          </a:bodyPr>
          <a:lstStyle/>
          <a:p>
            <a:pPr lvl="0" defTabSz="914400">
              <a:defRPr/>
            </a:pPr>
            <a:r>
              <a:rPr lang="ro-RO" b="1"/>
              <a:t>Film (2 minute și 8 secunde):</a:t>
            </a:r>
            <a:r>
              <a:rPr lang="ro-RO"/>
              <a:t> </a:t>
            </a:r>
            <a:r>
              <a:rPr lang="ro-RO">
                <a:hlinkClick r:id="rId5"/>
              </a:rPr>
              <a:t>https://www.youtube.com/watch?v=3WODX8fyRHA </a:t>
            </a:r>
          </a:p>
          <a:p>
            <a:pPr lvl="0" defTabSz="914400">
              <a:defRPr/>
            </a:pPr>
            <a:r>
              <a:rPr lang="ro-RO" b="1"/>
              <a:t>Subtitrare și în limbile:</a:t>
            </a:r>
            <a:r>
              <a:rPr lang="ro-RO"/>
              <a:t> bulgară, letonă, macedoneană, polonă și română</a:t>
            </a:r>
          </a:p>
        </p:txBody>
      </p:sp>
    </p:spTree>
    <p:extLst>
      <p:ext uri="{BB962C8B-B14F-4D97-AF65-F5344CB8AC3E}">
        <p14:creationId xmlns:p14="http://schemas.microsoft.com/office/powerpoint/2010/main" val="185093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ro-RO" sz="1400">
                <a:solidFill>
                  <a:schemeClr val="bg1"/>
                </a:solidFill>
                <a:latin typeface="Roboto" panose="02000000000000000000" pitchFamily="2" charset="0"/>
                <a:ea typeface="Roboto" panose="02000000000000000000" pitchFamily="2" charset="0"/>
                <a:cs typeface="Arial" panose="020B0604020202020204" pitchFamily="34" charset="0"/>
              </a:rPr>
              <a:t>Numele lectorului</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ro-RO" sz="4000" b="1">
                <a:solidFill>
                  <a:srgbClr val="FFED00"/>
                </a:solidFill>
              </a:rPr>
              <a:t>Întrebări și discuții</a:t>
            </a:r>
          </a:p>
        </p:txBody>
      </p:sp>
    </p:spTree>
    <p:extLst>
      <p:ext uri="{BB962C8B-B14F-4D97-AF65-F5344CB8AC3E}">
        <p14:creationId xmlns:p14="http://schemas.microsoft.com/office/powerpoint/2010/main" val="167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ro-RO" sz="2400" b="1">
                <a:solidFill>
                  <a:schemeClr val="accent6">
                    <a:lumMod val="50000"/>
                  </a:schemeClr>
                </a:solidFill>
              </a:rPr>
              <a:t>Aceste resurse educaționale au fost elaborate în cadrul proiectului BE-Rural</a:t>
            </a:r>
            <a:r>
              <a:rPr lang="ro-RO" sz="2400" b="1">
                <a:solidFill>
                  <a:schemeClr val="accent3">
                    <a:lumMod val="75000"/>
                  </a:schemeClr>
                </a:solidFill>
              </a:rPr>
              <a:t> </a:t>
            </a:r>
          </a:p>
          <a:p>
            <a:pPr algn="ctr"/>
            <a:r>
              <a:rPr lang="ro-RO">
                <a:solidFill>
                  <a:schemeClr val="accent3">
                    <a:lumMod val="75000"/>
                  </a:schemeClr>
                </a:solidFill>
              </a:rPr>
              <a:t>Strategii bioeconomice și foi de parcurs pentru intensificarea dezvoltării rurale și regionale în UE</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ro-RO" sz="2400" b="1">
                <a:solidFill>
                  <a:srgbClr val="AE0917"/>
                </a:solidFill>
                <a:ea typeface="Roboto" panose="02000000000000000000" pitchFamily="2" charset="0"/>
                <a:cs typeface="Arial" panose="020B0604020202020204" pitchFamily="34" charset="0"/>
              </a:rPr>
              <a:t>BE-Rural sprijină </a:t>
            </a:r>
          </a:p>
          <a:p>
            <a:pPr algn="just">
              <a:spcAft>
                <a:spcPts val="1800"/>
              </a:spcAft>
            </a:pPr>
            <a:r>
              <a:rPr lang="ro-RO" sz="1400">
                <a:ea typeface="Roboto" panose="02000000000000000000" pitchFamily="2" charset="0"/>
                <a:cs typeface="Arial" panose="020B0604020202020204" pitchFamily="34" charset="0"/>
              </a:rPr>
              <a:t>...parteneri regionali în cinci țări:</a:t>
            </a:r>
          </a:p>
          <a:p>
            <a:pPr marL="214313" indent="-214313" algn="just">
              <a:spcAft>
                <a:spcPts val="1800"/>
              </a:spcAft>
              <a:buFont typeface="Arial" panose="020B0604020202020204" pitchFamily="34" charset="0"/>
              <a:buChar char="•"/>
            </a:pPr>
            <a:r>
              <a:rPr lang="ro-RO" sz="1400">
                <a:ea typeface="Roboto" panose="02000000000000000000" pitchFamily="2" charset="0"/>
                <a:cs typeface="Arial" panose="020B0604020202020204" pitchFamily="34" charset="0"/>
              </a:rPr>
              <a:t>Letonia: Vidzeme și Kurzeme</a:t>
            </a:r>
          </a:p>
          <a:p>
            <a:pPr marL="214313" indent="-214313" algn="just">
              <a:spcAft>
                <a:spcPts val="1800"/>
              </a:spcAft>
              <a:buFont typeface="Arial" panose="020B0604020202020204" pitchFamily="34" charset="0"/>
              <a:buChar char="•"/>
            </a:pPr>
            <a:r>
              <a:rPr lang="ro-RO" sz="1400">
                <a:ea typeface="Roboto" panose="02000000000000000000" pitchFamily="2" charset="0"/>
                <a:cs typeface="Arial" panose="020B0604020202020204" pitchFamily="34" charset="0"/>
              </a:rPr>
              <a:t>Polonia: Limanurile Szczecin și Vistula</a:t>
            </a:r>
          </a:p>
          <a:p>
            <a:pPr marL="214313" indent="-214313" algn="just">
              <a:spcAft>
                <a:spcPts val="1800"/>
              </a:spcAft>
              <a:buFont typeface="Arial" panose="020B0604020202020204" pitchFamily="34" charset="0"/>
              <a:buChar char="•"/>
            </a:pPr>
            <a:r>
              <a:rPr lang="ro-RO" sz="1400">
                <a:ea typeface="Roboto" panose="02000000000000000000" pitchFamily="2" charset="0"/>
                <a:cs typeface="Arial" panose="020B0604020202020204" pitchFamily="34" charset="0"/>
              </a:rPr>
              <a:t>România: Covasna</a:t>
            </a:r>
          </a:p>
          <a:p>
            <a:pPr marL="214313" indent="-214313" algn="just">
              <a:spcAft>
                <a:spcPts val="1800"/>
              </a:spcAft>
              <a:buFont typeface="Arial" panose="020B0604020202020204" pitchFamily="34" charset="0"/>
              <a:buChar char="•"/>
            </a:pPr>
            <a:r>
              <a:rPr lang="ro-RO" sz="1400">
                <a:ea typeface="Roboto" panose="02000000000000000000" pitchFamily="2" charset="0"/>
                <a:cs typeface="Arial" panose="020B0604020202020204" pitchFamily="34" charset="0"/>
              </a:rPr>
              <a:t>Bulgaria: Stara Zagora</a:t>
            </a:r>
          </a:p>
          <a:p>
            <a:pPr marL="214313" indent="-214313" algn="just">
              <a:spcAft>
                <a:spcPts val="1800"/>
              </a:spcAft>
              <a:buFont typeface="Arial" panose="020B0604020202020204" pitchFamily="34" charset="0"/>
              <a:buChar char="•"/>
            </a:pPr>
            <a:r>
              <a:rPr lang="ro-RO" sz="1400">
                <a:ea typeface="Roboto" panose="02000000000000000000" pitchFamily="2" charset="0"/>
                <a:cs typeface="Arial" panose="020B0604020202020204" pitchFamily="34" charset="0"/>
              </a:rPr>
              <a:t>Macedonia de Nord: Strumica</a:t>
            </a:r>
          </a:p>
        </p:txBody>
      </p:sp>
      <p:sp>
        <p:nvSpPr>
          <p:cNvPr id="16" name="TextBox 15"/>
          <p:cNvSpPr txBox="1"/>
          <p:nvPr/>
        </p:nvSpPr>
        <p:spPr>
          <a:xfrm>
            <a:off x="136347" y="1317491"/>
            <a:ext cx="1974989" cy="584775"/>
          </a:xfrm>
          <a:prstGeom prst="rect">
            <a:avLst/>
          </a:prstGeom>
          <a:noFill/>
        </p:spPr>
        <p:txBody>
          <a:bodyPr wrap="square" rtlCol="0">
            <a:spAutoFit/>
          </a:bodyPr>
          <a:lstStyle/>
          <a:p>
            <a:r>
              <a:rPr lang="ro-RO" sz="1600">
                <a:solidFill>
                  <a:schemeClr val="accent3">
                    <a:lumMod val="75000"/>
                  </a:schemeClr>
                </a:solidFill>
              </a:rPr>
              <a:t>https://be-rural.eu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ro-RO" sz="2000">
                <a:solidFill>
                  <a:schemeClr val="accent6">
                    <a:lumMod val="50000"/>
                  </a:schemeClr>
                </a:solidFill>
                <a:ea typeface="Roboto Light" panose="02000000000000000000" pitchFamily="2" charset="0"/>
                <a:cs typeface="Arial" panose="020B0604020202020204" pitchFamily="34" charset="0"/>
              </a:rPr>
              <a:t>Obiectivul proiectului BE-Rural este realizarea potențialului bioeconomiilor regionale, prin sprijinirea actorilor relevanți în elaborarea participativă a strategiilor și foilor de parcurs pentru bioeconomie </a:t>
            </a:r>
          </a:p>
        </p:txBody>
      </p:sp>
      <p:sp>
        <p:nvSpPr>
          <p:cNvPr id="2" name="Rectangle 1"/>
          <p:cNvSpPr/>
          <p:nvPr/>
        </p:nvSpPr>
        <p:spPr>
          <a:xfrm>
            <a:off x="700095" y="6177689"/>
            <a:ext cx="3943002" cy="369332"/>
          </a:xfrm>
          <a:prstGeom prst="rect">
            <a:avLst/>
          </a:prstGeom>
        </p:spPr>
        <p:txBody>
          <a:bodyPr wrap="none">
            <a:spAutoFit/>
          </a:bodyPr>
          <a:lstStyle/>
          <a:p>
            <a:r>
              <a:rPr lang="ro-RO">
                <a:hlinkClick r:id="rId5"/>
              </a:rPr>
              <a:t>https://be-rural.eu/innovation-regions/</a:t>
            </a:r>
            <a:r>
              <a:rPr lang="ro-RO"/>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18945991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36547"/>
            <a:ext cx="5807068" cy="954107"/>
          </a:xfrm>
          <a:prstGeom prst="rect">
            <a:avLst/>
          </a:prstGeom>
          <a:noFill/>
        </p:spPr>
        <p:txBody>
          <a:bodyPr wrap="square" rtlCol="0">
            <a:spAutoFit/>
          </a:bodyPr>
          <a:lstStyle/>
          <a:p>
            <a:pPr algn="r"/>
            <a:r>
              <a:rPr lang="ro-RO" sz="2800" b="1">
                <a:solidFill>
                  <a:schemeClr val="bg1"/>
                </a:solidFill>
                <a:latin typeface="Roboto" panose="02000000000000000000" pitchFamily="2" charset="0"/>
                <a:ea typeface="Roboto" panose="02000000000000000000" pitchFamily="2" charset="0"/>
                <a:cs typeface="Arial" panose="020B0604020202020204" pitchFamily="34" charset="0"/>
              </a:rPr>
              <a:t>Obiectivele de dezvoltare durabilă (ODD)</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9" name="Picture 8">
            <a:extLst>
              <a:ext uri="{FF2B5EF4-FFF2-40B4-BE49-F238E27FC236}">
                <a16:creationId xmlns:a16="http://schemas.microsoft.com/office/drawing/2014/main" id="{73CEE751-1D19-7841-84E8-08711BFB70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12136" y="1584310"/>
            <a:ext cx="1914600" cy="2081359"/>
          </a:xfrm>
          <a:prstGeom prst="rect">
            <a:avLst/>
          </a:prstGeom>
        </p:spPr>
      </p:pic>
      <p:sp>
        <p:nvSpPr>
          <p:cNvPr id="10" name="TextBox 9">
            <a:extLst>
              <a:ext uri="{FF2B5EF4-FFF2-40B4-BE49-F238E27FC236}">
                <a16:creationId xmlns:a16="http://schemas.microsoft.com/office/drawing/2014/main" id="{F5F76192-D496-FF44-9B56-53F7D73B89A1}"/>
              </a:ext>
            </a:extLst>
          </p:cNvPr>
          <p:cNvSpPr txBox="1"/>
          <p:nvPr/>
        </p:nvSpPr>
        <p:spPr>
          <a:xfrm>
            <a:off x="473350" y="1584310"/>
            <a:ext cx="7455123" cy="2308324"/>
          </a:xfrm>
          <a:prstGeom prst="rect">
            <a:avLst/>
          </a:prstGeom>
          <a:noFill/>
        </p:spPr>
        <p:txBody>
          <a:bodyPr wrap="square" rtlCol="0">
            <a:spAutoFit/>
          </a:bodyPr>
          <a:lstStyle/>
          <a:p>
            <a:pPr lvl="1" indent="-220663"/>
            <a:r>
              <a:rPr lang="ro-RO" sz="2400">
                <a:solidFill>
                  <a:schemeClr val="accent1">
                    <a:lumMod val="50000"/>
                  </a:schemeClr>
                </a:solidFill>
              </a:rPr>
              <a:t>• În septembrie 2015, ONU a adoptat 17 obiective de dezvoltare durabilă (ODD).</a:t>
            </a:r>
          </a:p>
          <a:p>
            <a:pPr lvl="1" indent="-220663"/>
            <a:r>
              <a:rPr lang="ro-RO" sz="2400">
                <a:solidFill>
                  <a:schemeClr val="accent1">
                    <a:lumMod val="50000"/>
                  </a:schemeClr>
                </a:solidFill>
              </a:rPr>
              <a:t>• Cele 17 ODD cuprind 169 de ținte specifice.</a:t>
            </a:r>
          </a:p>
          <a:p>
            <a:pPr lvl="1" indent="-220663"/>
            <a:r>
              <a:rPr lang="ro-RO" sz="2400">
                <a:solidFill>
                  <a:schemeClr val="accent1">
                    <a:lumMod val="50000"/>
                  </a:schemeClr>
                </a:solidFill>
              </a:rPr>
              <a:t>• Guvernele a 193 de state au adoptat Agenda 2030 pentru dezvoltare durabilă, urmărind îndeplinirea acestor obiective </a:t>
            </a:r>
          </a:p>
        </p:txBody>
      </p:sp>
      <p:pic>
        <p:nvPicPr>
          <p:cNvPr id="11" name="Picture 10">
            <a:extLst>
              <a:ext uri="{FF2B5EF4-FFF2-40B4-BE49-F238E27FC236}">
                <a16:creationId xmlns:a16="http://schemas.microsoft.com/office/drawing/2014/main" id="{9792F669-3531-A847-8845-557A76FF8CEA}"/>
              </a:ext>
            </a:extLst>
          </p:cNvPr>
          <p:cNvPicPr>
            <a:picLocks noChangeAspect="1"/>
          </p:cNvPicPr>
          <p:nvPr/>
        </p:nvPicPr>
        <p:blipFill>
          <a:blip r:embed="rId5"/>
          <a:stretch>
            <a:fillRect/>
          </a:stretch>
        </p:blipFill>
        <p:spPr>
          <a:xfrm>
            <a:off x="473350" y="4128805"/>
            <a:ext cx="10935549" cy="2174148"/>
          </a:xfrm>
          <a:prstGeom prst="rect">
            <a:avLst/>
          </a:prstGeom>
        </p:spPr>
      </p:pic>
      <p:sp>
        <p:nvSpPr>
          <p:cNvPr id="12" name="TextBox 11">
            <a:extLst>
              <a:ext uri="{FF2B5EF4-FFF2-40B4-BE49-F238E27FC236}">
                <a16:creationId xmlns:a16="http://schemas.microsoft.com/office/drawing/2014/main" id="{E2439145-47D4-9046-9176-2FAC49075177}"/>
              </a:ext>
            </a:extLst>
          </p:cNvPr>
          <p:cNvSpPr txBox="1"/>
          <p:nvPr/>
        </p:nvSpPr>
        <p:spPr>
          <a:xfrm>
            <a:off x="620231" y="6302953"/>
            <a:ext cx="3982565" cy="276999"/>
          </a:xfrm>
          <a:prstGeom prst="rect">
            <a:avLst/>
          </a:prstGeom>
          <a:noFill/>
        </p:spPr>
        <p:txBody>
          <a:bodyPr wrap="none" rtlCol="0">
            <a:spAutoFit/>
          </a:bodyPr>
          <a:lstStyle/>
          <a:p>
            <a:r>
              <a:rPr lang="ro-RO" sz="1200" i="1">
                <a:solidFill>
                  <a:schemeClr val="bg1">
                    <a:lumMod val="50000"/>
                  </a:schemeClr>
                </a:solidFill>
              </a:rPr>
              <a:t>Sursa</a:t>
            </a:r>
            <a:r>
              <a:rPr lang="ro-RO" sz="1200" i="1"/>
              <a:t>: </a:t>
            </a:r>
            <a:r>
              <a:rPr lang="ro-RO" sz="1200" i="1">
                <a:hlinkClick r:id="rId6"/>
              </a:rPr>
              <a:t>https://sustainabledevelopment.un.org/?menu=1300</a:t>
            </a:r>
            <a:r>
              <a:rPr lang="ro-RO" sz="1200" i="1"/>
              <a:t> </a:t>
            </a:r>
          </a:p>
        </p:txBody>
      </p:sp>
    </p:spTree>
    <p:extLst>
      <p:ext uri="{BB962C8B-B14F-4D97-AF65-F5344CB8AC3E}">
        <p14:creationId xmlns:p14="http://schemas.microsoft.com/office/powerpoint/2010/main" val="174068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096000" y="67436"/>
            <a:ext cx="4896987" cy="461665"/>
          </a:xfrm>
          <a:prstGeom prst="rect">
            <a:avLst/>
          </a:prstGeom>
          <a:noFill/>
        </p:spPr>
        <p:txBody>
          <a:bodyPr wrap="square" rtlCol="0">
            <a:spAutoFit/>
          </a:bodyPr>
          <a:lstStyle/>
          <a:p>
            <a:pPr algn="r"/>
            <a:r>
              <a:rPr lang="ro-RO" sz="2400" b="1" dirty="0">
                <a:solidFill>
                  <a:schemeClr val="bg1"/>
                </a:solidFill>
                <a:latin typeface="Roboto" panose="02000000000000000000" pitchFamily="2" charset="0"/>
                <a:ea typeface="Roboto" panose="02000000000000000000" pitchFamily="2" charset="0"/>
                <a:cs typeface="Arial" panose="020B0604020202020204" pitchFamily="34" charset="0"/>
              </a:rPr>
              <a:t>„Tortul de nuntă” al ODD</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7" name="Slide Number Placeholder 6">
            <a:extLst>
              <a:ext uri="{FF2B5EF4-FFF2-40B4-BE49-F238E27FC236}">
                <a16:creationId xmlns:a16="http://schemas.microsoft.com/office/drawing/2014/main" id="{5D16AEA9-A918-4313-9145-151B2CA42DE4}"/>
              </a:ext>
            </a:extLst>
          </p:cNvPr>
          <p:cNvSpPr>
            <a:spLocks noGrp="1"/>
          </p:cNvSpPr>
          <p:nvPr>
            <p:ph type="sldNum" sz="quarter" idx="12"/>
          </p:nvPr>
        </p:nvSpPr>
        <p:spPr/>
        <p:txBody>
          <a:bodyPr/>
          <a:lstStyle/>
          <a:p>
            <a:fld id="{EC26C995-391B-2840-AEE5-46B20E750235}" type="slidenum">
              <a:rPr lang="de-DE" smtClean="0"/>
              <a:t>4</a:t>
            </a:fld>
            <a:endParaRPr lang="de-DE"/>
          </a:p>
        </p:txBody>
      </p:sp>
      <p:sp>
        <p:nvSpPr>
          <p:cNvPr id="12" name="TextBox 11">
            <a:extLst>
              <a:ext uri="{FF2B5EF4-FFF2-40B4-BE49-F238E27FC236}">
                <a16:creationId xmlns:a16="http://schemas.microsoft.com/office/drawing/2014/main" id="{9A6627AB-2405-6040-924A-17EEB34EF9E1}"/>
              </a:ext>
            </a:extLst>
          </p:cNvPr>
          <p:cNvSpPr txBox="1"/>
          <p:nvPr/>
        </p:nvSpPr>
        <p:spPr>
          <a:xfrm>
            <a:off x="1649798" y="1312760"/>
            <a:ext cx="9952789" cy="707886"/>
          </a:xfrm>
          <a:prstGeom prst="rect">
            <a:avLst/>
          </a:prstGeom>
          <a:noFill/>
        </p:spPr>
        <p:txBody>
          <a:bodyPr wrap="none" rtlCol="0">
            <a:spAutoFit/>
          </a:bodyPr>
          <a:lstStyle/>
          <a:p>
            <a:r>
              <a:rPr lang="ro-RO" sz="2400" dirty="0">
                <a:solidFill>
                  <a:schemeClr val="accent1">
                    <a:lumMod val="50000"/>
                  </a:schemeClr>
                </a:solidFill>
              </a:rPr>
              <a:t>O nouă perspectivă asupra aspectelor economice, sociale și ecologice ale </a:t>
            </a:r>
            <a:r>
              <a:rPr lang="ro-RO" sz="2400" dirty="0" err="1">
                <a:solidFill>
                  <a:schemeClr val="accent1">
                    <a:lumMod val="50000"/>
                  </a:schemeClr>
                </a:solidFill>
              </a:rPr>
              <a:t>ODD</a:t>
            </a:r>
            <a:r>
              <a:rPr lang="ro-RO" sz="2400" dirty="0">
                <a:solidFill>
                  <a:schemeClr val="accent1">
                    <a:lumMod val="50000"/>
                  </a:schemeClr>
                </a:solidFill>
              </a:rPr>
              <a:t>.</a:t>
            </a:r>
          </a:p>
          <a:p>
            <a:r>
              <a:rPr lang="ro-RO" sz="1600" dirty="0">
                <a:solidFill>
                  <a:schemeClr val="accent1">
                    <a:lumMod val="50000"/>
                  </a:schemeClr>
                </a:solidFill>
              </a:rPr>
              <a:t>                             (propusă de Johan </a:t>
            </a:r>
            <a:r>
              <a:rPr lang="ro-RO" sz="1600" dirty="0" err="1">
                <a:solidFill>
                  <a:schemeClr val="accent1">
                    <a:lumMod val="50000"/>
                  </a:schemeClr>
                </a:solidFill>
              </a:rPr>
              <a:t>Rockström</a:t>
            </a:r>
            <a:r>
              <a:rPr lang="ro-RO" sz="1600" dirty="0">
                <a:solidFill>
                  <a:schemeClr val="accent1">
                    <a:lumMod val="50000"/>
                  </a:schemeClr>
                </a:solidFill>
              </a:rPr>
              <a:t> și </a:t>
            </a:r>
            <a:r>
              <a:rPr lang="ro-RO" sz="1600" dirty="0" err="1">
                <a:solidFill>
                  <a:schemeClr val="accent1">
                    <a:lumMod val="50000"/>
                  </a:schemeClr>
                </a:solidFill>
              </a:rPr>
              <a:t>Pavan</a:t>
            </a:r>
            <a:r>
              <a:rPr lang="ro-RO" sz="1600" dirty="0">
                <a:solidFill>
                  <a:schemeClr val="accent1">
                    <a:lumMod val="50000"/>
                  </a:schemeClr>
                </a:solidFill>
              </a:rPr>
              <a:t> </a:t>
            </a:r>
            <a:r>
              <a:rPr lang="ro-RO" sz="1600" dirty="0" err="1">
                <a:solidFill>
                  <a:schemeClr val="accent1">
                    <a:lumMod val="50000"/>
                  </a:schemeClr>
                </a:solidFill>
              </a:rPr>
              <a:t>Sukhdev</a:t>
            </a:r>
            <a:r>
              <a:rPr lang="ro-RO" sz="1600" dirty="0">
                <a:solidFill>
                  <a:schemeClr val="accent1">
                    <a:lumMod val="50000"/>
                  </a:schemeClr>
                </a:solidFill>
              </a:rPr>
              <a:t>, Stockholm </a:t>
            </a:r>
            <a:r>
              <a:rPr lang="ro-RO" sz="1600" dirty="0" err="1">
                <a:solidFill>
                  <a:schemeClr val="accent1">
                    <a:lumMod val="50000"/>
                  </a:schemeClr>
                </a:solidFill>
              </a:rPr>
              <a:t>Resilience</a:t>
            </a:r>
            <a:r>
              <a:rPr lang="ro-RO" sz="1600" dirty="0">
                <a:solidFill>
                  <a:schemeClr val="accent1">
                    <a:lumMod val="50000"/>
                  </a:schemeClr>
                </a:solidFill>
              </a:rPr>
              <a:t> Centre)</a:t>
            </a:r>
          </a:p>
        </p:txBody>
      </p:sp>
      <p:pic>
        <p:nvPicPr>
          <p:cNvPr id="13" name="Picture 12">
            <a:extLst>
              <a:ext uri="{FF2B5EF4-FFF2-40B4-BE49-F238E27FC236}">
                <a16:creationId xmlns:a16="http://schemas.microsoft.com/office/drawing/2014/main" id="{E5AF9020-AA28-3046-829F-3086CBACE14F}"/>
              </a:ext>
            </a:extLst>
          </p:cNvPr>
          <p:cNvPicPr>
            <a:picLocks noChangeAspect="1"/>
          </p:cNvPicPr>
          <p:nvPr/>
        </p:nvPicPr>
        <p:blipFill>
          <a:blip r:embed="rId4"/>
          <a:stretch>
            <a:fillRect/>
          </a:stretch>
        </p:blipFill>
        <p:spPr>
          <a:xfrm>
            <a:off x="6014402" y="2186232"/>
            <a:ext cx="5588185" cy="4333695"/>
          </a:xfrm>
          <a:prstGeom prst="rect">
            <a:avLst/>
          </a:prstGeom>
        </p:spPr>
      </p:pic>
      <p:sp>
        <p:nvSpPr>
          <p:cNvPr id="14" name="TextBox 13">
            <a:extLst>
              <a:ext uri="{FF2B5EF4-FFF2-40B4-BE49-F238E27FC236}">
                <a16:creationId xmlns:a16="http://schemas.microsoft.com/office/drawing/2014/main" id="{C13EF7BA-25BF-634D-BF6A-8694595D31FB}"/>
              </a:ext>
            </a:extLst>
          </p:cNvPr>
          <p:cNvSpPr txBox="1"/>
          <p:nvPr/>
        </p:nvSpPr>
        <p:spPr>
          <a:xfrm>
            <a:off x="518099" y="3163249"/>
            <a:ext cx="5355771" cy="2677656"/>
          </a:xfrm>
          <a:prstGeom prst="rect">
            <a:avLst/>
          </a:prstGeom>
          <a:noFill/>
        </p:spPr>
        <p:txBody>
          <a:bodyPr wrap="square" rtlCol="0">
            <a:spAutoFit/>
          </a:bodyPr>
          <a:lstStyle/>
          <a:p>
            <a:r>
              <a:rPr lang="ro-RO" sz="2400">
                <a:solidFill>
                  <a:schemeClr val="accent1">
                    <a:lumMod val="50000"/>
                  </a:schemeClr>
                </a:solidFill>
              </a:rPr>
              <a:t>• În cadrul acestui model, economia și societatea sunt văzute ca părți intrinseci ale biosferei. </a:t>
            </a:r>
          </a:p>
          <a:p>
            <a:r>
              <a:rPr lang="ro-RO" sz="2400">
                <a:solidFill>
                  <a:schemeClr val="accent1">
                    <a:lumMod val="50000"/>
                  </a:schemeClr>
                </a:solidFill>
              </a:rPr>
              <a:t>• Toate ODD sunt direct sau indirect corelate unele cu celelalte.</a:t>
            </a:r>
          </a:p>
          <a:p>
            <a:r>
              <a:rPr lang="ro-RO" sz="2400">
                <a:solidFill>
                  <a:schemeClr val="accent1">
                    <a:lumMod val="50000"/>
                  </a:schemeClr>
                </a:solidFill>
              </a:rPr>
              <a:t>• Obiectivul 17 este reprezentat de parteneriatele necesare pentru dezvoltare durabilă.</a:t>
            </a:r>
          </a:p>
        </p:txBody>
      </p:sp>
      <p:sp>
        <p:nvSpPr>
          <p:cNvPr id="17" name="TextBox 16">
            <a:extLst>
              <a:ext uri="{FF2B5EF4-FFF2-40B4-BE49-F238E27FC236}">
                <a16:creationId xmlns:a16="http://schemas.microsoft.com/office/drawing/2014/main" id="{A05F7164-9B18-ED4D-A240-48B9312945B5}"/>
              </a:ext>
            </a:extLst>
          </p:cNvPr>
          <p:cNvSpPr txBox="1"/>
          <p:nvPr/>
        </p:nvSpPr>
        <p:spPr>
          <a:xfrm>
            <a:off x="6982375" y="6503598"/>
            <a:ext cx="4087979" cy="246221"/>
          </a:xfrm>
          <a:prstGeom prst="rect">
            <a:avLst/>
          </a:prstGeom>
          <a:noFill/>
        </p:spPr>
        <p:txBody>
          <a:bodyPr wrap="none" rtlCol="0">
            <a:spAutoFit/>
          </a:bodyPr>
          <a:lstStyle/>
          <a:p>
            <a:r>
              <a:rPr lang="ro-RO" sz="1000" i="1">
                <a:solidFill>
                  <a:schemeClr val="bg1">
                    <a:lumMod val="50000"/>
                  </a:schemeClr>
                </a:solidFill>
              </a:rPr>
              <a:t>Sursa: Azote Images for Stockholm Resilience Centre, Stockholm University</a:t>
            </a:r>
          </a:p>
        </p:txBody>
      </p:sp>
      <p:sp>
        <p:nvSpPr>
          <p:cNvPr id="3" name="Rectangle 2">
            <a:extLst>
              <a:ext uri="{FF2B5EF4-FFF2-40B4-BE49-F238E27FC236}">
                <a16:creationId xmlns:a16="http://schemas.microsoft.com/office/drawing/2014/main" id="{8EDF4987-8D6E-4CAB-93F8-77C3ABE6DB5C}"/>
              </a:ext>
            </a:extLst>
          </p:cNvPr>
          <p:cNvSpPr/>
          <p:nvPr/>
        </p:nvSpPr>
        <p:spPr>
          <a:xfrm>
            <a:off x="5567658" y="2748469"/>
            <a:ext cx="1743959" cy="41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o-RO" sz="1200" b="1" dirty="0">
                <a:solidFill>
                  <a:schemeClr val="tx1"/>
                </a:solidFill>
              </a:rPr>
              <a:t>ECONOMIA</a:t>
            </a:r>
            <a:endParaRPr lang="en-US" b="1" dirty="0">
              <a:solidFill>
                <a:schemeClr val="tx1"/>
              </a:solidFill>
            </a:endParaRPr>
          </a:p>
        </p:txBody>
      </p:sp>
      <p:sp>
        <p:nvSpPr>
          <p:cNvPr id="20" name="Rectangle 19">
            <a:extLst>
              <a:ext uri="{FF2B5EF4-FFF2-40B4-BE49-F238E27FC236}">
                <a16:creationId xmlns:a16="http://schemas.microsoft.com/office/drawing/2014/main" id="{96D8A4FF-2627-4C52-BAD4-6FD53C3D08C9}"/>
              </a:ext>
            </a:extLst>
          </p:cNvPr>
          <p:cNvSpPr/>
          <p:nvPr/>
        </p:nvSpPr>
        <p:spPr>
          <a:xfrm>
            <a:off x="5844447" y="3748611"/>
            <a:ext cx="1205336" cy="41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o-RO" sz="1200" b="1" dirty="0">
                <a:solidFill>
                  <a:schemeClr val="tx1"/>
                </a:solidFill>
              </a:rPr>
              <a:t>SOCIETATEA</a:t>
            </a:r>
            <a:endParaRPr lang="en-US" b="1" dirty="0">
              <a:solidFill>
                <a:schemeClr val="tx1"/>
              </a:solidFill>
            </a:endParaRPr>
          </a:p>
        </p:txBody>
      </p:sp>
      <p:sp>
        <p:nvSpPr>
          <p:cNvPr id="21" name="Rectangle 20">
            <a:extLst>
              <a:ext uri="{FF2B5EF4-FFF2-40B4-BE49-F238E27FC236}">
                <a16:creationId xmlns:a16="http://schemas.microsoft.com/office/drawing/2014/main" id="{B24776BF-C7D2-4E93-A680-9FED098C5A50}"/>
              </a:ext>
            </a:extLst>
          </p:cNvPr>
          <p:cNvSpPr/>
          <p:nvPr/>
        </p:nvSpPr>
        <p:spPr>
          <a:xfrm>
            <a:off x="5873870" y="4959037"/>
            <a:ext cx="1146491" cy="41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o-RO" sz="1200" b="1" dirty="0">
                <a:solidFill>
                  <a:schemeClr val="tx1"/>
                </a:solidFill>
              </a:rPr>
              <a:t>BIOSFERA</a:t>
            </a:r>
            <a:endParaRPr lang="en-US" b="1" dirty="0">
              <a:solidFill>
                <a:schemeClr val="tx1"/>
              </a:solidFill>
            </a:endParaRPr>
          </a:p>
        </p:txBody>
      </p:sp>
    </p:spTree>
    <p:extLst>
      <p:ext uri="{BB962C8B-B14F-4D97-AF65-F5344CB8AC3E}">
        <p14:creationId xmlns:p14="http://schemas.microsoft.com/office/powerpoint/2010/main" val="81402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766560" y="174791"/>
            <a:ext cx="4836027"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în lume</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2" name="Picture 11">
            <a:extLst>
              <a:ext uri="{FF2B5EF4-FFF2-40B4-BE49-F238E27FC236}">
                <a16:creationId xmlns:a16="http://schemas.microsoft.com/office/drawing/2014/main" id="{EB9B9F49-6F62-F549-A8D3-03ADE0B709EA}"/>
              </a:ext>
            </a:extLst>
          </p:cNvPr>
          <p:cNvPicPr>
            <a:picLocks noChangeAspect="1"/>
          </p:cNvPicPr>
          <p:nvPr/>
        </p:nvPicPr>
        <p:blipFill>
          <a:blip r:embed="rId4"/>
          <a:stretch>
            <a:fillRect/>
          </a:stretch>
        </p:blipFill>
        <p:spPr>
          <a:xfrm>
            <a:off x="114000" y="2179696"/>
            <a:ext cx="6725911" cy="3080901"/>
          </a:xfrm>
          <a:prstGeom prst="rect">
            <a:avLst/>
          </a:prstGeom>
        </p:spPr>
      </p:pic>
      <p:pic>
        <p:nvPicPr>
          <p:cNvPr id="13" name="Picture 12">
            <a:extLst>
              <a:ext uri="{FF2B5EF4-FFF2-40B4-BE49-F238E27FC236}">
                <a16:creationId xmlns:a16="http://schemas.microsoft.com/office/drawing/2014/main" id="{8546D771-5224-EB43-9B58-2B0FA5F3A62F}"/>
              </a:ext>
            </a:extLst>
          </p:cNvPr>
          <p:cNvPicPr>
            <a:picLocks noChangeAspect="1"/>
          </p:cNvPicPr>
          <p:nvPr/>
        </p:nvPicPr>
        <p:blipFill>
          <a:blip r:embed="rId5"/>
          <a:stretch>
            <a:fillRect/>
          </a:stretch>
        </p:blipFill>
        <p:spPr>
          <a:xfrm>
            <a:off x="7034313" y="1823862"/>
            <a:ext cx="3884991" cy="3704770"/>
          </a:xfrm>
          <a:prstGeom prst="rect">
            <a:avLst/>
          </a:prstGeom>
        </p:spPr>
      </p:pic>
      <p:sp>
        <p:nvSpPr>
          <p:cNvPr id="14" name="TextBox 13">
            <a:extLst>
              <a:ext uri="{FF2B5EF4-FFF2-40B4-BE49-F238E27FC236}">
                <a16:creationId xmlns:a16="http://schemas.microsoft.com/office/drawing/2014/main" id="{E400E6BD-0AE3-6B47-86CB-0853B09C1E94}"/>
              </a:ext>
            </a:extLst>
          </p:cNvPr>
          <p:cNvSpPr txBox="1"/>
          <p:nvPr/>
        </p:nvSpPr>
        <p:spPr>
          <a:xfrm>
            <a:off x="472733" y="5572894"/>
            <a:ext cx="11129854" cy="1200329"/>
          </a:xfrm>
          <a:prstGeom prst="rect">
            <a:avLst/>
          </a:prstGeom>
          <a:noFill/>
        </p:spPr>
        <p:txBody>
          <a:bodyPr wrap="square" rtlCol="0">
            <a:spAutoFit/>
          </a:bodyPr>
          <a:lstStyle/>
          <a:p>
            <a:r>
              <a:rPr lang="ro-RO" sz="2400" dirty="0">
                <a:solidFill>
                  <a:schemeClr val="accent1">
                    <a:lumMod val="50000"/>
                  </a:schemeClr>
                </a:solidFill>
              </a:rPr>
              <a:t>Accesați acest link </a:t>
            </a:r>
            <a:r>
              <a:rPr lang="ro-RO" sz="2400" dirty="0">
                <a:hlinkClick r:id="rId6"/>
              </a:rPr>
              <a:t>https://dashboards.sdgindex.org/#/ </a:t>
            </a:r>
            <a:r>
              <a:rPr lang="ro-RO" sz="2400" dirty="0">
                <a:solidFill>
                  <a:schemeClr val="accent1">
                    <a:lumMod val="50000"/>
                  </a:schemeClr>
                </a:solidFill>
              </a:rPr>
              <a:t>și alegeți țara </a:t>
            </a:r>
          </a:p>
          <a:p>
            <a:r>
              <a:rPr lang="ro-RO" sz="2400" dirty="0">
                <a:solidFill>
                  <a:schemeClr val="accent1">
                    <a:lumMod val="50000"/>
                  </a:schemeClr>
                </a:solidFill>
              </a:rPr>
              <a:t>pe care ați vizitat-o ultima dată pentru a verifica în ce măsură îndeplinește </a:t>
            </a:r>
            <a:r>
              <a:rPr lang="ro-RO" sz="2400" dirty="0" err="1">
                <a:solidFill>
                  <a:schemeClr val="accent1">
                    <a:lumMod val="50000"/>
                  </a:schemeClr>
                </a:solidFill>
              </a:rPr>
              <a:t>ODD</a:t>
            </a:r>
            <a:r>
              <a:rPr lang="ro-RO" sz="2400" dirty="0">
                <a:solidFill>
                  <a:schemeClr val="accent1">
                    <a:lumMod val="50000"/>
                  </a:schemeClr>
                </a:solidFill>
              </a:rPr>
              <a:t> (inclusiv cele 169 de ținte).</a:t>
            </a:r>
          </a:p>
        </p:txBody>
      </p:sp>
      <p:pic>
        <p:nvPicPr>
          <p:cNvPr id="17" name="Picture 16">
            <a:extLst>
              <a:ext uri="{FF2B5EF4-FFF2-40B4-BE49-F238E27FC236}">
                <a16:creationId xmlns:a16="http://schemas.microsoft.com/office/drawing/2014/main" id="{3F355829-27EB-3945-9A34-DDC3B665F845}"/>
              </a:ext>
            </a:extLst>
          </p:cNvPr>
          <p:cNvPicPr>
            <a:picLocks noChangeAspect="1"/>
          </p:cNvPicPr>
          <p:nvPr/>
        </p:nvPicPr>
        <p:blipFill>
          <a:blip r:embed="rId7"/>
          <a:stretch>
            <a:fillRect/>
          </a:stretch>
        </p:blipFill>
        <p:spPr>
          <a:xfrm>
            <a:off x="8092367" y="2754590"/>
            <a:ext cx="1812950" cy="1812950"/>
          </a:xfrm>
          <a:prstGeom prst="rect">
            <a:avLst/>
          </a:prstGeom>
        </p:spPr>
      </p:pic>
      <p:sp>
        <p:nvSpPr>
          <p:cNvPr id="18" name="TextBox 17">
            <a:extLst>
              <a:ext uri="{FF2B5EF4-FFF2-40B4-BE49-F238E27FC236}">
                <a16:creationId xmlns:a16="http://schemas.microsoft.com/office/drawing/2014/main" id="{5B013C45-A2A7-3848-B5C6-B905409E68D0}"/>
              </a:ext>
            </a:extLst>
          </p:cNvPr>
          <p:cNvSpPr txBox="1"/>
          <p:nvPr/>
        </p:nvSpPr>
        <p:spPr>
          <a:xfrm>
            <a:off x="1903074" y="1100587"/>
            <a:ext cx="8407623" cy="954107"/>
          </a:xfrm>
          <a:prstGeom prst="rect">
            <a:avLst/>
          </a:prstGeom>
          <a:noFill/>
        </p:spPr>
        <p:txBody>
          <a:bodyPr wrap="none" rtlCol="0">
            <a:spAutoFit/>
          </a:bodyPr>
          <a:lstStyle/>
          <a:p>
            <a:r>
              <a:rPr lang="ro-RO" sz="3200" b="1">
                <a:solidFill>
                  <a:schemeClr val="accent1">
                    <a:lumMod val="50000"/>
                  </a:schemeClr>
                </a:solidFill>
              </a:rPr>
              <a:t>Exercițiu pe tema îndeplinirii ODD în lume</a:t>
            </a:r>
          </a:p>
          <a:p>
            <a:endParaRPr lang="en-US" sz="2400" dirty="0"/>
          </a:p>
        </p:txBody>
      </p:sp>
    </p:spTree>
    <p:extLst>
      <p:ext uri="{BB962C8B-B14F-4D97-AF65-F5344CB8AC3E}">
        <p14:creationId xmlns:p14="http://schemas.microsoft.com/office/powerpoint/2010/main" val="240936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69" y="174791"/>
            <a:ext cx="5847709"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13 în lume</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31421101-248F-4AFC-86C6-DD49A42439C2}"/>
              </a:ext>
            </a:extLst>
          </p:cNvPr>
          <p:cNvSpPr>
            <a:spLocks noGrp="1"/>
          </p:cNvSpPr>
          <p:nvPr>
            <p:ph type="sldNum" sz="quarter" idx="12"/>
          </p:nvPr>
        </p:nvSpPr>
        <p:spPr/>
        <p:txBody>
          <a:bodyPr/>
          <a:lstStyle/>
          <a:p>
            <a:fld id="{EC26C995-391B-2840-AEE5-46B20E750235}" type="slidenum">
              <a:rPr lang="de-DE" smtClean="0"/>
              <a:t>6</a:t>
            </a:fld>
            <a:endParaRPr lang="de-DE"/>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0250" y="1206500"/>
            <a:ext cx="10021224" cy="4882573"/>
          </a:xfrm>
          <a:prstGeom prst="rect">
            <a:avLst/>
          </a:prstGeom>
        </p:spPr>
      </p:pic>
      <p:sp>
        <p:nvSpPr>
          <p:cNvPr id="12" name="Rectangle 11"/>
          <p:cNvSpPr/>
          <p:nvPr/>
        </p:nvSpPr>
        <p:spPr>
          <a:xfrm>
            <a:off x="3714557" y="6269632"/>
            <a:ext cx="3623734" cy="369332"/>
          </a:xfrm>
          <a:prstGeom prst="rect">
            <a:avLst/>
          </a:prstGeom>
        </p:spPr>
        <p:txBody>
          <a:bodyPr wrap="square">
            <a:spAutoFit/>
          </a:bodyPr>
          <a:lstStyle/>
          <a:p>
            <a:pPr lvl="0" defTabSz="914400">
              <a:defRPr/>
            </a:pPr>
            <a:r>
              <a:rPr lang="ro-RO">
                <a:hlinkClick r:id="rId5"/>
              </a:rPr>
              <a:t>https://dashboards.sdgindex.org/#/</a:t>
            </a:r>
          </a:p>
        </p:txBody>
      </p:sp>
    </p:spTree>
    <p:extLst>
      <p:ext uri="{BB962C8B-B14F-4D97-AF65-F5344CB8AC3E}">
        <p14:creationId xmlns:p14="http://schemas.microsoft.com/office/powerpoint/2010/main" val="3223826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ro-RO" sz="3400" b="1">
                <a:solidFill>
                  <a:schemeClr val="bg1"/>
                </a:solidFill>
                <a:latin typeface="Roboto" panose="02000000000000000000" pitchFamily="2" charset="0"/>
                <a:ea typeface="Roboto" panose="02000000000000000000" pitchFamily="2" charset="0"/>
                <a:cs typeface="Arial" panose="020B0604020202020204" pitchFamily="34" charset="0"/>
              </a:rPr>
              <a:t>ODD în Polonia</a:t>
            </a:r>
          </a:p>
        </p:txBody>
      </p:sp>
      <p:sp>
        <p:nvSpPr>
          <p:cNvPr id="13" name="TextBox 12">
            <a:extLst>
              <a:ext uri="{FF2B5EF4-FFF2-40B4-BE49-F238E27FC236}">
                <a16:creationId xmlns:a16="http://schemas.microsoft.com/office/drawing/2014/main" id="{5B013C45-A2A7-3848-B5C6-B905409E68D0}"/>
              </a:ext>
            </a:extLst>
          </p:cNvPr>
          <p:cNvSpPr txBox="1"/>
          <p:nvPr/>
        </p:nvSpPr>
        <p:spPr>
          <a:xfrm>
            <a:off x="2077833" y="1023923"/>
            <a:ext cx="6861558" cy="584775"/>
          </a:xfrm>
          <a:prstGeom prst="rect">
            <a:avLst/>
          </a:prstGeom>
          <a:noFill/>
        </p:spPr>
        <p:txBody>
          <a:bodyPr wrap="none" rtlCol="0">
            <a:spAutoFit/>
          </a:bodyPr>
          <a:lstStyle/>
          <a:p>
            <a:r>
              <a:rPr lang="ro-RO" sz="3200" b="1">
                <a:solidFill>
                  <a:schemeClr val="accent1">
                    <a:lumMod val="50000"/>
                  </a:schemeClr>
                </a:solidFill>
              </a:rPr>
              <a:t>Îndeplinirea ODD în Polonia</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9498" y="1673882"/>
            <a:ext cx="9755908" cy="484120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665" y="1067951"/>
            <a:ext cx="2010833" cy="922400"/>
          </a:xfrm>
          <a:prstGeom prst="rect">
            <a:avLst/>
          </a:prstGeom>
        </p:spPr>
      </p:pic>
      <p:sp>
        <p:nvSpPr>
          <p:cNvPr id="19" name="Rectangle 18"/>
          <p:cNvSpPr/>
          <p:nvPr/>
        </p:nvSpPr>
        <p:spPr>
          <a:xfrm>
            <a:off x="8493055" y="5991116"/>
            <a:ext cx="3623734" cy="369332"/>
          </a:xfrm>
          <a:prstGeom prst="rect">
            <a:avLst/>
          </a:prstGeom>
        </p:spPr>
        <p:txBody>
          <a:bodyPr wrap="square">
            <a:spAutoFit/>
          </a:bodyPr>
          <a:lstStyle/>
          <a:p>
            <a:pPr lvl="0" defTabSz="914400">
              <a:defRPr/>
            </a:pPr>
            <a:r>
              <a:rPr lang="ro-RO">
                <a:hlinkClick r:id="rId6"/>
              </a:rPr>
              <a:t>https://dashboards.sdgindex.org/#/</a:t>
            </a:r>
          </a:p>
        </p:txBody>
      </p:sp>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93055" y="5205852"/>
            <a:ext cx="3397561" cy="720080"/>
          </a:xfrm>
          <a:prstGeom prst="rect">
            <a:avLst/>
          </a:prstGeom>
        </p:spPr>
      </p:pic>
    </p:spTree>
    <p:extLst>
      <p:ext uri="{BB962C8B-B14F-4D97-AF65-F5344CB8AC3E}">
        <p14:creationId xmlns:p14="http://schemas.microsoft.com/office/powerpoint/2010/main" val="192654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8</a:t>
            </a:fld>
            <a:endParaRPr lang="de-DE"/>
          </a:p>
        </p:txBody>
      </p:sp>
      <p:sp>
        <p:nvSpPr>
          <p:cNvPr id="23" name="Textfeld 1">
            <a:extLst>
              <a:ext uri="{FF2B5EF4-FFF2-40B4-BE49-F238E27FC236}">
                <a16:creationId xmlns:a16="http://schemas.microsoft.com/office/drawing/2014/main" id="{916C075C-E486-8B40-A758-F39602688645}"/>
              </a:ext>
            </a:extLst>
          </p:cNvPr>
          <p:cNvSpPr txBox="1"/>
          <p:nvPr/>
        </p:nvSpPr>
        <p:spPr>
          <a:xfrm>
            <a:off x="5976341" y="83806"/>
            <a:ext cx="6173192" cy="584775"/>
          </a:xfrm>
          <a:prstGeom prst="rect">
            <a:avLst/>
          </a:prstGeom>
          <a:noFill/>
        </p:spPr>
        <p:txBody>
          <a:bodyPr wrap="square" rtlCol="0">
            <a:spAutoFit/>
          </a:bodyPr>
          <a:lstStyle/>
          <a:p>
            <a:pPr algn="r"/>
            <a:r>
              <a:rPr lang="ro-RO" sz="3200" b="1">
                <a:solidFill>
                  <a:schemeClr val="bg1"/>
                </a:solidFill>
                <a:latin typeface="Roboto" panose="02000000000000000000" pitchFamily="2" charset="0"/>
                <a:ea typeface="Roboto" panose="02000000000000000000" pitchFamily="2" charset="0"/>
                <a:cs typeface="Arial" panose="020B0604020202020204" pitchFamily="34" charset="0"/>
              </a:rPr>
              <a:t>ODD 13 și ODD 15 în Polonia</a:t>
            </a:r>
          </a:p>
        </p:txBody>
      </p:sp>
      <p:sp>
        <p:nvSpPr>
          <p:cNvPr id="10" name="Rectangle 9"/>
          <p:cNvSpPr/>
          <p:nvPr/>
        </p:nvSpPr>
        <p:spPr>
          <a:xfrm>
            <a:off x="8004254" y="5913346"/>
            <a:ext cx="3623734" cy="369332"/>
          </a:xfrm>
          <a:prstGeom prst="rect">
            <a:avLst/>
          </a:prstGeom>
        </p:spPr>
        <p:txBody>
          <a:bodyPr wrap="square">
            <a:spAutoFit/>
          </a:bodyPr>
          <a:lstStyle/>
          <a:p>
            <a:pPr lvl="0" defTabSz="914400">
              <a:defRPr/>
            </a:pPr>
            <a:r>
              <a:rPr lang="ro-RO">
                <a:hlinkClick r:id="rId4"/>
              </a:rPr>
              <a:t>https://dashboards.sdgindex.org/#/</a:t>
            </a: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8119" y="4658638"/>
            <a:ext cx="7164288" cy="191164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47401" y="4573903"/>
            <a:ext cx="4254500" cy="9017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8119" y="994485"/>
            <a:ext cx="2768600" cy="12700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18808" y="2329462"/>
            <a:ext cx="5694218" cy="2025569"/>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3379" y="2342379"/>
            <a:ext cx="5635428" cy="2012652"/>
          </a:xfrm>
          <a:prstGeom prst="rect">
            <a:avLst/>
          </a:prstGeom>
        </p:spPr>
      </p:pic>
      <p:sp>
        <p:nvSpPr>
          <p:cNvPr id="2" name="TextBox 1">
            <a:extLst>
              <a:ext uri="{FF2B5EF4-FFF2-40B4-BE49-F238E27FC236}">
                <a16:creationId xmlns:a16="http://schemas.microsoft.com/office/drawing/2014/main" id="{2CBF9E87-F95F-400E-8B8F-22FD7AFA4E44}"/>
              </a:ext>
            </a:extLst>
          </p:cNvPr>
          <p:cNvSpPr txBox="1"/>
          <p:nvPr/>
        </p:nvSpPr>
        <p:spPr>
          <a:xfrm>
            <a:off x="975336" y="1227924"/>
            <a:ext cx="2023896" cy="830997"/>
          </a:xfrm>
          <a:prstGeom prst="rect">
            <a:avLst/>
          </a:prstGeom>
          <a:solidFill>
            <a:schemeClr val="bg1"/>
          </a:solidFill>
        </p:spPr>
        <p:txBody>
          <a:bodyPr wrap="square" rtlCol="0">
            <a:spAutoFit/>
          </a:bodyPr>
          <a:lstStyle/>
          <a:p>
            <a:r>
              <a:rPr lang="en-US" sz="2800" b="1" dirty="0"/>
              <a:t>Polonia</a:t>
            </a:r>
          </a:p>
          <a:p>
            <a:r>
              <a:rPr lang="en-US" sz="2000" dirty="0" err="1"/>
              <a:t>membri</a:t>
            </a:r>
            <a:r>
              <a:rPr lang="en-US" sz="2000" dirty="0"/>
              <a:t> OECD</a:t>
            </a:r>
          </a:p>
        </p:txBody>
      </p:sp>
      <p:sp>
        <p:nvSpPr>
          <p:cNvPr id="18" name="TextBox 17">
            <a:extLst>
              <a:ext uri="{FF2B5EF4-FFF2-40B4-BE49-F238E27FC236}">
                <a16:creationId xmlns:a16="http://schemas.microsoft.com/office/drawing/2014/main" id="{560C8FA9-28E4-44A5-8BC8-B44B3971A70F}"/>
              </a:ext>
            </a:extLst>
          </p:cNvPr>
          <p:cNvSpPr txBox="1"/>
          <p:nvPr/>
        </p:nvSpPr>
        <p:spPr>
          <a:xfrm>
            <a:off x="1627608" y="2436598"/>
            <a:ext cx="2023896" cy="138499"/>
          </a:xfrm>
          <a:prstGeom prst="rect">
            <a:avLst/>
          </a:prstGeom>
          <a:solidFill>
            <a:schemeClr val="bg1"/>
          </a:solidFill>
        </p:spPr>
        <p:txBody>
          <a:bodyPr wrap="square" lIns="0" tIns="0" rIns="0" bIns="0" rtlCol="0">
            <a:spAutoFit/>
          </a:bodyPr>
          <a:lstStyle/>
          <a:p>
            <a:r>
              <a:rPr lang="en-US" sz="900" b="1" dirty="0"/>
              <a:t>Ac</a:t>
            </a:r>
            <a:r>
              <a:rPr lang="ro-RO" sz="900" b="1" dirty="0" err="1"/>
              <a:t>țiune</a:t>
            </a:r>
            <a:r>
              <a:rPr lang="ro-RO" sz="900" b="1" dirty="0"/>
              <a:t> climatică</a:t>
            </a:r>
            <a:endParaRPr lang="en-US" sz="700" b="1" dirty="0"/>
          </a:p>
        </p:txBody>
      </p:sp>
      <p:sp>
        <p:nvSpPr>
          <p:cNvPr id="19" name="TextBox 18">
            <a:extLst>
              <a:ext uri="{FF2B5EF4-FFF2-40B4-BE49-F238E27FC236}">
                <a16:creationId xmlns:a16="http://schemas.microsoft.com/office/drawing/2014/main" id="{310E4137-91A7-4701-8B65-C227935DD576}"/>
              </a:ext>
            </a:extLst>
          </p:cNvPr>
          <p:cNvSpPr txBox="1"/>
          <p:nvPr/>
        </p:nvSpPr>
        <p:spPr>
          <a:xfrm>
            <a:off x="1392603" y="3196133"/>
            <a:ext cx="2768600" cy="138499"/>
          </a:xfrm>
          <a:prstGeom prst="rect">
            <a:avLst/>
          </a:prstGeom>
          <a:solidFill>
            <a:schemeClr val="bg1"/>
          </a:solidFill>
        </p:spPr>
        <p:txBody>
          <a:bodyPr wrap="square" lIns="0" tIns="0" rIns="0" bIns="0" rtlCol="0">
            <a:spAutoFit/>
          </a:bodyPr>
          <a:lstStyle/>
          <a:p>
            <a:r>
              <a:rPr lang="ro-RO" sz="900" dirty="0"/>
              <a:t>Emisii CO</a:t>
            </a:r>
            <a:r>
              <a:rPr lang="ro-RO" sz="900" baseline="-25000" dirty="0"/>
              <a:t>2</a:t>
            </a:r>
            <a:r>
              <a:rPr lang="ro-RO" sz="900" dirty="0"/>
              <a:t> importate, ajustat cu tehnologia (tCO</a:t>
            </a:r>
            <a:r>
              <a:rPr lang="ro-RO" sz="900" baseline="-25000" dirty="0"/>
              <a:t>2</a:t>
            </a:r>
            <a:r>
              <a:rPr lang="ro-RO" sz="900" dirty="0"/>
              <a:t>/</a:t>
            </a:r>
            <a:r>
              <a:rPr lang="ro-RO" sz="900" dirty="0" err="1"/>
              <a:t>capita</a:t>
            </a:r>
            <a:r>
              <a:rPr lang="ro-RO" sz="900" dirty="0"/>
              <a:t>)</a:t>
            </a:r>
            <a:r>
              <a:rPr lang="ro-RO" sz="900" baseline="-25000" dirty="0"/>
              <a:t> </a:t>
            </a:r>
            <a:endParaRPr lang="en-US" sz="700" baseline="-25000" dirty="0"/>
          </a:p>
        </p:txBody>
      </p:sp>
      <p:sp>
        <p:nvSpPr>
          <p:cNvPr id="20" name="TextBox 19">
            <a:extLst>
              <a:ext uri="{FF2B5EF4-FFF2-40B4-BE49-F238E27FC236}">
                <a16:creationId xmlns:a16="http://schemas.microsoft.com/office/drawing/2014/main" id="{1401CD04-49ED-46BA-B05C-7D91E4E5DEEF}"/>
              </a:ext>
            </a:extLst>
          </p:cNvPr>
          <p:cNvSpPr txBox="1"/>
          <p:nvPr/>
        </p:nvSpPr>
        <p:spPr>
          <a:xfrm>
            <a:off x="1392603" y="2897022"/>
            <a:ext cx="2023896" cy="138499"/>
          </a:xfrm>
          <a:prstGeom prst="rect">
            <a:avLst/>
          </a:prstGeom>
          <a:solidFill>
            <a:schemeClr val="bg1"/>
          </a:solidFill>
        </p:spPr>
        <p:txBody>
          <a:bodyPr wrap="square" lIns="0" tIns="0" rIns="0" bIns="0" rtlCol="0">
            <a:spAutoFit/>
          </a:bodyPr>
          <a:lstStyle/>
          <a:p>
            <a:r>
              <a:rPr lang="ro-RO" sz="900" dirty="0"/>
              <a:t>Emisii de CO</a:t>
            </a:r>
            <a:r>
              <a:rPr lang="ro-RO" sz="900" baseline="-25000" dirty="0"/>
              <a:t>2</a:t>
            </a:r>
            <a:r>
              <a:rPr lang="ro-RO" sz="900" dirty="0"/>
              <a:t> din energie (tCO</a:t>
            </a:r>
            <a:r>
              <a:rPr lang="ro-RO" sz="900" baseline="-25000" dirty="0"/>
              <a:t>2</a:t>
            </a:r>
            <a:r>
              <a:rPr lang="ro-RO" sz="900" dirty="0"/>
              <a:t>/</a:t>
            </a:r>
            <a:r>
              <a:rPr lang="ro-RO" sz="900" dirty="0" err="1"/>
              <a:t>capita</a:t>
            </a:r>
            <a:r>
              <a:rPr lang="ro-RO" sz="900" dirty="0"/>
              <a:t>)</a:t>
            </a:r>
            <a:r>
              <a:rPr lang="ro-RO" sz="900" baseline="-25000" dirty="0"/>
              <a:t> </a:t>
            </a:r>
            <a:endParaRPr lang="en-US" sz="700" baseline="-25000" dirty="0"/>
          </a:p>
        </p:txBody>
      </p:sp>
      <p:sp>
        <p:nvSpPr>
          <p:cNvPr id="21" name="TextBox 20">
            <a:extLst>
              <a:ext uri="{FF2B5EF4-FFF2-40B4-BE49-F238E27FC236}">
                <a16:creationId xmlns:a16="http://schemas.microsoft.com/office/drawing/2014/main" id="{A8E67C27-EA5B-4C94-9AEE-68EDA6DD0370}"/>
              </a:ext>
            </a:extLst>
          </p:cNvPr>
          <p:cNvSpPr txBox="1"/>
          <p:nvPr/>
        </p:nvSpPr>
        <p:spPr>
          <a:xfrm>
            <a:off x="1392603" y="3495244"/>
            <a:ext cx="3398853" cy="138499"/>
          </a:xfrm>
          <a:prstGeom prst="rect">
            <a:avLst/>
          </a:prstGeom>
          <a:solidFill>
            <a:schemeClr val="bg1"/>
          </a:solidFill>
        </p:spPr>
        <p:txBody>
          <a:bodyPr wrap="square" lIns="0" tIns="0" rIns="0" bIns="0" rtlCol="0">
            <a:spAutoFit/>
          </a:bodyPr>
          <a:lstStyle/>
          <a:p>
            <a:r>
              <a:rPr lang="ro-RO" sz="900" dirty="0"/>
              <a:t>Persoane afectate de dezastre climatice (la 100.000 locuitori)</a:t>
            </a:r>
            <a:r>
              <a:rPr lang="ro-RO" sz="900" baseline="-25000" dirty="0"/>
              <a:t> </a:t>
            </a:r>
            <a:endParaRPr lang="en-US" sz="700" baseline="-25000" dirty="0"/>
          </a:p>
        </p:txBody>
      </p:sp>
      <p:sp>
        <p:nvSpPr>
          <p:cNvPr id="22" name="TextBox 21">
            <a:extLst>
              <a:ext uri="{FF2B5EF4-FFF2-40B4-BE49-F238E27FC236}">
                <a16:creationId xmlns:a16="http://schemas.microsoft.com/office/drawing/2014/main" id="{331BD3DE-FFAF-44BC-BAE6-CAB45ACF8DD8}"/>
              </a:ext>
            </a:extLst>
          </p:cNvPr>
          <p:cNvSpPr txBox="1"/>
          <p:nvPr/>
        </p:nvSpPr>
        <p:spPr>
          <a:xfrm>
            <a:off x="1387840" y="3789697"/>
            <a:ext cx="3398853" cy="138499"/>
          </a:xfrm>
          <a:prstGeom prst="rect">
            <a:avLst/>
          </a:prstGeom>
          <a:solidFill>
            <a:schemeClr val="bg1"/>
          </a:solidFill>
        </p:spPr>
        <p:txBody>
          <a:bodyPr wrap="square" lIns="0" tIns="0" rIns="0" bIns="0" rtlCol="0">
            <a:spAutoFit/>
          </a:bodyPr>
          <a:lstStyle/>
          <a:p>
            <a:r>
              <a:rPr lang="ro-RO" sz="900" dirty="0"/>
              <a:t>Emisii CO</a:t>
            </a:r>
            <a:r>
              <a:rPr lang="ro-RO" sz="900" baseline="-25000" dirty="0"/>
              <a:t>2</a:t>
            </a:r>
            <a:r>
              <a:rPr lang="ro-RO" sz="900" dirty="0"/>
              <a:t> depozitate în combustibili fosili exportați (kg/</a:t>
            </a:r>
            <a:r>
              <a:rPr lang="ro-RO" sz="900" dirty="0" err="1"/>
              <a:t>capita</a:t>
            </a:r>
            <a:r>
              <a:rPr lang="ro-RO" sz="900" dirty="0"/>
              <a:t>)</a:t>
            </a:r>
            <a:endParaRPr lang="en-US" sz="700" baseline="-25000" dirty="0"/>
          </a:p>
        </p:txBody>
      </p:sp>
      <p:sp>
        <p:nvSpPr>
          <p:cNvPr id="24" name="TextBox 23">
            <a:extLst>
              <a:ext uri="{FF2B5EF4-FFF2-40B4-BE49-F238E27FC236}">
                <a16:creationId xmlns:a16="http://schemas.microsoft.com/office/drawing/2014/main" id="{E769EA72-1597-49FE-BDB3-F680DA161B7D}"/>
              </a:ext>
            </a:extLst>
          </p:cNvPr>
          <p:cNvSpPr txBox="1"/>
          <p:nvPr/>
        </p:nvSpPr>
        <p:spPr>
          <a:xfrm>
            <a:off x="1397292" y="4084150"/>
            <a:ext cx="3398853" cy="138499"/>
          </a:xfrm>
          <a:prstGeom prst="rect">
            <a:avLst/>
          </a:prstGeom>
          <a:solidFill>
            <a:schemeClr val="bg1"/>
          </a:solidFill>
        </p:spPr>
        <p:txBody>
          <a:bodyPr wrap="square" lIns="0" tIns="0" rIns="0" bIns="0" rtlCol="0">
            <a:spAutoFit/>
          </a:bodyPr>
          <a:lstStyle/>
          <a:p>
            <a:r>
              <a:rPr lang="ro-RO" sz="900" dirty="0"/>
              <a:t>Rata efectivă a carbonului (€/tCO</a:t>
            </a:r>
            <a:r>
              <a:rPr lang="ro-RO" sz="900" baseline="-25000" dirty="0"/>
              <a:t>2</a:t>
            </a:r>
            <a:r>
              <a:rPr lang="ro-RO" sz="900" dirty="0"/>
              <a:t>)</a:t>
            </a:r>
            <a:endParaRPr lang="en-US" sz="700" baseline="-25000" dirty="0"/>
          </a:p>
        </p:txBody>
      </p:sp>
      <p:sp>
        <p:nvSpPr>
          <p:cNvPr id="25" name="TextBox 24">
            <a:extLst>
              <a:ext uri="{FF2B5EF4-FFF2-40B4-BE49-F238E27FC236}">
                <a16:creationId xmlns:a16="http://schemas.microsoft.com/office/drawing/2014/main" id="{E3D5AC55-3DC6-44BE-854F-77F4A3EFC6AE}"/>
              </a:ext>
            </a:extLst>
          </p:cNvPr>
          <p:cNvSpPr txBox="1"/>
          <p:nvPr/>
        </p:nvSpPr>
        <p:spPr>
          <a:xfrm>
            <a:off x="7263036" y="2429020"/>
            <a:ext cx="2023896" cy="138499"/>
          </a:xfrm>
          <a:prstGeom prst="rect">
            <a:avLst/>
          </a:prstGeom>
          <a:solidFill>
            <a:schemeClr val="bg1"/>
          </a:solidFill>
        </p:spPr>
        <p:txBody>
          <a:bodyPr wrap="square" lIns="0" tIns="0" rIns="0" bIns="0" rtlCol="0">
            <a:spAutoFit/>
          </a:bodyPr>
          <a:lstStyle/>
          <a:p>
            <a:r>
              <a:rPr lang="ro-RO" sz="900" b="1" dirty="0"/>
              <a:t>Viața terestră</a:t>
            </a:r>
            <a:endParaRPr lang="en-US" sz="700" b="1" dirty="0"/>
          </a:p>
        </p:txBody>
      </p:sp>
      <p:sp>
        <p:nvSpPr>
          <p:cNvPr id="26" name="TextBox 25">
            <a:extLst>
              <a:ext uri="{FF2B5EF4-FFF2-40B4-BE49-F238E27FC236}">
                <a16:creationId xmlns:a16="http://schemas.microsoft.com/office/drawing/2014/main" id="{CACC42E3-8FCE-441E-98C0-60AC3092F419}"/>
              </a:ext>
            </a:extLst>
          </p:cNvPr>
          <p:cNvSpPr txBox="1"/>
          <p:nvPr/>
        </p:nvSpPr>
        <p:spPr>
          <a:xfrm>
            <a:off x="6995097" y="2846360"/>
            <a:ext cx="2493597" cy="138499"/>
          </a:xfrm>
          <a:prstGeom prst="rect">
            <a:avLst/>
          </a:prstGeom>
          <a:solidFill>
            <a:schemeClr val="bg1"/>
          </a:solidFill>
        </p:spPr>
        <p:txBody>
          <a:bodyPr wrap="square" lIns="0" tIns="0" rIns="0" bIns="0" rtlCol="0">
            <a:spAutoFit/>
          </a:bodyPr>
          <a:lstStyle/>
          <a:p>
            <a:r>
              <a:rPr lang="ro-RO" sz="900" dirty="0"/>
              <a:t>Amplasamente terestre, medie zonă protejată (%)</a:t>
            </a:r>
            <a:endParaRPr lang="en-US" sz="700" baseline="-25000" dirty="0"/>
          </a:p>
        </p:txBody>
      </p:sp>
      <p:sp>
        <p:nvSpPr>
          <p:cNvPr id="27" name="TextBox 26">
            <a:extLst>
              <a:ext uri="{FF2B5EF4-FFF2-40B4-BE49-F238E27FC236}">
                <a16:creationId xmlns:a16="http://schemas.microsoft.com/office/drawing/2014/main" id="{CB470677-E07E-4C91-AD6E-681EE43FD47D}"/>
              </a:ext>
            </a:extLst>
          </p:cNvPr>
          <p:cNvSpPr txBox="1"/>
          <p:nvPr/>
        </p:nvSpPr>
        <p:spPr>
          <a:xfrm>
            <a:off x="6995097" y="3167144"/>
            <a:ext cx="2493597" cy="138499"/>
          </a:xfrm>
          <a:prstGeom prst="rect">
            <a:avLst/>
          </a:prstGeom>
          <a:solidFill>
            <a:schemeClr val="bg1"/>
          </a:solidFill>
        </p:spPr>
        <p:txBody>
          <a:bodyPr wrap="square" lIns="0" tIns="0" rIns="0" bIns="0" rtlCol="0">
            <a:spAutoFit/>
          </a:bodyPr>
          <a:lstStyle/>
          <a:p>
            <a:r>
              <a:rPr lang="ro-RO" sz="900" dirty="0"/>
              <a:t>Amplasamente ape dulci, medie zonă protejată (%)</a:t>
            </a:r>
            <a:endParaRPr lang="en-US" sz="700" baseline="-25000" dirty="0"/>
          </a:p>
        </p:txBody>
      </p:sp>
      <p:sp>
        <p:nvSpPr>
          <p:cNvPr id="28" name="TextBox 27">
            <a:extLst>
              <a:ext uri="{FF2B5EF4-FFF2-40B4-BE49-F238E27FC236}">
                <a16:creationId xmlns:a16="http://schemas.microsoft.com/office/drawing/2014/main" id="{92069C9B-8C04-4A5E-B38F-622F340D66E9}"/>
              </a:ext>
            </a:extLst>
          </p:cNvPr>
          <p:cNvSpPr txBox="1"/>
          <p:nvPr/>
        </p:nvSpPr>
        <p:spPr>
          <a:xfrm>
            <a:off x="417732" y="5730117"/>
            <a:ext cx="3879367" cy="677108"/>
          </a:xfrm>
          <a:prstGeom prst="rect">
            <a:avLst/>
          </a:prstGeom>
          <a:solidFill>
            <a:schemeClr val="bg1"/>
          </a:solidFill>
        </p:spPr>
        <p:txBody>
          <a:bodyPr wrap="square" lIns="0" tIns="0" rIns="0" bIns="0" rtlCol="0">
            <a:spAutoFit/>
          </a:bodyPr>
          <a:lstStyle/>
          <a:p>
            <a:r>
              <a:rPr lang="ro-RO" sz="1100" dirty="0"/>
              <a:t>Vă rugăm să ne notificați cu privire la orice publicații care rezultă din utilizarea Raportului privind dezvoltarea durabilă 2019 și a datelor din acesta, transmițând trimiterea bibliografică la adresa </a:t>
            </a:r>
            <a:r>
              <a:rPr lang="ro-RO" sz="1100" dirty="0">
                <a:hlinkClick r:id="rId10"/>
              </a:rPr>
              <a:t>info@sdgindex.org</a:t>
            </a:r>
            <a:r>
              <a:rPr lang="ro-RO" sz="1100" dirty="0"/>
              <a:t> și incluzând informații despre publicația dvs.</a:t>
            </a:r>
            <a:endParaRPr lang="en-US" sz="1000" baseline="-25000" dirty="0"/>
          </a:p>
        </p:txBody>
      </p:sp>
      <p:sp>
        <p:nvSpPr>
          <p:cNvPr id="29" name="TextBox 28">
            <a:extLst>
              <a:ext uri="{FF2B5EF4-FFF2-40B4-BE49-F238E27FC236}">
                <a16:creationId xmlns:a16="http://schemas.microsoft.com/office/drawing/2014/main" id="{78A7FEA5-48C1-4748-B27D-74682AF937D7}"/>
              </a:ext>
            </a:extLst>
          </p:cNvPr>
          <p:cNvSpPr txBox="1"/>
          <p:nvPr/>
        </p:nvSpPr>
        <p:spPr>
          <a:xfrm>
            <a:off x="6992810" y="3482765"/>
            <a:ext cx="2493597" cy="138499"/>
          </a:xfrm>
          <a:prstGeom prst="rect">
            <a:avLst/>
          </a:prstGeom>
          <a:solidFill>
            <a:schemeClr val="bg1"/>
          </a:solidFill>
        </p:spPr>
        <p:txBody>
          <a:bodyPr wrap="square" lIns="0" tIns="0" rIns="0" bIns="0" rtlCol="0">
            <a:spAutoFit/>
          </a:bodyPr>
          <a:lstStyle/>
          <a:p>
            <a:r>
              <a:rPr lang="ro-RO" sz="900" dirty="0"/>
              <a:t>Lista roșie – indexul supraviețuirii speciilor (0-1)</a:t>
            </a:r>
            <a:endParaRPr lang="en-US" sz="700" baseline="-25000" dirty="0"/>
          </a:p>
        </p:txBody>
      </p:sp>
      <p:sp>
        <p:nvSpPr>
          <p:cNvPr id="30" name="TextBox 29">
            <a:extLst>
              <a:ext uri="{FF2B5EF4-FFF2-40B4-BE49-F238E27FC236}">
                <a16:creationId xmlns:a16="http://schemas.microsoft.com/office/drawing/2014/main" id="{10E71618-3121-4998-8CF7-F9081CA81A17}"/>
              </a:ext>
            </a:extLst>
          </p:cNvPr>
          <p:cNvSpPr txBox="1"/>
          <p:nvPr/>
        </p:nvSpPr>
        <p:spPr>
          <a:xfrm>
            <a:off x="6992809" y="3798630"/>
            <a:ext cx="2493597" cy="138499"/>
          </a:xfrm>
          <a:prstGeom prst="rect">
            <a:avLst/>
          </a:prstGeom>
          <a:solidFill>
            <a:schemeClr val="bg1"/>
          </a:solidFill>
        </p:spPr>
        <p:txBody>
          <a:bodyPr wrap="square" lIns="0" tIns="0" rIns="0" bIns="0" rtlCol="0">
            <a:spAutoFit/>
          </a:bodyPr>
          <a:lstStyle/>
          <a:p>
            <a:r>
              <a:rPr lang="ro-RO" sz="900" dirty="0"/>
              <a:t>Defrișare permanentă, medie anuală pe 5 ani (%)</a:t>
            </a:r>
            <a:endParaRPr lang="en-US" sz="700" baseline="-25000" dirty="0"/>
          </a:p>
        </p:txBody>
      </p:sp>
      <p:sp>
        <p:nvSpPr>
          <p:cNvPr id="31" name="TextBox 30">
            <a:extLst>
              <a:ext uri="{FF2B5EF4-FFF2-40B4-BE49-F238E27FC236}">
                <a16:creationId xmlns:a16="http://schemas.microsoft.com/office/drawing/2014/main" id="{9D3FC83A-D10C-4E55-A99A-86147910CCBB}"/>
              </a:ext>
            </a:extLst>
          </p:cNvPr>
          <p:cNvSpPr txBox="1"/>
          <p:nvPr/>
        </p:nvSpPr>
        <p:spPr>
          <a:xfrm>
            <a:off x="6995097" y="4106343"/>
            <a:ext cx="3175063" cy="138499"/>
          </a:xfrm>
          <a:prstGeom prst="rect">
            <a:avLst/>
          </a:prstGeom>
          <a:solidFill>
            <a:schemeClr val="bg1"/>
          </a:solidFill>
        </p:spPr>
        <p:txBody>
          <a:bodyPr wrap="square" lIns="0" tIns="0" rIns="0" bIns="0" rtlCol="0">
            <a:spAutoFit/>
          </a:bodyPr>
          <a:lstStyle/>
          <a:p>
            <a:r>
              <a:rPr lang="ro-RO" sz="900" dirty="0"/>
              <a:t>Amenințări importate la adresa biodiversității (amenințări/</a:t>
            </a:r>
            <a:r>
              <a:rPr lang="ro-RO" sz="900" dirty="0" err="1"/>
              <a:t>capita</a:t>
            </a:r>
            <a:r>
              <a:rPr lang="ro-RO" sz="900" dirty="0"/>
              <a:t>)</a:t>
            </a:r>
            <a:endParaRPr lang="en-US" sz="700" baseline="-25000" dirty="0"/>
          </a:p>
        </p:txBody>
      </p:sp>
      <p:sp>
        <p:nvSpPr>
          <p:cNvPr id="32" name="TextBox 31">
            <a:extLst>
              <a:ext uri="{FF2B5EF4-FFF2-40B4-BE49-F238E27FC236}">
                <a16:creationId xmlns:a16="http://schemas.microsoft.com/office/drawing/2014/main" id="{25E4AD9D-6B46-4FD8-9134-4FA52BB8BF38}"/>
              </a:ext>
            </a:extLst>
          </p:cNvPr>
          <p:cNvSpPr txBox="1"/>
          <p:nvPr/>
        </p:nvSpPr>
        <p:spPr>
          <a:xfrm>
            <a:off x="417732" y="4730801"/>
            <a:ext cx="3879367" cy="846386"/>
          </a:xfrm>
          <a:prstGeom prst="rect">
            <a:avLst/>
          </a:prstGeom>
          <a:solidFill>
            <a:schemeClr val="bg1"/>
          </a:solidFill>
        </p:spPr>
        <p:txBody>
          <a:bodyPr wrap="square" lIns="0" tIns="0" rIns="0" bIns="0" rtlCol="0">
            <a:spAutoFit/>
          </a:bodyPr>
          <a:lstStyle/>
          <a:p>
            <a:r>
              <a:rPr lang="ro-RO" sz="1100" dirty="0"/>
              <a:t>Utilizarea constatărilor și datelor din </a:t>
            </a:r>
            <a:r>
              <a:rPr lang="ro-RO" sz="1100" dirty="0">
                <a:solidFill>
                  <a:srgbClr val="00B0F0"/>
                </a:solidFill>
              </a:rPr>
              <a:t>Raportul privind dezvoltarea durabilă 2019</a:t>
            </a:r>
            <a:r>
              <a:rPr lang="ro-RO" sz="1100" dirty="0"/>
              <a:t> ar trebui însoțită de următoarele trimiteri bibliografice Sachs, J., </a:t>
            </a:r>
            <a:r>
              <a:rPr lang="ro-RO" sz="1100" dirty="0" err="1"/>
              <a:t>Schimdt-Traub</a:t>
            </a:r>
            <a:r>
              <a:rPr lang="ro-RO" sz="1100" dirty="0"/>
              <a:t>, G., </a:t>
            </a:r>
            <a:r>
              <a:rPr lang="ro-RO" sz="1100" dirty="0" err="1"/>
              <a:t>Kroll</a:t>
            </a:r>
            <a:r>
              <a:rPr lang="ro-RO" sz="1100" dirty="0"/>
              <a:t>, C., </a:t>
            </a:r>
            <a:r>
              <a:rPr lang="ro-RO" sz="1100" dirty="0" err="1"/>
              <a:t>Lafortune</a:t>
            </a:r>
            <a:r>
              <a:rPr lang="ro-RO" sz="1100" dirty="0"/>
              <a:t>, G., </a:t>
            </a:r>
            <a:r>
              <a:rPr lang="ro-RO" sz="1100" dirty="0" err="1"/>
              <a:t>Fuller</a:t>
            </a:r>
            <a:r>
              <a:rPr lang="ro-RO" sz="1100" dirty="0"/>
              <a:t>, G. (2019): </a:t>
            </a:r>
            <a:r>
              <a:rPr lang="ro-RO" sz="1100" dirty="0" err="1"/>
              <a:t>Sustainable</a:t>
            </a:r>
            <a:r>
              <a:rPr lang="ro-RO" sz="1100" dirty="0"/>
              <a:t> </a:t>
            </a:r>
            <a:r>
              <a:rPr lang="ro-RO" sz="1100" dirty="0" err="1"/>
              <a:t>Development</a:t>
            </a:r>
            <a:r>
              <a:rPr lang="ro-RO" sz="1100" dirty="0"/>
              <a:t> Report 2019. New York: Bertelsmann </a:t>
            </a:r>
            <a:r>
              <a:rPr lang="ro-RO" sz="1100" dirty="0" err="1"/>
              <a:t>Stiftung</a:t>
            </a:r>
            <a:r>
              <a:rPr lang="ro-RO" sz="1100" dirty="0"/>
              <a:t> </a:t>
            </a:r>
            <a:r>
              <a:rPr lang="ro-RO" sz="1100" dirty="0" err="1"/>
              <a:t>and</a:t>
            </a:r>
            <a:r>
              <a:rPr lang="ro-RO" sz="1100" dirty="0"/>
              <a:t> </a:t>
            </a:r>
            <a:r>
              <a:rPr lang="ro-RO" sz="1100" dirty="0" err="1"/>
              <a:t>Sustainable</a:t>
            </a:r>
            <a:r>
              <a:rPr lang="ro-RO" sz="1100" dirty="0"/>
              <a:t> </a:t>
            </a:r>
            <a:r>
              <a:rPr lang="ro-RO" sz="1100" dirty="0" err="1"/>
              <a:t>Solutions</a:t>
            </a:r>
            <a:r>
              <a:rPr lang="ro-RO" sz="1100" dirty="0"/>
              <a:t> </a:t>
            </a:r>
            <a:r>
              <a:rPr lang="ro-RO" sz="1100" dirty="0" err="1"/>
              <a:t>Network</a:t>
            </a:r>
            <a:r>
              <a:rPr lang="ro-RO" sz="1100" dirty="0"/>
              <a:t> (</a:t>
            </a:r>
            <a:r>
              <a:rPr lang="ro-RO" sz="1100" dirty="0" err="1"/>
              <a:t>SDSN</a:t>
            </a:r>
            <a:r>
              <a:rPr lang="ro-RO" sz="1100" dirty="0"/>
              <a:t>).</a:t>
            </a:r>
            <a:endParaRPr lang="en-US" sz="1000" baseline="-25000" dirty="0"/>
          </a:p>
        </p:txBody>
      </p:sp>
    </p:spTree>
    <p:extLst>
      <p:ext uri="{BB962C8B-B14F-4D97-AF65-F5344CB8AC3E}">
        <p14:creationId xmlns:p14="http://schemas.microsoft.com/office/powerpoint/2010/main" val="2046992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ro-RO" sz="2800" b="1">
                <a:solidFill>
                  <a:srgbClr val="FFC000"/>
                </a:solidFill>
                <a:latin typeface="Roboto" panose="02000000000000000000" pitchFamily="2" charset="0"/>
                <a:ea typeface="Roboto" panose="02000000000000000000" pitchFamily="2" charset="0"/>
                <a:cs typeface="Arial" panose="020B0604020202020204" pitchFamily="34" charset="0"/>
              </a:rPr>
              <a:t>Bioeconomia...</a:t>
            </a:r>
          </a:p>
          <a:p>
            <a:pPr marL="285750" indent="-285750">
              <a:spcAft>
                <a:spcPts val="2400"/>
              </a:spcAft>
              <a:buFont typeface="Arial" panose="020B0604020202020204" pitchFamily="34" charset="0"/>
              <a:buChar char="•"/>
            </a:pPr>
            <a:r>
              <a:rPr lang="ro-RO"/>
              <a:t>Înseamnă producția de bunuri, servicii sau energie folosind ca principală resursă materiale de natură biologică. </a:t>
            </a:r>
          </a:p>
          <a:p>
            <a:pPr marL="285750" indent="-285750">
              <a:spcAft>
                <a:spcPts val="2400"/>
              </a:spcAft>
              <a:buFont typeface="Arial" panose="020B0604020202020204" pitchFamily="34" charset="0"/>
              <a:buChar char="•"/>
            </a:pPr>
            <a:r>
              <a:rPr lang="ro-RO"/>
              <a:t>Este strâns legată de dezvoltarea durabilă, întrucât folosește mai ales resurse biodegradabile și aplică procese care nu generează aproape deloc deșeuri. </a:t>
            </a:r>
          </a:p>
          <a:p>
            <a:pPr marL="285750" indent="-285750">
              <a:spcAft>
                <a:spcPts val="2400"/>
              </a:spcAft>
              <a:buFont typeface="Arial" panose="020B0604020202020204" pitchFamily="34" charset="0"/>
              <a:buChar char="•"/>
            </a:pPr>
            <a:r>
              <a:rPr lang="ro-RO"/>
              <a:t>Astfel, se poate evita epuizarea resurselor și se poate proteja stabilitatea planetei pentru generațiile viitoare.  </a:t>
            </a:r>
          </a:p>
          <a:p>
            <a:pPr>
              <a:spcAft>
                <a:spcPts val="2400"/>
              </a:spcAft>
            </a:pPr>
            <a:br>
              <a:rPr lang="ro-RO">
                <a:latin typeface="Roboto" panose="02000000000000000000" pitchFamily="2" charset="0"/>
                <a:ea typeface="Roboto" panose="02000000000000000000" pitchFamily="2" charset="0"/>
                <a:cs typeface="Arial" panose="020B0604020202020204" pitchFamily="34" charset="0"/>
              </a:rPr>
            </a:br>
            <a:endParaRPr lang="ro-RO">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ro-RO" sz="2800" b="1">
                <a:solidFill>
                  <a:srgbClr val="FFC000"/>
                </a:solidFill>
              </a:rPr>
              <a:t>Strategia europeană pentru bioeconomie</a:t>
            </a:r>
          </a:p>
          <a:p>
            <a:endParaRPr lang="en-GB" dirty="0"/>
          </a:p>
          <a:p>
            <a:r>
              <a:rPr lang="ro-RO"/>
              <a:t>Comisia Europeană ia măsuri în direcția unei bioeconomii durabile și are o strategie care urmărește promovarea bioeconomiei și evitarea atingerii limitelor ecologice. </a:t>
            </a:r>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
        <p:nvSpPr>
          <p:cNvPr id="9" name="Textfeld 1">
            <a:extLst>
              <a:ext uri="{FF2B5EF4-FFF2-40B4-BE49-F238E27FC236}">
                <a16:creationId xmlns:a16="http://schemas.microsoft.com/office/drawing/2014/main" id="{916C075C-E486-8B40-A758-F39602688645}"/>
              </a:ext>
            </a:extLst>
          </p:cNvPr>
          <p:cNvSpPr txBox="1"/>
          <p:nvPr/>
        </p:nvSpPr>
        <p:spPr>
          <a:xfrm>
            <a:off x="6131377" y="134033"/>
            <a:ext cx="6036131" cy="646331"/>
          </a:xfrm>
          <a:prstGeom prst="rect">
            <a:avLst/>
          </a:prstGeom>
          <a:noFill/>
        </p:spPr>
        <p:txBody>
          <a:bodyPr wrap="square" rtlCol="0">
            <a:spAutoFit/>
          </a:bodyPr>
          <a:lstStyle/>
          <a:p>
            <a:pPr algn="r"/>
            <a:r>
              <a:rPr lang="ro-RO" sz="3600" b="1">
                <a:solidFill>
                  <a:schemeClr val="bg1"/>
                </a:solidFill>
                <a:latin typeface="Roboto" panose="02000000000000000000" pitchFamily="2" charset="0"/>
                <a:ea typeface="Roboto" panose="02000000000000000000" pitchFamily="2" charset="0"/>
                <a:cs typeface="Arial" panose="020B0604020202020204" pitchFamily="34" charset="0"/>
              </a:rPr>
              <a:t>Ce este bioeconomia?</a:t>
            </a:r>
          </a:p>
        </p:txBody>
      </p:sp>
    </p:spTree>
    <p:extLst>
      <p:ext uri="{BB962C8B-B14F-4D97-AF65-F5344CB8AC3E}">
        <p14:creationId xmlns:p14="http://schemas.microsoft.com/office/powerpoint/2010/main" val="1602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C96350-CC1C-4997-8433-5E8EFB8CC034}">
  <ds:schemaRefs>
    <ds:schemaRef ds:uri="http://schemas.microsoft.com/office/2006/documentManagement/types"/>
    <ds:schemaRef ds:uri="d0a049c0-0b5b-40dc-bb16-5c3182e846c3"/>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E4003685-F6DD-41ED-8A2E-EA926CFC0C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29748</TotalTime>
  <Words>5299</Words>
  <Application>Microsoft Office PowerPoint</Application>
  <PresentationFormat>Widescreen</PresentationFormat>
  <Paragraphs>340</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Roboto</vt:lpstr>
      <vt:lpstr>Roboto Medium</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CARMEN PAUNA</cp:lastModifiedBy>
  <cp:revision>303</cp:revision>
  <dcterms:created xsi:type="dcterms:W3CDTF">2019-05-22T07:43:42Z</dcterms:created>
  <dcterms:modified xsi:type="dcterms:W3CDTF">2020-11-09T20:30:02Z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