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7" r:id="rId2"/>
    <p:sldId id="361" r:id="rId3"/>
    <p:sldId id="369" r:id="rId4"/>
    <p:sldId id="370" r:id="rId5"/>
    <p:sldId id="371" r:id="rId6"/>
    <p:sldId id="372" r:id="rId7"/>
    <p:sldId id="355" r:id="rId8"/>
    <p:sldId id="357" r:id="rId9"/>
    <p:sldId id="324" r:id="rId10"/>
    <p:sldId id="360" r:id="rId11"/>
    <p:sldId id="330" r:id="rId12"/>
    <p:sldId id="331" r:id="rId13"/>
    <p:sldId id="354" r:id="rId14"/>
    <p:sldId id="338" r:id="rId15"/>
    <p:sldId id="358" r:id="rId16"/>
    <p:sldId id="359" r:id="rId17"/>
    <p:sldId id="364" r:id="rId18"/>
    <p:sldId id="3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22"/>
    <p:restoredTop sz="56054"/>
  </p:normalViewPr>
  <p:slideViewPr>
    <p:cSldViewPr snapToGrid="0" snapToObjects="1">
      <p:cViewPr varScale="1">
        <p:scale>
          <a:sx n="68" d="100"/>
          <a:sy n="68" d="100"/>
        </p:scale>
        <p:origin x="20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ADCA93-3990-8348-8BCD-7FA85BE01D1B}" type="doc">
      <dgm:prSet loTypeId="urn:microsoft.com/office/officeart/2005/8/layout/process1" loCatId="" qsTypeId="urn:microsoft.com/office/officeart/2005/8/quickstyle/simple1" qsCatId="simple" csTypeId="urn:microsoft.com/office/officeart/2005/8/colors/accent1_2" csCatId="accent1" phldr="1"/>
      <dgm:spPr/>
    </dgm:pt>
    <dgm:pt modelId="{D085EF79-97CE-D347-AFC7-A125B4DE0248}">
      <dgm:prSet phldrT="[Text]"/>
      <dgm:spPr/>
      <dgm:t>
        <a:bodyPr/>
        <a:lstStyle/>
        <a:p>
          <a:r>
            <a:rPr lang="en-US"/>
            <a:t>Drying of Herb </a:t>
          </a:r>
        </a:p>
      </dgm:t>
    </dgm:pt>
    <dgm:pt modelId="{E5EB758F-EB6A-A84C-B739-294FBB8F7A07}" type="parTrans" cxnId="{4B83C477-435A-6740-90A5-26A3F161C6E5}">
      <dgm:prSet/>
      <dgm:spPr/>
      <dgm:t>
        <a:bodyPr/>
        <a:lstStyle/>
        <a:p>
          <a:endParaRPr lang="en-US"/>
        </a:p>
      </dgm:t>
    </dgm:pt>
    <dgm:pt modelId="{F0CF2B5F-9B30-BC49-A65B-F725399175C3}" type="sibTrans" cxnId="{4B83C477-435A-6740-90A5-26A3F161C6E5}">
      <dgm:prSet/>
      <dgm:spPr/>
      <dgm:t>
        <a:bodyPr/>
        <a:lstStyle/>
        <a:p>
          <a:endParaRPr lang="en-US"/>
        </a:p>
      </dgm:t>
    </dgm:pt>
    <dgm:pt modelId="{7CA945AD-0327-0844-8247-65A623519866}">
      <dgm:prSet phldrT="[Text]"/>
      <dgm:spPr/>
      <dgm:t>
        <a:bodyPr/>
        <a:lstStyle/>
        <a:p>
          <a:r>
            <a:rPr lang="en-US"/>
            <a:t>Grinding of herb to powder</a:t>
          </a:r>
        </a:p>
      </dgm:t>
    </dgm:pt>
    <dgm:pt modelId="{349F94F9-F354-D74D-BB0B-DBD21DA8CD9E}" type="parTrans" cxnId="{716FDD22-056B-334C-8A47-0C23F6D0E5FF}">
      <dgm:prSet/>
      <dgm:spPr/>
      <dgm:t>
        <a:bodyPr/>
        <a:lstStyle/>
        <a:p>
          <a:endParaRPr lang="en-US"/>
        </a:p>
      </dgm:t>
    </dgm:pt>
    <dgm:pt modelId="{FBB6DEC5-22F2-0D4E-B311-D1966D03CDE6}" type="sibTrans" cxnId="{716FDD22-056B-334C-8A47-0C23F6D0E5FF}">
      <dgm:prSet/>
      <dgm:spPr/>
      <dgm:t>
        <a:bodyPr/>
        <a:lstStyle/>
        <a:p>
          <a:endParaRPr lang="en-US"/>
        </a:p>
      </dgm:t>
    </dgm:pt>
    <dgm:pt modelId="{941B5D1D-D480-2844-9151-B933C518FB90}">
      <dgm:prSet phldrT="[Text]"/>
      <dgm:spPr/>
      <dgm:t>
        <a:bodyPr/>
        <a:lstStyle/>
        <a:p>
          <a:r>
            <a:rPr lang="en-US"/>
            <a:t>Evaporation </a:t>
          </a:r>
        </a:p>
      </dgm:t>
    </dgm:pt>
    <dgm:pt modelId="{522EAFD9-990E-5640-9238-6FDC7D5BC630}" type="parTrans" cxnId="{27D43E97-B0B6-894E-AD93-CF9E9A51FB44}">
      <dgm:prSet/>
      <dgm:spPr/>
      <dgm:t>
        <a:bodyPr/>
        <a:lstStyle/>
        <a:p>
          <a:endParaRPr lang="en-US"/>
        </a:p>
      </dgm:t>
    </dgm:pt>
    <dgm:pt modelId="{152D78DC-0B2F-944F-8CFA-7228D4FE38A5}" type="sibTrans" cxnId="{27D43E97-B0B6-894E-AD93-CF9E9A51FB44}">
      <dgm:prSet/>
      <dgm:spPr/>
      <dgm:t>
        <a:bodyPr/>
        <a:lstStyle/>
        <a:p>
          <a:endParaRPr lang="en-US"/>
        </a:p>
      </dgm:t>
    </dgm:pt>
    <dgm:pt modelId="{C1917F65-036C-1942-8539-4CA5D705F506}">
      <dgm:prSet/>
      <dgm:spPr/>
      <dgm:t>
        <a:bodyPr/>
        <a:lstStyle/>
        <a:p>
          <a:r>
            <a:rPr lang="en-US"/>
            <a:t>Further processing </a:t>
          </a:r>
        </a:p>
      </dgm:t>
    </dgm:pt>
    <dgm:pt modelId="{DF7D04AA-90AC-0640-B51F-F2E9E785A617}" type="parTrans" cxnId="{A23F005A-BE74-5744-9426-1FAC860E494E}">
      <dgm:prSet/>
      <dgm:spPr/>
      <dgm:t>
        <a:bodyPr/>
        <a:lstStyle/>
        <a:p>
          <a:endParaRPr lang="en-US"/>
        </a:p>
      </dgm:t>
    </dgm:pt>
    <dgm:pt modelId="{058B6546-FFC2-464B-83D9-EBCB328084C6}" type="sibTrans" cxnId="{A23F005A-BE74-5744-9426-1FAC860E494E}">
      <dgm:prSet/>
      <dgm:spPr/>
      <dgm:t>
        <a:bodyPr/>
        <a:lstStyle/>
        <a:p>
          <a:endParaRPr lang="en-US"/>
        </a:p>
      </dgm:t>
    </dgm:pt>
    <dgm:pt modelId="{6E3723AB-9C08-C243-A25C-1AD4CDC8DDB5}" type="pres">
      <dgm:prSet presAssocID="{17ADCA93-3990-8348-8BCD-7FA85BE01D1B}" presName="Name0" presStyleCnt="0">
        <dgm:presLayoutVars>
          <dgm:dir/>
          <dgm:resizeHandles val="exact"/>
        </dgm:presLayoutVars>
      </dgm:prSet>
      <dgm:spPr/>
    </dgm:pt>
    <dgm:pt modelId="{E1C65A49-7155-8C4C-8794-B5CAB75661ED}" type="pres">
      <dgm:prSet presAssocID="{D085EF79-97CE-D347-AFC7-A125B4DE0248}" presName="node" presStyleLbl="node1" presStyleIdx="0" presStyleCnt="4">
        <dgm:presLayoutVars>
          <dgm:bulletEnabled val="1"/>
        </dgm:presLayoutVars>
      </dgm:prSet>
      <dgm:spPr/>
    </dgm:pt>
    <dgm:pt modelId="{037F9D71-AC6B-1445-B091-AE368B8076A7}" type="pres">
      <dgm:prSet presAssocID="{F0CF2B5F-9B30-BC49-A65B-F725399175C3}" presName="sibTrans" presStyleLbl="sibTrans2D1" presStyleIdx="0" presStyleCnt="3"/>
      <dgm:spPr/>
    </dgm:pt>
    <dgm:pt modelId="{39A0E588-11E6-9744-BAED-CB6EE5B89E6D}" type="pres">
      <dgm:prSet presAssocID="{F0CF2B5F-9B30-BC49-A65B-F725399175C3}" presName="connectorText" presStyleLbl="sibTrans2D1" presStyleIdx="0" presStyleCnt="3"/>
      <dgm:spPr/>
    </dgm:pt>
    <dgm:pt modelId="{F797FCB9-4580-F14A-89DD-CB055089F5BA}" type="pres">
      <dgm:prSet presAssocID="{7CA945AD-0327-0844-8247-65A623519866}" presName="node" presStyleLbl="node1" presStyleIdx="1" presStyleCnt="4">
        <dgm:presLayoutVars>
          <dgm:bulletEnabled val="1"/>
        </dgm:presLayoutVars>
      </dgm:prSet>
      <dgm:spPr/>
    </dgm:pt>
    <dgm:pt modelId="{6DF975C2-0288-E141-9579-CA3040724143}" type="pres">
      <dgm:prSet presAssocID="{FBB6DEC5-22F2-0D4E-B311-D1966D03CDE6}" presName="sibTrans" presStyleLbl="sibTrans2D1" presStyleIdx="1" presStyleCnt="3"/>
      <dgm:spPr/>
    </dgm:pt>
    <dgm:pt modelId="{879DE0C9-B959-E845-A670-D117650E64AB}" type="pres">
      <dgm:prSet presAssocID="{FBB6DEC5-22F2-0D4E-B311-D1966D03CDE6}" presName="connectorText" presStyleLbl="sibTrans2D1" presStyleIdx="1" presStyleCnt="3"/>
      <dgm:spPr/>
    </dgm:pt>
    <dgm:pt modelId="{2EF08870-937E-8040-82F3-0A19676C5277}" type="pres">
      <dgm:prSet presAssocID="{941B5D1D-D480-2844-9151-B933C518FB90}" presName="node" presStyleLbl="node1" presStyleIdx="2" presStyleCnt="4">
        <dgm:presLayoutVars>
          <dgm:bulletEnabled val="1"/>
        </dgm:presLayoutVars>
      </dgm:prSet>
      <dgm:spPr/>
    </dgm:pt>
    <dgm:pt modelId="{C774D289-9E80-A843-B5D7-604719815298}" type="pres">
      <dgm:prSet presAssocID="{152D78DC-0B2F-944F-8CFA-7228D4FE38A5}" presName="sibTrans" presStyleLbl="sibTrans2D1" presStyleIdx="2" presStyleCnt="3"/>
      <dgm:spPr/>
    </dgm:pt>
    <dgm:pt modelId="{410947CB-6B23-6447-A7F3-CB8C2F96F78F}" type="pres">
      <dgm:prSet presAssocID="{152D78DC-0B2F-944F-8CFA-7228D4FE38A5}" presName="connectorText" presStyleLbl="sibTrans2D1" presStyleIdx="2" presStyleCnt="3"/>
      <dgm:spPr/>
    </dgm:pt>
    <dgm:pt modelId="{7A64D31B-1CF7-D249-A334-6091DBAC312B}" type="pres">
      <dgm:prSet presAssocID="{C1917F65-036C-1942-8539-4CA5D705F506}" presName="node" presStyleLbl="node1" presStyleIdx="3" presStyleCnt="4">
        <dgm:presLayoutVars>
          <dgm:bulletEnabled val="1"/>
        </dgm:presLayoutVars>
      </dgm:prSet>
      <dgm:spPr/>
    </dgm:pt>
  </dgm:ptLst>
  <dgm:cxnLst>
    <dgm:cxn modelId="{B39A8D18-8FB2-764A-95BE-6E0098ABEC05}" type="presOf" srcId="{941B5D1D-D480-2844-9151-B933C518FB90}" destId="{2EF08870-937E-8040-82F3-0A19676C5277}" srcOrd="0" destOrd="0" presId="urn:microsoft.com/office/officeart/2005/8/layout/process1"/>
    <dgm:cxn modelId="{9510AB1C-D20E-1844-A314-FA030B9C8FE7}" type="presOf" srcId="{17ADCA93-3990-8348-8BCD-7FA85BE01D1B}" destId="{6E3723AB-9C08-C243-A25C-1AD4CDC8DDB5}" srcOrd="0" destOrd="0" presId="urn:microsoft.com/office/officeart/2005/8/layout/process1"/>
    <dgm:cxn modelId="{EABECA1F-A9FF-2F4A-9648-5DA2D41A4E37}" type="presOf" srcId="{F0CF2B5F-9B30-BC49-A65B-F725399175C3}" destId="{39A0E588-11E6-9744-BAED-CB6EE5B89E6D}" srcOrd="1" destOrd="0" presId="urn:microsoft.com/office/officeart/2005/8/layout/process1"/>
    <dgm:cxn modelId="{716FDD22-056B-334C-8A47-0C23F6D0E5FF}" srcId="{17ADCA93-3990-8348-8BCD-7FA85BE01D1B}" destId="{7CA945AD-0327-0844-8247-65A623519866}" srcOrd="1" destOrd="0" parTransId="{349F94F9-F354-D74D-BB0B-DBD21DA8CD9E}" sibTransId="{FBB6DEC5-22F2-0D4E-B311-D1966D03CDE6}"/>
    <dgm:cxn modelId="{907C334D-CB99-064F-9472-29016A3755F5}" type="presOf" srcId="{D085EF79-97CE-D347-AFC7-A125B4DE0248}" destId="{E1C65A49-7155-8C4C-8794-B5CAB75661ED}" srcOrd="0" destOrd="0" presId="urn:microsoft.com/office/officeart/2005/8/layout/process1"/>
    <dgm:cxn modelId="{A23F005A-BE74-5744-9426-1FAC860E494E}" srcId="{17ADCA93-3990-8348-8BCD-7FA85BE01D1B}" destId="{C1917F65-036C-1942-8539-4CA5D705F506}" srcOrd="3" destOrd="0" parTransId="{DF7D04AA-90AC-0640-B51F-F2E9E785A617}" sibTransId="{058B6546-FFC2-464B-83D9-EBCB328084C6}"/>
    <dgm:cxn modelId="{755E886E-7632-AD4C-B683-3B0FDEDDBD77}" type="presOf" srcId="{F0CF2B5F-9B30-BC49-A65B-F725399175C3}" destId="{037F9D71-AC6B-1445-B091-AE368B8076A7}" srcOrd="0" destOrd="0" presId="urn:microsoft.com/office/officeart/2005/8/layout/process1"/>
    <dgm:cxn modelId="{4B83C477-435A-6740-90A5-26A3F161C6E5}" srcId="{17ADCA93-3990-8348-8BCD-7FA85BE01D1B}" destId="{D085EF79-97CE-D347-AFC7-A125B4DE0248}" srcOrd="0" destOrd="0" parTransId="{E5EB758F-EB6A-A84C-B739-294FBB8F7A07}" sibTransId="{F0CF2B5F-9B30-BC49-A65B-F725399175C3}"/>
    <dgm:cxn modelId="{CDE60B83-A3EA-1B48-BDB1-B0419F8715FF}" type="presOf" srcId="{152D78DC-0B2F-944F-8CFA-7228D4FE38A5}" destId="{C774D289-9E80-A843-B5D7-604719815298}" srcOrd="0" destOrd="0" presId="urn:microsoft.com/office/officeart/2005/8/layout/process1"/>
    <dgm:cxn modelId="{F6772290-4598-D24B-94B4-89AA5677BDB6}" type="presOf" srcId="{C1917F65-036C-1942-8539-4CA5D705F506}" destId="{7A64D31B-1CF7-D249-A334-6091DBAC312B}" srcOrd="0" destOrd="0" presId="urn:microsoft.com/office/officeart/2005/8/layout/process1"/>
    <dgm:cxn modelId="{27D43E97-B0B6-894E-AD93-CF9E9A51FB44}" srcId="{17ADCA93-3990-8348-8BCD-7FA85BE01D1B}" destId="{941B5D1D-D480-2844-9151-B933C518FB90}" srcOrd="2" destOrd="0" parTransId="{522EAFD9-990E-5640-9238-6FDC7D5BC630}" sibTransId="{152D78DC-0B2F-944F-8CFA-7228D4FE38A5}"/>
    <dgm:cxn modelId="{FDECC398-C09A-D442-9A22-9812F9283171}" type="presOf" srcId="{FBB6DEC5-22F2-0D4E-B311-D1966D03CDE6}" destId="{6DF975C2-0288-E141-9579-CA3040724143}" srcOrd="0" destOrd="0" presId="urn:microsoft.com/office/officeart/2005/8/layout/process1"/>
    <dgm:cxn modelId="{326699A0-0124-C241-8F27-26FEE7834BF2}" type="presOf" srcId="{152D78DC-0B2F-944F-8CFA-7228D4FE38A5}" destId="{410947CB-6B23-6447-A7F3-CB8C2F96F78F}" srcOrd="1" destOrd="0" presId="urn:microsoft.com/office/officeart/2005/8/layout/process1"/>
    <dgm:cxn modelId="{3CE91BA5-DA46-1F49-81D9-961A0C8E4419}" type="presOf" srcId="{FBB6DEC5-22F2-0D4E-B311-D1966D03CDE6}" destId="{879DE0C9-B959-E845-A670-D117650E64AB}" srcOrd="1" destOrd="0" presId="urn:microsoft.com/office/officeart/2005/8/layout/process1"/>
    <dgm:cxn modelId="{3770D8AF-08AB-5E43-B1F9-3CF308D14039}" type="presOf" srcId="{7CA945AD-0327-0844-8247-65A623519866}" destId="{F797FCB9-4580-F14A-89DD-CB055089F5BA}" srcOrd="0" destOrd="0" presId="urn:microsoft.com/office/officeart/2005/8/layout/process1"/>
    <dgm:cxn modelId="{0FFCFD62-EBE7-344C-8FED-61C659A7F98F}" type="presParOf" srcId="{6E3723AB-9C08-C243-A25C-1AD4CDC8DDB5}" destId="{E1C65A49-7155-8C4C-8794-B5CAB75661ED}" srcOrd="0" destOrd="0" presId="urn:microsoft.com/office/officeart/2005/8/layout/process1"/>
    <dgm:cxn modelId="{660A6617-4F1D-A64E-AE3D-ECEA26E250B5}" type="presParOf" srcId="{6E3723AB-9C08-C243-A25C-1AD4CDC8DDB5}" destId="{037F9D71-AC6B-1445-B091-AE368B8076A7}" srcOrd="1" destOrd="0" presId="urn:microsoft.com/office/officeart/2005/8/layout/process1"/>
    <dgm:cxn modelId="{C1C68C6B-72A3-3C44-92E9-2DA6D54884F9}" type="presParOf" srcId="{037F9D71-AC6B-1445-B091-AE368B8076A7}" destId="{39A0E588-11E6-9744-BAED-CB6EE5B89E6D}" srcOrd="0" destOrd="0" presId="urn:microsoft.com/office/officeart/2005/8/layout/process1"/>
    <dgm:cxn modelId="{6E74A7B4-FE6A-644B-B144-04A5D334E033}" type="presParOf" srcId="{6E3723AB-9C08-C243-A25C-1AD4CDC8DDB5}" destId="{F797FCB9-4580-F14A-89DD-CB055089F5BA}" srcOrd="2" destOrd="0" presId="urn:microsoft.com/office/officeart/2005/8/layout/process1"/>
    <dgm:cxn modelId="{E4E49A6D-3BF1-0240-8062-38B9995A6F2A}" type="presParOf" srcId="{6E3723AB-9C08-C243-A25C-1AD4CDC8DDB5}" destId="{6DF975C2-0288-E141-9579-CA3040724143}" srcOrd="3" destOrd="0" presId="urn:microsoft.com/office/officeart/2005/8/layout/process1"/>
    <dgm:cxn modelId="{5F98FABB-CFDC-8A4E-AE1F-D38A13D7BA4A}" type="presParOf" srcId="{6DF975C2-0288-E141-9579-CA3040724143}" destId="{879DE0C9-B959-E845-A670-D117650E64AB}" srcOrd="0" destOrd="0" presId="urn:microsoft.com/office/officeart/2005/8/layout/process1"/>
    <dgm:cxn modelId="{6A768EDB-A75F-1341-8778-8504C6A7EA4F}" type="presParOf" srcId="{6E3723AB-9C08-C243-A25C-1AD4CDC8DDB5}" destId="{2EF08870-937E-8040-82F3-0A19676C5277}" srcOrd="4" destOrd="0" presId="urn:microsoft.com/office/officeart/2005/8/layout/process1"/>
    <dgm:cxn modelId="{55DE664A-037B-E646-98E7-104B71D02D12}" type="presParOf" srcId="{6E3723AB-9C08-C243-A25C-1AD4CDC8DDB5}" destId="{C774D289-9E80-A843-B5D7-604719815298}" srcOrd="5" destOrd="0" presId="urn:microsoft.com/office/officeart/2005/8/layout/process1"/>
    <dgm:cxn modelId="{39039A51-8150-904F-89C1-35995275874C}" type="presParOf" srcId="{C774D289-9E80-A843-B5D7-604719815298}" destId="{410947CB-6B23-6447-A7F3-CB8C2F96F78F}" srcOrd="0" destOrd="0" presId="urn:microsoft.com/office/officeart/2005/8/layout/process1"/>
    <dgm:cxn modelId="{DC62EA44-B073-FE44-838C-4DFF34BA04B2}" type="presParOf" srcId="{6E3723AB-9C08-C243-A25C-1AD4CDC8DDB5}" destId="{7A64D31B-1CF7-D249-A334-6091DBAC312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4F41D-7332-F24B-9863-BFD05E1E4B24}"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59253D3-751A-7A4D-A3A1-93B32BB72624}">
      <dgm:prSet phldrT="[Text]"/>
      <dgm:spPr/>
      <dgm:t>
        <a:bodyPr/>
        <a:lstStyle/>
        <a:p>
          <a:r>
            <a:rPr lang="en-US"/>
            <a:t>Algae Face Mask</a:t>
          </a:r>
        </a:p>
      </dgm:t>
    </dgm:pt>
    <dgm:pt modelId="{0CDC6995-CD80-FA4F-948E-6B0B49716874}" type="parTrans" cxnId="{0B75A18E-851C-2A47-A439-7282C05332EB}">
      <dgm:prSet/>
      <dgm:spPr/>
      <dgm:t>
        <a:bodyPr/>
        <a:lstStyle/>
        <a:p>
          <a:endParaRPr lang="en-US"/>
        </a:p>
      </dgm:t>
    </dgm:pt>
    <dgm:pt modelId="{4B95FD9F-60F1-5640-9620-BB2A09412EC5}" type="sibTrans" cxnId="{0B75A18E-851C-2A47-A439-7282C05332EB}">
      <dgm:prSet/>
      <dgm:spPr/>
      <dgm:t>
        <a:bodyPr/>
        <a:lstStyle/>
        <a:p>
          <a:endParaRPr lang="en-US"/>
        </a:p>
      </dgm:t>
    </dgm:pt>
    <dgm:pt modelId="{8B06B8C1-01F7-AE49-96ED-5ECE7063C8A2}">
      <dgm:prSet phldrT="[Text]"/>
      <dgm:spPr/>
      <dgm:t>
        <a:bodyPr/>
        <a:lstStyle/>
        <a:p>
          <a:r>
            <a:rPr lang="en-US"/>
            <a:t>Peppermint Foot Scrub</a:t>
          </a:r>
        </a:p>
      </dgm:t>
    </dgm:pt>
    <dgm:pt modelId="{3C039B23-C306-4344-B750-7ED3672CA8B0}" type="parTrans" cxnId="{5DB6736C-447B-924C-AB25-70C54FA8D779}">
      <dgm:prSet/>
      <dgm:spPr/>
      <dgm:t>
        <a:bodyPr/>
        <a:lstStyle/>
        <a:p>
          <a:endParaRPr lang="en-US"/>
        </a:p>
      </dgm:t>
    </dgm:pt>
    <dgm:pt modelId="{E7B75515-D806-A74F-ACF1-BD187E592F4A}" type="sibTrans" cxnId="{5DB6736C-447B-924C-AB25-70C54FA8D779}">
      <dgm:prSet/>
      <dgm:spPr/>
      <dgm:t>
        <a:bodyPr/>
        <a:lstStyle/>
        <a:p>
          <a:endParaRPr lang="en-US"/>
        </a:p>
      </dgm:t>
    </dgm:pt>
    <dgm:pt modelId="{7F095A0D-8D47-004F-8800-5F732EA13F55}" type="pres">
      <dgm:prSet presAssocID="{8A24F41D-7332-F24B-9863-BFD05E1E4B24}" presName="diagram" presStyleCnt="0">
        <dgm:presLayoutVars>
          <dgm:dir/>
        </dgm:presLayoutVars>
      </dgm:prSet>
      <dgm:spPr/>
    </dgm:pt>
    <dgm:pt modelId="{F7C9D1E6-7F10-BE49-9ED5-FC88BEB88903}" type="pres">
      <dgm:prSet presAssocID="{C59253D3-751A-7A4D-A3A1-93B32BB72624}" presName="composite" presStyleCnt="0"/>
      <dgm:spPr/>
    </dgm:pt>
    <dgm:pt modelId="{6790A02B-895A-7447-8245-8F48D5E42843}" type="pres">
      <dgm:prSet presAssocID="{C59253D3-751A-7A4D-A3A1-93B32BB72624}" presName="Image" presStyleLbl="bgShp"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6BB49B3E-8E0F-244C-A700-959E1DAA144F}" type="pres">
      <dgm:prSet presAssocID="{C59253D3-751A-7A4D-A3A1-93B32BB72624}" presName="Parent" presStyleLbl="node0" presStyleIdx="0" presStyleCnt="2" custLinFactNeighborX="-21774" custLinFactNeighborY="89360">
        <dgm:presLayoutVars>
          <dgm:bulletEnabled val="1"/>
        </dgm:presLayoutVars>
      </dgm:prSet>
      <dgm:spPr/>
    </dgm:pt>
    <dgm:pt modelId="{35915AFC-CB92-E843-90E1-90389272D894}" type="pres">
      <dgm:prSet presAssocID="{4B95FD9F-60F1-5640-9620-BB2A09412EC5}" presName="sibTrans" presStyleCnt="0"/>
      <dgm:spPr/>
    </dgm:pt>
    <dgm:pt modelId="{BB6EB768-83CE-3349-9715-BF61CE269248}" type="pres">
      <dgm:prSet presAssocID="{8B06B8C1-01F7-AE49-96ED-5ECE7063C8A2}" presName="composite" presStyleCnt="0"/>
      <dgm:spPr/>
    </dgm:pt>
    <dgm:pt modelId="{AE3E5BCA-B5D1-A042-9728-7243BD3B00A7}" type="pres">
      <dgm:prSet presAssocID="{8B06B8C1-01F7-AE49-96ED-5ECE7063C8A2}" presName="Image" presStyleLbl="bgShp" presStyleIdx="1" presStyleCnt="2"/>
      <dgm:spPr>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8E6CAFC3-03C4-B049-8F1D-DF12A6842135}" type="pres">
      <dgm:prSet presAssocID="{8B06B8C1-01F7-AE49-96ED-5ECE7063C8A2}" presName="Parent" presStyleLbl="node0" presStyleIdx="1" presStyleCnt="2" custLinFactNeighborX="-13557" custLinFactNeighborY="89360">
        <dgm:presLayoutVars>
          <dgm:bulletEnabled val="1"/>
        </dgm:presLayoutVars>
      </dgm:prSet>
      <dgm:spPr/>
    </dgm:pt>
  </dgm:ptLst>
  <dgm:cxnLst>
    <dgm:cxn modelId="{818AC81D-ED24-7844-92CE-7C8B5DF897CE}" type="presOf" srcId="{8B06B8C1-01F7-AE49-96ED-5ECE7063C8A2}" destId="{8E6CAFC3-03C4-B049-8F1D-DF12A6842135}" srcOrd="0" destOrd="0" presId="urn:microsoft.com/office/officeart/2008/layout/BendingPictureCaption"/>
    <dgm:cxn modelId="{E3E37462-34AB-9E49-A9B0-9A5F804FA9B2}" type="presOf" srcId="{8A24F41D-7332-F24B-9863-BFD05E1E4B24}" destId="{7F095A0D-8D47-004F-8800-5F732EA13F55}" srcOrd="0" destOrd="0" presId="urn:microsoft.com/office/officeart/2008/layout/BendingPictureCaption"/>
    <dgm:cxn modelId="{5DB6736C-447B-924C-AB25-70C54FA8D779}" srcId="{8A24F41D-7332-F24B-9863-BFD05E1E4B24}" destId="{8B06B8C1-01F7-AE49-96ED-5ECE7063C8A2}" srcOrd="1" destOrd="0" parTransId="{3C039B23-C306-4344-B750-7ED3672CA8B0}" sibTransId="{E7B75515-D806-A74F-ACF1-BD187E592F4A}"/>
    <dgm:cxn modelId="{91F85874-95DA-9C46-A833-3F8F047A54DB}" type="presOf" srcId="{C59253D3-751A-7A4D-A3A1-93B32BB72624}" destId="{6BB49B3E-8E0F-244C-A700-959E1DAA144F}" srcOrd="0" destOrd="0" presId="urn:microsoft.com/office/officeart/2008/layout/BendingPictureCaption"/>
    <dgm:cxn modelId="{0B75A18E-851C-2A47-A439-7282C05332EB}" srcId="{8A24F41D-7332-F24B-9863-BFD05E1E4B24}" destId="{C59253D3-751A-7A4D-A3A1-93B32BB72624}" srcOrd="0" destOrd="0" parTransId="{0CDC6995-CD80-FA4F-948E-6B0B49716874}" sibTransId="{4B95FD9F-60F1-5640-9620-BB2A09412EC5}"/>
    <dgm:cxn modelId="{9CEEC292-C7FE-A44C-81D7-E98593BFEE60}" type="presParOf" srcId="{7F095A0D-8D47-004F-8800-5F732EA13F55}" destId="{F7C9D1E6-7F10-BE49-9ED5-FC88BEB88903}" srcOrd="0" destOrd="0" presId="urn:microsoft.com/office/officeart/2008/layout/BendingPictureCaption"/>
    <dgm:cxn modelId="{B36DB8B5-C392-E84F-BD45-2907C078766E}" type="presParOf" srcId="{F7C9D1E6-7F10-BE49-9ED5-FC88BEB88903}" destId="{6790A02B-895A-7447-8245-8F48D5E42843}" srcOrd="0" destOrd="0" presId="urn:microsoft.com/office/officeart/2008/layout/BendingPictureCaption"/>
    <dgm:cxn modelId="{0D8D2BBF-5226-0240-97CD-F9CF77B771A5}" type="presParOf" srcId="{F7C9D1E6-7F10-BE49-9ED5-FC88BEB88903}" destId="{6BB49B3E-8E0F-244C-A700-959E1DAA144F}" srcOrd="1" destOrd="0" presId="urn:microsoft.com/office/officeart/2008/layout/BendingPictureCaption"/>
    <dgm:cxn modelId="{6AB19D76-BD6E-1144-AC30-6DF0E67E60A2}" type="presParOf" srcId="{7F095A0D-8D47-004F-8800-5F732EA13F55}" destId="{35915AFC-CB92-E843-90E1-90389272D894}" srcOrd="1" destOrd="0" presId="urn:microsoft.com/office/officeart/2008/layout/BendingPictureCaption"/>
    <dgm:cxn modelId="{D0B60C8C-036F-FD42-B77B-004E9913A2CC}" type="presParOf" srcId="{7F095A0D-8D47-004F-8800-5F732EA13F55}" destId="{BB6EB768-83CE-3349-9715-BF61CE269248}" srcOrd="2" destOrd="0" presId="urn:microsoft.com/office/officeart/2008/layout/BendingPictureCaption"/>
    <dgm:cxn modelId="{80858D4B-C04F-5A47-86BC-03B55ED6D24D}" type="presParOf" srcId="{BB6EB768-83CE-3349-9715-BF61CE269248}" destId="{AE3E5BCA-B5D1-A042-9728-7243BD3B00A7}" srcOrd="0" destOrd="0" presId="urn:microsoft.com/office/officeart/2008/layout/BendingPictureCaption"/>
    <dgm:cxn modelId="{5633F91F-94D2-4543-A1B6-73FEC197815C}" type="presParOf" srcId="{BB6EB768-83CE-3349-9715-BF61CE269248}" destId="{8E6CAFC3-03C4-B049-8F1D-DF12A6842135}"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24F41D-7332-F24B-9863-BFD05E1E4B24}"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59253D3-751A-7A4D-A3A1-93B32BB72624}">
      <dgm:prSet phldrT="[Text]"/>
      <dgm:spPr/>
      <dgm:t>
        <a:bodyPr/>
        <a:lstStyle/>
        <a:p>
          <a:r>
            <a:rPr lang="en-US"/>
            <a:t>Spirulina </a:t>
          </a:r>
          <a:r>
            <a:rPr lang="en-US" err="1"/>
            <a:t>Nutrional</a:t>
          </a:r>
          <a:r>
            <a:rPr lang="en-US"/>
            <a:t> Supplement </a:t>
          </a:r>
        </a:p>
      </dgm:t>
    </dgm:pt>
    <dgm:pt modelId="{0CDC6995-CD80-FA4F-948E-6B0B49716874}" type="parTrans" cxnId="{0B75A18E-851C-2A47-A439-7282C05332EB}">
      <dgm:prSet/>
      <dgm:spPr/>
      <dgm:t>
        <a:bodyPr/>
        <a:lstStyle/>
        <a:p>
          <a:endParaRPr lang="en-US"/>
        </a:p>
      </dgm:t>
    </dgm:pt>
    <dgm:pt modelId="{4B95FD9F-60F1-5640-9620-BB2A09412EC5}" type="sibTrans" cxnId="{0B75A18E-851C-2A47-A439-7282C05332EB}">
      <dgm:prSet/>
      <dgm:spPr/>
      <dgm:t>
        <a:bodyPr/>
        <a:lstStyle/>
        <a:p>
          <a:endParaRPr lang="en-US"/>
        </a:p>
      </dgm:t>
    </dgm:pt>
    <dgm:pt modelId="{8B06B8C1-01F7-AE49-96ED-5ECE7063C8A2}">
      <dgm:prSet phldrT="[Text]"/>
      <dgm:spPr/>
      <dgm:t>
        <a:bodyPr/>
        <a:lstStyle/>
        <a:p>
          <a:r>
            <a:rPr lang="en-US"/>
            <a:t>Peppermint Oil Capsules</a:t>
          </a:r>
        </a:p>
      </dgm:t>
    </dgm:pt>
    <dgm:pt modelId="{3C039B23-C306-4344-B750-7ED3672CA8B0}" type="parTrans" cxnId="{5DB6736C-447B-924C-AB25-70C54FA8D779}">
      <dgm:prSet/>
      <dgm:spPr/>
      <dgm:t>
        <a:bodyPr/>
        <a:lstStyle/>
        <a:p>
          <a:endParaRPr lang="en-US"/>
        </a:p>
      </dgm:t>
    </dgm:pt>
    <dgm:pt modelId="{E7B75515-D806-A74F-ACF1-BD187E592F4A}" type="sibTrans" cxnId="{5DB6736C-447B-924C-AB25-70C54FA8D779}">
      <dgm:prSet/>
      <dgm:spPr/>
      <dgm:t>
        <a:bodyPr/>
        <a:lstStyle/>
        <a:p>
          <a:endParaRPr lang="en-US"/>
        </a:p>
      </dgm:t>
    </dgm:pt>
    <dgm:pt modelId="{7F095A0D-8D47-004F-8800-5F732EA13F55}" type="pres">
      <dgm:prSet presAssocID="{8A24F41D-7332-F24B-9863-BFD05E1E4B24}" presName="diagram" presStyleCnt="0">
        <dgm:presLayoutVars>
          <dgm:dir/>
        </dgm:presLayoutVars>
      </dgm:prSet>
      <dgm:spPr/>
    </dgm:pt>
    <dgm:pt modelId="{F7C9D1E6-7F10-BE49-9ED5-FC88BEB88903}" type="pres">
      <dgm:prSet presAssocID="{C59253D3-751A-7A4D-A3A1-93B32BB72624}" presName="composite" presStyleCnt="0"/>
      <dgm:spPr/>
    </dgm:pt>
    <dgm:pt modelId="{6790A02B-895A-7447-8245-8F48D5E42843}" type="pres">
      <dgm:prSet presAssocID="{C59253D3-751A-7A4D-A3A1-93B32BB72624}" presName="Image" presStyleLbl="bgShp"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6BB49B3E-8E0F-244C-A700-959E1DAA144F}" type="pres">
      <dgm:prSet presAssocID="{C59253D3-751A-7A4D-A3A1-93B32BB72624}" presName="Parent" presStyleLbl="node0" presStyleIdx="0" presStyleCnt="2" custLinFactNeighborX="-21774" custLinFactNeighborY="89360">
        <dgm:presLayoutVars>
          <dgm:bulletEnabled val="1"/>
        </dgm:presLayoutVars>
      </dgm:prSet>
      <dgm:spPr/>
    </dgm:pt>
    <dgm:pt modelId="{35915AFC-CB92-E843-90E1-90389272D894}" type="pres">
      <dgm:prSet presAssocID="{4B95FD9F-60F1-5640-9620-BB2A09412EC5}" presName="sibTrans" presStyleCnt="0"/>
      <dgm:spPr/>
    </dgm:pt>
    <dgm:pt modelId="{BB6EB768-83CE-3349-9715-BF61CE269248}" type="pres">
      <dgm:prSet presAssocID="{8B06B8C1-01F7-AE49-96ED-5ECE7063C8A2}" presName="composite" presStyleCnt="0"/>
      <dgm:spPr/>
    </dgm:pt>
    <dgm:pt modelId="{AE3E5BCA-B5D1-A042-9728-7243BD3B00A7}" type="pres">
      <dgm:prSet presAssocID="{8B06B8C1-01F7-AE49-96ED-5ECE7063C8A2}" presName="Image" presStyleLbl="bgShp" presStyleIdx="1" presStyleCnt="2" custLinFactNeighborX="-3629" custLinFactNeighborY="-3295"/>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8E6CAFC3-03C4-B049-8F1D-DF12A6842135}" type="pres">
      <dgm:prSet presAssocID="{8B06B8C1-01F7-AE49-96ED-5ECE7063C8A2}" presName="Parent" presStyleLbl="node0" presStyleIdx="1" presStyleCnt="2" custLinFactNeighborX="-23407" custLinFactNeighborY="94306">
        <dgm:presLayoutVars>
          <dgm:bulletEnabled val="1"/>
        </dgm:presLayoutVars>
      </dgm:prSet>
      <dgm:spPr/>
    </dgm:pt>
  </dgm:ptLst>
  <dgm:cxnLst>
    <dgm:cxn modelId="{818AC81D-ED24-7844-92CE-7C8B5DF897CE}" type="presOf" srcId="{8B06B8C1-01F7-AE49-96ED-5ECE7063C8A2}" destId="{8E6CAFC3-03C4-B049-8F1D-DF12A6842135}" srcOrd="0" destOrd="0" presId="urn:microsoft.com/office/officeart/2008/layout/BendingPictureCaption"/>
    <dgm:cxn modelId="{E3E37462-34AB-9E49-A9B0-9A5F804FA9B2}" type="presOf" srcId="{8A24F41D-7332-F24B-9863-BFD05E1E4B24}" destId="{7F095A0D-8D47-004F-8800-5F732EA13F55}" srcOrd="0" destOrd="0" presId="urn:microsoft.com/office/officeart/2008/layout/BendingPictureCaption"/>
    <dgm:cxn modelId="{5DB6736C-447B-924C-AB25-70C54FA8D779}" srcId="{8A24F41D-7332-F24B-9863-BFD05E1E4B24}" destId="{8B06B8C1-01F7-AE49-96ED-5ECE7063C8A2}" srcOrd="1" destOrd="0" parTransId="{3C039B23-C306-4344-B750-7ED3672CA8B0}" sibTransId="{E7B75515-D806-A74F-ACF1-BD187E592F4A}"/>
    <dgm:cxn modelId="{91F85874-95DA-9C46-A833-3F8F047A54DB}" type="presOf" srcId="{C59253D3-751A-7A4D-A3A1-93B32BB72624}" destId="{6BB49B3E-8E0F-244C-A700-959E1DAA144F}" srcOrd="0" destOrd="0" presId="urn:microsoft.com/office/officeart/2008/layout/BendingPictureCaption"/>
    <dgm:cxn modelId="{0B75A18E-851C-2A47-A439-7282C05332EB}" srcId="{8A24F41D-7332-F24B-9863-BFD05E1E4B24}" destId="{C59253D3-751A-7A4D-A3A1-93B32BB72624}" srcOrd="0" destOrd="0" parTransId="{0CDC6995-CD80-FA4F-948E-6B0B49716874}" sibTransId="{4B95FD9F-60F1-5640-9620-BB2A09412EC5}"/>
    <dgm:cxn modelId="{9CEEC292-C7FE-A44C-81D7-E98593BFEE60}" type="presParOf" srcId="{7F095A0D-8D47-004F-8800-5F732EA13F55}" destId="{F7C9D1E6-7F10-BE49-9ED5-FC88BEB88903}" srcOrd="0" destOrd="0" presId="urn:microsoft.com/office/officeart/2008/layout/BendingPictureCaption"/>
    <dgm:cxn modelId="{B36DB8B5-C392-E84F-BD45-2907C078766E}" type="presParOf" srcId="{F7C9D1E6-7F10-BE49-9ED5-FC88BEB88903}" destId="{6790A02B-895A-7447-8245-8F48D5E42843}" srcOrd="0" destOrd="0" presId="urn:microsoft.com/office/officeart/2008/layout/BendingPictureCaption"/>
    <dgm:cxn modelId="{0D8D2BBF-5226-0240-97CD-F9CF77B771A5}" type="presParOf" srcId="{F7C9D1E6-7F10-BE49-9ED5-FC88BEB88903}" destId="{6BB49B3E-8E0F-244C-A700-959E1DAA144F}" srcOrd="1" destOrd="0" presId="urn:microsoft.com/office/officeart/2008/layout/BendingPictureCaption"/>
    <dgm:cxn modelId="{6AB19D76-BD6E-1144-AC30-6DF0E67E60A2}" type="presParOf" srcId="{7F095A0D-8D47-004F-8800-5F732EA13F55}" destId="{35915AFC-CB92-E843-90E1-90389272D894}" srcOrd="1" destOrd="0" presId="urn:microsoft.com/office/officeart/2008/layout/BendingPictureCaption"/>
    <dgm:cxn modelId="{D0B60C8C-036F-FD42-B77B-004E9913A2CC}" type="presParOf" srcId="{7F095A0D-8D47-004F-8800-5F732EA13F55}" destId="{BB6EB768-83CE-3349-9715-BF61CE269248}" srcOrd="2" destOrd="0" presId="urn:microsoft.com/office/officeart/2008/layout/BendingPictureCaption"/>
    <dgm:cxn modelId="{80858D4B-C04F-5A47-86BC-03B55ED6D24D}" type="presParOf" srcId="{BB6EB768-83CE-3349-9715-BF61CE269248}" destId="{AE3E5BCA-B5D1-A042-9728-7243BD3B00A7}" srcOrd="0" destOrd="0" presId="urn:microsoft.com/office/officeart/2008/layout/BendingPictureCaption"/>
    <dgm:cxn modelId="{5633F91F-94D2-4543-A1B6-73FEC197815C}" type="presParOf" srcId="{BB6EB768-83CE-3349-9715-BF61CE269248}" destId="{8E6CAFC3-03C4-B049-8F1D-DF12A6842135}"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65A49-7155-8C4C-8794-B5CAB75661ED}">
      <dsp:nvSpPr>
        <dsp:cNvPr id="0" name=""/>
        <dsp:cNvSpPr/>
      </dsp:nvSpPr>
      <dsp:spPr>
        <a:xfrm>
          <a:off x="5075"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Drying of Herb </a:t>
          </a:r>
        </a:p>
      </dsp:txBody>
      <dsp:txXfrm>
        <a:off x="44069" y="1889680"/>
        <a:ext cx="2140931" cy="1253363"/>
      </dsp:txXfrm>
    </dsp:sp>
    <dsp:sp modelId="{037F9D71-AC6B-1445-B091-AE368B8076A7}">
      <dsp:nvSpPr>
        <dsp:cNvPr id="0" name=""/>
        <dsp:cNvSpPr/>
      </dsp:nvSpPr>
      <dsp:spPr>
        <a:xfrm>
          <a:off x="2445887"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45887" y="2351274"/>
        <a:ext cx="329288" cy="330176"/>
      </dsp:txXfrm>
    </dsp:sp>
    <dsp:sp modelId="{F797FCB9-4580-F14A-89DD-CB055089F5BA}">
      <dsp:nvSpPr>
        <dsp:cNvPr id="0" name=""/>
        <dsp:cNvSpPr/>
      </dsp:nvSpPr>
      <dsp:spPr>
        <a:xfrm>
          <a:off x="3111563"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Grinding of herb to powder</a:t>
          </a:r>
        </a:p>
      </dsp:txBody>
      <dsp:txXfrm>
        <a:off x="3150557" y="1889680"/>
        <a:ext cx="2140931" cy="1253363"/>
      </dsp:txXfrm>
    </dsp:sp>
    <dsp:sp modelId="{6DF975C2-0288-E141-9579-CA3040724143}">
      <dsp:nvSpPr>
        <dsp:cNvPr id="0" name=""/>
        <dsp:cNvSpPr/>
      </dsp:nvSpPr>
      <dsp:spPr>
        <a:xfrm>
          <a:off x="5552375"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552375" y="2351274"/>
        <a:ext cx="329288" cy="330176"/>
      </dsp:txXfrm>
    </dsp:sp>
    <dsp:sp modelId="{2EF08870-937E-8040-82F3-0A19676C5277}">
      <dsp:nvSpPr>
        <dsp:cNvPr id="0" name=""/>
        <dsp:cNvSpPr/>
      </dsp:nvSpPr>
      <dsp:spPr>
        <a:xfrm>
          <a:off x="6218050"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Evaporation </a:t>
          </a:r>
        </a:p>
      </dsp:txBody>
      <dsp:txXfrm>
        <a:off x="6257044" y="1889680"/>
        <a:ext cx="2140931" cy="1253363"/>
      </dsp:txXfrm>
    </dsp:sp>
    <dsp:sp modelId="{C774D289-9E80-A843-B5D7-604719815298}">
      <dsp:nvSpPr>
        <dsp:cNvPr id="0" name=""/>
        <dsp:cNvSpPr/>
      </dsp:nvSpPr>
      <dsp:spPr>
        <a:xfrm>
          <a:off x="8658862"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658862" y="2351274"/>
        <a:ext cx="329288" cy="330176"/>
      </dsp:txXfrm>
    </dsp:sp>
    <dsp:sp modelId="{7A64D31B-1CF7-D249-A334-6091DBAC312B}">
      <dsp:nvSpPr>
        <dsp:cNvPr id="0" name=""/>
        <dsp:cNvSpPr/>
      </dsp:nvSpPr>
      <dsp:spPr>
        <a:xfrm>
          <a:off x="9324538"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Further processing </a:t>
          </a:r>
        </a:p>
      </dsp:txBody>
      <dsp:txXfrm>
        <a:off x="9363532" y="1889680"/>
        <a:ext cx="2140931" cy="1253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A02B-895A-7447-8245-8F48D5E42843}">
      <dsp:nvSpPr>
        <dsp:cNvPr id="0" name=""/>
        <dsp:cNvSpPr/>
      </dsp:nvSpPr>
      <dsp:spPr>
        <a:xfrm>
          <a:off x="3756" y="1243541"/>
          <a:ext cx="3609951" cy="266774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BB49B3E-8E0F-244C-A700-959E1DAA144F}">
      <dsp:nvSpPr>
        <dsp:cNvPr id="0" name=""/>
        <dsp:cNvSpPr/>
      </dsp:nvSpPr>
      <dsp:spPr>
        <a:xfrm>
          <a:off x="56103"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Algae Face Mask</a:t>
          </a:r>
        </a:p>
      </dsp:txBody>
      <dsp:txXfrm>
        <a:off x="56103" y="4095585"/>
        <a:ext cx="3110703" cy="747553"/>
      </dsp:txXfrm>
    </dsp:sp>
    <dsp:sp modelId="{AE3E5BCA-B5D1-A042-9728-7243BD3B00A7}">
      <dsp:nvSpPr>
        <dsp:cNvPr id="0" name=""/>
        <dsp:cNvSpPr/>
      </dsp:nvSpPr>
      <dsp:spPr>
        <a:xfrm>
          <a:off x="4283868" y="1243541"/>
          <a:ext cx="3609951" cy="2667740"/>
        </a:xfrm>
        <a:prstGeom prst="rect">
          <a:avLst/>
        </a:prstGeom>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E6CAFC3-03C4-B049-8F1D-DF12A6842135}">
      <dsp:nvSpPr>
        <dsp:cNvPr id="0" name=""/>
        <dsp:cNvSpPr/>
      </dsp:nvSpPr>
      <dsp:spPr>
        <a:xfrm>
          <a:off x="4591821"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a:t>Peppermint Foot Scrub</a:t>
          </a:r>
        </a:p>
      </dsp:txBody>
      <dsp:txXfrm>
        <a:off x="4591821" y="4095585"/>
        <a:ext cx="3110703" cy="747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A02B-895A-7447-8245-8F48D5E42843}">
      <dsp:nvSpPr>
        <dsp:cNvPr id="0" name=""/>
        <dsp:cNvSpPr/>
      </dsp:nvSpPr>
      <dsp:spPr>
        <a:xfrm>
          <a:off x="3756" y="1243541"/>
          <a:ext cx="3609951" cy="266774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BB49B3E-8E0F-244C-A700-959E1DAA144F}">
      <dsp:nvSpPr>
        <dsp:cNvPr id="0" name=""/>
        <dsp:cNvSpPr/>
      </dsp:nvSpPr>
      <dsp:spPr>
        <a:xfrm>
          <a:off x="56103"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a:t>Spirulina </a:t>
          </a:r>
          <a:r>
            <a:rPr lang="en-US" sz="2300" kern="1200" err="1"/>
            <a:t>Nutrional</a:t>
          </a:r>
          <a:r>
            <a:rPr lang="en-US" sz="2300" kern="1200"/>
            <a:t> Supplement </a:t>
          </a:r>
        </a:p>
      </dsp:txBody>
      <dsp:txXfrm>
        <a:off x="56103" y="4095585"/>
        <a:ext cx="3110703" cy="747553"/>
      </dsp:txXfrm>
    </dsp:sp>
    <dsp:sp modelId="{AE3E5BCA-B5D1-A042-9728-7243BD3B00A7}">
      <dsp:nvSpPr>
        <dsp:cNvPr id="0" name=""/>
        <dsp:cNvSpPr/>
      </dsp:nvSpPr>
      <dsp:spPr>
        <a:xfrm>
          <a:off x="4152863" y="1155639"/>
          <a:ext cx="3609951" cy="2667740"/>
        </a:xfrm>
        <a:prstGeom prst="rect">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E6CAFC3-03C4-B049-8F1D-DF12A6842135}">
      <dsp:nvSpPr>
        <dsp:cNvPr id="0" name=""/>
        <dsp:cNvSpPr/>
      </dsp:nvSpPr>
      <dsp:spPr>
        <a:xfrm>
          <a:off x="4285417" y="4132559"/>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a:t>Peppermint Oil Capsules</a:t>
          </a:r>
        </a:p>
      </dsp:txBody>
      <dsp:txXfrm>
        <a:off x="4285417" y="4132559"/>
        <a:ext cx="3110703" cy="7475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A3EA5-0058-634B-A196-7D1679ABEB82}" type="datetimeFigureOut">
              <a:rPr lang="en-US" smtClean="0"/>
              <a:t>11/13/20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C0025-0B10-1C47-99D7-28CD710E1BF9}" type="slidenum">
              <a:rPr lang="en-US" smtClean="0"/>
              <a:t>‹#›</a:t>
            </a:fld>
            <a:endParaRPr lang="en-US"/>
          </a:p>
        </p:txBody>
      </p:sp>
    </p:spTree>
    <p:extLst>
      <p:ext uri="{BB962C8B-B14F-4D97-AF65-F5344CB8AC3E}">
        <p14:creationId xmlns:p14="http://schemas.microsoft.com/office/powerpoint/2010/main" val="256963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Teacher’s name to go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introduces the new technologies for processing herbs and producing essential oils for the cosmetics and pharmaceutical industries.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video, the outline slide and this first slide, there are 13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13 and 26 minutes to present, depending of amount of explanation.</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dirty="0"/>
          </a:p>
        </p:txBody>
      </p:sp>
    </p:spTree>
    <p:extLst>
      <p:ext uri="{BB962C8B-B14F-4D97-AF65-F5344CB8AC3E}">
        <p14:creationId xmlns:p14="http://schemas.microsoft.com/office/powerpoint/2010/main" val="337202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Notes for Teachers: </a:t>
            </a:r>
            <a:r>
              <a:rPr lang="en-US" b="0" dirty="0"/>
              <a:t>Draw students attention to the Spirulina nutritional supplement which can be used to ensure users are intaking the required amounts of vitamins and minerals to maintain a healthy diet and lifestyle. Then draw attention to peppermint oil capsules, highlighting how one herb can be used in different ways depending on its differing beneficial properties. For example, not only for use in cosmetics but also to reduce bloating </a:t>
            </a:r>
            <a:r>
              <a:rPr lang="en-US" b="0" dirty="0" err="1"/>
              <a:t>etc</a:t>
            </a:r>
            <a:r>
              <a:rPr lang="en-US" b="0" dirty="0"/>
              <a:t> in herbal medicine remedies. Highlight how herbal medicines are popular on the market currently, but that their increased advertising and use could help reduce use of artificial medicines which may be more harmful both to consumers and the environment if toxic chemicals are released into water and ecosystems. </a:t>
            </a:r>
            <a:endParaRPr lang="en-US" b="1" dirty="0"/>
          </a:p>
          <a:p>
            <a:pPr marL="0" indent="0">
              <a:buFontTx/>
              <a:buNone/>
            </a:pPr>
            <a:endParaRPr lang="en-US" b="1" dirty="0"/>
          </a:p>
          <a:p>
            <a:pPr marL="0" indent="0">
              <a:buFontTx/>
              <a:buNone/>
            </a:pPr>
            <a:r>
              <a:rPr lang="en-US" b="1" dirty="0"/>
              <a:t>Key Information Summary:</a:t>
            </a:r>
          </a:p>
          <a:p>
            <a:r>
              <a:rPr lang="en-US" sz="1200" b="0" kern="1200" dirty="0">
                <a:solidFill>
                  <a:schemeClr val="tx1"/>
                </a:solidFill>
                <a:effectLst/>
                <a:latin typeface="+mn-lt"/>
                <a:ea typeface="+mn-ea"/>
                <a:cs typeface="+mn-cs"/>
              </a:rPr>
              <a:t>SPIRULINA NUTRITIONAL SUPPLEMENT: </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Nutritious blue-green algae cyanobacteria (66% protein (!) – as well as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B vitamins, manganese, iron and calcium). Spirulina powder is rich in vitamin B1 (thiamine) which contributes to the normal function of the heart, psychological function and immune system.</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Spirulina powder is super high in plant-based protein, with 15g providing just under 10g of protein. Protein helps us to maintain muscle mass.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Spirulina powder is bursting with vitamin A, which contributes to a healthy functioning immune system.</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Spirulina powder contains lots of iron, which helps the body feel less tired and fatigued as well as transporting oxygen around the body.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Spirulina is a good source of calcium, which contributes to the maintenance of healthy bones.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Again, algae is an abundant natural resource which can be </a:t>
            </a:r>
            <a:r>
              <a:rPr lang="en-US" sz="1200" kern="1200" dirty="0" err="1">
                <a:solidFill>
                  <a:schemeClr val="tx1"/>
                </a:solidFill>
                <a:effectLst/>
                <a:latin typeface="+mn-lt"/>
                <a:ea typeface="+mn-ea"/>
                <a:cs typeface="+mn-cs"/>
              </a:rPr>
              <a:t>utilised</a:t>
            </a:r>
            <a:r>
              <a:rPr lang="en-US" sz="1200" kern="1200" dirty="0">
                <a:solidFill>
                  <a:schemeClr val="tx1"/>
                </a:solidFill>
                <a:effectLst/>
                <a:latin typeface="+mn-lt"/>
                <a:ea typeface="+mn-ea"/>
                <a:cs typeface="+mn-cs"/>
              </a:rPr>
              <a:t> for its particular health benefits.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PEPPERMINT OIL CAPSULES:</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Peppermint oil has been proven to have health benefits such as reducing bloating and irritable bowel syndrome.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oil can also be combined with other oils to have additional effects (e.g. when combined with eucalyptus and clove oil it can reduce symptoms of allergies and so can be used as a natural remedy for conditions like hay fever instead of having to use artificial antihistamines. Additionally, if used with coconut oil, it is said to reduce fever symptoms.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Reducing the need for artificial medicines not only reduces the energy needed to produce these and transport them to labs where the medicines are made. It also means when these medicines are disposed of/dissolved back into the water system, they do not contaminate marine ecosystems as the herb extracts are non-toxic and, thus, not harmful to humans or marine life.</a:t>
            </a:r>
            <a:endParaRPr lang="en-GB" sz="1200" kern="1200" dirty="0">
              <a:solidFill>
                <a:schemeClr val="tx1"/>
              </a:solidFill>
              <a:effectLst/>
              <a:latin typeface="+mn-lt"/>
              <a:ea typeface="+mn-ea"/>
              <a:cs typeface="+mn-cs"/>
            </a:endParaRPr>
          </a:p>
          <a:p>
            <a:pPr marL="0" indent="0">
              <a:buFontTx/>
              <a:buNone/>
            </a:pPr>
            <a:endParaRPr lang="en-US" b="0" dirty="0"/>
          </a:p>
          <a:p>
            <a:pPr marL="0" indent="0">
              <a:buFontTx/>
              <a:buNone/>
            </a:pPr>
            <a:r>
              <a:rPr lang="en-US" b="1" dirty="0"/>
              <a:t>Key Links to Further Information:</a:t>
            </a:r>
          </a:p>
          <a:p>
            <a:pPr marL="0" indent="0">
              <a:buFontTx/>
              <a:buNone/>
            </a:pPr>
            <a:r>
              <a:rPr lang="en-US" b="0" dirty="0"/>
              <a:t>https://</a:t>
            </a:r>
            <a:r>
              <a:rPr lang="en-US" b="0" dirty="0" err="1"/>
              <a:t>naturya.com</a:t>
            </a:r>
            <a:r>
              <a:rPr lang="en-US" b="0" dirty="0"/>
              <a:t>/single-ingredients/spirulina-powder</a:t>
            </a:r>
          </a:p>
          <a:p>
            <a:pPr marL="0" indent="0">
              <a:buFontTx/>
              <a:buNone/>
            </a:pPr>
            <a:r>
              <a:rPr lang="en-US" b="0" dirty="0"/>
              <a:t>https://</a:t>
            </a:r>
            <a:r>
              <a:rPr lang="en-US" b="0" dirty="0" err="1"/>
              <a:t>thracianoils.com</a:t>
            </a:r>
            <a:r>
              <a:rPr lang="en-US" b="0" dirty="0"/>
              <a:t>/peppermint-oil/)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McKay, D.L., Blumberg, J.B. (2006). ‘A review of the bioactivity and potential health benefits of peppermint tea (Mentha </a:t>
            </a:r>
            <a:r>
              <a:rPr lang="en-GB" sz="1200" kern="1200" dirty="0" err="1">
                <a:solidFill>
                  <a:schemeClr val="tx1"/>
                </a:solidFill>
                <a:effectLst/>
                <a:latin typeface="+mn-lt"/>
                <a:ea typeface="+mn-ea"/>
                <a:cs typeface="+mn-cs"/>
              </a:rPr>
              <a:t>piperita</a:t>
            </a:r>
            <a:r>
              <a:rPr lang="en-GB" sz="1200" kern="1200" dirty="0">
                <a:solidFill>
                  <a:schemeClr val="tx1"/>
                </a:solidFill>
                <a:effectLst/>
                <a:latin typeface="+mn-lt"/>
                <a:ea typeface="+mn-ea"/>
                <a:cs typeface="+mn-cs"/>
              </a:rPr>
              <a:t> L.’ </a:t>
            </a:r>
            <a:r>
              <a:rPr lang="en-GB" sz="1200" i="1" kern="1200" dirty="0" err="1">
                <a:solidFill>
                  <a:schemeClr val="tx1"/>
                </a:solidFill>
                <a:effectLst/>
                <a:latin typeface="+mn-lt"/>
                <a:ea typeface="+mn-ea"/>
                <a:cs typeface="+mn-cs"/>
              </a:rPr>
              <a:t>Phytotherapy</a:t>
            </a:r>
            <a:r>
              <a:rPr lang="en-GB" sz="1200" i="1" kern="1200" dirty="0">
                <a:solidFill>
                  <a:schemeClr val="tx1"/>
                </a:solidFill>
                <a:effectLst/>
                <a:latin typeface="+mn-lt"/>
                <a:ea typeface="+mn-ea"/>
                <a:cs typeface="+mn-cs"/>
              </a:rPr>
              <a:t> Research</a:t>
            </a:r>
            <a:r>
              <a:rPr lang="en-GB" sz="1200" kern="1200" dirty="0">
                <a:solidFill>
                  <a:schemeClr val="tx1"/>
                </a:solidFill>
                <a:effectLst/>
                <a:latin typeface="+mn-lt"/>
                <a:ea typeface="+mn-ea"/>
                <a:cs typeface="+mn-cs"/>
              </a:rPr>
              <a:t>, Vol 20, pp619-633. </a:t>
            </a:r>
          </a:p>
          <a:p>
            <a:pPr marL="0" indent="0">
              <a:buFontTx/>
              <a:buNone/>
            </a:pPr>
            <a:endParaRPr lang="en-US" b="1" dirty="0"/>
          </a:p>
          <a:p>
            <a:pPr marL="0" indent="0">
              <a:buFontTx/>
              <a:buNone/>
            </a:pPr>
            <a:endParaRPr lang="en-US" b="1" dirty="0"/>
          </a:p>
        </p:txBody>
      </p:sp>
      <p:sp>
        <p:nvSpPr>
          <p:cNvPr id="4" name="Slide Number Placeholder 3"/>
          <p:cNvSpPr>
            <a:spLocks noGrp="1"/>
          </p:cNvSpPr>
          <p:nvPr>
            <p:ph type="sldNum" sz="quarter" idx="5"/>
          </p:nvPr>
        </p:nvSpPr>
        <p:spPr/>
        <p:txBody>
          <a:bodyPr/>
          <a:lstStyle/>
          <a:p>
            <a:fld id="{41481134-C033-134E-A734-0ECA2D34BE9D}" type="slidenum">
              <a:rPr lang="en-US" smtClean="0"/>
              <a:t>10</a:t>
            </a:fld>
            <a:endParaRPr lang="en-US"/>
          </a:p>
        </p:txBody>
      </p:sp>
    </p:spTree>
    <p:extLst>
      <p:ext uri="{BB962C8B-B14F-4D97-AF65-F5344CB8AC3E}">
        <p14:creationId xmlns:p14="http://schemas.microsoft.com/office/powerpoint/2010/main" val="3776272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Notes for Teachers: </a:t>
            </a:r>
            <a:r>
              <a:rPr lang="en-US" b="0" dirty="0"/>
              <a:t>Draw students attention to each product which </a:t>
            </a:r>
            <a:r>
              <a:rPr lang="en-US" b="0" dirty="0" err="1"/>
              <a:t>utilises</a:t>
            </a:r>
            <a:r>
              <a:rPr lang="en-US" b="0" dirty="0"/>
              <a:t> essential oils mostly for added moisturization, giving the cosmetics products an additional dermatological benefit. Highlight that Baltic Collagen cream comprises many different essential oils and uses waste material from the fishery industry so is seen to be circular in the sense that no artificial products need to be manufactured (reducing the energy and resources involved in this) and what was previously viewed as waste material is now formed into high value products. Highlight the opportunities of growing aromatic plants organically to ensure no artificial </a:t>
            </a:r>
            <a:r>
              <a:rPr lang="en-US" b="0" dirty="0" err="1"/>
              <a:t>fertilisers</a:t>
            </a:r>
            <a:r>
              <a:rPr lang="en-US" b="0" dirty="0"/>
              <a:t> contaminate land and products are naturally safe for human use, especially on sensitive and allergy-prone skin. </a:t>
            </a:r>
            <a:endParaRPr lang="en-US" b="1" dirty="0"/>
          </a:p>
          <a:p>
            <a:pPr marL="0" indent="0">
              <a:buFontTx/>
              <a:buNone/>
            </a:pPr>
            <a:endParaRPr lang="en-US" b="1" dirty="0"/>
          </a:p>
          <a:p>
            <a:pPr marL="0" indent="0">
              <a:buFontTx/>
              <a:buNone/>
            </a:pPr>
            <a:r>
              <a:rPr lang="en-US" b="1" dirty="0"/>
              <a:t>Key Information Summary:</a:t>
            </a:r>
          </a:p>
          <a:p>
            <a:r>
              <a:rPr lang="en-US" sz="1200" b="0" kern="1200" dirty="0">
                <a:solidFill>
                  <a:schemeClr val="tx1"/>
                </a:solidFill>
                <a:effectLst/>
                <a:latin typeface="+mn-lt"/>
                <a:ea typeface="+mn-ea"/>
                <a:cs typeface="+mn-cs"/>
              </a:rPr>
              <a:t>BALTIC COLLAGEN EXCLUSIVE CREAM:</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Polish based company (Gdynia).</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Uses freshwater and saltwater fish skins to retrieve natural collagen.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contrast to artificial collagen creams, a small amount of gel is enough to moisturize and enrich the skin with valuable substances. Importantly, the products from the Baltic Collagen line do not contain any chemical additives: fragrances or dyes. It is a completely natural hydrate of connective tissue protein obtained </a:t>
            </a:r>
            <a:r>
              <a:rPr lang="en-US" sz="1200" b="0" kern="1200" dirty="0">
                <a:solidFill>
                  <a:schemeClr val="tx1"/>
                </a:solidFill>
                <a:effectLst/>
                <a:latin typeface="+mn-lt"/>
                <a:ea typeface="+mn-ea"/>
                <a:cs typeface="+mn-cs"/>
              </a:rPr>
              <a:t>from freshwater and marine fish, thus reducing fishery waste whilst creating a dermatologically advantageous product. </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JUICY BEAUTY PHYTO-PIGMENTS SHEER LIPGLOSS:</a:t>
            </a:r>
            <a:endParaRPr lang="en-GB"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Contains the Juice Beauty exclusive Moisture Plant Blend (glycerin, betaine and phospholipids) to increase skin hydration and the Juice Beauty Phyto-Pigments exclusive blend of pomegranate and rose essential oils.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 based company which grows their own ingredients organically on their own farm in California.</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 their company website </a:t>
            </a:r>
            <a:r>
              <a:rPr lang="en-US" sz="1200" kern="1200" dirty="0" err="1">
                <a:solidFill>
                  <a:schemeClr val="tx1"/>
                </a:solidFill>
                <a:effectLst/>
                <a:latin typeface="+mn-lt"/>
                <a:ea typeface="+mn-ea"/>
                <a:cs typeface="+mn-cs"/>
              </a:rPr>
              <a:t>www.juicybeauty.com</a:t>
            </a:r>
            <a:r>
              <a:rPr lang="en-US" sz="1200" kern="1200" dirty="0">
                <a:solidFill>
                  <a:schemeClr val="tx1"/>
                </a:solidFill>
                <a:effectLst/>
                <a:latin typeface="+mn-lt"/>
                <a:ea typeface="+mn-ea"/>
                <a:cs typeface="+mn-cs"/>
              </a:rPr>
              <a:t>, they herald the benefits of growing and using natural and organic products such as rose and pomegranate, as in the </a:t>
            </a:r>
            <a:r>
              <a:rPr lang="en-US" sz="1200" kern="1200" dirty="0" err="1">
                <a:solidFill>
                  <a:schemeClr val="tx1"/>
                </a:solidFill>
                <a:effectLst/>
                <a:latin typeface="+mn-lt"/>
                <a:ea typeface="+mn-ea"/>
                <a:cs typeface="+mn-cs"/>
              </a:rPr>
              <a:t>lipgloss</a:t>
            </a:r>
            <a:r>
              <a:rPr lang="en-US" sz="1200" kern="1200" dirty="0">
                <a:solidFill>
                  <a:schemeClr val="tx1"/>
                </a:solidFill>
                <a:effectLst/>
                <a:latin typeface="+mn-lt"/>
                <a:ea typeface="+mn-ea"/>
                <a:cs typeface="+mn-cs"/>
              </a:rPr>
              <a:t> range. For example, they say “According to a study conducted by The Organic Center, organically farmed fruits and vegetables can increase antioxidant levels by nearly 30 percent compared with produce grown on conventional farms." Therefore, using these naturally occurring essential oils can have dermatological benefits as well as reducing environmental pollution from harmful synthetic chemicals.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argue essential oils such as rose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increase the </a:t>
            </a:r>
            <a:r>
              <a:rPr lang="en-US" sz="1200" kern="1200" dirty="0" err="1">
                <a:solidFill>
                  <a:schemeClr val="tx1"/>
                </a:solidFill>
                <a:effectLst/>
                <a:latin typeface="+mn-lt"/>
                <a:ea typeface="+mn-ea"/>
                <a:cs typeface="+mn-cs"/>
              </a:rPr>
              <a:t>moisturisation</a:t>
            </a:r>
            <a:r>
              <a:rPr lang="en-US" sz="1200" kern="1200" dirty="0">
                <a:solidFill>
                  <a:schemeClr val="tx1"/>
                </a:solidFill>
                <a:effectLst/>
                <a:latin typeface="+mn-lt"/>
                <a:ea typeface="+mn-ea"/>
                <a:cs typeface="+mn-cs"/>
              </a:rPr>
              <a:t> of the products too, meaning their cosmetics, such as the </a:t>
            </a:r>
            <a:r>
              <a:rPr lang="en-US" sz="1200" kern="1200" dirty="0" err="1">
                <a:solidFill>
                  <a:schemeClr val="tx1"/>
                </a:solidFill>
                <a:effectLst/>
                <a:latin typeface="+mn-lt"/>
                <a:ea typeface="+mn-ea"/>
                <a:cs typeface="+mn-cs"/>
              </a:rPr>
              <a:t>lipgloss</a:t>
            </a:r>
            <a:r>
              <a:rPr lang="en-US" sz="1200" kern="1200" dirty="0">
                <a:solidFill>
                  <a:schemeClr val="tx1"/>
                </a:solidFill>
                <a:effectLst/>
                <a:latin typeface="+mn-lt"/>
                <a:ea typeface="+mn-ea"/>
                <a:cs typeface="+mn-cs"/>
              </a:rPr>
              <a:t> shown, have additional benefits to conventional cosmetics products.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marL="0" indent="0">
              <a:buFontTx/>
              <a:buNone/>
            </a:pPr>
            <a:endParaRPr lang="en-US" b="0" dirty="0"/>
          </a:p>
          <a:p>
            <a:pPr marL="0" indent="0">
              <a:buFontTx/>
              <a:buNone/>
            </a:pPr>
            <a:r>
              <a:rPr lang="en-US" b="1" dirty="0"/>
              <a:t>Key Links to Further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a:t>
            </a:r>
            <a:r>
              <a:rPr lang="en-US" b="0" dirty="0" err="1"/>
              <a:t>balticcollagen.pl</a:t>
            </a:r>
            <a:r>
              <a:rPr lang="en-US" b="0" dirty="0"/>
              <a:t>/</a:t>
            </a:r>
            <a:r>
              <a:rPr lang="en-US" b="0" dirty="0" err="1"/>
              <a:t>baltic</a:t>
            </a:r>
            <a:r>
              <a:rPr lang="en-US" b="0" dirty="0"/>
              <a:t>-collagen-</a:t>
            </a:r>
            <a:r>
              <a:rPr lang="en-US" b="0" dirty="0" err="1"/>
              <a:t>en</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juicebeauty.com</a:t>
            </a:r>
            <a:r>
              <a:rPr lang="en-US" b="0" dirty="0"/>
              <a:t>/pages/why-juice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juicebeauty.com</a:t>
            </a:r>
            <a:r>
              <a:rPr lang="en-US" b="0" dirty="0"/>
              <a:t>/collections/makeup-shop-by-category-lips/products/</a:t>
            </a:r>
            <a:r>
              <a:rPr lang="en-US" b="0" dirty="0" err="1"/>
              <a:t>phyto</a:t>
            </a:r>
            <a:r>
              <a:rPr lang="en-US" b="0" dirty="0"/>
              <a:t>-pigments-sheer-lip-gloss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FontTx/>
              <a:buNone/>
            </a:pPr>
            <a:endParaRPr lang="en-US" b="0" dirty="0"/>
          </a:p>
        </p:txBody>
      </p:sp>
      <p:sp>
        <p:nvSpPr>
          <p:cNvPr id="4" name="Slide Number Placeholder 3"/>
          <p:cNvSpPr>
            <a:spLocks noGrp="1"/>
          </p:cNvSpPr>
          <p:nvPr>
            <p:ph type="sldNum" sz="quarter" idx="5"/>
          </p:nvPr>
        </p:nvSpPr>
        <p:spPr/>
        <p:txBody>
          <a:bodyPr/>
          <a:lstStyle/>
          <a:p>
            <a:fld id="{41481134-C033-134E-A734-0ECA2D34BE9D}" type="slidenum">
              <a:rPr lang="en-US" smtClean="0"/>
              <a:t>11</a:t>
            </a:fld>
            <a:endParaRPr lang="en-US"/>
          </a:p>
        </p:txBody>
      </p:sp>
    </p:spTree>
    <p:extLst>
      <p:ext uri="{BB962C8B-B14F-4D97-AF65-F5344CB8AC3E}">
        <p14:creationId xmlns:p14="http://schemas.microsoft.com/office/powerpoint/2010/main" val="360386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Notes for Teachers: </a:t>
            </a:r>
            <a:r>
              <a:rPr lang="en-US" b="0" dirty="0"/>
              <a:t>Highlight how </a:t>
            </a:r>
            <a:r>
              <a:rPr lang="en-US" b="0" dirty="0" err="1"/>
              <a:t>Biolat</a:t>
            </a:r>
            <a:r>
              <a:rPr lang="en-US" b="0" dirty="0"/>
              <a:t> cream can be used to treat inflamed skin due to the healing properties found in conifer tree essential oils. Draw students attention to the mental health benefits of lavender oil (helps reduce anxiety </a:t>
            </a:r>
            <a:r>
              <a:rPr lang="en-US" b="0" dirty="0" err="1"/>
              <a:t>etc</a:t>
            </a:r>
            <a:r>
              <a:rPr lang="en-US" b="0" dirty="0"/>
              <a:t>) as well as the conventional physical health benefits (treating cuts and grazes) of the pharmaceutical product. </a:t>
            </a:r>
            <a:endParaRPr lang="en-US" b="1" dirty="0"/>
          </a:p>
          <a:p>
            <a:pPr marL="0" indent="0">
              <a:buFontTx/>
              <a:buNone/>
            </a:pPr>
            <a:endParaRPr lang="en-US" b="1" dirty="0"/>
          </a:p>
          <a:p>
            <a:pPr marL="0" indent="0">
              <a:buFontTx/>
              <a:buNone/>
            </a:pPr>
            <a:r>
              <a:rPr lang="en-US" b="1" dirty="0"/>
              <a:t>Key Information Summary:</a:t>
            </a:r>
          </a:p>
          <a:p>
            <a:r>
              <a:rPr lang="en-US" sz="1200" b="0" kern="1200" dirty="0">
                <a:solidFill>
                  <a:schemeClr val="tx1"/>
                </a:solidFill>
                <a:effectLst/>
                <a:latin typeface="+mn-lt"/>
                <a:ea typeface="+mn-ea"/>
                <a:cs typeface="+mn-cs"/>
              </a:rPr>
              <a:t>BIOLAT ‘SILBIOLA CREAM’:</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Made from essential oils - </a:t>
            </a:r>
            <a:r>
              <a:rPr lang="en-US" sz="1200" kern="1200" dirty="0" err="1">
                <a:solidFill>
                  <a:schemeClr val="tx1"/>
                </a:solidFill>
                <a:effectLst/>
                <a:latin typeface="+mn-lt"/>
                <a:ea typeface="+mn-ea"/>
                <a:cs typeface="+mn-cs"/>
              </a:rPr>
              <a:t>Silbiols</a:t>
            </a:r>
            <a:r>
              <a:rPr lang="en-US" sz="1200" kern="1200" dirty="0">
                <a:solidFill>
                  <a:schemeClr val="tx1"/>
                </a:solidFill>
                <a:effectLst/>
                <a:latin typeface="+mn-lt"/>
                <a:ea typeface="+mn-ea"/>
                <a:cs typeface="+mn-cs"/>
              </a:rPr>
              <a:t> is an extract of spruce with bio-active compounds containing </a:t>
            </a:r>
            <a:r>
              <a:rPr lang="en-US" sz="1200" kern="1200" dirty="0" err="1">
                <a:solidFill>
                  <a:schemeClr val="tx1"/>
                </a:solidFill>
                <a:effectLst/>
                <a:latin typeface="+mn-lt"/>
                <a:ea typeface="+mn-ea"/>
                <a:cs typeface="+mn-cs"/>
              </a:rPr>
              <a:t>epimanol</a:t>
            </a:r>
            <a:r>
              <a:rPr lang="en-US" sz="1200" kern="1200" dirty="0">
                <a:solidFill>
                  <a:schemeClr val="tx1"/>
                </a:solidFill>
                <a:effectLst/>
                <a:latin typeface="+mn-lt"/>
                <a:ea typeface="+mn-ea"/>
                <a:cs typeface="+mn-cs"/>
              </a:rPr>
              <a:t>, phytosterols etc.</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essential oils are extracted from conifer trees such as spruce and pine trees.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are used in aromatherapy, body butter and creams as seen here for inflamed or allergic skin as the essential oils have cooling and healing properties.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Also used in health drink Ho-Fi to supplement the diet, especially during winter.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 </a:t>
            </a:r>
            <a:r>
              <a:rPr lang="en-US" sz="1200" kern="1200" dirty="0" err="1">
                <a:solidFill>
                  <a:schemeClr val="tx1"/>
                </a:solidFill>
                <a:effectLst/>
                <a:latin typeface="+mn-lt"/>
                <a:ea typeface="+mn-ea"/>
                <a:cs typeface="+mn-cs"/>
              </a:rPr>
              <a:t>Biolat</a:t>
            </a:r>
            <a:r>
              <a:rPr lang="en-US" sz="1200" kern="1200" dirty="0">
                <a:solidFill>
                  <a:schemeClr val="tx1"/>
                </a:solidFill>
                <a:effectLst/>
                <a:latin typeface="+mn-lt"/>
                <a:ea typeface="+mn-ea"/>
                <a:cs typeface="+mn-cs"/>
              </a:rPr>
              <a:t> process the raw plant materials in the way previously described (mainly conifer needle foliage) to extract the bio-active substances and turn them into high-quality products that are good for strengthening health, supplementing diet, cosmetic use and plant protection.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LAVENDER ESSENTIAL AROMATHERAPY OIL:</a:t>
            </a:r>
            <a:endParaRPr lang="en-GB"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Lavender is one of the most popular essential oils for use in pharmaceuticals, especially aromatherapy applications due to its soothing properties.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extracted using steam distillation as explained previously.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Costs £12.95 for just 20ml of the organic pure oil (quite expensive as marketed as a luxury product).</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soothing properties of Lavender essential oil will help calm anxiety, improve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relaxation and help to promote a good night’s sleep. Used on the skin, Lavender is effective for soothing minor cuts and grazes and can also provide nourishment to dry or sun-chapped skin.</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1" i="0" kern="1200" dirty="0">
                <a:solidFill>
                  <a:schemeClr val="tx1"/>
                </a:solidFill>
                <a:effectLst/>
                <a:latin typeface="+mn-lt"/>
                <a:ea typeface="+mn-ea"/>
                <a:cs typeface="+mn-cs"/>
              </a:rPr>
              <a:t>Key Links for Further Information:</a:t>
            </a:r>
          </a:p>
          <a:p>
            <a:pPr marL="0" indent="0">
              <a:buFontTx/>
              <a:buNone/>
            </a:pPr>
            <a:r>
              <a:rPr lang="en-US" b="0" dirty="0"/>
              <a:t>https://</a:t>
            </a:r>
            <a:r>
              <a:rPr lang="en-US" b="0" dirty="0" err="1"/>
              <a:t>www.biolat.lv</a:t>
            </a:r>
            <a:r>
              <a:rPr lang="en-US" b="0" dirty="0"/>
              <a:t>/</a:t>
            </a:r>
            <a:r>
              <a:rPr lang="en-US" b="0" dirty="0" err="1"/>
              <a:t>en</a:t>
            </a:r>
            <a:r>
              <a:rPr lang="en-US" b="0" dirty="0"/>
              <a:t>/products/needle-processing-products/</a:t>
            </a:r>
          </a:p>
          <a:p>
            <a:pPr marL="0" indent="0">
              <a:buFontTx/>
              <a:buNone/>
            </a:pPr>
            <a:r>
              <a:rPr lang="en-US" b="0" dirty="0"/>
              <a:t>https://</a:t>
            </a:r>
            <a:r>
              <a:rPr lang="en-US" b="0" dirty="0" err="1"/>
              <a:t>www.tisserand.com</a:t>
            </a:r>
            <a:r>
              <a:rPr lang="en-US" b="0" dirty="0"/>
              <a:t>/aromatherapy/lavender-ethically-harvested-pure-essential-oil-20ml/</a:t>
            </a:r>
            <a:endParaRPr lang="en-US" b="1" dirty="0"/>
          </a:p>
        </p:txBody>
      </p:sp>
      <p:sp>
        <p:nvSpPr>
          <p:cNvPr id="4" name="Slide Number Placeholder 3"/>
          <p:cNvSpPr>
            <a:spLocks noGrp="1"/>
          </p:cNvSpPr>
          <p:nvPr>
            <p:ph type="sldNum" sz="quarter" idx="5"/>
          </p:nvPr>
        </p:nvSpPr>
        <p:spPr/>
        <p:txBody>
          <a:bodyPr/>
          <a:lstStyle/>
          <a:p>
            <a:fld id="{41481134-C033-134E-A734-0ECA2D34BE9D}" type="slidenum">
              <a:rPr lang="en-US" smtClean="0"/>
              <a:t>12</a:t>
            </a:fld>
            <a:endParaRPr lang="en-US"/>
          </a:p>
        </p:txBody>
      </p:sp>
    </p:spTree>
    <p:extLst>
      <p:ext uri="{BB962C8B-B14F-4D97-AF65-F5344CB8AC3E}">
        <p14:creationId xmlns:p14="http://schemas.microsoft.com/office/powerpoint/2010/main" val="295813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Notes </a:t>
            </a:r>
            <a:r>
              <a:rPr lang="de-DE" b="1" dirty="0" err="1"/>
              <a:t>to</a:t>
            </a:r>
            <a:r>
              <a:rPr lang="de-DE" b="1" dirty="0"/>
              <a:t> </a:t>
            </a:r>
            <a:r>
              <a:rPr lang="de-DE" b="1" dirty="0" err="1"/>
              <a:t>Teachers</a:t>
            </a:r>
            <a:r>
              <a:rPr lang="de-DE" b="1" dirty="0"/>
              <a:t>:</a:t>
            </a:r>
          </a:p>
          <a:p>
            <a:r>
              <a:rPr lang="de-DE" dirty="0"/>
              <a:t>Play </a:t>
            </a:r>
            <a:r>
              <a:rPr lang="de-DE" dirty="0" err="1"/>
              <a:t>youtube</a:t>
            </a:r>
            <a:r>
              <a:rPr lang="de-DE" dirty="0"/>
              <a:t> </a:t>
            </a:r>
            <a:r>
              <a:rPr lang="de-DE" dirty="0" err="1"/>
              <a:t>video</a:t>
            </a:r>
            <a:r>
              <a:rPr lang="de-DE" dirty="0"/>
              <a:t> </a:t>
            </a:r>
            <a:r>
              <a:rPr lang="de-DE" dirty="0" err="1"/>
              <a:t>describing</a:t>
            </a:r>
            <a:r>
              <a:rPr lang="de-DE" dirty="0"/>
              <a:t> </a:t>
            </a:r>
            <a:r>
              <a:rPr lang="de-DE" dirty="0" err="1"/>
              <a:t>Revive</a:t>
            </a:r>
            <a:r>
              <a:rPr lang="de-DE" dirty="0"/>
              <a:t> Eco </a:t>
            </a:r>
            <a:r>
              <a:rPr lang="de-DE" dirty="0" err="1"/>
              <a:t>by</a:t>
            </a:r>
            <a:r>
              <a:rPr lang="de-DE" dirty="0"/>
              <a:t> </a:t>
            </a:r>
            <a:r>
              <a:rPr lang="de-DE" dirty="0" err="1"/>
              <a:t>clicking</a:t>
            </a:r>
            <a:r>
              <a:rPr lang="de-DE" dirty="0"/>
              <a:t> on </a:t>
            </a:r>
            <a:r>
              <a:rPr lang="de-DE" dirty="0" err="1"/>
              <a:t>image</a:t>
            </a:r>
            <a:r>
              <a:rPr lang="de-DE" dirty="0"/>
              <a:t> </a:t>
            </a:r>
            <a:r>
              <a:rPr lang="de-DE" dirty="0" err="1"/>
              <a:t>or</a:t>
            </a:r>
            <a:r>
              <a:rPr lang="de-DE" dirty="0"/>
              <a:t> </a:t>
            </a:r>
            <a:r>
              <a:rPr lang="de-DE" dirty="0" err="1"/>
              <a:t>using</a:t>
            </a:r>
            <a:r>
              <a:rPr lang="de-DE" dirty="0"/>
              <a:t> </a:t>
            </a:r>
            <a:r>
              <a:rPr lang="de-DE" dirty="0" err="1"/>
              <a:t>the</a:t>
            </a:r>
            <a:r>
              <a:rPr lang="de-DE" dirty="0"/>
              <a:t> </a:t>
            </a:r>
            <a:r>
              <a:rPr lang="de-DE" dirty="0" err="1"/>
              <a:t>following</a:t>
            </a:r>
            <a:r>
              <a:rPr lang="de-DE" dirty="0"/>
              <a:t> web link: https://</a:t>
            </a:r>
            <a:r>
              <a:rPr lang="de-DE" dirty="0" err="1"/>
              <a:t>www.youtube.com</a:t>
            </a:r>
            <a:r>
              <a:rPr lang="de-DE" dirty="0"/>
              <a:t>/</a:t>
            </a:r>
            <a:r>
              <a:rPr lang="de-DE" dirty="0" err="1"/>
              <a:t>watch?v</a:t>
            </a:r>
            <a:r>
              <a:rPr lang="de-DE" dirty="0"/>
              <a:t>=lc7dYah5CtM&amp;feature=</a:t>
            </a:r>
            <a:r>
              <a:rPr lang="de-DE" dirty="0" err="1"/>
              <a:t>youtu.be</a:t>
            </a:r>
            <a:r>
              <a:rPr lang="de-DE" dirty="0"/>
              <a:t>  (Video </a:t>
            </a:r>
            <a:r>
              <a:rPr lang="de-DE" dirty="0" err="1"/>
              <a:t>duration</a:t>
            </a:r>
            <a:r>
              <a:rPr lang="de-DE" dirty="0"/>
              <a:t> 1 </a:t>
            </a:r>
            <a:r>
              <a:rPr lang="de-DE" dirty="0" err="1"/>
              <a:t>minute</a:t>
            </a:r>
            <a:r>
              <a:rPr lang="de-DE" dirty="0"/>
              <a:t> 20 </a:t>
            </a:r>
            <a:r>
              <a:rPr lang="de-DE" dirty="0" err="1"/>
              <a:t>seconds</a:t>
            </a:r>
            <a:r>
              <a:rPr lang="de-DE" dirty="0"/>
              <a:t>). </a:t>
            </a:r>
            <a:r>
              <a:rPr lang="de-DE" dirty="0" err="1"/>
              <a:t>Use</a:t>
            </a:r>
            <a:r>
              <a:rPr lang="de-DE" dirty="0"/>
              <a:t> </a:t>
            </a:r>
            <a:r>
              <a:rPr lang="de-DE" dirty="0" err="1"/>
              <a:t>this</a:t>
            </a:r>
            <a:r>
              <a:rPr lang="de-DE" dirty="0"/>
              <a:t> </a:t>
            </a:r>
            <a:r>
              <a:rPr lang="de-DE" dirty="0" err="1"/>
              <a:t>to</a:t>
            </a:r>
            <a:r>
              <a:rPr lang="de-DE" dirty="0"/>
              <a:t> </a:t>
            </a:r>
            <a:r>
              <a:rPr lang="de-DE" dirty="0" err="1"/>
              <a:t>highlight</a:t>
            </a:r>
            <a:r>
              <a:rPr lang="de-DE" dirty="0"/>
              <a:t> </a:t>
            </a:r>
            <a:r>
              <a:rPr lang="de-DE" dirty="0" err="1"/>
              <a:t>the</a:t>
            </a:r>
            <a:r>
              <a:rPr lang="de-DE" dirty="0"/>
              <a:t> </a:t>
            </a:r>
            <a:r>
              <a:rPr lang="de-DE" dirty="0" err="1"/>
              <a:t>key</a:t>
            </a:r>
            <a:r>
              <a:rPr lang="de-DE" dirty="0"/>
              <a:t> </a:t>
            </a:r>
            <a:r>
              <a:rPr lang="de-DE" dirty="0" err="1"/>
              <a:t>aspects</a:t>
            </a:r>
            <a:r>
              <a:rPr lang="de-DE" dirty="0"/>
              <a:t> </a:t>
            </a:r>
            <a:r>
              <a:rPr lang="de-DE" dirty="0" err="1"/>
              <a:t>of</a:t>
            </a:r>
            <a:r>
              <a:rPr lang="de-DE" dirty="0"/>
              <a:t> </a:t>
            </a:r>
            <a:r>
              <a:rPr lang="de-DE" dirty="0" err="1"/>
              <a:t>Revive</a:t>
            </a:r>
            <a:r>
              <a:rPr lang="de-DE" dirty="0"/>
              <a:t> Eco, </a:t>
            </a:r>
            <a:r>
              <a:rPr lang="de-DE" dirty="0" err="1"/>
              <a:t>what</a:t>
            </a:r>
            <a:r>
              <a:rPr lang="de-DE" dirty="0"/>
              <a:t> </a:t>
            </a:r>
            <a:r>
              <a:rPr lang="de-DE" dirty="0" err="1"/>
              <a:t>their</a:t>
            </a:r>
            <a:r>
              <a:rPr lang="de-DE" dirty="0"/>
              <a:t> </a:t>
            </a:r>
            <a:r>
              <a:rPr lang="de-DE" dirty="0" err="1"/>
              <a:t>company</a:t>
            </a:r>
            <a:r>
              <a:rPr lang="de-DE" dirty="0"/>
              <a:t> </a:t>
            </a:r>
            <a:r>
              <a:rPr lang="de-DE" dirty="0" err="1"/>
              <a:t>ethos</a:t>
            </a:r>
            <a:r>
              <a:rPr lang="de-DE" dirty="0"/>
              <a:t> </a:t>
            </a:r>
            <a:r>
              <a:rPr lang="de-DE" dirty="0" err="1"/>
              <a:t>is</a:t>
            </a:r>
            <a:r>
              <a:rPr lang="de-DE" dirty="0"/>
              <a:t> </a:t>
            </a:r>
            <a:r>
              <a:rPr lang="de-DE" dirty="0" err="1"/>
              <a:t>and</a:t>
            </a:r>
            <a:r>
              <a:rPr lang="de-DE" dirty="0"/>
              <a:t> </a:t>
            </a:r>
            <a:r>
              <a:rPr lang="de-DE" dirty="0" err="1"/>
              <a:t>how</a:t>
            </a:r>
            <a:r>
              <a:rPr lang="de-DE" dirty="0"/>
              <a:t> </a:t>
            </a:r>
            <a:r>
              <a:rPr lang="de-DE" dirty="0" err="1"/>
              <a:t>they</a:t>
            </a:r>
            <a:r>
              <a:rPr lang="de-DE" dirty="0"/>
              <a:t> </a:t>
            </a:r>
            <a:r>
              <a:rPr lang="de-DE" dirty="0" err="1"/>
              <a:t>collect</a:t>
            </a:r>
            <a:r>
              <a:rPr lang="de-DE" dirty="0"/>
              <a:t> </a:t>
            </a:r>
            <a:r>
              <a:rPr lang="de-DE" dirty="0" err="1"/>
              <a:t>waste</a:t>
            </a:r>
            <a:r>
              <a:rPr lang="de-DE" dirty="0"/>
              <a:t> </a:t>
            </a:r>
            <a:r>
              <a:rPr lang="de-DE" dirty="0" err="1"/>
              <a:t>coffee</a:t>
            </a:r>
            <a:r>
              <a:rPr lang="de-DE" dirty="0"/>
              <a:t> </a:t>
            </a:r>
            <a:r>
              <a:rPr lang="de-DE" dirty="0" err="1"/>
              <a:t>grounds</a:t>
            </a:r>
            <a:r>
              <a:rPr lang="de-DE" dirty="0"/>
              <a:t> </a:t>
            </a:r>
            <a:r>
              <a:rPr lang="de-DE" dirty="0" err="1"/>
              <a:t>to</a:t>
            </a:r>
            <a:r>
              <a:rPr lang="de-DE" dirty="0"/>
              <a:t> </a:t>
            </a:r>
            <a:r>
              <a:rPr lang="de-DE" dirty="0" err="1"/>
              <a:t>be</a:t>
            </a:r>
            <a:r>
              <a:rPr lang="de-DE" dirty="0"/>
              <a:t> </a:t>
            </a:r>
            <a:r>
              <a:rPr lang="de-DE" dirty="0" err="1"/>
              <a:t>used</a:t>
            </a:r>
            <a:r>
              <a:rPr lang="de-DE" dirty="0"/>
              <a:t> </a:t>
            </a:r>
            <a:r>
              <a:rPr lang="de-DE" dirty="0" err="1"/>
              <a:t>to</a:t>
            </a:r>
            <a:r>
              <a:rPr lang="de-DE" dirty="0"/>
              <a:t> </a:t>
            </a:r>
            <a:r>
              <a:rPr lang="de-DE" dirty="0" err="1"/>
              <a:t>make</a:t>
            </a:r>
            <a:r>
              <a:rPr lang="de-DE" dirty="0"/>
              <a:t> high </a:t>
            </a:r>
            <a:r>
              <a:rPr lang="de-DE" dirty="0" err="1"/>
              <a:t>value</a:t>
            </a:r>
            <a:r>
              <a:rPr lang="de-DE" dirty="0"/>
              <a:t> </a:t>
            </a:r>
            <a:r>
              <a:rPr lang="de-DE" dirty="0" err="1"/>
              <a:t>products</a:t>
            </a:r>
            <a:r>
              <a:rPr lang="de-DE" dirty="0"/>
              <a:t> such </a:t>
            </a:r>
            <a:r>
              <a:rPr lang="de-DE" dirty="0" err="1"/>
              <a:t>as</a:t>
            </a:r>
            <a:r>
              <a:rPr lang="de-DE" dirty="0"/>
              <a:t> </a:t>
            </a:r>
            <a:r>
              <a:rPr lang="de-DE" dirty="0" err="1"/>
              <a:t>for</a:t>
            </a:r>
            <a:r>
              <a:rPr lang="de-DE" dirty="0"/>
              <a:t> </a:t>
            </a:r>
            <a:r>
              <a:rPr lang="de-DE" dirty="0" err="1"/>
              <a:t>the</a:t>
            </a:r>
            <a:r>
              <a:rPr lang="de-DE" dirty="0"/>
              <a:t> </a:t>
            </a:r>
            <a:r>
              <a:rPr lang="de-DE" dirty="0" err="1"/>
              <a:t>cosmetics</a:t>
            </a:r>
            <a:r>
              <a:rPr lang="de-DE" dirty="0"/>
              <a:t> </a:t>
            </a:r>
            <a:r>
              <a:rPr lang="de-DE" dirty="0" err="1"/>
              <a:t>and</a:t>
            </a:r>
            <a:r>
              <a:rPr lang="de-DE" dirty="0"/>
              <a:t> </a:t>
            </a:r>
            <a:r>
              <a:rPr lang="de-DE" dirty="0" err="1"/>
              <a:t>pharmaceuticals</a:t>
            </a:r>
            <a:r>
              <a:rPr lang="de-DE" dirty="0"/>
              <a:t> </a:t>
            </a:r>
            <a:r>
              <a:rPr lang="de-DE" dirty="0" err="1"/>
              <a:t>industries</a:t>
            </a:r>
            <a:r>
              <a:rPr lang="de-DE" dirty="0"/>
              <a:t> </a:t>
            </a:r>
            <a:r>
              <a:rPr lang="de-DE" dirty="0" err="1"/>
              <a:t>by</a:t>
            </a:r>
            <a:r>
              <a:rPr lang="de-DE" dirty="0"/>
              <a:t> </a:t>
            </a:r>
            <a:r>
              <a:rPr lang="de-DE" dirty="0" err="1"/>
              <a:t>extracting</a:t>
            </a:r>
            <a:r>
              <a:rPr lang="de-DE" dirty="0"/>
              <a:t> essential </a:t>
            </a:r>
            <a:r>
              <a:rPr lang="de-DE" dirty="0" err="1"/>
              <a:t>oils</a:t>
            </a:r>
            <a:r>
              <a:rPr lang="de-DE" dirty="0"/>
              <a:t> </a:t>
            </a:r>
            <a:r>
              <a:rPr lang="de-DE" dirty="0" err="1"/>
              <a:t>from</a:t>
            </a:r>
            <a:r>
              <a:rPr lang="de-DE" dirty="0"/>
              <a:t> </a:t>
            </a:r>
            <a:r>
              <a:rPr lang="de-DE" dirty="0" err="1"/>
              <a:t>the</a:t>
            </a:r>
            <a:r>
              <a:rPr lang="de-DE" dirty="0"/>
              <a:t> </a:t>
            </a:r>
            <a:r>
              <a:rPr lang="de-DE" dirty="0" err="1"/>
              <a:t>coffee</a:t>
            </a:r>
            <a:r>
              <a:rPr lang="de-DE" dirty="0"/>
              <a:t>. </a:t>
            </a:r>
          </a:p>
          <a:p>
            <a:r>
              <a:rPr lang="de-DE" dirty="0"/>
              <a:t>Highlight </a:t>
            </a:r>
            <a:r>
              <a:rPr lang="de-DE" dirty="0" err="1"/>
              <a:t>the</a:t>
            </a:r>
            <a:r>
              <a:rPr lang="de-DE" dirty="0"/>
              <a:t> </a:t>
            </a:r>
            <a:r>
              <a:rPr lang="de-DE" dirty="0" err="1"/>
              <a:t>importance</a:t>
            </a:r>
            <a:r>
              <a:rPr lang="de-DE" dirty="0"/>
              <a:t> </a:t>
            </a:r>
            <a:r>
              <a:rPr lang="de-DE" dirty="0" err="1"/>
              <a:t>of</a:t>
            </a:r>
            <a:r>
              <a:rPr lang="de-DE" dirty="0"/>
              <a:t> </a:t>
            </a:r>
            <a:r>
              <a:rPr lang="de-DE" dirty="0" err="1"/>
              <a:t>finding</a:t>
            </a:r>
            <a:r>
              <a:rPr lang="de-DE" dirty="0"/>
              <a:t> alternatives </a:t>
            </a:r>
            <a:r>
              <a:rPr lang="de-DE" dirty="0" err="1"/>
              <a:t>to</a:t>
            </a:r>
            <a:r>
              <a:rPr lang="de-DE" dirty="0"/>
              <a:t> </a:t>
            </a:r>
            <a:r>
              <a:rPr lang="de-DE" dirty="0" err="1"/>
              <a:t>palm</a:t>
            </a:r>
            <a:r>
              <a:rPr lang="de-DE" dirty="0"/>
              <a:t> </a:t>
            </a:r>
            <a:r>
              <a:rPr lang="de-DE" dirty="0" err="1"/>
              <a:t>oil</a:t>
            </a:r>
            <a:r>
              <a:rPr lang="de-DE" dirty="0"/>
              <a:t> </a:t>
            </a:r>
            <a:r>
              <a:rPr lang="de-DE" dirty="0" err="1"/>
              <a:t>by</a:t>
            </a:r>
            <a:r>
              <a:rPr lang="de-DE" dirty="0"/>
              <a:t> </a:t>
            </a:r>
            <a:r>
              <a:rPr lang="de-DE" dirty="0" err="1"/>
              <a:t>explaining</a:t>
            </a:r>
            <a:r>
              <a:rPr lang="de-DE" dirty="0"/>
              <a:t> </a:t>
            </a:r>
            <a:r>
              <a:rPr lang="de-DE" dirty="0" err="1"/>
              <a:t>the</a:t>
            </a:r>
            <a:r>
              <a:rPr lang="de-DE" dirty="0"/>
              <a:t> </a:t>
            </a:r>
            <a:r>
              <a:rPr lang="de-DE" dirty="0" err="1"/>
              <a:t>vast</a:t>
            </a:r>
            <a:r>
              <a:rPr lang="de-DE" dirty="0"/>
              <a:t> environmental </a:t>
            </a:r>
            <a:r>
              <a:rPr lang="de-DE" dirty="0" err="1"/>
              <a:t>damage</a:t>
            </a:r>
            <a:r>
              <a:rPr lang="de-DE" dirty="0"/>
              <a:t> </a:t>
            </a:r>
            <a:r>
              <a:rPr lang="de-DE" dirty="0" err="1"/>
              <a:t>mass</a:t>
            </a:r>
            <a:r>
              <a:rPr lang="de-DE" dirty="0"/>
              <a:t> </a:t>
            </a:r>
            <a:r>
              <a:rPr lang="de-DE" dirty="0" err="1"/>
              <a:t>production</a:t>
            </a:r>
            <a:r>
              <a:rPr lang="de-DE" dirty="0"/>
              <a:t> </a:t>
            </a:r>
            <a:r>
              <a:rPr lang="de-DE" dirty="0" err="1"/>
              <a:t>of</a:t>
            </a:r>
            <a:r>
              <a:rPr lang="de-DE" dirty="0"/>
              <a:t> </a:t>
            </a:r>
            <a:r>
              <a:rPr lang="de-DE" dirty="0" err="1"/>
              <a:t>this</a:t>
            </a:r>
            <a:r>
              <a:rPr lang="de-DE" dirty="0"/>
              <a:t> </a:t>
            </a:r>
            <a:r>
              <a:rPr lang="de-DE" dirty="0" err="1"/>
              <a:t>oil</a:t>
            </a:r>
            <a:r>
              <a:rPr lang="de-DE" dirty="0"/>
              <a:t> </a:t>
            </a:r>
            <a:r>
              <a:rPr lang="de-DE" dirty="0" err="1"/>
              <a:t>is</a:t>
            </a:r>
            <a:r>
              <a:rPr lang="de-DE" dirty="0"/>
              <a:t> </a:t>
            </a:r>
            <a:r>
              <a:rPr lang="de-DE" dirty="0" err="1"/>
              <a:t>having</a:t>
            </a:r>
            <a:r>
              <a:rPr lang="de-DE" dirty="0"/>
              <a:t> </a:t>
            </a:r>
            <a:r>
              <a:rPr lang="de-DE" dirty="0" err="1"/>
              <a:t>globally</a:t>
            </a:r>
            <a:r>
              <a:rPr lang="de-DE" dirty="0"/>
              <a:t>, </a:t>
            </a:r>
            <a:r>
              <a:rPr lang="de-DE" dirty="0" err="1"/>
              <a:t>most</a:t>
            </a:r>
            <a:r>
              <a:rPr lang="de-DE" dirty="0"/>
              <a:t> </a:t>
            </a:r>
            <a:r>
              <a:rPr lang="de-DE" dirty="0" err="1"/>
              <a:t>widely</a:t>
            </a:r>
            <a:r>
              <a:rPr lang="de-DE" dirty="0"/>
              <a:t> </a:t>
            </a:r>
            <a:r>
              <a:rPr lang="de-DE" dirty="0" err="1"/>
              <a:t>reported</a:t>
            </a:r>
            <a:r>
              <a:rPr lang="de-DE" dirty="0"/>
              <a:t> in </a:t>
            </a:r>
            <a:r>
              <a:rPr lang="de-DE" dirty="0" err="1"/>
              <a:t>the</a:t>
            </a:r>
            <a:r>
              <a:rPr lang="de-DE" dirty="0"/>
              <a:t> Amazon. </a:t>
            </a:r>
            <a:r>
              <a:rPr lang="de-DE" dirty="0" err="1"/>
              <a:t>Finally</a:t>
            </a:r>
            <a:r>
              <a:rPr lang="de-DE" dirty="0"/>
              <a:t>, </a:t>
            </a:r>
            <a:r>
              <a:rPr lang="de-DE" dirty="0" err="1"/>
              <a:t>draw</a:t>
            </a:r>
            <a:r>
              <a:rPr lang="de-DE" dirty="0"/>
              <a:t> </a:t>
            </a:r>
            <a:r>
              <a:rPr lang="de-DE" dirty="0" err="1"/>
              <a:t>students</a:t>
            </a:r>
            <a:r>
              <a:rPr lang="de-DE" dirty="0"/>
              <a:t> </a:t>
            </a:r>
            <a:r>
              <a:rPr lang="de-DE" dirty="0" err="1"/>
              <a:t>attention</a:t>
            </a:r>
            <a:r>
              <a:rPr lang="de-DE" dirty="0"/>
              <a:t> </a:t>
            </a:r>
            <a:r>
              <a:rPr lang="de-DE" dirty="0" err="1"/>
              <a:t>to</a:t>
            </a:r>
            <a:r>
              <a:rPr lang="de-DE" dirty="0"/>
              <a:t> </a:t>
            </a:r>
            <a:r>
              <a:rPr lang="de-DE" dirty="0" err="1"/>
              <a:t>the</a:t>
            </a:r>
            <a:r>
              <a:rPr lang="de-DE" dirty="0"/>
              <a:t> </a:t>
            </a:r>
            <a:r>
              <a:rPr lang="de-DE" dirty="0" err="1"/>
              <a:t>benefits</a:t>
            </a:r>
            <a:r>
              <a:rPr lang="de-DE" dirty="0"/>
              <a:t> </a:t>
            </a:r>
            <a:r>
              <a:rPr lang="de-DE" dirty="0" err="1"/>
              <a:t>which</a:t>
            </a:r>
            <a:r>
              <a:rPr lang="de-DE" dirty="0"/>
              <a:t> </a:t>
            </a:r>
            <a:r>
              <a:rPr lang="de-DE" dirty="0" err="1"/>
              <a:t>could</a:t>
            </a:r>
            <a:r>
              <a:rPr lang="de-DE" dirty="0"/>
              <a:t> </a:t>
            </a:r>
            <a:r>
              <a:rPr lang="de-DE" dirty="0" err="1"/>
              <a:t>be</a:t>
            </a:r>
            <a:r>
              <a:rPr lang="de-DE" dirty="0"/>
              <a:t> </a:t>
            </a:r>
            <a:r>
              <a:rPr lang="de-DE" dirty="0" err="1"/>
              <a:t>felt</a:t>
            </a:r>
            <a:r>
              <a:rPr lang="de-DE" dirty="0"/>
              <a:t> </a:t>
            </a:r>
            <a:r>
              <a:rPr lang="de-DE" dirty="0" err="1"/>
              <a:t>by</a:t>
            </a:r>
            <a:r>
              <a:rPr lang="de-DE" dirty="0"/>
              <a:t> </a:t>
            </a:r>
            <a:r>
              <a:rPr lang="de-DE" dirty="0" err="1"/>
              <a:t>using</a:t>
            </a:r>
            <a:r>
              <a:rPr lang="de-DE" dirty="0"/>
              <a:t> </a:t>
            </a:r>
            <a:r>
              <a:rPr lang="de-DE" dirty="0" err="1"/>
              <a:t>waste</a:t>
            </a:r>
            <a:r>
              <a:rPr lang="de-DE" dirty="0"/>
              <a:t> biomaterial </a:t>
            </a:r>
            <a:r>
              <a:rPr lang="de-DE" dirty="0" err="1"/>
              <a:t>as</a:t>
            </a:r>
            <a:r>
              <a:rPr lang="de-DE" dirty="0"/>
              <a:t> an alternative in </a:t>
            </a:r>
            <a:r>
              <a:rPr lang="de-DE" dirty="0" err="1"/>
              <a:t>cosmetics</a:t>
            </a:r>
            <a:r>
              <a:rPr lang="de-DE" dirty="0"/>
              <a:t> </a:t>
            </a:r>
            <a:r>
              <a:rPr lang="de-DE" dirty="0" err="1"/>
              <a:t>and</a:t>
            </a:r>
            <a:r>
              <a:rPr lang="de-DE" dirty="0"/>
              <a:t> </a:t>
            </a:r>
            <a:r>
              <a:rPr lang="de-DE" dirty="0" err="1"/>
              <a:t>pharmaceuticals</a:t>
            </a:r>
            <a:r>
              <a:rPr lang="de-DE" dirty="0"/>
              <a:t> </a:t>
            </a:r>
            <a:r>
              <a:rPr lang="de-DE" dirty="0" err="1"/>
              <a:t>which</a:t>
            </a:r>
            <a:r>
              <a:rPr lang="de-DE" dirty="0"/>
              <a:t> </a:t>
            </a:r>
            <a:r>
              <a:rPr lang="de-DE" dirty="0" err="1"/>
              <a:t>rely</a:t>
            </a:r>
            <a:r>
              <a:rPr lang="de-DE" dirty="0"/>
              <a:t> </a:t>
            </a:r>
            <a:r>
              <a:rPr lang="de-DE" dirty="0" err="1"/>
              <a:t>quite</a:t>
            </a:r>
            <a:r>
              <a:rPr lang="de-DE" dirty="0"/>
              <a:t> </a:t>
            </a:r>
            <a:r>
              <a:rPr lang="de-DE" dirty="0" err="1"/>
              <a:t>heavily</a:t>
            </a:r>
            <a:r>
              <a:rPr lang="de-DE" dirty="0"/>
              <a:t> on </a:t>
            </a:r>
            <a:r>
              <a:rPr lang="de-DE" dirty="0" err="1"/>
              <a:t>palm</a:t>
            </a:r>
            <a:r>
              <a:rPr lang="de-DE" dirty="0"/>
              <a:t> </a:t>
            </a:r>
            <a:r>
              <a:rPr lang="de-DE" dirty="0" err="1"/>
              <a:t>oil</a:t>
            </a:r>
            <a:r>
              <a:rPr lang="de-DE" dirty="0"/>
              <a:t> </a:t>
            </a:r>
            <a:r>
              <a:rPr lang="de-DE" dirty="0" err="1"/>
              <a:t>for</a:t>
            </a:r>
            <a:r>
              <a:rPr lang="de-DE" dirty="0"/>
              <a:t> </a:t>
            </a:r>
            <a:r>
              <a:rPr lang="de-DE" dirty="0" err="1"/>
              <a:t>production</a:t>
            </a:r>
            <a:r>
              <a:rPr lang="de-DE" dirty="0"/>
              <a:t> </a:t>
            </a:r>
            <a:r>
              <a:rPr lang="de-DE" dirty="0" err="1"/>
              <a:t>of</a:t>
            </a:r>
            <a:r>
              <a:rPr lang="de-DE" dirty="0"/>
              <a:t> </a:t>
            </a:r>
            <a:r>
              <a:rPr lang="de-DE" dirty="0" err="1"/>
              <a:t>many</a:t>
            </a:r>
            <a:r>
              <a:rPr lang="de-DE" dirty="0"/>
              <a:t> </a:t>
            </a:r>
            <a:r>
              <a:rPr lang="de-DE" dirty="0" err="1"/>
              <a:t>products</a:t>
            </a:r>
            <a:r>
              <a:rPr lang="de-DE" dirty="0"/>
              <a:t>. </a:t>
            </a:r>
          </a:p>
          <a:p>
            <a:endParaRPr lang="de-DE" dirty="0"/>
          </a:p>
          <a:p>
            <a:r>
              <a:rPr lang="de-DE" b="1" dirty="0"/>
              <a:t>Key Information Summary:</a:t>
            </a:r>
          </a:p>
          <a:p>
            <a:r>
              <a:rPr lang="de-DE"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In the UK, we drink 55 million cups of coffee each day, leading to over half a million tonnes of coffee grounds being generated and wasted” (Revive Eco website). Revive Eco uses these waste coffee grounds, collecting them from local cafes and businesses (with plans to sign contracts with the likes of RBS and Edinburgh Airport).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Revive Eco extract oils from the coffee grounds in a German lab, which provides them with many different essential oils which can be used in the pharmaceuticals/cosmetics/food industries. One of these such essential oils can be an environmentally conscious alternative to palm oil which has the potential to make a big impact on the negative effects of deforestation for the production of palm oil currently ongoing.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Palm oil is extracted from the fruit of the oil palm tree. “Now, Indonesia and Malaysia make up over 85% of global supply but there are 42 other countries that also produce palm oil” according to the WWF website (WWF, 2020). However, there is mass media attention on the effects deforestation from palm oil production is having in the Amazon rainforest. It is a growing industry in parts of the Amazon both for its use in the manufacturing of many different products, but also as a form of biofuel for the region. “From 2010 to 2012, the palm oil sector presented an impressive increase, from 1090 km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to almost 1400 km</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in Pará state, the largest producer, due to bioenergy demands.” (</a:t>
            </a:r>
            <a:r>
              <a:rPr lang="en-GB" sz="1200" kern="1200" dirty="0" err="1">
                <a:solidFill>
                  <a:schemeClr val="tx1"/>
                </a:solidFill>
                <a:effectLst/>
                <a:latin typeface="+mn-lt"/>
                <a:ea typeface="+mn-ea"/>
                <a:cs typeface="+mn-cs"/>
              </a:rPr>
              <a:t>Carvhalo</a:t>
            </a:r>
            <a:r>
              <a:rPr lang="en-GB" sz="1200" kern="1200" dirty="0">
                <a:solidFill>
                  <a:schemeClr val="tx1"/>
                </a:solidFill>
                <a:effectLst/>
                <a:latin typeface="+mn-lt"/>
                <a:ea typeface="+mn-ea"/>
                <a:cs typeface="+mn-cs"/>
              </a:rPr>
              <a:t> et al, 2015: 868). This is having negative environmental effects though, as species such as Orangutans are becoming extinct and reducing tree numbers limits the amount of photosynthesis occurring in a world where greenhouse gas emissions are rising, further contributing to the effects of climate change.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“Palm oil is in nearly everything – it’s in close to 50% of the packaged products we find in supermarkets, everything from pizza, doughnuts and chocolate, to deodorant, shampoo, toothpaste and lipstick.” (WWF, 2020). This is especially true of cosmetics as palm oil derivatives occur in approximately 70% of cosmetics produced globally (Zuckerman, 2017). Therefore, if Revive Eco are able to provide a widely used alternative to palm oil, this could greatly reduce the negative environmental impacts from deforestation whilst reducing coffee waste going to landfill. This is a great example of where the circular economy can be used in cosmetics and pharmaceuticals to solve global environmental issues by using the value of materials viewed as waste.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Key Links To Further Information:</a:t>
            </a:r>
          </a:p>
          <a:p>
            <a:r>
              <a:rPr lang="de-DE" dirty="0"/>
              <a:t>https://</a:t>
            </a:r>
            <a:r>
              <a:rPr lang="de-DE" dirty="0" err="1"/>
              <a:t>revive-eco.com</a:t>
            </a:r>
            <a:r>
              <a:rPr lang="de-DE" dirty="0"/>
              <a:t>/</a:t>
            </a:r>
            <a:r>
              <a:rPr lang="de-DE" dirty="0" err="1"/>
              <a:t>about</a:t>
            </a:r>
            <a:r>
              <a:rPr lang="de-DE" dirty="0"/>
              <a:t>/ </a:t>
            </a:r>
          </a:p>
          <a:p>
            <a:r>
              <a:rPr lang="de-DE" dirty="0"/>
              <a:t>WWF (2020). ‘8 Things </a:t>
            </a:r>
            <a:r>
              <a:rPr lang="de-DE" dirty="0" err="1"/>
              <a:t>to</a:t>
            </a:r>
            <a:r>
              <a:rPr lang="de-DE" dirty="0"/>
              <a:t> </a:t>
            </a:r>
            <a:r>
              <a:rPr lang="de-DE" dirty="0" err="1"/>
              <a:t>Know</a:t>
            </a:r>
            <a:r>
              <a:rPr lang="de-DE" dirty="0"/>
              <a:t> </a:t>
            </a:r>
            <a:r>
              <a:rPr lang="de-DE" dirty="0" err="1"/>
              <a:t>About</a:t>
            </a:r>
            <a:r>
              <a:rPr lang="de-DE" dirty="0"/>
              <a:t> Palm </a:t>
            </a:r>
            <a:r>
              <a:rPr lang="de-DE" dirty="0" err="1"/>
              <a:t>Oil</a:t>
            </a:r>
            <a:r>
              <a:rPr lang="de-DE" dirty="0"/>
              <a:t>‘. </a:t>
            </a:r>
            <a:r>
              <a:rPr lang="de-DE" dirty="0" err="1"/>
              <a:t>Available</a:t>
            </a:r>
            <a:r>
              <a:rPr lang="de-DE" dirty="0"/>
              <a:t> </a:t>
            </a:r>
            <a:r>
              <a:rPr lang="en-GB" noProof="0" dirty="0"/>
              <a:t>at: https</a:t>
            </a:r>
            <a:r>
              <a:rPr lang="de-DE" dirty="0"/>
              <a:t>://</a:t>
            </a:r>
            <a:r>
              <a:rPr lang="de-DE" dirty="0" err="1"/>
              <a:t>www.wwf.org.uk</a:t>
            </a:r>
            <a:r>
              <a:rPr lang="de-DE" dirty="0"/>
              <a:t>/</a:t>
            </a:r>
            <a:r>
              <a:rPr lang="de-DE" dirty="0" err="1"/>
              <a:t>updates</a:t>
            </a:r>
            <a:r>
              <a:rPr lang="de-DE" dirty="0"/>
              <a:t>/8-things-know-about-palm-oil. </a:t>
            </a:r>
            <a:r>
              <a:rPr lang="de-DE" dirty="0" err="1"/>
              <a:t>Accessed</a:t>
            </a:r>
            <a:r>
              <a:rPr lang="de-DE" dirty="0"/>
              <a:t> 03/03/20.</a:t>
            </a:r>
          </a:p>
          <a:p>
            <a:r>
              <a:rPr lang="de-DE" dirty="0" err="1"/>
              <a:t>Carvhalo</a:t>
            </a:r>
            <a:r>
              <a:rPr lang="de-DE" dirty="0"/>
              <a:t>, C.M., </a:t>
            </a:r>
            <a:r>
              <a:rPr lang="de-DE" dirty="0" err="1"/>
              <a:t>Silveira</a:t>
            </a:r>
            <a:r>
              <a:rPr lang="de-DE" dirty="0"/>
              <a:t>, S., </a:t>
            </a:r>
            <a:r>
              <a:rPr lang="de-DE" dirty="0" err="1"/>
              <a:t>Rovere</a:t>
            </a:r>
            <a:r>
              <a:rPr lang="de-DE" dirty="0"/>
              <a:t>, E.L., </a:t>
            </a:r>
            <a:r>
              <a:rPr lang="de-DE" dirty="0" err="1"/>
              <a:t>Iwama</a:t>
            </a:r>
            <a:r>
              <a:rPr lang="de-DE" dirty="0"/>
              <a:t>, A.Y. (2015). ‘</a:t>
            </a:r>
            <a:r>
              <a:rPr lang="de-DE" dirty="0" err="1"/>
              <a:t>Deforested</a:t>
            </a:r>
            <a:r>
              <a:rPr lang="de-DE" dirty="0"/>
              <a:t> </a:t>
            </a:r>
            <a:r>
              <a:rPr lang="de-DE" dirty="0" err="1"/>
              <a:t>and</a:t>
            </a:r>
            <a:r>
              <a:rPr lang="de-DE" dirty="0"/>
              <a:t> </a:t>
            </a:r>
            <a:r>
              <a:rPr lang="de-DE" dirty="0" err="1"/>
              <a:t>degraded</a:t>
            </a:r>
            <a:r>
              <a:rPr lang="de-DE" dirty="0"/>
              <a:t> </a:t>
            </a:r>
            <a:r>
              <a:rPr lang="de-DE" dirty="0" err="1"/>
              <a:t>land</a:t>
            </a:r>
            <a:r>
              <a:rPr lang="de-DE" dirty="0"/>
              <a:t> </a:t>
            </a:r>
            <a:r>
              <a:rPr lang="de-DE" dirty="0" err="1"/>
              <a:t>available</a:t>
            </a:r>
            <a:r>
              <a:rPr lang="de-DE" dirty="0"/>
              <a:t> </a:t>
            </a:r>
            <a:r>
              <a:rPr lang="de-DE" dirty="0" err="1"/>
              <a:t>for</a:t>
            </a:r>
            <a:r>
              <a:rPr lang="de-DE" dirty="0"/>
              <a:t> </a:t>
            </a:r>
            <a:r>
              <a:rPr lang="de-DE" dirty="0" err="1"/>
              <a:t>the</a:t>
            </a:r>
            <a:r>
              <a:rPr lang="de-DE" dirty="0"/>
              <a:t> </a:t>
            </a:r>
            <a:r>
              <a:rPr lang="de-DE" dirty="0" err="1"/>
              <a:t>expansion</a:t>
            </a:r>
            <a:r>
              <a:rPr lang="de-DE" dirty="0"/>
              <a:t> </a:t>
            </a:r>
            <a:r>
              <a:rPr lang="de-DE" dirty="0" err="1"/>
              <a:t>of</a:t>
            </a:r>
            <a:r>
              <a:rPr lang="de-DE" dirty="0"/>
              <a:t> </a:t>
            </a:r>
            <a:r>
              <a:rPr lang="de-DE" dirty="0" err="1"/>
              <a:t>palm</a:t>
            </a:r>
            <a:r>
              <a:rPr lang="de-DE" dirty="0"/>
              <a:t> </a:t>
            </a:r>
            <a:r>
              <a:rPr lang="de-DE" dirty="0" err="1"/>
              <a:t>oil</a:t>
            </a:r>
            <a:r>
              <a:rPr lang="de-DE" dirty="0"/>
              <a:t> </a:t>
            </a:r>
            <a:r>
              <a:rPr lang="de-DE" dirty="0" err="1"/>
              <a:t>for</a:t>
            </a:r>
            <a:r>
              <a:rPr lang="de-DE" dirty="0"/>
              <a:t> </a:t>
            </a:r>
            <a:r>
              <a:rPr lang="de-DE" dirty="0" err="1"/>
              <a:t>biodiesel</a:t>
            </a:r>
            <a:r>
              <a:rPr lang="de-DE" dirty="0"/>
              <a:t> in </a:t>
            </a:r>
            <a:r>
              <a:rPr lang="de-DE" dirty="0" err="1"/>
              <a:t>the</a:t>
            </a:r>
            <a:r>
              <a:rPr lang="de-DE" dirty="0"/>
              <a:t> </a:t>
            </a:r>
            <a:r>
              <a:rPr lang="de-DE" dirty="0" err="1"/>
              <a:t>state</a:t>
            </a:r>
            <a:r>
              <a:rPr lang="de-DE" dirty="0"/>
              <a:t> </a:t>
            </a:r>
            <a:r>
              <a:rPr lang="de-DE" dirty="0" err="1"/>
              <a:t>of</a:t>
            </a:r>
            <a:r>
              <a:rPr lang="de-DE" dirty="0"/>
              <a:t> </a:t>
            </a:r>
            <a:r>
              <a:rPr lang="de-DE" dirty="0" err="1"/>
              <a:t>Pará</a:t>
            </a:r>
            <a:r>
              <a:rPr lang="de-DE" dirty="0"/>
              <a:t> in </a:t>
            </a:r>
            <a:r>
              <a:rPr lang="de-DE" dirty="0" err="1"/>
              <a:t>the</a:t>
            </a:r>
            <a:r>
              <a:rPr lang="de-DE" dirty="0"/>
              <a:t> </a:t>
            </a:r>
            <a:r>
              <a:rPr lang="de-DE" dirty="0" err="1"/>
              <a:t>Brazilian</a:t>
            </a:r>
            <a:r>
              <a:rPr lang="de-DE" dirty="0"/>
              <a:t> Amazon. </a:t>
            </a:r>
            <a:r>
              <a:rPr lang="en-GB" sz="1200" i="1" kern="1200" dirty="0">
                <a:solidFill>
                  <a:schemeClr val="tx1"/>
                </a:solidFill>
                <a:effectLst/>
                <a:latin typeface="+mn-lt"/>
                <a:ea typeface="+mn-ea"/>
                <a:cs typeface="+mn-cs"/>
              </a:rPr>
              <a:t>Renewable and Sustainable Energy Reviews, </a:t>
            </a:r>
            <a:r>
              <a:rPr lang="en-GB" sz="1200" kern="1200" dirty="0">
                <a:solidFill>
                  <a:schemeClr val="tx1"/>
                </a:solidFill>
                <a:effectLst/>
                <a:latin typeface="+mn-lt"/>
                <a:ea typeface="+mn-ea"/>
                <a:cs typeface="+mn-cs"/>
              </a:rPr>
              <a:t>Vol 44, pp867-876.</a:t>
            </a:r>
            <a:r>
              <a:rPr lang="en-GB" dirty="0">
                <a:effectLst/>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Zuckerman</a:t>
            </a:r>
            <a:r>
              <a:rPr lang="de-DE" sz="1200" kern="1200" dirty="0">
                <a:solidFill>
                  <a:schemeClr val="tx1"/>
                </a:solidFill>
                <a:effectLst/>
                <a:latin typeface="+mn-lt"/>
                <a:ea typeface="+mn-ea"/>
                <a:cs typeface="+mn-cs"/>
              </a:rPr>
              <a:t> (2017). Palm </a:t>
            </a:r>
            <a:r>
              <a:rPr lang="de-DE" sz="1200" kern="1200" dirty="0" err="1">
                <a:solidFill>
                  <a:schemeClr val="tx1"/>
                </a:solidFill>
                <a:effectLst/>
                <a:latin typeface="+mn-lt"/>
                <a:ea typeface="+mn-ea"/>
                <a:cs typeface="+mn-cs"/>
              </a:rPr>
              <a:t>Oil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Controversy</a:t>
            </a:r>
            <a:r>
              <a:rPr lang="de-DE" sz="1200" kern="1200" dirty="0">
                <a:solidFill>
                  <a:schemeClr val="tx1"/>
                </a:solidFill>
                <a:effectLst/>
                <a:latin typeface="+mn-lt"/>
                <a:ea typeface="+mn-ea"/>
                <a:cs typeface="+mn-cs"/>
              </a:rPr>
              <a:t>. Available at: https://</a:t>
            </a:r>
            <a:r>
              <a:rPr lang="de-DE" sz="1200" kern="1200" dirty="0" err="1">
                <a:solidFill>
                  <a:schemeClr val="tx1"/>
                </a:solidFill>
                <a:effectLst/>
                <a:latin typeface="+mn-lt"/>
                <a:ea typeface="+mn-ea"/>
                <a:cs typeface="+mn-cs"/>
              </a:rPr>
              <a:t>www.vogue.com</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projects</a:t>
            </a:r>
            <a:r>
              <a:rPr lang="de-DE" sz="1200" kern="1200" dirty="0">
                <a:solidFill>
                  <a:schemeClr val="tx1"/>
                </a:solidFill>
                <a:effectLst/>
                <a:latin typeface="+mn-lt"/>
                <a:ea typeface="+mn-ea"/>
                <a:cs typeface="+mn-cs"/>
              </a:rPr>
              <a:t>/13535833/palm-oil-controversy-beauty-products-ingredient-sourcing-deforestation-climate-change/. </a:t>
            </a:r>
            <a:r>
              <a:rPr lang="de-DE" dirty="0" err="1"/>
              <a:t>Accessed</a:t>
            </a:r>
            <a:r>
              <a:rPr lang="de-DE" dirty="0"/>
              <a:t> </a:t>
            </a:r>
            <a:r>
              <a:rPr lang="de-DE" sz="1200" kern="1200" dirty="0">
                <a:solidFill>
                  <a:schemeClr val="tx1"/>
                </a:solidFill>
                <a:effectLst/>
                <a:latin typeface="+mn-lt"/>
                <a:ea typeface="+mn-ea"/>
                <a:cs typeface="+mn-cs"/>
              </a:rPr>
              <a:t>03/03/20. </a:t>
            </a:r>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285065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Notes to Teachers: </a:t>
            </a:r>
            <a:r>
              <a:rPr lang="en-US" sz="1200" b="0" kern="1200" dirty="0">
                <a:solidFill>
                  <a:schemeClr val="tx1"/>
                </a:solidFill>
                <a:effectLst/>
                <a:latin typeface="+mn-lt"/>
                <a:ea typeface="+mn-ea"/>
                <a:cs typeface="+mn-cs"/>
              </a:rPr>
              <a:t>Explain how the Sustainable Development Goals (SDGs) aim to encourage sustainable development and highlight how these can be related to using essential oils and herbs for cosmetics and pharmaceuticals as explained in the information summary below. Encourage students to look at the SDGs website (https://</a:t>
            </a:r>
            <a:r>
              <a:rPr lang="en-US" sz="1200" b="0" kern="1200" dirty="0" err="1">
                <a:solidFill>
                  <a:schemeClr val="tx1"/>
                </a:solidFill>
                <a:effectLst/>
                <a:latin typeface="+mn-lt"/>
                <a:ea typeface="+mn-ea"/>
                <a:cs typeface="+mn-cs"/>
              </a:rPr>
              <a:t>sustainabledevelopment.un.org</a:t>
            </a:r>
            <a:r>
              <a:rPr lang="en-US" sz="1200" b="0" kern="1200" dirty="0">
                <a:solidFill>
                  <a:schemeClr val="tx1"/>
                </a:solidFill>
                <a:effectLst/>
                <a:latin typeface="+mn-lt"/>
                <a:ea typeface="+mn-ea"/>
                <a:cs typeface="+mn-cs"/>
              </a:rPr>
              <a:t>/?menu=1300) either in class or in their own time to understand all 17 goals and their targets that were not explained in depth here as other may be applicable and this can encourage critical thinking and wider understanding of how bioeconomies can help to solve global issues such as unemployment and climate change.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Information Summary:</a:t>
            </a:r>
          </a:p>
          <a:p>
            <a:r>
              <a:rPr lang="en-US" sz="1200" kern="1200" dirty="0">
                <a:solidFill>
                  <a:schemeClr val="tx1"/>
                </a:solidFill>
                <a:effectLst/>
                <a:latin typeface="+mn-lt"/>
                <a:ea typeface="+mn-ea"/>
                <a:cs typeface="+mn-cs"/>
              </a:rPr>
              <a:t>The SDGs overall aim is to encourage sustainable development globally in a fair manner. Encouraging the implementation of bioeconomies is key to many of these goals and their targets. For example…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SGD 8</a:t>
            </a:r>
            <a:r>
              <a:rPr lang="en-US" sz="1200" kern="1200" dirty="0">
                <a:solidFill>
                  <a:schemeClr val="tx1"/>
                </a:solidFill>
                <a:effectLst/>
                <a:latin typeface="+mn-lt"/>
                <a:ea typeface="+mn-ea"/>
                <a:cs typeface="+mn-cs"/>
              </a:rPr>
              <a:t> (Decent work and economic growth) – Creating bioeconomies provides jobs in new industries. According to Trading Economics, the unemployment rate in Bulgaria at the end of 2019 was approx. 5.9%, compared to the UK unemployment rate of 3.8%. Therefore, there is scope to reduce the unemployment rate through creating new job opportunities,  particularly in the rural region of Stara Zagora, not just in major cities. This works towards Target 8.3 which advocates the need to “</a:t>
            </a:r>
            <a:r>
              <a:rPr lang="en-GB" sz="1200" kern="1200" dirty="0">
                <a:solidFill>
                  <a:schemeClr val="tx1"/>
                </a:solidFill>
                <a:effectLst/>
                <a:latin typeface="+mn-lt"/>
                <a:ea typeface="+mn-ea"/>
                <a:cs typeface="+mn-cs"/>
              </a:rPr>
              <a:t>Promote development-oriented policies that support productive activities [and] decent job creation…” as well as Target 8.2 which seeks to “achieve full and productive employment and decent work for all women and men, including for young people and persons with disabilities…” by 2030. Creating these value-added products can be seen to stimulate new industry and work towards decreasing the unemployment rate in the area, whilst bringing in new economic prosperity. Target 8.9 also seeks to “devise and implement policies to promote sustainable tourism that creates jobs and promotes local culture and products…” and thus the possibility of advertising a new ‘healing tourism’ in Bulgaria and elsewhere. For example, encouraging people to come on wellness holidays and view the farms where they grow the aromatic plants may add another layer of development to the drive to increase employment and economic prosperity (this is possible with Bulgaria’s reputation as a world leader in rose and lavender growth).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SDG 9</a:t>
            </a:r>
            <a:r>
              <a:rPr lang="en-GB" sz="1200" kern="1200" dirty="0">
                <a:solidFill>
                  <a:schemeClr val="tx1"/>
                </a:solidFill>
                <a:effectLst/>
                <a:latin typeface="+mn-lt"/>
                <a:ea typeface="+mn-ea"/>
                <a:cs typeface="+mn-cs"/>
              </a:rPr>
              <a:t> – (Industry, innovation and infrastructure) – The target particularly of concern here is Target 9.4 which states “By 2030, upgrade infrastructure and retrofit industries to make them sustainable, with increased resource-use efficiency and greater adoption of clean and environmentally sound technologies and industrial processes…” Therefore, there is an explicit call for industry to think of new practices in terms of production to minimise their environmental effects, and reducing and reusing waste is a way to do this. Although not explicitly, this target encourages circular economy models which use waste resources and therefore create industries which are sustainable in terms of greenhouse gas emissions and waste disposal. Using essential oils and herbs to create bioproducts for the cosmetics and pharmaceuticals industry can thus be seen to increase economic growth, whilst keeping in line with the environmental values at the heart of the SDG’s.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SDG 11</a:t>
            </a:r>
            <a:r>
              <a:rPr lang="en-GB" sz="1200" kern="1200" dirty="0">
                <a:solidFill>
                  <a:schemeClr val="tx1"/>
                </a:solidFill>
                <a:effectLst/>
                <a:latin typeface="+mn-lt"/>
                <a:ea typeface="+mn-ea"/>
                <a:cs typeface="+mn-cs"/>
              </a:rPr>
              <a:t> (Sustainable cities and communities) – Target 11.A aims to “Support positive economic, social and environmental links between urban, peri-urban and rural areas by strengthening national and regional development planning.” Therefore, the BE-Rural project, encouraging the development of sustainable business particularly in rural areas can be seen to increase local culture, and strengthen links between regions within a country by reducing socioeconomic inequalities such as job opportunities and economic prosperity. Through creating bioeconomies in Stara Zagora this aims to create links between this area and industries across not only Bulgaria, but more widely if companies are to export their products and compete in global cosmetics and pharmaceuticals industries.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SDG 12</a:t>
            </a:r>
            <a:r>
              <a:rPr lang="en-GB" sz="1200" kern="1200" dirty="0">
                <a:solidFill>
                  <a:schemeClr val="tx1"/>
                </a:solidFill>
                <a:effectLst/>
                <a:latin typeface="+mn-lt"/>
                <a:ea typeface="+mn-ea"/>
                <a:cs typeface="+mn-cs"/>
              </a:rPr>
              <a:t> – (Responsible consumption and production) – Target 12.2 is perhaps the most important to consider here. It states “By 2030, achieve the sustainable management and efficient use of natural resources.” This is an ambitious target and is broken down into material footprint and domestic material consumption indicators. Therefore, by using waste biomaterial, this both reduces material footprints (as less new plastic etc is required to make the same products) and reduces consumption as these biomaterials are reducing waste from other industries.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Other goals are also important but these are, in my opinion, the most relevant for creating bioproducts from essential oils and herbs in the cosmetics and pharmaceuticals industries. </a:t>
            </a:r>
          </a:p>
          <a:p>
            <a:endParaRPr lang="en-US" b="1" dirty="0"/>
          </a:p>
          <a:p>
            <a:r>
              <a:rPr lang="en-US" b="1" dirty="0"/>
              <a:t>Key Links to Further Information:</a:t>
            </a:r>
          </a:p>
          <a:p>
            <a:r>
              <a:rPr lang="en-US" dirty="0"/>
              <a:t>https://</a:t>
            </a:r>
            <a:r>
              <a:rPr lang="en-US" dirty="0" err="1"/>
              <a:t>www.un.org</a:t>
            </a:r>
            <a:r>
              <a:rPr lang="en-US" dirty="0"/>
              <a:t>/</a:t>
            </a:r>
            <a:r>
              <a:rPr lang="en-US" dirty="0" err="1"/>
              <a:t>sustainabledevelopment</a:t>
            </a:r>
            <a:r>
              <a:rPr lang="en-US" dirty="0"/>
              <a:t>/sustainable-development-goals/ </a:t>
            </a:r>
          </a:p>
          <a:p>
            <a:r>
              <a:rPr lang="en-US" dirty="0"/>
              <a:t>Unemployment statistics available at:</a:t>
            </a:r>
          </a:p>
          <a:p>
            <a:r>
              <a:rPr lang="en-US" dirty="0"/>
              <a:t>Bulgaria (https://</a:t>
            </a:r>
            <a:r>
              <a:rPr lang="en-US" dirty="0" err="1"/>
              <a:t>tradingeconomics.com</a:t>
            </a:r>
            <a:r>
              <a:rPr lang="en-US" dirty="0"/>
              <a:t>/</a:t>
            </a:r>
            <a:r>
              <a:rPr lang="en-US" dirty="0" err="1"/>
              <a:t>bulgaria</a:t>
            </a:r>
            <a:r>
              <a:rPr lang="en-US" dirty="0"/>
              <a:t>/unemployment-rate)</a:t>
            </a:r>
          </a:p>
          <a:p>
            <a:r>
              <a:rPr lang="en-US" dirty="0"/>
              <a:t>UK (https://</a:t>
            </a:r>
            <a:r>
              <a:rPr lang="en-US" dirty="0" err="1"/>
              <a:t>tradingeconomics.com</a:t>
            </a:r>
            <a:r>
              <a:rPr lang="en-US" dirty="0"/>
              <a:t>/united-kingdom/unemployment-rate)</a:t>
            </a:r>
          </a:p>
        </p:txBody>
      </p:sp>
      <p:sp>
        <p:nvSpPr>
          <p:cNvPr id="4" name="Slide Number Placehold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263255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Notes to Teachers: </a:t>
            </a:r>
            <a:r>
              <a:rPr lang="en-GB" sz="1200" b="0" kern="1200" dirty="0">
                <a:solidFill>
                  <a:schemeClr val="tx1"/>
                </a:solidFill>
                <a:effectLst/>
                <a:latin typeface="+mn-lt"/>
                <a:ea typeface="+mn-ea"/>
                <a:cs typeface="+mn-cs"/>
              </a:rPr>
              <a:t>Explain how </a:t>
            </a:r>
            <a:r>
              <a:rPr lang="en-GB" sz="1200" b="0" kern="1200" dirty="0" err="1">
                <a:solidFill>
                  <a:schemeClr val="tx1"/>
                </a:solidFill>
                <a:effectLst/>
                <a:latin typeface="+mn-lt"/>
                <a:ea typeface="+mn-ea"/>
                <a:cs typeface="+mn-cs"/>
              </a:rPr>
              <a:t>Phytocode</a:t>
            </a:r>
            <a:r>
              <a:rPr lang="en-GB" sz="1200" b="0" kern="1200" dirty="0">
                <a:solidFill>
                  <a:schemeClr val="tx1"/>
                </a:solidFill>
                <a:effectLst/>
                <a:latin typeface="+mn-lt"/>
                <a:ea typeface="+mn-ea"/>
                <a:cs typeface="+mn-cs"/>
              </a:rPr>
              <a:t> are utilising Bulgarian rose oil in cosmetic products currently and the potential for this to be used widely. This helps to illustrate that these are not just abstract ideas but are possible and available, albeit not on industrial scales, right now.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Information Summary:</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examples of Bulgarian use of native oils and herbs for the cosmetics and pharmaceuticals industries already exist, proving the opportunity is viable. </a:t>
            </a:r>
            <a:r>
              <a:rPr lang="en-US" sz="1200" kern="1200" dirty="0" err="1">
                <a:solidFill>
                  <a:schemeClr val="tx1"/>
                </a:solidFill>
                <a:effectLst/>
                <a:latin typeface="+mn-lt"/>
                <a:ea typeface="+mn-ea"/>
                <a:cs typeface="+mn-cs"/>
              </a:rPr>
              <a:t>Phytocode</a:t>
            </a:r>
            <a:r>
              <a:rPr lang="en-US" sz="1200" kern="1200" dirty="0">
                <a:solidFill>
                  <a:schemeClr val="tx1"/>
                </a:solidFill>
                <a:effectLst/>
                <a:latin typeface="+mn-lt"/>
                <a:ea typeface="+mn-ea"/>
                <a:cs typeface="+mn-cs"/>
              </a:rPr>
              <a:t> is a Bulgarian based beauty company </a:t>
            </a:r>
            <a:r>
              <a:rPr lang="en-US" sz="1200" kern="1200" dirty="0" err="1">
                <a:solidFill>
                  <a:schemeClr val="tx1"/>
                </a:solidFill>
                <a:effectLst/>
                <a:latin typeface="+mn-lt"/>
                <a:ea typeface="+mn-ea"/>
                <a:cs typeface="+mn-cs"/>
              </a:rPr>
              <a:t>utilising</a:t>
            </a:r>
            <a:r>
              <a:rPr lang="en-US" sz="1200" kern="1200" dirty="0">
                <a:solidFill>
                  <a:schemeClr val="tx1"/>
                </a:solidFill>
                <a:effectLst/>
                <a:latin typeface="+mn-lt"/>
                <a:ea typeface="+mn-ea"/>
                <a:cs typeface="+mn-cs"/>
              </a:rPr>
              <a:t> naturally grown local oils such as rose oil to create natural beauty products such as the day cream from the Rose Kiss range. The rose oil has good hydrating properties and can eliminate acne inducing bacteria. Thus, as well as meaning local cosmetics industries don’t need the additional cost of importing artificial oils for their products, using local rose oil reduces the carbon footprint of the manufacturing process and increases the dermatological effects of the product, compared to other </a:t>
            </a:r>
            <a:r>
              <a:rPr lang="en-US" sz="1200" kern="1200" dirty="0" err="1">
                <a:solidFill>
                  <a:schemeClr val="tx1"/>
                </a:solidFill>
                <a:effectLst/>
                <a:latin typeface="+mn-lt"/>
                <a:ea typeface="+mn-ea"/>
                <a:cs typeface="+mn-cs"/>
              </a:rPr>
              <a:t>moisturisers</a:t>
            </a:r>
            <a:r>
              <a:rPr lang="en-US" sz="1200" kern="1200" dirty="0">
                <a:solidFill>
                  <a:schemeClr val="tx1"/>
                </a:solidFill>
                <a:effectLst/>
                <a:latin typeface="+mn-lt"/>
                <a:ea typeface="+mn-ea"/>
                <a:cs typeface="+mn-cs"/>
              </a:rPr>
              <a:t> without this essential oil.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Key Links to Further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a:t>
            </a:r>
            <a:r>
              <a:rPr lang="en-GB" sz="1200" kern="1200" dirty="0" err="1">
                <a:solidFill>
                  <a:schemeClr val="tx1"/>
                </a:solidFill>
                <a:effectLst/>
                <a:latin typeface="+mn-lt"/>
                <a:ea typeface="+mn-ea"/>
                <a:cs typeface="+mn-cs"/>
              </a:rPr>
              <a:t>phytocode.net</a:t>
            </a:r>
            <a:r>
              <a:rPr lang="en-GB" sz="1200" kern="1200" dirty="0">
                <a:solidFill>
                  <a:schemeClr val="tx1"/>
                </a:solidFill>
                <a:effectLst/>
                <a:latin typeface="+mn-lt"/>
                <a:ea typeface="+mn-ea"/>
                <a:cs typeface="+mn-cs"/>
              </a:rPr>
              <a:t>/products/rose-kiss/protective-day-cream/</a:t>
            </a:r>
          </a:p>
          <a:p>
            <a:r>
              <a:rPr lang="en-GB" sz="1200" kern="1200" dirty="0">
                <a:solidFill>
                  <a:schemeClr val="tx1"/>
                </a:solidFill>
                <a:effectLst/>
                <a:latin typeface="+mn-lt"/>
                <a:ea typeface="+mn-ea"/>
                <a:cs typeface="+mn-cs"/>
              </a:rPr>
              <a:t>Danube Transnational Programme (</a:t>
            </a:r>
            <a:r>
              <a:rPr lang="en-GB" sz="1200" kern="1200" dirty="0" err="1">
                <a:solidFill>
                  <a:schemeClr val="tx1"/>
                </a:solidFill>
                <a:effectLst/>
                <a:latin typeface="+mn-lt"/>
                <a:ea typeface="+mn-ea"/>
                <a:cs typeface="+mn-cs"/>
              </a:rPr>
              <a:t>DanuBioValNet</a:t>
            </a:r>
            <a:r>
              <a:rPr lang="en-GB" sz="1200" kern="1200" dirty="0">
                <a:solidFill>
                  <a:schemeClr val="tx1"/>
                </a:solidFill>
                <a:effectLst/>
                <a:latin typeface="+mn-lt"/>
                <a:ea typeface="+mn-ea"/>
                <a:cs typeface="+mn-cs"/>
              </a:rPr>
              <a:t>), (2019). ‘Top Bio-based products in the Danube Region, page 12. Available at: http://</a:t>
            </a:r>
            <a:r>
              <a:rPr lang="en-GB" sz="1200" kern="1200" dirty="0" err="1">
                <a:solidFill>
                  <a:schemeClr val="tx1"/>
                </a:solidFill>
                <a:effectLst/>
                <a:latin typeface="+mn-lt"/>
                <a:ea typeface="+mn-ea"/>
                <a:cs typeface="+mn-cs"/>
              </a:rPr>
              <a:t>www.interreg-danube.eu</a:t>
            </a:r>
            <a:r>
              <a:rPr lang="en-GB" sz="1200" kern="1200" dirty="0">
                <a:solidFill>
                  <a:schemeClr val="tx1"/>
                </a:solidFill>
                <a:effectLst/>
                <a:latin typeface="+mn-lt"/>
                <a:ea typeface="+mn-ea"/>
                <a:cs typeface="+mn-cs"/>
              </a:rPr>
              <a:t>/uploads/media/</a:t>
            </a:r>
            <a:r>
              <a:rPr lang="en-GB" sz="1200" kern="1200" dirty="0" err="1">
                <a:solidFill>
                  <a:schemeClr val="tx1"/>
                </a:solidFill>
                <a:effectLst/>
                <a:latin typeface="+mn-lt"/>
                <a:ea typeface="+mn-ea"/>
                <a:cs typeface="+mn-cs"/>
              </a:rPr>
              <a:t>approved_project_output</a:t>
            </a:r>
            <a:r>
              <a:rPr lang="en-GB" sz="1200" kern="1200" dirty="0">
                <a:solidFill>
                  <a:schemeClr val="tx1"/>
                </a:solidFill>
                <a:effectLst/>
                <a:latin typeface="+mn-lt"/>
                <a:ea typeface="+mn-ea"/>
                <a:cs typeface="+mn-cs"/>
              </a:rPr>
              <a:t>/0001/30/a319626f134bfa2747eab95550024252de5b37c0.pdf</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136034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Notes </a:t>
            </a:r>
            <a:r>
              <a:rPr lang="de-DE" b="1" dirty="0" err="1"/>
              <a:t>For</a:t>
            </a:r>
            <a:r>
              <a:rPr lang="de-DE" b="1" dirty="0"/>
              <a:t> </a:t>
            </a:r>
            <a:r>
              <a:rPr lang="de-DE" b="1" dirty="0" err="1"/>
              <a:t>Teachers</a:t>
            </a:r>
            <a:r>
              <a:rPr lang="de-DE" b="1" dirty="0"/>
              <a:t>:</a:t>
            </a:r>
          </a:p>
          <a:p>
            <a:r>
              <a:rPr lang="de-DE" dirty="0" err="1"/>
              <a:t>Explain</a:t>
            </a:r>
            <a:r>
              <a:rPr lang="de-DE" dirty="0"/>
              <a:t> </a:t>
            </a:r>
            <a:r>
              <a:rPr lang="de-DE" dirty="0" err="1"/>
              <a:t>the</a:t>
            </a:r>
            <a:r>
              <a:rPr lang="de-DE" dirty="0"/>
              <a:t> Rosa </a:t>
            </a:r>
            <a:r>
              <a:rPr lang="de-DE" dirty="0" err="1"/>
              <a:t>Damascena</a:t>
            </a:r>
            <a:r>
              <a:rPr lang="de-DE" dirty="0"/>
              <a:t> </a:t>
            </a:r>
            <a:r>
              <a:rPr lang="de-DE" dirty="0" err="1"/>
              <a:t>product</a:t>
            </a:r>
            <a:r>
              <a:rPr lang="de-DE" dirty="0"/>
              <a:t> </a:t>
            </a:r>
            <a:r>
              <a:rPr lang="de-DE" dirty="0" err="1"/>
              <a:t>putting</a:t>
            </a:r>
            <a:r>
              <a:rPr lang="de-DE" dirty="0"/>
              <a:t> </a:t>
            </a:r>
            <a:r>
              <a:rPr lang="de-DE" dirty="0" err="1"/>
              <a:t>emphasis</a:t>
            </a:r>
            <a:r>
              <a:rPr lang="de-DE" dirty="0"/>
              <a:t> on </a:t>
            </a:r>
            <a:r>
              <a:rPr lang="de-DE" dirty="0" err="1"/>
              <a:t>the</a:t>
            </a:r>
            <a:r>
              <a:rPr lang="de-DE" dirty="0"/>
              <a:t> </a:t>
            </a:r>
            <a:r>
              <a:rPr lang="de-DE" dirty="0" err="1"/>
              <a:t>healing</a:t>
            </a:r>
            <a:r>
              <a:rPr lang="de-DE" dirty="0"/>
              <a:t> </a:t>
            </a:r>
            <a:r>
              <a:rPr lang="de-DE" dirty="0" err="1"/>
              <a:t>tourism</a:t>
            </a:r>
            <a:r>
              <a:rPr lang="de-DE" dirty="0"/>
              <a:t> </a:t>
            </a:r>
            <a:r>
              <a:rPr lang="de-DE" dirty="0" err="1"/>
              <a:t>aspect</a:t>
            </a:r>
            <a:r>
              <a:rPr lang="de-DE" dirty="0"/>
              <a:t> </a:t>
            </a:r>
            <a:r>
              <a:rPr lang="de-DE" dirty="0" err="1"/>
              <a:t>they</a:t>
            </a:r>
            <a:r>
              <a:rPr lang="de-DE" dirty="0"/>
              <a:t> </a:t>
            </a:r>
            <a:r>
              <a:rPr lang="de-DE" dirty="0" err="1"/>
              <a:t>incorporate</a:t>
            </a:r>
            <a:r>
              <a:rPr lang="de-DE" dirty="0"/>
              <a:t> </a:t>
            </a:r>
            <a:r>
              <a:rPr lang="de-DE" dirty="0" err="1"/>
              <a:t>through</a:t>
            </a:r>
            <a:r>
              <a:rPr lang="de-DE" dirty="0"/>
              <a:t> </a:t>
            </a:r>
            <a:r>
              <a:rPr lang="de-DE" dirty="0" err="1"/>
              <a:t>holding</a:t>
            </a:r>
            <a:r>
              <a:rPr lang="de-DE" dirty="0"/>
              <a:t> </a:t>
            </a:r>
            <a:r>
              <a:rPr lang="de-DE" dirty="0" err="1"/>
              <a:t>tours</a:t>
            </a:r>
            <a:r>
              <a:rPr lang="de-DE" dirty="0"/>
              <a:t> </a:t>
            </a:r>
            <a:r>
              <a:rPr lang="de-DE" dirty="0" err="1"/>
              <a:t>of</a:t>
            </a:r>
            <a:r>
              <a:rPr lang="de-DE" dirty="0"/>
              <a:t> </a:t>
            </a:r>
            <a:r>
              <a:rPr lang="de-DE" dirty="0" err="1"/>
              <a:t>their</a:t>
            </a:r>
            <a:r>
              <a:rPr lang="de-DE" dirty="0"/>
              <a:t> </a:t>
            </a:r>
            <a:r>
              <a:rPr lang="de-DE" dirty="0" err="1"/>
              <a:t>gardens</a:t>
            </a:r>
            <a:r>
              <a:rPr lang="de-DE" dirty="0"/>
              <a:t> in </a:t>
            </a:r>
            <a:r>
              <a:rPr lang="de-DE" dirty="0" err="1"/>
              <a:t>which</a:t>
            </a:r>
            <a:r>
              <a:rPr lang="de-DE" dirty="0"/>
              <a:t> </a:t>
            </a:r>
            <a:r>
              <a:rPr lang="de-DE" dirty="0" err="1"/>
              <a:t>they</a:t>
            </a:r>
            <a:r>
              <a:rPr lang="de-DE" dirty="0"/>
              <a:t> </a:t>
            </a:r>
            <a:r>
              <a:rPr lang="de-DE" dirty="0" err="1"/>
              <a:t>grow</a:t>
            </a:r>
            <a:r>
              <a:rPr lang="de-DE" dirty="0"/>
              <a:t> </a:t>
            </a:r>
            <a:r>
              <a:rPr lang="de-DE" dirty="0" err="1"/>
              <a:t>the</a:t>
            </a:r>
            <a:r>
              <a:rPr lang="de-DE" dirty="0"/>
              <a:t> </a:t>
            </a:r>
            <a:r>
              <a:rPr lang="de-DE" dirty="0" err="1"/>
              <a:t>roses</a:t>
            </a:r>
            <a:r>
              <a:rPr lang="de-DE" dirty="0"/>
              <a:t> </a:t>
            </a:r>
            <a:r>
              <a:rPr lang="de-DE" dirty="0" err="1"/>
              <a:t>to</a:t>
            </a:r>
            <a:r>
              <a:rPr lang="de-DE" dirty="0"/>
              <a:t> </a:t>
            </a:r>
            <a:r>
              <a:rPr lang="de-DE" dirty="0" err="1"/>
              <a:t>be</a:t>
            </a:r>
            <a:r>
              <a:rPr lang="de-DE" dirty="0"/>
              <a:t> </a:t>
            </a:r>
            <a:r>
              <a:rPr lang="de-DE" dirty="0" err="1"/>
              <a:t>used</a:t>
            </a:r>
            <a:r>
              <a:rPr lang="de-DE" dirty="0"/>
              <a:t> </a:t>
            </a:r>
            <a:r>
              <a:rPr lang="de-DE" dirty="0" err="1"/>
              <a:t>to</a:t>
            </a:r>
            <a:r>
              <a:rPr lang="de-DE" dirty="0"/>
              <a:t> </a:t>
            </a:r>
            <a:r>
              <a:rPr lang="de-DE" dirty="0" err="1"/>
              <a:t>provide</a:t>
            </a:r>
            <a:r>
              <a:rPr lang="de-DE" dirty="0"/>
              <a:t> </a:t>
            </a:r>
            <a:r>
              <a:rPr lang="de-DE" dirty="0" err="1"/>
              <a:t>dermatological</a:t>
            </a:r>
            <a:r>
              <a:rPr lang="de-DE" dirty="0"/>
              <a:t> </a:t>
            </a:r>
            <a:r>
              <a:rPr lang="de-DE" dirty="0" err="1"/>
              <a:t>benefits</a:t>
            </a:r>
            <a:r>
              <a:rPr lang="de-DE" dirty="0"/>
              <a:t> </a:t>
            </a:r>
            <a:r>
              <a:rPr lang="de-DE" dirty="0" err="1"/>
              <a:t>to</a:t>
            </a:r>
            <a:r>
              <a:rPr lang="de-DE" dirty="0"/>
              <a:t> </a:t>
            </a:r>
            <a:r>
              <a:rPr lang="de-DE" dirty="0" err="1"/>
              <a:t>their</a:t>
            </a:r>
            <a:r>
              <a:rPr lang="de-DE" dirty="0"/>
              <a:t> </a:t>
            </a:r>
            <a:r>
              <a:rPr lang="de-DE" dirty="0" err="1"/>
              <a:t>products</a:t>
            </a:r>
            <a:r>
              <a:rPr lang="de-DE" dirty="0"/>
              <a:t>. Highlight </a:t>
            </a:r>
            <a:r>
              <a:rPr lang="de-DE" dirty="0" err="1"/>
              <a:t>how</a:t>
            </a:r>
            <a:r>
              <a:rPr lang="de-DE" dirty="0"/>
              <a:t> </a:t>
            </a:r>
            <a:r>
              <a:rPr lang="de-DE" dirty="0" err="1"/>
              <a:t>this</a:t>
            </a:r>
            <a:r>
              <a:rPr lang="de-DE" dirty="0"/>
              <a:t> </a:t>
            </a:r>
            <a:r>
              <a:rPr lang="de-DE" dirty="0" err="1"/>
              <a:t>relates</a:t>
            </a:r>
            <a:r>
              <a:rPr lang="de-DE" dirty="0"/>
              <a:t> </a:t>
            </a:r>
            <a:r>
              <a:rPr lang="de-DE" dirty="0" err="1"/>
              <a:t>to</a:t>
            </a:r>
            <a:r>
              <a:rPr lang="de-DE" dirty="0"/>
              <a:t> </a:t>
            </a:r>
            <a:r>
              <a:rPr lang="de-DE" dirty="0" err="1"/>
              <a:t>both</a:t>
            </a:r>
            <a:r>
              <a:rPr lang="de-DE" dirty="0"/>
              <a:t> </a:t>
            </a:r>
            <a:r>
              <a:rPr lang="de-DE" dirty="0" err="1"/>
              <a:t>the</a:t>
            </a:r>
            <a:r>
              <a:rPr lang="de-DE" dirty="0"/>
              <a:t> </a:t>
            </a:r>
            <a:r>
              <a:rPr lang="de-DE" dirty="0" err="1"/>
              <a:t>BioStep</a:t>
            </a:r>
            <a:r>
              <a:rPr lang="de-DE" dirty="0"/>
              <a:t> Report (2018) </a:t>
            </a:r>
            <a:r>
              <a:rPr lang="de-DE" dirty="0" err="1"/>
              <a:t>previously</a:t>
            </a:r>
            <a:r>
              <a:rPr lang="de-DE" dirty="0"/>
              <a:t> </a:t>
            </a:r>
            <a:r>
              <a:rPr lang="de-DE" dirty="0" err="1"/>
              <a:t>discussed</a:t>
            </a:r>
            <a:r>
              <a:rPr lang="de-DE" dirty="0"/>
              <a:t> and </a:t>
            </a:r>
            <a:r>
              <a:rPr lang="de-DE" dirty="0" err="1"/>
              <a:t>helps</a:t>
            </a:r>
            <a:r>
              <a:rPr lang="de-DE" dirty="0"/>
              <a:t> </a:t>
            </a:r>
            <a:r>
              <a:rPr lang="de-DE" dirty="0" err="1"/>
              <a:t>to</a:t>
            </a:r>
            <a:r>
              <a:rPr lang="de-DE" dirty="0"/>
              <a:t> </a:t>
            </a:r>
            <a:r>
              <a:rPr lang="de-DE" dirty="0" err="1"/>
              <a:t>contribute</a:t>
            </a:r>
            <a:r>
              <a:rPr lang="de-DE" dirty="0"/>
              <a:t> </a:t>
            </a:r>
            <a:r>
              <a:rPr lang="de-DE" dirty="0" err="1"/>
              <a:t>to</a:t>
            </a:r>
            <a:r>
              <a:rPr lang="de-DE" dirty="0"/>
              <a:t> </a:t>
            </a:r>
            <a:r>
              <a:rPr lang="de-DE" dirty="0" err="1"/>
              <a:t>achieving</a:t>
            </a:r>
            <a:r>
              <a:rPr lang="de-DE" dirty="0"/>
              <a:t> </a:t>
            </a:r>
            <a:r>
              <a:rPr lang="de-DE" dirty="0" err="1"/>
              <a:t>the</a:t>
            </a:r>
            <a:r>
              <a:rPr lang="de-DE" dirty="0"/>
              <a:t> SDGs </a:t>
            </a:r>
            <a:r>
              <a:rPr lang="de-DE" dirty="0" err="1"/>
              <a:t>discussed</a:t>
            </a:r>
            <a:r>
              <a:rPr lang="de-DE" dirty="0"/>
              <a:t> </a:t>
            </a:r>
            <a:r>
              <a:rPr lang="de-DE" dirty="0" err="1"/>
              <a:t>by</a:t>
            </a:r>
            <a:r>
              <a:rPr lang="de-DE" dirty="0"/>
              <a:t> </a:t>
            </a:r>
            <a:r>
              <a:rPr lang="de-DE" dirty="0" err="1"/>
              <a:t>creating</a:t>
            </a:r>
            <a:r>
              <a:rPr lang="de-DE" dirty="0"/>
              <a:t> additional </a:t>
            </a:r>
            <a:r>
              <a:rPr lang="de-DE" dirty="0" err="1"/>
              <a:t>jobs</a:t>
            </a:r>
            <a:r>
              <a:rPr lang="de-DE" dirty="0"/>
              <a:t> and </a:t>
            </a:r>
            <a:r>
              <a:rPr lang="de-DE" dirty="0" err="1"/>
              <a:t>prosperity</a:t>
            </a:r>
            <a:r>
              <a:rPr lang="de-DE" dirty="0"/>
              <a:t> </a:t>
            </a:r>
            <a:r>
              <a:rPr lang="de-DE" dirty="0" err="1"/>
              <a:t>within</a:t>
            </a:r>
            <a:r>
              <a:rPr lang="de-DE" dirty="0"/>
              <a:t> </a:t>
            </a:r>
            <a:r>
              <a:rPr lang="de-DE" dirty="0" err="1"/>
              <a:t>the</a:t>
            </a:r>
            <a:r>
              <a:rPr lang="de-DE" dirty="0"/>
              <a:t> </a:t>
            </a:r>
            <a:r>
              <a:rPr lang="de-DE" dirty="0" err="1"/>
              <a:t>tourism</a:t>
            </a:r>
            <a:r>
              <a:rPr lang="de-DE" dirty="0"/>
              <a:t> </a:t>
            </a:r>
            <a:r>
              <a:rPr lang="de-DE" dirty="0" err="1"/>
              <a:t>sector</a:t>
            </a:r>
            <a:r>
              <a:rPr lang="de-DE" dirty="0"/>
              <a:t>. </a:t>
            </a:r>
          </a:p>
          <a:p>
            <a:endParaRPr lang="de-DE" dirty="0"/>
          </a:p>
          <a:p>
            <a:r>
              <a:rPr lang="de-DE" b="1" dirty="0"/>
              <a:t>Key Information Summary:</a:t>
            </a:r>
          </a:p>
          <a:p>
            <a:r>
              <a:rPr lang="en-GB" sz="1200" b="1" i="1"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Again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product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utlises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grown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locally</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Bulgaria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Damascena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combines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Rose absolute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100% </a:t>
            </a:r>
            <a:r>
              <a:rPr lang="de-DE" sz="1200" kern="1200" dirty="0" err="1">
                <a:solidFill>
                  <a:schemeClr val="tx1"/>
                </a:solidFill>
                <a:effectLst/>
                <a:latin typeface="+mn-lt"/>
                <a:ea typeface="+mn-ea"/>
                <a:cs typeface="+mn-cs"/>
              </a:rPr>
              <a:t>snail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extract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formulate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intensive </a:t>
            </a:r>
            <a:r>
              <a:rPr lang="de-DE" sz="1200" kern="1200" dirty="0" err="1">
                <a:solidFill>
                  <a:schemeClr val="tx1"/>
                </a:solidFill>
                <a:effectLst/>
                <a:latin typeface="+mn-lt"/>
                <a:ea typeface="+mn-ea"/>
                <a:cs typeface="+mn-cs"/>
              </a:rPr>
              <a:t>day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cream</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rejuvinates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skin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strengthens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tissue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used</a:t>
            </a:r>
            <a:r>
              <a:rPr lang="de-DE" sz="1200" kern="1200" dirty="0">
                <a:solidFill>
                  <a:schemeClr val="tx1"/>
                </a:solidFill>
                <a:effectLst/>
                <a:latin typeface="+mn-lt"/>
                <a:ea typeface="+mn-ea"/>
                <a:cs typeface="+mn-cs"/>
              </a:rPr>
              <a:t> on sensitive </a:t>
            </a:r>
            <a:r>
              <a:rPr lang="de-DE" sz="1200" kern="1200" dirty="0" err="1">
                <a:solidFill>
                  <a:schemeClr val="tx1"/>
                </a:solidFill>
                <a:effectLst/>
                <a:latin typeface="+mn-lt"/>
                <a:ea typeface="+mn-ea"/>
                <a:cs typeface="+mn-cs"/>
              </a:rPr>
              <a:t>skin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components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hypoallergenic</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Damascena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own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complex</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which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150 different </a:t>
            </a:r>
            <a:r>
              <a:rPr lang="de-DE" sz="1200" kern="1200" dirty="0" err="1">
                <a:solidFill>
                  <a:schemeClr val="tx1"/>
                </a:solidFill>
                <a:effectLst/>
                <a:latin typeface="+mn-lt"/>
                <a:ea typeface="+mn-ea"/>
                <a:cs typeface="+mn-cs"/>
              </a:rPr>
              <a:t>types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roses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make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different </a:t>
            </a:r>
            <a:r>
              <a:rPr lang="de-DE" sz="1200" kern="1200" dirty="0" err="1">
                <a:solidFill>
                  <a:schemeClr val="tx1"/>
                </a:solidFill>
                <a:effectLst/>
                <a:latin typeface="+mn-lt"/>
                <a:ea typeface="+mn-ea"/>
                <a:cs typeface="+mn-cs"/>
              </a:rPr>
              <a:t>cosmetic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products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Additionally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encourgaes</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tourism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industry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company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lead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through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gardens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essential </a:t>
            </a:r>
            <a:r>
              <a:rPr lang="de-DE" sz="1200" kern="1200" dirty="0" err="1">
                <a:solidFill>
                  <a:schemeClr val="tx1"/>
                </a:solidFill>
                <a:effectLst/>
                <a:latin typeface="+mn-lt"/>
                <a:ea typeface="+mn-ea"/>
                <a:cs typeface="+mn-cs"/>
              </a:rPr>
              <a:t>oils</a:t>
            </a:r>
            <a:r>
              <a:rPr lang="de-DE" sz="1200" kern="1200" dirty="0">
                <a:solidFill>
                  <a:schemeClr val="tx1"/>
                </a:solidFill>
                <a:effectLst/>
                <a:latin typeface="+mn-lt"/>
                <a:ea typeface="+mn-ea"/>
                <a:cs typeface="+mn-cs"/>
              </a:rPr>
              <a:t> (e.g. </a:t>
            </a:r>
            <a:r>
              <a:rPr lang="de-DE" sz="1200" kern="1200" dirty="0" err="1">
                <a:solidFill>
                  <a:schemeClr val="tx1"/>
                </a:solidFill>
                <a:effectLst/>
                <a:latin typeface="+mn-lt"/>
                <a:ea typeface="+mn-ea"/>
                <a:cs typeface="+mn-cs"/>
              </a:rPr>
              <a:t>rose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sample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oils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food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stuffs</a:t>
            </a:r>
            <a:r>
              <a:rPr lang="de-DE" sz="1200" kern="1200" dirty="0">
                <a:solidFill>
                  <a:schemeClr val="tx1"/>
                </a:solidFill>
                <a:effectLst/>
                <a:latin typeface="+mn-lt"/>
                <a:ea typeface="+mn-ea"/>
                <a:cs typeface="+mn-cs"/>
              </a:rPr>
              <a:t> like </a:t>
            </a:r>
            <a:r>
              <a:rPr lang="de-DE" sz="1200" kern="1200" dirty="0" err="1">
                <a:solidFill>
                  <a:schemeClr val="tx1"/>
                </a:solidFill>
                <a:effectLst/>
                <a:latin typeface="+mn-lt"/>
                <a:ea typeface="+mn-ea"/>
                <a:cs typeface="+mn-cs"/>
              </a:rPr>
              <a:t>jams</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drinks</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could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provide</a:t>
            </a:r>
            <a:r>
              <a:rPr lang="de-DE" sz="1200" kern="1200" dirty="0">
                <a:solidFill>
                  <a:schemeClr val="tx1"/>
                </a:solidFill>
                <a:effectLst/>
                <a:latin typeface="+mn-lt"/>
                <a:ea typeface="+mn-ea"/>
                <a:cs typeface="+mn-cs"/>
              </a:rPr>
              <a:t> additional </a:t>
            </a:r>
            <a:r>
              <a:rPr lang="de-DE" sz="1200" kern="1200" dirty="0" err="1">
                <a:solidFill>
                  <a:schemeClr val="tx1"/>
                </a:solidFill>
                <a:effectLst/>
                <a:latin typeface="+mn-lt"/>
                <a:ea typeface="+mn-ea"/>
                <a:cs typeface="+mn-cs"/>
              </a:rPr>
              <a:t>jobs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income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region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utilised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 national </a:t>
            </a:r>
            <a:r>
              <a:rPr lang="de-DE" sz="1200" kern="1200" dirty="0" err="1">
                <a:solidFill>
                  <a:schemeClr val="tx1"/>
                </a:solidFill>
                <a:effectLst/>
                <a:latin typeface="+mn-lt"/>
                <a:ea typeface="+mn-ea"/>
                <a:cs typeface="+mn-cs"/>
              </a:rPr>
              <a:t>point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interest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could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encourage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tourists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Bulgaria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widely</a:t>
            </a:r>
            <a:r>
              <a:rPr lang="de-DE" sz="1200" kern="1200" dirty="0">
                <a:solidFill>
                  <a:schemeClr val="tx1"/>
                </a:solidFill>
                <a:effectLst/>
                <a:latin typeface="+mn-lt"/>
                <a:ea typeface="+mn-ea"/>
                <a:cs typeface="+mn-cs"/>
              </a:rPr>
              <a:t>. This, </a:t>
            </a:r>
            <a:r>
              <a:rPr lang="de-DE" sz="1200" kern="1200" dirty="0" err="1">
                <a:solidFill>
                  <a:schemeClr val="tx1"/>
                </a:solidFill>
                <a:effectLst/>
                <a:latin typeface="+mn-lt"/>
                <a:ea typeface="+mn-ea"/>
                <a:cs typeface="+mn-cs"/>
              </a:rPr>
              <a:t>therefore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contributes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Biostep</a:t>
            </a:r>
            <a:r>
              <a:rPr lang="de-DE" sz="1200" kern="1200" dirty="0">
                <a:solidFill>
                  <a:schemeClr val="tx1"/>
                </a:solidFill>
                <a:effectLst/>
                <a:latin typeface="+mn-lt"/>
                <a:ea typeface="+mn-ea"/>
                <a:cs typeface="+mn-cs"/>
              </a:rPr>
              <a:t> (2018) </a:t>
            </a:r>
            <a:r>
              <a:rPr lang="de-DE" sz="1200" kern="1200" dirty="0" err="1">
                <a:solidFill>
                  <a:schemeClr val="tx1"/>
                </a:solidFill>
                <a:effectLst/>
                <a:latin typeface="+mn-lt"/>
                <a:ea typeface="+mn-ea"/>
                <a:cs typeface="+mn-cs"/>
              </a:rPr>
              <a:t>report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calling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promotion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healing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tourism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increase</a:t>
            </a:r>
            <a:r>
              <a:rPr lang="de-DE" sz="1200" kern="1200" dirty="0">
                <a:solidFill>
                  <a:schemeClr val="tx1"/>
                </a:solidFill>
                <a:effectLst/>
                <a:latin typeface="+mn-lt"/>
                <a:ea typeface="+mn-ea"/>
                <a:cs typeface="+mn-cs"/>
              </a:rPr>
              <a:t> bioeconomies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region</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de-DE" dirty="0"/>
          </a:p>
          <a:p>
            <a:r>
              <a:rPr lang="de-DE" b="1" dirty="0"/>
              <a:t>Key Links </a:t>
            </a:r>
            <a:r>
              <a:rPr lang="de-DE" b="1" dirty="0" err="1"/>
              <a:t>to</a:t>
            </a:r>
            <a:r>
              <a:rPr lang="de-DE" b="1" dirty="0"/>
              <a:t> Further Information:</a:t>
            </a:r>
          </a:p>
          <a:p>
            <a:r>
              <a:rPr lang="de-DE" dirty="0"/>
              <a:t>https://</a:t>
            </a:r>
            <a:r>
              <a:rPr lang="de-DE" dirty="0" err="1"/>
              <a:t>www.damascena.net</a:t>
            </a:r>
            <a:r>
              <a:rPr lang="de-DE" dirty="0"/>
              <a:t>/en/</a:t>
            </a:r>
            <a:r>
              <a:rPr lang="de-DE" dirty="0" err="1"/>
              <a:t>produkt</a:t>
            </a:r>
            <a:r>
              <a:rPr lang="de-DE" dirty="0"/>
              <a:t>/day-face-cream-with-bulgarian-rose-oil-and-snail-extract-50ml/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Zelljadt</a:t>
            </a:r>
            <a:r>
              <a:rPr lang="en-US" dirty="0"/>
              <a:t>, E., </a:t>
            </a:r>
            <a:r>
              <a:rPr lang="en-US" dirty="0" err="1"/>
              <a:t>Stoyanov</a:t>
            </a:r>
            <a:r>
              <a:rPr lang="en-US" dirty="0"/>
              <a:t>, M., </a:t>
            </a:r>
            <a:r>
              <a:rPr lang="en-US" dirty="0" err="1"/>
              <a:t>Bianchini</a:t>
            </a:r>
            <a:r>
              <a:rPr lang="en-US" dirty="0"/>
              <a:t>, C., </a:t>
            </a:r>
            <a:r>
              <a:rPr lang="en-US" dirty="0" err="1"/>
              <a:t>Mazzariol</a:t>
            </a:r>
            <a:r>
              <a:rPr lang="en-US" dirty="0"/>
              <a:t>, F., Davies, S., Millar, K. (2018). ‘Strategies for Strengthened Regional Bioeconomies in Stara Zagora and Veneto.’ </a:t>
            </a:r>
            <a:r>
              <a:rPr lang="en-US" dirty="0" err="1"/>
              <a:t>Biostep</a:t>
            </a:r>
            <a:r>
              <a:rPr lang="en-US" dirty="0"/>
              <a:t> Report.</a:t>
            </a:r>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114554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a:t>
            </a:r>
            <a:r>
              <a:rPr lang="en-GB" sz="1200" kern="1200">
                <a:solidFill>
                  <a:schemeClr val="tx1"/>
                </a:solidFill>
                <a:effectLst/>
                <a:latin typeface="+mn-lt"/>
                <a:ea typeface="+mn-ea"/>
                <a:cs typeface="+mn-cs"/>
              </a:rPr>
              <a:t>space at </a:t>
            </a:r>
            <a:r>
              <a:rPr lang="en-GB" sz="1200" kern="1200" dirty="0">
                <a:solidFill>
                  <a:schemeClr val="tx1"/>
                </a:solidFill>
                <a:effectLst/>
                <a:latin typeface="+mn-lt"/>
                <a:ea typeface="+mn-ea"/>
                <a:cs typeface="+mn-cs"/>
              </a:rPr>
              <a:t>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202942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117057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teachers:</a:t>
            </a:r>
          </a:p>
          <a:p>
            <a:r>
              <a:rPr lang="en-US" dirty="0"/>
              <a:t> Explain the structure of the lecture to students to set the scene on what will be covered. </a:t>
            </a:r>
          </a:p>
          <a:p>
            <a:endParaRPr lang="en-US" dirty="0"/>
          </a:p>
          <a:p>
            <a:endParaRPr lang="en-US" b="1" dirty="0"/>
          </a:p>
          <a:p>
            <a:r>
              <a:rPr lang="en-US" b="1" dirty="0"/>
              <a:t>Key Information Summary: </a:t>
            </a:r>
          </a:p>
          <a:p>
            <a:r>
              <a:rPr lang="en-US" dirty="0"/>
              <a:t>The lecture provides information on the processing of essential oils and herbs for use in the cosmetics industry and gives some examples of how these are currently being used. Links to the Sustainable Development Goals (hereafter SDGs) are also made to highlight the additional socioeconomic benefits which creating </a:t>
            </a:r>
            <a:r>
              <a:rPr lang="en-US" dirty="0" err="1"/>
              <a:t>bioeconomies</a:t>
            </a:r>
            <a:r>
              <a:rPr lang="en-US" dirty="0"/>
              <a:t> in these industries bring. </a:t>
            </a:r>
          </a:p>
          <a:p>
            <a:endParaRPr lang="en-US" dirty="0"/>
          </a:p>
          <a:p>
            <a:endParaRPr lang="en-US" dirty="0"/>
          </a:p>
        </p:txBody>
      </p:sp>
      <p:sp>
        <p:nvSpPr>
          <p:cNvPr id="4" name="Slide Number Placeholder 3"/>
          <p:cNvSpPr>
            <a:spLocks noGrp="1"/>
          </p:cNvSpPr>
          <p:nvPr>
            <p:ph type="sldNum" sz="quarter" idx="5"/>
          </p:nvPr>
        </p:nvSpPr>
        <p:spPr/>
        <p:txBody>
          <a:bodyPr/>
          <a:lstStyle/>
          <a:p>
            <a:fld id="{87CC0025-0B10-1C47-99D7-28CD710E1BF9}" type="slidenum">
              <a:rPr lang="en-US" smtClean="0"/>
              <a:t>2</a:t>
            </a:fld>
            <a:endParaRPr lang="en-US" dirty="0"/>
          </a:p>
        </p:txBody>
      </p:sp>
    </p:spTree>
    <p:extLst>
      <p:ext uri="{BB962C8B-B14F-4D97-AF65-F5344CB8AC3E}">
        <p14:creationId xmlns:p14="http://schemas.microsoft.com/office/powerpoint/2010/main" val="140635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201304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i="1" kern="1200" dirty="0">
                <a:solidFill>
                  <a:schemeClr val="tx1"/>
                </a:solidFill>
                <a:effectLst/>
                <a:latin typeface="+mn-lt"/>
                <a:ea typeface="+mn-ea"/>
                <a:cs typeface="+mn-cs"/>
              </a:rPr>
              <a:t>1. Explain bioeconomy to introduce topic and contextualise bioproducts portfolio.</a:t>
            </a:r>
            <a:r>
              <a:rPr lang="en-GB" dirty="0">
                <a:effectLst/>
              </a:rPr>
              <a:t> </a:t>
            </a:r>
          </a:p>
          <a:p>
            <a:r>
              <a:rPr lang="en-GB" sz="1200" kern="1200" dirty="0">
                <a:solidFill>
                  <a:schemeClr val="tx1"/>
                </a:solidFill>
                <a:effectLst/>
                <a:latin typeface="+mn-lt"/>
                <a:ea typeface="+mn-ea"/>
                <a:cs typeface="+mn-cs"/>
              </a:rPr>
              <a:t>Bioeconomy is defined as the production, utilization and conservation of biological resources to provide information, products, processes and services across all economic sectors aiming towards a sustainable economy (Bell et al., 2018).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bioeconomy covers all sectors and systems that their functions and principles. It includes and interlinks: land and marine ecosystems and the services they provide; all primary production sectors rely on biological resources (animals, plants, micro-organisms and derived biomass, including organic waste),  that use and produce biological resources (agriculture, forestry, fisheries and aquaculture); and all economic and industrial sectors that use biological resources and processes to produce food, feed, bio-based products, energy and services. To be successful, the European bioeconomy needs to have sustainability and circularity at its heart. This will drive the renewal of our industries, the </a:t>
            </a:r>
            <a:r>
              <a:rPr lang="en-US" sz="1200" dirty="0" err="1"/>
              <a:t>modernisation</a:t>
            </a:r>
            <a:r>
              <a:rPr lang="en-US" sz="1200" dirty="0"/>
              <a:t> of our primary production systems, the protection of the environment and will enhance biodiversity.” (European Commission (2018) ‘</a:t>
            </a:r>
            <a:r>
              <a:rPr lang="en-US" dirty="0"/>
              <a:t>A sustainable Bioeconomy for Europe: strengthening the connection between economy, society and the environment’ available at: (</a:t>
            </a:r>
            <a:r>
              <a:rPr lang="en-GB" dirty="0">
                <a:hlinkClick r:id="rId3"/>
              </a:rPr>
              <a:t>https://ec.europa.eu/research/bioeconomy/pdf/ec_bioeconomy_strategy_2018.pdf#view=fit&amp;pagemode=none</a:t>
            </a:r>
            <a:r>
              <a:rPr lang="en-GB" dirty="0"/>
              <a:t>])</a:t>
            </a:r>
            <a:endParaRPr lang="en-US" sz="120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we will watch a short video explaining what the bioeconomy is, its potential and challenges.</a:t>
            </a:r>
          </a:p>
          <a:p>
            <a:r>
              <a:rPr lang="en-GB" sz="1200" i="1" kern="1200" dirty="0">
                <a:solidFill>
                  <a:schemeClr val="tx1"/>
                </a:solidFill>
                <a:effectLst/>
                <a:latin typeface="+mn-lt"/>
                <a:ea typeface="+mn-ea"/>
                <a:cs typeface="+mn-cs"/>
              </a:rPr>
              <a:t>Play video explaining bioeconomy here</a:t>
            </a:r>
            <a:r>
              <a:rPr lang="en-GB" sz="1200" i="0" kern="1200" dirty="0">
                <a:solidFill>
                  <a:schemeClr val="tx1"/>
                </a:solidFill>
                <a:effectLst/>
                <a:latin typeface="+mn-lt"/>
                <a:ea typeface="+mn-ea"/>
                <a:cs typeface="+mn-cs"/>
              </a:rPr>
              <a:t>:</a:t>
            </a:r>
            <a:r>
              <a:rPr lang="en-GB" sz="1200" i="0" kern="1200" baseline="0" dirty="0">
                <a:solidFill>
                  <a:schemeClr val="tx1"/>
                </a:solidFill>
                <a:effectLst/>
                <a:latin typeface="+mn-lt"/>
                <a:ea typeface="+mn-ea"/>
                <a:cs typeface="+mn-cs"/>
              </a:rPr>
              <a:t> </a:t>
            </a:r>
            <a:r>
              <a:rPr lang="en-GB" dirty="0">
                <a:hlinkClick r:id="rId4"/>
              </a:rPr>
              <a:t>https://www.youtube.com/watch?v=RfRN_hHeIKk&amp;feature=youtu.be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t>(Languages for sub-titles for video include: Bulgarian, Latvian, Macedonian, Polish and Romanian)</a:t>
            </a:r>
          </a:p>
          <a:p>
            <a:endParaRPr lang="en-GB" dirty="0"/>
          </a:p>
          <a:p>
            <a:r>
              <a:rPr lang="en-GB" sz="1200" i="1" kern="1200" dirty="0">
                <a:solidFill>
                  <a:schemeClr val="tx1"/>
                </a:solidFill>
                <a:effectLst/>
                <a:latin typeface="+mn-lt"/>
                <a:ea typeface="+mn-ea"/>
                <a:cs typeface="+mn-cs"/>
              </a:rPr>
              <a:t>2. Explain circular economy to give context to bioproducts.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Circular Economy is a framework for the development and management of sustainable, waste-as-resource economic system. It aims to keep products, components and materials at the highest utility and value at all times (European Commission, 2018). Moreover, it is designed to process the reduced waste out of the system. The current global economic framework is a linear, this means that we take, produce, use and dispose without fully exploiting all the essential properties of materials. Circular economy seeks to create a more sustainable economic model where no waste is generated, instead it is reutilised as many times as possible. With this, circular economy aims to eliminate all waste and create a closed-loop system purely based on natural resources.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Bell, J., Paula, L., Dodd, T., </a:t>
            </a:r>
            <a:r>
              <a:rPr lang="en-GB" sz="1200" kern="1200" dirty="0" err="1">
                <a:solidFill>
                  <a:schemeClr val="tx1"/>
                </a:solidFill>
                <a:effectLst/>
                <a:latin typeface="+mn-lt"/>
                <a:ea typeface="+mn-ea"/>
                <a:cs typeface="+mn-cs"/>
              </a:rPr>
              <a:t>Németh</a:t>
            </a:r>
            <a:r>
              <a:rPr lang="en-GB" sz="1200" kern="1200" dirty="0">
                <a:solidFill>
                  <a:schemeClr val="tx1"/>
                </a:solidFill>
                <a:effectLst/>
                <a:latin typeface="+mn-lt"/>
                <a:ea typeface="+mn-ea"/>
                <a:cs typeface="+mn-cs"/>
              </a:rPr>
              <a:t>, S., </a:t>
            </a:r>
            <a:r>
              <a:rPr lang="en-GB" sz="1200" kern="1200" dirty="0" err="1">
                <a:solidFill>
                  <a:schemeClr val="tx1"/>
                </a:solidFill>
                <a:effectLst/>
                <a:latin typeface="+mn-lt"/>
                <a:ea typeface="+mn-ea"/>
                <a:cs typeface="+mn-cs"/>
              </a:rPr>
              <a:t>Nanou</a:t>
            </a:r>
            <a:r>
              <a:rPr lang="en-GB" sz="1200" kern="1200" dirty="0">
                <a:solidFill>
                  <a:schemeClr val="tx1"/>
                </a:solidFill>
                <a:effectLst/>
                <a:latin typeface="+mn-lt"/>
                <a:ea typeface="+mn-ea"/>
                <a:cs typeface="+mn-cs"/>
              </a:rPr>
              <a:t>, C., Mega, V. and Campos, P. (2018). EU ambition to build the world’s leading bioeconomy—Uncertain times demand innovative and sustainable solutions. </a:t>
            </a:r>
            <a:r>
              <a:rPr lang="en-GB" sz="1200" i="1" kern="1200" dirty="0">
                <a:solidFill>
                  <a:schemeClr val="tx1"/>
                </a:solidFill>
                <a:effectLst/>
                <a:latin typeface="+mn-lt"/>
                <a:ea typeface="+mn-ea"/>
                <a:cs typeface="+mn-cs"/>
              </a:rPr>
              <a:t>New Biotechnology,</a:t>
            </a:r>
            <a:r>
              <a:rPr lang="en-GB" sz="1200" kern="1200" dirty="0">
                <a:solidFill>
                  <a:schemeClr val="tx1"/>
                </a:solidFill>
                <a:effectLst/>
                <a:latin typeface="+mn-lt"/>
                <a:ea typeface="+mn-ea"/>
                <a:cs typeface="+mn-cs"/>
              </a:rPr>
              <a:t> 40: 25–30.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European </a:t>
            </a:r>
            <a:r>
              <a:rPr lang="de-DE" sz="1200" kern="1200" dirty="0" err="1">
                <a:solidFill>
                  <a:schemeClr val="tx1"/>
                </a:solidFill>
                <a:effectLst/>
                <a:latin typeface="+mn-lt"/>
                <a:ea typeface="+mn-ea"/>
                <a:cs typeface="+mn-cs"/>
              </a:rPr>
              <a:t>Commission</a:t>
            </a:r>
            <a:r>
              <a:rPr lang="de-DE" sz="1200" kern="1200" dirty="0">
                <a:solidFill>
                  <a:schemeClr val="tx1"/>
                </a:solidFill>
                <a:effectLst/>
                <a:latin typeface="+mn-lt"/>
                <a:ea typeface="+mn-ea"/>
                <a:cs typeface="+mn-cs"/>
              </a:rPr>
              <a:t> (2018), </a:t>
            </a:r>
            <a:r>
              <a:rPr lang="de-DE" sz="1200" i="1" kern="1200" dirty="0">
                <a:solidFill>
                  <a:schemeClr val="tx1"/>
                </a:solidFill>
                <a:effectLst/>
                <a:latin typeface="+mn-lt"/>
                <a:ea typeface="+mn-ea"/>
                <a:cs typeface="+mn-cs"/>
              </a:rPr>
              <a:t>A </a:t>
            </a:r>
            <a:r>
              <a:rPr lang="de-DE" sz="1200" i="1" kern="1200" dirty="0" err="1">
                <a:solidFill>
                  <a:schemeClr val="tx1"/>
                </a:solidFill>
                <a:effectLst/>
                <a:latin typeface="+mn-lt"/>
                <a:ea typeface="+mn-ea"/>
                <a:cs typeface="+mn-cs"/>
              </a:rPr>
              <a:t>sustainable</a:t>
            </a:r>
            <a:r>
              <a:rPr lang="de-DE" sz="1200" i="1" kern="1200" dirty="0">
                <a:solidFill>
                  <a:schemeClr val="tx1"/>
                </a:solidFill>
                <a:effectLst/>
                <a:latin typeface="+mn-lt"/>
                <a:ea typeface="+mn-ea"/>
                <a:cs typeface="+mn-cs"/>
              </a:rPr>
              <a:t> Bioeconomy </a:t>
            </a:r>
            <a:r>
              <a:rPr lang="de-DE" sz="1200" i="1" kern="1200" dirty="0" err="1">
                <a:solidFill>
                  <a:schemeClr val="tx1"/>
                </a:solidFill>
                <a:effectLst/>
                <a:latin typeface="+mn-lt"/>
                <a:ea typeface="+mn-ea"/>
                <a:cs typeface="+mn-cs"/>
              </a:rPr>
              <a:t>for</a:t>
            </a:r>
            <a:r>
              <a:rPr lang="de-DE" sz="1200" i="1" kern="1200" dirty="0">
                <a:solidFill>
                  <a:schemeClr val="tx1"/>
                </a:solidFill>
                <a:effectLst/>
                <a:latin typeface="+mn-lt"/>
                <a:ea typeface="+mn-ea"/>
                <a:cs typeface="+mn-cs"/>
              </a:rPr>
              <a:t> Europe: </a:t>
            </a:r>
            <a:r>
              <a:rPr lang="de-DE" sz="1200" i="1" kern="1200" dirty="0" err="1">
                <a:solidFill>
                  <a:schemeClr val="tx1"/>
                </a:solidFill>
                <a:effectLst/>
                <a:latin typeface="+mn-lt"/>
                <a:ea typeface="+mn-ea"/>
                <a:cs typeface="+mn-cs"/>
              </a:rPr>
              <a:t>strengthening</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connection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between</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economy</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society</a:t>
            </a:r>
            <a:r>
              <a:rPr lang="de-DE" sz="1200" i="1" kern="1200" dirty="0">
                <a:solidFill>
                  <a:schemeClr val="tx1"/>
                </a:solidFill>
                <a:effectLst/>
                <a:latin typeface="+mn-lt"/>
                <a:ea typeface="+mn-ea"/>
                <a:cs typeface="+mn-cs"/>
              </a:rPr>
              <a:t> and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environment</a:t>
            </a:r>
            <a:r>
              <a:rPr lang="de-DE" sz="1200" i="1" kern="1200" dirty="0">
                <a:solidFill>
                  <a:schemeClr val="tx1"/>
                </a:solidFill>
                <a:effectLst/>
                <a:latin typeface="+mn-lt"/>
                <a:ea typeface="+mn-ea"/>
                <a:cs typeface="+mn-cs"/>
              </a:rPr>
              <a:t>. Updated Bioeconomy </a:t>
            </a:r>
            <a:r>
              <a:rPr lang="de-DE" sz="1200" i="1" kern="1200" dirty="0" err="1">
                <a:solidFill>
                  <a:schemeClr val="tx1"/>
                </a:solidFill>
                <a:effectLst/>
                <a:latin typeface="+mn-lt"/>
                <a:ea typeface="+mn-ea"/>
                <a:cs typeface="+mn-cs"/>
              </a:rPr>
              <a:t>Strategy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Directorate</a:t>
            </a:r>
            <a:r>
              <a:rPr lang="de-DE" sz="1200" kern="1200" dirty="0">
                <a:solidFill>
                  <a:schemeClr val="tx1"/>
                </a:solidFill>
                <a:effectLst/>
                <a:latin typeface="+mn-lt"/>
                <a:ea typeface="+mn-ea"/>
                <a:cs typeface="+mn-cs"/>
              </a:rPr>
              <a:t>-General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Research and Innovation, available at: https://</a:t>
            </a:r>
            <a:r>
              <a:rPr lang="de-DE" sz="1200" kern="1200" dirty="0" err="1">
                <a:solidFill>
                  <a:schemeClr val="tx1"/>
                </a:solidFill>
                <a:effectLst/>
                <a:latin typeface="+mn-lt"/>
                <a:ea typeface="+mn-ea"/>
                <a:cs typeface="+mn-cs"/>
              </a:rPr>
              <a:t>ec.europa.eu</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research</a:t>
            </a:r>
            <a:r>
              <a:rPr lang="de-DE" sz="1200" kern="1200" dirty="0">
                <a:solidFill>
                  <a:schemeClr val="tx1"/>
                </a:solidFill>
                <a:effectLst/>
                <a:latin typeface="+mn-lt"/>
                <a:ea typeface="+mn-ea"/>
                <a:cs typeface="+mn-cs"/>
              </a:rPr>
              <a:t>/bioeconomy/</a:t>
            </a:r>
            <a:r>
              <a:rPr lang="de-DE" sz="1200" kern="1200" dirty="0" err="1">
                <a:solidFill>
                  <a:schemeClr val="tx1"/>
                </a:solidFill>
                <a:effectLst/>
                <a:latin typeface="+mn-lt"/>
                <a:ea typeface="+mn-ea"/>
                <a:cs typeface="+mn-cs"/>
              </a:rPr>
              <a:t>pdf</a:t>
            </a:r>
            <a:r>
              <a:rPr lang="de-DE" sz="1200" kern="1200" dirty="0">
                <a:solidFill>
                  <a:schemeClr val="tx1"/>
                </a:solidFill>
                <a:effectLst/>
                <a:latin typeface="+mn-lt"/>
                <a:ea typeface="+mn-ea"/>
                <a:cs typeface="+mn-cs"/>
              </a:rPr>
              <a:t>/ec_bioeconomy_strategy_2018.pdf</a:t>
            </a:r>
            <a:endParaRPr lang="en-GB"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9733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a:t>
            </a:r>
            <a:r>
              <a:rPr lang="en-GB" sz="1200" u="sng" kern="1200">
                <a:solidFill>
                  <a:schemeClr val="tx1"/>
                </a:solidFill>
                <a:effectLst/>
                <a:latin typeface="+mn-lt"/>
                <a:ea typeface="+mn-ea"/>
                <a:cs typeface="+mn-cs"/>
                <a:hlinkClick r:id="rId3"/>
              </a:rPr>
              <a:t>/commission/news/new-bioeconomy-strategy-sustainable-europe-2018-oct-11-0_en</a:t>
            </a:r>
            <a:endParaRPr lang="en-GB"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121332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Bioecomomy</a:t>
            </a:r>
            <a:r>
              <a:rPr lang="en-US" sz="1200" kern="1200" baseline="0" dirty="0">
                <a:solidFill>
                  <a:schemeClr val="tx1"/>
                </a:solidFill>
                <a:effectLst/>
                <a:latin typeface="+mn-lt"/>
                <a:ea typeface="+mn-ea"/>
                <a:cs typeface="+mn-cs"/>
              </a:rPr>
              <a:t> Consultants (2018), BIG BIOECONOMY CHALLENGES - PART 2.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www.nnfcc.co.uk</a:t>
            </a:r>
            <a:r>
              <a:rPr lang="en-US" sz="1200" kern="1200" dirty="0">
                <a:solidFill>
                  <a:schemeClr val="tx1"/>
                </a:solidFill>
                <a:effectLst/>
                <a:latin typeface="+mn-lt"/>
                <a:ea typeface="+mn-ea"/>
                <a:cs typeface="+mn-cs"/>
              </a:rPr>
              <a:t>/news-big-bioeconomy-challenges-2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slides “What is the Bioeconomy?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Opportunities, challenges and solutions” for information</a:t>
            </a:r>
            <a:r>
              <a:rPr lang="en-US" sz="1200" kern="1200" baseline="0" dirty="0">
                <a:solidFill>
                  <a:schemeClr val="tx1"/>
                </a:solidFill>
                <a:effectLst/>
                <a:latin typeface="+mn-lt"/>
                <a:ea typeface="+mn-ea"/>
                <a:cs typeface="+mn-cs"/>
              </a:rPr>
              <a:t> on:</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2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2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53331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teachers</a:t>
            </a:r>
            <a:r>
              <a:rPr lang="en-US" dirty="0"/>
              <a:t>:</a:t>
            </a:r>
          </a:p>
          <a:p>
            <a:r>
              <a:rPr lang="en-US" dirty="0"/>
              <a:t>Explain to students firstly what essential oils are and then how they are extracted from their plant material to be used in cosmetics and pharmaceutical products. Draw students attention to the schematic which illustrates the steam distillation process by providing an annotated diagram of the equipment used. Particularly highlight the rarity of essential oils and thus their potential to produce cosmetics and pharmaceuticals which can be marketed as luxury products and therefore can be a lucrative business opportunity for local manufacturers. </a:t>
            </a:r>
          </a:p>
          <a:p>
            <a:endParaRPr lang="en-US" dirty="0"/>
          </a:p>
          <a:p>
            <a:r>
              <a:rPr lang="en-US" b="1" dirty="0"/>
              <a:t>Key Information Summary:</a:t>
            </a:r>
          </a:p>
          <a:p>
            <a:r>
              <a:rPr lang="en-US" dirty="0"/>
              <a:t>Plants and herbs which have properties valuable to the cosmetics/pharmaceutical industries (moisturizing, skin strengthening, antimicrobial </a:t>
            </a:r>
            <a:r>
              <a:rPr lang="en-US" dirty="0" err="1"/>
              <a:t>etc</a:t>
            </a:r>
            <a:r>
              <a:rPr lang="en-US" dirty="0"/>
              <a:t>). These can be distilled to access their essential oils which are unique to the plant and are often used in </a:t>
            </a:r>
            <a:r>
              <a:rPr lang="en-US" dirty="0" err="1"/>
              <a:t>flavouring</a:t>
            </a:r>
            <a:r>
              <a:rPr lang="en-US" dirty="0"/>
              <a:t> and perfumes. However, it is now being recognized that these could be used to build cosmetics and pharmaceutical economies in place where these types of plants grow well (for example in Stara Zagora). This is due to the recognition of the health benefits of essential oils and herbs such as reducing inflammation, dermatological benefits and wellbeing aromatherapy applications. </a:t>
            </a:r>
          </a:p>
          <a:p>
            <a:endParaRPr lang="en-US" dirty="0"/>
          </a:p>
          <a:p>
            <a:r>
              <a:rPr lang="en-US" dirty="0"/>
              <a:t>Essential oils are present in small quantities ( only about 10% of counted plant species globally) making them valuable commodities which can bring lucrative business opportunities and be used to create luxury cosmetics and pharmaceuticals products. Common examples of aromatic plants include lavender and peppermint and these are particularly pertinent to the cosmetics and pharmaceuticals industry. These are seen as luxury products, often more expensive but of higher quality and a more natural alternative to synthetic chemicals used in such products. Therefore, utilizing essential oils from plants can reduce the adverse environmental effects associated with producing synthetic chemicals (energy use </a:t>
            </a:r>
            <a:r>
              <a:rPr lang="en-US" dirty="0" err="1"/>
              <a:t>etc</a:t>
            </a:r>
            <a:r>
              <a:rPr lang="en-US" dirty="0"/>
              <a:t>) and disposal of these chemicals (effluent water pollution and ecosystem disruption). </a:t>
            </a:r>
          </a:p>
          <a:p>
            <a:endParaRPr lang="en-US" dirty="0"/>
          </a:p>
          <a:p>
            <a:r>
              <a:rPr lang="en-US" dirty="0"/>
              <a:t>Essential oils are mainly extracted through steam distillation as seen in the schematic on the slide. Plant material is heated by steam and the </a:t>
            </a:r>
            <a:r>
              <a:rPr lang="en-US" dirty="0" err="1"/>
              <a:t>vapours</a:t>
            </a:r>
            <a:r>
              <a:rPr lang="en-US" dirty="0"/>
              <a:t> are passed through a condenser to separate the essential oil from the floral waters by virtue of their different boiling points, allowing the essential oil to be collected and then used to make cosmetics products and pharmaceuticals which are then enhanced with the properties of the natural essential oil. This reduces the need for the manufacturing of essential oils which has environmental benefits in terms of reducing pollution of water systems (not as many potential harmful synthetic chemicals are entering back into the water systems) and reducing resource use (not as much energy, carbon and water is needed for steam distillation of natural materials than producing synthetic chemicals in factories and using local produce reduces the need to transport resources between manufacturing plants). </a:t>
            </a:r>
          </a:p>
          <a:p>
            <a:endParaRPr lang="en-US" dirty="0"/>
          </a:p>
          <a:p>
            <a:r>
              <a:rPr lang="en-US" b="1" dirty="0"/>
              <a:t>Key Links to Further Information: </a:t>
            </a:r>
          </a:p>
          <a:p>
            <a:r>
              <a:rPr lang="en-US" dirty="0"/>
              <a:t>https://</a:t>
            </a:r>
            <a:r>
              <a:rPr lang="en-US" dirty="0" err="1"/>
              <a:t>techni-pharma.fr</a:t>
            </a:r>
            <a:r>
              <a:rPr lang="en-US" dirty="0"/>
              <a:t>/</a:t>
            </a:r>
            <a:r>
              <a:rPr lang="en-US" dirty="0" err="1"/>
              <a:t>en</a:t>
            </a:r>
            <a:r>
              <a:rPr lang="en-US" dirty="0"/>
              <a:t>/essential-oils/</a:t>
            </a:r>
          </a:p>
          <a:p>
            <a:r>
              <a:rPr lang="en-US" dirty="0"/>
              <a:t>https://</a:t>
            </a:r>
            <a:r>
              <a:rPr lang="en-US" dirty="0" err="1"/>
              <a:t>www.pharmatutor.org</a:t>
            </a:r>
            <a:r>
              <a:rPr lang="en-US" dirty="0"/>
              <a:t>/articles/essential-oil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Rios, J. (2016). ‘</a:t>
            </a:r>
            <a:r>
              <a:rPr lang="en-GB" sz="1200" b="0" i="0" kern="1200" dirty="0">
                <a:solidFill>
                  <a:schemeClr val="tx1"/>
                </a:solidFill>
                <a:effectLst/>
                <a:latin typeface="+mn-lt"/>
                <a:ea typeface="+mn-ea"/>
                <a:cs typeface="+mn-cs"/>
              </a:rPr>
              <a:t>Chapter 1 - Essential Oils: What They Are and How the Terms Are Used and Defined.’ In: </a:t>
            </a:r>
            <a:r>
              <a:rPr lang="en-GB" sz="1200" b="0" i="0" kern="1200" dirty="0" err="1">
                <a:solidFill>
                  <a:schemeClr val="tx1"/>
                </a:solidFill>
                <a:effectLst/>
                <a:latin typeface="+mn-lt"/>
                <a:ea typeface="+mn-ea"/>
                <a:cs typeface="+mn-cs"/>
              </a:rPr>
              <a:t>Preedy</a:t>
            </a:r>
            <a:r>
              <a:rPr lang="en-GB" sz="1200" b="0" i="0" kern="1200" dirty="0">
                <a:solidFill>
                  <a:schemeClr val="tx1"/>
                </a:solidFill>
                <a:effectLst/>
                <a:latin typeface="+mn-lt"/>
                <a:ea typeface="+mn-ea"/>
                <a:cs typeface="+mn-cs"/>
              </a:rPr>
              <a:t>, V.R. (Ed). </a:t>
            </a:r>
            <a:r>
              <a:rPr lang="en-GB" sz="1200" b="0" i="1" kern="1200" dirty="0">
                <a:solidFill>
                  <a:schemeClr val="tx1"/>
                </a:solidFill>
                <a:effectLst/>
                <a:latin typeface="+mn-lt"/>
                <a:ea typeface="+mn-ea"/>
                <a:cs typeface="+mn-cs"/>
              </a:rPr>
              <a:t>Essential Oils in Food Preservation, Flavour and Safety</a:t>
            </a:r>
            <a:r>
              <a:rPr lang="en-GB" sz="1200" b="0" i="0" kern="1200" dirty="0">
                <a:solidFill>
                  <a:schemeClr val="tx1"/>
                </a:solidFill>
                <a:effectLst/>
                <a:latin typeface="+mn-lt"/>
                <a:ea typeface="+mn-ea"/>
                <a:cs typeface="+mn-cs"/>
              </a:rPr>
              <a:t>, Academic Press, London, pp3-10. </a:t>
            </a:r>
            <a:endParaRPr lang="en-US" i="1" dirty="0"/>
          </a:p>
          <a:p>
            <a:r>
              <a:rPr lang="en-US" dirty="0"/>
              <a:t>Figure source: https://</a:t>
            </a:r>
            <a:r>
              <a:rPr lang="en-US" dirty="0" err="1"/>
              <a:t>www.pinterest.com</a:t>
            </a:r>
            <a:r>
              <a:rPr lang="en-US" dirty="0"/>
              <a:t>/pin/228135537350517432/ </a:t>
            </a:r>
          </a:p>
          <a:p>
            <a:endParaRPr lang="en-US" dirty="0"/>
          </a:p>
          <a:p>
            <a:endParaRPr lang="en-US" dirty="0"/>
          </a:p>
        </p:txBody>
      </p:sp>
      <p:sp>
        <p:nvSpPr>
          <p:cNvPr id="4" name="Slide Number Placeholder 3"/>
          <p:cNvSpPr>
            <a:spLocks noGrp="1"/>
          </p:cNvSpPr>
          <p:nvPr>
            <p:ph type="sldNum" sz="quarter" idx="5"/>
          </p:nvPr>
        </p:nvSpPr>
        <p:spPr/>
        <p:txBody>
          <a:bodyPr/>
          <a:lstStyle/>
          <a:p>
            <a:fld id="{87CC0025-0B10-1C47-99D7-28CD710E1BF9}" type="slidenum">
              <a:rPr lang="en-US" smtClean="0"/>
              <a:t>7</a:t>
            </a:fld>
            <a:endParaRPr lang="en-US"/>
          </a:p>
        </p:txBody>
      </p:sp>
    </p:spTree>
    <p:extLst>
      <p:ext uri="{BB962C8B-B14F-4D97-AF65-F5344CB8AC3E}">
        <p14:creationId xmlns:p14="http://schemas.microsoft.com/office/powerpoint/2010/main" val="424927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teachers: </a:t>
            </a:r>
            <a:r>
              <a:rPr lang="en-GB" sz="1200" b="0" kern="1200" dirty="0">
                <a:solidFill>
                  <a:schemeClr val="tx1"/>
                </a:solidFill>
                <a:effectLst/>
                <a:latin typeface="+mn-lt"/>
                <a:ea typeface="+mn-ea"/>
                <a:cs typeface="+mn-cs"/>
              </a:rPr>
              <a:t>Explain to students the way herbs are dried, ground and evaporated to be used in cosmetics and pharmaceuticals, highlighting emerging technology of </a:t>
            </a:r>
            <a:r>
              <a:rPr lang="en-GB" sz="1200" kern="1200" dirty="0">
                <a:solidFill>
                  <a:schemeClr val="tx1"/>
                </a:solidFill>
                <a:effectLst/>
                <a:latin typeface="+mn-lt"/>
                <a:ea typeface="+mn-ea"/>
                <a:cs typeface="+mn-cs"/>
              </a:rPr>
              <a:t>Supercritical Fluid Extraction (SFE) which could become a more sustainable method, further increasing the benefits of using these biomaterials as opposed to synthetic alternatives. Emphasise the potential market for herbal medicines etc and that this could therefore provide a growth industry for areas where these plants grow well. The slide shows a process of the steps which occur to get to the final pure herb extract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peppermint oil etc) and it is important to go through each step so the way in which these products come to be used in cosmetics and pharmaceuticals is understood.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Key Information Summary:</a:t>
            </a:r>
          </a:p>
          <a:p>
            <a:r>
              <a:rPr lang="en-GB" sz="1200" kern="1200" dirty="0">
                <a:solidFill>
                  <a:schemeClr val="tx1"/>
                </a:solidFill>
                <a:effectLst/>
                <a:latin typeface="+mn-lt"/>
                <a:ea typeface="+mn-ea"/>
                <a:cs typeface="+mn-cs"/>
              </a:rPr>
              <a:t>Both researchers and consumers are becoming more aware of the potential of using herbs in medicines due to their health benefitting properties. For example, for 80% of the world’s population, herbal medicines are their first line of health care (correct as of 2003 – may have altered in the years since but no further data can be accessed). Additionally, the botanical dietary supplement market in the U.S. has expanded rapidly from US$ 2.9 billion in 1995 to US$ 4.8 billion in 2008. Therefore, this is a growing global market, as consumers demand less synthetic chemicals which have negative effects in terms of marine pollution and product safety. This shows that there is appetite for natural biomaterials such as herbs in pharmaceutical products such as creams, tablets and other forms of medicines.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Herbs can be processed in several ways to access the health benefitting properties they contain. However, before processing can begin, the herbs must be dried so that bacteria and fungi don’t form if any moisture is present. The dried plants are then ground to increase their surface area, meaning chemical reactions with the added solvents are sped up and extraction yields are increased. The solvents added to the dried herb powders are then subject to heat, pressure or microwave power in order to allow the phytochemicals within the herb cells to diffuse out into the solvent. This either forms a mixed liquid or two layers if an essential oil is produced as this will not mix with the solvent. Evaporation by virtue of their different boiling points allows the separation of the herb extract/essential oil and water. This process is facilitated usually through a rotary evaporator. The herb extract is then processed further to create pure, natural products.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Supercritical Fluid Extraction (SFE) (which uses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as the solvent) is becoming more popular due to the recognition of the ability to gain a high yield of extraction from herbs at lower temperatures and with less harmful environmental and health impacts than organic solvents since it is non-toxic.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herb extracts and essential oils produced can then be used in several cosmetic and pharmaceutical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Key Links to Further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Quotation source: WHO. (2003) Traditional Medicine, WHO, Geneva, Switzerland.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1995 data: </a:t>
            </a:r>
            <a:r>
              <a:rPr lang="en-GB" sz="1200" kern="1200" dirty="0" err="1">
                <a:solidFill>
                  <a:schemeClr val="tx1"/>
                </a:solidFill>
                <a:effectLst/>
                <a:latin typeface="+mn-lt"/>
                <a:ea typeface="+mn-ea"/>
                <a:cs typeface="+mn-cs"/>
              </a:rPr>
              <a:t>Aarts</a:t>
            </a:r>
            <a:r>
              <a:rPr lang="en-GB" sz="1200" kern="1200" dirty="0">
                <a:solidFill>
                  <a:schemeClr val="tx1"/>
                </a:solidFill>
                <a:effectLst/>
                <a:latin typeface="+mn-lt"/>
                <a:ea typeface="+mn-ea"/>
                <a:cs typeface="+mn-cs"/>
              </a:rPr>
              <a:t> T. (1998) Industry Overview. Nutrition Business Journal;3(9):1-5.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2008 data: </a:t>
            </a:r>
            <a:r>
              <a:rPr lang="en-GB" sz="1200" kern="1200" dirty="0" err="1">
                <a:solidFill>
                  <a:schemeClr val="tx1"/>
                </a:solidFill>
                <a:effectLst/>
                <a:latin typeface="+mn-lt"/>
                <a:ea typeface="+mn-ea"/>
                <a:cs typeface="+mn-cs"/>
              </a:rPr>
              <a:t>Nahin</a:t>
            </a:r>
            <a:r>
              <a:rPr lang="en-GB" sz="1200" kern="1200" dirty="0">
                <a:solidFill>
                  <a:schemeClr val="tx1"/>
                </a:solidFill>
                <a:effectLst/>
                <a:latin typeface="+mn-lt"/>
                <a:ea typeface="+mn-ea"/>
                <a:cs typeface="+mn-cs"/>
              </a:rPr>
              <a:t> R.L., Statistics </a:t>
            </a:r>
            <a:r>
              <a:rPr lang="en-GB" sz="1200" kern="1200" dirty="0" err="1">
                <a:solidFill>
                  <a:schemeClr val="tx1"/>
                </a:solidFill>
                <a:effectLst/>
                <a:latin typeface="+mn-lt"/>
                <a:ea typeface="+mn-ea"/>
                <a:cs typeface="+mn-cs"/>
              </a:rPr>
              <a:t>N.C.f.H</a:t>
            </a:r>
            <a:r>
              <a:rPr lang="en-GB" sz="1200" kern="1200" dirty="0">
                <a:solidFill>
                  <a:schemeClr val="tx1"/>
                </a:solidFill>
                <a:effectLst/>
                <a:latin typeface="+mn-lt"/>
                <a:ea typeface="+mn-ea"/>
                <a:cs typeface="+mn-cs"/>
              </a:rPr>
              <a:t>. (2009) Costs of complementary and alternative medicine (CAM) and frequency of visits to CAM practitioners. US Department of Health and Human Services,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for Disease Control and Prevention, National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for Health Statistics Hyattsville, MD.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Azmin</a:t>
            </a:r>
            <a:r>
              <a:rPr lang="en-US" dirty="0"/>
              <a:t>, S.N.H.M., Manan, Z.A., </a:t>
            </a:r>
            <a:r>
              <a:rPr lang="en-US" dirty="0" err="1"/>
              <a:t>Alwi</a:t>
            </a:r>
            <a:r>
              <a:rPr lang="en-US" dirty="0"/>
              <a:t>, S, R, W., Chua, L.S., </a:t>
            </a:r>
            <a:r>
              <a:rPr lang="en-US" dirty="0" err="1"/>
              <a:t>Mustaffa</a:t>
            </a:r>
            <a:r>
              <a:rPr lang="en-US" dirty="0"/>
              <a:t>, A.A.,  </a:t>
            </a:r>
            <a:r>
              <a:rPr lang="en-US" dirty="0" err="1"/>
              <a:t>Yunus</a:t>
            </a:r>
            <a:r>
              <a:rPr lang="en-US" dirty="0"/>
              <a:t>, N.A. (2016). ‘Herbal Processing and Extraction Technologies.’ </a:t>
            </a:r>
            <a:r>
              <a:rPr lang="en-US" i="1" dirty="0"/>
              <a:t>Separation and Purification Reviews</a:t>
            </a:r>
            <a:r>
              <a:rPr lang="en-US" dirty="0"/>
              <a:t>, Vol 45, pp1-57.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Fornari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a:t>
            </a:r>
            <a:r>
              <a:rPr lang="fr-FR" sz="1200" kern="1200" dirty="0">
                <a:solidFill>
                  <a:schemeClr val="tx1"/>
                </a:solidFill>
                <a:effectLst/>
                <a:latin typeface="+mn-lt"/>
                <a:ea typeface="+mn-ea"/>
                <a:cs typeface="+mn-cs"/>
              </a:rPr>
              <a:t>., Vicente, G., </a:t>
            </a:r>
            <a:r>
              <a:rPr lang="fr-FR" sz="1200" kern="1200" dirty="0" err="1">
                <a:solidFill>
                  <a:schemeClr val="tx1"/>
                </a:solidFill>
                <a:effectLst/>
                <a:latin typeface="+mn-lt"/>
                <a:ea typeface="+mn-ea"/>
                <a:cs typeface="+mn-cs"/>
              </a:rPr>
              <a:t>Vázquez</a:t>
            </a:r>
            <a:r>
              <a:rPr lang="fr-FR" sz="1200" kern="1200" dirty="0">
                <a:solidFill>
                  <a:schemeClr val="tx1"/>
                </a:solidFill>
                <a:effectLst/>
                <a:latin typeface="+mn-lt"/>
                <a:ea typeface="+mn-ea"/>
                <a:cs typeface="+mn-cs"/>
              </a:rPr>
              <a:t>, E., García-</a:t>
            </a:r>
            <a:r>
              <a:rPr lang="fr-FR" sz="1200" kern="1200" dirty="0" err="1">
                <a:solidFill>
                  <a:schemeClr val="tx1"/>
                </a:solidFill>
                <a:effectLst/>
                <a:latin typeface="+mn-lt"/>
                <a:ea typeface="+mn-ea"/>
                <a:cs typeface="+mn-cs"/>
              </a:rPr>
              <a:t>Risco</a:t>
            </a:r>
            <a:r>
              <a:rPr lang="fr-FR" sz="1200" kern="1200" dirty="0">
                <a:solidFill>
                  <a:schemeClr val="tx1"/>
                </a:solidFill>
                <a:effectLst/>
                <a:latin typeface="+mn-lt"/>
                <a:ea typeface="+mn-ea"/>
                <a:cs typeface="+mn-cs"/>
              </a:rPr>
              <a:t>, M.R., </a:t>
            </a:r>
            <a:r>
              <a:rPr lang="fr-FR" sz="1200" kern="1200" dirty="0" err="1">
                <a:solidFill>
                  <a:schemeClr val="tx1"/>
                </a:solidFill>
                <a:effectLst/>
                <a:latin typeface="+mn-lt"/>
                <a:ea typeface="+mn-ea"/>
                <a:cs typeface="+mn-cs"/>
              </a:rPr>
              <a:t>Reglero</a:t>
            </a:r>
            <a:r>
              <a:rPr lang="fr-FR" sz="1200" kern="1200" dirty="0">
                <a:solidFill>
                  <a:schemeClr val="tx1"/>
                </a:solidFill>
                <a:effectLst/>
                <a:latin typeface="+mn-lt"/>
                <a:ea typeface="+mn-ea"/>
                <a:cs typeface="+mn-cs"/>
              </a:rPr>
              <a:t>, G. (2012). </a:t>
            </a:r>
            <a:r>
              <a:rPr lang="en-GB" sz="1200" kern="1200" dirty="0">
                <a:solidFill>
                  <a:schemeClr val="tx1"/>
                </a:solidFill>
                <a:effectLst/>
                <a:latin typeface="+mn-lt"/>
                <a:ea typeface="+mn-ea"/>
                <a:cs typeface="+mn-cs"/>
              </a:rPr>
              <a:t>‘Isolation of essential oil from different plants and herbs by supercritical fluid extraction.’ </a:t>
            </a:r>
            <a:r>
              <a:rPr lang="en-GB" sz="1200" i="1" kern="1200" dirty="0">
                <a:solidFill>
                  <a:schemeClr val="tx1"/>
                </a:solidFill>
                <a:effectLst/>
                <a:latin typeface="+mn-lt"/>
                <a:ea typeface="+mn-ea"/>
                <a:cs typeface="+mn-cs"/>
              </a:rPr>
              <a:t>Journal of Chromatography</a:t>
            </a:r>
            <a:r>
              <a:rPr lang="en-GB" sz="1200" kern="1200" dirty="0">
                <a:solidFill>
                  <a:schemeClr val="tx1"/>
                </a:solidFill>
                <a:effectLst/>
                <a:latin typeface="+mn-lt"/>
                <a:ea typeface="+mn-ea"/>
                <a:cs typeface="+mn-cs"/>
              </a:rPr>
              <a:t>, Vol 1250, pp34-48.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0098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for teachers: </a:t>
            </a:r>
            <a:r>
              <a:rPr lang="en-US" b="0" dirty="0"/>
              <a:t>Explain the use of herbs in cosmetics products using the two examples on the slides. Firstly explain how using algal plants can add in soothing and healing properties to skin products such as the face mask shown on the slide. Then, draw students attention to a more familiar herb (peppermint) which also has soothing benefits when used in pampering products such as foot scrubs as shown. Stress that both these products are available to purchase online or in store today and so highlight that these bioproducts which are advocated to be created are not abstract ideas but are available for people to use now. If possible and have physical examples could pass these around the class and let students see the tangible products which can be created from naturally growing herbs.</a:t>
            </a:r>
            <a:endParaRPr lang="en-US" b="1" dirty="0"/>
          </a:p>
          <a:p>
            <a:endParaRPr lang="en-US" b="1" dirty="0"/>
          </a:p>
          <a:p>
            <a:r>
              <a:rPr lang="en-US" b="1" dirty="0"/>
              <a:t>Key Information Summary:</a:t>
            </a:r>
          </a:p>
          <a:p>
            <a:r>
              <a:rPr lang="en-US" sz="1200" b="0" kern="1200" dirty="0">
                <a:solidFill>
                  <a:schemeClr val="tx1"/>
                </a:solidFill>
                <a:effectLst/>
                <a:latin typeface="+mn-lt"/>
                <a:ea typeface="+mn-ea"/>
                <a:cs typeface="+mn-cs"/>
              </a:rPr>
              <a:t>ALGAE FACE MASK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Made from Polish based company </a:t>
            </a:r>
            <a:r>
              <a:rPr lang="en-US" sz="1200" kern="1200" dirty="0" err="1">
                <a:solidFill>
                  <a:schemeClr val="tx1"/>
                </a:solidFill>
                <a:effectLst/>
                <a:latin typeface="+mn-lt"/>
                <a:ea typeface="+mn-ea"/>
                <a:cs typeface="+mn-cs"/>
              </a:rPr>
              <a:t>Bielenda</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Active ingredients: Diatomaceous clay, Alginate (100% brown algae extract).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calms and soothes the skin after treatments / eliminates redness / intensifies the process of microdamage regeneration and improves skin firmness and elasticity.</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Algae grow readily and work as the trees of the oceans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undertake photosynthesis), taking in carbon dioxide and producing oxygen. Therefore, </a:t>
            </a:r>
            <a:r>
              <a:rPr lang="en-US" sz="1200" kern="1200" dirty="0" err="1">
                <a:solidFill>
                  <a:schemeClr val="tx1"/>
                </a:solidFill>
                <a:effectLst/>
                <a:latin typeface="+mn-lt"/>
                <a:ea typeface="+mn-ea"/>
                <a:cs typeface="+mn-cs"/>
              </a:rPr>
              <a:t>utilising</a:t>
            </a:r>
            <a:r>
              <a:rPr lang="en-US" sz="1200" kern="1200" dirty="0">
                <a:solidFill>
                  <a:schemeClr val="tx1"/>
                </a:solidFill>
                <a:effectLst/>
                <a:latin typeface="+mn-lt"/>
                <a:ea typeface="+mn-ea"/>
                <a:cs typeface="+mn-cs"/>
              </a:rPr>
              <a:t> these important, abundant herbs can act to reduce the amount of synthetic chemicals which need to be produced.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Algae come in many different species and often build ups called algae blooms are removed from lakes to increase their aesthetic value, particularly in managed parks etc. This removal of algae could serve as a source for the biomaterial’s use within the cosmetics industry to create natural products free from harmful chemicals for the user and the environment once these make their way back into the water system through drains etc.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PEPPERMINT FOOT SCRUB:</a:t>
            </a:r>
            <a:endParaRPr lang="en-GB"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Uses essential oil from the peppermint herb.</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Mixed with volcanic rock granules to produce a scrub which will smooth hard skin and provide a cooling and soothing effect during and after application.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herb has many benefits (other than its flavor and fragrance) which can be used in cosmetics products such as its moisturizing effect particularly for lip balms and ability to reduce inflammation of the skin makes it useful in products such as </a:t>
            </a:r>
            <a:r>
              <a:rPr lang="en-US" sz="1200" kern="1200" dirty="0" err="1">
                <a:solidFill>
                  <a:schemeClr val="tx1"/>
                </a:solidFill>
                <a:effectLst/>
                <a:latin typeface="+mn-lt"/>
                <a:ea typeface="+mn-ea"/>
                <a:cs typeface="+mn-cs"/>
              </a:rPr>
              <a:t>moisturisers</a:t>
            </a:r>
            <a:r>
              <a:rPr lang="en-US" sz="1200" kern="1200" dirty="0">
                <a:solidFill>
                  <a:schemeClr val="tx1"/>
                </a:solidFill>
                <a:effectLst/>
                <a:latin typeface="+mn-lt"/>
                <a:ea typeface="+mn-ea"/>
                <a:cs typeface="+mn-cs"/>
              </a:rPr>
              <a:t> and face creams. </a:t>
            </a:r>
            <a:endParaRPr lang="en-GB" sz="1200" kern="1200" dirty="0">
              <a:solidFill>
                <a:schemeClr val="tx1"/>
              </a:solidFill>
              <a:effectLst/>
              <a:latin typeface="+mn-lt"/>
              <a:ea typeface="+mn-ea"/>
              <a:cs typeface="+mn-cs"/>
            </a:endParaRPr>
          </a:p>
          <a:p>
            <a:endParaRPr lang="en-US" b="0" dirty="0"/>
          </a:p>
          <a:p>
            <a:pPr marL="0" indent="0">
              <a:buFontTx/>
              <a:buNone/>
            </a:pPr>
            <a:r>
              <a:rPr lang="en-US" b="1" dirty="0"/>
              <a:t>Key Links for </a:t>
            </a:r>
            <a:r>
              <a:rPr lang="en-US" b="1" dirty="0" err="1"/>
              <a:t>Futher</a:t>
            </a:r>
            <a:r>
              <a:rPr lang="en-US" b="1" dirty="0"/>
              <a:t> Information:</a:t>
            </a:r>
          </a:p>
          <a:p>
            <a:pPr marL="0" indent="0">
              <a:buFontTx/>
              <a:buNone/>
            </a:pPr>
            <a:r>
              <a:rPr lang="en-US" b="0" dirty="0"/>
              <a:t>https://</a:t>
            </a:r>
            <a:r>
              <a:rPr lang="en-US" b="0" dirty="0" err="1"/>
              <a:t>www.sciencedirect.com</a:t>
            </a:r>
            <a:r>
              <a:rPr lang="en-US" b="0" dirty="0"/>
              <a:t>/science/article/</a:t>
            </a:r>
            <a:r>
              <a:rPr lang="en-US" b="0" dirty="0" err="1"/>
              <a:t>pii</a:t>
            </a:r>
            <a:r>
              <a:rPr lang="en-US" b="0" dirty="0"/>
              <a:t>/S0960852414017350</a:t>
            </a:r>
          </a:p>
          <a:p>
            <a:pPr marL="0" indent="0">
              <a:buFontTx/>
              <a:buNone/>
            </a:pPr>
            <a:r>
              <a:rPr lang="en-US" b="0" dirty="0"/>
              <a:t>https://</a:t>
            </a:r>
            <a:r>
              <a:rPr lang="en-US" b="0" dirty="0" err="1"/>
              <a:t>bielendaprofessional.pl</a:t>
            </a:r>
            <a:r>
              <a:rPr lang="en-US" b="0" dirty="0"/>
              <a:t>/</a:t>
            </a:r>
            <a:r>
              <a:rPr lang="en-US" b="0" dirty="0" err="1"/>
              <a:t>en</a:t>
            </a:r>
            <a:r>
              <a:rPr lang="en-US" b="0" dirty="0"/>
              <a:t>/products/ultra-soothing-algae-face-mask-with-diatomaceous-clay</a:t>
            </a:r>
          </a:p>
          <a:p>
            <a:pPr marL="0" indent="0">
              <a:buFontTx/>
              <a:buNone/>
            </a:pPr>
            <a:r>
              <a:rPr lang="en-US" b="0" dirty="0"/>
              <a:t>https://</a:t>
            </a:r>
            <a:r>
              <a:rPr lang="en-US" b="0" dirty="0" err="1"/>
              <a:t>www.thebodyshop.com</a:t>
            </a:r>
            <a:r>
              <a:rPr lang="en-US" b="0" dirty="0"/>
              <a:t>/</a:t>
            </a:r>
            <a:r>
              <a:rPr lang="en-US" b="0" dirty="0" err="1"/>
              <a:t>en-gb</a:t>
            </a:r>
            <a:r>
              <a:rPr lang="en-US" b="0" dirty="0"/>
              <a:t>/body/foot-care/peppermint-reviving-pumice-foot-scrub/p/p000737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McKay, D.L., Blumberg, J.B. (2006). ‘A review of the bioactivity and potential health benefits of peppermint tea (Mentha </a:t>
            </a:r>
            <a:r>
              <a:rPr lang="en-GB" sz="1200" kern="1200" dirty="0" err="1">
                <a:solidFill>
                  <a:schemeClr val="tx1"/>
                </a:solidFill>
                <a:effectLst/>
                <a:latin typeface="+mn-lt"/>
                <a:ea typeface="+mn-ea"/>
                <a:cs typeface="+mn-cs"/>
              </a:rPr>
              <a:t>piperita</a:t>
            </a:r>
            <a:r>
              <a:rPr lang="en-GB" sz="1200" kern="1200" dirty="0">
                <a:solidFill>
                  <a:schemeClr val="tx1"/>
                </a:solidFill>
                <a:effectLst/>
                <a:latin typeface="+mn-lt"/>
                <a:ea typeface="+mn-ea"/>
                <a:cs typeface="+mn-cs"/>
              </a:rPr>
              <a:t> L.’ </a:t>
            </a:r>
            <a:r>
              <a:rPr lang="en-GB" sz="1200" i="1" kern="1200" dirty="0" err="1">
                <a:solidFill>
                  <a:schemeClr val="tx1"/>
                </a:solidFill>
                <a:effectLst/>
                <a:latin typeface="+mn-lt"/>
                <a:ea typeface="+mn-ea"/>
                <a:cs typeface="+mn-cs"/>
              </a:rPr>
              <a:t>Phytotherapy</a:t>
            </a:r>
            <a:r>
              <a:rPr lang="en-GB" sz="1200" i="1" kern="1200" dirty="0">
                <a:solidFill>
                  <a:schemeClr val="tx1"/>
                </a:solidFill>
                <a:effectLst/>
                <a:latin typeface="+mn-lt"/>
                <a:ea typeface="+mn-ea"/>
                <a:cs typeface="+mn-cs"/>
              </a:rPr>
              <a:t> Research</a:t>
            </a:r>
            <a:r>
              <a:rPr lang="en-GB" sz="1200" kern="1200" dirty="0">
                <a:solidFill>
                  <a:schemeClr val="tx1"/>
                </a:solidFill>
                <a:effectLst/>
                <a:latin typeface="+mn-lt"/>
                <a:ea typeface="+mn-ea"/>
                <a:cs typeface="+mn-cs"/>
              </a:rPr>
              <a:t>, Vol 20, pp619-633. </a:t>
            </a:r>
          </a:p>
          <a:p>
            <a:pPr marL="0" indent="0">
              <a:buFontTx/>
              <a:buNone/>
            </a:pPr>
            <a:endParaRPr lang="en-US" b="0"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1481134-C033-134E-A734-0ECA2D34BE9D}" type="slidenum">
              <a:rPr lang="en-US" smtClean="0"/>
              <a:t>9</a:t>
            </a:fld>
            <a:endParaRPr lang="en-US"/>
          </a:p>
        </p:txBody>
      </p:sp>
    </p:spTree>
    <p:extLst>
      <p:ext uri="{BB962C8B-B14F-4D97-AF65-F5344CB8AC3E}">
        <p14:creationId xmlns:p14="http://schemas.microsoft.com/office/powerpoint/2010/main" val="209922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B468-BFFA-1E46-9C55-D271190E58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54FC8-B09E-9648-968C-41CA228E1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EADA21-2382-5F42-AF9C-C16E27318147}"/>
              </a:ext>
            </a:extLst>
          </p:cNvPr>
          <p:cNvSpPr>
            <a:spLocks noGrp="1"/>
          </p:cNvSpPr>
          <p:nvPr>
            <p:ph type="dt" sz="half" idx="10"/>
          </p:nvPr>
        </p:nvSpPr>
        <p:spPr/>
        <p:txBody>
          <a:bodyPr/>
          <a:lstStyle/>
          <a:p>
            <a:fld id="{E43CF1B5-6F42-9547-B345-6960050D7376}" type="datetime1">
              <a:rPr lang="en-GB" smtClean="0"/>
              <a:t>13/11/2020</a:t>
            </a:fld>
            <a:endParaRPr lang="en-US"/>
          </a:p>
        </p:txBody>
      </p:sp>
      <p:sp>
        <p:nvSpPr>
          <p:cNvPr id="5" name="Footer Placeholder 4">
            <a:extLst>
              <a:ext uri="{FF2B5EF4-FFF2-40B4-BE49-F238E27FC236}">
                <a16:creationId xmlns:a16="http://schemas.microsoft.com/office/drawing/2014/main" id="{3E219462-F832-4E41-8239-BCEE030E3AEB}"/>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FE062DC2-CADD-D045-B8A3-FD5B009C1F70}"/>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45556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1200-2A56-624F-AE9D-395443C71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4993E-6152-7249-A0B2-A108906D77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C04EB-9CFC-6240-A64B-DE909F4F2C7F}"/>
              </a:ext>
            </a:extLst>
          </p:cNvPr>
          <p:cNvSpPr>
            <a:spLocks noGrp="1"/>
          </p:cNvSpPr>
          <p:nvPr>
            <p:ph type="dt" sz="half" idx="10"/>
          </p:nvPr>
        </p:nvSpPr>
        <p:spPr/>
        <p:txBody>
          <a:bodyPr/>
          <a:lstStyle/>
          <a:p>
            <a:fld id="{FA763F08-00A0-0949-BAC4-3153E6E3898A}" type="datetime1">
              <a:rPr lang="en-GB" smtClean="0"/>
              <a:t>13/11/2020</a:t>
            </a:fld>
            <a:endParaRPr lang="en-US"/>
          </a:p>
        </p:txBody>
      </p:sp>
      <p:sp>
        <p:nvSpPr>
          <p:cNvPr id="5" name="Footer Placeholder 4">
            <a:extLst>
              <a:ext uri="{FF2B5EF4-FFF2-40B4-BE49-F238E27FC236}">
                <a16:creationId xmlns:a16="http://schemas.microsoft.com/office/drawing/2014/main" id="{E949C764-3DB9-8F4E-B7E4-4D77DC1696F2}"/>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8557E5DF-E7DE-0848-9EBA-1DE6AF747B7A}"/>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173033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07BD7-FAF0-7A41-B6EC-8F7033543C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F0CB4D-50E7-784E-B2AE-8F63062339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2759-CDDF-4B44-B41A-D51D077FEB37}"/>
              </a:ext>
            </a:extLst>
          </p:cNvPr>
          <p:cNvSpPr>
            <a:spLocks noGrp="1"/>
          </p:cNvSpPr>
          <p:nvPr>
            <p:ph type="dt" sz="half" idx="10"/>
          </p:nvPr>
        </p:nvSpPr>
        <p:spPr/>
        <p:txBody>
          <a:bodyPr/>
          <a:lstStyle/>
          <a:p>
            <a:fld id="{6ADB9E8C-BD82-3944-8591-F446241C257D}" type="datetime1">
              <a:rPr lang="en-GB" smtClean="0"/>
              <a:t>13/11/2020</a:t>
            </a:fld>
            <a:endParaRPr lang="en-US"/>
          </a:p>
        </p:txBody>
      </p:sp>
      <p:sp>
        <p:nvSpPr>
          <p:cNvPr id="5" name="Footer Placeholder 4">
            <a:extLst>
              <a:ext uri="{FF2B5EF4-FFF2-40B4-BE49-F238E27FC236}">
                <a16:creationId xmlns:a16="http://schemas.microsoft.com/office/drawing/2014/main" id="{3C47708B-BA5F-A84B-A0CD-E21FFA106882}"/>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3D108DF3-837E-3546-8302-6A5B4EE85503}"/>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203969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3527-F906-D846-B750-8896F76DB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97E25-3691-3244-B67B-E4CBE76EFA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94C07-E420-2E42-9F58-CAC714BAE0A2}"/>
              </a:ext>
            </a:extLst>
          </p:cNvPr>
          <p:cNvSpPr>
            <a:spLocks noGrp="1"/>
          </p:cNvSpPr>
          <p:nvPr>
            <p:ph type="dt" sz="half" idx="10"/>
          </p:nvPr>
        </p:nvSpPr>
        <p:spPr/>
        <p:txBody>
          <a:bodyPr/>
          <a:lstStyle/>
          <a:p>
            <a:fld id="{36F7F97F-04BA-A645-97D0-8237D97A6EFF}" type="datetime1">
              <a:rPr lang="en-GB" smtClean="0"/>
              <a:t>13/11/2020</a:t>
            </a:fld>
            <a:endParaRPr lang="en-US"/>
          </a:p>
        </p:txBody>
      </p:sp>
      <p:sp>
        <p:nvSpPr>
          <p:cNvPr id="5" name="Footer Placeholder 4">
            <a:extLst>
              <a:ext uri="{FF2B5EF4-FFF2-40B4-BE49-F238E27FC236}">
                <a16:creationId xmlns:a16="http://schemas.microsoft.com/office/drawing/2014/main" id="{9815C84B-321A-D14D-8294-85BB41E2026C}"/>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5BC053D9-2465-684A-B726-87C85CBA8DDD}"/>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305758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C89B-5180-3F46-BEEA-772680D08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FF069-FA21-CD45-914A-D1F02AC27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B0126A-87D1-604B-B8E8-664977D1F62A}"/>
              </a:ext>
            </a:extLst>
          </p:cNvPr>
          <p:cNvSpPr>
            <a:spLocks noGrp="1"/>
          </p:cNvSpPr>
          <p:nvPr>
            <p:ph type="dt" sz="half" idx="10"/>
          </p:nvPr>
        </p:nvSpPr>
        <p:spPr/>
        <p:txBody>
          <a:bodyPr/>
          <a:lstStyle/>
          <a:p>
            <a:fld id="{5412C867-55B6-1348-A781-D19BCB044B6A}" type="datetime1">
              <a:rPr lang="en-GB" smtClean="0"/>
              <a:t>13/11/2020</a:t>
            </a:fld>
            <a:endParaRPr lang="en-US"/>
          </a:p>
        </p:txBody>
      </p:sp>
      <p:sp>
        <p:nvSpPr>
          <p:cNvPr id="5" name="Footer Placeholder 4">
            <a:extLst>
              <a:ext uri="{FF2B5EF4-FFF2-40B4-BE49-F238E27FC236}">
                <a16:creationId xmlns:a16="http://schemas.microsoft.com/office/drawing/2014/main" id="{E76B626A-08DC-B440-BA06-B3E381F6A904}"/>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79E6EFAB-6E93-C44D-97C9-8975123F6460}"/>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274475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32E1-5F83-E14D-AA37-35EC8F533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D2468-DD26-9347-B31B-6A7D35B358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3C947-C89D-434E-AEE6-419AFC58D8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CE04B-5B50-0E44-866B-0FE7C0D9F40D}"/>
              </a:ext>
            </a:extLst>
          </p:cNvPr>
          <p:cNvSpPr>
            <a:spLocks noGrp="1"/>
          </p:cNvSpPr>
          <p:nvPr>
            <p:ph type="dt" sz="half" idx="10"/>
          </p:nvPr>
        </p:nvSpPr>
        <p:spPr/>
        <p:txBody>
          <a:bodyPr/>
          <a:lstStyle/>
          <a:p>
            <a:fld id="{56B63BC0-1A76-F044-9502-5EF760360AF2}" type="datetime1">
              <a:rPr lang="en-GB" smtClean="0"/>
              <a:t>13/11/2020</a:t>
            </a:fld>
            <a:endParaRPr lang="en-US"/>
          </a:p>
        </p:txBody>
      </p:sp>
      <p:sp>
        <p:nvSpPr>
          <p:cNvPr id="6" name="Footer Placeholder 5">
            <a:extLst>
              <a:ext uri="{FF2B5EF4-FFF2-40B4-BE49-F238E27FC236}">
                <a16:creationId xmlns:a16="http://schemas.microsoft.com/office/drawing/2014/main" id="{357D4D09-A261-6240-A3C0-C2694BC71C71}"/>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491EC165-012A-BE49-94B0-56EF156676C4}"/>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253337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D781-1CFF-CB40-90CB-1EC235716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B9CDC-B410-DF4F-AA0A-EFC292FCC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6B6E93-DD7E-4A4F-B338-5F10166567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2D5CB-57DD-CC42-9256-6237880954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B8DBF0-B445-E74A-A5DA-F7A31AE58E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8628A2-CED3-F04F-B208-456398354B1A}"/>
              </a:ext>
            </a:extLst>
          </p:cNvPr>
          <p:cNvSpPr>
            <a:spLocks noGrp="1"/>
          </p:cNvSpPr>
          <p:nvPr>
            <p:ph type="dt" sz="half" idx="10"/>
          </p:nvPr>
        </p:nvSpPr>
        <p:spPr/>
        <p:txBody>
          <a:bodyPr/>
          <a:lstStyle/>
          <a:p>
            <a:fld id="{BB6EFDB1-FF5A-9F40-B5F5-D4F1CD29F1C6}" type="datetime1">
              <a:rPr lang="en-GB" smtClean="0"/>
              <a:t>13/11/2020</a:t>
            </a:fld>
            <a:endParaRPr lang="en-US"/>
          </a:p>
        </p:txBody>
      </p:sp>
      <p:sp>
        <p:nvSpPr>
          <p:cNvPr id="8" name="Footer Placeholder 7">
            <a:extLst>
              <a:ext uri="{FF2B5EF4-FFF2-40B4-BE49-F238E27FC236}">
                <a16:creationId xmlns:a16="http://schemas.microsoft.com/office/drawing/2014/main" id="{554F593B-924B-9342-9305-AEE59ADD2144}"/>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9" name="Slide Number Placeholder 8">
            <a:extLst>
              <a:ext uri="{FF2B5EF4-FFF2-40B4-BE49-F238E27FC236}">
                <a16:creationId xmlns:a16="http://schemas.microsoft.com/office/drawing/2014/main" id="{09FD9193-B840-3146-A96D-2A3568330952}"/>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41232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E754-71AC-D14B-A10F-93B7AEDDCE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9E52E-CA5F-074B-9DD2-D87FFCF4ADCC}"/>
              </a:ext>
            </a:extLst>
          </p:cNvPr>
          <p:cNvSpPr>
            <a:spLocks noGrp="1"/>
          </p:cNvSpPr>
          <p:nvPr>
            <p:ph type="dt" sz="half" idx="10"/>
          </p:nvPr>
        </p:nvSpPr>
        <p:spPr/>
        <p:txBody>
          <a:bodyPr/>
          <a:lstStyle/>
          <a:p>
            <a:fld id="{38A2E3D5-F6A4-394C-BD73-D47F39BB3AB3}" type="datetime1">
              <a:rPr lang="en-GB" smtClean="0"/>
              <a:t>13/11/2020</a:t>
            </a:fld>
            <a:endParaRPr lang="en-US"/>
          </a:p>
        </p:txBody>
      </p:sp>
      <p:sp>
        <p:nvSpPr>
          <p:cNvPr id="4" name="Footer Placeholder 3">
            <a:extLst>
              <a:ext uri="{FF2B5EF4-FFF2-40B4-BE49-F238E27FC236}">
                <a16:creationId xmlns:a16="http://schemas.microsoft.com/office/drawing/2014/main" id="{9C0CC933-CB0B-B14F-AB8D-D837C14B1B21}"/>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5" name="Slide Number Placeholder 4">
            <a:extLst>
              <a:ext uri="{FF2B5EF4-FFF2-40B4-BE49-F238E27FC236}">
                <a16:creationId xmlns:a16="http://schemas.microsoft.com/office/drawing/2014/main" id="{402A6BD5-79DD-6F4B-B7FA-42BD1A45DC65}"/>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13540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9793B5-8054-0844-8659-35880A67FC5A}"/>
              </a:ext>
            </a:extLst>
          </p:cNvPr>
          <p:cNvSpPr>
            <a:spLocks noGrp="1"/>
          </p:cNvSpPr>
          <p:nvPr>
            <p:ph type="dt" sz="half" idx="10"/>
          </p:nvPr>
        </p:nvSpPr>
        <p:spPr/>
        <p:txBody>
          <a:bodyPr/>
          <a:lstStyle/>
          <a:p>
            <a:fld id="{7C193132-1D41-A34D-B132-F6D631B08EA3}" type="datetime1">
              <a:rPr lang="en-GB" smtClean="0"/>
              <a:t>13/11/2020</a:t>
            </a:fld>
            <a:endParaRPr lang="en-US"/>
          </a:p>
        </p:txBody>
      </p:sp>
      <p:sp>
        <p:nvSpPr>
          <p:cNvPr id="3" name="Footer Placeholder 2">
            <a:extLst>
              <a:ext uri="{FF2B5EF4-FFF2-40B4-BE49-F238E27FC236}">
                <a16:creationId xmlns:a16="http://schemas.microsoft.com/office/drawing/2014/main" id="{CD2F6D04-0841-AC46-B806-E346BE1A00B9}"/>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4" name="Slide Number Placeholder 3">
            <a:extLst>
              <a:ext uri="{FF2B5EF4-FFF2-40B4-BE49-F238E27FC236}">
                <a16:creationId xmlns:a16="http://schemas.microsoft.com/office/drawing/2014/main" id="{A0CE9BAE-EF44-3841-B5EA-52BB05BB57CE}"/>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204264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4B41-5247-4F48-A427-50DF46696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7E410A-1BB6-8D45-8066-BB9597075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27E2E-6D7A-C940-8FA8-4ED9ACAAE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5478A6-101F-0F45-9D09-7963E9958164}"/>
              </a:ext>
            </a:extLst>
          </p:cNvPr>
          <p:cNvSpPr>
            <a:spLocks noGrp="1"/>
          </p:cNvSpPr>
          <p:nvPr>
            <p:ph type="dt" sz="half" idx="10"/>
          </p:nvPr>
        </p:nvSpPr>
        <p:spPr/>
        <p:txBody>
          <a:bodyPr/>
          <a:lstStyle/>
          <a:p>
            <a:fld id="{9FCA9301-1FFC-2A4F-BF0F-F0C7B04F77A0}" type="datetime1">
              <a:rPr lang="en-GB" smtClean="0"/>
              <a:t>13/11/2020</a:t>
            </a:fld>
            <a:endParaRPr lang="en-US"/>
          </a:p>
        </p:txBody>
      </p:sp>
      <p:sp>
        <p:nvSpPr>
          <p:cNvPr id="6" name="Footer Placeholder 5">
            <a:extLst>
              <a:ext uri="{FF2B5EF4-FFF2-40B4-BE49-F238E27FC236}">
                <a16:creationId xmlns:a16="http://schemas.microsoft.com/office/drawing/2014/main" id="{82817816-1065-254E-A2FB-647C0E97D8B9}"/>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DDC92DE6-ACCF-AB4A-8039-51D2447513CA}"/>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24408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F4A6-BEFC-D448-BBBA-A408989FC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B9B37B-032B-A947-A835-18BC68BE7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E213FB-EC93-1444-A8FD-B6B21B127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B2409-529B-854B-B39F-74C17AA94C86}"/>
              </a:ext>
            </a:extLst>
          </p:cNvPr>
          <p:cNvSpPr>
            <a:spLocks noGrp="1"/>
          </p:cNvSpPr>
          <p:nvPr>
            <p:ph type="dt" sz="half" idx="10"/>
          </p:nvPr>
        </p:nvSpPr>
        <p:spPr/>
        <p:txBody>
          <a:bodyPr/>
          <a:lstStyle/>
          <a:p>
            <a:fld id="{1C767259-6AA0-6F4F-8F43-47B8C9A795E3}" type="datetime1">
              <a:rPr lang="en-GB" smtClean="0"/>
              <a:t>13/11/2020</a:t>
            </a:fld>
            <a:endParaRPr lang="en-US"/>
          </a:p>
        </p:txBody>
      </p:sp>
      <p:sp>
        <p:nvSpPr>
          <p:cNvPr id="6" name="Footer Placeholder 5">
            <a:extLst>
              <a:ext uri="{FF2B5EF4-FFF2-40B4-BE49-F238E27FC236}">
                <a16:creationId xmlns:a16="http://schemas.microsoft.com/office/drawing/2014/main" id="{0F38A416-5889-584B-A410-BFFC325140D1}"/>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222C6DE0-1CE6-F143-A052-8A83A05BF9B1}"/>
              </a:ext>
            </a:extLst>
          </p:cNvPr>
          <p:cNvSpPr>
            <a:spLocks noGrp="1"/>
          </p:cNvSpPr>
          <p:nvPr>
            <p:ph type="sldNum" sz="quarter" idx="12"/>
          </p:nvPr>
        </p:nvSpPr>
        <p:spPr/>
        <p:txBody>
          <a:bodyPr/>
          <a:lstStyle/>
          <a:p>
            <a:fld id="{66312542-E312-3E45-A2E1-62915C40D7FD}" type="slidenum">
              <a:rPr lang="en-US" smtClean="0"/>
              <a:t>‹#›</a:t>
            </a:fld>
            <a:endParaRPr lang="en-US"/>
          </a:p>
        </p:txBody>
      </p:sp>
    </p:spTree>
    <p:extLst>
      <p:ext uri="{BB962C8B-B14F-4D97-AF65-F5344CB8AC3E}">
        <p14:creationId xmlns:p14="http://schemas.microsoft.com/office/powerpoint/2010/main" val="401038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C058C-2A10-6E44-A59D-0149D4CC0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44147-B098-0E40-8B39-439EAFA78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2CA81-9AA7-3444-B381-B7057815F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81B23-D8A3-8143-9A5F-8D2D6C830DBD}" type="datetime1">
              <a:rPr lang="en-GB" smtClean="0"/>
              <a:t>13/11/2020</a:t>
            </a:fld>
            <a:endParaRPr lang="en-US"/>
          </a:p>
        </p:txBody>
      </p:sp>
      <p:sp>
        <p:nvSpPr>
          <p:cNvPr id="5" name="Footer Placeholder 4">
            <a:extLst>
              <a:ext uri="{FF2B5EF4-FFF2-40B4-BE49-F238E27FC236}">
                <a16:creationId xmlns:a16="http://schemas.microsoft.com/office/drawing/2014/main" id="{077B3E4F-AC9A-7540-9876-71E28CDD3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43E2E5EF-7D9E-EB42-8F2C-3B12FEA0CF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12542-E312-3E45-A2E1-62915C40D7FD}" type="slidenum">
              <a:rPr lang="en-US" smtClean="0"/>
              <a:t>‹#›</a:t>
            </a:fld>
            <a:endParaRPr lang="en-US"/>
          </a:p>
        </p:txBody>
      </p:sp>
    </p:spTree>
    <p:extLst>
      <p:ext uri="{BB962C8B-B14F-4D97-AF65-F5344CB8AC3E}">
        <p14:creationId xmlns:p14="http://schemas.microsoft.com/office/powerpoint/2010/main" val="2815963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s://www.youtube.com/watch?v=lc7dYah5CtM&amp;feature=youtu.b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file:////var/folders/zl/232rypw52bv40s2y_vbtkw3m0000gn/T/com.microsoft.Word/WebArchiveCopyPasteTempFiles/2Q=="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tiff"/><Relationship Id="rId5" Type="http://schemas.openxmlformats.org/officeDocument/2006/relationships/diagramLayout" Target="../diagrams/layout1.xml"/><Relationship Id="rId10" Type="http://schemas.openxmlformats.org/officeDocument/2006/relationships/image" Target="../media/image10.tiff"/><Relationship Id="rId4" Type="http://schemas.openxmlformats.org/officeDocument/2006/relationships/diagramData" Target="../diagrams/data1.xml"/><Relationship Id="rId9" Type="http://schemas.openxmlformats.org/officeDocument/2006/relationships/image" Target="../media/image9.tif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659696" y="950455"/>
            <a:ext cx="8146822" cy="1754326"/>
          </a:xfrm>
          <a:prstGeom prst="rect">
            <a:avLst/>
          </a:prstGeom>
          <a:noFill/>
        </p:spPr>
        <p:txBody>
          <a:bodyPr wrap="square" rtlCol="0" anchor="t">
            <a:spAutoFit/>
          </a:bodyPr>
          <a:lstStyle/>
          <a:p>
            <a:pPr>
              <a:spcBef>
                <a:spcPts val="600"/>
              </a:spcBef>
            </a:pPr>
            <a:r>
              <a:rPr lang="en-GB" sz="3600" dirty="0">
                <a:solidFill>
                  <a:srgbClr val="FFC000"/>
                </a:solidFill>
              </a:rPr>
              <a:t>New technologies for processing herbs and producing essential oils for the cosmetics and pharmaceutical industries</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6" name="Slide Number Placeholder 5">
            <a:extLst>
              <a:ext uri="{FF2B5EF4-FFF2-40B4-BE49-F238E27FC236}">
                <a16:creationId xmlns:a16="http://schemas.microsoft.com/office/drawing/2014/main" id="{18695CBE-BE47-7049-899B-E3F63A3C7863}"/>
              </a:ext>
            </a:extLst>
          </p:cNvPr>
          <p:cNvSpPr>
            <a:spLocks noGrp="1"/>
          </p:cNvSpPr>
          <p:nvPr>
            <p:ph type="sldNum" sz="quarter" idx="12"/>
          </p:nvPr>
        </p:nvSpPr>
        <p:spPr/>
        <p:txBody>
          <a:bodyPr/>
          <a:lstStyle/>
          <a:p>
            <a:fld id="{66312542-E312-3E45-A2E1-62915C40D7FD}" type="slidenum">
              <a:rPr lang="en-US" smtClean="0"/>
              <a:t>1</a:t>
            </a:fld>
            <a:endParaRPr lang="en-US" dirty="0"/>
          </a:p>
        </p:txBody>
      </p:sp>
      <p:sp>
        <p:nvSpPr>
          <p:cNvPr id="11"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263898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752175" y="211835"/>
            <a:ext cx="7284587" cy="507831"/>
          </a:xfrm>
          <a:prstGeom prst="rect">
            <a:avLst/>
          </a:prstGeom>
          <a:noFill/>
        </p:spPr>
        <p:txBody>
          <a:bodyPr wrap="square" rtlCol="0">
            <a:spAutoFit/>
          </a:bodyPr>
          <a:lstStyle/>
          <a:p>
            <a:pPr algn="r"/>
            <a:r>
              <a:rPr lang="en-GB" sz="2700" b="1" spc="100">
                <a:solidFill>
                  <a:schemeClr val="bg1"/>
                </a:solidFill>
                <a:ea typeface="Roboto" panose="02000000000000000000" pitchFamily="2" charset="0"/>
                <a:cs typeface="Arial" panose="020B0604020202020204" pitchFamily="34" charset="0"/>
              </a:rPr>
              <a:t>Herbal Pharmaceuticals Bioproducts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graphicFrame>
        <p:nvGraphicFramePr>
          <p:cNvPr id="7" name="Diagram 6">
            <a:extLst>
              <a:ext uri="{FF2B5EF4-FFF2-40B4-BE49-F238E27FC236}">
                <a16:creationId xmlns:a16="http://schemas.microsoft.com/office/drawing/2014/main" id="{F900E821-5CAC-7F4F-BAF7-F7B24593340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66FC5EE-345F-394B-92D8-43D444246084}"/>
              </a:ext>
            </a:extLst>
          </p:cNvPr>
          <p:cNvSpPr txBox="1"/>
          <p:nvPr/>
        </p:nvSpPr>
        <p:spPr>
          <a:xfrm>
            <a:off x="2810934" y="1251201"/>
            <a:ext cx="5977466" cy="523220"/>
          </a:xfrm>
          <a:prstGeom prst="rect">
            <a:avLst/>
          </a:prstGeom>
          <a:noFill/>
        </p:spPr>
        <p:txBody>
          <a:bodyPr wrap="square" rtlCol="0">
            <a:spAutoFit/>
          </a:bodyPr>
          <a:lstStyle/>
          <a:p>
            <a:pPr algn="ctr"/>
            <a:r>
              <a:rPr lang="en-US" sz="2800"/>
              <a:t>Naturally high in vitamins and minerals</a:t>
            </a:r>
          </a:p>
        </p:txBody>
      </p:sp>
      <p:sp>
        <p:nvSpPr>
          <p:cNvPr id="8" name="TextBox 7">
            <a:extLst>
              <a:ext uri="{FF2B5EF4-FFF2-40B4-BE49-F238E27FC236}">
                <a16:creationId xmlns:a16="http://schemas.microsoft.com/office/drawing/2014/main" id="{6C9CE78F-3B9D-3645-9394-E1C5062F7F0D}"/>
              </a:ext>
            </a:extLst>
          </p:cNvPr>
          <p:cNvSpPr txBox="1"/>
          <p:nvPr/>
        </p:nvSpPr>
        <p:spPr>
          <a:xfrm>
            <a:off x="-12931" y="1524934"/>
            <a:ext cx="2044931" cy="6001643"/>
          </a:xfrm>
          <a:prstGeom prst="rect">
            <a:avLst/>
          </a:prstGeom>
          <a:noFill/>
        </p:spPr>
        <p:txBody>
          <a:bodyPr wrap="square" rtlCol="0">
            <a:spAutoFit/>
          </a:bodyPr>
          <a:lstStyle/>
          <a:p>
            <a:pPr marL="342900" indent="-342900">
              <a:buFont typeface="Arial" panose="020B0604020202020204" pitchFamily="34" charset="0"/>
              <a:buChar char="•"/>
            </a:pPr>
            <a:r>
              <a:rPr lang="en-US" sz="2400"/>
              <a:t>Blue-green algae</a:t>
            </a:r>
          </a:p>
          <a:p>
            <a:pPr marL="342900" indent="-342900">
              <a:buFont typeface="Arial" panose="020B0604020202020204" pitchFamily="34" charset="0"/>
              <a:buChar char="•"/>
            </a:pPr>
            <a:r>
              <a:rPr lang="en-US" sz="2400"/>
              <a:t>66% protein</a:t>
            </a:r>
          </a:p>
          <a:p>
            <a:pPr marL="342900" indent="-342900">
              <a:buFont typeface="Arial" panose="020B0604020202020204" pitchFamily="34" charset="0"/>
              <a:buChar char="•"/>
            </a:pPr>
            <a:r>
              <a:rPr lang="en-US" sz="2400"/>
              <a:t>High in vitamin A (immune system support)</a:t>
            </a:r>
          </a:p>
          <a:p>
            <a:pPr marL="342900" indent="-342900">
              <a:buFont typeface="Arial" panose="020B0604020202020204" pitchFamily="34" charset="0"/>
              <a:buChar char="•"/>
            </a:pPr>
            <a:r>
              <a:rPr lang="en-US" sz="2400"/>
              <a:t>Good calcium source (contributes to healthy bones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p:txBody>
      </p:sp>
      <p:sp>
        <p:nvSpPr>
          <p:cNvPr id="9" name="TextBox 8">
            <a:extLst>
              <a:ext uri="{FF2B5EF4-FFF2-40B4-BE49-F238E27FC236}">
                <a16:creationId xmlns:a16="http://schemas.microsoft.com/office/drawing/2014/main" id="{730B5D92-9A1C-3E4B-A38B-47C6EB7F233C}"/>
              </a:ext>
            </a:extLst>
          </p:cNvPr>
          <p:cNvSpPr txBox="1"/>
          <p:nvPr/>
        </p:nvSpPr>
        <p:spPr>
          <a:xfrm>
            <a:off x="9660776" y="1616326"/>
            <a:ext cx="2144683" cy="4893647"/>
          </a:xfrm>
          <a:prstGeom prst="rect">
            <a:avLst/>
          </a:prstGeom>
          <a:noFill/>
        </p:spPr>
        <p:txBody>
          <a:bodyPr wrap="square" rtlCol="0">
            <a:spAutoFit/>
          </a:bodyPr>
          <a:lstStyle/>
          <a:p>
            <a:pPr marL="342900" indent="-342900">
              <a:buFont typeface="Arial" panose="020B0604020202020204" pitchFamily="34" charset="0"/>
              <a:buChar char="•"/>
            </a:pPr>
            <a:r>
              <a:rPr lang="en-US" sz="2400"/>
              <a:t>Can reduce bloating and help irritable bowel syndrome</a:t>
            </a:r>
          </a:p>
          <a:p>
            <a:pPr marL="342900" indent="-342900">
              <a:buFont typeface="Arial" panose="020B0604020202020204" pitchFamily="34" charset="0"/>
              <a:buChar char="•"/>
            </a:pPr>
            <a:r>
              <a:rPr lang="en-US" sz="2400"/>
              <a:t>When combined with eucalyptus/ clove oil can combat allergies</a:t>
            </a:r>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32940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013513" y="174791"/>
            <a:ext cx="7284587" cy="523220"/>
          </a:xfrm>
          <a:prstGeom prst="rect">
            <a:avLst/>
          </a:prstGeom>
          <a:noFill/>
        </p:spPr>
        <p:txBody>
          <a:bodyPr wrap="square" rtlCol="0">
            <a:spAutoFit/>
          </a:bodyPr>
          <a:lstStyle/>
          <a:p>
            <a:pPr algn="r"/>
            <a:r>
              <a:rPr lang="en-GB" sz="2800" b="1" spc="100">
                <a:solidFill>
                  <a:schemeClr val="bg1"/>
                </a:solidFill>
                <a:ea typeface="Roboto" panose="02000000000000000000" pitchFamily="2" charset="0"/>
                <a:cs typeface="Arial" panose="020B0604020202020204" pitchFamily="34" charset="0"/>
              </a:rPr>
              <a:t>Essential Oils in Cosmetics Products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5" name="Picture 4">
            <a:extLst>
              <a:ext uri="{FF2B5EF4-FFF2-40B4-BE49-F238E27FC236}">
                <a16:creationId xmlns:a16="http://schemas.microsoft.com/office/drawing/2014/main" id="{B254E621-7580-2846-A8B8-21F7BF6FF9ED}"/>
              </a:ext>
            </a:extLst>
          </p:cNvPr>
          <p:cNvPicPr>
            <a:picLocks noChangeAspect="1"/>
          </p:cNvPicPr>
          <p:nvPr/>
        </p:nvPicPr>
        <p:blipFill>
          <a:blip r:embed="rId4"/>
          <a:stretch>
            <a:fillRect/>
          </a:stretch>
        </p:blipFill>
        <p:spPr>
          <a:xfrm>
            <a:off x="6401675" y="1279074"/>
            <a:ext cx="2586983" cy="3517015"/>
          </a:xfrm>
          <a:prstGeom prst="rect">
            <a:avLst/>
          </a:prstGeom>
        </p:spPr>
      </p:pic>
      <p:grpSp>
        <p:nvGrpSpPr>
          <p:cNvPr id="9" name="Group 8">
            <a:extLst>
              <a:ext uri="{FF2B5EF4-FFF2-40B4-BE49-F238E27FC236}">
                <a16:creationId xmlns:a16="http://schemas.microsoft.com/office/drawing/2014/main" id="{E7DDBE21-B271-3648-9A35-D134CA5BAB6C}"/>
              </a:ext>
            </a:extLst>
          </p:cNvPr>
          <p:cNvGrpSpPr/>
          <p:nvPr/>
        </p:nvGrpSpPr>
        <p:grpSpPr>
          <a:xfrm>
            <a:off x="6288707" y="4588994"/>
            <a:ext cx="3094017" cy="811801"/>
            <a:chOff x="4340879" y="4138148"/>
            <a:chExt cx="3094017" cy="811801"/>
          </a:xfrm>
        </p:grpSpPr>
        <p:sp>
          <p:nvSpPr>
            <p:cNvPr id="10" name="Rectangle 9">
              <a:extLst>
                <a:ext uri="{FF2B5EF4-FFF2-40B4-BE49-F238E27FC236}">
                  <a16:creationId xmlns:a16="http://schemas.microsoft.com/office/drawing/2014/main" id="{EB431114-CA57-F24B-B1C2-B1C115DB7740}"/>
                </a:ext>
              </a:extLst>
            </p:cNvPr>
            <p:cNvSpPr/>
            <p:nvPr/>
          </p:nvSpPr>
          <p:spPr>
            <a:xfrm>
              <a:off x="4340879" y="4163829"/>
              <a:ext cx="3065783" cy="73675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97B2748-28BD-1846-B586-362B78812A29}"/>
                </a:ext>
              </a:extLst>
            </p:cNvPr>
            <p:cNvSpPr txBox="1"/>
            <p:nvPr/>
          </p:nvSpPr>
          <p:spPr>
            <a:xfrm>
              <a:off x="4369113" y="4138148"/>
              <a:ext cx="3065783" cy="811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200"/>
                <a:t>Juicy Beauty ‘Phyto-Pigments Sheer </a:t>
              </a:r>
              <a:r>
                <a:rPr lang="en-US" sz="2200" err="1"/>
                <a:t>Lipgloss</a:t>
              </a:r>
              <a:r>
                <a:rPr lang="en-US" sz="2200"/>
                <a:t>’</a:t>
              </a:r>
              <a:endParaRPr lang="en-US" sz="2200" kern="1200"/>
            </a:p>
          </p:txBody>
        </p:sp>
      </p:grpSp>
      <p:pic>
        <p:nvPicPr>
          <p:cNvPr id="20" name="Picture 19">
            <a:extLst>
              <a:ext uri="{FF2B5EF4-FFF2-40B4-BE49-F238E27FC236}">
                <a16:creationId xmlns:a16="http://schemas.microsoft.com/office/drawing/2014/main" id="{C1CCFC14-4DE8-E446-91CB-AA4E51021E74}"/>
              </a:ext>
            </a:extLst>
          </p:cNvPr>
          <p:cNvPicPr/>
          <p:nvPr/>
        </p:nvPicPr>
        <p:blipFill>
          <a:blip r:embed="rId5">
            <a:extLst>
              <a:ext uri="{28A0092B-C50C-407E-A947-70E740481C1C}">
                <a14:useLocalDpi xmlns:a14="http://schemas.microsoft.com/office/drawing/2010/main"/>
              </a:ext>
            </a:extLst>
          </a:blip>
          <a:stretch>
            <a:fillRect/>
          </a:stretch>
        </p:blipFill>
        <p:spPr>
          <a:xfrm>
            <a:off x="2356214" y="1279074"/>
            <a:ext cx="3739786" cy="3605705"/>
          </a:xfrm>
          <a:prstGeom prst="rect">
            <a:avLst/>
          </a:prstGeom>
        </p:spPr>
      </p:pic>
      <p:pic>
        <p:nvPicPr>
          <p:cNvPr id="8" name="Picture 7">
            <a:extLst>
              <a:ext uri="{FF2B5EF4-FFF2-40B4-BE49-F238E27FC236}">
                <a16:creationId xmlns:a16="http://schemas.microsoft.com/office/drawing/2014/main" id="{246AF753-A47A-BC4F-9C4D-CADD899F0BE2}"/>
              </a:ext>
            </a:extLst>
          </p:cNvPr>
          <p:cNvPicPr>
            <a:picLocks noChangeAspect="1"/>
          </p:cNvPicPr>
          <p:nvPr/>
        </p:nvPicPr>
        <p:blipFill>
          <a:blip r:embed="rId6"/>
          <a:stretch>
            <a:fillRect/>
          </a:stretch>
        </p:blipFill>
        <p:spPr>
          <a:xfrm>
            <a:off x="2585800" y="4579141"/>
            <a:ext cx="3378200" cy="952500"/>
          </a:xfrm>
          <a:prstGeom prst="rect">
            <a:avLst/>
          </a:prstGeom>
        </p:spPr>
      </p:pic>
      <p:sp>
        <p:nvSpPr>
          <p:cNvPr id="3" name="TextBox 2">
            <a:extLst>
              <a:ext uri="{FF2B5EF4-FFF2-40B4-BE49-F238E27FC236}">
                <a16:creationId xmlns:a16="http://schemas.microsoft.com/office/drawing/2014/main" id="{3A77701C-750F-4B49-8F6F-8A1C1EA84175}"/>
              </a:ext>
            </a:extLst>
          </p:cNvPr>
          <p:cNvSpPr txBox="1"/>
          <p:nvPr/>
        </p:nvSpPr>
        <p:spPr>
          <a:xfrm>
            <a:off x="2324327" y="1030054"/>
            <a:ext cx="5046133" cy="954107"/>
          </a:xfrm>
          <a:prstGeom prst="rect">
            <a:avLst/>
          </a:prstGeom>
          <a:noFill/>
        </p:spPr>
        <p:txBody>
          <a:bodyPr wrap="square" rtlCol="0">
            <a:spAutoFit/>
          </a:bodyPr>
          <a:lstStyle/>
          <a:p>
            <a:pPr algn="ctr"/>
            <a:r>
              <a:rPr lang="en-US" sz="2800"/>
              <a:t>Increased </a:t>
            </a:r>
            <a:r>
              <a:rPr lang="en-US" sz="2800" err="1"/>
              <a:t>moisturisation</a:t>
            </a:r>
            <a:r>
              <a:rPr lang="en-US" sz="2800"/>
              <a:t> and use of industrial waste </a:t>
            </a:r>
          </a:p>
        </p:txBody>
      </p:sp>
      <p:sp>
        <p:nvSpPr>
          <p:cNvPr id="6" name="Footer Placeholder 5">
            <a:extLst>
              <a:ext uri="{FF2B5EF4-FFF2-40B4-BE49-F238E27FC236}">
                <a16:creationId xmlns:a16="http://schemas.microsoft.com/office/drawing/2014/main" id="{13E988DF-7E22-2045-887C-EA0156567027}"/>
              </a:ext>
            </a:extLst>
          </p:cNvPr>
          <p:cNvSpPr>
            <a:spLocks noGrp="1"/>
          </p:cNvSpPr>
          <p:nvPr>
            <p:ph type="ftr" sz="quarter" idx="11"/>
          </p:nvPr>
        </p:nvSpPr>
        <p:spPr/>
        <p:txBody>
          <a:bodyPr/>
          <a:lstStyle/>
          <a:p>
            <a:r>
              <a:rPr lang="en-US"/>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82F1CDCD-DD80-F44F-9943-4C3C6CC4F6C9}"/>
              </a:ext>
            </a:extLst>
          </p:cNvPr>
          <p:cNvSpPr>
            <a:spLocks noGrp="1"/>
          </p:cNvSpPr>
          <p:nvPr>
            <p:ph type="sldNum" sz="quarter" idx="12"/>
          </p:nvPr>
        </p:nvSpPr>
        <p:spPr/>
        <p:txBody>
          <a:bodyPr/>
          <a:lstStyle/>
          <a:p>
            <a:fld id="{66312542-E312-3E45-A2E1-62915C40D7FD}" type="slidenum">
              <a:rPr lang="en-US" smtClean="0"/>
              <a:t>11</a:t>
            </a:fld>
            <a:endParaRPr lang="en-US"/>
          </a:p>
        </p:txBody>
      </p:sp>
      <p:sp>
        <p:nvSpPr>
          <p:cNvPr id="12" name="TextBox 11">
            <a:extLst>
              <a:ext uri="{FF2B5EF4-FFF2-40B4-BE49-F238E27FC236}">
                <a16:creationId xmlns:a16="http://schemas.microsoft.com/office/drawing/2014/main" id="{1D4B6C38-2533-DC40-BB16-92D74C01A290}"/>
              </a:ext>
            </a:extLst>
          </p:cNvPr>
          <p:cNvSpPr txBox="1"/>
          <p:nvPr/>
        </p:nvSpPr>
        <p:spPr>
          <a:xfrm>
            <a:off x="0" y="1862051"/>
            <a:ext cx="2356214" cy="4154984"/>
          </a:xfrm>
          <a:prstGeom prst="rect">
            <a:avLst/>
          </a:prstGeom>
          <a:noFill/>
        </p:spPr>
        <p:txBody>
          <a:bodyPr wrap="square" rtlCol="0">
            <a:spAutoFit/>
          </a:bodyPr>
          <a:lstStyle/>
          <a:p>
            <a:pPr marL="285750" indent="-285750">
              <a:buFont typeface="Arial" panose="020B0604020202020204" pitchFamily="34" charset="0"/>
              <a:buChar char="•"/>
            </a:pPr>
            <a:r>
              <a:rPr lang="en-US" sz="2400"/>
              <a:t>Natural collagen from fish skins </a:t>
            </a:r>
          </a:p>
          <a:p>
            <a:pPr marL="285750" indent="-285750">
              <a:buFont typeface="Arial" panose="020B0604020202020204" pitchFamily="34" charset="0"/>
              <a:buChar char="•"/>
            </a:pPr>
            <a:r>
              <a:rPr lang="en-US" sz="2400"/>
              <a:t>Collagen comprises many essential oils </a:t>
            </a:r>
            <a:r>
              <a:rPr lang="en-US" sz="2400" err="1"/>
              <a:t>eg</a:t>
            </a:r>
            <a:r>
              <a:rPr lang="en-US" sz="2400"/>
              <a:t> rosehip and lemon </a:t>
            </a:r>
            <a:r>
              <a:rPr lang="en-US" sz="2400" err="1"/>
              <a:t>etc</a:t>
            </a:r>
            <a:endParaRPr lang="en-US" sz="2400"/>
          </a:p>
          <a:p>
            <a:pPr marL="285750" indent="-285750">
              <a:buFont typeface="Arial" panose="020B0604020202020204" pitchFamily="34" charset="0"/>
              <a:buChar char="•"/>
            </a:pPr>
            <a:r>
              <a:rPr lang="en-US" sz="2400"/>
              <a:t>Using waste from fishery industry</a:t>
            </a:r>
          </a:p>
        </p:txBody>
      </p:sp>
      <p:sp>
        <p:nvSpPr>
          <p:cNvPr id="13" name="TextBox 12">
            <a:extLst>
              <a:ext uri="{FF2B5EF4-FFF2-40B4-BE49-F238E27FC236}">
                <a16:creationId xmlns:a16="http://schemas.microsoft.com/office/drawing/2014/main" id="{D3BC5C58-12DF-5B46-A6B9-89037D64574A}"/>
              </a:ext>
            </a:extLst>
          </p:cNvPr>
          <p:cNvSpPr txBox="1"/>
          <p:nvPr/>
        </p:nvSpPr>
        <p:spPr>
          <a:xfrm>
            <a:off x="9454464" y="1939803"/>
            <a:ext cx="2604229" cy="3416320"/>
          </a:xfrm>
          <a:prstGeom prst="rect">
            <a:avLst/>
          </a:prstGeom>
          <a:noFill/>
        </p:spPr>
        <p:txBody>
          <a:bodyPr wrap="square" rtlCol="0">
            <a:spAutoFit/>
          </a:bodyPr>
          <a:lstStyle/>
          <a:p>
            <a:pPr marL="285750" indent="-285750">
              <a:buFont typeface="Arial" panose="020B0604020202020204" pitchFamily="34" charset="0"/>
              <a:buChar char="•"/>
            </a:pPr>
            <a:r>
              <a:rPr lang="en-US" sz="2400"/>
              <a:t>Blend of pomegranate and rose essential oils</a:t>
            </a:r>
          </a:p>
          <a:p>
            <a:pPr marL="285750" indent="-285750">
              <a:buFont typeface="Arial" panose="020B0604020202020204" pitchFamily="34" charset="0"/>
              <a:buChar char="•"/>
            </a:pPr>
            <a:r>
              <a:rPr lang="en-US" sz="2400"/>
              <a:t>Grown organically (increases antioxidant levels)</a:t>
            </a:r>
          </a:p>
        </p:txBody>
      </p:sp>
    </p:spTree>
    <p:extLst>
      <p:ext uri="{BB962C8B-B14F-4D97-AF65-F5344CB8AC3E}">
        <p14:creationId xmlns:p14="http://schemas.microsoft.com/office/powerpoint/2010/main" val="113283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BB166F-CD1A-E543-AE53-7878D65AF001}"/>
              </a:ext>
            </a:extLst>
          </p:cNvPr>
          <p:cNvPicPr>
            <a:picLocks noChangeAspect="1"/>
          </p:cNvPicPr>
          <p:nvPr/>
        </p:nvPicPr>
        <p:blipFill>
          <a:blip r:embed="rId3"/>
          <a:stretch>
            <a:fillRect/>
          </a:stretch>
        </p:blipFill>
        <p:spPr>
          <a:xfrm>
            <a:off x="6919508" y="1167243"/>
            <a:ext cx="2106475" cy="421295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584692" y="-13992"/>
            <a:ext cx="6142230" cy="954107"/>
          </a:xfrm>
          <a:prstGeom prst="rect">
            <a:avLst/>
          </a:prstGeom>
          <a:noFill/>
        </p:spPr>
        <p:txBody>
          <a:bodyPr wrap="square" rtlCol="0">
            <a:spAutoFit/>
          </a:bodyPr>
          <a:lstStyle/>
          <a:p>
            <a:pPr algn="r"/>
            <a:r>
              <a:rPr lang="en-GB" sz="2800" b="1" spc="100">
                <a:solidFill>
                  <a:schemeClr val="bg1"/>
                </a:solidFill>
                <a:ea typeface="Roboto" panose="02000000000000000000" pitchFamily="2" charset="0"/>
                <a:cs typeface="Arial" panose="020B0604020202020204" pitchFamily="34" charset="0"/>
              </a:rPr>
              <a:t>Essential Oils in Pharmaceuticals Products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grpSp>
        <p:nvGrpSpPr>
          <p:cNvPr id="9" name="Group 8">
            <a:extLst>
              <a:ext uri="{FF2B5EF4-FFF2-40B4-BE49-F238E27FC236}">
                <a16:creationId xmlns:a16="http://schemas.microsoft.com/office/drawing/2014/main" id="{E7DDBE21-B271-3648-9A35-D134CA5BAB6C}"/>
              </a:ext>
            </a:extLst>
          </p:cNvPr>
          <p:cNvGrpSpPr/>
          <p:nvPr/>
        </p:nvGrpSpPr>
        <p:grpSpPr>
          <a:xfrm>
            <a:off x="6596094" y="5309106"/>
            <a:ext cx="3114612" cy="809950"/>
            <a:chOff x="4340879" y="4163829"/>
            <a:chExt cx="3114612" cy="809950"/>
          </a:xfrm>
        </p:grpSpPr>
        <p:sp>
          <p:nvSpPr>
            <p:cNvPr id="10" name="Rectangle 9">
              <a:extLst>
                <a:ext uri="{FF2B5EF4-FFF2-40B4-BE49-F238E27FC236}">
                  <a16:creationId xmlns:a16="http://schemas.microsoft.com/office/drawing/2014/main" id="{EB431114-CA57-F24B-B1C2-B1C115DB7740}"/>
                </a:ext>
              </a:extLst>
            </p:cNvPr>
            <p:cNvSpPr/>
            <p:nvPr/>
          </p:nvSpPr>
          <p:spPr>
            <a:xfrm>
              <a:off x="4340879" y="4163829"/>
              <a:ext cx="3065783" cy="73675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97B2748-28BD-1846-B586-362B78812A29}"/>
                </a:ext>
              </a:extLst>
            </p:cNvPr>
            <p:cNvSpPr txBox="1"/>
            <p:nvPr/>
          </p:nvSpPr>
          <p:spPr>
            <a:xfrm>
              <a:off x="4389708" y="4309706"/>
              <a:ext cx="3065783" cy="664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algn="ctr" defTabSz="1022350">
                <a:lnSpc>
                  <a:spcPct val="90000"/>
                </a:lnSpc>
                <a:spcBef>
                  <a:spcPct val="0"/>
                </a:spcBef>
                <a:spcAft>
                  <a:spcPct val="5000"/>
                </a:spcAft>
              </a:pPr>
              <a:r>
                <a:rPr lang="en-US" sz="2000" err="1"/>
                <a:t>Tisserand</a:t>
              </a:r>
              <a:r>
                <a:rPr lang="en-US" sz="2000"/>
                <a:t> Lavender Essential Oil </a:t>
              </a:r>
            </a:p>
            <a:p>
              <a:pPr algn="ctr" defTabSz="1022350">
                <a:lnSpc>
                  <a:spcPct val="90000"/>
                </a:lnSpc>
                <a:spcBef>
                  <a:spcPct val="0"/>
                </a:spcBef>
                <a:spcAft>
                  <a:spcPct val="5000"/>
                </a:spcAft>
              </a:pPr>
              <a:endParaRPr lang="en-US" sz="2300" kern="1200"/>
            </a:p>
          </p:txBody>
        </p:sp>
      </p:grpSp>
      <p:pic>
        <p:nvPicPr>
          <p:cNvPr id="12" name="Picture 11">
            <a:extLst>
              <a:ext uri="{FF2B5EF4-FFF2-40B4-BE49-F238E27FC236}">
                <a16:creationId xmlns:a16="http://schemas.microsoft.com/office/drawing/2014/main" id="{4B6920A5-61CC-0644-8C0E-2731368AAC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48921" y="1534137"/>
            <a:ext cx="3310467" cy="3630479"/>
          </a:xfrm>
          <a:prstGeom prst="rect">
            <a:avLst/>
          </a:prstGeom>
        </p:spPr>
      </p:pic>
      <p:pic>
        <p:nvPicPr>
          <p:cNvPr id="3" name="Picture 2">
            <a:extLst>
              <a:ext uri="{FF2B5EF4-FFF2-40B4-BE49-F238E27FC236}">
                <a16:creationId xmlns:a16="http://schemas.microsoft.com/office/drawing/2014/main" id="{48403B31-629D-4448-B6E6-6B0E954F6531}"/>
              </a:ext>
            </a:extLst>
          </p:cNvPr>
          <p:cNvPicPr>
            <a:picLocks noChangeAspect="1"/>
          </p:cNvPicPr>
          <p:nvPr/>
        </p:nvPicPr>
        <p:blipFill>
          <a:blip r:embed="rId6"/>
          <a:stretch>
            <a:fillRect/>
          </a:stretch>
        </p:blipFill>
        <p:spPr>
          <a:xfrm>
            <a:off x="2727806" y="5255452"/>
            <a:ext cx="3073400" cy="749300"/>
          </a:xfrm>
          <a:prstGeom prst="rect">
            <a:avLst/>
          </a:prstGeom>
        </p:spPr>
      </p:pic>
      <p:sp>
        <p:nvSpPr>
          <p:cNvPr id="5" name="TextBox 4">
            <a:extLst>
              <a:ext uri="{FF2B5EF4-FFF2-40B4-BE49-F238E27FC236}">
                <a16:creationId xmlns:a16="http://schemas.microsoft.com/office/drawing/2014/main" id="{BF4A4985-2694-D34F-9B27-C673B8EE3702}"/>
              </a:ext>
            </a:extLst>
          </p:cNvPr>
          <p:cNvSpPr txBox="1"/>
          <p:nvPr/>
        </p:nvSpPr>
        <p:spPr>
          <a:xfrm>
            <a:off x="2727806" y="1049559"/>
            <a:ext cx="5164667" cy="523220"/>
          </a:xfrm>
          <a:prstGeom prst="rect">
            <a:avLst/>
          </a:prstGeom>
          <a:noFill/>
        </p:spPr>
        <p:txBody>
          <a:bodyPr wrap="square" rtlCol="0">
            <a:spAutoFit/>
          </a:bodyPr>
          <a:lstStyle/>
          <a:p>
            <a:r>
              <a:rPr lang="en-US" sz="2800"/>
              <a:t>Soothing / calming properties </a:t>
            </a:r>
          </a:p>
        </p:txBody>
      </p:sp>
      <p:sp>
        <p:nvSpPr>
          <p:cNvPr id="13" name="TextBox 12">
            <a:extLst>
              <a:ext uri="{FF2B5EF4-FFF2-40B4-BE49-F238E27FC236}">
                <a16:creationId xmlns:a16="http://schemas.microsoft.com/office/drawing/2014/main" id="{195EC49F-C5A5-1247-9DAD-36C5F8541242}"/>
              </a:ext>
            </a:extLst>
          </p:cNvPr>
          <p:cNvSpPr txBox="1"/>
          <p:nvPr/>
        </p:nvSpPr>
        <p:spPr>
          <a:xfrm>
            <a:off x="177181" y="1534137"/>
            <a:ext cx="2194560" cy="4154984"/>
          </a:xfrm>
          <a:prstGeom prst="rect">
            <a:avLst/>
          </a:prstGeom>
          <a:noFill/>
        </p:spPr>
        <p:txBody>
          <a:bodyPr wrap="square" rtlCol="0">
            <a:spAutoFit/>
          </a:bodyPr>
          <a:lstStyle/>
          <a:p>
            <a:pPr marL="342900" indent="-342900">
              <a:buFont typeface="Arial" panose="020B0604020202020204" pitchFamily="34" charset="0"/>
              <a:buChar char="•"/>
            </a:pPr>
            <a:r>
              <a:rPr lang="en-US" sz="2400"/>
              <a:t>Essential oils from </a:t>
            </a:r>
            <a:r>
              <a:rPr lang="en-US" sz="2400" err="1"/>
              <a:t>confier</a:t>
            </a:r>
            <a:r>
              <a:rPr lang="en-US" sz="2400"/>
              <a:t> trees </a:t>
            </a:r>
            <a:r>
              <a:rPr lang="en-US" sz="2400" err="1"/>
              <a:t>eg</a:t>
            </a:r>
            <a:r>
              <a:rPr lang="en-US" sz="2400"/>
              <a:t> pine, spruce</a:t>
            </a:r>
          </a:p>
          <a:p>
            <a:pPr marL="342900" indent="-342900">
              <a:buFont typeface="Arial" panose="020B0604020202020204" pitchFamily="34" charset="0"/>
              <a:buChar char="•"/>
            </a:pPr>
            <a:r>
              <a:rPr lang="en-US" sz="2400"/>
              <a:t>Cream for allergy-prone / inflamed skin due to cooling and healing properties </a:t>
            </a:r>
          </a:p>
        </p:txBody>
      </p:sp>
      <p:sp>
        <p:nvSpPr>
          <p:cNvPr id="14" name="TextBox 13">
            <a:extLst>
              <a:ext uri="{FF2B5EF4-FFF2-40B4-BE49-F238E27FC236}">
                <a16:creationId xmlns:a16="http://schemas.microsoft.com/office/drawing/2014/main" id="{B9D73D05-1732-BC4A-A777-3578040EB33D}"/>
              </a:ext>
            </a:extLst>
          </p:cNvPr>
          <p:cNvSpPr txBox="1"/>
          <p:nvPr/>
        </p:nvSpPr>
        <p:spPr>
          <a:xfrm>
            <a:off x="9887886" y="1526660"/>
            <a:ext cx="2065045"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£12.95 for just 20ml</a:t>
            </a:r>
          </a:p>
          <a:p>
            <a:pPr marL="342900" indent="-342900">
              <a:buFont typeface="Arial" panose="020B0604020202020204" pitchFamily="34" charset="0"/>
              <a:buChar char="•"/>
            </a:pPr>
            <a:r>
              <a:rPr lang="en-US" sz="2400" dirty="0"/>
              <a:t>Organic, pure lavender oil calms anxiety, helps promote a good night’s sleep</a:t>
            </a:r>
          </a:p>
          <a:p>
            <a:pPr marL="342900" indent="-342900">
              <a:buFont typeface="Arial" panose="020B0604020202020204" pitchFamily="34" charset="0"/>
              <a:buChar char="•"/>
            </a:pPr>
            <a:r>
              <a:rPr lang="en-US" sz="2400" dirty="0"/>
              <a:t>Sooth minor cuts and grazes</a:t>
            </a:r>
          </a:p>
        </p:txBody>
      </p:sp>
    </p:spTree>
    <p:extLst>
      <p:ext uri="{BB962C8B-B14F-4D97-AF65-F5344CB8AC3E}">
        <p14:creationId xmlns:p14="http://schemas.microsoft.com/office/powerpoint/2010/main" val="1034774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5731" y="-1"/>
            <a:ext cx="608626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5861548" y="150237"/>
            <a:ext cx="6330452" cy="1077218"/>
          </a:xfrm>
          <a:prstGeom prst="rect">
            <a:avLst/>
          </a:prstGeom>
          <a:noFill/>
        </p:spPr>
        <p:txBody>
          <a:bodyPr wrap="square" rtlCol="0">
            <a:spAutoFit/>
          </a:bodyPr>
          <a:lstStyle/>
          <a:p>
            <a:pPr algn="r"/>
            <a:r>
              <a:rPr lang="en-US" sz="3200" b="1" dirty="0">
                <a:solidFill>
                  <a:schemeClr val="bg1"/>
                </a:solidFill>
              </a:rPr>
              <a:t>Using waste coffee to extract oils</a:t>
            </a:r>
          </a:p>
          <a:p>
            <a:pPr algn="r"/>
            <a:endParaRPr lang="en-GB" sz="3200" b="1" spc="100" dirty="0">
              <a:solidFill>
                <a:schemeClr val="bg1"/>
              </a:solidFill>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9">
            <a:extLst>
              <a:ext uri="{FF2B5EF4-FFF2-40B4-BE49-F238E27FC236}">
                <a16:creationId xmlns:a16="http://schemas.microsoft.com/office/drawing/2014/main" id="{8DA0CED4-49C8-2449-95D6-706ECBA6F632}"/>
              </a:ext>
            </a:extLst>
          </p:cNvPr>
          <p:cNvSpPr txBox="1"/>
          <p:nvPr/>
        </p:nvSpPr>
        <p:spPr>
          <a:xfrm>
            <a:off x="337245" y="3980293"/>
            <a:ext cx="10131997" cy="2262158"/>
          </a:xfrm>
          <a:prstGeom prst="rect">
            <a:avLst/>
          </a:prstGeom>
          <a:noFill/>
        </p:spPr>
        <p:txBody>
          <a:bodyPr wrap="square" rtlCol="0" anchor="t">
            <a:spAutoFit/>
          </a:bodyPr>
          <a:lstStyle/>
          <a:p>
            <a:pPr>
              <a:spcAft>
                <a:spcPts val="1800"/>
              </a:spcAft>
            </a:pPr>
            <a:r>
              <a:rPr lang="en-GB" sz="2400" b="1" dirty="0">
                <a:solidFill>
                  <a:srgbClr val="AE0917"/>
                </a:solidFill>
                <a:ea typeface="Roboto" panose="02000000000000000000" pitchFamily="2" charset="0"/>
                <a:cs typeface="Arial" panose="020B0604020202020204" pitchFamily="34" charset="0"/>
              </a:rPr>
              <a:t>Extracting oils from waste coffee </a:t>
            </a:r>
            <a:r>
              <a:rPr lang="mr-IN" sz="2400" b="1" dirty="0">
                <a:solidFill>
                  <a:srgbClr val="AE0917"/>
                </a:solidFill>
                <a:ea typeface="Roboto" panose="02000000000000000000" pitchFamily="2" charset="0"/>
                <a:cs typeface="Arial" panose="020B0604020202020204" pitchFamily="34" charset="0"/>
              </a:rPr>
              <a:t>–</a:t>
            </a:r>
            <a:r>
              <a:rPr lang="en-GB" sz="2400" b="1" dirty="0">
                <a:solidFill>
                  <a:srgbClr val="AE0917"/>
                </a:solidFill>
                <a:ea typeface="Roboto" panose="02000000000000000000" pitchFamily="2" charset="0"/>
                <a:cs typeface="Arial" panose="020B0604020202020204" pitchFamily="34" charset="0"/>
              </a:rPr>
              <a:t> the work of Revive-Eco </a:t>
            </a:r>
          </a:p>
          <a:p>
            <a:pPr marL="342900" indent="-342900">
              <a:spcAft>
                <a:spcPts val="1800"/>
              </a:spcAft>
              <a:buFont typeface="Arial" panose="020B0604020202020204" pitchFamily="34" charset="0"/>
              <a:buChar char="•"/>
            </a:pPr>
            <a:r>
              <a:rPr lang="en-GB" dirty="0">
                <a:ea typeface="Roboto" panose="02000000000000000000" pitchFamily="2" charset="0"/>
                <a:cs typeface="Arial" panose="020B0604020202020204" pitchFamily="34" charset="0"/>
              </a:rPr>
              <a:t>Oils extracted from waste coffee are a sustainable alternative to palm oil. </a:t>
            </a:r>
          </a:p>
          <a:p>
            <a:pPr marL="342900" indent="-342900">
              <a:spcAft>
                <a:spcPts val="1800"/>
              </a:spcAft>
              <a:buFont typeface="Arial" panose="020B0604020202020204" pitchFamily="34" charset="0"/>
              <a:buChar char="•"/>
            </a:pPr>
            <a:r>
              <a:rPr lang="en-GB" dirty="0"/>
              <a:t>Palm oil derivatives occur in approximately 70% of cosmetics produced globally (Zuckerman, 2017).</a:t>
            </a:r>
          </a:p>
          <a:p>
            <a:pPr marL="342900" indent="-342900">
              <a:spcAft>
                <a:spcPts val="1800"/>
              </a:spcAft>
              <a:buFont typeface="Arial" panose="020B0604020202020204" pitchFamily="34" charset="0"/>
              <a:buChar char="•"/>
            </a:pPr>
            <a:r>
              <a:rPr lang="en-GB" dirty="0"/>
              <a:t>By using waste coffee instead of palm oil, this could reduce the negative environmental impacts from deforestation whilst reducing coffee waste going to landfill.</a:t>
            </a:r>
            <a:endParaRPr lang="en-GB" dirty="0">
              <a:ea typeface="Roboto" panose="02000000000000000000" pitchFamily="2" charset="0"/>
              <a:cs typeface="Arial" panose="020B0604020202020204" pitchFamily="34" charset="0"/>
            </a:endParaRPr>
          </a:p>
        </p:txBody>
      </p:sp>
      <p:pic>
        <p:nvPicPr>
          <p:cNvPr id="11" name="Picture 10">
            <a:hlinkClick r:id="rId4"/>
            <a:extLst>
              <a:ext uri="{FF2B5EF4-FFF2-40B4-BE49-F238E27FC236}">
                <a16:creationId xmlns:a16="http://schemas.microsoft.com/office/drawing/2014/main" id="{A98CBE20-D4D6-3E4A-A0C1-3B20D17824BE}"/>
              </a:ext>
            </a:extLst>
          </p:cNvPr>
          <p:cNvPicPr>
            <a:picLocks noChangeAspect="1"/>
          </p:cNvPicPr>
          <p:nvPr/>
        </p:nvPicPr>
        <p:blipFill>
          <a:blip r:embed="rId5"/>
          <a:stretch>
            <a:fillRect/>
          </a:stretch>
        </p:blipFill>
        <p:spPr>
          <a:xfrm>
            <a:off x="8003631" y="1094050"/>
            <a:ext cx="3953943" cy="2224093"/>
          </a:xfrm>
          <a:prstGeom prst="rect">
            <a:avLst/>
          </a:prstGeom>
        </p:spPr>
      </p:pic>
      <p:sp>
        <p:nvSpPr>
          <p:cNvPr id="12" name="TextBox 11"/>
          <p:cNvSpPr txBox="1"/>
          <p:nvPr/>
        </p:nvSpPr>
        <p:spPr>
          <a:xfrm>
            <a:off x="8552883" y="3605206"/>
            <a:ext cx="4292976" cy="477054"/>
          </a:xfrm>
          <a:prstGeom prst="rect">
            <a:avLst/>
          </a:prstGeom>
          <a:noFill/>
        </p:spPr>
        <p:txBody>
          <a:bodyPr wrap="square" rtlCol="0">
            <a:spAutoFit/>
          </a:bodyPr>
          <a:lstStyle/>
          <a:p>
            <a:r>
              <a:rPr lang="de-DE" dirty="0"/>
              <a:t>https://</a:t>
            </a:r>
            <a:r>
              <a:rPr lang="de-DE" dirty="0" err="1"/>
              <a:t>revive-eco.com</a:t>
            </a:r>
            <a:r>
              <a:rPr lang="de-DE" dirty="0"/>
              <a:t>/</a:t>
            </a:r>
            <a:r>
              <a:rPr lang="de-DE" dirty="0" err="1"/>
              <a:t>about</a:t>
            </a:r>
            <a:r>
              <a:rPr lang="de-DE" dirty="0"/>
              <a:t>/ </a:t>
            </a:r>
          </a:p>
          <a:p>
            <a:endParaRPr lang="en-US" sz="700" dirty="0"/>
          </a:p>
        </p:txBody>
      </p:sp>
      <p:sp>
        <p:nvSpPr>
          <p:cNvPr id="13" name="TextBox 12"/>
          <p:cNvSpPr txBox="1"/>
          <p:nvPr/>
        </p:nvSpPr>
        <p:spPr>
          <a:xfrm>
            <a:off x="202892" y="1430103"/>
            <a:ext cx="7431682" cy="1938992"/>
          </a:xfrm>
          <a:prstGeom prst="rect">
            <a:avLst/>
          </a:prstGeom>
          <a:noFill/>
        </p:spPr>
        <p:txBody>
          <a:bodyPr wrap="square" rtlCol="0">
            <a:spAutoFit/>
          </a:bodyPr>
          <a:lstStyle/>
          <a:p>
            <a:r>
              <a:rPr lang="en-US" sz="2400" b="1" dirty="0">
                <a:solidFill>
                  <a:srgbClr val="0070C0"/>
                </a:solidFill>
              </a:rPr>
              <a:t>Example of maximizing value from waste:</a:t>
            </a:r>
          </a:p>
          <a:p>
            <a:endParaRPr lang="en-US" sz="600" b="1" dirty="0">
              <a:solidFill>
                <a:srgbClr val="0070C0"/>
              </a:solidFill>
            </a:endParaRPr>
          </a:p>
          <a:p>
            <a:r>
              <a:rPr lang="en-US" b="1" dirty="0">
                <a:solidFill>
                  <a:srgbClr val="0070C0"/>
                </a:solidFill>
              </a:rPr>
              <a:t>Option A</a:t>
            </a:r>
            <a:r>
              <a:rPr lang="en-US" dirty="0"/>
              <a:t> </a:t>
            </a:r>
            <a:r>
              <a:rPr lang="mr-IN" dirty="0"/>
              <a:t>–</a:t>
            </a:r>
            <a:r>
              <a:rPr lang="en-US" dirty="0"/>
              <a:t> Using coffee waste to condition soil. </a:t>
            </a:r>
            <a:r>
              <a:rPr lang="en-US" dirty="0">
                <a:solidFill>
                  <a:srgbClr val="C00000"/>
                </a:solidFill>
              </a:rPr>
              <a:t>Low value.</a:t>
            </a:r>
          </a:p>
          <a:p>
            <a:endParaRPr lang="en-US" dirty="0"/>
          </a:p>
          <a:p>
            <a:r>
              <a:rPr lang="en-US" b="1" dirty="0">
                <a:solidFill>
                  <a:srgbClr val="0070C0"/>
                </a:solidFill>
              </a:rPr>
              <a:t>Options B</a:t>
            </a:r>
            <a:r>
              <a:rPr lang="en-US" dirty="0"/>
              <a:t> - Extracting oils from waste coffee. </a:t>
            </a:r>
            <a:r>
              <a:rPr lang="en-US" dirty="0">
                <a:solidFill>
                  <a:srgbClr val="C00000"/>
                </a:solidFill>
              </a:rPr>
              <a:t>High value.</a:t>
            </a:r>
            <a:r>
              <a:rPr lang="en-US" dirty="0"/>
              <a:t> </a:t>
            </a:r>
          </a:p>
          <a:p>
            <a:r>
              <a:rPr lang="en-US" dirty="0"/>
              <a:t>Plus, after extracting the oils, the leftover grains can still be used to condition soil. A cascading of uses </a:t>
            </a:r>
            <a:r>
              <a:rPr lang="mr-IN" dirty="0"/>
              <a:t>–</a:t>
            </a:r>
            <a:r>
              <a:rPr lang="en-US" dirty="0"/>
              <a:t> from maximum value to less value.</a:t>
            </a:r>
          </a:p>
        </p:txBody>
      </p:sp>
      <p:sp>
        <p:nvSpPr>
          <p:cNvPr id="3" name="TextBox 2"/>
          <p:cNvSpPr txBox="1"/>
          <p:nvPr/>
        </p:nvSpPr>
        <p:spPr>
          <a:xfrm>
            <a:off x="8003631" y="3292151"/>
            <a:ext cx="4473171" cy="338554"/>
          </a:xfrm>
          <a:prstGeom prst="rect">
            <a:avLst/>
          </a:prstGeom>
          <a:noFill/>
        </p:spPr>
        <p:txBody>
          <a:bodyPr wrap="square" rtlCol="0">
            <a:spAutoFit/>
          </a:bodyPr>
          <a:lstStyle/>
          <a:p>
            <a:r>
              <a:rPr lang="de-DE" sz="1600" dirty="0"/>
              <a:t>Click </a:t>
            </a:r>
            <a:r>
              <a:rPr lang="de-DE" sz="1600" dirty="0" err="1"/>
              <a:t>image</a:t>
            </a:r>
            <a:r>
              <a:rPr lang="de-DE" sz="1600" dirty="0"/>
              <a:t> </a:t>
            </a:r>
            <a:r>
              <a:rPr lang="de-DE" sz="1600" dirty="0" err="1"/>
              <a:t>to</a:t>
            </a:r>
            <a:r>
              <a:rPr lang="de-DE" sz="1600" dirty="0"/>
              <a:t> </a:t>
            </a:r>
            <a:r>
              <a:rPr lang="de-DE" sz="1600" dirty="0" err="1"/>
              <a:t>play</a:t>
            </a:r>
            <a:r>
              <a:rPr lang="de-DE" sz="1600" dirty="0"/>
              <a:t> </a:t>
            </a:r>
            <a:r>
              <a:rPr lang="de-DE" sz="1600" dirty="0" err="1"/>
              <a:t>video</a:t>
            </a:r>
            <a:r>
              <a:rPr lang="de-DE" sz="1600" dirty="0"/>
              <a:t> </a:t>
            </a:r>
            <a:r>
              <a:rPr lang="de-DE" sz="1600" dirty="0" err="1"/>
              <a:t>describing</a:t>
            </a:r>
            <a:r>
              <a:rPr lang="de-DE" sz="1600" dirty="0"/>
              <a:t> </a:t>
            </a:r>
            <a:r>
              <a:rPr lang="de-DE" sz="1600" dirty="0" err="1"/>
              <a:t>Revive</a:t>
            </a:r>
            <a:r>
              <a:rPr lang="de-DE" sz="1600" dirty="0"/>
              <a:t>-Eco</a:t>
            </a:r>
            <a:endParaRPr lang="en-US" sz="1600" dirty="0"/>
          </a:p>
        </p:txBody>
      </p:sp>
    </p:spTree>
    <p:extLst>
      <p:ext uri="{BB962C8B-B14F-4D97-AF65-F5344CB8AC3E}">
        <p14:creationId xmlns:p14="http://schemas.microsoft.com/office/powerpoint/2010/main" val="48648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05263"/>
            <a:ext cx="6036130" cy="830997"/>
          </a:xfrm>
          <a:prstGeom prst="rect">
            <a:avLst/>
          </a:prstGeom>
          <a:noFill/>
        </p:spPr>
        <p:txBody>
          <a:bodyPr wrap="square" rtlCol="0">
            <a:spAutoFit/>
          </a:bodyPr>
          <a:lstStyle/>
          <a:p>
            <a:pPr algn="r"/>
            <a:r>
              <a:rPr lang="en-GB" sz="2400" dirty="0">
                <a:solidFill>
                  <a:schemeClr val="bg1"/>
                </a:solidFill>
              </a:rPr>
              <a:t>SDGs applicable to producing bioproducts in the cosmetics and pharmaceuticals industries</a:t>
            </a:r>
            <a:endParaRPr lang="en-GB"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feld 11">
            <a:extLst>
              <a:ext uri="{FF2B5EF4-FFF2-40B4-BE49-F238E27FC236}">
                <a16:creationId xmlns:a16="http://schemas.microsoft.com/office/drawing/2014/main" id="{AB84E89A-BA91-1F4F-85B2-1F8980CC86A8}"/>
              </a:ext>
            </a:extLst>
          </p:cNvPr>
          <p:cNvSpPr txBox="1"/>
          <p:nvPr/>
        </p:nvSpPr>
        <p:spPr>
          <a:xfrm>
            <a:off x="451782" y="1361066"/>
            <a:ext cx="2785533" cy="2000548"/>
          </a:xfrm>
          <a:prstGeom prst="rect">
            <a:avLst/>
          </a:prstGeom>
          <a:noFill/>
        </p:spPr>
        <p:txBody>
          <a:bodyPr wrap="square" rtlCol="0">
            <a:spAutoFit/>
          </a:bodyPr>
          <a:lstStyle/>
          <a:p>
            <a:pPr algn="r"/>
            <a:r>
              <a:rPr lang="en-GB" sz="2800">
                <a:latin typeface="Roboto" panose="02000000000000000000" pitchFamily="2" charset="0"/>
                <a:ea typeface="Roboto" panose="02000000000000000000" pitchFamily="2" charset="0"/>
                <a:cs typeface="Arial" panose="020B0604020202020204" pitchFamily="34" charset="0"/>
              </a:rPr>
              <a:t> </a:t>
            </a:r>
            <a:r>
              <a:rPr lang="en-GB" sz="2400">
                <a:ea typeface="Roboto" panose="02000000000000000000" pitchFamily="2" charset="0"/>
                <a:cs typeface="Arial" panose="020B0604020202020204" pitchFamily="34" charset="0"/>
              </a:rPr>
              <a:t>17 </a:t>
            </a:r>
            <a:r>
              <a:rPr lang="en-GB" sz="2400" b="1">
                <a:ea typeface="Roboto" panose="02000000000000000000" pitchFamily="2" charset="0"/>
                <a:cs typeface="Arial" panose="020B0604020202020204" pitchFamily="34" charset="0"/>
              </a:rPr>
              <a:t>Sustainable Development Goals </a:t>
            </a:r>
            <a:r>
              <a:rPr lang="en-GB" sz="2400">
                <a:ea typeface="Roboto" panose="02000000000000000000" pitchFamily="2" charset="0"/>
                <a:cs typeface="Arial" panose="020B0604020202020204" pitchFamily="34" charset="0"/>
              </a:rPr>
              <a:t>as adopted in 2015 by UN member countries</a:t>
            </a:r>
          </a:p>
        </p:txBody>
      </p:sp>
      <p:pic>
        <p:nvPicPr>
          <p:cNvPr id="7" name="Picture 6">
            <a:extLst>
              <a:ext uri="{FF2B5EF4-FFF2-40B4-BE49-F238E27FC236}">
                <a16:creationId xmlns:a16="http://schemas.microsoft.com/office/drawing/2014/main" id="{9EF78DD7-78B1-D641-895A-A874E6F0C859}"/>
              </a:ext>
            </a:extLst>
          </p:cNvPr>
          <p:cNvPicPr>
            <a:picLocks noChangeAspect="1"/>
          </p:cNvPicPr>
          <p:nvPr/>
        </p:nvPicPr>
        <p:blipFill>
          <a:blip r:embed="rId4"/>
          <a:stretch>
            <a:fillRect/>
          </a:stretch>
        </p:blipFill>
        <p:spPr>
          <a:xfrm>
            <a:off x="140686" y="4023193"/>
            <a:ext cx="5532761" cy="2834807"/>
          </a:xfrm>
          <a:prstGeom prst="rect">
            <a:avLst/>
          </a:prstGeom>
        </p:spPr>
      </p:pic>
      <p:pic>
        <p:nvPicPr>
          <p:cNvPr id="9" name="Picture 8">
            <a:extLst>
              <a:ext uri="{FF2B5EF4-FFF2-40B4-BE49-F238E27FC236}">
                <a16:creationId xmlns:a16="http://schemas.microsoft.com/office/drawing/2014/main" id="{54BF056E-BF57-064B-A3E0-561FC88CFBB6}"/>
              </a:ext>
            </a:extLst>
          </p:cNvPr>
          <p:cNvPicPr>
            <a:picLocks noChangeAspect="1"/>
          </p:cNvPicPr>
          <p:nvPr/>
        </p:nvPicPr>
        <p:blipFill>
          <a:blip r:embed="rId5"/>
          <a:stretch>
            <a:fillRect/>
          </a:stretch>
        </p:blipFill>
        <p:spPr>
          <a:xfrm>
            <a:off x="5297723" y="955670"/>
            <a:ext cx="3059037" cy="3149675"/>
          </a:xfrm>
          <a:prstGeom prst="rect">
            <a:avLst/>
          </a:prstGeom>
        </p:spPr>
      </p:pic>
      <p:pic>
        <p:nvPicPr>
          <p:cNvPr id="17" name="Picture 16">
            <a:extLst>
              <a:ext uri="{FF2B5EF4-FFF2-40B4-BE49-F238E27FC236}">
                <a16:creationId xmlns:a16="http://schemas.microsoft.com/office/drawing/2014/main" id="{FDD69BC1-4409-094A-BC5B-7EA7FC304A5E}"/>
              </a:ext>
            </a:extLst>
          </p:cNvPr>
          <p:cNvPicPr>
            <a:picLocks noChangeAspect="1"/>
          </p:cNvPicPr>
          <p:nvPr/>
        </p:nvPicPr>
        <p:blipFill>
          <a:blip r:embed="rId6"/>
          <a:stretch>
            <a:fillRect/>
          </a:stretch>
        </p:blipFill>
        <p:spPr>
          <a:xfrm>
            <a:off x="8603943" y="936260"/>
            <a:ext cx="3093692" cy="3232216"/>
          </a:xfrm>
          <a:prstGeom prst="rect">
            <a:avLst/>
          </a:prstGeom>
        </p:spPr>
      </p:pic>
      <p:pic>
        <p:nvPicPr>
          <p:cNvPr id="21" name="Picture 20">
            <a:extLst>
              <a:ext uri="{FF2B5EF4-FFF2-40B4-BE49-F238E27FC236}">
                <a16:creationId xmlns:a16="http://schemas.microsoft.com/office/drawing/2014/main" id="{E09E66E8-4ECA-C643-9252-F3893452D50E}"/>
              </a:ext>
            </a:extLst>
          </p:cNvPr>
          <p:cNvPicPr>
            <a:picLocks noChangeAspect="1"/>
          </p:cNvPicPr>
          <p:nvPr/>
        </p:nvPicPr>
        <p:blipFill>
          <a:blip r:embed="rId7"/>
          <a:stretch>
            <a:fillRect/>
          </a:stretch>
        </p:blipFill>
        <p:spPr>
          <a:xfrm>
            <a:off x="6467593" y="4676940"/>
            <a:ext cx="4784505" cy="1447710"/>
          </a:xfrm>
          <a:prstGeom prst="rect">
            <a:avLst/>
          </a:prstGeom>
        </p:spPr>
      </p:pic>
    </p:spTree>
    <p:extLst>
      <p:ext uri="{BB962C8B-B14F-4D97-AF65-F5344CB8AC3E}">
        <p14:creationId xmlns:p14="http://schemas.microsoft.com/office/powerpoint/2010/main" val="203676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0833405-4F3A-0042-913A-338EF90929F0}"/>
              </a:ext>
            </a:extLst>
          </p:cNvPr>
          <p:cNvSpPr/>
          <p:nvPr/>
        </p:nvSpPr>
        <p:spPr>
          <a:xfrm>
            <a:off x="14021857" y="3785996"/>
            <a:ext cx="5304293" cy="4203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Picture</a:t>
            </a:r>
          </a:p>
        </p:txBody>
      </p:sp>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016758"/>
          </a:xfrm>
          <a:prstGeom prst="rect">
            <a:avLst/>
          </a:prstGeom>
          <a:noFill/>
        </p:spPr>
        <p:txBody>
          <a:bodyPr wrap="square" rtlCol="0" anchor="t">
            <a:spAutoFit/>
          </a:bodyPr>
          <a:lstStyle/>
          <a:p>
            <a:pPr>
              <a:spcAft>
                <a:spcPts val="2400"/>
              </a:spcAft>
            </a:pPr>
            <a:r>
              <a:rPr lang="en-GB" sz="2800" b="1">
                <a:solidFill>
                  <a:srgbClr val="AE0917"/>
                </a:solidFill>
                <a:ea typeface="Roboto" panose="02000000000000000000" pitchFamily="2" charset="0"/>
                <a:cs typeface="Arial" panose="020B0604020202020204" pitchFamily="34" charset="0"/>
              </a:rPr>
              <a:t>Bulgarian Rose Oil </a:t>
            </a:r>
          </a:p>
          <a:p>
            <a:pPr marL="457200" indent="-457200">
              <a:spcAft>
                <a:spcPts val="2400"/>
              </a:spcAft>
              <a:buFont typeface="Arial" panose="020B0604020202020204" pitchFamily="34" charset="0"/>
              <a:buChar char="•"/>
            </a:pPr>
            <a:r>
              <a:rPr lang="en-GB" sz="2400">
                <a:ea typeface="Roboto" panose="02000000000000000000" pitchFamily="2" charset="0"/>
                <a:cs typeface="Arial" panose="020B0604020202020204" pitchFamily="34" charset="0"/>
              </a:rPr>
              <a:t>Beauty Brand based in Bulgaria</a:t>
            </a:r>
          </a:p>
          <a:p>
            <a:pPr marL="457200" indent="-457200">
              <a:spcAft>
                <a:spcPts val="2400"/>
              </a:spcAft>
              <a:buFont typeface="Arial" panose="020B0604020202020204" pitchFamily="34" charset="0"/>
              <a:buChar char="•"/>
            </a:pPr>
            <a:r>
              <a:rPr lang="en-GB" sz="2400">
                <a:ea typeface="Roboto" panose="02000000000000000000" pitchFamily="2" charset="0"/>
                <a:cs typeface="Arial" panose="020B0604020202020204" pitchFamily="34" charset="0"/>
              </a:rPr>
              <a:t>Utilises locally grown rose oil </a:t>
            </a:r>
          </a:p>
          <a:p>
            <a:pPr marL="457200" indent="-457200">
              <a:spcAft>
                <a:spcPts val="2400"/>
              </a:spcAft>
              <a:buFont typeface="Arial" panose="020B0604020202020204" pitchFamily="34" charset="0"/>
              <a:buChar char="•"/>
            </a:pPr>
            <a:r>
              <a:rPr lang="en-GB" sz="2400">
                <a:ea typeface="Roboto" panose="02000000000000000000" pitchFamily="2" charset="0"/>
                <a:cs typeface="Arial" panose="020B0604020202020204" pitchFamily="34" charset="0"/>
              </a:rPr>
              <a:t>Reduces energy/carbon emissions involved in importing chemicals for production</a:t>
            </a:r>
          </a:p>
          <a:p>
            <a:pPr marL="457200" indent="-457200">
              <a:spcAft>
                <a:spcPts val="2400"/>
              </a:spcAft>
              <a:buFont typeface="Arial" panose="020B0604020202020204" pitchFamily="34" charset="0"/>
              <a:buChar char="•"/>
            </a:pPr>
            <a:r>
              <a:rPr lang="en-GB" sz="2400">
                <a:ea typeface="Roboto" panose="02000000000000000000" pitchFamily="2" charset="0"/>
                <a:cs typeface="Arial" panose="020B0604020202020204" pitchFamily="34" charset="0"/>
              </a:rPr>
              <a:t>Increases dermatological benefits for consumer</a:t>
            </a:r>
          </a:p>
          <a:p>
            <a:pPr marL="457200" indent="-457200">
              <a:spcAft>
                <a:spcPts val="2400"/>
              </a:spcAft>
              <a:buFont typeface="Arial" panose="020B0604020202020204" pitchFamily="34" charset="0"/>
              <a:buChar char="•"/>
            </a:pPr>
            <a:r>
              <a:rPr lang="en-GB" sz="2400">
                <a:ea typeface="Roboto" panose="02000000000000000000" pitchFamily="2" charset="0"/>
                <a:cs typeface="Arial" panose="020B0604020202020204" pitchFamily="34" charset="0"/>
              </a:rPr>
              <a:t>Uses waste plant material</a:t>
            </a: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err="1">
                <a:solidFill>
                  <a:schemeClr val="bg1"/>
                </a:solidFill>
                <a:ea typeface="Roboto" panose="02000000000000000000" pitchFamily="2" charset="0"/>
                <a:cs typeface="Arial" panose="020B0604020202020204" pitchFamily="34" charset="0"/>
              </a:rPr>
              <a:t>Phytocode</a:t>
            </a:r>
            <a:endParaRPr lang="en-GB" sz="3400" b="1" spc="100">
              <a:solidFill>
                <a:schemeClr val="bg1"/>
              </a:solidFill>
              <a:ea typeface="Roboto" panose="02000000000000000000" pitchFamily="2" charset="0"/>
              <a:cs typeface="Arial" panose="020B0604020202020204" pitchFamily="34" charset="0"/>
            </a:endParaRPr>
          </a:p>
        </p:txBody>
      </p:sp>
      <p:sp>
        <p:nvSpPr>
          <p:cNvPr id="12" name="Textfeld 11">
            <a:extLst>
              <a:ext uri="{FF2B5EF4-FFF2-40B4-BE49-F238E27FC236}">
                <a16:creationId xmlns:a16="http://schemas.microsoft.com/office/drawing/2014/main" id="{AB84E89A-BA91-1F4F-85B2-1F8980CC86A8}"/>
              </a:ext>
            </a:extLst>
          </p:cNvPr>
          <p:cNvSpPr txBox="1"/>
          <p:nvPr/>
        </p:nvSpPr>
        <p:spPr>
          <a:xfrm>
            <a:off x="8610600" y="5781371"/>
            <a:ext cx="2785533" cy="523220"/>
          </a:xfrm>
          <a:prstGeom prst="rect">
            <a:avLst/>
          </a:prstGeom>
          <a:noFill/>
        </p:spPr>
        <p:txBody>
          <a:bodyPr wrap="square" rtlCol="0">
            <a:spAutoFit/>
          </a:bodyPr>
          <a:lstStyle/>
          <a:p>
            <a:pPr algn="r"/>
            <a:r>
              <a:rPr lang="en-GB" sz="1400" err="1">
                <a:latin typeface="Roboto" panose="02000000000000000000" pitchFamily="2" charset="0"/>
                <a:ea typeface="Roboto" panose="02000000000000000000" pitchFamily="2" charset="0"/>
                <a:cs typeface="Arial" panose="020B0604020202020204" pitchFamily="34" charset="0"/>
              </a:rPr>
              <a:t>Phytocode</a:t>
            </a:r>
            <a:r>
              <a:rPr lang="en-GB" sz="1400" dirty="0">
                <a:latin typeface="Roboto" panose="02000000000000000000" pitchFamily="2" charset="0"/>
                <a:ea typeface="Roboto" panose="02000000000000000000" pitchFamily="2" charset="0"/>
                <a:cs typeface="Arial" panose="020B0604020202020204" pitchFamily="34" charset="0"/>
              </a:rPr>
              <a:t> Rose Kiss Protecting Day Cream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Rectangle 2">
            <a:extLst>
              <a:ext uri="{FF2B5EF4-FFF2-40B4-BE49-F238E27FC236}">
                <a16:creationId xmlns:a16="http://schemas.microsoft.com/office/drawing/2014/main" id="{2BC8E272-60D5-1649-A4FC-578B9B574B73}"/>
              </a:ext>
            </a:extLst>
          </p:cNvPr>
          <p:cNvSpPr>
            <a:spLocks noChangeArrowheads="1"/>
          </p:cNvSpPr>
          <p:nvPr/>
        </p:nvSpPr>
        <p:spPr bwMode="auto">
          <a:xfrm>
            <a:off x="7865987" y="2236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Image result for phytocode day cream rose">
            <a:extLst>
              <a:ext uri="{FF2B5EF4-FFF2-40B4-BE49-F238E27FC236}">
                <a16:creationId xmlns:a16="http://schemas.microsoft.com/office/drawing/2014/main" id="{CC447629-757D-A741-82C0-BEE7128F9D87}"/>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7370460" y="1419822"/>
            <a:ext cx="4183539" cy="418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5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663089"/>
          </a:xfrm>
          <a:prstGeom prst="rect">
            <a:avLst/>
          </a:prstGeom>
          <a:noFill/>
        </p:spPr>
        <p:txBody>
          <a:bodyPr wrap="square" rtlCol="0" anchor="t">
            <a:spAutoFit/>
          </a:bodyPr>
          <a:lstStyle/>
          <a:p>
            <a:pPr algn="just">
              <a:spcAft>
                <a:spcPts val="2400"/>
              </a:spcAft>
            </a:pPr>
            <a:r>
              <a:rPr lang="en-GB" sz="2800" b="1" dirty="0">
                <a:solidFill>
                  <a:srgbClr val="AE0917"/>
                </a:solidFill>
                <a:ea typeface="Roboto" panose="02000000000000000000" pitchFamily="2" charset="0"/>
                <a:cs typeface="Arial" panose="020B0604020202020204" pitchFamily="34" charset="0"/>
              </a:rPr>
              <a:t>Bulgarian Rose and Snail Oil </a:t>
            </a:r>
          </a:p>
          <a:p>
            <a:pPr marL="457200" indent="-457200" algn="just">
              <a:spcAft>
                <a:spcPts val="2400"/>
              </a:spcAft>
              <a:buFont typeface="Arial" panose="020B0604020202020204" pitchFamily="34" charset="0"/>
              <a:buChar char="•"/>
            </a:pPr>
            <a:r>
              <a:rPr lang="en-GB" sz="2400" dirty="0">
                <a:ea typeface="Roboto" panose="02000000000000000000" pitchFamily="2" charset="0"/>
                <a:cs typeface="Arial" panose="020B0604020202020204" pitchFamily="34" charset="0"/>
              </a:rPr>
              <a:t>Using foreign exchange rates, costs approx. £11.75 for 50ml</a:t>
            </a:r>
          </a:p>
          <a:p>
            <a:pPr marL="457200" indent="-457200" algn="just">
              <a:spcAft>
                <a:spcPts val="2400"/>
              </a:spcAft>
              <a:buFont typeface="Arial" panose="020B0604020202020204" pitchFamily="34" charset="0"/>
              <a:buChar char="•"/>
            </a:pPr>
            <a:r>
              <a:rPr lang="en-GB" sz="2400" dirty="0">
                <a:ea typeface="Roboto" panose="02000000000000000000" pitchFamily="2" charset="0"/>
                <a:cs typeface="Arial" panose="020B0604020202020204" pitchFamily="34" charset="0"/>
              </a:rPr>
              <a:t>Rose oil, Rose absolute, snail extract</a:t>
            </a:r>
          </a:p>
          <a:p>
            <a:pPr marL="457200" indent="-457200" algn="just">
              <a:spcAft>
                <a:spcPts val="2400"/>
              </a:spcAft>
              <a:buFont typeface="Arial" panose="020B0604020202020204" pitchFamily="34" charset="0"/>
              <a:buChar char="•"/>
            </a:pPr>
            <a:r>
              <a:rPr lang="en-GB" sz="2400" dirty="0">
                <a:ea typeface="Roboto" panose="02000000000000000000" pitchFamily="2" charset="0"/>
                <a:cs typeface="Arial" panose="020B0604020202020204" pitchFamily="34" charset="0"/>
              </a:rPr>
              <a:t>Moisturising and rejuvenating qualities</a:t>
            </a:r>
          </a:p>
          <a:p>
            <a:pPr marL="457200" indent="-457200" algn="just">
              <a:spcAft>
                <a:spcPts val="2400"/>
              </a:spcAft>
              <a:buFont typeface="Arial" panose="020B0604020202020204" pitchFamily="34" charset="0"/>
              <a:buChar char="•"/>
            </a:pPr>
            <a:r>
              <a:rPr lang="en-GB" sz="2400" dirty="0">
                <a:ea typeface="Roboto" panose="02000000000000000000" pitchFamily="2" charset="0"/>
                <a:cs typeface="Arial" panose="020B0604020202020204" pitchFamily="34" charset="0"/>
              </a:rPr>
              <a:t>Grown locally</a:t>
            </a:r>
          </a:p>
          <a:p>
            <a:pPr marL="457200" indent="-457200" algn="just">
              <a:spcAft>
                <a:spcPts val="2400"/>
              </a:spcAft>
              <a:buFont typeface="Arial" panose="020B0604020202020204" pitchFamily="34" charset="0"/>
              <a:buChar char="•"/>
            </a:pPr>
            <a:r>
              <a:rPr lang="en-GB" sz="2400" dirty="0">
                <a:ea typeface="Roboto" panose="02000000000000000000" pitchFamily="2" charset="0"/>
                <a:cs typeface="Arial" panose="020B0604020202020204" pitchFamily="34" charset="0"/>
              </a:rPr>
              <a:t>Tourism potential </a:t>
            </a:r>
          </a:p>
          <a:p>
            <a:pPr marL="457200" indent="-457200" algn="just">
              <a:spcAft>
                <a:spcPts val="2400"/>
              </a:spcAft>
              <a:buFont typeface="Arial" panose="020B0604020202020204" pitchFamily="34" charset="0"/>
              <a:buChar char="•"/>
            </a:pPr>
            <a:endParaRPr lang="en-GB" sz="22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915150" y="174791"/>
            <a:ext cx="4687437" cy="615553"/>
          </a:xfrm>
          <a:prstGeom prst="rect">
            <a:avLst/>
          </a:prstGeom>
          <a:noFill/>
        </p:spPr>
        <p:txBody>
          <a:bodyPr wrap="square" rtlCol="0">
            <a:spAutoFit/>
          </a:bodyPr>
          <a:lstStyle/>
          <a:p>
            <a:pPr algn="r"/>
            <a:r>
              <a:rPr lang="en-GB" sz="3400" b="1" spc="100">
                <a:solidFill>
                  <a:schemeClr val="bg1"/>
                </a:solidFill>
                <a:ea typeface="Roboto" panose="02000000000000000000" pitchFamily="2" charset="0"/>
                <a:cs typeface="Arial" panose="020B0604020202020204" pitchFamily="34" charset="0"/>
              </a:rPr>
              <a:t>Rosa </a:t>
            </a:r>
            <a:r>
              <a:rPr lang="en-GB" sz="3400" b="1" spc="100" err="1">
                <a:solidFill>
                  <a:schemeClr val="bg1"/>
                </a:solidFill>
                <a:ea typeface="Roboto" panose="02000000000000000000" pitchFamily="2" charset="0"/>
                <a:cs typeface="Arial" panose="020B0604020202020204" pitchFamily="34" charset="0"/>
              </a:rPr>
              <a:t>Damascena</a:t>
            </a:r>
            <a:r>
              <a:rPr lang="en-GB" sz="3400" b="1" spc="100">
                <a:solidFill>
                  <a:schemeClr val="bg1"/>
                </a:solidFill>
                <a:ea typeface="Roboto" panose="02000000000000000000" pitchFamily="2" charset="0"/>
                <a:cs typeface="Arial" panose="020B0604020202020204" pitchFamily="34" charset="0"/>
              </a:rPr>
              <a:t>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5" name="Picture 4">
            <a:extLst>
              <a:ext uri="{FF2B5EF4-FFF2-40B4-BE49-F238E27FC236}">
                <a16:creationId xmlns:a16="http://schemas.microsoft.com/office/drawing/2014/main" id="{D4D4C984-FD82-D847-8DBD-41E1B5A05848}"/>
              </a:ext>
            </a:extLst>
          </p:cNvPr>
          <p:cNvPicPr>
            <a:picLocks noChangeAspect="1"/>
          </p:cNvPicPr>
          <p:nvPr/>
        </p:nvPicPr>
        <p:blipFill>
          <a:blip r:embed="rId4"/>
          <a:stretch>
            <a:fillRect/>
          </a:stretch>
        </p:blipFill>
        <p:spPr>
          <a:xfrm>
            <a:off x="8525604" y="1428395"/>
            <a:ext cx="2723632" cy="4741333"/>
          </a:xfrm>
          <a:prstGeom prst="rect">
            <a:avLst/>
          </a:prstGeom>
        </p:spPr>
      </p:pic>
    </p:spTree>
    <p:extLst>
      <p:ext uri="{BB962C8B-B14F-4D97-AF65-F5344CB8AC3E}">
        <p14:creationId xmlns:p14="http://schemas.microsoft.com/office/powerpoint/2010/main" val="983916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3608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1091407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523722" y="174791"/>
            <a:ext cx="6078865" cy="615553"/>
          </a:xfrm>
          <a:prstGeom prst="rect">
            <a:avLst/>
          </a:prstGeom>
          <a:noFill/>
        </p:spPr>
        <p:txBody>
          <a:bodyPr wrap="square" rtlCol="0">
            <a:spAutoFit/>
          </a:bodyPr>
          <a:lstStyle/>
          <a:p>
            <a:pPr algn="r"/>
            <a:r>
              <a:rPr lang="en-GB" sz="3400" b="1" spc="100" dirty="0">
                <a:solidFill>
                  <a:schemeClr val="bg1"/>
                </a:solidFill>
                <a:ea typeface="Roboto" panose="02000000000000000000" pitchFamily="2" charset="0"/>
                <a:cs typeface="Arial" panose="020B0604020202020204" pitchFamily="34" charset="0"/>
              </a:rPr>
              <a:t>Presentation Content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Box 4">
            <a:extLst>
              <a:ext uri="{FF2B5EF4-FFF2-40B4-BE49-F238E27FC236}">
                <a16:creationId xmlns:a16="http://schemas.microsoft.com/office/drawing/2014/main" id="{C91F4932-8D34-E346-B126-2CB5B51DB01C}"/>
              </a:ext>
            </a:extLst>
          </p:cNvPr>
          <p:cNvSpPr txBox="1"/>
          <p:nvPr/>
        </p:nvSpPr>
        <p:spPr>
          <a:xfrm>
            <a:off x="783771" y="1586204"/>
            <a:ext cx="9294507" cy="4154984"/>
          </a:xfrm>
          <a:prstGeom prst="rect">
            <a:avLst/>
          </a:prstGeom>
          <a:noFill/>
        </p:spPr>
        <p:txBody>
          <a:bodyPr wrap="square" rtlCol="0" anchor="ctr">
            <a:spAutoFit/>
          </a:bodyPr>
          <a:lstStyle/>
          <a:p>
            <a:pPr marL="457200" indent="-457200">
              <a:buFont typeface="+mj-lt"/>
              <a:buAutoNum type="arabicPeriod"/>
            </a:pPr>
            <a:r>
              <a:rPr lang="en-US" sz="2400" dirty="0"/>
              <a:t>Bioeconomy overview </a:t>
            </a:r>
            <a:r>
              <a:rPr lang="mr-IN" sz="2400" dirty="0"/>
              <a:t>–</a:t>
            </a:r>
            <a:r>
              <a:rPr lang="en-US" sz="2400" dirty="0"/>
              <a:t> what it is, ecological limits and challenges</a:t>
            </a:r>
          </a:p>
          <a:p>
            <a:pPr marL="457200" indent="-457200">
              <a:buFont typeface="+mj-lt"/>
              <a:buAutoNum type="arabicPeriod"/>
            </a:pPr>
            <a:r>
              <a:rPr lang="en-US" sz="2400" dirty="0"/>
              <a:t>What are essential oils and herbs and how are they made?</a:t>
            </a:r>
          </a:p>
          <a:p>
            <a:pPr marL="457200" indent="-457200">
              <a:buFont typeface="+mj-lt"/>
              <a:buAutoNum type="arabicPeriod"/>
            </a:pPr>
            <a:r>
              <a:rPr lang="en-US" sz="2400" dirty="0"/>
              <a:t>Case study bioproducts</a:t>
            </a:r>
          </a:p>
          <a:p>
            <a:r>
              <a:rPr lang="en-US" sz="2400" dirty="0"/>
              <a:t>	a) Herbs in cosmetics</a:t>
            </a:r>
          </a:p>
          <a:p>
            <a:r>
              <a:rPr lang="en-US" sz="2400" dirty="0"/>
              <a:t>	b) Herbs in pharmaceuticals</a:t>
            </a:r>
          </a:p>
          <a:p>
            <a:r>
              <a:rPr lang="en-US" sz="2400" dirty="0"/>
              <a:t>	c) Essential oils in cosmetics</a:t>
            </a:r>
          </a:p>
          <a:p>
            <a:r>
              <a:rPr lang="en-US" sz="2400" dirty="0"/>
              <a:t>	d) Essential oils in pharmaceuticals </a:t>
            </a:r>
          </a:p>
          <a:p>
            <a:pPr marL="457200" indent="-457200">
              <a:buAutoNum type="arabicPeriod" startAt="3"/>
            </a:pPr>
            <a:r>
              <a:rPr lang="en-US" sz="2400" dirty="0"/>
              <a:t>Extracting oils from coffee waste</a:t>
            </a:r>
          </a:p>
          <a:p>
            <a:pPr marL="457200" indent="-457200">
              <a:buAutoNum type="arabicPeriod" startAt="3"/>
            </a:pPr>
            <a:r>
              <a:rPr lang="en-US" sz="2400" dirty="0"/>
              <a:t>SDGs applicable to producing bioproducts in the cosmetics and pharmaceuticals industries</a:t>
            </a:r>
          </a:p>
          <a:p>
            <a:pPr marL="457200" indent="-457200">
              <a:buAutoNum type="arabicPeriod" startAt="3"/>
            </a:pPr>
            <a:r>
              <a:rPr lang="en-US" sz="2400" dirty="0"/>
              <a:t>Examples of the use of Bulgarian rose and snail oil</a:t>
            </a:r>
          </a:p>
        </p:txBody>
      </p:sp>
    </p:spTree>
    <p:extLst>
      <p:ext uri="{BB962C8B-B14F-4D97-AF65-F5344CB8AC3E}">
        <p14:creationId xmlns:p14="http://schemas.microsoft.com/office/powerpoint/2010/main" val="321504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646331"/>
          </a:xfrm>
          <a:prstGeom prst="rect">
            <a:avLst/>
          </a:prstGeom>
          <a:noFill/>
        </p:spPr>
        <p:txBody>
          <a:bodyPr wrap="square" rtlCol="0">
            <a:spAutoFit/>
          </a:bodyPr>
          <a:lstStyle/>
          <a:p>
            <a:pPr algn="r"/>
            <a:r>
              <a:rPr lang="en-GB" sz="36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a:t>
            </a:r>
            <a:endPar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981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523220"/>
          </a:xfrm>
          <a:prstGeom prst="rect">
            <a:avLst/>
          </a:prstGeom>
          <a:noFill/>
        </p:spPr>
        <p:txBody>
          <a:bodyPr wrap="square" rtlCol="0" anchor="t">
            <a:spAutoFit/>
          </a:bodyPr>
          <a:lstStyle/>
          <a:p>
            <a:pPr>
              <a:spcAft>
                <a:spcPts val="2400"/>
              </a:spcAft>
            </a:pPr>
            <a:r>
              <a:rPr lang="es-ES" sz="2800" b="1" dirty="0">
                <a:solidFill>
                  <a:srgbClr val="AE0917"/>
                </a:solidFill>
                <a:latin typeface="Roboto" panose="02000000000000000000" pitchFamily="2" charset="0"/>
                <a:ea typeface="Roboto" panose="02000000000000000000" pitchFamily="2" charset="0"/>
                <a:cs typeface="Arial" panose="020B0604020202020204" pitchFamily="34" charset="0"/>
              </a:rPr>
              <a:t>Bioeconomy and Circular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Economy </a:t>
            </a:r>
            <a:r>
              <a:rPr lang="mr-IN"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waste is a valuable resource </a:t>
            </a:r>
            <a:endPar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615553"/>
          </a:xfrm>
          <a:prstGeom prst="rect">
            <a:avLst/>
          </a:prstGeom>
          <a:noFill/>
        </p:spPr>
        <p:txBody>
          <a:bodyPr wrap="square" rtlCol="0">
            <a:spAutoFit/>
          </a:bodyPr>
          <a:lstStyle/>
          <a:p>
            <a:pPr algn="r"/>
            <a:r>
              <a:rPr lang="en-GB" sz="3400" b="1" spc="100">
                <a:solidFill>
                  <a:schemeClr val="bg1"/>
                </a:solidFill>
                <a:latin typeface="Roboto" panose="02000000000000000000" pitchFamily="2" charset="0"/>
                <a:ea typeface="Roboto" panose="02000000000000000000" pitchFamily="2" charset="0"/>
                <a:cs typeface="Arial" panose="020B0604020202020204" pitchFamily="34" charset="0"/>
              </a:rPr>
              <a:t>Bioeconomy overview </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en-US" sz="1400" b="1" dirty="0"/>
              <a:t>Video (2 minutes and 9 seconds):</a:t>
            </a:r>
            <a:r>
              <a:rPr lang="en-US" sz="1400" dirty="0"/>
              <a:t> </a:t>
            </a:r>
            <a:r>
              <a:rPr lang="en-US" sz="1400" dirty="0">
                <a:hlinkClick r:id="rId5"/>
              </a:rPr>
              <a:t>https://www.youtube.com/watch?v=RfRN_hHeIKk</a:t>
            </a:r>
            <a:endParaRPr lang="en-US" sz="1400" dirty="0"/>
          </a:p>
          <a:p>
            <a:pPr defTabSz="914400">
              <a:defRPr/>
            </a:pPr>
            <a:r>
              <a:rPr lang="en-GB" sz="1400" b="1" dirty="0"/>
              <a:t>Languages for sub-titles for video include:</a:t>
            </a:r>
            <a:r>
              <a:rPr lang="en-GB" sz="1400" dirty="0"/>
              <a:t> Bulgarian, Latvian, Macedonian, Polish and Romanian</a:t>
            </a: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0882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53501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Bioeconomy challenges: </a:t>
            </a:r>
            <a:r>
              <a:rPr lang="en-GB" sz="2800" b="1" dirty="0">
                <a:solidFill>
                  <a:schemeClr val="bg1"/>
                </a:solidFill>
              </a:rPr>
              <a:t>Resource Provision and Biodiversity loss</a:t>
            </a:r>
          </a:p>
        </p:txBody>
      </p:sp>
      <p:sp>
        <p:nvSpPr>
          <p:cNvPr id="5" name="Rectangle 4"/>
          <p:cNvSpPr/>
          <p:nvPr/>
        </p:nvSpPr>
        <p:spPr>
          <a:xfrm>
            <a:off x="457597" y="1650714"/>
            <a:ext cx="11396545" cy="4401205"/>
          </a:xfrm>
          <a:prstGeom prst="rect">
            <a:avLst/>
          </a:prstGeom>
        </p:spPr>
        <p:txBody>
          <a:bodyPr wrap="square">
            <a:spAutoFit/>
          </a:bodyPr>
          <a:lstStyle/>
          <a:p>
            <a:r>
              <a:rPr lang="en-US" sz="2800" dirty="0"/>
              <a:t>Bioproducts are derived from renewable biological resources. The bioeconomy makes use of many different biomass resources, from crops to forests to microorganisms. Without these </a:t>
            </a:r>
            <a:r>
              <a:rPr lang="en-US" sz="2800" dirty="0" err="1"/>
              <a:t>feedstocks</a:t>
            </a:r>
            <a:r>
              <a:rPr lang="en-US" sz="2800" dirty="0"/>
              <a:t>, there would be no bioeconomy. </a:t>
            </a:r>
          </a:p>
          <a:p>
            <a:endParaRPr lang="en-US" sz="2800" dirty="0"/>
          </a:p>
          <a:p>
            <a:r>
              <a:rPr lang="en-US" sz="2800" dirty="0"/>
              <a:t>It is critical that the bioeconomy does not compete with food production and does not affect biodiversity. For example, marginal lands may not be used for food production but may be important for biodiversity</a:t>
            </a:r>
            <a:endParaRPr lang="en-GB" sz="2800" dirty="0"/>
          </a:p>
          <a:p>
            <a:endParaRPr lang="en-GB" sz="2800" dirty="0"/>
          </a:p>
          <a:p>
            <a:r>
              <a:rPr lang="en-GB" sz="2800" dirty="0"/>
              <a:t>It is therefore fundamental to carry a biodiversity assessment.</a:t>
            </a:r>
          </a:p>
        </p:txBody>
      </p:sp>
    </p:spTree>
    <p:extLst>
      <p:ext uri="{BB962C8B-B14F-4D97-AF65-F5344CB8AC3E}">
        <p14:creationId xmlns:p14="http://schemas.microsoft.com/office/powerpoint/2010/main" val="83477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09734" y="26734"/>
            <a:ext cx="5852418"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Technologies for processing essential oils</a:t>
            </a:r>
          </a:p>
        </p:txBody>
      </p:sp>
      <p:sp>
        <p:nvSpPr>
          <p:cNvPr id="12" name="Textfeld 11">
            <a:extLst>
              <a:ext uri="{FF2B5EF4-FFF2-40B4-BE49-F238E27FC236}">
                <a16:creationId xmlns:a16="http://schemas.microsoft.com/office/drawing/2014/main" id="{AB84E89A-BA91-1F4F-85B2-1F8980CC86A8}"/>
              </a:ext>
            </a:extLst>
          </p:cNvPr>
          <p:cNvSpPr txBox="1"/>
          <p:nvPr/>
        </p:nvSpPr>
        <p:spPr>
          <a:xfrm>
            <a:off x="7095082" y="5713207"/>
            <a:ext cx="4157703" cy="707886"/>
          </a:xfrm>
          <a:prstGeom prst="rect">
            <a:avLst/>
          </a:prstGeom>
          <a:noFill/>
        </p:spPr>
        <p:txBody>
          <a:bodyPr wrap="square" rtlCol="0">
            <a:spAutoFit/>
          </a:bodyPr>
          <a:lstStyle/>
          <a:p>
            <a:r>
              <a:rPr lang="en-GB" sz="2000" dirty="0">
                <a:ea typeface="Roboto" panose="02000000000000000000" pitchFamily="2" charset="0"/>
                <a:cs typeface="Arial" panose="020B0604020202020204" pitchFamily="34" charset="0"/>
              </a:rPr>
              <a:t>Schematic of steam distillation process.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Box 4">
            <a:extLst>
              <a:ext uri="{FF2B5EF4-FFF2-40B4-BE49-F238E27FC236}">
                <a16:creationId xmlns:a16="http://schemas.microsoft.com/office/drawing/2014/main" id="{C393FDD9-D794-1540-8C00-9CB812FFB58A}"/>
              </a:ext>
            </a:extLst>
          </p:cNvPr>
          <p:cNvSpPr txBox="1"/>
          <p:nvPr/>
        </p:nvSpPr>
        <p:spPr>
          <a:xfrm>
            <a:off x="450686" y="980841"/>
            <a:ext cx="5459048" cy="5509200"/>
          </a:xfrm>
          <a:prstGeom prst="rect">
            <a:avLst/>
          </a:prstGeom>
          <a:noFill/>
        </p:spPr>
        <p:txBody>
          <a:bodyPr wrap="square" rtlCol="0">
            <a:spAutoFit/>
          </a:bodyPr>
          <a:lstStyle/>
          <a:p>
            <a:pPr marL="342900" indent="-342900">
              <a:buFont typeface="Arial" panose="020B0604020202020204" pitchFamily="34" charset="0"/>
              <a:buChar char="•"/>
            </a:pPr>
            <a:r>
              <a:rPr lang="en-US" sz="2200" dirty="0"/>
              <a:t>Aromatic plants account for only ~10% of counted plant species globally (rare) e.g. lavender/peppermint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These </a:t>
            </a:r>
            <a:r>
              <a:rPr lang="en-US" sz="2200" dirty="0" err="1"/>
              <a:t>synthesise</a:t>
            </a:r>
            <a:r>
              <a:rPr lang="en-US" sz="2200" dirty="0"/>
              <a:t> a unique essence compound which often have health benefits due to their properties (antibacterial/antimicrobial)</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Essential oils are extracted via steam distillation or mechanically through cold pressing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Can be combined to produce natural products such as face creams, medicines and aromatherapy/herbal remedies </a:t>
            </a:r>
          </a:p>
        </p:txBody>
      </p:sp>
      <p:pic>
        <p:nvPicPr>
          <p:cNvPr id="9" name="Picture 8">
            <a:extLst>
              <a:ext uri="{FF2B5EF4-FFF2-40B4-BE49-F238E27FC236}">
                <a16:creationId xmlns:a16="http://schemas.microsoft.com/office/drawing/2014/main" id="{8637B4DA-E336-F343-B88E-9ECA193B8A6D}"/>
              </a:ext>
            </a:extLst>
          </p:cNvPr>
          <p:cNvPicPr>
            <a:picLocks noChangeAspect="1"/>
          </p:cNvPicPr>
          <p:nvPr/>
        </p:nvPicPr>
        <p:blipFill>
          <a:blip r:embed="rId4"/>
          <a:stretch>
            <a:fillRect/>
          </a:stretch>
        </p:blipFill>
        <p:spPr>
          <a:xfrm>
            <a:off x="6954947" y="1076411"/>
            <a:ext cx="3001817" cy="4691729"/>
          </a:xfrm>
          <a:prstGeom prst="rect">
            <a:avLst/>
          </a:prstGeom>
        </p:spPr>
      </p:pic>
    </p:spTree>
    <p:extLst>
      <p:ext uri="{BB962C8B-B14F-4D97-AF65-F5344CB8AC3E}">
        <p14:creationId xmlns:p14="http://schemas.microsoft.com/office/powerpoint/2010/main" val="188305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8" y="83601"/>
            <a:ext cx="6036129" cy="923330"/>
          </a:xfrm>
          <a:prstGeom prst="rect">
            <a:avLst/>
          </a:prstGeom>
          <a:noFill/>
        </p:spPr>
        <p:txBody>
          <a:bodyPr wrap="square" rtlCol="0">
            <a:spAutoFit/>
          </a:bodyPr>
          <a:lstStyle/>
          <a:p>
            <a:pPr algn="r"/>
            <a:r>
              <a:rPr lang="en-GB" sz="2800">
                <a:solidFill>
                  <a:schemeClr val="bg1"/>
                </a:solidFill>
              </a:rPr>
              <a:t>New technologies for processing herbs</a:t>
            </a:r>
          </a:p>
          <a:p>
            <a:pPr algn="r"/>
            <a:endParaRPr lang="en-GB" sz="2600" b="1" spc="10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246" y="-104526"/>
            <a:ext cx="6106886" cy="1076411"/>
          </a:xfrm>
          <a:prstGeom prst="rect">
            <a:avLst/>
          </a:prstGeom>
        </p:spPr>
      </p:pic>
      <p:graphicFrame>
        <p:nvGraphicFramePr>
          <p:cNvPr id="3" name="Diagram 2">
            <a:extLst>
              <a:ext uri="{FF2B5EF4-FFF2-40B4-BE49-F238E27FC236}">
                <a16:creationId xmlns:a16="http://schemas.microsoft.com/office/drawing/2014/main" id="{429FF23D-CE04-B348-BD68-30EFD6B01C89}"/>
              </a:ext>
            </a:extLst>
          </p:cNvPr>
          <p:cNvGraphicFramePr/>
          <p:nvPr/>
        </p:nvGraphicFramePr>
        <p:xfrm>
          <a:off x="332618" y="102088"/>
          <a:ext cx="11548534" cy="503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5B626B75-CCCB-5243-9315-C94EB913312C}"/>
              </a:ext>
            </a:extLst>
          </p:cNvPr>
          <p:cNvPicPr>
            <a:picLocks noChangeAspect="1"/>
          </p:cNvPicPr>
          <p:nvPr/>
        </p:nvPicPr>
        <p:blipFill>
          <a:blip r:embed="rId9"/>
          <a:stretch>
            <a:fillRect/>
          </a:stretch>
        </p:blipFill>
        <p:spPr>
          <a:xfrm rot="16200000">
            <a:off x="-149617" y="3955374"/>
            <a:ext cx="3180775" cy="2117352"/>
          </a:xfrm>
          <a:prstGeom prst="rect">
            <a:avLst/>
          </a:prstGeom>
        </p:spPr>
      </p:pic>
      <p:pic>
        <p:nvPicPr>
          <p:cNvPr id="6" name="Picture 5">
            <a:extLst>
              <a:ext uri="{FF2B5EF4-FFF2-40B4-BE49-F238E27FC236}">
                <a16:creationId xmlns:a16="http://schemas.microsoft.com/office/drawing/2014/main" id="{B9E542D3-B163-EA48-84C3-FC5845D0E2B7}"/>
              </a:ext>
            </a:extLst>
          </p:cNvPr>
          <p:cNvPicPr>
            <a:picLocks noChangeAspect="1"/>
          </p:cNvPicPr>
          <p:nvPr/>
        </p:nvPicPr>
        <p:blipFill>
          <a:blip r:embed="rId10"/>
          <a:stretch>
            <a:fillRect/>
          </a:stretch>
        </p:blipFill>
        <p:spPr>
          <a:xfrm rot="10800000">
            <a:off x="3053443" y="3929233"/>
            <a:ext cx="3234082" cy="2327559"/>
          </a:xfrm>
          <a:prstGeom prst="rect">
            <a:avLst/>
          </a:prstGeom>
        </p:spPr>
      </p:pic>
      <p:pic>
        <p:nvPicPr>
          <p:cNvPr id="7" name="Picture 6">
            <a:extLst>
              <a:ext uri="{FF2B5EF4-FFF2-40B4-BE49-F238E27FC236}">
                <a16:creationId xmlns:a16="http://schemas.microsoft.com/office/drawing/2014/main" id="{0ADA33A7-2383-A94F-972A-641EFEBFE66F}"/>
              </a:ext>
            </a:extLst>
          </p:cNvPr>
          <p:cNvPicPr>
            <a:picLocks noChangeAspect="1"/>
          </p:cNvPicPr>
          <p:nvPr/>
        </p:nvPicPr>
        <p:blipFill>
          <a:blip r:embed="rId11"/>
          <a:stretch>
            <a:fillRect/>
          </a:stretch>
        </p:blipFill>
        <p:spPr>
          <a:xfrm>
            <a:off x="6592394" y="3502300"/>
            <a:ext cx="5338233" cy="3302000"/>
          </a:xfrm>
          <a:prstGeom prst="rect">
            <a:avLst/>
          </a:prstGeom>
        </p:spPr>
      </p:pic>
    </p:spTree>
    <p:extLst>
      <p:ext uri="{BB962C8B-B14F-4D97-AF65-F5344CB8AC3E}">
        <p14:creationId xmlns:p14="http://schemas.microsoft.com/office/powerpoint/2010/main" val="238342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623807" y="196446"/>
            <a:ext cx="5568192" cy="523220"/>
          </a:xfrm>
          <a:prstGeom prst="rect">
            <a:avLst/>
          </a:prstGeom>
          <a:noFill/>
        </p:spPr>
        <p:txBody>
          <a:bodyPr wrap="square" rtlCol="0">
            <a:spAutoFit/>
          </a:bodyPr>
          <a:lstStyle/>
          <a:p>
            <a:pPr algn="r"/>
            <a:r>
              <a:rPr lang="en-GB" sz="2800" b="1" spc="100">
                <a:solidFill>
                  <a:schemeClr val="bg1"/>
                </a:solidFill>
                <a:ea typeface="Roboto" panose="02000000000000000000" pitchFamily="2" charset="0"/>
                <a:cs typeface="Arial" panose="020B0604020202020204" pitchFamily="34" charset="0"/>
              </a:rPr>
              <a:t>Herbal Cosmetics Bioproducts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graphicFrame>
        <p:nvGraphicFramePr>
          <p:cNvPr id="7" name="Diagram 6">
            <a:extLst>
              <a:ext uri="{FF2B5EF4-FFF2-40B4-BE49-F238E27FC236}">
                <a16:creationId xmlns:a16="http://schemas.microsoft.com/office/drawing/2014/main" id="{F900E821-5CAC-7F4F-BAF7-F7B24593340E}"/>
              </a:ext>
            </a:extLst>
          </p:cNvPr>
          <p:cNvGraphicFramePr/>
          <p:nvPr>
            <p:extLst>
              <p:ext uri="{D42A27DB-BD31-4B8C-83A1-F6EECF244321}">
                <p14:modId xmlns:p14="http://schemas.microsoft.com/office/powerpoint/2010/main" val="2413233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A271B196-7467-5E43-90F7-3DBDD425F99E}"/>
              </a:ext>
            </a:extLst>
          </p:cNvPr>
          <p:cNvSpPr txBox="1"/>
          <p:nvPr/>
        </p:nvSpPr>
        <p:spPr>
          <a:xfrm>
            <a:off x="2878667" y="1202267"/>
            <a:ext cx="5791200" cy="461665"/>
          </a:xfrm>
          <a:prstGeom prst="rect">
            <a:avLst/>
          </a:prstGeom>
          <a:noFill/>
        </p:spPr>
        <p:txBody>
          <a:bodyPr wrap="square" rtlCol="0">
            <a:spAutoFit/>
          </a:bodyPr>
          <a:lstStyle/>
          <a:p>
            <a:pPr algn="ctr"/>
            <a:r>
              <a:rPr lang="en-US" sz="2400"/>
              <a:t>Soothing and Healing Benefits</a:t>
            </a:r>
          </a:p>
        </p:txBody>
      </p:sp>
      <p:sp>
        <p:nvSpPr>
          <p:cNvPr id="10" name="TextBox 9">
            <a:extLst>
              <a:ext uri="{FF2B5EF4-FFF2-40B4-BE49-F238E27FC236}">
                <a16:creationId xmlns:a16="http://schemas.microsoft.com/office/drawing/2014/main" id="{6A5A60E6-FE36-0F4D-A8C6-46D47EE1CD60}"/>
              </a:ext>
            </a:extLst>
          </p:cNvPr>
          <p:cNvSpPr txBox="1"/>
          <p:nvPr/>
        </p:nvSpPr>
        <p:spPr>
          <a:xfrm>
            <a:off x="166410" y="1911927"/>
            <a:ext cx="1759489" cy="4893647"/>
          </a:xfrm>
          <a:prstGeom prst="rect">
            <a:avLst/>
          </a:prstGeom>
          <a:noFill/>
        </p:spPr>
        <p:txBody>
          <a:bodyPr wrap="square" rtlCol="0">
            <a:spAutoFit/>
          </a:bodyPr>
          <a:lstStyle/>
          <a:p>
            <a:pPr marL="285750" indent="-285750">
              <a:buFont typeface="Arial" panose="020B0604020202020204" pitchFamily="34" charset="0"/>
              <a:buChar char="•"/>
            </a:pPr>
            <a:r>
              <a:rPr lang="en-US" sz="2400"/>
              <a:t>100% brown algae extract (Alginate)</a:t>
            </a:r>
          </a:p>
          <a:p>
            <a:pPr marL="285750" indent="-285750">
              <a:buFont typeface="Arial" panose="020B0604020202020204" pitchFamily="34" charset="0"/>
              <a:buChar char="•"/>
            </a:pPr>
            <a:r>
              <a:rPr lang="en-US" sz="2400"/>
              <a:t>Algal blooms removals as possible source material</a:t>
            </a:r>
          </a:p>
          <a:p>
            <a:pPr marL="285750" indent="-285750">
              <a:buFont typeface="Arial" panose="020B0604020202020204" pitchFamily="34" charset="0"/>
              <a:buChar char="•"/>
            </a:pPr>
            <a:endParaRPr lang="en-US" sz="2400"/>
          </a:p>
        </p:txBody>
      </p:sp>
      <p:sp>
        <p:nvSpPr>
          <p:cNvPr id="11" name="TextBox 10">
            <a:extLst>
              <a:ext uri="{FF2B5EF4-FFF2-40B4-BE49-F238E27FC236}">
                <a16:creationId xmlns:a16="http://schemas.microsoft.com/office/drawing/2014/main" id="{F268639A-9EDF-6042-AF3E-759143CB60F5}"/>
              </a:ext>
            </a:extLst>
          </p:cNvPr>
          <p:cNvSpPr txBox="1"/>
          <p:nvPr/>
        </p:nvSpPr>
        <p:spPr>
          <a:xfrm>
            <a:off x="9875520" y="1928553"/>
            <a:ext cx="2200102" cy="3046988"/>
          </a:xfrm>
          <a:prstGeom prst="rect">
            <a:avLst/>
          </a:prstGeom>
          <a:noFill/>
        </p:spPr>
        <p:txBody>
          <a:bodyPr wrap="square" rtlCol="0">
            <a:spAutoFit/>
          </a:bodyPr>
          <a:lstStyle/>
          <a:p>
            <a:pPr marL="342900" indent="-342900">
              <a:buFont typeface="Arial" panose="020B0604020202020204" pitchFamily="34" charset="0"/>
              <a:buChar char="•"/>
            </a:pPr>
            <a:r>
              <a:rPr lang="en-US" sz="2400"/>
              <a:t>Peppermint essential oil and volcanic rock granules</a:t>
            </a:r>
          </a:p>
          <a:p>
            <a:pPr marL="342900" indent="-342900">
              <a:buFont typeface="Arial" panose="020B0604020202020204" pitchFamily="34" charset="0"/>
              <a:buChar char="•"/>
            </a:pPr>
            <a:r>
              <a:rPr lang="en-US" sz="2400"/>
              <a:t>Smooth hard skin while providing cooling effect</a:t>
            </a:r>
          </a:p>
        </p:txBody>
      </p:sp>
    </p:spTree>
    <p:extLst>
      <p:ext uri="{BB962C8B-B14F-4D97-AF65-F5344CB8AC3E}">
        <p14:creationId xmlns:p14="http://schemas.microsoft.com/office/powerpoint/2010/main" val="2619159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19694</TotalTime>
  <Words>8339</Words>
  <Application>Microsoft Macintosh PowerPoint</Application>
  <PresentationFormat>Widescreen</PresentationFormat>
  <Paragraphs>392</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Eilidh Shaw</dc:creator>
  <cp:lastModifiedBy>Clément Robijns</cp:lastModifiedBy>
  <cp:revision>218</cp:revision>
  <cp:lastPrinted>2020-02-26T12:56:59Z</cp:lastPrinted>
  <dcterms:created xsi:type="dcterms:W3CDTF">2020-02-11T14:40:54Z</dcterms:created>
  <dcterms:modified xsi:type="dcterms:W3CDTF">2020-11-13T10:31:29Z</dcterms:modified>
</cp:coreProperties>
</file>