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37" r:id="rId2"/>
    <p:sldId id="361" r:id="rId3"/>
    <p:sldId id="369" r:id="rId4"/>
    <p:sldId id="370" r:id="rId5"/>
    <p:sldId id="371" r:id="rId6"/>
    <p:sldId id="372" r:id="rId7"/>
    <p:sldId id="355" r:id="rId8"/>
    <p:sldId id="357" r:id="rId9"/>
    <p:sldId id="324" r:id="rId10"/>
    <p:sldId id="360" r:id="rId11"/>
    <p:sldId id="330" r:id="rId12"/>
    <p:sldId id="331" r:id="rId13"/>
    <p:sldId id="354" r:id="rId14"/>
    <p:sldId id="338" r:id="rId15"/>
    <p:sldId id="358" r:id="rId16"/>
    <p:sldId id="359" r:id="rId17"/>
    <p:sldId id="364" r:id="rId18"/>
    <p:sldId id="3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64" autoAdjust="0"/>
  </p:normalViewPr>
  <p:slideViewPr>
    <p:cSldViewPr snapToGrid="0" snapToObjects="1">
      <p:cViewPr varScale="1">
        <p:scale>
          <a:sx n="99" d="100"/>
          <a:sy n="99" d="100"/>
        </p:scale>
        <p:origin x="12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ADCA93-3990-8348-8BCD-7FA85BE01D1B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D085EF79-97CE-D347-AFC7-A125B4DE0248}">
      <dgm:prSet phldrT="[Text]"/>
      <dgm:spPr/>
      <dgm:t>
        <a:bodyPr/>
        <a:lstStyle/>
        <a:p>
          <a:r>
            <a:rPr lang="bg-BG" dirty="0"/>
            <a:t>Изсушаване на билките</a:t>
          </a:r>
          <a:endParaRPr lang="en-US" dirty="0"/>
        </a:p>
      </dgm:t>
    </dgm:pt>
    <dgm:pt modelId="{E5EB758F-EB6A-A84C-B739-294FBB8F7A07}" type="parTrans" cxnId="{4B83C477-435A-6740-90A5-26A3F161C6E5}">
      <dgm:prSet/>
      <dgm:spPr/>
      <dgm:t>
        <a:bodyPr/>
        <a:lstStyle/>
        <a:p>
          <a:endParaRPr lang="en-US"/>
        </a:p>
      </dgm:t>
    </dgm:pt>
    <dgm:pt modelId="{F0CF2B5F-9B30-BC49-A65B-F725399175C3}" type="sibTrans" cxnId="{4B83C477-435A-6740-90A5-26A3F161C6E5}">
      <dgm:prSet/>
      <dgm:spPr/>
      <dgm:t>
        <a:bodyPr/>
        <a:lstStyle/>
        <a:p>
          <a:endParaRPr lang="en-US"/>
        </a:p>
      </dgm:t>
    </dgm:pt>
    <dgm:pt modelId="{7CA945AD-0327-0844-8247-65A623519866}">
      <dgm:prSet phldrT="[Text]"/>
      <dgm:spPr/>
      <dgm:t>
        <a:bodyPr/>
        <a:lstStyle/>
        <a:p>
          <a:r>
            <a:rPr lang="bg-BG" dirty="0"/>
            <a:t>Смилане на билките до получаване на пудра</a:t>
          </a:r>
          <a:endParaRPr lang="en-US" dirty="0"/>
        </a:p>
      </dgm:t>
    </dgm:pt>
    <dgm:pt modelId="{349F94F9-F354-D74D-BB0B-DBD21DA8CD9E}" type="parTrans" cxnId="{716FDD22-056B-334C-8A47-0C23F6D0E5FF}">
      <dgm:prSet/>
      <dgm:spPr/>
      <dgm:t>
        <a:bodyPr/>
        <a:lstStyle/>
        <a:p>
          <a:endParaRPr lang="en-US"/>
        </a:p>
      </dgm:t>
    </dgm:pt>
    <dgm:pt modelId="{FBB6DEC5-22F2-0D4E-B311-D1966D03CDE6}" type="sibTrans" cxnId="{716FDD22-056B-334C-8A47-0C23F6D0E5FF}">
      <dgm:prSet/>
      <dgm:spPr/>
      <dgm:t>
        <a:bodyPr/>
        <a:lstStyle/>
        <a:p>
          <a:endParaRPr lang="en-US"/>
        </a:p>
      </dgm:t>
    </dgm:pt>
    <dgm:pt modelId="{941B5D1D-D480-2844-9151-B933C518FB90}">
      <dgm:prSet phldrT="[Text]"/>
      <dgm:spPr/>
      <dgm:t>
        <a:bodyPr/>
        <a:lstStyle/>
        <a:p>
          <a:r>
            <a:rPr lang="bg-BG" dirty="0"/>
            <a:t>Изпарение</a:t>
          </a:r>
          <a:r>
            <a:rPr lang="en-US" dirty="0"/>
            <a:t> </a:t>
          </a:r>
        </a:p>
      </dgm:t>
    </dgm:pt>
    <dgm:pt modelId="{522EAFD9-990E-5640-9238-6FDC7D5BC630}" type="parTrans" cxnId="{27D43E97-B0B6-894E-AD93-CF9E9A51FB44}">
      <dgm:prSet/>
      <dgm:spPr/>
      <dgm:t>
        <a:bodyPr/>
        <a:lstStyle/>
        <a:p>
          <a:endParaRPr lang="en-US"/>
        </a:p>
      </dgm:t>
    </dgm:pt>
    <dgm:pt modelId="{152D78DC-0B2F-944F-8CFA-7228D4FE38A5}" type="sibTrans" cxnId="{27D43E97-B0B6-894E-AD93-CF9E9A51FB44}">
      <dgm:prSet/>
      <dgm:spPr/>
      <dgm:t>
        <a:bodyPr/>
        <a:lstStyle/>
        <a:p>
          <a:endParaRPr lang="en-US"/>
        </a:p>
      </dgm:t>
    </dgm:pt>
    <dgm:pt modelId="{C1917F65-036C-1942-8539-4CA5D705F506}">
      <dgm:prSet/>
      <dgm:spPr/>
      <dgm:t>
        <a:bodyPr/>
        <a:lstStyle/>
        <a:p>
          <a:r>
            <a:rPr lang="bg-BG" dirty="0"/>
            <a:t>По-нататъшна обработка</a:t>
          </a:r>
          <a:endParaRPr lang="en-US" dirty="0"/>
        </a:p>
      </dgm:t>
    </dgm:pt>
    <dgm:pt modelId="{DF7D04AA-90AC-0640-B51F-F2E9E785A617}" type="parTrans" cxnId="{A23F005A-BE74-5744-9426-1FAC860E494E}">
      <dgm:prSet/>
      <dgm:spPr/>
      <dgm:t>
        <a:bodyPr/>
        <a:lstStyle/>
        <a:p>
          <a:endParaRPr lang="en-US"/>
        </a:p>
      </dgm:t>
    </dgm:pt>
    <dgm:pt modelId="{058B6546-FFC2-464B-83D9-EBCB328084C6}" type="sibTrans" cxnId="{A23F005A-BE74-5744-9426-1FAC860E494E}">
      <dgm:prSet/>
      <dgm:spPr/>
      <dgm:t>
        <a:bodyPr/>
        <a:lstStyle/>
        <a:p>
          <a:endParaRPr lang="en-US"/>
        </a:p>
      </dgm:t>
    </dgm:pt>
    <dgm:pt modelId="{6E3723AB-9C08-C243-A25C-1AD4CDC8DDB5}" type="pres">
      <dgm:prSet presAssocID="{17ADCA93-3990-8348-8BCD-7FA85BE01D1B}" presName="Name0" presStyleCnt="0">
        <dgm:presLayoutVars>
          <dgm:dir/>
          <dgm:resizeHandles val="exact"/>
        </dgm:presLayoutVars>
      </dgm:prSet>
      <dgm:spPr/>
    </dgm:pt>
    <dgm:pt modelId="{E1C65A49-7155-8C4C-8794-B5CAB75661ED}" type="pres">
      <dgm:prSet presAssocID="{D085EF79-97CE-D347-AFC7-A125B4DE0248}" presName="node" presStyleLbl="node1" presStyleIdx="0" presStyleCnt="4">
        <dgm:presLayoutVars>
          <dgm:bulletEnabled val="1"/>
        </dgm:presLayoutVars>
      </dgm:prSet>
      <dgm:spPr/>
    </dgm:pt>
    <dgm:pt modelId="{037F9D71-AC6B-1445-B091-AE368B8076A7}" type="pres">
      <dgm:prSet presAssocID="{F0CF2B5F-9B30-BC49-A65B-F725399175C3}" presName="sibTrans" presStyleLbl="sibTrans2D1" presStyleIdx="0" presStyleCnt="3"/>
      <dgm:spPr/>
    </dgm:pt>
    <dgm:pt modelId="{39A0E588-11E6-9744-BAED-CB6EE5B89E6D}" type="pres">
      <dgm:prSet presAssocID="{F0CF2B5F-9B30-BC49-A65B-F725399175C3}" presName="connectorText" presStyleLbl="sibTrans2D1" presStyleIdx="0" presStyleCnt="3"/>
      <dgm:spPr/>
    </dgm:pt>
    <dgm:pt modelId="{F797FCB9-4580-F14A-89DD-CB055089F5BA}" type="pres">
      <dgm:prSet presAssocID="{7CA945AD-0327-0844-8247-65A623519866}" presName="node" presStyleLbl="node1" presStyleIdx="1" presStyleCnt="4">
        <dgm:presLayoutVars>
          <dgm:bulletEnabled val="1"/>
        </dgm:presLayoutVars>
      </dgm:prSet>
      <dgm:spPr/>
    </dgm:pt>
    <dgm:pt modelId="{6DF975C2-0288-E141-9579-CA3040724143}" type="pres">
      <dgm:prSet presAssocID="{FBB6DEC5-22F2-0D4E-B311-D1966D03CDE6}" presName="sibTrans" presStyleLbl="sibTrans2D1" presStyleIdx="1" presStyleCnt="3"/>
      <dgm:spPr/>
    </dgm:pt>
    <dgm:pt modelId="{879DE0C9-B959-E845-A670-D117650E64AB}" type="pres">
      <dgm:prSet presAssocID="{FBB6DEC5-22F2-0D4E-B311-D1966D03CDE6}" presName="connectorText" presStyleLbl="sibTrans2D1" presStyleIdx="1" presStyleCnt="3"/>
      <dgm:spPr/>
    </dgm:pt>
    <dgm:pt modelId="{2EF08870-937E-8040-82F3-0A19676C5277}" type="pres">
      <dgm:prSet presAssocID="{941B5D1D-D480-2844-9151-B933C518FB90}" presName="node" presStyleLbl="node1" presStyleIdx="2" presStyleCnt="4">
        <dgm:presLayoutVars>
          <dgm:bulletEnabled val="1"/>
        </dgm:presLayoutVars>
      </dgm:prSet>
      <dgm:spPr/>
    </dgm:pt>
    <dgm:pt modelId="{C774D289-9E80-A843-B5D7-604719815298}" type="pres">
      <dgm:prSet presAssocID="{152D78DC-0B2F-944F-8CFA-7228D4FE38A5}" presName="sibTrans" presStyleLbl="sibTrans2D1" presStyleIdx="2" presStyleCnt="3"/>
      <dgm:spPr/>
    </dgm:pt>
    <dgm:pt modelId="{410947CB-6B23-6447-A7F3-CB8C2F96F78F}" type="pres">
      <dgm:prSet presAssocID="{152D78DC-0B2F-944F-8CFA-7228D4FE38A5}" presName="connectorText" presStyleLbl="sibTrans2D1" presStyleIdx="2" presStyleCnt="3"/>
      <dgm:spPr/>
    </dgm:pt>
    <dgm:pt modelId="{7A64D31B-1CF7-D249-A334-6091DBAC312B}" type="pres">
      <dgm:prSet presAssocID="{C1917F65-036C-1942-8539-4CA5D705F506}" presName="node" presStyleLbl="node1" presStyleIdx="3" presStyleCnt="4">
        <dgm:presLayoutVars>
          <dgm:bulletEnabled val="1"/>
        </dgm:presLayoutVars>
      </dgm:prSet>
      <dgm:spPr/>
    </dgm:pt>
  </dgm:ptLst>
  <dgm:cxnLst>
    <dgm:cxn modelId="{B39A8D18-8FB2-764A-95BE-6E0098ABEC05}" type="presOf" srcId="{941B5D1D-D480-2844-9151-B933C518FB90}" destId="{2EF08870-937E-8040-82F3-0A19676C5277}" srcOrd="0" destOrd="0" presId="urn:microsoft.com/office/officeart/2005/8/layout/process1"/>
    <dgm:cxn modelId="{9510AB1C-D20E-1844-A314-FA030B9C8FE7}" type="presOf" srcId="{17ADCA93-3990-8348-8BCD-7FA85BE01D1B}" destId="{6E3723AB-9C08-C243-A25C-1AD4CDC8DDB5}" srcOrd="0" destOrd="0" presId="urn:microsoft.com/office/officeart/2005/8/layout/process1"/>
    <dgm:cxn modelId="{EABECA1F-A9FF-2F4A-9648-5DA2D41A4E37}" type="presOf" srcId="{F0CF2B5F-9B30-BC49-A65B-F725399175C3}" destId="{39A0E588-11E6-9744-BAED-CB6EE5B89E6D}" srcOrd="1" destOrd="0" presId="urn:microsoft.com/office/officeart/2005/8/layout/process1"/>
    <dgm:cxn modelId="{716FDD22-056B-334C-8A47-0C23F6D0E5FF}" srcId="{17ADCA93-3990-8348-8BCD-7FA85BE01D1B}" destId="{7CA945AD-0327-0844-8247-65A623519866}" srcOrd="1" destOrd="0" parTransId="{349F94F9-F354-D74D-BB0B-DBD21DA8CD9E}" sibTransId="{FBB6DEC5-22F2-0D4E-B311-D1966D03CDE6}"/>
    <dgm:cxn modelId="{907C334D-CB99-064F-9472-29016A3755F5}" type="presOf" srcId="{D085EF79-97CE-D347-AFC7-A125B4DE0248}" destId="{E1C65A49-7155-8C4C-8794-B5CAB75661ED}" srcOrd="0" destOrd="0" presId="urn:microsoft.com/office/officeart/2005/8/layout/process1"/>
    <dgm:cxn modelId="{755E886E-7632-AD4C-B683-3B0FDEDDBD77}" type="presOf" srcId="{F0CF2B5F-9B30-BC49-A65B-F725399175C3}" destId="{037F9D71-AC6B-1445-B091-AE368B8076A7}" srcOrd="0" destOrd="0" presId="urn:microsoft.com/office/officeart/2005/8/layout/process1"/>
    <dgm:cxn modelId="{4B83C477-435A-6740-90A5-26A3F161C6E5}" srcId="{17ADCA93-3990-8348-8BCD-7FA85BE01D1B}" destId="{D085EF79-97CE-D347-AFC7-A125B4DE0248}" srcOrd="0" destOrd="0" parTransId="{E5EB758F-EB6A-A84C-B739-294FBB8F7A07}" sibTransId="{F0CF2B5F-9B30-BC49-A65B-F725399175C3}"/>
    <dgm:cxn modelId="{A23F005A-BE74-5744-9426-1FAC860E494E}" srcId="{17ADCA93-3990-8348-8BCD-7FA85BE01D1B}" destId="{C1917F65-036C-1942-8539-4CA5D705F506}" srcOrd="3" destOrd="0" parTransId="{DF7D04AA-90AC-0640-B51F-F2E9E785A617}" sibTransId="{058B6546-FFC2-464B-83D9-EBCB328084C6}"/>
    <dgm:cxn modelId="{CDE60B83-A3EA-1B48-BDB1-B0419F8715FF}" type="presOf" srcId="{152D78DC-0B2F-944F-8CFA-7228D4FE38A5}" destId="{C774D289-9E80-A843-B5D7-604719815298}" srcOrd="0" destOrd="0" presId="urn:microsoft.com/office/officeart/2005/8/layout/process1"/>
    <dgm:cxn modelId="{F6772290-4598-D24B-94B4-89AA5677BDB6}" type="presOf" srcId="{C1917F65-036C-1942-8539-4CA5D705F506}" destId="{7A64D31B-1CF7-D249-A334-6091DBAC312B}" srcOrd="0" destOrd="0" presId="urn:microsoft.com/office/officeart/2005/8/layout/process1"/>
    <dgm:cxn modelId="{27D43E97-B0B6-894E-AD93-CF9E9A51FB44}" srcId="{17ADCA93-3990-8348-8BCD-7FA85BE01D1B}" destId="{941B5D1D-D480-2844-9151-B933C518FB90}" srcOrd="2" destOrd="0" parTransId="{522EAFD9-990E-5640-9238-6FDC7D5BC630}" sibTransId="{152D78DC-0B2F-944F-8CFA-7228D4FE38A5}"/>
    <dgm:cxn modelId="{FDECC398-C09A-D442-9A22-9812F9283171}" type="presOf" srcId="{FBB6DEC5-22F2-0D4E-B311-D1966D03CDE6}" destId="{6DF975C2-0288-E141-9579-CA3040724143}" srcOrd="0" destOrd="0" presId="urn:microsoft.com/office/officeart/2005/8/layout/process1"/>
    <dgm:cxn modelId="{326699A0-0124-C241-8F27-26FEE7834BF2}" type="presOf" srcId="{152D78DC-0B2F-944F-8CFA-7228D4FE38A5}" destId="{410947CB-6B23-6447-A7F3-CB8C2F96F78F}" srcOrd="1" destOrd="0" presId="urn:microsoft.com/office/officeart/2005/8/layout/process1"/>
    <dgm:cxn modelId="{3CE91BA5-DA46-1F49-81D9-961A0C8E4419}" type="presOf" srcId="{FBB6DEC5-22F2-0D4E-B311-D1966D03CDE6}" destId="{879DE0C9-B959-E845-A670-D117650E64AB}" srcOrd="1" destOrd="0" presId="urn:microsoft.com/office/officeart/2005/8/layout/process1"/>
    <dgm:cxn modelId="{3770D8AF-08AB-5E43-B1F9-3CF308D14039}" type="presOf" srcId="{7CA945AD-0327-0844-8247-65A623519866}" destId="{F797FCB9-4580-F14A-89DD-CB055089F5BA}" srcOrd="0" destOrd="0" presId="urn:microsoft.com/office/officeart/2005/8/layout/process1"/>
    <dgm:cxn modelId="{0FFCFD62-EBE7-344C-8FED-61C659A7F98F}" type="presParOf" srcId="{6E3723AB-9C08-C243-A25C-1AD4CDC8DDB5}" destId="{E1C65A49-7155-8C4C-8794-B5CAB75661ED}" srcOrd="0" destOrd="0" presId="urn:microsoft.com/office/officeart/2005/8/layout/process1"/>
    <dgm:cxn modelId="{660A6617-4F1D-A64E-AE3D-ECEA26E250B5}" type="presParOf" srcId="{6E3723AB-9C08-C243-A25C-1AD4CDC8DDB5}" destId="{037F9D71-AC6B-1445-B091-AE368B8076A7}" srcOrd="1" destOrd="0" presId="urn:microsoft.com/office/officeart/2005/8/layout/process1"/>
    <dgm:cxn modelId="{C1C68C6B-72A3-3C44-92E9-2DA6D54884F9}" type="presParOf" srcId="{037F9D71-AC6B-1445-B091-AE368B8076A7}" destId="{39A0E588-11E6-9744-BAED-CB6EE5B89E6D}" srcOrd="0" destOrd="0" presId="urn:microsoft.com/office/officeart/2005/8/layout/process1"/>
    <dgm:cxn modelId="{6E74A7B4-FE6A-644B-B144-04A5D334E033}" type="presParOf" srcId="{6E3723AB-9C08-C243-A25C-1AD4CDC8DDB5}" destId="{F797FCB9-4580-F14A-89DD-CB055089F5BA}" srcOrd="2" destOrd="0" presId="urn:microsoft.com/office/officeart/2005/8/layout/process1"/>
    <dgm:cxn modelId="{E4E49A6D-3BF1-0240-8062-38B9995A6F2A}" type="presParOf" srcId="{6E3723AB-9C08-C243-A25C-1AD4CDC8DDB5}" destId="{6DF975C2-0288-E141-9579-CA3040724143}" srcOrd="3" destOrd="0" presId="urn:microsoft.com/office/officeart/2005/8/layout/process1"/>
    <dgm:cxn modelId="{5F98FABB-CFDC-8A4E-AE1F-D38A13D7BA4A}" type="presParOf" srcId="{6DF975C2-0288-E141-9579-CA3040724143}" destId="{879DE0C9-B959-E845-A670-D117650E64AB}" srcOrd="0" destOrd="0" presId="urn:microsoft.com/office/officeart/2005/8/layout/process1"/>
    <dgm:cxn modelId="{6A768EDB-A75F-1341-8778-8504C6A7EA4F}" type="presParOf" srcId="{6E3723AB-9C08-C243-A25C-1AD4CDC8DDB5}" destId="{2EF08870-937E-8040-82F3-0A19676C5277}" srcOrd="4" destOrd="0" presId="urn:microsoft.com/office/officeart/2005/8/layout/process1"/>
    <dgm:cxn modelId="{55DE664A-037B-E646-98E7-104B71D02D12}" type="presParOf" srcId="{6E3723AB-9C08-C243-A25C-1AD4CDC8DDB5}" destId="{C774D289-9E80-A843-B5D7-604719815298}" srcOrd="5" destOrd="0" presId="urn:microsoft.com/office/officeart/2005/8/layout/process1"/>
    <dgm:cxn modelId="{39039A51-8150-904F-89C1-35995275874C}" type="presParOf" srcId="{C774D289-9E80-A843-B5D7-604719815298}" destId="{410947CB-6B23-6447-A7F3-CB8C2F96F78F}" srcOrd="0" destOrd="0" presId="urn:microsoft.com/office/officeart/2005/8/layout/process1"/>
    <dgm:cxn modelId="{DC62EA44-B073-FE44-838C-4DFF34BA04B2}" type="presParOf" srcId="{6E3723AB-9C08-C243-A25C-1AD4CDC8DDB5}" destId="{7A64D31B-1CF7-D249-A334-6091DBAC312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24F41D-7332-F24B-9863-BFD05E1E4B24}" type="doc">
      <dgm:prSet loTypeId="urn:microsoft.com/office/officeart/2008/layout/BendingPictureCaption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9253D3-751A-7A4D-A3A1-93B32BB72624}">
      <dgm:prSet phldrT="[Text]"/>
      <dgm:spPr/>
      <dgm:t>
        <a:bodyPr/>
        <a:lstStyle/>
        <a:p>
          <a:r>
            <a:rPr lang="bg-BG" dirty="0"/>
            <a:t>Маска за лице от водорасли</a:t>
          </a:r>
          <a:endParaRPr lang="en-US" dirty="0"/>
        </a:p>
      </dgm:t>
    </dgm:pt>
    <dgm:pt modelId="{0CDC6995-CD80-FA4F-948E-6B0B49716874}" type="parTrans" cxnId="{0B75A18E-851C-2A47-A439-7282C05332EB}">
      <dgm:prSet/>
      <dgm:spPr/>
      <dgm:t>
        <a:bodyPr/>
        <a:lstStyle/>
        <a:p>
          <a:endParaRPr lang="en-US"/>
        </a:p>
      </dgm:t>
    </dgm:pt>
    <dgm:pt modelId="{4B95FD9F-60F1-5640-9620-BB2A09412EC5}" type="sibTrans" cxnId="{0B75A18E-851C-2A47-A439-7282C05332EB}">
      <dgm:prSet/>
      <dgm:spPr/>
      <dgm:t>
        <a:bodyPr/>
        <a:lstStyle/>
        <a:p>
          <a:endParaRPr lang="en-US"/>
        </a:p>
      </dgm:t>
    </dgm:pt>
    <dgm:pt modelId="{8B06B8C1-01F7-AE49-96ED-5ECE7063C8A2}">
      <dgm:prSet phldrT="[Text]"/>
      <dgm:spPr/>
      <dgm:t>
        <a:bodyPr/>
        <a:lstStyle/>
        <a:p>
          <a:r>
            <a:rPr lang="bg-BG" dirty="0" err="1"/>
            <a:t>Скраб</a:t>
          </a:r>
          <a:r>
            <a:rPr lang="bg-BG" dirty="0"/>
            <a:t> за крака от мента</a:t>
          </a:r>
          <a:endParaRPr lang="en-US" dirty="0"/>
        </a:p>
      </dgm:t>
    </dgm:pt>
    <dgm:pt modelId="{3C039B23-C306-4344-B750-7ED3672CA8B0}" type="parTrans" cxnId="{5DB6736C-447B-924C-AB25-70C54FA8D779}">
      <dgm:prSet/>
      <dgm:spPr/>
      <dgm:t>
        <a:bodyPr/>
        <a:lstStyle/>
        <a:p>
          <a:endParaRPr lang="en-US"/>
        </a:p>
      </dgm:t>
    </dgm:pt>
    <dgm:pt modelId="{E7B75515-D806-A74F-ACF1-BD187E592F4A}" type="sibTrans" cxnId="{5DB6736C-447B-924C-AB25-70C54FA8D779}">
      <dgm:prSet/>
      <dgm:spPr/>
      <dgm:t>
        <a:bodyPr/>
        <a:lstStyle/>
        <a:p>
          <a:endParaRPr lang="en-US"/>
        </a:p>
      </dgm:t>
    </dgm:pt>
    <dgm:pt modelId="{7F095A0D-8D47-004F-8800-5F732EA13F55}" type="pres">
      <dgm:prSet presAssocID="{8A24F41D-7332-F24B-9863-BFD05E1E4B24}" presName="diagram" presStyleCnt="0">
        <dgm:presLayoutVars>
          <dgm:dir/>
        </dgm:presLayoutVars>
      </dgm:prSet>
      <dgm:spPr/>
    </dgm:pt>
    <dgm:pt modelId="{F7C9D1E6-7F10-BE49-9ED5-FC88BEB88903}" type="pres">
      <dgm:prSet presAssocID="{C59253D3-751A-7A4D-A3A1-93B32BB72624}" presName="composite" presStyleCnt="0"/>
      <dgm:spPr/>
    </dgm:pt>
    <dgm:pt modelId="{6790A02B-895A-7447-8245-8F48D5E42843}" type="pres">
      <dgm:prSet presAssocID="{C59253D3-751A-7A4D-A3A1-93B32BB72624}" presName="Image" presStyleLbl="bgShp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9B3E-8E0F-244C-A700-959E1DAA144F}" type="pres">
      <dgm:prSet presAssocID="{C59253D3-751A-7A4D-A3A1-93B32BB72624}" presName="Parent" presStyleLbl="node0" presStyleIdx="0" presStyleCnt="2" custLinFactNeighborX="-21774" custLinFactNeighborY="89360">
        <dgm:presLayoutVars>
          <dgm:bulletEnabled val="1"/>
        </dgm:presLayoutVars>
      </dgm:prSet>
      <dgm:spPr/>
    </dgm:pt>
    <dgm:pt modelId="{35915AFC-CB92-E843-90E1-90389272D894}" type="pres">
      <dgm:prSet presAssocID="{4B95FD9F-60F1-5640-9620-BB2A09412EC5}" presName="sibTrans" presStyleCnt="0"/>
      <dgm:spPr/>
    </dgm:pt>
    <dgm:pt modelId="{BB6EB768-83CE-3349-9715-BF61CE269248}" type="pres">
      <dgm:prSet presAssocID="{8B06B8C1-01F7-AE49-96ED-5ECE7063C8A2}" presName="composite" presStyleCnt="0"/>
      <dgm:spPr/>
    </dgm:pt>
    <dgm:pt modelId="{AE3E5BCA-B5D1-A042-9728-7243BD3B00A7}" type="pres">
      <dgm:prSet presAssocID="{8B06B8C1-01F7-AE49-96ED-5ECE7063C8A2}" presName="Image" presStyleLbl="bgShp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E6CAFC3-03C4-B049-8F1D-DF12A6842135}" type="pres">
      <dgm:prSet presAssocID="{8B06B8C1-01F7-AE49-96ED-5ECE7063C8A2}" presName="Parent" presStyleLbl="node0" presStyleIdx="1" presStyleCnt="2" custLinFactNeighborX="-13557" custLinFactNeighborY="89360">
        <dgm:presLayoutVars>
          <dgm:bulletEnabled val="1"/>
        </dgm:presLayoutVars>
      </dgm:prSet>
      <dgm:spPr/>
    </dgm:pt>
  </dgm:ptLst>
  <dgm:cxnLst>
    <dgm:cxn modelId="{818AC81D-ED24-7844-92CE-7C8B5DF897CE}" type="presOf" srcId="{8B06B8C1-01F7-AE49-96ED-5ECE7063C8A2}" destId="{8E6CAFC3-03C4-B049-8F1D-DF12A6842135}" srcOrd="0" destOrd="0" presId="urn:microsoft.com/office/officeart/2008/layout/BendingPictureCaption"/>
    <dgm:cxn modelId="{E3E37462-34AB-9E49-A9B0-9A5F804FA9B2}" type="presOf" srcId="{8A24F41D-7332-F24B-9863-BFD05E1E4B24}" destId="{7F095A0D-8D47-004F-8800-5F732EA13F55}" srcOrd="0" destOrd="0" presId="urn:microsoft.com/office/officeart/2008/layout/BendingPictureCaption"/>
    <dgm:cxn modelId="{5DB6736C-447B-924C-AB25-70C54FA8D779}" srcId="{8A24F41D-7332-F24B-9863-BFD05E1E4B24}" destId="{8B06B8C1-01F7-AE49-96ED-5ECE7063C8A2}" srcOrd="1" destOrd="0" parTransId="{3C039B23-C306-4344-B750-7ED3672CA8B0}" sibTransId="{E7B75515-D806-A74F-ACF1-BD187E592F4A}"/>
    <dgm:cxn modelId="{91F85874-95DA-9C46-A833-3F8F047A54DB}" type="presOf" srcId="{C59253D3-751A-7A4D-A3A1-93B32BB72624}" destId="{6BB49B3E-8E0F-244C-A700-959E1DAA144F}" srcOrd="0" destOrd="0" presId="urn:microsoft.com/office/officeart/2008/layout/BendingPictureCaption"/>
    <dgm:cxn modelId="{0B75A18E-851C-2A47-A439-7282C05332EB}" srcId="{8A24F41D-7332-F24B-9863-BFD05E1E4B24}" destId="{C59253D3-751A-7A4D-A3A1-93B32BB72624}" srcOrd="0" destOrd="0" parTransId="{0CDC6995-CD80-FA4F-948E-6B0B49716874}" sibTransId="{4B95FD9F-60F1-5640-9620-BB2A09412EC5}"/>
    <dgm:cxn modelId="{9CEEC292-C7FE-A44C-81D7-E98593BFEE60}" type="presParOf" srcId="{7F095A0D-8D47-004F-8800-5F732EA13F55}" destId="{F7C9D1E6-7F10-BE49-9ED5-FC88BEB88903}" srcOrd="0" destOrd="0" presId="urn:microsoft.com/office/officeart/2008/layout/BendingPictureCaption"/>
    <dgm:cxn modelId="{B36DB8B5-C392-E84F-BD45-2907C078766E}" type="presParOf" srcId="{F7C9D1E6-7F10-BE49-9ED5-FC88BEB88903}" destId="{6790A02B-895A-7447-8245-8F48D5E42843}" srcOrd="0" destOrd="0" presId="urn:microsoft.com/office/officeart/2008/layout/BendingPictureCaption"/>
    <dgm:cxn modelId="{0D8D2BBF-5226-0240-97CD-F9CF77B771A5}" type="presParOf" srcId="{F7C9D1E6-7F10-BE49-9ED5-FC88BEB88903}" destId="{6BB49B3E-8E0F-244C-A700-959E1DAA144F}" srcOrd="1" destOrd="0" presId="urn:microsoft.com/office/officeart/2008/layout/BendingPictureCaption"/>
    <dgm:cxn modelId="{6AB19D76-BD6E-1144-AC30-6DF0E67E60A2}" type="presParOf" srcId="{7F095A0D-8D47-004F-8800-5F732EA13F55}" destId="{35915AFC-CB92-E843-90E1-90389272D894}" srcOrd="1" destOrd="0" presId="urn:microsoft.com/office/officeart/2008/layout/BendingPictureCaption"/>
    <dgm:cxn modelId="{D0B60C8C-036F-FD42-B77B-004E9913A2CC}" type="presParOf" srcId="{7F095A0D-8D47-004F-8800-5F732EA13F55}" destId="{BB6EB768-83CE-3349-9715-BF61CE269248}" srcOrd="2" destOrd="0" presId="urn:microsoft.com/office/officeart/2008/layout/BendingPictureCaption"/>
    <dgm:cxn modelId="{80858D4B-C04F-5A47-86BC-03B55ED6D24D}" type="presParOf" srcId="{BB6EB768-83CE-3349-9715-BF61CE269248}" destId="{AE3E5BCA-B5D1-A042-9728-7243BD3B00A7}" srcOrd="0" destOrd="0" presId="urn:microsoft.com/office/officeart/2008/layout/BendingPictureCaption"/>
    <dgm:cxn modelId="{5633F91F-94D2-4543-A1B6-73FEC197815C}" type="presParOf" srcId="{BB6EB768-83CE-3349-9715-BF61CE269248}" destId="{8E6CAFC3-03C4-B049-8F1D-DF12A684213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4F41D-7332-F24B-9863-BFD05E1E4B24}" type="doc">
      <dgm:prSet loTypeId="urn:microsoft.com/office/officeart/2008/layout/BendingPictureCaption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9253D3-751A-7A4D-A3A1-93B32BB72624}">
      <dgm:prSet phldrT="[Text]"/>
      <dgm:spPr/>
      <dgm:t>
        <a:bodyPr/>
        <a:lstStyle/>
        <a:p>
          <a:r>
            <a:rPr lang="bg-BG" dirty="0"/>
            <a:t>Хранителна добавка </a:t>
          </a:r>
          <a:r>
            <a:rPr lang="bg-BG" dirty="0" err="1"/>
            <a:t>спирулина</a:t>
          </a:r>
          <a:endParaRPr lang="en-US" dirty="0"/>
        </a:p>
      </dgm:t>
    </dgm:pt>
    <dgm:pt modelId="{0CDC6995-CD80-FA4F-948E-6B0B49716874}" type="parTrans" cxnId="{0B75A18E-851C-2A47-A439-7282C05332EB}">
      <dgm:prSet/>
      <dgm:spPr/>
      <dgm:t>
        <a:bodyPr/>
        <a:lstStyle/>
        <a:p>
          <a:endParaRPr lang="en-US"/>
        </a:p>
      </dgm:t>
    </dgm:pt>
    <dgm:pt modelId="{4B95FD9F-60F1-5640-9620-BB2A09412EC5}" type="sibTrans" cxnId="{0B75A18E-851C-2A47-A439-7282C05332EB}">
      <dgm:prSet/>
      <dgm:spPr/>
      <dgm:t>
        <a:bodyPr/>
        <a:lstStyle/>
        <a:p>
          <a:endParaRPr lang="en-US"/>
        </a:p>
      </dgm:t>
    </dgm:pt>
    <dgm:pt modelId="{8B06B8C1-01F7-AE49-96ED-5ECE7063C8A2}">
      <dgm:prSet phldrT="[Text]"/>
      <dgm:spPr/>
      <dgm:t>
        <a:bodyPr/>
        <a:lstStyle/>
        <a:p>
          <a:r>
            <a:rPr lang="bg-BG" dirty="0"/>
            <a:t>Капсули с ментово масло</a:t>
          </a:r>
          <a:endParaRPr lang="en-US" dirty="0"/>
        </a:p>
      </dgm:t>
    </dgm:pt>
    <dgm:pt modelId="{3C039B23-C306-4344-B750-7ED3672CA8B0}" type="parTrans" cxnId="{5DB6736C-447B-924C-AB25-70C54FA8D779}">
      <dgm:prSet/>
      <dgm:spPr/>
      <dgm:t>
        <a:bodyPr/>
        <a:lstStyle/>
        <a:p>
          <a:endParaRPr lang="en-US"/>
        </a:p>
      </dgm:t>
    </dgm:pt>
    <dgm:pt modelId="{E7B75515-D806-A74F-ACF1-BD187E592F4A}" type="sibTrans" cxnId="{5DB6736C-447B-924C-AB25-70C54FA8D779}">
      <dgm:prSet/>
      <dgm:spPr/>
      <dgm:t>
        <a:bodyPr/>
        <a:lstStyle/>
        <a:p>
          <a:endParaRPr lang="en-US"/>
        </a:p>
      </dgm:t>
    </dgm:pt>
    <dgm:pt modelId="{7F095A0D-8D47-004F-8800-5F732EA13F55}" type="pres">
      <dgm:prSet presAssocID="{8A24F41D-7332-F24B-9863-BFD05E1E4B24}" presName="diagram" presStyleCnt="0">
        <dgm:presLayoutVars>
          <dgm:dir/>
        </dgm:presLayoutVars>
      </dgm:prSet>
      <dgm:spPr/>
    </dgm:pt>
    <dgm:pt modelId="{F7C9D1E6-7F10-BE49-9ED5-FC88BEB88903}" type="pres">
      <dgm:prSet presAssocID="{C59253D3-751A-7A4D-A3A1-93B32BB72624}" presName="composite" presStyleCnt="0"/>
      <dgm:spPr/>
    </dgm:pt>
    <dgm:pt modelId="{6790A02B-895A-7447-8245-8F48D5E42843}" type="pres">
      <dgm:prSet presAssocID="{C59253D3-751A-7A4D-A3A1-93B32BB72624}" presName="Image" presStyleLbl="bgShp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9B3E-8E0F-244C-A700-959E1DAA144F}" type="pres">
      <dgm:prSet presAssocID="{C59253D3-751A-7A4D-A3A1-93B32BB72624}" presName="Parent" presStyleLbl="node0" presStyleIdx="0" presStyleCnt="2" custLinFactNeighborX="-21774" custLinFactNeighborY="89360">
        <dgm:presLayoutVars>
          <dgm:bulletEnabled val="1"/>
        </dgm:presLayoutVars>
      </dgm:prSet>
      <dgm:spPr/>
    </dgm:pt>
    <dgm:pt modelId="{35915AFC-CB92-E843-90E1-90389272D894}" type="pres">
      <dgm:prSet presAssocID="{4B95FD9F-60F1-5640-9620-BB2A09412EC5}" presName="sibTrans" presStyleCnt="0"/>
      <dgm:spPr/>
    </dgm:pt>
    <dgm:pt modelId="{BB6EB768-83CE-3349-9715-BF61CE269248}" type="pres">
      <dgm:prSet presAssocID="{8B06B8C1-01F7-AE49-96ED-5ECE7063C8A2}" presName="composite" presStyleCnt="0"/>
      <dgm:spPr/>
    </dgm:pt>
    <dgm:pt modelId="{AE3E5BCA-B5D1-A042-9728-7243BD3B00A7}" type="pres">
      <dgm:prSet presAssocID="{8B06B8C1-01F7-AE49-96ED-5ECE7063C8A2}" presName="Image" presStyleLbl="bgShp" presStyleIdx="1" presStyleCnt="2" custLinFactNeighborX="-3629" custLinFactNeighborY="-329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E6CAFC3-03C4-B049-8F1D-DF12A6842135}" type="pres">
      <dgm:prSet presAssocID="{8B06B8C1-01F7-AE49-96ED-5ECE7063C8A2}" presName="Parent" presStyleLbl="node0" presStyleIdx="1" presStyleCnt="2" custLinFactNeighborX="-23407" custLinFactNeighborY="94306">
        <dgm:presLayoutVars>
          <dgm:bulletEnabled val="1"/>
        </dgm:presLayoutVars>
      </dgm:prSet>
      <dgm:spPr/>
    </dgm:pt>
  </dgm:ptLst>
  <dgm:cxnLst>
    <dgm:cxn modelId="{818AC81D-ED24-7844-92CE-7C8B5DF897CE}" type="presOf" srcId="{8B06B8C1-01F7-AE49-96ED-5ECE7063C8A2}" destId="{8E6CAFC3-03C4-B049-8F1D-DF12A6842135}" srcOrd="0" destOrd="0" presId="urn:microsoft.com/office/officeart/2008/layout/BendingPictureCaption"/>
    <dgm:cxn modelId="{E3E37462-34AB-9E49-A9B0-9A5F804FA9B2}" type="presOf" srcId="{8A24F41D-7332-F24B-9863-BFD05E1E4B24}" destId="{7F095A0D-8D47-004F-8800-5F732EA13F55}" srcOrd="0" destOrd="0" presId="urn:microsoft.com/office/officeart/2008/layout/BendingPictureCaption"/>
    <dgm:cxn modelId="{5DB6736C-447B-924C-AB25-70C54FA8D779}" srcId="{8A24F41D-7332-F24B-9863-BFD05E1E4B24}" destId="{8B06B8C1-01F7-AE49-96ED-5ECE7063C8A2}" srcOrd="1" destOrd="0" parTransId="{3C039B23-C306-4344-B750-7ED3672CA8B0}" sibTransId="{E7B75515-D806-A74F-ACF1-BD187E592F4A}"/>
    <dgm:cxn modelId="{91F85874-95DA-9C46-A833-3F8F047A54DB}" type="presOf" srcId="{C59253D3-751A-7A4D-A3A1-93B32BB72624}" destId="{6BB49B3E-8E0F-244C-A700-959E1DAA144F}" srcOrd="0" destOrd="0" presId="urn:microsoft.com/office/officeart/2008/layout/BendingPictureCaption"/>
    <dgm:cxn modelId="{0B75A18E-851C-2A47-A439-7282C05332EB}" srcId="{8A24F41D-7332-F24B-9863-BFD05E1E4B24}" destId="{C59253D3-751A-7A4D-A3A1-93B32BB72624}" srcOrd="0" destOrd="0" parTransId="{0CDC6995-CD80-FA4F-948E-6B0B49716874}" sibTransId="{4B95FD9F-60F1-5640-9620-BB2A09412EC5}"/>
    <dgm:cxn modelId="{9CEEC292-C7FE-A44C-81D7-E98593BFEE60}" type="presParOf" srcId="{7F095A0D-8D47-004F-8800-5F732EA13F55}" destId="{F7C9D1E6-7F10-BE49-9ED5-FC88BEB88903}" srcOrd="0" destOrd="0" presId="urn:microsoft.com/office/officeart/2008/layout/BendingPictureCaption"/>
    <dgm:cxn modelId="{B36DB8B5-C392-E84F-BD45-2907C078766E}" type="presParOf" srcId="{F7C9D1E6-7F10-BE49-9ED5-FC88BEB88903}" destId="{6790A02B-895A-7447-8245-8F48D5E42843}" srcOrd="0" destOrd="0" presId="urn:microsoft.com/office/officeart/2008/layout/BendingPictureCaption"/>
    <dgm:cxn modelId="{0D8D2BBF-5226-0240-97CD-F9CF77B771A5}" type="presParOf" srcId="{F7C9D1E6-7F10-BE49-9ED5-FC88BEB88903}" destId="{6BB49B3E-8E0F-244C-A700-959E1DAA144F}" srcOrd="1" destOrd="0" presId="urn:microsoft.com/office/officeart/2008/layout/BendingPictureCaption"/>
    <dgm:cxn modelId="{6AB19D76-BD6E-1144-AC30-6DF0E67E60A2}" type="presParOf" srcId="{7F095A0D-8D47-004F-8800-5F732EA13F55}" destId="{35915AFC-CB92-E843-90E1-90389272D894}" srcOrd="1" destOrd="0" presId="urn:microsoft.com/office/officeart/2008/layout/BendingPictureCaption"/>
    <dgm:cxn modelId="{D0B60C8C-036F-FD42-B77B-004E9913A2CC}" type="presParOf" srcId="{7F095A0D-8D47-004F-8800-5F732EA13F55}" destId="{BB6EB768-83CE-3349-9715-BF61CE269248}" srcOrd="2" destOrd="0" presId="urn:microsoft.com/office/officeart/2008/layout/BendingPictureCaption"/>
    <dgm:cxn modelId="{80858D4B-C04F-5A47-86BC-03B55ED6D24D}" type="presParOf" srcId="{BB6EB768-83CE-3349-9715-BF61CE269248}" destId="{AE3E5BCA-B5D1-A042-9728-7243BD3B00A7}" srcOrd="0" destOrd="0" presId="urn:microsoft.com/office/officeart/2008/layout/BendingPictureCaption"/>
    <dgm:cxn modelId="{5633F91F-94D2-4543-A1B6-73FEC197815C}" type="presParOf" srcId="{BB6EB768-83CE-3349-9715-BF61CE269248}" destId="{8E6CAFC3-03C4-B049-8F1D-DF12A684213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65A49-7155-8C4C-8794-B5CAB75661ED}">
      <dsp:nvSpPr>
        <dsp:cNvPr id="0" name=""/>
        <dsp:cNvSpPr/>
      </dsp:nvSpPr>
      <dsp:spPr>
        <a:xfrm>
          <a:off x="5075" y="1077856"/>
          <a:ext cx="2218919" cy="1331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Изсушаване на билките</a:t>
          </a:r>
          <a:endParaRPr lang="en-US" sz="1900" kern="1200" dirty="0"/>
        </a:p>
      </dsp:txBody>
      <dsp:txXfrm>
        <a:off x="44069" y="1116850"/>
        <a:ext cx="2140931" cy="1253363"/>
      </dsp:txXfrm>
    </dsp:sp>
    <dsp:sp modelId="{037F9D71-AC6B-1445-B091-AE368B8076A7}">
      <dsp:nvSpPr>
        <dsp:cNvPr id="0" name=""/>
        <dsp:cNvSpPr/>
      </dsp:nvSpPr>
      <dsp:spPr>
        <a:xfrm>
          <a:off x="2445887" y="1468385"/>
          <a:ext cx="470411" cy="5502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445887" y="1578443"/>
        <a:ext cx="329288" cy="330176"/>
      </dsp:txXfrm>
    </dsp:sp>
    <dsp:sp modelId="{F797FCB9-4580-F14A-89DD-CB055089F5BA}">
      <dsp:nvSpPr>
        <dsp:cNvPr id="0" name=""/>
        <dsp:cNvSpPr/>
      </dsp:nvSpPr>
      <dsp:spPr>
        <a:xfrm>
          <a:off x="3111563" y="1077856"/>
          <a:ext cx="2218919" cy="1331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Смилане на билките до получаване на пудра</a:t>
          </a:r>
          <a:endParaRPr lang="en-US" sz="1900" kern="1200" dirty="0"/>
        </a:p>
      </dsp:txBody>
      <dsp:txXfrm>
        <a:off x="3150557" y="1116850"/>
        <a:ext cx="2140931" cy="1253363"/>
      </dsp:txXfrm>
    </dsp:sp>
    <dsp:sp modelId="{6DF975C2-0288-E141-9579-CA3040724143}">
      <dsp:nvSpPr>
        <dsp:cNvPr id="0" name=""/>
        <dsp:cNvSpPr/>
      </dsp:nvSpPr>
      <dsp:spPr>
        <a:xfrm>
          <a:off x="5552375" y="1468385"/>
          <a:ext cx="470411" cy="5502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552375" y="1578443"/>
        <a:ext cx="329288" cy="330176"/>
      </dsp:txXfrm>
    </dsp:sp>
    <dsp:sp modelId="{2EF08870-937E-8040-82F3-0A19676C5277}">
      <dsp:nvSpPr>
        <dsp:cNvPr id="0" name=""/>
        <dsp:cNvSpPr/>
      </dsp:nvSpPr>
      <dsp:spPr>
        <a:xfrm>
          <a:off x="6218050" y="1077856"/>
          <a:ext cx="2218919" cy="1331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Изпарение</a:t>
          </a:r>
          <a:r>
            <a:rPr lang="en-US" sz="1900" kern="1200" dirty="0"/>
            <a:t> </a:t>
          </a:r>
        </a:p>
      </dsp:txBody>
      <dsp:txXfrm>
        <a:off x="6257044" y="1116850"/>
        <a:ext cx="2140931" cy="1253363"/>
      </dsp:txXfrm>
    </dsp:sp>
    <dsp:sp modelId="{C774D289-9E80-A843-B5D7-604719815298}">
      <dsp:nvSpPr>
        <dsp:cNvPr id="0" name=""/>
        <dsp:cNvSpPr/>
      </dsp:nvSpPr>
      <dsp:spPr>
        <a:xfrm>
          <a:off x="8658862" y="1468385"/>
          <a:ext cx="470411" cy="5502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658862" y="1578443"/>
        <a:ext cx="329288" cy="330176"/>
      </dsp:txXfrm>
    </dsp:sp>
    <dsp:sp modelId="{7A64D31B-1CF7-D249-A334-6091DBAC312B}">
      <dsp:nvSpPr>
        <dsp:cNvPr id="0" name=""/>
        <dsp:cNvSpPr/>
      </dsp:nvSpPr>
      <dsp:spPr>
        <a:xfrm>
          <a:off x="9324538" y="1077856"/>
          <a:ext cx="2218919" cy="1331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По-нататъшна обработка</a:t>
          </a:r>
          <a:endParaRPr lang="en-US" sz="1900" kern="1200" dirty="0"/>
        </a:p>
      </dsp:txBody>
      <dsp:txXfrm>
        <a:off x="9363532" y="1116850"/>
        <a:ext cx="2140931" cy="1253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0A02B-895A-7447-8245-8F48D5E42843}">
      <dsp:nvSpPr>
        <dsp:cNvPr id="0" name=""/>
        <dsp:cNvSpPr/>
      </dsp:nvSpPr>
      <dsp:spPr>
        <a:xfrm>
          <a:off x="3756" y="1243541"/>
          <a:ext cx="3609951" cy="266774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49B3E-8E0F-244C-A700-959E1DAA144F}">
      <dsp:nvSpPr>
        <dsp:cNvPr id="0" name=""/>
        <dsp:cNvSpPr/>
      </dsp:nvSpPr>
      <dsp:spPr>
        <a:xfrm>
          <a:off x="56103" y="4095585"/>
          <a:ext cx="3110703" cy="747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bg-BG" sz="2300" kern="1200" dirty="0"/>
            <a:t>Маска за лице от водорасли</a:t>
          </a:r>
          <a:endParaRPr lang="en-US" sz="2300" kern="1200" dirty="0"/>
        </a:p>
      </dsp:txBody>
      <dsp:txXfrm>
        <a:off x="56103" y="4095585"/>
        <a:ext cx="3110703" cy="747553"/>
      </dsp:txXfrm>
    </dsp:sp>
    <dsp:sp modelId="{AE3E5BCA-B5D1-A042-9728-7243BD3B00A7}">
      <dsp:nvSpPr>
        <dsp:cNvPr id="0" name=""/>
        <dsp:cNvSpPr/>
      </dsp:nvSpPr>
      <dsp:spPr>
        <a:xfrm>
          <a:off x="4283868" y="1243541"/>
          <a:ext cx="3609951" cy="2667740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CAFC3-03C4-B049-8F1D-DF12A6842135}">
      <dsp:nvSpPr>
        <dsp:cNvPr id="0" name=""/>
        <dsp:cNvSpPr/>
      </dsp:nvSpPr>
      <dsp:spPr>
        <a:xfrm>
          <a:off x="4591821" y="4095585"/>
          <a:ext cx="3110703" cy="747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bg-BG" sz="2300" kern="1200" dirty="0" err="1"/>
            <a:t>Скраб</a:t>
          </a:r>
          <a:r>
            <a:rPr lang="bg-BG" sz="2300" kern="1200" dirty="0"/>
            <a:t> за крака от мента</a:t>
          </a:r>
          <a:endParaRPr lang="en-US" sz="2300" kern="1200" dirty="0"/>
        </a:p>
      </dsp:txBody>
      <dsp:txXfrm>
        <a:off x="4591821" y="4095585"/>
        <a:ext cx="3110703" cy="7475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0A02B-895A-7447-8245-8F48D5E42843}">
      <dsp:nvSpPr>
        <dsp:cNvPr id="0" name=""/>
        <dsp:cNvSpPr/>
      </dsp:nvSpPr>
      <dsp:spPr>
        <a:xfrm>
          <a:off x="3756" y="1243541"/>
          <a:ext cx="3609951" cy="266774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49B3E-8E0F-244C-A700-959E1DAA144F}">
      <dsp:nvSpPr>
        <dsp:cNvPr id="0" name=""/>
        <dsp:cNvSpPr/>
      </dsp:nvSpPr>
      <dsp:spPr>
        <a:xfrm>
          <a:off x="56103" y="4095585"/>
          <a:ext cx="3110703" cy="747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bg-BG" sz="2300" kern="1200" dirty="0"/>
            <a:t>Хранителна добавка </a:t>
          </a:r>
          <a:r>
            <a:rPr lang="bg-BG" sz="2300" kern="1200" dirty="0" err="1"/>
            <a:t>спирулина</a:t>
          </a:r>
          <a:endParaRPr lang="en-US" sz="2300" kern="1200" dirty="0"/>
        </a:p>
      </dsp:txBody>
      <dsp:txXfrm>
        <a:off x="56103" y="4095585"/>
        <a:ext cx="3110703" cy="747553"/>
      </dsp:txXfrm>
    </dsp:sp>
    <dsp:sp modelId="{AE3E5BCA-B5D1-A042-9728-7243BD3B00A7}">
      <dsp:nvSpPr>
        <dsp:cNvPr id="0" name=""/>
        <dsp:cNvSpPr/>
      </dsp:nvSpPr>
      <dsp:spPr>
        <a:xfrm>
          <a:off x="4152863" y="1155639"/>
          <a:ext cx="3609951" cy="26677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CAFC3-03C4-B049-8F1D-DF12A6842135}">
      <dsp:nvSpPr>
        <dsp:cNvPr id="0" name=""/>
        <dsp:cNvSpPr/>
      </dsp:nvSpPr>
      <dsp:spPr>
        <a:xfrm>
          <a:off x="4285417" y="4132559"/>
          <a:ext cx="3110703" cy="747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bg-BG" sz="2300" kern="1200" dirty="0"/>
            <a:t>Капсули с ментово масло</a:t>
          </a:r>
          <a:endParaRPr lang="en-US" sz="2300" kern="1200" dirty="0"/>
        </a:p>
      </dsp:txBody>
      <dsp:txXfrm>
        <a:off x="4285417" y="4132559"/>
        <a:ext cx="3110703" cy="747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A3EA5-0058-634B-A196-7D1679ABEB82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C0025-0B10-1C47-99D7-28CD710E1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3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c7dYah5CtM&amp;feature=youtu.b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hytocode.net/products/rose-kiss/protective-day-crea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interreg-danube.eu/uploads/media/approved_project_output/0001/30/a319626f134bfa2747eab95550024252de5b37c0.pdf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innovation-region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bioeconomy/pdf/ec_bioeconomy_strategy_2018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fRN_hHeIK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research/bioeconomy/pdf/ec_bioeconomy_strategy_2018.pdf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news/new-bioeconomy-strategy-sustainable-europe-2018-oct-11-0_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02.safelinks.protection.outlook.com/?url=https://www.sciencedirect.com/science/article/abs/pii/S0921800918308115&amp;data=02|01|elsa.joao@strath.ac.uk|cd9b09a7de14463d665608d813a81961|631e0763153347eba5cd0457bee5944e|0|0|637280960594483913&amp;sdata=OF9qjOzeXVu24IZ6RuYTJiWurAzaY5DX79fuy8fdPgw=&amp;reserved=0" TargetMode="External"/><Relationship Id="rId5" Type="http://schemas.openxmlformats.org/officeDocument/2006/relationships/hyperlink" Target="https://eur02.safelinks.protection.outlook.com/?url=https://www.sciencedirect.com/science/article/pii/S0921800918317178&amp;data=02|01|elsa.joao@strath.ac.uk|cd9b09a7de14463d665608d813a81961|631e0763153347eba5cd0457bee5944e|0|0|637280960594483913&amp;sdata=s3f/d0i6XeeboMqvkuRQhNF+nw7GQKpjQBfvA37wysg=&amp;reserved=0" TargetMode="External"/><Relationship Id="rId4" Type="http://schemas.openxmlformats.org/officeDocument/2006/relationships/hyperlink" Target="https://ec.europa.eu/research/bioeconomy/pdf/ec_bioeconomy_actions_2018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fcc.co.uk/news-big-bioeconomy-challenges-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aia.org/fasttips.php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6085241401735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thebodyshop.com/en-gb/body/foot-care/peppermint-reviving-pumice-foot-scrub/p/p000737" TargetMode="External"/><Relationship Id="rId4" Type="http://schemas.openxmlformats.org/officeDocument/2006/relationships/hyperlink" Target="https://bielendaprofessional.pl/en/products/ultra-soothing-algae-face-mask-with-diatomaceous-cla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видеоклипа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уводния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11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11 и 22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027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Обърнете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внимание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Спирулина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гарантира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приемат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витамини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минерали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здравословна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обърнете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внимание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капсулите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ментово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й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подуването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корема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популярни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засилената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реклама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спомогне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по-вредни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токсичните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пуснати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ХРАНИТЕЛНА ДОБАВКА СПИРУЛИНА: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синьо-зелени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цианобактерии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(66%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(!)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фибри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витамини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група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манган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желязо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калций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Спирулина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прах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богата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витамин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В1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тиамин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допринася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нормалната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функция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сърцето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психологическата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функция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имунната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Спирулина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прах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15гр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10гр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помагат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поддържаме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мускулна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Спирулината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прах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желязо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тялото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чувства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уморено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кислород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тялото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Спирулината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добър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калций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допринася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специфични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КАПСУЛИ МЕНТОВО МАСЛО: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Доказано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ментовото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подуването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синдрома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раздразнените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черва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комбинира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комбинира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евкалипт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карамфил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симптомите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алергии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състояния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сенна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хрема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антихистамини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кокосово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симптомите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нуждата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транспортирането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лаборатории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разтворят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морските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екстракти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нетоксични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морския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https://naturya.com/single-ingredients/spirulina-powder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https://thracianoils.com/peppermint-oil/)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McKay, D.L., Blumberg, J.B. (2006).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биоактивността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ментов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(Mentha piperita L.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Phytotherapy Research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20: 619-633.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134-C033-134E-A734-0ECA2D34BE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7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Насочете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вниманието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най-вече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овлажняване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дерматологична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Балтийски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колаген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счита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смисъл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това) и това,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беше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разгледано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гарантира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торове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безопасни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човешка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чувствителна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склонна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алергии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 ОТ БАЛТИЙСКИ КОЛАГЕН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(Gdynia).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сладководни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соленоводни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колаген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колагенови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достатъчно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овлажни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обогати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Балтийския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колаген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никакви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багрила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хидрат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съединителнотъканни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сладководни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същевременно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създава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дерматологично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изгоден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ПРОЗРАЧЕН БЛЯСЪК ЗА УСТНИ ОТ СОЧЕН КОЗМЕТИЧЕН ФИТОПИГМЕНТ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ексклузивната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влажна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Juice Beauty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глицерин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бетаин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фосфолипиди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повишаване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хидратацията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изключителната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Juice Beauty Phyto-Pigments.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Американска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съставки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Калифорния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www.juicybeauty.com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съобщават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предимствата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блясък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Според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проучване, проведено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The Organic Center,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плодовете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зеленчуците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повишат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антиоксиданти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близо 30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процента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сравнение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конвенционални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дерматологични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увеличават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овлажняването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тяхната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блясък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конвенционалните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http://balticcollagen.pl/baltic-collagen-en/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https://juicebeauty.com/pages/why-juice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https://juicebeauty.com/collections/makeup-shop-by-category-lips/products/phyto-pigments-sheer-lip-gloss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134-C033-134E-A734-0ECA2D34BE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65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Biolat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възпалена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лечебните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открити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иглолистни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Насочете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вниманието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психичното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лавандуловото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безпокойството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конвенционалните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физическото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порязвания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одрасквания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BIOLAT ‘SILBIOLA CREAM’: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Silbiols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екстракт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смърч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биоактивни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съединения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епиманол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фитостероли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иглолистни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смърч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борови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ароматерапията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кремовете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тук,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възпалена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алергична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охлаждащи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лечебни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здравословна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напитка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Ho-Fi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диетата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зимата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описания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по-горе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главно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иглолистни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листа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извлече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биоактивните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превърне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висококачествени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диетата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растителната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ЛАВАНДУЛОВО ЕТЕРИЧНО АРОМАТЕРАПИЙНО МАСЛО: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Лавандулата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най-популярните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ароматерапия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помощта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дестилация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по-горе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12,95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британски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чисто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скъпо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луксозен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Успокояващите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лавандула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спомогнат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безпокойството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релаксацията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спомогнат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добър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нощен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лавандулата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ефективна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порязвания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драскотини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подхранване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суха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напукана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слънцето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https://www.biolat.lv/en/products/needle-processing-products/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https://www.tisserand.com/aromatherapy/lavender-ethically-harvested-pure-essential-oil-20ml/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b="0" dirty="0"/>
              <a:t>/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134-C033-134E-A734-0ECA2D34BE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3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Пуснете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видеоклип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YouTube,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описващ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Revive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Eco,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щракнете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използвайте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следната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https://www.youtube.com/watch?v=lc7dYah5CtM&amp;feature=youtu.be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Продължителност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видеоклипа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Използвайте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аспекти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Revive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Eco,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какъв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характерът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тяхната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събират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утайки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важността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намирането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огромните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щети,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масовото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най-широко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засегнато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Амазон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накрая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насочете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вниманието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студентите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почувстват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биоматериал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разчитат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Великобритания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пием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55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чаши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половин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утайка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губят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“(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Revive Eco). Revive Eco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утайка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събира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кафенета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фирми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Revive Eco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утайката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немска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лаборатория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съзнателна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окаже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голямо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влияние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негативните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обезлесяването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плодовете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маслената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Индонезия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Малайзия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съставляват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85%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доставки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WWF (WWF, 2020).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Обаче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медиите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обезлесяването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тропическите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Амазонка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Амазонка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палмовото масло 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2012 г.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впечатляващо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1090 kм2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почти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1400 kм2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най-големият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производител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Carvhalo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al, 2015: 868).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отрицателни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животински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орангутаните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почти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в близо 50%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пакетираните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супермаркетите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пица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понички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шоколад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дезодорант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шампоан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зъби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червило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(WWF, 2020).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приблизително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70%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(Zuckerman, 2017).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Revive Eco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широко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значително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негативното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обезлесяването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същевременно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отиват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сметище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https://revive-eco.com/about/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WWF (2020). 8 Things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Know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About Palm Oil.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://www.wwf.org.uk/updates/8-things-know-about-palm-oil.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Carvhalo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C.M,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Silveira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Rovere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E.L.,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Iwama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A.Y. (2015).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Налична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обезлесена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деградирала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разширяване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биодизел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бразилската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Амазонка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енергийни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44: 867-876.Цукерман (2017).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Противоречие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палмовото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https://www.vogue.com/projects/13535833/palm-oil-controversy-beauty-products-ingredient-sourcing-deforestation-climate-change/.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650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(ЦУР)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насочени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резюмето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погледнат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(https://sustainabledevelopment.un.org/?menu=1300)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свободното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разберат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подробно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тук,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приложими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критичното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мислене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по-широкото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помогнат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безработицата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справедлив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…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8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Достоен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труд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места в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Според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Trading Economics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равнището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безработица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2019 г.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приблизително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5,9%,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сравнение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безработицата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Обединеното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кралство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3,8%.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равнището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безработица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райони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големите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8.3,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необходимостта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политики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ориентирани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подкрепят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продуктивни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[и]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достойни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места ...“,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8.2,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продуктивна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заетост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достоен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труд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мъже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включително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увреждания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... ”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2030 г.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равнището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безработица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района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същевременно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донесе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просперитет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8.9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политики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туризъм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създава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места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популяризира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...“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реклама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лечебен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туризъм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другаде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идват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уелнес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празници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стремежа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заетостта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просперитет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репутацията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лидер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лавандулата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9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инфраструктура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обезпокоителна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тук,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9.4,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2030 г.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модернизирайте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инфраструктурата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модернизирайте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повишена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ефективност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по-широко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възприемане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чисти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... ”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изричен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призив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мисли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практики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отношение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минимум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повторното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изрично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отношение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емисиите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парникови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газове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повиши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същевременно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11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11.А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Подкрепа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положителни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социални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градските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извънградските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райони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развитието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BE-Rural,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развитието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райони,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повишаващ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социално-икономическите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неравенства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просперитет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ване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област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по-широко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изнасят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конкурират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12 -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12.2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най-важната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тук.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2030 г.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ефективно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амбициозна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отпечатък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вътрешното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едновременно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отпечатъци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изисква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.)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най-подходящи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https://www.un.org/sustainabledevelopment/sustainable-development-goals/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 за безработицата достъпна 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(https://tradingeconomics.com/bulgaria/unemployment-rate)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UK (https://tradingeconomics.com/united-kingdom/unemployment-rate)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55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Phytocode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българското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широко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илюстрира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абстрактни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идеи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съществуват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доказва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жизнеспособна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Phytocode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красота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използваща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розово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красота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дневния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Rose Kiss.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Розовото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хидратиращи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елиминира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бактериите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предизвикващи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имайки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предвид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нуждае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разходи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внос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розово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отпечатък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дерматологичните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сравнение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овлажнители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http://phytocode.net/products/rose-kiss/protective-day-cream/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Danube Transnational Programme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DanuBioValNet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(2019). ‘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Най-добрите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Дунавския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страница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12.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http://www.interreg-danube.eu/uploads/media/approved_project_output/0001/30/a319626f134bfa2747eab95550024252de5b37c0.pdf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342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Rosa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Damascena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наблегнете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аспекта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лечебния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туризъм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включват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организират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обиколки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градини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осигуряване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дерматологични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е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BioStep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помага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допринесе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чрез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места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просперитет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туристическия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розово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Damascena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комбинира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с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абсолют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100%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екстракт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охлюви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формулира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интензивен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дневен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подмладява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тъканите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чувствителна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хипоалергенни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Дамасцена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комплекс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“,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над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150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туристическата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обиколки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градини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продава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розово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конфитюри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напитки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места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доходи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интерес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туристите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по-широк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допринася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Biostep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призоваващ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по-голямо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лечебния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туризъм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увеличаване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https://www.damascena.net/en/produkt/day-face-cream-with-bulgarian-rose-oil-and-snail-extract-50ml/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Zelljadt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Stoyanov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Bianchini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Mazzariol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F., Davies, S., Millar, K. (2018). ‘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засилена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.’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Biostep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546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говорителя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участниците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94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BE-Rural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отворени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(OIP)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съвместно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Видземе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Курземе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изтъняване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изкоренени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свръхрастеж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изоставени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многогодишни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Струмица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Северна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Македония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битови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Шчецин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Висла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дребномащабния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разположени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Ковасна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Румъния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фрагментирани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окръга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машиностроене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BE-Rural (2020),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Иновационни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достъпен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https://be-rural.eu/innovation-regions/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57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структурата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студентите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определят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сцената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обхванато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наричани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социално-икономически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C0025-0B10-1C47-99D7-28CD710E1B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5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важна.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извън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предотврати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стабилността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търговците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й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https://ec.europa.eu/research/bioeconomy/pdf/ec_bioeconomy_strategy_2018.pdf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049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контекст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портфолиото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дефинира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съхранение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насочени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(Bell et al., 2018).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Bell, J., Paula, L., Dodd, T.,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Németh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Nanou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C., Mega, V. and Campos, P. (2018).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Амбицията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водещата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Несигурните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изискват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Нови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биотехнологии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40: 25–30.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 и 9 секунди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):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https://www.youtube.com/watch?v=RfRN_hHeIKk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Езиците за субтитри на видеото включват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български, латвийски, македонски, полски и румънски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контекст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рамка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развитието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к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оя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най-голяма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цялото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2018).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https://ec.europa.eu/research/bioeconomy/pdf/ec_bioeconomy_strategy_2018.pdf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3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574675" algn="l"/>
              </a:tabLst>
            </a:pP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специфични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 г.;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Допълнителна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https://ec.europa.eu/commission/news/new-bioeconomy-strategy-sustainable-europe-2018-oct-11-0_en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четива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EC (2018),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https://ec.europa.eu/research/bioeconomy/pdf/ec_bioeconomy_actions_2018.pdf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по-напреднало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162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143-156.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https://www.sciencedirect.com/science/article/pii/S0921800918317178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Vivien, F. D.,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Nieddu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Befort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N.,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Debref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R., &amp;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Отвличането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159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189-197.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https://www.sciencedirect.com/science/article/abs/pii/S0921800918308115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32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 четиво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Консултантите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ГОЛЕМИТЕ БИОИКОНОМИЧЕСКИ ПРЕДИЗВИКАТЕЛСТВА - ЧАСТ 2.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https://www.nnfcc.co.uk/news-big-bioeconomy-challenges-2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Браунли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С. (2013),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бързи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№ 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IAIA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асоциация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(IAIA).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https://www.iaia.org/fasttips.php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”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относно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Times New Roman" panose="02020603050405020304" pitchFamily="18" charset="0"/>
              <a:buChar char="-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връзки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с ЦУР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изменението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климата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ресурси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биоикономика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Преходът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сложен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Оценка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биологичното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разнообразие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косвени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кумулативни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въздействия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Какви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въздействието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необходимостта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оценка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въздействието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(EIA) и /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стратегическа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оценка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(SEA).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Нетни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положителни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резултати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подобрение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йерархия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смекчаването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въздействието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биогоривата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31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растителния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Насочете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вниманието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схемата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илюстрира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процеса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дестилация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анотирана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схема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оборудване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рядкостта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луксозни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доходна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производители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овлажняване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антимикробни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дестилирани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уникални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ароматизиране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парфюми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обаче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признава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изграждане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място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дължи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признаването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възпалението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дерматологични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благополучие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ароматерапия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присъстват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около 10%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преброените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донесат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доходоносни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луксозни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лавандула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подходящи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луксозни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-скъпи,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по-високо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по-естествена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неблагоприятните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.)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нарушаване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главно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дестилация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схемата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Растителният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нагрява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парите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прекарват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кондензатор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флоралните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кипене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позволява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събира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необходимостта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отношение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толкова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навлизат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толкова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дестилация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отколкото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фабриките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и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необходимостта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транспортиране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предприятия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https://techni-pharma.fr/en/essential-oils/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https://www.pharmatutor.org/articles/essential-oil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Rios, J. (2016).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дефинират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термините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.’ В: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Preedy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V.R.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Еd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опазването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вкуса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безопасността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Academic Press, London, pp3-10.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фигурата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https://www.pinterest.com/pin/228135537350517432/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C0025-0B10-1C47-99D7-28CD710E1B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сушат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смилат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изпаряват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нововъзникващата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свръхкритична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екстракция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(SFE),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превърне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по-устойчив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увеличавайки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Наблегнете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лекарства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райони,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случват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екстракт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чиста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ентово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.) и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премине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разбере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21590" algn="just">
              <a:spcBef>
                <a:spcPts val="600"/>
              </a:spcBef>
            </a:pP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Обобщение на ключовата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изследователите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стават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по-наясно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потенциала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лекарства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техните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полезни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здравето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свойства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80%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населението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света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лекарства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първата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линия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здравеопазване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вярно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2003 г.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променило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годините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няма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достъп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Освен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пазарът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ботанически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добавки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в САЩ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разширил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бързо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2,9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щатски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долара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1995 г.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4,8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щатски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долара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2008 г.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нарастващ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глобален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пазар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изискват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синтетични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химикали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отрицателни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ефекти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отношение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морско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замърсяване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безопасност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апетит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естествени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биоматериали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фармацевтичните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обработени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няколко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начина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достъп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полезните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здравето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свойства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съдържат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започне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обработката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обаче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изсушат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образуват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бактерии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гъбички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ако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изсушените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растения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смилат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увеличи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тяхната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повърхност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означава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химичните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реакции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добавените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разтворители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ускоряват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добивите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екстракцията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увеличават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разтворителите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добавени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изсушените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прахове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подлагат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топлина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налягане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микровълнова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мощност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позволят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фитохимикалите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клетки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дифундират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разтворителя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образува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смесена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течност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слоя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ако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произвежда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етерично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няма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смеси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разтворителя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Изпарението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различните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кипене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позволява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разделянето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билковия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екстракт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етерично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процес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улеснява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обикновено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ротационен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изпарител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билковият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екстракт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обработва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допълнително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създадат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чисти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естествени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Суперкритичната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течна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екстракция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(SFE)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разтворител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става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по-популярна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признаването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способността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постигне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висок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добив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екстракция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по-ниски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температури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вредни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здравето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органичните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разтворители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нетоксично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билковите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екстракти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етеричните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масла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няколко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козметични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фармацевтични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продукта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Quotation source: WHO (2003) Traditional Medicine, WHO.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1995 data: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Aarts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T. (1998) Industry Overview. Nutrition Business Journal 3(9):1-5.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2008 data: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Nahin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R., Statistics N. (2009) Costs complementary and alternative medicine (CAM) and frequency of visits to CAM practitioners. US Department of Health and Human Services.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Azmin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S.N.H.M., Manan, Z.A.,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Alwi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S, R, W., Chua, L.S.,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Mustaffa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Yunus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N. (2016) ‘Herbal Processing &amp; Extraction Technologies.’ 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Separation and Purification Reviews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45: 1-57.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fr-F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Fornari</a:t>
            </a:r>
            <a:r>
              <a:rPr lang="fr-F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Vicente, G., </a:t>
            </a:r>
            <a:r>
              <a:rPr lang="fr-F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Vázquez</a:t>
            </a:r>
            <a:r>
              <a:rPr lang="fr-F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E., García-</a:t>
            </a:r>
            <a:r>
              <a:rPr lang="fr-F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Risco</a:t>
            </a:r>
            <a:r>
              <a:rPr lang="fr-F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M.R., </a:t>
            </a:r>
            <a:r>
              <a:rPr lang="fr-F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Reglero</a:t>
            </a:r>
            <a:r>
              <a:rPr lang="fr-F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G. (2012).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Isolation of essential oil from different plants and herbs by supercritical fluid extraction.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Journal of Chromatography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1250: 34-48.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8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175"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диапозитивите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лечебни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лице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насочете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вниманието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по-позната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глезене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скраб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закупуване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магазина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днес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наблегнете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препоръчва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абстрактни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идеи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физически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предадете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осезаемите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растящи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 на ключовата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МАСКА ЗА ЛИЦЕ ОТ ВОДОРАСЛИ: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полската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Bielenda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Активни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съставки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диатомитна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алгинат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(100%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екстракт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кафяви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омекотява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лечения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елиминира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зачервяванията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засилва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процеса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регенерация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микро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вреждания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стегнатостта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еластичността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лесно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океаните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фотосинтеза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приемат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диоксид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кислород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изобилни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натрупвания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наречени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цъфтеж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отстраняват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езерата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тяхната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естетическа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управляваните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паркове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служи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биоматериала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канализацията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МЕНТОВ СКРАБ ЗА КРАКА: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Смесен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гранули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вулканична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скраб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охлаждащ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успокояващ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нанасяне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предимства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нейния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вкус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аромат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овлажняващият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й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балсами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способността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възпалението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я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овлажнители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кремове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лице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/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https://www.sciencedirect.com/science/article/pii/S0960852414017350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https://bielendaprofessional.pl/en/products/ultra-soothing-algae-face-mask-with-diatomaceous-clay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https://www.thebodyshop.com/en-gb/body/foot-care/peppermint-reviving-pumice-foot-scrub/p/p000737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17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McKay, D.L., Blumberg, J.B. (2006).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биоактивността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ментов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(Mentha piperita L.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Phytotherapy Research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20: 619-633.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81134-C033-134E-A734-0ECA2D34BE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2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4B468-BFFA-1E46-9C55-D271190E5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54FC8-B09E-9648-968C-41CA228E1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ADA21-2382-5F42-AF9C-C16E2731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1B5-6F42-9547-B345-6960050D7376}" type="datetime1">
              <a:rPr lang="en-GB" smtClean="0"/>
              <a:t>26/11/2020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19462-F832-4E41-8239-BCEE030E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62DC2-CADD-D045-B8A3-FD5B009C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6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1200-2A56-624F-AE9D-395443C7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4993E-6152-7249-A0B2-A108906D7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C04EB-9CFC-6240-A64B-DE909F4F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3F08-00A0-0949-BAC4-3153E6E3898A}" type="datetime1">
              <a:rPr lang="en-GB" smtClean="0"/>
              <a:t>26/11/2020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9C764-3DB9-8F4E-B7E4-4D77DC16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7E5DF-E7DE-0848-9EBA-1DE6AF74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3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07BD7-FAF0-7A41-B6EC-8F7033543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0CB4D-50E7-784E-B2AE-8F6306233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2759-CDDF-4B44-B41A-D51D077FE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9E8C-BD82-3944-8591-F446241C257D}" type="datetime1">
              <a:rPr lang="en-GB" smtClean="0"/>
              <a:t>26/11/2020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7708B-BA5F-A84B-A0CD-E21FFA10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08DF3-837E-3546-8302-6A5B4EE8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9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B3527-F906-D846-B750-8896F76D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97E25-3691-3244-B67B-E4CBE76EF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94C07-E420-2E42-9F58-CAC714BA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7F97F-04BA-A645-97D0-8237D97A6EFF}" type="datetime1">
              <a:rPr lang="en-GB" smtClean="0"/>
              <a:t>26/11/2020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5C84B-321A-D14D-8294-85BB41E2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053D9-2465-684A-B726-87C85CBA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8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C89B-5180-3F46-BEEA-772680D0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FF069-FA21-CD45-914A-D1F02AC27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0126A-87D1-604B-B8E8-664977D1F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C867-55B6-1348-A781-D19BCB044B6A}" type="datetime1">
              <a:rPr lang="en-GB" smtClean="0"/>
              <a:t>26/11/2020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B626A-08DC-B440-BA06-B3E381F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6EFAB-6E93-C44D-97C9-8975123F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5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32E1-5F83-E14D-AA37-35EC8F53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D2468-DD26-9347-B31B-6A7D35B35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3C947-C89D-434E-AEE6-419AFC58D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CE04B-5B50-0E44-866B-0FE7C0D9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3BC0-1A76-F044-9502-5EF760360AF2}" type="datetime1">
              <a:rPr lang="en-GB" smtClean="0"/>
              <a:t>26/11/2020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D4D09-A261-6240-A3C0-C2694BC7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EC165-012A-BE49-94B0-56EF1566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7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D781-1CFF-CB40-90CB-1EC23571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B9CDC-B410-DF4F-AA0A-EFC292FC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B6E93-DD7E-4A4F-B338-5F1016656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2D5CB-57DD-CC42-9256-623788095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8DBF0-B445-E74A-A5DA-F7A31AE58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628A2-CED3-F04F-B208-45639835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FDB1-FF5A-9F40-B5F5-D4F1CD29F1C6}" type="datetime1">
              <a:rPr lang="en-GB" smtClean="0"/>
              <a:t>26/11/2020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4F593B-924B-9342-9305-AEE59ADD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FD9193-B840-3146-A96D-2A356833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FE754-71AC-D14B-A10F-93B7AEDD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9E52E-CA5F-074B-9DD2-D87FFCF4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2E3D5-F6A4-394C-BD73-D47F39BB3AB3}" type="datetime1">
              <a:rPr lang="en-GB" smtClean="0"/>
              <a:t>26/11/2020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CC933-CB0B-B14F-AB8D-D837C14B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A6BD5-79DD-6F4B-B7FA-42BD1A4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793B5-8054-0844-8659-35880A67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3132-1D41-A34D-B132-F6D631B08EA3}" type="datetime1">
              <a:rPr lang="en-GB" smtClean="0"/>
              <a:t>26/11/2020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F6D04-0841-AC46-B806-E346BE1A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E9BAE-EF44-3841-B5EA-52BB05BB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4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4B41-5247-4F48-A427-50DF46696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E410A-1BB6-8D45-8066-BB9597075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27E2E-6D7A-C940-8FA8-4ED9ACAAE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478A6-101F-0F45-9D09-7963E9958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9301-1FFC-2A4F-BF0F-F0C7B04F77A0}" type="datetime1">
              <a:rPr lang="en-GB" smtClean="0"/>
              <a:t>26/11/2020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17816-1065-254E-A2FB-647C0E97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92DE6-ACCF-AB4A-8039-51D24475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7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F4A6-BEFC-D448-BBBA-A408989F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B9B37B-032B-A947-A835-18BC68BE7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213FB-EC93-1444-A8FD-B6B21B127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B2409-529B-854B-B39F-74C17AA9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7259-6AA0-6F4F-8F43-47B8C9A795E3}" type="datetime1">
              <a:rPr lang="en-GB" smtClean="0"/>
              <a:t>26/11/2020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8A416-5889-584B-A410-BFFC3251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C6DE0-1CE6-F143-A052-8A83A05B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8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C058C-2A10-6E44-A59D-0149D4CC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44147-B098-0E40-8B39-439EAFA78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2CA81-9AA7-3444-B381-B7057815F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1B23-D8A3-8143-9A5F-8D2D6C830DBD}" type="datetime1">
              <a:rPr lang="en-GB" smtClean="0"/>
              <a:t>26/11/2020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B3E4F-AC9A-7540-9876-71E28CDD3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2E5EF-7D9E-EB42-8F2C-3B12FEA0C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12542-E312-3E45-A2E1-62915C40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6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s://www.youtube.com/watch?v=lc7dYah5CtM&amp;feature=youtu.b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zl/232rypw52bv40s2y_vbtkw3m0000gn/T/com.microsoft.Word/WebArchiveCopyPasteTempFiles/2Q==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hyperlink" Target="https://be-rural.eu/innovation-regions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RN_hHeIKk?feature=oembed" TargetMode="Externa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RfRN_hHeIKk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tiff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tiff"/><Relationship Id="rId4" Type="http://schemas.openxmlformats.org/officeDocument/2006/relationships/diagramData" Target="../diagrams/data1.xml"/><Relationship Id="rId9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3144033" y="0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089E2-1373-C34D-B297-36013F08ED63}"/>
              </a:ext>
            </a:extLst>
          </p:cNvPr>
          <p:cNvSpPr txBox="1"/>
          <p:nvPr/>
        </p:nvSpPr>
        <p:spPr>
          <a:xfrm>
            <a:off x="3659696" y="950455"/>
            <a:ext cx="8146822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ru-RU" sz="3600" dirty="0">
                <a:solidFill>
                  <a:srgbClr val="FFC000"/>
                </a:solidFill>
              </a:rPr>
              <a:t>Нови технологии за преработка на билки и производство на етерични масла за козметичната и фармацевтичната индустрия</a:t>
            </a:r>
            <a:endParaRPr lang="en-GB" sz="3600" dirty="0">
              <a:solidFill>
                <a:srgbClr val="FFC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18" y="3646714"/>
            <a:ext cx="9052682" cy="23427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CBE-BE47-7049-899B-E3F63A3C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659697" y="6178587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8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55870" y="0"/>
            <a:ext cx="5880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7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Билкови фармацевтични биопродукти</a:t>
            </a:r>
            <a:endParaRPr lang="en-GB" sz="27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900E821-5CAC-7F4F-BAF7-F7B245933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9152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6FC5EE-345F-394B-92D8-43D444246084}"/>
              </a:ext>
            </a:extLst>
          </p:cNvPr>
          <p:cNvSpPr txBox="1"/>
          <p:nvPr/>
        </p:nvSpPr>
        <p:spPr>
          <a:xfrm>
            <a:off x="2548921" y="1251201"/>
            <a:ext cx="693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/>
              <a:t>Природно богати на витамини и минерали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CE78F-3B9D-3645-9394-E1C5062F7F0D}"/>
              </a:ext>
            </a:extLst>
          </p:cNvPr>
          <p:cNvSpPr txBox="1"/>
          <p:nvPr/>
        </p:nvSpPr>
        <p:spPr>
          <a:xfrm>
            <a:off x="-1" y="1524934"/>
            <a:ext cx="22696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200" dirty="0"/>
              <a:t>Синьо-зелени водорасли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66% </a:t>
            </a:r>
            <a:r>
              <a:rPr lang="bg-BG" sz="2200" dirty="0"/>
              <a:t>протеин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200" dirty="0"/>
              <a:t>Богата на витамин </a:t>
            </a:r>
            <a:r>
              <a:rPr lang="en-US" sz="2200" dirty="0"/>
              <a:t>A (</a:t>
            </a:r>
            <a:r>
              <a:rPr lang="bg-BG" sz="2200" dirty="0"/>
              <a:t>подкрепа на имунната система</a:t>
            </a:r>
            <a:r>
              <a:rPr lang="en-US" sz="2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200" dirty="0"/>
              <a:t>Добър източник на калций </a:t>
            </a:r>
            <a:r>
              <a:rPr lang="en-US" sz="2200" dirty="0"/>
              <a:t>(</a:t>
            </a:r>
            <a:r>
              <a:rPr lang="bg-BG" sz="2200" dirty="0"/>
              <a:t>допринася за здравината на костите)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B5D92-9A1C-3E4B-A38B-47C6EB7F233C}"/>
              </a:ext>
            </a:extLst>
          </p:cNvPr>
          <p:cNvSpPr txBox="1"/>
          <p:nvPr/>
        </p:nvSpPr>
        <p:spPr>
          <a:xfrm>
            <a:off x="9241971" y="1616326"/>
            <a:ext cx="27947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Може да намали подуването на корема и да помогне при синдром на раздразнено черво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В комбинация с масло от евкалипт/карамфил може да се бори с алергиите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940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91214" y="0"/>
            <a:ext cx="610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Етерични масла в козметични продукти</a:t>
            </a:r>
            <a:endParaRPr lang="en-GB" sz="28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4E621-7580-2846-A8B8-21F7BF6FF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675" y="1279074"/>
            <a:ext cx="2586983" cy="35170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DDBE21-B271-3648-9A35-D134CA5BAB6C}"/>
              </a:ext>
            </a:extLst>
          </p:cNvPr>
          <p:cNvGrpSpPr/>
          <p:nvPr/>
        </p:nvGrpSpPr>
        <p:grpSpPr>
          <a:xfrm>
            <a:off x="6288707" y="4588994"/>
            <a:ext cx="3094017" cy="811801"/>
            <a:chOff x="4340879" y="4138148"/>
            <a:chExt cx="3094017" cy="8118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431114-CA57-F24B-B1C2-B1C115DB7740}"/>
                </a:ext>
              </a:extLst>
            </p:cNvPr>
            <p:cNvSpPr/>
            <p:nvPr/>
          </p:nvSpPr>
          <p:spPr>
            <a:xfrm>
              <a:off x="4340879" y="4163829"/>
              <a:ext cx="3065783" cy="73675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7B2748-28BD-1846-B586-362B78812A29}"/>
                </a:ext>
              </a:extLst>
            </p:cNvPr>
            <p:cNvSpPr txBox="1"/>
            <p:nvPr/>
          </p:nvSpPr>
          <p:spPr>
            <a:xfrm>
              <a:off x="4369113" y="4138148"/>
              <a:ext cx="3065783" cy="811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43815" rIns="43815" bIns="4381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sz="2200" dirty="0"/>
                <a:t>Juicy Beauty ‘</a:t>
              </a:r>
              <a:r>
                <a:rPr lang="ru-RU" sz="2200" dirty="0"/>
                <a:t>прозрачен </a:t>
              </a:r>
              <a:r>
                <a:rPr lang="ru-RU" sz="2200" dirty="0" err="1"/>
                <a:t>блясък</a:t>
              </a:r>
              <a:r>
                <a:rPr lang="ru-RU" sz="2200" dirty="0"/>
                <a:t> за </a:t>
              </a:r>
              <a:r>
                <a:rPr lang="ru-RU" sz="2200" dirty="0" err="1"/>
                <a:t>устни</a:t>
              </a:r>
              <a:r>
                <a:rPr lang="ru-RU" sz="2200" dirty="0"/>
                <a:t> с фито-</a:t>
              </a:r>
              <a:r>
                <a:rPr lang="ru-RU" sz="2200" dirty="0" err="1"/>
                <a:t>пигменти</a:t>
              </a:r>
              <a:r>
                <a:rPr lang="en-US" sz="2200" dirty="0"/>
                <a:t>’</a:t>
              </a:r>
              <a:endParaRPr lang="en-US" sz="2200" kern="1200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1CCFC14-4DE8-E446-91CB-AA4E51021E7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370" y="1658074"/>
            <a:ext cx="3739786" cy="3605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7701C-750F-4B49-8F6F-8A1C1EA84175}"/>
              </a:ext>
            </a:extLst>
          </p:cNvPr>
          <p:cNvSpPr txBox="1"/>
          <p:nvPr/>
        </p:nvSpPr>
        <p:spPr>
          <a:xfrm>
            <a:off x="2324327" y="1030054"/>
            <a:ext cx="5046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Повишено овлажняване и използване на промишлени отпадъци</a:t>
            </a:r>
            <a:endParaRPr lang="en-US" sz="2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88DF-7E22-2045-887C-EA015656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Technologies for processing herbs and producing essential oils for the cosmetics and pharmaceutical industries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CDCD-DD80-F44F-9943-4C3C6CC4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2542-E312-3E45-A2E1-62915C40D7FD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B6C38-2533-DC40-BB16-92D74C01A290}"/>
              </a:ext>
            </a:extLst>
          </p:cNvPr>
          <p:cNvSpPr txBox="1"/>
          <p:nvPr/>
        </p:nvSpPr>
        <p:spPr>
          <a:xfrm>
            <a:off x="-1" y="1279074"/>
            <a:ext cx="23983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Естествен колаген от рибени кожи</a:t>
            </a:r>
            <a:r>
              <a:rPr lang="en-US" sz="2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Колагенът съдържа много етерични масла, </a:t>
            </a:r>
            <a:r>
              <a:rPr lang="bg-BG" sz="2200" dirty="0"/>
              <a:t>например</a:t>
            </a:r>
            <a:r>
              <a:rPr lang="en-US" sz="2200" dirty="0"/>
              <a:t> </a:t>
            </a:r>
            <a:r>
              <a:rPr lang="ru-RU" sz="2200" dirty="0"/>
              <a:t>шипка и лимон и др.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200" dirty="0"/>
              <a:t>Използване на отпадъци от рибарската промишленост.</a:t>
            </a: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C5C58-12DF-5B46-A6B9-89037D64574A}"/>
              </a:ext>
            </a:extLst>
          </p:cNvPr>
          <p:cNvSpPr txBox="1"/>
          <p:nvPr/>
        </p:nvSpPr>
        <p:spPr>
          <a:xfrm>
            <a:off x="9439224" y="1468459"/>
            <a:ext cx="25869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Смес от етерични масла от нар и роза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200" dirty="0"/>
              <a:t>Отглеждани по биологичен начин </a:t>
            </a:r>
            <a:r>
              <a:rPr lang="en-US" sz="2200" dirty="0"/>
              <a:t>(</a:t>
            </a:r>
            <a:r>
              <a:rPr lang="bg-BG" sz="2200" dirty="0"/>
              <a:t>повишава нивата на антиоксидантите</a:t>
            </a:r>
            <a:r>
              <a:rPr lang="en-US" sz="2200" dirty="0"/>
              <a:t>)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2B688FC-CE9A-4CC0-B899-C94AC1C8AB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87638" y="4506913"/>
            <a:ext cx="3414736" cy="952500"/>
            <a:chOff x="1693" y="2839"/>
            <a:chExt cx="2128" cy="60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79ADB2B3-0A60-4A8D-B929-6C3A470764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93" y="2839"/>
              <a:ext cx="2128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53D8D14-8E25-4E70-AE7F-D2C851BED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" y="2899"/>
              <a:ext cx="1937" cy="469"/>
            </a:xfrm>
            <a:custGeom>
              <a:avLst/>
              <a:gdLst>
                <a:gd name="T0" fmla="*/ 0 w 3214"/>
                <a:gd name="T1" fmla="*/ 0 h 773"/>
                <a:gd name="T2" fmla="*/ 0 w 3214"/>
                <a:gd name="T3" fmla="*/ 0 h 773"/>
                <a:gd name="T4" fmla="*/ 3214 w 3214"/>
                <a:gd name="T5" fmla="*/ 0 h 773"/>
                <a:gd name="T6" fmla="*/ 3214 w 3214"/>
                <a:gd name="T7" fmla="*/ 773 h 773"/>
                <a:gd name="T8" fmla="*/ 0 w 3214"/>
                <a:gd name="T9" fmla="*/ 773 h 773"/>
                <a:gd name="T10" fmla="*/ 0 w 3214"/>
                <a:gd name="T11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4" h="773">
                  <a:moveTo>
                    <a:pt x="0" y="0"/>
                  </a:moveTo>
                  <a:lnTo>
                    <a:pt x="0" y="0"/>
                  </a:lnTo>
                  <a:lnTo>
                    <a:pt x="3214" y="0"/>
                  </a:lnTo>
                  <a:lnTo>
                    <a:pt x="3214" y="773"/>
                  </a:lnTo>
                  <a:lnTo>
                    <a:pt x="0" y="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B626B24-6568-4667-BE2F-BEF44AD78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" y="2899"/>
              <a:ext cx="1937" cy="469"/>
            </a:xfrm>
            <a:custGeom>
              <a:avLst/>
              <a:gdLst>
                <a:gd name="T0" fmla="*/ 0 w 3214"/>
                <a:gd name="T1" fmla="*/ 0 h 773"/>
                <a:gd name="T2" fmla="*/ 0 w 3214"/>
                <a:gd name="T3" fmla="*/ 0 h 773"/>
                <a:gd name="T4" fmla="*/ 3214 w 3214"/>
                <a:gd name="T5" fmla="*/ 0 h 773"/>
                <a:gd name="T6" fmla="*/ 3214 w 3214"/>
                <a:gd name="T7" fmla="*/ 773 h 773"/>
                <a:gd name="T8" fmla="*/ 0 w 3214"/>
                <a:gd name="T9" fmla="*/ 773 h 773"/>
                <a:gd name="T10" fmla="*/ 0 w 3214"/>
                <a:gd name="T11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4" h="773">
                  <a:moveTo>
                    <a:pt x="0" y="0"/>
                  </a:moveTo>
                  <a:lnTo>
                    <a:pt x="0" y="0"/>
                  </a:lnTo>
                  <a:lnTo>
                    <a:pt x="3214" y="0"/>
                  </a:lnTo>
                  <a:lnTo>
                    <a:pt x="3214" y="773"/>
                  </a:lnTo>
                  <a:lnTo>
                    <a:pt x="0" y="77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D63E16AE-0212-4A4F-B598-01A15B6E0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" y="2880"/>
              <a:ext cx="1744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Балтийски колагенов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крем</a:t>
              </a:r>
              <a:endParaRPr kumimoji="0" lang="bg-BG" altLang="bg-BG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D8214E0E-4672-4886-ABA1-B8A36648C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2904"/>
              <a:ext cx="14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A9239AA9-D7A1-417C-B0FA-DF2C1502E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3" y="2904"/>
              <a:ext cx="14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id="{7CD6B6D3-F908-4FE9-888A-2769B9B3E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4" y="2904"/>
              <a:ext cx="14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34">
              <a:extLst>
                <a:ext uri="{FF2B5EF4-FFF2-40B4-BE49-F238E27FC236}">
                  <a16:creationId xmlns:a16="http://schemas.microsoft.com/office/drawing/2014/main" id="{2BB80A54-69D4-4758-A41C-185320E9F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310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bg-BG" altLang="bg-BG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38">
              <a:extLst>
                <a:ext uri="{FF2B5EF4-FFF2-40B4-BE49-F238E27FC236}">
                  <a16:creationId xmlns:a16="http://schemas.microsoft.com/office/drawing/2014/main" id="{DC6E9460-83A9-4769-8721-0526D88E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7" y="310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bg-BG" altLang="bg-BG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40">
              <a:extLst>
                <a:ext uri="{FF2B5EF4-FFF2-40B4-BE49-F238E27FC236}">
                  <a16:creationId xmlns:a16="http://schemas.microsoft.com/office/drawing/2014/main" id="{262F8566-D24B-4E5D-9899-4A20F426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3106"/>
              <a:ext cx="14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83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BB166F-CD1A-E543-AE53-7878D65A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08" y="1167243"/>
            <a:ext cx="2106475" cy="421295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5584692" y="-13992"/>
            <a:ext cx="614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Етерични масла във фармацевтични продукти</a:t>
            </a:r>
            <a:endParaRPr lang="en-GB" sz="28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DDBE21-B271-3648-9A35-D134CA5BAB6C}"/>
              </a:ext>
            </a:extLst>
          </p:cNvPr>
          <p:cNvGrpSpPr/>
          <p:nvPr/>
        </p:nvGrpSpPr>
        <p:grpSpPr>
          <a:xfrm>
            <a:off x="6596094" y="5280969"/>
            <a:ext cx="3084680" cy="764895"/>
            <a:chOff x="4340879" y="4135692"/>
            <a:chExt cx="3084680" cy="7648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431114-CA57-F24B-B1C2-B1C115DB7740}"/>
                </a:ext>
              </a:extLst>
            </p:cNvPr>
            <p:cNvSpPr/>
            <p:nvPr/>
          </p:nvSpPr>
          <p:spPr>
            <a:xfrm>
              <a:off x="4340879" y="4163829"/>
              <a:ext cx="3065783" cy="73675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7B2748-28BD-1846-B586-362B78812A29}"/>
                </a:ext>
              </a:extLst>
            </p:cNvPr>
            <p:cNvSpPr txBox="1"/>
            <p:nvPr/>
          </p:nvSpPr>
          <p:spPr>
            <a:xfrm>
              <a:off x="4359776" y="4135692"/>
              <a:ext cx="3065783" cy="6640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43815" rIns="43815" bIns="43815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2000" dirty="0" err="1"/>
                <a:t>Tisserand</a:t>
              </a:r>
              <a:r>
                <a:rPr lang="en-US" sz="2000" dirty="0"/>
                <a:t> </a:t>
              </a:r>
              <a:r>
                <a:rPr lang="bg-BG" sz="2000" dirty="0"/>
                <a:t>Етерично масло от лавандула</a:t>
              </a:r>
              <a:endParaRPr lang="en-US" sz="2300" kern="12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B6920A5-61CC-0644-8C0E-2731368AA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921" y="1534137"/>
            <a:ext cx="3310467" cy="3630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A4985-2694-D34F-9B27-C673B8EE3702}"/>
              </a:ext>
            </a:extLst>
          </p:cNvPr>
          <p:cNvSpPr txBox="1"/>
          <p:nvPr/>
        </p:nvSpPr>
        <p:spPr>
          <a:xfrm>
            <a:off x="2276667" y="969366"/>
            <a:ext cx="599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Омекотяващи/успокояващи свойства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EC49F-C5A5-1247-9DAD-36C5F8541242}"/>
              </a:ext>
            </a:extLst>
          </p:cNvPr>
          <p:cNvSpPr txBox="1"/>
          <p:nvPr/>
        </p:nvSpPr>
        <p:spPr>
          <a:xfrm>
            <a:off x="177181" y="1534137"/>
            <a:ext cx="21945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Етерични масла от иглолистни дървета, </a:t>
            </a:r>
            <a:r>
              <a:rPr lang="bg-BG" sz="2200" dirty="0"/>
              <a:t>например</a:t>
            </a:r>
            <a:r>
              <a:rPr lang="en-US" sz="2200" dirty="0"/>
              <a:t> </a:t>
            </a:r>
            <a:r>
              <a:rPr lang="bg-BG" sz="2200" dirty="0"/>
              <a:t>бор, смърч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Крем за предразположени към алергии </a:t>
            </a:r>
            <a:r>
              <a:rPr lang="en-US" sz="2200" dirty="0"/>
              <a:t>/ </a:t>
            </a:r>
            <a:r>
              <a:rPr lang="bg-BG" sz="2200" dirty="0"/>
              <a:t>за </a:t>
            </a:r>
            <a:r>
              <a:rPr lang="ru-RU" sz="2200" dirty="0"/>
              <a:t>възпалена кожа поради охлаждащи и </a:t>
            </a:r>
            <a:r>
              <a:rPr lang="ru-RU" sz="2200" dirty="0" err="1"/>
              <a:t>лечебни</a:t>
            </a:r>
            <a:r>
              <a:rPr lang="ru-RU" sz="2200" dirty="0"/>
              <a:t> свойства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D73D05-1732-BC4A-A777-3578040EB33D}"/>
              </a:ext>
            </a:extLst>
          </p:cNvPr>
          <p:cNvSpPr txBox="1"/>
          <p:nvPr/>
        </p:nvSpPr>
        <p:spPr>
          <a:xfrm>
            <a:off x="9759535" y="1276228"/>
            <a:ext cx="22552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£12.95 </a:t>
            </a:r>
            <a:r>
              <a:rPr lang="bg-BG" sz="2200" dirty="0"/>
              <a:t>само за </a:t>
            </a:r>
            <a:r>
              <a:rPr lang="en-US" sz="2200" dirty="0"/>
              <a:t>20</a:t>
            </a:r>
            <a:r>
              <a:rPr lang="bg-BG" sz="2200" dirty="0"/>
              <a:t> </a:t>
            </a:r>
            <a:r>
              <a:rPr lang="bg-BG" sz="2200" dirty="0" err="1"/>
              <a:t>мл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200" dirty="0"/>
              <a:t>Органично</a:t>
            </a:r>
            <a:r>
              <a:rPr lang="en-US" sz="2200" dirty="0"/>
              <a:t>, </a:t>
            </a:r>
            <a:r>
              <a:rPr lang="bg-BG" sz="2200" dirty="0"/>
              <a:t>чисто лавандулово масло, успокоява тревожността</a:t>
            </a:r>
            <a:r>
              <a:rPr lang="en-US" sz="2200" dirty="0"/>
              <a:t>, </a:t>
            </a:r>
            <a:r>
              <a:rPr lang="ru-RU" sz="2200" dirty="0"/>
              <a:t>помага за насърчаване на добър нощен сън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Успокоява малки порязвания и ожулвания</a:t>
            </a:r>
            <a:endParaRPr lang="en-US" sz="2200" dirty="0"/>
          </a:p>
        </p:txBody>
      </p:sp>
      <p:grpSp>
        <p:nvGrpSpPr>
          <p:cNvPr id="41" name="Group 31">
            <a:extLst>
              <a:ext uri="{FF2B5EF4-FFF2-40B4-BE49-F238E27FC236}">
                <a16:creationId xmlns:a16="http://schemas.microsoft.com/office/drawing/2014/main" id="{57418343-659D-41D1-960E-EA1D3202BC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7000" y="5224466"/>
            <a:ext cx="3078163" cy="750888"/>
            <a:chOff x="1680" y="3291"/>
            <a:chExt cx="1939" cy="473"/>
          </a:xfrm>
        </p:grpSpPr>
        <p:sp>
          <p:nvSpPr>
            <p:cNvPr id="42" name="AutoShape 30">
              <a:extLst>
                <a:ext uri="{FF2B5EF4-FFF2-40B4-BE49-F238E27FC236}">
                  <a16:creationId xmlns:a16="http://schemas.microsoft.com/office/drawing/2014/main" id="{75E740A1-213B-4C77-872B-271D767C70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0" y="3292"/>
              <a:ext cx="1936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7A2B0D2F-3A06-4C16-A234-A755245FC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3291"/>
              <a:ext cx="1934" cy="469"/>
            </a:xfrm>
            <a:custGeom>
              <a:avLst/>
              <a:gdLst>
                <a:gd name="T0" fmla="*/ 0 w 3213"/>
                <a:gd name="T1" fmla="*/ 0 h 772"/>
                <a:gd name="T2" fmla="*/ 0 w 3213"/>
                <a:gd name="T3" fmla="*/ 0 h 772"/>
                <a:gd name="T4" fmla="*/ 3213 w 3213"/>
                <a:gd name="T5" fmla="*/ 0 h 772"/>
                <a:gd name="T6" fmla="*/ 3213 w 3213"/>
                <a:gd name="T7" fmla="*/ 772 h 772"/>
                <a:gd name="T8" fmla="*/ 0 w 3213"/>
                <a:gd name="T9" fmla="*/ 772 h 772"/>
                <a:gd name="T10" fmla="*/ 0 w 3213"/>
                <a:gd name="T11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3" h="772">
                  <a:moveTo>
                    <a:pt x="0" y="0"/>
                  </a:moveTo>
                  <a:lnTo>
                    <a:pt x="0" y="0"/>
                  </a:lnTo>
                  <a:lnTo>
                    <a:pt x="3213" y="0"/>
                  </a:lnTo>
                  <a:lnTo>
                    <a:pt x="3213" y="772"/>
                  </a:lnTo>
                  <a:lnTo>
                    <a:pt x="0" y="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FF3350CF-1DA9-4BB4-9A33-DEF972E67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3291"/>
              <a:ext cx="1935" cy="469"/>
            </a:xfrm>
            <a:custGeom>
              <a:avLst/>
              <a:gdLst>
                <a:gd name="T0" fmla="*/ 0 w 3214"/>
                <a:gd name="T1" fmla="*/ 0 h 772"/>
                <a:gd name="T2" fmla="*/ 0 w 3214"/>
                <a:gd name="T3" fmla="*/ 0 h 772"/>
                <a:gd name="T4" fmla="*/ 3214 w 3214"/>
                <a:gd name="T5" fmla="*/ 0 h 772"/>
                <a:gd name="T6" fmla="*/ 3214 w 3214"/>
                <a:gd name="T7" fmla="*/ 772 h 772"/>
                <a:gd name="T8" fmla="*/ 0 w 3214"/>
                <a:gd name="T9" fmla="*/ 772 h 772"/>
                <a:gd name="T10" fmla="*/ 0 w 3214"/>
                <a:gd name="T11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4" h="772">
                  <a:moveTo>
                    <a:pt x="0" y="0"/>
                  </a:moveTo>
                  <a:lnTo>
                    <a:pt x="0" y="0"/>
                  </a:lnTo>
                  <a:lnTo>
                    <a:pt x="3214" y="0"/>
                  </a:lnTo>
                  <a:lnTo>
                    <a:pt x="3214" y="772"/>
                  </a:lnTo>
                  <a:lnTo>
                    <a:pt x="0" y="7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5" name="Rectangle 34">
              <a:extLst>
                <a:ext uri="{FF2B5EF4-FFF2-40B4-BE49-F238E27FC236}">
                  <a16:creationId xmlns:a16="http://schemas.microsoft.com/office/drawing/2014/main" id="{49945B05-E77E-46A4-9EBB-A13207EAE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3393"/>
              <a:ext cx="20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B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35">
              <a:extLst>
                <a:ext uri="{FF2B5EF4-FFF2-40B4-BE49-F238E27FC236}">
                  <a16:creationId xmlns:a16="http://schemas.microsoft.com/office/drawing/2014/main" id="{231ED65B-7CAC-4C96-964C-6611046E7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4" y="3393"/>
              <a:ext cx="14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i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36">
              <a:extLst>
                <a:ext uri="{FF2B5EF4-FFF2-40B4-BE49-F238E27FC236}">
                  <a16:creationId xmlns:a16="http://schemas.microsoft.com/office/drawing/2014/main" id="{8C1E084C-C9EC-480D-A478-CCCBDD36B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3393"/>
              <a:ext cx="199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o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37">
              <a:extLst>
                <a:ext uri="{FF2B5EF4-FFF2-40B4-BE49-F238E27FC236}">
                  <a16:creationId xmlns:a16="http://schemas.microsoft.com/office/drawing/2014/main" id="{3BA3386C-9C94-40E3-AA36-617C162EB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3393"/>
              <a:ext cx="14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l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38">
              <a:extLst>
                <a:ext uri="{FF2B5EF4-FFF2-40B4-BE49-F238E27FC236}">
                  <a16:creationId xmlns:a16="http://schemas.microsoft.com/office/drawing/2014/main" id="{FC89589A-B70F-4BF6-9CC0-98FE156D3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3393"/>
              <a:ext cx="19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a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39">
              <a:extLst>
                <a:ext uri="{FF2B5EF4-FFF2-40B4-BE49-F238E27FC236}">
                  <a16:creationId xmlns:a16="http://schemas.microsoft.com/office/drawing/2014/main" id="{DBFD6427-069E-404E-896A-83165005D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3393"/>
              <a:ext cx="16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t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40">
              <a:extLst>
                <a:ext uri="{FF2B5EF4-FFF2-40B4-BE49-F238E27FC236}">
                  <a16:creationId xmlns:a16="http://schemas.microsoft.com/office/drawing/2014/main" id="{42262473-AA69-4E63-BC43-7F298C6ED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" y="3393"/>
              <a:ext cx="14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‘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41">
              <a:extLst>
                <a:ext uri="{FF2B5EF4-FFF2-40B4-BE49-F238E27FC236}">
                  <a16:creationId xmlns:a16="http://schemas.microsoft.com/office/drawing/2014/main" id="{0C25765D-D640-4AD8-97FA-AC7DB2835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393"/>
              <a:ext cx="18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S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42">
              <a:extLst>
                <a:ext uri="{FF2B5EF4-FFF2-40B4-BE49-F238E27FC236}">
                  <a16:creationId xmlns:a16="http://schemas.microsoft.com/office/drawing/2014/main" id="{67626E8D-8B14-4878-942A-C3E3EC7DE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3393"/>
              <a:ext cx="14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i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43">
              <a:extLst>
                <a:ext uri="{FF2B5EF4-FFF2-40B4-BE49-F238E27FC236}">
                  <a16:creationId xmlns:a16="http://schemas.microsoft.com/office/drawing/2014/main" id="{6C594301-7256-4CA7-B991-8E2B72CED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3393"/>
              <a:ext cx="14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l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44">
              <a:extLst>
                <a:ext uri="{FF2B5EF4-FFF2-40B4-BE49-F238E27FC236}">
                  <a16:creationId xmlns:a16="http://schemas.microsoft.com/office/drawing/2014/main" id="{251769C9-F490-4C16-93CF-4F22F09C3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" y="3393"/>
              <a:ext cx="199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b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45">
              <a:extLst>
                <a:ext uri="{FF2B5EF4-FFF2-40B4-BE49-F238E27FC236}">
                  <a16:creationId xmlns:a16="http://schemas.microsoft.com/office/drawing/2014/main" id="{28412832-2016-4206-87AD-0B8F31577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" y="3393"/>
              <a:ext cx="14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i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46">
              <a:extLst>
                <a:ext uri="{FF2B5EF4-FFF2-40B4-BE49-F238E27FC236}">
                  <a16:creationId xmlns:a16="http://schemas.microsoft.com/office/drawing/2014/main" id="{FC2A6F6C-709C-4038-91EE-1309B2AB6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1" y="3393"/>
              <a:ext cx="199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o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47">
              <a:extLst>
                <a:ext uri="{FF2B5EF4-FFF2-40B4-BE49-F238E27FC236}">
                  <a16:creationId xmlns:a16="http://schemas.microsoft.com/office/drawing/2014/main" id="{1C772BC0-61C4-46A5-86E6-689050FF8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3393"/>
              <a:ext cx="14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l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48">
              <a:extLst>
                <a:ext uri="{FF2B5EF4-FFF2-40B4-BE49-F238E27FC236}">
                  <a16:creationId xmlns:a16="http://schemas.microsoft.com/office/drawing/2014/main" id="{944C902E-1235-4B00-BBD0-A663788BB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1" y="3393"/>
              <a:ext cx="19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a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49">
              <a:extLst>
                <a:ext uri="{FF2B5EF4-FFF2-40B4-BE49-F238E27FC236}">
                  <a16:creationId xmlns:a16="http://schemas.microsoft.com/office/drawing/2014/main" id="{55FBD9A0-62A2-4C5F-8DEC-957216C3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3393"/>
              <a:ext cx="14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’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50">
              <a:extLst>
                <a:ext uri="{FF2B5EF4-FFF2-40B4-BE49-F238E27FC236}">
                  <a16:creationId xmlns:a16="http://schemas.microsoft.com/office/drawing/2014/main" id="{E428395C-987A-4371-A3E0-1D3746F2B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5" y="3393"/>
              <a:ext cx="14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51">
              <a:extLst>
                <a:ext uri="{FF2B5EF4-FFF2-40B4-BE49-F238E27FC236}">
                  <a16:creationId xmlns:a16="http://schemas.microsoft.com/office/drawing/2014/main" id="{7F2813AD-5075-407A-8D6F-C7D1D5EA0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3393"/>
              <a:ext cx="51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altLang="bg-BG" sz="23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Крем</a:t>
              </a:r>
              <a:endParaRPr kumimoji="0" lang="bg-BG" altLang="bg-BG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77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05731" y="-1"/>
            <a:ext cx="608626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5861548" y="-55757"/>
            <a:ext cx="6330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</a:rPr>
              <a:t>Използване на отпадъци от кафе за извличане на масла</a:t>
            </a:r>
            <a:endParaRPr lang="en-GB" sz="32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234426" y="3948623"/>
            <a:ext cx="10131997" cy="28161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Извличане на масла от отпадъци от кафе </a:t>
            </a:r>
            <a:r>
              <a:rPr lang="mr-IN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–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делото на 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Revive-Eco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>
                <a:ea typeface="Roboto" panose="02000000000000000000" pitchFamily="2" charset="0"/>
                <a:cs typeface="Arial" panose="020B0604020202020204" pitchFamily="34" charset="0"/>
              </a:rPr>
              <a:t>Маслата, извлечени от отпадъци от кафе, са устойчива алтернатива на палмовото масло</a:t>
            </a:r>
            <a:r>
              <a:rPr lang="en-GB" dirty="0"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Производните на палмовото масло се срещат в около 70% от козметичните продукти, произвеждани в световен мащаб </a:t>
            </a:r>
            <a:r>
              <a:rPr lang="en-GB" dirty="0"/>
              <a:t>(Zuckerman, 2017).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Използването на отпадъци от кафе вместо палмово масло може да намали негативното въздействие върху околната среда от обезлесяването, като същевременно намали отпадъците от кафе, които отиват на сметището</a:t>
            </a:r>
            <a:r>
              <a:rPr lang="en-GB" dirty="0"/>
              <a:t>.</a:t>
            </a:r>
            <a:endParaRPr lang="en-GB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A98CBE20-D4D6-3E4A-A0C1-3B20D1782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631" y="1094050"/>
            <a:ext cx="3953943" cy="22240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22754" y="3843733"/>
            <a:ext cx="42929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revive-eco.com</a:t>
            </a:r>
            <a:r>
              <a:rPr lang="de-DE" dirty="0"/>
              <a:t>/</a:t>
            </a:r>
            <a:r>
              <a:rPr lang="de-DE" dirty="0" err="1"/>
              <a:t>about</a:t>
            </a:r>
            <a:r>
              <a:rPr lang="de-DE" dirty="0"/>
              <a:t>/ </a:t>
            </a:r>
          </a:p>
          <a:p>
            <a:endParaRPr 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234426" y="1053881"/>
            <a:ext cx="7431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0070C0"/>
                </a:solidFill>
              </a:rPr>
              <a:t>Пример за максимално увеличаване на стойността на отпадъците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  <a:p>
            <a:endParaRPr lang="en-US" sz="600" b="1" dirty="0">
              <a:solidFill>
                <a:srgbClr val="0070C0"/>
              </a:solidFill>
            </a:endParaRPr>
          </a:p>
          <a:p>
            <a:r>
              <a:rPr lang="bg-BG" b="1" dirty="0">
                <a:solidFill>
                  <a:srgbClr val="0070C0"/>
                </a:solidFill>
              </a:rPr>
              <a:t>Вариант</a:t>
            </a:r>
            <a:r>
              <a:rPr lang="en-US" b="1" dirty="0">
                <a:solidFill>
                  <a:srgbClr val="0070C0"/>
                </a:solidFill>
              </a:rPr>
              <a:t> 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ru-RU" dirty="0"/>
              <a:t>Използване на отпадъци от кафе за подобряване на състоянието на почвата</a:t>
            </a:r>
            <a:r>
              <a:rPr lang="en-US" dirty="0"/>
              <a:t>. </a:t>
            </a:r>
            <a:r>
              <a:rPr lang="bg-BG" dirty="0">
                <a:solidFill>
                  <a:srgbClr val="C00000"/>
                </a:solidFill>
              </a:rPr>
              <a:t>Ниска стойност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endParaRPr lang="en-US" dirty="0"/>
          </a:p>
          <a:p>
            <a:r>
              <a:rPr lang="bg-BG" b="1" dirty="0">
                <a:solidFill>
                  <a:srgbClr val="0070C0"/>
                </a:solidFill>
              </a:rPr>
              <a:t>Вариант </a:t>
            </a:r>
            <a:r>
              <a:rPr lang="en-US" b="1" dirty="0">
                <a:solidFill>
                  <a:srgbClr val="0070C0"/>
                </a:solidFill>
              </a:rPr>
              <a:t>B</a:t>
            </a:r>
            <a:r>
              <a:rPr lang="en-US" dirty="0"/>
              <a:t> – </a:t>
            </a:r>
            <a:r>
              <a:rPr lang="bg-BG" dirty="0"/>
              <a:t>Извличане на масла от отпадъци от кафе</a:t>
            </a:r>
            <a:r>
              <a:rPr lang="en-US" dirty="0"/>
              <a:t>. </a:t>
            </a:r>
            <a:r>
              <a:rPr lang="bg-BG" dirty="0">
                <a:solidFill>
                  <a:srgbClr val="C00000"/>
                </a:solidFill>
              </a:rPr>
              <a:t>Висока стойност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ru-RU" dirty="0"/>
              <a:t>Освен това, след извличане на маслата, остатъците от кафето все </a:t>
            </a:r>
            <a:r>
              <a:rPr lang="ru-RU" dirty="0" err="1"/>
              <a:t>още</a:t>
            </a:r>
            <a:r>
              <a:rPr lang="ru-RU" dirty="0"/>
              <a:t> могат да се използват за кондициониране на почвата</a:t>
            </a:r>
            <a:r>
              <a:rPr lang="en-US" dirty="0"/>
              <a:t>. </a:t>
            </a:r>
            <a:r>
              <a:rPr lang="ru-RU" dirty="0"/>
              <a:t>Каскадно използване - от максимална стойност до </a:t>
            </a:r>
            <a:r>
              <a:rPr lang="ru-RU" dirty="0" err="1"/>
              <a:t>по-малка</a:t>
            </a:r>
            <a:r>
              <a:rPr lang="ru-RU" dirty="0"/>
              <a:t> стойност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3631" y="3318143"/>
            <a:ext cx="447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Кликнете върху изображението, за да пуснете видео-клипа разказващ за </a:t>
            </a:r>
            <a:r>
              <a:rPr lang="de-DE" sz="1600" dirty="0"/>
              <a:t> </a:t>
            </a:r>
            <a:r>
              <a:rPr lang="de-DE" sz="1600" dirty="0" err="1"/>
              <a:t>Revive</a:t>
            </a:r>
            <a:r>
              <a:rPr lang="de-DE" sz="1600" dirty="0"/>
              <a:t>-Eco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648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23334" y="-7688"/>
            <a:ext cx="6036129" cy="113672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5995832" y="0"/>
            <a:ext cx="6196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err="1">
                <a:solidFill>
                  <a:schemeClr val="bg1"/>
                </a:solidFill>
              </a:rPr>
              <a:t>ЦУР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bg-BG" sz="2400" dirty="0">
                <a:solidFill>
                  <a:schemeClr val="bg1"/>
                </a:solidFill>
              </a:rPr>
              <a:t>приложими за производството на био-продукти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bg-BG" sz="2400" dirty="0">
                <a:solidFill>
                  <a:schemeClr val="bg1"/>
                </a:solidFill>
              </a:rPr>
              <a:t>в козметичната и фармацевтичната промишлености</a:t>
            </a:r>
            <a:endParaRPr lang="en-GB" sz="2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06886" cy="107641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B84E89A-BA91-1F4F-85B2-1F8980CC86A8}"/>
              </a:ext>
            </a:extLst>
          </p:cNvPr>
          <p:cNvSpPr txBox="1"/>
          <p:nvPr/>
        </p:nvSpPr>
        <p:spPr>
          <a:xfrm>
            <a:off x="451782" y="1361066"/>
            <a:ext cx="27855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17 </a:t>
            </a:r>
            <a:r>
              <a:rPr lang="bg-BG" sz="2400" b="1" dirty="0">
                <a:ea typeface="Roboto" panose="02000000000000000000" pitchFamily="2" charset="0"/>
                <a:cs typeface="Arial" panose="020B0604020202020204" pitchFamily="34" charset="0"/>
              </a:rPr>
              <a:t>Цели за устойчиво развитие,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приети през 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2015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 г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от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страните-членки на ООН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78DD7-78B1-D641-895A-A874E6F0C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86" y="4023193"/>
            <a:ext cx="5532761" cy="2834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F056E-BF57-064B-A3E0-561FC88CF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454" y="1251202"/>
            <a:ext cx="3059037" cy="3149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D69BC1-4409-094A-BC5B-7EA7FC304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943" y="1272458"/>
            <a:ext cx="3093692" cy="3232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9E66E8-4ECA-C643-9252-F3893452D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593" y="4676940"/>
            <a:ext cx="4784505" cy="14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6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0833405-4F3A-0042-913A-338EF90929F0}"/>
              </a:ext>
            </a:extLst>
          </p:cNvPr>
          <p:cNvSpPr/>
          <p:nvPr/>
        </p:nvSpPr>
        <p:spPr>
          <a:xfrm>
            <a:off x="14021857" y="3785996"/>
            <a:ext cx="5304293" cy="42035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Picture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625341" y="1076411"/>
            <a:ext cx="6036129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Българското розово масло</a:t>
            </a:r>
            <a:r>
              <a:rPr lang="en-GB" sz="28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4320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Марка за красота от България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320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Използва</a:t>
            </a:r>
            <a:r>
              <a:rPr lang="ru-RU" sz="2400" dirty="0"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местно отглеждано </a:t>
            </a:r>
            <a:r>
              <a:rPr lang="ru-RU" sz="2400" dirty="0">
                <a:ea typeface="Roboto" panose="02000000000000000000" pitchFamily="2" charset="0"/>
                <a:cs typeface="Arial" panose="020B0604020202020204" pitchFamily="34" charset="0"/>
              </a:rPr>
              <a:t>розово масло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4320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Roboto" panose="02000000000000000000" pitchFamily="2" charset="0"/>
                <a:cs typeface="Arial" panose="020B0604020202020204" pitchFamily="34" charset="0"/>
              </a:rPr>
              <a:t>Намалява енергийните/въглеродните емисии, свързани с вноса на химикали за производство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320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Roboto" panose="02000000000000000000" pitchFamily="2" charset="0"/>
                <a:cs typeface="Arial" panose="020B0604020202020204" pitchFamily="34" charset="0"/>
              </a:rPr>
              <a:t>Увеличава дерматологичните ползи за потребителя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320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Използва отпадъчен растителен материал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8004254" y="174791"/>
            <a:ext cx="3598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400" b="1" spc="100" dirty="0" err="1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Phytocode</a:t>
            </a:r>
            <a:endParaRPr lang="en-GB" sz="34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B84E89A-BA91-1F4F-85B2-1F8980CC86A8}"/>
              </a:ext>
            </a:extLst>
          </p:cNvPr>
          <p:cNvSpPr txBox="1"/>
          <p:nvPr/>
        </p:nvSpPr>
        <p:spPr>
          <a:xfrm>
            <a:off x="8610600" y="5781371"/>
            <a:ext cx="278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Phytocode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Rose Kiss </a:t>
            </a: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защитен дневен крем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BC8E272-60D5-1649-A4FC-578B9B574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987" y="2236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Image result for phytocode day cream rose">
            <a:extLst>
              <a:ext uri="{FF2B5EF4-FFF2-40B4-BE49-F238E27FC236}">
                <a16:creationId xmlns:a16="http://schemas.microsoft.com/office/drawing/2014/main" id="{CC447629-757D-A741-82C0-BEE7128F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460" y="1419822"/>
            <a:ext cx="4183539" cy="418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6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587924" y="1037747"/>
            <a:ext cx="4931037" cy="5201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Българско розово масло и масло от охлюви</a:t>
            </a:r>
            <a:r>
              <a:rPr lang="en-GB" sz="28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Като се използват валутните курсове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струва приблизително 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£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11.75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за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 50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400" dirty="0" err="1">
                <a:ea typeface="Roboto" panose="02000000000000000000" pitchFamily="2" charset="0"/>
                <a:cs typeface="Arial" panose="020B0604020202020204" pitchFamily="34" charset="0"/>
              </a:rPr>
              <a:t>мЛ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Розово масло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розов абсолют</a:t>
            </a:r>
            <a:r>
              <a:rPr lang="en-GB" sz="2400" dirty="0"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екстракт от охлюви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Овлажняващи и подмладяващи качества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Отглеждано в местни условия</a:t>
            </a:r>
            <a:endParaRPr lang="en-GB" sz="2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ea typeface="Roboto" panose="02000000000000000000" pitchFamily="2" charset="0"/>
                <a:cs typeface="Arial" panose="020B0604020202020204" pitchFamily="34" charset="0"/>
              </a:rPr>
              <a:t>Потенциал за туризъм</a:t>
            </a:r>
            <a:endParaRPr lang="en-GB" sz="22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915150" y="174791"/>
            <a:ext cx="46874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400" b="1" spc="10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Rosa </a:t>
            </a:r>
            <a:r>
              <a:rPr lang="en-GB" sz="3400" b="1" spc="100" err="1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Damascena</a:t>
            </a:r>
            <a:r>
              <a:rPr lang="en-GB" sz="3400" b="1" spc="10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4C984-FD82-D847-8DBD-41E1B5A05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604" y="1428395"/>
            <a:ext cx="2723632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16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2963806" y="7524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995132" y="6332474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23" y="3760717"/>
            <a:ext cx="9052682" cy="2342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90501-FD6D-4E51-93F1-27B8FAB6BBCA}"/>
              </a:ext>
            </a:extLst>
          </p:cNvPr>
          <p:cNvSpPr txBox="1"/>
          <p:nvPr/>
        </p:nvSpPr>
        <p:spPr>
          <a:xfrm>
            <a:off x="4342512" y="1172473"/>
            <a:ext cx="62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>
                <a:solidFill>
                  <a:srgbClr val="FFED00"/>
                </a:solidFill>
              </a:rPr>
              <a:t>Въпроси и дискусия</a:t>
            </a:r>
            <a:endParaRPr lang="en-GB" sz="4000" b="1" dirty="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15" y="144877"/>
            <a:ext cx="1552381" cy="115819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336" y="1"/>
            <a:ext cx="8556664" cy="17570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855" y="1717922"/>
            <a:ext cx="11492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solidFill>
                  <a:schemeClr val="accent6">
                    <a:lumMod val="50000"/>
                  </a:schemeClr>
                </a:solidFill>
              </a:rPr>
              <a:t>Тези образователни материали са разработени като част от проекта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BE-Rural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Био-базирани стратегии и пътни карти за засилено селскостопанско и регионално развитие в ЕС (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април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2019 г - март 2022 г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700095" y="2839649"/>
            <a:ext cx="3698278" cy="3354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BE-Rural </a:t>
            </a:r>
            <a:r>
              <a:rPr lang="bg-BG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подпомага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1800"/>
              </a:spcAft>
            </a:pP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…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регионални заинтересовани страни в пет държави</a:t>
            </a: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Латвия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Видземе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 и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Курземе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Полша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Лагуни Шчечин и Висла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Румъния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Ковасна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България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Стара Загора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Северна Македония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Струмица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347" y="1317491"/>
            <a:ext cx="197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https://be-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rural.eu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8708" y="3224734"/>
            <a:ext cx="3353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Целта на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BE-Rural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 е да реализира потенциала на регионалните био-базирани икономики, като подкрепи съответните участници в съвместното разработване на стратегии и пътни карти за биоикономиката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00095" y="6177689"/>
            <a:ext cx="3943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https://be-rural.eu/innovation-regions/</a:t>
            </a:r>
            <a:r>
              <a:rPr lang="en-US" dirty="0"/>
              <a:t> </a:t>
            </a:r>
          </a:p>
        </p:txBody>
      </p:sp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4901605" y="2640930"/>
            <a:ext cx="3048595" cy="40392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C09213-F965-480D-9E15-75FEE2BFFB99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25" y="3936635"/>
            <a:ext cx="197098" cy="27878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E3F12-036D-4F58-8779-288AC305FAFC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902" y="6451813"/>
            <a:ext cx="518747" cy="1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075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6668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Съдържание на презентацията</a:t>
            </a:r>
            <a:endParaRPr lang="en-GB" sz="32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F4932-8D34-E346-B126-2CB5B51DB01C}"/>
              </a:ext>
            </a:extLst>
          </p:cNvPr>
          <p:cNvSpPr txBox="1"/>
          <p:nvPr/>
        </p:nvSpPr>
        <p:spPr>
          <a:xfrm>
            <a:off x="783771" y="1032207"/>
            <a:ext cx="9294507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bg-BG" sz="2400" dirty="0"/>
              <a:t>Преглед на биоикономиката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bg-BG" sz="2400" dirty="0"/>
              <a:t>какво представлява</a:t>
            </a:r>
            <a:r>
              <a:rPr lang="en-US" sz="2400" dirty="0"/>
              <a:t>, </a:t>
            </a:r>
            <a:r>
              <a:rPr lang="bg-BG" sz="2400" dirty="0"/>
              <a:t>екологични граници и предизвикателства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bg-BG" sz="2400" dirty="0"/>
              <a:t>Какво представляват етеричните масла и билките, и как се произвеждат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bg-BG" sz="2400" dirty="0"/>
              <a:t>Казус – биопродукти </a:t>
            </a:r>
            <a:endParaRPr lang="en-US" sz="2400" dirty="0"/>
          </a:p>
          <a:p>
            <a:r>
              <a:rPr lang="en-US" sz="2400" dirty="0"/>
              <a:t>	a) </a:t>
            </a:r>
            <a:r>
              <a:rPr lang="bg-BG" sz="2400" dirty="0"/>
              <a:t>Билките в  козметиката</a:t>
            </a:r>
            <a:endParaRPr lang="en-US" sz="2400" dirty="0"/>
          </a:p>
          <a:p>
            <a:r>
              <a:rPr lang="en-US" sz="2400" dirty="0"/>
              <a:t>	b) </a:t>
            </a:r>
            <a:r>
              <a:rPr lang="bg-BG" sz="2400" dirty="0"/>
              <a:t>Билките във фармацевтиката</a:t>
            </a:r>
            <a:endParaRPr lang="en-US" sz="2400" dirty="0"/>
          </a:p>
          <a:p>
            <a:r>
              <a:rPr lang="en-US" sz="2400" dirty="0"/>
              <a:t>	c) </a:t>
            </a:r>
            <a:r>
              <a:rPr lang="bg-BG" sz="2400" dirty="0"/>
              <a:t>Етеричните масла в козметиката</a:t>
            </a:r>
            <a:endParaRPr lang="en-US" sz="2400" dirty="0"/>
          </a:p>
          <a:p>
            <a:r>
              <a:rPr lang="en-US" sz="2400" dirty="0"/>
              <a:t>	d) </a:t>
            </a:r>
            <a:r>
              <a:rPr lang="bg-BG" sz="2400" dirty="0"/>
              <a:t>Етеричните масла във фармацевтиката</a:t>
            </a:r>
            <a:r>
              <a:rPr lang="en-US" sz="2400" dirty="0"/>
              <a:t> </a:t>
            </a:r>
          </a:p>
          <a:p>
            <a:pPr marL="457200" indent="-457200">
              <a:buAutoNum type="arabicPeriod" startAt="3"/>
            </a:pPr>
            <a:r>
              <a:rPr lang="ru-RU" sz="2400" dirty="0"/>
              <a:t>Извличане на масла от отпадъци от кафе</a:t>
            </a:r>
            <a:endParaRPr lang="en-US" sz="2400" dirty="0"/>
          </a:p>
          <a:p>
            <a:pPr marL="457200" indent="-457200">
              <a:buAutoNum type="arabicPeriod" startAt="3"/>
            </a:pPr>
            <a:r>
              <a:rPr lang="bg-BG" sz="2400" dirty="0"/>
              <a:t>ЦУР</a:t>
            </a:r>
            <a:r>
              <a:rPr lang="en-US" sz="2400" dirty="0"/>
              <a:t> </a:t>
            </a:r>
            <a:r>
              <a:rPr lang="bg-BG" sz="2400" dirty="0"/>
              <a:t>приложими при производството на биопродукти</a:t>
            </a:r>
            <a:r>
              <a:rPr lang="en-US" sz="2400" dirty="0"/>
              <a:t> </a:t>
            </a:r>
            <a:r>
              <a:rPr lang="bg-BG" sz="2400" dirty="0"/>
              <a:t>в козметичната и фармацевтичната промишлености</a:t>
            </a:r>
            <a:endParaRPr lang="en-US" sz="2400" dirty="0"/>
          </a:p>
          <a:p>
            <a:pPr marL="457200" indent="-457200">
              <a:buAutoNum type="arabicPeriod" startAt="3"/>
            </a:pPr>
            <a:r>
              <a:rPr lang="bg-BG" sz="2400" dirty="0"/>
              <a:t>Примери за използване на българското розово масло и маслото от охлюви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5043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62516" y="1745153"/>
            <a:ext cx="4931037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bg-BG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</a:t>
            </a:r>
            <a:r>
              <a:rPr lang="en-GB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производството на стоки</a:t>
            </a:r>
            <a:r>
              <a:rPr lang="en-GB" dirty="0"/>
              <a:t>, </a:t>
            </a:r>
            <a:r>
              <a:rPr lang="bg-BG" dirty="0"/>
              <a:t>услуги или енергия от биологичен материал като основен източник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тясно свързана с устойчивостта,</a:t>
            </a:r>
            <a:r>
              <a:rPr lang="en-GB" dirty="0"/>
              <a:t> </a:t>
            </a:r>
            <a:r>
              <a:rPr lang="bg-BG" dirty="0"/>
              <a:t>тъй като най-често</a:t>
            </a:r>
            <a:r>
              <a:rPr lang="en-GB" dirty="0"/>
              <a:t> </a:t>
            </a:r>
            <a:r>
              <a:rPr lang="bg-BG" dirty="0"/>
              <a:t>използва био-</a:t>
            </a:r>
            <a:r>
              <a:rPr lang="bg-BG" dirty="0" err="1"/>
              <a:t>разградими</a:t>
            </a:r>
            <a:r>
              <a:rPr lang="bg-BG" dirty="0"/>
              <a:t> ресурси и отпадъците обикновено са напълно елиминирани от системата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Може да предотврати изчерпването на ресурсите за бъдещите поколения и да съхрани стабилността на планетата</a:t>
            </a:r>
            <a:r>
              <a:rPr lang="en-GB" dirty="0"/>
              <a:t>.  </a:t>
            </a:r>
            <a:endParaRPr lang="en-GB" sz="2800" b="1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GB" sz="3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19787"/>
            <a:ext cx="603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1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Преглед на биоикономиката</a:t>
            </a:r>
            <a:endParaRPr lang="en-GB" sz="31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EF2D5-375F-4CD7-AE86-7045555C3BBD}"/>
              </a:ext>
            </a:extLst>
          </p:cNvPr>
          <p:cNvSpPr txBox="1"/>
          <p:nvPr/>
        </p:nvSpPr>
        <p:spPr>
          <a:xfrm>
            <a:off x="6881822" y="1447042"/>
            <a:ext cx="49310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rgbClr val="FFC000"/>
                </a:solidFill>
              </a:rPr>
              <a:t>Европейска биоикономическа стратегия</a:t>
            </a:r>
            <a:endParaRPr lang="en-GB" sz="2800" b="1" dirty="0">
              <a:solidFill>
                <a:srgbClr val="FFC000"/>
              </a:solidFill>
            </a:endParaRPr>
          </a:p>
          <a:p>
            <a:endParaRPr lang="en-GB" dirty="0"/>
          </a:p>
          <a:p>
            <a:r>
              <a:rPr lang="bg-BG" dirty="0"/>
              <a:t>Европейската комисия предприема стъпки към устойчива биоикономика и има биоикономическа стратегия </a:t>
            </a:r>
            <a:r>
              <a:rPr lang="bg-BG" dirty="0">
                <a:ea typeface="Roboto" panose="02000000000000000000" pitchFamily="2" charset="0"/>
                <a:cs typeface="Arial" panose="020B0604020202020204" pitchFamily="34" charset="0"/>
              </a:rPr>
              <a:t>за подпомагане на биоикономиката и за предотвратяване достигането на екологичните граници</a:t>
            </a:r>
            <a:r>
              <a:rPr lang="en-GB" dirty="0"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B7680-B3FD-486D-866E-05BD638442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474" y="3508759"/>
            <a:ext cx="3526357" cy="24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1219201" y="1159435"/>
            <a:ext cx="1043320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 и кръгова икономика</a:t>
            </a:r>
            <a:r>
              <a:rPr lang="en-GB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mr-IN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–</a:t>
            </a:r>
            <a:r>
              <a:rPr lang="en-GB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отпадъците са ценен ресурс</a:t>
            </a:r>
            <a:endParaRPr lang="en-GB" sz="24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096000" y="113588"/>
            <a:ext cx="603612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1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Преглед на биоикономиката</a:t>
            </a:r>
            <a:endParaRPr lang="en-GB" sz="31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0512" y="494891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bg-BG" sz="1400" b="1" dirty="0"/>
              <a:t>Видео-клип: </a:t>
            </a:r>
            <a:r>
              <a:rPr lang="en-US" sz="1400" b="1" dirty="0"/>
              <a:t>(2 </a:t>
            </a:r>
            <a:r>
              <a:rPr lang="bg-BG" sz="1400" b="1" dirty="0"/>
              <a:t>минути и</a:t>
            </a:r>
            <a:r>
              <a:rPr lang="en-US" sz="1400" b="1" dirty="0"/>
              <a:t> 9 </a:t>
            </a:r>
            <a:r>
              <a:rPr lang="bg-BG" sz="1400" b="1" dirty="0"/>
              <a:t>секунди</a:t>
            </a:r>
            <a:r>
              <a:rPr lang="en-US" sz="1400" b="1" dirty="0"/>
              <a:t>):</a:t>
            </a:r>
            <a:r>
              <a:rPr lang="en-US" sz="1400" dirty="0"/>
              <a:t> </a:t>
            </a:r>
            <a:r>
              <a:rPr lang="en-US" sz="1400" dirty="0">
                <a:hlinkClick r:id="rId5"/>
              </a:rPr>
              <a:t>https://www.youtube.com/watch?v=RfRN_hHeIKk</a:t>
            </a:r>
            <a:endParaRPr lang="en-US" sz="1400" dirty="0"/>
          </a:p>
          <a:p>
            <a:pPr>
              <a:defRPr/>
            </a:pPr>
            <a:r>
              <a:rPr lang="bg-BG" sz="1400" b="1" dirty="0"/>
              <a:t>Езици на субтитрите на видео-клипа</a:t>
            </a:r>
            <a:r>
              <a:rPr lang="en-GB" sz="1400" b="1" dirty="0"/>
              <a:t>:</a:t>
            </a:r>
            <a:r>
              <a:rPr lang="en-GB" sz="1400" dirty="0"/>
              <a:t> </a:t>
            </a:r>
            <a:r>
              <a:rPr lang="bg-BG" sz="1400" dirty="0"/>
              <a:t>български, латвийски</a:t>
            </a:r>
            <a:r>
              <a:rPr lang="en-GB" sz="1400" dirty="0"/>
              <a:t>, </a:t>
            </a:r>
            <a:r>
              <a:rPr lang="bg-BG" sz="1400" dirty="0"/>
              <a:t>македонски</a:t>
            </a:r>
            <a:r>
              <a:rPr lang="en-GB" sz="1400" dirty="0"/>
              <a:t>, </a:t>
            </a:r>
            <a:r>
              <a:rPr lang="bg-BG" sz="1400" dirty="0"/>
              <a:t>полски и румънски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482" y="1682655"/>
            <a:ext cx="5315925" cy="3142207"/>
          </a:xfrm>
          <a:prstGeom prst="rect">
            <a:avLst/>
          </a:prstGeom>
        </p:spPr>
      </p:pic>
      <p:pic>
        <p:nvPicPr>
          <p:cNvPr id="11" name="Online Media 19" title="A new bioeconomy for a sustainable Europe">
            <a:hlinkClick r:id="" action="ppaction://media"/>
            <a:extLst>
              <a:ext uri="{FF2B5EF4-FFF2-40B4-BE49-F238E27FC236}">
                <a16:creationId xmlns:a16="http://schemas.microsoft.com/office/drawing/2014/main" id="{C6EE957E-4407-4ABB-A45C-A772CC0CDE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20512" y="2308609"/>
            <a:ext cx="4473339" cy="25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6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301" y="2764572"/>
            <a:ext cx="618025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000" dirty="0">
                <a:latin typeface="Arial" charset="0"/>
                <a:ea typeface="Arial" charset="0"/>
                <a:cs typeface="Arial" charset="0"/>
              </a:rPr>
              <a:t>С новата биоикономическа стратегия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Европейската комисия подкрепя инициативи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на национално и регионално ниво за развитие на ефективна и устойчива биоикономика, включително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0"/>
            <a:endParaRPr lang="en-GB" sz="11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прилагане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на система за мониторинг в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целия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ЕС за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проследяване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на напредъка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към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устойчива и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b="1" dirty="0">
                <a:latin typeface="Arial" charset="0"/>
                <a:ea typeface="Arial" charset="0"/>
                <a:cs typeface="Arial" charset="0"/>
              </a:rPr>
              <a:t>кръгообразна биоикономика</a:t>
            </a:r>
            <a:endParaRPr lang="en-GB" sz="20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предоставяне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на насоки за това как най-добре да се управлява биоикономиката в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безопасни екологични граници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301" y="1025888"/>
            <a:ext cx="116939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Освен че е свързана с устойчивостта</a:t>
            </a:r>
            <a:r>
              <a:rPr lang="en-US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смекчаването на климатичните промени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съществено значение е това, че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 функционира в рамките на безопасни екологични граници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335555" y="111488"/>
            <a:ext cx="5735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Екологични граници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24" y="3103983"/>
            <a:ext cx="5504219" cy="29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1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211767"/>
            <a:ext cx="6036129" cy="1447714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78061" y="-246173"/>
            <a:ext cx="5991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Предизвикателства пред биоикономиката</a:t>
            </a:r>
            <a:r>
              <a:rPr lang="en-GB" sz="24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400" b="1" dirty="0">
                <a:solidFill>
                  <a:schemeClr val="bg1"/>
                </a:solidFill>
              </a:rPr>
              <a:t>Осигуряване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bg-BG" sz="2400" b="1" dirty="0">
                <a:solidFill>
                  <a:schemeClr val="bg1"/>
                </a:solidFill>
              </a:rPr>
              <a:t>ресурси</a:t>
            </a:r>
            <a:r>
              <a:rPr lang="ru-RU" sz="2400" b="1" dirty="0">
                <a:solidFill>
                  <a:schemeClr val="bg1"/>
                </a:solidFill>
              </a:rPr>
              <a:t> и </a:t>
            </a:r>
            <a:r>
              <a:rPr lang="bg-BG" sz="2400" b="1" dirty="0">
                <a:solidFill>
                  <a:schemeClr val="bg1"/>
                </a:solidFill>
              </a:rPr>
              <a:t>загуба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bg-BG" sz="2400" b="1" dirty="0">
                <a:solidFill>
                  <a:schemeClr val="bg1"/>
                </a:solidFill>
              </a:rPr>
              <a:t>биологично</a:t>
            </a:r>
            <a:r>
              <a:rPr lang="ru-RU" sz="2400" b="1" dirty="0">
                <a:solidFill>
                  <a:schemeClr val="bg1"/>
                </a:solidFill>
              </a:rPr>
              <a:t> разнообразие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788" y="1440450"/>
            <a:ext cx="1139654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/>
              <a:t>Биопродуктите</a:t>
            </a:r>
            <a:r>
              <a:rPr lang="ru-RU" sz="2800" dirty="0"/>
              <a:t> са получени от възобновяеми биологични ресурси</a:t>
            </a:r>
            <a:r>
              <a:rPr lang="en-US" sz="2800" dirty="0"/>
              <a:t>. </a:t>
            </a:r>
            <a:r>
              <a:rPr lang="ru-RU" sz="2800" dirty="0"/>
              <a:t>Биоикономиката </a:t>
            </a:r>
            <a:r>
              <a:rPr lang="bg-BG" sz="2800" dirty="0"/>
              <a:t>използва</a:t>
            </a:r>
            <a:r>
              <a:rPr lang="ru-RU" sz="2800" dirty="0"/>
              <a:t> много различни ресурси от биомаса, от култури до гори и микроорганизми</a:t>
            </a:r>
            <a:r>
              <a:rPr lang="en-US" sz="2800" dirty="0"/>
              <a:t>. </a:t>
            </a:r>
            <a:r>
              <a:rPr lang="ru-RU" sz="2800" dirty="0"/>
              <a:t>Без тези суровини нямаше да има </a:t>
            </a:r>
            <a:r>
              <a:rPr lang="bg-BG" sz="2800" dirty="0"/>
              <a:t>биоикономика</a:t>
            </a:r>
            <a:r>
              <a:rPr lang="en-US" sz="2800" dirty="0"/>
              <a:t>. </a:t>
            </a:r>
          </a:p>
          <a:p>
            <a:endParaRPr lang="en-US" sz="1400" dirty="0"/>
          </a:p>
          <a:p>
            <a:r>
              <a:rPr lang="bg-BG" sz="2800" dirty="0"/>
              <a:t>Изключително</a:t>
            </a:r>
            <a:r>
              <a:rPr lang="ru-RU" sz="2800" dirty="0"/>
              <a:t> важно е, че биоикономиката не се конкурира с производството на храни и не засяга биологичното разнообразие</a:t>
            </a:r>
            <a:r>
              <a:rPr lang="en-US" sz="2800" dirty="0"/>
              <a:t>. </a:t>
            </a:r>
            <a:r>
              <a:rPr lang="ru-RU" sz="2800" dirty="0"/>
              <a:t>Например, неплодородните земи не могат да се използват за производство на храни, но могат да бъдат важни за биологичното разнообразие</a:t>
            </a:r>
            <a:endParaRPr lang="en-GB" sz="2800" dirty="0"/>
          </a:p>
          <a:p>
            <a:r>
              <a:rPr lang="ru-RU" sz="2800" dirty="0"/>
              <a:t>Следователно е от основно значение да се извърши оценка на биологичното разнообразие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477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5909734" y="26734"/>
            <a:ext cx="5852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Технологии </a:t>
            </a:r>
            <a:r>
              <a:rPr lang="bg-BG" sz="2800" b="1" spc="100" dirty="0" err="1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зо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 производство на етерични масла</a:t>
            </a:r>
            <a:endParaRPr lang="en-GB" sz="28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B84E89A-BA91-1F4F-85B2-1F8980CC86A8}"/>
              </a:ext>
            </a:extLst>
          </p:cNvPr>
          <p:cNvSpPr txBox="1"/>
          <p:nvPr/>
        </p:nvSpPr>
        <p:spPr>
          <a:xfrm>
            <a:off x="7095082" y="5713207"/>
            <a:ext cx="4157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a typeface="Roboto" panose="02000000000000000000" pitchFamily="2" charset="0"/>
                <a:cs typeface="Arial" panose="020B0604020202020204" pitchFamily="34" charset="0"/>
              </a:rPr>
              <a:t>Схема на </a:t>
            </a:r>
            <a:r>
              <a:rPr lang="ru-RU" sz="2000" dirty="0" err="1">
                <a:ea typeface="Roboto" panose="02000000000000000000" pitchFamily="2" charset="0"/>
                <a:cs typeface="Arial" panose="020B0604020202020204" pitchFamily="34" charset="0"/>
              </a:rPr>
              <a:t>процеса</a:t>
            </a:r>
            <a:r>
              <a:rPr lang="ru-RU" sz="2000" dirty="0">
                <a:ea typeface="Roboto" panose="02000000000000000000" pitchFamily="2" charset="0"/>
                <a:cs typeface="Arial" panose="020B0604020202020204" pitchFamily="34" charset="0"/>
              </a:rPr>
              <a:t> на дестилация с пара</a:t>
            </a:r>
            <a:r>
              <a:rPr lang="en-GB" sz="2000" dirty="0"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93FDD9-D794-1540-8C00-9CB812FFB58A}"/>
              </a:ext>
            </a:extLst>
          </p:cNvPr>
          <p:cNvSpPr txBox="1"/>
          <p:nvPr/>
        </p:nvSpPr>
        <p:spPr>
          <a:xfrm>
            <a:off x="450686" y="980841"/>
            <a:ext cx="545904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/>
              <a:t>Ароматните растения представляват само ~ 10% от преброените растителни видове в световен мащаб (редки), напр. лавандула/мента</a:t>
            </a:r>
            <a:endParaRPr lang="en-US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/>
              <a:t>Те синтезират уникално етерично  съединение, което често е полезно за здравето поради своите свойства (антибактериални/антимикробни)</a:t>
            </a:r>
            <a:endParaRPr lang="en-US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/>
              <a:t>Етеричните масла се извличат чрез дестилация с пара или механично чрез студено пресоване</a:t>
            </a:r>
            <a:r>
              <a:rPr lang="en-US" sz="22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/>
              <a:t>Те могат да се комбинират, за да се получат естествени продукти като кремове за лице, лекарства и ароматерапия/</a:t>
            </a:r>
            <a:r>
              <a:rPr lang="ru-RU" sz="2200" dirty="0" err="1"/>
              <a:t>билкови</a:t>
            </a:r>
            <a:r>
              <a:rPr lang="ru-RU" sz="2200" dirty="0"/>
              <a:t> лекарства</a:t>
            </a:r>
            <a:r>
              <a:rPr lang="en-US" sz="2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37B4DA-E336-F343-B88E-9ECA193B8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947" y="1076411"/>
            <a:ext cx="3001817" cy="46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5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43625" y="5126"/>
            <a:ext cx="603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800" dirty="0">
                <a:solidFill>
                  <a:schemeClr val="bg1"/>
                </a:solidFill>
              </a:rPr>
              <a:t>Нови технологии за обработка на билки</a:t>
            </a:r>
            <a:endParaRPr lang="en-GB" sz="26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6" y="-104526"/>
            <a:ext cx="6106886" cy="1076411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9FF23D-CE04-B348-BD68-30EFD6B01C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9412927"/>
              </p:ext>
            </p:extLst>
          </p:nvPr>
        </p:nvGraphicFramePr>
        <p:xfrm>
          <a:off x="422577" y="684408"/>
          <a:ext cx="11548534" cy="3487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B626B75-CCCB-5243-9315-C94EB91331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149617" y="3955374"/>
            <a:ext cx="3180775" cy="2117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542D3-B163-EA48-84C3-FC5845D0E2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053443" y="3929233"/>
            <a:ext cx="3234082" cy="2327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DA33A7-2383-A94F-972A-641EFEBFE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2394" y="3502300"/>
            <a:ext cx="5338233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389838" y="6859"/>
            <a:ext cx="556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Билкови козметични биопродукти</a:t>
            </a:r>
            <a:endParaRPr lang="en-GB" sz="2800" b="1" spc="100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900E821-5CAC-7F4F-BAF7-F7B245933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54812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71B196-7467-5E43-90F7-3DBDD425F99E}"/>
              </a:ext>
            </a:extLst>
          </p:cNvPr>
          <p:cNvSpPr txBox="1"/>
          <p:nvPr/>
        </p:nvSpPr>
        <p:spPr>
          <a:xfrm>
            <a:off x="2878667" y="1202267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/>
              <a:t>Успокояващи и лечебни ползи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A60E6-FE36-0F4D-A8C6-46D47EE1CD60}"/>
              </a:ext>
            </a:extLst>
          </p:cNvPr>
          <p:cNvSpPr txBox="1"/>
          <p:nvPr/>
        </p:nvSpPr>
        <p:spPr>
          <a:xfrm>
            <a:off x="166410" y="1911927"/>
            <a:ext cx="175948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100% екстракт от кафяви водорасли </a:t>
            </a:r>
            <a:r>
              <a:rPr lang="en-US" sz="2200" dirty="0"/>
              <a:t>(</a:t>
            </a:r>
            <a:r>
              <a:rPr lang="bg-BG" sz="2200" dirty="0"/>
              <a:t>алгинат</a:t>
            </a:r>
            <a:r>
              <a:rPr lang="en-US" sz="2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200" dirty="0"/>
              <a:t>Остатъци от цветове на водорасли като възможен изходен материал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8639A-9EDF-6042-AF3E-759143CB60F5}"/>
              </a:ext>
            </a:extLst>
          </p:cNvPr>
          <p:cNvSpPr txBox="1"/>
          <p:nvPr/>
        </p:nvSpPr>
        <p:spPr>
          <a:xfrm>
            <a:off x="9875520" y="1928553"/>
            <a:ext cx="220010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Етерично масло от мента и гранули от вулканични скали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Омекотява твърдата кожа, като същевременно осигурява охлаждащ ефект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19159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20357</TotalTime>
  <Words>7980</Words>
  <Application>Microsoft Office PowerPoint</Application>
  <PresentationFormat>Widescreen</PresentationFormat>
  <Paragraphs>336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Eilidh Shaw</dc:creator>
  <cp:lastModifiedBy>Мартин Стоянов</cp:lastModifiedBy>
  <cp:revision>252</cp:revision>
  <cp:lastPrinted>2020-02-26T12:56:59Z</cp:lastPrinted>
  <dcterms:created xsi:type="dcterms:W3CDTF">2020-02-11T14:40:54Z</dcterms:created>
  <dcterms:modified xsi:type="dcterms:W3CDTF">2020-11-26T15:03:48Z</dcterms:modified>
</cp:coreProperties>
</file>