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22"/>
  </p:notesMasterIdLst>
  <p:sldIdLst>
    <p:sldId id="337" r:id="rId5"/>
    <p:sldId id="348" r:id="rId6"/>
    <p:sldId id="355" r:id="rId7"/>
    <p:sldId id="356" r:id="rId8"/>
    <p:sldId id="357" r:id="rId9"/>
    <p:sldId id="358" r:id="rId10"/>
    <p:sldId id="349" r:id="rId11"/>
    <p:sldId id="350" r:id="rId12"/>
    <p:sldId id="338" r:id="rId13"/>
    <p:sldId id="327" r:id="rId14"/>
    <p:sldId id="332" r:id="rId15"/>
    <p:sldId id="333" r:id="rId16"/>
    <p:sldId id="339" r:id="rId17"/>
    <p:sldId id="340" r:id="rId18"/>
    <p:sldId id="342" r:id="rId19"/>
    <p:sldId id="346" r:id="rId20"/>
    <p:sldId id="35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840">
          <p15:clr>
            <a:srgbClr val="A4A3A4"/>
          </p15:clr>
        </p15:guide>
        <p15:guide id="3" pos="438" userDrawn="1">
          <p15:clr>
            <a:srgbClr val="A4A3A4"/>
          </p15:clr>
        </p15:guide>
        <p15:guide id="4" pos="7219" userDrawn="1">
          <p15:clr>
            <a:srgbClr val="A4A3A4"/>
          </p15:clr>
        </p15:guide>
        <p15:guide id="5" orient="horz" pos="618" userDrawn="1">
          <p15:clr>
            <a:srgbClr val="A4A3A4"/>
          </p15:clr>
        </p15:guide>
        <p15:guide id="6" orient="horz" pos="4020" userDrawn="1">
          <p15:clr>
            <a:srgbClr val="A4A3A4"/>
          </p15:clr>
        </p15:guide>
        <p15:guide id="7" orient="horz" pos="4156" userDrawn="1">
          <p15:clr>
            <a:srgbClr val="A4A3A4"/>
          </p15:clr>
        </p15:guide>
        <p15:guide id="8" orient="horz" pos="187" userDrawn="1">
          <p15:clr>
            <a:srgbClr val="A4A3A4"/>
          </p15:clr>
        </p15:guide>
        <p15:guide id="9" pos="2887" userDrawn="1">
          <p15:clr>
            <a:srgbClr val="A4A3A4"/>
          </p15:clr>
        </p15:guide>
        <p15:guide id="10" orient="horz" pos="3294" userDrawn="1">
          <p15:clr>
            <a:srgbClr val="A4A3A4"/>
          </p15:clr>
        </p15:guide>
        <p15:guide id="11" orient="horz" pos="981" userDrawn="1">
          <p15:clr>
            <a:srgbClr val="A4A3A4"/>
          </p15:clr>
        </p15:guide>
        <p15:guide id="12" orient="horz" pos="3634" userDrawn="1">
          <p15:clr>
            <a:srgbClr val="A4A3A4"/>
          </p15:clr>
        </p15:guide>
        <p15:guide id="13" pos="26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a:srgbClr val="FFFFFF"/>
    <a:srgbClr val="A2C300"/>
    <a:srgbClr val="3D8400"/>
    <a:srgbClr val="FABA00"/>
    <a:srgbClr val="80CCDF"/>
    <a:srgbClr val="008BDF"/>
    <a:srgbClr val="AE0917"/>
    <a:srgbClr val="F5F5F5"/>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25"/>
    <p:restoredTop sz="60000" autoAdjust="0"/>
  </p:normalViewPr>
  <p:slideViewPr>
    <p:cSldViewPr snapToGrid="0" snapToObjects="1">
      <p:cViewPr varScale="1">
        <p:scale>
          <a:sx n="74" d="100"/>
          <a:sy n="74" d="100"/>
        </p:scale>
        <p:origin x="1768" y="168"/>
      </p:cViewPr>
      <p:guideLst>
        <p:guide orient="horz" pos="890"/>
        <p:guide pos="3840"/>
        <p:guide pos="438"/>
        <p:guide pos="7219"/>
        <p:guide orient="horz" pos="618"/>
        <p:guide orient="horz" pos="4020"/>
        <p:guide orient="horz" pos="4156"/>
        <p:guide orient="horz" pos="187"/>
        <p:guide pos="2887"/>
        <p:guide orient="horz" pos="3294"/>
        <p:guide orient="horz" pos="981"/>
        <p:guide orient="horz" pos="3634"/>
        <p:guide pos="26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3DD78-1EB4-8045-97D6-FF50959E5DC9}" type="datetimeFigureOut">
              <a:rPr lang="de-DE" smtClean="0"/>
              <a:t>13.11.20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9ABF1-A5E8-FF4C-953A-B9DDF0BF59CB}" type="slidenum">
              <a:rPr lang="de-DE" smtClean="0"/>
              <a:t>‹#›</a:t>
            </a:fld>
            <a:endParaRPr lang="de-DE"/>
          </a:p>
        </p:txBody>
      </p:sp>
    </p:spTree>
    <p:extLst>
      <p:ext uri="{BB962C8B-B14F-4D97-AF65-F5344CB8AC3E}">
        <p14:creationId xmlns:p14="http://schemas.microsoft.com/office/powerpoint/2010/main" val="138987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alticcollagen.pl/baltic-collagen-en/"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sdgcompass.org/sdgs/" TargetMode="External"/><Relationship Id="rId4" Type="http://schemas.openxmlformats.org/officeDocument/2006/relationships/hyperlink" Target="https://biooekonomie.de/en/produkt/nail-polish"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lgenheld.de/" TargetMode="External"/><Relationship Id="rId7" Type="http://schemas.openxmlformats.org/officeDocument/2006/relationships/hyperlink" Target="https://www.sea-chips.com/"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sdgcompass.org/sdgs/" TargetMode="External"/><Relationship Id="rId5" Type="http://schemas.openxmlformats.org/officeDocument/2006/relationships/hyperlink" Target="https://ec.europa.eu/fisheries/sites/fisheries/files/docs/body/pcp_en.pdf" TargetMode="External"/><Relationship Id="rId4" Type="http://schemas.openxmlformats.org/officeDocument/2006/relationships/hyperlink" Target="https://www.buap.mx/content/investigador-de-la-buap-desarrolla-pasta-dental-reciclando-hueso-de-pescado"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arinatex.co.uk/"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sdgcompass.org/sdgs/" TargetMode="External"/><Relationship Id="rId4" Type="http://schemas.openxmlformats.org/officeDocument/2006/relationships/hyperlink" Target="https://www.notpla.co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cowatch.com/algae-science-material-hard-as-steel-2640980632.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sdgcompass.org/sdg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almo-leather.de/en/produk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sdgcompass.org/sdg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d9qw5pLiTjQ"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uantec.co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c.europa.eu/research/bioeconomy/pdf/ec_bioeconomy_strategy_2018.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europa.eu/research/bioeconomy/pdf/ec_bioeconomy_strategy_2018.pdf#view=fit&amp;pagemode=non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RfRN_hHeIKk&amp;feature=youtu.b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europa.eu/commission/news/new-bioeconomy-strategy-sustainable-europe-2018-oct-11-0_e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ur02.safelinks.protection.outlook.com/?url=https://www.sciencedirect.com/science/article/abs/pii/S0921800918308115&amp;data=02|01|elsa.joao@strath.ac.uk|cd9b09a7de14463d665608d813a81961|631e0763153347eba5cd0457bee5944e|0|0|637280960594483913&amp;sdata=OF9qjOzeXVu24IZ6RuYTJiWurAzaY5DX79fuy8fdPgw=&amp;reserved=0" TargetMode="External"/><Relationship Id="rId5" Type="http://schemas.openxmlformats.org/officeDocument/2006/relationships/hyperlink" Target="https://eur02.safelinks.protection.outlook.com/?url=https://www.sciencedirect.com/science/article/pii/S0921800918317178&amp;data=02|01|elsa.joao@strath.ac.uk|cd9b09a7de14463d665608d813a81961|631e0763153347eba5cd0457bee5944e|0|0|637280960594483913&amp;sdata=s3f/d0i6XeeboMqvkuRQhNF+nw7GQKpjQBfvA37wysg=&amp;reserved=0" TargetMode="External"/><Relationship Id="rId4" Type="http://schemas.openxmlformats.org/officeDocument/2006/relationships/hyperlink" Target="https://ec.europa.eu/research/bioeconomy/pdf/ec_bioeconomy_actions_2018.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uroparl.europa.eu/thinktank/en/document.html?reference=IPOL-PECH_ET(2003)341942" TargetMode="External"/><Relationship Id="rId7" Type="http://schemas.openxmlformats.org/officeDocument/2006/relationships/hyperlink" Target="http://www.fao.org/3/i3640e/i3640e.pdf"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c.europa.eu/research/infocentre/article_en.cfm?&amp;artid=49518&amp;caller=other" TargetMode="External"/><Relationship Id="rId5" Type="http://schemas.openxmlformats.org/officeDocument/2006/relationships/hyperlink" Target="https://ec.europa.eu/fisheries/sites/fisheries/files/docs/body/pcp_en.pdf" TargetMode="External"/><Relationship Id="rId4" Type="http://schemas.openxmlformats.org/officeDocument/2006/relationships/hyperlink" Target="https://ec.europa.eu/research/bioeconomy/pdf/ec_bioeconomy_strategy_2018.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c.europa.eu/fisheries/sites/fisheries/files/docs/body/pcp_en.pdf"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fao.org/3/x5937e/x5937e01.htm" TargetMode="External"/><Relationship Id="rId4" Type="http://schemas.openxmlformats.org/officeDocument/2006/relationships/hyperlink" Target="https://ec.europa.eu/knowledge4policy/publication/updated-bioeconomy-strategy-2018_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Notes to the teacher:</a:t>
            </a:r>
            <a:r>
              <a:rPr lang="en-GB" sz="1200" kern="1200" dirty="0">
                <a:solidFill>
                  <a:schemeClr val="tx1"/>
                </a:solidFill>
                <a:effectLst/>
                <a:latin typeface="+mn-lt"/>
                <a:ea typeface="+mn-ea"/>
                <a:cs typeface="+mn-cs"/>
              </a:rPr>
              <a:t> Teacher’s name to go in the space at the bottom left of the slide. Explain that </a:t>
            </a:r>
            <a:r>
              <a:rPr lang="de-DE" sz="1200" kern="1200" dirty="0" err="1">
                <a:solidFill>
                  <a:schemeClr val="tx1"/>
                </a:solidFill>
                <a:effectLst/>
                <a:latin typeface="+mn-lt"/>
                <a:ea typeface="+mn-ea"/>
                <a:cs typeface="+mn-cs"/>
              </a:rPr>
              <a:t>this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presentation</a:t>
            </a:r>
            <a:r>
              <a:rPr lang="de-DE"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will explore the potential of the bioeconomy in the fishery sector, by learning about its potentials and challenges. Two small case studies will be presented: Poland and the Faroe Islands. Finally, we will learn about some interesting bioproducts resulting from the implementation of a bio-based economic framework.</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Excluding this first slide, outline slide and the video, there are 12 slides </a:t>
            </a:r>
            <a:r>
              <a:rPr lang="mr-IN" sz="1200" kern="1200" baseline="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so these slides should take between 12 and 24 minutes to present, depending of amount of explanation.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The video is 2 minutes and 9 seconds long.</a:t>
            </a:r>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1</a:t>
            </a:fld>
            <a:endParaRPr lang="de-DE"/>
          </a:p>
        </p:txBody>
      </p:sp>
    </p:spTree>
    <p:extLst>
      <p:ext uri="{BB962C8B-B14F-4D97-AF65-F5344CB8AC3E}">
        <p14:creationId xmlns:p14="http://schemas.microsoft.com/office/powerpoint/2010/main" val="540447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i="1" kern="1200" dirty="0">
                <a:solidFill>
                  <a:schemeClr val="tx1"/>
                </a:solidFill>
                <a:effectLst/>
                <a:latin typeface="+mn-lt"/>
                <a:ea typeface="+mn-ea"/>
                <a:cs typeface="+mn-cs"/>
              </a:rPr>
              <a:t>First </a:t>
            </a:r>
            <a:r>
              <a:rPr lang="de-DE" sz="1200" i="1" kern="1200" dirty="0" err="1">
                <a:solidFill>
                  <a:schemeClr val="tx1"/>
                </a:solidFill>
                <a:effectLst/>
                <a:latin typeface="+mn-lt"/>
                <a:ea typeface="+mn-ea"/>
                <a:cs typeface="+mn-cs"/>
              </a:rPr>
              <a:t>slide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introducing</a:t>
            </a:r>
            <a:r>
              <a:rPr lang="de-DE" sz="1200" i="1" kern="1200" dirty="0">
                <a:solidFill>
                  <a:schemeClr val="tx1"/>
                </a:solidFill>
                <a:effectLst/>
                <a:latin typeface="+mn-lt"/>
                <a:ea typeface="+mn-ea"/>
                <a:cs typeface="+mn-cs"/>
              </a:rPr>
              <a:t> bioproducts </a:t>
            </a:r>
            <a:r>
              <a:rPr lang="de-DE" sz="1200" i="1" kern="1200" dirty="0" err="1">
                <a:solidFill>
                  <a:schemeClr val="tx1"/>
                </a:solidFill>
                <a:effectLst/>
                <a:latin typeface="+mn-lt"/>
                <a:ea typeface="+mn-ea"/>
                <a:cs typeface="+mn-cs"/>
              </a:rPr>
              <a:t>related</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to</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the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waste</a:t>
            </a:r>
            <a:r>
              <a:rPr lang="de-DE" sz="1200" i="1" kern="1200" dirty="0">
                <a:solidFill>
                  <a:schemeClr val="tx1"/>
                </a:solidFill>
                <a:effectLst/>
                <a:latin typeface="+mn-lt"/>
                <a:ea typeface="+mn-ea"/>
                <a:cs typeface="+mn-cs"/>
              </a:rPr>
              <a:t> in </a:t>
            </a:r>
            <a:r>
              <a:rPr lang="de-DE" sz="1200" i="1" kern="1200" dirty="0" err="1">
                <a:solidFill>
                  <a:schemeClr val="tx1"/>
                </a:solidFill>
                <a:effectLst/>
                <a:latin typeface="+mn-lt"/>
                <a:ea typeface="+mn-ea"/>
                <a:cs typeface="+mn-cs"/>
              </a:rPr>
              <a:t>the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fishery</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sector</a:t>
            </a:r>
            <a:r>
              <a:rPr lang="de-DE" sz="1200" i="1" kern="1200" dirty="0">
                <a:solidFill>
                  <a:schemeClr val="tx1"/>
                </a:solidFill>
                <a:effectLst/>
                <a:latin typeface="+mn-lt"/>
                <a:ea typeface="+mn-ea"/>
                <a:cs typeface="+mn-cs"/>
              </a:rPr>
              <a:t>. These bioproducts </a:t>
            </a:r>
            <a:r>
              <a:rPr lang="de-DE" sz="1200" i="1" kern="1200" dirty="0" err="1">
                <a:solidFill>
                  <a:schemeClr val="tx1"/>
                </a:solidFill>
                <a:effectLst/>
                <a:latin typeface="+mn-lt"/>
                <a:ea typeface="+mn-ea"/>
                <a:cs typeface="+mn-cs"/>
              </a:rPr>
              <a:t>are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related</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to</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the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cosmetics</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field</a:t>
            </a:r>
            <a:r>
              <a:rPr lang="de-DE" sz="1200" i="1" kern="1200" dirty="0">
                <a:solidFill>
                  <a:schemeClr val="tx1"/>
                </a:solidFill>
                <a:effectLst/>
                <a:latin typeface="+mn-lt"/>
                <a:ea typeface="+mn-ea"/>
                <a:cs typeface="+mn-cs"/>
              </a:rPr>
              <a:t>.</a:t>
            </a:r>
            <a:r>
              <a:rPr lang="en-GB" dirty="0">
                <a:effectLst/>
              </a:rPr>
              <a:t> </a:t>
            </a:r>
          </a:p>
          <a:p>
            <a:endParaRPr lang="de-DE"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One</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famous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applications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fish-waste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products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recovering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nutrients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proteins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within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skin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produce</a:t>
            </a:r>
            <a:r>
              <a:rPr lang="de-DE" sz="1200" kern="1200" dirty="0">
                <a:solidFill>
                  <a:schemeClr val="tx1"/>
                </a:solidFill>
                <a:effectLst/>
                <a:latin typeface="+mn-lt"/>
                <a:ea typeface="+mn-ea"/>
                <a:cs typeface="+mn-cs"/>
              </a:rPr>
              <a:t> high-quality </a:t>
            </a:r>
            <a:r>
              <a:rPr lang="de-DE" sz="1200" kern="1200" dirty="0" err="1">
                <a:solidFill>
                  <a:schemeClr val="tx1"/>
                </a:solidFill>
                <a:effectLst/>
                <a:latin typeface="+mn-lt"/>
                <a:ea typeface="+mn-ea"/>
                <a:cs typeface="+mn-cs"/>
              </a:rPr>
              <a:t>natural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collagen</a:t>
            </a:r>
            <a:r>
              <a:rPr lang="de-DE" sz="1200" kern="1200" dirty="0">
                <a:solidFill>
                  <a:schemeClr val="tx1"/>
                </a:solidFill>
                <a:effectLst/>
                <a:latin typeface="+mn-lt"/>
                <a:ea typeface="+mn-ea"/>
                <a:cs typeface="+mn-cs"/>
              </a:rPr>
              <a:t>. This </a:t>
            </a:r>
            <a:r>
              <a:rPr lang="de-DE" sz="1200" kern="1200" dirty="0" err="1">
                <a:solidFill>
                  <a:schemeClr val="tx1"/>
                </a:solidFill>
                <a:effectLst/>
                <a:latin typeface="+mn-lt"/>
                <a:ea typeface="+mn-ea"/>
                <a:cs typeface="+mn-cs"/>
              </a:rPr>
              <a:t>collagen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create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cosmetics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some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pharmaceutical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products</a:t>
            </a:r>
            <a:r>
              <a:rPr lang="de-DE" sz="1200" kern="1200" dirty="0">
                <a:solidFill>
                  <a:schemeClr val="tx1"/>
                </a:solidFill>
                <a:effectLst/>
                <a:latin typeface="+mn-lt"/>
                <a:ea typeface="+mn-ea"/>
                <a:cs typeface="+mn-cs"/>
              </a:rPr>
              <a:t>. Baltic </a:t>
            </a:r>
            <a:r>
              <a:rPr lang="de-DE" sz="1200" kern="1200" dirty="0" err="1">
                <a:solidFill>
                  <a:schemeClr val="tx1"/>
                </a:solidFill>
                <a:effectLst/>
                <a:latin typeface="+mn-lt"/>
                <a:ea typeface="+mn-ea"/>
                <a:cs typeface="+mn-cs"/>
              </a:rPr>
              <a:t>cosmetics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one</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first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companies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Nordic countries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manufacture</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launch</a:t>
            </a:r>
            <a:r>
              <a:rPr lang="de-DE" sz="1200" kern="1200" dirty="0">
                <a:solidFill>
                  <a:schemeClr val="tx1"/>
                </a:solidFill>
                <a:effectLst/>
                <a:latin typeface="+mn-lt"/>
                <a:ea typeface="+mn-ea"/>
                <a:cs typeface="+mn-cs"/>
              </a:rPr>
              <a:t> bioproducts </a:t>
            </a:r>
            <a:r>
              <a:rPr lang="de-DE" sz="1200" kern="1200" dirty="0" err="1">
                <a:solidFill>
                  <a:schemeClr val="tx1"/>
                </a:solidFill>
                <a:effectLst/>
                <a:latin typeface="+mn-lt"/>
                <a:ea typeface="+mn-ea"/>
                <a:cs typeface="+mn-cs"/>
              </a:rPr>
              <a:t>obtained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fish-waste</a:t>
            </a:r>
            <a:r>
              <a:rPr lang="de-DE" sz="1200" kern="1200" dirty="0">
                <a:solidFill>
                  <a:schemeClr val="tx1"/>
                </a:solidFill>
                <a:effectLst/>
                <a:latin typeface="+mn-lt"/>
                <a:ea typeface="+mn-ea"/>
                <a:cs typeface="+mn-cs"/>
              </a:rPr>
              <a:t> (Baltic </a:t>
            </a:r>
            <a:r>
              <a:rPr lang="de-DE" sz="1200" kern="1200" dirty="0" err="1">
                <a:solidFill>
                  <a:schemeClr val="tx1"/>
                </a:solidFill>
                <a:effectLst/>
                <a:latin typeface="+mn-lt"/>
                <a:ea typeface="+mn-ea"/>
                <a:cs typeface="+mn-cs"/>
              </a:rPr>
              <a:t>cosmetics</a:t>
            </a:r>
            <a:r>
              <a:rPr lang="de-DE" sz="1200" kern="1200" dirty="0">
                <a:solidFill>
                  <a:schemeClr val="tx1"/>
                </a:solidFill>
                <a:effectLst/>
                <a:latin typeface="+mn-lt"/>
                <a:ea typeface="+mn-ea"/>
                <a:cs typeface="+mn-cs"/>
              </a:rPr>
              <a:t>, 2020).</a:t>
            </a:r>
          </a:p>
          <a:p>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An </a:t>
            </a:r>
            <a:r>
              <a:rPr lang="de-DE" sz="1200" kern="1200" dirty="0" err="1">
                <a:solidFill>
                  <a:schemeClr val="tx1"/>
                </a:solidFill>
                <a:effectLst/>
                <a:latin typeface="+mn-lt"/>
                <a:ea typeface="+mn-ea"/>
                <a:cs typeface="+mn-cs"/>
              </a:rPr>
              <a:t>interesting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product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was </a:t>
            </a:r>
            <a:r>
              <a:rPr lang="de-DE" sz="1200" kern="1200" dirty="0" err="1">
                <a:solidFill>
                  <a:schemeClr val="tx1"/>
                </a:solidFill>
                <a:effectLst/>
                <a:latin typeface="+mn-lt"/>
                <a:ea typeface="+mn-ea"/>
                <a:cs typeface="+mn-cs"/>
              </a:rPr>
              <a:t>released</a:t>
            </a:r>
            <a:r>
              <a:rPr lang="de-DE" sz="1200" kern="1200" dirty="0">
                <a:solidFill>
                  <a:schemeClr val="tx1"/>
                </a:solidFill>
                <a:effectLst/>
                <a:latin typeface="+mn-lt"/>
                <a:ea typeface="+mn-ea"/>
                <a:cs typeface="+mn-cs"/>
              </a:rPr>
              <a:t> last </a:t>
            </a:r>
            <a:r>
              <a:rPr lang="de-DE" sz="1200" kern="1200" dirty="0" err="1">
                <a:solidFill>
                  <a:schemeClr val="tx1"/>
                </a:solidFill>
                <a:effectLst/>
                <a:latin typeface="+mn-lt"/>
                <a:ea typeface="+mn-ea"/>
                <a:cs typeface="+mn-cs"/>
              </a:rPr>
              <a:t>year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german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company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water-based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nail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polisher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made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recovered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algae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Biooekonomie</a:t>
            </a:r>
            <a:r>
              <a:rPr lang="de-DE" sz="1200" kern="1200" dirty="0">
                <a:solidFill>
                  <a:schemeClr val="tx1"/>
                </a:solidFill>
                <a:effectLst/>
                <a:latin typeface="+mn-lt"/>
                <a:ea typeface="+mn-ea"/>
                <a:cs typeface="+mn-cs"/>
              </a:rPr>
              <a:t>, 2020).</a:t>
            </a:r>
          </a:p>
          <a:p>
            <a:endParaRPr lang="en-GB"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a:t>
            </a:r>
            <a:r>
              <a:rPr lang="de-DE" sz="1200" i="1" kern="1200" dirty="0" err="1">
                <a:solidFill>
                  <a:schemeClr val="tx1"/>
                </a:solidFill>
                <a:effectLst/>
                <a:latin typeface="+mn-lt"/>
                <a:ea typeface="+mn-ea"/>
                <a:cs typeface="+mn-cs"/>
              </a:rPr>
              <a:t>Explain</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how</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these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products</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are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linked</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to</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the</a:t>
            </a:r>
            <a:r>
              <a:rPr lang="de-DE" sz="1200" i="1" kern="1200" dirty="0">
                <a:solidFill>
                  <a:schemeClr val="tx1"/>
                </a:solidFill>
                <a:effectLst/>
                <a:latin typeface="+mn-lt"/>
                <a:ea typeface="+mn-ea"/>
                <a:cs typeface="+mn-cs"/>
              </a:rPr>
              <a:t> SDGs – check out </a:t>
            </a:r>
            <a:r>
              <a:rPr lang="de-DE" sz="1200" i="1" kern="1200" dirty="0" err="1">
                <a:solidFill>
                  <a:schemeClr val="tx1"/>
                </a:solidFill>
                <a:effectLst/>
                <a:latin typeface="+mn-lt"/>
                <a:ea typeface="+mn-ea"/>
                <a:cs typeface="+mn-cs"/>
              </a:rPr>
              <a:t>page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sdgcompass.org</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for</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more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information</a:t>
            </a:r>
            <a:r>
              <a:rPr lang="de-DE" sz="1200" i="1" kern="1200" dirty="0">
                <a:solidFill>
                  <a:schemeClr val="tx1"/>
                </a:solidFill>
                <a:effectLst/>
                <a:latin typeface="+mn-lt"/>
                <a:ea typeface="+mn-ea"/>
                <a:cs typeface="+mn-cs"/>
              </a:rPr>
              <a:t> on </a:t>
            </a:r>
            <a:r>
              <a:rPr lang="de-DE" sz="1200" i="1" kern="1200" dirty="0" err="1">
                <a:solidFill>
                  <a:schemeClr val="tx1"/>
                </a:solidFill>
                <a:effectLst/>
                <a:latin typeface="+mn-lt"/>
                <a:ea typeface="+mn-ea"/>
                <a:cs typeface="+mn-cs"/>
              </a:rPr>
              <a:t>the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goals</a:t>
            </a:r>
            <a:r>
              <a:rPr lang="de-DE" sz="1200" i="1"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SDG2 | SDG3 | SDG12 | SDG14 | SDG15</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references:</a:t>
            </a:r>
          </a:p>
          <a:p>
            <a:r>
              <a:rPr lang="en-US" sz="1200" kern="1200" dirty="0">
                <a:solidFill>
                  <a:schemeClr val="tx1"/>
                </a:solidFill>
                <a:effectLst/>
                <a:latin typeface="+mn-lt"/>
                <a:ea typeface="+mn-ea"/>
                <a:cs typeface="+mn-cs"/>
              </a:rPr>
              <a:t>Baltic collagen, 2020</a:t>
            </a:r>
          </a:p>
          <a:p>
            <a:r>
              <a:rPr lang="en-US" sz="1200" kern="1200" dirty="0" err="1">
                <a:solidFill>
                  <a:schemeClr val="tx1"/>
                </a:solidFill>
                <a:effectLst/>
                <a:latin typeface="+mn-lt"/>
                <a:ea typeface="+mn-ea"/>
                <a:cs typeface="+mn-cs"/>
              </a:rPr>
              <a:t>SDGcompass</a:t>
            </a:r>
            <a:r>
              <a:rPr lang="en-US" sz="1200" kern="1200" dirty="0">
                <a:solidFill>
                  <a:schemeClr val="tx1"/>
                </a:solidFill>
                <a:effectLst/>
                <a:latin typeface="+mn-lt"/>
                <a:ea typeface="+mn-ea"/>
                <a:cs typeface="+mn-cs"/>
              </a:rPr>
              <a:t>, 2020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Baltic Collagen. 2020 [online] </a:t>
            </a:r>
            <a:r>
              <a:rPr lang="de-DE" sz="1200" kern="1200" dirty="0" err="1">
                <a:solidFill>
                  <a:schemeClr val="tx1"/>
                </a:solidFill>
                <a:effectLst/>
                <a:latin typeface="+mn-lt"/>
                <a:ea typeface="+mn-ea"/>
                <a:cs typeface="+mn-cs"/>
              </a:rPr>
              <a:t>Balticcollagen.pl</a:t>
            </a:r>
            <a:r>
              <a:rPr lang="de-DE" sz="1200" kern="1200" dirty="0">
                <a:solidFill>
                  <a:schemeClr val="tx1"/>
                </a:solidFill>
                <a:effectLst/>
                <a:latin typeface="+mn-lt"/>
                <a:ea typeface="+mn-ea"/>
                <a:cs typeface="+mn-cs"/>
              </a:rPr>
              <a:t>. Available at: </a:t>
            </a:r>
            <a:r>
              <a:rPr lang="de-DE" sz="1200" kern="1200" dirty="0">
                <a:solidFill>
                  <a:schemeClr val="tx1"/>
                </a:solidFill>
                <a:effectLst/>
                <a:latin typeface="+mn-lt"/>
                <a:ea typeface="+mn-ea"/>
                <a:cs typeface="+mn-cs"/>
                <a:hlinkClick r:id="rId3"/>
              </a:rPr>
              <a:t>http://balticcollagen.pl/baltic-collagen-en/</a:t>
            </a:r>
            <a:endParaRPr lang="de-D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a:solidFill>
                  <a:schemeClr val="tx1"/>
                </a:solidFill>
                <a:effectLst/>
                <a:latin typeface="+mn-lt"/>
                <a:ea typeface="+mn-ea"/>
                <a:cs typeface="+mn-cs"/>
              </a:rPr>
              <a:t>Biooekonomie.de</a:t>
            </a:r>
            <a:r>
              <a:rPr lang="de-DE" sz="1200" kern="1200" dirty="0">
                <a:solidFill>
                  <a:schemeClr val="tx1"/>
                </a:solidFill>
                <a:effectLst/>
                <a:latin typeface="+mn-lt"/>
                <a:ea typeface="+mn-ea"/>
                <a:cs typeface="+mn-cs"/>
              </a:rPr>
              <a:t>. 2020. Nail </a:t>
            </a:r>
            <a:r>
              <a:rPr lang="de-DE" sz="1200" kern="1200" dirty="0" err="1">
                <a:solidFill>
                  <a:schemeClr val="tx1"/>
                </a:solidFill>
                <a:effectLst/>
                <a:latin typeface="+mn-lt"/>
                <a:ea typeface="+mn-ea"/>
                <a:cs typeface="+mn-cs"/>
              </a:rPr>
              <a:t>Polish</a:t>
            </a:r>
            <a:r>
              <a:rPr lang="de-DE" sz="1200" kern="1200" dirty="0">
                <a:solidFill>
                  <a:schemeClr val="tx1"/>
                </a:solidFill>
                <a:effectLst/>
                <a:latin typeface="+mn-lt"/>
                <a:ea typeface="+mn-ea"/>
                <a:cs typeface="+mn-cs"/>
              </a:rPr>
              <a:t> | </a:t>
            </a:r>
            <a:r>
              <a:rPr lang="de-DE" sz="1200" kern="1200" dirty="0" err="1">
                <a:solidFill>
                  <a:schemeClr val="tx1"/>
                </a:solidFill>
                <a:effectLst/>
                <a:latin typeface="+mn-lt"/>
                <a:ea typeface="+mn-ea"/>
                <a:cs typeface="+mn-cs"/>
              </a:rPr>
              <a:t>Bioökonomie.De</a:t>
            </a:r>
            <a:r>
              <a:rPr lang="de-DE" sz="1200" kern="1200" dirty="0">
                <a:solidFill>
                  <a:schemeClr val="tx1"/>
                </a:solidFill>
                <a:effectLst/>
                <a:latin typeface="+mn-lt"/>
                <a:ea typeface="+mn-ea"/>
                <a:cs typeface="+mn-cs"/>
              </a:rPr>
              <a:t>. [online] Available at: </a:t>
            </a:r>
            <a:r>
              <a:rPr lang="de-DE" sz="1200" kern="1200" dirty="0">
                <a:solidFill>
                  <a:schemeClr val="tx1"/>
                </a:solidFill>
                <a:effectLst/>
                <a:latin typeface="+mn-lt"/>
                <a:ea typeface="+mn-ea"/>
                <a:cs typeface="+mn-cs"/>
                <a:hlinkClick r:id="rId4"/>
              </a:rPr>
              <a:t>https://biooekonomie.de/en/produkt/nail-polish</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a:solidFill>
                  <a:schemeClr val="tx1"/>
                </a:solidFill>
                <a:effectLst/>
                <a:latin typeface="+mn-lt"/>
                <a:ea typeface="+mn-ea"/>
                <a:cs typeface="+mn-cs"/>
              </a:rPr>
              <a:t>Sdgcompass.org</a:t>
            </a:r>
            <a:r>
              <a:rPr lang="de-DE" sz="1200" kern="1200" dirty="0">
                <a:solidFill>
                  <a:schemeClr val="tx1"/>
                </a:solidFill>
                <a:effectLst/>
                <a:latin typeface="+mn-lt"/>
                <a:ea typeface="+mn-ea"/>
                <a:cs typeface="+mn-cs"/>
              </a:rPr>
              <a:t>. 2020. </a:t>
            </a:r>
            <a:r>
              <a:rPr lang="de-DE" sz="1200" kern="1200" dirty="0" err="1">
                <a:solidFill>
                  <a:schemeClr val="tx1"/>
                </a:solidFill>
                <a:effectLst/>
                <a:latin typeface="+mn-lt"/>
                <a:ea typeface="+mn-ea"/>
                <a:cs typeface="+mn-cs"/>
              </a:rPr>
              <a:t>Learn</a:t>
            </a:r>
            <a:r>
              <a:rPr lang="de-DE" sz="1200" kern="1200" dirty="0">
                <a:solidFill>
                  <a:schemeClr val="tx1"/>
                </a:solidFill>
                <a:effectLst/>
                <a:latin typeface="+mn-lt"/>
                <a:ea typeface="+mn-ea"/>
                <a:cs typeface="+mn-cs"/>
              </a:rPr>
              <a:t> More </a:t>
            </a:r>
            <a:r>
              <a:rPr lang="de-DE" sz="1200" kern="1200" dirty="0" err="1">
                <a:solidFill>
                  <a:schemeClr val="tx1"/>
                </a:solidFill>
                <a:effectLst/>
                <a:latin typeface="+mn-lt"/>
                <a:ea typeface="+mn-ea"/>
                <a:cs typeface="+mn-cs"/>
              </a:rPr>
              <a:t>About</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Sdgs</a:t>
            </a:r>
            <a:r>
              <a:rPr lang="de-DE" sz="1200" kern="1200" dirty="0">
                <a:solidFill>
                  <a:schemeClr val="tx1"/>
                </a:solidFill>
                <a:effectLst/>
                <a:latin typeface="+mn-lt"/>
                <a:ea typeface="+mn-ea"/>
                <a:cs typeface="+mn-cs"/>
              </a:rPr>
              <a:t> – SDG </a:t>
            </a:r>
            <a:r>
              <a:rPr lang="de-DE" sz="1200" kern="1200" dirty="0" err="1">
                <a:solidFill>
                  <a:schemeClr val="tx1"/>
                </a:solidFill>
                <a:effectLst/>
                <a:latin typeface="+mn-lt"/>
                <a:ea typeface="+mn-ea"/>
                <a:cs typeface="+mn-cs"/>
              </a:rPr>
              <a:t>Compass</a:t>
            </a:r>
            <a:r>
              <a:rPr lang="de-DE" sz="1200" kern="1200" dirty="0">
                <a:solidFill>
                  <a:schemeClr val="tx1"/>
                </a:solidFill>
                <a:effectLst/>
                <a:latin typeface="+mn-lt"/>
                <a:ea typeface="+mn-ea"/>
                <a:cs typeface="+mn-cs"/>
              </a:rPr>
              <a:t>. [online] Available at: </a:t>
            </a:r>
            <a:r>
              <a:rPr lang="de-DE" sz="1200" kern="1200" dirty="0">
                <a:solidFill>
                  <a:schemeClr val="tx1"/>
                </a:solidFill>
                <a:effectLst/>
                <a:latin typeface="+mn-lt"/>
                <a:ea typeface="+mn-ea"/>
                <a:cs typeface="+mn-cs"/>
                <a:hlinkClick r:id="rId5"/>
              </a:rPr>
              <a:t>https://sdgcompass.org/sdgs/</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10</a:t>
            </a:fld>
            <a:endParaRPr lang="de-DE"/>
          </a:p>
        </p:txBody>
      </p:sp>
    </p:spTree>
    <p:extLst>
      <p:ext uri="{BB962C8B-B14F-4D97-AF65-F5344CB8AC3E}">
        <p14:creationId xmlns:p14="http://schemas.microsoft.com/office/powerpoint/2010/main" val="332514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This slide includes food bioproducts made from fish waste and other products generated in the fishery sector.</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main nutrient recovered from fish waste is Omega-3 as it is used for many applications in medicine and nutrition. In addition, there is a current increase in the production of fish-based flour, powders, and oils for cooking and as food supplements (European Commission, 2018b).</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product that you see in the photo are salmon skin crisps developed by the company UK </a:t>
            </a:r>
            <a:r>
              <a:rPr lang="en-US" sz="1200" kern="1200" dirty="0" err="1">
                <a:solidFill>
                  <a:schemeClr val="tx1"/>
                </a:solidFill>
                <a:effectLst/>
                <a:latin typeface="+mn-lt"/>
                <a:ea typeface="+mn-ea"/>
                <a:cs typeface="+mn-cs"/>
              </a:rPr>
              <a:t>Seachips</a:t>
            </a:r>
            <a:r>
              <a:rPr lang="en-US" sz="1200" kern="1200" dirty="0">
                <a:solidFill>
                  <a:schemeClr val="tx1"/>
                </a:solidFill>
                <a:effectLst/>
                <a:latin typeface="+mn-lt"/>
                <a:ea typeface="+mn-ea"/>
                <a:cs typeface="+mn-cs"/>
              </a:rPr>
              <a:t>. These crisps are handcrafted and made from recovered skin of salmons in aquaculture farms (</a:t>
            </a:r>
            <a:r>
              <a:rPr lang="en-US" sz="1200" kern="1200" dirty="0" err="1">
                <a:solidFill>
                  <a:schemeClr val="tx1"/>
                </a:solidFill>
                <a:effectLst/>
                <a:latin typeface="+mn-lt"/>
                <a:ea typeface="+mn-ea"/>
                <a:cs typeface="+mn-cs"/>
              </a:rPr>
              <a:t>Seachips</a:t>
            </a:r>
            <a:r>
              <a:rPr lang="en-US" sz="1200" kern="1200" dirty="0">
                <a:solidFill>
                  <a:schemeClr val="tx1"/>
                </a:solidFill>
                <a:effectLst/>
                <a:latin typeface="+mn-lt"/>
                <a:ea typeface="+mn-ea"/>
                <a:cs typeface="+mn-cs"/>
              </a:rPr>
              <a:t>, 2020)</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German company has created an algae chocolate called </a:t>
            </a:r>
            <a:r>
              <a:rPr lang="en-US" sz="1200" kern="1200" dirty="0" err="1">
                <a:solidFill>
                  <a:schemeClr val="tx1"/>
                </a:solidFill>
                <a:effectLst/>
                <a:latin typeface="+mn-lt"/>
                <a:ea typeface="+mn-ea"/>
                <a:cs typeface="+mn-cs"/>
              </a:rPr>
              <a:t>Algen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shokolade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Algenheld</a:t>
            </a:r>
            <a:r>
              <a:rPr lang="en-US" sz="1200" kern="1200" dirty="0">
                <a:solidFill>
                  <a:schemeClr val="tx1"/>
                </a:solidFill>
                <a:effectLst/>
                <a:latin typeface="+mn-lt"/>
                <a:ea typeface="+mn-ea"/>
                <a:cs typeface="+mn-cs"/>
              </a:rPr>
              <a:t>, 2020).</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scientist in the University of Puebla Mexico is developing a toothpaste highly rich in nutrients recovered from the bones of fish (</a:t>
            </a:r>
            <a:r>
              <a:rPr lang="en-US" sz="1200" kern="1200" dirty="0" err="1">
                <a:solidFill>
                  <a:schemeClr val="tx1"/>
                </a:solidFill>
                <a:effectLst/>
                <a:latin typeface="+mn-lt"/>
                <a:ea typeface="+mn-ea"/>
                <a:cs typeface="+mn-cs"/>
              </a:rPr>
              <a:t>Buap</a:t>
            </a:r>
            <a:r>
              <a:rPr lang="en-US" sz="1200" kern="1200" dirty="0">
                <a:solidFill>
                  <a:schemeClr val="tx1"/>
                </a:solidFill>
                <a:effectLst/>
                <a:latin typeface="+mn-lt"/>
                <a:ea typeface="+mn-ea"/>
                <a:cs typeface="+mn-cs"/>
              </a:rPr>
              <a:t>, 2020).</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a:t>
            </a:r>
            <a:r>
              <a:rPr lang="de-DE" sz="1200" i="1" kern="1200" dirty="0" err="1">
                <a:solidFill>
                  <a:schemeClr val="tx1"/>
                </a:solidFill>
                <a:effectLst/>
                <a:latin typeface="+mn-lt"/>
                <a:ea typeface="+mn-ea"/>
                <a:cs typeface="+mn-cs"/>
              </a:rPr>
              <a:t>Explain</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how</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these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products</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are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linked</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to</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the</a:t>
            </a:r>
            <a:r>
              <a:rPr lang="de-DE" sz="1200" i="1" kern="1200" dirty="0">
                <a:solidFill>
                  <a:schemeClr val="tx1"/>
                </a:solidFill>
                <a:effectLst/>
                <a:latin typeface="+mn-lt"/>
                <a:ea typeface="+mn-ea"/>
                <a:cs typeface="+mn-cs"/>
              </a:rPr>
              <a:t> SDGs – check out </a:t>
            </a:r>
            <a:r>
              <a:rPr lang="de-DE" sz="1200" i="1" kern="1200" dirty="0" err="1">
                <a:solidFill>
                  <a:schemeClr val="tx1"/>
                </a:solidFill>
                <a:effectLst/>
                <a:latin typeface="+mn-lt"/>
                <a:ea typeface="+mn-ea"/>
                <a:cs typeface="+mn-cs"/>
              </a:rPr>
              <a:t>page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sdgcompass.org</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for</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more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information</a:t>
            </a:r>
            <a:r>
              <a:rPr lang="de-DE" sz="1200" i="1" kern="1200" dirty="0">
                <a:solidFill>
                  <a:schemeClr val="tx1"/>
                </a:solidFill>
                <a:effectLst/>
                <a:latin typeface="+mn-lt"/>
                <a:ea typeface="+mn-ea"/>
                <a:cs typeface="+mn-cs"/>
              </a:rPr>
              <a:t> on </a:t>
            </a:r>
            <a:r>
              <a:rPr lang="de-DE" sz="1200" i="1" kern="1200" dirty="0" err="1">
                <a:solidFill>
                  <a:schemeClr val="tx1"/>
                </a:solidFill>
                <a:effectLst/>
                <a:latin typeface="+mn-lt"/>
                <a:ea typeface="+mn-ea"/>
                <a:cs typeface="+mn-cs"/>
              </a:rPr>
              <a:t>the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goals</a:t>
            </a:r>
            <a:r>
              <a:rPr lang="de-DE"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SDG2 | SDG3 | SDG12 | SDG14 | SDG15</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references:</a:t>
            </a:r>
          </a:p>
          <a:p>
            <a:r>
              <a:rPr lang="en-US" sz="1200" kern="1200" dirty="0" err="1">
                <a:solidFill>
                  <a:schemeClr val="tx1"/>
                </a:solidFill>
                <a:effectLst/>
                <a:latin typeface="+mn-lt"/>
                <a:ea typeface="+mn-ea"/>
                <a:cs typeface="+mn-cs"/>
              </a:rPr>
              <a:t>SDGcompass</a:t>
            </a:r>
            <a:r>
              <a:rPr lang="en-US" sz="1200" kern="1200" dirty="0">
                <a:solidFill>
                  <a:schemeClr val="tx1"/>
                </a:solidFill>
                <a:effectLst/>
                <a:latin typeface="+mn-lt"/>
                <a:ea typeface="+mn-ea"/>
                <a:cs typeface="+mn-cs"/>
              </a:rPr>
              <a:t>, 2020</a:t>
            </a:r>
          </a:p>
          <a:p>
            <a:r>
              <a:rPr lang="en-US" sz="1200" kern="1200" dirty="0" err="1">
                <a:solidFill>
                  <a:schemeClr val="tx1"/>
                </a:solidFill>
                <a:effectLst/>
                <a:latin typeface="+mn-lt"/>
                <a:ea typeface="+mn-ea"/>
                <a:cs typeface="+mn-cs"/>
              </a:rPr>
              <a:t>Seachips</a:t>
            </a:r>
            <a:r>
              <a:rPr lang="en-US" sz="1200" kern="1200" dirty="0">
                <a:solidFill>
                  <a:schemeClr val="tx1"/>
                </a:solidFill>
                <a:effectLst/>
                <a:latin typeface="+mn-lt"/>
                <a:ea typeface="+mn-ea"/>
                <a:cs typeface="+mn-cs"/>
              </a:rPr>
              <a:t>, 2020</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a:solidFill>
                  <a:schemeClr val="tx1"/>
                </a:solidFill>
                <a:effectLst/>
                <a:latin typeface="+mn-lt"/>
                <a:ea typeface="+mn-ea"/>
                <a:cs typeface="+mn-cs"/>
              </a:rPr>
              <a:t>Algenheld.de</a:t>
            </a:r>
            <a:r>
              <a:rPr lang="de-DE" sz="1200" kern="1200" dirty="0">
                <a:solidFill>
                  <a:schemeClr val="tx1"/>
                </a:solidFill>
                <a:effectLst/>
                <a:latin typeface="+mn-lt"/>
                <a:ea typeface="+mn-ea"/>
                <a:cs typeface="+mn-cs"/>
              </a:rPr>
              <a:t>. 2020. Algenheld. [online] Available at: </a:t>
            </a:r>
            <a:r>
              <a:rPr lang="de-DE" sz="1200" kern="1200" dirty="0">
                <a:solidFill>
                  <a:schemeClr val="tx1"/>
                </a:solidFill>
                <a:effectLst/>
                <a:latin typeface="+mn-lt"/>
                <a:ea typeface="+mn-ea"/>
                <a:cs typeface="+mn-cs"/>
                <a:hlinkClick r:id="rId3"/>
              </a:rPr>
              <a:t>https://algenheld.de/</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Buap.mx</a:t>
            </a:r>
            <a:r>
              <a:rPr lang="es-ES" sz="1200" kern="1200" dirty="0">
                <a:solidFill>
                  <a:schemeClr val="tx1"/>
                </a:solidFill>
                <a:effectLst/>
                <a:latin typeface="+mn-lt"/>
                <a:ea typeface="+mn-ea"/>
                <a:cs typeface="+mn-cs"/>
              </a:rPr>
              <a:t>. 2020. Investigador De La BUAP Desarrolla Pasta Dental Reciclando Hueso De Pescado,</a:t>
            </a:r>
            <a:r>
              <a:rPr lang="es-ES" sz="1200" kern="1200" baseline="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Benemérita Universidad Autónoma De Puebla. </a:t>
            </a:r>
            <a:r>
              <a:rPr lang="de-DE" sz="1200" kern="1200" dirty="0">
                <a:solidFill>
                  <a:schemeClr val="tx1"/>
                </a:solidFill>
                <a:effectLst/>
                <a:latin typeface="+mn-lt"/>
                <a:ea typeface="+mn-ea"/>
                <a:cs typeface="+mn-cs"/>
              </a:rPr>
              <a:t>[online] Available at: </a:t>
            </a:r>
            <a:r>
              <a:rPr lang="de-DE" sz="1200" kern="1200" dirty="0">
                <a:solidFill>
                  <a:schemeClr val="tx1"/>
                </a:solidFill>
                <a:effectLst/>
                <a:latin typeface="+mn-lt"/>
                <a:ea typeface="+mn-ea"/>
                <a:cs typeface="+mn-cs"/>
                <a:hlinkClick r:id="rId4"/>
              </a:rPr>
              <a:t>https://www.buap.mx/content/investigador-de-la-buap-desarrolla-pasta-dental-reciclando-hueso-de-pescado</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European </a:t>
            </a:r>
            <a:r>
              <a:rPr lang="de-DE" sz="1200" kern="1200" dirty="0" err="1">
                <a:solidFill>
                  <a:schemeClr val="tx1"/>
                </a:solidFill>
                <a:effectLst/>
                <a:latin typeface="+mn-lt"/>
                <a:ea typeface="+mn-ea"/>
                <a:cs typeface="+mn-cs"/>
              </a:rPr>
              <a:t>Commission</a:t>
            </a:r>
            <a:r>
              <a:rPr lang="de-DE" sz="1200" kern="1200" dirty="0">
                <a:solidFill>
                  <a:schemeClr val="tx1"/>
                </a:solidFill>
                <a:effectLst/>
                <a:latin typeface="+mn-lt"/>
                <a:ea typeface="+mn-ea"/>
                <a:cs typeface="+mn-cs"/>
              </a:rPr>
              <a:t>, 2018b. Facts And </a:t>
            </a:r>
            <a:r>
              <a:rPr lang="de-DE" sz="1200" kern="1200" dirty="0" err="1">
                <a:solidFill>
                  <a:schemeClr val="tx1"/>
                </a:solidFill>
                <a:effectLst/>
                <a:latin typeface="+mn-lt"/>
                <a:ea typeface="+mn-ea"/>
                <a:cs typeface="+mn-cs"/>
              </a:rPr>
              <a:t>Figures</a:t>
            </a:r>
            <a:r>
              <a:rPr lang="de-DE" sz="1200" kern="1200" dirty="0">
                <a:solidFill>
                  <a:schemeClr val="tx1"/>
                </a:solidFill>
                <a:effectLst/>
                <a:latin typeface="+mn-lt"/>
                <a:ea typeface="+mn-ea"/>
                <a:cs typeface="+mn-cs"/>
              </a:rPr>
              <a:t> On The Common </a:t>
            </a:r>
            <a:r>
              <a:rPr lang="de-DE" sz="1200" kern="1200" dirty="0" err="1">
                <a:solidFill>
                  <a:schemeClr val="tx1"/>
                </a:solidFill>
                <a:effectLst/>
                <a:latin typeface="+mn-lt"/>
                <a:ea typeface="+mn-ea"/>
                <a:cs typeface="+mn-cs"/>
              </a:rPr>
              <a:t>Fisheries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Policy</a:t>
            </a:r>
            <a:r>
              <a:rPr lang="de-DE" sz="1200" kern="1200" dirty="0">
                <a:solidFill>
                  <a:schemeClr val="tx1"/>
                </a:solidFill>
                <a:effectLst/>
                <a:latin typeface="+mn-lt"/>
                <a:ea typeface="+mn-ea"/>
                <a:cs typeface="+mn-cs"/>
              </a:rPr>
              <a:t>. Basic Statistical Data. [online] Luxembourg: </a:t>
            </a:r>
            <a:r>
              <a:rPr lang="de-DE" sz="1200" kern="1200" dirty="0" err="1">
                <a:solidFill>
                  <a:schemeClr val="tx1"/>
                </a:solidFill>
                <a:effectLst/>
                <a:latin typeface="+mn-lt"/>
                <a:ea typeface="+mn-ea"/>
                <a:cs typeface="+mn-cs"/>
              </a:rPr>
              <a:t>Imprimerie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Centrale</a:t>
            </a:r>
            <a:r>
              <a:rPr lang="de-DE" sz="1200" kern="1200" dirty="0">
                <a:solidFill>
                  <a:schemeClr val="tx1"/>
                </a:solidFill>
                <a:effectLst/>
                <a:latin typeface="+mn-lt"/>
                <a:ea typeface="+mn-ea"/>
                <a:cs typeface="+mn-cs"/>
              </a:rPr>
              <a:t>. Available at: </a:t>
            </a:r>
            <a:r>
              <a:rPr lang="de-DE" sz="1200" kern="1200" dirty="0">
                <a:solidFill>
                  <a:schemeClr val="tx1"/>
                </a:solidFill>
                <a:effectLst/>
                <a:latin typeface="+mn-lt"/>
                <a:ea typeface="+mn-ea"/>
                <a:cs typeface="+mn-cs"/>
                <a:hlinkClick r:id="rId5"/>
              </a:rPr>
              <a:t>https://ec.europa.eu/fisheries/sites/fisheries/files/docs/body/pcp_en.pdf</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a:solidFill>
                  <a:schemeClr val="tx1"/>
                </a:solidFill>
                <a:effectLst/>
                <a:latin typeface="+mn-lt"/>
                <a:ea typeface="+mn-ea"/>
                <a:cs typeface="+mn-cs"/>
              </a:rPr>
              <a:t>Sdgcompass.org</a:t>
            </a:r>
            <a:r>
              <a:rPr lang="de-DE" sz="1200" kern="1200" dirty="0">
                <a:solidFill>
                  <a:schemeClr val="tx1"/>
                </a:solidFill>
                <a:effectLst/>
                <a:latin typeface="+mn-lt"/>
                <a:ea typeface="+mn-ea"/>
                <a:cs typeface="+mn-cs"/>
              </a:rPr>
              <a:t>. 2020. </a:t>
            </a:r>
            <a:r>
              <a:rPr lang="de-DE" sz="1200" kern="1200" dirty="0" err="1">
                <a:solidFill>
                  <a:schemeClr val="tx1"/>
                </a:solidFill>
                <a:effectLst/>
                <a:latin typeface="+mn-lt"/>
                <a:ea typeface="+mn-ea"/>
                <a:cs typeface="+mn-cs"/>
              </a:rPr>
              <a:t>Learn</a:t>
            </a:r>
            <a:r>
              <a:rPr lang="de-DE" sz="1200" kern="1200" dirty="0">
                <a:solidFill>
                  <a:schemeClr val="tx1"/>
                </a:solidFill>
                <a:effectLst/>
                <a:latin typeface="+mn-lt"/>
                <a:ea typeface="+mn-ea"/>
                <a:cs typeface="+mn-cs"/>
              </a:rPr>
              <a:t> More </a:t>
            </a:r>
            <a:r>
              <a:rPr lang="de-DE" sz="1200" kern="1200" dirty="0" err="1">
                <a:solidFill>
                  <a:schemeClr val="tx1"/>
                </a:solidFill>
                <a:effectLst/>
                <a:latin typeface="+mn-lt"/>
                <a:ea typeface="+mn-ea"/>
                <a:cs typeface="+mn-cs"/>
              </a:rPr>
              <a:t>About</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Sdgs</a:t>
            </a:r>
            <a:r>
              <a:rPr lang="de-DE" sz="1200" kern="1200" dirty="0">
                <a:solidFill>
                  <a:schemeClr val="tx1"/>
                </a:solidFill>
                <a:effectLst/>
                <a:latin typeface="+mn-lt"/>
                <a:ea typeface="+mn-ea"/>
                <a:cs typeface="+mn-cs"/>
              </a:rPr>
              <a:t> – SDG </a:t>
            </a:r>
            <a:r>
              <a:rPr lang="de-DE" sz="1200" kern="1200" dirty="0" err="1">
                <a:solidFill>
                  <a:schemeClr val="tx1"/>
                </a:solidFill>
                <a:effectLst/>
                <a:latin typeface="+mn-lt"/>
                <a:ea typeface="+mn-ea"/>
                <a:cs typeface="+mn-cs"/>
              </a:rPr>
              <a:t>Compass</a:t>
            </a:r>
            <a:r>
              <a:rPr lang="de-DE" sz="1200" kern="1200" dirty="0">
                <a:solidFill>
                  <a:schemeClr val="tx1"/>
                </a:solidFill>
                <a:effectLst/>
                <a:latin typeface="+mn-lt"/>
                <a:ea typeface="+mn-ea"/>
                <a:cs typeface="+mn-cs"/>
              </a:rPr>
              <a:t>. [online] Available at: </a:t>
            </a:r>
            <a:r>
              <a:rPr lang="de-DE" sz="1200" kern="1200" dirty="0">
                <a:solidFill>
                  <a:schemeClr val="tx1"/>
                </a:solidFill>
                <a:effectLst/>
                <a:latin typeface="+mn-lt"/>
                <a:ea typeface="+mn-ea"/>
                <a:cs typeface="+mn-cs"/>
                <a:hlinkClick r:id="rId6"/>
              </a:rPr>
              <a:t>https://sdgcompass.org/sdgs/</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a:solidFill>
                  <a:schemeClr val="tx1"/>
                </a:solidFill>
                <a:effectLst/>
                <a:latin typeface="+mn-lt"/>
                <a:ea typeface="+mn-ea"/>
                <a:cs typeface="+mn-cs"/>
              </a:rPr>
              <a:t>seachips</a:t>
            </a:r>
            <a:r>
              <a:rPr lang="de-DE" sz="1200" kern="1200" dirty="0">
                <a:solidFill>
                  <a:schemeClr val="tx1"/>
                </a:solidFill>
                <a:effectLst/>
                <a:latin typeface="+mn-lt"/>
                <a:ea typeface="+mn-ea"/>
                <a:cs typeface="+mn-cs"/>
              </a:rPr>
              <a:t>. 2020. </a:t>
            </a:r>
            <a:r>
              <a:rPr lang="de-DE" sz="1200" kern="1200" dirty="0" err="1">
                <a:solidFill>
                  <a:schemeClr val="tx1"/>
                </a:solidFill>
                <a:effectLst/>
                <a:latin typeface="+mn-lt"/>
                <a:ea typeface="+mn-ea"/>
                <a:cs typeface="+mn-cs"/>
              </a:rPr>
              <a:t>Seachips</a:t>
            </a:r>
            <a:r>
              <a:rPr lang="de-DE" sz="1200" kern="1200" dirty="0">
                <a:solidFill>
                  <a:schemeClr val="tx1"/>
                </a:solidFill>
                <a:effectLst/>
                <a:latin typeface="+mn-lt"/>
                <a:ea typeface="+mn-ea"/>
                <a:cs typeface="+mn-cs"/>
              </a:rPr>
              <a:t>. [online] Available at: </a:t>
            </a:r>
            <a:r>
              <a:rPr lang="de-DE" sz="1200" kern="1200" dirty="0">
                <a:solidFill>
                  <a:schemeClr val="tx1"/>
                </a:solidFill>
                <a:effectLst/>
                <a:latin typeface="+mn-lt"/>
                <a:ea typeface="+mn-ea"/>
                <a:cs typeface="+mn-cs"/>
                <a:hlinkClick r:id="rId7"/>
              </a:rPr>
              <a:t>https://www.sea-chips.com/</a:t>
            </a:r>
            <a:endParaRPr lang="de-D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11</a:t>
            </a:fld>
            <a:endParaRPr lang="de-DE"/>
          </a:p>
        </p:txBody>
      </p:sp>
    </p:spTree>
    <p:extLst>
      <p:ext uri="{BB962C8B-B14F-4D97-AF65-F5344CB8AC3E}">
        <p14:creationId xmlns:p14="http://schemas.microsoft.com/office/powerpoint/2010/main" val="2403360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i="1" kern="1200" dirty="0">
                <a:solidFill>
                  <a:schemeClr val="tx1"/>
                </a:solidFill>
                <a:effectLst/>
                <a:latin typeface="+mn-lt"/>
                <a:ea typeface="+mn-ea"/>
                <a:cs typeface="+mn-cs"/>
              </a:rPr>
              <a:t>This slide relates to produces made from fish waste for packaging food and objects, such as bio-plastic.</a:t>
            </a:r>
          </a:p>
          <a:p>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 </a:t>
            </a:r>
            <a:r>
              <a:rPr lang="de-DE" sz="1200" kern="1200" dirty="0" err="1">
                <a:solidFill>
                  <a:schemeClr val="tx1"/>
                </a:solidFill>
                <a:effectLst/>
                <a:latin typeface="+mn-lt"/>
                <a:ea typeface="+mn-ea"/>
                <a:cs typeface="+mn-cs"/>
              </a:rPr>
              <a:t>great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bioproduct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made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fish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waste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bio-</a:t>
            </a:r>
            <a:r>
              <a:rPr lang="de-DE" sz="1200" kern="1200" dirty="0" err="1">
                <a:solidFill>
                  <a:schemeClr val="tx1"/>
                </a:solidFill>
                <a:effectLst/>
                <a:latin typeface="+mn-lt"/>
                <a:ea typeface="+mn-ea"/>
                <a:cs typeface="+mn-cs"/>
              </a:rPr>
              <a:t>plastic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processed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fish-waste</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this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slide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two</a:t>
            </a:r>
            <a:r>
              <a:rPr lang="de-DE" sz="1200" kern="1200" dirty="0">
                <a:solidFill>
                  <a:schemeClr val="tx1"/>
                </a:solidFill>
                <a:effectLst/>
                <a:latin typeface="+mn-lt"/>
                <a:ea typeface="+mn-ea"/>
                <a:cs typeface="+mn-cs"/>
              </a:rPr>
              <a:t> different </a:t>
            </a:r>
            <a:r>
              <a:rPr lang="de-DE" sz="1200" kern="1200" dirty="0" err="1">
                <a:solidFill>
                  <a:schemeClr val="tx1"/>
                </a:solidFill>
                <a:effectLst/>
                <a:latin typeface="+mn-lt"/>
                <a:ea typeface="+mn-ea"/>
                <a:cs typeface="+mn-cs"/>
              </a:rPr>
              <a:t>companies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involve</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research</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development</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bioplastics</a:t>
            </a:r>
            <a:r>
              <a:rPr lang="de-DE"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Ooho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an </a:t>
            </a:r>
            <a:r>
              <a:rPr lang="de-DE" sz="1200" kern="1200" dirty="0" err="1">
                <a:solidFill>
                  <a:schemeClr val="tx1"/>
                </a:solidFill>
                <a:effectLst/>
                <a:latin typeface="+mn-lt"/>
                <a:ea typeface="+mn-ea"/>
                <a:cs typeface="+mn-cs"/>
              </a:rPr>
              <a:t>sustainable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version</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conventinal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packaging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Notpla</a:t>
            </a:r>
            <a:r>
              <a:rPr lang="de-DE" sz="1200" kern="1200" dirty="0">
                <a:solidFill>
                  <a:schemeClr val="tx1"/>
                </a:solidFill>
                <a:effectLst/>
                <a:latin typeface="+mn-lt"/>
                <a:ea typeface="+mn-ea"/>
                <a:cs typeface="+mn-cs"/>
              </a:rPr>
              <a:t>, 2020). Made of </a:t>
            </a:r>
            <a:r>
              <a:rPr lang="de-DE" sz="1200" kern="1200" dirty="0" err="1">
                <a:solidFill>
                  <a:schemeClr val="tx1"/>
                </a:solidFill>
                <a:effectLst/>
                <a:latin typeface="+mn-lt"/>
                <a:ea typeface="+mn-ea"/>
                <a:cs typeface="+mn-cs"/>
              </a:rPr>
              <a:t>brown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seaweed</a:t>
            </a:r>
            <a:r>
              <a:rPr lang="de-DE" sz="1200" kern="1200" dirty="0">
                <a:solidFill>
                  <a:schemeClr val="tx1"/>
                </a:solidFill>
                <a:effectLst/>
                <a:latin typeface="+mn-lt"/>
                <a:ea typeface="+mn-ea"/>
                <a:cs typeface="+mn-cs"/>
              </a:rPr>
              <a:t> and additional </a:t>
            </a:r>
            <a:r>
              <a:rPr lang="de-DE" sz="1200" kern="1200" dirty="0" err="1">
                <a:solidFill>
                  <a:schemeClr val="tx1"/>
                </a:solidFill>
                <a:effectLst/>
                <a:latin typeface="+mn-lt"/>
                <a:ea typeface="+mn-ea"/>
                <a:cs typeface="+mn-cs"/>
              </a:rPr>
              <a:t>plants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resembles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plastic</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almost</a:t>
            </a:r>
            <a:r>
              <a:rPr lang="de-DE" sz="1200" kern="1200" dirty="0">
                <a:solidFill>
                  <a:schemeClr val="tx1"/>
                </a:solidFill>
                <a:effectLst/>
                <a:latin typeface="+mn-lt"/>
                <a:ea typeface="+mn-ea"/>
                <a:cs typeface="+mn-cs"/>
              </a:rPr>
              <a:t> all </a:t>
            </a:r>
            <a:r>
              <a:rPr lang="de-DE" sz="1200" kern="1200" dirty="0" err="1">
                <a:solidFill>
                  <a:schemeClr val="tx1"/>
                </a:solidFill>
                <a:effectLst/>
                <a:latin typeface="+mn-lt"/>
                <a:ea typeface="+mn-ea"/>
                <a:cs typeface="+mn-cs"/>
              </a:rPr>
              <a:t>its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properties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was </a:t>
            </a:r>
            <a:r>
              <a:rPr lang="de-DE" sz="1200" kern="1200" dirty="0" err="1">
                <a:solidFill>
                  <a:schemeClr val="tx1"/>
                </a:solidFill>
                <a:effectLst/>
                <a:latin typeface="+mn-lt"/>
                <a:ea typeface="+mn-ea"/>
                <a:cs typeface="+mn-cs"/>
              </a:rPr>
              <a:t>mainly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created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replace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if</a:t>
            </a:r>
            <a:r>
              <a:rPr lang="de-DE" sz="1200" kern="1200" dirty="0">
                <a:solidFill>
                  <a:schemeClr val="tx1"/>
                </a:solidFill>
                <a:effectLst/>
                <a:latin typeface="+mn-lt"/>
                <a:ea typeface="+mn-ea"/>
                <a:cs typeface="+mn-cs"/>
              </a:rPr>
              <a:t> not all, single-</a:t>
            </a:r>
            <a:r>
              <a:rPr lang="de-DE" sz="1200" kern="1200" dirty="0" err="1">
                <a:solidFill>
                  <a:schemeClr val="tx1"/>
                </a:solidFill>
                <a:effectLst/>
                <a:latin typeface="+mn-lt"/>
                <a:ea typeface="+mn-ea"/>
                <a:cs typeface="+mn-cs"/>
              </a:rPr>
              <a:t>use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plastics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packaging</a:t>
            </a:r>
            <a:r>
              <a:rPr lang="de-DE" sz="1200" kern="1200" dirty="0">
                <a:solidFill>
                  <a:schemeClr val="tx1"/>
                </a:solidFill>
                <a:effectLst/>
                <a:latin typeface="+mn-lt"/>
                <a:ea typeface="+mn-ea"/>
                <a:cs typeface="+mn-cs"/>
              </a:rPr>
              <a:t>. The final </a:t>
            </a:r>
            <a:r>
              <a:rPr lang="de-DE" sz="1200" kern="1200" dirty="0" err="1">
                <a:solidFill>
                  <a:schemeClr val="tx1"/>
                </a:solidFill>
                <a:effectLst/>
                <a:latin typeface="+mn-lt"/>
                <a:ea typeface="+mn-ea"/>
                <a:cs typeface="+mn-cs"/>
              </a:rPr>
              <a:t>product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edible</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tasteless</a:t>
            </a:r>
            <a:r>
              <a:rPr lang="de-DE" sz="1200" kern="1200" dirty="0">
                <a:solidFill>
                  <a:schemeClr val="tx1"/>
                </a:solidFill>
                <a:effectLst/>
                <a:latin typeface="+mn-lt"/>
                <a:ea typeface="+mn-ea"/>
                <a:cs typeface="+mn-cs"/>
              </a:rPr>
              <a:t> and can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stored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long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periods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without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affecting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characteristics</a:t>
            </a:r>
            <a:r>
              <a:rPr lang="de-DE"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Then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MarinaTex</a:t>
            </a:r>
            <a:r>
              <a:rPr lang="de-DE" sz="1200" kern="1200" dirty="0">
                <a:solidFill>
                  <a:schemeClr val="tx1"/>
                </a:solidFill>
                <a:effectLst/>
                <a:latin typeface="+mn-lt"/>
                <a:ea typeface="+mn-ea"/>
                <a:cs typeface="+mn-cs"/>
              </a:rPr>
              <a:t>. This </a:t>
            </a:r>
            <a:r>
              <a:rPr lang="de-DE" sz="1200" kern="1200" dirty="0" err="1">
                <a:solidFill>
                  <a:schemeClr val="tx1"/>
                </a:solidFill>
                <a:effectLst/>
                <a:latin typeface="+mn-lt"/>
                <a:ea typeface="+mn-ea"/>
                <a:cs typeface="+mn-cs"/>
              </a:rPr>
              <a:t>began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 final year project at the University of Sussex and later won the James Dyson Award, an international award for design engineers (</a:t>
            </a:r>
            <a:r>
              <a:rPr lang="en-GB" sz="1200" kern="1200" dirty="0" err="1">
                <a:solidFill>
                  <a:schemeClr val="tx1"/>
                </a:solidFill>
                <a:effectLst/>
                <a:latin typeface="+mn-lt"/>
                <a:ea typeface="+mn-ea"/>
                <a:cs typeface="+mn-cs"/>
              </a:rPr>
              <a:t>MarinaTEX</a:t>
            </a:r>
            <a:r>
              <a:rPr lang="en-GB" sz="1200" kern="1200" dirty="0">
                <a:solidFill>
                  <a:schemeClr val="tx1"/>
                </a:solidFill>
                <a:effectLst/>
                <a:latin typeface="+mn-lt"/>
                <a:ea typeface="+mn-ea"/>
                <a:cs typeface="+mn-cs"/>
              </a:rPr>
              <a:t>, 2020). It is also a sustainable alternative to plastic made from fish waste and compostable materials. However, in most aspects, this </a:t>
            </a:r>
            <a:r>
              <a:rPr lang="en-GB" sz="1200" kern="1200" dirty="0" err="1">
                <a:solidFill>
                  <a:schemeClr val="tx1"/>
                </a:solidFill>
                <a:effectLst/>
                <a:latin typeface="+mn-lt"/>
                <a:ea typeface="+mn-ea"/>
                <a:cs typeface="+mn-cs"/>
              </a:rPr>
              <a:t>bioproduct</a:t>
            </a:r>
            <a:r>
              <a:rPr lang="en-GB" sz="1200" kern="1200" dirty="0">
                <a:solidFill>
                  <a:schemeClr val="tx1"/>
                </a:solidFill>
                <a:effectLst/>
                <a:latin typeface="+mn-lt"/>
                <a:ea typeface="+mn-ea"/>
                <a:cs typeface="+mn-cs"/>
              </a:rPr>
              <a:t> exceeds the characteristics from conventional plastics. For instance, it degrades in the environment within 6 weeks and does not release any toxins or harm the surroundings during the degradation process. Additionally, several tests have proven that at the same thickness, this material is stronger than LDPE (low-density polyethylene).</a:t>
            </a:r>
          </a:p>
          <a:p>
            <a:endParaRPr lang="en-GB"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a:t>
            </a:r>
            <a:r>
              <a:rPr lang="de-DE" sz="1200" i="1" kern="1200" dirty="0" err="1">
                <a:solidFill>
                  <a:schemeClr val="tx1"/>
                </a:solidFill>
                <a:effectLst/>
                <a:latin typeface="+mn-lt"/>
                <a:ea typeface="+mn-ea"/>
                <a:cs typeface="+mn-cs"/>
              </a:rPr>
              <a:t>Explain</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how</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these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products</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are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linked</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to</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the</a:t>
            </a:r>
            <a:r>
              <a:rPr lang="de-DE" sz="1200" i="1" kern="1200" dirty="0">
                <a:solidFill>
                  <a:schemeClr val="tx1"/>
                </a:solidFill>
                <a:effectLst/>
                <a:latin typeface="+mn-lt"/>
                <a:ea typeface="+mn-ea"/>
                <a:cs typeface="+mn-cs"/>
              </a:rPr>
              <a:t> SDGs – check out </a:t>
            </a:r>
            <a:r>
              <a:rPr lang="de-DE" sz="1200" i="1" kern="1200" dirty="0" err="1">
                <a:solidFill>
                  <a:schemeClr val="tx1"/>
                </a:solidFill>
                <a:effectLst/>
                <a:latin typeface="+mn-lt"/>
                <a:ea typeface="+mn-ea"/>
                <a:cs typeface="+mn-cs"/>
              </a:rPr>
              <a:t>page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sdgcompass.org</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for</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more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information</a:t>
            </a:r>
            <a:r>
              <a:rPr lang="de-DE" sz="1200" i="1" kern="1200" dirty="0">
                <a:solidFill>
                  <a:schemeClr val="tx1"/>
                </a:solidFill>
                <a:effectLst/>
                <a:latin typeface="+mn-lt"/>
                <a:ea typeface="+mn-ea"/>
                <a:cs typeface="+mn-cs"/>
              </a:rPr>
              <a:t> on </a:t>
            </a:r>
            <a:r>
              <a:rPr lang="de-DE" sz="1200" i="1" kern="1200" dirty="0" err="1">
                <a:solidFill>
                  <a:schemeClr val="tx1"/>
                </a:solidFill>
                <a:effectLst/>
                <a:latin typeface="+mn-lt"/>
                <a:ea typeface="+mn-ea"/>
                <a:cs typeface="+mn-cs"/>
              </a:rPr>
              <a:t>the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goals</a:t>
            </a:r>
            <a:r>
              <a:rPr lang="de-DE" sz="1200" i="1"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SDG2 | SDG8 | SDG9 | SDG12 | SDG13 | SDG14 | SDG15</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Image references:</a:t>
            </a:r>
          </a:p>
          <a:p>
            <a:r>
              <a:rPr lang="en-GB" sz="1200" kern="1200" dirty="0" err="1">
                <a:solidFill>
                  <a:schemeClr val="tx1"/>
                </a:solidFill>
                <a:effectLst/>
                <a:latin typeface="+mn-lt"/>
                <a:ea typeface="+mn-ea"/>
                <a:cs typeface="+mn-cs"/>
              </a:rPr>
              <a:t>SDGcompass</a:t>
            </a:r>
            <a:r>
              <a:rPr lang="en-GB" sz="1200" kern="1200" dirty="0">
                <a:solidFill>
                  <a:schemeClr val="tx1"/>
                </a:solidFill>
                <a:effectLst/>
                <a:latin typeface="+mn-lt"/>
                <a:ea typeface="+mn-ea"/>
                <a:cs typeface="+mn-cs"/>
              </a:rPr>
              <a:t>, 2020</a:t>
            </a:r>
          </a:p>
          <a:p>
            <a:r>
              <a:rPr lang="en-GB" sz="1200" kern="1200" dirty="0" err="1">
                <a:solidFill>
                  <a:schemeClr val="tx1"/>
                </a:solidFill>
                <a:effectLst/>
                <a:latin typeface="+mn-lt"/>
                <a:ea typeface="+mn-ea"/>
                <a:cs typeface="+mn-cs"/>
              </a:rPr>
              <a:t>Notpla</a:t>
            </a:r>
            <a:r>
              <a:rPr lang="en-GB" sz="1200" kern="1200" dirty="0">
                <a:solidFill>
                  <a:schemeClr val="tx1"/>
                </a:solidFill>
                <a:effectLst/>
                <a:latin typeface="+mn-lt"/>
                <a:ea typeface="+mn-ea"/>
                <a:cs typeface="+mn-cs"/>
              </a:rPr>
              <a:t>, 2020</a:t>
            </a:r>
          </a:p>
          <a:p>
            <a:endParaRPr lang="de-DE" dirty="0"/>
          </a:p>
          <a:p>
            <a:r>
              <a:rPr lang="de-DE" b="1" dirty="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MARINATEX. 2020. MARINATEX. [online] Available at: </a:t>
            </a:r>
            <a:r>
              <a:rPr lang="en-US" sz="1200" kern="1200" dirty="0">
                <a:solidFill>
                  <a:schemeClr val="tx1"/>
                </a:solidFill>
                <a:effectLst/>
                <a:latin typeface="+mn-lt"/>
                <a:ea typeface="+mn-ea"/>
                <a:cs typeface="+mn-cs"/>
                <a:hlinkClick r:id="rId3"/>
              </a:rPr>
              <a:t>https://www.marinatex.co.uk/</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Nace</a:t>
            </a:r>
            <a:r>
              <a:rPr lang="en-GB" sz="1200" kern="1200" dirty="0">
                <a:solidFill>
                  <a:schemeClr val="tx1"/>
                </a:solidFill>
                <a:effectLst/>
                <a:latin typeface="+mn-lt"/>
                <a:ea typeface="+mn-ea"/>
                <a:cs typeface="+mn-cs"/>
              </a:rPr>
              <a:t>, T. (2019), London Marathon Runners Were Handed Seaweed Pouches Instead Of Plastic Bottles.</a:t>
            </a:r>
            <a:r>
              <a:rPr lang="en-GB" sz="1200" kern="1200" baseline="0" dirty="0">
                <a:solidFill>
                  <a:schemeClr val="tx1"/>
                </a:solidFill>
                <a:effectLst/>
                <a:latin typeface="+mn-lt"/>
                <a:ea typeface="+mn-ea"/>
                <a:cs typeface="+mn-cs"/>
              </a:rPr>
              <a:t> Forbes, 29 </a:t>
            </a:r>
            <a:r>
              <a:rPr lang="nb-NO" sz="1200" kern="1200" baseline="0" dirty="0">
                <a:solidFill>
                  <a:schemeClr val="tx1"/>
                </a:solidFill>
                <a:effectLst/>
                <a:latin typeface="+mn-lt"/>
                <a:ea typeface="+mn-ea"/>
                <a:cs typeface="+mn-cs"/>
              </a:rPr>
              <a:t>April 2019. </a:t>
            </a:r>
            <a:r>
              <a:rPr lang="nb-NO" sz="1200" kern="1200" baseline="0" dirty="0" err="1">
                <a:solidFill>
                  <a:schemeClr val="tx1"/>
                </a:solidFill>
                <a:effectLst/>
                <a:latin typeface="+mn-lt"/>
                <a:ea typeface="+mn-ea"/>
                <a:cs typeface="+mn-cs"/>
              </a:rPr>
              <a:t>https</a:t>
            </a:r>
            <a:r>
              <a:rPr lang="nb-NO" sz="1200" kern="1200" baseline="0" dirty="0">
                <a:solidFill>
                  <a:schemeClr val="tx1"/>
                </a:solidFill>
                <a:effectLst/>
                <a:latin typeface="+mn-lt"/>
                <a:ea typeface="+mn-ea"/>
                <a:cs typeface="+mn-cs"/>
              </a:rPr>
              <a:t>://</a:t>
            </a:r>
            <a:r>
              <a:rPr lang="nb-NO" sz="1200" kern="1200" baseline="0" dirty="0" err="1">
                <a:solidFill>
                  <a:schemeClr val="tx1"/>
                </a:solidFill>
                <a:effectLst/>
                <a:latin typeface="+mn-lt"/>
                <a:ea typeface="+mn-ea"/>
                <a:cs typeface="+mn-cs"/>
              </a:rPr>
              <a:t>www.forbes.com</a:t>
            </a:r>
            <a:r>
              <a:rPr lang="nb-NO" sz="1200" kern="1200" baseline="0" dirty="0">
                <a:solidFill>
                  <a:schemeClr val="tx1"/>
                </a:solidFill>
                <a:effectLst/>
                <a:latin typeface="+mn-lt"/>
                <a:ea typeface="+mn-ea"/>
                <a:cs typeface="+mn-cs"/>
              </a:rPr>
              <a:t>/</a:t>
            </a:r>
            <a:r>
              <a:rPr lang="nb-NO" sz="1200" kern="1200" baseline="0" dirty="0" err="1">
                <a:solidFill>
                  <a:schemeClr val="tx1"/>
                </a:solidFill>
                <a:effectLst/>
                <a:latin typeface="+mn-lt"/>
                <a:ea typeface="+mn-ea"/>
                <a:cs typeface="+mn-cs"/>
              </a:rPr>
              <a:t>sites</a:t>
            </a:r>
            <a:r>
              <a:rPr lang="nb-NO" sz="1200" kern="1200" baseline="0" dirty="0">
                <a:solidFill>
                  <a:schemeClr val="tx1"/>
                </a:solidFill>
                <a:effectLst/>
                <a:latin typeface="+mn-lt"/>
                <a:ea typeface="+mn-ea"/>
                <a:cs typeface="+mn-cs"/>
              </a:rPr>
              <a:t>/</a:t>
            </a:r>
            <a:r>
              <a:rPr lang="nb-NO" sz="1200" kern="1200" baseline="0" dirty="0" err="1">
                <a:solidFill>
                  <a:schemeClr val="tx1"/>
                </a:solidFill>
                <a:effectLst/>
                <a:latin typeface="+mn-lt"/>
                <a:ea typeface="+mn-ea"/>
                <a:cs typeface="+mn-cs"/>
              </a:rPr>
              <a:t>trevornace</a:t>
            </a:r>
            <a:r>
              <a:rPr lang="nb-NO" sz="1200" kern="1200" baseline="0" dirty="0">
                <a:solidFill>
                  <a:schemeClr val="tx1"/>
                </a:solidFill>
                <a:effectLst/>
                <a:latin typeface="+mn-lt"/>
                <a:ea typeface="+mn-ea"/>
                <a:cs typeface="+mn-cs"/>
              </a:rPr>
              <a:t>/2019/04/29/london-marathon-runners-were-handed-seaweed-pouches-instead-of-plastic-bottles/#2311b052ba20</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a:solidFill>
                  <a:schemeClr val="tx1"/>
                </a:solidFill>
                <a:effectLst/>
                <a:latin typeface="+mn-lt"/>
                <a:ea typeface="+mn-ea"/>
                <a:cs typeface="+mn-cs"/>
              </a:rPr>
              <a:t>Notpla</a:t>
            </a:r>
            <a:r>
              <a:rPr lang="de-DE" sz="1200" kern="1200" dirty="0">
                <a:solidFill>
                  <a:schemeClr val="tx1"/>
                </a:solidFill>
                <a:effectLst/>
                <a:latin typeface="+mn-lt"/>
                <a:ea typeface="+mn-ea"/>
                <a:cs typeface="+mn-cs"/>
              </a:rPr>
              <a:t>. 2020. </a:t>
            </a:r>
            <a:r>
              <a:rPr lang="de-DE" sz="1200" kern="1200" dirty="0" err="1">
                <a:solidFill>
                  <a:schemeClr val="tx1"/>
                </a:solidFill>
                <a:effectLst/>
                <a:latin typeface="+mn-lt"/>
                <a:ea typeface="+mn-ea"/>
                <a:cs typeface="+mn-cs"/>
              </a:rPr>
              <a:t>We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Make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Packaging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Disappear</a:t>
            </a:r>
            <a:r>
              <a:rPr lang="de-DE" sz="1200" kern="1200" dirty="0">
                <a:solidFill>
                  <a:schemeClr val="tx1"/>
                </a:solidFill>
                <a:effectLst/>
                <a:latin typeface="+mn-lt"/>
                <a:ea typeface="+mn-ea"/>
                <a:cs typeface="+mn-cs"/>
              </a:rPr>
              <a:t> - </a:t>
            </a:r>
            <a:r>
              <a:rPr lang="de-DE" sz="1200" kern="1200" dirty="0" err="1">
                <a:solidFill>
                  <a:schemeClr val="tx1"/>
                </a:solidFill>
                <a:effectLst/>
                <a:latin typeface="+mn-lt"/>
                <a:ea typeface="+mn-ea"/>
                <a:cs typeface="+mn-cs"/>
              </a:rPr>
              <a:t>Notpla</a:t>
            </a:r>
            <a:r>
              <a:rPr lang="de-DE" sz="1200" kern="1200" dirty="0">
                <a:solidFill>
                  <a:schemeClr val="tx1"/>
                </a:solidFill>
                <a:effectLst/>
                <a:latin typeface="+mn-lt"/>
                <a:ea typeface="+mn-ea"/>
                <a:cs typeface="+mn-cs"/>
              </a:rPr>
              <a:t>. [online] Available at: </a:t>
            </a:r>
            <a:r>
              <a:rPr lang="de-DE" sz="1200" kern="1200" dirty="0">
                <a:solidFill>
                  <a:schemeClr val="tx1"/>
                </a:solidFill>
                <a:effectLst/>
                <a:latin typeface="+mn-lt"/>
                <a:ea typeface="+mn-ea"/>
                <a:cs typeface="+mn-cs"/>
                <a:hlinkClick r:id="rId4"/>
              </a:rPr>
              <a:t>https://www.notpla.com/</a:t>
            </a:r>
            <a:endParaRPr lang="en-GB"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Sdgcompass.org</a:t>
            </a:r>
            <a:r>
              <a:rPr lang="de-DE" sz="1200" kern="1200" dirty="0">
                <a:solidFill>
                  <a:schemeClr val="tx1"/>
                </a:solidFill>
                <a:effectLst/>
                <a:latin typeface="+mn-lt"/>
                <a:ea typeface="+mn-ea"/>
                <a:cs typeface="+mn-cs"/>
              </a:rPr>
              <a:t>. 2020. </a:t>
            </a:r>
            <a:r>
              <a:rPr lang="de-DE" sz="1200" kern="1200" dirty="0" err="1">
                <a:solidFill>
                  <a:schemeClr val="tx1"/>
                </a:solidFill>
                <a:effectLst/>
                <a:latin typeface="+mn-lt"/>
                <a:ea typeface="+mn-ea"/>
                <a:cs typeface="+mn-cs"/>
              </a:rPr>
              <a:t>Learn</a:t>
            </a:r>
            <a:r>
              <a:rPr lang="de-DE" sz="1200" kern="1200" dirty="0">
                <a:solidFill>
                  <a:schemeClr val="tx1"/>
                </a:solidFill>
                <a:effectLst/>
                <a:latin typeface="+mn-lt"/>
                <a:ea typeface="+mn-ea"/>
                <a:cs typeface="+mn-cs"/>
              </a:rPr>
              <a:t> More </a:t>
            </a:r>
            <a:r>
              <a:rPr lang="de-DE" sz="1200" kern="1200" dirty="0" err="1">
                <a:solidFill>
                  <a:schemeClr val="tx1"/>
                </a:solidFill>
                <a:effectLst/>
                <a:latin typeface="+mn-lt"/>
                <a:ea typeface="+mn-ea"/>
                <a:cs typeface="+mn-cs"/>
              </a:rPr>
              <a:t>About</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Sdgs</a:t>
            </a:r>
            <a:r>
              <a:rPr lang="de-DE" sz="1200" kern="1200" dirty="0">
                <a:solidFill>
                  <a:schemeClr val="tx1"/>
                </a:solidFill>
                <a:effectLst/>
                <a:latin typeface="+mn-lt"/>
                <a:ea typeface="+mn-ea"/>
                <a:cs typeface="+mn-cs"/>
              </a:rPr>
              <a:t> – SDG </a:t>
            </a:r>
            <a:r>
              <a:rPr lang="de-DE" sz="1200" kern="1200" dirty="0" err="1">
                <a:solidFill>
                  <a:schemeClr val="tx1"/>
                </a:solidFill>
                <a:effectLst/>
                <a:latin typeface="+mn-lt"/>
                <a:ea typeface="+mn-ea"/>
                <a:cs typeface="+mn-cs"/>
              </a:rPr>
              <a:t>Compass</a:t>
            </a:r>
            <a:r>
              <a:rPr lang="de-DE" sz="1200" kern="1200" dirty="0">
                <a:solidFill>
                  <a:schemeClr val="tx1"/>
                </a:solidFill>
                <a:effectLst/>
                <a:latin typeface="+mn-lt"/>
                <a:ea typeface="+mn-ea"/>
                <a:cs typeface="+mn-cs"/>
              </a:rPr>
              <a:t>. [online] Available at: </a:t>
            </a:r>
            <a:r>
              <a:rPr lang="de-DE" sz="1200" kern="1200" dirty="0">
                <a:solidFill>
                  <a:schemeClr val="tx1"/>
                </a:solidFill>
                <a:effectLst/>
                <a:latin typeface="+mn-lt"/>
                <a:ea typeface="+mn-ea"/>
                <a:cs typeface="+mn-cs"/>
                <a:hlinkClick r:id="rId5"/>
              </a:rPr>
              <a:t>https://sdgcompass.org/sdgs/</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dirty="0"/>
              <a:t>Video: London Marathon </a:t>
            </a:r>
            <a:r>
              <a:rPr lang="de-DE" dirty="0" err="1"/>
              <a:t>swaps</a:t>
            </a:r>
            <a:r>
              <a:rPr lang="de-DE" dirty="0"/>
              <a:t> </a:t>
            </a:r>
            <a:r>
              <a:rPr lang="de-DE" dirty="0" err="1"/>
              <a:t>plastic</a:t>
            </a:r>
            <a:r>
              <a:rPr lang="de-DE" dirty="0"/>
              <a:t> </a:t>
            </a:r>
            <a:r>
              <a:rPr lang="de-DE" dirty="0" err="1"/>
              <a:t>bottles</a:t>
            </a:r>
            <a:r>
              <a:rPr lang="de-DE" dirty="0"/>
              <a:t> </a:t>
            </a:r>
            <a:r>
              <a:rPr lang="de-DE" dirty="0" err="1"/>
              <a:t>for</a:t>
            </a:r>
            <a:r>
              <a:rPr lang="de-DE" dirty="0"/>
              <a:t> </a:t>
            </a:r>
            <a:r>
              <a:rPr lang="de-DE" dirty="0" err="1"/>
              <a:t>edible</a:t>
            </a:r>
            <a:r>
              <a:rPr lang="de-DE" dirty="0"/>
              <a:t> </a:t>
            </a:r>
            <a:r>
              <a:rPr lang="de-DE" dirty="0" err="1"/>
              <a:t>Ooho</a:t>
            </a:r>
            <a:r>
              <a:rPr lang="de-DE" dirty="0"/>
              <a:t> </a:t>
            </a:r>
            <a:r>
              <a:rPr lang="de-DE" dirty="0" err="1"/>
              <a:t>drinks</a:t>
            </a:r>
            <a:r>
              <a:rPr lang="de-DE" dirty="0"/>
              <a:t> </a:t>
            </a:r>
            <a:r>
              <a:rPr lang="de-DE" dirty="0" err="1"/>
              <a:t>capsules</a:t>
            </a:r>
            <a:r>
              <a:rPr lang="de-DE" dirty="0"/>
              <a:t>. https://</a:t>
            </a:r>
            <a:r>
              <a:rPr lang="de-DE" dirty="0" err="1"/>
              <a:t>www.youtube.com</a:t>
            </a:r>
            <a:r>
              <a:rPr lang="de-DE" dirty="0"/>
              <a:t>/</a:t>
            </a:r>
            <a:r>
              <a:rPr lang="de-DE" dirty="0" err="1"/>
              <a:t>watch?v</a:t>
            </a:r>
            <a:r>
              <a:rPr lang="de-DE" dirty="0"/>
              <a:t>=Z2Qz_2UtsPM </a:t>
            </a:r>
          </a:p>
        </p:txBody>
      </p:sp>
      <p:sp>
        <p:nvSpPr>
          <p:cNvPr id="4" name="Foliennummernplatzhalter 3"/>
          <p:cNvSpPr>
            <a:spLocks noGrp="1"/>
          </p:cNvSpPr>
          <p:nvPr>
            <p:ph type="sldNum" sz="quarter" idx="5"/>
          </p:nvPr>
        </p:nvSpPr>
        <p:spPr/>
        <p:txBody>
          <a:bodyPr/>
          <a:lstStyle/>
          <a:p>
            <a:fld id="{F4B9ABF1-A5E8-FF4C-953A-B9DDF0BF59CB}" type="slidenum">
              <a:rPr lang="de-DE" smtClean="0"/>
              <a:t>12</a:t>
            </a:fld>
            <a:endParaRPr lang="de-DE"/>
          </a:p>
        </p:txBody>
      </p:sp>
    </p:spTree>
    <p:extLst>
      <p:ext uri="{BB962C8B-B14F-4D97-AF65-F5344CB8AC3E}">
        <p14:creationId xmlns:p14="http://schemas.microsoft.com/office/powerpoint/2010/main" val="1828648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kern="1200" dirty="0">
                <a:solidFill>
                  <a:schemeClr val="tx1"/>
                </a:solidFill>
                <a:effectLst/>
                <a:latin typeface="+mn-lt"/>
                <a:ea typeface="+mn-ea"/>
                <a:cs typeface="+mn-cs"/>
              </a:rPr>
              <a:t>In </a:t>
            </a:r>
            <a:r>
              <a:rPr lang="de-DE" sz="1200" i="1" kern="1200" dirty="0" err="1">
                <a:solidFill>
                  <a:schemeClr val="tx1"/>
                </a:solidFill>
                <a:effectLst/>
                <a:latin typeface="+mn-lt"/>
                <a:ea typeface="+mn-ea"/>
                <a:cs typeface="+mn-cs"/>
              </a:rPr>
              <a:t>this</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slide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algae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as</a:t>
            </a:r>
            <a:r>
              <a:rPr lang="de-DE" sz="1200" i="1" kern="1200" dirty="0">
                <a:solidFill>
                  <a:schemeClr val="tx1"/>
                </a:solidFill>
                <a:effectLst/>
                <a:latin typeface="+mn-lt"/>
                <a:ea typeface="+mn-ea"/>
                <a:cs typeface="+mn-cs"/>
              </a:rPr>
              <a:t> a </a:t>
            </a:r>
            <a:r>
              <a:rPr lang="de-DE" sz="1200" i="1" kern="1200" dirty="0" err="1">
                <a:solidFill>
                  <a:schemeClr val="tx1"/>
                </a:solidFill>
                <a:effectLst/>
                <a:latin typeface="+mn-lt"/>
                <a:ea typeface="+mn-ea"/>
                <a:cs typeface="+mn-cs"/>
              </a:rPr>
              <a:t>waste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from</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the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fishery</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sector</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is</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explained</a:t>
            </a:r>
            <a:r>
              <a:rPr lang="de-DE" sz="1200" i="1"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Another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less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commonly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known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waste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produced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during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fishing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algae</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amount</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algae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extracted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during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commercial</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industrial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fishing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so high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very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difficult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give</a:t>
            </a:r>
            <a:r>
              <a:rPr lang="de-DE" sz="1200" kern="1200" dirty="0">
                <a:solidFill>
                  <a:schemeClr val="tx1"/>
                </a:solidFill>
                <a:effectLst/>
                <a:latin typeface="+mn-lt"/>
                <a:ea typeface="+mn-ea"/>
                <a:cs typeface="+mn-cs"/>
              </a:rPr>
              <a:t> an </a:t>
            </a:r>
            <a:r>
              <a:rPr lang="de-DE" sz="1200" kern="1200" dirty="0" err="1">
                <a:solidFill>
                  <a:schemeClr val="tx1"/>
                </a:solidFill>
                <a:effectLst/>
                <a:latin typeface="+mn-lt"/>
                <a:ea typeface="+mn-ea"/>
                <a:cs typeface="+mn-cs"/>
              </a:rPr>
              <a:t>accurate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amount</a:t>
            </a:r>
            <a:r>
              <a:rPr lang="de-DE" sz="1200" kern="1200" dirty="0">
                <a:solidFill>
                  <a:schemeClr val="tx1"/>
                </a:solidFill>
                <a:effectLst/>
                <a:latin typeface="+mn-lt"/>
                <a:ea typeface="+mn-ea"/>
                <a:cs typeface="+mn-cs"/>
              </a:rPr>
              <a:t>. These </a:t>
            </a:r>
            <a:r>
              <a:rPr lang="de-DE" sz="1200" kern="1200" dirty="0" err="1">
                <a:solidFill>
                  <a:schemeClr val="tx1"/>
                </a:solidFill>
                <a:effectLst/>
                <a:latin typeface="+mn-lt"/>
                <a:ea typeface="+mn-ea"/>
                <a:cs typeface="+mn-cs"/>
              </a:rPr>
              <a:t>algae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put</a:t>
            </a:r>
            <a:r>
              <a:rPr lang="de-DE" sz="1200" kern="1200" dirty="0">
                <a:solidFill>
                  <a:schemeClr val="tx1"/>
                </a:solidFill>
                <a:effectLst/>
                <a:latin typeface="+mn-lt"/>
                <a:ea typeface="+mn-ea"/>
                <a:cs typeface="+mn-cs"/>
              </a:rPr>
              <a:t> back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disposed</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rest</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waste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Intially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not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problem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However</a:t>
            </a:r>
            <a:r>
              <a:rPr lang="de-DE" sz="1200" kern="1200" dirty="0">
                <a:solidFill>
                  <a:schemeClr val="tx1"/>
                </a:solidFill>
                <a:effectLst/>
                <a:latin typeface="+mn-lt"/>
                <a:ea typeface="+mn-ea"/>
                <a:cs typeface="+mn-cs"/>
              </a:rPr>
              <a:t>, an </a:t>
            </a:r>
            <a:r>
              <a:rPr lang="de-DE" sz="1200" kern="1200" dirty="0" err="1">
                <a:solidFill>
                  <a:schemeClr val="tx1"/>
                </a:solidFill>
                <a:effectLst/>
                <a:latin typeface="+mn-lt"/>
                <a:ea typeface="+mn-ea"/>
                <a:cs typeface="+mn-cs"/>
              </a:rPr>
              <a:t>excess</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algae</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sea</a:t>
            </a:r>
            <a:r>
              <a:rPr lang="de-DE" sz="1200" kern="1200" dirty="0">
                <a:solidFill>
                  <a:schemeClr val="tx1"/>
                </a:solidFill>
                <a:effectLst/>
                <a:latin typeface="+mn-lt"/>
                <a:ea typeface="+mn-ea"/>
                <a:cs typeface="+mn-cs"/>
              </a:rPr>
              <a:t> can </a:t>
            </a:r>
            <a:r>
              <a:rPr lang="de-DE" sz="1200" kern="1200" dirty="0" err="1">
                <a:solidFill>
                  <a:schemeClr val="tx1"/>
                </a:solidFill>
                <a:effectLst/>
                <a:latin typeface="+mn-lt"/>
                <a:ea typeface="+mn-ea"/>
                <a:cs typeface="+mn-cs"/>
              </a:rPr>
              <a:t>lead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depletion</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oxygen</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waters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release</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harmful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toxins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variation</a:t>
            </a:r>
            <a:r>
              <a:rPr lang="de-DE" sz="1200" kern="1200" dirty="0">
                <a:solidFill>
                  <a:schemeClr val="tx1"/>
                </a:solidFill>
                <a:effectLst/>
                <a:latin typeface="+mn-lt"/>
                <a:ea typeface="+mn-ea"/>
                <a:cs typeface="+mn-cs"/>
              </a:rPr>
              <a:t> in taste and </a:t>
            </a:r>
            <a:r>
              <a:rPr lang="de-DE" sz="1200" kern="1200" dirty="0" err="1">
                <a:solidFill>
                  <a:schemeClr val="tx1"/>
                </a:solidFill>
                <a:effectLst/>
                <a:latin typeface="+mn-lt"/>
                <a:ea typeface="+mn-ea"/>
                <a:cs typeface="+mn-cs"/>
              </a:rPr>
              <a:t>odour</a:t>
            </a:r>
            <a:r>
              <a:rPr lang="de-DE" sz="1200" kern="1200" dirty="0">
                <a:solidFill>
                  <a:schemeClr val="tx1"/>
                </a:solidFill>
                <a:effectLst/>
                <a:latin typeface="+mn-lt"/>
                <a:ea typeface="+mn-ea"/>
                <a:cs typeface="+mn-cs"/>
              </a:rPr>
              <a:t> in marine </a:t>
            </a:r>
            <a:r>
              <a:rPr lang="de-DE" sz="1200" kern="1200" dirty="0" err="1">
                <a:solidFill>
                  <a:schemeClr val="tx1"/>
                </a:solidFill>
                <a:effectLst/>
                <a:latin typeface="+mn-lt"/>
                <a:ea typeface="+mn-ea"/>
                <a:cs typeface="+mn-cs"/>
              </a:rPr>
              <a:t>ecosystems</a:t>
            </a:r>
            <a:r>
              <a:rPr lang="de-DE"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Algae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rich</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potassium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calcium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iron</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magnesium</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provide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many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vitamins</a:t>
            </a:r>
            <a:r>
              <a:rPr lang="de-DE" sz="1200" kern="1200" dirty="0">
                <a:solidFill>
                  <a:schemeClr val="tx1"/>
                </a:solidFill>
                <a:effectLst/>
                <a:latin typeface="+mn-lt"/>
                <a:ea typeface="+mn-ea"/>
                <a:cs typeface="+mn-cs"/>
              </a:rPr>
              <a:t> essential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human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Moreover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scientist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proven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through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adequate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processes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algae</a:t>
            </a:r>
            <a:r>
              <a:rPr lang="de-DE" sz="1200" kern="1200" dirty="0">
                <a:solidFill>
                  <a:schemeClr val="tx1"/>
                </a:solidFill>
                <a:effectLst/>
                <a:latin typeface="+mn-lt"/>
                <a:ea typeface="+mn-ea"/>
                <a:cs typeface="+mn-cs"/>
              </a:rPr>
              <a:t> can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transformed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into</a:t>
            </a:r>
            <a:r>
              <a:rPr lang="de-DE" sz="1200" kern="1200" dirty="0">
                <a:solidFill>
                  <a:schemeClr val="tx1"/>
                </a:solidFill>
                <a:effectLst/>
                <a:latin typeface="+mn-lt"/>
                <a:ea typeface="+mn-ea"/>
                <a:cs typeface="+mn-cs"/>
              </a:rPr>
              <a:t> a super-material,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strong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steel</a:t>
            </a:r>
            <a:r>
              <a:rPr lang="de-DE" sz="1200" kern="1200" dirty="0">
                <a:solidFill>
                  <a:schemeClr val="tx1"/>
                </a:solidFill>
                <a:effectLst/>
                <a:latin typeface="+mn-lt"/>
                <a:ea typeface="+mn-ea"/>
                <a:cs typeface="+mn-cs"/>
              </a:rPr>
              <a:t> but </a:t>
            </a:r>
            <a:r>
              <a:rPr lang="de-DE" sz="1200" kern="1200" dirty="0" err="1">
                <a:solidFill>
                  <a:schemeClr val="tx1"/>
                </a:solidFill>
                <a:effectLst/>
                <a:latin typeface="+mn-lt"/>
                <a:ea typeface="+mn-ea"/>
                <a:cs typeface="+mn-cs"/>
              </a:rPr>
              <a:t>only</a:t>
            </a:r>
            <a:r>
              <a:rPr lang="de-DE" sz="1200" kern="1200" dirty="0">
                <a:solidFill>
                  <a:schemeClr val="tx1"/>
                </a:solidFill>
                <a:effectLst/>
                <a:latin typeface="+mn-lt"/>
                <a:ea typeface="+mn-ea"/>
                <a:cs typeface="+mn-cs"/>
              </a:rPr>
              <a:t> half </a:t>
            </a:r>
            <a:r>
              <a:rPr lang="de-DE" sz="1200" kern="1200" dirty="0" err="1">
                <a:solidFill>
                  <a:schemeClr val="tx1"/>
                </a:solidFill>
                <a:effectLst/>
                <a:latin typeface="+mn-lt"/>
                <a:ea typeface="+mn-ea"/>
                <a:cs typeface="+mn-cs"/>
              </a:rPr>
              <a:t>its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weight</a:t>
            </a:r>
            <a:r>
              <a:rPr lang="de-DE"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Bloom, a </a:t>
            </a:r>
            <a:r>
              <a:rPr lang="de-DE" sz="1200" kern="1200" dirty="0" err="1">
                <a:solidFill>
                  <a:schemeClr val="tx1"/>
                </a:solidFill>
                <a:effectLst/>
                <a:latin typeface="+mn-lt"/>
                <a:ea typeface="+mn-ea"/>
                <a:cs typeface="+mn-cs"/>
              </a:rPr>
              <a:t>shoe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manufacturer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advocating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reduce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amount</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toxic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chemicals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human </a:t>
            </a:r>
            <a:r>
              <a:rPr lang="de-DE" sz="1200" kern="1200" dirty="0" err="1">
                <a:solidFill>
                  <a:schemeClr val="tx1"/>
                </a:solidFill>
                <a:effectLst/>
                <a:latin typeface="+mn-lt"/>
                <a:ea typeface="+mn-ea"/>
                <a:cs typeface="+mn-cs"/>
              </a:rPr>
              <a:t>activity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which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present</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fresh-water</a:t>
            </a:r>
            <a:r>
              <a:rPr lang="de-DE" sz="1200" kern="1200" dirty="0">
                <a:solidFill>
                  <a:schemeClr val="tx1"/>
                </a:solidFill>
                <a:effectLst/>
                <a:latin typeface="+mn-lt"/>
                <a:ea typeface="+mn-ea"/>
                <a:cs typeface="+mn-cs"/>
              </a:rPr>
              <a:t>. After </a:t>
            </a:r>
            <a:r>
              <a:rPr lang="de-DE" sz="1200" kern="1200" dirty="0" err="1">
                <a:solidFill>
                  <a:schemeClr val="tx1"/>
                </a:solidFill>
                <a:effectLst/>
                <a:latin typeface="+mn-lt"/>
                <a:ea typeface="+mn-ea"/>
                <a:cs typeface="+mn-cs"/>
              </a:rPr>
              <a:t>years</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researching</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algae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technology</a:t>
            </a:r>
            <a:r>
              <a:rPr lang="de-DE" sz="1200" kern="1200" dirty="0">
                <a:solidFill>
                  <a:schemeClr val="tx1"/>
                </a:solidFill>
                <a:effectLst/>
                <a:latin typeface="+mn-lt"/>
                <a:ea typeface="+mn-ea"/>
                <a:cs typeface="+mn-cs"/>
              </a:rPr>
              <a:t>, they </a:t>
            </a:r>
            <a:r>
              <a:rPr lang="de-DE" sz="1200" kern="1200" dirty="0" err="1">
                <a:solidFill>
                  <a:schemeClr val="tx1"/>
                </a:solidFill>
                <a:effectLst/>
                <a:latin typeface="+mn-lt"/>
                <a:ea typeface="+mn-ea"/>
                <a:cs typeface="+mn-cs"/>
              </a:rPr>
              <a:t>discovered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algae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suffer</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plasticization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process</a:t>
            </a:r>
            <a:r>
              <a:rPr lang="de-DE" sz="1200" kern="1200" dirty="0">
                <a:solidFill>
                  <a:schemeClr val="tx1"/>
                </a:solidFill>
                <a:effectLst/>
                <a:latin typeface="+mn-lt"/>
                <a:ea typeface="+mn-ea"/>
                <a:cs typeface="+mn-cs"/>
              </a:rPr>
              <a:t> after </a:t>
            </a:r>
            <a:r>
              <a:rPr lang="de-DE" sz="1200" kern="1200" dirty="0" err="1">
                <a:solidFill>
                  <a:schemeClr val="tx1"/>
                </a:solidFill>
                <a:effectLst/>
                <a:latin typeface="+mn-lt"/>
                <a:ea typeface="+mn-ea"/>
                <a:cs typeface="+mn-cs"/>
              </a:rPr>
              <a:t>being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subject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heat</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pressure</a:t>
            </a:r>
            <a:r>
              <a:rPr lang="de-DE" sz="1200" kern="1200" dirty="0">
                <a:solidFill>
                  <a:schemeClr val="tx1"/>
                </a:solidFill>
                <a:effectLst/>
                <a:latin typeface="+mn-lt"/>
                <a:ea typeface="+mn-ea"/>
                <a:cs typeface="+mn-cs"/>
              </a:rPr>
              <a:t>. They </a:t>
            </a:r>
            <a:r>
              <a:rPr lang="de-DE" sz="1200" kern="1200" dirty="0" err="1">
                <a:solidFill>
                  <a:schemeClr val="tx1"/>
                </a:solidFill>
                <a:effectLst/>
                <a:latin typeface="+mn-lt"/>
                <a:ea typeface="+mn-ea"/>
                <a:cs typeface="+mn-cs"/>
              </a:rPr>
              <a:t>created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very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first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sustainable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flexi-foam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algae</a:t>
            </a:r>
            <a:r>
              <a:rPr lang="de-DE" sz="1200" kern="1200" dirty="0">
                <a:solidFill>
                  <a:schemeClr val="tx1"/>
                </a:solidFill>
                <a:effectLst/>
                <a:latin typeface="+mn-lt"/>
                <a:ea typeface="+mn-ea"/>
                <a:cs typeface="+mn-cs"/>
              </a:rPr>
              <a:t> (Bloom, 2020). </a:t>
            </a:r>
          </a:p>
          <a:p>
            <a:endParaRPr lang="en-GB"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a:t>
            </a:r>
            <a:r>
              <a:rPr lang="de-DE" sz="1200" i="1" kern="1200" dirty="0" err="1">
                <a:solidFill>
                  <a:schemeClr val="tx1"/>
                </a:solidFill>
                <a:effectLst/>
                <a:latin typeface="+mn-lt"/>
                <a:ea typeface="+mn-ea"/>
                <a:cs typeface="+mn-cs"/>
              </a:rPr>
              <a:t>Explain</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how</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these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products</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are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linked</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to</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the</a:t>
            </a:r>
            <a:r>
              <a:rPr lang="de-DE" sz="1200" i="1" kern="1200" dirty="0">
                <a:solidFill>
                  <a:schemeClr val="tx1"/>
                </a:solidFill>
                <a:effectLst/>
                <a:latin typeface="+mn-lt"/>
                <a:ea typeface="+mn-ea"/>
                <a:cs typeface="+mn-cs"/>
              </a:rPr>
              <a:t> SDGs – check out </a:t>
            </a:r>
            <a:r>
              <a:rPr lang="de-DE" sz="1200" i="1" kern="1200" dirty="0" err="1">
                <a:solidFill>
                  <a:schemeClr val="tx1"/>
                </a:solidFill>
                <a:effectLst/>
                <a:latin typeface="+mn-lt"/>
                <a:ea typeface="+mn-ea"/>
                <a:cs typeface="+mn-cs"/>
              </a:rPr>
              <a:t>page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sdgcompass.org</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for</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more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information</a:t>
            </a:r>
            <a:r>
              <a:rPr lang="de-DE" sz="1200" i="1" kern="1200" dirty="0">
                <a:solidFill>
                  <a:schemeClr val="tx1"/>
                </a:solidFill>
                <a:effectLst/>
                <a:latin typeface="+mn-lt"/>
                <a:ea typeface="+mn-ea"/>
                <a:cs typeface="+mn-cs"/>
              </a:rPr>
              <a:t> on </a:t>
            </a:r>
            <a:r>
              <a:rPr lang="de-DE" sz="1200" i="1" kern="1200" dirty="0" err="1">
                <a:solidFill>
                  <a:schemeClr val="tx1"/>
                </a:solidFill>
                <a:effectLst/>
                <a:latin typeface="+mn-lt"/>
                <a:ea typeface="+mn-ea"/>
                <a:cs typeface="+mn-cs"/>
              </a:rPr>
              <a:t>the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goals</a:t>
            </a:r>
            <a:r>
              <a:rPr lang="de-DE"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SDG2 | SDG3 | SDG8 | SDG11 | SDG12 | SDG13 | SDG14 | SDG15</a:t>
            </a:r>
          </a:p>
          <a:p>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Image </a:t>
            </a:r>
            <a:r>
              <a:rPr lang="de-DE" sz="1200" kern="1200" dirty="0" err="1">
                <a:solidFill>
                  <a:schemeClr val="tx1"/>
                </a:solidFill>
                <a:effectLst/>
                <a:latin typeface="+mn-lt"/>
                <a:ea typeface="+mn-ea"/>
                <a:cs typeface="+mn-cs"/>
              </a:rPr>
              <a:t>references</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BLOOM, 2020. BLOOM | TREAD WELL. [online] Available at: &lt;https://</a:t>
            </a:r>
            <a:r>
              <a:rPr lang="de-DE" sz="1200" kern="1200" dirty="0" err="1">
                <a:solidFill>
                  <a:schemeClr val="tx1"/>
                </a:solidFill>
                <a:effectLst/>
                <a:latin typeface="+mn-lt"/>
                <a:ea typeface="+mn-ea"/>
                <a:cs typeface="+mn-cs"/>
              </a:rPr>
              <a:t>www.bloomtreadwell.com</a:t>
            </a:r>
            <a:r>
              <a:rPr lang="de-DE" sz="1200" kern="1200" dirty="0">
                <a:solidFill>
                  <a:schemeClr val="tx1"/>
                </a:solidFill>
                <a:effectLst/>
                <a:latin typeface="+mn-lt"/>
                <a:ea typeface="+mn-ea"/>
                <a:cs typeface="+mn-cs"/>
              </a:rPr>
              <a:t>/&gt; </a:t>
            </a:r>
            <a:r>
              <a:rPr lang="de-DE" sz="1200" kern="1200" dirty="0" err="1">
                <a:solidFill>
                  <a:schemeClr val="tx1"/>
                </a:solidFill>
                <a:effectLst/>
                <a:latin typeface="+mn-lt"/>
                <a:ea typeface="+mn-ea"/>
                <a:cs typeface="+mn-cs"/>
              </a:rPr>
              <a:t>EcoWatch</a:t>
            </a:r>
            <a:r>
              <a:rPr lang="de-DE" sz="1200" kern="1200" dirty="0">
                <a:solidFill>
                  <a:schemeClr val="tx1"/>
                </a:solidFill>
                <a:effectLst/>
                <a:latin typeface="+mn-lt"/>
                <a:ea typeface="+mn-ea"/>
                <a:cs typeface="+mn-cs"/>
              </a:rPr>
              <a:t>. 2020. Researchers Turn </a:t>
            </a:r>
            <a:r>
              <a:rPr lang="de-DE" sz="1200" kern="1200" dirty="0" err="1">
                <a:solidFill>
                  <a:schemeClr val="tx1"/>
                </a:solidFill>
                <a:effectLst/>
                <a:latin typeface="+mn-lt"/>
                <a:ea typeface="+mn-ea"/>
                <a:cs typeface="+mn-cs"/>
              </a:rPr>
              <a:t>Algae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Into</a:t>
            </a:r>
            <a:r>
              <a:rPr lang="de-DE" sz="1200" kern="1200" dirty="0">
                <a:solidFill>
                  <a:schemeClr val="tx1"/>
                </a:solidFill>
                <a:effectLst/>
                <a:latin typeface="+mn-lt"/>
                <a:ea typeface="+mn-ea"/>
                <a:cs typeface="+mn-cs"/>
              </a:rPr>
              <a:t> A Material As Hard As Steel. [online] Available at: </a:t>
            </a:r>
            <a:r>
              <a:rPr lang="de-DE" sz="1200" kern="1200" dirty="0">
                <a:solidFill>
                  <a:schemeClr val="tx1"/>
                </a:solidFill>
                <a:effectLst/>
                <a:latin typeface="+mn-lt"/>
                <a:ea typeface="+mn-ea"/>
                <a:cs typeface="+mn-cs"/>
                <a:hlinkClick r:id="rId3"/>
              </a:rPr>
              <a:t>https://www.ecowatch.com/algae-science-material-hard-as-steel-2640980632.html</a:t>
            </a:r>
            <a:endParaRPr lang="de-D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a:solidFill>
                  <a:schemeClr val="tx1"/>
                </a:solidFill>
                <a:effectLst/>
                <a:latin typeface="+mn-lt"/>
                <a:ea typeface="+mn-ea"/>
                <a:cs typeface="+mn-cs"/>
              </a:rPr>
              <a:t>Sdgcompass.org</a:t>
            </a:r>
            <a:r>
              <a:rPr lang="de-DE" sz="1200" kern="1200" dirty="0">
                <a:solidFill>
                  <a:schemeClr val="tx1"/>
                </a:solidFill>
                <a:effectLst/>
                <a:latin typeface="+mn-lt"/>
                <a:ea typeface="+mn-ea"/>
                <a:cs typeface="+mn-cs"/>
              </a:rPr>
              <a:t>. 2020. </a:t>
            </a:r>
            <a:r>
              <a:rPr lang="de-DE" sz="1200" kern="1200" dirty="0" err="1">
                <a:solidFill>
                  <a:schemeClr val="tx1"/>
                </a:solidFill>
                <a:effectLst/>
                <a:latin typeface="+mn-lt"/>
                <a:ea typeface="+mn-ea"/>
                <a:cs typeface="+mn-cs"/>
              </a:rPr>
              <a:t>Learn</a:t>
            </a:r>
            <a:r>
              <a:rPr lang="de-DE" sz="1200" kern="1200" dirty="0">
                <a:solidFill>
                  <a:schemeClr val="tx1"/>
                </a:solidFill>
                <a:effectLst/>
                <a:latin typeface="+mn-lt"/>
                <a:ea typeface="+mn-ea"/>
                <a:cs typeface="+mn-cs"/>
              </a:rPr>
              <a:t> More </a:t>
            </a:r>
            <a:r>
              <a:rPr lang="de-DE" sz="1200" kern="1200" dirty="0" err="1">
                <a:solidFill>
                  <a:schemeClr val="tx1"/>
                </a:solidFill>
                <a:effectLst/>
                <a:latin typeface="+mn-lt"/>
                <a:ea typeface="+mn-ea"/>
                <a:cs typeface="+mn-cs"/>
              </a:rPr>
              <a:t>About</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Sdgs</a:t>
            </a:r>
            <a:r>
              <a:rPr lang="de-DE" sz="1200" kern="1200" dirty="0">
                <a:solidFill>
                  <a:schemeClr val="tx1"/>
                </a:solidFill>
                <a:effectLst/>
                <a:latin typeface="+mn-lt"/>
                <a:ea typeface="+mn-ea"/>
                <a:cs typeface="+mn-cs"/>
              </a:rPr>
              <a:t> – SDG </a:t>
            </a:r>
            <a:r>
              <a:rPr lang="de-DE" sz="1200" kern="1200" dirty="0" err="1">
                <a:solidFill>
                  <a:schemeClr val="tx1"/>
                </a:solidFill>
                <a:effectLst/>
                <a:latin typeface="+mn-lt"/>
                <a:ea typeface="+mn-ea"/>
                <a:cs typeface="+mn-cs"/>
              </a:rPr>
              <a:t>Compass</a:t>
            </a:r>
            <a:r>
              <a:rPr lang="de-DE" sz="1200" kern="1200" dirty="0">
                <a:solidFill>
                  <a:schemeClr val="tx1"/>
                </a:solidFill>
                <a:effectLst/>
                <a:latin typeface="+mn-lt"/>
                <a:ea typeface="+mn-ea"/>
                <a:cs typeface="+mn-cs"/>
              </a:rPr>
              <a:t>. [online] Available at: </a:t>
            </a:r>
            <a:r>
              <a:rPr lang="de-DE" sz="1200" kern="1200" dirty="0">
                <a:solidFill>
                  <a:schemeClr val="tx1"/>
                </a:solidFill>
                <a:effectLst/>
                <a:latin typeface="+mn-lt"/>
                <a:ea typeface="+mn-ea"/>
                <a:cs typeface="+mn-cs"/>
                <a:hlinkClick r:id="rId4"/>
              </a:rPr>
              <a:t>https://sdgcompass.org/sdgs/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dirty="0"/>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13</a:t>
            </a:fld>
            <a:endParaRPr lang="de-DE"/>
          </a:p>
        </p:txBody>
      </p:sp>
    </p:spTree>
    <p:extLst>
      <p:ext uri="{BB962C8B-B14F-4D97-AF65-F5344CB8AC3E}">
        <p14:creationId xmlns:p14="http://schemas.microsoft.com/office/powerpoint/2010/main" val="3853323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NANAI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compnay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which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developed</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leather</a:t>
            </a:r>
            <a:r>
              <a:rPr lang="de-DE" sz="1200" kern="1200" dirty="0">
                <a:solidFill>
                  <a:schemeClr val="tx1"/>
                </a:solidFill>
                <a:effectLst/>
                <a:latin typeface="+mn-lt"/>
                <a:ea typeface="+mn-ea"/>
                <a:cs typeface="+mn-cs"/>
              </a:rPr>
              <a:t>-type material </a:t>
            </a:r>
            <a:r>
              <a:rPr lang="de-DE" sz="1200" kern="1200" dirty="0" err="1">
                <a:solidFill>
                  <a:schemeClr val="tx1"/>
                </a:solidFill>
                <a:effectLst/>
                <a:latin typeface="+mn-lt"/>
                <a:ea typeface="+mn-ea"/>
                <a:cs typeface="+mn-cs"/>
              </a:rPr>
              <a:t>made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entirely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salmon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skin</a:t>
            </a:r>
            <a:r>
              <a:rPr lang="de-DE"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a:t>
            </a:r>
            <a:r>
              <a:rPr lang="de-DE" sz="1200" i="1" kern="1200" dirty="0" err="1">
                <a:solidFill>
                  <a:schemeClr val="tx1"/>
                </a:solidFill>
                <a:effectLst/>
                <a:latin typeface="+mn-lt"/>
                <a:ea typeface="+mn-ea"/>
                <a:cs typeface="+mn-cs"/>
              </a:rPr>
              <a:t>Explain</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how</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these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products</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are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linked</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to</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the</a:t>
            </a:r>
            <a:r>
              <a:rPr lang="de-DE" sz="1200" i="1" kern="1200" dirty="0">
                <a:solidFill>
                  <a:schemeClr val="tx1"/>
                </a:solidFill>
                <a:effectLst/>
                <a:latin typeface="+mn-lt"/>
                <a:ea typeface="+mn-ea"/>
                <a:cs typeface="+mn-cs"/>
              </a:rPr>
              <a:t> SDGs – check out </a:t>
            </a:r>
            <a:r>
              <a:rPr lang="de-DE" sz="1200" i="1" kern="1200" dirty="0" err="1">
                <a:solidFill>
                  <a:schemeClr val="tx1"/>
                </a:solidFill>
                <a:effectLst/>
                <a:latin typeface="+mn-lt"/>
                <a:ea typeface="+mn-ea"/>
                <a:cs typeface="+mn-cs"/>
              </a:rPr>
              <a:t>page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sdgcompass.org</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for</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more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information</a:t>
            </a:r>
            <a:r>
              <a:rPr lang="de-DE" sz="1200" i="1" kern="1200" dirty="0">
                <a:solidFill>
                  <a:schemeClr val="tx1"/>
                </a:solidFill>
                <a:effectLst/>
                <a:latin typeface="+mn-lt"/>
                <a:ea typeface="+mn-ea"/>
                <a:cs typeface="+mn-cs"/>
              </a:rPr>
              <a:t> on </a:t>
            </a:r>
            <a:r>
              <a:rPr lang="de-DE" sz="1200" i="1" kern="1200" dirty="0" err="1">
                <a:solidFill>
                  <a:schemeClr val="tx1"/>
                </a:solidFill>
                <a:effectLst/>
                <a:latin typeface="+mn-lt"/>
                <a:ea typeface="+mn-ea"/>
                <a:cs typeface="+mn-cs"/>
              </a:rPr>
              <a:t>the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goals</a:t>
            </a:r>
            <a:r>
              <a:rPr lang="de-DE"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SDG2 | SDG8 | SDG12 | SDG14 | SDG15</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Images references:</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NANAI, 2020. </a:t>
            </a:r>
            <a:r>
              <a:rPr lang="de-DE" sz="1200" kern="1200" dirty="0" err="1">
                <a:solidFill>
                  <a:schemeClr val="tx1"/>
                </a:solidFill>
                <a:effectLst/>
                <a:latin typeface="+mn-lt"/>
                <a:ea typeface="+mn-ea"/>
                <a:cs typeface="+mn-cs"/>
              </a:rPr>
              <a:t>Nanai</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Leather</a:t>
            </a:r>
            <a:r>
              <a:rPr lang="de-DE" sz="1200" kern="1200" dirty="0">
                <a:solidFill>
                  <a:schemeClr val="tx1"/>
                </a:solidFill>
                <a:effectLst/>
                <a:latin typeface="+mn-lt"/>
                <a:ea typeface="+mn-ea"/>
                <a:cs typeface="+mn-cs"/>
              </a:rPr>
              <a:t> – </a:t>
            </a:r>
            <a:r>
              <a:rPr lang="de-DE" sz="1200" kern="1200" dirty="0" err="1">
                <a:solidFill>
                  <a:schemeClr val="tx1"/>
                </a:solidFill>
                <a:effectLst/>
                <a:latin typeface="+mn-lt"/>
                <a:ea typeface="+mn-ea"/>
                <a:cs typeface="+mn-cs"/>
              </a:rPr>
              <a:t>Salmo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Leather</a:t>
            </a:r>
            <a:r>
              <a:rPr lang="de-DE" sz="1200" kern="1200" dirty="0">
                <a:solidFill>
                  <a:schemeClr val="tx1"/>
                </a:solidFill>
                <a:effectLst/>
                <a:latin typeface="+mn-lt"/>
                <a:ea typeface="+mn-ea"/>
                <a:cs typeface="+mn-cs"/>
              </a:rPr>
              <a:t> – Lachsleder || </a:t>
            </a:r>
            <a:r>
              <a:rPr lang="de-DE" sz="1200" kern="1200" dirty="0" err="1">
                <a:solidFill>
                  <a:schemeClr val="tx1"/>
                </a:solidFill>
                <a:effectLst/>
                <a:latin typeface="+mn-lt"/>
                <a:ea typeface="+mn-ea"/>
                <a:cs typeface="+mn-cs"/>
              </a:rPr>
              <a:t>Product</a:t>
            </a:r>
            <a:r>
              <a:rPr lang="de-DE" sz="1200" kern="1200" dirty="0">
                <a:solidFill>
                  <a:schemeClr val="tx1"/>
                </a:solidFill>
                <a:effectLst/>
                <a:latin typeface="+mn-lt"/>
                <a:ea typeface="+mn-ea"/>
                <a:cs typeface="+mn-cs"/>
              </a:rPr>
              <a:t>. [online] Available at: </a:t>
            </a:r>
            <a:r>
              <a:rPr lang="de-DE" sz="1200" kern="1200" dirty="0">
                <a:solidFill>
                  <a:schemeClr val="tx1"/>
                </a:solidFill>
                <a:effectLst/>
                <a:latin typeface="+mn-lt"/>
                <a:ea typeface="+mn-ea"/>
                <a:cs typeface="+mn-cs"/>
                <a:hlinkClick r:id="rId3"/>
              </a:rPr>
              <a:t>https://www.salmo-leather.de/en/produkt/</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a:solidFill>
                  <a:schemeClr val="tx1"/>
                </a:solidFill>
                <a:effectLst/>
                <a:latin typeface="+mn-lt"/>
                <a:ea typeface="+mn-ea"/>
                <a:cs typeface="+mn-cs"/>
              </a:rPr>
              <a:t>Sdgcompass.org</a:t>
            </a:r>
            <a:r>
              <a:rPr lang="de-DE" sz="1200" kern="1200" dirty="0">
                <a:solidFill>
                  <a:schemeClr val="tx1"/>
                </a:solidFill>
                <a:effectLst/>
                <a:latin typeface="+mn-lt"/>
                <a:ea typeface="+mn-ea"/>
                <a:cs typeface="+mn-cs"/>
              </a:rPr>
              <a:t>. 2020. </a:t>
            </a:r>
            <a:r>
              <a:rPr lang="de-DE" sz="1200" kern="1200" dirty="0" err="1">
                <a:solidFill>
                  <a:schemeClr val="tx1"/>
                </a:solidFill>
                <a:effectLst/>
                <a:latin typeface="+mn-lt"/>
                <a:ea typeface="+mn-ea"/>
                <a:cs typeface="+mn-cs"/>
              </a:rPr>
              <a:t>Learn</a:t>
            </a:r>
            <a:r>
              <a:rPr lang="de-DE" sz="1200" kern="1200" dirty="0">
                <a:solidFill>
                  <a:schemeClr val="tx1"/>
                </a:solidFill>
                <a:effectLst/>
                <a:latin typeface="+mn-lt"/>
                <a:ea typeface="+mn-ea"/>
                <a:cs typeface="+mn-cs"/>
              </a:rPr>
              <a:t> More </a:t>
            </a:r>
            <a:r>
              <a:rPr lang="de-DE" sz="1200" kern="1200" dirty="0" err="1">
                <a:solidFill>
                  <a:schemeClr val="tx1"/>
                </a:solidFill>
                <a:effectLst/>
                <a:latin typeface="+mn-lt"/>
                <a:ea typeface="+mn-ea"/>
                <a:cs typeface="+mn-cs"/>
              </a:rPr>
              <a:t>About</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Sdgs</a:t>
            </a:r>
            <a:r>
              <a:rPr lang="de-DE" sz="1200" kern="1200" dirty="0">
                <a:solidFill>
                  <a:schemeClr val="tx1"/>
                </a:solidFill>
                <a:effectLst/>
                <a:latin typeface="+mn-lt"/>
                <a:ea typeface="+mn-ea"/>
                <a:cs typeface="+mn-cs"/>
              </a:rPr>
              <a:t> – SDG </a:t>
            </a:r>
            <a:r>
              <a:rPr lang="de-DE" sz="1200" kern="1200" dirty="0" err="1">
                <a:solidFill>
                  <a:schemeClr val="tx1"/>
                </a:solidFill>
                <a:effectLst/>
                <a:latin typeface="+mn-lt"/>
                <a:ea typeface="+mn-ea"/>
                <a:cs typeface="+mn-cs"/>
              </a:rPr>
              <a:t>Compass</a:t>
            </a:r>
            <a:r>
              <a:rPr lang="de-DE" sz="1200" kern="1200" dirty="0">
                <a:solidFill>
                  <a:schemeClr val="tx1"/>
                </a:solidFill>
                <a:effectLst/>
                <a:latin typeface="+mn-lt"/>
                <a:ea typeface="+mn-ea"/>
                <a:cs typeface="+mn-cs"/>
              </a:rPr>
              <a:t>. [online] Available at: </a:t>
            </a:r>
            <a:r>
              <a:rPr lang="de-DE" sz="1200" kern="1200" dirty="0">
                <a:solidFill>
                  <a:schemeClr val="tx1"/>
                </a:solidFill>
                <a:effectLst/>
                <a:latin typeface="+mn-lt"/>
                <a:ea typeface="+mn-ea"/>
                <a:cs typeface="+mn-cs"/>
                <a:hlinkClick r:id="rId4"/>
              </a:rPr>
              <a:t>https://sdgcompass.org/sdgs/</a:t>
            </a:r>
            <a:endParaRPr lang="en-GB"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14</a:t>
            </a:fld>
            <a:endParaRPr lang="de-DE"/>
          </a:p>
        </p:txBody>
      </p:sp>
    </p:spTree>
    <p:extLst>
      <p:ext uri="{BB962C8B-B14F-4D97-AF65-F5344CB8AC3E}">
        <p14:creationId xmlns:p14="http://schemas.microsoft.com/office/powerpoint/2010/main" val="2477957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err="1">
                <a:solidFill>
                  <a:schemeClr val="tx1"/>
                </a:solidFill>
                <a:effectLst/>
                <a:latin typeface="+mn-lt"/>
                <a:ea typeface="+mn-ea"/>
                <a:cs typeface="+mn-cs"/>
              </a:rPr>
              <a:t>Cuantec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Scottish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blue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biotech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company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circular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economy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model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which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tackles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two</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world‘s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problems</a:t>
            </a:r>
            <a:r>
              <a:rPr lang="de-DE" sz="1200" kern="1200" dirty="0">
                <a:solidFill>
                  <a:schemeClr val="tx1"/>
                </a:solidFill>
                <a:effectLst/>
                <a:latin typeface="+mn-lt"/>
                <a:ea typeface="+mn-ea"/>
                <a:cs typeface="+mn-cs"/>
              </a:rPr>
              <a:t> – </a:t>
            </a:r>
            <a:r>
              <a:rPr lang="de-DE" sz="1200" kern="1200" dirty="0" err="1">
                <a:solidFill>
                  <a:schemeClr val="tx1"/>
                </a:solidFill>
                <a:effectLst/>
                <a:latin typeface="+mn-lt"/>
                <a:ea typeface="+mn-ea"/>
                <a:cs typeface="+mn-cs"/>
              </a:rPr>
              <a:t>food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waste</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plastic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pollution</a:t>
            </a:r>
            <a:r>
              <a:rPr lang="de-DE" sz="1200" kern="1200" dirty="0">
                <a:solidFill>
                  <a:schemeClr val="tx1"/>
                </a:solidFill>
                <a:effectLst/>
                <a:latin typeface="+mn-lt"/>
                <a:ea typeface="+mn-ea"/>
                <a:cs typeface="+mn-cs"/>
              </a:rPr>
              <a:t>. They </a:t>
            </a:r>
            <a:r>
              <a:rPr lang="de-DE" sz="1200" kern="1200" dirty="0" err="1">
                <a:solidFill>
                  <a:schemeClr val="tx1"/>
                </a:solidFill>
                <a:effectLst/>
                <a:latin typeface="+mn-lt"/>
                <a:ea typeface="+mn-ea"/>
                <a:cs typeface="+mn-cs"/>
              </a:rPr>
              <a:t>produce</a:t>
            </a:r>
            <a:r>
              <a:rPr lang="de-DE" sz="1200" kern="1200" dirty="0">
                <a:solidFill>
                  <a:schemeClr val="tx1"/>
                </a:solidFill>
                <a:effectLst/>
                <a:latin typeface="+mn-lt"/>
                <a:ea typeface="+mn-ea"/>
                <a:cs typeface="+mn-cs"/>
              </a:rPr>
              <a:t> an anti-</a:t>
            </a:r>
            <a:r>
              <a:rPr lang="de-DE" sz="1200" kern="1200" dirty="0" err="1">
                <a:solidFill>
                  <a:schemeClr val="tx1"/>
                </a:solidFill>
                <a:effectLst/>
                <a:latin typeface="+mn-lt"/>
                <a:ea typeface="+mn-ea"/>
                <a:cs typeface="+mn-cs"/>
              </a:rPr>
              <a:t>microbial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compostable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food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packaging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which</a:t>
            </a:r>
            <a:r>
              <a:rPr lang="de-DE" sz="1200" kern="1200" dirty="0">
                <a:solidFill>
                  <a:schemeClr val="tx1"/>
                </a:solidFill>
                <a:effectLst/>
                <a:latin typeface="+mn-lt"/>
                <a:ea typeface="+mn-ea"/>
                <a:cs typeface="+mn-cs"/>
              </a:rPr>
              <a:t> </a:t>
            </a:r>
            <a:r>
              <a:rPr lang="de-DE" sz="1200" b="1" kern="1200" dirty="0">
                <a:solidFill>
                  <a:schemeClr val="tx1"/>
                </a:solidFill>
                <a:effectLst/>
                <a:latin typeface="+mn-lt"/>
                <a:ea typeface="+mn-ea"/>
                <a:cs typeface="+mn-cs"/>
              </a:rPr>
              <a:t>can </a:t>
            </a:r>
            <a:r>
              <a:rPr lang="de-DE" sz="1200" b="1" kern="1200" dirty="0" err="1">
                <a:solidFill>
                  <a:schemeClr val="tx1"/>
                </a:solidFill>
                <a:effectLst/>
                <a:latin typeface="+mn-lt"/>
                <a:ea typeface="+mn-ea"/>
                <a:cs typeface="+mn-cs"/>
              </a:rPr>
              <a:t>extend</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the</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shelf-life</a:t>
            </a:r>
            <a:r>
              <a:rPr lang="de-DE" sz="1200" b="1" kern="1200" dirty="0">
                <a:solidFill>
                  <a:schemeClr val="tx1"/>
                </a:solidFill>
                <a:effectLst/>
                <a:latin typeface="+mn-lt"/>
                <a:ea typeface="+mn-ea"/>
                <a:cs typeface="+mn-cs"/>
              </a:rPr>
              <a:t> of </a:t>
            </a:r>
            <a:r>
              <a:rPr lang="de-DE" sz="1200" b="1" kern="1200" dirty="0" err="1">
                <a:solidFill>
                  <a:schemeClr val="tx1"/>
                </a:solidFill>
                <a:effectLst/>
                <a:latin typeface="+mn-lt"/>
                <a:ea typeface="+mn-ea"/>
                <a:cs typeface="+mn-cs"/>
              </a:rPr>
              <a:t>freash</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seafood</a:t>
            </a:r>
            <a:r>
              <a:rPr lang="de-DE" sz="1200" kern="1200" dirty="0">
                <a:solidFill>
                  <a:schemeClr val="tx1"/>
                </a:solidFill>
                <a:effectLst/>
                <a:latin typeface="+mn-lt"/>
                <a:ea typeface="+mn-ea"/>
                <a:cs typeface="+mn-cs"/>
              </a:rPr>
              <a:t>. They </a:t>
            </a:r>
            <a:r>
              <a:rPr lang="de-DE" sz="1200" kern="1200" dirty="0" err="1">
                <a:solidFill>
                  <a:schemeClr val="tx1"/>
                </a:solidFill>
                <a:effectLst/>
                <a:latin typeface="+mn-lt"/>
                <a:ea typeface="+mn-ea"/>
                <a:cs typeface="+mn-cs"/>
              </a:rPr>
              <a:t>extract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chitin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shells</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langoustines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other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creatures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process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chitin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obtain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chitosan</a:t>
            </a:r>
            <a:r>
              <a:rPr lang="de-DE"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*Play </a:t>
            </a:r>
            <a:r>
              <a:rPr lang="de-DE" sz="1200" i="1" kern="1200" dirty="0" err="1">
                <a:solidFill>
                  <a:schemeClr val="tx1"/>
                </a:solidFill>
                <a:effectLst/>
                <a:latin typeface="+mn-lt"/>
                <a:ea typeface="+mn-ea"/>
                <a:cs typeface="+mn-cs"/>
              </a:rPr>
              <a:t>video</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here</a:t>
            </a:r>
            <a:r>
              <a:rPr lang="de-DE" sz="1200" i="1" kern="1200" dirty="0">
                <a:solidFill>
                  <a:schemeClr val="tx1"/>
                </a:solidFill>
                <a:effectLst/>
                <a:latin typeface="+mn-lt"/>
                <a:ea typeface="+mn-ea"/>
                <a:cs typeface="+mn-cs"/>
              </a:rPr>
              <a:t> (2 </a:t>
            </a:r>
            <a:r>
              <a:rPr lang="de-DE" sz="1200" i="1" kern="1200" dirty="0" err="1">
                <a:solidFill>
                  <a:schemeClr val="tx1"/>
                </a:solidFill>
                <a:effectLst/>
                <a:latin typeface="+mn-lt"/>
                <a:ea typeface="+mn-ea"/>
                <a:cs typeface="+mn-cs"/>
              </a:rPr>
              <a:t>minutes</a:t>
            </a:r>
            <a:r>
              <a:rPr lang="de-DE" sz="1200" i="1" kern="1200" dirty="0">
                <a:solidFill>
                  <a:schemeClr val="tx1"/>
                </a:solidFill>
                <a:effectLst/>
                <a:latin typeface="+mn-lt"/>
                <a:ea typeface="+mn-ea"/>
                <a:cs typeface="+mn-cs"/>
              </a:rPr>
              <a:t> and</a:t>
            </a:r>
            <a:r>
              <a:rPr lang="de-DE" sz="1200" i="1" kern="1200" baseline="0" dirty="0">
                <a:solidFill>
                  <a:schemeClr val="tx1"/>
                </a:solidFill>
                <a:effectLst/>
                <a:latin typeface="+mn-lt"/>
                <a:ea typeface="+mn-ea"/>
                <a:cs typeface="+mn-cs"/>
              </a:rPr>
              <a:t> 52 </a:t>
            </a:r>
            <a:r>
              <a:rPr lang="de-DE" sz="1200" i="1" kern="1200" baseline="0" dirty="0" err="1">
                <a:solidFill>
                  <a:schemeClr val="tx1"/>
                </a:solidFill>
                <a:effectLst/>
                <a:latin typeface="+mn-lt"/>
                <a:ea typeface="+mn-ea"/>
                <a:cs typeface="+mn-cs"/>
              </a:rPr>
              <a:t>seconds</a:t>
            </a:r>
            <a:r>
              <a:rPr lang="de-DE" sz="1200" i="1" kern="1200" baseline="0" dirty="0">
                <a:solidFill>
                  <a:schemeClr val="tx1"/>
                </a:solidFill>
                <a:effectLst/>
                <a:latin typeface="+mn-lt"/>
                <a:ea typeface="+mn-ea"/>
                <a:cs typeface="+mn-cs"/>
              </a:rPr>
              <a:t>)</a:t>
            </a:r>
            <a:endParaRPr lang="de-DE"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hlinkClick r:id="rId3"/>
              </a:rPr>
              <a:t>https://www.youtube.com/watch?v=d9qw5pLiTjQ</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The </a:t>
            </a:r>
            <a:r>
              <a:rPr lang="de-DE" sz="1200" kern="1200" dirty="0" err="1">
                <a:solidFill>
                  <a:schemeClr val="tx1"/>
                </a:solidFill>
                <a:effectLst/>
                <a:latin typeface="+mn-lt"/>
                <a:ea typeface="+mn-ea"/>
                <a:cs typeface="+mn-cs"/>
              </a:rPr>
              <a:t>bioplastic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produced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Cuantec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proven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not </a:t>
            </a:r>
            <a:r>
              <a:rPr lang="de-DE" sz="1200" kern="1200" dirty="0" err="1">
                <a:solidFill>
                  <a:schemeClr val="tx1"/>
                </a:solidFill>
                <a:effectLst/>
                <a:latin typeface="+mn-lt"/>
                <a:ea typeface="+mn-ea"/>
                <a:cs typeface="+mn-cs"/>
              </a:rPr>
              <a:t>affect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quality</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food</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fact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this</a:t>
            </a:r>
            <a:r>
              <a:rPr lang="de-DE" sz="1200" kern="1200" dirty="0">
                <a:solidFill>
                  <a:schemeClr val="tx1"/>
                </a:solidFill>
                <a:effectLst/>
                <a:latin typeface="+mn-lt"/>
                <a:ea typeface="+mn-ea"/>
                <a:cs typeface="+mn-cs"/>
              </a:rPr>
              <a:t> alternative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plastic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packing</a:t>
            </a:r>
            <a:r>
              <a:rPr lang="de-DE" sz="1200" kern="1200" dirty="0">
                <a:solidFill>
                  <a:schemeClr val="tx1"/>
                </a:solidFill>
                <a:effectLst/>
                <a:latin typeface="+mn-lt"/>
                <a:ea typeface="+mn-ea"/>
                <a:cs typeface="+mn-cs"/>
              </a:rPr>
              <a:t> can </a:t>
            </a:r>
            <a:r>
              <a:rPr lang="de-DE" sz="1200" kern="1200" dirty="0" err="1">
                <a:solidFill>
                  <a:schemeClr val="tx1"/>
                </a:solidFill>
                <a:effectLst/>
                <a:latin typeface="+mn-lt"/>
                <a:ea typeface="+mn-ea"/>
                <a:cs typeface="+mn-cs"/>
              </a:rPr>
              <a:t>make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food</a:t>
            </a:r>
            <a:r>
              <a:rPr lang="de-DE" sz="1200" kern="1200" dirty="0">
                <a:solidFill>
                  <a:schemeClr val="tx1"/>
                </a:solidFill>
                <a:effectLst/>
                <a:latin typeface="+mn-lt"/>
                <a:ea typeface="+mn-ea"/>
                <a:cs typeface="+mn-cs"/>
              </a:rPr>
              <a:t> last </a:t>
            </a:r>
            <a:r>
              <a:rPr lang="de-DE" sz="1200" kern="1200" dirty="0" err="1">
                <a:solidFill>
                  <a:schemeClr val="tx1"/>
                </a:solidFill>
                <a:effectLst/>
                <a:latin typeface="+mn-lt"/>
                <a:ea typeface="+mn-ea"/>
                <a:cs typeface="+mn-cs"/>
              </a:rPr>
              <a:t>longer</a:t>
            </a:r>
            <a:r>
              <a:rPr lang="de-DE"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de-DE" sz="1200" kern="1200">
                <a:solidFill>
                  <a:schemeClr val="tx1"/>
                </a:solidFill>
                <a:effectLst/>
                <a:latin typeface="+mn-lt"/>
                <a:ea typeface="+mn-ea"/>
                <a:cs typeface="+mn-cs"/>
              </a:rPr>
              <a:t>Cuantec </a:t>
            </a:r>
            <a:r>
              <a:rPr lang="de-DE" sz="1200" kern="1200" dirty="0" err="1">
                <a:solidFill>
                  <a:schemeClr val="tx1"/>
                </a:solidFill>
                <a:effectLst/>
                <a:latin typeface="+mn-lt"/>
                <a:ea typeface="+mn-ea"/>
                <a:cs typeface="+mn-cs"/>
              </a:rPr>
              <a:t>technology</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processes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very</a:t>
            </a:r>
            <a:r>
              <a:rPr lang="de-DE" sz="1200" kern="1200" dirty="0">
                <a:solidFill>
                  <a:schemeClr val="tx1"/>
                </a:solidFill>
                <a:effectLst/>
                <a:latin typeface="+mn-lt"/>
                <a:ea typeface="+mn-ea"/>
                <a:cs typeface="+mn-cs"/>
              </a:rPr>
              <a:t> innovative</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as</a:t>
            </a:r>
            <a:r>
              <a:rPr lang="de-DE" sz="1200" kern="1200" baseline="0" dirty="0">
                <a:solidFill>
                  <a:schemeClr val="tx1"/>
                </a:solidFill>
                <a:effectLst/>
                <a:latin typeface="+mn-lt"/>
                <a:ea typeface="+mn-ea"/>
                <a:cs typeface="+mn-cs"/>
              </a:rPr>
              <a:t> they </a:t>
            </a:r>
            <a:r>
              <a:rPr lang="de-DE" sz="1200" kern="1200" dirty="0" err="1">
                <a:solidFill>
                  <a:schemeClr val="tx1"/>
                </a:solidFill>
                <a:effectLst/>
                <a:latin typeface="+mn-lt"/>
                <a:ea typeface="+mn-ea"/>
                <a:cs typeface="+mn-cs"/>
              </a:rPr>
              <a:t>succesfully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moved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away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conventional</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widely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chemical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processes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produce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chitosan</a:t>
            </a:r>
            <a:r>
              <a:rPr lang="de-DE" sz="1200" kern="1200" dirty="0">
                <a:solidFill>
                  <a:schemeClr val="tx1"/>
                </a:solidFill>
                <a:effectLst/>
                <a:latin typeface="+mn-lt"/>
                <a:ea typeface="+mn-ea"/>
                <a:cs typeface="+mn-cs"/>
              </a:rPr>
              <a:t>. This </a:t>
            </a:r>
            <a:r>
              <a:rPr lang="de-DE" sz="1200" kern="1200" dirty="0" err="1">
                <a:solidFill>
                  <a:schemeClr val="tx1"/>
                </a:solidFill>
                <a:effectLst/>
                <a:latin typeface="+mn-lt"/>
                <a:ea typeface="+mn-ea"/>
                <a:cs typeface="+mn-cs"/>
              </a:rPr>
              <a:t>process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generally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implements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harmful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chemicals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consumes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lot</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energy</a:t>
            </a:r>
            <a:r>
              <a:rPr lang="de-DE"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Instead</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this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conventional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process</a:t>
            </a:r>
            <a:r>
              <a:rPr lang="de-DE" sz="1200" kern="1200" dirty="0">
                <a:solidFill>
                  <a:schemeClr val="tx1"/>
                </a:solidFill>
                <a:effectLst/>
                <a:latin typeface="+mn-lt"/>
                <a:ea typeface="+mn-ea"/>
                <a:cs typeface="+mn-cs"/>
              </a:rPr>
              <a:t>, they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developed</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biological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process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extract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elements</a:t>
            </a:r>
            <a:r>
              <a:rPr lang="de-DE" sz="1200" kern="1200" dirty="0">
                <a:solidFill>
                  <a:schemeClr val="tx1"/>
                </a:solidFill>
                <a:effectLst/>
                <a:latin typeface="+mn-lt"/>
                <a:ea typeface="+mn-ea"/>
                <a:cs typeface="+mn-cs"/>
              </a:rPr>
              <a:t> they </a:t>
            </a:r>
            <a:r>
              <a:rPr lang="de-DE" sz="1200" kern="1200" dirty="0" err="1">
                <a:solidFill>
                  <a:schemeClr val="tx1"/>
                </a:solidFill>
                <a:effectLst/>
                <a:latin typeface="+mn-lt"/>
                <a:ea typeface="+mn-ea"/>
                <a:cs typeface="+mn-cs"/>
              </a:rPr>
              <a:t>need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their</a:t>
            </a:r>
            <a:r>
              <a:rPr lang="de-DE" sz="1200" kern="1200" dirty="0">
                <a:solidFill>
                  <a:schemeClr val="tx1"/>
                </a:solidFill>
                <a:effectLst/>
                <a:latin typeface="+mn-lt"/>
                <a:ea typeface="+mn-ea"/>
                <a:cs typeface="+mn-cs"/>
              </a:rPr>
              <a:t> final </a:t>
            </a:r>
            <a:r>
              <a:rPr lang="de-DE" sz="1200" kern="1200" dirty="0" err="1">
                <a:solidFill>
                  <a:schemeClr val="tx1"/>
                </a:solidFill>
                <a:effectLst/>
                <a:latin typeface="+mn-lt"/>
                <a:ea typeface="+mn-ea"/>
                <a:cs typeface="+mn-cs"/>
              </a:rPr>
              <a:t>products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Their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biological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fermentation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process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uses</a:t>
            </a:r>
            <a:r>
              <a:rPr lang="de-DE"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5 times less sodium hydroxide</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eliminates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need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hydrochloric acid, making it more sustainable.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Image references:</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a:solidFill>
                  <a:schemeClr val="tx1"/>
                </a:solidFill>
                <a:effectLst/>
                <a:latin typeface="+mn-lt"/>
                <a:ea typeface="+mn-ea"/>
                <a:cs typeface="+mn-cs"/>
              </a:rPr>
              <a:t>Cuantec</a:t>
            </a:r>
            <a:r>
              <a:rPr lang="de-DE" sz="1200" kern="1200" dirty="0">
                <a:solidFill>
                  <a:schemeClr val="tx1"/>
                </a:solidFill>
                <a:effectLst/>
                <a:latin typeface="+mn-lt"/>
                <a:ea typeface="+mn-ea"/>
                <a:cs typeface="+mn-cs"/>
              </a:rPr>
              <a:t>. 2020. </a:t>
            </a:r>
            <a:r>
              <a:rPr lang="de-DE" sz="1200" kern="1200" dirty="0" err="1">
                <a:solidFill>
                  <a:schemeClr val="tx1"/>
                </a:solidFill>
                <a:effectLst/>
                <a:latin typeface="+mn-lt"/>
                <a:ea typeface="+mn-ea"/>
                <a:cs typeface="+mn-cs"/>
              </a:rPr>
              <a:t>Cuantec</a:t>
            </a:r>
            <a:r>
              <a:rPr lang="de-DE" sz="1200" kern="1200" dirty="0">
                <a:solidFill>
                  <a:schemeClr val="tx1"/>
                </a:solidFill>
                <a:effectLst/>
                <a:latin typeface="+mn-lt"/>
                <a:ea typeface="+mn-ea"/>
                <a:cs typeface="+mn-cs"/>
              </a:rPr>
              <a:t> - </a:t>
            </a:r>
            <a:r>
              <a:rPr lang="de-DE" sz="1200" kern="1200" dirty="0" err="1">
                <a:solidFill>
                  <a:schemeClr val="tx1"/>
                </a:solidFill>
                <a:effectLst/>
                <a:latin typeface="+mn-lt"/>
                <a:ea typeface="+mn-ea"/>
                <a:cs typeface="+mn-cs"/>
              </a:rPr>
              <a:t>Opening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Up</a:t>
            </a:r>
            <a:r>
              <a:rPr lang="de-DE" sz="1200" kern="1200" dirty="0">
                <a:solidFill>
                  <a:schemeClr val="tx1"/>
                </a:solidFill>
                <a:effectLst/>
                <a:latin typeface="+mn-lt"/>
                <a:ea typeface="+mn-ea"/>
                <a:cs typeface="+mn-cs"/>
              </a:rPr>
              <a:t> The Potential Of The </a:t>
            </a:r>
            <a:r>
              <a:rPr lang="de-DE" sz="1200" kern="1200" dirty="0" err="1">
                <a:solidFill>
                  <a:schemeClr val="tx1"/>
                </a:solidFill>
                <a:effectLst/>
                <a:latin typeface="+mn-lt"/>
                <a:ea typeface="+mn-ea"/>
                <a:cs typeface="+mn-cs"/>
              </a:rPr>
              <a:t>Sea</a:t>
            </a:r>
            <a:r>
              <a:rPr lang="de-DE" sz="1200" kern="1200" dirty="0">
                <a:solidFill>
                  <a:schemeClr val="tx1"/>
                </a:solidFill>
                <a:effectLst/>
                <a:latin typeface="+mn-lt"/>
                <a:ea typeface="+mn-ea"/>
                <a:cs typeface="+mn-cs"/>
              </a:rPr>
              <a:t>. [online] Available at: </a:t>
            </a:r>
            <a:r>
              <a:rPr lang="de-DE" sz="1200" kern="1200" dirty="0">
                <a:solidFill>
                  <a:schemeClr val="tx1"/>
                </a:solidFill>
                <a:effectLst/>
                <a:latin typeface="+mn-lt"/>
                <a:ea typeface="+mn-ea"/>
                <a:cs typeface="+mn-cs"/>
                <a:hlinkClick r:id="rId4"/>
              </a:rPr>
              <a:t>https://www.cuantec.com/</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15</a:t>
            </a:fld>
            <a:endParaRPr lang="de-DE"/>
          </a:p>
        </p:txBody>
      </p:sp>
    </p:spTree>
    <p:extLst>
      <p:ext uri="{BB962C8B-B14F-4D97-AF65-F5344CB8AC3E}">
        <p14:creationId xmlns:p14="http://schemas.microsoft.com/office/powerpoint/2010/main" val="3844272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508000"/>
            <a:ext cx="5486400" cy="3086100"/>
          </a:xfrm>
        </p:spPr>
      </p:sp>
      <p:sp>
        <p:nvSpPr>
          <p:cNvPr id="3" name="Notizenplatzhalter 2"/>
          <p:cNvSpPr>
            <a:spLocks noGrp="1"/>
          </p:cNvSpPr>
          <p:nvPr>
            <p:ph type="body" idx="1"/>
          </p:nvPr>
        </p:nvSpPr>
        <p:spPr/>
        <p:txBody>
          <a:bodyPr/>
          <a:lstStyle/>
          <a:p>
            <a:r>
              <a:rPr lang="en-GB" sz="1200" b="1" kern="1200" dirty="0">
                <a:solidFill>
                  <a:schemeClr val="tx1"/>
                </a:solidFill>
                <a:effectLst/>
                <a:latin typeface="+mn-lt"/>
                <a:ea typeface="+mn-ea"/>
                <a:cs typeface="+mn-cs"/>
              </a:rPr>
              <a:t>Notes to the teacher</a:t>
            </a:r>
            <a:r>
              <a:rPr lang="en-GB" sz="1200" kern="1200" dirty="0">
                <a:solidFill>
                  <a:schemeClr val="tx1"/>
                </a:solidFill>
                <a:effectLst/>
                <a:latin typeface="+mn-lt"/>
                <a:ea typeface="+mn-ea"/>
                <a:cs typeface="+mn-cs"/>
              </a:rPr>
              <a:t>: Speaker’s name to go in the </a:t>
            </a:r>
            <a:r>
              <a:rPr lang="en-GB" sz="1200" kern="1200">
                <a:solidFill>
                  <a:schemeClr val="tx1"/>
                </a:solidFill>
                <a:effectLst/>
                <a:latin typeface="+mn-lt"/>
                <a:ea typeface="+mn-ea"/>
                <a:cs typeface="+mn-cs"/>
              </a:rPr>
              <a:t>space at </a:t>
            </a:r>
            <a:r>
              <a:rPr lang="en-GB" sz="1200" kern="1200" dirty="0">
                <a:solidFill>
                  <a:schemeClr val="tx1"/>
                </a:solidFill>
                <a:effectLst/>
                <a:latin typeface="+mn-lt"/>
                <a:ea typeface="+mn-ea"/>
                <a:cs typeface="+mn-cs"/>
              </a:rPr>
              <a:t>the bottom left of the slide. This is the final slide of the presentation. Allow time for students/participants to ask any questions.</a:t>
            </a:r>
          </a:p>
        </p:txBody>
      </p:sp>
      <p:sp>
        <p:nvSpPr>
          <p:cNvPr id="4" name="Foliennummernplatzhalter 3"/>
          <p:cNvSpPr>
            <a:spLocks noGrp="1"/>
          </p:cNvSpPr>
          <p:nvPr>
            <p:ph type="sldNum" sz="quarter" idx="5"/>
          </p:nvPr>
        </p:nvSpPr>
        <p:spPr/>
        <p:txBody>
          <a:bodyPr/>
          <a:lstStyle/>
          <a:p>
            <a:fld id="{F4B9ABF1-A5E8-FF4C-953A-B9DDF0BF59CB}" type="slidenum">
              <a:rPr lang="de-DE" smtClean="0"/>
              <a:t>16</a:t>
            </a:fld>
            <a:endParaRPr lang="de-DE"/>
          </a:p>
        </p:txBody>
      </p:sp>
    </p:spTree>
    <p:extLst>
      <p:ext uri="{BB962C8B-B14F-4D97-AF65-F5344CB8AC3E}">
        <p14:creationId xmlns:p14="http://schemas.microsoft.com/office/powerpoint/2010/main" val="1765649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u="none" strike="noStrike" kern="1200" dirty="0">
                <a:solidFill>
                  <a:schemeClr val="tx1"/>
                </a:solidFill>
                <a:effectLst/>
                <a:latin typeface="+mn-lt"/>
                <a:ea typeface="+mn-ea"/>
                <a:cs typeface="+mn-cs"/>
              </a:rPr>
              <a:t>BE-Rural has five innovation regions</a:t>
            </a:r>
          </a:p>
          <a:p>
            <a:pPr fontAlgn="base"/>
            <a:r>
              <a:rPr lang="en-US" sz="1200" b="0" i="0" u="none" strike="noStrike" kern="1200" dirty="0">
                <a:solidFill>
                  <a:schemeClr val="tx1"/>
                </a:solidFill>
                <a:effectLst/>
                <a:latin typeface="+mn-lt"/>
                <a:ea typeface="+mn-ea"/>
                <a:cs typeface="+mn-cs"/>
              </a:rPr>
              <a:t>BE-Rural will create five regional </a:t>
            </a:r>
            <a:r>
              <a:rPr lang="en-US" sz="1200" b="1" i="0" u="none" strike="noStrike" kern="1200" dirty="0">
                <a:solidFill>
                  <a:schemeClr val="tx1"/>
                </a:solidFill>
                <a:effectLst/>
                <a:latin typeface="+mn-lt"/>
                <a:ea typeface="+mn-ea"/>
                <a:cs typeface="+mn-cs"/>
              </a:rPr>
              <a:t>Open Innovation Platforms (OIPs)</a:t>
            </a:r>
            <a:r>
              <a:rPr lang="en-US" sz="1200" b="0" i="0" u="none" strike="noStrike" kern="1200" dirty="0">
                <a:solidFill>
                  <a:schemeClr val="tx1"/>
                </a:solidFill>
                <a:effectLst/>
                <a:latin typeface="+mn-lt"/>
                <a:ea typeface="+mn-ea"/>
                <a:cs typeface="+mn-cs"/>
              </a:rPr>
              <a:t> for the participatory development of bioeconomy strategies and roadmaps. The BE-Rural OIPs will be established in five regions across the EU with different biomass potentials and will be based on the regional Stakeholder Working Groups (SWGs). Within the OIPs, the main task of the SWGs will be to formulate concrete strategy or roadmap documents by engaging with different actors and opening the platform for a wide range of stakeholders in the region, including civil society </a:t>
            </a:r>
            <a:r>
              <a:rPr lang="en-US" sz="1200" b="0" i="0" u="none" strike="noStrike" kern="1200" dirty="0" err="1">
                <a:solidFill>
                  <a:schemeClr val="tx1"/>
                </a:solidFill>
                <a:effectLst/>
                <a:latin typeface="+mn-lt"/>
                <a:ea typeface="+mn-ea"/>
                <a:cs typeface="+mn-cs"/>
              </a:rPr>
              <a:t>organisations</a:t>
            </a:r>
            <a:r>
              <a:rPr lang="en-US" sz="1200" b="0" i="0" u="none" strike="noStrike" kern="1200" dirty="0">
                <a:solidFill>
                  <a:schemeClr val="tx1"/>
                </a:solidFill>
                <a:effectLst/>
                <a:latin typeface="+mn-lt"/>
                <a:ea typeface="+mn-ea"/>
                <a:cs typeface="+mn-cs"/>
              </a:rPr>
              <a:t> and citizens.</a:t>
            </a:r>
          </a:p>
          <a:p>
            <a:pPr fontAlgn="base"/>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err="1">
                <a:solidFill>
                  <a:schemeClr val="tx1"/>
                </a:solidFill>
                <a:effectLst/>
                <a:latin typeface="+mn-lt"/>
                <a:ea typeface="+mn-ea"/>
                <a:cs typeface="+mn-cs"/>
              </a:rPr>
              <a:t>Stara</a:t>
            </a:r>
            <a:r>
              <a:rPr lang="en-US" sz="1200" b="1" i="0" u="none" strike="noStrike" kern="1200" dirty="0">
                <a:solidFill>
                  <a:schemeClr val="tx1"/>
                </a:solidFill>
                <a:effectLst/>
                <a:latin typeface="+mn-lt"/>
                <a:ea typeface="+mn-ea"/>
                <a:cs typeface="+mn-cs"/>
              </a:rPr>
              <a:t> Zagora, Bulgaria: </a:t>
            </a:r>
            <a:r>
              <a:rPr lang="en-US" sz="1200" b="0" i="0" u="none" strike="noStrike" kern="1200" dirty="0">
                <a:solidFill>
                  <a:schemeClr val="tx1"/>
                </a:solidFill>
                <a:effectLst/>
                <a:latin typeface="+mn-lt"/>
                <a:ea typeface="+mn-ea"/>
                <a:cs typeface="+mn-cs"/>
              </a:rPr>
              <a:t>This innovation region will focus on seeking new technologies for the application of essential oils and herbal plants in the cosmetics and pharmaceutical industry. The small-scale production in this area will be combined with tourism-related activities to expand the existing business status quo and potential. Ultimately, the region will establish closer relations and network between companies. Regional partner: Bulgarian Industrial Association (BIA)</a:t>
            </a:r>
          </a:p>
          <a:p>
            <a:pPr fontAlgn="base"/>
            <a:r>
              <a:rPr lang="en-US" sz="1200" b="1" i="0" u="none" strike="noStrike" kern="1200" dirty="0" err="1">
                <a:solidFill>
                  <a:schemeClr val="tx1"/>
                </a:solidFill>
                <a:effectLst/>
                <a:latin typeface="+mn-lt"/>
                <a:ea typeface="+mn-ea"/>
                <a:cs typeface="+mn-cs"/>
              </a:rPr>
              <a:t>Vidzeme</a:t>
            </a:r>
            <a:r>
              <a:rPr lang="en-US" sz="1200" b="1" i="0" u="none" strike="noStrike" kern="1200" dirty="0">
                <a:solidFill>
                  <a:schemeClr val="tx1"/>
                </a:solidFill>
                <a:effectLst/>
                <a:latin typeface="+mn-lt"/>
                <a:ea typeface="+mn-ea"/>
                <a:cs typeface="+mn-cs"/>
              </a:rPr>
              <a:t> and </a:t>
            </a:r>
            <a:r>
              <a:rPr lang="en-US" sz="1200" b="1" i="0" u="none" strike="noStrike" kern="1200" dirty="0" err="1">
                <a:solidFill>
                  <a:schemeClr val="tx1"/>
                </a:solidFill>
                <a:effectLst/>
                <a:latin typeface="+mn-lt"/>
                <a:ea typeface="+mn-ea"/>
                <a:cs typeface="+mn-cs"/>
              </a:rPr>
              <a:t>Kurzeme</a:t>
            </a:r>
            <a:r>
              <a:rPr lang="en-US" sz="1200" b="1" i="0" u="none" strike="noStrike" kern="1200" dirty="0">
                <a:solidFill>
                  <a:schemeClr val="tx1"/>
                </a:solidFill>
                <a:effectLst/>
                <a:latin typeface="+mn-lt"/>
                <a:ea typeface="+mn-ea"/>
                <a:cs typeface="+mn-cs"/>
              </a:rPr>
              <a:t>, Latvia: </a:t>
            </a:r>
            <a:r>
              <a:rPr lang="en-US" sz="1200" b="0" i="0" u="none" strike="noStrike" kern="1200" dirty="0">
                <a:solidFill>
                  <a:schemeClr val="tx1"/>
                </a:solidFill>
                <a:effectLst/>
                <a:latin typeface="+mn-lt"/>
                <a:ea typeface="+mn-ea"/>
                <a:cs typeface="+mn-cs"/>
              </a:rPr>
              <a:t>This region will focus on the potential of by-products of forest management (i.e. from young forest stand thinning, short rotation coppice and forestry (SRC/SRF) plantations, removing of overgrowth in abandoned agricultural lands and perennial grasses) as a source of bioenergy or </a:t>
            </a:r>
            <a:r>
              <a:rPr lang="en-US" sz="1200" b="0" i="0" u="none" strike="noStrike" kern="1200" dirty="0" err="1">
                <a:solidFill>
                  <a:schemeClr val="tx1"/>
                </a:solidFill>
                <a:effectLst/>
                <a:latin typeface="+mn-lt"/>
                <a:ea typeface="+mn-ea"/>
                <a:cs typeface="+mn-cs"/>
              </a:rPr>
              <a:t>biorefinery</a:t>
            </a:r>
            <a:r>
              <a:rPr lang="en-US" sz="1200" b="0" i="0" u="none" strike="noStrike" kern="1200" dirty="0">
                <a:solidFill>
                  <a:schemeClr val="tx1"/>
                </a:solidFill>
                <a:effectLst/>
                <a:latin typeface="+mn-lt"/>
                <a:ea typeface="+mn-ea"/>
                <a:cs typeface="+mn-cs"/>
              </a:rPr>
              <a:t>. The region will investigate the value of agroforestry systems of perennial grasses and SRC or SRF trees as grazing areas, and the production of hay or grass seeds. The potential smart use of small timber wood from young forest stand thing will be explored. Regional partner: The Latvian State Forest Research Institute (SILAVA)</a:t>
            </a:r>
          </a:p>
          <a:p>
            <a:pPr fontAlgn="base"/>
            <a:r>
              <a:rPr lang="en-US" sz="1200" b="1" i="0" u="none" strike="noStrike" kern="1200" dirty="0" err="1">
                <a:solidFill>
                  <a:schemeClr val="tx1"/>
                </a:solidFill>
                <a:effectLst/>
                <a:latin typeface="+mn-lt"/>
                <a:ea typeface="+mn-ea"/>
                <a:cs typeface="+mn-cs"/>
              </a:rPr>
              <a:t>Strumica</a:t>
            </a:r>
            <a:r>
              <a:rPr lang="en-US" sz="1200" b="1" i="0" u="none" strike="noStrike" kern="1200" dirty="0">
                <a:solidFill>
                  <a:schemeClr val="tx1"/>
                </a:solidFill>
                <a:effectLst/>
                <a:latin typeface="+mn-lt"/>
                <a:ea typeface="+mn-ea"/>
                <a:cs typeface="+mn-cs"/>
              </a:rPr>
              <a:t>, North Macedonia: </a:t>
            </a:r>
            <a:r>
              <a:rPr lang="en-US" sz="1200" b="0" i="0" u="none" strike="noStrike" kern="1200" dirty="0">
                <a:solidFill>
                  <a:schemeClr val="tx1"/>
                </a:solidFill>
                <a:effectLst/>
                <a:latin typeface="+mn-lt"/>
                <a:ea typeface="+mn-ea"/>
                <a:cs typeface="+mn-cs"/>
              </a:rPr>
              <a:t>The region will focus on the utilization of agricultural residues, specifically the by-production of organic materials from agricultural activities, as a source of energy for domestic and industrial purposes. The region will investigate technology options for energy conversion of biomass materials generated on agricultural fields or farms (field-based residues), as well as those generated during the processing of agricultural products (process-based residues). Regional partner: International Centre for Sustainable Development of Energy, Water and Environment Systems (SDEWES-Skopje)</a:t>
            </a:r>
          </a:p>
          <a:p>
            <a:pPr fontAlgn="base"/>
            <a:r>
              <a:rPr lang="en-US" sz="1200" b="1" i="0" u="none" strike="noStrike" kern="1200" dirty="0">
                <a:solidFill>
                  <a:schemeClr val="tx1"/>
                </a:solidFill>
                <a:effectLst/>
                <a:latin typeface="+mn-lt"/>
                <a:ea typeface="+mn-ea"/>
                <a:cs typeface="+mn-cs"/>
              </a:rPr>
              <a:t>Szczecin Lagoon and Vistula Lagoon, Poland: </a:t>
            </a:r>
            <a:r>
              <a:rPr lang="en-US" sz="1200" b="0" i="0" u="none" strike="noStrike" kern="1200" dirty="0">
                <a:solidFill>
                  <a:schemeClr val="tx1"/>
                </a:solidFill>
                <a:effectLst/>
                <a:latin typeface="+mn-lt"/>
                <a:ea typeface="+mn-ea"/>
                <a:cs typeface="+mn-cs"/>
              </a:rPr>
              <a:t>This region will focus on small-scale fisheries, specifically on the sustainable use of currently underused and low-value fish species located in two lagoons. The region will investigate small-scale technology options that can be applied to utilize low-value fish species as products for human consumption. Regional partner: The National Marine Fisheries Research Institute (NMFRI)</a:t>
            </a:r>
          </a:p>
          <a:p>
            <a:pPr fontAlgn="base"/>
            <a:r>
              <a:rPr lang="en-US" sz="1200" b="1" i="0" u="none" strike="noStrike" kern="1200" dirty="0" err="1">
                <a:solidFill>
                  <a:schemeClr val="tx1"/>
                </a:solidFill>
                <a:effectLst/>
                <a:latin typeface="+mn-lt"/>
                <a:ea typeface="+mn-ea"/>
                <a:cs typeface="+mn-cs"/>
              </a:rPr>
              <a:t>Covasna</a:t>
            </a:r>
            <a:r>
              <a:rPr lang="en-US" sz="1200" b="1" i="0" u="none" strike="noStrike" kern="1200" dirty="0">
                <a:solidFill>
                  <a:schemeClr val="tx1"/>
                </a:solidFill>
                <a:effectLst/>
                <a:latin typeface="+mn-lt"/>
                <a:ea typeface="+mn-ea"/>
                <a:cs typeface="+mn-cs"/>
              </a:rPr>
              <a:t>, Romania: </a:t>
            </a:r>
            <a:r>
              <a:rPr lang="en-US" sz="1200" b="0" i="0" u="none" strike="noStrike" kern="1200" dirty="0">
                <a:solidFill>
                  <a:schemeClr val="tx1"/>
                </a:solidFill>
                <a:effectLst/>
                <a:latin typeface="+mn-lt"/>
                <a:ea typeface="+mn-ea"/>
                <a:cs typeface="+mn-cs"/>
              </a:rPr>
              <a:t>The region will focus on addressing fragmented value chains and implementing the circular economy concept within the county’s industrial sectors (i.e. wood and furniture, textiles, agro-food, mechanical engineering, green energy). The region will investigate the development potential of underused biomass (plant matter and wood waste) and it implication on societal challenges (e.g., rural unemployment or </a:t>
            </a:r>
            <a:r>
              <a:rPr lang="en-US" sz="1200" b="0" i="0" u="none" strike="noStrike" kern="1200" dirty="0" err="1">
                <a:solidFill>
                  <a:schemeClr val="tx1"/>
                </a:solidFill>
                <a:effectLst/>
                <a:latin typeface="+mn-lt"/>
                <a:ea typeface="+mn-ea"/>
                <a:cs typeface="+mn-cs"/>
              </a:rPr>
              <a:t>marginalised</a:t>
            </a:r>
            <a:r>
              <a:rPr lang="en-US" sz="1200" b="0" i="0" u="none" strike="noStrike" kern="1200" dirty="0">
                <a:solidFill>
                  <a:schemeClr val="tx1"/>
                </a:solidFill>
                <a:effectLst/>
                <a:latin typeface="+mn-lt"/>
                <a:ea typeface="+mn-ea"/>
                <a:cs typeface="+mn-cs"/>
              </a:rPr>
              <a:t> communities). This will be done within a local development business model based on a small-scale technology option ensuring the autonomous energy supply for civil and industrial needs. Regional partner: Institute for Economic Forecasting (IPE)</a:t>
            </a:r>
          </a:p>
          <a:p>
            <a:pPr fontAlgn="base"/>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Source:</a:t>
            </a:r>
            <a:r>
              <a:rPr lang="en-US" sz="1200" b="1" i="0" u="none" strike="noStrike"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BE-Rural (2020), </a:t>
            </a:r>
            <a:r>
              <a:rPr lang="en-US" sz="1200" i="1" kern="1200" dirty="0">
                <a:solidFill>
                  <a:schemeClr val="tx1"/>
                </a:solidFill>
                <a:effectLst/>
                <a:latin typeface="+mn-lt"/>
                <a:ea typeface="+mn-ea"/>
                <a:cs typeface="+mn-cs"/>
              </a:rPr>
              <a:t>Innovation regions</a:t>
            </a:r>
            <a:r>
              <a:rPr lang="en-US" sz="1200" kern="1200" dirty="0">
                <a:solidFill>
                  <a:schemeClr val="tx1"/>
                </a:solidFill>
                <a:effectLst/>
                <a:latin typeface="+mn-lt"/>
                <a:ea typeface="+mn-ea"/>
                <a:cs typeface="+mn-cs"/>
              </a:rPr>
              <a:t>, available at: https://be-</a:t>
            </a:r>
            <a:r>
              <a:rPr lang="en-US" sz="1200" kern="1200" dirty="0" err="1">
                <a:solidFill>
                  <a:schemeClr val="tx1"/>
                </a:solidFill>
                <a:effectLst/>
                <a:latin typeface="+mn-lt"/>
                <a:ea typeface="+mn-ea"/>
                <a:cs typeface="+mn-cs"/>
              </a:rPr>
              <a:t>rural.eu</a:t>
            </a:r>
            <a:r>
              <a:rPr lang="en-US" sz="1200" kern="1200" dirty="0">
                <a:solidFill>
                  <a:schemeClr val="tx1"/>
                </a:solidFill>
                <a:effectLst/>
                <a:latin typeface="+mn-lt"/>
                <a:ea typeface="+mn-ea"/>
                <a:cs typeface="+mn-cs"/>
              </a:rPr>
              <a:t>/innovation-regions/</a:t>
            </a:r>
            <a:endParaRPr lang="en-US" dirty="0"/>
          </a:p>
        </p:txBody>
      </p:sp>
      <p:sp>
        <p:nvSpPr>
          <p:cNvPr id="4" name="Slide Number Placeholder 3"/>
          <p:cNvSpPr>
            <a:spLocks noGrp="1"/>
          </p:cNvSpPr>
          <p:nvPr>
            <p:ph type="sldNum" sz="quarter" idx="5"/>
          </p:nvPr>
        </p:nvSpPr>
        <p:spPr/>
        <p:txBody>
          <a:bodyPr/>
          <a:lstStyle/>
          <a:p>
            <a:fld id="{F4B9ABF1-A5E8-FF4C-953A-B9DDF0BF59CB}" type="slidenum">
              <a:rPr lang="de-DE" smtClean="0"/>
              <a:t>17</a:t>
            </a:fld>
            <a:endParaRPr lang="de-DE"/>
          </a:p>
        </p:txBody>
      </p:sp>
    </p:spTree>
    <p:extLst>
      <p:ext uri="{BB962C8B-B14F-4D97-AF65-F5344CB8AC3E}">
        <p14:creationId xmlns:p14="http://schemas.microsoft.com/office/powerpoint/2010/main" val="31921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Notes to the teacher</a:t>
            </a:r>
            <a:r>
              <a:rPr lang="en-GB" sz="1200" kern="1200" dirty="0">
                <a:solidFill>
                  <a:schemeClr val="tx1"/>
                </a:solidFill>
                <a:effectLst/>
                <a:latin typeface="+mn-lt"/>
                <a:ea typeface="+mn-ea"/>
                <a:cs typeface="+mn-cs"/>
              </a:rPr>
              <a:t>: Briefly run through the topics that will be spoken about in this presentation as shown on the slide.  </a:t>
            </a:r>
          </a:p>
          <a:p>
            <a:endParaRPr lang="en-GB"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2</a:t>
            </a:fld>
            <a:endParaRPr lang="de-DE"/>
          </a:p>
        </p:txBody>
      </p:sp>
    </p:spTree>
    <p:extLst>
      <p:ext uri="{BB962C8B-B14F-4D97-AF65-F5344CB8AC3E}">
        <p14:creationId xmlns:p14="http://schemas.microsoft.com/office/powerpoint/2010/main" val="156066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Notes to teacher:</a:t>
            </a:r>
            <a:r>
              <a:rPr lang="en-GB" sz="1200" kern="1200" dirty="0">
                <a:solidFill>
                  <a:schemeClr val="tx1"/>
                </a:solidFill>
                <a:effectLst/>
                <a:latin typeface="+mn-lt"/>
                <a:ea typeface="+mn-ea"/>
                <a:cs typeface="+mn-cs"/>
              </a:rPr>
              <a:t> Explain to class that in order to take steps towards sustainability and the avoidance of reaching ecological limits the bioeconomy is very important. The bioeconomy is the production of goods, services, or energy from biological material as the main resource. This is strongly linked to sustainability as biodegradable resources are often used and waste is often completely designed out of the system. This can avoid the depletion of resources for future generations and protect the stability of the planet.  The European Commission is taking steps towards a sustainable bioeconomy. Turning waste into valuable resources and creating incentives to help retailers and consumers cut food waste. The European Commission has a bioeconomy strategy to promote the bioeconomy and avoid reaching ecological limits. </a:t>
            </a:r>
          </a:p>
          <a:p>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European Commission (2018), </a:t>
            </a:r>
            <a:r>
              <a:rPr lang="en-GB" sz="1200" i="1" kern="1200" dirty="0">
                <a:solidFill>
                  <a:schemeClr val="tx1"/>
                </a:solidFill>
                <a:effectLst/>
                <a:latin typeface="+mn-lt"/>
                <a:ea typeface="+mn-ea"/>
                <a:cs typeface="+mn-cs"/>
              </a:rPr>
              <a:t>A sustainable Bioeconomy for Europe: strengthening the connection between economy, society and the environment. Updated Bioeconomy Strategy</a:t>
            </a:r>
            <a:r>
              <a:rPr lang="en-GB" sz="1200" kern="1200" dirty="0">
                <a:solidFill>
                  <a:schemeClr val="tx1"/>
                </a:solidFill>
                <a:effectLst/>
                <a:latin typeface="+mn-lt"/>
                <a:ea typeface="+mn-ea"/>
                <a:cs typeface="+mn-cs"/>
              </a:rPr>
              <a:t>. Directorate-General for Research and Innovation, available at:  </a:t>
            </a:r>
            <a:r>
              <a:rPr lang="en-GB" sz="1200" kern="1200" dirty="0">
                <a:solidFill>
                  <a:schemeClr val="tx1"/>
                </a:solidFill>
                <a:effectLst/>
                <a:latin typeface="+mn-lt"/>
                <a:ea typeface="+mn-ea"/>
                <a:cs typeface="+mn-cs"/>
                <a:hlinkClick r:id="rId3"/>
              </a:rPr>
              <a:t>https://ec.europa.eu/research/bioeconomy/pdf/ec_bioeconomy_strategy_2018.pdf</a:t>
            </a:r>
            <a:r>
              <a:rPr lang="en-GB" sz="1200" kern="1200" dirty="0">
                <a:solidFill>
                  <a:schemeClr val="tx1"/>
                </a:solidFill>
                <a:effectLst/>
                <a:latin typeface="+mn-lt"/>
                <a:ea typeface="+mn-ea"/>
                <a:cs typeface="+mn-cs"/>
              </a:rPr>
              <a:t> accessed: 22 May 2020].</a:t>
            </a:r>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3</a:t>
            </a:fld>
            <a:endParaRPr lang="de-DE"/>
          </a:p>
        </p:txBody>
      </p:sp>
    </p:spTree>
    <p:extLst>
      <p:ext uri="{BB962C8B-B14F-4D97-AF65-F5344CB8AC3E}">
        <p14:creationId xmlns:p14="http://schemas.microsoft.com/office/powerpoint/2010/main" val="1980333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i="1" kern="1200" dirty="0">
                <a:solidFill>
                  <a:schemeClr val="tx1"/>
                </a:solidFill>
                <a:effectLst/>
                <a:latin typeface="+mn-lt"/>
                <a:ea typeface="+mn-ea"/>
                <a:cs typeface="+mn-cs"/>
              </a:rPr>
              <a:t>1. Explain bioeconomy to introduce topic and contextualise bioproducts portfolio.</a:t>
            </a:r>
            <a:r>
              <a:rPr lang="en-GB" dirty="0">
                <a:effectLst/>
              </a:rPr>
              <a:t> </a:t>
            </a:r>
          </a:p>
          <a:p>
            <a:r>
              <a:rPr lang="en-GB" sz="1200" kern="1200" dirty="0">
                <a:solidFill>
                  <a:schemeClr val="tx1"/>
                </a:solidFill>
                <a:effectLst/>
                <a:latin typeface="+mn-lt"/>
                <a:ea typeface="+mn-ea"/>
                <a:cs typeface="+mn-cs"/>
              </a:rPr>
              <a:t>Bioeconomy is defined as the production, utilization and conservation of biological resources to provide information, products, processes and services across all economic sectors aiming towards a sustainable economy (Bell et al., 2018).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bioeconomy covers all sectors and systems that their functions and principles. It includes and interlinks: land and marine ecosystems and the services they provide; all primary production sectors rely on biological resources (animals, plants, micro-organisms and derived biomass, including organic waste),  that use and produce biological resources (agriculture, forestry, fisheries and aquaculture); and all economic and industrial sectors that use biological resources and processes to produce food, feed, bio-based products, energy and services. To be successful, the European bioeconomy needs to have sustainability and circularity at its heart. This will drive the renewal of our industries, the </a:t>
            </a:r>
            <a:r>
              <a:rPr lang="en-US" sz="1200" dirty="0" err="1"/>
              <a:t>modernisation</a:t>
            </a:r>
            <a:r>
              <a:rPr lang="en-US" sz="1200" dirty="0"/>
              <a:t> of our primary production systems, the protection of the environment and will enhance biodiversity.” (European Commission (2018) ‘</a:t>
            </a:r>
            <a:r>
              <a:rPr lang="en-US" dirty="0"/>
              <a:t>A sustainable Bioeconomy for Europe: strengthening the connection between economy, society and the environment’ available at: (</a:t>
            </a:r>
            <a:r>
              <a:rPr lang="en-GB" dirty="0">
                <a:hlinkClick r:id="rId3"/>
              </a:rPr>
              <a:t>https://ec.europa.eu/research/bioeconomy/pdf/ec_bioeconomy_strategy_2018.pdf#view=fit&amp;pagemode=none</a:t>
            </a:r>
            <a:r>
              <a:rPr lang="en-GB" dirty="0"/>
              <a:t>])</a:t>
            </a:r>
            <a:endParaRPr lang="en-US" sz="1200"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Now we will watch a short video explaining what the bioeconomy is, its potential and challenges.</a:t>
            </a:r>
          </a:p>
          <a:p>
            <a:r>
              <a:rPr lang="en-GB" sz="1200" i="1" kern="1200" dirty="0">
                <a:solidFill>
                  <a:schemeClr val="tx1"/>
                </a:solidFill>
                <a:effectLst/>
                <a:latin typeface="+mn-lt"/>
                <a:ea typeface="+mn-ea"/>
                <a:cs typeface="+mn-cs"/>
              </a:rPr>
              <a:t>Play video explaining bioeconomy here</a:t>
            </a:r>
            <a:r>
              <a:rPr lang="en-GB" sz="1200" i="0" kern="1200" dirty="0">
                <a:solidFill>
                  <a:schemeClr val="tx1"/>
                </a:solidFill>
                <a:effectLst/>
                <a:latin typeface="+mn-lt"/>
                <a:ea typeface="+mn-ea"/>
                <a:cs typeface="+mn-cs"/>
              </a:rPr>
              <a:t>:</a:t>
            </a:r>
            <a:r>
              <a:rPr lang="en-GB" sz="1200" i="0" kern="1200" baseline="0" dirty="0">
                <a:solidFill>
                  <a:schemeClr val="tx1"/>
                </a:solidFill>
                <a:effectLst/>
                <a:latin typeface="+mn-lt"/>
                <a:ea typeface="+mn-ea"/>
                <a:cs typeface="+mn-cs"/>
              </a:rPr>
              <a:t> </a:t>
            </a:r>
            <a:r>
              <a:rPr lang="en-GB" dirty="0">
                <a:hlinkClick r:id="rId4"/>
              </a:rPr>
              <a:t>https://www.youtube.com/watch?v=RfRN_hHeIKk&amp;feature=youtu.be</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t>(Languages for sub-titles for video include: Bulgarian, Latvian, Macedonian, Polish and Romanian)</a:t>
            </a:r>
          </a:p>
          <a:p>
            <a:endParaRPr lang="en-GB" dirty="0"/>
          </a:p>
          <a:p>
            <a:r>
              <a:rPr lang="en-GB" sz="1200" i="1" kern="1200" dirty="0">
                <a:solidFill>
                  <a:schemeClr val="tx1"/>
                </a:solidFill>
                <a:effectLst/>
                <a:latin typeface="+mn-lt"/>
                <a:ea typeface="+mn-ea"/>
                <a:cs typeface="+mn-cs"/>
              </a:rPr>
              <a:t>2. Explain circular economy to give context to bioproducts.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Circular Economy is a framework for the development and management of sustainable, waste-as-resource economic system. It aims to keep products, components and materials at the highest utility and value at all times (European Commission, 2018). Moreover, it is designed to process the reduced waste out of the system. The current global economic framework is a linear, this means that we take, produce, use and dispose without fully exploiting all the essential properties of materials. Circular economy seeks to create a more sustainable economic model where no waste is generated, instead it is reutilised as many times as possible. With this, circular economy aims to eliminate all waste and create a closed-loop system purely based on natural resources.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Bell, J., Paula, L., Dodd, T., </a:t>
            </a:r>
            <a:r>
              <a:rPr lang="en-GB" sz="1200" kern="1200" dirty="0" err="1">
                <a:solidFill>
                  <a:schemeClr val="tx1"/>
                </a:solidFill>
                <a:effectLst/>
                <a:latin typeface="+mn-lt"/>
                <a:ea typeface="+mn-ea"/>
                <a:cs typeface="+mn-cs"/>
              </a:rPr>
              <a:t>Németh</a:t>
            </a:r>
            <a:r>
              <a:rPr lang="en-GB" sz="1200" kern="1200" dirty="0">
                <a:solidFill>
                  <a:schemeClr val="tx1"/>
                </a:solidFill>
                <a:effectLst/>
                <a:latin typeface="+mn-lt"/>
                <a:ea typeface="+mn-ea"/>
                <a:cs typeface="+mn-cs"/>
              </a:rPr>
              <a:t>, S., </a:t>
            </a:r>
            <a:r>
              <a:rPr lang="en-GB" sz="1200" kern="1200" dirty="0" err="1">
                <a:solidFill>
                  <a:schemeClr val="tx1"/>
                </a:solidFill>
                <a:effectLst/>
                <a:latin typeface="+mn-lt"/>
                <a:ea typeface="+mn-ea"/>
                <a:cs typeface="+mn-cs"/>
              </a:rPr>
              <a:t>Nanou</a:t>
            </a:r>
            <a:r>
              <a:rPr lang="en-GB" sz="1200" kern="1200" dirty="0">
                <a:solidFill>
                  <a:schemeClr val="tx1"/>
                </a:solidFill>
                <a:effectLst/>
                <a:latin typeface="+mn-lt"/>
                <a:ea typeface="+mn-ea"/>
                <a:cs typeface="+mn-cs"/>
              </a:rPr>
              <a:t>, C., Mega, V. and Campos, P. (2018). EU ambition to build the world’s leading bioeconomy—Uncertain times demand innovative and sustainable solutions. </a:t>
            </a:r>
            <a:r>
              <a:rPr lang="en-GB" sz="1200" i="1" kern="1200" dirty="0">
                <a:solidFill>
                  <a:schemeClr val="tx1"/>
                </a:solidFill>
                <a:effectLst/>
                <a:latin typeface="+mn-lt"/>
                <a:ea typeface="+mn-ea"/>
                <a:cs typeface="+mn-cs"/>
              </a:rPr>
              <a:t>New Biotechnology,</a:t>
            </a:r>
            <a:r>
              <a:rPr lang="en-GB" sz="1200" kern="1200" dirty="0">
                <a:solidFill>
                  <a:schemeClr val="tx1"/>
                </a:solidFill>
                <a:effectLst/>
                <a:latin typeface="+mn-lt"/>
                <a:ea typeface="+mn-ea"/>
                <a:cs typeface="+mn-cs"/>
              </a:rPr>
              <a:t> 40: 25–30.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European </a:t>
            </a:r>
            <a:r>
              <a:rPr lang="de-DE" sz="1200" kern="1200" dirty="0" err="1">
                <a:solidFill>
                  <a:schemeClr val="tx1"/>
                </a:solidFill>
                <a:effectLst/>
                <a:latin typeface="+mn-lt"/>
                <a:ea typeface="+mn-ea"/>
                <a:cs typeface="+mn-cs"/>
              </a:rPr>
              <a:t>Commission</a:t>
            </a:r>
            <a:r>
              <a:rPr lang="de-DE" sz="1200" kern="1200" dirty="0">
                <a:solidFill>
                  <a:schemeClr val="tx1"/>
                </a:solidFill>
                <a:effectLst/>
                <a:latin typeface="+mn-lt"/>
                <a:ea typeface="+mn-ea"/>
                <a:cs typeface="+mn-cs"/>
              </a:rPr>
              <a:t> (2018), </a:t>
            </a:r>
            <a:r>
              <a:rPr lang="de-DE" sz="1200" i="1" kern="1200" dirty="0">
                <a:solidFill>
                  <a:schemeClr val="tx1"/>
                </a:solidFill>
                <a:effectLst/>
                <a:latin typeface="+mn-lt"/>
                <a:ea typeface="+mn-ea"/>
                <a:cs typeface="+mn-cs"/>
              </a:rPr>
              <a:t>A </a:t>
            </a:r>
            <a:r>
              <a:rPr lang="de-DE" sz="1200" i="1" kern="1200" dirty="0" err="1">
                <a:solidFill>
                  <a:schemeClr val="tx1"/>
                </a:solidFill>
                <a:effectLst/>
                <a:latin typeface="+mn-lt"/>
                <a:ea typeface="+mn-ea"/>
                <a:cs typeface="+mn-cs"/>
              </a:rPr>
              <a:t>sustainable</a:t>
            </a:r>
            <a:r>
              <a:rPr lang="de-DE" sz="1200" i="1" kern="1200" dirty="0">
                <a:solidFill>
                  <a:schemeClr val="tx1"/>
                </a:solidFill>
                <a:effectLst/>
                <a:latin typeface="+mn-lt"/>
                <a:ea typeface="+mn-ea"/>
                <a:cs typeface="+mn-cs"/>
              </a:rPr>
              <a:t> Bioeconomy </a:t>
            </a:r>
            <a:r>
              <a:rPr lang="de-DE" sz="1200" i="1" kern="1200" dirty="0" err="1">
                <a:solidFill>
                  <a:schemeClr val="tx1"/>
                </a:solidFill>
                <a:effectLst/>
                <a:latin typeface="+mn-lt"/>
                <a:ea typeface="+mn-ea"/>
                <a:cs typeface="+mn-cs"/>
              </a:rPr>
              <a:t>for</a:t>
            </a:r>
            <a:r>
              <a:rPr lang="de-DE" sz="1200" i="1" kern="1200" dirty="0">
                <a:solidFill>
                  <a:schemeClr val="tx1"/>
                </a:solidFill>
                <a:effectLst/>
                <a:latin typeface="+mn-lt"/>
                <a:ea typeface="+mn-ea"/>
                <a:cs typeface="+mn-cs"/>
              </a:rPr>
              <a:t> Europe: </a:t>
            </a:r>
            <a:r>
              <a:rPr lang="de-DE" sz="1200" i="1" kern="1200" dirty="0" err="1">
                <a:solidFill>
                  <a:schemeClr val="tx1"/>
                </a:solidFill>
                <a:effectLst/>
                <a:latin typeface="+mn-lt"/>
                <a:ea typeface="+mn-ea"/>
                <a:cs typeface="+mn-cs"/>
              </a:rPr>
              <a:t>strengthening</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the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connection</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between</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economy</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society</a:t>
            </a:r>
            <a:r>
              <a:rPr lang="de-DE" sz="1200" i="1" kern="1200" dirty="0">
                <a:solidFill>
                  <a:schemeClr val="tx1"/>
                </a:solidFill>
                <a:effectLst/>
                <a:latin typeface="+mn-lt"/>
                <a:ea typeface="+mn-ea"/>
                <a:cs typeface="+mn-cs"/>
              </a:rPr>
              <a:t> and </a:t>
            </a:r>
            <a:r>
              <a:rPr lang="de-DE" sz="1200" i="1" kern="1200" dirty="0" err="1">
                <a:solidFill>
                  <a:schemeClr val="tx1"/>
                </a:solidFill>
                <a:effectLst/>
                <a:latin typeface="+mn-lt"/>
                <a:ea typeface="+mn-ea"/>
                <a:cs typeface="+mn-cs"/>
              </a:rPr>
              <a:t>the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environment</a:t>
            </a:r>
            <a:r>
              <a:rPr lang="de-DE" sz="1200" i="1" kern="1200" dirty="0">
                <a:solidFill>
                  <a:schemeClr val="tx1"/>
                </a:solidFill>
                <a:effectLst/>
                <a:latin typeface="+mn-lt"/>
                <a:ea typeface="+mn-ea"/>
                <a:cs typeface="+mn-cs"/>
              </a:rPr>
              <a:t>. Updated Bioeconomy </a:t>
            </a:r>
            <a:r>
              <a:rPr lang="de-DE" sz="1200" i="1" kern="1200" dirty="0" err="1">
                <a:solidFill>
                  <a:schemeClr val="tx1"/>
                </a:solidFill>
                <a:effectLst/>
                <a:latin typeface="+mn-lt"/>
                <a:ea typeface="+mn-ea"/>
                <a:cs typeface="+mn-cs"/>
              </a:rPr>
              <a:t>Strategy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Directorate</a:t>
            </a:r>
            <a:r>
              <a:rPr lang="de-DE" sz="1200" kern="1200" dirty="0">
                <a:solidFill>
                  <a:schemeClr val="tx1"/>
                </a:solidFill>
                <a:effectLst/>
                <a:latin typeface="+mn-lt"/>
                <a:ea typeface="+mn-ea"/>
                <a:cs typeface="+mn-cs"/>
              </a:rPr>
              <a:t>-General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Research and Innovation, available at: https://</a:t>
            </a:r>
            <a:r>
              <a:rPr lang="de-DE" sz="1200" kern="1200" dirty="0" err="1">
                <a:solidFill>
                  <a:schemeClr val="tx1"/>
                </a:solidFill>
                <a:effectLst/>
                <a:latin typeface="+mn-lt"/>
                <a:ea typeface="+mn-ea"/>
                <a:cs typeface="+mn-cs"/>
              </a:rPr>
              <a:t>ec.europa.eu</a:t>
            </a: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research</a:t>
            </a:r>
            <a:r>
              <a:rPr lang="de-DE" sz="1200" kern="1200" dirty="0">
                <a:solidFill>
                  <a:schemeClr val="tx1"/>
                </a:solidFill>
                <a:effectLst/>
                <a:latin typeface="+mn-lt"/>
                <a:ea typeface="+mn-ea"/>
                <a:cs typeface="+mn-cs"/>
              </a:rPr>
              <a:t>/bioeconomy/</a:t>
            </a:r>
            <a:r>
              <a:rPr lang="de-DE" sz="1200" kern="1200" dirty="0" err="1">
                <a:solidFill>
                  <a:schemeClr val="tx1"/>
                </a:solidFill>
                <a:effectLst/>
                <a:latin typeface="+mn-lt"/>
                <a:ea typeface="+mn-ea"/>
                <a:cs typeface="+mn-cs"/>
              </a:rPr>
              <a:t>pdf</a:t>
            </a:r>
            <a:r>
              <a:rPr lang="de-DE" sz="1200" kern="1200" dirty="0">
                <a:solidFill>
                  <a:schemeClr val="tx1"/>
                </a:solidFill>
                <a:effectLst/>
                <a:latin typeface="+mn-lt"/>
                <a:ea typeface="+mn-ea"/>
                <a:cs typeface="+mn-cs"/>
              </a:rPr>
              <a:t>/ec_bioeconomy_strategy_2018.pdf</a:t>
            </a:r>
            <a:endParaRPr lang="en-GB"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F4B9ABF1-A5E8-FF4C-953A-B9DDF0BF59CB}" type="slidenum">
              <a:rPr lang="de-DE" smtClean="0"/>
              <a:t>4</a:t>
            </a:fld>
            <a:endParaRPr lang="de-DE"/>
          </a:p>
        </p:txBody>
      </p:sp>
    </p:spTree>
    <p:extLst>
      <p:ext uri="{BB962C8B-B14F-4D97-AF65-F5344CB8AC3E}">
        <p14:creationId xmlns:p14="http://schemas.microsoft.com/office/powerpoint/2010/main" val="115248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Notes </a:t>
            </a:r>
            <a:r>
              <a:rPr lang="de-DE" sz="1200" b="1" kern="1200" dirty="0" err="1">
                <a:solidFill>
                  <a:schemeClr val="tx1"/>
                </a:solidFill>
                <a:effectLst/>
                <a:latin typeface="+mn-lt"/>
                <a:ea typeface="+mn-ea"/>
                <a:cs typeface="+mn-cs"/>
              </a:rPr>
              <a:t>to</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teacher</a:t>
            </a:r>
            <a:r>
              <a:rPr lang="de-DE" sz="1200" kern="1200" dirty="0">
                <a:solidFill>
                  <a:schemeClr val="tx1"/>
                </a:solidFill>
                <a:effectLst/>
                <a:latin typeface="+mn-lt"/>
                <a:ea typeface="+mn-ea"/>
                <a:cs typeface="+mn-cs"/>
              </a:rPr>
              <a:t>:</a:t>
            </a:r>
            <a:r>
              <a:rPr lang="de-DE"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Explain that to try and tackle the issues surrounding ecological limits: National and international bodies have specific guidelines. An example of this is the European Commission’s 2018 publication; ‘A new bioeconomy strategy for a sustainable Europe.’ </a:t>
            </a:r>
            <a:r>
              <a:rPr lang="en-GB" sz="1200" b="1" kern="1200" dirty="0">
                <a:solidFill>
                  <a:schemeClr val="tx1"/>
                </a:solidFill>
                <a:effectLst/>
                <a:latin typeface="+mn-lt"/>
                <a:ea typeface="+mn-ea"/>
                <a:cs typeface="+mn-cs"/>
              </a:rPr>
              <a:t>Further information available at:</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3"/>
              </a:rPr>
              <a:t>https://ec.europa.eu</a:t>
            </a:r>
            <a:r>
              <a:rPr lang="en-GB" sz="1200" u="sng" kern="1200">
                <a:solidFill>
                  <a:schemeClr val="tx1"/>
                </a:solidFill>
                <a:effectLst/>
                <a:latin typeface="+mn-lt"/>
                <a:ea typeface="+mn-ea"/>
                <a:cs typeface="+mn-cs"/>
                <a:hlinkClick r:id="rId3"/>
              </a:rPr>
              <a:t>/commission/news/new-bioeconomy-strategy-sustainable-europe-2018-oct-11-0_en</a:t>
            </a:r>
            <a:endParaRPr lang="en-GB" sz="1200" kern="120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reading: </a:t>
            </a:r>
          </a:p>
          <a:p>
            <a:r>
              <a:rPr lang="en-US" sz="1200" kern="1200" dirty="0">
                <a:solidFill>
                  <a:schemeClr val="tx1"/>
                </a:solidFill>
                <a:effectLst/>
                <a:latin typeface="+mn-lt"/>
                <a:ea typeface="+mn-ea"/>
                <a:cs typeface="+mn-cs"/>
              </a:rPr>
              <a:t>EC (2018), Bioeconomy: A new strategy for a sustainable Europe Restoring healthy ecosystems and enhancing biodiversity. European Commission </a:t>
            </a:r>
            <a:r>
              <a:rPr lang="en-US" sz="1200" u="sng" kern="1200" dirty="0">
                <a:solidFill>
                  <a:schemeClr val="tx1"/>
                </a:solidFill>
                <a:effectLst/>
                <a:latin typeface="+mn-lt"/>
                <a:ea typeface="+mn-ea"/>
                <a:cs typeface="+mn-cs"/>
                <a:hlinkClick r:id="rId4"/>
              </a:rPr>
              <a:t>https://ec.europa.eu/research/bioeconomy/pdf/ec_bioeconomy_actions_2018.pdf</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Could also check </a:t>
            </a:r>
            <a:r>
              <a:rPr lang="en-GB" sz="1200" b="0" i="0" u="none" strike="noStrike" kern="1200" baseline="0" dirty="0">
                <a:solidFill>
                  <a:schemeClr val="tx1"/>
                </a:solidFill>
                <a:effectLst/>
                <a:latin typeface="+mn-lt"/>
                <a:ea typeface="+mn-ea"/>
                <a:cs typeface="+mn-cs"/>
              </a:rPr>
              <a:t>for more advanced reading</a:t>
            </a:r>
            <a:r>
              <a:rPr lang="en-GB" sz="1200" b="0" i="0" u="none" strike="noStrike"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err="1">
                <a:solidFill>
                  <a:schemeClr val="tx1"/>
                </a:solidFill>
                <a:effectLst/>
                <a:latin typeface="+mn-lt"/>
                <a:ea typeface="+mn-ea"/>
                <a:cs typeface="+mn-cs"/>
              </a:rPr>
              <a:t>Giampietro</a:t>
            </a:r>
            <a:r>
              <a:rPr lang="en-GB" sz="1200" b="0" i="0" u="none" strike="noStrike" kern="1200" dirty="0">
                <a:solidFill>
                  <a:schemeClr val="tx1"/>
                </a:solidFill>
                <a:effectLst/>
                <a:latin typeface="+mn-lt"/>
                <a:ea typeface="+mn-ea"/>
                <a:cs typeface="+mn-cs"/>
              </a:rPr>
              <a:t>, M. (2019). On the circular bioeconomy and decoupling: implications for sustainable growth. </a:t>
            </a:r>
            <a:r>
              <a:rPr lang="en-GB" sz="1200" b="0" i="1" u="none" strike="noStrike" kern="1200" dirty="0">
                <a:solidFill>
                  <a:schemeClr val="tx1"/>
                </a:solidFill>
                <a:effectLst/>
                <a:latin typeface="+mn-lt"/>
                <a:ea typeface="+mn-ea"/>
                <a:cs typeface="+mn-cs"/>
              </a:rPr>
              <a:t>Ecological economics</a:t>
            </a:r>
            <a:r>
              <a:rPr lang="en-GB" sz="1200" b="0" i="0" u="none" strike="noStrike"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rPr>
              <a:t>162</a:t>
            </a:r>
            <a:r>
              <a:rPr lang="en-GB" sz="1200" b="0" i="0" u="none" strike="noStrike" kern="1200" dirty="0">
                <a:solidFill>
                  <a:schemeClr val="tx1"/>
                </a:solidFill>
                <a:effectLst/>
                <a:latin typeface="+mn-lt"/>
                <a:ea typeface="+mn-ea"/>
                <a:cs typeface="+mn-cs"/>
              </a:rPr>
              <a:t>, 143-156. </a:t>
            </a:r>
            <a:r>
              <a:rPr lang="en-GB" sz="1200" b="0" i="0" u="none" strike="noStrike" kern="1200" dirty="0">
                <a:solidFill>
                  <a:schemeClr val="tx1"/>
                </a:solidFill>
                <a:effectLst/>
                <a:latin typeface="+mn-lt"/>
                <a:ea typeface="+mn-ea"/>
                <a:cs typeface="+mn-cs"/>
                <a:hlinkClick r:id="rId5" tooltip="Original URL: https://www.sciencedirect.com/science/article/pii/S0921800918317178. Click or tap if you trust this link."/>
              </a:rPr>
              <a:t>https://www.sciencedirect.com/science/article/pii/S0921800918317178</a:t>
            </a:r>
            <a:endParaRPr lang="en-GB"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Vivien, F. D., </a:t>
            </a:r>
            <a:r>
              <a:rPr lang="en-GB" sz="1200" b="0" i="0" u="none" strike="noStrike" kern="1200" dirty="0" err="1">
                <a:solidFill>
                  <a:schemeClr val="tx1"/>
                </a:solidFill>
                <a:effectLst/>
                <a:latin typeface="+mn-lt"/>
                <a:ea typeface="+mn-ea"/>
                <a:cs typeface="+mn-cs"/>
              </a:rPr>
              <a:t>Nieddu</a:t>
            </a:r>
            <a:r>
              <a:rPr lang="en-GB" sz="1200" b="0" i="0" u="none" strike="noStrike" kern="1200" dirty="0">
                <a:solidFill>
                  <a:schemeClr val="tx1"/>
                </a:solidFill>
                <a:effectLst/>
                <a:latin typeface="+mn-lt"/>
                <a:ea typeface="+mn-ea"/>
                <a:cs typeface="+mn-cs"/>
              </a:rPr>
              <a:t>, M., </a:t>
            </a:r>
            <a:r>
              <a:rPr lang="en-GB" sz="1200" b="0" i="0" u="none" strike="noStrike" kern="1200" dirty="0" err="1">
                <a:solidFill>
                  <a:schemeClr val="tx1"/>
                </a:solidFill>
                <a:effectLst/>
                <a:latin typeface="+mn-lt"/>
                <a:ea typeface="+mn-ea"/>
                <a:cs typeface="+mn-cs"/>
              </a:rPr>
              <a:t>Befort</a:t>
            </a:r>
            <a:r>
              <a:rPr lang="en-GB" sz="1200" b="0" i="0" u="none" strike="noStrike" kern="1200" dirty="0">
                <a:solidFill>
                  <a:schemeClr val="tx1"/>
                </a:solidFill>
                <a:effectLst/>
                <a:latin typeface="+mn-lt"/>
                <a:ea typeface="+mn-ea"/>
                <a:cs typeface="+mn-cs"/>
              </a:rPr>
              <a:t>, N., </a:t>
            </a:r>
            <a:r>
              <a:rPr lang="en-GB" sz="1200" b="0" i="0" u="none" strike="noStrike" kern="1200" dirty="0" err="1">
                <a:solidFill>
                  <a:schemeClr val="tx1"/>
                </a:solidFill>
                <a:effectLst/>
                <a:latin typeface="+mn-lt"/>
                <a:ea typeface="+mn-ea"/>
                <a:cs typeface="+mn-cs"/>
              </a:rPr>
              <a:t>Debref</a:t>
            </a:r>
            <a:r>
              <a:rPr lang="en-GB" sz="1200" b="0" i="0" u="none" strike="noStrike" kern="1200" dirty="0">
                <a:solidFill>
                  <a:schemeClr val="tx1"/>
                </a:solidFill>
                <a:effectLst/>
                <a:latin typeface="+mn-lt"/>
                <a:ea typeface="+mn-ea"/>
                <a:cs typeface="+mn-cs"/>
              </a:rPr>
              <a:t>, R., &amp; </a:t>
            </a:r>
            <a:r>
              <a:rPr lang="en-GB" sz="1200" b="0" i="0" u="none" strike="noStrike" kern="1200" dirty="0" err="1">
                <a:solidFill>
                  <a:schemeClr val="tx1"/>
                </a:solidFill>
                <a:effectLst/>
                <a:latin typeface="+mn-lt"/>
                <a:ea typeface="+mn-ea"/>
                <a:cs typeface="+mn-cs"/>
              </a:rPr>
              <a:t>Giampietro</a:t>
            </a:r>
            <a:r>
              <a:rPr lang="en-GB" sz="1200" b="0" i="0" u="none" strike="noStrike" kern="1200" dirty="0">
                <a:solidFill>
                  <a:schemeClr val="tx1"/>
                </a:solidFill>
                <a:effectLst/>
                <a:latin typeface="+mn-lt"/>
                <a:ea typeface="+mn-ea"/>
                <a:cs typeface="+mn-cs"/>
              </a:rPr>
              <a:t>, M. (2019). The hijacking of the bioeconomy. </a:t>
            </a:r>
            <a:r>
              <a:rPr lang="en-GB" sz="1200" b="0" i="1" u="none" strike="noStrike" kern="1200" dirty="0">
                <a:solidFill>
                  <a:schemeClr val="tx1"/>
                </a:solidFill>
                <a:effectLst/>
                <a:latin typeface="+mn-lt"/>
                <a:ea typeface="+mn-ea"/>
                <a:cs typeface="+mn-cs"/>
              </a:rPr>
              <a:t>Ecological economics</a:t>
            </a:r>
            <a:r>
              <a:rPr lang="en-GB" sz="1200" b="0" i="0" u="none" strike="noStrike"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rPr>
              <a:t>159</a:t>
            </a:r>
            <a:r>
              <a:rPr lang="en-GB" sz="1200" b="0" i="0" u="none" strike="noStrike" kern="1200" dirty="0">
                <a:solidFill>
                  <a:schemeClr val="tx1"/>
                </a:solidFill>
                <a:effectLst/>
                <a:latin typeface="+mn-lt"/>
                <a:ea typeface="+mn-ea"/>
                <a:cs typeface="+mn-cs"/>
              </a:rPr>
              <a:t>, 189-197. </a:t>
            </a:r>
            <a:r>
              <a:rPr lang="en-GB" sz="1200" b="0" i="0" u="none" strike="noStrike" kern="1200" dirty="0">
                <a:solidFill>
                  <a:schemeClr val="tx1"/>
                </a:solidFill>
                <a:effectLst/>
                <a:latin typeface="+mn-lt"/>
                <a:ea typeface="+mn-ea"/>
                <a:cs typeface="+mn-cs"/>
                <a:hlinkClick r:id="rId6" tooltip="Original URL: https://www.sciencedirect.com/science/article/abs/pii/S0921800918308115. Click or tap if you trust this link."/>
              </a:rPr>
              <a:t>https://www.sciencedirect.com/science/article/abs/pii/S0921800918308115</a:t>
            </a:r>
            <a:endParaRPr lang="en-GB"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5</a:t>
            </a:fld>
            <a:endParaRPr lang="de-DE"/>
          </a:p>
        </p:txBody>
      </p:sp>
    </p:spTree>
    <p:extLst>
      <p:ext uri="{BB962C8B-B14F-4D97-AF65-F5344CB8AC3E}">
        <p14:creationId xmlns:p14="http://schemas.microsoft.com/office/powerpoint/2010/main" val="179180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Key reading: </a:t>
            </a: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Bioecomomy</a:t>
            </a:r>
            <a:r>
              <a:rPr lang="en-US" sz="1200" kern="1200" baseline="0" dirty="0">
                <a:solidFill>
                  <a:schemeClr val="tx1"/>
                </a:solidFill>
                <a:effectLst/>
                <a:latin typeface="+mn-lt"/>
                <a:ea typeface="+mn-ea"/>
                <a:cs typeface="+mn-cs"/>
              </a:rPr>
              <a:t> Consultants (2018), BIG BIOECONOMY CHALLENGES - PART 2.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www.nnfcc.co.uk</a:t>
            </a:r>
            <a:r>
              <a:rPr lang="en-US" sz="1200" kern="1200" dirty="0">
                <a:solidFill>
                  <a:schemeClr val="tx1"/>
                </a:solidFill>
                <a:effectLst/>
                <a:latin typeface="+mn-lt"/>
                <a:ea typeface="+mn-ea"/>
                <a:cs typeface="+mn-cs"/>
              </a:rPr>
              <a:t>/news-big-bioeconomy-challenges-2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Brownlie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S. </a:t>
            </a:r>
            <a:r>
              <a:rPr lang="en-GB" altLang="en-US" dirty="0"/>
              <a:t>(2013),</a:t>
            </a:r>
            <a:r>
              <a:rPr lang="en-GB" altLang="en-US" baseline="0" dirty="0"/>
              <a:t> </a:t>
            </a:r>
            <a:r>
              <a:rPr lang="en-GB" altLang="en-US" dirty="0"/>
              <a:t>IAIA fast tips No. 5 -</a:t>
            </a:r>
            <a:r>
              <a:rPr lang="en-GB" altLang="en-US" baseline="0" dirty="0"/>
              <a:t> </a:t>
            </a:r>
            <a:r>
              <a:rPr lang="en-GB" altLang="en-US" dirty="0"/>
              <a:t>Biodiversity Assessment.</a:t>
            </a:r>
            <a:r>
              <a:rPr lang="en-GB" altLang="en-US" baseline="0" dirty="0"/>
              <a:t> </a:t>
            </a:r>
            <a:r>
              <a:rPr lang="en-GB" altLang="en-US" dirty="0"/>
              <a:t>International Association for Impact Assessment (IAIA). </a:t>
            </a:r>
            <a:r>
              <a:rPr lang="en-GB" altLang="en-US" b="1" dirty="0"/>
              <a:t>https://</a:t>
            </a:r>
            <a:r>
              <a:rPr lang="en-GB" altLang="en-US" b="1" dirty="0" err="1"/>
              <a:t>www.iaia.org</a:t>
            </a:r>
            <a:r>
              <a:rPr lang="en-GB" altLang="en-US" b="1" dirty="0"/>
              <a:t>/</a:t>
            </a:r>
            <a:r>
              <a:rPr lang="en-GB" altLang="en-US" b="1" dirty="0" err="1"/>
              <a:t>fasttips.php</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See slides “What is the Bioeconomy?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Opportunities, challenges and solutions” for information</a:t>
            </a:r>
            <a:r>
              <a:rPr lang="en-US" sz="1200" kern="1200" baseline="0" dirty="0">
                <a:solidFill>
                  <a:schemeClr val="tx1"/>
                </a:solidFill>
                <a:effectLst/>
                <a:latin typeface="+mn-lt"/>
                <a:ea typeface="+mn-ea"/>
                <a:cs typeface="+mn-cs"/>
              </a:rPr>
              <a:t> on:</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Bioeconomy – links to SDGs</a:t>
            </a:r>
            <a:r>
              <a:rPr lang="en-GB" sz="1200" baseline="0" dirty="0">
                <a:solidFill>
                  <a:schemeClr val="bg1"/>
                </a:solidFill>
                <a:latin typeface="Roboto Medium" panose="02000000000000000000" pitchFamily="2" charset="0"/>
                <a:ea typeface="Roboto Light" panose="02000000000000000000" pitchFamily="2" charset="0"/>
                <a:cs typeface="Arial" panose="020B0604020202020204" pitchFamily="34" charset="0"/>
              </a:rPr>
              <a:t> and </a:t>
            </a: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climate change,</a:t>
            </a:r>
            <a:r>
              <a:rPr lang="en-GB" sz="1200" baseline="0" dirty="0">
                <a:solidFill>
                  <a:schemeClr val="bg1"/>
                </a:solidFill>
                <a:latin typeface="Roboto Medium" panose="02000000000000000000" pitchFamily="2" charset="0"/>
                <a:ea typeface="Roboto Light" panose="02000000000000000000" pitchFamily="2" charset="0"/>
                <a:cs typeface="Arial" panose="020B0604020202020204" pitchFamily="34" charset="0"/>
              </a:rPr>
              <a:t> and b</a:t>
            </a: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ioeconomy resources</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The transition to a bioeconomy is complex</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Biodiversity assessment</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Direct, indirect and cumulative impacts</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What are ‘impacts and need for Environmental Impact Assessment (EIA) and/or Strategic Environmental Assessment (SEA).</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Net positive outcomes, enhancement and the mitigation hierarchy</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Example: the impacts of biofuels</a:t>
            </a:r>
            <a:endParaRPr lang="en-US" sz="1200" kern="1200" baseline="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6</a:t>
            </a:fld>
            <a:endParaRPr lang="de-DE"/>
          </a:p>
        </p:txBody>
      </p:sp>
    </p:spTree>
    <p:extLst>
      <p:ext uri="{BB962C8B-B14F-4D97-AF65-F5344CB8AC3E}">
        <p14:creationId xmlns:p14="http://schemas.microsoft.com/office/powerpoint/2010/main" val="31514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a:t>
            </a:r>
            <a:r>
              <a:rPr lang="en-GB" baseline="0" dirty="0"/>
              <a:t> to write </a:t>
            </a:r>
            <a:r>
              <a:rPr lang="en-GB" sz="1200" dirty="0"/>
              <a:t>a list of all the bioeconomy </a:t>
            </a:r>
            <a:r>
              <a:rPr lang="en-GB" sz="1200" dirty="0" err="1"/>
              <a:t>feedstocks</a:t>
            </a:r>
            <a:r>
              <a:rPr lang="en-GB" sz="1200" dirty="0"/>
              <a:t> (or raw materials) from the fisheries and aquaculture sector. The next slide has a</a:t>
            </a:r>
            <a:r>
              <a:rPr lang="en-GB" sz="1200" baseline="0" dirty="0"/>
              <a:t> list of these materials.</a:t>
            </a:r>
          </a:p>
          <a:p>
            <a:endParaRPr lang="en-GB" sz="1200" baseline="0" dirty="0"/>
          </a:p>
          <a:p>
            <a:r>
              <a:rPr lang="en-US" sz="1200" kern="1200" dirty="0">
                <a:solidFill>
                  <a:schemeClr val="tx1"/>
                </a:solidFill>
                <a:effectLst/>
                <a:latin typeface="+mn-lt"/>
                <a:ea typeface="+mn-ea"/>
                <a:cs typeface="+mn-cs"/>
              </a:rPr>
              <a:t>Fisheries could by inland or marine; aquaculture could be inland or marine (</a:t>
            </a:r>
            <a:r>
              <a:rPr lang="en-US" sz="1200" kern="1200" dirty="0" err="1">
                <a:solidFill>
                  <a:schemeClr val="tx1"/>
                </a:solidFill>
                <a:effectLst/>
                <a:latin typeface="+mn-lt"/>
                <a:ea typeface="+mn-ea"/>
                <a:cs typeface="+mn-cs"/>
              </a:rPr>
              <a:t>mariculture</a:t>
            </a:r>
            <a:r>
              <a:rPr lang="en-GB" sz="1200" kern="1200" dirty="0">
                <a:solidFill>
                  <a:schemeClr val="tx1"/>
                </a:solidFill>
                <a:effectLst/>
                <a:latin typeface="+mn-lt"/>
                <a:ea typeface="+mn-ea"/>
                <a:cs typeface="+mn-cs"/>
              </a:rPr>
              <a:t>).</a:t>
            </a:r>
            <a:endParaRPr lang="en-GB" baseline="0" dirty="0"/>
          </a:p>
        </p:txBody>
      </p:sp>
      <p:sp>
        <p:nvSpPr>
          <p:cNvPr id="4" name="Slide Number Placeholder 3"/>
          <p:cNvSpPr>
            <a:spLocks noGrp="1"/>
          </p:cNvSpPr>
          <p:nvPr>
            <p:ph type="sldNum" sz="quarter" idx="5"/>
          </p:nvPr>
        </p:nvSpPr>
        <p:spPr/>
        <p:txBody>
          <a:bodyPr/>
          <a:lstStyle/>
          <a:p>
            <a:fld id="{F4B9ABF1-A5E8-FF4C-953A-B9DDF0BF59CB}" type="slidenum">
              <a:rPr lang="de-DE" smtClean="0"/>
              <a:t>7</a:t>
            </a:fld>
            <a:endParaRPr lang="de-DE"/>
          </a:p>
        </p:txBody>
      </p:sp>
    </p:spTree>
    <p:extLst>
      <p:ext uri="{BB962C8B-B14F-4D97-AF65-F5344CB8AC3E}">
        <p14:creationId xmlns:p14="http://schemas.microsoft.com/office/powerpoint/2010/main" val="878003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Examples of bioeconomy </a:t>
            </a:r>
            <a:r>
              <a:rPr lang="en-GB" sz="1200" kern="1200" dirty="0" err="1">
                <a:solidFill>
                  <a:schemeClr val="tx1"/>
                </a:solidFill>
                <a:effectLst/>
                <a:latin typeface="+mn-lt"/>
                <a:ea typeface="+mn-ea"/>
                <a:cs typeface="+mn-cs"/>
              </a:rPr>
              <a:t>feedstocks</a:t>
            </a:r>
            <a:r>
              <a:rPr lang="en-GB" sz="1200" kern="1200" dirty="0">
                <a:solidFill>
                  <a:schemeClr val="tx1"/>
                </a:solidFill>
                <a:effectLst/>
                <a:latin typeface="+mn-lt"/>
                <a:ea typeface="+mn-ea"/>
                <a:cs typeface="+mn-cs"/>
              </a:rPr>
              <a:t> in the aquaculture &amp; marine sector. Source: Bio-based Industries Consortium (2019), Examples of bioeconomy </a:t>
            </a:r>
            <a:r>
              <a:rPr lang="en-GB" sz="1200" kern="1200" dirty="0" err="1">
                <a:solidFill>
                  <a:schemeClr val="tx1"/>
                </a:solidFill>
                <a:effectLst/>
                <a:latin typeface="+mn-lt"/>
                <a:ea typeface="+mn-ea"/>
                <a:cs typeface="+mn-cs"/>
              </a:rPr>
              <a:t>feedstocks</a:t>
            </a:r>
            <a:r>
              <a:rPr lang="en-GB" sz="1200" kern="1200" dirty="0">
                <a:solidFill>
                  <a:schemeClr val="tx1"/>
                </a:solidFill>
                <a:effectLst/>
                <a:latin typeface="+mn-lt"/>
                <a:ea typeface="+mn-ea"/>
                <a:cs typeface="+mn-cs"/>
              </a:rPr>
              <a:t>. https://</a:t>
            </a:r>
            <a:r>
              <a:rPr lang="en-GB" sz="1200" kern="1200" dirty="0" err="1">
                <a:solidFill>
                  <a:schemeClr val="tx1"/>
                </a:solidFill>
                <a:effectLst/>
                <a:latin typeface="+mn-lt"/>
                <a:ea typeface="+mn-ea"/>
                <a:cs typeface="+mn-cs"/>
              </a:rPr>
              <a:t>ec.europa.eu</a:t>
            </a:r>
            <a:r>
              <a:rPr lang="en-GB" sz="1200" kern="1200" dirty="0">
                <a:solidFill>
                  <a:schemeClr val="tx1"/>
                </a:solidFill>
                <a:effectLst/>
                <a:latin typeface="+mn-lt"/>
                <a:ea typeface="+mn-ea"/>
                <a:cs typeface="+mn-cs"/>
              </a:rPr>
              <a:t>/knowledge4policy/glossary/</a:t>
            </a:r>
            <a:r>
              <a:rPr lang="en-GB" sz="1200" kern="1200" dirty="0" err="1">
                <a:solidFill>
                  <a:schemeClr val="tx1"/>
                </a:solidFill>
                <a:effectLst/>
                <a:latin typeface="+mn-lt"/>
                <a:ea typeface="+mn-ea"/>
                <a:cs typeface="+mn-cs"/>
              </a:rPr>
              <a:t>feedstock_en</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_______________</a:t>
            </a:r>
          </a:p>
          <a:p>
            <a:r>
              <a:rPr lang="en-GB" sz="1200" kern="1200" dirty="0">
                <a:solidFill>
                  <a:schemeClr val="tx1"/>
                </a:solidFill>
                <a:effectLst/>
                <a:latin typeface="+mn-lt"/>
                <a:ea typeface="+mn-ea"/>
                <a:cs typeface="+mn-cs"/>
              </a:rPr>
              <a:t>The European bioeconomy in the fishery sector is estimated to have a turnover of £10bn (EC, 2018a). It also involves 200,000 jobs across all Member States of the EU. Although the processing and trading of fish products is of high importance for the European economy, it generates high amounts of waste during the cycle (EC, 2018b). Processing of fish gives rise to by-products in the form of heads, viscera, shells, frames, skins and others such as tails, fins, scales, mince, blood, etc.  These leftovers generated while processing fish are extremely valuable as raw material. The most traded feedstock, and therefore the highest generators of fish waste, are: salmon, tuna, shrimps, and other crustaceans (FAO, 2013). One of the major issues in the fish sector is finding a place for the amounts of fish mort. Its main disposal system is burning the waste in order to produce energy. However, techniques to generate energy from fish waste are still limited. Roughly 66% of fishmeal made from by-products originates from wild capture fish and 34% from aquaculture (EC, 2018c). There are currently many technologies under development to enhance and optimise our use of all fishery resources, from raw material to what we consider as “waste-as-resource” (</a:t>
            </a:r>
            <a:r>
              <a:rPr lang="en-GB" sz="1200" kern="1200" dirty="0" err="1">
                <a:solidFill>
                  <a:schemeClr val="tx1"/>
                </a:solidFill>
                <a:effectLst/>
                <a:latin typeface="+mn-lt"/>
                <a:ea typeface="+mn-ea"/>
                <a:cs typeface="+mn-cs"/>
              </a:rPr>
              <a:t>Europarl</a:t>
            </a:r>
            <a:r>
              <a:rPr lang="en-GB" sz="1200" kern="1200" dirty="0">
                <a:solidFill>
                  <a:schemeClr val="tx1"/>
                </a:solidFill>
                <a:effectLst/>
                <a:latin typeface="+mn-lt"/>
                <a:ea typeface="+mn-ea"/>
                <a:cs typeface="+mn-cs"/>
              </a:rPr>
              <a:t>, 2020). Most common feedstock after processing fish is: fish processing residues, fish waste, and low value fish. From these it is common to obtain products such as animal feed, Omega-3 fish oil, and protein </a:t>
            </a:r>
            <a:r>
              <a:rPr lang="en-GB" sz="1200" kern="1200" dirty="0" err="1">
                <a:solidFill>
                  <a:schemeClr val="tx1"/>
                </a:solidFill>
                <a:effectLst/>
                <a:latin typeface="+mn-lt"/>
                <a:ea typeface="+mn-ea"/>
                <a:cs typeface="+mn-cs"/>
              </a:rPr>
              <a:t>hydrolysates</a:t>
            </a:r>
            <a:r>
              <a:rPr lang="en-GB" sz="1200" kern="1200" dirty="0">
                <a:solidFill>
                  <a:schemeClr val="tx1"/>
                </a:solidFill>
                <a:effectLst/>
                <a:latin typeface="+mn-lt"/>
                <a:ea typeface="+mn-ea"/>
                <a:cs typeface="+mn-cs"/>
              </a:rPr>
              <a:t> (*). </a:t>
            </a:r>
          </a:p>
          <a:p>
            <a:r>
              <a:rPr lang="de-DE" sz="1200" b="1" kern="1200" dirty="0">
                <a:solidFill>
                  <a:schemeClr val="tx1"/>
                </a:solidFill>
                <a:effectLst/>
                <a:latin typeface="+mn-lt"/>
                <a:ea typeface="+mn-ea"/>
                <a:cs typeface="+mn-cs"/>
              </a:rPr>
              <a:t>(*) Protein </a:t>
            </a:r>
            <a:r>
              <a:rPr lang="de-DE" sz="1200" b="1" kern="1200" dirty="0" err="1">
                <a:solidFill>
                  <a:schemeClr val="tx1"/>
                </a:solidFill>
                <a:effectLst/>
                <a:latin typeface="+mn-lt"/>
                <a:ea typeface="+mn-ea"/>
                <a:cs typeface="+mn-cs"/>
              </a:rPr>
              <a:t>hydrolysates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product</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hydrolysis</a:t>
            </a:r>
            <a:r>
              <a:rPr lang="de-DE" sz="1200" kern="1200" dirty="0">
                <a:solidFill>
                  <a:schemeClr val="tx1"/>
                </a:solidFill>
                <a:effectLst/>
                <a:latin typeface="+mn-lt"/>
                <a:ea typeface="+mn-ea"/>
                <a:cs typeface="+mn-cs"/>
              </a:rPr>
              <a:t>. Protein </a:t>
            </a:r>
            <a:r>
              <a:rPr lang="de-DE" sz="1200" kern="1200" dirty="0" err="1">
                <a:solidFill>
                  <a:schemeClr val="tx1"/>
                </a:solidFill>
                <a:effectLst/>
                <a:latin typeface="+mn-lt"/>
                <a:ea typeface="+mn-ea"/>
                <a:cs typeface="+mn-cs"/>
              </a:rPr>
              <a:t>hydrolysate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special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application</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sports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medicine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because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consumption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allows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amino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acids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absorbed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body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rapidly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intact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proteins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thus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maximizing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nutrient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delivery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muscle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tissues</a:t>
            </a:r>
            <a:r>
              <a:rPr lang="de-DE"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References</a:t>
            </a:r>
            <a:endParaRPr lang="en-GB"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Europarl.europa.eu</a:t>
            </a:r>
            <a:r>
              <a:rPr lang="de-DE" sz="1200" kern="1200" dirty="0">
                <a:solidFill>
                  <a:schemeClr val="tx1"/>
                </a:solidFill>
                <a:effectLst/>
                <a:latin typeface="+mn-lt"/>
                <a:ea typeface="+mn-ea"/>
                <a:cs typeface="+mn-cs"/>
              </a:rPr>
              <a:t>. 2020. The </a:t>
            </a:r>
            <a:r>
              <a:rPr lang="de-DE" sz="1200" kern="1200" dirty="0" err="1">
                <a:solidFill>
                  <a:schemeClr val="tx1"/>
                </a:solidFill>
                <a:effectLst/>
                <a:latin typeface="+mn-lt"/>
                <a:ea typeface="+mn-ea"/>
                <a:cs typeface="+mn-cs"/>
              </a:rPr>
              <a:t>Fish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Meal</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Fish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Oil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Industry</a:t>
            </a:r>
            <a:r>
              <a:rPr lang="de-DE" sz="1200" kern="1200" dirty="0">
                <a:solidFill>
                  <a:schemeClr val="tx1"/>
                </a:solidFill>
                <a:effectLst/>
                <a:latin typeface="+mn-lt"/>
                <a:ea typeface="+mn-ea"/>
                <a:cs typeface="+mn-cs"/>
              </a:rPr>
              <a:t> - </a:t>
            </a:r>
            <a:r>
              <a:rPr lang="de-DE" sz="1200" kern="1200" dirty="0" err="1">
                <a:solidFill>
                  <a:schemeClr val="tx1"/>
                </a:solidFill>
                <a:effectLst/>
                <a:latin typeface="+mn-lt"/>
                <a:ea typeface="+mn-ea"/>
                <a:cs typeface="+mn-cs"/>
              </a:rPr>
              <a:t>Its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Role</a:t>
            </a:r>
            <a:r>
              <a:rPr lang="de-DE" sz="1200" kern="1200" dirty="0">
                <a:solidFill>
                  <a:schemeClr val="tx1"/>
                </a:solidFill>
                <a:effectLst/>
                <a:latin typeface="+mn-lt"/>
                <a:ea typeface="+mn-ea"/>
                <a:cs typeface="+mn-cs"/>
              </a:rPr>
              <a:t> In The Common </a:t>
            </a:r>
            <a:r>
              <a:rPr lang="de-DE" sz="1200" kern="1200" dirty="0" err="1">
                <a:solidFill>
                  <a:schemeClr val="tx1"/>
                </a:solidFill>
                <a:effectLst/>
                <a:latin typeface="+mn-lt"/>
                <a:ea typeface="+mn-ea"/>
                <a:cs typeface="+mn-cs"/>
              </a:rPr>
              <a:t>Fisheries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Policy</a:t>
            </a:r>
            <a:r>
              <a:rPr lang="de-DE" sz="1200" kern="1200" dirty="0">
                <a:solidFill>
                  <a:schemeClr val="tx1"/>
                </a:solidFill>
                <a:effectLst/>
                <a:latin typeface="+mn-lt"/>
                <a:ea typeface="+mn-ea"/>
                <a:cs typeface="+mn-cs"/>
              </a:rPr>
              <a:t> - Think Tank. </a:t>
            </a:r>
            <a:r>
              <a:rPr lang="de-DE" sz="1200" kern="1200" dirty="0">
                <a:solidFill>
                  <a:schemeClr val="tx1"/>
                </a:solidFill>
                <a:effectLst/>
                <a:latin typeface="+mn-lt"/>
                <a:ea typeface="+mn-ea"/>
                <a:cs typeface="+mn-cs"/>
                <a:hlinkClick r:id="rId3"/>
              </a:rPr>
              <a:t>https://www.europarl.europa.eu/thinktank/en/document.html?reference=IPOL-PECH_ET(2003)341942</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EC, 2018a. A </a:t>
            </a:r>
            <a:r>
              <a:rPr lang="de-DE" sz="1200" kern="1200" dirty="0" err="1">
                <a:solidFill>
                  <a:schemeClr val="tx1"/>
                </a:solidFill>
                <a:effectLst/>
                <a:latin typeface="+mn-lt"/>
                <a:ea typeface="+mn-ea"/>
                <a:cs typeface="+mn-cs"/>
              </a:rPr>
              <a:t>Sustainable</a:t>
            </a:r>
            <a:r>
              <a:rPr lang="de-DE" sz="1200" kern="1200" dirty="0">
                <a:solidFill>
                  <a:schemeClr val="tx1"/>
                </a:solidFill>
                <a:effectLst/>
                <a:latin typeface="+mn-lt"/>
                <a:ea typeface="+mn-ea"/>
                <a:cs typeface="+mn-cs"/>
              </a:rPr>
              <a:t> Bioeconomy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Europe: </a:t>
            </a:r>
            <a:r>
              <a:rPr lang="de-DE" sz="1200" kern="1200" dirty="0" err="1">
                <a:solidFill>
                  <a:schemeClr val="tx1"/>
                </a:solidFill>
                <a:effectLst/>
                <a:latin typeface="+mn-lt"/>
                <a:ea typeface="+mn-ea"/>
                <a:cs typeface="+mn-cs"/>
              </a:rPr>
              <a:t>Strengthening</a:t>
            </a:r>
            <a:r>
              <a:rPr lang="de-DE" sz="1200" kern="1200" dirty="0">
                <a:solidFill>
                  <a:schemeClr val="tx1"/>
                </a:solidFill>
                <a:effectLst/>
                <a:latin typeface="+mn-lt"/>
                <a:ea typeface="+mn-ea"/>
                <a:cs typeface="+mn-cs"/>
              </a:rPr>
              <a:t> The Connection </a:t>
            </a:r>
            <a:r>
              <a:rPr lang="de-DE" sz="1200" kern="1200" dirty="0" err="1">
                <a:solidFill>
                  <a:schemeClr val="tx1"/>
                </a:solidFill>
                <a:effectLst/>
                <a:latin typeface="+mn-lt"/>
                <a:ea typeface="+mn-ea"/>
                <a:cs typeface="+mn-cs"/>
              </a:rPr>
              <a:t>Between</a:t>
            </a:r>
            <a:r>
              <a:rPr lang="de-DE" sz="1200" kern="1200" dirty="0">
                <a:solidFill>
                  <a:schemeClr val="tx1"/>
                </a:solidFill>
                <a:effectLst/>
                <a:latin typeface="+mn-lt"/>
                <a:ea typeface="+mn-ea"/>
                <a:cs typeface="+mn-cs"/>
              </a:rPr>
              <a:t> Economy, Society And The Environment. Bioeconomy </a:t>
            </a:r>
            <a:r>
              <a:rPr lang="de-DE" sz="1200" kern="1200" dirty="0" err="1">
                <a:solidFill>
                  <a:schemeClr val="tx1"/>
                </a:solidFill>
                <a:effectLst/>
                <a:latin typeface="+mn-lt"/>
                <a:ea typeface="+mn-ea"/>
                <a:cs typeface="+mn-cs"/>
              </a:rPr>
              <a:t>Strategy</a:t>
            </a:r>
            <a:r>
              <a:rPr lang="de-DE" sz="1200"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hlinkClick r:id="rId4"/>
              </a:rPr>
              <a:t>https://ec.europa.eu/research/bioeconomy/pdf/ec_bioeconomy_strategy_2018.pdf</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EC, 2018b. Facts And </a:t>
            </a:r>
            <a:r>
              <a:rPr lang="de-DE" sz="1200" kern="1200" dirty="0" err="1">
                <a:solidFill>
                  <a:schemeClr val="tx1"/>
                </a:solidFill>
                <a:effectLst/>
                <a:latin typeface="+mn-lt"/>
                <a:ea typeface="+mn-ea"/>
                <a:cs typeface="+mn-cs"/>
              </a:rPr>
              <a:t>Figures</a:t>
            </a:r>
            <a:r>
              <a:rPr lang="de-DE" sz="1200" kern="1200" dirty="0">
                <a:solidFill>
                  <a:schemeClr val="tx1"/>
                </a:solidFill>
                <a:effectLst/>
                <a:latin typeface="+mn-lt"/>
                <a:ea typeface="+mn-ea"/>
                <a:cs typeface="+mn-cs"/>
              </a:rPr>
              <a:t> On The Common </a:t>
            </a:r>
            <a:r>
              <a:rPr lang="de-DE" sz="1200" kern="1200" dirty="0" err="1">
                <a:solidFill>
                  <a:schemeClr val="tx1"/>
                </a:solidFill>
                <a:effectLst/>
                <a:latin typeface="+mn-lt"/>
                <a:ea typeface="+mn-ea"/>
                <a:cs typeface="+mn-cs"/>
              </a:rPr>
              <a:t>Fisheries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Policy.</a:t>
            </a:r>
            <a:r>
              <a:rPr lang="de-DE" sz="1200" kern="1200" dirty="0" err="1">
                <a:solidFill>
                  <a:schemeClr val="tx1"/>
                </a:solidFill>
                <a:effectLst/>
                <a:latin typeface="+mn-lt"/>
                <a:ea typeface="+mn-ea"/>
                <a:cs typeface="+mn-cs"/>
                <a:hlinkClick r:id="rId5"/>
              </a:rPr>
              <a:t>https</a:t>
            </a:r>
            <a:r>
              <a:rPr lang="de-DE" sz="1200" kern="1200" dirty="0">
                <a:solidFill>
                  <a:schemeClr val="tx1"/>
                </a:solidFill>
                <a:effectLst/>
                <a:latin typeface="+mn-lt"/>
                <a:ea typeface="+mn-ea"/>
                <a:cs typeface="+mn-cs"/>
                <a:hlinkClick r:id="rId5"/>
              </a:rPr>
              <a:t>://ec.europa.eu/fisheries/sites/fisheries/files/docs/body/pcp_en.pdf</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EC, 2018c. </a:t>
            </a:r>
            <a:r>
              <a:rPr lang="de-DE" sz="1200" kern="1200" dirty="0" err="1">
                <a:solidFill>
                  <a:schemeClr val="tx1"/>
                </a:solidFill>
                <a:effectLst/>
                <a:latin typeface="+mn-lt"/>
                <a:ea typeface="+mn-ea"/>
                <a:cs typeface="+mn-cs"/>
              </a:rPr>
              <a:t>Targeting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fish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parasites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healthier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aquaculture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industry</a:t>
            </a:r>
            <a:r>
              <a:rPr lang="de-DE" sz="1200"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hlinkClick r:id="rId6"/>
              </a:rPr>
              <a:t>https://ec.europa.eu/research/infocentre/article_en.cfm?&amp;artid=49518&amp;caller=other</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FAO, 2013. </a:t>
            </a:r>
            <a:r>
              <a:rPr lang="de-DE" sz="1200" kern="1200" dirty="0" err="1">
                <a:solidFill>
                  <a:schemeClr val="tx1"/>
                </a:solidFill>
                <a:effectLst/>
                <a:latin typeface="+mn-lt"/>
                <a:ea typeface="+mn-ea"/>
                <a:cs typeface="+mn-cs"/>
              </a:rPr>
              <a:t>Fish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2030. </a:t>
            </a:r>
            <a:r>
              <a:rPr lang="de-DE" sz="1200" kern="1200" dirty="0" err="1">
                <a:solidFill>
                  <a:schemeClr val="tx1"/>
                </a:solidFill>
                <a:effectLst/>
                <a:latin typeface="+mn-lt"/>
                <a:ea typeface="+mn-ea"/>
                <a:cs typeface="+mn-cs"/>
              </a:rPr>
              <a:t>Prospects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Fisheries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Aquaculture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Agriculture</a:t>
            </a:r>
            <a:r>
              <a:rPr lang="de-DE" sz="1200" kern="1200" dirty="0">
                <a:solidFill>
                  <a:schemeClr val="tx1"/>
                </a:solidFill>
                <a:effectLst/>
                <a:latin typeface="+mn-lt"/>
                <a:ea typeface="+mn-ea"/>
                <a:cs typeface="+mn-cs"/>
              </a:rPr>
              <a:t> and Environmental Services. </a:t>
            </a:r>
            <a:r>
              <a:rPr lang="de-DE" sz="1200" kern="1200" dirty="0">
                <a:solidFill>
                  <a:schemeClr val="tx1"/>
                </a:solidFill>
                <a:effectLst/>
                <a:latin typeface="+mn-lt"/>
                <a:ea typeface="+mn-ea"/>
                <a:cs typeface="+mn-cs"/>
                <a:hlinkClick r:id="rId7"/>
              </a:rPr>
              <a:t>http://www.fao.org/3/i3640e/i3640e.pdf</a:t>
            </a:r>
            <a:r>
              <a:rPr lang="en-GB" dirty="0">
                <a:effectLst/>
              </a:rPr>
              <a:t> </a:t>
            </a:r>
            <a:endParaRPr lang="en-GB" sz="1200"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endParaRPr lang="en-GB" baseline="0" dirty="0"/>
          </a:p>
        </p:txBody>
      </p:sp>
      <p:sp>
        <p:nvSpPr>
          <p:cNvPr id="4" name="Slide Number Placeholder 3"/>
          <p:cNvSpPr>
            <a:spLocks noGrp="1"/>
          </p:cNvSpPr>
          <p:nvPr>
            <p:ph type="sldNum" sz="quarter" idx="5"/>
          </p:nvPr>
        </p:nvSpPr>
        <p:spPr/>
        <p:txBody>
          <a:bodyPr/>
          <a:lstStyle/>
          <a:p>
            <a:fld id="{F4B9ABF1-A5E8-FF4C-953A-B9DDF0BF59CB}" type="slidenum">
              <a:rPr lang="de-DE" smtClean="0"/>
              <a:t>8</a:t>
            </a:fld>
            <a:endParaRPr lang="de-DE"/>
          </a:p>
        </p:txBody>
      </p:sp>
    </p:spTree>
    <p:extLst>
      <p:ext uri="{BB962C8B-B14F-4D97-AF65-F5344CB8AC3E}">
        <p14:creationId xmlns:p14="http://schemas.microsoft.com/office/powerpoint/2010/main" val="417416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dirty="0">
                <a:solidFill>
                  <a:schemeClr val="tx1"/>
                </a:solidFill>
                <a:effectLst/>
                <a:latin typeface="+mn-lt"/>
                <a:ea typeface="+mn-ea"/>
                <a:cs typeface="+mn-cs"/>
              </a:rPr>
              <a:t>Bioproducts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are materials, chemicals or energy derived from renewable biological resources. It links to Circular Economy as big percentage of these products focus on reusing most of what we consider waste as their base material (European Commission, 2019). This way, discarded products are used in various ways, helping reduce the amount of waste that goes to landfill which takes decades to degrade and contaminates the environment while doing this. A big benefit of bioproducts is that generally the raw material can be grown, harvested and processed close to the point of consumption.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skin of fish is highly rich in nutrients and proteins. However, it is not a product we are willing to eat. Therefore, fish processing plants remove this part of the fish before it reaches the market (FAO, 2020). These businesses are left, not only with the skin, but with guts, bones and other waste generated through the process. What to do with these “waste”, is a very common question.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Well, many European countries have decided these are not waste but by-products which means skin, guts and bones from fish can still be processed and used to either create new products or implement them in old ones (European Commission, 2018). In the</a:t>
            </a:r>
            <a:r>
              <a:rPr lang="en-GB" sz="1200" kern="1200" baseline="0" dirty="0">
                <a:solidFill>
                  <a:schemeClr val="tx1"/>
                </a:solidFill>
                <a:effectLst/>
                <a:latin typeface="+mn-lt"/>
                <a:ea typeface="+mn-ea"/>
                <a:cs typeface="+mn-cs"/>
              </a:rPr>
              <a:t> next slides you will see some</a:t>
            </a:r>
            <a:r>
              <a:rPr lang="en-GB" sz="1200" kern="1200" dirty="0">
                <a:solidFill>
                  <a:schemeClr val="tx1"/>
                </a:solidFill>
                <a:effectLst/>
                <a:latin typeface="+mn-lt"/>
                <a:ea typeface="+mn-ea"/>
                <a:cs typeface="+mn-cs"/>
              </a:rPr>
              <a:t> Bioproducts based on “waste” from the fishery sector.</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European </a:t>
            </a:r>
            <a:r>
              <a:rPr lang="de-DE" sz="1200" kern="1200" dirty="0" err="1">
                <a:solidFill>
                  <a:schemeClr val="tx1"/>
                </a:solidFill>
                <a:effectLst/>
                <a:latin typeface="+mn-lt"/>
                <a:ea typeface="+mn-ea"/>
                <a:cs typeface="+mn-cs"/>
              </a:rPr>
              <a:t>Commission</a:t>
            </a:r>
            <a:r>
              <a:rPr lang="de-DE" sz="1200" kern="1200" dirty="0">
                <a:solidFill>
                  <a:schemeClr val="tx1"/>
                </a:solidFill>
                <a:effectLst/>
                <a:latin typeface="+mn-lt"/>
                <a:ea typeface="+mn-ea"/>
                <a:cs typeface="+mn-cs"/>
              </a:rPr>
              <a:t>, 2018. Facts And </a:t>
            </a:r>
            <a:r>
              <a:rPr lang="de-DE" sz="1200" kern="1200" dirty="0" err="1">
                <a:solidFill>
                  <a:schemeClr val="tx1"/>
                </a:solidFill>
                <a:effectLst/>
                <a:latin typeface="+mn-lt"/>
                <a:ea typeface="+mn-ea"/>
                <a:cs typeface="+mn-cs"/>
              </a:rPr>
              <a:t>Figures</a:t>
            </a:r>
            <a:r>
              <a:rPr lang="de-DE" sz="1200" kern="1200" dirty="0">
                <a:solidFill>
                  <a:schemeClr val="tx1"/>
                </a:solidFill>
                <a:effectLst/>
                <a:latin typeface="+mn-lt"/>
                <a:ea typeface="+mn-ea"/>
                <a:cs typeface="+mn-cs"/>
              </a:rPr>
              <a:t> On The Common </a:t>
            </a:r>
            <a:r>
              <a:rPr lang="de-DE" sz="1200" kern="1200" dirty="0" err="1">
                <a:solidFill>
                  <a:schemeClr val="tx1"/>
                </a:solidFill>
                <a:effectLst/>
                <a:latin typeface="+mn-lt"/>
                <a:ea typeface="+mn-ea"/>
                <a:cs typeface="+mn-cs"/>
              </a:rPr>
              <a:t>Fisheries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Policy</a:t>
            </a:r>
            <a:r>
              <a:rPr lang="de-DE" sz="1200" kern="1200" dirty="0">
                <a:solidFill>
                  <a:schemeClr val="tx1"/>
                </a:solidFill>
                <a:effectLst/>
                <a:latin typeface="+mn-lt"/>
                <a:ea typeface="+mn-ea"/>
                <a:cs typeface="+mn-cs"/>
              </a:rPr>
              <a:t>. Basic Statistical Data. [online] Luxembourg: </a:t>
            </a:r>
            <a:r>
              <a:rPr lang="de-DE" sz="1200" kern="1200" dirty="0" err="1">
                <a:solidFill>
                  <a:schemeClr val="tx1"/>
                </a:solidFill>
                <a:effectLst/>
                <a:latin typeface="+mn-lt"/>
                <a:ea typeface="+mn-ea"/>
                <a:cs typeface="+mn-cs"/>
              </a:rPr>
              <a:t>Imprimerie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Centrale</a:t>
            </a:r>
            <a:r>
              <a:rPr lang="de-DE" sz="1200" kern="1200" dirty="0">
                <a:solidFill>
                  <a:schemeClr val="tx1"/>
                </a:solidFill>
                <a:effectLst/>
                <a:latin typeface="+mn-lt"/>
                <a:ea typeface="+mn-ea"/>
                <a:cs typeface="+mn-cs"/>
              </a:rPr>
              <a:t>. Available at: </a:t>
            </a:r>
            <a:r>
              <a:rPr lang="de-DE" sz="1200" kern="1200" dirty="0">
                <a:solidFill>
                  <a:schemeClr val="tx1"/>
                </a:solidFill>
                <a:effectLst/>
                <a:latin typeface="+mn-lt"/>
                <a:ea typeface="+mn-ea"/>
                <a:cs typeface="+mn-cs"/>
                <a:hlinkClick r:id="rId3"/>
              </a:rPr>
              <a:t>https://ec.europa.eu/fisheries/sites/fisheries/files/docs/body/pcp_en.pdf</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European </a:t>
            </a:r>
            <a:r>
              <a:rPr lang="de-DE" sz="1200" kern="1200" dirty="0" err="1">
                <a:solidFill>
                  <a:schemeClr val="tx1"/>
                </a:solidFill>
                <a:effectLst/>
                <a:latin typeface="+mn-lt"/>
                <a:ea typeface="+mn-ea"/>
                <a:cs typeface="+mn-cs"/>
              </a:rPr>
              <a:t>Commission</a:t>
            </a:r>
            <a:r>
              <a:rPr lang="de-DE" sz="1200" kern="1200" dirty="0">
                <a:solidFill>
                  <a:schemeClr val="tx1"/>
                </a:solidFill>
                <a:effectLst/>
                <a:latin typeface="+mn-lt"/>
                <a:ea typeface="+mn-ea"/>
                <a:cs typeface="+mn-cs"/>
              </a:rPr>
              <a:t>, 2019. </a:t>
            </a:r>
            <a:r>
              <a:rPr lang="de-DE" sz="1200" i="1" kern="1200" dirty="0">
                <a:solidFill>
                  <a:schemeClr val="tx1"/>
                </a:solidFill>
                <a:effectLst/>
                <a:latin typeface="+mn-lt"/>
                <a:ea typeface="+mn-ea"/>
                <a:cs typeface="+mn-cs"/>
              </a:rPr>
              <a:t>European Bioeconomy </a:t>
            </a:r>
            <a:r>
              <a:rPr lang="de-DE" sz="1200" i="1" kern="1200" dirty="0" err="1">
                <a:solidFill>
                  <a:schemeClr val="tx1"/>
                </a:solidFill>
                <a:effectLst/>
                <a:latin typeface="+mn-lt"/>
                <a:ea typeface="+mn-ea"/>
                <a:cs typeface="+mn-cs"/>
              </a:rPr>
              <a:t>Strategy</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Graphic</a:t>
            </a:r>
            <a:r>
              <a:rPr lang="de-DE" sz="1200" kern="1200" dirty="0">
                <a:solidFill>
                  <a:schemeClr val="tx1"/>
                </a:solidFill>
                <a:effectLst/>
                <a:latin typeface="+mn-lt"/>
                <a:ea typeface="+mn-ea"/>
                <a:cs typeface="+mn-cs"/>
              </a:rPr>
              <a:t>. [online] Available at: </a:t>
            </a:r>
            <a:r>
              <a:rPr lang="de-DE" sz="1200" kern="1200" dirty="0">
                <a:solidFill>
                  <a:schemeClr val="tx1"/>
                </a:solidFill>
                <a:effectLst/>
                <a:latin typeface="+mn-lt"/>
                <a:ea typeface="+mn-ea"/>
                <a:cs typeface="+mn-cs"/>
                <a:hlinkClick r:id="rId4"/>
              </a:rPr>
              <a:t>https://ec.europa.eu/knowledge4policy/publication/updated-bioeconomy-strategy-2018_en</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a:solidFill>
                  <a:schemeClr val="tx1"/>
                </a:solidFill>
                <a:effectLst/>
                <a:latin typeface="+mn-lt"/>
                <a:ea typeface="+mn-ea"/>
                <a:cs typeface="+mn-cs"/>
              </a:rPr>
              <a:t>Fao.org</a:t>
            </a:r>
            <a:r>
              <a:rPr lang="de-DE" sz="1200" kern="1200" dirty="0">
                <a:solidFill>
                  <a:schemeClr val="tx1"/>
                </a:solidFill>
                <a:effectLst/>
                <a:latin typeface="+mn-lt"/>
                <a:ea typeface="+mn-ea"/>
                <a:cs typeface="+mn-cs"/>
              </a:rPr>
              <a:t>. 2020. </a:t>
            </a:r>
            <a:r>
              <a:rPr lang="de-DE" sz="1200" kern="1200" dirty="0" err="1">
                <a:solidFill>
                  <a:schemeClr val="tx1"/>
                </a:solidFill>
                <a:effectLst/>
                <a:latin typeface="+mn-lt"/>
                <a:ea typeface="+mn-ea"/>
                <a:cs typeface="+mn-cs"/>
              </a:rPr>
              <a:t>Fish</a:t>
            </a:r>
            <a:r>
              <a:rPr lang="de-DE" sz="1200" kern="1200" dirty="0">
                <a:solidFill>
                  <a:schemeClr val="tx1"/>
                </a:solidFill>
                <a:effectLst/>
                <a:latin typeface="+mn-lt"/>
                <a:ea typeface="+mn-ea"/>
                <a:cs typeface="+mn-cs"/>
              </a:rPr>
              <a:t> Silage. [online] Available at: </a:t>
            </a:r>
            <a:r>
              <a:rPr lang="de-DE" sz="1200" kern="1200" dirty="0">
                <a:solidFill>
                  <a:schemeClr val="tx1"/>
                </a:solidFill>
                <a:effectLst/>
                <a:latin typeface="+mn-lt"/>
                <a:ea typeface="+mn-ea"/>
                <a:cs typeface="+mn-cs"/>
                <a:hlinkClick r:id="rId5"/>
              </a:rPr>
              <a:t>http://www.fao.org/3/x5937e/x5937e01.htm</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F4B9ABF1-A5E8-FF4C-953A-B9DDF0BF59CB}" type="slidenum">
              <a:rPr lang="de-DE" smtClean="0"/>
              <a:t>9</a:t>
            </a:fld>
            <a:endParaRPr lang="de-DE"/>
          </a:p>
        </p:txBody>
      </p:sp>
    </p:spTree>
    <p:extLst>
      <p:ext uri="{BB962C8B-B14F-4D97-AF65-F5344CB8AC3E}">
        <p14:creationId xmlns:p14="http://schemas.microsoft.com/office/powerpoint/2010/main" val="2076976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C8EB0F2E-8D7E-4E17-802E-426901BD6940}" type="datetime1">
              <a:rPr lang="de-DE" smtClean="0"/>
              <a:t>13.11.20</a:t>
            </a:fld>
            <a:endParaRPr lang="de-DE"/>
          </a:p>
        </p:txBody>
      </p:sp>
      <p:sp>
        <p:nvSpPr>
          <p:cNvPr id="5" name="Footer Placeholder 4"/>
          <p:cNvSpPr>
            <a:spLocks noGrp="1"/>
          </p:cNvSpPr>
          <p:nvPr>
            <p:ph type="ftr" sz="quarter" idx="11"/>
          </p:nvPr>
        </p:nvSpPr>
        <p:spPr/>
        <p:txBody>
          <a:bodyPr/>
          <a:lstStyle/>
          <a:p>
            <a:r>
              <a:rPr lang="en-GB" dirty="0"/>
              <a:t>Bioeconomy in the Fishery Sector</a:t>
            </a:r>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55031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E9D00A1-6FE3-4FFD-AC36-C820CB11A354}" type="datetime1">
              <a:rPr lang="de-DE" smtClean="0"/>
              <a:t>13.11.20</a:t>
            </a:fld>
            <a:endParaRPr lang="de-DE"/>
          </a:p>
        </p:txBody>
      </p:sp>
      <p:sp>
        <p:nvSpPr>
          <p:cNvPr id="5" name="Footer Placeholder 4"/>
          <p:cNvSpPr>
            <a:spLocks noGrp="1"/>
          </p:cNvSpPr>
          <p:nvPr>
            <p:ph type="ftr" sz="quarter" idx="11"/>
          </p:nvPr>
        </p:nvSpPr>
        <p:spPr/>
        <p:txBody>
          <a:bodyPr/>
          <a:lstStyle/>
          <a:p>
            <a:r>
              <a:rPr lang="en-GB" dirty="0"/>
              <a:t>Bioeconomy in the Fishery Sector</a:t>
            </a:r>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36128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95CC4AA-81EF-4346-A845-CEA8A0092924}" type="datetime1">
              <a:rPr lang="de-DE" smtClean="0"/>
              <a:t>13.11.20</a:t>
            </a:fld>
            <a:endParaRPr lang="de-DE"/>
          </a:p>
        </p:txBody>
      </p:sp>
      <p:sp>
        <p:nvSpPr>
          <p:cNvPr id="5" name="Footer Placeholder 4"/>
          <p:cNvSpPr>
            <a:spLocks noGrp="1"/>
          </p:cNvSpPr>
          <p:nvPr>
            <p:ph type="ftr" sz="quarter" idx="11"/>
          </p:nvPr>
        </p:nvSpPr>
        <p:spPr/>
        <p:txBody>
          <a:bodyPr/>
          <a:lstStyle/>
          <a:p>
            <a:r>
              <a:rPr lang="en-GB" dirty="0"/>
              <a:t>Bioeconomy in the Fishery Sector</a:t>
            </a:r>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4139638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30430-5261-0B44-BC17-AF2B392D3D1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8ADBDC5-09BB-5441-828B-0944121CA7E7}"/>
              </a:ext>
            </a:extLst>
          </p:cNvPr>
          <p:cNvSpPr>
            <a:spLocks noGrp="1"/>
          </p:cNvSpPr>
          <p:nvPr>
            <p:ph type="dt" sz="half" idx="10"/>
          </p:nvPr>
        </p:nvSpPr>
        <p:spPr/>
        <p:txBody>
          <a:bodyPr/>
          <a:lstStyle/>
          <a:p>
            <a:fld id="{2DE79E71-2D2C-436B-907B-6C2109C0691B}" type="datetime1">
              <a:rPr lang="de-DE" smtClean="0"/>
              <a:t>13.11.20</a:t>
            </a:fld>
            <a:endParaRPr lang="de-DE"/>
          </a:p>
        </p:txBody>
      </p:sp>
      <p:sp>
        <p:nvSpPr>
          <p:cNvPr id="4" name="Fußzeilenplatzhalter 3">
            <a:extLst>
              <a:ext uri="{FF2B5EF4-FFF2-40B4-BE49-F238E27FC236}">
                <a16:creationId xmlns:a16="http://schemas.microsoft.com/office/drawing/2014/main" id="{B61FDA93-8D01-4D42-AA75-015F0EB138BB}"/>
              </a:ext>
            </a:extLst>
          </p:cNvPr>
          <p:cNvSpPr>
            <a:spLocks noGrp="1"/>
          </p:cNvSpPr>
          <p:nvPr>
            <p:ph type="ftr" sz="quarter" idx="11"/>
          </p:nvPr>
        </p:nvSpPr>
        <p:spPr/>
        <p:txBody>
          <a:bodyPr/>
          <a:lstStyle/>
          <a:p>
            <a:r>
              <a:rPr lang="en-GB" dirty="0"/>
              <a:t>Bioeconomy in the Fishery Sector</a:t>
            </a:r>
            <a:endParaRPr lang="de-DE"/>
          </a:p>
        </p:txBody>
      </p:sp>
      <p:sp>
        <p:nvSpPr>
          <p:cNvPr id="5" name="Foliennummernplatzhalter 4">
            <a:extLst>
              <a:ext uri="{FF2B5EF4-FFF2-40B4-BE49-F238E27FC236}">
                <a16:creationId xmlns:a16="http://schemas.microsoft.com/office/drawing/2014/main" id="{3FC604E3-4557-A04B-BF17-6EAA528A5A98}"/>
              </a:ext>
            </a:extLst>
          </p:cNvPr>
          <p:cNvSpPr>
            <a:spLocks noGrp="1"/>
          </p:cNvSpPr>
          <p:nvPr>
            <p:ph type="sldNum" sz="quarter" idx="12"/>
          </p:nvPr>
        </p:nvSpPr>
        <p:spPr/>
        <p:txBody>
          <a:bodyPr/>
          <a:lstStyle/>
          <a:p>
            <a:fld id="{EC26C995-391B-2840-AEE5-46B20E750235}" type="slidenum">
              <a:rPr lang="de-DE" smtClean="0"/>
              <a:t>‹#›</a:t>
            </a:fld>
            <a:endParaRPr lang="de-DE"/>
          </a:p>
        </p:txBody>
      </p:sp>
      <p:sp>
        <p:nvSpPr>
          <p:cNvPr id="7" name="Bildplatzhalter 6">
            <a:extLst>
              <a:ext uri="{FF2B5EF4-FFF2-40B4-BE49-F238E27FC236}">
                <a16:creationId xmlns:a16="http://schemas.microsoft.com/office/drawing/2014/main" id="{FCDACDCF-9AAF-174F-845E-0A0CEA63FF05}"/>
              </a:ext>
            </a:extLst>
          </p:cNvPr>
          <p:cNvSpPr>
            <a:spLocks noGrp="1"/>
          </p:cNvSpPr>
          <p:nvPr>
            <p:ph type="pic" sz="quarter" idx="13" hasCustomPrompt="1"/>
          </p:nvPr>
        </p:nvSpPr>
        <p:spPr>
          <a:xfrm>
            <a:off x="6824663" y="2063750"/>
            <a:ext cx="4616450" cy="3378200"/>
          </a:xfrm>
        </p:spPr>
        <p:txBody>
          <a:bodyPr/>
          <a:lstStyle/>
          <a:p>
            <a:r>
              <a:rPr lang="de-DE" dirty="0"/>
              <a:t>Picture</a:t>
            </a:r>
          </a:p>
        </p:txBody>
      </p:sp>
    </p:spTree>
    <p:extLst>
      <p:ext uri="{BB962C8B-B14F-4D97-AF65-F5344CB8AC3E}">
        <p14:creationId xmlns:p14="http://schemas.microsoft.com/office/powerpoint/2010/main" val="70893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E8788B9-0D67-4359-84CD-66CB293ED43F}" type="datetime1">
              <a:rPr lang="de-DE" smtClean="0"/>
              <a:t>13.11.20</a:t>
            </a:fld>
            <a:endParaRPr lang="de-DE"/>
          </a:p>
        </p:txBody>
      </p:sp>
      <p:sp>
        <p:nvSpPr>
          <p:cNvPr id="5" name="Footer Placeholder 4"/>
          <p:cNvSpPr>
            <a:spLocks noGrp="1"/>
          </p:cNvSpPr>
          <p:nvPr>
            <p:ph type="ftr" sz="quarter" idx="11"/>
          </p:nvPr>
        </p:nvSpPr>
        <p:spPr/>
        <p:txBody>
          <a:bodyPr/>
          <a:lstStyle/>
          <a:p>
            <a:r>
              <a:rPr lang="en-GB" dirty="0"/>
              <a:t>Bioeconomy in the Fishery Sector</a:t>
            </a:r>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51379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606AC24-EE2F-43D8-9AAF-F2D9E6B6E323}" type="datetime1">
              <a:rPr lang="de-DE" smtClean="0"/>
              <a:t>13.11.20</a:t>
            </a:fld>
            <a:endParaRPr lang="de-DE"/>
          </a:p>
        </p:txBody>
      </p:sp>
      <p:sp>
        <p:nvSpPr>
          <p:cNvPr id="5" name="Footer Placeholder 4"/>
          <p:cNvSpPr>
            <a:spLocks noGrp="1"/>
          </p:cNvSpPr>
          <p:nvPr>
            <p:ph type="ftr" sz="quarter" idx="11"/>
          </p:nvPr>
        </p:nvSpPr>
        <p:spPr/>
        <p:txBody>
          <a:bodyPr/>
          <a:lstStyle/>
          <a:p>
            <a:r>
              <a:rPr lang="en-GB" dirty="0"/>
              <a:t>Bioeconomy in the Fishery Sector</a:t>
            </a:r>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355357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BD5015E-06E9-497C-AF4C-EC9B5D0CB0B6}" type="datetime1">
              <a:rPr lang="de-DE" smtClean="0"/>
              <a:t>13.11.20</a:t>
            </a:fld>
            <a:endParaRPr lang="de-DE"/>
          </a:p>
        </p:txBody>
      </p:sp>
      <p:sp>
        <p:nvSpPr>
          <p:cNvPr id="6" name="Footer Placeholder 5"/>
          <p:cNvSpPr>
            <a:spLocks noGrp="1"/>
          </p:cNvSpPr>
          <p:nvPr>
            <p:ph type="ftr" sz="quarter" idx="11"/>
          </p:nvPr>
        </p:nvSpPr>
        <p:spPr/>
        <p:txBody>
          <a:bodyPr/>
          <a:lstStyle/>
          <a:p>
            <a:r>
              <a:rPr lang="en-GB" dirty="0"/>
              <a:t>Bioeconomy in the Fishery Sector</a:t>
            </a:r>
            <a:endParaRPr lang="de-DE"/>
          </a:p>
        </p:txBody>
      </p:sp>
      <p:sp>
        <p:nvSpPr>
          <p:cNvPr id="7" name="Slide Number Placeholder 6"/>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92937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4F17803-0F94-4734-A0D4-0F09C65C570D}" type="datetime1">
              <a:rPr lang="de-DE" smtClean="0"/>
              <a:t>13.11.20</a:t>
            </a:fld>
            <a:endParaRPr lang="de-DE"/>
          </a:p>
        </p:txBody>
      </p:sp>
      <p:sp>
        <p:nvSpPr>
          <p:cNvPr id="8" name="Footer Placeholder 7"/>
          <p:cNvSpPr>
            <a:spLocks noGrp="1"/>
          </p:cNvSpPr>
          <p:nvPr>
            <p:ph type="ftr" sz="quarter" idx="11"/>
          </p:nvPr>
        </p:nvSpPr>
        <p:spPr/>
        <p:txBody>
          <a:bodyPr/>
          <a:lstStyle/>
          <a:p>
            <a:r>
              <a:rPr lang="en-GB" dirty="0"/>
              <a:t>Bioeconomy in the Fishery Sector</a:t>
            </a:r>
            <a:endParaRPr lang="de-DE"/>
          </a:p>
        </p:txBody>
      </p:sp>
      <p:sp>
        <p:nvSpPr>
          <p:cNvPr id="9" name="Slide Number Placeholder 8"/>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20412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F1A5793-A389-406C-8FEC-E3FD0824501A}" type="datetime1">
              <a:rPr lang="de-DE" smtClean="0"/>
              <a:t>13.11.20</a:t>
            </a:fld>
            <a:endParaRPr lang="de-DE"/>
          </a:p>
        </p:txBody>
      </p:sp>
      <p:sp>
        <p:nvSpPr>
          <p:cNvPr id="4" name="Footer Placeholder 3"/>
          <p:cNvSpPr>
            <a:spLocks noGrp="1"/>
          </p:cNvSpPr>
          <p:nvPr>
            <p:ph type="ftr" sz="quarter" idx="11"/>
          </p:nvPr>
        </p:nvSpPr>
        <p:spPr/>
        <p:txBody>
          <a:bodyPr/>
          <a:lstStyle/>
          <a:p>
            <a:r>
              <a:rPr lang="en-GB" dirty="0"/>
              <a:t>Bioeconomy in the Fishery Sector</a:t>
            </a:r>
            <a:endParaRPr lang="de-DE"/>
          </a:p>
        </p:txBody>
      </p:sp>
      <p:sp>
        <p:nvSpPr>
          <p:cNvPr id="5" name="Slide Number Placeholder 4"/>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281858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C19D1-B315-46FD-AB2B-BBBAEE9F9422}" type="datetime1">
              <a:rPr lang="de-DE" smtClean="0"/>
              <a:t>13.11.20</a:t>
            </a:fld>
            <a:endParaRPr lang="de-DE"/>
          </a:p>
        </p:txBody>
      </p:sp>
      <p:sp>
        <p:nvSpPr>
          <p:cNvPr id="3" name="Footer Placeholder 2"/>
          <p:cNvSpPr>
            <a:spLocks noGrp="1"/>
          </p:cNvSpPr>
          <p:nvPr>
            <p:ph type="ftr" sz="quarter" idx="11"/>
          </p:nvPr>
        </p:nvSpPr>
        <p:spPr/>
        <p:txBody>
          <a:bodyPr/>
          <a:lstStyle/>
          <a:p>
            <a:r>
              <a:rPr lang="en-GB" dirty="0"/>
              <a:t>Bioeconomy in the Fishery Sector</a:t>
            </a:r>
            <a:endParaRPr lang="de-DE"/>
          </a:p>
        </p:txBody>
      </p:sp>
      <p:sp>
        <p:nvSpPr>
          <p:cNvPr id="4" name="Slide Number Placeholder 3"/>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55852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9CBA40C-7BF9-4B12-8C5B-421733B7E4CD}" type="datetime1">
              <a:rPr lang="de-DE" smtClean="0"/>
              <a:t>13.11.20</a:t>
            </a:fld>
            <a:endParaRPr lang="de-DE"/>
          </a:p>
        </p:txBody>
      </p:sp>
      <p:sp>
        <p:nvSpPr>
          <p:cNvPr id="6" name="Footer Placeholder 5"/>
          <p:cNvSpPr>
            <a:spLocks noGrp="1"/>
          </p:cNvSpPr>
          <p:nvPr>
            <p:ph type="ftr" sz="quarter" idx="11"/>
          </p:nvPr>
        </p:nvSpPr>
        <p:spPr/>
        <p:txBody>
          <a:bodyPr/>
          <a:lstStyle/>
          <a:p>
            <a:r>
              <a:rPr lang="en-GB" dirty="0"/>
              <a:t>Bioeconomy in the Fishery Sector</a:t>
            </a:r>
            <a:endParaRPr lang="de-DE"/>
          </a:p>
        </p:txBody>
      </p:sp>
      <p:sp>
        <p:nvSpPr>
          <p:cNvPr id="7" name="Slide Number Placeholder 6"/>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368802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FFFBC51-460E-4D17-8FB4-90CBF5BFA344}" type="datetime1">
              <a:rPr lang="de-DE" smtClean="0"/>
              <a:t>13.11.20</a:t>
            </a:fld>
            <a:endParaRPr lang="de-DE"/>
          </a:p>
        </p:txBody>
      </p:sp>
      <p:sp>
        <p:nvSpPr>
          <p:cNvPr id="6" name="Footer Placeholder 5"/>
          <p:cNvSpPr>
            <a:spLocks noGrp="1"/>
          </p:cNvSpPr>
          <p:nvPr>
            <p:ph type="ftr" sz="quarter" idx="11"/>
          </p:nvPr>
        </p:nvSpPr>
        <p:spPr/>
        <p:txBody>
          <a:bodyPr/>
          <a:lstStyle/>
          <a:p>
            <a:r>
              <a:rPr lang="en-GB" dirty="0"/>
              <a:t>Bioeconomy in the Fishery Sector</a:t>
            </a:r>
            <a:endParaRPr lang="de-DE"/>
          </a:p>
        </p:txBody>
      </p:sp>
      <p:sp>
        <p:nvSpPr>
          <p:cNvPr id="7" name="Slide Number Placeholder 6"/>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262845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2E8F7-F937-4466-8D55-4EB2F6336871}" type="datetime1">
              <a:rPr lang="de-DE" smtClean="0"/>
              <a:t>13.11.20</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Bioeconomy in the Fishery Sector</a:t>
            </a:r>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6C995-391B-2840-AEE5-46B20E750235}" type="slidenum">
              <a:rPr lang="de-DE" smtClean="0"/>
              <a:t>‹#›</a:t>
            </a:fld>
            <a:endParaRPr lang="de-DE"/>
          </a:p>
        </p:txBody>
      </p:sp>
    </p:spTree>
    <p:extLst>
      <p:ext uri="{BB962C8B-B14F-4D97-AF65-F5344CB8AC3E}">
        <p14:creationId xmlns:p14="http://schemas.microsoft.com/office/powerpoint/2010/main" val="34995588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3.jpeg"/><Relationship Id="rId7"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image" Target="../media/image17.jpg"/></Relationships>
</file>

<file path=ppt/slides/_rels/slide1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3.jpe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17.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3.jpeg"/><Relationship Id="rId7" Type="http://schemas.openxmlformats.org/officeDocument/2006/relationships/image" Target="../media/image20.jp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g"/><Relationship Id="rId11" Type="http://schemas.openxmlformats.org/officeDocument/2006/relationships/image" Target="../media/image17.jpg"/><Relationship Id="rId5" Type="http://schemas.openxmlformats.org/officeDocument/2006/relationships/image" Target="../media/image13.jpg"/><Relationship Id="rId10" Type="http://schemas.openxmlformats.org/officeDocument/2006/relationships/image" Target="../media/image16.jpg"/><Relationship Id="rId4" Type="http://schemas.openxmlformats.org/officeDocument/2006/relationships/image" Target="../media/image18.jp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3.jpeg"/><Relationship Id="rId7" Type="http://schemas.openxmlformats.org/officeDocument/2006/relationships/image" Target="../media/image19.jpg"/><Relationship Id="rId12"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6.jpg"/><Relationship Id="rId5" Type="http://schemas.openxmlformats.org/officeDocument/2006/relationships/image" Target="../media/image13.jpg"/><Relationship Id="rId10" Type="http://schemas.openxmlformats.org/officeDocument/2006/relationships/image" Target="../media/image21.png"/><Relationship Id="rId4" Type="http://schemas.openxmlformats.org/officeDocument/2006/relationships/image" Target="../media/image11.jpeg"/><Relationship Id="rId9" Type="http://schemas.openxmlformats.org/officeDocument/2006/relationships/image" Target="../media/image15.jpg"/></Relationships>
</file>

<file path=ppt/slides/_rels/slide1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3.jpeg"/><Relationship Id="rId7"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3.jpg"/><Relationship Id="rId4" Type="http://schemas.openxmlformats.org/officeDocument/2006/relationships/image" Target="../media/image12.jpeg"/><Relationship Id="rId9"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youtube.com/watch?v=d9qw5pLiTjQ" TargetMode="Externa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hyperlink" Target="https://be-rural.eu/innovation-regions/"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RfRN_hHeIKk?feature=oembed" TargetMode="External"/><Relationship Id="rId6" Type="http://schemas.openxmlformats.org/officeDocument/2006/relationships/image" Target="../media/image5.png"/><Relationship Id="rId5" Type="http://schemas.openxmlformats.org/officeDocument/2006/relationships/hyperlink" Target="https://www.youtube.com/watch?v=RfRN_hHeIKk"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3144033" y="0"/>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65089E2-1373-C34D-B297-36013F08ED63}"/>
              </a:ext>
            </a:extLst>
          </p:cNvPr>
          <p:cNvSpPr txBox="1"/>
          <p:nvPr/>
        </p:nvSpPr>
        <p:spPr>
          <a:xfrm>
            <a:off x="3402106" y="1557338"/>
            <a:ext cx="8592670" cy="707886"/>
          </a:xfrm>
          <a:prstGeom prst="rect">
            <a:avLst/>
          </a:prstGeom>
          <a:noFill/>
        </p:spPr>
        <p:txBody>
          <a:bodyPr wrap="square" rtlCol="0" anchor="t">
            <a:spAutoFit/>
          </a:bodyPr>
          <a:lstStyle/>
          <a:p>
            <a:r>
              <a:rPr lang="en-GB" sz="4000" b="1" dirty="0">
                <a:solidFill>
                  <a:srgbClr val="FFED00"/>
                </a:solidFill>
                <a:latin typeface="Roboto Medium" panose="02000000000000000000" pitchFamily="2" charset="0"/>
                <a:ea typeface="Roboto Medium" panose="02000000000000000000" pitchFamily="2" charset="0"/>
                <a:cs typeface="Arial" panose="020B0604020202020204" pitchFamily="34" charset="0"/>
              </a:rPr>
              <a:t>Bioeconomy in the Fisheries Sector</a:t>
            </a: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a:stretch>
            <a:fillRect/>
          </a:stretch>
        </p:blipFill>
        <p:spPr>
          <a:xfrm>
            <a:off x="194594" y="178329"/>
            <a:ext cx="2069841" cy="1544253"/>
          </a:xfrm>
          <a:prstGeom prst="rect">
            <a:avLst/>
          </a:prstGeom>
        </p:spPr>
      </p:pic>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pic>
        <p:nvPicPr>
          <p:cNvPr id="4" name="Grafik 3">
            <a:extLst>
              <a:ext uri="{FF2B5EF4-FFF2-40B4-BE49-F238E27FC236}">
                <a16:creationId xmlns:a16="http://schemas.microsoft.com/office/drawing/2014/main" id="{D7755025-5097-8843-B6C7-C0B1E14FE4CB}"/>
              </a:ext>
            </a:extLst>
          </p:cNvPr>
          <p:cNvPicPr>
            <a:picLocks noChangeAspect="1"/>
          </p:cNvPicPr>
          <p:nvPr/>
        </p:nvPicPr>
        <p:blipFill>
          <a:blip r:embed="rId4"/>
          <a:stretch>
            <a:fillRect/>
          </a:stretch>
        </p:blipFill>
        <p:spPr>
          <a:xfrm>
            <a:off x="3139318" y="3646714"/>
            <a:ext cx="9052682" cy="2342748"/>
          </a:xfrm>
          <a:prstGeom prst="rect">
            <a:avLst/>
          </a:prstGeom>
        </p:spPr>
      </p:pic>
      <p:sp>
        <p:nvSpPr>
          <p:cNvPr id="10" name="Textfeld 2">
            <a:extLst>
              <a:ext uri="{FF2B5EF4-FFF2-40B4-BE49-F238E27FC236}">
                <a16:creationId xmlns:a16="http://schemas.microsoft.com/office/drawing/2014/main" id="{6C3DD885-330E-6B46-BABD-B7F8FC9924B9}"/>
              </a:ext>
            </a:extLst>
          </p:cNvPr>
          <p:cNvSpPr txBox="1"/>
          <p:nvPr/>
        </p:nvSpPr>
        <p:spPr>
          <a:xfrm>
            <a:off x="3652459" y="6269842"/>
            <a:ext cx="4013200" cy="307777"/>
          </a:xfrm>
          <a:prstGeom prst="rect">
            <a:avLst/>
          </a:prstGeom>
          <a:noFill/>
        </p:spPr>
        <p:txBody>
          <a:bodyPr wrap="square" rtlCol="0" anchor="b">
            <a:spAutoFit/>
          </a:bodyPr>
          <a:lstStyle/>
          <a:p>
            <a:r>
              <a:rPr lang="en-GB" sz="1400" dirty="0">
                <a:solidFill>
                  <a:schemeClr val="bg1"/>
                </a:solidFill>
                <a:latin typeface="Roboto" panose="02000000000000000000" pitchFamily="2" charset="0"/>
                <a:ea typeface="Roboto" panose="02000000000000000000" pitchFamily="2" charset="0"/>
                <a:cs typeface="Arial" panose="020B0604020202020204" pitchFamily="34" charset="0"/>
              </a:rPr>
              <a:t>Name of presenter</a:t>
            </a:r>
          </a:p>
        </p:txBody>
      </p:sp>
    </p:spTree>
    <p:extLst>
      <p:ext uri="{BB962C8B-B14F-4D97-AF65-F5344CB8AC3E}">
        <p14:creationId xmlns:p14="http://schemas.microsoft.com/office/powerpoint/2010/main" val="301993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406223" y="1817180"/>
            <a:ext cx="5531472" cy="3108543"/>
          </a:xfrm>
          <a:prstGeom prst="rect">
            <a:avLst/>
          </a:prstGeom>
          <a:noFill/>
        </p:spPr>
        <p:txBody>
          <a:bodyPr wrap="square" rtlCol="0" anchor="t">
            <a:spAutoFit/>
          </a:bodyPr>
          <a:lstStyle/>
          <a:p>
            <a:pPr algn="just">
              <a:spcAft>
                <a:spcPts val="2400"/>
              </a:spcAft>
            </a:pPr>
            <a:r>
              <a:rPr lang="en-GB" sz="3600" b="1" dirty="0">
                <a:solidFill>
                  <a:srgbClr val="AE0917"/>
                </a:solidFill>
                <a:latin typeface="Roboto" panose="02000000000000000000" pitchFamily="2" charset="0"/>
                <a:ea typeface="Roboto" panose="02000000000000000000" pitchFamily="2" charset="0"/>
                <a:cs typeface="Arial" panose="020B0604020202020204" pitchFamily="34" charset="0"/>
              </a:rPr>
              <a:t>Cosmetics</a:t>
            </a:r>
            <a:endParaRPr lang="es-ES" sz="2000" b="1" dirty="0">
              <a:latin typeface="Roboto" panose="02000000000000000000" pitchFamily="2" charset="0"/>
              <a:ea typeface="Roboto" panose="02000000000000000000" pitchFamily="2" charset="0"/>
              <a:cs typeface="Arial" panose="020B0604020202020204" pitchFamily="34" charset="0"/>
            </a:endParaRPr>
          </a:p>
          <a:p>
            <a:pPr marL="342900" indent="-342900">
              <a:spcAft>
                <a:spcPts val="2400"/>
              </a:spcAft>
              <a:buFont typeface="Arial" charset="0"/>
              <a:buChar char="•"/>
            </a:pPr>
            <a:r>
              <a:rPr lang="en-GB" sz="2400" b="1" dirty="0">
                <a:latin typeface="Roboto" panose="02000000000000000000" pitchFamily="2" charset="0"/>
                <a:ea typeface="Roboto" panose="02000000000000000000" pitchFamily="2" charset="0"/>
                <a:cs typeface="Arial" panose="020B0604020202020204" pitchFamily="34" charset="0"/>
              </a:rPr>
              <a:t>Natural collagen</a:t>
            </a:r>
            <a:r>
              <a:rPr lang="en-GB" sz="2400" dirty="0">
                <a:latin typeface="Roboto" panose="02000000000000000000" pitchFamily="2" charset="0"/>
                <a:ea typeface="Roboto" panose="02000000000000000000" pitchFamily="2" charset="0"/>
                <a:cs typeface="Arial" panose="020B0604020202020204" pitchFamily="34" charset="0"/>
              </a:rPr>
              <a:t> - made of top-quality ecological materials, essentially skin of freshwater and saltwater fish</a:t>
            </a:r>
          </a:p>
          <a:p>
            <a:pPr marL="342900" indent="-342900">
              <a:spcAft>
                <a:spcPts val="2400"/>
              </a:spcAft>
              <a:buFont typeface="Arial" charset="0"/>
              <a:buChar char="•"/>
            </a:pPr>
            <a:r>
              <a:rPr lang="es-ES" sz="2400" b="1" dirty="0">
                <a:latin typeface="Roboto" panose="02000000000000000000" pitchFamily="2" charset="0"/>
                <a:ea typeface="Roboto" panose="02000000000000000000" pitchFamily="2" charset="0"/>
                <a:cs typeface="Arial" panose="020B0604020202020204" pitchFamily="34" charset="0"/>
              </a:rPr>
              <a:t>Nail </a:t>
            </a:r>
            <a:r>
              <a:rPr lang="es-ES" sz="2400" b="1" dirty="0" err="1">
                <a:latin typeface="Roboto" panose="02000000000000000000" pitchFamily="2" charset="0"/>
                <a:ea typeface="Roboto" panose="02000000000000000000" pitchFamily="2" charset="0"/>
                <a:cs typeface="Arial" panose="020B0604020202020204" pitchFamily="34" charset="0"/>
              </a:rPr>
              <a:t>Polisher</a:t>
            </a:r>
            <a:r>
              <a:rPr lang="es-ES" sz="2400" b="1" dirty="0">
                <a:latin typeface="Roboto" panose="02000000000000000000" pitchFamily="2" charset="0"/>
                <a:ea typeface="Roboto" panose="02000000000000000000" pitchFamily="2" charset="0"/>
                <a:cs typeface="Arial" panose="020B0604020202020204" pitchFamily="34" charset="0"/>
              </a:rPr>
              <a:t> </a:t>
            </a:r>
            <a:r>
              <a:rPr lang="es-ES" sz="2400" dirty="0">
                <a:latin typeface="Roboto" panose="02000000000000000000" pitchFamily="2" charset="0"/>
                <a:ea typeface="Roboto" panose="02000000000000000000" pitchFamily="2" charset="0"/>
                <a:cs typeface="Arial" panose="020B0604020202020204" pitchFamily="34" charset="0"/>
              </a:rPr>
              <a:t>-  natural  and </a:t>
            </a:r>
            <a:r>
              <a:rPr lang="es-ES" sz="2400" dirty="0" err="1">
                <a:latin typeface="Roboto" panose="02000000000000000000" pitchFamily="2" charset="0"/>
                <a:ea typeface="Roboto" panose="02000000000000000000" pitchFamily="2" charset="0"/>
                <a:cs typeface="Arial" panose="020B0604020202020204" pitchFamily="34" charset="0"/>
              </a:rPr>
              <a:t>water-based</a:t>
            </a:r>
            <a:r>
              <a:rPr lang="es-ES" sz="2400" dirty="0">
                <a:latin typeface="Roboto" panose="02000000000000000000" pitchFamily="2" charset="0"/>
                <a:ea typeface="Roboto" panose="02000000000000000000" pitchFamily="2" charset="0"/>
                <a:cs typeface="Arial" panose="020B0604020202020204" pitchFamily="34" charset="0"/>
              </a:rPr>
              <a:t> </a:t>
            </a:r>
            <a:r>
              <a:rPr lang="es-ES" sz="2400" dirty="0" err="1">
                <a:latin typeface="Roboto" panose="02000000000000000000" pitchFamily="2" charset="0"/>
                <a:ea typeface="Roboto" panose="02000000000000000000" pitchFamily="2" charset="0"/>
                <a:cs typeface="Arial" panose="020B0604020202020204" pitchFamily="34" charset="0"/>
              </a:rPr>
              <a:t>nail-polisher</a:t>
            </a:r>
            <a:r>
              <a:rPr lang="es-ES" sz="2400" dirty="0">
                <a:latin typeface="Roboto" panose="02000000000000000000" pitchFamily="2" charset="0"/>
                <a:ea typeface="Roboto" panose="02000000000000000000" pitchFamily="2" charset="0"/>
                <a:cs typeface="Arial" panose="020B0604020202020204" pitchFamily="34" charset="0"/>
              </a:rPr>
              <a:t> </a:t>
            </a:r>
            <a:r>
              <a:rPr lang="es-ES" sz="2400" dirty="0" err="1">
                <a:latin typeface="Roboto" panose="02000000000000000000" pitchFamily="2" charset="0"/>
                <a:ea typeface="Roboto" panose="02000000000000000000" pitchFamily="2" charset="0"/>
                <a:cs typeface="Arial" panose="020B0604020202020204" pitchFamily="34" charset="0"/>
              </a:rPr>
              <a:t>made</a:t>
            </a:r>
            <a:r>
              <a:rPr lang="es-ES" sz="2400" dirty="0">
                <a:latin typeface="Roboto" panose="02000000000000000000" pitchFamily="2" charset="0"/>
                <a:ea typeface="Roboto" panose="02000000000000000000" pitchFamily="2" charset="0"/>
                <a:cs typeface="Arial" panose="020B0604020202020204" pitchFamily="34" charset="0"/>
              </a:rPr>
              <a:t> </a:t>
            </a:r>
            <a:r>
              <a:rPr lang="es-ES" sz="2400" dirty="0" err="1">
                <a:latin typeface="Roboto" panose="02000000000000000000" pitchFamily="2" charset="0"/>
                <a:ea typeface="Roboto" panose="02000000000000000000" pitchFamily="2" charset="0"/>
                <a:cs typeface="Arial" panose="020B0604020202020204" pitchFamily="34" charset="0"/>
              </a:rPr>
              <a:t>from</a:t>
            </a:r>
            <a:r>
              <a:rPr lang="es-ES" sz="2400" dirty="0">
                <a:latin typeface="Roboto" panose="02000000000000000000" pitchFamily="2" charset="0"/>
                <a:ea typeface="Roboto" panose="02000000000000000000" pitchFamily="2" charset="0"/>
                <a:cs typeface="Arial" panose="020B0604020202020204" pitchFamily="34" charset="0"/>
              </a:rPr>
              <a:t> </a:t>
            </a:r>
            <a:r>
              <a:rPr lang="es-ES" sz="2400" dirty="0" err="1">
                <a:latin typeface="Roboto" panose="02000000000000000000" pitchFamily="2" charset="0"/>
                <a:ea typeface="Roboto" panose="02000000000000000000" pitchFamily="2" charset="0"/>
                <a:cs typeface="Arial" panose="020B0604020202020204" pitchFamily="34" charset="0"/>
              </a:rPr>
              <a:t>algae</a:t>
            </a:r>
            <a:endParaRPr lang="es-ES" sz="2400" dirty="0">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426083" y="68417"/>
            <a:ext cx="5495701" cy="615553"/>
          </a:xfrm>
          <a:prstGeom prst="rect">
            <a:avLst/>
          </a:prstGeom>
          <a:noFill/>
        </p:spPr>
        <p:txBody>
          <a:bodyPr wrap="square" rtlCol="0">
            <a:spAutoFit/>
          </a:bodyPr>
          <a:lstStyle/>
          <a:p>
            <a:pPr algn="r"/>
            <a:r>
              <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rPr>
              <a:t>Examples of bioproducts</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627783" y="1817180"/>
            <a:ext cx="4880313" cy="3955695"/>
          </a:xfrm>
          <a:prstGeom prst="rect">
            <a:avLst/>
          </a:prstGeom>
        </p:spPr>
      </p:pic>
      <p:pic>
        <p:nvPicPr>
          <p:cNvPr id="5" name="Picture 4">
            <a:extLst>
              <a:ext uri="{FF2B5EF4-FFF2-40B4-BE49-F238E27FC236}">
                <a16:creationId xmlns:a16="http://schemas.microsoft.com/office/drawing/2014/main" id="{BD945024-00CD-47F1-8CEC-AFF3A7CB9928}"/>
              </a:ext>
            </a:extLst>
          </p:cNvPr>
          <p:cNvPicPr>
            <a:picLocks noChangeAspect="1"/>
          </p:cNvPicPr>
          <p:nvPr/>
        </p:nvPicPr>
        <p:blipFill>
          <a:blip r:embed="rId5"/>
          <a:stretch>
            <a:fillRect/>
          </a:stretch>
        </p:blipFill>
        <p:spPr>
          <a:xfrm>
            <a:off x="468927" y="5772875"/>
            <a:ext cx="721808" cy="720000"/>
          </a:xfrm>
          <a:prstGeom prst="rect">
            <a:avLst/>
          </a:prstGeom>
        </p:spPr>
      </p:pic>
      <p:pic>
        <p:nvPicPr>
          <p:cNvPr id="8" name="Picture 7">
            <a:extLst>
              <a:ext uri="{FF2B5EF4-FFF2-40B4-BE49-F238E27FC236}">
                <a16:creationId xmlns:a16="http://schemas.microsoft.com/office/drawing/2014/main" id="{2B2E2991-1E77-4400-87BE-F36D55074B6E}"/>
              </a:ext>
            </a:extLst>
          </p:cNvPr>
          <p:cNvPicPr>
            <a:picLocks noChangeAspect="1"/>
          </p:cNvPicPr>
          <p:nvPr/>
        </p:nvPicPr>
        <p:blipFill>
          <a:blip r:embed="rId6"/>
          <a:stretch>
            <a:fillRect/>
          </a:stretch>
        </p:blipFill>
        <p:spPr>
          <a:xfrm>
            <a:off x="1275119" y="5772875"/>
            <a:ext cx="721807" cy="720000"/>
          </a:xfrm>
          <a:prstGeom prst="rect">
            <a:avLst/>
          </a:prstGeom>
        </p:spPr>
      </p:pic>
      <p:pic>
        <p:nvPicPr>
          <p:cNvPr id="13" name="Picture 12">
            <a:extLst>
              <a:ext uri="{FF2B5EF4-FFF2-40B4-BE49-F238E27FC236}">
                <a16:creationId xmlns:a16="http://schemas.microsoft.com/office/drawing/2014/main" id="{C526036B-60F6-45C9-ADC8-3C52ABE3C4CB}"/>
              </a:ext>
            </a:extLst>
          </p:cNvPr>
          <p:cNvPicPr>
            <a:picLocks noChangeAspect="1"/>
          </p:cNvPicPr>
          <p:nvPr/>
        </p:nvPicPr>
        <p:blipFill>
          <a:blip r:embed="rId7"/>
          <a:stretch>
            <a:fillRect/>
          </a:stretch>
        </p:blipFill>
        <p:spPr>
          <a:xfrm>
            <a:off x="2081310" y="5772875"/>
            <a:ext cx="721807" cy="720000"/>
          </a:xfrm>
          <a:prstGeom prst="rect">
            <a:avLst/>
          </a:prstGeom>
        </p:spPr>
      </p:pic>
      <p:pic>
        <p:nvPicPr>
          <p:cNvPr id="17" name="Picture 16">
            <a:extLst>
              <a:ext uri="{FF2B5EF4-FFF2-40B4-BE49-F238E27FC236}">
                <a16:creationId xmlns:a16="http://schemas.microsoft.com/office/drawing/2014/main" id="{90AE3AD4-7F56-401B-BFC4-0634D8AF4DED}"/>
              </a:ext>
            </a:extLst>
          </p:cNvPr>
          <p:cNvPicPr>
            <a:picLocks noChangeAspect="1"/>
          </p:cNvPicPr>
          <p:nvPr/>
        </p:nvPicPr>
        <p:blipFill>
          <a:blip r:embed="rId8"/>
          <a:stretch>
            <a:fillRect/>
          </a:stretch>
        </p:blipFill>
        <p:spPr>
          <a:xfrm>
            <a:off x="2887501" y="5772875"/>
            <a:ext cx="721807" cy="720000"/>
          </a:xfrm>
          <a:prstGeom prst="rect">
            <a:avLst/>
          </a:prstGeom>
        </p:spPr>
      </p:pic>
      <p:pic>
        <p:nvPicPr>
          <p:cNvPr id="19" name="Picture 18">
            <a:extLst>
              <a:ext uri="{FF2B5EF4-FFF2-40B4-BE49-F238E27FC236}">
                <a16:creationId xmlns:a16="http://schemas.microsoft.com/office/drawing/2014/main" id="{A6479BAF-4C6C-4276-A5E7-D2BCE20AFA08}"/>
              </a:ext>
            </a:extLst>
          </p:cNvPr>
          <p:cNvPicPr>
            <a:picLocks noChangeAspect="1"/>
          </p:cNvPicPr>
          <p:nvPr/>
        </p:nvPicPr>
        <p:blipFill>
          <a:blip r:embed="rId9"/>
          <a:stretch>
            <a:fillRect/>
          </a:stretch>
        </p:blipFill>
        <p:spPr>
          <a:xfrm>
            <a:off x="3697793" y="5772875"/>
            <a:ext cx="721807" cy="720000"/>
          </a:xfrm>
          <a:prstGeom prst="rect">
            <a:avLst/>
          </a:prstGeom>
        </p:spPr>
      </p:pic>
      <p:sp>
        <p:nvSpPr>
          <p:cNvPr id="11" name="Rectangle 10"/>
          <p:cNvSpPr/>
          <p:nvPr/>
        </p:nvSpPr>
        <p:spPr>
          <a:xfrm>
            <a:off x="9397134" y="5772875"/>
            <a:ext cx="2110962" cy="369332"/>
          </a:xfrm>
          <a:prstGeom prst="rect">
            <a:avLst/>
          </a:prstGeom>
        </p:spPr>
        <p:txBody>
          <a:bodyPr wrap="none">
            <a:spAutoFit/>
          </a:bodyPr>
          <a:lstStyle/>
          <a:p>
            <a:r>
              <a:rPr lang="en-US"/>
              <a:t>Baltic collagen, 2020</a:t>
            </a:r>
            <a:endParaRPr lang="en-US" dirty="0"/>
          </a:p>
        </p:txBody>
      </p:sp>
    </p:spTree>
    <p:extLst>
      <p:ext uri="{BB962C8B-B14F-4D97-AF65-F5344CB8AC3E}">
        <p14:creationId xmlns:p14="http://schemas.microsoft.com/office/powerpoint/2010/main" val="3056244177"/>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301073" y="1511782"/>
            <a:ext cx="6918082" cy="3539430"/>
          </a:xfrm>
          <a:prstGeom prst="rect">
            <a:avLst/>
          </a:prstGeom>
          <a:noFill/>
        </p:spPr>
        <p:txBody>
          <a:bodyPr wrap="square" rtlCol="0" anchor="t">
            <a:spAutoFit/>
          </a:bodyPr>
          <a:lstStyle/>
          <a:p>
            <a:pPr>
              <a:spcAft>
                <a:spcPts val="2400"/>
              </a:spcAft>
            </a:pPr>
            <a:r>
              <a:rPr lang="en-GB" sz="3600" b="1" dirty="0">
                <a:solidFill>
                  <a:srgbClr val="AE0917"/>
                </a:solidFill>
                <a:latin typeface="Roboto" panose="02000000000000000000" pitchFamily="2" charset="0"/>
                <a:ea typeface="Roboto" panose="02000000000000000000" pitchFamily="2" charset="0"/>
                <a:cs typeface="Arial" panose="020B0604020202020204" pitchFamily="34" charset="0"/>
              </a:rPr>
              <a:t>Food</a:t>
            </a:r>
          </a:p>
          <a:p>
            <a:pPr marL="342900" indent="-342900">
              <a:spcAft>
                <a:spcPts val="1200"/>
              </a:spcAft>
              <a:buFont typeface="Arial" charset="0"/>
              <a:buChar char="•"/>
            </a:pPr>
            <a:r>
              <a:rPr lang="es-ES" sz="2400" dirty="0" err="1">
                <a:latin typeface="Roboto" panose="02000000000000000000" pitchFamily="2" charset="0"/>
                <a:ea typeface="Roboto" panose="02000000000000000000" pitchFamily="2" charset="0"/>
                <a:cs typeface="Arial" panose="020B0604020202020204" pitchFamily="34" charset="0"/>
              </a:rPr>
              <a:t>Recovery</a:t>
            </a:r>
            <a:r>
              <a:rPr lang="es-ES" sz="2400" dirty="0">
                <a:latin typeface="Roboto" panose="02000000000000000000" pitchFamily="2" charset="0"/>
                <a:ea typeface="Roboto" panose="02000000000000000000" pitchFamily="2" charset="0"/>
                <a:cs typeface="Arial" panose="020B0604020202020204" pitchFamily="34" charset="0"/>
              </a:rPr>
              <a:t> of Omega-3</a:t>
            </a:r>
          </a:p>
          <a:p>
            <a:pPr marL="342900" indent="-342900">
              <a:spcAft>
                <a:spcPts val="1200"/>
              </a:spcAft>
              <a:buFont typeface="Arial" charset="0"/>
              <a:buChar char="•"/>
            </a:pPr>
            <a:r>
              <a:rPr lang="es-ES" sz="2400" dirty="0" err="1">
                <a:latin typeface="Roboto" panose="02000000000000000000" pitchFamily="2" charset="0"/>
                <a:ea typeface="Roboto" panose="02000000000000000000" pitchFamily="2" charset="0"/>
                <a:cs typeface="Arial" panose="020B0604020202020204" pitchFamily="34" charset="0"/>
              </a:rPr>
              <a:t>Production</a:t>
            </a:r>
            <a:r>
              <a:rPr lang="es-ES" sz="2400" dirty="0">
                <a:latin typeface="Roboto" panose="02000000000000000000" pitchFamily="2" charset="0"/>
                <a:ea typeface="Roboto" panose="02000000000000000000" pitchFamily="2" charset="0"/>
                <a:cs typeface="Arial" panose="020B0604020202020204" pitchFamily="34" charset="0"/>
              </a:rPr>
              <a:t> of </a:t>
            </a:r>
            <a:r>
              <a:rPr lang="es-ES" sz="2400" dirty="0" err="1">
                <a:latin typeface="Roboto" panose="02000000000000000000" pitchFamily="2" charset="0"/>
                <a:ea typeface="Roboto" panose="02000000000000000000" pitchFamily="2" charset="0"/>
                <a:cs typeface="Arial" panose="020B0604020202020204" pitchFamily="34" charset="0"/>
              </a:rPr>
              <a:t>fish-based</a:t>
            </a:r>
            <a:r>
              <a:rPr lang="es-ES" sz="2400" dirty="0">
                <a:latin typeface="Roboto" panose="02000000000000000000" pitchFamily="2" charset="0"/>
                <a:ea typeface="Roboto" panose="02000000000000000000" pitchFamily="2" charset="0"/>
                <a:cs typeface="Arial" panose="020B0604020202020204" pitchFamily="34" charset="0"/>
              </a:rPr>
              <a:t> </a:t>
            </a:r>
            <a:r>
              <a:rPr lang="es-ES" sz="2400" dirty="0" err="1">
                <a:latin typeface="Roboto" panose="02000000000000000000" pitchFamily="2" charset="0"/>
                <a:ea typeface="Roboto" panose="02000000000000000000" pitchFamily="2" charset="0"/>
                <a:cs typeface="Arial" panose="020B0604020202020204" pitchFamily="34" charset="0"/>
              </a:rPr>
              <a:t>flours</a:t>
            </a:r>
            <a:r>
              <a:rPr lang="es-ES" sz="2400" dirty="0">
                <a:latin typeface="Roboto" panose="02000000000000000000" pitchFamily="2" charset="0"/>
                <a:ea typeface="Roboto" panose="02000000000000000000" pitchFamily="2" charset="0"/>
                <a:cs typeface="Arial" panose="020B0604020202020204" pitchFamily="34" charset="0"/>
              </a:rPr>
              <a:t> and </a:t>
            </a:r>
            <a:r>
              <a:rPr lang="es-ES" sz="2400" dirty="0" err="1">
                <a:latin typeface="Roboto" panose="02000000000000000000" pitchFamily="2" charset="0"/>
                <a:ea typeface="Roboto" panose="02000000000000000000" pitchFamily="2" charset="0"/>
                <a:cs typeface="Arial" panose="020B0604020202020204" pitchFamily="34" charset="0"/>
              </a:rPr>
              <a:t>powders</a:t>
            </a:r>
            <a:endParaRPr lang="es-ES" sz="2400" dirty="0">
              <a:latin typeface="Roboto" panose="02000000000000000000" pitchFamily="2" charset="0"/>
              <a:ea typeface="Roboto" panose="02000000000000000000" pitchFamily="2" charset="0"/>
              <a:cs typeface="Arial" panose="020B0604020202020204" pitchFamily="34" charset="0"/>
            </a:endParaRPr>
          </a:p>
          <a:p>
            <a:pPr marL="342900" indent="-342900">
              <a:spcAft>
                <a:spcPts val="1200"/>
              </a:spcAft>
              <a:buFont typeface="Arial" charset="0"/>
              <a:buChar char="•"/>
            </a:pPr>
            <a:r>
              <a:rPr lang="en-GB" sz="2400" dirty="0">
                <a:latin typeface="Roboto" panose="02000000000000000000" pitchFamily="2" charset="0"/>
                <a:ea typeface="Roboto" panose="02000000000000000000" pitchFamily="2" charset="0"/>
                <a:cs typeface="Arial" panose="020B0604020202020204" pitchFamily="34" charset="0"/>
              </a:rPr>
              <a:t>Extraction of fish oil</a:t>
            </a:r>
            <a:endParaRPr lang="en-GB" sz="2800" b="1" dirty="0">
              <a:solidFill>
                <a:schemeClr val="accent1">
                  <a:lumMod val="75000"/>
                </a:schemeClr>
              </a:solidFill>
              <a:latin typeface="Roboto" panose="02000000000000000000" pitchFamily="2" charset="0"/>
              <a:ea typeface="Roboto" panose="02000000000000000000" pitchFamily="2" charset="0"/>
              <a:cs typeface="Arial" panose="020B0604020202020204" pitchFamily="34" charset="0"/>
            </a:endParaRPr>
          </a:p>
          <a:p>
            <a:pPr>
              <a:spcAft>
                <a:spcPts val="2400"/>
              </a:spcAft>
            </a:pPr>
            <a:endParaRPr lang="en-GB" sz="600" b="1" dirty="0">
              <a:latin typeface="Roboto" panose="02000000000000000000" pitchFamily="2" charset="0"/>
              <a:ea typeface="Roboto" panose="02000000000000000000" pitchFamily="2" charset="0"/>
              <a:cs typeface="Arial" panose="020B0604020202020204" pitchFamily="34" charset="0"/>
            </a:endParaRPr>
          </a:p>
          <a:p>
            <a:pPr>
              <a:spcAft>
                <a:spcPts val="2400"/>
              </a:spcAft>
            </a:pPr>
            <a:r>
              <a:rPr lang="en-GB" sz="2000" b="1" dirty="0">
                <a:latin typeface="Roboto" panose="02000000000000000000" pitchFamily="2" charset="0"/>
                <a:ea typeface="Roboto" panose="02000000000000000000" pitchFamily="2" charset="0"/>
                <a:cs typeface="Arial" panose="020B0604020202020204" pitchFamily="34" charset="0"/>
              </a:rPr>
              <a:t>Example - Sea Chips</a:t>
            </a:r>
            <a:r>
              <a:rPr lang="en-GB" sz="2000" dirty="0">
                <a:latin typeface="Roboto" panose="02000000000000000000" pitchFamily="2" charset="0"/>
                <a:ea typeface="Roboto" panose="02000000000000000000" pitchFamily="2" charset="0"/>
                <a:cs typeface="Arial" panose="020B0604020202020204" pitchFamily="34" charset="0"/>
              </a:rPr>
              <a:t> - handcrafted salmon skin crisps, using the often wasted nutrient-packed skin.</a:t>
            </a:r>
          </a:p>
        </p:txBody>
      </p:sp>
      <p:sp>
        <p:nvSpPr>
          <p:cNvPr id="2" name="Textfeld 1">
            <a:extLst>
              <a:ext uri="{FF2B5EF4-FFF2-40B4-BE49-F238E27FC236}">
                <a16:creationId xmlns:a16="http://schemas.microsoft.com/office/drawing/2014/main" id="{916C075C-E486-8B40-A758-F39602688645}"/>
              </a:ext>
            </a:extLst>
          </p:cNvPr>
          <p:cNvSpPr txBox="1"/>
          <p:nvPr/>
        </p:nvSpPr>
        <p:spPr>
          <a:xfrm>
            <a:off x="6745281" y="97095"/>
            <a:ext cx="5446718" cy="615553"/>
          </a:xfrm>
          <a:prstGeom prst="rect">
            <a:avLst/>
          </a:prstGeom>
          <a:noFill/>
        </p:spPr>
        <p:txBody>
          <a:bodyPr wrap="square" rtlCol="0">
            <a:spAutoFit/>
          </a:bodyPr>
          <a:lstStyle/>
          <a:p>
            <a:pPr algn="r"/>
            <a:r>
              <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rPr>
              <a:t>Examples of bioproducts</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63640" y="1605657"/>
            <a:ext cx="3810000" cy="3810000"/>
          </a:xfrm>
          <a:prstGeom prst="rect">
            <a:avLst/>
          </a:prstGeom>
        </p:spPr>
      </p:pic>
      <p:pic>
        <p:nvPicPr>
          <p:cNvPr id="11" name="Picture 10">
            <a:extLst>
              <a:ext uri="{FF2B5EF4-FFF2-40B4-BE49-F238E27FC236}">
                <a16:creationId xmlns:a16="http://schemas.microsoft.com/office/drawing/2014/main" id="{747FD147-F3A4-4130-8E54-C0F1C69CB086}"/>
              </a:ext>
            </a:extLst>
          </p:cNvPr>
          <p:cNvPicPr>
            <a:picLocks noChangeAspect="1"/>
          </p:cNvPicPr>
          <p:nvPr/>
        </p:nvPicPr>
        <p:blipFill>
          <a:blip r:embed="rId5"/>
          <a:stretch>
            <a:fillRect/>
          </a:stretch>
        </p:blipFill>
        <p:spPr>
          <a:xfrm>
            <a:off x="495706" y="5772875"/>
            <a:ext cx="721808" cy="720000"/>
          </a:xfrm>
          <a:prstGeom prst="rect">
            <a:avLst/>
          </a:prstGeom>
        </p:spPr>
      </p:pic>
      <p:pic>
        <p:nvPicPr>
          <p:cNvPr id="13" name="Picture 12">
            <a:extLst>
              <a:ext uri="{FF2B5EF4-FFF2-40B4-BE49-F238E27FC236}">
                <a16:creationId xmlns:a16="http://schemas.microsoft.com/office/drawing/2014/main" id="{53117C90-66CB-480D-BE70-AE1950B7E175}"/>
              </a:ext>
            </a:extLst>
          </p:cNvPr>
          <p:cNvPicPr>
            <a:picLocks noChangeAspect="1"/>
          </p:cNvPicPr>
          <p:nvPr/>
        </p:nvPicPr>
        <p:blipFill>
          <a:blip r:embed="rId6"/>
          <a:stretch>
            <a:fillRect/>
          </a:stretch>
        </p:blipFill>
        <p:spPr>
          <a:xfrm>
            <a:off x="1306485" y="5772875"/>
            <a:ext cx="721807" cy="720000"/>
          </a:xfrm>
          <a:prstGeom prst="rect">
            <a:avLst/>
          </a:prstGeom>
        </p:spPr>
      </p:pic>
      <p:pic>
        <p:nvPicPr>
          <p:cNvPr id="14" name="Picture 13">
            <a:extLst>
              <a:ext uri="{FF2B5EF4-FFF2-40B4-BE49-F238E27FC236}">
                <a16:creationId xmlns:a16="http://schemas.microsoft.com/office/drawing/2014/main" id="{BDEF57D1-3647-4497-B290-2A11F9BE4F47}"/>
              </a:ext>
            </a:extLst>
          </p:cNvPr>
          <p:cNvPicPr>
            <a:picLocks noChangeAspect="1"/>
          </p:cNvPicPr>
          <p:nvPr/>
        </p:nvPicPr>
        <p:blipFill>
          <a:blip r:embed="rId7"/>
          <a:stretch>
            <a:fillRect/>
          </a:stretch>
        </p:blipFill>
        <p:spPr>
          <a:xfrm>
            <a:off x="2120180" y="5772875"/>
            <a:ext cx="721807" cy="720000"/>
          </a:xfrm>
          <a:prstGeom prst="rect">
            <a:avLst/>
          </a:prstGeom>
        </p:spPr>
      </p:pic>
      <p:pic>
        <p:nvPicPr>
          <p:cNvPr id="17" name="Picture 16">
            <a:extLst>
              <a:ext uri="{FF2B5EF4-FFF2-40B4-BE49-F238E27FC236}">
                <a16:creationId xmlns:a16="http://schemas.microsoft.com/office/drawing/2014/main" id="{CCD31E70-1168-4781-8FFB-CF361B23395E}"/>
              </a:ext>
            </a:extLst>
          </p:cNvPr>
          <p:cNvPicPr>
            <a:picLocks noChangeAspect="1"/>
          </p:cNvPicPr>
          <p:nvPr/>
        </p:nvPicPr>
        <p:blipFill>
          <a:blip r:embed="rId8"/>
          <a:stretch>
            <a:fillRect/>
          </a:stretch>
        </p:blipFill>
        <p:spPr>
          <a:xfrm>
            <a:off x="2940147" y="5772875"/>
            <a:ext cx="721807" cy="720000"/>
          </a:xfrm>
          <a:prstGeom prst="rect">
            <a:avLst/>
          </a:prstGeom>
        </p:spPr>
      </p:pic>
      <p:pic>
        <p:nvPicPr>
          <p:cNvPr id="18" name="Picture 17">
            <a:extLst>
              <a:ext uri="{FF2B5EF4-FFF2-40B4-BE49-F238E27FC236}">
                <a16:creationId xmlns:a16="http://schemas.microsoft.com/office/drawing/2014/main" id="{A1CEFC30-B549-4DBA-B2C8-776590A5D28F}"/>
              </a:ext>
            </a:extLst>
          </p:cNvPr>
          <p:cNvPicPr>
            <a:picLocks noChangeAspect="1"/>
          </p:cNvPicPr>
          <p:nvPr/>
        </p:nvPicPr>
        <p:blipFill>
          <a:blip r:embed="rId9"/>
          <a:stretch>
            <a:fillRect/>
          </a:stretch>
        </p:blipFill>
        <p:spPr>
          <a:xfrm>
            <a:off x="3760114" y="5772875"/>
            <a:ext cx="721807" cy="720000"/>
          </a:xfrm>
          <a:prstGeom prst="rect">
            <a:avLst/>
          </a:prstGeom>
        </p:spPr>
      </p:pic>
    </p:spTree>
    <p:extLst>
      <p:ext uri="{BB962C8B-B14F-4D97-AF65-F5344CB8AC3E}">
        <p14:creationId xmlns:p14="http://schemas.microsoft.com/office/powerpoint/2010/main" val="3064059665"/>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0"/>
          </a:xfrm>
          <a:prstGeom prst="rect">
            <a:avLst/>
          </a:prstGeom>
          <a:solidFill>
            <a:srgbClr val="AE0917"/>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372352" y="1269655"/>
            <a:ext cx="6460720" cy="3380413"/>
          </a:xfrm>
          <a:prstGeom prst="rect">
            <a:avLst/>
          </a:prstGeom>
          <a:noFill/>
        </p:spPr>
        <p:txBody>
          <a:bodyPr wrap="square" rtlCol="0" anchor="t">
            <a:spAutoFit/>
          </a:bodyPr>
          <a:lstStyle/>
          <a:p>
            <a:pPr>
              <a:spcAft>
                <a:spcPts val="2400"/>
              </a:spcAft>
            </a:pPr>
            <a:r>
              <a:rPr lang="en-GB" sz="3200" b="1" dirty="0">
                <a:solidFill>
                  <a:srgbClr val="AE0917"/>
                </a:solidFill>
                <a:latin typeface="Roboto" panose="02000000000000000000" pitchFamily="2" charset="0"/>
                <a:ea typeface="Roboto" panose="02000000000000000000" pitchFamily="2" charset="0"/>
                <a:cs typeface="Arial" panose="020B0604020202020204" pitchFamily="34" charset="0"/>
              </a:rPr>
              <a:t>Packaging</a:t>
            </a:r>
          </a:p>
          <a:p>
            <a:pPr>
              <a:spcAft>
                <a:spcPts val="1000"/>
              </a:spcAft>
            </a:pPr>
            <a:r>
              <a:rPr lang="en-GB" sz="2000" b="1" dirty="0" err="1">
                <a:latin typeface="Roboto" panose="02000000000000000000" pitchFamily="2" charset="0"/>
                <a:ea typeface="Roboto" panose="02000000000000000000" pitchFamily="2" charset="0"/>
                <a:cs typeface="Arial" panose="020B0604020202020204" pitchFamily="34" charset="0"/>
              </a:rPr>
              <a:t>Ooho</a:t>
            </a:r>
            <a:r>
              <a:rPr lang="en-GB" sz="2000" b="1" dirty="0">
                <a:latin typeface="Roboto" panose="02000000000000000000" pitchFamily="2" charset="0"/>
                <a:ea typeface="Roboto" panose="02000000000000000000" pitchFamily="2" charset="0"/>
                <a:cs typeface="Arial" panose="020B0604020202020204" pitchFamily="34" charset="0"/>
              </a:rPr>
              <a:t>!</a:t>
            </a:r>
            <a:r>
              <a:rPr lang="en-GB" sz="2000" dirty="0">
                <a:latin typeface="Roboto" panose="02000000000000000000" pitchFamily="2" charset="0"/>
                <a:ea typeface="Roboto" panose="02000000000000000000" pitchFamily="2" charset="0"/>
                <a:cs typeface="Arial" panose="020B0604020202020204" pitchFamily="34" charset="0"/>
              </a:rPr>
              <a:t> - Sustainable packaging made from a combination of brown seaweed and plants</a:t>
            </a:r>
          </a:p>
          <a:p>
            <a:pPr marL="285750" indent="-285750">
              <a:spcAft>
                <a:spcPts val="1500"/>
              </a:spcAft>
              <a:buFont typeface="Arial" panose="020B0604020202020204" pitchFamily="34" charset="0"/>
              <a:buChar char="•"/>
            </a:pPr>
            <a:r>
              <a:rPr lang="es-ES" sz="2000" dirty="0" err="1">
                <a:latin typeface="Roboto" panose="02000000000000000000" pitchFamily="2" charset="0"/>
                <a:ea typeface="Roboto" panose="02000000000000000000" pitchFamily="2" charset="0"/>
                <a:cs typeface="Arial" panose="020B0604020202020204" pitchFamily="34" charset="0"/>
              </a:rPr>
              <a:t>Edible</a:t>
            </a:r>
            <a:r>
              <a:rPr lang="es-ES" sz="2000" dirty="0">
                <a:latin typeface="Roboto" panose="02000000000000000000" pitchFamily="2" charset="0"/>
                <a:ea typeface="Roboto" panose="02000000000000000000" pitchFamily="2" charset="0"/>
                <a:cs typeface="Arial" panose="020B0604020202020204" pitchFamily="34" charset="0"/>
              </a:rPr>
              <a:t> and </a:t>
            </a:r>
            <a:r>
              <a:rPr lang="es-ES" sz="2000" dirty="0" err="1">
                <a:latin typeface="Roboto" panose="02000000000000000000" pitchFamily="2" charset="0"/>
                <a:ea typeface="Roboto" panose="02000000000000000000" pitchFamily="2" charset="0"/>
                <a:cs typeface="Arial" panose="020B0604020202020204" pitchFamily="34" charset="0"/>
              </a:rPr>
              <a:t>tasteless</a:t>
            </a:r>
            <a:r>
              <a:rPr lang="es-ES" sz="2000" dirty="0">
                <a:latin typeface="Roboto" panose="02000000000000000000" pitchFamily="2" charset="0"/>
                <a:ea typeface="Roboto" panose="02000000000000000000" pitchFamily="2" charset="0"/>
                <a:cs typeface="Arial" panose="020B0604020202020204" pitchFamily="34" charset="0"/>
              </a:rPr>
              <a:t> </a:t>
            </a:r>
            <a:r>
              <a:rPr lang="es-ES" sz="2000" dirty="0" err="1">
                <a:latin typeface="Roboto" panose="02000000000000000000" pitchFamily="2" charset="0"/>
                <a:ea typeface="Roboto" panose="02000000000000000000" pitchFamily="2" charset="0"/>
                <a:cs typeface="Arial" panose="020B0604020202020204" pitchFamily="34" charset="0"/>
              </a:rPr>
              <a:t>packaging</a:t>
            </a:r>
            <a:endParaRPr lang="es-ES" sz="2000" dirty="0">
              <a:latin typeface="Roboto" panose="02000000000000000000" pitchFamily="2" charset="0"/>
              <a:ea typeface="Roboto" panose="02000000000000000000" pitchFamily="2" charset="0"/>
              <a:cs typeface="Arial" panose="020B0604020202020204" pitchFamily="34" charset="0"/>
            </a:endParaRPr>
          </a:p>
          <a:p>
            <a:pPr>
              <a:spcAft>
                <a:spcPts val="1500"/>
              </a:spcAft>
            </a:pPr>
            <a:r>
              <a:rPr lang="en-GB" sz="2000" b="1" dirty="0" err="1">
                <a:latin typeface="Roboto" panose="02000000000000000000" pitchFamily="2" charset="0"/>
                <a:ea typeface="Roboto" panose="02000000000000000000" pitchFamily="2" charset="0"/>
                <a:cs typeface="Arial" panose="020B0604020202020204" pitchFamily="34" charset="0"/>
              </a:rPr>
              <a:t>MarinaTex</a:t>
            </a:r>
            <a:r>
              <a:rPr lang="en-GB" sz="2000" dirty="0">
                <a:latin typeface="Roboto" panose="02000000000000000000" pitchFamily="2" charset="0"/>
                <a:ea typeface="Roboto" panose="02000000000000000000" pitchFamily="2" charset="0"/>
                <a:cs typeface="Arial" panose="020B0604020202020204" pitchFamily="34" charset="0"/>
              </a:rPr>
              <a:t> - A home compostable alternative to plastic. </a:t>
            </a:r>
          </a:p>
          <a:p>
            <a:pPr marL="285750" indent="-285750">
              <a:spcAft>
                <a:spcPts val="1000"/>
              </a:spcAft>
              <a:buFont typeface="Arial" panose="020B0604020202020204" pitchFamily="34" charset="0"/>
              <a:buChar char="•"/>
            </a:pPr>
            <a:r>
              <a:rPr lang="en-GB" sz="2000" dirty="0">
                <a:latin typeface="Roboto" panose="02000000000000000000" pitchFamily="2" charset="0"/>
                <a:ea typeface="Roboto" panose="02000000000000000000" pitchFamily="2" charset="0"/>
                <a:cs typeface="Arial" panose="020B0604020202020204" pitchFamily="34" charset="0"/>
              </a:rPr>
              <a:t>Made from fish waste and compostable materials</a:t>
            </a:r>
          </a:p>
          <a:p>
            <a:pPr marL="285750" indent="-285750">
              <a:spcAft>
                <a:spcPts val="600"/>
              </a:spcAft>
              <a:buFont typeface="Arial" panose="020B0604020202020204" pitchFamily="34" charset="0"/>
              <a:buChar char="•"/>
            </a:pPr>
            <a:r>
              <a:rPr lang="en-GB" sz="2000" dirty="0">
                <a:latin typeface="Roboto" panose="02000000000000000000" pitchFamily="2" charset="0"/>
                <a:ea typeface="Roboto" panose="02000000000000000000" pitchFamily="2" charset="0"/>
                <a:cs typeface="Arial" panose="020B0604020202020204" pitchFamily="34" charset="0"/>
              </a:rPr>
              <a:t>Degrades in the soil environment within 6 weeks </a:t>
            </a:r>
          </a:p>
        </p:txBody>
      </p:sp>
      <p:sp>
        <p:nvSpPr>
          <p:cNvPr id="2" name="Textfeld 1">
            <a:extLst>
              <a:ext uri="{FF2B5EF4-FFF2-40B4-BE49-F238E27FC236}">
                <a16:creationId xmlns:a16="http://schemas.microsoft.com/office/drawing/2014/main" id="{916C075C-E486-8B40-A758-F39602688645}"/>
              </a:ext>
            </a:extLst>
          </p:cNvPr>
          <p:cNvSpPr txBox="1"/>
          <p:nvPr/>
        </p:nvSpPr>
        <p:spPr>
          <a:xfrm>
            <a:off x="6401592" y="115272"/>
            <a:ext cx="5495701" cy="615553"/>
          </a:xfrm>
          <a:prstGeom prst="rect">
            <a:avLst/>
          </a:prstGeom>
          <a:noFill/>
        </p:spPr>
        <p:txBody>
          <a:bodyPr wrap="square" rtlCol="0">
            <a:spAutoFit/>
          </a:bodyPr>
          <a:lstStyle/>
          <a:p>
            <a:pPr algn="r"/>
            <a:r>
              <a:rPr lang="en-GB" sz="3400" b="1" spc="100">
                <a:solidFill>
                  <a:schemeClr val="bg1"/>
                </a:solidFill>
                <a:latin typeface="Roboto" panose="02000000000000000000" pitchFamily="2" charset="0"/>
                <a:ea typeface="Roboto" panose="02000000000000000000" pitchFamily="2" charset="0"/>
                <a:cs typeface="Arial" panose="020B0604020202020204" pitchFamily="34" charset="0"/>
              </a:rPr>
              <a:t>Examples of bioproducts</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83635" y="1239781"/>
            <a:ext cx="3305164" cy="3111454"/>
          </a:xfrm>
          <a:prstGeom prst="rect">
            <a:avLst/>
          </a:prstGeom>
        </p:spPr>
      </p:pic>
      <p:pic>
        <p:nvPicPr>
          <p:cNvPr id="6" name="Picture 5">
            <a:extLst>
              <a:ext uri="{FF2B5EF4-FFF2-40B4-BE49-F238E27FC236}">
                <a16:creationId xmlns:a16="http://schemas.microsoft.com/office/drawing/2014/main" id="{76B8564E-CE16-4130-83DA-5C747C90112E}"/>
              </a:ext>
            </a:extLst>
          </p:cNvPr>
          <p:cNvPicPr>
            <a:picLocks noChangeAspect="1"/>
          </p:cNvPicPr>
          <p:nvPr/>
        </p:nvPicPr>
        <p:blipFill>
          <a:blip r:embed="rId5"/>
          <a:stretch>
            <a:fillRect/>
          </a:stretch>
        </p:blipFill>
        <p:spPr>
          <a:xfrm>
            <a:off x="507416" y="5005324"/>
            <a:ext cx="721807" cy="720000"/>
          </a:xfrm>
          <a:prstGeom prst="rect">
            <a:avLst/>
          </a:prstGeom>
        </p:spPr>
      </p:pic>
      <p:pic>
        <p:nvPicPr>
          <p:cNvPr id="8" name="Picture 7">
            <a:extLst>
              <a:ext uri="{FF2B5EF4-FFF2-40B4-BE49-F238E27FC236}">
                <a16:creationId xmlns:a16="http://schemas.microsoft.com/office/drawing/2014/main" id="{1A65B42E-7AD8-4B3B-B5D2-87055C3010B3}"/>
              </a:ext>
            </a:extLst>
          </p:cNvPr>
          <p:cNvPicPr>
            <a:picLocks noChangeAspect="1"/>
          </p:cNvPicPr>
          <p:nvPr/>
        </p:nvPicPr>
        <p:blipFill>
          <a:blip r:embed="rId6"/>
          <a:stretch>
            <a:fillRect/>
          </a:stretch>
        </p:blipFill>
        <p:spPr>
          <a:xfrm>
            <a:off x="1320554" y="5005324"/>
            <a:ext cx="721808" cy="720000"/>
          </a:xfrm>
          <a:prstGeom prst="rect">
            <a:avLst/>
          </a:prstGeom>
        </p:spPr>
      </p:pic>
      <p:pic>
        <p:nvPicPr>
          <p:cNvPr id="13" name="Picture 12">
            <a:extLst>
              <a:ext uri="{FF2B5EF4-FFF2-40B4-BE49-F238E27FC236}">
                <a16:creationId xmlns:a16="http://schemas.microsoft.com/office/drawing/2014/main" id="{3FE24886-2B10-441C-9A48-C6C61A59F8CF}"/>
              </a:ext>
            </a:extLst>
          </p:cNvPr>
          <p:cNvPicPr>
            <a:picLocks noChangeAspect="1"/>
          </p:cNvPicPr>
          <p:nvPr/>
        </p:nvPicPr>
        <p:blipFill>
          <a:blip r:embed="rId7"/>
          <a:stretch>
            <a:fillRect/>
          </a:stretch>
        </p:blipFill>
        <p:spPr>
          <a:xfrm>
            <a:off x="2133693" y="5005324"/>
            <a:ext cx="721807" cy="720000"/>
          </a:xfrm>
          <a:prstGeom prst="rect">
            <a:avLst/>
          </a:prstGeom>
        </p:spPr>
      </p:pic>
      <p:pic>
        <p:nvPicPr>
          <p:cNvPr id="17" name="Picture 16">
            <a:extLst>
              <a:ext uri="{FF2B5EF4-FFF2-40B4-BE49-F238E27FC236}">
                <a16:creationId xmlns:a16="http://schemas.microsoft.com/office/drawing/2014/main" id="{7707559F-7381-42DF-8926-8F6782D14013}"/>
              </a:ext>
            </a:extLst>
          </p:cNvPr>
          <p:cNvPicPr>
            <a:picLocks noChangeAspect="1"/>
          </p:cNvPicPr>
          <p:nvPr/>
        </p:nvPicPr>
        <p:blipFill>
          <a:blip r:embed="rId8"/>
          <a:stretch>
            <a:fillRect/>
          </a:stretch>
        </p:blipFill>
        <p:spPr>
          <a:xfrm>
            <a:off x="507417" y="5774538"/>
            <a:ext cx="721807" cy="720000"/>
          </a:xfrm>
          <a:prstGeom prst="rect">
            <a:avLst/>
          </a:prstGeom>
        </p:spPr>
      </p:pic>
      <p:pic>
        <p:nvPicPr>
          <p:cNvPr id="19" name="Picture 18">
            <a:extLst>
              <a:ext uri="{FF2B5EF4-FFF2-40B4-BE49-F238E27FC236}">
                <a16:creationId xmlns:a16="http://schemas.microsoft.com/office/drawing/2014/main" id="{49B06A8D-BCA2-4EE0-AF76-BE12CC03D0B7}"/>
              </a:ext>
            </a:extLst>
          </p:cNvPr>
          <p:cNvPicPr>
            <a:picLocks noChangeAspect="1"/>
          </p:cNvPicPr>
          <p:nvPr/>
        </p:nvPicPr>
        <p:blipFill>
          <a:blip r:embed="rId9"/>
          <a:stretch>
            <a:fillRect/>
          </a:stretch>
        </p:blipFill>
        <p:spPr>
          <a:xfrm>
            <a:off x="1325877" y="5772875"/>
            <a:ext cx="720000" cy="720000"/>
          </a:xfrm>
          <a:prstGeom prst="rect">
            <a:avLst/>
          </a:prstGeom>
        </p:spPr>
      </p:pic>
      <p:pic>
        <p:nvPicPr>
          <p:cNvPr id="21" name="Picture 20">
            <a:extLst>
              <a:ext uri="{FF2B5EF4-FFF2-40B4-BE49-F238E27FC236}">
                <a16:creationId xmlns:a16="http://schemas.microsoft.com/office/drawing/2014/main" id="{6FA5FA7E-CA0C-49DE-A7DB-D57961CB6499}"/>
              </a:ext>
            </a:extLst>
          </p:cNvPr>
          <p:cNvPicPr>
            <a:picLocks noChangeAspect="1"/>
          </p:cNvPicPr>
          <p:nvPr/>
        </p:nvPicPr>
        <p:blipFill>
          <a:blip r:embed="rId10"/>
          <a:stretch>
            <a:fillRect/>
          </a:stretch>
        </p:blipFill>
        <p:spPr>
          <a:xfrm>
            <a:off x="2140722" y="5772875"/>
            <a:ext cx="721807" cy="720000"/>
          </a:xfrm>
          <a:prstGeom prst="rect">
            <a:avLst/>
          </a:prstGeom>
        </p:spPr>
      </p:pic>
      <p:pic>
        <p:nvPicPr>
          <p:cNvPr id="23" name="Picture 22">
            <a:extLst>
              <a:ext uri="{FF2B5EF4-FFF2-40B4-BE49-F238E27FC236}">
                <a16:creationId xmlns:a16="http://schemas.microsoft.com/office/drawing/2014/main" id="{6BEF3875-6948-4B77-82BB-6B953E821509}"/>
              </a:ext>
            </a:extLst>
          </p:cNvPr>
          <p:cNvPicPr>
            <a:picLocks noChangeAspect="1"/>
          </p:cNvPicPr>
          <p:nvPr/>
        </p:nvPicPr>
        <p:blipFill>
          <a:blip r:embed="rId11"/>
          <a:stretch>
            <a:fillRect/>
          </a:stretch>
        </p:blipFill>
        <p:spPr>
          <a:xfrm>
            <a:off x="2966634" y="5772875"/>
            <a:ext cx="721807" cy="720000"/>
          </a:xfrm>
          <a:prstGeom prst="rect">
            <a:avLst/>
          </a:prstGeom>
        </p:spPr>
      </p:pic>
      <p:sp>
        <p:nvSpPr>
          <p:cNvPr id="11" name="TextBox 10"/>
          <p:cNvSpPr txBox="1"/>
          <p:nvPr/>
        </p:nvSpPr>
        <p:spPr>
          <a:xfrm>
            <a:off x="6370954" y="5214366"/>
            <a:ext cx="5526340" cy="923330"/>
          </a:xfrm>
          <a:prstGeom prst="rect">
            <a:avLst/>
          </a:prstGeom>
          <a:noFill/>
        </p:spPr>
        <p:txBody>
          <a:bodyPr wrap="square" rtlCol="0">
            <a:spAutoFit/>
          </a:bodyPr>
          <a:lstStyle/>
          <a:p>
            <a:r>
              <a:rPr lang="en-US" dirty="0"/>
              <a:t>In 2019, London marathon runners were given edible seaweed pouches filled with a sports drink instead of plastic bottles.</a:t>
            </a:r>
          </a:p>
        </p:txBody>
      </p:sp>
      <p:pic>
        <p:nvPicPr>
          <p:cNvPr id="12" name="Picture 11"/>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450048" y="2845366"/>
            <a:ext cx="2912656" cy="2242820"/>
          </a:xfrm>
          <a:prstGeom prst="rect">
            <a:avLst/>
          </a:prstGeom>
        </p:spPr>
      </p:pic>
    </p:spTree>
    <p:extLst>
      <p:ext uri="{BB962C8B-B14F-4D97-AF65-F5344CB8AC3E}">
        <p14:creationId xmlns:p14="http://schemas.microsoft.com/office/powerpoint/2010/main" val="328128179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 name="Textfeld 9">
            <a:extLst>
              <a:ext uri="{FF2B5EF4-FFF2-40B4-BE49-F238E27FC236}">
                <a16:creationId xmlns:a16="http://schemas.microsoft.com/office/drawing/2014/main" id="{8DA0CED4-49C8-2449-95D6-706ECBA6F632}"/>
              </a:ext>
            </a:extLst>
          </p:cNvPr>
          <p:cNvSpPr txBox="1"/>
          <p:nvPr/>
        </p:nvSpPr>
        <p:spPr>
          <a:xfrm>
            <a:off x="508728" y="1911105"/>
            <a:ext cx="4931037" cy="2123658"/>
          </a:xfrm>
          <a:prstGeom prst="rect">
            <a:avLst/>
          </a:prstGeom>
          <a:noFill/>
        </p:spPr>
        <p:txBody>
          <a:bodyPr wrap="square" rtlCol="0" anchor="t">
            <a:spAutoFit/>
          </a:bodyPr>
          <a:lstStyle/>
          <a:p>
            <a:pPr algn="just">
              <a:spcAft>
                <a:spcPts val="2400"/>
              </a:spcAft>
            </a:pPr>
            <a:r>
              <a:rPr lang="en-GB" sz="3200" b="1" dirty="0">
                <a:solidFill>
                  <a:srgbClr val="AE0917"/>
                </a:solidFill>
                <a:latin typeface="Roboto" panose="02000000000000000000" pitchFamily="2" charset="0"/>
                <a:ea typeface="Roboto" panose="02000000000000000000" pitchFamily="2" charset="0"/>
                <a:cs typeface="Arial" panose="020B0604020202020204" pitchFamily="34" charset="0"/>
              </a:rPr>
              <a:t>Clothing</a:t>
            </a:r>
            <a:endParaRPr lang="en-GB" b="1" dirty="0">
              <a:latin typeface="Roboto" panose="02000000000000000000" pitchFamily="2" charset="0"/>
              <a:ea typeface="Roboto" panose="02000000000000000000" pitchFamily="2" charset="0"/>
              <a:cs typeface="Arial" panose="020B0604020202020204" pitchFamily="34" charset="0"/>
            </a:endParaRPr>
          </a:p>
          <a:p>
            <a:pPr>
              <a:spcAft>
                <a:spcPts val="2400"/>
              </a:spcAft>
            </a:pPr>
            <a:r>
              <a:rPr lang="en-GB" sz="2000" b="1" dirty="0">
                <a:latin typeface="Roboto" panose="02000000000000000000" pitchFamily="2" charset="0"/>
                <a:ea typeface="Roboto" panose="02000000000000000000" pitchFamily="2" charset="0"/>
                <a:cs typeface="Arial" panose="020B0604020202020204" pitchFamily="34" charset="0"/>
              </a:rPr>
              <a:t>Bloom</a:t>
            </a:r>
            <a:r>
              <a:rPr lang="en-GB" sz="2000" dirty="0">
                <a:latin typeface="Roboto" panose="02000000000000000000" pitchFamily="2" charset="0"/>
                <a:ea typeface="Roboto" panose="02000000000000000000" pitchFamily="2" charset="0"/>
                <a:cs typeface="Arial" panose="020B0604020202020204" pitchFamily="34" charset="0"/>
              </a:rPr>
              <a:t> - Foam with different applications made from algae waste in polluted water. Material is biodegradable and helps mitigate negative effect from excessive algae growth.</a:t>
            </a:r>
          </a:p>
        </p:txBody>
      </p:sp>
      <p:sp>
        <p:nvSpPr>
          <p:cNvPr id="2" name="Textfeld 1">
            <a:extLst>
              <a:ext uri="{FF2B5EF4-FFF2-40B4-BE49-F238E27FC236}">
                <a16:creationId xmlns:a16="http://schemas.microsoft.com/office/drawing/2014/main" id="{916C075C-E486-8B40-A758-F39602688645}"/>
              </a:ext>
            </a:extLst>
          </p:cNvPr>
          <p:cNvSpPr txBox="1"/>
          <p:nvPr/>
        </p:nvSpPr>
        <p:spPr>
          <a:xfrm>
            <a:off x="6718599" y="149422"/>
            <a:ext cx="5446717" cy="615553"/>
          </a:xfrm>
          <a:prstGeom prst="rect">
            <a:avLst/>
          </a:prstGeom>
          <a:noFill/>
        </p:spPr>
        <p:txBody>
          <a:bodyPr wrap="square" rtlCol="0">
            <a:spAutoFit/>
          </a:bodyPr>
          <a:lstStyle/>
          <a:p>
            <a:pPr algn="r"/>
            <a:r>
              <a:rPr lang="en-GB" sz="3400" b="1" spc="100">
                <a:solidFill>
                  <a:schemeClr val="bg1"/>
                </a:solidFill>
                <a:latin typeface="Roboto" panose="02000000000000000000" pitchFamily="2" charset="0"/>
                <a:ea typeface="Roboto" panose="02000000000000000000" pitchFamily="2" charset="0"/>
                <a:cs typeface="Arial" panose="020B0604020202020204" pitchFamily="34" charset="0"/>
              </a:rPr>
              <a:t>Examples of bioproducts</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3" name="Imagen 2"/>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718599" y="1912457"/>
            <a:ext cx="4283242" cy="3800475"/>
          </a:xfrm>
          <a:prstGeom prst="rect">
            <a:avLst/>
          </a:prstGeom>
        </p:spPr>
      </p:pic>
      <p:pic>
        <p:nvPicPr>
          <p:cNvPr id="6" name="Picture 5">
            <a:extLst>
              <a:ext uri="{FF2B5EF4-FFF2-40B4-BE49-F238E27FC236}">
                <a16:creationId xmlns:a16="http://schemas.microsoft.com/office/drawing/2014/main" id="{091E381A-C97C-4222-B616-835CE7F71D05}"/>
              </a:ext>
            </a:extLst>
          </p:cNvPr>
          <p:cNvPicPr>
            <a:picLocks noChangeAspect="1"/>
          </p:cNvPicPr>
          <p:nvPr/>
        </p:nvPicPr>
        <p:blipFill>
          <a:blip r:embed="rId5"/>
          <a:stretch>
            <a:fillRect/>
          </a:stretch>
        </p:blipFill>
        <p:spPr>
          <a:xfrm>
            <a:off x="474198" y="4992932"/>
            <a:ext cx="721805" cy="720000"/>
          </a:xfrm>
          <a:prstGeom prst="rect">
            <a:avLst/>
          </a:prstGeom>
        </p:spPr>
      </p:pic>
      <p:pic>
        <p:nvPicPr>
          <p:cNvPr id="8" name="Picture 7">
            <a:extLst>
              <a:ext uri="{FF2B5EF4-FFF2-40B4-BE49-F238E27FC236}">
                <a16:creationId xmlns:a16="http://schemas.microsoft.com/office/drawing/2014/main" id="{A09636FA-3491-4066-ABAE-67D791DAF8D1}"/>
              </a:ext>
            </a:extLst>
          </p:cNvPr>
          <p:cNvPicPr>
            <a:picLocks noChangeAspect="1"/>
          </p:cNvPicPr>
          <p:nvPr/>
        </p:nvPicPr>
        <p:blipFill>
          <a:blip r:embed="rId6"/>
          <a:stretch>
            <a:fillRect/>
          </a:stretch>
        </p:blipFill>
        <p:spPr>
          <a:xfrm>
            <a:off x="1309998" y="4992932"/>
            <a:ext cx="721805" cy="720000"/>
          </a:xfrm>
          <a:prstGeom prst="rect">
            <a:avLst/>
          </a:prstGeom>
        </p:spPr>
      </p:pic>
      <p:pic>
        <p:nvPicPr>
          <p:cNvPr id="13" name="Picture 12">
            <a:extLst>
              <a:ext uri="{FF2B5EF4-FFF2-40B4-BE49-F238E27FC236}">
                <a16:creationId xmlns:a16="http://schemas.microsoft.com/office/drawing/2014/main" id="{6190F249-E5FB-40BC-A55F-5EAAA94F6FCC}"/>
              </a:ext>
            </a:extLst>
          </p:cNvPr>
          <p:cNvPicPr>
            <a:picLocks noChangeAspect="1"/>
          </p:cNvPicPr>
          <p:nvPr/>
        </p:nvPicPr>
        <p:blipFill>
          <a:blip r:embed="rId7"/>
          <a:stretch>
            <a:fillRect/>
          </a:stretch>
        </p:blipFill>
        <p:spPr>
          <a:xfrm>
            <a:off x="2138447" y="4993072"/>
            <a:ext cx="721805" cy="720000"/>
          </a:xfrm>
          <a:prstGeom prst="rect">
            <a:avLst/>
          </a:prstGeom>
        </p:spPr>
      </p:pic>
      <p:pic>
        <p:nvPicPr>
          <p:cNvPr id="17" name="Picture 16">
            <a:extLst>
              <a:ext uri="{FF2B5EF4-FFF2-40B4-BE49-F238E27FC236}">
                <a16:creationId xmlns:a16="http://schemas.microsoft.com/office/drawing/2014/main" id="{338134A3-3CAC-4621-9BA2-EBEBDD3A1AA4}"/>
              </a:ext>
            </a:extLst>
          </p:cNvPr>
          <p:cNvPicPr>
            <a:picLocks noChangeAspect="1"/>
          </p:cNvPicPr>
          <p:nvPr/>
        </p:nvPicPr>
        <p:blipFill>
          <a:blip r:embed="rId8"/>
          <a:stretch>
            <a:fillRect/>
          </a:stretch>
        </p:blipFill>
        <p:spPr>
          <a:xfrm>
            <a:off x="2974247" y="4992932"/>
            <a:ext cx="721805" cy="720000"/>
          </a:xfrm>
          <a:prstGeom prst="rect">
            <a:avLst/>
          </a:prstGeom>
        </p:spPr>
      </p:pic>
      <p:pic>
        <p:nvPicPr>
          <p:cNvPr id="19" name="Picture 18">
            <a:extLst>
              <a:ext uri="{FF2B5EF4-FFF2-40B4-BE49-F238E27FC236}">
                <a16:creationId xmlns:a16="http://schemas.microsoft.com/office/drawing/2014/main" id="{B141F722-F7BC-4D39-861A-AA08609C54E6}"/>
              </a:ext>
            </a:extLst>
          </p:cNvPr>
          <p:cNvPicPr>
            <a:picLocks noChangeAspect="1"/>
          </p:cNvPicPr>
          <p:nvPr/>
        </p:nvPicPr>
        <p:blipFill>
          <a:blip r:embed="rId9"/>
          <a:stretch>
            <a:fillRect/>
          </a:stretch>
        </p:blipFill>
        <p:spPr>
          <a:xfrm>
            <a:off x="474197" y="5772875"/>
            <a:ext cx="721805" cy="720000"/>
          </a:xfrm>
          <a:prstGeom prst="rect">
            <a:avLst/>
          </a:prstGeom>
        </p:spPr>
      </p:pic>
      <p:pic>
        <p:nvPicPr>
          <p:cNvPr id="21" name="Picture 20">
            <a:extLst>
              <a:ext uri="{FF2B5EF4-FFF2-40B4-BE49-F238E27FC236}">
                <a16:creationId xmlns:a16="http://schemas.microsoft.com/office/drawing/2014/main" id="{D4DBC9E6-9D41-4EFE-9FC8-4A07EB5F63D8}"/>
              </a:ext>
            </a:extLst>
          </p:cNvPr>
          <p:cNvPicPr>
            <a:picLocks noChangeAspect="1"/>
          </p:cNvPicPr>
          <p:nvPr/>
        </p:nvPicPr>
        <p:blipFill>
          <a:blip r:embed="rId10"/>
          <a:stretch>
            <a:fillRect/>
          </a:stretch>
        </p:blipFill>
        <p:spPr>
          <a:xfrm>
            <a:off x="1309998" y="5772875"/>
            <a:ext cx="720000" cy="720000"/>
          </a:xfrm>
          <a:prstGeom prst="rect">
            <a:avLst/>
          </a:prstGeom>
        </p:spPr>
      </p:pic>
      <p:pic>
        <p:nvPicPr>
          <p:cNvPr id="23" name="Picture 22">
            <a:extLst>
              <a:ext uri="{FF2B5EF4-FFF2-40B4-BE49-F238E27FC236}">
                <a16:creationId xmlns:a16="http://schemas.microsoft.com/office/drawing/2014/main" id="{E9792A23-25E7-463A-A175-320696E6B59E}"/>
              </a:ext>
            </a:extLst>
          </p:cNvPr>
          <p:cNvPicPr>
            <a:picLocks noChangeAspect="1"/>
          </p:cNvPicPr>
          <p:nvPr/>
        </p:nvPicPr>
        <p:blipFill>
          <a:blip r:embed="rId11"/>
          <a:stretch>
            <a:fillRect/>
          </a:stretch>
        </p:blipFill>
        <p:spPr>
          <a:xfrm>
            <a:off x="2138446" y="5772875"/>
            <a:ext cx="721805" cy="720000"/>
          </a:xfrm>
          <a:prstGeom prst="rect">
            <a:avLst/>
          </a:prstGeom>
        </p:spPr>
      </p:pic>
      <p:pic>
        <p:nvPicPr>
          <p:cNvPr id="25" name="Picture 24">
            <a:extLst>
              <a:ext uri="{FF2B5EF4-FFF2-40B4-BE49-F238E27FC236}">
                <a16:creationId xmlns:a16="http://schemas.microsoft.com/office/drawing/2014/main" id="{C109F0DF-2713-4F32-9B21-7C0281419EAF}"/>
              </a:ext>
            </a:extLst>
          </p:cNvPr>
          <p:cNvPicPr>
            <a:picLocks noChangeAspect="1"/>
          </p:cNvPicPr>
          <p:nvPr/>
        </p:nvPicPr>
        <p:blipFill>
          <a:blip r:embed="rId12"/>
          <a:stretch>
            <a:fillRect/>
          </a:stretch>
        </p:blipFill>
        <p:spPr>
          <a:xfrm>
            <a:off x="2974247" y="5772875"/>
            <a:ext cx="721805" cy="720000"/>
          </a:xfrm>
          <a:prstGeom prst="rect">
            <a:avLst/>
          </a:prstGeom>
        </p:spPr>
      </p:pic>
    </p:spTree>
    <p:extLst>
      <p:ext uri="{BB962C8B-B14F-4D97-AF65-F5344CB8AC3E}">
        <p14:creationId xmlns:p14="http://schemas.microsoft.com/office/powerpoint/2010/main" val="342348019"/>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0" name="Textfeld 9">
            <a:extLst>
              <a:ext uri="{FF2B5EF4-FFF2-40B4-BE49-F238E27FC236}">
                <a16:creationId xmlns:a16="http://schemas.microsoft.com/office/drawing/2014/main" id="{8DA0CED4-49C8-2449-95D6-706ECBA6F632}"/>
              </a:ext>
            </a:extLst>
          </p:cNvPr>
          <p:cNvSpPr txBox="1"/>
          <p:nvPr/>
        </p:nvSpPr>
        <p:spPr>
          <a:xfrm>
            <a:off x="522138" y="2274415"/>
            <a:ext cx="5473875" cy="1261884"/>
          </a:xfrm>
          <a:prstGeom prst="rect">
            <a:avLst/>
          </a:prstGeom>
          <a:noFill/>
        </p:spPr>
        <p:txBody>
          <a:bodyPr wrap="square" rtlCol="0" anchor="t">
            <a:spAutoFit/>
          </a:bodyPr>
          <a:lstStyle/>
          <a:p>
            <a:pPr algn="just">
              <a:spcAft>
                <a:spcPts val="2400"/>
              </a:spcAft>
            </a:pPr>
            <a:r>
              <a:rPr lang="en-GB" sz="3200" b="1" dirty="0">
                <a:solidFill>
                  <a:srgbClr val="AE0917"/>
                </a:solidFill>
                <a:latin typeface="Roboto" panose="02000000000000000000" pitchFamily="2" charset="0"/>
                <a:ea typeface="Roboto" panose="02000000000000000000" pitchFamily="2" charset="0"/>
                <a:cs typeface="Arial" panose="020B0604020202020204" pitchFamily="34" charset="0"/>
              </a:rPr>
              <a:t>Accessories</a:t>
            </a:r>
            <a:endParaRPr lang="es-ES" sz="2000" b="1" dirty="0">
              <a:latin typeface="Roboto" panose="02000000000000000000" pitchFamily="2" charset="0"/>
              <a:ea typeface="Roboto" panose="02000000000000000000" pitchFamily="2" charset="0"/>
              <a:cs typeface="Arial" panose="020B0604020202020204" pitchFamily="34" charset="0"/>
            </a:endParaRPr>
          </a:p>
          <a:p>
            <a:pPr marL="342900" indent="-342900">
              <a:spcAft>
                <a:spcPts val="2400"/>
              </a:spcAft>
              <a:buFont typeface="Arial" charset="0"/>
              <a:buChar char="•"/>
            </a:pPr>
            <a:r>
              <a:rPr lang="en-GB" sz="2400" dirty="0">
                <a:latin typeface="Roboto" panose="02000000000000000000" pitchFamily="2" charset="0"/>
                <a:ea typeface="Roboto" panose="02000000000000000000" pitchFamily="2" charset="0"/>
                <a:cs typeface="Arial" panose="020B0604020202020204" pitchFamily="34" charset="0"/>
              </a:rPr>
              <a:t>Leather-type material from salmon skin</a:t>
            </a:r>
          </a:p>
        </p:txBody>
      </p:sp>
      <p:sp>
        <p:nvSpPr>
          <p:cNvPr id="2" name="Textfeld 1">
            <a:extLst>
              <a:ext uri="{FF2B5EF4-FFF2-40B4-BE49-F238E27FC236}">
                <a16:creationId xmlns:a16="http://schemas.microsoft.com/office/drawing/2014/main" id="{916C075C-E486-8B40-A758-F39602688645}"/>
              </a:ext>
            </a:extLst>
          </p:cNvPr>
          <p:cNvSpPr txBox="1"/>
          <p:nvPr/>
        </p:nvSpPr>
        <p:spPr>
          <a:xfrm>
            <a:off x="6907852" y="68417"/>
            <a:ext cx="5284147" cy="615553"/>
          </a:xfrm>
          <a:prstGeom prst="rect">
            <a:avLst/>
          </a:prstGeom>
          <a:noFill/>
        </p:spPr>
        <p:txBody>
          <a:bodyPr wrap="square" rtlCol="0">
            <a:spAutoFit/>
          </a:bodyPr>
          <a:lstStyle/>
          <a:p>
            <a:pPr algn="r"/>
            <a:r>
              <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rPr>
              <a:t>Examples of Bioproducts</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3" name="Imagen 2"/>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318440" y="1821872"/>
            <a:ext cx="4979152" cy="3981645"/>
          </a:xfrm>
          <a:prstGeom prst="rect">
            <a:avLst/>
          </a:prstGeom>
        </p:spPr>
      </p:pic>
      <p:pic>
        <p:nvPicPr>
          <p:cNvPr id="6" name="Picture 5">
            <a:extLst>
              <a:ext uri="{FF2B5EF4-FFF2-40B4-BE49-F238E27FC236}">
                <a16:creationId xmlns:a16="http://schemas.microsoft.com/office/drawing/2014/main" id="{67540AD3-18EA-428D-BF44-7CEDDC579DD0}"/>
              </a:ext>
            </a:extLst>
          </p:cNvPr>
          <p:cNvPicPr>
            <a:picLocks noChangeAspect="1"/>
          </p:cNvPicPr>
          <p:nvPr/>
        </p:nvPicPr>
        <p:blipFill>
          <a:blip r:embed="rId5"/>
          <a:stretch>
            <a:fillRect/>
          </a:stretch>
        </p:blipFill>
        <p:spPr>
          <a:xfrm>
            <a:off x="485936" y="5772875"/>
            <a:ext cx="721805" cy="720000"/>
          </a:xfrm>
          <a:prstGeom prst="rect">
            <a:avLst/>
          </a:prstGeom>
        </p:spPr>
      </p:pic>
      <p:pic>
        <p:nvPicPr>
          <p:cNvPr id="8" name="Picture 7">
            <a:extLst>
              <a:ext uri="{FF2B5EF4-FFF2-40B4-BE49-F238E27FC236}">
                <a16:creationId xmlns:a16="http://schemas.microsoft.com/office/drawing/2014/main" id="{E94048B1-5F97-4FA8-974C-577ABEED9709}"/>
              </a:ext>
            </a:extLst>
          </p:cNvPr>
          <p:cNvPicPr>
            <a:picLocks noChangeAspect="1"/>
          </p:cNvPicPr>
          <p:nvPr/>
        </p:nvPicPr>
        <p:blipFill>
          <a:blip r:embed="rId6"/>
          <a:stretch>
            <a:fillRect/>
          </a:stretch>
        </p:blipFill>
        <p:spPr>
          <a:xfrm>
            <a:off x="1289222" y="5772875"/>
            <a:ext cx="721805" cy="720000"/>
          </a:xfrm>
          <a:prstGeom prst="rect">
            <a:avLst/>
          </a:prstGeom>
        </p:spPr>
      </p:pic>
      <p:pic>
        <p:nvPicPr>
          <p:cNvPr id="13" name="Picture 12">
            <a:extLst>
              <a:ext uri="{FF2B5EF4-FFF2-40B4-BE49-F238E27FC236}">
                <a16:creationId xmlns:a16="http://schemas.microsoft.com/office/drawing/2014/main" id="{14C67C94-4BE7-4BE7-8F18-930128213B73}"/>
              </a:ext>
            </a:extLst>
          </p:cNvPr>
          <p:cNvPicPr>
            <a:picLocks noChangeAspect="1"/>
          </p:cNvPicPr>
          <p:nvPr/>
        </p:nvPicPr>
        <p:blipFill>
          <a:blip r:embed="rId7"/>
          <a:stretch>
            <a:fillRect/>
          </a:stretch>
        </p:blipFill>
        <p:spPr>
          <a:xfrm>
            <a:off x="2094888" y="5772875"/>
            <a:ext cx="721805" cy="720000"/>
          </a:xfrm>
          <a:prstGeom prst="rect">
            <a:avLst/>
          </a:prstGeom>
        </p:spPr>
      </p:pic>
      <p:pic>
        <p:nvPicPr>
          <p:cNvPr id="17" name="Picture 16">
            <a:extLst>
              <a:ext uri="{FF2B5EF4-FFF2-40B4-BE49-F238E27FC236}">
                <a16:creationId xmlns:a16="http://schemas.microsoft.com/office/drawing/2014/main" id="{8B53B77A-8F7E-4A1A-8043-305DF45F1FB9}"/>
              </a:ext>
            </a:extLst>
          </p:cNvPr>
          <p:cNvPicPr>
            <a:picLocks noChangeAspect="1"/>
          </p:cNvPicPr>
          <p:nvPr/>
        </p:nvPicPr>
        <p:blipFill>
          <a:blip r:embed="rId8"/>
          <a:stretch>
            <a:fillRect/>
          </a:stretch>
        </p:blipFill>
        <p:spPr>
          <a:xfrm>
            <a:off x="2898174" y="5772875"/>
            <a:ext cx="721805" cy="720000"/>
          </a:xfrm>
          <a:prstGeom prst="rect">
            <a:avLst/>
          </a:prstGeom>
        </p:spPr>
      </p:pic>
      <p:pic>
        <p:nvPicPr>
          <p:cNvPr id="19" name="Picture 18">
            <a:extLst>
              <a:ext uri="{FF2B5EF4-FFF2-40B4-BE49-F238E27FC236}">
                <a16:creationId xmlns:a16="http://schemas.microsoft.com/office/drawing/2014/main" id="{63E0BCDD-735B-47F2-82B5-263021CB398E}"/>
              </a:ext>
            </a:extLst>
          </p:cNvPr>
          <p:cNvPicPr>
            <a:picLocks noChangeAspect="1"/>
          </p:cNvPicPr>
          <p:nvPr/>
        </p:nvPicPr>
        <p:blipFill>
          <a:blip r:embed="rId9"/>
          <a:stretch>
            <a:fillRect/>
          </a:stretch>
        </p:blipFill>
        <p:spPr>
          <a:xfrm>
            <a:off x="3707556" y="5772875"/>
            <a:ext cx="721805" cy="720000"/>
          </a:xfrm>
          <a:prstGeom prst="rect">
            <a:avLst/>
          </a:prstGeom>
        </p:spPr>
      </p:pic>
      <p:sp>
        <p:nvSpPr>
          <p:cNvPr id="11" name="Rectangle 10"/>
          <p:cNvSpPr/>
          <p:nvPr/>
        </p:nvSpPr>
        <p:spPr>
          <a:xfrm>
            <a:off x="9912276" y="5803517"/>
            <a:ext cx="1385316" cy="369332"/>
          </a:xfrm>
          <a:prstGeom prst="rect">
            <a:avLst/>
          </a:prstGeom>
        </p:spPr>
        <p:txBody>
          <a:bodyPr wrap="none">
            <a:spAutoFit/>
          </a:bodyPr>
          <a:lstStyle/>
          <a:p>
            <a:r>
              <a:rPr lang="de-DE"/>
              <a:t>NANAI, 2020</a:t>
            </a:r>
            <a:endParaRPr lang="en-US" dirty="0"/>
          </a:p>
        </p:txBody>
      </p:sp>
    </p:spTree>
    <p:extLst>
      <p:ext uri="{BB962C8B-B14F-4D97-AF65-F5344CB8AC3E}">
        <p14:creationId xmlns:p14="http://schemas.microsoft.com/office/powerpoint/2010/main" val="1611393051"/>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 name="Textfeld 9">
            <a:extLst>
              <a:ext uri="{FF2B5EF4-FFF2-40B4-BE49-F238E27FC236}">
                <a16:creationId xmlns:a16="http://schemas.microsoft.com/office/drawing/2014/main" id="{8DA0CED4-49C8-2449-95D6-706ECBA6F632}"/>
              </a:ext>
            </a:extLst>
          </p:cNvPr>
          <p:cNvSpPr txBox="1"/>
          <p:nvPr/>
        </p:nvSpPr>
        <p:spPr>
          <a:xfrm>
            <a:off x="384779" y="984743"/>
            <a:ext cx="11375663" cy="954107"/>
          </a:xfrm>
          <a:prstGeom prst="rect">
            <a:avLst/>
          </a:prstGeom>
          <a:noFill/>
        </p:spPr>
        <p:txBody>
          <a:bodyPr wrap="square" rtlCol="0" anchor="t">
            <a:spAutoFit/>
          </a:bodyPr>
          <a:lstStyle/>
          <a:p>
            <a:pPr algn="just">
              <a:spcAft>
                <a:spcPts val="2400"/>
              </a:spcAft>
            </a:pPr>
            <a:r>
              <a:rPr lang="en-GB" sz="2800" b="1" dirty="0">
                <a:solidFill>
                  <a:srgbClr val="0070C0"/>
                </a:solidFill>
                <a:latin typeface="Roboto Medium" charset="0"/>
                <a:ea typeface="Roboto Medium" charset="0"/>
                <a:cs typeface="Roboto Medium" charset="0"/>
              </a:rPr>
              <a:t>The company </a:t>
            </a:r>
            <a:r>
              <a:rPr lang="en-GB" sz="2800" b="1" dirty="0" err="1">
                <a:solidFill>
                  <a:srgbClr val="0070C0"/>
                </a:solidFill>
                <a:latin typeface="Roboto Medium" charset="0"/>
                <a:ea typeface="Roboto Medium" charset="0"/>
                <a:cs typeface="Roboto Medium" charset="0"/>
              </a:rPr>
              <a:t>Cuantec</a:t>
            </a:r>
            <a:r>
              <a:rPr lang="en-GB" sz="2800" b="1" dirty="0">
                <a:solidFill>
                  <a:srgbClr val="0070C0"/>
                </a:solidFill>
                <a:latin typeface="Roboto Medium" charset="0"/>
                <a:ea typeface="Roboto Medium" charset="0"/>
                <a:cs typeface="Roboto Medium" charset="0"/>
              </a:rPr>
              <a:t> produces anti-microbial, compostable food packaging that can make food last longer</a:t>
            </a:r>
            <a:endParaRPr lang="en-GB" sz="2800" dirty="0">
              <a:solidFill>
                <a:srgbClr val="0070C0"/>
              </a:solidFill>
              <a:latin typeface="Roboto Medium" charset="0"/>
              <a:ea typeface="Roboto Medium" charset="0"/>
              <a:cs typeface="Roboto Medium"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289337" y="59460"/>
            <a:ext cx="5769194" cy="615553"/>
          </a:xfrm>
          <a:prstGeom prst="rect">
            <a:avLst/>
          </a:prstGeom>
          <a:noFill/>
        </p:spPr>
        <p:txBody>
          <a:bodyPr wrap="square" rtlCol="0">
            <a:spAutoFit/>
          </a:bodyPr>
          <a:lstStyle/>
          <a:p>
            <a:pPr algn="r"/>
            <a:r>
              <a:rPr lang="en-GB" sz="3400" b="1" spc="100">
                <a:solidFill>
                  <a:schemeClr val="bg1"/>
                </a:solidFill>
                <a:latin typeface="Roboto" panose="02000000000000000000" pitchFamily="2" charset="0"/>
                <a:ea typeface="Roboto" panose="02000000000000000000" pitchFamily="2" charset="0"/>
                <a:cs typeface="Arial" panose="020B0604020202020204" pitchFamily="34" charset="0"/>
              </a:rPr>
              <a:t>Example of bioproducts</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49097" y="3208310"/>
            <a:ext cx="4755632" cy="3125129"/>
          </a:xfrm>
          <a:prstGeom prst="rect">
            <a:avLst/>
          </a:prstGeom>
        </p:spPr>
      </p:pic>
      <p:sp>
        <p:nvSpPr>
          <p:cNvPr id="14" name="TextBox 13"/>
          <p:cNvSpPr txBox="1"/>
          <p:nvPr/>
        </p:nvSpPr>
        <p:spPr>
          <a:xfrm>
            <a:off x="347626" y="2165779"/>
            <a:ext cx="8363805" cy="830997"/>
          </a:xfrm>
          <a:prstGeom prst="rect">
            <a:avLst/>
          </a:prstGeom>
          <a:noFill/>
        </p:spPr>
        <p:txBody>
          <a:bodyPr wrap="square" rtlCol="0">
            <a:spAutoFit/>
          </a:bodyPr>
          <a:lstStyle/>
          <a:p>
            <a:r>
              <a:rPr lang="de-DE" sz="2400" dirty="0" err="1"/>
              <a:t>Process</a:t>
            </a:r>
            <a:r>
              <a:rPr lang="de-DE" sz="2400" dirty="0"/>
              <a:t> </a:t>
            </a:r>
            <a:r>
              <a:rPr lang="de-DE" sz="2400" dirty="0" err="1"/>
              <a:t>to</a:t>
            </a:r>
            <a:r>
              <a:rPr lang="de-DE" sz="2400" dirty="0"/>
              <a:t> </a:t>
            </a:r>
            <a:r>
              <a:rPr lang="de-DE" sz="2400" dirty="0" err="1"/>
              <a:t>extract</a:t>
            </a:r>
            <a:r>
              <a:rPr lang="de-DE" sz="2400" dirty="0"/>
              <a:t> </a:t>
            </a:r>
            <a:r>
              <a:rPr lang="de-DE" sz="2400" dirty="0" err="1"/>
              <a:t>chitin</a:t>
            </a:r>
            <a:r>
              <a:rPr lang="de-DE" sz="2400" dirty="0"/>
              <a:t> </a:t>
            </a:r>
            <a:r>
              <a:rPr lang="de-DE" sz="2400" dirty="0" err="1"/>
              <a:t>from</a:t>
            </a:r>
            <a:r>
              <a:rPr lang="de-DE" sz="2400" dirty="0"/>
              <a:t> </a:t>
            </a:r>
            <a:r>
              <a:rPr lang="de-DE" sz="2400" dirty="0" err="1"/>
              <a:t>the</a:t>
            </a:r>
            <a:r>
              <a:rPr lang="de-DE" sz="2400" dirty="0"/>
              <a:t> </a:t>
            </a:r>
            <a:r>
              <a:rPr lang="de-DE" sz="2400" dirty="0" err="1"/>
              <a:t>shells</a:t>
            </a:r>
            <a:r>
              <a:rPr lang="de-DE" sz="2400" dirty="0"/>
              <a:t> of </a:t>
            </a:r>
            <a:r>
              <a:rPr lang="de-DE" sz="2400" dirty="0" err="1"/>
              <a:t>langoustines</a:t>
            </a:r>
            <a:r>
              <a:rPr lang="de-DE" sz="2400" dirty="0"/>
              <a:t> and </a:t>
            </a:r>
            <a:r>
              <a:rPr lang="de-DE" sz="2400" dirty="0" err="1"/>
              <a:t>other</a:t>
            </a:r>
            <a:r>
              <a:rPr lang="de-DE" sz="2400" dirty="0"/>
              <a:t> </a:t>
            </a:r>
            <a:r>
              <a:rPr lang="de-DE" sz="2400" dirty="0" err="1"/>
              <a:t>sea</a:t>
            </a:r>
            <a:r>
              <a:rPr lang="de-DE" sz="2400" dirty="0"/>
              <a:t> </a:t>
            </a:r>
            <a:r>
              <a:rPr lang="de-DE" sz="2400" dirty="0" err="1"/>
              <a:t>creatures</a:t>
            </a:r>
            <a:r>
              <a:rPr lang="de-DE" sz="2400" dirty="0"/>
              <a:t> and </a:t>
            </a:r>
            <a:r>
              <a:rPr lang="de-DE" sz="2400" dirty="0" err="1"/>
              <a:t>process</a:t>
            </a:r>
            <a:r>
              <a:rPr lang="de-DE" sz="2400" dirty="0"/>
              <a:t> </a:t>
            </a:r>
            <a:r>
              <a:rPr lang="de-DE" sz="2400" dirty="0" err="1"/>
              <a:t>the</a:t>
            </a:r>
            <a:r>
              <a:rPr lang="de-DE" sz="2400" dirty="0"/>
              <a:t> </a:t>
            </a:r>
            <a:r>
              <a:rPr lang="de-DE" sz="2400" dirty="0" err="1"/>
              <a:t>chitin</a:t>
            </a:r>
            <a:r>
              <a:rPr lang="de-DE" sz="2400" dirty="0"/>
              <a:t> (*) </a:t>
            </a:r>
            <a:r>
              <a:rPr lang="de-DE" sz="2400" dirty="0" err="1"/>
              <a:t>to</a:t>
            </a:r>
            <a:r>
              <a:rPr lang="de-DE" sz="2400" dirty="0"/>
              <a:t> </a:t>
            </a:r>
            <a:r>
              <a:rPr lang="de-DE" sz="2400" dirty="0" err="1"/>
              <a:t>obtain</a:t>
            </a:r>
            <a:r>
              <a:rPr lang="de-DE" sz="2400" dirty="0"/>
              <a:t> </a:t>
            </a:r>
            <a:r>
              <a:rPr lang="de-DE" sz="2400" dirty="0" err="1"/>
              <a:t>chitosan</a:t>
            </a:r>
            <a:r>
              <a:rPr lang="de-DE" sz="2400" dirty="0"/>
              <a:t> (**).</a:t>
            </a:r>
            <a:endParaRPr lang="en-US" sz="2400" dirty="0"/>
          </a:p>
        </p:txBody>
      </p:sp>
      <p:sp>
        <p:nvSpPr>
          <p:cNvPr id="17" name="TextBox 16"/>
          <p:cNvSpPr txBox="1"/>
          <p:nvPr/>
        </p:nvSpPr>
        <p:spPr>
          <a:xfrm>
            <a:off x="5357982" y="5751380"/>
            <a:ext cx="5533180" cy="646331"/>
          </a:xfrm>
          <a:prstGeom prst="rect">
            <a:avLst/>
          </a:prstGeom>
          <a:noFill/>
        </p:spPr>
        <p:txBody>
          <a:bodyPr wrap="square" rtlCol="0">
            <a:spAutoFit/>
          </a:bodyPr>
          <a:lstStyle/>
          <a:p>
            <a:r>
              <a:rPr lang="de-DE" i="1" dirty="0"/>
              <a:t>Video </a:t>
            </a:r>
            <a:r>
              <a:rPr lang="de-DE" i="1" dirty="0" err="1"/>
              <a:t>from</a:t>
            </a:r>
            <a:r>
              <a:rPr lang="de-DE" i="1" dirty="0"/>
              <a:t> </a:t>
            </a:r>
            <a:r>
              <a:rPr lang="de-DE" i="1" dirty="0" err="1"/>
              <a:t>Cuantec</a:t>
            </a:r>
            <a:r>
              <a:rPr lang="de-DE" i="1" dirty="0"/>
              <a:t> (2 </a:t>
            </a:r>
            <a:r>
              <a:rPr lang="de-DE" i="1" dirty="0" err="1"/>
              <a:t>minutes</a:t>
            </a:r>
            <a:r>
              <a:rPr lang="de-DE" i="1" dirty="0"/>
              <a:t> and 52 </a:t>
            </a:r>
            <a:r>
              <a:rPr lang="de-DE" i="1" dirty="0" err="1"/>
              <a:t>seconds</a:t>
            </a:r>
            <a:r>
              <a:rPr lang="de-DE" i="1" dirty="0"/>
              <a:t>)</a:t>
            </a:r>
          </a:p>
          <a:p>
            <a:pPr defTabSz="914400">
              <a:defRPr/>
            </a:pPr>
            <a:r>
              <a:rPr lang="en-GB" dirty="0">
                <a:hlinkClick r:id="rId5"/>
              </a:rPr>
              <a:t>https://www.youtube.com/watch?v=d9qw5pLiTjQ</a:t>
            </a:r>
            <a:endParaRPr lang="en-GB" dirty="0"/>
          </a:p>
        </p:txBody>
      </p:sp>
      <p:sp>
        <p:nvSpPr>
          <p:cNvPr id="3" name="TextBox 2"/>
          <p:cNvSpPr txBox="1"/>
          <p:nvPr/>
        </p:nvSpPr>
        <p:spPr>
          <a:xfrm>
            <a:off x="8711431" y="4473754"/>
            <a:ext cx="3158815" cy="923330"/>
          </a:xfrm>
          <a:prstGeom prst="rect">
            <a:avLst/>
          </a:prstGeom>
          <a:noFill/>
        </p:spPr>
        <p:txBody>
          <a:bodyPr wrap="square" rtlCol="0">
            <a:spAutoFit/>
          </a:bodyPr>
          <a:lstStyle/>
          <a:p>
            <a:r>
              <a:rPr lang="en-US" b="1" dirty="0">
                <a:solidFill>
                  <a:srgbClr val="0070C0"/>
                </a:solidFill>
              </a:rPr>
              <a:t>(**) Chitosan</a:t>
            </a:r>
            <a:r>
              <a:rPr lang="en-US" dirty="0">
                <a:solidFill>
                  <a:srgbClr val="0070C0"/>
                </a:solidFill>
              </a:rPr>
              <a:t> is a sugar that is obtained from the hard outer skeleton of shellfish.</a:t>
            </a:r>
          </a:p>
        </p:txBody>
      </p:sp>
      <p:sp>
        <p:nvSpPr>
          <p:cNvPr id="11" name="TextBox 10"/>
          <p:cNvSpPr txBox="1"/>
          <p:nvPr/>
        </p:nvSpPr>
        <p:spPr>
          <a:xfrm>
            <a:off x="6477621" y="3386631"/>
            <a:ext cx="5392625" cy="923330"/>
          </a:xfrm>
          <a:prstGeom prst="rect">
            <a:avLst/>
          </a:prstGeom>
          <a:noFill/>
        </p:spPr>
        <p:txBody>
          <a:bodyPr wrap="square" rtlCol="0">
            <a:spAutoFit/>
          </a:bodyPr>
          <a:lstStyle/>
          <a:p>
            <a:r>
              <a:rPr lang="en-US" b="1" dirty="0">
                <a:solidFill>
                  <a:srgbClr val="0070C0"/>
                </a:solidFill>
              </a:rPr>
              <a:t>(*) Chitin</a:t>
            </a:r>
            <a:r>
              <a:rPr lang="en-US" dirty="0">
                <a:solidFill>
                  <a:srgbClr val="0070C0"/>
                </a:solidFill>
              </a:rPr>
              <a:t> a fibrous substance consisting of polysaccharides, which is the major constituent in the exoskeleton of arthropods and the cell walls of fungi.</a:t>
            </a:r>
          </a:p>
        </p:txBody>
      </p:sp>
    </p:spTree>
    <p:extLst>
      <p:ext uri="{BB962C8B-B14F-4D97-AF65-F5344CB8AC3E}">
        <p14:creationId xmlns:p14="http://schemas.microsoft.com/office/powerpoint/2010/main" val="192485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2963806" y="7524"/>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a:stretch>
            <a:fillRect/>
          </a:stretch>
        </p:blipFill>
        <p:spPr>
          <a:xfrm>
            <a:off x="194594" y="178329"/>
            <a:ext cx="2069841" cy="1544253"/>
          </a:xfrm>
          <a:prstGeom prst="rect">
            <a:avLst/>
          </a:prstGeom>
        </p:spPr>
      </p:pic>
      <p:sp>
        <p:nvSpPr>
          <p:cNvPr id="3" name="Textfeld 2">
            <a:extLst>
              <a:ext uri="{FF2B5EF4-FFF2-40B4-BE49-F238E27FC236}">
                <a16:creationId xmlns:a16="http://schemas.microsoft.com/office/drawing/2014/main" id="{6C3DD885-330E-6B46-BABD-B7F8FC9924B9}"/>
              </a:ext>
            </a:extLst>
          </p:cNvPr>
          <p:cNvSpPr txBox="1"/>
          <p:nvPr/>
        </p:nvSpPr>
        <p:spPr>
          <a:xfrm>
            <a:off x="3995132" y="6332474"/>
            <a:ext cx="4013200" cy="307777"/>
          </a:xfrm>
          <a:prstGeom prst="rect">
            <a:avLst/>
          </a:prstGeom>
          <a:noFill/>
        </p:spPr>
        <p:txBody>
          <a:bodyPr wrap="square" rtlCol="0" anchor="b">
            <a:spAutoFit/>
          </a:bodyPr>
          <a:lstStyle/>
          <a:p>
            <a:r>
              <a:rPr lang="en-GB" sz="1400" dirty="0">
                <a:solidFill>
                  <a:schemeClr val="bg1"/>
                </a:solidFill>
                <a:latin typeface="Roboto" panose="02000000000000000000" pitchFamily="2" charset="0"/>
                <a:ea typeface="Roboto" panose="02000000000000000000" pitchFamily="2" charset="0"/>
                <a:cs typeface="Arial" panose="020B0604020202020204" pitchFamily="34" charset="0"/>
              </a:rPr>
              <a:t>Name of presenter</a:t>
            </a:r>
          </a:p>
        </p:txBody>
      </p:sp>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D7755025-5097-8843-B6C7-C0B1E14FE4CB}"/>
              </a:ext>
            </a:extLst>
          </p:cNvPr>
          <p:cNvPicPr>
            <a:picLocks noChangeAspect="1"/>
          </p:cNvPicPr>
          <p:nvPr/>
        </p:nvPicPr>
        <p:blipFill>
          <a:blip r:embed="rId4"/>
          <a:stretch>
            <a:fillRect/>
          </a:stretch>
        </p:blipFill>
        <p:spPr>
          <a:xfrm>
            <a:off x="2944723" y="3760717"/>
            <a:ext cx="9052682" cy="2342748"/>
          </a:xfrm>
          <a:prstGeom prst="rect">
            <a:avLst/>
          </a:prstGeom>
        </p:spPr>
      </p:pic>
      <p:sp>
        <p:nvSpPr>
          <p:cNvPr id="2" name="TextBox 1">
            <a:extLst>
              <a:ext uri="{FF2B5EF4-FFF2-40B4-BE49-F238E27FC236}">
                <a16:creationId xmlns:a16="http://schemas.microsoft.com/office/drawing/2014/main" id="{81D90501-FD6D-4E51-93F1-27B8FAB6BBCA}"/>
              </a:ext>
            </a:extLst>
          </p:cNvPr>
          <p:cNvSpPr txBox="1"/>
          <p:nvPr/>
        </p:nvSpPr>
        <p:spPr>
          <a:xfrm>
            <a:off x="4342512" y="1172473"/>
            <a:ext cx="6257103" cy="707886"/>
          </a:xfrm>
          <a:prstGeom prst="rect">
            <a:avLst/>
          </a:prstGeom>
          <a:noFill/>
        </p:spPr>
        <p:txBody>
          <a:bodyPr wrap="square" rtlCol="0">
            <a:spAutoFit/>
          </a:bodyPr>
          <a:lstStyle/>
          <a:p>
            <a:r>
              <a:rPr lang="en-GB" sz="4000" b="1" dirty="0">
                <a:solidFill>
                  <a:srgbClr val="FFED00"/>
                </a:solidFill>
              </a:rPr>
              <a:t>Questions and Discussion</a:t>
            </a:r>
          </a:p>
        </p:txBody>
      </p:sp>
    </p:spTree>
    <p:extLst>
      <p:ext uri="{BB962C8B-B14F-4D97-AF65-F5344CB8AC3E}">
        <p14:creationId xmlns:p14="http://schemas.microsoft.com/office/powerpoint/2010/main" val="59271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6">
            <a:extLst>
              <a:ext uri="{FF2B5EF4-FFF2-40B4-BE49-F238E27FC236}">
                <a16:creationId xmlns:a16="http://schemas.microsoft.com/office/drawing/2014/main" id="{DDAAA71E-0CB2-9B41-8F64-966BFF99CF67}"/>
              </a:ext>
            </a:extLst>
          </p:cNvPr>
          <p:cNvPicPr>
            <a:picLocks noChangeAspect="1"/>
          </p:cNvPicPr>
          <p:nvPr/>
        </p:nvPicPr>
        <p:blipFill>
          <a:blip r:embed="rId3"/>
          <a:stretch>
            <a:fillRect/>
          </a:stretch>
        </p:blipFill>
        <p:spPr>
          <a:xfrm>
            <a:off x="237815" y="144877"/>
            <a:ext cx="1552381" cy="1158190"/>
          </a:xfrm>
          <a:prstGeom prst="rect">
            <a:avLst/>
          </a:prstGeom>
        </p:spPr>
      </p:pic>
      <p:pic>
        <p:nvPicPr>
          <p:cNvPr id="12" name="Grafik 3">
            <a:extLst>
              <a:ext uri="{FF2B5EF4-FFF2-40B4-BE49-F238E27FC236}">
                <a16:creationId xmlns:a16="http://schemas.microsoft.com/office/drawing/2014/main" id="{D7755025-5097-8843-B6C7-C0B1E14FE4CB}"/>
              </a:ext>
            </a:extLst>
          </p:cNvPr>
          <p:cNvPicPr>
            <a:picLocks noChangeAspect="1"/>
          </p:cNvPicPr>
          <p:nvPr/>
        </p:nvPicPr>
        <p:blipFill>
          <a:blip r:embed="rId4"/>
          <a:stretch>
            <a:fillRect/>
          </a:stretch>
        </p:blipFill>
        <p:spPr>
          <a:xfrm>
            <a:off x="2111336" y="1"/>
            <a:ext cx="8556664" cy="1757061"/>
          </a:xfrm>
          <a:prstGeom prst="rect">
            <a:avLst/>
          </a:prstGeom>
        </p:spPr>
      </p:pic>
      <p:sp>
        <p:nvSpPr>
          <p:cNvPr id="13" name="Rectangle 12"/>
          <p:cNvSpPr/>
          <p:nvPr/>
        </p:nvSpPr>
        <p:spPr>
          <a:xfrm>
            <a:off x="394855" y="1902266"/>
            <a:ext cx="11492345" cy="738664"/>
          </a:xfrm>
          <a:prstGeom prst="rect">
            <a:avLst/>
          </a:prstGeom>
        </p:spPr>
        <p:txBody>
          <a:bodyPr wrap="square">
            <a:spAutoFit/>
          </a:bodyPr>
          <a:lstStyle/>
          <a:p>
            <a:pPr algn="ctr"/>
            <a:r>
              <a:rPr lang="en-US" sz="2400" b="1" dirty="0">
                <a:solidFill>
                  <a:schemeClr val="accent6">
                    <a:lumMod val="50000"/>
                  </a:schemeClr>
                </a:solidFill>
              </a:rPr>
              <a:t>These educational resources were developed as part of the BE-Rural project</a:t>
            </a:r>
            <a:r>
              <a:rPr lang="en-US" sz="2400" b="1" dirty="0">
                <a:solidFill>
                  <a:schemeClr val="accent3">
                    <a:lumMod val="75000"/>
                  </a:schemeClr>
                </a:solidFill>
              </a:rPr>
              <a:t> </a:t>
            </a:r>
            <a:endParaRPr lang="en-US" sz="2000" dirty="0">
              <a:solidFill>
                <a:schemeClr val="accent3">
                  <a:lumMod val="75000"/>
                </a:schemeClr>
              </a:solidFill>
            </a:endParaRPr>
          </a:p>
          <a:p>
            <a:pPr algn="ctr"/>
            <a:r>
              <a:rPr lang="en-US" dirty="0">
                <a:solidFill>
                  <a:schemeClr val="accent3">
                    <a:lumMod val="75000"/>
                  </a:schemeClr>
                </a:solidFill>
              </a:rPr>
              <a:t>Bio-based strategies and roadmaps for enhanced rural and regional development in the EU (April 2019 – March 2022)</a:t>
            </a:r>
          </a:p>
        </p:txBody>
      </p:sp>
      <p:sp>
        <p:nvSpPr>
          <p:cNvPr id="14" name="Textfeld 9">
            <a:extLst>
              <a:ext uri="{FF2B5EF4-FFF2-40B4-BE49-F238E27FC236}">
                <a16:creationId xmlns:a16="http://schemas.microsoft.com/office/drawing/2014/main" id="{8DA0CED4-49C8-2449-95D6-706ECBA6F632}"/>
              </a:ext>
            </a:extLst>
          </p:cNvPr>
          <p:cNvSpPr txBox="1"/>
          <p:nvPr/>
        </p:nvSpPr>
        <p:spPr>
          <a:xfrm>
            <a:off x="700095" y="2839649"/>
            <a:ext cx="3698278" cy="3139321"/>
          </a:xfrm>
          <a:prstGeom prst="rect">
            <a:avLst/>
          </a:prstGeom>
          <a:noFill/>
        </p:spPr>
        <p:txBody>
          <a:bodyPr wrap="square" rtlCol="0" anchor="t">
            <a:spAutoFit/>
          </a:bodyPr>
          <a:lstStyle/>
          <a:p>
            <a:pPr algn="just">
              <a:spcAft>
                <a:spcPts val="1800"/>
              </a:spcAft>
            </a:pPr>
            <a:r>
              <a:rPr lang="en-GB" sz="2400" b="1" dirty="0">
                <a:solidFill>
                  <a:srgbClr val="AE0917"/>
                </a:solidFill>
                <a:ea typeface="Roboto" panose="02000000000000000000" pitchFamily="2" charset="0"/>
                <a:cs typeface="Arial" panose="020B0604020202020204" pitchFamily="34" charset="0"/>
              </a:rPr>
              <a:t>BE-Rural supports </a:t>
            </a:r>
          </a:p>
          <a:p>
            <a:pPr algn="just">
              <a:spcAft>
                <a:spcPts val="1800"/>
              </a:spcAft>
            </a:pPr>
            <a:r>
              <a:rPr lang="en-US" sz="1400" dirty="0">
                <a:ea typeface="Roboto" panose="02000000000000000000" pitchFamily="2" charset="0"/>
                <a:cs typeface="Arial" panose="020B0604020202020204" pitchFamily="34" charset="0"/>
              </a:rPr>
              <a:t>… regional stakeholders in five countries:</a:t>
            </a:r>
          </a:p>
          <a:p>
            <a:pPr marL="214313" indent="-214313" algn="just">
              <a:spcAft>
                <a:spcPts val="1800"/>
              </a:spcAft>
              <a:buFont typeface="Arial" panose="020B0604020202020204" pitchFamily="34" charset="0"/>
              <a:buChar char="•"/>
            </a:pPr>
            <a:r>
              <a:rPr lang="en-GB" sz="1400" dirty="0">
                <a:ea typeface="Roboto" panose="02000000000000000000" pitchFamily="2" charset="0"/>
                <a:cs typeface="Arial" panose="020B0604020202020204" pitchFamily="34" charset="0"/>
              </a:rPr>
              <a:t>Latvia: </a:t>
            </a:r>
            <a:r>
              <a:rPr lang="en-GB" sz="1400" dirty="0" err="1">
                <a:ea typeface="Roboto" panose="02000000000000000000" pitchFamily="2" charset="0"/>
                <a:cs typeface="Arial" panose="020B0604020202020204" pitchFamily="34" charset="0"/>
              </a:rPr>
              <a:t>Vidzeme</a:t>
            </a:r>
            <a:r>
              <a:rPr lang="en-GB" sz="1400" dirty="0">
                <a:ea typeface="Roboto" panose="02000000000000000000" pitchFamily="2" charset="0"/>
                <a:cs typeface="Arial" panose="020B0604020202020204" pitchFamily="34" charset="0"/>
              </a:rPr>
              <a:t> and </a:t>
            </a:r>
            <a:r>
              <a:rPr lang="en-GB" sz="1400" dirty="0" err="1">
                <a:ea typeface="Roboto" panose="02000000000000000000" pitchFamily="2" charset="0"/>
                <a:cs typeface="Arial" panose="020B0604020202020204" pitchFamily="34" charset="0"/>
              </a:rPr>
              <a:t>Kurzeme</a:t>
            </a:r>
            <a:endParaRPr lang="en-GB" sz="1400" dirty="0">
              <a:ea typeface="Roboto" panose="02000000000000000000" pitchFamily="2" charset="0"/>
              <a:cs typeface="Arial" panose="020B0604020202020204" pitchFamily="34" charset="0"/>
            </a:endParaRPr>
          </a:p>
          <a:p>
            <a:pPr marL="214313" indent="-214313" algn="just">
              <a:spcAft>
                <a:spcPts val="1800"/>
              </a:spcAft>
              <a:buFont typeface="Arial" panose="020B0604020202020204" pitchFamily="34" charset="0"/>
              <a:buChar char="•"/>
            </a:pPr>
            <a:r>
              <a:rPr lang="en-GB" sz="1400" dirty="0">
                <a:ea typeface="Roboto" panose="02000000000000000000" pitchFamily="2" charset="0"/>
                <a:cs typeface="Arial" panose="020B0604020202020204" pitchFamily="34" charset="0"/>
              </a:rPr>
              <a:t>Poland: </a:t>
            </a:r>
            <a:r>
              <a:rPr lang="en-US" sz="1400" dirty="0">
                <a:ea typeface="Roboto" panose="02000000000000000000" pitchFamily="2" charset="0"/>
                <a:cs typeface="Arial" panose="020B0604020202020204" pitchFamily="34" charset="0"/>
              </a:rPr>
              <a:t>Szczecin and Vistula Lagoons</a:t>
            </a:r>
            <a:endParaRPr lang="en-GB" sz="1400" dirty="0">
              <a:ea typeface="Roboto" panose="02000000000000000000" pitchFamily="2" charset="0"/>
              <a:cs typeface="Arial" panose="020B0604020202020204" pitchFamily="34" charset="0"/>
            </a:endParaRPr>
          </a:p>
          <a:p>
            <a:pPr marL="214313" indent="-214313" algn="just">
              <a:spcAft>
                <a:spcPts val="1800"/>
              </a:spcAft>
              <a:buFont typeface="Arial" panose="020B0604020202020204" pitchFamily="34" charset="0"/>
              <a:buChar char="•"/>
            </a:pPr>
            <a:r>
              <a:rPr lang="en-GB" sz="1400" dirty="0">
                <a:ea typeface="Roboto" panose="02000000000000000000" pitchFamily="2" charset="0"/>
                <a:cs typeface="Arial" panose="020B0604020202020204" pitchFamily="34" charset="0"/>
              </a:rPr>
              <a:t>Romania: Covasna</a:t>
            </a:r>
          </a:p>
          <a:p>
            <a:pPr marL="214313" indent="-214313" algn="just">
              <a:spcAft>
                <a:spcPts val="1800"/>
              </a:spcAft>
              <a:buFont typeface="Arial" panose="020B0604020202020204" pitchFamily="34" charset="0"/>
              <a:buChar char="•"/>
            </a:pPr>
            <a:r>
              <a:rPr lang="en-GB" sz="1400" dirty="0">
                <a:ea typeface="Roboto" panose="02000000000000000000" pitchFamily="2" charset="0"/>
                <a:cs typeface="Arial" panose="020B0604020202020204" pitchFamily="34" charset="0"/>
              </a:rPr>
              <a:t>Bulgaria: </a:t>
            </a:r>
            <a:r>
              <a:rPr lang="en-GB" sz="1400" dirty="0" err="1">
                <a:ea typeface="Roboto" panose="02000000000000000000" pitchFamily="2" charset="0"/>
                <a:cs typeface="Arial" panose="020B0604020202020204" pitchFamily="34" charset="0"/>
              </a:rPr>
              <a:t>Stara</a:t>
            </a:r>
            <a:r>
              <a:rPr lang="en-GB" sz="1400" dirty="0">
                <a:ea typeface="Roboto" panose="02000000000000000000" pitchFamily="2" charset="0"/>
                <a:cs typeface="Arial" panose="020B0604020202020204" pitchFamily="34" charset="0"/>
              </a:rPr>
              <a:t> Zagora</a:t>
            </a:r>
          </a:p>
          <a:p>
            <a:pPr marL="214313" indent="-214313" algn="just">
              <a:spcAft>
                <a:spcPts val="1800"/>
              </a:spcAft>
              <a:buFont typeface="Arial" panose="020B0604020202020204" pitchFamily="34" charset="0"/>
              <a:buChar char="•"/>
            </a:pPr>
            <a:r>
              <a:rPr lang="en-GB" sz="1400" dirty="0">
                <a:ea typeface="Roboto" panose="02000000000000000000" pitchFamily="2" charset="0"/>
                <a:cs typeface="Arial" panose="020B0604020202020204" pitchFamily="34" charset="0"/>
              </a:rPr>
              <a:t>North Macedonia: </a:t>
            </a:r>
            <a:r>
              <a:rPr lang="en-GB" sz="1400" dirty="0" err="1">
                <a:ea typeface="Roboto" panose="02000000000000000000" pitchFamily="2" charset="0"/>
                <a:cs typeface="Arial" panose="020B0604020202020204" pitchFamily="34" charset="0"/>
              </a:rPr>
              <a:t>Strumica</a:t>
            </a:r>
            <a:endParaRPr lang="en-GB" sz="1400" dirty="0">
              <a:ea typeface="Roboto" panose="02000000000000000000" pitchFamily="2" charset="0"/>
              <a:cs typeface="Arial" panose="020B0604020202020204" pitchFamily="34" charset="0"/>
            </a:endParaRPr>
          </a:p>
        </p:txBody>
      </p:sp>
      <p:sp>
        <p:nvSpPr>
          <p:cNvPr id="16" name="TextBox 15"/>
          <p:cNvSpPr txBox="1"/>
          <p:nvPr/>
        </p:nvSpPr>
        <p:spPr>
          <a:xfrm>
            <a:off x="136347" y="1317491"/>
            <a:ext cx="1974989" cy="584775"/>
          </a:xfrm>
          <a:prstGeom prst="rect">
            <a:avLst/>
          </a:prstGeom>
          <a:noFill/>
        </p:spPr>
        <p:txBody>
          <a:bodyPr wrap="square" rtlCol="0">
            <a:spAutoFit/>
          </a:bodyPr>
          <a:lstStyle/>
          <a:p>
            <a:r>
              <a:rPr lang="en-US" sz="1600" dirty="0">
                <a:solidFill>
                  <a:schemeClr val="accent3">
                    <a:lumMod val="75000"/>
                  </a:schemeClr>
                </a:solidFill>
              </a:rPr>
              <a:t>https://be-</a:t>
            </a:r>
            <a:r>
              <a:rPr lang="en-US" sz="1600" dirty="0" err="1">
                <a:solidFill>
                  <a:schemeClr val="accent3">
                    <a:lumMod val="75000"/>
                  </a:schemeClr>
                </a:solidFill>
              </a:rPr>
              <a:t>rural.eu</a:t>
            </a:r>
            <a:r>
              <a:rPr lang="en-US" sz="1600" dirty="0">
                <a:solidFill>
                  <a:schemeClr val="accent3">
                    <a:lumMod val="75000"/>
                  </a:schemeClr>
                </a:solidFill>
              </a:rPr>
              <a:t> </a:t>
            </a:r>
          </a:p>
          <a:p>
            <a:endParaRPr lang="en-US" sz="1600" dirty="0">
              <a:solidFill>
                <a:schemeClr val="accent3">
                  <a:lumMod val="75000"/>
                </a:schemeClr>
              </a:solidFill>
            </a:endParaRPr>
          </a:p>
        </p:txBody>
      </p:sp>
      <p:sp>
        <p:nvSpPr>
          <p:cNvPr id="17" name="Rectangle 16"/>
          <p:cNvSpPr/>
          <p:nvPr/>
        </p:nvSpPr>
        <p:spPr>
          <a:xfrm>
            <a:off x="8208708" y="3224734"/>
            <a:ext cx="3353416" cy="2302737"/>
          </a:xfrm>
          <a:prstGeom prst="rect">
            <a:avLst/>
          </a:prstGeom>
        </p:spPr>
        <p:txBody>
          <a:bodyPr wrap="square">
            <a:spAutoFit/>
          </a:bodyPr>
          <a:lstStyle/>
          <a:p>
            <a:pPr marL="7144" algn="ctr"/>
            <a:r>
              <a:rPr lang="en-GB" sz="2000" dirty="0">
                <a:solidFill>
                  <a:schemeClr val="accent6">
                    <a:lumMod val="50000"/>
                  </a:schemeClr>
                </a:solidFill>
                <a:ea typeface="Roboto Light" panose="02000000000000000000" pitchFamily="2" charset="0"/>
                <a:cs typeface="Arial" panose="020B0604020202020204" pitchFamily="34" charset="0"/>
              </a:rPr>
              <a:t>The goal of BE-Rural is to realise the potential of regional bio-based economies by supporting relevant actors in the participatory development of </a:t>
            </a:r>
            <a:r>
              <a:rPr lang="en-GB" sz="2000" dirty="0" err="1">
                <a:solidFill>
                  <a:schemeClr val="accent6">
                    <a:lumMod val="50000"/>
                  </a:schemeClr>
                </a:solidFill>
                <a:ea typeface="Roboto Light" panose="02000000000000000000" pitchFamily="2" charset="0"/>
                <a:cs typeface="Arial" panose="020B0604020202020204" pitchFamily="34" charset="0"/>
              </a:rPr>
              <a:t>bioeconomy</a:t>
            </a:r>
            <a:r>
              <a:rPr lang="en-GB" sz="2000" dirty="0">
                <a:solidFill>
                  <a:schemeClr val="accent6">
                    <a:lumMod val="50000"/>
                  </a:schemeClr>
                </a:solidFill>
                <a:ea typeface="Roboto Light" panose="02000000000000000000" pitchFamily="2" charset="0"/>
                <a:cs typeface="Arial" panose="020B0604020202020204" pitchFamily="34" charset="0"/>
              </a:rPr>
              <a:t> strategies and roadmaps </a:t>
            </a:r>
          </a:p>
        </p:txBody>
      </p:sp>
      <p:sp>
        <p:nvSpPr>
          <p:cNvPr id="2" name="Rectangle 1"/>
          <p:cNvSpPr/>
          <p:nvPr/>
        </p:nvSpPr>
        <p:spPr>
          <a:xfrm>
            <a:off x="700095" y="6177689"/>
            <a:ext cx="3943002" cy="369332"/>
          </a:xfrm>
          <a:prstGeom prst="rect">
            <a:avLst/>
          </a:prstGeom>
        </p:spPr>
        <p:txBody>
          <a:bodyPr wrap="none">
            <a:spAutoFit/>
          </a:bodyPr>
          <a:lstStyle/>
          <a:p>
            <a:r>
              <a:rPr lang="en-US" dirty="0">
                <a:hlinkClick r:id="rId5"/>
              </a:rPr>
              <a:t>https://be-rural.eu/innovation-regions/</a:t>
            </a:r>
            <a:r>
              <a:rPr lang="en-US" dirty="0"/>
              <a:t> </a:t>
            </a:r>
          </a:p>
        </p:txBody>
      </p:sp>
      <p:pic>
        <p:nvPicPr>
          <p:cNvPr id="24" name="Picture 23"/>
          <p:cNvPicPr/>
          <p:nvPr/>
        </p:nvPicPr>
        <p:blipFill>
          <a:blip r:embed="rId6"/>
          <a:stretch>
            <a:fillRect/>
          </a:stretch>
        </p:blipFill>
        <p:spPr>
          <a:xfrm>
            <a:off x="4901605" y="2640930"/>
            <a:ext cx="3048595" cy="4039270"/>
          </a:xfrm>
          <a:prstGeom prst="rect">
            <a:avLst/>
          </a:prstGeom>
        </p:spPr>
      </p:pic>
      <p:pic>
        <p:nvPicPr>
          <p:cNvPr id="25" name="Picture 24">
            <a:extLst>
              <a:ext uri="{FF2B5EF4-FFF2-40B4-BE49-F238E27FC236}">
                <a16:creationId xmlns:a16="http://schemas.microsoft.com/office/drawing/2014/main" id="{58C09213-F965-480D-9E15-75FEE2BFFB99}"/>
              </a:ext>
            </a:extLst>
          </p:cNvPr>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1225" y="3936635"/>
            <a:ext cx="197098" cy="278784"/>
          </a:xfrm>
          <a:prstGeom prst="rect">
            <a:avLst/>
          </a:prstGeom>
          <a:noFill/>
        </p:spPr>
      </p:pic>
      <p:pic>
        <p:nvPicPr>
          <p:cNvPr id="26" name="Picture 25">
            <a:extLst>
              <a:ext uri="{FF2B5EF4-FFF2-40B4-BE49-F238E27FC236}">
                <a16:creationId xmlns:a16="http://schemas.microsoft.com/office/drawing/2014/main" id="{A5BE3F12-036D-4F58-8779-288AC305FAFC}"/>
              </a:ext>
            </a:extLst>
          </p:cNvPr>
          <p:cNvPicPr/>
          <p:nvPr/>
        </p:nvPicPr>
        <p:blipFill>
          <a:blip r:embed="rId8">
            <a:clrChange>
              <a:clrFrom>
                <a:srgbClr val="FFFFFF"/>
              </a:clrFrom>
              <a:clrTo>
                <a:srgbClr val="FFFFFF">
                  <a:alpha val="0"/>
                </a:srgbClr>
              </a:clrTo>
            </a:clrChange>
          </a:blip>
          <a:stretch>
            <a:fillRect/>
          </a:stretch>
        </p:blipFill>
        <p:spPr>
          <a:xfrm>
            <a:off x="5219902" y="6451813"/>
            <a:ext cx="518747" cy="190416"/>
          </a:xfrm>
          <a:prstGeom prst="rect">
            <a:avLst/>
          </a:prstGeom>
        </p:spPr>
      </p:pic>
    </p:spTree>
    <p:extLst>
      <p:ext uri="{BB962C8B-B14F-4D97-AF65-F5344CB8AC3E}">
        <p14:creationId xmlns:p14="http://schemas.microsoft.com/office/powerpoint/2010/main" val="174833926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3144033" y="0"/>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65089E2-1373-C34D-B297-36013F08ED63}"/>
              </a:ext>
            </a:extLst>
          </p:cNvPr>
          <p:cNvSpPr txBox="1"/>
          <p:nvPr/>
        </p:nvSpPr>
        <p:spPr>
          <a:xfrm>
            <a:off x="3487429" y="950455"/>
            <a:ext cx="7806646" cy="3354765"/>
          </a:xfrm>
          <a:prstGeom prst="rect">
            <a:avLst/>
          </a:prstGeom>
          <a:noFill/>
        </p:spPr>
        <p:txBody>
          <a:bodyPr wrap="square" rtlCol="0" anchor="t">
            <a:spAutoFit/>
          </a:bodyPr>
          <a:lstStyle/>
          <a:p>
            <a:r>
              <a:rPr lang="en-GB" sz="3600" b="1" dirty="0">
                <a:solidFill>
                  <a:schemeClr val="bg1"/>
                </a:solidFill>
                <a:latin typeface="Roboto Medium" panose="02000000000000000000" pitchFamily="2" charset="0"/>
                <a:ea typeface="Roboto Light" panose="02000000000000000000" pitchFamily="2" charset="0"/>
                <a:cs typeface="Arial" panose="020B0604020202020204" pitchFamily="34" charset="0"/>
              </a:rPr>
              <a:t>Outline</a:t>
            </a:r>
          </a:p>
          <a:p>
            <a:endParaRPr lang="en-GB" sz="3600" dirty="0">
              <a:solidFill>
                <a:schemeClr val="bg1"/>
              </a:solidFill>
              <a:latin typeface="Roboto Medium" panose="02000000000000000000" pitchFamily="2" charset="0"/>
              <a:ea typeface="Roboto Light" panose="02000000000000000000" pitchFamily="2" charset="0"/>
              <a:cs typeface="Arial" panose="020B0604020202020204" pitchFamily="34" charset="0"/>
            </a:endParaRPr>
          </a:p>
          <a:p>
            <a:pPr marL="342900" indent="-342900">
              <a:buFontTx/>
              <a:buChar char="-"/>
            </a:pPr>
            <a:r>
              <a:rPr lang="en-GB" sz="2800" dirty="0">
                <a:solidFill>
                  <a:schemeClr val="bg1"/>
                </a:solidFill>
                <a:latin typeface="Roboto Medium" panose="02000000000000000000" pitchFamily="2" charset="0"/>
                <a:ea typeface="Roboto Light" panose="02000000000000000000" pitchFamily="2" charset="0"/>
                <a:cs typeface="Arial" panose="020B0604020202020204" pitchFamily="34" charset="0"/>
              </a:rPr>
              <a:t>Bioeconomy overview – what it is, ecological limits and challenges</a:t>
            </a:r>
          </a:p>
          <a:p>
            <a:pPr marL="342900" indent="-342900">
              <a:buFontTx/>
              <a:buChar char="-"/>
            </a:pPr>
            <a:r>
              <a:rPr lang="en-GB" sz="2800" dirty="0">
                <a:solidFill>
                  <a:schemeClr val="bg1"/>
                </a:solidFill>
                <a:latin typeface="Roboto Medium" panose="02000000000000000000" pitchFamily="2" charset="0"/>
                <a:ea typeface="Roboto Light" panose="02000000000000000000" pitchFamily="2" charset="0"/>
                <a:cs typeface="Arial" panose="020B0604020202020204" pitchFamily="34" charset="0"/>
              </a:rPr>
              <a:t>Fisheries feedstock</a:t>
            </a:r>
          </a:p>
          <a:p>
            <a:pPr marL="342900" indent="-342900">
              <a:buFontTx/>
              <a:buChar char="-"/>
            </a:pPr>
            <a:r>
              <a:rPr lang="en-GB" sz="2800" dirty="0">
                <a:solidFill>
                  <a:schemeClr val="bg1"/>
                </a:solidFill>
                <a:latin typeface="Roboto Medium" panose="02000000000000000000" pitchFamily="2" charset="0"/>
                <a:ea typeface="Roboto Light" panose="02000000000000000000" pitchFamily="2" charset="0"/>
                <a:cs typeface="Arial" panose="020B0604020202020204" pitchFamily="34" charset="0"/>
              </a:rPr>
              <a:t>Examples of bioproducts based on “waste” from the fisheries sector</a:t>
            </a: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a:stretch>
            <a:fillRect/>
          </a:stretch>
        </p:blipFill>
        <p:spPr>
          <a:xfrm>
            <a:off x="194594" y="178329"/>
            <a:ext cx="2069841" cy="1544253"/>
          </a:xfrm>
          <a:prstGeom prst="rect">
            <a:avLst/>
          </a:prstGeom>
        </p:spPr>
      </p:pic>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368160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462516" y="1745153"/>
            <a:ext cx="4931037" cy="4985980"/>
          </a:xfrm>
          <a:prstGeom prst="rect">
            <a:avLst/>
          </a:prstGeom>
          <a:noFill/>
        </p:spPr>
        <p:txBody>
          <a:bodyPr wrap="square" rtlCol="0" anchor="t">
            <a:spAutoFit/>
          </a:bodyPr>
          <a:lstStyle/>
          <a:p>
            <a:pPr algn="just">
              <a:spcAft>
                <a:spcPts val="2400"/>
              </a:spcAft>
            </a:pPr>
            <a:r>
              <a:rPr lang="en-GB" sz="2800" b="1" dirty="0">
                <a:solidFill>
                  <a:srgbClr val="FFC000"/>
                </a:solidFill>
                <a:latin typeface="Roboto" panose="02000000000000000000" pitchFamily="2" charset="0"/>
                <a:ea typeface="Roboto" panose="02000000000000000000" pitchFamily="2" charset="0"/>
                <a:cs typeface="Arial" panose="020B0604020202020204" pitchFamily="34" charset="0"/>
              </a:rPr>
              <a:t>The Bioeconomy…</a:t>
            </a:r>
          </a:p>
          <a:p>
            <a:pPr marL="285750" indent="-285750">
              <a:spcAft>
                <a:spcPts val="2400"/>
              </a:spcAft>
              <a:buFont typeface="Arial" panose="020B0604020202020204" pitchFamily="34" charset="0"/>
              <a:buChar char="•"/>
            </a:pPr>
            <a:r>
              <a:rPr lang="en-GB" dirty="0"/>
              <a:t>Is the production of goods, services, or energy from biological material as the main resource. </a:t>
            </a:r>
          </a:p>
          <a:p>
            <a:pPr marL="285750" indent="-285750">
              <a:spcAft>
                <a:spcPts val="2400"/>
              </a:spcAft>
              <a:buFont typeface="Arial" panose="020B0604020202020204" pitchFamily="34" charset="0"/>
              <a:buChar char="•"/>
            </a:pPr>
            <a:r>
              <a:rPr lang="en-GB" dirty="0"/>
              <a:t>Is strongly linked to sustainability as biodegradable resources are often used and waste is often completely designed out of the system. </a:t>
            </a:r>
          </a:p>
          <a:p>
            <a:pPr marL="285750" indent="-285750">
              <a:spcAft>
                <a:spcPts val="2400"/>
              </a:spcAft>
              <a:buFont typeface="Arial" panose="020B0604020202020204" pitchFamily="34" charset="0"/>
              <a:buChar char="•"/>
            </a:pPr>
            <a:r>
              <a:rPr lang="en-GB" dirty="0"/>
              <a:t>Can avoid the depletion of resources for future generations and protect the stability of the planet.  </a:t>
            </a:r>
            <a:endParaRPr lang="en-GB" sz="2800" b="1" dirty="0">
              <a:solidFill>
                <a:srgbClr val="FFC000"/>
              </a:solidFill>
              <a:latin typeface="Roboto" panose="02000000000000000000" pitchFamily="2" charset="0"/>
              <a:ea typeface="Roboto" panose="02000000000000000000" pitchFamily="2" charset="0"/>
              <a:cs typeface="Arial" panose="020B0604020202020204" pitchFamily="34" charset="0"/>
            </a:endParaRPr>
          </a:p>
          <a:p>
            <a:pPr>
              <a:spcAft>
                <a:spcPts val="2400"/>
              </a:spcAft>
            </a:pPr>
            <a:br>
              <a:rPr lang="en-GB" dirty="0">
                <a:latin typeface="Roboto" panose="02000000000000000000" pitchFamily="2" charset="0"/>
                <a:ea typeface="Roboto" panose="02000000000000000000" pitchFamily="2" charset="0"/>
                <a:cs typeface="Arial" panose="020B0604020202020204" pitchFamily="34" charset="0"/>
              </a:rPr>
            </a:br>
            <a:endParaRPr lang="en-GB" sz="3000" dirty="0">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7145347" y="119787"/>
            <a:ext cx="5046652" cy="646331"/>
          </a:xfrm>
          <a:prstGeom prst="rect">
            <a:avLst/>
          </a:prstGeom>
          <a:noFill/>
        </p:spPr>
        <p:txBody>
          <a:bodyPr wrap="square" rtlCol="0">
            <a:spAutoFit/>
          </a:bodyPr>
          <a:lstStyle/>
          <a:p>
            <a:pPr algn="r"/>
            <a:r>
              <a:rPr lang="en-GB" sz="3600" b="1" spc="100">
                <a:solidFill>
                  <a:schemeClr val="bg1"/>
                </a:solidFill>
                <a:latin typeface="Roboto" panose="02000000000000000000" pitchFamily="2" charset="0"/>
                <a:ea typeface="Roboto" panose="02000000000000000000" pitchFamily="2" charset="0"/>
                <a:cs typeface="Arial" panose="020B0604020202020204" pitchFamily="34" charset="0"/>
              </a:rPr>
              <a:t>Bioeconomy overview</a:t>
            </a:r>
            <a:endParaRPr lang="en-GB" sz="36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TextBox 2">
            <a:extLst>
              <a:ext uri="{FF2B5EF4-FFF2-40B4-BE49-F238E27FC236}">
                <a16:creationId xmlns:a16="http://schemas.microsoft.com/office/drawing/2014/main" id="{A5EEF2D5-375F-4CD7-AE86-7045555C3BBD}"/>
              </a:ext>
            </a:extLst>
          </p:cNvPr>
          <p:cNvSpPr txBox="1"/>
          <p:nvPr/>
        </p:nvSpPr>
        <p:spPr>
          <a:xfrm>
            <a:off x="6881822" y="1447042"/>
            <a:ext cx="4931037" cy="1908215"/>
          </a:xfrm>
          <a:prstGeom prst="rect">
            <a:avLst/>
          </a:prstGeom>
          <a:noFill/>
        </p:spPr>
        <p:txBody>
          <a:bodyPr wrap="square" rtlCol="0">
            <a:spAutoFit/>
          </a:bodyPr>
          <a:lstStyle/>
          <a:p>
            <a:pPr algn="ctr"/>
            <a:r>
              <a:rPr lang="en-GB" sz="2800" b="1" dirty="0">
                <a:solidFill>
                  <a:srgbClr val="FFC000"/>
                </a:solidFill>
              </a:rPr>
              <a:t>European Bioeconomy Strategy</a:t>
            </a:r>
          </a:p>
          <a:p>
            <a:endParaRPr lang="en-GB" dirty="0"/>
          </a:p>
          <a:p>
            <a:r>
              <a:rPr lang="en-GB" dirty="0"/>
              <a:t>The European Commission is taking steps towards a sustainable bioeconomy and has a </a:t>
            </a:r>
            <a:r>
              <a:rPr lang="en-GB" dirty="0">
                <a:ea typeface="Roboto" panose="02000000000000000000" pitchFamily="2" charset="0"/>
                <a:cs typeface="Arial" panose="020B0604020202020204" pitchFamily="34" charset="0"/>
              </a:rPr>
              <a:t>bioeconomy strategy to promote the bioeconomy and to avoid reaching ecological limits. </a:t>
            </a:r>
            <a:endParaRPr lang="en-GB" dirty="0"/>
          </a:p>
        </p:txBody>
      </p:sp>
      <p:pic>
        <p:nvPicPr>
          <p:cNvPr id="6" name="Picture 5">
            <a:extLst>
              <a:ext uri="{FF2B5EF4-FFF2-40B4-BE49-F238E27FC236}">
                <a16:creationId xmlns:a16="http://schemas.microsoft.com/office/drawing/2014/main" id="{CFAB7680-B3FD-486D-866E-05BD638442FE}"/>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7942474" y="3508759"/>
            <a:ext cx="3526357" cy="2443655"/>
          </a:xfrm>
          <a:prstGeom prst="rect">
            <a:avLst/>
          </a:prstGeom>
        </p:spPr>
      </p:pic>
    </p:spTree>
    <p:extLst>
      <p:ext uri="{BB962C8B-B14F-4D97-AF65-F5344CB8AC3E}">
        <p14:creationId xmlns:p14="http://schemas.microsoft.com/office/powerpoint/2010/main" val="97247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1219201" y="1159435"/>
            <a:ext cx="10433206" cy="523220"/>
          </a:xfrm>
          <a:prstGeom prst="rect">
            <a:avLst/>
          </a:prstGeom>
          <a:noFill/>
        </p:spPr>
        <p:txBody>
          <a:bodyPr wrap="square" rtlCol="0" anchor="t">
            <a:spAutoFit/>
          </a:bodyPr>
          <a:lstStyle/>
          <a:p>
            <a:pPr>
              <a:spcAft>
                <a:spcPts val="2400"/>
              </a:spcAft>
            </a:pPr>
            <a:r>
              <a:rPr lang="es-ES" sz="2800" b="1" dirty="0">
                <a:solidFill>
                  <a:srgbClr val="AE0917"/>
                </a:solidFill>
                <a:latin typeface="Roboto" panose="02000000000000000000" pitchFamily="2" charset="0"/>
                <a:ea typeface="Roboto" panose="02000000000000000000" pitchFamily="2" charset="0"/>
                <a:cs typeface="Arial" panose="020B0604020202020204" pitchFamily="34" charset="0"/>
              </a:rPr>
              <a:t>Bioeconomy and Circular </a:t>
            </a:r>
            <a:r>
              <a:rPr lang="en-GB" sz="2800" b="1" dirty="0">
                <a:solidFill>
                  <a:srgbClr val="AE0917"/>
                </a:solidFill>
                <a:latin typeface="Roboto" panose="02000000000000000000" pitchFamily="2" charset="0"/>
                <a:ea typeface="Roboto" panose="02000000000000000000" pitchFamily="2" charset="0"/>
                <a:cs typeface="Arial" panose="020B0604020202020204" pitchFamily="34" charset="0"/>
              </a:rPr>
              <a:t>Economy </a:t>
            </a:r>
            <a:r>
              <a:rPr lang="mr-IN" sz="2800" b="1" dirty="0">
                <a:solidFill>
                  <a:srgbClr val="AE0917"/>
                </a:solidFill>
                <a:latin typeface="Roboto" panose="02000000000000000000" pitchFamily="2" charset="0"/>
                <a:ea typeface="Roboto" panose="02000000000000000000" pitchFamily="2" charset="0"/>
                <a:cs typeface="Arial" panose="020B0604020202020204" pitchFamily="34" charset="0"/>
              </a:rPr>
              <a:t>–</a:t>
            </a:r>
            <a:r>
              <a:rPr lang="en-GB" sz="2800" b="1" dirty="0">
                <a:solidFill>
                  <a:srgbClr val="AE0917"/>
                </a:solidFill>
                <a:latin typeface="Roboto" panose="02000000000000000000" pitchFamily="2" charset="0"/>
                <a:ea typeface="Roboto" panose="02000000000000000000" pitchFamily="2" charset="0"/>
                <a:cs typeface="Arial" panose="020B0604020202020204" pitchFamily="34" charset="0"/>
              </a:rPr>
              <a:t> waste is a valuable resource </a:t>
            </a:r>
            <a:endParaRPr lang="en-GB" sz="2400" b="1" dirty="0">
              <a:solidFill>
                <a:srgbClr val="AE0917"/>
              </a:solidFill>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516512" y="113588"/>
            <a:ext cx="5446718" cy="615553"/>
          </a:xfrm>
          <a:prstGeom prst="rect">
            <a:avLst/>
          </a:prstGeom>
          <a:noFill/>
        </p:spPr>
        <p:txBody>
          <a:bodyPr wrap="square" rtlCol="0">
            <a:spAutoFit/>
          </a:bodyPr>
          <a:lstStyle/>
          <a:p>
            <a:pPr algn="r"/>
            <a:r>
              <a:rPr lang="en-GB" sz="3400" b="1" spc="100">
                <a:solidFill>
                  <a:schemeClr val="bg1"/>
                </a:solidFill>
                <a:latin typeface="Roboto" panose="02000000000000000000" pitchFamily="2" charset="0"/>
                <a:ea typeface="Roboto" panose="02000000000000000000" pitchFamily="2" charset="0"/>
                <a:cs typeface="Arial" panose="020B0604020202020204" pitchFamily="34" charset="0"/>
              </a:rPr>
              <a:t>Bioeconomy overview </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8" name="Rectangle 7"/>
          <p:cNvSpPr/>
          <p:nvPr/>
        </p:nvSpPr>
        <p:spPr>
          <a:xfrm>
            <a:off x="420512" y="4948918"/>
            <a:ext cx="6096000" cy="954107"/>
          </a:xfrm>
          <a:prstGeom prst="rect">
            <a:avLst/>
          </a:prstGeom>
        </p:spPr>
        <p:txBody>
          <a:bodyPr>
            <a:spAutoFit/>
          </a:bodyPr>
          <a:lstStyle/>
          <a:p>
            <a:pPr lvl="0" defTabSz="914400">
              <a:defRPr/>
            </a:pPr>
            <a:r>
              <a:rPr lang="en-US" sz="1400" b="1" dirty="0"/>
              <a:t>Video (2 minutes and 9 seconds):</a:t>
            </a:r>
            <a:r>
              <a:rPr lang="en-US" sz="1400" dirty="0"/>
              <a:t> </a:t>
            </a:r>
            <a:r>
              <a:rPr lang="en-US" sz="1400" dirty="0">
                <a:hlinkClick r:id="rId5"/>
              </a:rPr>
              <a:t>https://www.youtube.com/watch?v=RfRN_hHeIKk</a:t>
            </a:r>
            <a:endParaRPr lang="en-US" sz="1400" dirty="0"/>
          </a:p>
          <a:p>
            <a:pPr defTabSz="914400">
              <a:defRPr/>
            </a:pPr>
            <a:r>
              <a:rPr lang="en-GB" sz="1400" b="1" dirty="0"/>
              <a:t>Languages for sub-titles for video include:</a:t>
            </a:r>
            <a:r>
              <a:rPr lang="en-GB" sz="1400" dirty="0"/>
              <a:t> Bulgarian, Latvian, Macedonian, Polish and Romanian</a:t>
            </a:r>
          </a:p>
        </p:txBody>
      </p:sp>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336482" y="1682655"/>
            <a:ext cx="5315925" cy="3142207"/>
          </a:xfrm>
          <a:prstGeom prst="rect">
            <a:avLst/>
          </a:prstGeom>
        </p:spPr>
      </p:pic>
      <p:pic>
        <p:nvPicPr>
          <p:cNvPr id="11" name="Online Media 19" title="A new bioeconomy for a sustainable Europe">
            <a:hlinkClick r:id="" action="ppaction://media"/>
            <a:extLst>
              <a:ext uri="{FF2B5EF4-FFF2-40B4-BE49-F238E27FC236}">
                <a16:creationId xmlns:a16="http://schemas.microsoft.com/office/drawing/2014/main" id="{C6EE957E-4407-4ABB-A45C-A772CC0CDE14}"/>
              </a:ext>
            </a:extLst>
          </p:cNvPr>
          <p:cNvPicPr>
            <a:picLocks noRot="1" noChangeAspect="1"/>
          </p:cNvPicPr>
          <p:nvPr>
            <a:videoFile r:link="rId1"/>
          </p:nvPr>
        </p:nvPicPr>
        <p:blipFill>
          <a:blip r:embed="rId7"/>
          <a:stretch>
            <a:fillRect/>
          </a:stretch>
        </p:blipFill>
        <p:spPr>
          <a:xfrm>
            <a:off x="420512" y="2308609"/>
            <a:ext cx="4473339" cy="2516253"/>
          </a:xfrm>
          <a:prstGeom prst="rect">
            <a:avLst/>
          </a:prstGeom>
        </p:spPr>
      </p:pic>
    </p:spTree>
    <p:extLst>
      <p:ext uri="{BB962C8B-B14F-4D97-AF65-F5344CB8AC3E}">
        <p14:creationId xmlns:p14="http://schemas.microsoft.com/office/powerpoint/2010/main" val="183195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Rectangle 2"/>
          <p:cNvSpPr/>
          <p:nvPr/>
        </p:nvSpPr>
        <p:spPr>
          <a:xfrm>
            <a:off x="155301" y="2929982"/>
            <a:ext cx="6180253" cy="3477875"/>
          </a:xfrm>
          <a:prstGeom prst="rect">
            <a:avLst/>
          </a:prstGeom>
        </p:spPr>
        <p:txBody>
          <a:bodyPr wrap="square">
            <a:spAutoFit/>
          </a:bodyPr>
          <a:lstStyle/>
          <a:p>
            <a:r>
              <a:rPr lang="en-US" sz="2000" dirty="0">
                <a:latin typeface="Arial" charset="0"/>
                <a:ea typeface="Arial" charset="0"/>
                <a:cs typeface="Arial" charset="0"/>
              </a:rPr>
              <a:t>With the new bioeconomy strategy, the European Commission supports initiatives at national and regional level to develop an efficient and sustainable bioeconomy and this includes:</a:t>
            </a:r>
          </a:p>
          <a:p>
            <a:pPr lvl="0"/>
            <a:endParaRPr lang="en-GB" sz="2000" dirty="0">
              <a:latin typeface="Arial" charset="0"/>
              <a:ea typeface="Arial" charset="0"/>
              <a:cs typeface="Arial" charset="0"/>
            </a:endParaRPr>
          </a:p>
          <a:p>
            <a:pPr marL="742950" lvl="1" indent="-285750">
              <a:buFont typeface="Arial" charset="0"/>
              <a:buChar char="•"/>
            </a:pPr>
            <a:r>
              <a:rPr lang="en-GB" sz="2000" dirty="0">
                <a:latin typeface="Arial" charset="0"/>
                <a:ea typeface="Arial" charset="0"/>
                <a:cs typeface="Arial" charset="0"/>
              </a:rPr>
              <a:t>implementing an EU-wide monitoring system to track progress towards a </a:t>
            </a:r>
            <a:r>
              <a:rPr lang="en-GB" sz="2000" b="1" dirty="0">
                <a:latin typeface="Arial" charset="0"/>
                <a:ea typeface="Arial" charset="0"/>
                <a:cs typeface="Arial" charset="0"/>
              </a:rPr>
              <a:t>sustainable and circular bioeconomy</a:t>
            </a:r>
            <a:r>
              <a:rPr lang="en-GB" sz="2000" dirty="0">
                <a:latin typeface="Arial" charset="0"/>
                <a:ea typeface="Arial" charset="0"/>
                <a:cs typeface="Arial" charset="0"/>
              </a:rPr>
              <a:t>.</a:t>
            </a:r>
          </a:p>
          <a:p>
            <a:pPr lvl="1"/>
            <a:endParaRPr lang="en-GB" sz="2000" dirty="0">
              <a:latin typeface="Arial" charset="0"/>
              <a:ea typeface="Arial" charset="0"/>
              <a:cs typeface="Arial" charset="0"/>
            </a:endParaRPr>
          </a:p>
          <a:p>
            <a:pPr marL="742950" lvl="1" indent="-285750">
              <a:buFont typeface="Arial" charset="0"/>
              <a:buChar char="•"/>
            </a:pPr>
            <a:r>
              <a:rPr lang="en-GB" sz="2000" dirty="0">
                <a:latin typeface="Arial" charset="0"/>
                <a:ea typeface="Arial" charset="0"/>
                <a:cs typeface="Arial" charset="0"/>
              </a:rPr>
              <a:t>providing guidance on how best to operate the bioeconomy within </a:t>
            </a:r>
            <a:r>
              <a:rPr lang="en-GB" sz="2000" b="1" dirty="0">
                <a:latin typeface="Arial" charset="0"/>
                <a:ea typeface="Arial" charset="0"/>
                <a:cs typeface="Arial" charset="0"/>
              </a:rPr>
              <a:t>safe ecological limits</a:t>
            </a:r>
            <a:r>
              <a:rPr lang="en-GB" sz="2000" dirty="0">
                <a:latin typeface="Arial" charset="0"/>
                <a:ea typeface="Arial" charset="0"/>
                <a:cs typeface="Arial" charset="0"/>
              </a:rPr>
              <a:t>. </a:t>
            </a:r>
          </a:p>
        </p:txBody>
      </p:sp>
      <p:sp>
        <p:nvSpPr>
          <p:cNvPr id="9" name="Rectangle 8"/>
          <p:cNvSpPr/>
          <p:nvPr/>
        </p:nvSpPr>
        <p:spPr>
          <a:xfrm>
            <a:off x="155302" y="1137361"/>
            <a:ext cx="11693935" cy="1569660"/>
          </a:xfrm>
          <a:prstGeom prst="rect">
            <a:avLst/>
          </a:prstGeom>
        </p:spPr>
        <p:txBody>
          <a:bodyPr wrap="square">
            <a:spAutoFit/>
          </a:bodyPr>
          <a:lstStyle/>
          <a:p>
            <a:pPr algn="ctr"/>
            <a:r>
              <a:rPr lang="en-GB" sz="3200" b="1" spc="100" dirty="0">
                <a:solidFill>
                  <a:srgbClr val="C00000"/>
                </a:solidFill>
                <a:latin typeface="Roboto" panose="02000000000000000000" pitchFamily="2" charset="0"/>
                <a:ea typeface="Roboto" panose="02000000000000000000" pitchFamily="2" charset="0"/>
                <a:cs typeface="Arial" panose="020B0604020202020204" pitchFamily="34" charset="0"/>
              </a:rPr>
              <a:t>In addition to links to sustainability and climate change mitigation, it is critical that the bioeconomy operates within safe ecological limits.</a:t>
            </a:r>
          </a:p>
        </p:txBody>
      </p:sp>
      <p:sp>
        <p:nvSpPr>
          <p:cNvPr id="23" name="Textfeld 1">
            <a:extLst>
              <a:ext uri="{FF2B5EF4-FFF2-40B4-BE49-F238E27FC236}">
                <a16:creationId xmlns:a16="http://schemas.microsoft.com/office/drawing/2014/main" id="{916C075C-E486-8B40-A758-F39602688645}"/>
              </a:ext>
            </a:extLst>
          </p:cNvPr>
          <p:cNvSpPr txBox="1"/>
          <p:nvPr/>
        </p:nvSpPr>
        <p:spPr>
          <a:xfrm>
            <a:off x="6335555" y="111488"/>
            <a:ext cx="5735452" cy="615553"/>
          </a:xfrm>
          <a:prstGeom prst="rect">
            <a:avLst/>
          </a:prstGeom>
          <a:noFill/>
        </p:spPr>
        <p:txBody>
          <a:bodyPr wrap="square" rtlCol="0">
            <a:spAutoFit/>
          </a:bodyPr>
          <a:lstStyle/>
          <a:p>
            <a:pPr algn="r"/>
            <a:r>
              <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rPr>
              <a:t>Ecological limits</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21824" y="3103983"/>
            <a:ext cx="5504219" cy="2933328"/>
          </a:xfrm>
          <a:prstGeom prst="rect">
            <a:avLst/>
          </a:prstGeom>
        </p:spPr>
      </p:pic>
    </p:spTree>
    <p:extLst>
      <p:ext uri="{BB962C8B-B14F-4D97-AF65-F5344CB8AC3E}">
        <p14:creationId xmlns:p14="http://schemas.microsoft.com/office/powerpoint/2010/main" val="1519201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106886" y="-42781"/>
            <a:ext cx="5891693" cy="954107"/>
          </a:xfrm>
          <a:prstGeom prst="rect">
            <a:avLst/>
          </a:prstGeom>
          <a:noFill/>
        </p:spPr>
        <p:txBody>
          <a:bodyPr wrap="square" rtlCol="0">
            <a:spAutoFit/>
          </a:bodyPr>
          <a:lstStyle/>
          <a:p>
            <a:pPr algn="r"/>
            <a:r>
              <a:rPr lang="en-GB" sz="2800" b="1" spc="100" dirty="0">
                <a:solidFill>
                  <a:schemeClr val="bg1"/>
                </a:solidFill>
                <a:ea typeface="Roboto" panose="02000000000000000000" pitchFamily="2" charset="0"/>
                <a:cs typeface="Arial" panose="020B0604020202020204" pitchFamily="34" charset="0"/>
              </a:rPr>
              <a:t>Bioeconomy challenges: </a:t>
            </a:r>
            <a:r>
              <a:rPr lang="en-GB" sz="2800" b="1" dirty="0">
                <a:solidFill>
                  <a:schemeClr val="bg1"/>
                </a:solidFill>
              </a:rPr>
              <a:t>Resource Provision and Biodiversity loss</a:t>
            </a:r>
          </a:p>
        </p:txBody>
      </p:sp>
      <p:sp>
        <p:nvSpPr>
          <p:cNvPr id="5" name="Rectangle 4"/>
          <p:cNvSpPr/>
          <p:nvPr/>
        </p:nvSpPr>
        <p:spPr>
          <a:xfrm>
            <a:off x="457597" y="1650714"/>
            <a:ext cx="11396545" cy="4401205"/>
          </a:xfrm>
          <a:prstGeom prst="rect">
            <a:avLst/>
          </a:prstGeom>
        </p:spPr>
        <p:txBody>
          <a:bodyPr wrap="square">
            <a:spAutoFit/>
          </a:bodyPr>
          <a:lstStyle/>
          <a:p>
            <a:r>
              <a:rPr lang="en-US" sz="2800" dirty="0"/>
              <a:t>Bioproducts are derived from renewable biological resources. The bioeconomy makes use of many different biomass resources, from crops to forests to microorganisms. Without these </a:t>
            </a:r>
            <a:r>
              <a:rPr lang="en-US" sz="2800" dirty="0" err="1"/>
              <a:t>feedstocks</a:t>
            </a:r>
            <a:r>
              <a:rPr lang="en-US" sz="2800" dirty="0"/>
              <a:t>, there would be no bioeconomy. </a:t>
            </a:r>
          </a:p>
          <a:p>
            <a:endParaRPr lang="en-US" sz="2800" dirty="0"/>
          </a:p>
          <a:p>
            <a:r>
              <a:rPr lang="en-US" sz="2800" dirty="0"/>
              <a:t>It is critical that the bioeconomy does not compete with food production and does not affect biodiversity. For example, marginal lands may not be used for food production but may be important for biodiversity</a:t>
            </a:r>
            <a:endParaRPr lang="en-GB" sz="2800" dirty="0"/>
          </a:p>
          <a:p>
            <a:endParaRPr lang="en-GB" sz="2800" dirty="0"/>
          </a:p>
          <a:p>
            <a:r>
              <a:rPr lang="en-GB" sz="2800" dirty="0"/>
              <a:t>It is therefore fundamental to carry a biodiversity assessment.</a:t>
            </a:r>
          </a:p>
        </p:txBody>
      </p:sp>
    </p:spTree>
    <p:extLst>
      <p:ext uri="{BB962C8B-B14F-4D97-AF65-F5344CB8AC3E}">
        <p14:creationId xmlns:p14="http://schemas.microsoft.com/office/powerpoint/2010/main" val="765891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085114" y="-1"/>
            <a:ext cx="6106886" cy="107641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extfeld 1">
            <a:extLst>
              <a:ext uri="{FF2B5EF4-FFF2-40B4-BE49-F238E27FC236}">
                <a16:creationId xmlns:a16="http://schemas.microsoft.com/office/drawing/2014/main" id="{916C075C-E486-8B40-A758-F39602688645}"/>
              </a:ext>
            </a:extLst>
          </p:cNvPr>
          <p:cNvSpPr txBox="1"/>
          <p:nvPr/>
        </p:nvSpPr>
        <p:spPr>
          <a:xfrm>
            <a:off x="6085114" y="245816"/>
            <a:ext cx="6096000" cy="584775"/>
          </a:xfrm>
          <a:prstGeom prst="rect">
            <a:avLst/>
          </a:prstGeom>
          <a:noFill/>
        </p:spPr>
        <p:txBody>
          <a:bodyPr wrap="square" rtlCol="0">
            <a:spAutoFit/>
          </a:bodyPr>
          <a:lstStyle/>
          <a:p>
            <a:pPr algn="r"/>
            <a:r>
              <a:rPr lang="en-GB" sz="3200" dirty="0">
                <a:solidFill>
                  <a:schemeClr val="bg1"/>
                </a:solidFill>
                <a:latin typeface="Trebuchet MS" panose="020B0603020202020204"/>
                <a:ea typeface="+mj-ea"/>
                <a:cs typeface="+mj-cs"/>
              </a:rPr>
              <a:t>Fisheries feedstock</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
            <a:ext cx="6106886" cy="1076411"/>
          </a:xfrm>
          <a:prstGeom prst="rect">
            <a:avLst/>
          </a:prstGeom>
        </p:spPr>
      </p:pic>
      <p:sp>
        <p:nvSpPr>
          <p:cNvPr id="7" name="Rectangle 6"/>
          <p:cNvSpPr/>
          <p:nvPr/>
        </p:nvSpPr>
        <p:spPr>
          <a:xfrm>
            <a:off x="1573116" y="1579379"/>
            <a:ext cx="9359801" cy="954107"/>
          </a:xfrm>
          <a:prstGeom prst="rect">
            <a:avLst/>
          </a:prstGeom>
        </p:spPr>
        <p:txBody>
          <a:bodyPr wrap="square">
            <a:spAutoFit/>
          </a:bodyPr>
          <a:lstStyle/>
          <a:p>
            <a:pPr algn="ctr"/>
            <a:r>
              <a:rPr lang="en-GB" sz="2800" b="1" dirty="0">
                <a:solidFill>
                  <a:srgbClr val="008BDF"/>
                </a:solidFill>
              </a:rPr>
              <a:t>What are examples of bioeconomy </a:t>
            </a:r>
            <a:r>
              <a:rPr lang="en-GB" sz="2800" b="1" dirty="0" err="1">
                <a:solidFill>
                  <a:srgbClr val="008BDF"/>
                </a:solidFill>
              </a:rPr>
              <a:t>feedstocks</a:t>
            </a:r>
            <a:r>
              <a:rPr lang="en-GB" sz="2800" b="1" dirty="0">
                <a:solidFill>
                  <a:srgbClr val="008BDF"/>
                </a:solidFill>
              </a:rPr>
              <a:t> (or raw materials) in the fisheries &amp; aquaculture sector?</a:t>
            </a:r>
          </a:p>
        </p:txBody>
      </p:sp>
      <p:sp>
        <p:nvSpPr>
          <p:cNvPr id="3" name="TextBox 2"/>
          <p:cNvSpPr txBox="1"/>
          <p:nvPr/>
        </p:nvSpPr>
        <p:spPr>
          <a:xfrm>
            <a:off x="1110833" y="3036455"/>
            <a:ext cx="9948562" cy="3046988"/>
          </a:xfrm>
          <a:prstGeom prst="rect">
            <a:avLst/>
          </a:prstGeom>
          <a:noFill/>
        </p:spPr>
        <p:txBody>
          <a:bodyPr wrap="square" rtlCol="0">
            <a:spAutoFit/>
          </a:bodyPr>
          <a:lstStyle/>
          <a:p>
            <a:pPr algn="ctr"/>
            <a:r>
              <a:rPr lang="en-GB" sz="3200" dirty="0"/>
              <a:t>In </a:t>
            </a:r>
            <a:r>
              <a:rPr lang="en-GB" sz="3200" b="1" dirty="0"/>
              <a:t>groups of two </a:t>
            </a:r>
            <a:r>
              <a:rPr lang="en-GB" sz="3200" dirty="0"/>
              <a:t>discuss and</a:t>
            </a:r>
            <a:r>
              <a:rPr lang="en-GB" sz="3200" b="1" dirty="0"/>
              <a:t> </a:t>
            </a:r>
            <a:r>
              <a:rPr lang="en-GB" sz="3200" dirty="0"/>
              <a:t>write a list of all the bioeconomy </a:t>
            </a:r>
            <a:r>
              <a:rPr lang="en-GB" sz="3200" dirty="0" err="1"/>
              <a:t>feedstocks</a:t>
            </a:r>
            <a:r>
              <a:rPr lang="en-GB" sz="3200" dirty="0"/>
              <a:t> (or raw materials) from the fishery and aquaculture sector sector that you can think of.</a:t>
            </a:r>
          </a:p>
          <a:p>
            <a:pPr algn="ctr"/>
            <a:endParaRPr lang="en-GB" sz="3200" dirty="0"/>
          </a:p>
          <a:p>
            <a:pPr algn="ctr"/>
            <a:r>
              <a:rPr lang="en-GB" sz="3200" dirty="0">
                <a:solidFill>
                  <a:srgbClr val="C00000"/>
                </a:solidFill>
              </a:rPr>
              <a:t>You have 2 minutes</a:t>
            </a:r>
            <a:endParaRPr lang="en-US" sz="3200" dirty="0">
              <a:solidFill>
                <a:srgbClr val="C00000"/>
              </a:solidFill>
            </a:endParaRPr>
          </a:p>
          <a:p>
            <a:pPr algn="ctr"/>
            <a:endParaRPr lang="en-US" sz="3200" dirty="0"/>
          </a:p>
        </p:txBody>
      </p:sp>
    </p:spTree>
    <p:extLst>
      <p:ext uri="{BB962C8B-B14F-4D97-AF65-F5344CB8AC3E}">
        <p14:creationId xmlns:p14="http://schemas.microsoft.com/office/powerpoint/2010/main" val="102734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085114" y="-1"/>
            <a:ext cx="6106886" cy="107641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
            <a:ext cx="6106886" cy="1076411"/>
          </a:xfrm>
          <a:prstGeom prst="rect">
            <a:avLst/>
          </a:prstGeom>
        </p:spPr>
      </p:pic>
      <p:sp>
        <p:nvSpPr>
          <p:cNvPr id="7" name="Rectangle 6"/>
          <p:cNvSpPr/>
          <p:nvPr/>
        </p:nvSpPr>
        <p:spPr>
          <a:xfrm>
            <a:off x="601728" y="1203516"/>
            <a:ext cx="11590272" cy="523220"/>
          </a:xfrm>
          <a:prstGeom prst="rect">
            <a:avLst/>
          </a:prstGeom>
        </p:spPr>
        <p:txBody>
          <a:bodyPr wrap="square">
            <a:spAutoFit/>
          </a:bodyPr>
          <a:lstStyle/>
          <a:p>
            <a:r>
              <a:rPr lang="en-GB" sz="2800" b="1" dirty="0">
                <a:solidFill>
                  <a:srgbClr val="008BDF"/>
                </a:solidFill>
              </a:rPr>
              <a:t>Examples of bioeconomy </a:t>
            </a:r>
            <a:r>
              <a:rPr lang="en-GB" sz="2800" b="1" dirty="0" err="1">
                <a:solidFill>
                  <a:srgbClr val="008BDF"/>
                </a:solidFill>
              </a:rPr>
              <a:t>feedstocks</a:t>
            </a:r>
            <a:r>
              <a:rPr lang="en-GB" sz="2800" b="1" dirty="0">
                <a:solidFill>
                  <a:srgbClr val="008BDF"/>
                </a:solidFill>
              </a:rPr>
              <a:t> in the fisheries &amp; aquaculture sector</a:t>
            </a:r>
            <a:endParaRPr lang="en-US" sz="2800" b="1" dirty="0">
              <a:solidFill>
                <a:srgbClr val="008BDF"/>
              </a:solidFill>
            </a:endParaRPr>
          </a:p>
        </p:txBody>
      </p:sp>
      <p:sp>
        <p:nvSpPr>
          <p:cNvPr id="3" name="TextBox 2"/>
          <p:cNvSpPr txBox="1"/>
          <p:nvPr/>
        </p:nvSpPr>
        <p:spPr>
          <a:xfrm>
            <a:off x="255739" y="1755316"/>
            <a:ext cx="11433753" cy="4832092"/>
          </a:xfrm>
          <a:prstGeom prst="rect">
            <a:avLst/>
          </a:prstGeom>
          <a:noFill/>
        </p:spPr>
        <p:txBody>
          <a:bodyPr wrap="square" rtlCol="0">
            <a:spAutoFit/>
          </a:bodyPr>
          <a:lstStyle/>
          <a:p>
            <a:pPr marL="457200" indent="-457200">
              <a:buFont typeface="Arial" charset="0"/>
              <a:buChar char="•"/>
            </a:pPr>
            <a:r>
              <a:rPr lang="en-US" sz="2800" dirty="0"/>
              <a:t>micro and macro algae (also potentially beach-cast algae)</a:t>
            </a:r>
          </a:p>
          <a:p>
            <a:pPr marL="457200" indent="-457200">
              <a:buFont typeface="Arial" charset="0"/>
              <a:buChar char="•"/>
            </a:pPr>
            <a:r>
              <a:rPr lang="en-US" sz="2800" dirty="0"/>
              <a:t>water plants (also from </a:t>
            </a:r>
            <a:r>
              <a:rPr lang="en-US" sz="2800" dirty="0" err="1"/>
              <a:t>aquaponics</a:t>
            </a:r>
            <a:r>
              <a:rPr lang="en-US" sz="2800" dirty="0"/>
              <a:t>)</a:t>
            </a:r>
            <a:endParaRPr lang="en-GB" sz="2800" dirty="0"/>
          </a:p>
          <a:p>
            <a:pPr marL="457200" indent="-457200">
              <a:buFont typeface="Arial" charset="0"/>
              <a:buChar char="•"/>
            </a:pPr>
            <a:r>
              <a:rPr lang="en-US" sz="2800" dirty="0"/>
              <a:t>fish (including low-grade fish and fish by-products: bones, skin, oils, heads, viscera, tails, fins, scales, mince, blood, fish excrements*)</a:t>
            </a:r>
            <a:endParaRPr lang="en-GB" sz="2800" dirty="0"/>
          </a:p>
          <a:p>
            <a:pPr marL="457200" indent="-457200">
              <a:buFont typeface="Arial" charset="0"/>
              <a:buChar char="•"/>
            </a:pPr>
            <a:r>
              <a:rPr lang="en-US" sz="2800" dirty="0"/>
              <a:t>crustaceans (including by-products: shrimp tails, crab shells),</a:t>
            </a:r>
            <a:endParaRPr lang="en-GB" sz="2800" dirty="0"/>
          </a:p>
          <a:p>
            <a:pPr marL="457200" indent="-457200">
              <a:buFont typeface="Arial" charset="0"/>
              <a:buChar char="•"/>
            </a:pPr>
            <a:r>
              <a:rPr lang="en-US" sz="2800" dirty="0"/>
              <a:t>shellfish (including by-products: scallops shells, mussel shells),</a:t>
            </a:r>
            <a:endParaRPr lang="en-GB" sz="2800" dirty="0"/>
          </a:p>
          <a:p>
            <a:pPr marL="457200" indent="-457200">
              <a:buFont typeface="Arial" charset="0"/>
              <a:buChar char="•"/>
            </a:pPr>
            <a:r>
              <a:rPr lang="en-US" sz="2800" dirty="0"/>
              <a:t>other invertebrates (including jellyfish),</a:t>
            </a:r>
            <a:r>
              <a:rPr lang="en-GB" sz="2800" dirty="0"/>
              <a:t> </a:t>
            </a:r>
            <a:r>
              <a:rPr lang="en-US" sz="2800" dirty="0"/>
              <a:t>provided they are sustainably produced.</a:t>
            </a:r>
            <a:endParaRPr lang="en-GB" sz="2800" dirty="0"/>
          </a:p>
          <a:p>
            <a:r>
              <a:rPr lang="en-US" sz="2800" dirty="0"/>
              <a:t> </a:t>
            </a:r>
            <a:endParaRPr lang="en-GB" sz="2800" dirty="0"/>
          </a:p>
          <a:p>
            <a:r>
              <a:rPr lang="en-US" sz="2800" dirty="0"/>
              <a:t>* </a:t>
            </a:r>
            <a:r>
              <a:rPr lang="en-US" sz="2800" b="1" i="1" dirty="0"/>
              <a:t>fish excrements</a:t>
            </a:r>
            <a:r>
              <a:rPr lang="en-US" sz="2800" i="1" dirty="0"/>
              <a:t> (recovered on filters and settling tanks) from aquaculture is valuable biomass for the production of agricultural fertilizers.</a:t>
            </a:r>
            <a:endParaRPr lang="en-GB" sz="2800" i="1" dirty="0"/>
          </a:p>
        </p:txBody>
      </p:sp>
      <p:sp>
        <p:nvSpPr>
          <p:cNvPr id="9" name="Textfeld 1">
            <a:extLst>
              <a:ext uri="{FF2B5EF4-FFF2-40B4-BE49-F238E27FC236}">
                <a16:creationId xmlns:a16="http://schemas.microsoft.com/office/drawing/2014/main" id="{916C075C-E486-8B40-A758-F39602688645}"/>
              </a:ext>
            </a:extLst>
          </p:cNvPr>
          <p:cNvSpPr txBox="1"/>
          <p:nvPr/>
        </p:nvSpPr>
        <p:spPr>
          <a:xfrm>
            <a:off x="6085113" y="127105"/>
            <a:ext cx="6096000" cy="584775"/>
          </a:xfrm>
          <a:prstGeom prst="rect">
            <a:avLst/>
          </a:prstGeom>
          <a:noFill/>
        </p:spPr>
        <p:txBody>
          <a:bodyPr wrap="square" rtlCol="0">
            <a:spAutoFit/>
          </a:bodyPr>
          <a:lstStyle/>
          <a:p>
            <a:pPr algn="r"/>
            <a:r>
              <a:rPr lang="en-GB" sz="3200" dirty="0">
                <a:solidFill>
                  <a:schemeClr val="bg1"/>
                </a:solidFill>
                <a:latin typeface="Trebuchet MS" panose="020B0603020202020204"/>
                <a:ea typeface="+mj-ea"/>
                <a:cs typeface="+mj-cs"/>
              </a:rPr>
              <a:t>Fisheries feedstock</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24198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 name="Textfeld 9">
            <a:extLst>
              <a:ext uri="{FF2B5EF4-FFF2-40B4-BE49-F238E27FC236}">
                <a16:creationId xmlns:a16="http://schemas.microsoft.com/office/drawing/2014/main" id="{8DA0CED4-49C8-2449-95D6-706ECBA6F632}"/>
              </a:ext>
            </a:extLst>
          </p:cNvPr>
          <p:cNvSpPr txBox="1"/>
          <p:nvPr/>
        </p:nvSpPr>
        <p:spPr>
          <a:xfrm>
            <a:off x="723756" y="1835695"/>
            <a:ext cx="10597846" cy="523220"/>
          </a:xfrm>
          <a:prstGeom prst="rect">
            <a:avLst/>
          </a:prstGeom>
          <a:noFill/>
        </p:spPr>
        <p:txBody>
          <a:bodyPr wrap="square" rtlCol="0" anchor="t">
            <a:spAutoFit/>
          </a:bodyPr>
          <a:lstStyle/>
          <a:p>
            <a:pPr>
              <a:spcAft>
                <a:spcPts val="2400"/>
              </a:spcAft>
            </a:pPr>
            <a:r>
              <a:rPr lang="en-GB" sz="2800" b="1" dirty="0">
                <a:solidFill>
                  <a:srgbClr val="C00000"/>
                </a:solidFill>
                <a:latin typeface="Roboto" panose="02000000000000000000" pitchFamily="2" charset="0"/>
                <a:ea typeface="Roboto" panose="02000000000000000000" pitchFamily="2" charset="0"/>
                <a:cs typeface="Arial" panose="020B0604020202020204" pitchFamily="34" charset="0"/>
              </a:rPr>
              <a:t>Bioproducts</a:t>
            </a:r>
            <a:r>
              <a:rPr lang="en-GB" sz="2800" dirty="0">
                <a:solidFill>
                  <a:srgbClr val="C00000"/>
                </a:solidFill>
                <a:latin typeface="Roboto" panose="02000000000000000000" pitchFamily="2" charset="0"/>
                <a:ea typeface="Roboto" panose="02000000000000000000" pitchFamily="2" charset="0"/>
                <a:cs typeface="Arial" panose="020B0604020202020204" pitchFamily="34" charset="0"/>
              </a:rPr>
              <a:t> </a:t>
            </a:r>
            <a:r>
              <a:rPr lang="en-GB" sz="2000" dirty="0">
                <a:latin typeface="Roboto" panose="02000000000000000000" pitchFamily="2" charset="0"/>
                <a:ea typeface="Roboto" panose="02000000000000000000" pitchFamily="2" charset="0"/>
                <a:cs typeface="Arial" panose="020B0604020202020204" pitchFamily="34" charset="0"/>
              </a:rPr>
              <a:t>are materials, chemicals or energy derived from renewable biological resources</a:t>
            </a:r>
          </a:p>
        </p:txBody>
      </p:sp>
      <p:sp>
        <p:nvSpPr>
          <p:cNvPr id="2" name="Textfeld 1">
            <a:extLst>
              <a:ext uri="{FF2B5EF4-FFF2-40B4-BE49-F238E27FC236}">
                <a16:creationId xmlns:a16="http://schemas.microsoft.com/office/drawing/2014/main" id="{916C075C-E486-8B40-A758-F39602688645}"/>
              </a:ext>
            </a:extLst>
          </p:cNvPr>
          <p:cNvSpPr txBox="1"/>
          <p:nvPr/>
        </p:nvSpPr>
        <p:spPr>
          <a:xfrm>
            <a:off x="6745282" y="84933"/>
            <a:ext cx="5446717" cy="1138773"/>
          </a:xfrm>
          <a:prstGeom prst="rect">
            <a:avLst/>
          </a:prstGeom>
          <a:noFill/>
        </p:spPr>
        <p:txBody>
          <a:bodyPr wrap="square" rtlCol="0">
            <a:spAutoFit/>
          </a:bodyPr>
          <a:lstStyle/>
          <a:p>
            <a:pPr algn="r"/>
            <a:r>
              <a:rPr lang="en-GB" sz="3400" b="1" spc="100">
                <a:solidFill>
                  <a:schemeClr val="bg1"/>
                </a:solidFill>
                <a:latin typeface="Roboto" panose="02000000000000000000" pitchFamily="2" charset="0"/>
                <a:ea typeface="Roboto" panose="02000000000000000000" pitchFamily="2" charset="0"/>
                <a:cs typeface="Arial" panose="020B0604020202020204" pitchFamily="34" charset="0"/>
              </a:rPr>
              <a:t>Examples of bioproducts</a:t>
            </a:r>
          </a:p>
          <a:p>
            <a:pPr algn="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14" name="Imagen 5"/>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80572" y="2749478"/>
            <a:ext cx="2010603" cy="1629676"/>
          </a:xfrm>
          <a:prstGeom prst="rect">
            <a:avLst/>
          </a:prstGeom>
        </p:spPr>
      </p:pic>
      <p:pic>
        <p:nvPicPr>
          <p:cNvPr id="17" name="Imagen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88930" y="2708849"/>
            <a:ext cx="1670305" cy="1670305"/>
          </a:xfrm>
          <a:prstGeom prst="rect">
            <a:avLst/>
          </a:prstGeom>
        </p:spPr>
      </p:pic>
      <p:pic>
        <p:nvPicPr>
          <p:cNvPr id="18" name="Imagen 2"/>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707550" y="2708849"/>
            <a:ext cx="2057746" cy="1632999"/>
          </a:xfrm>
          <a:prstGeom prst="rect">
            <a:avLst/>
          </a:prstGeom>
        </p:spPr>
      </p:pic>
      <p:pic>
        <p:nvPicPr>
          <p:cNvPr id="19" name="Imagen 2"/>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6984055" y="2668221"/>
            <a:ext cx="2040398" cy="1673627"/>
          </a:xfrm>
          <a:prstGeom prst="rect">
            <a:avLst/>
          </a:prstGeom>
        </p:spPr>
      </p:pic>
      <p:pic>
        <p:nvPicPr>
          <p:cNvPr id="20" name="Imagen 2"/>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9243212" y="2717798"/>
            <a:ext cx="1968917" cy="1574471"/>
          </a:xfrm>
          <a:prstGeom prst="rect">
            <a:avLst/>
          </a:prstGeom>
        </p:spPr>
      </p:pic>
      <p:sp>
        <p:nvSpPr>
          <p:cNvPr id="12" name="Rectangle 11"/>
          <p:cNvSpPr/>
          <p:nvPr/>
        </p:nvSpPr>
        <p:spPr>
          <a:xfrm>
            <a:off x="723755" y="4814892"/>
            <a:ext cx="11138731" cy="584775"/>
          </a:xfrm>
          <a:prstGeom prst="rect">
            <a:avLst/>
          </a:prstGeom>
        </p:spPr>
        <p:txBody>
          <a:bodyPr wrap="square">
            <a:spAutoFit/>
          </a:bodyPr>
          <a:lstStyle/>
          <a:p>
            <a:r>
              <a:rPr lang="en-GB" sz="2000" dirty="0"/>
              <a:t>In the next slides you will see some bioproducts based on “waste” from </a:t>
            </a:r>
            <a:r>
              <a:rPr lang="en-GB" sz="2000"/>
              <a:t>the </a:t>
            </a:r>
            <a:r>
              <a:rPr lang="en-GB" sz="3200" b="1">
                <a:solidFill>
                  <a:srgbClr val="0070C0"/>
                </a:solidFill>
              </a:rPr>
              <a:t>fisheries </a:t>
            </a:r>
            <a:r>
              <a:rPr lang="en-GB" sz="3200" b="1" dirty="0">
                <a:solidFill>
                  <a:srgbClr val="0070C0"/>
                </a:solidFill>
              </a:rPr>
              <a:t>sector</a:t>
            </a:r>
            <a:r>
              <a:rPr lang="en-GB" sz="2000" dirty="0"/>
              <a:t>.</a:t>
            </a:r>
            <a:endParaRPr lang="en-US" sz="2000" dirty="0"/>
          </a:p>
        </p:txBody>
      </p:sp>
    </p:spTree>
    <p:extLst>
      <p:ext uri="{BB962C8B-B14F-4D97-AF65-F5344CB8AC3E}">
        <p14:creationId xmlns:p14="http://schemas.microsoft.com/office/powerpoint/2010/main" val="40506960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80493328AADB439252D3A4A5389DE1" ma:contentTypeVersion="6" ma:contentTypeDescription="Create a new document." ma:contentTypeScope="" ma:versionID="0138566a13587853b6710ac3e77774b4">
  <xsd:schema xmlns:xsd="http://www.w3.org/2001/XMLSchema" xmlns:xs="http://www.w3.org/2001/XMLSchema" xmlns:p="http://schemas.microsoft.com/office/2006/metadata/properties" xmlns:ns2="d0a049c0-0b5b-40dc-bb16-5c3182e846c3" targetNamespace="http://schemas.microsoft.com/office/2006/metadata/properties" ma:root="true" ma:fieldsID="aada6981eb83e5731c59671e82c8aba1" ns2:_="">
    <xsd:import namespace="d0a049c0-0b5b-40dc-bb16-5c3182e846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a049c0-0b5b-40dc-bb16-5c3182e846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C96350-CC1C-4997-8433-5E8EFB8CC034}">
  <ds:schemaRefs>
    <ds:schemaRef ds:uri="http://purl.org/dc/elements/1.1/"/>
    <ds:schemaRef ds:uri="http://schemas.microsoft.com/office/2006/metadata/properties"/>
    <ds:schemaRef ds:uri="http://purl.org/dc/terms/"/>
    <ds:schemaRef ds:uri="http://purl.org/dc/dcmitype/"/>
    <ds:schemaRef ds:uri="http://www.w3.org/XML/1998/namespace"/>
    <ds:schemaRef ds:uri="d0a049c0-0b5b-40dc-bb16-5c3182e846c3"/>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6D90596-0982-42CF-8391-DA2C543F82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a049c0-0b5b-40dc-bb16-5c3182e846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003685-F6DD-41ED-8A2E-EA926CFC0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1535</TotalTime>
  <Words>5589</Words>
  <Application>Microsoft Macintosh PowerPoint</Application>
  <PresentationFormat>Widescreen</PresentationFormat>
  <Paragraphs>303</Paragraphs>
  <Slides>17</Slides>
  <Notes>17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Roboto</vt:lpstr>
      <vt:lpstr>Roboto Medium</vt:lpstr>
      <vt:lpstr>Trebuchet MS</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Katja Bölcker</dc:creator>
  <cp:lastModifiedBy>Clément Robijns</cp:lastModifiedBy>
  <cp:revision>370</cp:revision>
  <dcterms:created xsi:type="dcterms:W3CDTF">2019-05-22T07:43:42Z</dcterms:created>
  <dcterms:modified xsi:type="dcterms:W3CDTF">2020-11-13T10:30:52Z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0x0101001180493328AADB439252D3A4A5389DE1</vt:lpwstr>
  </property>
</Properties>
</file>