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</p:sldMasterIdLst>
  <p:notesMasterIdLst>
    <p:notesMasterId r:id="rId22"/>
  </p:notesMasterIdLst>
  <p:sldIdLst>
    <p:sldId id="337" r:id="rId5"/>
    <p:sldId id="348" r:id="rId6"/>
    <p:sldId id="355" r:id="rId7"/>
    <p:sldId id="356" r:id="rId8"/>
    <p:sldId id="357" r:id="rId9"/>
    <p:sldId id="358" r:id="rId10"/>
    <p:sldId id="349" r:id="rId11"/>
    <p:sldId id="350" r:id="rId12"/>
    <p:sldId id="338" r:id="rId13"/>
    <p:sldId id="327" r:id="rId14"/>
    <p:sldId id="332" r:id="rId15"/>
    <p:sldId id="333" r:id="rId16"/>
    <p:sldId id="339" r:id="rId17"/>
    <p:sldId id="340" r:id="rId18"/>
    <p:sldId id="342" r:id="rId19"/>
    <p:sldId id="346" r:id="rId20"/>
    <p:sldId id="35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pos="438" userDrawn="1">
          <p15:clr>
            <a:srgbClr val="A4A3A4"/>
          </p15:clr>
        </p15:guide>
        <p15:guide id="4" pos="7219" userDrawn="1">
          <p15:clr>
            <a:srgbClr val="A4A3A4"/>
          </p15:clr>
        </p15:guide>
        <p15:guide id="5" orient="horz" pos="618" userDrawn="1">
          <p15:clr>
            <a:srgbClr val="A4A3A4"/>
          </p15:clr>
        </p15:guide>
        <p15:guide id="6" orient="horz" pos="4020" userDrawn="1">
          <p15:clr>
            <a:srgbClr val="A4A3A4"/>
          </p15:clr>
        </p15:guide>
        <p15:guide id="7" orient="horz" pos="4156" userDrawn="1">
          <p15:clr>
            <a:srgbClr val="A4A3A4"/>
          </p15:clr>
        </p15:guide>
        <p15:guide id="8" orient="horz" pos="187" userDrawn="1">
          <p15:clr>
            <a:srgbClr val="A4A3A4"/>
          </p15:clr>
        </p15:guide>
        <p15:guide id="9" pos="2887" userDrawn="1">
          <p15:clr>
            <a:srgbClr val="A4A3A4"/>
          </p15:clr>
        </p15:guide>
        <p15:guide id="10" orient="horz" pos="3294" userDrawn="1">
          <p15:clr>
            <a:srgbClr val="A4A3A4"/>
          </p15:clr>
        </p15:guide>
        <p15:guide id="11" orient="horz" pos="981" userDrawn="1">
          <p15:clr>
            <a:srgbClr val="A4A3A4"/>
          </p15:clr>
        </p15:guide>
        <p15:guide id="12" orient="horz" pos="3634" userDrawn="1">
          <p15:clr>
            <a:srgbClr val="A4A3A4"/>
          </p15:clr>
        </p15:guide>
        <p15:guide id="13" pos="26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00"/>
    <a:srgbClr val="FFFFFF"/>
    <a:srgbClr val="A2C300"/>
    <a:srgbClr val="3D8400"/>
    <a:srgbClr val="FABA00"/>
    <a:srgbClr val="80CCDF"/>
    <a:srgbClr val="008BDF"/>
    <a:srgbClr val="AE0917"/>
    <a:srgbClr val="F5F5F5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64" autoAdjust="0"/>
  </p:normalViewPr>
  <p:slideViewPr>
    <p:cSldViewPr snapToGrid="0" snapToObjects="1">
      <p:cViewPr varScale="1">
        <p:scale>
          <a:sx n="95" d="100"/>
          <a:sy n="95" d="100"/>
        </p:scale>
        <p:origin x="396" y="90"/>
      </p:cViewPr>
      <p:guideLst>
        <p:guide orient="horz" pos="890"/>
        <p:guide pos="3840"/>
        <p:guide pos="438"/>
        <p:guide pos="7219"/>
        <p:guide orient="horz" pos="618"/>
        <p:guide orient="horz" pos="4020"/>
        <p:guide orient="horz" pos="4156"/>
        <p:guide orient="horz" pos="187"/>
        <p:guide pos="2887"/>
        <p:guide orient="horz" pos="3294"/>
        <p:guide orient="horz" pos="981"/>
        <p:guide orient="horz" pos="3634"/>
        <p:guide pos="26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-56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3DD78-1EB4-8045-97D6-FF50959E5DC9}" type="datetimeFigureOut">
              <a:rPr lang="de-DE" smtClean="0"/>
              <a:t>26.11.2020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9ABF1-A5E8-FF4C-953A-B9DDF0BF59C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878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alticcollagen.pl/baltic-collagen-e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sdgcompass.org/sdgs/" TargetMode="External"/><Relationship Id="rId4" Type="http://schemas.openxmlformats.org/officeDocument/2006/relationships/hyperlink" Target="https://biooekonomie.de/en/produkt/nail-polish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lgenheld.de/" TargetMode="External"/><Relationship Id="rId7" Type="http://schemas.openxmlformats.org/officeDocument/2006/relationships/hyperlink" Target="https://www.sea-chips.com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dgcompass.org/sdgs/" TargetMode="External"/><Relationship Id="rId5" Type="http://schemas.openxmlformats.org/officeDocument/2006/relationships/hyperlink" Target="https://ec.europa.eu/fisheries/sites/fisheries/files/docs/body/pcp_en.pdf" TargetMode="External"/><Relationship Id="rId4" Type="http://schemas.openxmlformats.org/officeDocument/2006/relationships/hyperlink" Target="https://www.buap.mx/content/investigador-de-la-buap-desarrolla-pasta-dental-reciclando-hueso-de-pescado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inatex.co.uk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dgcompass.org/sdgs/" TargetMode="External"/><Relationship Id="rId5" Type="http://schemas.openxmlformats.org/officeDocument/2006/relationships/hyperlink" Target="https://www.notpla.com/" TargetMode="External"/><Relationship Id="rId4" Type="http://schemas.openxmlformats.org/officeDocument/2006/relationships/hyperlink" Target="https://www.forbes.com/sites/trevornace/2019/04/29/london-marathon-runners-were-handed-seaweed-pouches-instead-of-plastic-bottles/#2311b052ba20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omtreadwell.com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sdgcompass.org/sdgs/" TargetMode="External"/><Relationship Id="rId4" Type="http://schemas.openxmlformats.org/officeDocument/2006/relationships/hyperlink" Target="https://www.ecowatch.com/algae-science-material-hard-as-steel-2640980632.html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lmo-leather.de/en/produkt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dgcompass.org/sdgs/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9qw5pLiTjQ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uantec.com/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e-rural.eu/innovation-regions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research/bioeconomy/pdf/ec_bioeconomy_strategy_2018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fRN_hHeIKk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c.europa.eu/research/bioeconomy/pdf/ec_bioeconomy_strategy_2018.pdf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commission/news/new-bioeconomy-strategy-sustainable-europe-2018-oct-11-0_e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ur02.safelinks.protection.outlook.com/?url=https://www.sciencedirect.com/science/article/abs/pii/S0921800918308115&amp;data=02|01|elsa.joao@strath.ac.uk|cd9b09a7de14463d665608d813a81961|631e0763153347eba5cd0457bee5944e|0|0|637280960594483913&amp;sdata=OF9qjOzeXVu24IZ6RuYTJiWurAzaY5DX79fuy8fdPgw=&amp;reserved=0" TargetMode="External"/><Relationship Id="rId5" Type="http://schemas.openxmlformats.org/officeDocument/2006/relationships/hyperlink" Target="https://eur02.safelinks.protection.outlook.com/?url=https://www.sciencedirect.com/science/article/pii/S0921800918317178&amp;data=02|01|elsa.joao@strath.ac.uk|cd9b09a7de14463d665608d813a81961|631e0763153347eba5cd0457bee5944e|0|0|637280960594483913&amp;sdata=s3f/d0i6XeeboMqvkuRQhNF+nw7GQKpjQBfvA37wysg=&amp;reserved=0" TargetMode="External"/><Relationship Id="rId4" Type="http://schemas.openxmlformats.org/officeDocument/2006/relationships/hyperlink" Target="https://ec.europa.eu/research/bioeconomy/pdf/ec_bioeconomy_actions_2018.pdf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nfcc.co.uk/news-big-bioeconomy-challenges-2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iaia.org/fasttips.php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o.org/3/i3640e/i3640e.pdf" TargetMode="External"/><Relationship Id="rId3" Type="http://schemas.openxmlformats.org/officeDocument/2006/relationships/hyperlink" Target="https://ec.europa.eu/knowledge4policy/glossary/feedstock_en" TargetMode="External"/><Relationship Id="rId7" Type="http://schemas.openxmlformats.org/officeDocument/2006/relationships/hyperlink" Target="https://ec.europa.eu/research/infocentre/article_en.cfm?&amp;artid=49518&amp;caller=other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c.europa.eu/fisheries/sites/fisheries/files/docs/body/pcp_en.pdf" TargetMode="External"/><Relationship Id="rId5" Type="http://schemas.openxmlformats.org/officeDocument/2006/relationships/hyperlink" Target="https://ec.europa.eu/research/bioeconomy/pdf/ec_bioeconomy_strategy_2018.pdf" TargetMode="External"/><Relationship Id="rId4" Type="http://schemas.openxmlformats.org/officeDocument/2006/relationships/hyperlink" Target="https://www.europarl.europa.eu/thinktank/en/document.html?reference=IPOL-PECH_ET(2003)341942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fisheries/sites/fisheries/files/docs/body/pcp_en.pd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fao.org/3/x5937e/x5937e01.htm" TargetMode="External"/><Relationship Id="rId4" Type="http://schemas.openxmlformats.org/officeDocument/2006/relationships/hyperlink" Target="https://ec.europa.eu/knowledge4policy/publication/updated-bioeconomy-strategy-2018_e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175" algn="just"/>
            <a:r>
              <a:rPr lang="bg-BG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Бележки към учителя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Името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учителя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постави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в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пространството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в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долния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ляв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ъгъл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слайда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Обяснете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че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тази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презентация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ще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изследва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потенциала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биоикономиката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в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сектора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рибарството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научи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неговите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потенциали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предизвикателства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Ще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бъдат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представени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дв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малки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казус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Полша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Фарьорските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острови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Накрая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ще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научим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някои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интересни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биопродукти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произтичащи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прилагането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биологична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икономическа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рамка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 algn="just"/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изключение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този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първи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слайд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уводния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видео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има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10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слайда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-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така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че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тези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слайдове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трябва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отнемат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между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10 и 20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минути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в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зависимост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времето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обяснението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 algn="just"/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Видеото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е с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продължителност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2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минути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9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секунди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ABF1-A5E8-FF4C-953A-B9DDF0BF59C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447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175" algn="just"/>
            <a:r>
              <a:rPr lang="en-US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Първи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слайд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представящ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биопродукти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свързани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с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отпадъците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в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риболовния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сектор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Тези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биопродукти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са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свързани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с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козметичната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област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 algn="just"/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Едно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най-известните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приложения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рибни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отпадъчни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продукти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е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възстановяването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хранителните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вещества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протеините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в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кожата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получи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висококачествен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естествен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колаген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След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това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този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колаген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използва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създаване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козметика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някои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фармацевтични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продукти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Балтийската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козметика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е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една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първите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компании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в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скандинавските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страни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които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произвеждат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пускат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биопродукти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получени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рибни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отпадъци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(Baltic cosmetics, 2020).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 algn="just"/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Интересен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продукт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пуснат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миналата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година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немска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компания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е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лак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нокти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водна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основа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направен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възстановени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морски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водорасли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Biooekonomie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2020).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 algn="just"/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*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Обяснете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как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тези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продукти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свързани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със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ЦУР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-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вижте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страницата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sdgcompass.org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повече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информация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относно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целите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.*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/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ЦУР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 |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ЦУР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 |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ЦУР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12 |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ЦУР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14 |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ЦУР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15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/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Изображение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/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Baltic collagen, 2020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/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SDGcompass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2020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/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Препратки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/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Балтийски колаген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2020 [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онлайн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] Balticcollagen.pl.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Наличен 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de-DE" sz="1800" dirty="0">
                <a:solidFill>
                  <a:srgbClr val="3D84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3"/>
              </a:rPr>
              <a:t>http://balticcollagen.pl/baltic-collagen-en/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/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Biooekonomie.de. 2020.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Лак за нокти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|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Bioökonomie.De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[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онлайн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]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Налично 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de-DE" sz="1800" dirty="0">
                <a:solidFill>
                  <a:srgbClr val="3D84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4"/>
              </a:rPr>
              <a:t>https://biooekonomie.de/en/produkt/nail-polish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/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Sdgcompass.org. 2020.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Научете повече за ЦУР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–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Компас на ЦУР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[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онлайн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]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Налично 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de-DE" sz="1800" dirty="0">
                <a:solidFill>
                  <a:srgbClr val="3D84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5"/>
              </a:rPr>
              <a:t>https://sdgcompass.org/sdgs/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ABF1-A5E8-FF4C-953A-B9DDF0BF59C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145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175" algn="just"/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Слайдът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включва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хранителни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биопродукти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произведени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рибни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отпадъци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други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продукти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генерирани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в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риболовния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сектор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Основното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хранително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вещество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оползотворено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рибните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отпадъци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е Омега-3,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тъй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като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използва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много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приложения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в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медицината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храненето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Освен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това в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момента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наблюдава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увеличение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производството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брашно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прахове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масла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основата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готвене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като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хранителни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добавки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Европейска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комисия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2018b).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Този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продукт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който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виждате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снимката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е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чипс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кожа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сьомга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разработен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компанията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UK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Seachips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Тези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чипсове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ръчно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изработени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направени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възстановена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кожа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сьомга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във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ферми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аквакултури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Seachips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2020).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Немска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компания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създаде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водораслов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шоколад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наречен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Algen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shokolade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Algenheld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2020).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Учен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Университета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в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Пуебла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в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Мексико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разработва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паста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зъби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силно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богата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хранителни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вещества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възстановени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костите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рибите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Buap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2020).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 algn="just"/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r>
              <a:rPr lang="de-DE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*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Обяснете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как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тези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продукти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свързани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със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ЦУР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-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вижте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страницата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sdgcompass.org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повече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информация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относно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целите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.*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/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ЦУР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 |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ЦУР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 |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ЦУР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12 |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ЦУР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14 |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ЦУР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15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/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Изображение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/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SDGcompass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2020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;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Seachips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2020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/>
            <a:r>
              <a:rPr lang="bg-BG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Препратки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/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Algenheld.de. 2020. Algenheld. </a:t>
            </a:r>
            <a:r>
              <a:rPr lang="de-DE" sz="1800" dirty="0">
                <a:solidFill>
                  <a:srgbClr val="3D84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3"/>
              </a:rPr>
              <a:t>https://algenheld.de/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/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Buap.mx. 2020. Investigador De La BUAP Desarrolla Pasta Dental Reciclando Hueso De Pescado, Benemérita Universidad Autónoma De Puebla. </a:t>
            </a:r>
            <a:r>
              <a:rPr lang="de-DE" sz="1800" dirty="0">
                <a:solidFill>
                  <a:srgbClr val="3D84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4"/>
              </a:rPr>
              <a:t>https://www.buap.mx/content/investigador-de-la-buap-desarrolla-pasta-dental-reciclando-hueso-de-pescado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 algn="just"/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Европейска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комисия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2018б.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Факти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данни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общата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политика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в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областта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рибарството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Основни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статистически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данни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 algn="just"/>
            <a:r>
              <a:rPr lang="de-DE" sz="1800" dirty="0">
                <a:solidFill>
                  <a:srgbClr val="3D84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5"/>
              </a:rPr>
              <a:t>https://ec.europa.eu/fisheries/sites/fisheries/files/docs/body/pcp_en.pdf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/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Sdgcompass.org. 2020.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Научете повече за ЦУР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–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Компас на ЦУР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de-DE" sz="1800" dirty="0">
                <a:solidFill>
                  <a:srgbClr val="3D84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6"/>
              </a:rPr>
              <a:t>https://sdgcompass.org/sdgs/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/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seachips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2020.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Seachips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de-DE" sz="1800" dirty="0">
                <a:solidFill>
                  <a:srgbClr val="3D84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7"/>
              </a:rPr>
              <a:t>https://www.sea-chips.com/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ABF1-A5E8-FF4C-953A-B9DDF0BF59C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3360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175" algn="just"/>
            <a:r>
              <a:rPr lang="en-US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Този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слайд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отнася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до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продукти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произведени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рибни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отпадъци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опаковане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храни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предмети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като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биопластмаса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 algn="just"/>
            <a:r>
              <a:rPr lang="de-DE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Ооо</a:t>
            </a:r>
            <a:r>
              <a:rPr lang="de-D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! 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-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устойчива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версия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конвенционалната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опаковка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Notpla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2020).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Изработен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кафяви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водорасли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допълнителни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растения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той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наподобява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пластмаса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в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почти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всичките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си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свойства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Основно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е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създаден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замени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повечето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ако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не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всички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пластмаси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еднократна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употреба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в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опаковките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Крайният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продукт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е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годен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консумация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без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вкус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може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съхранява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дълго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време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без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засягат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неговите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характеристики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 algn="just"/>
            <a:r>
              <a:rPr lang="de-DE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MarinaTex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- 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също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така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устойчива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алтернатива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пластмасата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произведена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рибни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отпадъци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материали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компостиране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В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повечето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аспекти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обаче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този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биопродукт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надвишава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характеристиките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конвенционалните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пластмаси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Например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той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разгражда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в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околната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среда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в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рамките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6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седмици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не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отделя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никакви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токсини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или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уврежда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околната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среда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време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процеса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разграждане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Освен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това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няколко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теста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доказаха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че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еднаква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дебелина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този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материал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е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по-здрав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LDPE (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полиетилен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с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ниска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плътност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).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 algn="just"/>
            <a:r>
              <a:rPr lang="de-DE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*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Обяснете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как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тези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продукти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свързани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със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ЦУР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-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вижте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страницата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sdgcompass.org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повече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информация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относно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целите</a:t>
            </a:r>
            <a:r>
              <a:rPr lang="de-DE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*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/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ЦУР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 |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ЦУР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8 |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ЦУР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9 |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ЦУР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12 |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ЦУР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13 |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ЦУР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14 |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ЦУР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15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/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Изображение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/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SDGcompass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2020;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Notpla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2020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/>
            <a:r>
              <a:rPr lang="bg-BG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Препратки</a:t>
            </a:r>
            <a:r>
              <a:rPr lang="de-D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/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MARINATEX. 2020. </a:t>
            </a:r>
            <a:r>
              <a:rPr lang="en-US" sz="1800" dirty="0">
                <a:solidFill>
                  <a:srgbClr val="3D84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3"/>
              </a:rPr>
              <a:t>https://www.marinatex.co.uk/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 algn="just"/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Nace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T. (2019),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лондонските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маратонци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бяха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връчени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торбички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водорасли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вместо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пластмасови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бутилки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Forbes, 29 </a:t>
            </a:r>
            <a:r>
              <a:rPr lang="nb-NO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April. 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 algn="just"/>
            <a:r>
              <a:rPr lang="nb-NO" sz="1800" dirty="0">
                <a:solidFill>
                  <a:srgbClr val="3D84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4"/>
              </a:rPr>
              <a:t>https://www.forbes.com/sites/trevornace/2019/04/29/london-marathon-runners-were-handed-seaweed-pouches-instead-of-plastic-bottles/#2311b052ba20</a:t>
            </a:r>
            <a:r>
              <a:rPr lang="nb-NO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/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Notpla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2020. </a:t>
            </a:r>
            <a:r>
              <a:rPr lang="de-DE" sz="1800" dirty="0">
                <a:solidFill>
                  <a:srgbClr val="3D84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5"/>
              </a:rPr>
              <a:t>https://www.notpla.com/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/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Sdgcompass.org. 2020. </a:t>
            </a:r>
            <a:r>
              <a:rPr lang="de-DE" sz="1800" dirty="0">
                <a:solidFill>
                  <a:srgbClr val="3D84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6"/>
              </a:rPr>
              <a:t>https://sdgcompass.org/sdgs/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/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Video: London Marathon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swaps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plastic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bottles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edible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Ooho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https://www.youtube.com/watch?v=Z2Qz_2UtsPM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ABF1-A5E8-FF4C-953A-B9DDF0BF59C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8648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175">
              <a:tabLst>
                <a:tab pos="435610" algn="l"/>
              </a:tabLst>
            </a:pPr>
            <a:r>
              <a:rPr lang="en-GB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 </a:t>
            </a:r>
            <a:r>
              <a:rPr lang="en-GB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този</a:t>
            </a:r>
            <a:r>
              <a:rPr lang="en-GB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слайд</a:t>
            </a:r>
            <a:r>
              <a:rPr lang="en-GB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са</a:t>
            </a:r>
            <a:r>
              <a:rPr lang="en-GB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обяснени</a:t>
            </a:r>
            <a:r>
              <a:rPr lang="en-GB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водораслите</a:t>
            </a:r>
            <a:r>
              <a:rPr lang="en-GB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като</a:t>
            </a:r>
            <a:r>
              <a:rPr lang="en-GB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отпадъци</a:t>
            </a:r>
            <a:r>
              <a:rPr lang="en-GB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GB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риболовния</a:t>
            </a:r>
            <a:r>
              <a:rPr lang="en-GB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сектор</a:t>
            </a:r>
            <a:r>
              <a:rPr lang="en-GB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 algn="just">
              <a:tabLst>
                <a:tab pos="435610" algn="l"/>
              </a:tabLst>
            </a:pP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Друг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по-рядко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известен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отпадък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образуван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време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риболов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водораслите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Количеството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водорасли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извлечени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морето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време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търговски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индустриален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риболов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е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толкова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голямо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че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е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много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трудно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даде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точно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количество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След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това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тези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водорасли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връщат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обратно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в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морето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или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изхвърлят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с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останалите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отпадъци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Първоначално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това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трябвало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е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проблем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Въпреки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това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излишъкът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водорасли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в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морето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може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доведе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изчерпване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кислорода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в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тези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води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отделяне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вредни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токсини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промяна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във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вкуса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миризмата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в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морските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екосистеми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.. 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 algn="just">
              <a:tabLst>
                <a:tab pos="435610" algn="l"/>
              </a:tabLst>
            </a:pP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Водораслите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богати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калий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калций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желязо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магнезий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осигуряват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много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витамини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важни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човешкото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здраве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Освен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това,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учените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доказаха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че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чрез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адекватни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процеси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водораслите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могат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трансформират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в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суперматериал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здрав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стомана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само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половината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теглото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й.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 algn="just">
              <a:tabLst>
                <a:tab pos="435610" algn="l"/>
              </a:tabLst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Bloom,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производител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обувки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застъпва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намаляване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количеството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токсични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химикали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човешката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дейност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които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присъстват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в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сладките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води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След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години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изследвания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в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технологията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водораслите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откриват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че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водораслите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страдат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процес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пластификация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след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подложени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топлина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налягане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създадоха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първата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устойчива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гъвкава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пяна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водорасли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(Bloom, 2020). 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 algn="just">
              <a:tabLst>
                <a:tab pos="435610" algn="l"/>
              </a:tabLst>
            </a:pPr>
            <a:r>
              <a:rPr lang="en-GB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*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Обяснете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как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тези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продукти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свързани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със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ЦУР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-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вижте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страницата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sdgcompass.org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повече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информация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относно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целите</a:t>
            </a:r>
            <a:r>
              <a:rPr lang="en-GB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.*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>
              <a:tabLst>
                <a:tab pos="435610" algn="l"/>
              </a:tabLst>
            </a:pP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ЦУР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 |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ЦУР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 |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ЦУР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8 |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ЦУР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11 |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ЦУР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12 |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ЦУР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13 |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ЦУР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14 |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ЦУР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15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>
              <a:tabLst>
                <a:tab pos="435610" algn="l"/>
              </a:tabLst>
            </a:pP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Изображение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>
              <a:tabLst>
                <a:tab pos="435610" algn="l"/>
              </a:tabLst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BLOOM, 2020. </a:t>
            </a:r>
            <a:r>
              <a:rPr lang="en-GB" sz="1800" dirty="0">
                <a:solidFill>
                  <a:srgbClr val="3D84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3"/>
              </a:rPr>
              <a:t>https://www.bloomtreadwell.com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>
              <a:tabLst>
                <a:tab pos="435610" algn="l"/>
              </a:tabLst>
            </a:pP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EcoWatch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2020.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Изследователите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превръщат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водораслите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в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материал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твърд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стомана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GB" sz="1800" dirty="0">
                <a:solidFill>
                  <a:srgbClr val="3D84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4"/>
              </a:rPr>
              <a:t>https://www.ecowatch.com/algae-science-material-hard-as-steel-2640980632.html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>
              <a:tabLst>
                <a:tab pos="435610" algn="l"/>
              </a:tabLst>
            </a:pP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Sdgcompass.org. 2020.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Научете повече за ЦУР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–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Компас на ЦУР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[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онлайн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]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Налично 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en-GB" sz="1800" dirty="0">
                <a:solidFill>
                  <a:srgbClr val="3D84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5"/>
              </a:rPr>
              <a:t>https://sdgcompass.org/sdgs/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ABF1-A5E8-FF4C-953A-B9DDF0BF59CB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323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175"/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NANAI е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компания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която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е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разработила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материал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кожен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тип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направен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изцяло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кожа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сьомга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 algn="just"/>
            <a:r>
              <a:rPr lang="de-DE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*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Обяснете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как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тези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продукти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свързани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със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ЦУР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-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вижте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страницата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sdgcompass.org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повече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информация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относно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целите</a:t>
            </a:r>
            <a:r>
              <a:rPr lang="de-DE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.*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/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ЦУР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 |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ЦУР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8 |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ЦУР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12 |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ЦУР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14 |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ЦУР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15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/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Изображение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/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NANAI, 2020.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Nanai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Кожа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–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Salmo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Leather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– Lachsleder ||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Продукт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de-DE" sz="1800" dirty="0">
                <a:solidFill>
                  <a:srgbClr val="3D84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3"/>
              </a:rPr>
              <a:t>https://www.salmo-leather.de/en/produkt/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/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Sdgcompass.org. 2020.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Научете повече за ЦУР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–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Компас на ЦУР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[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онлайн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]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Налично 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de-DE" sz="1800" dirty="0">
                <a:solidFill>
                  <a:srgbClr val="3D84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4"/>
              </a:rPr>
              <a:t>https://sdgcompass.org/sdgs/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ABF1-A5E8-FF4C-953A-B9DDF0BF59CB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7957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175" algn="just"/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Cuantec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е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шотландска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синя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биотехнологична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компания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с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модел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кръгова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икономика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която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справя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с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два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най-тежките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проблеми в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света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-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хранителни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отпадъци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замърсяване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с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пластмаса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Те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произвеждат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антимикробна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компостируема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опаковка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храна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която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може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удължи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срока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годност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морските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дарове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Те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извличат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хитин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черупките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лангустини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други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морски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обитатели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обработват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хитина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получат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хитозан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 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/>
            <a:r>
              <a:rPr lang="de-DE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*</a:t>
            </a:r>
            <a:r>
              <a:rPr lang="bg-BG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Пусни видео тук</a:t>
            </a:r>
            <a:r>
              <a:rPr lang="de-DE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(2 </a:t>
            </a:r>
            <a:r>
              <a:rPr lang="bg-BG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минути и 52 секунди</a:t>
            </a:r>
            <a:r>
              <a:rPr lang="de-DE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/>
            <a:r>
              <a:rPr lang="en-GB" sz="1800" dirty="0">
                <a:solidFill>
                  <a:srgbClr val="3D84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3"/>
              </a:rPr>
              <a:t>https://www.youtube.com/watch?v=d9qw5pLiTjQ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 algn="just"/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Биопластмасата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произведена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Cuantec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може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направи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храната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по-дълготрайна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Cuantec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успешно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отдалечи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конвенционалните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широко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използвани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химични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процеси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получаване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хитозан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Този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процес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обикновено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прилага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вредни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химикали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консумира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много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енергия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Вместо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това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техният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биологичен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процес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ферментация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използва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5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пъти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по-малко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натриев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хидроксид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елиминира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необходимостта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солна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киселина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което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го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прави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по-устойчив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/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Изображение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 algn="just"/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Cuantec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2020.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Cuantec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-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Отваряне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потенциала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морето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[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онлайн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]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Налично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de-DE" sz="1800" dirty="0">
                <a:solidFill>
                  <a:srgbClr val="3D84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4"/>
              </a:rPr>
              <a:t>https://www.cuantec.com/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bioplastic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produced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Cuantec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affect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alternative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plastic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packing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last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longer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Cuantec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innovative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they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succesfully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moved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conventional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widely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chemical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chitosan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generally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harmful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chemicals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consumes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conventional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they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biological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extract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elements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they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final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biological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fermentation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times less sodium hydroxide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eliminates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hydrochloric acid, making it more sustainable.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references: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Cuantec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2020.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Cuantec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Opening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Potential Of The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[online] Available at: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https://www.cuantec.com/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ABF1-A5E8-FF4C-953A-B9DDF0BF59CB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4272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08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175" algn="just"/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Забележки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към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учителя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Името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говорителя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постави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в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пространството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в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долния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ляв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ъгъл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слайда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Това е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последният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слайд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презентацията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Оставете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време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учениците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/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участниците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задават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всякакви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въпроси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ABF1-A5E8-FF4C-953A-B9DDF0BF59CB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5649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415" indent="-18415" algn="just"/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BE-Rural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ще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създаде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пет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регионални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платформи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отворени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иновации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(OIP)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съвместно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разработване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стратегии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пътни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карти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биоикономика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18415" indent="-18415" algn="just"/>
            <a:r>
              <a:rPr lang="en-US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Стара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Загора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България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ще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съсредоточи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върху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търсенето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нови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технологии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приложение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етерични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масла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билкови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растения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в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козметичната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фармацевтичната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индустрия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18415" indent="-18415" algn="just"/>
            <a:r>
              <a:rPr lang="bg-BG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Видземе</a:t>
            </a:r>
            <a:r>
              <a:rPr lang="bg-BG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bg-BG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Курземе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bg-BG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Латвия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 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ще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съсредоточи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върху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потенциала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страничните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продукти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управлението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горите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т.е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изтъняване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млади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горски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насаждения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изкоренени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дървета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горски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насаждения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премахване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свръхрастеж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в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изоставени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земеделски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земи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многогодишни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треви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като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източник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биоенергия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или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биорафинерия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18415" indent="-18415" algn="just"/>
            <a:r>
              <a:rPr lang="en-US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Струмица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Северна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Македония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ще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съсредоточи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върху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оползотворяването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селскостопански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остатъци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по-специално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страничното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производство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органични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материали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селскостопански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дейности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като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източник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енергия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битови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промишлени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цели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18415" indent="-18415" algn="just"/>
            <a:r>
              <a:rPr lang="en-US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Лагуна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Шчецин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лагуна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Висла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Полша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ще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съсредоточи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върху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дребномащабния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риболов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по-специално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върху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устойчивото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използване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недостатъчно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използвани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ниско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стойностни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видове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разположени в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две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лагуни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18415" indent="-18415" algn="just"/>
            <a:r>
              <a:rPr lang="en-US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Ковасна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Румъния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ще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съсредоточи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върху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фрагментирани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вериги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създаване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стойност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прилагането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концепцията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кръговата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икономика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в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индустриалните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сектори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окръга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т.е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дърво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мебели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текстил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селскостопански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храни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машиностроене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зелена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енергия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).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/>
            <a:r>
              <a:rPr lang="en-US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Източник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BE-Rural (2020),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Иновационни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региони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достъпен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3D84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3"/>
              </a:rPr>
              <a:t>https://be-rural.eu/innovation-regions/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ABF1-A5E8-FF4C-953A-B9DDF0BF59CB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217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175"/>
            <a:r>
              <a:rPr lang="bg-BG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Бележки към учителя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Прегледайте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накратко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темите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които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ще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говори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в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тази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презентация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както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е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показано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слайда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 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/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ABF1-A5E8-FF4C-953A-B9DDF0BF59C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0669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415" indent="-18415" algn="just"/>
            <a:r>
              <a:rPr lang="en-GB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Бележки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към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учителя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Обяснете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класа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че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предприемат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стъпки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към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устойчивост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избягване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достигане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екологични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граници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биоикономиката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е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много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важна.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Биоикономиката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е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производството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стоки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услуги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или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енергия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биологичен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материал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основен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ресурс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Това е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тясно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свързано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с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устойчивостта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тъй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биоразградимите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ресурси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често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използват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а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отпадъците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често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напълно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проектирани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извън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системата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Това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може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предотврати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изчерпването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ресурсите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бъдещите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поколения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защити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стабилността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планетата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Европейската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комисия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предприема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стъпки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към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устойчива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биоикономика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Превръщането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отпадъците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в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ценни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ресурси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създаване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стимули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подпомагане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търговците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дребно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потребителите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намалят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отпадъците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храна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Европейската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комисия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има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стратегия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биоикономика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насърчаването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й 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избягване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достигане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екологични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граници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18415" indent="-18415"/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 algn="just"/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Европейска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комисия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(2018),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Устойчива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биоикономика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Европа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укрепване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връзката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между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икономиката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обществото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околната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среда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Актуализирана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стратегия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биоикономика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Генерална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дирекция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изследвания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иновации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достъпна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адрес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 </a:t>
            </a:r>
            <a:r>
              <a:rPr lang="en-GB" sz="1800" dirty="0">
                <a:solidFill>
                  <a:srgbClr val="3D84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3"/>
              </a:rPr>
              <a:t>https://ec.europa.eu/research/bioeconomy/pdf/ec_bioeconomy_strategy_2018.pdf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ABF1-A5E8-FF4C-953A-B9DDF0BF59C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0333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 </a:t>
            </a:r>
            <a:r>
              <a:rPr lang="en-GB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Обяснете</a:t>
            </a:r>
            <a:r>
              <a:rPr lang="en-GB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биоикономиката</a:t>
            </a:r>
            <a:r>
              <a:rPr lang="en-GB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GB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</a:t>
            </a:r>
            <a:r>
              <a:rPr lang="en-GB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въведете</a:t>
            </a:r>
            <a:r>
              <a:rPr lang="en-GB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тема</a:t>
            </a:r>
            <a:r>
              <a:rPr lang="en-GB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GB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контекст</a:t>
            </a:r>
            <a:r>
              <a:rPr lang="bg-BG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на</a:t>
            </a:r>
            <a:r>
              <a:rPr lang="en-GB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портфолиото</a:t>
            </a:r>
            <a:r>
              <a:rPr lang="en-GB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GB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биопродукти</a:t>
            </a:r>
            <a:r>
              <a:rPr lang="en-GB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just"/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Биоикономиката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дефинира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производство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използване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съхранение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биологични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ресурси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предоставяне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информация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продукти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процеси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услуги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във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всички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икономически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сектори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насочени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към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устойчива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икономика</a:t>
            </a:r>
            <a:r>
              <a:rPr lang="en-GB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(Bell et al., 2018). 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 algn="just"/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Bell, J., Paula, L., Dodd, T.,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Németh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S.,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Nanou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C., Mega, V. and Campos, P. (2018).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Амбицията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ЕС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изгради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водещата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световна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биоикономика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-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Несигурните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времена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изискват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иновативни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устойчиви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решения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Нови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биотехнологии</a:t>
            </a:r>
            <a:r>
              <a:rPr lang="en-GB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40: 25–30.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r>
              <a:rPr lang="bg-BG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Видео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(2 </a:t>
            </a:r>
            <a:r>
              <a:rPr lang="bg-BG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минути и 9 секунди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):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3D84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3"/>
              </a:rPr>
              <a:t>https://www.youtube.com/watch?v=RfRN_hHeIKk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r>
              <a:rPr lang="bg-BG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Езиците за субтитри на видеото включват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български, латвийски, македонски, полски и румънски 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just"/>
            <a:r>
              <a:rPr lang="en-GB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2. </a:t>
            </a:r>
            <a:r>
              <a:rPr lang="en-GB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Обяснете</a:t>
            </a:r>
            <a:r>
              <a:rPr lang="en-GB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кръговата</a:t>
            </a:r>
            <a:r>
              <a:rPr lang="en-GB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икономика</a:t>
            </a:r>
            <a:r>
              <a:rPr lang="en-GB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GB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</a:t>
            </a:r>
            <a:r>
              <a:rPr lang="en-GB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дадете</a:t>
            </a:r>
            <a:r>
              <a:rPr lang="en-GB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контекст</a:t>
            </a:r>
            <a:r>
              <a:rPr lang="en-GB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биопродуктите</a:t>
            </a:r>
            <a:r>
              <a:rPr lang="en-GB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just"/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Кръговата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икономика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е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рамка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развитието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управлението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устойчива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икономическа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система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отпадъци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ресурс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Целта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й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е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поддържа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продуктите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компонентите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материалите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с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най-голяма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полезност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стойност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през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цялото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време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(E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2018). 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 algn="just"/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Европейска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комисия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(2018),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Устойчива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биоикономика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Европа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укрепване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връзката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между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икономиката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обществото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околната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среда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Актуализирана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стратегия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биоикономика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Генерална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дирекция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изследвания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иновации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достъпна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адрес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de-DE" sz="1800" dirty="0">
                <a:solidFill>
                  <a:srgbClr val="3D84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4"/>
              </a:rPr>
              <a:t>https://ec.europa.eu/research/bioeconomy/pdf/ec_bioeconomy_strategy_2018.pdf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9ABF1-A5E8-FF4C-953A-B9DDF0BF59C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2486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tabLst>
                <a:tab pos="574675" algn="l"/>
              </a:tabLst>
            </a:pPr>
            <a:r>
              <a:rPr lang="de-DE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Бележки</a:t>
            </a:r>
            <a:r>
              <a:rPr lang="de-D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към</a:t>
            </a:r>
            <a:r>
              <a:rPr lang="de-D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учителя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r>
              <a:rPr lang="de-D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Обяснете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че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опитаме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справим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с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проблемите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свързани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с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екологичните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граници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Националните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международните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органи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имат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специфични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насоки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Пример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това е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публикацията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Европейската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комисия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2018 г.; „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Нова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стратегия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биоикономика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устойчива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Европа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.“ Допълнителна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информация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en-GB" sz="1800" dirty="0">
                <a:solidFill>
                  <a:srgbClr val="3D84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3"/>
              </a:rPr>
              <a:t>https://ec.europa.eu/commission/news/new-bioeconomy-strategy-sustainable-europe-2018-oct-11-0_en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just">
              <a:tabLst>
                <a:tab pos="574675" algn="l"/>
              </a:tabLst>
            </a:pP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Ключови четива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just">
              <a:tabLst>
                <a:tab pos="574675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EC (2018),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Биоикономика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Нова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стратегия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устойчива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Европа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Възстановяване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здрави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екосистеми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подобряване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биологичното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разнообразие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Европейска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комисия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3D84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4"/>
              </a:rPr>
              <a:t>https://ec.europa.eu/research/bioeconomy/pdf/ec_bioeconomy_actions_2018.pdf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just">
              <a:tabLst>
                <a:tab pos="574675" algn="l"/>
              </a:tabLst>
            </a:pP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Бихте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могли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проверите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по-напреднало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чет</a:t>
            </a:r>
            <a:r>
              <a:rPr lang="bg-BG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ене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just">
              <a:tabLst>
                <a:tab pos="574675" algn="l"/>
              </a:tabLst>
            </a:pP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Giampietro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M. (2019).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Относно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кръговата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биоикономика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отделяне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последици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устойчивия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растеж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Екологична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икономика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 </a:t>
            </a:r>
            <a:r>
              <a:rPr lang="en-GB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162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143-156. </a:t>
            </a:r>
            <a:r>
              <a:rPr lang="en-GB" sz="1800" dirty="0">
                <a:solidFill>
                  <a:srgbClr val="3D84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5"/>
              </a:rPr>
              <a:t>https://www.sciencedirect.com/science/article/pii/S0921800918317178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just">
              <a:tabLst>
                <a:tab pos="574675" algn="l"/>
              </a:tabLst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Vivien, F. D.,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Nieddu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M.,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Befort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N.,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Debref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R., &amp;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Giampietro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M. (2019).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Отвличането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биоикономиката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Екологична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икономика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 </a:t>
            </a:r>
            <a:r>
              <a:rPr lang="en-GB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159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189-197. </a:t>
            </a:r>
            <a:r>
              <a:rPr lang="en-GB" sz="1800" dirty="0">
                <a:solidFill>
                  <a:srgbClr val="3D84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6"/>
              </a:rPr>
              <a:t>https://www.sciencedirect.com/science/article/abs/pii/S0921800918308115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ABF1-A5E8-FF4C-953A-B9DDF0BF59C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1808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175" algn="just"/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Ключово четиво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 algn="just"/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Консултантите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биоикономика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(2018), ГОЛЕМИТЕ БИОИКОНОМИЧЕСКИ ПРЕДИЗВИКАТЕЛСТВА - ЧАСТ 2. </a:t>
            </a:r>
            <a:r>
              <a:rPr lang="en-US" sz="1800" dirty="0">
                <a:solidFill>
                  <a:srgbClr val="3D84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3"/>
              </a:rPr>
              <a:t>https://www.nnfcc.co.uk/news-big-bioeconomy-challenges-2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 algn="just"/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Браунли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С. (2013),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бързи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съвети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№ 5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IAIA -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Оценка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биологичното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разнообразие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Международна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асоциация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оценка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въздействието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(IAIA).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 algn="just"/>
            <a:r>
              <a:rPr lang="en-US" sz="1800" dirty="0">
                <a:solidFill>
                  <a:srgbClr val="3D84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4"/>
              </a:rPr>
              <a:t>https://www.iaia.org/fasttips.php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 algn="just"/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Вижте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слайдове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„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Какво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представлява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биоикономиката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?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Възможности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предизвикателства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решения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”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информация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относно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buFont typeface="Times New Roman" panose="02020603050405020304" pitchFamily="18" charset="0"/>
              <a:buChar char="-"/>
            </a:pP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Биоикономика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връзки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с ЦУР и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изменението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климата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ресурси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биоикономика</a:t>
            </a:r>
            <a:endParaRPr lang="bg-BG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Преходът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към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биоикономика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е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сложен</a:t>
            </a:r>
            <a:endParaRPr lang="bg-BG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Оценка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биологичното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разнообразие</a:t>
            </a:r>
            <a:endParaRPr lang="bg-BG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Преки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косвени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кумулативни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въздействия</a:t>
            </a:r>
            <a:endParaRPr lang="bg-BG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Какви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въздействието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и необходимостта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оценка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въздействието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върху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околната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среда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(EIA) и /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стратегическа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оценка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околната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среда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(SEA).</a:t>
            </a:r>
            <a:endParaRPr lang="bg-BG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Нетни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положителни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резултати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подобрение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йерархия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смекчаването</a:t>
            </a:r>
            <a:endParaRPr lang="bg-BG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Пример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въздействието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биогоривата</a:t>
            </a:r>
            <a:endParaRPr lang="bg-BG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ABF1-A5E8-FF4C-953A-B9DDF0BF59C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140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175" algn="just"/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Помолете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учениците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напишат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списък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всички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суровини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биоикономика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или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изходни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суровини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сектора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рибарството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аквакултурите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В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следващият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слайд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има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списък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с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тези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материали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 algn="just"/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Риболовът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може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е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вътрешни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или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морски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води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аквакултурата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може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бъде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вътрешна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или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морска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марикултура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).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/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ABF1-A5E8-FF4C-953A-B9DDF0BF59C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003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175" algn="just"/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Примери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суровини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биоикономика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в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сектора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аквакултурите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морето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Източник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Bio-based Industries Consortium (2019), Examples of bioeconomy feedstocks. </a:t>
            </a:r>
            <a:r>
              <a:rPr lang="en-GB" sz="1800" dirty="0">
                <a:solidFill>
                  <a:srgbClr val="3D84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3"/>
              </a:rPr>
              <a:t>https://ec.europa.eu/knowledge4policy/glossary/feedstock_en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/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_______________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 algn="just"/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Европейската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биоикономика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в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сектора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рибарството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оценява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оборот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£ 10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млрд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(ЕО, 2018a).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Той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включва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200 000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работни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места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във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всички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държави-членки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ЕС.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Въпреки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че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преработката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търговията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с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продукти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е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голямо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значение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европейската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икономика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тя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генерира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големи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количества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отпадъци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време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цикъла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(EC, 2018b).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преработката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получават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странични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продукти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под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формата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глави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вътрешности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черупки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рамки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кожи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други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опашки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перки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люспи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кайма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кръв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др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Тези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остатъци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получени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преработката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изключително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ценни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суровина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Най-търгуваните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суровини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следователно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най-високо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генериращите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отпадъци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сьомга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тон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скариди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други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ракообразни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(FAO, 2013).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Един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основните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проблеми в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рибния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сектор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е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намирането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място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количествата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мъртва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Основната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система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изхвърляне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е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изгарянето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отпадъците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с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цел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производство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енергия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Техниките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генериране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енергия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отпадъци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обаче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все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още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ограничени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Приблизително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66%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рибното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брашно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приготвено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странични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продукти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произхожда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див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улов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34%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аквакултурите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(ЕО, 2018c). В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момента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разработват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много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технологии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подобряване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оптимизиране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използването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всички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риболовни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ресурси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суровини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това,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което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считаме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„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отпадъци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ресурс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“ (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Europarl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2020).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Най-често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срещаната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суровина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след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преработката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е: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остатъци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преработка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отпадъци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с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ниска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стойност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тях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е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обичайно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получават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продукти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храни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животни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рибено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масло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Омега-3 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протеинови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хидролизати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(*). 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 algn="just"/>
            <a:r>
              <a:rPr lang="de-D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(*)</a:t>
            </a:r>
            <a:r>
              <a:rPr lang="de-DE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Протеинови</a:t>
            </a:r>
            <a:r>
              <a:rPr lang="de-D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хидролизати</a:t>
            </a:r>
            <a:r>
              <a:rPr lang="de-D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всеки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продукт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хидролиза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Протеиновият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хидролизат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има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специално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приложение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в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спортната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медицина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тъй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като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неговата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консумация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позволява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аминокиселините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усвояват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тялото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по-бързо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непокътнатите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протеини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като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този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начин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увеличава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доставката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хранителни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вещества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до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мускулните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тъкани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/>
            <a:r>
              <a:rPr lang="bg-BG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Препратки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 algn="just"/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Europarl.europa.eu. 2020.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Индустрията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рибно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брашно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рибено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масло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-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нейната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роля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в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общата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политика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в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областта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рибарството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- Think Tank.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 algn="just"/>
            <a:r>
              <a:rPr lang="de-DE" sz="1800" dirty="0">
                <a:solidFill>
                  <a:srgbClr val="3D84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4"/>
              </a:rPr>
              <a:t>https://www.europarl.europa.eu/thinktank/en/document.html?reference=IPOL-PECH_ET(2003)341942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 algn="just"/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EC, 2018a.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Устойчива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биоикономика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Европа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Укрепване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връзката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между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икономика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общество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околна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среда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Стратегия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биоикономика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 algn="just"/>
            <a:r>
              <a:rPr lang="de-DE" sz="1800" dirty="0">
                <a:solidFill>
                  <a:srgbClr val="3D84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5"/>
              </a:rPr>
              <a:t>https://ec.europa.eu/research/bioeconomy/pdf/ec_bioeconomy_strategy_2018.pdf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/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EC, 2018b.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Факти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данни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общата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политика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в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областта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рибарството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de-DE" sz="1800" dirty="0">
                <a:solidFill>
                  <a:srgbClr val="3D84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6"/>
              </a:rPr>
              <a:t>https://ec.europa.eu/fisheries/sites/fisheries/files/docs/body/pcp_en.pdf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 algn="just"/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EC, 2018c.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Насочване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към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рибните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паразити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по-здравословна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индустрия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аквакултури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de-DE" sz="1800" dirty="0">
                <a:solidFill>
                  <a:srgbClr val="3D84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7"/>
              </a:rPr>
              <a:t>https://ec.europa.eu/research/infocentre/article_en.cfm?&amp;artid=49518&amp;caller=other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/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FAO, 2013.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до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2030 г.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Перспективи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рибарството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аквакултурите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Селско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стопанство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екологични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услуги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de-DE" sz="1800" dirty="0">
                <a:solidFill>
                  <a:srgbClr val="3D84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8"/>
              </a:rPr>
              <a:t>http://www.fao.org/3/i3640e/i3640e.pdf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ABF1-A5E8-FF4C-953A-B9DDF0BF59C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416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175" algn="just"/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Биопродуктите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материали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химикали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или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енергия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получени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възобновяеми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биологични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ресурси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Свързано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е с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кръговата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икономика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тъй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големият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процент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тези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продукти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фокусира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върху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повторното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използване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повечето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това,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което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считаме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отпадъци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техен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основен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материал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Европейска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комисия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2019).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този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начин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изхвърлените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продукти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използват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различни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начини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спомагат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намаляване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количеството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отпадъци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които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отиват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сметището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а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отнема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десетилетия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разградят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замърсят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околната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среда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Голяма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полза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биопродуктите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е,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че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цяло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суровината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може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отглежда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събира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преработва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близо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точката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потребление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 algn="just"/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Кожата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рибата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е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силно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богата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хранителни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вещества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протеини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Това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обаче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е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продукт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който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сме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готови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ядем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Следователно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предприятията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преработка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премахват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тази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част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рибата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преди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тя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излезе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пазара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(FAO, 2020).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Тези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фирми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остав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я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като отпадъци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само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кожата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червата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костите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други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отпадъци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генерирани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в процеса.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Какво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правим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с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тези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„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отпадъци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“ е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много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често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срещан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въпрос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 algn="just"/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много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европейски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държави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решили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че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това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отпадъци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а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странични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продукти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което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означава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че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кожата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червата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костите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все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още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могат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бъдат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преработени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използвани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или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създаване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нови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продукти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или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прилагането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им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в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стари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Европейска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комисия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2018). В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следващите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слайдове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ще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видите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някои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биопродукти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базирани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„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отпадъци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“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риболовния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сектор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/>
            <a:r>
              <a:rPr lang="bg-BG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Препратки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 algn="just"/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Европейска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комисия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2018.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Факти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числа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относно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общата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политика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в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областта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рибарството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Основни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статистически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данни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[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онлайн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]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Люксембург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Imprimerie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Centrale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Достъпно 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 algn="just"/>
            <a:r>
              <a:rPr lang="de-DE" sz="1800" dirty="0">
                <a:solidFill>
                  <a:srgbClr val="3D84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3"/>
              </a:rPr>
              <a:t>https://ec.europa.eu/fisheries/sites/fisheries/files/docs/body/pcp_en.pdf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/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Европейска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комисия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2019.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Графика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Европейската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стратегия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биоикономика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[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онлайн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] </a:t>
            </a:r>
            <a:r>
              <a:rPr lang="bg-BG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алично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de-DE" sz="1800" dirty="0">
                <a:solidFill>
                  <a:srgbClr val="3D84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4"/>
              </a:rPr>
              <a:t>https://ec.europa.eu/knowledge4policy/publication/updated-bioeconomy-strategy-2018_en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175"/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Fao.org. 2020.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Силаж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риба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[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онлайн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]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Налично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de-DE" sz="1800" dirty="0">
                <a:solidFill>
                  <a:srgbClr val="3D84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5"/>
              </a:rPr>
              <a:t>http://www.fao.org/3/x5937e/x5937e01.htm</a:t>
            </a:r>
            <a:endParaRPr lang="bg-BG" sz="1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9ABF1-A5E8-FF4C-953A-B9DDF0BF59C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6976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0F2E-8D7E-4E17-802E-426901BD6940}" type="datetime1">
              <a:rPr lang="de-DE" smtClean="0"/>
              <a:t>26.11.2020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Bioeconomy in the Fishery Sector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995-391B-2840-AEE5-46B20E75023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318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00A1-6FE3-4FFD-AC36-C820CB11A354}" type="datetime1">
              <a:rPr lang="de-DE" smtClean="0"/>
              <a:t>26.11.2020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Bioeconomy in the Fishery Sector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995-391B-2840-AEE5-46B20E75023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28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CC4AA-81EF-4346-A845-CEA8A0092924}" type="datetime1">
              <a:rPr lang="de-DE" smtClean="0"/>
              <a:t>26.11.2020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Bioeconomy in the Fishery Sector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995-391B-2840-AEE5-46B20E75023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638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730430-5261-0B44-BC17-AF2B392D3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8ADBDC5-09BB-5441-828B-0944121CA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9E71-2D2C-436B-907B-6C2109C0691B}" type="datetime1">
              <a:rPr lang="de-DE" smtClean="0"/>
              <a:t>26.11.2020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61FDA93-8D01-4D42-AA75-015F0EB13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Bioeconomy in the Fishery Sector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FC604E3-4557-A04B-BF17-6EAA528A5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995-391B-2840-AEE5-46B20E750235}" type="slidenum">
              <a:rPr lang="de-DE" smtClean="0"/>
              <a:t>‹#›</a:t>
            </a:fld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FCDACDCF-9AAF-174F-845E-0A0CEA63FF0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24663" y="2063750"/>
            <a:ext cx="4616450" cy="3378200"/>
          </a:xfrm>
        </p:spPr>
        <p:txBody>
          <a:bodyPr/>
          <a:lstStyle/>
          <a:p>
            <a:r>
              <a:rPr lang="de-DE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70893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88B9-0D67-4359-84CD-66CB293ED43F}" type="datetime1">
              <a:rPr lang="de-DE" smtClean="0"/>
              <a:t>26.11.2020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Bioeconomy in the Fishery Sector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995-391B-2840-AEE5-46B20E75023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379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AC24-EE2F-43D8-9AAF-F2D9E6B6E323}" type="datetime1">
              <a:rPr lang="de-DE" smtClean="0"/>
              <a:t>26.11.2020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Bioeconomy in the Fishery Sector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995-391B-2840-AEE5-46B20E75023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3574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015E-06E9-497C-AF4C-EC9B5D0CB0B6}" type="datetime1">
              <a:rPr lang="de-DE" smtClean="0"/>
              <a:t>26.11.2020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Bioeconomy in the Fishery Sector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995-391B-2840-AEE5-46B20E75023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937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7803-0F94-4734-A0D4-0F09C65C570D}" type="datetime1">
              <a:rPr lang="de-DE" smtClean="0"/>
              <a:t>26.11.2020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Bioeconomy in the Fishery Sector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995-391B-2840-AEE5-46B20E75023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120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5793-A389-406C-8FEC-E3FD0824501A}" type="datetime1">
              <a:rPr lang="de-DE" smtClean="0"/>
              <a:t>26.11.2020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Bioeconomy in the Fishery Sector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995-391B-2840-AEE5-46B20E75023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58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19D1-B315-46FD-AB2B-BBBAEE9F9422}" type="datetime1">
              <a:rPr lang="de-DE" smtClean="0"/>
              <a:t>26.11.2020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Bioeconomy in the Fishery Sector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995-391B-2840-AEE5-46B20E75023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852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A40C-7BF9-4B12-8C5B-421733B7E4CD}" type="datetime1">
              <a:rPr lang="de-DE" smtClean="0"/>
              <a:t>26.11.2020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Bioeconomy in the Fishery Sector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995-391B-2840-AEE5-46B20E75023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8020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BC51-460E-4D17-8FB4-90CBF5BFA344}" type="datetime1">
              <a:rPr lang="de-DE" smtClean="0"/>
              <a:t>26.11.2020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Bioeconomy in the Fishery Sector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995-391B-2840-AEE5-46B20E75023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45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2E8F7-F937-4466-8D55-4EB2F6336871}" type="datetime1">
              <a:rPr lang="de-DE" smtClean="0"/>
              <a:t>26.11.2020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Bioeconomy in the Fishery Sector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6C995-391B-2840-AEE5-46B20E75023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955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3.jpe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8.jpeg"/><Relationship Id="rId9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3.jpe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9.jpg"/><Relationship Id="rId9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3.jpeg"/><Relationship Id="rId7" Type="http://schemas.openxmlformats.org/officeDocument/2006/relationships/image" Target="../media/image20.jp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11" Type="http://schemas.openxmlformats.org/officeDocument/2006/relationships/image" Target="../media/image17.jpg"/><Relationship Id="rId5" Type="http://schemas.openxmlformats.org/officeDocument/2006/relationships/image" Target="../media/image13.jpg"/><Relationship Id="rId10" Type="http://schemas.openxmlformats.org/officeDocument/2006/relationships/image" Target="../media/image16.jpg"/><Relationship Id="rId4" Type="http://schemas.openxmlformats.org/officeDocument/2006/relationships/image" Target="../media/image18.jp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3.jpeg"/><Relationship Id="rId7" Type="http://schemas.openxmlformats.org/officeDocument/2006/relationships/image" Target="../media/image19.jpg"/><Relationship Id="rId12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6.jpg"/><Relationship Id="rId5" Type="http://schemas.openxmlformats.org/officeDocument/2006/relationships/image" Target="../media/image13.jpg"/><Relationship Id="rId10" Type="http://schemas.openxmlformats.org/officeDocument/2006/relationships/image" Target="../media/image21.png"/><Relationship Id="rId4" Type="http://schemas.openxmlformats.org/officeDocument/2006/relationships/image" Target="../media/image11.jpeg"/><Relationship Id="rId9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3.jpe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Relationship Id="rId9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d9qw5pLiTjQ" TargetMode="Externa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hyperlink" Target="https://be-rural.eu/innovation-regions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fRN_hHeIKk?feature=oembed" TargetMode="External"/><Relationship Id="rId6" Type="http://schemas.openxmlformats.org/officeDocument/2006/relationships/image" Target="../media/image5.png"/><Relationship Id="rId5" Type="http://schemas.openxmlformats.org/officeDocument/2006/relationships/hyperlink" Target="https://www.youtube.com/watch?v=RfRN_hHeIKk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CDE5E5C-5551-0B41-8F4B-63F3595B5862}"/>
              </a:ext>
            </a:extLst>
          </p:cNvPr>
          <p:cNvSpPr/>
          <p:nvPr/>
        </p:nvSpPr>
        <p:spPr>
          <a:xfrm>
            <a:off x="3144033" y="0"/>
            <a:ext cx="9047967" cy="6858000"/>
          </a:xfrm>
          <a:prstGeom prst="rect">
            <a:avLst/>
          </a:prstGeom>
          <a:solidFill>
            <a:srgbClr val="3D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65089E2-1373-C34D-B297-36013F08ED63}"/>
              </a:ext>
            </a:extLst>
          </p:cNvPr>
          <p:cNvSpPr txBox="1"/>
          <p:nvPr/>
        </p:nvSpPr>
        <p:spPr>
          <a:xfrm>
            <a:off x="3402106" y="1557338"/>
            <a:ext cx="8592670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bg-BG" sz="4000" b="1" dirty="0">
                <a:solidFill>
                  <a:srgbClr val="FFED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Биоикономиката в риболовния сектор</a:t>
            </a:r>
            <a:endParaRPr lang="en-GB" sz="4000" b="1" dirty="0">
              <a:solidFill>
                <a:srgbClr val="FFED00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DAAA71E-0CB2-9B41-8F64-966BFF99C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94" y="178329"/>
            <a:ext cx="2069841" cy="154425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B15F8450-6F17-A349-AD61-BFB808A10264}"/>
              </a:ext>
            </a:extLst>
          </p:cNvPr>
          <p:cNvSpPr/>
          <p:nvPr/>
        </p:nvSpPr>
        <p:spPr>
          <a:xfrm>
            <a:off x="2536265" y="0"/>
            <a:ext cx="427541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4"/>
              </a:gs>
              <a:gs pos="47000">
                <a:srgbClr val="FFFF00"/>
              </a:gs>
              <a:gs pos="100000">
                <a:schemeClr val="accent4"/>
              </a:gs>
            </a:gsLst>
            <a:lin ang="5400000" scaled="0"/>
          </a:gra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7755025-5097-8843-B6C7-C0B1E14FE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9318" y="3646714"/>
            <a:ext cx="9052682" cy="2342748"/>
          </a:xfrm>
          <a:prstGeom prst="rect">
            <a:avLst/>
          </a:prstGeom>
        </p:spPr>
      </p:pic>
      <p:sp>
        <p:nvSpPr>
          <p:cNvPr id="10" name="Textfeld 2">
            <a:extLst>
              <a:ext uri="{FF2B5EF4-FFF2-40B4-BE49-F238E27FC236}">
                <a16:creationId xmlns:a16="http://schemas.microsoft.com/office/drawing/2014/main" id="{6C3DD885-330E-6B46-BABD-B7F8FC9924B9}"/>
              </a:ext>
            </a:extLst>
          </p:cNvPr>
          <p:cNvSpPr txBox="1"/>
          <p:nvPr/>
        </p:nvSpPr>
        <p:spPr>
          <a:xfrm>
            <a:off x="3652459" y="6269842"/>
            <a:ext cx="4013200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bg-BG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Име на лектора</a:t>
            </a:r>
            <a:endParaRPr lang="en-GB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932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EECE1368-2D57-5C48-BC84-8975247FAA92}"/>
              </a:ext>
            </a:extLst>
          </p:cNvPr>
          <p:cNvSpPr/>
          <p:nvPr/>
        </p:nvSpPr>
        <p:spPr>
          <a:xfrm>
            <a:off x="6155870" y="-1"/>
            <a:ext cx="6036129" cy="914401"/>
          </a:xfrm>
          <a:prstGeom prst="rect">
            <a:avLst/>
          </a:prstGeom>
          <a:solidFill>
            <a:srgbClr val="008BDF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7C1A62D-8EEF-4E40-8F09-32CC839EAE5E}"/>
              </a:ext>
            </a:extLst>
          </p:cNvPr>
          <p:cNvSpPr/>
          <p:nvPr/>
        </p:nvSpPr>
        <p:spPr>
          <a:xfrm>
            <a:off x="2548921" y="0"/>
            <a:ext cx="9643079" cy="5051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C00000">
                  <a:alpha val="39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DA0CED4-49C8-2449-95D6-706ECBA6F632}"/>
              </a:ext>
            </a:extLst>
          </p:cNvPr>
          <p:cNvSpPr txBox="1"/>
          <p:nvPr/>
        </p:nvSpPr>
        <p:spPr>
          <a:xfrm>
            <a:off x="468927" y="1420034"/>
            <a:ext cx="5531472" cy="38472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bg-BG" sz="3600" b="1" dirty="0">
                <a:solidFill>
                  <a:srgbClr val="AE0917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Козметика</a:t>
            </a:r>
            <a:endParaRPr lang="es-ES" sz="20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2400"/>
              </a:spcAft>
              <a:buFont typeface="Arial" charset="0"/>
              <a:buChar char="•"/>
            </a:pPr>
            <a:r>
              <a:rPr lang="bg-BG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Естествен колаген</a:t>
            </a: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-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произведен от висококачествени екологични материали</a:t>
            </a: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bg-BG" sz="24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фактически от кожата на сладководни и соленоводни риби</a:t>
            </a:r>
            <a:endParaRPr lang="en-GB" sz="24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2400"/>
              </a:spcAft>
              <a:buFont typeface="Arial" charset="0"/>
              <a:buChar char="•"/>
            </a:pPr>
            <a:r>
              <a:rPr lang="bg-BG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Лак за нокти </a:t>
            </a:r>
            <a:r>
              <a:rPr lang="es-ES" sz="24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-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естествен лак за нокти на водна основа, направен от водорасли</a:t>
            </a:r>
            <a:endParaRPr lang="es-ES" sz="24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16C075C-E486-8B40-A758-F39602688645}"/>
              </a:ext>
            </a:extLst>
          </p:cNvPr>
          <p:cNvSpPr txBox="1"/>
          <p:nvPr/>
        </p:nvSpPr>
        <p:spPr>
          <a:xfrm>
            <a:off x="6426083" y="68417"/>
            <a:ext cx="5495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spc="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Примери на биопродукти</a:t>
            </a:r>
            <a:endParaRPr lang="en-GB" sz="2800" b="1" spc="1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AEC9029-8613-C441-A86F-CB302EBA14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2011"/>
            <a:ext cx="6106886" cy="107641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7783" y="1817180"/>
            <a:ext cx="4880313" cy="39556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945024-00CD-47F1-8CEC-AFF3A7CB9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927" y="5772875"/>
            <a:ext cx="721808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2E2991-1E77-4400-87BE-F36D55074B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5119" y="5772875"/>
            <a:ext cx="721807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26036B-60F6-45C9-ADC8-3C52ABE3C4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1310" y="5772875"/>
            <a:ext cx="721807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0AE3AD4-7F56-401B-BFC4-0634D8AF4D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7501" y="5772875"/>
            <a:ext cx="721807" cy="72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479BAF-4C6C-4276-A5E7-D2BCE20AFA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97793" y="5772875"/>
            <a:ext cx="721807" cy="720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397134" y="5772875"/>
            <a:ext cx="2736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Балтийски колаген</a:t>
            </a:r>
            <a:r>
              <a:rPr lang="en-US" dirty="0"/>
              <a:t>, 2020</a:t>
            </a:r>
            <a:r>
              <a:rPr lang="bg-BG" dirty="0"/>
              <a:t> 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244177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EECE1368-2D57-5C48-BC84-8975247FAA92}"/>
              </a:ext>
            </a:extLst>
          </p:cNvPr>
          <p:cNvSpPr/>
          <p:nvPr/>
        </p:nvSpPr>
        <p:spPr>
          <a:xfrm>
            <a:off x="6155870" y="-1"/>
            <a:ext cx="6036129" cy="914400"/>
          </a:xfrm>
          <a:prstGeom prst="rect">
            <a:avLst/>
          </a:prstGeom>
          <a:solidFill>
            <a:srgbClr val="FABA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7C1A62D-8EEF-4E40-8F09-32CC839EAE5E}"/>
              </a:ext>
            </a:extLst>
          </p:cNvPr>
          <p:cNvSpPr/>
          <p:nvPr/>
        </p:nvSpPr>
        <p:spPr>
          <a:xfrm>
            <a:off x="2548921" y="0"/>
            <a:ext cx="9643079" cy="5051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C00000">
                  <a:alpha val="39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DA0CED4-49C8-2449-95D6-706ECBA6F632}"/>
              </a:ext>
            </a:extLst>
          </p:cNvPr>
          <p:cNvSpPr txBox="1"/>
          <p:nvPr/>
        </p:nvSpPr>
        <p:spPr>
          <a:xfrm>
            <a:off x="371412" y="1235368"/>
            <a:ext cx="6918082" cy="42165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2400"/>
              </a:spcAft>
            </a:pPr>
            <a:r>
              <a:rPr lang="bg-BG" sz="3600" b="1" dirty="0">
                <a:solidFill>
                  <a:srgbClr val="AE0917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Храна</a:t>
            </a:r>
            <a:endParaRPr lang="en-GB" sz="3600" b="1" dirty="0">
              <a:solidFill>
                <a:srgbClr val="AE0917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bg-BG" sz="24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Набавяне на Омега-3</a:t>
            </a:r>
            <a:endParaRPr lang="es-ES" sz="24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bg-BG" sz="24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Производство на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брашна и прахове на рибна основа</a:t>
            </a:r>
            <a:endParaRPr lang="es-ES" sz="24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bg-BG" sz="24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Извличане на рибено масло</a:t>
            </a:r>
            <a:endParaRPr lang="en-GB" sz="2800" b="1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spcAft>
                <a:spcPts val="2400"/>
              </a:spcAft>
            </a:pPr>
            <a:endParaRPr lang="en-GB" sz="6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spcAft>
                <a:spcPts val="2400"/>
              </a:spcAft>
            </a:pPr>
            <a:r>
              <a:rPr lang="bg-BG" sz="20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Пример </a:t>
            </a:r>
            <a:r>
              <a:rPr lang="en-GB" sz="20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- </a:t>
            </a:r>
            <a:r>
              <a:rPr lang="bg-BG" sz="20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Морски чипс 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-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ръчно изработени чипсове от сьомга, с използване на често изхвърляната, пълна с хранителни вещества кожа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16C075C-E486-8B40-A758-F39602688645}"/>
              </a:ext>
            </a:extLst>
          </p:cNvPr>
          <p:cNvSpPr txBox="1"/>
          <p:nvPr/>
        </p:nvSpPr>
        <p:spPr>
          <a:xfrm>
            <a:off x="6745281" y="97095"/>
            <a:ext cx="5446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spc="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Примери на биопродукти</a:t>
            </a:r>
            <a:endParaRPr lang="en-GB" sz="2800" b="1" spc="1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AEC9029-8613-C441-A86F-CB302EBA14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2011"/>
            <a:ext cx="6106886" cy="107641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3640" y="1605657"/>
            <a:ext cx="3810000" cy="381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7FD147-F3A4-4130-8E54-C0F1C69CB0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706" y="5772875"/>
            <a:ext cx="721808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117C90-66CB-480D-BE70-AE1950B7E1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6485" y="5772875"/>
            <a:ext cx="721807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EF57D1-3647-4497-B290-2A11F9BE4F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0180" y="5772875"/>
            <a:ext cx="721807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D31E70-1168-4781-8FFB-CF361B2339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0147" y="5772875"/>
            <a:ext cx="721807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1CEFC30-B549-4DBA-B2C8-776590A5D2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0114" y="5772875"/>
            <a:ext cx="72180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59665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EECE1368-2D57-5C48-BC84-8975247FAA92}"/>
              </a:ext>
            </a:extLst>
          </p:cNvPr>
          <p:cNvSpPr/>
          <p:nvPr/>
        </p:nvSpPr>
        <p:spPr>
          <a:xfrm>
            <a:off x="6155870" y="-1"/>
            <a:ext cx="6036129" cy="914400"/>
          </a:xfrm>
          <a:prstGeom prst="rect">
            <a:avLst/>
          </a:prstGeom>
          <a:solidFill>
            <a:srgbClr val="AE0917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7C1A62D-8EEF-4E40-8F09-32CC839EAE5E}"/>
              </a:ext>
            </a:extLst>
          </p:cNvPr>
          <p:cNvSpPr/>
          <p:nvPr/>
        </p:nvSpPr>
        <p:spPr>
          <a:xfrm>
            <a:off x="2548921" y="0"/>
            <a:ext cx="9643079" cy="5051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C00000">
                  <a:alpha val="39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DA0CED4-49C8-2449-95D6-706ECBA6F632}"/>
              </a:ext>
            </a:extLst>
          </p:cNvPr>
          <p:cNvSpPr txBox="1"/>
          <p:nvPr/>
        </p:nvSpPr>
        <p:spPr>
          <a:xfrm>
            <a:off x="103201" y="942586"/>
            <a:ext cx="6833072" cy="43037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2400"/>
              </a:spcAft>
            </a:pPr>
            <a:r>
              <a:rPr lang="bg-BG" sz="3200" b="1" dirty="0">
                <a:solidFill>
                  <a:srgbClr val="AE0917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Опаковки</a:t>
            </a:r>
            <a:endParaRPr lang="en-GB" sz="3200" b="1" dirty="0">
              <a:solidFill>
                <a:srgbClr val="AE0917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GB" sz="2000" b="1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Ooho</a:t>
            </a:r>
            <a:r>
              <a:rPr lang="en-GB" sz="20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!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-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Устойчива опаковка, направена от комбинация от кафяви водорасли и растения</a:t>
            </a:r>
            <a:endParaRPr lang="en-GB" sz="20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bg-BG" sz="20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Ядивна и безвкусна опаковка</a:t>
            </a:r>
            <a:endParaRPr lang="es-ES" sz="20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en-GB" sz="2000" b="1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MarinaTex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-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Домашна компостируема алтернатива на пластмасата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Произведена от рибни отпадъци и компостируеми материали</a:t>
            </a:r>
            <a:endParaRPr lang="en-GB" sz="20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20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Разгражда се в почвена среда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bg-BG" sz="20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в рамките на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6 </a:t>
            </a:r>
            <a:r>
              <a:rPr lang="bg-BG" sz="20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седмици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16C075C-E486-8B40-A758-F39602688645}"/>
              </a:ext>
            </a:extLst>
          </p:cNvPr>
          <p:cNvSpPr txBox="1"/>
          <p:nvPr/>
        </p:nvSpPr>
        <p:spPr>
          <a:xfrm>
            <a:off x="6401592" y="115272"/>
            <a:ext cx="561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spc="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Примери на биопродукти</a:t>
            </a:r>
            <a:endParaRPr lang="en-GB" sz="3200" b="1" spc="1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AEC9029-8613-C441-A86F-CB302EBA14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2011"/>
            <a:ext cx="6106886" cy="107641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3635" y="1239781"/>
            <a:ext cx="3305164" cy="31114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B8564E-CE16-4130-83DA-5C747C901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33" y="5242165"/>
            <a:ext cx="721807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65B42E-7AD8-4B3B-B5D2-87055C3010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3601" y="5234526"/>
            <a:ext cx="721808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E24886-2B10-441C-9A48-C6C61A59F8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4396" y="5281064"/>
            <a:ext cx="721807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07559F-7381-42DF-8926-8F6782D140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076" y="6054695"/>
            <a:ext cx="721807" cy="72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9B06A8D-BCA2-4EE0-AF76-BE12CC03D0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1988" y="5982713"/>
            <a:ext cx="720000" cy="72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A5FA7E-CA0C-49DE-A7DB-D57961CB64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55409" y="6049689"/>
            <a:ext cx="721807" cy="72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BEF3875-6948-4B77-82BB-6B953E8215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10463" y="5882300"/>
            <a:ext cx="721807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70954" y="5214366"/>
            <a:ext cx="5526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През </a:t>
            </a:r>
            <a:r>
              <a:rPr lang="en-US" dirty="0"/>
              <a:t>2019</a:t>
            </a:r>
            <a:r>
              <a:rPr lang="bg-BG" dirty="0"/>
              <a:t> г</a:t>
            </a:r>
            <a:r>
              <a:rPr lang="en-US" dirty="0"/>
              <a:t>, </a:t>
            </a:r>
            <a:r>
              <a:rPr lang="bg-BG" dirty="0"/>
              <a:t>на бегачите в маратона в Лондон бяха раздадени спортни напитки, напълнени в ядливи торбички от водорасли вместо в пластмасови бутилки</a:t>
            </a:r>
            <a:r>
              <a:rPr lang="en-US" dirty="0"/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442" y="2884470"/>
            <a:ext cx="2912656" cy="22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81798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EECE1368-2D57-5C48-BC84-8975247FAA92}"/>
              </a:ext>
            </a:extLst>
          </p:cNvPr>
          <p:cNvSpPr/>
          <p:nvPr/>
        </p:nvSpPr>
        <p:spPr>
          <a:xfrm>
            <a:off x="6155870" y="-1"/>
            <a:ext cx="6036129" cy="914401"/>
          </a:xfrm>
          <a:prstGeom prst="rect">
            <a:avLst/>
          </a:prstGeom>
          <a:solidFill>
            <a:srgbClr val="008BDF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DA0CED4-49C8-2449-95D6-706ECBA6F632}"/>
              </a:ext>
            </a:extLst>
          </p:cNvPr>
          <p:cNvSpPr txBox="1"/>
          <p:nvPr/>
        </p:nvSpPr>
        <p:spPr>
          <a:xfrm>
            <a:off x="394733" y="1125803"/>
            <a:ext cx="4931037" cy="36625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bg-BG" sz="3200" b="1" dirty="0">
                <a:solidFill>
                  <a:srgbClr val="AE0917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Облекло</a:t>
            </a:r>
            <a:endParaRPr lang="en-GB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spcAft>
                <a:spcPts val="2400"/>
              </a:spcAft>
            </a:pPr>
            <a:r>
              <a:rPr lang="en-GB" sz="20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Bloom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-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Пяна с различни приложения, направена от отпадъци от водорасли в замърсена вода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.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Материалът е биоразградим и помага за смекчаване на негативния ефект от прекомерния растеж на водорасли Материалът е биоразградим и помага за смекчаване на негативния ефект от прекомерния растеж на водораслите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16C075C-E486-8B40-A758-F39602688645}"/>
              </a:ext>
            </a:extLst>
          </p:cNvPr>
          <p:cNvSpPr txBox="1"/>
          <p:nvPr/>
        </p:nvSpPr>
        <p:spPr>
          <a:xfrm>
            <a:off x="6155871" y="149422"/>
            <a:ext cx="60094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400" b="1" spc="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Примери на биопродукти</a:t>
            </a:r>
            <a:endParaRPr lang="en-GB" sz="3400" b="1" spc="1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AEC9029-8613-C441-A86F-CB302EBA14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2011"/>
            <a:ext cx="6106886" cy="107641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8599" y="1912457"/>
            <a:ext cx="4283242" cy="3800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1E381A-C97C-4222-B616-835CE7F71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198" y="4992932"/>
            <a:ext cx="721805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9636FA-3491-4066-ABAE-67D791DAF8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9998" y="4992932"/>
            <a:ext cx="721805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90F249-E5FB-40BC-A55F-5EAAA94F6F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8447" y="4993072"/>
            <a:ext cx="721805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38134A3-3CAC-4621-9BA2-EBEBDD3A1A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4247" y="4992932"/>
            <a:ext cx="721805" cy="72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41F722-F7BC-4D39-861A-AA08609C54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197" y="5772875"/>
            <a:ext cx="721805" cy="72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4DBC9E6-9D41-4EFE-9FC8-4A07EB5F63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09998" y="5772875"/>
            <a:ext cx="720000" cy="72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9792A23-25E7-463A-A175-320696E6B5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38446" y="5772875"/>
            <a:ext cx="721805" cy="72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109F0DF-2713-4F32-9B21-7C0281419E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74247" y="5772875"/>
            <a:ext cx="72180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8019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EECE1368-2D57-5C48-BC84-8975247FAA92}"/>
              </a:ext>
            </a:extLst>
          </p:cNvPr>
          <p:cNvSpPr/>
          <p:nvPr/>
        </p:nvSpPr>
        <p:spPr>
          <a:xfrm>
            <a:off x="6155870" y="-1"/>
            <a:ext cx="6036129" cy="914400"/>
          </a:xfrm>
          <a:prstGeom prst="rect">
            <a:avLst/>
          </a:prstGeom>
          <a:solidFill>
            <a:srgbClr val="FABA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DA0CED4-49C8-2449-95D6-706ECBA6F632}"/>
              </a:ext>
            </a:extLst>
          </p:cNvPr>
          <p:cNvSpPr txBox="1"/>
          <p:nvPr/>
        </p:nvSpPr>
        <p:spPr>
          <a:xfrm>
            <a:off x="522138" y="2274415"/>
            <a:ext cx="5473875" cy="16312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bg-BG" sz="3200" b="1" dirty="0">
                <a:solidFill>
                  <a:srgbClr val="AE0917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Аксесоари</a:t>
            </a:r>
            <a:endParaRPr lang="es-ES" sz="20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2400"/>
              </a:spcAft>
              <a:buFont typeface="Arial" charset="0"/>
              <a:buChar char="•"/>
            </a:pPr>
            <a:r>
              <a:rPr lang="bg-BG" sz="24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Вид кожен материал от кожата на сьомга</a:t>
            </a:r>
            <a:endParaRPr lang="en-GB" sz="24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16C075C-E486-8B40-A758-F39602688645}"/>
              </a:ext>
            </a:extLst>
          </p:cNvPr>
          <p:cNvSpPr txBox="1"/>
          <p:nvPr/>
        </p:nvSpPr>
        <p:spPr>
          <a:xfrm>
            <a:off x="6318440" y="68417"/>
            <a:ext cx="5538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spc="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Примери на биопродукти</a:t>
            </a:r>
            <a:endParaRPr lang="en-GB" sz="2800" b="1" spc="1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AEC9029-8613-C441-A86F-CB302EBA14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2011"/>
            <a:ext cx="6106886" cy="107641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8440" y="1821872"/>
            <a:ext cx="4979152" cy="39816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540AD3-18EA-428D-BF44-7CEDDC579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936" y="5772875"/>
            <a:ext cx="721805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4048B1-5F97-4FA8-974C-577ABEED97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9222" y="5772875"/>
            <a:ext cx="721805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C67C94-4BE7-4BE7-8F18-930128213B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4888" y="5772875"/>
            <a:ext cx="721805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53B77A-8F7E-4A1A-8043-305DF45F1F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8174" y="5772875"/>
            <a:ext cx="721805" cy="72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3E0BCDD-735B-47F2-82B5-263021CB39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7556" y="5772875"/>
            <a:ext cx="721805" cy="720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912276" y="5803517"/>
            <a:ext cx="1385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NANAI,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93051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EECE1368-2D57-5C48-BC84-8975247FAA92}"/>
              </a:ext>
            </a:extLst>
          </p:cNvPr>
          <p:cNvSpPr/>
          <p:nvPr/>
        </p:nvSpPr>
        <p:spPr>
          <a:xfrm>
            <a:off x="6155870" y="-1"/>
            <a:ext cx="6036129" cy="914401"/>
          </a:xfrm>
          <a:prstGeom prst="rect">
            <a:avLst/>
          </a:prstGeom>
          <a:solidFill>
            <a:srgbClr val="008BDF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DA0CED4-49C8-2449-95D6-706ECBA6F632}"/>
              </a:ext>
            </a:extLst>
          </p:cNvPr>
          <p:cNvSpPr txBox="1"/>
          <p:nvPr/>
        </p:nvSpPr>
        <p:spPr>
          <a:xfrm>
            <a:off x="347626" y="846087"/>
            <a:ext cx="11375663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ru-RU" sz="2800" b="1" dirty="0">
                <a:solidFill>
                  <a:srgbClr val="0070C0"/>
                </a:solidFill>
                <a:latin typeface="Roboto Medium" charset="0"/>
                <a:ea typeface="Roboto Medium" charset="0"/>
                <a:cs typeface="Roboto Medium" charset="0"/>
              </a:rPr>
              <a:t>Компанията Cuantec произвежда антимикробни, компостируеми опаковки за храни, които могат да направят храната по-дълготрайна</a:t>
            </a:r>
            <a:endParaRPr lang="en-GB" sz="2800" dirty="0">
              <a:solidFill>
                <a:srgbClr val="0070C0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16C075C-E486-8B40-A758-F39602688645}"/>
              </a:ext>
            </a:extLst>
          </p:cNvPr>
          <p:cNvSpPr txBox="1"/>
          <p:nvPr/>
        </p:nvSpPr>
        <p:spPr>
          <a:xfrm>
            <a:off x="6289337" y="59460"/>
            <a:ext cx="5216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800" b="1" spc="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Примери на биопродукти</a:t>
            </a:r>
            <a:endParaRPr lang="en-GB" sz="2800" b="1" spc="1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AEC9029-8613-C441-A86F-CB302EBA14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2011"/>
            <a:ext cx="6106886" cy="1076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097" y="3208310"/>
            <a:ext cx="4755632" cy="31251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7626" y="2165779"/>
            <a:ext cx="9915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Процес за извличане на хитин от черупките на лангустини и други морски обитатели и обработване на хитина (*) за получаване на хитозан (**).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357982" y="5751380"/>
            <a:ext cx="5533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i="1" dirty="0"/>
              <a:t>Видео-клип на </a:t>
            </a:r>
            <a:r>
              <a:rPr lang="de-DE" i="1" dirty="0"/>
              <a:t>Cuantec (2 </a:t>
            </a:r>
            <a:r>
              <a:rPr lang="bg-BG" i="1" dirty="0"/>
              <a:t>минути и</a:t>
            </a:r>
            <a:r>
              <a:rPr lang="de-DE" i="1" dirty="0"/>
              <a:t> 52 </a:t>
            </a:r>
            <a:r>
              <a:rPr lang="bg-BG" i="1" dirty="0"/>
              <a:t>секунди</a:t>
            </a:r>
            <a:r>
              <a:rPr lang="de-DE" i="1" dirty="0"/>
              <a:t>)</a:t>
            </a:r>
          </a:p>
          <a:p>
            <a:pPr defTabSz="914400">
              <a:defRPr/>
            </a:pPr>
            <a:r>
              <a:rPr lang="en-GB" dirty="0">
                <a:hlinkClick r:id="rId5"/>
              </a:rPr>
              <a:t>https://www.youtube.com/watch?v=d9qw5pLiTjQ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711431" y="4473754"/>
            <a:ext cx="3158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(**) </a:t>
            </a:r>
            <a:r>
              <a:rPr lang="bg-BG" b="1" dirty="0">
                <a:solidFill>
                  <a:srgbClr val="0070C0"/>
                </a:solidFill>
              </a:rPr>
              <a:t>Хитозанът е</a:t>
            </a:r>
            <a:r>
              <a:rPr lang="en-US" dirty="0">
                <a:solidFill>
                  <a:srgbClr val="0070C0"/>
                </a:solidFill>
              </a:rPr>
              <a:t> </a:t>
            </a:r>
            <a:r>
              <a:rPr lang="ru-RU" dirty="0">
                <a:solidFill>
                  <a:srgbClr val="0070C0"/>
                </a:solidFill>
              </a:rPr>
              <a:t> захар, която се получава от твърдия външен скелет на миди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7621" y="3386631"/>
            <a:ext cx="5392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(*) </a:t>
            </a:r>
            <a:r>
              <a:rPr lang="bg-BG" b="1" dirty="0">
                <a:solidFill>
                  <a:srgbClr val="0070C0"/>
                </a:solidFill>
              </a:rPr>
              <a:t>Хитинът е</a:t>
            </a:r>
            <a:r>
              <a:rPr lang="ru-RU" dirty="0">
                <a:solidFill>
                  <a:srgbClr val="0070C0"/>
                </a:solidFill>
              </a:rPr>
              <a:t>влакнесто вещество, състоящо се от полизахариди, което е основната съставка в екзоскелета на членестоногите и клетъчните стени на гъбичките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485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CDE5E5C-5551-0B41-8F4B-63F3595B5862}"/>
              </a:ext>
            </a:extLst>
          </p:cNvPr>
          <p:cNvSpPr/>
          <p:nvPr/>
        </p:nvSpPr>
        <p:spPr>
          <a:xfrm>
            <a:off x="2963806" y="7524"/>
            <a:ext cx="9047967" cy="6858000"/>
          </a:xfrm>
          <a:prstGeom prst="rect">
            <a:avLst/>
          </a:prstGeom>
          <a:solidFill>
            <a:srgbClr val="3D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DAAA71E-0CB2-9B41-8F64-966BFF99C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94" y="178329"/>
            <a:ext cx="2069841" cy="154425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C3DD885-330E-6B46-BABD-B7F8FC9924B9}"/>
              </a:ext>
            </a:extLst>
          </p:cNvPr>
          <p:cNvSpPr txBox="1"/>
          <p:nvPr/>
        </p:nvSpPr>
        <p:spPr>
          <a:xfrm>
            <a:off x="3995132" y="6332474"/>
            <a:ext cx="4013200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bg-BG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Име на лектора</a:t>
            </a:r>
            <a:endParaRPr lang="en-GB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15F8450-6F17-A349-AD61-BFB808A10264}"/>
              </a:ext>
            </a:extLst>
          </p:cNvPr>
          <p:cNvSpPr/>
          <p:nvPr/>
        </p:nvSpPr>
        <p:spPr>
          <a:xfrm>
            <a:off x="2536265" y="0"/>
            <a:ext cx="427541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4"/>
              </a:gs>
              <a:gs pos="47000">
                <a:srgbClr val="FFFF00"/>
              </a:gs>
              <a:gs pos="100000">
                <a:schemeClr val="accent4"/>
              </a:gs>
            </a:gsLst>
            <a:lin ang="5400000" scaled="0"/>
          </a:gra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7755025-5097-8843-B6C7-C0B1E14FE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723" y="3760717"/>
            <a:ext cx="9052682" cy="23427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D90501-FD6D-4E51-93F1-27B8FAB6BBCA}"/>
              </a:ext>
            </a:extLst>
          </p:cNvPr>
          <p:cNvSpPr txBox="1"/>
          <p:nvPr/>
        </p:nvSpPr>
        <p:spPr>
          <a:xfrm>
            <a:off x="4342512" y="1172473"/>
            <a:ext cx="6257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b="1" dirty="0">
                <a:solidFill>
                  <a:srgbClr val="FFED00"/>
                </a:solidFill>
              </a:rPr>
              <a:t>Въпроси и дискусия</a:t>
            </a:r>
            <a:endParaRPr lang="en-GB" sz="4000" b="1" dirty="0">
              <a:solidFill>
                <a:srgbClr val="FFE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1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6">
            <a:extLst>
              <a:ext uri="{FF2B5EF4-FFF2-40B4-BE49-F238E27FC236}">
                <a16:creationId xmlns:a16="http://schemas.microsoft.com/office/drawing/2014/main" id="{DDAAA71E-0CB2-9B41-8F64-966BFF99C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15" y="144877"/>
            <a:ext cx="1552381" cy="1158190"/>
          </a:xfrm>
          <a:prstGeom prst="rect">
            <a:avLst/>
          </a:prstGeom>
        </p:spPr>
      </p:pic>
      <p:pic>
        <p:nvPicPr>
          <p:cNvPr id="12" name="Grafik 3">
            <a:extLst>
              <a:ext uri="{FF2B5EF4-FFF2-40B4-BE49-F238E27FC236}">
                <a16:creationId xmlns:a16="http://schemas.microsoft.com/office/drawing/2014/main" id="{D7755025-5097-8843-B6C7-C0B1E14FE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1336" y="1"/>
            <a:ext cx="8556664" cy="175706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4855" y="1621358"/>
            <a:ext cx="114923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b="1" dirty="0">
                <a:solidFill>
                  <a:schemeClr val="accent6">
                    <a:lumMod val="50000"/>
                  </a:schemeClr>
                </a:solidFill>
              </a:rPr>
              <a:t>Тези образователни материали са разработени като част от проекта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BE-Rural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Био-базирани стратегии и пътни карти за засилено селскостопанско и регионално развитие в ЕС (април 2019 г - март 2022 г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4" name="Textfeld 9">
            <a:extLst>
              <a:ext uri="{FF2B5EF4-FFF2-40B4-BE49-F238E27FC236}">
                <a16:creationId xmlns:a16="http://schemas.microsoft.com/office/drawing/2014/main" id="{8DA0CED4-49C8-2449-95D6-706ECBA6F632}"/>
              </a:ext>
            </a:extLst>
          </p:cNvPr>
          <p:cNvSpPr txBox="1"/>
          <p:nvPr/>
        </p:nvSpPr>
        <p:spPr>
          <a:xfrm>
            <a:off x="700095" y="2839649"/>
            <a:ext cx="3698278" cy="33547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GB" sz="2400" b="1" dirty="0">
                <a:solidFill>
                  <a:srgbClr val="AE0917"/>
                </a:solidFill>
                <a:ea typeface="Roboto" panose="02000000000000000000" pitchFamily="2" charset="0"/>
                <a:cs typeface="Arial" panose="020B0604020202020204" pitchFamily="34" charset="0"/>
              </a:rPr>
              <a:t>BE-Rural </a:t>
            </a:r>
            <a:r>
              <a:rPr lang="bg-BG" sz="2400" b="1" dirty="0">
                <a:solidFill>
                  <a:srgbClr val="AE0917"/>
                </a:solidFill>
                <a:ea typeface="Roboto" panose="02000000000000000000" pitchFamily="2" charset="0"/>
                <a:cs typeface="Arial" panose="020B0604020202020204" pitchFamily="34" charset="0"/>
              </a:rPr>
              <a:t>подпомага</a:t>
            </a:r>
            <a:endParaRPr lang="en-GB" sz="2400" b="1" dirty="0">
              <a:solidFill>
                <a:srgbClr val="AE0917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just">
              <a:spcAft>
                <a:spcPts val="1800"/>
              </a:spcAft>
            </a:pPr>
            <a:r>
              <a:rPr lang="en-US" sz="1400" dirty="0">
                <a:ea typeface="Roboto" panose="02000000000000000000" pitchFamily="2" charset="0"/>
                <a:cs typeface="Arial" panose="020B0604020202020204" pitchFamily="34" charset="0"/>
              </a:rPr>
              <a:t>… </a:t>
            </a:r>
            <a:r>
              <a:rPr lang="bg-BG" sz="1400" dirty="0">
                <a:ea typeface="Roboto" panose="02000000000000000000" pitchFamily="2" charset="0"/>
                <a:cs typeface="Arial" panose="020B0604020202020204" pitchFamily="34" charset="0"/>
              </a:rPr>
              <a:t>регионални заинтересовани страни в пет държави</a:t>
            </a:r>
            <a:r>
              <a:rPr lang="en-US" sz="1400" dirty="0">
                <a:ea typeface="Roboto" panose="02000000000000000000" pitchFamily="2" charset="0"/>
                <a:cs typeface="Arial" panose="020B0604020202020204" pitchFamily="34" charset="0"/>
              </a:rPr>
              <a:t>:</a:t>
            </a:r>
          </a:p>
          <a:p>
            <a:pPr marL="214313" indent="-214313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bg-BG" sz="1400" dirty="0">
                <a:ea typeface="Roboto" panose="02000000000000000000" pitchFamily="2" charset="0"/>
                <a:cs typeface="Arial" panose="020B0604020202020204" pitchFamily="34" charset="0"/>
              </a:rPr>
              <a:t>Латвия</a:t>
            </a:r>
            <a:r>
              <a:rPr lang="en-GB" sz="1400" dirty="0">
                <a:ea typeface="Roboto" panose="02000000000000000000" pitchFamily="2" charset="0"/>
                <a:cs typeface="Arial" panose="020B0604020202020204" pitchFamily="34" charset="0"/>
              </a:rPr>
              <a:t>: </a:t>
            </a:r>
            <a:r>
              <a:rPr lang="bg-BG" sz="1400" dirty="0" err="1">
                <a:ea typeface="Roboto" panose="02000000000000000000" pitchFamily="2" charset="0"/>
                <a:cs typeface="Arial" panose="020B0604020202020204" pitchFamily="34" charset="0"/>
              </a:rPr>
              <a:t>Видземе</a:t>
            </a:r>
            <a:r>
              <a:rPr lang="bg-BG" sz="1400" dirty="0">
                <a:ea typeface="Roboto" panose="02000000000000000000" pitchFamily="2" charset="0"/>
                <a:cs typeface="Arial" panose="020B0604020202020204" pitchFamily="34" charset="0"/>
              </a:rPr>
              <a:t> и </a:t>
            </a:r>
            <a:r>
              <a:rPr lang="bg-BG" sz="1400" dirty="0" err="1">
                <a:ea typeface="Roboto" panose="02000000000000000000" pitchFamily="2" charset="0"/>
                <a:cs typeface="Arial" panose="020B0604020202020204" pitchFamily="34" charset="0"/>
              </a:rPr>
              <a:t>Курземе</a:t>
            </a:r>
            <a:endParaRPr lang="en-GB" sz="1400" dirty="0"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14313" indent="-214313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bg-BG" sz="1400" dirty="0">
                <a:ea typeface="Roboto" panose="02000000000000000000" pitchFamily="2" charset="0"/>
                <a:cs typeface="Arial" panose="020B0604020202020204" pitchFamily="34" charset="0"/>
              </a:rPr>
              <a:t>Полша</a:t>
            </a:r>
            <a:r>
              <a:rPr lang="en-GB" sz="1400" dirty="0">
                <a:ea typeface="Roboto" panose="02000000000000000000" pitchFamily="2" charset="0"/>
                <a:cs typeface="Arial" panose="020B0604020202020204" pitchFamily="34" charset="0"/>
              </a:rPr>
              <a:t>: </a:t>
            </a:r>
            <a:r>
              <a:rPr lang="bg-BG" sz="1400" dirty="0">
                <a:ea typeface="Roboto" panose="02000000000000000000" pitchFamily="2" charset="0"/>
                <a:cs typeface="Arial" panose="020B0604020202020204" pitchFamily="34" charset="0"/>
              </a:rPr>
              <a:t>Лагуни Шчечин и Висла</a:t>
            </a:r>
            <a:endParaRPr lang="en-GB" sz="1400" dirty="0"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14313" indent="-214313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bg-BG" sz="1400" dirty="0">
                <a:ea typeface="Roboto" panose="02000000000000000000" pitchFamily="2" charset="0"/>
                <a:cs typeface="Arial" panose="020B0604020202020204" pitchFamily="34" charset="0"/>
              </a:rPr>
              <a:t>Румъния</a:t>
            </a:r>
            <a:r>
              <a:rPr lang="en-GB" sz="1400" dirty="0">
                <a:ea typeface="Roboto" panose="02000000000000000000" pitchFamily="2" charset="0"/>
                <a:cs typeface="Arial" panose="020B0604020202020204" pitchFamily="34" charset="0"/>
              </a:rPr>
              <a:t>: </a:t>
            </a:r>
            <a:r>
              <a:rPr lang="bg-BG" sz="1400" dirty="0" err="1">
                <a:ea typeface="Roboto" panose="02000000000000000000" pitchFamily="2" charset="0"/>
                <a:cs typeface="Arial" panose="020B0604020202020204" pitchFamily="34" charset="0"/>
              </a:rPr>
              <a:t>Ковасна</a:t>
            </a:r>
            <a:endParaRPr lang="en-GB" sz="1400" dirty="0"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14313" indent="-214313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bg-BG" sz="1400" dirty="0">
                <a:ea typeface="Roboto" panose="02000000000000000000" pitchFamily="2" charset="0"/>
                <a:cs typeface="Arial" panose="020B0604020202020204" pitchFamily="34" charset="0"/>
              </a:rPr>
              <a:t>България</a:t>
            </a:r>
            <a:r>
              <a:rPr lang="en-GB" sz="1400" dirty="0">
                <a:ea typeface="Roboto" panose="02000000000000000000" pitchFamily="2" charset="0"/>
                <a:cs typeface="Arial" panose="020B0604020202020204" pitchFamily="34" charset="0"/>
              </a:rPr>
              <a:t>: </a:t>
            </a:r>
            <a:r>
              <a:rPr lang="bg-BG" sz="1400" dirty="0">
                <a:ea typeface="Roboto" panose="02000000000000000000" pitchFamily="2" charset="0"/>
                <a:cs typeface="Arial" panose="020B0604020202020204" pitchFamily="34" charset="0"/>
              </a:rPr>
              <a:t>Стара Загора</a:t>
            </a:r>
            <a:endParaRPr lang="en-GB" sz="1400" dirty="0"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14313" indent="-214313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bg-BG" sz="1400" dirty="0">
                <a:ea typeface="Roboto" panose="02000000000000000000" pitchFamily="2" charset="0"/>
                <a:cs typeface="Arial" panose="020B0604020202020204" pitchFamily="34" charset="0"/>
              </a:rPr>
              <a:t>Северна Македония</a:t>
            </a:r>
            <a:r>
              <a:rPr lang="en-GB" sz="1400" dirty="0">
                <a:ea typeface="Roboto" panose="02000000000000000000" pitchFamily="2" charset="0"/>
                <a:cs typeface="Arial" panose="020B0604020202020204" pitchFamily="34" charset="0"/>
              </a:rPr>
              <a:t>: </a:t>
            </a:r>
            <a:r>
              <a:rPr lang="bg-BG" sz="1400" dirty="0">
                <a:ea typeface="Roboto" panose="02000000000000000000" pitchFamily="2" charset="0"/>
                <a:cs typeface="Arial" panose="020B0604020202020204" pitchFamily="34" charset="0"/>
              </a:rPr>
              <a:t>Струмица</a:t>
            </a:r>
            <a:endParaRPr lang="en-GB" sz="1400" dirty="0"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347" y="1317491"/>
            <a:ext cx="1974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https://be-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rural.eu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08708" y="3224734"/>
            <a:ext cx="33534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4" algn="ctr"/>
            <a:r>
              <a:rPr lang="ru-RU" sz="2000">
                <a:solidFill>
                  <a:schemeClr val="accent6">
                    <a:lumMod val="50000"/>
                  </a:schemeClr>
                </a:solidFill>
                <a:ea typeface="Roboto Light" panose="02000000000000000000" pitchFamily="2" charset="0"/>
                <a:cs typeface="Arial" panose="020B0604020202020204" pitchFamily="34" charset="0"/>
              </a:rPr>
              <a:t>Целта на BE-Rural е да реализира потенциала на регионалните био-базирани икономики, като подкрепи съответните участници в съвместното разработване на стратегии и пътни карти за биоикономиката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ea typeface="Roboto Light" panose="02000000000000000000" pitchFamily="2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700095" y="6177689"/>
            <a:ext cx="3943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https://be-rural.eu/innovation-regions/</a:t>
            </a:r>
            <a:r>
              <a:rPr lang="en-US" dirty="0"/>
              <a:t> </a:t>
            </a:r>
          </a:p>
        </p:txBody>
      </p:sp>
      <p:pic>
        <p:nvPicPr>
          <p:cNvPr id="24" name="Picture 23"/>
          <p:cNvPicPr/>
          <p:nvPr/>
        </p:nvPicPr>
        <p:blipFill>
          <a:blip r:embed="rId6"/>
          <a:stretch>
            <a:fillRect/>
          </a:stretch>
        </p:blipFill>
        <p:spPr>
          <a:xfrm>
            <a:off x="4901605" y="2640930"/>
            <a:ext cx="3048595" cy="40392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8C09213-F965-480D-9E15-75FEE2BFFB99}"/>
              </a:ext>
            </a:extLst>
          </p:cNvPr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1225" y="3936635"/>
            <a:ext cx="197098" cy="278784"/>
          </a:xfrm>
          <a:prstGeom prst="rect">
            <a:avLst/>
          </a:prstGeom>
          <a:noFill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5BE3F12-036D-4F58-8779-288AC305FAFC}"/>
              </a:ext>
            </a:extLst>
          </p:cNvPr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9902" y="6451813"/>
            <a:ext cx="518747" cy="19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3926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CDE5E5C-5551-0B41-8F4B-63F3595B5862}"/>
              </a:ext>
            </a:extLst>
          </p:cNvPr>
          <p:cNvSpPr/>
          <p:nvPr/>
        </p:nvSpPr>
        <p:spPr>
          <a:xfrm>
            <a:off x="3144033" y="0"/>
            <a:ext cx="9047967" cy="6858000"/>
          </a:xfrm>
          <a:prstGeom prst="rect">
            <a:avLst/>
          </a:prstGeom>
          <a:solidFill>
            <a:srgbClr val="3D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65089E2-1373-C34D-B297-36013F08ED63}"/>
              </a:ext>
            </a:extLst>
          </p:cNvPr>
          <p:cNvSpPr txBox="1"/>
          <p:nvPr/>
        </p:nvSpPr>
        <p:spPr>
          <a:xfrm>
            <a:off x="3487429" y="950455"/>
            <a:ext cx="7806646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bg-BG" sz="3600" b="1" dirty="0">
                <a:solidFill>
                  <a:schemeClr val="bg1"/>
                </a:solidFill>
                <a:latin typeface="Roboto Medium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Схематично изложение</a:t>
            </a:r>
            <a:endParaRPr lang="en-GB" sz="3600" b="1" dirty="0">
              <a:solidFill>
                <a:schemeClr val="bg1"/>
              </a:solidFill>
              <a:latin typeface="Roboto Medium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endParaRPr lang="en-GB" sz="3600" dirty="0">
              <a:solidFill>
                <a:schemeClr val="bg1"/>
              </a:solidFill>
              <a:latin typeface="Roboto Medium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bg-BG" sz="2800" dirty="0">
                <a:solidFill>
                  <a:schemeClr val="bg1"/>
                </a:solidFill>
                <a:latin typeface="Roboto Medium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Преглед на биоикономиката</a:t>
            </a:r>
            <a:r>
              <a:rPr lang="en-GB" sz="2800" dirty="0">
                <a:solidFill>
                  <a:schemeClr val="bg1"/>
                </a:solidFill>
                <a:latin typeface="Roboto Medium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 – </a:t>
            </a:r>
            <a:r>
              <a:rPr lang="bg-BG" sz="2800" dirty="0">
                <a:solidFill>
                  <a:schemeClr val="bg1"/>
                </a:solidFill>
                <a:latin typeface="Roboto Medium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какво представлява</a:t>
            </a:r>
            <a:r>
              <a:rPr lang="en-GB" sz="2800" dirty="0">
                <a:solidFill>
                  <a:schemeClr val="bg1"/>
                </a:solidFill>
                <a:latin typeface="Roboto Medium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bg-BG" sz="2800" dirty="0">
                <a:solidFill>
                  <a:schemeClr val="bg1"/>
                </a:solidFill>
                <a:latin typeface="Roboto Medium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екологични граници и предизвикателства</a:t>
            </a:r>
            <a:endParaRPr lang="en-GB" sz="2800" dirty="0">
              <a:solidFill>
                <a:schemeClr val="bg1"/>
              </a:solidFill>
              <a:latin typeface="Roboto Medium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bg-BG" sz="2800" dirty="0">
                <a:solidFill>
                  <a:schemeClr val="bg1"/>
                </a:solidFill>
                <a:latin typeface="Roboto Medium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Суровини от рибарството</a:t>
            </a:r>
            <a:endParaRPr lang="en-GB" sz="2800" dirty="0">
              <a:solidFill>
                <a:schemeClr val="bg1"/>
              </a:solidFill>
              <a:latin typeface="Roboto Medium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bg-BG" sz="2800" dirty="0">
                <a:solidFill>
                  <a:schemeClr val="bg1"/>
                </a:solidFill>
                <a:latin typeface="Roboto Medium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Примери за биопродукти, произведени от </a:t>
            </a:r>
            <a:r>
              <a:rPr lang="en-GB" sz="2800" dirty="0">
                <a:solidFill>
                  <a:schemeClr val="bg1"/>
                </a:solidFill>
                <a:latin typeface="Roboto Medium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“</a:t>
            </a:r>
            <a:r>
              <a:rPr lang="bg-BG" sz="2800" dirty="0">
                <a:solidFill>
                  <a:schemeClr val="bg1"/>
                </a:solidFill>
                <a:latin typeface="Roboto Medium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отпадъци</a:t>
            </a:r>
            <a:r>
              <a:rPr lang="en-GB" sz="2800" dirty="0">
                <a:solidFill>
                  <a:schemeClr val="bg1"/>
                </a:solidFill>
                <a:latin typeface="Roboto Medium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” </a:t>
            </a:r>
            <a:r>
              <a:rPr lang="bg-BG" sz="2800" dirty="0">
                <a:solidFill>
                  <a:schemeClr val="bg1"/>
                </a:solidFill>
                <a:latin typeface="Roboto Medium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от риболовния сектор</a:t>
            </a:r>
            <a:endParaRPr lang="en-GB" sz="2800" dirty="0">
              <a:solidFill>
                <a:schemeClr val="bg1"/>
              </a:solidFill>
              <a:latin typeface="Roboto Medium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DAAA71E-0CB2-9B41-8F64-966BFF99C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94" y="178329"/>
            <a:ext cx="2069841" cy="154425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B15F8450-6F17-A349-AD61-BFB808A10264}"/>
              </a:ext>
            </a:extLst>
          </p:cNvPr>
          <p:cNvSpPr/>
          <p:nvPr/>
        </p:nvSpPr>
        <p:spPr>
          <a:xfrm>
            <a:off x="2536265" y="0"/>
            <a:ext cx="427541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4"/>
              </a:gs>
              <a:gs pos="47000">
                <a:srgbClr val="FFFF00"/>
              </a:gs>
              <a:gs pos="100000">
                <a:schemeClr val="accent4"/>
              </a:gs>
            </a:gsLst>
            <a:lin ang="5400000" scaled="0"/>
          </a:gra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160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EECE1368-2D57-5C48-BC84-8975247FAA92}"/>
              </a:ext>
            </a:extLst>
          </p:cNvPr>
          <p:cNvSpPr/>
          <p:nvPr/>
        </p:nvSpPr>
        <p:spPr>
          <a:xfrm>
            <a:off x="6155870" y="-1"/>
            <a:ext cx="6036129" cy="914400"/>
          </a:xfrm>
          <a:prstGeom prst="rect">
            <a:avLst/>
          </a:prstGeom>
          <a:solidFill>
            <a:srgbClr val="FABA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7C1A62D-8EEF-4E40-8F09-32CC839EAE5E}"/>
              </a:ext>
            </a:extLst>
          </p:cNvPr>
          <p:cNvSpPr/>
          <p:nvPr/>
        </p:nvSpPr>
        <p:spPr>
          <a:xfrm>
            <a:off x="2548921" y="0"/>
            <a:ext cx="9643079" cy="5051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C00000">
                  <a:alpha val="39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DA0CED4-49C8-2449-95D6-706ECBA6F632}"/>
              </a:ext>
            </a:extLst>
          </p:cNvPr>
          <p:cNvSpPr txBox="1"/>
          <p:nvPr/>
        </p:nvSpPr>
        <p:spPr>
          <a:xfrm>
            <a:off x="462516" y="1745153"/>
            <a:ext cx="4931037" cy="52629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bg-BG" sz="2800" b="1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Биоикономиката </a:t>
            </a:r>
            <a:r>
              <a:rPr lang="en-GB" sz="2800" b="1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…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bg-BG" dirty="0"/>
              <a:t>Е производството на стоки</a:t>
            </a:r>
            <a:r>
              <a:rPr lang="en-GB" dirty="0"/>
              <a:t>, </a:t>
            </a:r>
            <a:r>
              <a:rPr lang="bg-BG" dirty="0"/>
              <a:t>услуги или енергия от биологичен материал като основен източник</a:t>
            </a:r>
            <a:r>
              <a:rPr lang="en-GB" dirty="0"/>
              <a:t>. 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bg-BG" dirty="0"/>
              <a:t>Е тясно свързана с устойчивостта,</a:t>
            </a:r>
            <a:r>
              <a:rPr lang="en-GB" dirty="0"/>
              <a:t> </a:t>
            </a:r>
            <a:r>
              <a:rPr lang="bg-BG" dirty="0"/>
              <a:t>тъй като най-често</a:t>
            </a:r>
            <a:r>
              <a:rPr lang="en-GB" dirty="0"/>
              <a:t> </a:t>
            </a:r>
            <a:r>
              <a:rPr lang="bg-BG" dirty="0"/>
              <a:t>използва био-разградими ресурси и отпадъците обикновено са напълно елиминирани от системата</a:t>
            </a:r>
            <a:r>
              <a:rPr lang="en-GB" dirty="0"/>
              <a:t>. 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bg-BG" dirty="0"/>
              <a:t>Може да предотврати изчерпването на ресурсите за бъдещите поколения и да съхрани стабилността на планетата</a:t>
            </a:r>
            <a:r>
              <a:rPr lang="en-GB" dirty="0"/>
              <a:t>.  </a:t>
            </a:r>
            <a:endParaRPr lang="en-GB" sz="2800" b="1" dirty="0">
              <a:solidFill>
                <a:srgbClr val="FFC000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spcAft>
                <a:spcPts val="2400"/>
              </a:spcAft>
            </a:pP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endParaRPr lang="en-GB" sz="30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16C075C-E486-8B40-A758-F39602688645}"/>
              </a:ext>
            </a:extLst>
          </p:cNvPr>
          <p:cNvSpPr txBox="1"/>
          <p:nvPr/>
        </p:nvSpPr>
        <p:spPr>
          <a:xfrm>
            <a:off x="6131378" y="-81410"/>
            <a:ext cx="60361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spc="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Преглед на биоикономиката</a:t>
            </a:r>
            <a:endParaRPr lang="en-GB" sz="3200" b="1" spc="1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AEC9029-8613-C441-A86F-CB302EBA14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2011"/>
            <a:ext cx="6106886" cy="10764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EEF2D5-375F-4CD7-AE86-7045555C3BBD}"/>
              </a:ext>
            </a:extLst>
          </p:cNvPr>
          <p:cNvSpPr txBox="1"/>
          <p:nvPr/>
        </p:nvSpPr>
        <p:spPr>
          <a:xfrm>
            <a:off x="6881822" y="1447042"/>
            <a:ext cx="493103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000"/>
                </a:solidFill>
              </a:rPr>
              <a:t>Европейска биоикономическа стратегия</a:t>
            </a:r>
            <a:endParaRPr lang="en-GB" sz="2800" b="1" dirty="0">
              <a:solidFill>
                <a:srgbClr val="FFC000"/>
              </a:solidFill>
            </a:endParaRPr>
          </a:p>
          <a:p>
            <a:endParaRPr lang="en-GB" dirty="0"/>
          </a:p>
          <a:p>
            <a:r>
              <a:rPr lang="bg-BG" dirty="0"/>
              <a:t>Европейската комисия предприема стъпки към устойчива биоикономика и има биоикономическа стратегия </a:t>
            </a:r>
            <a:r>
              <a:rPr lang="bg-BG" dirty="0">
                <a:ea typeface="Roboto" panose="02000000000000000000" pitchFamily="2" charset="0"/>
                <a:cs typeface="Arial" panose="020B0604020202020204" pitchFamily="34" charset="0"/>
              </a:rPr>
              <a:t>за подпомагане на биоикономиката и за предотвратяване достигането на екологичните граници</a:t>
            </a:r>
            <a:r>
              <a:rPr lang="en-GB" dirty="0">
                <a:ea typeface="Roboto" panose="02000000000000000000" pitchFamily="2" charset="0"/>
                <a:cs typeface="Arial" panose="020B0604020202020204" pitchFamily="34" charset="0"/>
              </a:rPr>
              <a:t>. 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AB7680-B3FD-486D-866E-05BD638442F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42474" y="4006327"/>
            <a:ext cx="3526357" cy="244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7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EECE1368-2D57-5C48-BC84-8975247FAA92}"/>
              </a:ext>
            </a:extLst>
          </p:cNvPr>
          <p:cNvSpPr/>
          <p:nvPr/>
        </p:nvSpPr>
        <p:spPr>
          <a:xfrm>
            <a:off x="6155870" y="-1"/>
            <a:ext cx="6036129" cy="914401"/>
          </a:xfrm>
          <a:prstGeom prst="rect">
            <a:avLst/>
          </a:prstGeom>
          <a:solidFill>
            <a:srgbClr val="008BDF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7C1A62D-8EEF-4E40-8F09-32CC839EAE5E}"/>
              </a:ext>
            </a:extLst>
          </p:cNvPr>
          <p:cNvSpPr/>
          <p:nvPr/>
        </p:nvSpPr>
        <p:spPr>
          <a:xfrm>
            <a:off x="2548921" y="0"/>
            <a:ext cx="9643079" cy="5051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C00000">
                  <a:alpha val="39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DA0CED4-49C8-2449-95D6-706ECBA6F632}"/>
              </a:ext>
            </a:extLst>
          </p:cNvPr>
          <p:cNvSpPr txBox="1"/>
          <p:nvPr/>
        </p:nvSpPr>
        <p:spPr>
          <a:xfrm>
            <a:off x="420512" y="1159435"/>
            <a:ext cx="11577047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2400"/>
              </a:spcAft>
            </a:pPr>
            <a:r>
              <a:rPr lang="bg-BG" sz="2800" b="1" dirty="0">
                <a:solidFill>
                  <a:srgbClr val="AE0917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Биоикономика и кръгова икономика</a:t>
            </a:r>
            <a:r>
              <a:rPr lang="en-GB" sz="2800" b="1" dirty="0">
                <a:solidFill>
                  <a:srgbClr val="AE0917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mr-IN" sz="2800" b="1" dirty="0">
                <a:solidFill>
                  <a:srgbClr val="AE0917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–</a:t>
            </a:r>
            <a:r>
              <a:rPr lang="en-GB" sz="2800" b="1" dirty="0">
                <a:solidFill>
                  <a:srgbClr val="AE0917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bg-BG" sz="2800" b="1" dirty="0">
                <a:solidFill>
                  <a:srgbClr val="AE0917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отпадъците са ценен ресурс</a:t>
            </a:r>
            <a:endParaRPr lang="en-GB" sz="2400" b="1" dirty="0">
              <a:solidFill>
                <a:srgbClr val="AE0917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16C075C-E486-8B40-A758-F39602688645}"/>
              </a:ext>
            </a:extLst>
          </p:cNvPr>
          <p:cNvSpPr txBox="1"/>
          <p:nvPr/>
        </p:nvSpPr>
        <p:spPr>
          <a:xfrm>
            <a:off x="6155870" y="104246"/>
            <a:ext cx="5942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spc="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Преглед на биоикономиката</a:t>
            </a:r>
            <a:endParaRPr lang="en-GB" sz="2800" b="1" spc="1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AEC9029-8613-C441-A86F-CB302EBA14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2011"/>
            <a:ext cx="6106886" cy="10764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0512" y="494891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>
              <a:defRPr/>
            </a:pPr>
            <a:r>
              <a:rPr lang="bg-BG" sz="1400" b="1" dirty="0"/>
              <a:t>Видео-клип: </a:t>
            </a:r>
            <a:r>
              <a:rPr lang="en-US" sz="1400" b="1" dirty="0"/>
              <a:t>(2 </a:t>
            </a:r>
            <a:r>
              <a:rPr lang="bg-BG" sz="1400" b="1" dirty="0"/>
              <a:t>минути и</a:t>
            </a:r>
            <a:r>
              <a:rPr lang="en-US" sz="1400" b="1" dirty="0"/>
              <a:t> 9 </a:t>
            </a:r>
            <a:r>
              <a:rPr lang="bg-BG" sz="1400" b="1" dirty="0"/>
              <a:t>секунди</a:t>
            </a:r>
            <a:r>
              <a:rPr lang="en-US" sz="1400" b="1" dirty="0"/>
              <a:t>):</a:t>
            </a:r>
            <a:r>
              <a:rPr lang="en-US" sz="1400" dirty="0"/>
              <a:t> </a:t>
            </a:r>
            <a:r>
              <a:rPr lang="en-US" sz="1400" dirty="0">
                <a:hlinkClick r:id="rId5"/>
              </a:rPr>
              <a:t>https://www.youtube.com/watch?v=RfRN_hHeIKk</a:t>
            </a:r>
            <a:endParaRPr lang="en-US" sz="1400" dirty="0"/>
          </a:p>
          <a:p>
            <a:pPr defTabSz="914400">
              <a:defRPr/>
            </a:pPr>
            <a:r>
              <a:rPr lang="bg-BG" sz="1400" b="1" dirty="0"/>
              <a:t>Езици на субтитрите на видео-клипа</a:t>
            </a:r>
            <a:r>
              <a:rPr lang="en-GB" sz="1400" b="1" dirty="0"/>
              <a:t>:</a:t>
            </a:r>
            <a:r>
              <a:rPr lang="en-GB" sz="1400" dirty="0"/>
              <a:t> </a:t>
            </a:r>
            <a:r>
              <a:rPr lang="bg-BG" sz="1400" dirty="0"/>
              <a:t>български, латвийски</a:t>
            </a:r>
            <a:r>
              <a:rPr lang="en-GB" sz="1400" dirty="0"/>
              <a:t>, </a:t>
            </a:r>
            <a:r>
              <a:rPr lang="bg-BG" sz="1400" dirty="0"/>
              <a:t>македонски</a:t>
            </a:r>
            <a:r>
              <a:rPr lang="en-GB" sz="1400" dirty="0"/>
              <a:t>, </a:t>
            </a:r>
            <a:r>
              <a:rPr lang="bg-BG" sz="1400" dirty="0"/>
              <a:t>полски и румънски</a:t>
            </a:r>
            <a:endParaRPr lang="en-GB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482" y="1682655"/>
            <a:ext cx="5315925" cy="3142207"/>
          </a:xfrm>
          <a:prstGeom prst="rect">
            <a:avLst/>
          </a:prstGeom>
        </p:spPr>
      </p:pic>
      <p:pic>
        <p:nvPicPr>
          <p:cNvPr id="11" name="Online Media 19" title="A new bioeconomy for a sustainable Europe">
            <a:hlinkClick r:id="" action="ppaction://media"/>
            <a:extLst>
              <a:ext uri="{FF2B5EF4-FFF2-40B4-BE49-F238E27FC236}">
                <a16:creationId xmlns:a16="http://schemas.microsoft.com/office/drawing/2014/main" id="{C6EE957E-4407-4ABB-A45C-A772CC0CDE1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420512" y="2308609"/>
            <a:ext cx="4473339" cy="251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5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EECE1368-2D57-5C48-BC84-8975247FAA92}"/>
              </a:ext>
            </a:extLst>
          </p:cNvPr>
          <p:cNvSpPr/>
          <p:nvPr/>
        </p:nvSpPr>
        <p:spPr>
          <a:xfrm>
            <a:off x="6155870" y="-1"/>
            <a:ext cx="6036129" cy="914401"/>
          </a:xfrm>
          <a:prstGeom prst="rect">
            <a:avLst/>
          </a:prstGeom>
          <a:solidFill>
            <a:srgbClr val="008BDF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7C1A62D-8EEF-4E40-8F09-32CC839EAE5E}"/>
              </a:ext>
            </a:extLst>
          </p:cNvPr>
          <p:cNvSpPr/>
          <p:nvPr/>
        </p:nvSpPr>
        <p:spPr>
          <a:xfrm>
            <a:off x="2548921" y="0"/>
            <a:ext cx="9643079" cy="5051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C00000">
                  <a:alpha val="39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AEC9029-8613-C441-A86F-CB302EBA14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2011"/>
            <a:ext cx="6106886" cy="10764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496" y="2927000"/>
            <a:ext cx="63433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000" dirty="0">
                <a:latin typeface="Arial" charset="0"/>
                <a:ea typeface="Arial" charset="0"/>
                <a:cs typeface="Arial" charset="0"/>
              </a:rPr>
              <a:t>С новата биоикономическа стратегия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bg-BG" sz="2000" dirty="0">
                <a:latin typeface="Arial" charset="0"/>
                <a:ea typeface="Arial" charset="0"/>
                <a:cs typeface="Arial" charset="0"/>
              </a:rPr>
              <a:t>Европейската комисия подкрепя инициативи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bg-BG" sz="2000" dirty="0">
                <a:latin typeface="Arial" charset="0"/>
                <a:ea typeface="Arial" charset="0"/>
                <a:cs typeface="Arial" charset="0"/>
              </a:rPr>
              <a:t>на национално и регионално ниво за развитие на ефективна и устойчива биоикономика, включително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lvl="0"/>
            <a:endParaRPr lang="en-GB" sz="2000" dirty="0">
              <a:latin typeface="Arial" charset="0"/>
              <a:ea typeface="Arial" charset="0"/>
              <a:cs typeface="Arial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bg-BG" sz="2000" dirty="0">
                <a:latin typeface="Arial" charset="0"/>
                <a:ea typeface="Arial" charset="0"/>
                <a:cs typeface="Arial" charset="0"/>
              </a:rPr>
              <a:t>прилагане</a:t>
            </a:r>
            <a:r>
              <a:rPr lang="ru-RU" sz="2000" dirty="0">
                <a:latin typeface="Arial" charset="0"/>
                <a:ea typeface="Arial" charset="0"/>
                <a:cs typeface="Arial" charset="0"/>
              </a:rPr>
              <a:t> на система за мониторинг в целия ЕС за проследяване на напредъка към </a:t>
            </a:r>
            <a:r>
              <a:rPr lang="ru-RU" sz="2000" b="1" dirty="0">
                <a:latin typeface="Arial" charset="0"/>
                <a:ea typeface="Arial" charset="0"/>
                <a:cs typeface="Arial" charset="0"/>
              </a:rPr>
              <a:t>устойчива и</a:t>
            </a:r>
            <a:r>
              <a:rPr lang="ru-RU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bg-BG" sz="2000" b="1" dirty="0">
                <a:latin typeface="Arial" charset="0"/>
                <a:ea typeface="Arial" charset="0"/>
                <a:cs typeface="Arial" charset="0"/>
              </a:rPr>
              <a:t>кръгообразна биоикономика</a:t>
            </a:r>
            <a:endParaRPr lang="en-GB" sz="2000" dirty="0">
              <a:latin typeface="Arial" charset="0"/>
              <a:ea typeface="Arial" charset="0"/>
              <a:cs typeface="Arial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bg-BG" sz="2000" dirty="0">
                <a:latin typeface="Arial" charset="0"/>
                <a:ea typeface="Arial" charset="0"/>
                <a:cs typeface="Arial" charset="0"/>
              </a:rPr>
              <a:t>предоставяне</a:t>
            </a:r>
            <a:r>
              <a:rPr lang="ru-RU" sz="2000" dirty="0">
                <a:latin typeface="Arial" charset="0"/>
                <a:ea typeface="Arial" charset="0"/>
                <a:cs typeface="Arial" charset="0"/>
              </a:rPr>
              <a:t> на насоки за това как най-добре да се управлява биоикономиката в </a:t>
            </a:r>
            <a:r>
              <a:rPr lang="ru-RU" sz="2000" b="1" dirty="0">
                <a:latin typeface="Arial" charset="0"/>
                <a:ea typeface="Arial" charset="0"/>
                <a:cs typeface="Arial" charset="0"/>
              </a:rPr>
              <a:t>безопасни екологични граници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49032" y="957230"/>
            <a:ext cx="1169393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000" b="1" spc="1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Освен че е свързана с устойчивосттаи смекчаването на климатичните промени</a:t>
            </a:r>
            <a:r>
              <a:rPr lang="en-GB" sz="3000" b="1" spc="1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bg-BG" sz="3000" b="1" spc="1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от съществено значение е това, че</a:t>
            </a:r>
            <a:r>
              <a:rPr lang="en-GB" sz="3000" b="1" spc="1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bg-BG" sz="3000" b="1" spc="1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биоикономиката функционира в рамките на безопасни екологични граници</a:t>
            </a:r>
            <a:r>
              <a:rPr lang="en-GB" sz="3200" b="1" spc="1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feld 1">
            <a:extLst>
              <a:ext uri="{FF2B5EF4-FFF2-40B4-BE49-F238E27FC236}">
                <a16:creationId xmlns:a16="http://schemas.microsoft.com/office/drawing/2014/main" id="{916C075C-E486-8B40-A758-F39602688645}"/>
              </a:ext>
            </a:extLst>
          </p:cNvPr>
          <p:cNvSpPr txBox="1"/>
          <p:nvPr/>
        </p:nvSpPr>
        <p:spPr>
          <a:xfrm>
            <a:off x="6335555" y="111488"/>
            <a:ext cx="57354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400" b="1" spc="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Екологични граници</a:t>
            </a:r>
            <a:endParaRPr lang="en-GB" sz="3400" b="1" spc="1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824" y="3103983"/>
            <a:ext cx="5504219" cy="293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01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EECE1368-2D57-5C48-BC84-8975247FAA92}"/>
              </a:ext>
            </a:extLst>
          </p:cNvPr>
          <p:cNvSpPr/>
          <p:nvPr/>
        </p:nvSpPr>
        <p:spPr>
          <a:xfrm>
            <a:off x="6155869" y="-7949"/>
            <a:ext cx="5918478" cy="1243896"/>
          </a:xfrm>
          <a:prstGeom prst="rect">
            <a:avLst/>
          </a:prstGeom>
          <a:solidFill>
            <a:srgbClr val="008BDF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7C1A62D-8EEF-4E40-8F09-32CC839EAE5E}"/>
              </a:ext>
            </a:extLst>
          </p:cNvPr>
          <p:cNvSpPr/>
          <p:nvPr/>
        </p:nvSpPr>
        <p:spPr>
          <a:xfrm>
            <a:off x="2548921" y="0"/>
            <a:ext cx="9643079" cy="5051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C00000">
                  <a:alpha val="39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AEC9029-8613-C441-A86F-CB302EBA14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2011"/>
            <a:ext cx="6106886" cy="1076411"/>
          </a:xfrm>
          <a:prstGeom prst="rect">
            <a:avLst/>
          </a:prstGeom>
        </p:spPr>
      </p:pic>
      <p:sp>
        <p:nvSpPr>
          <p:cNvPr id="23" name="Textfeld 1">
            <a:extLst>
              <a:ext uri="{FF2B5EF4-FFF2-40B4-BE49-F238E27FC236}">
                <a16:creationId xmlns:a16="http://schemas.microsoft.com/office/drawing/2014/main" id="{916C075C-E486-8B40-A758-F39602688645}"/>
              </a:ext>
            </a:extLst>
          </p:cNvPr>
          <p:cNvSpPr txBox="1"/>
          <p:nvPr/>
        </p:nvSpPr>
        <p:spPr>
          <a:xfrm>
            <a:off x="6214696" y="-92332"/>
            <a:ext cx="591847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300" b="1" spc="100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Предизвикателства пред биоикономиката</a:t>
            </a:r>
            <a:r>
              <a:rPr lang="en-GB" sz="2300" b="1" spc="100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: </a:t>
            </a:r>
            <a:r>
              <a:rPr lang="ru-RU" sz="2300" b="1" dirty="0">
                <a:solidFill>
                  <a:schemeClr val="bg1"/>
                </a:solidFill>
              </a:rPr>
              <a:t>Осигуряване на ресурси и загуба на биологично разнообразие</a:t>
            </a:r>
            <a:endParaRPr lang="en-GB" sz="23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597" y="1384995"/>
            <a:ext cx="1139654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dirty="0"/>
              <a:t>Биопродуктите</a:t>
            </a:r>
            <a:r>
              <a:rPr lang="ru-RU" sz="2800" dirty="0"/>
              <a:t> са получени от възобновяеми биологични ресурси</a:t>
            </a:r>
            <a:r>
              <a:rPr lang="en-US" sz="2800" dirty="0"/>
              <a:t>. </a:t>
            </a:r>
            <a:r>
              <a:rPr lang="ru-RU" sz="2800" dirty="0"/>
              <a:t>Биоикономиката </a:t>
            </a:r>
            <a:r>
              <a:rPr lang="bg-BG" sz="2800" dirty="0"/>
              <a:t>използва</a:t>
            </a:r>
            <a:r>
              <a:rPr lang="ru-RU" sz="2800" dirty="0"/>
              <a:t> много различни ресурси от биомаса, от култури до гори и микроорганизми</a:t>
            </a:r>
            <a:r>
              <a:rPr lang="en-US" sz="2800" dirty="0"/>
              <a:t>. </a:t>
            </a:r>
            <a:r>
              <a:rPr lang="ru-RU" sz="2800" dirty="0"/>
              <a:t>Без тези суровини нямаше да има </a:t>
            </a:r>
            <a:r>
              <a:rPr lang="bg-BG" sz="2800" dirty="0"/>
              <a:t>биоикономика</a:t>
            </a:r>
            <a:r>
              <a:rPr lang="en-US" sz="2800" dirty="0"/>
              <a:t>. </a:t>
            </a:r>
          </a:p>
          <a:p>
            <a:endParaRPr lang="en-US" dirty="0"/>
          </a:p>
          <a:p>
            <a:r>
              <a:rPr lang="bg-BG" sz="2800" dirty="0"/>
              <a:t>Изключително</a:t>
            </a:r>
            <a:r>
              <a:rPr lang="ru-RU" sz="2800" dirty="0"/>
              <a:t> важно е, че биоикономиката не се конкурира с производството на храни и не засяга биологичното разнообразие</a:t>
            </a:r>
            <a:r>
              <a:rPr lang="en-US" sz="2800" dirty="0"/>
              <a:t>. </a:t>
            </a:r>
            <a:r>
              <a:rPr lang="ru-RU" sz="2800" dirty="0"/>
              <a:t>Например, неплодородните земи не могат да се използват за производство на храни, но могат да бъдат важни за биологичното разнообразие</a:t>
            </a:r>
            <a:endParaRPr lang="en-GB" sz="2800" dirty="0"/>
          </a:p>
          <a:p>
            <a:r>
              <a:rPr lang="ru-RU" sz="2800" dirty="0"/>
              <a:t>Следователно е от основно значение да се извърши оценка на биологичното разнообразие</a:t>
            </a:r>
            <a:r>
              <a:rPr lang="en-GB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5891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EECE1368-2D57-5C48-BC84-8975247FAA92}"/>
              </a:ext>
            </a:extLst>
          </p:cNvPr>
          <p:cNvSpPr/>
          <p:nvPr/>
        </p:nvSpPr>
        <p:spPr>
          <a:xfrm>
            <a:off x="6085114" y="-1"/>
            <a:ext cx="6106886" cy="1076411"/>
          </a:xfrm>
          <a:prstGeom prst="rect">
            <a:avLst/>
          </a:prstGeom>
          <a:solidFill>
            <a:srgbClr val="008BDF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16C075C-E486-8B40-A758-F39602688645}"/>
              </a:ext>
            </a:extLst>
          </p:cNvPr>
          <p:cNvSpPr txBox="1"/>
          <p:nvPr/>
        </p:nvSpPr>
        <p:spPr>
          <a:xfrm>
            <a:off x="6085114" y="245816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dirty="0">
                <a:solidFill>
                  <a:schemeClr val="bg1"/>
                </a:solidFill>
                <a:latin typeface="Trebuchet MS" panose="020B0603020202020204"/>
                <a:ea typeface="+mj-ea"/>
                <a:cs typeface="+mj-cs"/>
              </a:rPr>
              <a:t>Суровини от рибарството</a:t>
            </a:r>
            <a:endParaRPr lang="en-GB" sz="3400" b="1" spc="1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AEC9029-8613-C441-A86F-CB302EBA14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106886" cy="10764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73116" y="1579379"/>
            <a:ext cx="93598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dirty="0">
                <a:solidFill>
                  <a:srgbClr val="008BDF"/>
                </a:solidFill>
              </a:rPr>
              <a:t>Какви са примерите за биоикономически ресурси </a:t>
            </a:r>
            <a:r>
              <a:rPr lang="en-GB" sz="2800" b="1" dirty="0">
                <a:solidFill>
                  <a:srgbClr val="008BDF"/>
                </a:solidFill>
              </a:rPr>
              <a:t>(</a:t>
            </a:r>
            <a:r>
              <a:rPr lang="bg-BG" sz="2800" b="1" dirty="0">
                <a:solidFill>
                  <a:srgbClr val="008BDF"/>
                </a:solidFill>
              </a:rPr>
              <a:t>или суровини</a:t>
            </a:r>
            <a:r>
              <a:rPr lang="en-GB" sz="2800" b="1" dirty="0">
                <a:solidFill>
                  <a:srgbClr val="008BDF"/>
                </a:solidFill>
              </a:rPr>
              <a:t>) </a:t>
            </a:r>
            <a:r>
              <a:rPr lang="ru-RU" sz="2800" b="1" dirty="0">
                <a:solidFill>
                  <a:srgbClr val="008BDF"/>
                </a:solidFill>
              </a:rPr>
              <a:t>в сектора на рибарството и аквакултурите</a:t>
            </a:r>
            <a:r>
              <a:rPr lang="en-GB" sz="2800" b="1" dirty="0">
                <a:solidFill>
                  <a:srgbClr val="008BDF"/>
                </a:solidFill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0833" y="3036455"/>
            <a:ext cx="99485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В групи по двама обсъдете и напишете списък на всички биоикономически ресурси (или суровини) в сектора на рибарството и аквакултурите, за които можете да се сетите</a:t>
            </a:r>
            <a:r>
              <a:rPr lang="en-GB" sz="3200" dirty="0"/>
              <a:t>.</a:t>
            </a:r>
          </a:p>
          <a:p>
            <a:pPr algn="ctr"/>
            <a:endParaRPr lang="en-GB" sz="3200" dirty="0"/>
          </a:p>
          <a:p>
            <a:pPr algn="ctr"/>
            <a:r>
              <a:rPr lang="bg-BG" sz="3200" dirty="0">
                <a:solidFill>
                  <a:srgbClr val="C00000"/>
                </a:solidFill>
              </a:rPr>
              <a:t>Имате 2 минути</a:t>
            </a:r>
            <a:endParaRPr lang="en-US" sz="3200" dirty="0">
              <a:solidFill>
                <a:srgbClr val="C00000"/>
              </a:solidFill>
            </a:endParaRP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7348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EECE1368-2D57-5C48-BC84-8975247FAA92}"/>
              </a:ext>
            </a:extLst>
          </p:cNvPr>
          <p:cNvSpPr/>
          <p:nvPr/>
        </p:nvSpPr>
        <p:spPr>
          <a:xfrm>
            <a:off x="6085114" y="-1"/>
            <a:ext cx="6106886" cy="1076411"/>
          </a:xfrm>
          <a:prstGeom prst="rect">
            <a:avLst/>
          </a:prstGeom>
          <a:solidFill>
            <a:srgbClr val="008BDF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AEC9029-8613-C441-A86F-CB302EBA14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106886" cy="10764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1240" y="974721"/>
            <a:ext cx="114337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dirty="0">
                <a:solidFill>
                  <a:srgbClr val="008BDF"/>
                </a:solidFill>
              </a:rPr>
              <a:t>Примери за биоикономически суровини в сектора на рибарството и аквакултурите</a:t>
            </a:r>
            <a:endParaRPr lang="en-US" sz="2800" b="1" dirty="0">
              <a:solidFill>
                <a:srgbClr val="008BD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236" y="1909372"/>
            <a:ext cx="1143375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ru-RU" sz="2400" dirty="0"/>
              <a:t>микро и макро водорасли (също потенциално и плажни водорасли</a:t>
            </a:r>
            <a:r>
              <a:rPr lang="en-US" sz="2400" dirty="0"/>
              <a:t>)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400" dirty="0"/>
              <a:t>водни растения (също от аквапоника</a:t>
            </a:r>
            <a:r>
              <a:rPr lang="en-US" sz="2400" dirty="0"/>
              <a:t>)</a:t>
            </a:r>
            <a:endParaRPr lang="en-GB" sz="2400" dirty="0"/>
          </a:p>
          <a:p>
            <a:pPr marL="457200" indent="-457200">
              <a:buFont typeface="Arial" charset="0"/>
              <a:buChar char="•"/>
            </a:pPr>
            <a:r>
              <a:rPr lang="bg-BG" sz="2400" dirty="0"/>
              <a:t>Риба </a:t>
            </a:r>
            <a:r>
              <a:rPr lang="en-US" sz="2400" dirty="0"/>
              <a:t>(</a:t>
            </a:r>
            <a:r>
              <a:rPr lang="ru-RU" sz="2400" dirty="0"/>
              <a:t>включително нискокачествена риба и странични рибни продукти</a:t>
            </a:r>
            <a:r>
              <a:rPr lang="en-US" sz="2400" dirty="0"/>
              <a:t>: </a:t>
            </a:r>
            <a:r>
              <a:rPr lang="bg-BG" sz="2400" dirty="0"/>
              <a:t>кости</a:t>
            </a:r>
            <a:r>
              <a:rPr lang="en-US" sz="2400" dirty="0"/>
              <a:t>, </a:t>
            </a:r>
            <a:r>
              <a:rPr lang="bg-BG" sz="2400" dirty="0"/>
              <a:t>кожа</a:t>
            </a:r>
            <a:r>
              <a:rPr lang="en-US" sz="2400" dirty="0"/>
              <a:t>, </a:t>
            </a:r>
            <a:r>
              <a:rPr lang="bg-BG" sz="2400" dirty="0"/>
              <a:t>мазнина</a:t>
            </a:r>
            <a:r>
              <a:rPr lang="en-US" sz="2400" dirty="0"/>
              <a:t>, </a:t>
            </a:r>
            <a:r>
              <a:rPr lang="bg-BG" sz="2400" dirty="0"/>
              <a:t>глави</a:t>
            </a:r>
            <a:r>
              <a:rPr lang="en-US" sz="2400" dirty="0"/>
              <a:t>, </a:t>
            </a:r>
            <a:r>
              <a:rPr lang="bg-BG" sz="2400" dirty="0"/>
              <a:t>вътрешности</a:t>
            </a:r>
            <a:r>
              <a:rPr lang="en-US" sz="2400" dirty="0"/>
              <a:t>, </a:t>
            </a:r>
            <a:r>
              <a:rPr lang="bg-BG" sz="2400" dirty="0"/>
              <a:t>опашки</a:t>
            </a:r>
            <a:r>
              <a:rPr lang="en-US" sz="2400" dirty="0"/>
              <a:t>, </a:t>
            </a:r>
            <a:r>
              <a:rPr lang="bg-BG" sz="2400" dirty="0"/>
              <a:t>перки</a:t>
            </a:r>
            <a:r>
              <a:rPr lang="en-US" sz="2400" dirty="0"/>
              <a:t>, </a:t>
            </a:r>
            <a:r>
              <a:rPr lang="bg-BG" sz="2400" dirty="0"/>
              <a:t>люспи</a:t>
            </a:r>
            <a:r>
              <a:rPr lang="en-US" sz="2400" dirty="0"/>
              <a:t>, </a:t>
            </a:r>
            <a:r>
              <a:rPr lang="bg-BG" sz="2400" dirty="0"/>
              <a:t>изрезки</a:t>
            </a:r>
            <a:r>
              <a:rPr lang="en-US" sz="2400" dirty="0"/>
              <a:t>, </a:t>
            </a:r>
            <a:r>
              <a:rPr lang="bg-BG" sz="2400" dirty="0"/>
              <a:t>кръв</a:t>
            </a:r>
            <a:r>
              <a:rPr lang="en-US" sz="2400" dirty="0"/>
              <a:t>, </a:t>
            </a:r>
            <a:r>
              <a:rPr lang="bg-BG" sz="2400" dirty="0"/>
              <a:t>рибни екскременти </a:t>
            </a:r>
            <a:r>
              <a:rPr lang="en-US" sz="2400" dirty="0"/>
              <a:t>*)</a:t>
            </a:r>
            <a:endParaRPr lang="en-GB" sz="2400" dirty="0"/>
          </a:p>
          <a:p>
            <a:pPr marL="457200" indent="-457200">
              <a:buFont typeface="Arial" charset="0"/>
              <a:buChar char="•"/>
            </a:pPr>
            <a:r>
              <a:rPr lang="bg-BG" sz="2400" dirty="0"/>
              <a:t>Ракообразни </a:t>
            </a:r>
            <a:r>
              <a:rPr lang="en-US" sz="2400" dirty="0"/>
              <a:t>(</a:t>
            </a:r>
            <a:r>
              <a:rPr lang="bg-BG" sz="2400" dirty="0"/>
              <a:t>включително странични продукти</a:t>
            </a:r>
            <a:r>
              <a:rPr lang="en-US" sz="2400" dirty="0"/>
              <a:t>: </a:t>
            </a:r>
            <a:r>
              <a:rPr lang="ru-RU" sz="2400" dirty="0"/>
              <a:t>опашки от скариди, черупки от раци</a:t>
            </a:r>
            <a:r>
              <a:rPr lang="en-US" sz="2400" dirty="0"/>
              <a:t>),</a:t>
            </a:r>
            <a:endParaRPr lang="en-GB" sz="2400" dirty="0"/>
          </a:p>
          <a:p>
            <a:pPr marL="457200" indent="-457200">
              <a:buFont typeface="Arial" charset="0"/>
              <a:buChar char="•"/>
            </a:pPr>
            <a:r>
              <a:rPr lang="bg-BG" sz="2400" dirty="0"/>
              <a:t>Мекотели </a:t>
            </a:r>
            <a:r>
              <a:rPr lang="en-US" sz="2400" dirty="0"/>
              <a:t>(</a:t>
            </a:r>
            <a:r>
              <a:rPr lang="bg-BG" sz="2400" dirty="0"/>
              <a:t>включително странични продукти </a:t>
            </a:r>
            <a:r>
              <a:rPr lang="en-US" sz="2400" dirty="0"/>
              <a:t>: </a:t>
            </a:r>
            <a:r>
              <a:rPr lang="bg-BG" sz="2400" dirty="0"/>
              <a:t>черупки от различни видове миди</a:t>
            </a:r>
            <a:r>
              <a:rPr lang="en-US" sz="2400" dirty="0"/>
              <a:t>),</a:t>
            </a:r>
            <a:endParaRPr lang="en-GB" sz="2400" dirty="0"/>
          </a:p>
          <a:p>
            <a:pPr marL="457200" indent="-457200">
              <a:buFont typeface="Arial" charset="0"/>
              <a:buChar char="•"/>
            </a:pPr>
            <a:r>
              <a:rPr lang="bg-BG" sz="2400" dirty="0"/>
              <a:t>Други безгръбначни </a:t>
            </a:r>
            <a:r>
              <a:rPr lang="en-US" sz="2400" dirty="0"/>
              <a:t>(</a:t>
            </a:r>
            <a:r>
              <a:rPr lang="bg-BG" sz="2400" dirty="0"/>
              <a:t>включително медузи</a:t>
            </a:r>
            <a:r>
              <a:rPr lang="en-US" sz="2400" dirty="0"/>
              <a:t>),</a:t>
            </a:r>
            <a:r>
              <a:rPr lang="en-GB" sz="2400" dirty="0"/>
              <a:t> </a:t>
            </a:r>
            <a:r>
              <a:rPr lang="ru-RU" sz="2400" dirty="0"/>
              <a:t>при условие че са произведени устойчиво</a:t>
            </a:r>
            <a:r>
              <a:rPr lang="en-US" sz="2400" dirty="0"/>
              <a:t>.</a:t>
            </a:r>
            <a:endParaRPr lang="bg-BG" sz="2400" dirty="0"/>
          </a:p>
          <a:p>
            <a:endParaRPr lang="bg-BG" sz="2400" dirty="0"/>
          </a:p>
          <a:p>
            <a:r>
              <a:rPr lang="en-US" sz="2800" dirty="0"/>
              <a:t>* </a:t>
            </a:r>
            <a:r>
              <a:rPr lang="bg-BG" sz="2400" b="1" i="1" dirty="0"/>
              <a:t>рибните екскременти </a:t>
            </a:r>
            <a:r>
              <a:rPr lang="en-US" sz="2400" i="1" dirty="0"/>
              <a:t>(</a:t>
            </a:r>
            <a:r>
              <a:rPr lang="bg-BG" sz="2400" i="1" dirty="0"/>
              <a:t>полепнали по филтри и утаители</a:t>
            </a:r>
            <a:r>
              <a:rPr lang="en-US" sz="2400" i="1" dirty="0"/>
              <a:t>) </a:t>
            </a:r>
            <a:r>
              <a:rPr lang="bg-BG" sz="2400" i="1" dirty="0"/>
              <a:t>от аквакултури са ценна биомаса за производство на селскостопански торове</a:t>
            </a:r>
            <a:r>
              <a:rPr lang="en-US" sz="2400" i="1" dirty="0"/>
              <a:t>.</a:t>
            </a:r>
            <a:endParaRPr lang="en-GB" sz="2400" i="1" dirty="0"/>
          </a:p>
        </p:txBody>
      </p:sp>
      <p:sp>
        <p:nvSpPr>
          <p:cNvPr id="9" name="Textfeld 1">
            <a:extLst>
              <a:ext uri="{FF2B5EF4-FFF2-40B4-BE49-F238E27FC236}">
                <a16:creationId xmlns:a16="http://schemas.microsoft.com/office/drawing/2014/main" id="{916C075C-E486-8B40-A758-F39602688645}"/>
              </a:ext>
            </a:extLst>
          </p:cNvPr>
          <p:cNvSpPr txBox="1"/>
          <p:nvPr/>
        </p:nvSpPr>
        <p:spPr>
          <a:xfrm>
            <a:off x="6085113" y="12710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dirty="0">
                <a:solidFill>
                  <a:schemeClr val="bg1"/>
                </a:solidFill>
                <a:latin typeface="Trebuchet MS" panose="020B0603020202020204"/>
              </a:rPr>
              <a:t>Суровини от рибарството</a:t>
            </a:r>
            <a:endParaRPr lang="en-GB" sz="3400" b="1" spc="1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980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EECE1368-2D57-5C48-BC84-8975247FAA92}"/>
              </a:ext>
            </a:extLst>
          </p:cNvPr>
          <p:cNvSpPr/>
          <p:nvPr/>
        </p:nvSpPr>
        <p:spPr>
          <a:xfrm>
            <a:off x="6155870" y="-1"/>
            <a:ext cx="6036129" cy="914401"/>
          </a:xfrm>
          <a:prstGeom prst="rect">
            <a:avLst/>
          </a:prstGeom>
          <a:solidFill>
            <a:srgbClr val="008BDF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DA0CED4-49C8-2449-95D6-706ECBA6F632}"/>
              </a:ext>
            </a:extLst>
          </p:cNvPr>
          <p:cNvSpPr txBox="1"/>
          <p:nvPr/>
        </p:nvSpPr>
        <p:spPr>
          <a:xfrm>
            <a:off x="723756" y="1835695"/>
            <a:ext cx="10597846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2400"/>
              </a:spcAft>
            </a:pPr>
            <a:r>
              <a:rPr lang="bg-BG" sz="28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Биопродуктите </a:t>
            </a:r>
            <a:r>
              <a:rPr lang="bg-BG" sz="20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са материали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bg-BG" sz="20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химикали или енергия, получени от възобновяеми биологични ресурси</a:t>
            </a:r>
            <a:endParaRPr lang="en-GB" sz="20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16C075C-E486-8B40-A758-F39602688645}"/>
              </a:ext>
            </a:extLst>
          </p:cNvPr>
          <p:cNvSpPr txBox="1"/>
          <p:nvPr/>
        </p:nvSpPr>
        <p:spPr>
          <a:xfrm>
            <a:off x="6745282" y="84933"/>
            <a:ext cx="544671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spc="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Примери на биопродукти</a:t>
            </a:r>
            <a:endParaRPr lang="en-GB" sz="2800" b="1" spc="1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r"/>
            <a:endParaRPr lang="en-GB" sz="3400" b="1" spc="1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AEC9029-8613-C441-A86F-CB302EBA14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2011"/>
            <a:ext cx="6106886" cy="1076411"/>
          </a:xfrm>
          <a:prstGeom prst="rect">
            <a:avLst/>
          </a:prstGeom>
        </p:spPr>
      </p:pic>
      <p:pic>
        <p:nvPicPr>
          <p:cNvPr id="14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572" y="2749478"/>
            <a:ext cx="2010603" cy="1629676"/>
          </a:xfrm>
          <a:prstGeom prst="rect">
            <a:avLst/>
          </a:prstGeom>
        </p:spPr>
      </p:pic>
      <p:pic>
        <p:nvPicPr>
          <p:cNvPr id="17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930" y="2708849"/>
            <a:ext cx="1670305" cy="1670305"/>
          </a:xfrm>
          <a:prstGeom prst="rect">
            <a:avLst/>
          </a:prstGeom>
        </p:spPr>
      </p:pic>
      <p:pic>
        <p:nvPicPr>
          <p:cNvPr id="18" name="Imagen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7550" y="2708849"/>
            <a:ext cx="2057746" cy="1632999"/>
          </a:xfrm>
          <a:prstGeom prst="rect">
            <a:avLst/>
          </a:prstGeom>
        </p:spPr>
      </p:pic>
      <p:pic>
        <p:nvPicPr>
          <p:cNvPr id="19" name="Imagen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55" y="2668221"/>
            <a:ext cx="2040398" cy="1673627"/>
          </a:xfrm>
          <a:prstGeom prst="rect">
            <a:avLst/>
          </a:prstGeom>
        </p:spPr>
      </p:pic>
      <p:pic>
        <p:nvPicPr>
          <p:cNvPr id="20" name="Imagen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3212" y="2717798"/>
            <a:ext cx="1968917" cy="157447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23755" y="4814892"/>
            <a:ext cx="1113873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следващите слайдове ще видите някои биопродукти, базирани на „отпадъци“  от </a:t>
            </a:r>
            <a:r>
              <a:rPr lang="bg-BG" sz="3200" b="1" dirty="0">
                <a:solidFill>
                  <a:srgbClr val="0070C0"/>
                </a:solidFill>
              </a:rPr>
              <a:t>риболовния сектор</a:t>
            </a:r>
            <a:r>
              <a:rPr lang="en-GB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069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80493328AADB439252D3A4A5389DE1" ma:contentTypeVersion="6" ma:contentTypeDescription="Create a new document." ma:contentTypeScope="" ma:versionID="0138566a13587853b6710ac3e77774b4">
  <xsd:schema xmlns:xsd="http://www.w3.org/2001/XMLSchema" xmlns:xs="http://www.w3.org/2001/XMLSchema" xmlns:p="http://schemas.microsoft.com/office/2006/metadata/properties" xmlns:ns2="d0a049c0-0b5b-40dc-bb16-5c3182e846c3" targetNamespace="http://schemas.microsoft.com/office/2006/metadata/properties" ma:root="true" ma:fieldsID="aada6981eb83e5731c59671e82c8aba1" ns2:_="">
    <xsd:import namespace="d0a049c0-0b5b-40dc-bb16-5c3182e846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a049c0-0b5b-40dc-bb16-5c3182e846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003685-F6DD-41ED-8A2E-EA926CFC0C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C96350-CC1C-4997-8433-5E8EFB8CC034}">
  <ds:schemaRefs>
    <ds:schemaRef ds:uri="http://schemas.microsoft.com/office/2006/metadata/properties"/>
    <ds:schemaRef ds:uri="d0a049c0-0b5b-40dc-bb16-5c3182e846c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6D90596-0982-42CF-8391-DA2C543F82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a049c0-0b5b-40dc-bb16-5c3182e846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1693</TotalTime>
  <Words>5002</Words>
  <Application>Microsoft Office PowerPoint</Application>
  <PresentationFormat>Widescreen</PresentationFormat>
  <Paragraphs>247</Paragraphs>
  <Slides>17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Roboto</vt:lpstr>
      <vt:lpstr>Roboto Medium</vt:lpstr>
      <vt:lpstr>Times New Roman</vt:lpstr>
      <vt:lpstr>Trebuchet MS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Dr. Katja Bölcker</dc:creator>
  <cp:lastModifiedBy>Мартин Стоянов</cp:lastModifiedBy>
  <cp:revision>391</cp:revision>
  <dcterms:created xsi:type="dcterms:W3CDTF">2019-05-22T07:43:42Z</dcterms:created>
  <dcterms:modified xsi:type="dcterms:W3CDTF">2020-11-26T14:54:13Z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0x0101001180493328AADB439252D3A4A5389DE1</vt:lpwstr>
  </property>
</Properties>
</file>