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7"/>
  </p:notesMasterIdLst>
  <p:handoutMasterIdLst>
    <p:handoutMasterId r:id="rId28"/>
  </p:handoutMasterIdLst>
  <p:sldIdLst>
    <p:sldId id="337" r:id="rId2"/>
    <p:sldId id="354" r:id="rId3"/>
    <p:sldId id="368" r:id="rId4"/>
    <p:sldId id="366" r:id="rId5"/>
    <p:sldId id="369" r:id="rId6"/>
    <p:sldId id="370" r:id="rId7"/>
    <p:sldId id="364" r:id="rId8"/>
    <p:sldId id="365" r:id="rId9"/>
    <p:sldId id="327" r:id="rId10"/>
    <p:sldId id="322" r:id="rId11"/>
    <p:sldId id="351" r:id="rId12"/>
    <p:sldId id="344" r:id="rId13"/>
    <p:sldId id="348" r:id="rId14"/>
    <p:sldId id="345" r:id="rId15"/>
    <p:sldId id="346" r:id="rId16"/>
    <p:sldId id="347" r:id="rId17"/>
    <p:sldId id="333" r:id="rId18"/>
    <p:sldId id="355" r:id="rId19"/>
    <p:sldId id="324" r:id="rId20"/>
    <p:sldId id="358" r:id="rId21"/>
    <p:sldId id="360" r:id="rId22"/>
    <p:sldId id="359" r:id="rId23"/>
    <p:sldId id="361" r:id="rId24"/>
    <p:sldId id="362" r:id="rId25"/>
    <p:sldId id="363" r:id="rId26"/>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atrice Morel" initials="BM" lastIdx="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7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83" autoAdjust="0"/>
    <p:restoredTop sz="42857" autoAdjust="0"/>
  </p:normalViewPr>
  <p:slideViewPr>
    <p:cSldViewPr snapToGrid="0">
      <p:cViewPr varScale="1">
        <p:scale>
          <a:sx n="50" d="100"/>
          <a:sy n="50" d="100"/>
        </p:scale>
        <p:origin x="3536" y="176"/>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51" d="100"/>
          <a:sy n="51" d="100"/>
        </p:scale>
        <p:origin x="2694" y="3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32E8653-0A4D-4D6B-9519-C1A96987850D}"/>
              </a:ext>
            </a:extLst>
          </p:cNvPr>
          <p:cNvSpPr>
            <a:spLocks noGrp="1"/>
          </p:cNvSpPr>
          <p:nvPr>
            <p:ph type="hdr" sz="quarter"/>
          </p:nvPr>
        </p:nvSpPr>
        <p:spPr>
          <a:xfrm>
            <a:off x="0" y="1"/>
            <a:ext cx="3169920" cy="481727"/>
          </a:xfrm>
          <a:prstGeom prst="rect">
            <a:avLst/>
          </a:prstGeom>
        </p:spPr>
        <p:txBody>
          <a:bodyPr vert="horz" lIns="96661" tIns="48331" rIns="96661" bIns="48331" rtlCol="0"/>
          <a:lstStyle>
            <a:lvl1pPr algn="l">
              <a:defRPr sz="1300"/>
            </a:lvl1pPr>
          </a:lstStyle>
          <a:p>
            <a:endParaRPr lang="en-GB"/>
          </a:p>
        </p:txBody>
      </p:sp>
      <p:sp>
        <p:nvSpPr>
          <p:cNvPr id="3" name="Date Placeholder 2">
            <a:extLst>
              <a:ext uri="{FF2B5EF4-FFF2-40B4-BE49-F238E27FC236}">
                <a16:creationId xmlns:a16="http://schemas.microsoft.com/office/drawing/2014/main" id="{B1BC9928-D56C-4357-86C1-8461ADEA3AA5}"/>
              </a:ext>
            </a:extLst>
          </p:cNvPr>
          <p:cNvSpPr>
            <a:spLocks noGrp="1"/>
          </p:cNvSpPr>
          <p:nvPr>
            <p:ph type="dt" sz="quarter" idx="1"/>
          </p:nvPr>
        </p:nvSpPr>
        <p:spPr>
          <a:xfrm>
            <a:off x="4143587" y="1"/>
            <a:ext cx="3169920" cy="481727"/>
          </a:xfrm>
          <a:prstGeom prst="rect">
            <a:avLst/>
          </a:prstGeom>
        </p:spPr>
        <p:txBody>
          <a:bodyPr vert="horz" lIns="96661" tIns="48331" rIns="96661" bIns="48331" rtlCol="0"/>
          <a:lstStyle>
            <a:lvl1pPr algn="r">
              <a:defRPr sz="1300"/>
            </a:lvl1pPr>
          </a:lstStyle>
          <a:p>
            <a:fld id="{3D75C79A-7CC5-401E-9B6D-19D6863CD135}" type="datetimeFigureOut">
              <a:rPr lang="en-GB" smtClean="0"/>
              <a:t>13/11/2020</a:t>
            </a:fld>
            <a:endParaRPr lang="en-GB"/>
          </a:p>
        </p:txBody>
      </p:sp>
      <p:sp>
        <p:nvSpPr>
          <p:cNvPr id="4" name="Footer Placeholder 3">
            <a:extLst>
              <a:ext uri="{FF2B5EF4-FFF2-40B4-BE49-F238E27FC236}">
                <a16:creationId xmlns:a16="http://schemas.microsoft.com/office/drawing/2014/main" id="{85D86AF4-5C92-47C5-82F4-0947418387D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GB"/>
          </a:p>
        </p:txBody>
      </p:sp>
      <p:sp>
        <p:nvSpPr>
          <p:cNvPr id="5" name="Slide Number Placeholder 4">
            <a:extLst>
              <a:ext uri="{FF2B5EF4-FFF2-40B4-BE49-F238E27FC236}">
                <a16:creationId xmlns:a16="http://schemas.microsoft.com/office/drawing/2014/main" id="{C2613E7C-6559-47A3-BADF-E6F3EF68A0BD}"/>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650BA1AA-6CAA-41C2-8026-44B5E4E9544F}" type="slidenum">
              <a:rPr lang="en-GB" smtClean="0"/>
              <a:t>‹#›</a:t>
            </a:fld>
            <a:endParaRPr lang="en-GB"/>
          </a:p>
        </p:txBody>
      </p:sp>
    </p:spTree>
    <p:extLst>
      <p:ext uri="{BB962C8B-B14F-4D97-AF65-F5344CB8AC3E}">
        <p14:creationId xmlns:p14="http://schemas.microsoft.com/office/powerpoint/2010/main" val="23796467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61" tIns="48331" rIns="96661" bIns="48331" rtlCol="0"/>
          <a:lstStyle>
            <a:lvl1pPr algn="l">
              <a:defRPr sz="1300"/>
            </a:lvl1pPr>
          </a:lstStyle>
          <a:p>
            <a:endParaRPr lang="en-GB"/>
          </a:p>
        </p:txBody>
      </p:sp>
      <p:sp>
        <p:nvSpPr>
          <p:cNvPr id="3" name="Date Placeholder 2"/>
          <p:cNvSpPr>
            <a:spLocks noGrp="1"/>
          </p:cNvSpPr>
          <p:nvPr>
            <p:ph type="dt" idx="1"/>
          </p:nvPr>
        </p:nvSpPr>
        <p:spPr>
          <a:xfrm>
            <a:off x="4143587" y="1"/>
            <a:ext cx="3169920" cy="481727"/>
          </a:xfrm>
          <a:prstGeom prst="rect">
            <a:avLst/>
          </a:prstGeom>
        </p:spPr>
        <p:txBody>
          <a:bodyPr vert="horz" lIns="96661" tIns="48331" rIns="96661" bIns="48331" rtlCol="0"/>
          <a:lstStyle>
            <a:lvl1pPr algn="r">
              <a:defRPr sz="1300"/>
            </a:lvl1pPr>
          </a:lstStyle>
          <a:p>
            <a:fld id="{9AA43007-A0AA-4011-B606-4CC927A15F7C}" type="datetimeFigureOut">
              <a:rPr lang="en-GB" smtClean="0"/>
              <a:t>13/11/2020</a:t>
            </a:fld>
            <a:endParaRPr lang="en-GB"/>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GB"/>
          </a:p>
        </p:txBody>
      </p:sp>
      <p:sp>
        <p:nvSpPr>
          <p:cNvPr id="5" name="Notes Placeholder 4"/>
          <p:cNvSpPr>
            <a:spLocks noGrp="1"/>
          </p:cNvSpPr>
          <p:nvPr>
            <p:ph type="body" sz="quarter" idx="3"/>
          </p:nvPr>
        </p:nvSpPr>
        <p:spPr>
          <a:xfrm>
            <a:off x="731520" y="4620577"/>
            <a:ext cx="5852160" cy="3780474"/>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GB"/>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5C06AA30-1F3A-40F5-B663-9003C0E10A41}" type="slidenum">
              <a:rPr lang="en-GB" smtClean="0"/>
              <a:t>‹#›</a:t>
            </a:fld>
            <a:endParaRPr lang="en-GB"/>
          </a:p>
        </p:txBody>
      </p:sp>
    </p:spTree>
    <p:extLst>
      <p:ext uri="{BB962C8B-B14F-4D97-AF65-F5344CB8AC3E}">
        <p14:creationId xmlns:p14="http://schemas.microsoft.com/office/powerpoint/2010/main" val="2746375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www.youtube.com/watch?v=eMnTl0XV_F4" TargetMode="External"/><Relationship Id="rId3" Type="http://schemas.openxmlformats.org/officeDocument/2006/relationships/hyperlink" Target="https://www.youtube.com/watch?v=w8JaCLECuM4&amp;t=8s" TargetMode="External"/><Relationship Id="rId7" Type="http://schemas.openxmlformats.org/officeDocument/2006/relationships/hyperlink" Target="https://www.youtube.com/watch?v=OvpD52n1olM"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youtube.com/watch?v=2xvXkOMRTs4" TargetMode="External"/><Relationship Id="rId11" Type="http://schemas.openxmlformats.org/officeDocument/2006/relationships/hyperlink" Target="https://www.youtube.com/watch?v=D5KNcdsT2lY&amp;t=68s" TargetMode="External"/><Relationship Id="rId5" Type="http://schemas.openxmlformats.org/officeDocument/2006/relationships/hyperlink" Target="https://bloom-bioeconomy.eu/wp-content/uploads/2019/01/BLOOM-Factsheet-What-is-the-Bioeconomy.pdf" TargetMode="External"/><Relationship Id="rId10" Type="http://schemas.openxmlformats.org/officeDocument/2006/relationships/hyperlink" Target="https://www.youtube.com/watch?v=oPadmhfDAjk" TargetMode="External"/><Relationship Id="rId4" Type="http://schemas.openxmlformats.org/officeDocument/2006/relationships/hyperlink" Target="http://www.bio-step.eu/fileadmin/BioSTEP/Bio_documents/BioSTEP_Bioeconomy-in-everyday-life_Glasgow_Exhibition-Guide.pdf" TargetMode="External"/><Relationship Id="rId9" Type="http://schemas.openxmlformats.org/officeDocument/2006/relationships/hyperlink" Target="https://www.youtube.com/watch?v=fJJCkwyHaKA"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sustainabledevelopment.un.org/?menu=1300"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be-rural.eu/consortiu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be-rural.eu/consortium/"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be-rural.eu/wp-content/uploads/2020/03/BE-Rural_D2.5_Handbook.pdf" TargetMode="External"/><Relationship Id="rId4" Type="http://schemas.openxmlformats.org/officeDocument/2006/relationships/hyperlink" Target="http://www.biofuelmachines.com/"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be-rural.eu/consortium/"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www.biogreen-energy.com/"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be-rural.eu/consortiu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be-rural.eu/consortium/"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www.etipbioenergy.eu/value-chains/feedstocks/forestry/wood-chips"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biooekonomierat.de/fileadmin/profiles_for_map/Country_profile_Latvia_1.pdf"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biolat.lv/en/products/hofi-en/"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wild-good.co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sulapac.co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oodio.fi/"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spawnfoam.pt/en/#product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drax.com/"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c.europa.eu/research/bioeconomy/pdf/ec_bioeconomy_strategy_2018.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c.europa.eu/research/bioeconomy/pdf/ec_bioeconomy_strategy_2018.pdf#view=fit&amp;pagemode=none"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youtube.com/watch?v=RfRN_hHeIKk&amp;feature=youtu.be"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c.europa.eu/commission/news/new-bioeconomy-strategy-sustainable-europe-2018-oct-11-0_en"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eur02.safelinks.protection.outlook.com/?url=https://www.sciencedirect.com/science/article/abs/pii/S0921800918308115&amp;data=02|01|elsa.joao@strath.ac.uk|cd9b09a7de14463d665608d813a81961|631e0763153347eba5cd0457bee5944e|0|0|637280960594483913&amp;sdata=OF9qjOzeXVu24IZ6RuYTJiWurAzaY5DX79fuy8fdPgw=&amp;reserved=0" TargetMode="External"/><Relationship Id="rId5" Type="http://schemas.openxmlformats.org/officeDocument/2006/relationships/hyperlink" Target="https://eur02.safelinks.protection.outlook.com/?url=https://www.sciencedirect.com/science/article/pii/S0921800918317178&amp;data=02|01|elsa.joao@strath.ac.uk|cd9b09a7de14463d665608d813a81961|631e0763153347eba5cd0457bee5944e|0|0|637280960594483913&amp;sdata=s3f/d0i6XeeboMqvkuRQhNF+nw7GQKpjQBfvA37wysg=&amp;reserved=0" TargetMode="External"/><Relationship Id="rId4" Type="http://schemas.openxmlformats.org/officeDocument/2006/relationships/hyperlink" Target="https://ec.europa.eu/research/bioeconomy/pdf/ec_bioeconomy_actions_2018.pdf"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biconsortium.eu/bioeconomy-feedstocks"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nnfcc.co.uk/feedstocks" TargetMode="External"/><Relationship Id="rId5" Type="http://schemas.openxmlformats.org/officeDocument/2006/relationships/hyperlink" Target="https://bloom-bioeconomy.eu/wp-content/uploads/2019/01/BLOOM-Factsheet-What-is-the-Bioeconomy.pdf" TargetMode="External"/><Relationship Id="rId4" Type="http://schemas.openxmlformats.org/officeDocument/2006/relationships/hyperlink" Target="https://ec.europa.eu/research/bioeconomy/pdf/publications/bioeconomy_development_in_eu_regions.pdf"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forestpedagogics.eu/mediadateien/biri-2016/Bioeconomy_Teaching-material.pdf" TargetMode="External"/><Relationship Id="rId7" Type="http://schemas.openxmlformats.org/officeDocument/2006/relationships/hyperlink" Target="http://www.bioways.eu/download.php?f=150&amp;l=en&amp;key=441a4e6a27f83a8e828b802c37adc6e1"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innprobio.innovation-procurement.org/fileadmin/user_upload/Factsheets/Factsheet_n_1.pdf" TargetMode="External"/><Relationship Id="rId5" Type="http://schemas.openxmlformats.org/officeDocument/2006/relationships/hyperlink" Target="https://be-rural.eu/wp-content/uploads/2019/10/BE-Rural_D2.1_Small-scale_technology_options.pdf" TargetMode="External"/><Relationship Id="rId4" Type="http://schemas.openxmlformats.org/officeDocument/2006/relationships/hyperlink" Target="https://www.energy.gov/eere/bioenergy/biomass-feedstock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Notes to the teacher:</a:t>
            </a:r>
            <a:r>
              <a:rPr lang="en-GB"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Teacher’s name to go in the space at the bottom left of the slide. Explain that </a:t>
            </a:r>
            <a:r>
              <a:rPr lang="de-DE" sz="1200" kern="1200" dirty="0" err="1">
                <a:solidFill>
                  <a:schemeClr val="tx1"/>
                </a:solidFill>
                <a:effectLst/>
                <a:latin typeface="+mn-lt"/>
                <a:ea typeface="+mn-ea"/>
                <a:cs typeface="+mn-cs"/>
              </a:rPr>
              <a:t>this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presentation</a:t>
            </a:r>
            <a:r>
              <a:rPr lang="de-DE"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introduces forest bioeconomy</a:t>
            </a:r>
            <a:r>
              <a:rPr lang="en-GB" sz="1200"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Excluding the two videos, the outline slide and this first slide, there are 19 slides </a:t>
            </a:r>
            <a:r>
              <a:rPr lang="mr-IN" sz="1200" kern="1200" baseline="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so these slides should take between 19 and 38 minutes to present, depending of amount of explanation.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The two videos are around 2 minutes long each.</a:t>
            </a:r>
          </a:p>
        </p:txBody>
      </p:sp>
      <p:sp>
        <p:nvSpPr>
          <p:cNvPr id="4" name="Foliennummernplatzhalter 3"/>
          <p:cNvSpPr>
            <a:spLocks noGrp="1"/>
          </p:cNvSpPr>
          <p:nvPr>
            <p:ph type="sldNum" sz="quarter" idx="5"/>
          </p:nvPr>
        </p:nvSpPr>
        <p:spPr/>
        <p:txBody>
          <a:bodyPr/>
          <a:lstStyle/>
          <a:p>
            <a:fld id="{F4B9ABF1-A5E8-FF4C-953A-B9DDF0BF59CB}" type="slidenum">
              <a:rPr lang="de-DE" smtClean="0"/>
              <a:t>1</a:t>
            </a:fld>
            <a:endParaRPr lang="de-DE"/>
          </a:p>
        </p:txBody>
      </p:sp>
    </p:spTree>
    <p:extLst>
      <p:ext uri="{BB962C8B-B14F-4D97-AF65-F5344CB8AC3E}">
        <p14:creationId xmlns:p14="http://schemas.microsoft.com/office/powerpoint/2010/main" val="540447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Finland is an example of a forest-based bioeconomy.</a:t>
            </a:r>
          </a:p>
          <a:p>
            <a:pPr defTabSz="966612">
              <a:defRPr/>
            </a:pPr>
            <a:r>
              <a:rPr lang="en-GB" sz="1300" dirty="0"/>
              <a:t> *</a:t>
            </a:r>
            <a:r>
              <a:rPr lang="en-GB" sz="1300" i="1" dirty="0"/>
              <a:t>play video* </a:t>
            </a:r>
            <a:r>
              <a:rPr lang="en-GB" dirty="0"/>
              <a:t>‘Forest based bioeconomy in Finland’ </a:t>
            </a:r>
            <a:r>
              <a:rPr lang="en-GB" dirty="0">
                <a:hlinkClick r:id="rId3"/>
              </a:rPr>
              <a:t>https://www.youtube.com/watch?v=w8JaCLECuM4&amp;t=8s</a:t>
            </a:r>
            <a:endParaRPr lang="en-GB" dirty="0"/>
          </a:p>
          <a:p>
            <a:pPr defTabSz="966612">
              <a:defRPr/>
            </a:pPr>
            <a:endParaRPr lang="en-GB" sz="1300" i="1" dirty="0"/>
          </a:p>
          <a:p>
            <a:r>
              <a:rPr lang="en-GB" sz="1300" i="1" dirty="0"/>
              <a:t>“</a:t>
            </a:r>
            <a:r>
              <a:rPr lang="en-US" dirty="0"/>
              <a:t>Even though many people are not aware of it, the bioeconomy is already part of our everyday lives. Biological resources and innovative technologies are already being used to replace unsustainable products and processes that are currently produced from fossil resources. Some biobased goods may even have novel properties which make them superior to the products we currently depend on. “ (</a:t>
            </a:r>
            <a:r>
              <a:rPr lang="en-US" dirty="0" err="1"/>
              <a:t>BioSTEP</a:t>
            </a:r>
            <a:r>
              <a:rPr lang="en-US" dirty="0"/>
              <a:t> </a:t>
            </a:r>
            <a:r>
              <a:rPr lang="en-GB" sz="1300" dirty="0"/>
              <a:t>(2016) Exhibition brochure Glasgow: Bioeconomy in everyday life </a:t>
            </a:r>
            <a:r>
              <a:rPr lang="en-US" dirty="0"/>
              <a:t>[</a:t>
            </a:r>
            <a:r>
              <a:rPr lang="en-GB" dirty="0">
                <a:hlinkClick r:id="rId4"/>
              </a:rPr>
              <a:t>http://www.bio-step.eu/fileadmin/BioSTEP/Bio_documents/BioSTEP_Bioeconomy-in-everyday-life_Glasgow_Exhibition-Guide.pdf</a:t>
            </a:r>
            <a:r>
              <a:rPr lang="en-GB" dirty="0"/>
              <a:t>])</a:t>
            </a:r>
          </a:p>
          <a:p>
            <a:endParaRPr lang="en-GB" sz="1300" dirty="0"/>
          </a:p>
          <a:p>
            <a:pPr defTabSz="966612">
              <a:defRPr/>
            </a:pPr>
            <a:r>
              <a:rPr lang="en-GB" sz="1300" dirty="0"/>
              <a:t>Factsheet from BLOOM on the bioeconomy can also be used to introduce bioeconomy (</a:t>
            </a:r>
            <a:r>
              <a:rPr lang="en-US" dirty="0"/>
              <a:t>BLOOM Factsheet What is the bioeconomy (2019) available at: [</a:t>
            </a:r>
            <a:r>
              <a:rPr lang="en-GB" dirty="0">
                <a:hlinkClick r:id="rId5"/>
              </a:rPr>
              <a:t>https://bloom-bioeconomy.eu/wp-content/uploads/2019/01/BLOOM-Factsheet-What-is-the-Bioeconomy.pdf</a:t>
            </a:r>
            <a:r>
              <a:rPr lang="en-GB" dirty="0"/>
              <a:t>])</a:t>
            </a:r>
            <a:endParaRPr lang="en-US" sz="1300" dirty="0"/>
          </a:p>
          <a:p>
            <a:pPr defTabSz="966612">
              <a:defRPr/>
            </a:pPr>
            <a:br>
              <a:rPr lang="en-US" sz="1300" dirty="0"/>
            </a:br>
            <a:r>
              <a:rPr lang="en-GB" sz="1300" b="1" dirty="0"/>
              <a:t>Alternatives to video in slide:</a:t>
            </a:r>
          </a:p>
          <a:p>
            <a:pPr defTabSz="966612">
              <a:defRPr/>
            </a:pPr>
            <a:r>
              <a:rPr lang="en-GB" sz="1300" dirty="0"/>
              <a:t>Video: ‘The bioeconomy starts here!’ </a:t>
            </a:r>
            <a:r>
              <a:rPr lang="en-GB" dirty="0">
                <a:hlinkClick r:id="rId6"/>
              </a:rPr>
              <a:t>https://www.youtube.com/watch?v=2xvXkOMRTs4</a:t>
            </a:r>
            <a:endParaRPr lang="en-GB" sz="1300" dirty="0"/>
          </a:p>
          <a:p>
            <a:pPr defTabSz="966612">
              <a:defRPr/>
            </a:pPr>
            <a:r>
              <a:rPr lang="en-GB" dirty="0"/>
              <a:t>Video: ‘Bioeconomy – University of Hohenheim’ </a:t>
            </a:r>
            <a:r>
              <a:rPr lang="en-GB" dirty="0">
                <a:hlinkClick r:id="rId7"/>
              </a:rPr>
              <a:t>https://www.youtube.com/watch?v=OvpD52n1olM</a:t>
            </a:r>
            <a:endParaRPr lang="en-GB" dirty="0"/>
          </a:p>
          <a:p>
            <a:r>
              <a:rPr lang="en-GB" dirty="0"/>
              <a:t>Video: ‘</a:t>
            </a:r>
            <a:r>
              <a:rPr lang="en-US" sz="1300" dirty="0"/>
              <a:t>ERIFORE – European Research Infrastructure for Circular Forest Bioeconomy’ </a:t>
            </a:r>
            <a:r>
              <a:rPr lang="en-GB" dirty="0">
                <a:hlinkClick r:id="rId8"/>
              </a:rPr>
              <a:t>https://www.youtube.com/watch?v=eMnTl0XV_F4</a:t>
            </a:r>
            <a:endParaRPr lang="en-GB" dirty="0"/>
          </a:p>
          <a:p>
            <a:r>
              <a:rPr lang="en-GB" sz="1300" dirty="0"/>
              <a:t>Video: ‘Bioeconomy in Norway’ </a:t>
            </a:r>
            <a:r>
              <a:rPr lang="en-GB" dirty="0">
                <a:hlinkClick r:id="rId9"/>
              </a:rPr>
              <a:t>https://www.youtube.com/watch?v=fJJCkwyHaKA</a:t>
            </a:r>
            <a:endParaRPr lang="en-GB" dirty="0"/>
          </a:p>
          <a:p>
            <a:r>
              <a:rPr lang="en-GB" sz="1300" dirty="0"/>
              <a:t>Video: ‘Bioeconomy Knowledge centre’ </a:t>
            </a:r>
            <a:r>
              <a:rPr lang="en-GB" dirty="0">
                <a:hlinkClick r:id="rId10"/>
              </a:rPr>
              <a:t>https://www.youtube.com/watch?v=oPadmhfDAjk</a:t>
            </a:r>
            <a:endParaRPr lang="en-GB" dirty="0"/>
          </a:p>
          <a:p>
            <a:r>
              <a:rPr lang="en-GB" dirty="0">
                <a:hlinkClick r:id="rId11"/>
              </a:rPr>
              <a:t>https://www.youtube.com/watch?v=D5KNcdsT2lY&amp;t=68s</a:t>
            </a:r>
            <a:endParaRPr lang="en-GB" dirty="0"/>
          </a:p>
          <a:p>
            <a:endParaRPr lang="en-GB" dirty="0"/>
          </a:p>
          <a:p>
            <a:endParaRPr lang="en-US" sz="1300" i="1" dirty="0"/>
          </a:p>
        </p:txBody>
      </p:sp>
      <p:sp>
        <p:nvSpPr>
          <p:cNvPr id="4" name="Slide Number Placeholder 3"/>
          <p:cNvSpPr>
            <a:spLocks noGrp="1"/>
          </p:cNvSpPr>
          <p:nvPr>
            <p:ph type="sldNum" sz="quarter" idx="5"/>
          </p:nvPr>
        </p:nvSpPr>
        <p:spPr/>
        <p:txBody>
          <a:bodyPr/>
          <a:lstStyle/>
          <a:p>
            <a:fld id="{F4B9ABF1-A5E8-FF4C-953A-B9DDF0BF59CB}" type="slidenum">
              <a:rPr lang="de-DE" smtClean="0"/>
              <a:t>10</a:t>
            </a:fld>
            <a:endParaRPr lang="de-DE"/>
          </a:p>
        </p:txBody>
      </p:sp>
    </p:spTree>
    <p:extLst>
      <p:ext uri="{BB962C8B-B14F-4D97-AF65-F5344CB8AC3E}">
        <p14:creationId xmlns:p14="http://schemas.microsoft.com/office/powerpoint/2010/main" val="1444329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Sustainable Development Goals was introduced by the UN in 2015 and is part of the 2030 Agenda for Sustainable Development (UN Sustainable Development Goals Website [</a:t>
            </a:r>
            <a:r>
              <a:rPr lang="en-GB" dirty="0">
                <a:hlinkClick r:id="rId3"/>
              </a:rPr>
              <a:t>https://sustainabledevelopment.un.org/?menu=1300</a:t>
            </a:r>
            <a:r>
              <a:rPr lang="en-GB" dirty="0"/>
              <a:t>]</a:t>
            </a:r>
          </a:p>
          <a:p>
            <a:endParaRPr lang="en-GB" dirty="0"/>
          </a:p>
          <a:p>
            <a:r>
              <a:rPr lang="en-GB" dirty="0"/>
              <a:t>Question: Which goals do you think are relevant to a forest-based bioeconomy?</a:t>
            </a:r>
          </a:p>
          <a:p>
            <a:r>
              <a:rPr lang="en-GB" dirty="0"/>
              <a:t>Once answers given – allow images to show up on slides</a:t>
            </a:r>
          </a:p>
          <a:p>
            <a:endParaRPr lang="en-GB" dirty="0"/>
          </a:p>
          <a:p>
            <a:r>
              <a:rPr lang="en-GB" dirty="0"/>
              <a:t>SDG Explanations </a:t>
            </a:r>
            <a:r>
              <a:rPr lang="en-US" dirty="0"/>
              <a:t>(UN Sustainable Development Goals Website [</a:t>
            </a:r>
            <a:r>
              <a:rPr lang="en-GB" dirty="0">
                <a:hlinkClick r:id="rId3"/>
              </a:rPr>
              <a:t>https://sustainabledevelopment.un.org/?menu=1300</a:t>
            </a:r>
            <a:r>
              <a:rPr lang="en-GB" dirty="0"/>
              <a:t>]): (Can explain all or focus on a few such as SDG 15, 13, 12) (Text in italics can be used to link SDGs presented with rest of the presentation)</a:t>
            </a:r>
          </a:p>
          <a:p>
            <a:endParaRPr lang="en-GB" dirty="0"/>
          </a:p>
          <a:p>
            <a:r>
              <a:rPr lang="en-GB" dirty="0"/>
              <a:t>SDG 2. End hunger, achieve food security and improved nutrition and promote sustainable agriculture</a:t>
            </a:r>
            <a:r>
              <a:rPr lang="en-GB" i="1" dirty="0"/>
              <a:t> *as will be seen later on one of the products from the forest bioeconomy is a health drink, showing potential for the forest bioeconomy to provide nutrition*</a:t>
            </a:r>
          </a:p>
          <a:p>
            <a:r>
              <a:rPr lang="en-GB" dirty="0"/>
              <a:t>SDG </a:t>
            </a:r>
            <a:r>
              <a:rPr lang="en-GB" i="0" dirty="0"/>
              <a:t>7. Ensure access to affordable, reliable, sustainable and modern energy for all </a:t>
            </a:r>
            <a:r>
              <a:rPr lang="en-GB" i="1" dirty="0"/>
              <a:t>*forests are a source of renewable energy especially in the form of wood chips and pellets which are burnt to produce renewable energy, switching to energy from the forest bioeconomy can help meet this target*</a:t>
            </a:r>
          </a:p>
          <a:p>
            <a:r>
              <a:rPr lang="en-GB" dirty="0"/>
              <a:t>SDG </a:t>
            </a:r>
            <a:r>
              <a:rPr lang="en-GB" i="0" dirty="0"/>
              <a:t>8. Promote sustained, inclusive and sustainable economic growth, full and productive employment and decent work for all </a:t>
            </a:r>
            <a:r>
              <a:rPr lang="en-GB" i="1" dirty="0"/>
              <a:t>*growing the bioeconomy will create new jobs for example in regions such as Vidzeme and </a:t>
            </a:r>
            <a:r>
              <a:rPr lang="en-GB" i="1" dirty="0" err="1"/>
              <a:t>Kurzeme</a:t>
            </a:r>
            <a:r>
              <a:rPr lang="en-GB" i="1" dirty="0"/>
              <a:t>*</a:t>
            </a:r>
          </a:p>
          <a:p>
            <a:r>
              <a:rPr lang="en-GB" dirty="0"/>
              <a:t>SDG </a:t>
            </a:r>
            <a:r>
              <a:rPr lang="en-GB" i="0" dirty="0"/>
              <a:t>9. Build resilient infrastructure, promote inclusive and sustainable industrialisation and foster innovation *</a:t>
            </a:r>
            <a:r>
              <a:rPr lang="en-GB" i="1" dirty="0"/>
              <a:t>The bioeconomy encourages innovation as new technologies are needed to convert feedstock into biobased products*</a:t>
            </a:r>
          </a:p>
          <a:p>
            <a:r>
              <a:rPr lang="en-GB" dirty="0"/>
              <a:t>SDG </a:t>
            </a:r>
            <a:r>
              <a:rPr lang="en-GB" i="0" dirty="0"/>
              <a:t>12. Ensure sustainable consumption and production patterns *</a:t>
            </a:r>
            <a:r>
              <a:rPr lang="en-US" sz="1300" i="1" dirty="0"/>
              <a:t>resource efficiency, reducing waste and mainstreaming sustainability practices across all sectors of the economy is part of this goal and the bioeconomy has sustainability and circularity as an important aspect of it helping to reduce waste and avoid the depletion of resources</a:t>
            </a:r>
            <a:r>
              <a:rPr lang="en-US" sz="1300" dirty="0"/>
              <a:t>*</a:t>
            </a:r>
          </a:p>
          <a:p>
            <a:r>
              <a:rPr lang="en-GB" dirty="0"/>
              <a:t>SDG </a:t>
            </a:r>
            <a:r>
              <a:rPr lang="en-GB" i="0" dirty="0"/>
              <a:t>13. Take urgent action to combat climate change and its impacts *</a:t>
            </a:r>
            <a:r>
              <a:rPr lang="en-GB" i="1" dirty="0"/>
              <a:t>The bioeconomy looks to alternatives to fossil fuels to produce products which tend to have lower carbon footprints and also result in less emissions when produced</a:t>
            </a:r>
            <a:r>
              <a:rPr lang="en-GB" i="0" dirty="0"/>
              <a:t>*</a:t>
            </a:r>
          </a:p>
          <a:p>
            <a:r>
              <a:rPr lang="en-GB" dirty="0"/>
              <a:t>SDG </a:t>
            </a:r>
            <a:r>
              <a:rPr lang="en-GB" i="0" dirty="0"/>
              <a:t>14. Conserve and sustainable use the oceans, seas and marine resources for sustainable development </a:t>
            </a:r>
            <a:r>
              <a:rPr lang="en-GB" i="1" dirty="0"/>
              <a:t>*using biobased products means less plastics entering and polluting the oceans and affecting marine life. Moreover, technology used to make fibres from forest-based feedstocks does not pollute waters*</a:t>
            </a:r>
          </a:p>
          <a:p>
            <a:r>
              <a:rPr lang="en-GB" dirty="0"/>
              <a:t>SDG </a:t>
            </a:r>
            <a:r>
              <a:rPr lang="en-GB" i="0" dirty="0"/>
              <a:t>15. </a:t>
            </a:r>
            <a:r>
              <a:rPr lang="en-US" sz="1300" dirty="0"/>
              <a:t>Protect, restore and promote sustainable use of terrestrial ecosystems, sustainably manage forests, combat desertification, and halt and reverse land degradation and halt biodiversity loss </a:t>
            </a:r>
            <a:r>
              <a:rPr lang="en-US" sz="1300" i="1" dirty="0"/>
              <a:t>*This is probably the most significant SDG to a forest bioeconomy as a forest-based bioeconomy will encourage the sustainable use and management of forest and can help halt and reverse land degradation and halt biodiversity loss*</a:t>
            </a:r>
            <a:endParaRPr lang="en-GB" i="1" dirty="0"/>
          </a:p>
          <a:p>
            <a:r>
              <a:rPr lang="en-GB" dirty="0"/>
              <a:t>SDG </a:t>
            </a:r>
            <a:r>
              <a:rPr lang="en-GB" i="0" dirty="0"/>
              <a:t>17. </a:t>
            </a:r>
            <a:r>
              <a:rPr lang="en-US" sz="1300" dirty="0"/>
              <a:t>Strengthen the means of implementation and revitalize the global partnership for sustainable development *</a:t>
            </a:r>
            <a:endParaRPr lang="en-GB" i="0" dirty="0"/>
          </a:p>
          <a:p>
            <a:endParaRPr lang="en-GB" i="0" dirty="0"/>
          </a:p>
          <a:p>
            <a:r>
              <a:rPr lang="en-GB" i="0" dirty="0"/>
              <a:t>Some SDGs will be more relevant to a forest-based bioeconomy than others. For example, SDG 15.</a:t>
            </a:r>
          </a:p>
          <a:p>
            <a:endParaRPr lang="en-GB" i="1" dirty="0"/>
          </a:p>
          <a:p>
            <a:endParaRPr lang="en-US" dirty="0"/>
          </a:p>
          <a:p>
            <a:endParaRPr lang="en-US" dirty="0"/>
          </a:p>
        </p:txBody>
      </p:sp>
      <p:sp>
        <p:nvSpPr>
          <p:cNvPr id="4" name="Slide Number Placeholder 3"/>
          <p:cNvSpPr>
            <a:spLocks noGrp="1"/>
          </p:cNvSpPr>
          <p:nvPr>
            <p:ph type="sldNum" sz="quarter" idx="5"/>
          </p:nvPr>
        </p:nvSpPr>
        <p:spPr/>
        <p:txBody>
          <a:bodyPr/>
          <a:lstStyle/>
          <a:p>
            <a:fld id="{5C06AA30-1F3A-40F5-B663-9003C0E10A41}" type="slidenum">
              <a:rPr lang="en-GB" smtClean="0"/>
              <a:t>11</a:t>
            </a:fld>
            <a:endParaRPr lang="en-GB"/>
          </a:p>
        </p:txBody>
      </p:sp>
    </p:spTree>
    <p:extLst>
      <p:ext uri="{BB962C8B-B14F-4D97-AF65-F5344CB8AC3E}">
        <p14:creationId xmlns:p14="http://schemas.microsoft.com/office/powerpoint/2010/main" val="2076347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process is built upon a mechanical treatment of the pulp, fiber suspension flows and rheology. </a:t>
            </a:r>
            <a:r>
              <a:rPr lang="en-US" sz="1200" kern="1200" dirty="0" err="1">
                <a:solidFill>
                  <a:schemeClr val="tx1"/>
                </a:solidFill>
                <a:effectLst/>
                <a:latin typeface="+mn-lt"/>
                <a:ea typeface="+mn-ea"/>
                <a:cs typeface="+mn-cs"/>
              </a:rPr>
              <a:t>Spinnova</a:t>
            </a:r>
            <a:r>
              <a:rPr lang="en-US" sz="1200" kern="1200" dirty="0">
                <a:solidFill>
                  <a:schemeClr val="tx1"/>
                </a:solidFill>
                <a:effectLst/>
                <a:latin typeface="+mn-lt"/>
                <a:ea typeface="+mn-ea"/>
                <a:cs typeface="+mn-cs"/>
              </a:rPr>
              <a:t> produces fiber out of micro fibrillated cellulose which can be described as a pasty mass of tiny wood fibers. This finely ground pulp mass then flows through a nozzle, where the fibers rotate and align with the flow, creating a strong, elastic fiber network. Using the patented spinning technology, the fiber is spun and dried. The outcome of this process is a fluffy but solid wool-like material, suitable for spinning into yarn and to use for textile production. The only by-product of the process is evaporated water, which is lead back into the process. (</a:t>
            </a:r>
            <a:r>
              <a:rPr lang="en-GB" sz="1200" kern="1200" dirty="0" err="1">
                <a:solidFill>
                  <a:schemeClr val="tx1"/>
                </a:solidFill>
                <a:effectLst/>
                <a:latin typeface="+mn-lt"/>
                <a:ea typeface="+mn-ea"/>
                <a:cs typeface="+mn-cs"/>
              </a:rPr>
              <a:t>Colmorgen</a:t>
            </a:r>
            <a:r>
              <a:rPr lang="en-GB" sz="1200" kern="1200" dirty="0">
                <a:solidFill>
                  <a:schemeClr val="tx1"/>
                </a:solidFill>
                <a:effectLst/>
                <a:latin typeface="+mn-lt"/>
                <a:ea typeface="+mn-ea"/>
                <a:cs typeface="+mn-cs"/>
              </a:rPr>
              <a:t> and Khawaja, 2019).</a:t>
            </a:r>
          </a:p>
          <a:p>
            <a:r>
              <a:rPr lang="en-GB" sz="1200" kern="1200" dirty="0">
                <a:solidFill>
                  <a:schemeClr val="tx1"/>
                </a:solidFill>
                <a:effectLst/>
                <a:latin typeface="+mn-lt"/>
                <a:ea typeface="+mn-ea"/>
                <a:cs typeface="+mn-cs"/>
              </a:rPr>
              <a:t> </a:t>
            </a:r>
          </a:p>
          <a:p>
            <a:r>
              <a:rPr lang="en-GB" sz="1200" kern="1200" dirty="0" err="1">
                <a:solidFill>
                  <a:schemeClr val="tx1"/>
                </a:solidFill>
                <a:effectLst/>
                <a:latin typeface="+mn-lt"/>
                <a:ea typeface="+mn-ea"/>
                <a:cs typeface="+mn-cs"/>
              </a:rPr>
              <a:t>Colmorgen</a:t>
            </a:r>
            <a:r>
              <a:rPr lang="en-GB" sz="1200" kern="1200" dirty="0">
                <a:solidFill>
                  <a:schemeClr val="tx1"/>
                </a:solidFill>
                <a:effectLst/>
                <a:latin typeface="+mn-lt"/>
                <a:ea typeface="+mn-ea"/>
                <a:cs typeface="+mn-cs"/>
              </a:rPr>
              <a:t>, F., Khawaja, C. (2019): Small-scale technology options for regional </a:t>
            </a:r>
            <a:r>
              <a:rPr lang="en-GB" sz="1200" kern="1200" dirty="0" err="1">
                <a:solidFill>
                  <a:schemeClr val="tx1"/>
                </a:solidFill>
                <a:effectLst/>
                <a:latin typeface="+mn-lt"/>
                <a:ea typeface="+mn-ea"/>
                <a:cs typeface="+mn-cs"/>
              </a:rPr>
              <a:t>bioeconomies</a:t>
            </a:r>
            <a:r>
              <a:rPr lang="en-GB" sz="1200" kern="1200" dirty="0">
                <a:solidFill>
                  <a:schemeClr val="tx1"/>
                </a:solidFill>
                <a:effectLst/>
                <a:latin typeface="+mn-lt"/>
                <a:ea typeface="+mn-ea"/>
                <a:cs typeface="+mn-cs"/>
              </a:rPr>
              <a:t>. BE-Rural Project, </a:t>
            </a:r>
            <a:r>
              <a:rPr lang="en-GB" sz="1200" kern="1200" dirty="0">
                <a:solidFill>
                  <a:schemeClr val="tx1"/>
                </a:solidFill>
                <a:effectLst/>
                <a:latin typeface="+mn-lt"/>
                <a:ea typeface="+mn-ea"/>
                <a:cs typeface="+mn-cs"/>
                <a:hlinkClick r:id="rId3"/>
              </a:rPr>
              <a:t>https://be-rural.eu/</a:t>
            </a:r>
            <a:r>
              <a:rPr lang="en-GB" sz="1200" kern="1200" dirty="0">
                <a:solidFill>
                  <a:schemeClr val="tx1"/>
                </a:solidFill>
                <a:effectLst/>
                <a:latin typeface="+mn-lt"/>
                <a:ea typeface="+mn-ea"/>
                <a:cs typeface="+mn-cs"/>
              </a:rPr>
              <a:t>. WIP Renewable Energies, Munich, Germany.</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Video on </a:t>
            </a:r>
            <a:r>
              <a:rPr lang="en-GB" sz="1200" kern="1200" dirty="0" err="1">
                <a:solidFill>
                  <a:schemeClr val="tx1"/>
                </a:solidFill>
                <a:effectLst/>
                <a:latin typeface="+mn-lt"/>
                <a:ea typeface="+mn-ea"/>
                <a:cs typeface="+mn-cs"/>
              </a:rPr>
              <a:t>Spinnova</a:t>
            </a:r>
            <a:r>
              <a:rPr lang="en-GB" sz="1200" kern="1200" dirty="0">
                <a:solidFill>
                  <a:schemeClr val="tx1"/>
                </a:solidFill>
                <a:effectLst/>
                <a:latin typeface="+mn-lt"/>
                <a:ea typeface="+mn-ea"/>
                <a:cs typeface="+mn-cs"/>
              </a:rPr>
              <a:t>: https://</a:t>
            </a:r>
            <a:r>
              <a:rPr lang="en-GB" sz="1200" kern="1200" dirty="0" err="1">
                <a:solidFill>
                  <a:schemeClr val="tx1"/>
                </a:solidFill>
                <a:effectLst/>
                <a:latin typeface="+mn-lt"/>
                <a:ea typeface="+mn-ea"/>
                <a:cs typeface="+mn-cs"/>
              </a:rPr>
              <a:t>spinnova.com</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wp</a:t>
            </a:r>
            <a:r>
              <a:rPr lang="en-GB" sz="1200" kern="1200" dirty="0">
                <a:solidFill>
                  <a:schemeClr val="tx1"/>
                </a:solidFill>
                <a:effectLst/>
                <a:latin typeface="+mn-lt"/>
                <a:ea typeface="+mn-ea"/>
                <a:cs typeface="+mn-cs"/>
              </a:rPr>
              <a:t>-content/uploads/2018/06/Spinnova-vimeo-20180507.mp4?_=1 [3 minutes] – This video explains more about the company and what they do.</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C06AA30-1F3A-40F5-B663-9003C0E10A41}" type="slidenum">
              <a:rPr lang="en-GB" smtClean="0"/>
              <a:t>12</a:t>
            </a:fld>
            <a:endParaRPr lang="en-GB"/>
          </a:p>
        </p:txBody>
      </p:sp>
    </p:spTree>
    <p:extLst>
      <p:ext uri="{BB962C8B-B14F-4D97-AF65-F5344CB8AC3E}">
        <p14:creationId xmlns:p14="http://schemas.microsoft.com/office/powerpoint/2010/main" val="3036902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Pelletizing</a:t>
            </a:r>
            <a:r>
              <a:rPr lang="en-US" sz="1200" kern="1200" baseline="0" dirty="0">
                <a:solidFill>
                  <a:schemeClr val="tx1"/>
                </a:solidFill>
                <a:effectLst/>
                <a:latin typeface="+mn-lt"/>
                <a:ea typeface="+mn-ea"/>
                <a:cs typeface="+mn-cs"/>
              </a:rPr>
              <a:t> is </a:t>
            </a:r>
            <a:r>
              <a:rPr lang="en-US" sz="1200" kern="1200" dirty="0">
                <a:solidFill>
                  <a:schemeClr val="tx1"/>
                </a:solidFill>
                <a:effectLst/>
                <a:latin typeface="+mn-lt"/>
                <a:ea typeface="+mn-ea"/>
                <a:cs typeface="+mn-cs"/>
              </a:rPr>
              <a:t>a pressure agglomeration process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can be used to improve the mechanical and physical properties of solid biofuels. The compacting process leads to the formation of lager fuel particles with reduced surface area. The technology is often used to homogenize the mechanical properties, increase the density and improve the transportation and handling properties. Depending on the feedstock, a water content of 10-15 % is needed to achieve the required physical fuel properties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Colmorgen</a:t>
            </a:r>
            <a:r>
              <a:rPr lang="en-GB" sz="1200" kern="1200" dirty="0">
                <a:solidFill>
                  <a:schemeClr val="tx1"/>
                </a:solidFill>
                <a:effectLst/>
                <a:latin typeface="+mn-lt"/>
                <a:ea typeface="+mn-ea"/>
                <a:cs typeface="+mn-cs"/>
              </a:rPr>
              <a:t> and Khawaja, 2019)</a:t>
            </a:r>
          </a:p>
          <a:p>
            <a:r>
              <a:rPr lang="en-GB" sz="1200" kern="1200" dirty="0">
                <a:solidFill>
                  <a:schemeClr val="tx1"/>
                </a:solidFill>
                <a:effectLst/>
                <a:latin typeface="+mn-lt"/>
                <a:ea typeface="+mn-ea"/>
                <a:cs typeface="+mn-cs"/>
              </a:rPr>
              <a:t> </a:t>
            </a:r>
          </a:p>
          <a:p>
            <a:r>
              <a:rPr lang="en-GB" sz="1200" kern="1200" dirty="0" err="1">
                <a:solidFill>
                  <a:schemeClr val="tx1"/>
                </a:solidFill>
                <a:effectLst/>
                <a:latin typeface="+mn-lt"/>
                <a:ea typeface="+mn-ea"/>
                <a:cs typeface="+mn-cs"/>
              </a:rPr>
              <a:t>Colmorgen</a:t>
            </a:r>
            <a:r>
              <a:rPr lang="en-GB" sz="1200" kern="1200" dirty="0">
                <a:solidFill>
                  <a:schemeClr val="tx1"/>
                </a:solidFill>
                <a:effectLst/>
                <a:latin typeface="+mn-lt"/>
                <a:ea typeface="+mn-ea"/>
                <a:cs typeface="+mn-cs"/>
              </a:rPr>
              <a:t>, F., Khawaja, C. (2019): Small-scale technology options for regional </a:t>
            </a:r>
            <a:r>
              <a:rPr lang="en-GB" sz="1200" kern="1200" dirty="0" err="1">
                <a:solidFill>
                  <a:schemeClr val="tx1"/>
                </a:solidFill>
                <a:effectLst/>
                <a:latin typeface="+mn-lt"/>
                <a:ea typeface="+mn-ea"/>
                <a:cs typeface="+mn-cs"/>
              </a:rPr>
              <a:t>bioeconomies</a:t>
            </a:r>
            <a:r>
              <a:rPr lang="en-GB" sz="1200" kern="1200" dirty="0">
                <a:solidFill>
                  <a:schemeClr val="tx1"/>
                </a:solidFill>
                <a:effectLst/>
                <a:latin typeface="+mn-lt"/>
                <a:ea typeface="+mn-ea"/>
                <a:cs typeface="+mn-cs"/>
              </a:rPr>
              <a:t>. BE-Rural Project, </a:t>
            </a:r>
            <a:r>
              <a:rPr lang="en-GB" sz="1200" kern="1200" dirty="0">
                <a:solidFill>
                  <a:schemeClr val="tx1"/>
                </a:solidFill>
                <a:effectLst/>
                <a:latin typeface="+mn-lt"/>
                <a:ea typeface="+mn-ea"/>
                <a:cs typeface="+mn-cs"/>
                <a:hlinkClick r:id="rId3"/>
              </a:rPr>
              <a:t>https://be-rural.eu/</a:t>
            </a:r>
            <a:r>
              <a:rPr lang="en-GB" sz="1200" kern="1200" dirty="0">
                <a:solidFill>
                  <a:schemeClr val="tx1"/>
                </a:solidFill>
                <a:effectLst/>
                <a:latin typeface="+mn-lt"/>
                <a:ea typeface="+mn-ea"/>
                <a:cs typeface="+mn-cs"/>
              </a:rPr>
              <a:t>. WIP Renewable Energies, Munich.</a:t>
            </a:r>
          </a:p>
          <a:p>
            <a:r>
              <a:rPr lang="en-GB"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Company: GEMCO </a:t>
            </a:r>
            <a:r>
              <a:rPr lang="en-GB" sz="1200" kern="1200" dirty="0">
                <a:solidFill>
                  <a:schemeClr val="tx1"/>
                </a:solidFill>
                <a:effectLst/>
                <a:latin typeface="+mn-lt"/>
                <a:ea typeface="+mn-ea"/>
                <a:cs typeface="+mn-cs"/>
                <a:hlinkClick r:id="rId4"/>
              </a:rPr>
              <a:t>http://www.biofuelmachines.com/</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a:t>
            </a:r>
            <a:r>
              <a:rPr lang="en-GB" sz="1200" b="1" kern="1200" dirty="0">
                <a:solidFill>
                  <a:schemeClr val="tx1"/>
                </a:solidFill>
                <a:effectLst/>
                <a:latin typeface="+mn-lt"/>
                <a:ea typeface="+mn-ea"/>
                <a:cs typeface="+mn-cs"/>
              </a:rPr>
              <a:t>he process of </a:t>
            </a:r>
            <a:r>
              <a:rPr lang="en-GB" sz="1200" b="1" kern="1200" dirty="0" err="1">
                <a:solidFill>
                  <a:schemeClr val="tx1"/>
                </a:solidFill>
                <a:effectLst/>
                <a:latin typeface="+mn-lt"/>
                <a:ea typeface="+mn-ea"/>
                <a:cs typeface="+mn-cs"/>
              </a:rPr>
              <a:t>pelletising</a:t>
            </a:r>
            <a:r>
              <a:rPr lang="en-GB" sz="1200" b="1" kern="1200" dirty="0">
                <a:solidFill>
                  <a:schemeClr val="tx1"/>
                </a:solidFill>
                <a:effectLst/>
                <a:latin typeface="+mn-lt"/>
                <a:ea typeface="+mn-ea"/>
                <a:cs typeface="+mn-cs"/>
              </a:rPr>
              <a:t> includes the following steps: </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Colmorgen</a:t>
            </a:r>
            <a:r>
              <a:rPr lang="en-GB" sz="1200" kern="1200" dirty="0">
                <a:solidFill>
                  <a:schemeClr val="tx1"/>
                </a:solidFill>
                <a:effectLst/>
                <a:latin typeface="+mn-lt"/>
                <a:ea typeface="+mn-ea"/>
                <a:cs typeface="+mn-cs"/>
              </a:rPr>
              <a:t>, Khawaja and </a:t>
            </a:r>
            <a:r>
              <a:rPr lang="en-GB" sz="1200" kern="1200" dirty="0" err="1">
                <a:solidFill>
                  <a:schemeClr val="tx1"/>
                </a:solidFill>
                <a:effectLst/>
                <a:latin typeface="+mn-lt"/>
                <a:ea typeface="+mn-ea"/>
                <a:cs typeface="+mn-cs"/>
              </a:rPr>
              <a:t>Rutz</a:t>
            </a:r>
            <a:r>
              <a:rPr lang="en-GB" sz="1200" kern="1200" dirty="0">
                <a:solidFill>
                  <a:schemeClr val="tx1"/>
                </a:solidFill>
                <a:effectLst/>
                <a:latin typeface="+mn-lt"/>
                <a:ea typeface="+mn-ea"/>
                <a:cs typeface="+mn-cs"/>
              </a:rPr>
              <a:t> (2020)</a:t>
            </a:r>
          </a:p>
          <a:p>
            <a:pPr marL="228600" lvl="0" indent="-228600">
              <a:buFont typeface="+mj-lt"/>
              <a:buAutoNum type="arabicPeriod"/>
            </a:pPr>
            <a:r>
              <a:rPr lang="en-GB" sz="1200" kern="1200" dirty="0">
                <a:solidFill>
                  <a:schemeClr val="tx1"/>
                </a:solidFill>
                <a:effectLst/>
                <a:latin typeface="+mn-lt"/>
                <a:ea typeface="+mn-ea"/>
                <a:cs typeface="+mn-cs"/>
              </a:rPr>
              <a:t>Initial size reduction (chipping) if it is not already in a small size (e.g. sawdust)</a:t>
            </a:r>
          </a:p>
          <a:p>
            <a:pPr marL="228600" lvl="0" indent="-228600">
              <a:buFont typeface="+mj-lt"/>
              <a:buAutoNum type="arabicPeriod"/>
            </a:pPr>
            <a:r>
              <a:rPr lang="en-GB" sz="1200" kern="1200" dirty="0">
                <a:solidFill>
                  <a:schemeClr val="tx1"/>
                </a:solidFill>
                <a:effectLst/>
                <a:latin typeface="+mn-lt"/>
                <a:ea typeface="+mn-ea"/>
                <a:cs typeface="+mn-cs"/>
              </a:rPr>
              <a:t>Drying until a moisture content of 8-12%</a:t>
            </a:r>
          </a:p>
          <a:p>
            <a:pPr marL="228600" lvl="0" indent="-228600">
              <a:buFont typeface="+mj-lt"/>
              <a:buAutoNum type="arabicPeriod"/>
            </a:pPr>
            <a:r>
              <a:rPr lang="en-GB" sz="1200" kern="1200" dirty="0">
                <a:solidFill>
                  <a:schemeClr val="tx1"/>
                </a:solidFill>
                <a:effectLst/>
                <a:latin typeface="+mn-lt"/>
                <a:ea typeface="+mn-ea"/>
                <a:cs typeface="+mn-cs"/>
              </a:rPr>
              <a:t>Fine grinding using a hammer mill which will grind the raw materials into smaller pieces with a diameter under 5 mm</a:t>
            </a:r>
          </a:p>
          <a:p>
            <a:pPr marL="228600" lvl="0" indent="-228600">
              <a:buFont typeface="+mj-lt"/>
              <a:buAutoNum type="arabicPeriod"/>
            </a:pPr>
            <a:r>
              <a:rPr lang="en-GB" sz="1200" kern="1200" dirty="0" err="1">
                <a:solidFill>
                  <a:schemeClr val="tx1"/>
                </a:solidFill>
                <a:effectLst/>
                <a:latin typeface="+mn-lt"/>
                <a:ea typeface="+mn-ea"/>
                <a:cs typeface="+mn-cs"/>
              </a:rPr>
              <a:t>Pelletising</a:t>
            </a:r>
            <a:r>
              <a:rPr lang="en-GB" sz="1200" kern="1200" dirty="0">
                <a:solidFill>
                  <a:schemeClr val="tx1"/>
                </a:solidFill>
                <a:effectLst/>
                <a:latin typeface="+mn-lt"/>
                <a:ea typeface="+mn-ea"/>
                <a:cs typeface="+mn-cs"/>
              </a:rPr>
              <a:t> where pellets are extruded using special dies. High pressure and temperatures are needed in this process, which softens lignin in the wood and binds the material in the pellet together</a:t>
            </a:r>
          </a:p>
          <a:p>
            <a:pPr marL="228600" lvl="0" indent="-228600">
              <a:buFont typeface="+mj-lt"/>
              <a:buAutoNum type="arabicPeriod"/>
            </a:pPr>
            <a:r>
              <a:rPr lang="en-GB" sz="1200" kern="1200" dirty="0">
                <a:solidFill>
                  <a:schemeClr val="tx1"/>
                </a:solidFill>
                <a:effectLst/>
                <a:latin typeface="+mn-lt"/>
                <a:ea typeface="+mn-ea"/>
                <a:cs typeface="+mn-cs"/>
              </a:rPr>
              <a:t>Cooling which allows the pellets to become rigid</a:t>
            </a:r>
          </a:p>
          <a:p>
            <a:pPr marL="228600" lvl="0" indent="-228600">
              <a:buFont typeface="+mj-lt"/>
              <a:buAutoNum type="arabicPeriod"/>
            </a:pPr>
            <a:r>
              <a:rPr lang="en-GB" sz="1200" kern="1200" dirty="0">
                <a:solidFill>
                  <a:schemeClr val="tx1"/>
                </a:solidFill>
                <a:effectLst/>
                <a:latin typeface="+mn-lt"/>
                <a:ea typeface="+mn-ea"/>
                <a:cs typeface="+mn-cs"/>
              </a:rPr>
              <a:t>Bagging and truck loading</a:t>
            </a:r>
          </a:p>
          <a:p>
            <a:pPr marL="228600" lvl="0" indent="-228600">
              <a:buFont typeface="+mj-lt"/>
              <a:buAutoNum type="arabicPeriod"/>
            </a:pPr>
            <a:endParaRPr lang="en-GB" sz="1200"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Colmorgen</a:t>
            </a:r>
            <a:r>
              <a:rPr lang="en-GB" sz="1200" kern="1200" dirty="0">
                <a:solidFill>
                  <a:schemeClr val="tx1"/>
                </a:solidFill>
                <a:effectLst/>
                <a:latin typeface="+mn-lt"/>
                <a:ea typeface="+mn-ea"/>
                <a:cs typeface="+mn-cs"/>
              </a:rPr>
              <a:t>, F., Khawaja, C. and </a:t>
            </a:r>
            <a:r>
              <a:rPr lang="en-GB" sz="1200" kern="1200" dirty="0" err="1">
                <a:solidFill>
                  <a:schemeClr val="tx1"/>
                </a:solidFill>
                <a:effectLst/>
                <a:latin typeface="+mn-lt"/>
                <a:ea typeface="+mn-ea"/>
                <a:cs typeface="+mn-cs"/>
              </a:rPr>
              <a:t>Rutz</a:t>
            </a:r>
            <a:r>
              <a:rPr lang="en-GB" sz="1200" kern="1200" dirty="0">
                <a:solidFill>
                  <a:schemeClr val="tx1"/>
                </a:solidFill>
                <a:effectLst/>
                <a:latin typeface="+mn-lt"/>
                <a:ea typeface="+mn-ea"/>
                <a:cs typeface="+mn-cs"/>
              </a:rPr>
              <a:t>, D., (2020): </a:t>
            </a:r>
            <a:r>
              <a:rPr lang="en-GB" sz="1200" i="1" kern="1200" dirty="0">
                <a:solidFill>
                  <a:schemeClr val="tx1"/>
                </a:solidFill>
                <a:effectLst/>
                <a:latin typeface="+mn-lt"/>
                <a:ea typeface="+mn-ea"/>
                <a:cs typeface="+mn-cs"/>
              </a:rPr>
              <a:t>Handbook on regional and local bio-based economies</a:t>
            </a:r>
            <a:r>
              <a:rPr lang="en-GB" sz="1200" kern="1200" dirty="0">
                <a:solidFill>
                  <a:schemeClr val="tx1"/>
                </a:solidFill>
                <a:effectLst/>
                <a:latin typeface="+mn-lt"/>
                <a:ea typeface="+mn-ea"/>
                <a:cs typeface="+mn-cs"/>
              </a:rPr>
              <a:t>, available at: [</a:t>
            </a:r>
            <a:r>
              <a:rPr lang="en-GB" sz="1200" u="none" strike="noStrike" kern="1200" dirty="0">
                <a:solidFill>
                  <a:schemeClr val="tx1"/>
                </a:solidFill>
                <a:effectLst/>
                <a:latin typeface="+mn-lt"/>
                <a:ea typeface="+mn-ea"/>
                <a:cs typeface="+mn-cs"/>
                <a:hlinkClick r:id="rId5"/>
              </a:rPr>
              <a:t>https://be-rural.eu/wp-content/uploads/2020/03/BE-Rural_D2.5_Handbook.pdf</a:t>
            </a:r>
            <a:r>
              <a:rPr lang="en-GB" sz="1200" kern="1200" dirty="0">
                <a:solidFill>
                  <a:schemeClr val="tx1"/>
                </a:solidFill>
                <a:effectLst/>
                <a:latin typeface="+mn-lt"/>
                <a:ea typeface="+mn-ea"/>
                <a:cs typeface="+mn-cs"/>
              </a:rPr>
              <a:t>]</a:t>
            </a:r>
          </a:p>
          <a:p>
            <a:endParaRPr lang="en-GB" dirty="0"/>
          </a:p>
          <a:p>
            <a:endParaRPr lang="en-GB" dirty="0"/>
          </a:p>
        </p:txBody>
      </p:sp>
      <p:sp>
        <p:nvSpPr>
          <p:cNvPr id="4" name="Slide Number Placeholder 3"/>
          <p:cNvSpPr>
            <a:spLocks noGrp="1"/>
          </p:cNvSpPr>
          <p:nvPr>
            <p:ph type="sldNum" sz="quarter" idx="5"/>
          </p:nvPr>
        </p:nvSpPr>
        <p:spPr/>
        <p:txBody>
          <a:bodyPr/>
          <a:lstStyle/>
          <a:p>
            <a:fld id="{5C06AA30-1F3A-40F5-B663-9003C0E10A41}" type="slidenum">
              <a:rPr lang="en-GB" smtClean="0"/>
              <a:t>13</a:t>
            </a:fld>
            <a:endParaRPr lang="en-GB"/>
          </a:p>
        </p:txBody>
      </p:sp>
    </p:spTree>
    <p:extLst>
      <p:ext uri="{BB962C8B-B14F-4D97-AF65-F5344CB8AC3E}">
        <p14:creationId xmlns:p14="http://schemas.microsoft.com/office/powerpoint/2010/main" val="2363476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“Pyrolysis is the thermal decomposition of materials at high temperatures in an inert environment. The treatment leads to the formation of new molecules and is irreversible. The exclusion of oxygen during the treatment provokes high energy contents in the products received, that often have a more superior character than the original residue. </a:t>
            </a:r>
            <a:r>
              <a:rPr lang="en-US" sz="1200" kern="1200" dirty="0" err="1">
                <a:solidFill>
                  <a:schemeClr val="tx1"/>
                </a:solidFill>
                <a:effectLst/>
                <a:latin typeface="+mn-lt"/>
                <a:ea typeface="+mn-ea"/>
                <a:cs typeface="+mn-cs"/>
              </a:rPr>
              <a:t>Biogreen</a:t>
            </a:r>
            <a:r>
              <a:rPr lang="en-US" sz="1200" kern="1200" dirty="0">
                <a:solidFill>
                  <a:schemeClr val="tx1"/>
                </a:solidFill>
                <a:effectLst/>
                <a:latin typeface="+mn-lt"/>
                <a:ea typeface="+mn-ea"/>
                <a:cs typeface="+mn-cs"/>
              </a:rPr>
              <a:t>® offers a fossil-free pyrolysis process that allows to convert various </a:t>
            </a:r>
            <a:r>
              <a:rPr lang="en-US" sz="1200" kern="1200" dirty="0" err="1">
                <a:solidFill>
                  <a:schemeClr val="tx1"/>
                </a:solidFill>
                <a:effectLst/>
                <a:latin typeface="+mn-lt"/>
                <a:ea typeface="+mn-ea"/>
                <a:cs typeface="+mn-cs"/>
              </a:rPr>
              <a:t>feedstocks</a:t>
            </a:r>
            <a:r>
              <a:rPr lang="en-US" sz="1200" kern="1200" dirty="0">
                <a:solidFill>
                  <a:schemeClr val="tx1"/>
                </a:solidFill>
                <a:effectLst/>
                <a:latin typeface="+mn-lt"/>
                <a:ea typeface="+mn-ea"/>
                <a:cs typeface="+mn-cs"/>
              </a:rPr>
              <a:t> into bio-based products and renewable energy. By not emitting carbon, replacing petroleum-based products and thus sequestrating carbon, </a:t>
            </a:r>
            <a:r>
              <a:rPr lang="en-US" sz="1200" kern="1200" dirty="0" err="1">
                <a:solidFill>
                  <a:schemeClr val="tx1"/>
                </a:solidFill>
                <a:effectLst/>
                <a:latin typeface="+mn-lt"/>
                <a:ea typeface="+mn-ea"/>
                <a:cs typeface="+mn-cs"/>
              </a:rPr>
              <a:t>Biogreen</a:t>
            </a:r>
            <a:r>
              <a:rPr lang="en-US" sz="1200" kern="1200" dirty="0">
                <a:solidFill>
                  <a:schemeClr val="tx1"/>
                </a:solidFill>
                <a:effectLst/>
                <a:latin typeface="+mn-lt"/>
                <a:ea typeface="+mn-ea"/>
                <a:cs typeface="+mn-cs"/>
              </a:rPr>
              <a:t>® contributes to the </a:t>
            </a:r>
            <a:r>
              <a:rPr lang="en-US" sz="1200" kern="1200" dirty="0" err="1">
                <a:solidFill>
                  <a:schemeClr val="tx1"/>
                </a:solidFill>
                <a:effectLst/>
                <a:latin typeface="+mn-lt"/>
                <a:ea typeface="+mn-ea"/>
                <a:cs typeface="+mn-cs"/>
              </a:rPr>
              <a:t>decarbonization</a:t>
            </a:r>
            <a:r>
              <a:rPr lang="en-US" sz="1200" kern="1200" dirty="0">
                <a:solidFill>
                  <a:schemeClr val="tx1"/>
                </a:solidFill>
                <a:effectLst/>
                <a:latin typeface="+mn-lt"/>
                <a:ea typeface="+mn-ea"/>
                <a:cs typeface="+mn-cs"/>
              </a:rPr>
              <a:t> of industries. </a:t>
            </a:r>
            <a:r>
              <a:rPr lang="en-US" sz="1200" kern="1200" dirty="0" err="1">
                <a:solidFill>
                  <a:schemeClr val="tx1"/>
                </a:solidFill>
                <a:effectLst/>
                <a:latin typeface="+mn-lt"/>
                <a:ea typeface="+mn-ea"/>
                <a:cs typeface="+mn-cs"/>
              </a:rPr>
              <a:t>Biogreen</a:t>
            </a:r>
            <a:r>
              <a:rPr lang="en-US" sz="1200" kern="1200" dirty="0">
                <a:solidFill>
                  <a:schemeClr val="tx1"/>
                </a:solidFill>
                <a:effectLst/>
                <a:latin typeface="+mn-lt"/>
                <a:ea typeface="+mn-ea"/>
                <a:cs typeface="+mn-cs"/>
              </a:rPr>
              <a:t>® offers a continuous process based on the </a:t>
            </a:r>
            <a:r>
              <a:rPr lang="en-US" sz="1200" kern="1200" dirty="0" err="1">
                <a:solidFill>
                  <a:schemeClr val="tx1"/>
                </a:solidFill>
                <a:effectLst/>
                <a:latin typeface="+mn-lt"/>
                <a:ea typeface="+mn-ea"/>
                <a:cs typeface="+mn-cs"/>
              </a:rPr>
              <a:t>Spirajoule</a:t>
            </a:r>
            <a:r>
              <a:rPr lang="en-US" sz="1200" kern="1200" dirty="0">
                <a:solidFill>
                  <a:schemeClr val="tx1"/>
                </a:solidFill>
                <a:effectLst/>
                <a:latin typeface="+mn-lt"/>
                <a:ea typeface="+mn-ea"/>
                <a:cs typeface="+mn-cs"/>
              </a:rPr>
              <a:t>® technology, an exclusive process for thermal treatment. The centerpiece of the process is a hollow shaft screw conveyor that is heated by a low voltage current.“ (</a:t>
            </a:r>
            <a:r>
              <a:rPr lang="en-GB" sz="1200" kern="1200" dirty="0" err="1">
                <a:solidFill>
                  <a:schemeClr val="tx1"/>
                </a:solidFill>
                <a:effectLst/>
                <a:latin typeface="+mn-lt"/>
                <a:ea typeface="+mn-ea"/>
                <a:cs typeface="+mn-cs"/>
              </a:rPr>
              <a:t>Colmorgen</a:t>
            </a:r>
            <a:r>
              <a:rPr lang="en-GB" sz="1200" kern="1200" dirty="0">
                <a:solidFill>
                  <a:schemeClr val="tx1"/>
                </a:solidFill>
                <a:effectLst/>
                <a:latin typeface="+mn-lt"/>
                <a:ea typeface="+mn-ea"/>
                <a:cs typeface="+mn-cs"/>
              </a:rPr>
              <a:t> and Khawaja, 2019)</a:t>
            </a:r>
          </a:p>
          <a:p>
            <a:r>
              <a:rPr lang="en-GB" sz="1200" kern="1200" dirty="0">
                <a:solidFill>
                  <a:schemeClr val="tx1"/>
                </a:solidFill>
                <a:effectLst/>
                <a:latin typeface="+mn-lt"/>
                <a:ea typeface="+mn-ea"/>
                <a:cs typeface="+mn-cs"/>
              </a:rPr>
              <a:t> </a:t>
            </a:r>
          </a:p>
          <a:p>
            <a:r>
              <a:rPr lang="en-GB" sz="1200" kern="1200" dirty="0" err="1">
                <a:solidFill>
                  <a:schemeClr val="tx1"/>
                </a:solidFill>
                <a:effectLst/>
                <a:latin typeface="+mn-lt"/>
                <a:ea typeface="+mn-ea"/>
                <a:cs typeface="+mn-cs"/>
              </a:rPr>
              <a:t>Colmorgen</a:t>
            </a:r>
            <a:r>
              <a:rPr lang="en-GB" sz="1200" kern="1200" dirty="0">
                <a:solidFill>
                  <a:schemeClr val="tx1"/>
                </a:solidFill>
                <a:effectLst/>
                <a:latin typeface="+mn-lt"/>
                <a:ea typeface="+mn-ea"/>
                <a:cs typeface="+mn-cs"/>
              </a:rPr>
              <a:t>, F., Khawaja, C. (2019): Small-scale technology options for regional </a:t>
            </a:r>
            <a:r>
              <a:rPr lang="en-GB" sz="1200" kern="1200" dirty="0" err="1">
                <a:solidFill>
                  <a:schemeClr val="tx1"/>
                </a:solidFill>
                <a:effectLst/>
                <a:latin typeface="+mn-lt"/>
                <a:ea typeface="+mn-ea"/>
                <a:cs typeface="+mn-cs"/>
              </a:rPr>
              <a:t>bioeconomies</a:t>
            </a:r>
            <a:r>
              <a:rPr lang="en-GB" sz="1200" kern="1200" dirty="0">
                <a:solidFill>
                  <a:schemeClr val="tx1"/>
                </a:solidFill>
                <a:effectLst/>
                <a:latin typeface="+mn-lt"/>
                <a:ea typeface="+mn-ea"/>
                <a:cs typeface="+mn-cs"/>
              </a:rPr>
              <a:t>. BE-Rural Project, </a:t>
            </a:r>
            <a:r>
              <a:rPr lang="en-GB" sz="1200" kern="1200" dirty="0">
                <a:solidFill>
                  <a:schemeClr val="tx1"/>
                </a:solidFill>
                <a:effectLst/>
                <a:latin typeface="+mn-lt"/>
                <a:ea typeface="+mn-ea"/>
                <a:cs typeface="+mn-cs"/>
                <a:hlinkClick r:id="rId3"/>
              </a:rPr>
              <a:t>https://be-rural.eu/</a:t>
            </a:r>
            <a:r>
              <a:rPr lang="en-GB" sz="1200" kern="1200" dirty="0">
                <a:solidFill>
                  <a:schemeClr val="tx1"/>
                </a:solidFill>
                <a:effectLst/>
                <a:latin typeface="+mn-lt"/>
                <a:ea typeface="+mn-ea"/>
                <a:cs typeface="+mn-cs"/>
              </a:rPr>
              <a:t>. WIP Renewable Energies, Munich.</a:t>
            </a: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Biogreen</a:t>
            </a:r>
            <a:r>
              <a:rPr lang="en-US" sz="1200" kern="1200" dirty="0">
                <a:solidFill>
                  <a:schemeClr val="tx1"/>
                </a:solidFill>
                <a:effectLst/>
                <a:latin typeface="+mn-lt"/>
                <a:ea typeface="+mn-ea"/>
                <a:cs typeface="+mn-cs"/>
              </a:rPr>
              <a:t>© is a simple and flexible pyrolysis solution to produce </a:t>
            </a:r>
            <a:r>
              <a:rPr lang="en-US" sz="1200" kern="1200" dirty="0" err="1">
                <a:solidFill>
                  <a:schemeClr val="tx1"/>
                </a:solidFill>
                <a:effectLst/>
                <a:latin typeface="+mn-lt"/>
                <a:ea typeface="+mn-ea"/>
                <a:cs typeface="+mn-cs"/>
              </a:rPr>
              <a:t>biochar</a:t>
            </a:r>
            <a:r>
              <a:rPr lang="en-US" sz="1200" kern="1200" dirty="0">
                <a:solidFill>
                  <a:schemeClr val="tx1"/>
                </a:solidFill>
                <a:effectLst/>
                <a:latin typeface="+mn-lt"/>
                <a:ea typeface="+mn-ea"/>
                <a:cs typeface="+mn-cs"/>
              </a:rPr>
              <a:t>, oil, solid fuels and syngas from your biomass residues. Company website </a:t>
            </a:r>
            <a:r>
              <a:rPr lang="en-US" sz="1200" kern="1200" dirty="0">
                <a:solidFill>
                  <a:schemeClr val="tx1"/>
                </a:solidFill>
                <a:effectLst/>
                <a:latin typeface="+mn-lt"/>
                <a:ea typeface="+mn-ea"/>
                <a:cs typeface="+mn-cs"/>
                <a:sym typeface="Wingdings" charset="2"/>
              </a:rPr>
              <a:t></a:t>
            </a:r>
            <a:r>
              <a:rPr lang="en-US"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hlinkClick r:id="rId4"/>
              </a:rPr>
              <a:t>http://www.biogreen-energy.com/</a:t>
            </a:r>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a:p>
            <a:pPr defTabSz="966612">
              <a:defRPr/>
            </a:pPr>
            <a:endParaRPr lang="en-GB" sz="1300" dirty="0">
              <a:solidFill>
                <a:schemeClr val="bg1"/>
              </a:solidFill>
              <a:latin typeface="Roboto" panose="02000000000000000000" pitchFamily="2" charset="0"/>
              <a:ea typeface="Roboto" panose="02000000000000000000" pitchFamily="2"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5C06AA30-1F3A-40F5-B663-9003C0E10A41}" type="slidenum">
              <a:rPr lang="en-GB" smtClean="0"/>
              <a:t>14</a:t>
            </a:fld>
            <a:endParaRPr lang="en-GB"/>
          </a:p>
        </p:txBody>
      </p:sp>
    </p:spTree>
    <p:extLst>
      <p:ext uri="{BB962C8B-B14F-4D97-AF65-F5344CB8AC3E}">
        <p14:creationId xmlns:p14="http://schemas.microsoft.com/office/powerpoint/2010/main" val="1708374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Spawnfoam</a:t>
            </a:r>
            <a:r>
              <a:rPr lang="en-US" sz="1200" kern="1200" dirty="0">
                <a:solidFill>
                  <a:schemeClr val="tx1"/>
                </a:solidFill>
                <a:effectLst/>
                <a:latin typeface="+mn-lt"/>
                <a:ea typeface="+mn-ea"/>
                <a:cs typeface="+mn-cs"/>
              </a:rPr>
              <a:t> developed a process, which enables them to produce an innovative </a:t>
            </a:r>
            <a:r>
              <a:rPr lang="en-US" sz="1200" kern="1200" dirty="0" err="1">
                <a:solidFill>
                  <a:schemeClr val="tx1"/>
                </a:solidFill>
                <a:effectLst/>
                <a:latin typeface="+mn-lt"/>
                <a:ea typeface="+mn-ea"/>
                <a:cs typeface="+mn-cs"/>
              </a:rPr>
              <a:t>biocomposite</a:t>
            </a:r>
            <a:r>
              <a:rPr lang="en-US" sz="1200" kern="1200" dirty="0">
                <a:solidFill>
                  <a:schemeClr val="tx1"/>
                </a:solidFill>
                <a:effectLst/>
                <a:latin typeface="+mn-lt"/>
                <a:ea typeface="+mn-ea"/>
                <a:cs typeface="+mn-cs"/>
              </a:rPr>
              <a:t> material made of fungi, organic additives and biomass from the surrounding agroindustry and forestry. The chopped and blended biomass used is the raw material base for the process. The key of </a:t>
            </a:r>
            <a:r>
              <a:rPr lang="en-US" sz="1200" kern="1200" dirty="0" err="1">
                <a:solidFill>
                  <a:schemeClr val="tx1"/>
                </a:solidFill>
                <a:effectLst/>
                <a:latin typeface="+mn-lt"/>
                <a:ea typeface="+mn-ea"/>
                <a:cs typeface="+mn-cs"/>
              </a:rPr>
              <a:t>Spawnfoam</a:t>
            </a:r>
            <a:r>
              <a:rPr lang="en-US" sz="1200" kern="1200" dirty="0">
                <a:solidFill>
                  <a:schemeClr val="tx1"/>
                </a:solidFill>
                <a:effectLst/>
                <a:latin typeface="+mn-lt"/>
                <a:ea typeface="+mn-ea"/>
                <a:cs typeface="+mn-cs"/>
              </a:rPr>
              <a:t> is the application of mycelium, which works as a bonding agent to cohere the biomass particles. Finally, the composite material can be pressed and molded in different shapes, depending on the desired product”. (</a:t>
            </a:r>
            <a:r>
              <a:rPr lang="en-GB" sz="1200" kern="1200" dirty="0" err="1">
                <a:solidFill>
                  <a:schemeClr val="tx1"/>
                </a:solidFill>
                <a:effectLst/>
                <a:latin typeface="+mn-lt"/>
                <a:ea typeface="+mn-ea"/>
                <a:cs typeface="+mn-cs"/>
              </a:rPr>
              <a:t>Colmorgen</a:t>
            </a:r>
            <a:r>
              <a:rPr lang="en-GB" sz="1200" kern="1200" dirty="0">
                <a:solidFill>
                  <a:schemeClr val="tx1"/>
                </a:solidFill>
                <a:effectLst/>
                <a:latin typeface="+mn-lt"/>
                <a:ea typeface="+mn-ea"/>
                <a:cs typeface="+mn-cs"/>
              </a:rPr>
              <a:t> and Khawaja, 2019)</a:t>
            </a:r>
          </a:p>
          <a:p>
            <a:r>
              <a:rPr lang="en-GB" sz="1200" kern="1200" dirty="0">
                <a:solidFill>
                  <a:schemeClr val="tx1"/>
                </a:solidFill>
                <a:effectLst/>
                <a:latin typeface="+mn-lt"/>
                <a:ea typeface="+mn-ea"/>
                <a:cs typeface="+mn-cs"/>
              </a:rPr>
              <a:t> </a:t>
            </a:r>
          </a:p>
          <a:p>
            <a:r>
              <a:rPr lang="en-GB" sz="1200" kern="1200" dirty="0" err="1">
                <a:solidFill>
                  <a:schemeClr val="tx1"/>
                </a:solidFill>
                <a:effectLst/>
                <a:latin typeface="+mn-lt"/>
                <a:ea typeface="+mn-ea"/>
                <a:cs typeface="+mn-cs"/>
              </a:rPr>
              <a:t>Colmorgen</a:t>
            </a:r>
            <a:r>
              <a:rPr lang="en-GB" sz="1200" kern="1200" dirty="0">
                <a:solidFill>
                  <a:schemeClr val="tx1"/>
                </a:solidFill>
                <a:effectLst/>
                <a:latin typeface="+mn-lt"/>
                <a:ea typeface="+mn-ea"/>
                <a:cs typeface="+mn-cs"/>
              </a:rPr>
              <a:t>, F., Khawaja, C. (2019): Small-scale technology options for regional </a:t>
            </a:r>
            <a:r>
              <a:rPr lang="en-GB" sz="1200" kern="1200" dirty="0" err="1">
                <a:solidFill>
                  <a:schemeClr val="tx1"/>
                </a:solidFill>
                <a:effectLst/>
                <a:latin typeface="+mn-lt"/>
                <a:ea typeface="+mn-ea"/>
                <a:cs typeface="+mn-cs"/>
              </a:rPr>
              <a:t>bioeconomies</a:t>
            </a:r>
            <a:r>
              <a:rPr lang="en-GB" sz="1200" kern="1200" dirty="0">
                <a:solidFill>
                  <a:schemeClr val="tx1"/>
                </a:solidFill>
                <a:effectLst/>
                <a:latin typeface="+mn-lt"/>
                <a:ea typeface="+mn-ea"/>
                <a:cs typeface="+mn-cs"/>
              </a:rPr>
              <a:t>. BE-Rural Project, </a:t>
            </a:r>
            <a:r>
              <a:rPr lang="en-GB" sz="1200" kern="1200" dirty="0">
                <a:solidFill>
                  <a:schemeClr val="tx1"/>
                </a:solidFill>
                <a:effectLst/>
                <a:latin typeface="+mn-lt"/>
                <a:ea typeface="+mn-ea"/>
                <a:cs typeface="+mn-cs"/>
                <a:hlinkClick r:id="rId3"/>
              </a:rPr>
              <a:t>https://be-rural.eu/</a:t>
            </a:r>
            <a:r>
              <a:rPr lang="en-GB" sz="1200" kern="1200" dirty="0">
                <a:solidFill>
                  <a:schemeClr val="tx1"/>
                </a:solidFill>
                <a:effectLst/>
                <a:latin typeface="+mn-lt"/>
                <a:ea typeface="+mn-ea"/>
                <a:cs typeface="+mn-cs"/>
              </a:rPr>
              <a:t>. WIP Renewable Energies, Munich.</a:t>
            </a:r>
          </a:p>
          <a:p>
            <a:endParaRPr lang="en-GB" dirty="0"/>
          </a:p>
        </p:txBody>
      </p:sp>
      <p:sp>
        <p:nvSpPr>
          <p:cNvPr id="4" name="Slide Number Placeholder 3"/>
          <p:cNvSpPr>
            <a:spLocks noGrp="1"/>
          </p:cNvSpPr>
          <p:nvPr>
            <p:ph type="sldNum" sz="quarter" idx="5"/>
          </p:nvPr>
        </p:nvSpPr>
        <p:spPr/>
        <p:txBody>
          <a:bodyPr/>
          <a:lstStyle/>
          <a:p>
            <a:fld id="{5C06AA30-1F3A-40F5-B663-9003C0E10A41}" type="slidenum">
              <a:rPr lang="en-GB" smtClean="0"/>
              <a:t>15</a:t>
            </a:fld>
            <a:endParaRPr lang="en-GB"/>
          </a:p>
        </p:txBody>
      </p:sp>
    </p:spTree>
    <p:extLst>
      <p:ext uri="{BB962C8B-B14F-4D97-AF65-F5344CB8AC3E}">
        <p14:creationId xmlns:p14="http://schemas.microsoft.com/office/powerpoint/2010/main" val="502554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Erpék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Ind</a:t>
            </a:r>
            <a:r>
              <a:rPr lang="en-US" sz="1200" kern="1200" dirty="0">
                <a:solidFill>
                  <a:schemeClr val="tx1"/>
                </a:solidFill>
                <a:effectLst/>
                <a:latin typeface="+mn-lt"/>
                <a:ea typeface="+mn-ea"/>
                <a:cs typeface="+mn-cs"/>
              </a:rPr>
              <a:t> offers a mobile wood chipping unit which can be fed with wood based raw material from forest industry, agriculture and municipalities. The </a:t>
            </a:r>
            <a:r>
              <a:rPr lang="en-US" sz="1200" kern="1200" dirty="0" err="1">
                <a:solidFill>
                  <a:schemeClr val="tx1"/>
                </a:solidFill>
                <a:effectLst/>
                <a:latin typeface="+mn-lt"/>
                <a:ea typeface="+mn-ea"/>
                <a:cs typeface="+mn-cs"/>
              </a:rPr>
              <a:t>woodchipper</a:t>
            </a:r>
            <a:r>
              <a:rPr lang="en-US" sz="1200" kern="1200" dirty="0">
                <a:solidFill>
                  <a:schemeClr val="tx1"/>
                </a:solidFill>
                <a:effectLst/>
                <a:latin typeface="+mn-lt"/>
                <a:ea typeface="+mn-ea"/>
                <a:cs typeface="+mn-cs"/>
              </a:rPr>
              <a:t> is mounted on a trailer chassis why it is highly flexible and suitable for different surfaces. Since the </a:t>
            </a:r>
            <a:r>
              <a:rPr lang="en-US" sz="1200" kern="1200" dirty="0" err="1">
                <a:solidFill>
                  <a:schemeClr val="tx1"/>
                </a:solidFill>
                <a:effectLst/>
                <a:latin typeface="+mn-lt"/>
                <a:ea typeface="+mn-ea"/>
                <a:cs typeface="+mn-cs"/>
              </a:rPr>
              <a:t>woodchipper</a:t>
            </a:r>
            <a:r>
              <a:rPr lang="en-US" sz="1200" kern="1200" dirty="0">
                <a:solidFill>
                  <a:schemeClr val="tx1"/>
                </a:solidFill>
                <a:effectLst/>
                <a:latin typeface="+mn-lt"/>
                <a:ea typeface="+mn-ea"/>
                <a:cs typeface="+mn-cs"/>
              </a:rPr>
              <a:t> is driven by an integrated 60 HP diesel engine, it can work autonomously without any external power. The feeding of the chipper is done manually. In one hour, up to 15 m3 of chipped biomass can be produced. The volume of the raw materials can be reduced to 25% whereby the transport and logistic process of wood materials becomes simpler and cheaper”. (</a:t>
            </a:r>
            <a:r>
              <a:rPr lang="en-GB" sz="1200" kern="1200" dirty="0" err="1">
                <a:solidFill>
                  <a:schemeClr val="tx1"/>
                </a:solidFill>
                <a:effectLst/>
                <a:latin typeface="+mn-lt"/>
                <a:ea typeface="+mn-ea"/>
                <a:cs typeface="+mn-cs"/>
              </a:rPr>
              <a:t>Colmorgen</a:t>
            </a:r>
            <a:r>
              <a:rPr lang="en-GB" sz="1200" kern="1200" dirty="0">
                <a:solidFill>
                  <a:schemeClr val="tx1"/>
                </a:solidFill>
                <a:effectLst/>
                <a:latin typeface="+mn-lt"/>
                <a:ea typeface="+mn-ea"/>
                <a:cs typeface="+mn-cs"/>
              </a:rPr>
              <a:t> and Khawaja, 2019)</a:t>
            </a:r>
          </a:p>
          <a:p>
            <a:r>
              <a:rPr lang="en-GB" sz="1200" kern="1200" dirty="0">
                <a:solidFill>
                  <a:schemeClr val="tx1"/>
                </a:solidFill>
                <a:effectLst/>
                <a:latin typeface="+mn-lt"/>
                <a:ea typeface="+mn-ea"/>
                <a:cs typeface="+mn-cs"/>
              </a:rPr>
              <a:t> </a:t>
            </a:r>
          </a:p>
          <a:p>
            <a:r>
              <a:rPr lang="en-GB" sz="1200" kern="1200" dirty="0" err="1">
                <a:solidFill>
                  <a:schemeClr val="tx1"/>
                </a:solidFill>
                <a:effectLst/>
                <a:latin typeface="+mn-lt"/>
                <a:ea typeface="+mn-ea"/>
                <a:cs typeface="+mn-cs"/>
              </a:rPr>
              <a:t>Colmorgen</a:t>
            </a:r>
            <a:r>
              <a:rPr lang="en-GB" sz="1200" kern="1200" dirty="0">
                <a:solidFill>
                  <a:schemeClr val="tx1"/>
                </a:solidFill>
                <a:effectLst/>
                <a:latin typeface="+mn-lt"/>
                <a:ea typeface="+mn-ea"/>
                <a:cs typeface="+mn-cs"/>
              </a:rPr>
              <a:t>, F., Khawaja, C. (2019): Small-scale technology options for regional </a:t>
            </a:r>
            <a:r>
              <a:rPr lang="en-GB" sz="1200" kern="1200" dirty="0" err="1">
                <a:solidFill>
                  <a:schemeClr val="tx1"/>
                </a:solidFill>
                <a:effectLst/>
                <a:latin typeface="+mn-lt"/>
                <a:ea typeface="+mn-ea"/>
                <a:cs typeface="+mn-cs"/>
              </a:rPr>
              <a:t>bioeconomies</a:t>
            </a:r>
            <a:r>
              <a:rPr lang="en-GB" sz="1200" kern="1200" dirty="0">
                <a:solidFill>
                  <a:schemeClr val="tx1"/>
                </a:solidFill>
                <a:effectLst/>
                <a:latin typeface="+mn-lt"/>
                <a:ea typeface="+mn-ea"/>
                <a:cs typeface="+mn-cs"/>
              </a:rPr>
              <a:t>. BE-Rural Project, </a:t>
            </a:r>
            <a:r>
              <a:rPr lang="en-GB" sz="1200" kern="1200" dirty="0">
                <a:solidFill>
                  <a:schemeClr val="tx1"/>
                </a:solidFill>
                <a:effectLst/>
                <a:latin typeface="+mn-lt"/>
                <a:ea typeface="+mn-ea"/>
                <a:cs typeface="+mn-cs"/>
                <a:hlinkClick r:id="rId3"/>
              </a:rPr>
              <a:t>https://be-rural.eu/</a:t>
            </a:r>
            <a:r>
              <a:rPr lang="en-GB" sz="1200" kern="1200" dirty="0">
                <a:solidFill>
                  <a:schemeClr val="tx1"/>
                </a:solidFill>
                <a:effectLst/>
                <a:latin typeface="+mn-lt"/>
                <a:ea typeface="+mn-ea"/>
                <a:cs typeface="+mn-cs"/>
              </a:rPr>
              <a:t>. WIP Renewable Energies, Munich.</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Wood chips can be divided into the following groups:</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Forest chips </a:t>
            </a:r>
            <a:r>
              <a:rPr lang="en-GB" sz="1200" kern="1200" dirty="0">
                <a:solidFill>
                  <a:schemeClr val="tx1"/>
                </a:solidFill>
                <a:effectLst/>
                <a:latin typeface="+mn-lt"/>
                <a:ea typeface="+mn-ea"/>
                <a:cs typeface="+mn-cs"/>
              </a:rPr>
              <a:t>(produced from logs, whole trees, logging residues, or stumps)</a:t>
            </a:r>
          </a:p>
          <a:p>
            <a:r>
              <a:rPr lang="en-GB" sz="1200" b="1" kern="1200" dirty="0">
                <a:solidFill>
                  <a:schemeClr val="tx1"/>
                </a:solidFill>
                <a:effectLst/>
                <a:latin typeface="+mn-lt"/>
                <a:ea typeface="+mn-ea"/>
                <a:cs typeface="+mn-cs"/>
              </a:rPr>
              <a:t>Wood residue chips </a:t>
            </a:r>
            <a:r>
              <a:rPr lang="en-GB" sz="1200" kern="1200" dirty="0">
                <a:solidFill>
                  <a:schemeClr val="tx1"/>
                </a:solidFill>
                <a:effectLst/>
                <a:latin typeface="+mn-lt"/>
                <a:ea typeface="+mn-ea"/>
                <a:cs typeface="+mn-cs"/>
              </a:rPr>
              <a:t>(produced from untreated wood residues, recycled wood, offcuts)</a:t>
            </a:r>
          </a:p>
          <a:p>
            <a:r>
              <a:rPr lang="en-GB" sz="1200" b="1" kern="1200" dirty="0">
                <a:solidFill>
                  <a:schemeClr val="tx1"/>
                </a:solidFill>
                <a:effectLst/>
                <a:latin typeface="+mn-lt"/>
                <a:ea typeface="+mn-ea"/>
                <a:cs typeface="+mn-cs"/>
              </a:rPr>
              <a:t>Sawing residue chips </a:t>
            </a:r>
            <a:r>
              <a:rPr lang="en-GB" sz="1200" kern="1200" dirty="0">
                <a:solidFill>
                  <a:schemeClr val="tx1"/>
                </a:solidFill>
                <a:effectLst/>
                <a:latin typeface="+mn-lt"/>
                <a:ea typeface="+mn-ea"/>
                <a:cs typeface="+mn-cs"/>
              </a:rPr>
              <a:t>(produced from sawmill residues)</a:t>
            </a:r>
          </a:p>
          <a:p>
            <a:r>
              <a:rPr lang="en-GB" sz="1200" b="1" kern="1200" dirty="0">
                <a:solidFill>
                  <a:schemeClr val="tx1"/>
                </a:solidFill>
                <a:effectLst/>
                <a:latin typeface="+mn-lt"/>
                <a:ea typeface="+mn-ea"/>
                <a:cs typeface="+mn-cs"/>
              </a:rPr>
              <a:t>Short rotation coppice chips </a:t>
            </a:r>
            <a:r>
              <a:rPr lang="en-GB" sz="1200" kern="1200" dirty="0">
                <a:solidFill>
                  <a:schemeClr val="tx1"/>
                </a:solidFill>
                <a:effectLst/>
                <a:latin typeface="+mn-lt"/>
                <a:ea typeface="+mn-ea"/>
                <a:cs typeface="+mn-cs"/>
              </a:rPr>
              <a:t>(produced from energy crops)” (European Technology and Innovation Platform (2020) Wood chips, available at</a:t>
            </a:r>
            <a:r>
              <a:rPr lang="en-GB" sz="1200" kern="1200">
                <a:solidFill>
                  <a:schemeClr val="tx1"/>
                </a:solidFill>
                <a:effectLst/>
                <a:latin typeface="+mn-lt"/>
                <a:ea typeface="+mn-ea"/>
                <a:cs typeface="+mn-cs"/>
              </a:rPr>
              <a:t>: </a:t>
            </a:r>
            <a:r>
              <a:rPr lang="en-GB" sz="1200" kern="1200">
                <a:solidFill>
                  <a:schemeClr val="tx1"/>
                </a:solidFill>
                <a:effectLst/>
                <a:latin typeface="+mn-lt"/>
                <a:ea typeface="+mn-ea"/>
                <a:cs typeface="+mn-cs"/>
                <a:hlinkClick r:id="rId4"/>
              </a:rPr>
              <a:t>http</a:t>
            </a:r>
            <a:r>
              <a:rPr lang="en-GB" sz="1200" kern="1200" dirty="0">
                <a:solidFill>
                  <a:schemeClr val="tx1"/>
                </a:solidFill>
                <a:effectLst/>
                <a:latin typeface="+mn-lt"/>
                <a:ea typeface="+mn-ea"/>
                <a:cs typeface="+mn-cs"/>
                <a:hlinkClick r:id="rId4"/>
              </a:rPr>
              <a:t>://www.etipbioenergy.eu/value-chains/feedstocks/forestry/wood-chips</a:t>
            </a:r>
            <a:endParaRPr lang="en-GB" dirty="0"/>
          </a:p>
        </p:txBody>
      </p:sp>
      <p:sp>
        <p:nvSpPr>
          <p:cNvPr id="4" name="Slide Number Placeholder 3"/>
          <p:cNvSpPr>
            <a:spLocks noGrp="1"/>
          </p:cNvSpPr>
          <p:nvPr>
            <p:ph type="sldNum" sz="quarter" idx="5"/>
          </p:nvPr>
        </p:nvSpPr>
        <p:spPr/>
        <p:txBody>
          <a:bodyPr/>
          <a:lstStyle/>
          <a:p>
            <a:fld id="{5C06AA30-1F3A-40F5-B663-9003C0E10A41}" type="slidenum">
              <a:rPr lang="en-GB" smtClean="0"/>
              <a:t>16</a:t>
            </a:fld>
            <a:endParaRPr lang="en-GB"/>
          </a:p>
        </p:txBody>
      </p:sp>
    </p:spTree>
    <p:extLst>
      <p:ext uri="{BB962C8B-B14F-4D97-AF65-F5344CB8AC3E}">
        <p14:creationId xmlns:p14="http://schemas.microsoft.com/office/powerpoint/2010/main" val="43329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The Latvia Bioeocnomy Strategy includes </a:t>
            </a:r>
            <a:r>
              <a:rPr lang="en-US" dirty="0"/>
              <a:t>producing more sustainable and environmentally-friendly products, and also completely new products (Country Profile:  Latvia [</a:t>
            </a:r>
            <a:r>
              <a:rPr lang="en-GB" dirty="0">
                <a:hlinkClick r:id="rId3"/>
              </a:rPr>
              <a:t>https://biooekonomierat.de/fileadmin/profiles_for_map/Country_profile_Latvia_1.pdf</a:t>
            </a:r>
            <a:r>
              <a:rPr lang="en-GB" dirty="0"/>
              <a:t>])</a:t>
            </a:r>
          </a:p>
          <a:p>
            <a:endParaRPr lang="en-GB" dirty="0"/>
          </a:p>
          <a:p>
            <a:r>
              <a:rPr lang="en-US" sz="1300" dirty="0"/>
              <a:t>Image and product information: </a:t>
            </a:r>
            <a:r>
              <a:rPr lang="en-US" sz="1300" dirty="0" err="1"/>
              <a:t>Biolat</a:t>
            </a:r>
            <a:r>
              <a:rPr lang="en-US" sz="1300" dirty="0"/>
              <a:t> ‘</a:t>
            </a:r>
            <a:r>
              <a:rPr lang="en-GB" sz="1300" dirty="0"/>
              <a:t>Healthy drink Ho-Fi 0.05 %’ (2020a) available at: [</a:t>
            </a:r>
            <a:r>
              <a:rPr lang="en-GB" sz="1300" u="sng" dirty="0">
                <a:hlinkClick r:id="rId4"/>
              </a:rPr>
              <a:t>https://www.biolat.lv/en/products/hofi-en/</a:t>
            </a:r>
            <a:r>
              <a:rPr lang="en-GB" sz="1300" dirty="0"/>
              <a:t>]</a:t>
            </a:r>
            <a:endParaRPr lang="en-US" dirty="0"/>
          </a:p>
        </p:txBody>
      </p:sp>
      <p:sp>
        <p:nvSpPr>
          <p:cNvPr id="4" name="Foliennummernplatzhalter 3"/>
          <p:cNvSpPr>
            <a:spLocks noGrp="1"/>
          </p:cNvSpPr>
          <p:nvPr>
            <p:ph type="sldNum" sz="quarter" idx="5"/>
          </p:nvPr>
        </p:nvSpPr>
        <p:spPr/>
        <p:txBody>
          <a:bodyPr/>
          <a:lstStyle/>
          <a:p>
            <a:fld id="{F4B9ABF1-A5E8-FF4C-953A-B9DDF0BF59CB}" type="slidenum">
              <a:rPr lang="de-DE" smtClean="0"/>
              <a:t>17</a:t>
            </a:fld>
            <a:endParaRPr lang="de-DE"/>
          </a:p>
        </p:txBody>
      </p:sp>
    </p:spTree>
    <p:extLst>
      <p:ext uri="{BB962C8B-B14F-4D97-AF65-F5344CB8AC3E}">
        <p14:creationId xmlns:p14="http://schemas.microsoft.com/office/powerpoint/2010/main" val="1828648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How do they link with the SDGs? – less plastic use</a:t>
            </a:r>
          </a:p>
          <a:p>
            <a:r>
              <a:rPr lang="en-US" dirty="0"/>
              <a:t>What other plastic products can be made of wood instead? – link to products in their everyday life</a:t>
            </a:r>
          </a:p>
          <a:p>
            <a:endParaRPr lang="en-US" dirty="0"/>
          </a:p>
          <a:p>
            <a:r>
              <a:rPr lang="en-US" sz="1300" u="sng" dirty="0">
                <a:hlinkClick r:id="rId3"/>
              </a:rPr>
              <a:t>https://www.wild-good.com/</a:t>
            </a:r>
            <a:endParaRPr lang="en-GB" dirty="0"/>
          </a:p>
        </p:txBody>
      </p:sp>
      <p:sp>
        <p:nvSpPr>
          <p:cNvPr id="4" name="Slide Number Placeholder 3"/>
          <p:cNvSpPr>
            <a:spLocks noGrp="1"/>
          </p:cNvSpPr>
          <p:nvPr>
            <p:ph type="sldNum" sz="quarter" idx="5"/>
          </p:nvPr>
        </p:nvSpPr>
        <p:spPr/>
        <p:txBody>
          <a:bodyPr/>
          <a:lstStyle/>
          <a:p>
            <a:fld id="{5C06AA30-1F3A-40F5-B663-9003C0E10A41}" type="slidenum">
              <a:rPr lang="en-GB" smtClean="0"/>
              <a:t>18</a:t>
            </a:fld>
            <a:endParaRPr lang="en-GB"/>
          </a:p>
        </p:txBody>
      </p:sp>
    </p:spTree>
    <p:extLst>
      <p:ext uri="{BB962C8B-B14F-4D97-AF65-F5344CB8AC3E}">
        <p14:creationId xmlns:p14="http://schemas.microsoft.com/office/powerpoint/2010/main" val="1570779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These products are also made from forest biomass and with further investment and development in the Latvian regions these too could be produced there.</a:t>
            </a:r>
            <a:endParaRPr lang="en-US" dirty="0"/>
          </a:p>
          <a:p>
            <a:r>
              <a:rPr lang="en-US" dirty="0"/>
              <a:t>Guess what the products are made from before explaining.</a:t>
            </a:r>
          </a:p>
          <a:p>
            <a:endParaRPr lang="en-US" dirty="0"/>
          </a:p>
          <a:p>
            <a:r>
              <a:rPr lang="en-GB" dirty="0"/>
              <a:t>Discuss benefits and who would be willing to buy this instead</a:t>
            </a:r>
          </a:p>
          <a:p>
            <a:endParaRPr lang="en-GB" dirty="0"/>
          </a:p>
          <a:p>
            <a:r>
              <a:rPr lang="en-GB" sz="1200" u="sng" kern="1200" dirty="0">
                <a:solidFill>
                  <a:schemeClr val="tx1"/>
                </a:solidFill>
                <a:effectLst/>
                <a:latin typeface="+mn-lt"/>
                <a:ea typeface="+mn-ea"/>
                <a:cs typeface="+mn-cs"/>
                <a:hlinkClick r:id="rId3"/>
              </a:rPr>
              <a:t>https://www.sulapac.com/</a:t>
            </a:r>
            <a:r>
              <a:rPr lang="en-GB" dirty="0"/>
              <a:t>. </a:t>
            </a:r>
          </a:p>
        </p:txBody>
      </p:sp>
      <p:sp>
        <p:nvSpPr>
          <p:cNvPr id="4" name="Slide Number Placeholder 3"/>
          <p:cNvSpPr>
            <a:spLocks noGrp="1"/>
          </p:cNvSpPr>
          <p:nvPr>
            <p:ph type="sldNum" sz="quarter" idx="5"/>
          </p:nvPr>
        </p:nvSpPr>
        <p:spPr/>
        <p:txBody>
          <a:bodyPr/>
          <a:lstStyle/>
          <a:p>
            <a:fld id="{F4B9ABF1-A5E8-FF4C-953A-B9DDF0BF59CB}" type="slidenum">
              <a:rPr lang="de-DE" smtClean="0"/>
              <a:t>19</a:t>
            </a:fld>
            <a:endParaRPr lang="de-DE"/>
          </a:p>
        </p:txBody>
      </p:sp>
    </p:spTree>
    <p:extLst>
      <p:ext uri="{BB962C8B-B14F-4D97-AF65-F5344CB8AC3E}">
        <p14:creationId xmlns:p14="http://schemas.microsoft.com/office/powerpoint/2010/main" val="3007755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5"/>
          </p:nvPr>
        </p:nvSpPr>
        <p:spPr/>
        <p:txBody>
          <a:bodyPr/>
          <a:lstStyle/>
          <a:p>
            <a:fld id="{5C06AA30-1F3A-40F5-B663-9003C0E10A41}" type="slidenum">
              <a:rPr lang="en-GB" smtClean="0"/>
              <a:t>2</a:t>
            </a:fld>
            <a:endParaRPr lang="en-GB"/>
          </a:p>
        </p:txBody>
      </p:sp>
    </p:spTree>
    <p:extLst>
      <p:ext uri="{BB962C8B-B14F-4D97-AF65-F5344CB8AC3E}">
        <p14:creationId xmlns:p14="http://schemas.microsoft.com/office/powerpoint/2010/main" val="30528654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Guess percentage of material that is wood before showing information.</a:t>
            </a:r>
            <a:endParaRPr lang="en-GB" sz="1300" dirty="0"/>
          </a:p>
          <a:p>
            <a:r>
              <a:rPr lang="en-US" sz="1300" dirty="0"/>
              <a:t>Discuss benefits and drawbacks of using </a:t>
            </a:r>
            <a:r>
              <a:rPr lang="en-US" sz="1300" dirty="0" err="1"/>
              <a:t>woodbased</a:t>
            </a:r>
            <a:r>
              <a:rPr lang="en-US" sz="1300" dirty="0"/>
              <a:t> sink.</a:t>
            </a:r>
          </a:p>
          <a:p>
            <a:endParaRPr lang="en-US" sz="1300" dirty="0"/>
          </a:p>
          <a:p>
            <a:r>
              <a:rPr lang="en-GB" sz="1200" u="sng" kern="1200" dirty="0">
                <a:solidFill>
                  <a:schemeClr val="tx1"/>
                </a:solidFill>
                <a:effectLst/>
                <a:latin typeface="+mn-lt"/>
                <a:ea typeface="+mn-ea"/>
                <a:cs typeface="+mn-cs"/>
                <a:hlinkClick r:id="rId3"/>
              </a:rPr>
              <a:t>https://woodio.fi/</a:t>
            </a:r>
            <a:endParaRPr lang="en-GB" sz="1300" dirty="0"/>
          </a:p>
        </p:txBody>
      </p:sp>
      <p:sp>
        <p:nvSpPr>
          <p:cNvPr id="4" name="Slide Number Placeholder 3"/>
          <p:cNvSpPr>
            <a:spLocks noGrp="1"/>
          </p:cNvSpPr>
          <p:nvPr>
            <p:ph type="sldNum" sz="quarter" idx="5"/>
          </p:nvPr>
        </p:nvSpPr>
        <p:spPr/>
        <p:txBody>
          <a:bodyPr/>
          <a:lstStyle/>
          <a:p>
            <a:fld id="{5C06AA30-1F3A-40F5-B663-9003C0E10A41}" type="slidenum">
              <a:rPr lang="en-GB" smtClean="0"/>
              <a:t>20</a:t>
            </a:fld>
            <a:endParaRPr lang="en-GB"/>
          </a:p>
        </p:txBody>
      </p:sp>
    </p:spTree>
    <p:extLst>
      <p:ext uri="{BB962C8B-B14F-4D97-AF65-F5344CB8AC3E}">
        <p14:creationId xmlns:p14="http://schemas.microsoft.com/office/powerpoint/2010/main" val="3157831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can ask which SDGs linked to the product before they appear. </a:t>
            </a:r>
          </a:p>
          <a:p>
            <a:endParaRPr lang="en-US" dirty="0"/>
          </a:p>
          <a:p>
            <a:r>
              <a:rPr lang="en-US" dirty="0"/>
              <a:t>Spawnfoam (2020) ‘Products’ available at: [</a:t>
            </a:r>
            <a:r>
              <a:rPr lang="en-GB" dirty="0">
                <a:hlinkClick r:id="rId3"/>
              </a:rPr>
              <a:t>http://www.spawnfoam.pt/en/#products</a:t>
            </a:r>
            <a:r>
              <a:rPr lang="en-GB" dirty="0"/>
              <a:t>]</a:t>
            </a:r>
          </a:p>
        </p:txBody>
      </p:sp>
      <p:sp>
        <p:nvSpPr>
          <p:cNvPr id="4" name="Slide Number Placeholder 3"/>
          <p:cNvSpPr>
            <a:spLocks noGrp="1"/>
          </p:cNvSpPr>
          <p:nvPr>
            <p:ph type="sldNum" sz="quarter" idx="5"/>
          </p:nvPr>
        </p:nvSpPr>
        <p:spPr/>
        <p:txBody>
          <a:bodyPr/>
          <a:lstStyle/>
          <a:p>
            <a:fld id="{5C06AA30-1F3A-40F5-B663-9003C0E10A41}" type="slidenum">
              <a:rPr lang="en-GB" smtClean="0"/>
              <a:t>21</a:t>
            </a:fld>
            <a:endParaRPr lang="en-GB"/>
          </a:p>
        </p:txBody>
      </p:sp>
    </p:spTree>
    <p:extLst>
      <p:ext uri="{BB962C8B-B14F-4D97-AF65-F5344CB8AC3E}">
        <p14:creationId xmlns:p14="http://schemas.microsoft.com/office/powerpoint/2010/main" val="4172348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dirty="0"/>
              <a:t>Discuss renewable energy – why do we still use fossil fuels?</a:t>
            </a:r>
            <a:endParaRPr lang="en-GB" sz="1300" dirty="0"/>
          </a:p>
          <a:p>
            <a:endParaRPr lang="en-GB" dirty="0"/>
          </a:p>
          <a:p>
            <a:r>
              <a:rPr lang="en-GB" sz="1300" u="sng" dirty="0">
                <a:hlinkClick r:id="rId3"/>
              </a:rPr>
              <a:t>https://www.drax.com/</a:t>
            </a:r>
            <a:endParaRPr lang="en-GB" dirty="0"/>
          </a:p>
        </p:txBody>
      </p:sp>
      <p:sp>
        <p:nvSpPr>
          <p:cNvPr id="4" name="Slide Number Placeholder 3"/>
          <p:cNvSpPr>
            <a:spLocks noGrp="1"/>
          </p:cNvSpPr>
          <p:nvPr>
            <p:ph type="sldNum" sz="quarter" idx="5"/>
          </p:nvPr>
        </p:nvSpPr>
        <p:spPr/>
        <p:txBody>
          <a:bodyPr/>
          <a:lstStyle/>
          <a:p>
            <a:fld id="{5C06AA30-1F3A-40F5-B663-9003C0E10A41}" type="slidenum">
              <a:rPr lang="en-GB" smtClean="0"/>
              <a:t>22</a:t>
            </a:fld>
            <a:endParaRPr lang="en-GB"/>
          </a:p>
        </p:txBody>
      </p:sp>
    </p:spTree>
    <p:extLst>
      <p:ext uri="{BB962C8B-B14F-4D97-AF65-F5344CB8AC3E}">
        <p14:creationId xmlns:p14="http://schemas.microsoft.com/office/powerpoint/2010/main" val="2836791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Final summary points.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C06AA30-1F3A-40F5-B663-9003C0E10A41}" type="slidenum">
              <a:rPr lang="en-GB" smtClean="0"/>
              <a:t>23</a:t>
            </a:fld>
            <a:endParaRPr lang="en-GB"/>
          </a:p>
        </p:txBody>
      </p:sp>
    </p:spTree>
    <p:extLst>
      <p:ext uri="{BB962C8B-B14F-4D97-AF65-F5344CB8AC3E}">
        <p14:creationId xmlns:p14="http://schemas.microsoft.com/office/powerpoint/2010/main" val="8876218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508000"/>
            <a:ext cx="5486400" cy="3086100"/>
          </a:xfrm>
        </p:spPr>
      </p:sp>
      <p:sp>
        <p:nvSpPr>
          <p:cNvPr id="3" name="Notizenplatzhalter 2"/>
          <p:cNvSpPr>
            <a:spLocks noGrp="1"/>
          </p:cNvSpPr>
          <p:nvPr>
            <p:ph type="body" idx="1"/>
          </p:nvPr>
        </p:nvSpPr>
        <p:spPr/>
        <p:txBody>
          <a:bodyPr/>
          <a:lstStyle/>
          <a:p>
            <a:r>
              <a:rPr lang="en-GB" sz="1200" b="1" kern="1200" dirty="0">
                <a:solidFill>
                  <a:schemeClr val="tx1"/>
                </a:solidFill>
                <a:effectLst/>
                <a:latin typeface="+mn-lt"/>
                <a:ea typeface="+mn-ea"/>
                <a:cs typeface="+mn-cs"/>
              </a:rPr>
              <a:t>Notes to the teacher</a:t>
            </a:r>
            <a:r>
              <a:rPr lang="en-GB" sz="1200" kern="1200" dirty="0">
                <a:solidFill>
                  <a:schemeClr val="tx1"/>
                </a:solidFill>
                <a:effectLst/>
                <a:latin typeface="+mn-lt"/>
                <a:ea typeface="+mn-ea"/>
                <a:cs typeface="+mn-cs"/>
              </a:rPr>
              <a:t>: Speaker’s name to go in the </a:t>
            </a:r>
            <a:r>
              <a:rPr lang="en-GB" sz="1200" kern="1200">
                <a:solidFill>
                  <a:schemeClr val="tx1"/>
                </a:solidFill>
                <a:effectLst/>
                <a:latin typeface="+mn-lt"/>
                <a:ea typeface="+mn-ea"/>
                <a:cs typeface="+mn-cs"/>
              </a:rPr>
              <a:t>space at </a:t>
            </a:r>
            <a:r>
              <a:rPr lang="en-GB" sz="1200" kern="1200" dirty="0">
                <a:solidFill>
                  <a:schemeClr val="tx1"/>
                </a:solidFill>
                <a:effectLst/>
                <a:latin typeface="+mn-lt"/>
                <a:ea typeface="+mn-ea"/>
                <a:cs typeface="+mn-cs"/>
              </a:rPr>
              <a:t>the bottom left of the slide. This is the final slide of the presentation. Allow time for students/participants to ask any questions.</a:t>
            </a:r>
          </a:p>
        </p:txBody>
      </p:sp>
      <p:sp>
        <p:nvSpPr>
          <p:cNvPr id="4" name="Foliennummernplatzhalter 3"/>
          <p:cNvSpPr>
            <a:spLocks noGrp="1"/>
          </p:cNvSpPr>
          <p:nvPr>
            <p:ph type="sldNum" sz="quarter" idx="5"/>
          </p:nvPr>
        </p:nvSpPr>
        <p:spPr/>
        <p:txBody>
          <a:bodyPr/>
          <a:lstStyle/>
          <a:p>
            <a:fld id="{F4B9ABF1-A5E8-FF4C-953A-B9DDF0BF59CB}" type="slidenum">
              <a:rPr lang="de-DE" smtClean="0"/>
              <a:t>24</a:t>
            </a:fld>
            <a:endParaRPr lang="de-DE"/>
          </a:p>
        </p:txBody>
      </p:sp>
    </p:spTree>
    <p:extLst>
      <p:ext uri="{BB962C8B-B14F-4D97-AF65-F5344CB8AC3E}">
        <p14:creationId xmlns:p14="http://schemas.microsoft.com/office/powerpoint/2010/main" val="3308410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u="none" strike="noStrike" kern="1200" dirty="0">
                <a:solidFill>
                  <a:schemeClr val="tx1"/>
                </a:solidFill>
                <a:effectLst/>
                <a:latin typeface="+mn-lt"/>
                <a:ea typeface="+mn-ea"/>
                <a:cs typeface="+mn-cs"/>
              </a:rPr>
              <a:t>BE-Rural has five innovation regions</a:t>
            </a:r>
          </a:p>
          <a:p>
            <a:pPr fontAlgn="base"/>
            <a:r>
              <a:rPr lang="en-US" sz="1200" b="0" i="0" u="none" strike="noStrike" kern="1200" dirty="0">
                <a:solidFill>
                  <a:schemeClr val="tx1"/>
                </a:solidFill>
                <a:effectLst/>
                <a:latin typeface="+mn-lt"/>
                <a:ea typeface="+mn-ea"/>
                <a:cs typeface="+mn-cs"/>
              </a:rPr>
              <a:t>BE-Rural will create five regional </a:t>
            </a:r>
            <a:r>
              <a:rPr lang="en-US" sz="1200" b="1" i="0" u="none" strike="noStrike" kern="1200" dirty="0">
                <a:solidFill>
                  <a:schemeClr val="tx1"/>
                </a:solidFill>
                <a:effectLst/>
                <a:latin typeface="+mn-lt"/>
                <a:ea typeface="+mn-ea"/>
                <a:cs typeface="+mn-cs"/>
              </a:rPr>
              <a:t>Open Innovation Platforms (OIPs)</a:t>
            </a:r>
            <a:r>
              <a:rPr lang="en-US" sz="1200" b="0" i="0" u="none" strike="noStrike" kern="1200" dirty="0">
                <a:solidFill>
                  <a:schemeClr val="tx1"/>
                </a:solidFill>
                <a:effectLst/>
                <a:latin typeface="+mn-lt"/>
                <a:ea typeface="+mn-ea"/>
                <a:cs typeface="+mn-cs"/>
              </a:rPr>
              <a:t> for the participatory development of bioeconomy strategies and roadmaps. The BE-Rural OIPs will be established in five regions across the EU with different biomass potentials and will be based on the regional Stakeholder Working Groups (SWGs). Within the OIPs, the main task of the SWGs will be to formulate concrete strategy or roadmap documents by engaging with different actors and opening the platform for a wide range of stakeholders in the region, including civil society </a:t>
            </a:r>
            <a:r>
              <a:rPr lang="en-US" sz="1200" b="0" i="0" u="none" strike="noStrike" kern="1200" dirty="0" err="1">
                <a:solidFill>
                  <a:schemeClr val="tx1"/>
                </a:solidFill>
                <a:effectLst/>
                <a:latin typeface="+mn-lt"/>
                <a:ea typeface="+mn-ea"/>
                <a:cs typeface="+mn-cs"/>
              </a:rPr>
              <a:t>organisations</a:t>
            </a:r>
            <a:r>
              <a:rPr lang="en-US" sz="1200" b="0" i="0" u="none" strike="noStrike" kern="1200" dirty="0">
                <a:solidFill>
                  <a:schemeClr val="tx1"/>
                </a:solidFill>
                <a:effectLst/>
                <a:latin typeface="+mn-lt"/>
                <a:ea typeface="+mn-ea"/>
                <a:cs typeface="+mn-cs"/>
              </a:rPr>
              <a:t> and citizens.</a:t>
            </a:r>
          </a:p>
          <a:p>
            <a:pPr fontAlgn="base"/>
            <a:endParaRPr lang="en-US" sz="1200" b="0" i="0" u="none" strike="noStrike" kern="1200" dirty="0">
              <a:solidFill>
                <a:schemeClr val="tx1"/>
              </a:solidFill>
              <a:effectLst/>
              <a:latin typeface="+mn-lt"/>
              <a:ea typeface="+mn-ea"/>
              <a:cs typeface="+mn-cs"/>
            </a:endParaRPr>
          </a:p>
          <a:p>
            <a:pPr fontAlgn="base"/>
            <a:r>
              <a:rPr lang="en-US" sz="1200" b="1" i="0" u="none" strike="noStrike" kern="1200" dirty="0" err="1">
                <a:solidFill>
                  <a:schemeClr val="tx1"/>
                </a:solidFill>
                <a:effectLst/>
                <a:latin typeface="+mn-lt"/>
                <a:ea typeface="+mn-ea"/>
                <a:cs typeface="+mn-cs"/>
              </a:rPr>
              <a:t>Stara</a:t>
            </a:r>
            <a:r>
              <a:rPr lang="en-US" sz="1200" b="1" i="0" u="none" strike="noStrike" kern="1200" dirty="0">
                <a:solidFill>
                  <a:schemeClr val="tx1"/>
                </a:solidFill>
                <a:effectLst/>
                <a:latin typeface="+mn-lt"/>
                <a:ea typeface="+mn-ea"/>
                <a:cs typeface="+mn-cs"/>
              </a:rPr>
              <a:t> Zagora, Bulgaria: </a:t>
            </a:r>
            <a:r>
              <a:rPr lang="en-US" sz="1200" b="0" i="0" u="none" strike="noStrike" kern="1200" dirty="0">
                <a:solidFill>
                  <a:schemeClr val="tx1"/>
                </a:solidFill>
                <a:effectLst/>
                <a:latin typeface="+mn-lt"/>
                <a:ea typeface="+mn-ea"/>
                <a:cs typeface="+mn-cs"/>
              </a:rPr>
              <a:t>This innovation region will focus on seeking new technologies for the application of essential oils and herbal plants in the cosmetics and pharmaceutical industry. The small-scale production in this area will be combined with tourism-related activities to expand the existing business status quo and potential. Ultimately, the region will establish closer relations and network between companies. Regional partner: Bulgarian Industrial Association (BIA)</a:t>
            </a:r>
          </a:p>
          <a:p>
            <a:pPr fontAlgn="base"/>
            <a:r>
              <a:rPr lang="en-US" sz="1200" b="1" i="0" u="none" strike="noStrike" kern="1200" dirty="0" err="1">
                <a:solidFill>
                  <a:schemeClr val="tx1"/>
                </a:solidFill>
                <a:effectLst/>
                <a:latin typeface="+mn-lt"/>
                <a:ea typeface="+mn-ea"/>
                <a:cs typeface="+mn-cs"/>
              </a:rPr>
              <a:t>Vidzeme</a:t>
            </a:r>
            <a:r>
              <a:rPr lang="en-US" sz="1200" b="1" i="0" u="none" strike="noStrike" kern="1200" dirty="0">
                <a:solidFill>
                  <a:schemeClr val="tx1"/>
                </a:solidFill>
                <a:effectLst/>
                <a:latin typeface="+mn-lt"/>
                <a:ea typeface="+mn-ea"/>
                <a:cs typeface="+mn-cs"/>
              </a:rPr>
              <a:t> and </a:t>
            </a:r>
            <a:r>
              <a:rPr lang="en-US" sz="1200" b="1" i="0" u="none" strike="noStrike" kern="1200" dirty="0" err="1">
                <a:solidFill>
                  <a:schemeClr val="tx1"/>
                </a:solidFill>
                <a:effectLst/>
                <a:latin typeface="+mn-lt"/>
                <a:ea typeface="+mn-ea"/>
                <a:cs typeface="+mn-cs"/>
              </a:rPr>
              <a:t>Kurzeme</a:t>
            </a:r>
            <a:r>
              <a:rPr lang="en-US" sz="1200" b="1" i="0" u="none" strike="noStrike" kern="1200" dirty="0">
                <a:solidFill>
                  <a:schemeClr val="tx1"/>
                </a:solidFill>
                <a:effectLst/>
                <a:latin typeface="+mn-lt"/>
                <a:ea typeface="+mn-ea"/>
                <a:cs typeface="+mn-cs"/>
              </a:rPr>
              <a:t>, Latvia: </a:t>
            </a:r>
            <a:r>
              <a:rPr lang="en-US" sz="1200" b="0" i="0" u="none" strike="noStrike" kern="1200" dirty="0">
                <a:solidFill>
                  <a:schemeClr val="tx1"/>
                </a:solidFill>
                <a:effectLst/>
                <a:latin typeface="+mn-lt"/>
                <a:ea typeface="+mn-ea"/>
                <a:cs typeface="+mn-cs"/>
              </a:rPr>
              <a:t>This region will focus on the potential of by-products of forest management (i.e. from young forest stand thinning, short rotation coppice and forestry (SRC/SRF) plantations, removing of overgrowth in abandoned agricultural lands and perennial grasses) as a source of bioenergy or </a:t>
            </a:r>
            <a:r>
              <a:rPr lang="en-US" sz="1200" b="0" i="0" u="none" strike="noStrike" kern="1200" dirty="0" err="1">
                <a:solidFill>
                  <a:schemeClr val="tx1"/>
                </a:solidFill>
                <a:effectLst/>
                <a:latin typeface="+mn-lt"/>
                <a:ea typeface="+mn-ea"/>
                <a:cs typeface="+mn-cs"/>
              </a:rPr>
              <a:t>biorefinery</a:t>
            </a:r>
            <a:r>
              <a:rPr lang="en-US" sz="1200" b="0" i="0" u="none" strike="noStrike" kern="1200" dirty="0">
                <a:solidFill>
                  <a:schemeClr val="tx1"/>
                </a:solidFill>
                <a:effectLst/>
                <a:latin typeface="+mn-lt"/>
                <a:ea typeface="+mn-ea"/>
                <a:cs typeface="+mn-cs"/>
              </a:rPr>
              <a:t>. The region will investigate the value of agroforestry systems of perennial grasses and SRC or SRF trees as grazing areas, and the production of hay or grass seeds. The potential smart use of small timber wood from young forest stand thing will be explored. Regional partner: The Latvian State Forest Research Institute (SILAVA)</a:t>
            </a:r>
          </a:p>
          <a:p>
            <a:pPr fontAlgn="base"/>
            <a:r>
              <a:rPr lang="en-US" sz="1200" b="1" i="0" u="none" strike="noStrike" kern="1200" dirty="0" err="1">
                <a:solidFill>
                  <a:schemeClr val="tx1"/>
                </a:solidFill>
                <a:effectLst/>
                <a:latin typeface="+mn-lt"/>
                <a:ea typeface="+mn-ea"/>
                <a:cs typeface="+mn-cs"/>
              </a:rPr>
              <a:t>Strumica</a:t>
            </a:r>
            <a:r>
              <a:rPr lang="en-US" sz="1200" b="1" i="0" u="none" strike="noStrike" kern="1200" dirty="0">
                <a:solidFill>
                  <a:schemeClr val="tx1"/>
                </a:solidFill>
                <a:effectLst/>
                <a:latin typeface="+mn-lt"/>
                <a:ea typeface="+mn-ea"/>
                <a:cs typeface="+mn-cs"/>
              </a:rPr>
              <a:t>, North Macedonia: </a:t>
            </a:r>
            <a:r>
              <a:rPr lang="en-US" sz="1200" b="0" i="0" u="none" strike="noStrike" kern="1200" dirty="0">
                <a:solidFill>
                  <a:schemeClr val="tx1"/>
                </a:solidFill>
                <a:effectLst/>
                <a:latin typeface="+mn-lt"/>
                <a:ea typeface="+mn-ea"/>
                <a:cs typeface="+mn-cs"/>
              </a:rPr>
              <a:t>The region will focus on the utilization of agricultural residues, specifically the by-production of organic materials from agricultural activities, as a source of energy for domestic and industrial purposes. The region will investigate technology options for energy conversion of biomass materials generated on agricultural fields or farms (field-based residues), as well as those generated during the processing of agricultural products (process-based residues). Regional partner: International Centre for Sustainable Development of Energy, Water and Environment Systems (SDEWES-Skopje)</a:t>
            </a:r>
          </a:p>
          <a:p>
            <a:pPr fontAlgn="base"/>
            <a:r>
              <a:rPr lang="en-US" sz="1200" b="1" i="0" u="none" strike="noStrike" kern="1200" dirty="0">
                <a:solidFill>
                  <a:schemeClr val="tx1"/>
                </a:solidFill>
                <a:effectLst/>
                <a:latin typeface="+mn-lt"/>
                <a:ea typeface="+mn-ea"/>
                <a:cs typeface="+mn-cs"/>
              </a:rPr>
              <a:t>Szczecin Lagoon and Vistula Lagoon, Poland: </a:t>
            </a:r>
            <a:r>
              <a:rPr lang="en-US" sz="1200" b="0" i="0" u="none" strike="noStrike" kern="1200" dirty="0">
                <a:solidFill>
                  <a:schemeClr val="tx1"/>
                </a:solidFill>
                <a:effectLst/>
                <a:latin typeface="+mn-lt"/>
                <a:ea typeface="+mn-ea"/>
                <a:cs typeface="+mn-cs"/>
              </a:rPr>
              <a:t>This region will focus on small-scale fisheries, specifically on the sustainable use of currently underused and low-value fish species located in two lagoons. The region will investigate small-scale technology options that can be applied to utilize low-value fish species as products for human consumption. Regional partner: The National Marine Fisheries Research Institute (NMFRI)</a:t>
            </a:r>
          </a:p>
          <a:p>
            <a:pPr fontAlgn="base"/>
            <a:r>
              <a:rPr lang="en-US" sz="1200" b="1" i="0" u="none" strike="noStrike" kern="1200" dirty="0" err="1">
                <a:solidFill>
                  <a:schemeClr val="tx1"/>
                </a:solidFill>
                <a:effectLst/>
                <a:latin typeface="+mn-lt"/>
                <a:ea typeface="+mn-ea"/>
                <a:cs typeface="+mn-cs"/>
              </a:rPr>
              <a:t>Covasna</a:t>
            </a:r>
            <a:r>
              <a:rPr lang="en-US" sz="1200" b="1" i="0" u="none" strike="noStrike" kern="1200" dirty="0">
                <a:solidFill>
                  <a:schemeClr val="tx1"/>
                </a:solidFill>
                <a:effectLst/>
                <a:latin typeface="+mn-lt"/>
                <a:ea typeface="+mn-ea"/>
                <a:cs typeface="+mn-cs"/>
              </a:rPr>
              <a:t>, Romania: </a:t>
            </a:r>
            <a:r>
              <a:rPr lang="en-US" sz="1200" b="0" i="0" u="none" strike="noStrike" kern="1200" dirty="0">
                <a:solidFill>
                  <a:schemeClr val="tx1"/>
                </a:solidFill>
                <a:effectLst/>
                <a:latin typeface="+mn-lt"/>
                <a:ea typeface="+mn-ea"/>
                <a:cs typeface="+mn-cs"/>
              </a:rPr>
              <a:t>The region will focus on addressing fragmented value chains and implementing the circular economy concept within the county’s industrial sectors (i.e. wood and furniture, textiles, agro-food, mechanical engineering, green energy). The region will investigate the development potential of underused biomass (plant matter and wood waste) and it implication on societal challenges (e.g., rural unemployment or </a:t>
            </a:r>
            <a:r>
              <a:rPr lang="en-US" sz="1200" b="0" i="0" u="none" strike="noStrike" kern="1200" dirty="0" err="1">
                <a:solidFill>
                  <a:schemeClr val="tx1"/>
                </a:solidFill>
                <a:effectLst/>
                <a:latin typeface="+mn-lt"/>
                <a:ea typeface="+mn-ea"/>
                <a:cs typeface="+mn-cs"/>
              </a:rPr>
              <a:t>marginalised</a:t>
            </a:r>
            <a:r>
              <a:rPr lang="en-US" sz="1200" b="0" i="0" u="none" strike="noStrike" kern="1200" dirty="0">
                <a:solidFill>
                  <a:schemeClr val="tx1"/>
                </a:solidFill>
                <a:effectLst/>
                <a:latin typeface="+mn-lt"/>
                <a:ea typeface="+mn-ea"/>
                <a:cs typeface="+mn-cs"/>
              </a:rPr>
              <a:t> communities). This will be done within a local development business model based on a small-scale technology option ensuring the autonomous energy supply for civil and industrial needs. Regional partner: Institute for Economic Forecasting (IPE)</a:t>
            </a:r>
          </a:p>
          <a:p>
            <a:pPr fontAlgn="base"/>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Source:</a:t>
            </a:r>
            <a:r>
              <a:rPr lang="en-US" sz="1200" b="1" i="0" u="none" strike="noStrike"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BE-Rural (2020), </a:t>
            </a:r>
            <a:r>
              <a:rPr lang="en-US" sz="1200" i="1" kern="1200" dirty="0">
                <a:solidFill>
                  <a:schemeClr val="tx1"/>
                </a:solidFill>
                <a:effectLst/>
                <a:latin typeface="+mn-lt"/>
                <a:ea typeface="+mn-ea"/>
                <a:cs typeface="+mn-cs"/>
              </a:rPr>
              <a:t>Innovation regions</a:t>
            </a:r>
            <a:r>
              <a:rPr lang="en-US" sz="1200" kern="1200" dirty="0">
                <a:solidFill>
                  <a:schemeClr val="tx1"/>
                </a:solidFill>
                <a:effectLst/>
                <a:latin typeface="+mn-lt"/>
                <a:ea typeface="+mn-ea"/>
                <a:cs typeface="+mn-cs"/>
              </a:rPr>
              <a:t>, available at: https://be-</a:t>
            </a:r>
            <a:r>
              <a:rPr lang="en-US" sz="1200" kern="1200" dirty="0" err="1">
                <a:solidFill>
                  <a:schemeClr val="tx1"/>
                </a:solidFill>
                <a:effectLst/>
                <a:latin typeface="+mn-lt"/>
                <a:ea typeface="+mn-ea"/>
                <a:cs typeface="+mn-cs"/>
              </a:rPr>
              <a:t>rural.eu</a:t>
            </a:r>
            <a:r>
              <a:rPr lang="en-US" sz="1200" kern="1200" dirty="0">
                <a:solidFill>
                  <a:schemeClr val="tx1"/>
                </a:solidFill>
                <a:effectLst/>
                <a:latin typeface="+mn-lt"/>
                <a:ea typeface="+mn-ea"/>
                <a:cs typeface="+mn-cs"/>
              </a:rPr>
              <a:t>/innovation-regions/</a:t>
            </a:r>
            <a:endParaRPr lang="en-US" dirty="0"/>
          </a:p>
        </p:txBody>
      </p:sp>
      <p:sp>
        <p:nvSpPr>
          <p:cNvPr id="4" name="Slide Number Placeholder 3"/>
          <p:cNvSpPr>
            <a:spLocks noGrp="1"/>
          </p:cNvSpPr>
          <p:nvPr>
            <p:ph type="sldNum" sz="quarter" idx="5"/>
          </p:nvPr>
        </p:nvSpPr>
        <p:spPr/>
        <p:txBody>
          <a:bodyPr/>
          <a:lstStyle/>
          <a:p>
            <a:fld id="{F4B9ABF1-A5E8-FF4C-953A-B9DDF0BF59CB}" type="slidenum">
              <a:rPr lang="de-DE" smtClean="0"/>
              <a:t>25</a:t>
            </a:fld>
            <a:endParaRPr lang="de-DE"/>
          </a:p>
        </p:txBody>
      </p:sp>
    </p:spTree>
    <p:extLst>
      <p:ext uri="{BB962C8B-B14F-4D97-AF65-F5344CB8AC3E}">
        <p14:creationId xmlns:p14="http://schemas.microsoft.com/office/powerpoint/2010/main" val="1690189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Notes to teacher:</a:t>
            </a:r>
            <a:r>
              <a:rPr lang="en-GB" sz="1200" kern="1200" dirty="0">
                <a:solidFill>
                  <a:schemeClr val="tx1"/>
                </a:solidFill>
                <a:effectLst/>
                <a:latin typeface="+mn-lt"/>
                <a:ea typeface="+mn-ea"/>
                <a:cs typeface="+mn-cs"/>
              </a:rPr>
              <a:t> Explain to class that in order to take steps towards sustainability and the avoidance of reaching ecological limits the bioeconomy is very important. The bioeconomy is the production of goods, services, or energy from biological material as the main resource. This is strongly linked to sustainability as biodegradable resources are often used and waste is often completely designed out of the system. This can avoid the depletion of resources for future generations and protect the stability of the planet.  The European Commission is taking steps towards a sustainable bioeconomy. Turning waste into valuable resources and creating incentives to help retailers and consumers cut food waste. The European Commission has a bioeconomy strategy to promote the bioeconomy and avoid reaching ecological limits. </a:t>
            </a:r>
          </a:p>
          <a:p>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European Commission (2018), </a:t>
            </a:r>
            <a:r>
              <a:rPr lang="en-GB" sz="1200" i="1" kern="1200" dirty="0">
                <a:solidFill>
                  <a:schemeClr val="tx1"/>
                </a:solidFill>
                <a:effectLst/>
                <a:latin typeface="+mn-lt"/>
                <a:ea typeface="+mn-ea"/>
                <a:cs typeface="+mn-cs"/>
              </a:rPr>
              <a:t>A sustainable Bioeconomy for Europe: strengthening the connection between economy, society and the environment. Updated Bioeconomy Strategy</a:t>
            </a:r>
            <a:r>
              <a:rPr lang="en-GB" sz="1200" kern="1200" dirty="0">
                <a:solidFill>
                  <a:schemeClr val="tx1"/>
                </a:solidFill>
                <a:effectLst/>
                <a:latin typeface="+mn-lt"/>
                <a:ea typeface="+mn-ea"/>
                <a:cs typeface="+mn-cs"/>
              </a:rPr>
              <a:t>. Directorate-General for Research and Innovation, available at:  </a:t>
            </a:r>
            <a:r>
              <a:rPr lang="en-GB" sz="1200" kern="1200" dirty="0">
                <a:solidFill>
                  <a:schemeClr val="tx1"/>
                </a:solidFill>
                <a:effectLst/>
                <a:latin typeface="+mn-lt"/>
                <a:ea typeface="+mn-ea"/>
                <a:cs typeface="+mn-cs"/>
                <a:hlinkClick r:id="rId3"/>
              </a:rPr>
              <a:t>https://ec.europa.eu/research/bioeconomy/pdf/ec_bioeconomy_strategy_2018.pdf</a:t>
            </a:r>
            <a:r>
              <a:rPr lang="en-GB" sz="1200" kern="1200" dirty="0">
                <a:solidFill>
                  <a:schemeClr val="tx1"/>
                </a:solidFill>
                <a:effectLst/>
                <a:latin typeface="+mn-lt"/>
                <a:ea typeface="+mn-ea"/>
                <a:cs typeface="+mn-cs"/>
              </a:rPr>
              <a:t> accessed: 22 May 2020].</a:t>
            </a: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3</a:t>
            </a:fld>
            <a:endParaRPr lang="de-DE"/>
          </a:p>
        </p:txBody>
      </p:sp>
    </p:spTree>
    <p:extLst>
      <p:ext uri="{BB962C8B-B14F-4D97-AF65-F5344CB8AC3E}">
        <p14:creationId xmlns:p14="http://schemas.microsoft.com/office/powerpoint/2010/main" val="427902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i="1" kern="1200" dirty="0">
                <a:solidFill>
                  <a:schemeClr val="tx1"/>
                </a:solidFill>
                <a:effectLst/>
                <a:latin typeface="+mn-lt"/>
                <a:ea typeface="+mn-ea"/>
                <a:cs typeface="+mn-cs"/>
              </a:rPr>
              <a:t>1. Explain bioeconomy to introduce topic and contextualise bioproducts portfolio.</a:t>
            </a:r>
            <a:r>
              <a:rPr lang="en-GB" dirty="0">
                <a:effectLst/>
              </a:rPr>
              <a:t> </a:t>
            </a:r>
          </a:p>
          <a:p>
            <a:r>
              <a:rPr lang="en-GB" sz="1200" kern="1200" dirty="0">
                <a:solidFill>
                  <a:schemeClr val="tx1"/>
                </a:solidFill>
                <a:effectLst/>
                <a:latin typeface="+mn-lt"/>
                <a:ea typeface="+mn-ea"/>
                <a:cs typeface="+mn-cs"/>
              </a:rPr>
              <a:t>Bioeconomy is defined as the production, utilization and conservation of biological resources to provide information, products, processes and services across all economic sectors aiming towards a sustainable economy (Bell et al., 2018).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“The bioeconomy covers all sectors and systems that their functions and principles. It includes and interlinks: land and marine ecosystems and the services they provide; all primary production sectors rely on biological resources (animals, plants, micro-organisms and derived biomass, including organic waste),  that use and produce biological resources (agriculture, forestry, fisheries and aquaculture); and all economic and industrial sectors that use biological resources and processes to produce food, feed, bio-based products, energy and services. To be successful, the European bioeconomy needs to have sustainability and circularity at its heart. This will drive the renewal of our industries, the </a:t>
            </a:r>
            <a:r>
              <a:rPr lang="en-US" sz="1200" dirty="0" err="1"/>
              <a:t>modernisation</a:t>
            </a:r>
            <a:r>
              <a:rPr lang="en-US" sz="1200" dirty="0"/>
              <a:t> of our primary production systems, the protection of the environment and will enhance biodiversity.” (European Commission (2018) ‘</a:t>
            </a:r>
            <a:r>
              <a:rPr lang="en-US" dirty="0"/>
              <a:t>A sustainable Bioeconomy for Europe: strengthening the connection between economy, society and the environment’ available at: (</a:t>
            </a:r>
            <a:r>
              <a:rPr lang="en-GB" dirty="0">
                <a:hlinkClick r:id="rId3"/>
              </a:rPr>
              <a:t>https://ec.europa.eu/research/bioeconomy/pdf/ec_bioeconomy_strategy_2018.pdf#view=fit&amp;pagemode=none</a:t>
            </a:r>
            <a:r>
              <a:rPr lang="en-GB" dirty="0"/>
              <a:t>])</a:t>
            </a:r>
            <a:endParaRPr lang="en-US" sz="1200"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Now we will watch a short video explaining what the bioeconomy is, its potential and challenges.</a:t>
            </a:r>
          </a:p>
          <a:p>
            <a:r>
              <a:rPr lang="en-GB" sz="1200" i="1" kern="1200" dirty="0">
                <a:solidFill>
                  <a:schemeClr val="tx1"/>
                </a:solidFill>
                <a:effectLst/>
                <a:latin typeface="+mn-lt"/>
                <a:ea typeface="+mn-ea"/>
                <a:cs typeface="+mn-cs"/>
              </a:rPr>
              <a:t>Play video explaining bioeconomy here</a:t>
            </a:r>
            <a:r>
              <a:rPr lang="en-GB" sz="1200" i="0" kern="1200" dirty="0">
                <a:solidFill>
                  <a:schemeClr val="tx1"/>
                </a:solidFill>
                <a:effectLst/>
                <a:latin typeface="+mn-lt"/>
                <a:ea typeface="+mn-ea"/>
                <a:cs typeface="+mn-cs"/>
              </a:rPr>
              <a:t>:</a:t>
            </a:r>
            <a:r>
              <a:rPr lang="en-GB" sz="1200" i="0" kern="1200" baseline="0" dirty="0">
                <a:solidFill>
                  <a:schemeClr val="tx1"/>
                </a:solidFill>
                <a:effectLst/>
                <a:latin typeface="+mn-lt"/>
                <a:ea typeface="+mn-ea"/>
                <a:cs typeface="+mn-cs"/>
              </a:rPr>
              <a:t> </a:t>
            </a:r>
            <a:r>
              <a:rPr lang="en-GB" dirty="0">
                <a:hlinkClick r:id="rId4"/>
              </a:rPr>
              <a:t>https://www.youtube.com/watch?v=RfRN_hHeIKk&amp;feature=youtu.be</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t>(Languages for sub-titles for video include: Bulgarian, Latvian, Macedonian, Polish and Romanian)</a:t>
            </a:r>
          </a:p>
          <a:p>
            <a:endParaRPr lang="en-GB" dirty="0"/>
          </a:p>
          <a:p>
            <a:r>
              <a:rPr lang="en-GB" sz="1200" i="1" kern="1200" dirty="0">
                <a:solidFill>
                  <a:schemeClr val="tx1"/>
                </a:solidFill>
                <a:effectLst/>
                <a:latin typeface="+mn-lt"/>
                <a:ea typeface="+mn-ea"/>
                <a:cs typeface="+mn-cs"/>
              </a:rPr>
              <a:t>2. Explain circular economy to give context to bioproducts.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Circular Economy is a framework for the development and management of sustainable, waste-as-resource economic system. It aims to keep products, components and materials at the highest utility and value at all times (European Commission, 2018). Moreover, it is designed to process the reduced waste out of the system. The current global economic framework is a linear, this means that we take, produce, use and dispose without fully exploiting all the essential properties of materials. Circular economy seeks to create a more sustainable economic model where no waste is generated, instead it is reutilised as many times as possible. With this, circular economy aims to eliminate all waste and create a closed-loop system purely based on natural resources.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Bell, J., Paula, L., Dodd, T., </a:t>
            </a:r>
            <a:r>
              <a:rPr lang="en-GB" sz="1200" kern="1200" dirty="0" err="1">
                <a:solidFill>
                  <a:schemeClr val="tx1"/>
                </a:solidFill>
                <a:effectLst/>
                <a:latin typeface="+mn-lt"/>
                <a:ea typeface="+mn-ea"/>
                <a:cs typeface="+mn-cs"/>
              </a:rPr>
              <a:t>Németh</a:t>
            </a:r>
            <a:r>
              <a:rPr lang="en-GB" sz="1200" kern="1200" dirty="0">
                <a:solidFill>
                  <a:schemeClr val="tx1"/>
                </a:solidFill>
                <a:effectLst/>
                <a:latin typeface="+mn-lt"/>
                <a:ea typeface="+mn-ea"/>
                <a:cs typeface="+mn-cs"/>
              </a:rPr>
              <a:t>, S., </a:t>
            </a:r>
            <a:r>
              <a:rPr lang="en-GB" sz="1200" kern="1200" dirty="0" err="1">
                <a:solidFill>
                  <a:schemeClr val="tx1"/>
                </a:solidFill>
                <a:effectLst/>
                <a:latin typeface="+mn-lt"/>
                <a:ea typeface="+mn-ea"/>
                <a:cs typeface="+mn-cs"/>
              </a:rPr>
              <a:t>Nanou</a:t>
            </a:r>
            <a:r>
              <a:rPr lang="en-GB" sz="1200" kern="1200" dirty="0">
                <a:solidFill>
                  <a:schemeClr val="tx1"/>
                </a:solidFill>
                <a:effectLst/>
                <a:latin typeface="+mn-lt"/>
                <a:ea typeface="+mn-ea"/>
                <a:cs typeface="+mn-cs"/>
              </a:rPr>
              <a:t>, C., Mega, V. and Campos, P. (2018). EU ambition to build the world’s leading bioeconomy—Uncertain times demand innovative and sustainable solutions. </a:t>
            </a:r>
            <a:r>
              <a:rPr lang="en-GB" sz="1200" i="1" kern="1200" dirty="0">
                <a:solidFill>
                  <a:schemeClr val="tx1"/>
                </a:solidFill>
                <a:effectLst/>
                <a:latin typeface="+mn-lt"/>
                <a:ea typeface="+mn-ea"/>
                <a:cs typeface="+mn-cs"/>
              </a:rPr>
              <a:t>New Biotechnology,</a:t>
            </a:r>
            <a:r>
              <a:rPr lang="en-GB" sz="1200" kern="1200" dirty="0">
                <a:solidFill>
                  <a:schemeClr val="tx1"/>
                </a:solidFill>
                <a:effectLst/>
                <a:latin typeface="+mn-lt"/>
                <a:ea typeface="+mn-ea"/>
                <a:cs typeface="+mn-cs"/>
              </a:rPr>
              <a:t> 40: 25–30. </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European </a:t>
            </a:r>
            <a:r>
              <a:rPr lang="de-DE" sz="1200" kern="1200" dirty="0" err="1">
                <a:solidFill>
                  <a:schemeClr val="tx1"/>
                </a:solidFill>
                <a:effectLst/>
                <a:latin typeface="+mn-lt"/>
                <a:ea typeface="+mn-ea"/>
                <a:cs typeface="+mn-cs"/>
              </a:rPr>
              <a:t>Commission</a:t>
            </a:r>
            <a:r>
              <a:rPr lang="de-DE" sz="1200" kern="1200" dirty="0">
                <a:solidFill>
                  <a:schemeClr val="tx1"/>
                </a:solidFill>
                <a:effectLst/>
                <a:latin typeface="+mn-lt"/>
                <a:ea typeface="+mn-ea"/>
                <a:cs typeface="+mn-cs"/>
              </a:rPr>
              <a:t> (2018), </a:t>
            </a:r>
            <a:r>
              <a:rPr lang="de-DE" sz="1200" i="1" kern="1200" dirty="0">
                <a:solidFill>
                  <a:schemeClr val="tx1"/>
                </a:solidFill>
                <a:effectLst/>
                <a:latin typeface="+mn-lt"/>
                <a:ea typeface="+mn-ea"/>
                <a:cs typeface="+mn-cs"/>
              </a:rPr>
              <a:t>A </a:t>
            </a:r>
            <a:r>
              <a:rPr lang="de-DE" sz="1200" i="1" kern="1200" dirty="0" err="1">
                <a:solidFill>
                  <a:schemeClr val="tx1"/>
                </a:solidFill>
                <a:effectLst/>
                <a:latin typeface="+mn-lt"/>
                <a:ea typeface="+mn-ea"/>
                <a:cs typeface="+mn-cs"/>
              </a:rPr>
              <a:t>sustainable</a:t>
            </a:r>
            <a:r>
              <a:rPr lang="de-DE" sz="1200" i="1" kern="1200" dirty="0">
                <a:solidFill>
                  <a:schemeClr val="tx1"/>
                </a:solidFill>
                <a:effectLst/>
                <a:latin typeface="+mn-lt"/>
                <a:ea typeface="+mn-ea"/>
                <a:cs typeface="+mn-cs"/>
              </a:rPr>
              <a:t> Bioeconomy </a:t>
            </a:r>
            <a:r>
              <a:rPr lang="de-DE" sz="1200" i="1" kern="1200" dirty="0" err="1">
                <a:solidFill>
                  <a:schemeClr val="tx1"/>
                </a:solidFill>
                <a:effectLst/>
                <a:latin typeface="+mn-lt"/>
                <a:ea typeface="+mn-ea"/>
                <a:cs typeface="+mn-cs"/>
              </a:rPr>
              <a:t>for</a:t>
            </a:r>
            <a:r>
              <a:rPr lang="de-DE" sz="1200" i="1" kern="1200" dirty="0">
                <a:solidFill>
                  <a:schemeClr val="tx1"/>
                </a:solidFill>
                <a:effectLst/>
                <a:latin typeface="+mn-lt"/>
                <a:ea typeface="+mn-ea"/>
                <a:cs typeface="+mn-cs"/>
              </a:rPr>
              <a:t> Europe: </a:t>
            </a:r>
            <a:r>
              <a:rPr lang="de-DE" sz="1200" i="1" kern="1200" dirty="0" err="1">
                <a:solidFill>
                  <a:schemeClr val="tx1"/>
                </a:solidFill>
                <a:effectLst/>
                <a:latin typeface="+mn-lt"/>
                <a:ea typeface="+mn-ea"/>
                <a:cs typeface="+mn-cs"/>
              </a:rPr>
              <a:t>strengthening</a:t>
            </a:r>
            <a:r>
              <a:rPr lang="de-DE" sz="1200" i="1" kern="1200" dirty="0">
                <a:solidFill>
                  <a:schemeClr val="tx1"/>
                </a:solidFill>
                <a:effectLst/>
                <a:latin typeface="+mn-lt"/>
                <a:ea typeface="+mn-ea"/>
                <a:cs typeface="+mn-cs"/>
              </a:rPr>
              <a:t> </a:t>
            </a:r>
            <a:r>
              <a:rPr lang="de-DE" sz="1200" i="1" kern="1200" dirty="0" err="1">
                <a:solidFill>
                  <a:schemeClr val="tx1"/>
                </a:solidFill>
                <a:effectLst/>
                <a:latin typeface="+mn-lt"/>
                <a:ea typeface="+mn-ea"/>
                <a:cs typeface="+mn-cs"/>
              </a:rPr>
              <a:t>the</a:t>
            </a:r>
            <a:r>
              <a:rPr lang="de-DE" sz="1200" i="1" kern="1200" dirty="0">
                <a:solidFill>
                  <a:schemeClr val="tx1"/>
                </a:solidFill>
                <a:effectLst/>
                <a:latin typeface="+mn-lt"/>
                <a:ea typeface="+mn-ea"/>
                <a:cs typeface="+mn-cs"/>
              </a:rPr>
              <a:t> </a:t>
            </a:r>
            <a:r>
              <a:rPr lang="de-DE" sz="1200" i="1" kern="1200" dirty="0" err="1">
                <a:solidFill>
                  <a:schemeClr val="tx1"/>
                </a:solidFill>
                <a:effectLst/>
                <a:latin typeface="+mn-lt"/>
                <a:ea typeface="+mn-ea"/>
                <a:cs typeface="+mn-cs"/>
              </a:rPr>
              <a:t>connection</a:t>
            </a:r>
            <a:r>
              <a:rPr lang="de-DE" sz="1200" i="1" kern="1200" dirty="0">
                <a:solidFill>
                  <a:schemeClr val="tx1"/>
                </a:solidFill>
                <a:effectLst/>
                <a:latin typeface="+mn-lt"/>
                <a:ea typeface="+mn-ea"/>
                <a:cs typeface="+mn-cs"/>
              </a:rPr>
              <a:t> </a:t>
            </a:r>
            <a:r>
              <a:rPr lang="de-DE" sz="1200" i="1" kern="1200" dirty="0" err="1">
                <a:solidFill>
                  <a:schemeClr val="tx1"/>
                </a:solidFill>
                <a:effectLst/>
                <a:latin typeface="+mn-lt"/>
                <a:ea typeface="+mn-ea"/>
                <a:cs typeface="+mn-cs"/>
              </a:rPr>
              <a:t>between</a:t>
            </a:r>
            <a:r>
              <a:rPr lang="de-DE" sz="1200" i="1" kern="1200" dirty="0">
                <a:solidFill>
                  <a:schemeClr val="tx1"/>
                </a:solidFill>
                <a:effectLst/>
                <a:latin typeface="+mn-lt"/>
                <a:ea typeface="+mn-ea"/>
                <a:cs typeface="+mn-cs"/>
              </a:rPr>
              <a:t> </a:t>
            </a:r>
            <a:r>
              <a:rPr lang="de-DE" sz="1200" i="1" kern="1200" dirty="0" err="1">
                <a:solidFill>
                  <a:schemeClr val="tx1"/>
                </a:solidFill>
                <a:effectLst/>
                <a:latin typeface="+mn-lt"/>
                <a:ea typeface="+mn-ea"/>
                <a:cs typeface="+mn-cs"/>
              </a:rPr>
              <a:t>economy</a:t>
            </a:r>
            <a:r>
              <a:rPr lang="de-DE" sz="1200" i="1" kern="1200" dirty="0">
                <a:solidFill>
                  <a:schemeClr val="tx1"/>
                </a:solidFill>
                <a:effectLst/>
                <a:latin typeface="+mn-lt"/>
                <a:ea typeface="+mn-ea"/>
                <a:cs typeface="+mn-cs"/>
              </a:rPr>
              <a:t>, </a:t>
            </a:r>
            <a:r>
              <a:rPr lang="de-DE" sz="1200" i="1" kern="1200" dirty="0" err="1">
                <a:solidFill>
                  <a:schemeClr val="tx1"/>
                </a:solidFill>
                <a:effectLst/>
                <a:latin typeface="+mn-lt"/>
                <a:ea typeface="+mn-ea"/>
                <a:cs typeface="+mn-cs"/>
              </a:rPr>
              <a:t>society</a:t>
            </a:r>
            <a:r>
              <a:rPr lang="de-DE" sz="1200" i="1" kern="1200" dirty="0">
                <a:solidFill>
                  <a:schemeClr val="tx1"/>
                </a:solidFill>
                <a:effectLst/>
                <a:latin typeface="+mn-lt"/>
                <a:ea typeface="+mn-ea"/>
                <a:cs typeface="+mn-cs"/>
              </a:rPr>
              <a:t> and </a:t>
            </a:r>
            <a:r>
              <a:rPr lang="de-DE" sz="1200" i="1" kern="1200" dirty="0" err="1">
                <a:solidFill>
                  <a:schemeClr val="tx1"/>
                </a:solidFill>
                <a:effectLst/>
                <a:latin typeface="+mn-lt"/>
                <a:ea typeface="+mn-ea"/>
                <a:cs typeface="+mn-cs"/>
              </a:rPr>
              <a:t>the</a:t>
            </a:r>
            <a:r>
              <a:rPr lang="de-DE" sz="1200" i="1" kern="1200" dirty="0">
                <a:solidFill>
                  <a:schemeClr val="tx1"/>
                </a:solidFill>
                <a:effectLst/>
                <a:latin typeface="+mn-lt"/>
                <a:ea typeface="+mn-ea"/>
                <a:cs typeface="+mn-cs"/>
              </a:rPr>
              <a:t> </a:t>
            </a:r>
            <a:r>
              <a:rPr lang="de-DE" sz="1200" i="1" kern="1200" dirty="0" err="1">
                <a:solidFill>
                  <a:schemeClr val="tx1"/>
                </a:solidFill>
                <a:effectLst/>
                <a:latin typeface="+mn-lt"/>
                <a:ea typeface="+mn-ea"/>
                <a:cs typeface="+mn-cs"/>
              </a:rPr>
              <a:t>environment</a:t>
            </a:r>
            <a:r>
              <a:rPr lang="de-DE" sz="1200" i="1" kern="1200" dirty="0">
                <a:solidFill>
                  <a:schemeClr val="tx1"/>
                </a:solidFill>
                <a:effectLst/>
                <a:latin typeface="+mn-lt"/>
                <a:ea typeface="+mn-ea"/>
                <a:cs typeface="+mn-cs"/>
              </a:rPr>
              <a:t>. Updated Bioeconomy </a:t>
            </a:r>
            <a:r>
              <a:rPr lang="de-DE" sz="1200" i="1" kern="1200" dirty="0" err="1">
                <a:solidFill>
                  <a:schemeClr val="tx1"/>
                </a:solidFill>
                <a:effectLst/>
                <a:latin typeface="+mn-lt"/>
                <a:ea typeface="+mn-ea"/>
                <a:cs typeface="+mn-cs"/>
              </a:rPr>
              <a:t>Strategy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Directorate</a:t>
            </a:r>
            <a:r>
              <a:rPr lang="de-DE" sz="1200" kern="1200" dirty="0">
                <a:solidFill>
                  <a:schemeClr val="tx1"/>
                </a:solidFill>
                <a:effectLst/>
                <a:latin typeface="+mn-lt"/>
                <a:ea typeface="+mn-ea"/>
                <a:cs typeface="+mn-cs"/>
              </a:rPr>
              <a:t>-General </a:t>
            </a:r>
            <a:r>
              <a:rPr lang="de-DE" sz="1200" kern="1200" dirty="0" err="1">
                <a:solidFill>
                  <a:schemeClr val="tx1"/>
                </a:solidFill>
                <a:effectLst/>
                <a:latin typeface="+mn-lt"/>
                <a:ea typeface="+mn-ea"/>
                <a:cs typeface="+mn-cs"/>
              </a:rPr>
              <a:t>for</a:t>
            </a:r>
            <a:r>
              <a:rPr lang="de-DE" sz="1200" kern="1200" dirty="0">
                <a:solidFill>
                  <a:schemeClr val="tx1"/>
                </a:solidFill>
                <a:effectLst/>
                <a:latin typeface="+mn-lt"/>
                <a:ea typeface="+mn-ea"/>
                <a:cs typeface="+mn-cs"/>
              </a:rPr>
              <a:t> Research and Innovation, available at: https://</a:t>
            </a:r>
            <a:r>
              <a:rPr lang="de-DE" sz="1200" kern="1200" dirty="0" err="1">
                <a:solidFill>
                  <a:schemeClr val="tx1"/>
                </a:solidFill>
                <a:effectLst/>
                <a:latin typeface="+mn-lt"/>
                <a:ea typeface="+mn-ea"/>
                <a:cs typeface="+mn-cs"/>
              </a:rPr>
              <a:t>ec.europa.eu</a:t>
            </a:r>
            <a:r>
              <a:rPr lang="de-DE" sz="1200" kern="1200" dirty="0">
                <a:solidFill>
                  <a:schemeClr val="tx1"/>
                </a:solidFill>
                <a:effectLst/>
                <a:latin typeface="+mn-lt"/>
                <a:ea typeface="+mn-ea"/>
                <a:cs typeface="+mn-cs"/>
              </a:rPr>
              <a:t>/</a:t>
            </a:r>
            <a:r>
              <a:rPr lang="de-DE" sz="1200" kern="1200" dirty="0" err="1">
                <a:solidFill>
                  <a:schemeClr val="tx1"/>
                </a:solidFill>
                <a:effectLst/>
                <a:latin typeface="+mn-lt"/>
                <a:ea typeface="+mn-ea"/>
                <a:cs typeface="+mn-cs"/>
              </a:rPr>
              <a:t>research</a:t>
            </a:r>
            <a:r>
              <a:rPr lang="de-DE" sz="1200" kern="1200" dirty="0">
                <a:solidFill>
                  <a:schemeClr val="tx1"/>
                </a:solidFill>
                <a:effectLst/>
                <a:latin typeface="+mn-lt"/>
                <a:ea typeface="+mn-ea"/>
                <a:cs typeface="+mn-cs"/>
              </a:rPr>
              <a:t>/bioeconomy/</a:t>
            </a:r>
            <a:r>
              <a:rPr lang="de-DE" sz="1200" kern="1200" dirty="0" err="1">
                <a:solidFill>
                  <a:schemeClr val="tx1"/>
                </a:solidFill>
                <a:effectLst/>
                <a:latin typeface="+mn-lt"/>
                <a:ea typeface="+mn-ea"/>
                <a:cs typeface="+mn-cs"/>
              </a:rPr>
              <a:t>pdf</a:t>
            </a:r>
            <a:r>
              <a:rPr lang="de-DE" sz="1200" kern="1200" dirty="0">
                <a:solidFill>
                  <a:schemeClr val="tx1"/>
                </a:solidFill>
                <a:effectLst/>
                <a:latin typeface="+mn-lt"/>
                <a:ea typeface="+mn-ea"/>
                <a:cs typeface="+mn-cs"/>
              </a:rPr>
              <a:t>/ec_bioeconomy_strategy_2018.pdf</a:t>
            </a:r>
            <a:endParaRPr lang="en-GB"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F4B9ABF1-A5E8-FF4C-953A-B9DDF0BF59CB}" type="slidenum">
              <a:rPr lang="de-DE" smtClean="0"/>
              <a:t>4</a:t>
            </a:fld>
            <a:endParaRPr lang="de-DE"/>
          </a:p>
        </p:txBody>
      </p:sp>
    </p:spTree>
    <p:extLst>
      <p:ext uri="{BB962C8B-B14F-4D97-AF65-F5344CB8AC3E}">
        <p14:creationId xmlns:p14="http://schemas.microsoft.com/office/powerpoint/2010/main" val="673797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a:solidFill>
                  <a:schemeClr val="tx1"/>
                </a:solidFill>
                <a:effectLst/>
                <a:latin typeface="+mn-lt"/>
                <a:ea typeface="+mn-ea"/>
                <a:cs typeface="+mn-cs"/>
              </a:rPr>
              <a:t>Notes </a:t>
            </a:r>
            <a:r>
              <a:rPr lang="de-DE" sz="1200" b="1" kern="1200" dirty="0" err="1">
                <a:solidFill>
                  <a:schemeClr val="tx1"/>
                </a:solidFill>
                <a:effectLst/>
                <a:latin typeface="+mn-lt"/>
                <a:ea typeface="+mn-ea"/>
                <a:cs typeface="+mn-cs"/>
              </a:rPr>
              <a:t>to</a:t>
            </a:r>
            <a:r>
              <a:rPr lang="de-DE" sz="1200" b="1"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teacher</a:t>
            </a:r>
            <a:r>
              <a:rPr lang="de-DE" sz="1200" kern="1200" dirty="0">
                <a:solidFill>
                  <a:schemeClr val="tx1"/>
                </a:solidFill>
                <a:effectLst/>
                <a:latin typeface="+mn-lt"/>
                <a:ea typeface="+mn-ea"/>
                <a:cs typeface="+mn-cs"/>
              </a:rPr>
              <a:t>:</a:t>
            </a:r>
            <a:r>
              <a:rPr lang="de-DE"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Explain that to try and tackle the issues surrounding ecological limits: National and international bodies have specific guidelines. An example of this is the European Commission’s 2018 publication; ‘A new bioeconomy strategy for a sustainable Europe.’ </a:t>
            </a:r>
            <a:r>
              <a:rPr lang="en-GB" sz="1200" b="1" kern="1200" dirty="0">
                <a:solidFill>
                  <a:schemeClr val="tx1"/>
                </a:solidFill>
                <a:effectLst/>
                <a:latin typeface="+mn-lt"/>
                <a:ea typeface="+mn-ea"/>
                <a:cs typeface="+mn-cs"/>
              </a:rPr>
              <a:t>Further information available at:</a:t>
            </a:r>
            <a:r>
              <a:rPr lang="en-GB" sz="1200" kern="1200" dirty="0">
                <a:solidFill>
                  <a:schemeClr val="tx1"/>
                </a:solidFill>
                <a:effectLst/>
                <a:latin typeface="+mn-lt"/>
                <a:ea typeface="+mn-ea"/>
                <a:cs typeface="+mn-cs"/>
              </a:rPr>
              <a:t> </a:t>
            </a:r>
            <a:r>
              <a:rPr lang="en-GB" sz="1200" u="sng" kern="1200" dirty="0">
                <a:solidFill>
                  <a:schemeClr val="tx1"/>
                </a:solidFill>
                <a:effectLst/>
                <a:latin typeface="+mn-lt"/>
                <a:ea typeface="+mn-ea"/>
                <a:cs typeface="+mn-cs"/>
                <a:hlinkClick r:id="rId3"/>
              </a:rPr>
              <a:t>https://ec.europa.eu</a:t>
            </a:r>
            <a:r>
              <a:rPr lang="en-GB" sz="1200" u="sng" kern="1200">
                <a:solidFill>
                  <a:schemeClr val="tx1"/>
                </a:solidFill>
                <a:effectLst/>
                <a:latin typeface="+mn-lt"/>
                <a:ea typeface="+mn-ea"/>
                <a:cs typeface="+mn-cs"/>
                <a:hlinkClick r:id="rId3"/>
              </a:rPr>
              <a:t>/commission/news/new-bioeconomy-strategy-sustainable-europe-2018-oct-11-0_en</a:t>
            </a:r>
            <a:endParaRPr lang="en-GB" sz="1200" kern="120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Key reading: </a:t>
            </a:r>
          </a:p>
          <a:p>
            <a:r>
              <a:rPr lang="en-US" sz="1200" kern="1200" dirty="0">
                <a:solidFill>
                  <a:schemeClr val="tx1"/>
                </a:solidFill>
                <a:effectLst/>
                <a:latin typeface="+mn-lt"/>
                <a:ea typeface="+mn-ea"/>
                <a:cs typeface="+mn-cs"/>
              </a:rPr>
              <a:t>EC (2018), Bioeconomy: A new strategy for a sustainable Europe Restoring healthy ecosystems and enhancing biodiversity. European Commission </a:t>
            </a:r>
            <a:r>
              <a:rPr lang="en-US" sz="1200" u="sng" kern="1200" dirty="0">
                <a:solidFill>
                  <a:schemeClr val="tx1"/>
                </a:solidFill>
                <a:effectLst/>
                <a:latin typeface="+mn-lt"/>
                <a:ea typeface="+mn-ea"/>
                <a:cs typeface="+mn-cs"/>
                <a:hlinkClick r:id="rId4"/>
              </a:rPr>
              <a:t>https://ec.europa.eu/research/bioeconomy/pdf/ec_bioeconomy_actions_2018.pdf</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Could also check </a:t>
            </a:r>
            <a:r>
              <a:rPr lang="en-GB" sz="1200" b="0" i="0" u="none" strike="noStrike" kern="1200" baseline="0" dirty="0">
                <a:solidFill>
                  <a:schemeClr val="tx1"/>
                </a:solidFill>
                <a:effectLst/>
                <a:latin typeface="+mn-lt"/>
                <a:ea typeface="+mn-ea"/>
                <a:cs typeface="+mn-cs"/>
              </a:rPr>
              <a:t>for more advanced reading</a:t>
            </a:r>
            <a:r>
              <a:rPr lang="en-GB" sz="1200" b="0" i="0" u="none" strike="noStrike"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err="1">
                <a:solidFill>
                  <a:schemeClr val="tx1"/>
                </a:solidFill>
                <a:effectLst/>
                <a:latin typeface="+mn-lt"/>
                <a:ea typeface="+mn-ea"/>
                <a:cs typeface="+mn-cs"/>
              </a:rPr>
              <a:t>Giampietro</a:t>
            </a:r>
            <a:r>
              <a:rPr lang="en-GB" sz="1200" b="0" i="0" u="none" strike="noStrike" kern="1200" dirty="0">
                <a:solidFill>
                  <a:schemeClr val="tx1"/>
                </a:solidFill>
                <a:effectLst/>
                <a:latin typeface="+mn-lt"/>
                <a:ea typeface="+mn-ea"/>
                <a:cs typeface="+mn-cs"/>
              </a:rPr>
              <a:t>, M. (2019). On the circular bioeconomy and decoupling: implications for sustainable growth. </a:t>
            </a:r>
            <a:r>
              <a:rPr lang="en-GB" sz="1200" b="0" i="1" u="none" strike="noStrike" kern="1200" dirty="0">
                <a:solidFill>
                  <a:schemeClr val="tx1"/>
                </a:solidFill>
                <a:effectLst/>
                <a:latin typeface="+mn-lt"/>
                <a:ea typeface="+mn-ea"/>
                <a:cs typeface="+mn-cs"/>
              </a:rPr>
              <a:t>Ecological economics</a:t>
            </a:r>
            <a:r>
              <a:rPr lang="en-GB" sz="1200" b="0" i="0" u="none" strike="noStrike" kern="1200" dirty="0">
                <a:solidFill>
                  <a:schemeClr val="tx1"/>
                </a:solidFill>
                <a:effectLst/>
                <a:latin typeface="+mn-lt"/>
                <a:ea typeface="+mn-ea"/>
                <a:cs typeface="+mn-cs"/>
              </a:rPr>
              <a:t>, </a:t>
            </a:r>
            <a:r>
              <a:rPr lang="en-GB" sz="1200" b="0" i="1" u="none" strike="noStrike" kern="1200" dirty="0">
                <a:solidFill>
                  <a:schemeClr val="tx1"/>
                </a:solidFill>
                <a:effectLst/>
                <a:latin typeface="+mn-lt"/>
                <a:ea typeface="+mn-ea"/>
                <a:cs typeface="+mn-cs"/>
              </a:rPr>
              <a:t>162</a:t>
            </a:r>
            <a:r>
              <a:rPr lang="en-GB" sz="1200" b="0" i="0" u="none" strike="noStrike" kern="1200" dirty="0">
                <a:solidFill>
                  <a:schemeClr val="tx1"/>
                </a:solidFill>
                <a:effectLst/>
                <a:latin typeface="+mn-lt"/>
                <a:ea typeface="+mn-ea"/>
                <a:cs typeface="+mn-cs"/>
              </a:rPr>
              <a:t>, 143-156. </a:t>
            </a:r>
            <a:r>
              <a:rPr lang="en-GB" sz="1200" b="0" i="0" u="none" strike="noStrike" kern="1200" dirty="0">
                <a:solidFill>
                  <a:schemeClr val="tx1"/>
                </a:solidFill>
                <a:effectLst/>
                <a:latin typeface="+mn-lt"/>
                <a:ea typeface="+mn-ea"/>
                <a:cs typeface="+mn-cs"/>
                <a:hlinkClick r:id="rId5" tooltip="Original URL: https://www.sciencedirect.com/science/article/pii/S0921800918317178. Click or tap if you trust this link."/>
              </a:rPr>
              <a:t>https://www.sciencedirect.com/science/article/pii/S0921800918317178</a:t>
            </a:r>
            <a:endParaRPr lang="en-GB"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Vivien, F. D., </a:t>
            </a:r>
            <a:r>
              <a:rPr lang="en-GB" sz="1200" b="0" i="0" u="none" strike="noStrike" kern="1200" dirty="0" err="1">
                <a:solidFill>
                  <a:schemeClr val="tx1"/>
                </a:solidFill>
                <a:effectLst/>
                <a:latin typeface="+mn-lt"/>
                <a:ea typeface="+mn-ea"/>
                <a:cs typeface="+mn-cs"/>
              </a:rPr>
              <a:t>Nieddu</a:t>
            </a:r>
            <a:r>
              <a:rPr lang="en-GB" sz="1200" b="0" i="0" u="none" strike="noStrike" kern="1200" dirty="0">
                <a:solidFill>
                  <a:schemeClr val="tx1"/>
                </a:solidFill>
                <a:effectLst/>
                <a:latin typeface="+mn-lt"/>
                <a:ea typeface="+mn-ea"/>
                <a:cs typeface="+mn-cs"/>
              </a:rPr>
              <a:t>, M., </a:t>
            </a:r>
            <a:r>
              <a:rPr lang="en-GB" sz="1200" b="0" i="0" u="none" strike="noStrike" kern="1200" dirty="0" err="1">
                <a:solidFill>
                  <a:schemeClr val="tx1"/>
                </a:solidFill>
                <a:effectLst/>
                <a:latin typeface="+mn-lt"/>
                <a:ea typeface="+mn-ea"/>
                <a:cs typeface="+mn-cs"/>
              </a:rPr>
              <a:t>Befort</a:t>
            </a:r>
            <a:r>
              <a:rPr lang="en-GB" sz="1200" b="0" i="0" u="none" strike="noStrike" kern="1200" dirty="0">
                <a:solidFill>
                  <a:schemeClr val="tx1"/>
                </a:solidFill>
                <a:effectLst/>
                <a:latin typeface="+mn-lt"/>
                <a:ea typeface="+mn-ea"/>
                <a:cs typeface="+mn-cs"/>
              </a:rPr>
              <a:t>, N., </a:t>
            </a:r>
            <a:r>
              <a:rPr lang="en-GB" sz="1200" b="0" i="0" u="none" strike="noStrike" kern="1200" dirty="0" err="1">
                <a:solidFill>
                  <a:schemeClr val="tx1"/>
                </a:solidFill>
                <a:effectLst/>
                <a:latin typeface="+mn-lt"/>
                <a:ea typeface="+mn-ea"/>
                <a:cs typeface="+mn-cs"/>
              </a:rPr>
              <a:t>Debref</a:t>
            </a:r>
            <a:r>
              <a:rPr lang="en-GB" sz="1200" b="0" i="0" u="none" strike="noStrike" kern="1200" dirty="0">
                <a:solidFill>
                  <a:schemeClr val="tx1"/>
                </a:solidFill>
                <a:effectLst/>
                <a:latin typeface="+mn-lt"/>
                <a:ea typeface="+mn-ea"/>
                <a:cs typeface="+mn-cs"/>
              </a:rPr>
              <a:t>, R., &amp; </a:t>
            </a:r>
            <a:r>
              <a:rPr lang="en-GB" sz="1200" b="0" i="0" u="none" strike="noStrike" kern="1200" dirty="0" err="1">
                <a:solidFill>
                  <a:schemeClr val="tx1"/>
                </a:solidFill>
                <a:effectLst/>
                <a:latin typeface="+mn-lt"/>
                <a:ea typeface="+mn-ea"/>
                <a:cs typeface="+mn-cs"/>
              </a:rPr>
              <a:t>Giampietro</a:t>
            </a:r>
            <a:r>
              <a:rPr lang="en-GB" sz="1200" b="0" i="0" u="none" strike="noStrike" kern="1200" dirty="0">
                <a:solidFill>
                  <a:schemeClr val="tx1"/>
                </a:solidFill>
                <a:effectLst/>
                <a:latin typeface="+mn-lt"/>
                <a:ea typeface="+mn-ea"/>
                <a:cs typeface="+mn-cs"/>
              </a:rPr>
              <a:t>, M. (2019). The hijacking of the bioeconomy. </a:t>
            </a:r>
            <a:r>
              <a:rPr lang="en-GB" sz="1200" b="0" i="1" u="none" strike="noStrike" kern="1200" dirty="0">
                <a:solidFill>
                  <a:schemeClr val="tx1"/>
                </a:solidFill>
                <a:effectLst/>
                <a:latin typeface="+mn-lt"/>
                <a:ea typeface="+mn-ea"/>
                <a:cs typeface="+mn-cs"/>
              </a:rPr>
              <a:t>Ecological economics</a:t>
            </a:r>
            <a:r>
              <a:rPr lang="en-GB" sz="1200" b="0" i="0" u="none" strike="noStrike" kern="1200" dirty="0">
                <a:solidFill>
                  <a:schemeClr val="tx1"/>
                </a:solidFill>
                <a:effectLst/>
                <a:latin typeface="+mn-lt"/>
                <a:ea typeface="+mn-ea"/>
                <a:cs typeface="+mn-cs"/>
              </a:rPr>
              <a:t>, </a:t>
            </a:r>
            <a:r>
              <a:rPr lang="en-GB" sz="1200" b="0" i="1" u="none" strike="noStrike" kern="1200" dirty="0">
                <a:solidFill>
                  <a:schemeClr val="tx1"/>
                </a:solidFill>
                <a:effectLst/>
                <a:latin typeface="+mn-lt"/>
                <a:ea typeface="+mn-ea"/>
                <a:cs typeface="+mn-cs"/>
              </a:rPr>
              <a:t>159</a:t>
            </a:r>
            <a:r>
              <a:rPr lang="en-GB" sz="1200" b="0" i="0" u="none" strike="noStrike" kern="1200" dirty="0">
                <a:solidFill>
                  <a:schemeClr val="tx1"/>
                </a:solidFill>
                <a:effectLst/>
                <a:latin typeface="+mn-lt"/>
                <a:ea typeface="+mn-ea"/>
                <a:cs typeface="+mn-cs"/>
              </a:rPr>
              <a:t>, 189-197. </a:t>
            </a:r>
            <a:r>
              <a:rPr lang="en-GB" sz="1200" b="0" i="0" u="none" strike="noStrike" kern="1200" dirty="0">
                <a:solidFill>
                  <a:schemeClr val="tx1"/>
                </a:solidFill>
                <a:effectLst/>
                <a:latin typeface="+mn-lt"/>
                <a:ea typeface="+mn-ea"/>
                <a:cs typeface="+mn-cs"/>
                <a:hlinkClick r:id="rId6" tooltip="Original URL: https://www.sciencedirect.com/science/article/abs/pii/S0921800918308115. Click or tap if you trust this link."/>
              </a:rPr>
              <a:t>https://www.sciencedirect.com/science/article/abs/pii/S0921800918308115</a:t>
            </a:r>
            <a:endParaRPr lang="en-GB"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5</a:t>
            </a:fld>
            <a:endParaRPr lang="de-DE"/>
          </a:p>
        </p:txBody>
      </p:sp>
    </p:spTree>
    <p:extLst>
      <p:ext uri="{BB962C8B-B14F-4D97-AF65-F5344CB8AC3E}">
        <p14:creationId xmlns:p14="http://schemas.microsoft.com/office/powerpoint/2010/main" val="444653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Key reading: </a:t>
            </a:r>
          </a:p>
          <a:p>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Bioecomomy</a:t>
            </a:r>
            <a:r>
              <a:rPr lang="en-US" sz="1200" kern="1200" baseline="0" dirty="0">
                <a:solidFill>
                  <a:schemeClr val="tx1"/>
                </a:solidFill>
                <a:effectLst/>
                <a:latin typeface="+mn-lt"/>
                <a:ea typeface="+mn-ea"/>
                <a:cs typeface="+mn-cs"/>
              </a:rPr>
              <a:t> Consultants (2018), BIG BIOECONOMY CHALLENGES - PART 2. </a:t>
            </a: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www.nnfcc.co.uk</a:t>
            </a:r>
            <a:r>
              <a:rPr lang="en-US" sz="1200" kern="1200" dirty="0">
                <a:solidFill>
                  <a:schemeClr val="tx1"/>
                </a:solidFill>
                <a:effectLst/>
                <a:latin typeface="+mn-lt"/>
                <a:ea typeface="+mn-ea"/>
                <a:cs typeface="+mn-cs"/>
              </a:rPr>
              <a:t>/news-big-bioeconomy-challenges-2 </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Brownlie</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S. </a:t>
            </a:r>
            <a:r>
              <a:rPr lang="en-GB" altLang="en-US" dirty="0"/>
              <a:t>(2013),</a:t>
            </a:r>
            <a:r>
              <a:rPr lang="en-GB" altLang="en-US" baseline="0" dirty="0"/>
              <a:t> </a:t>
            </a:r>
            <a:r>
              <a:rPr lang="en-GB" altLang="en-US" dirty="0"/>
              <a:t>IAIA fast tips No. 5 -</a:t>
            </a:r>
            <a:r>
              <a:rPr lang="en-GB" altLang="en-US" baseline="0" dirty="0"/>
              <a:t> </a:t>
            </a:r>
            <a:r>
              <a:rPr lang="en-GB" altLang="en-US" dirty="0"/>
              <a:t>Biodiversity Assessment.</a:t>
            </a:r>
            <a:r>
              <a:rPr lang="en-GB" altLang="en-US" baseline="0" dirty="0"/>
              <a:t> </a:t>
            </a:r>
            <a:r>
              <a:rPr lang="en-GB" altLang="en-US" dirty="0"/>
              <a:t>International Association for Impact Assessment (IAIA). </a:t>
            </a:r>
            <a:r>
              <a:rPr lang="en-GB" altLang="en-US" b="1" dirty="0"/>
              <a:t>https://</a:t>
            </a:r>
            <a:r>
              <a:rPr lang="en-GB" altLang="en-US" b="1" dirty="0" err="1"/>
              <a:t>www.iaia.org</a:t>
            </a:r>
            <a:r>
              <a:rPr lang="en-GB" altLang="en-US" b="1" dirty="0"/>
              <a:t>/</a:t>
            </a:r>
            <a:r>
              <a:rPr lang="en-GB" altLang="en-US" b="1" dirty="0" err="1"/>
              <a:t>fasttips.php</a:t>
            </a:r>
            <a:endParaRPr lang="en-GB"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See slides “What is the Bioeconomy?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Opportunities, challenges and solutions” for information</a:t>
            </a:r>
            <a:r>
              <a:rPr lang="en-US" sz="1200" kern="1200" baseline="0" dirty="0">
                <a:solidFill>
                  <a:schemeClr val="tx1"/>
                </a:solidFill>
                <a:effectLst/>
                <a:latin typeface="+mn-lt"/>
                <a:ea typeface="+mn-ea"/>
                <a:cs typeface="+mn-cs"/>
              </a:rPr>
              <a:t> on:</a:t>
            </a:r>
          </a:p>
          <a:p>
            <a:pPr marL="342900" indent="-342900">
              <a:buFontTx/>
              <a:buChar char="-"/>
            </a:pP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Bioeconomy – links to SDGs</a:t>
            </a:r>
            <a:r>
              <a:rPr lang="en-GB" sz="1200" baseline="0" dirty="0">
                <a:solidFill>
                  <a:schemeClr val="bg1"/>
                </a:solidFill>
                <a:latin typeface="Roboto Medium" panose="02000000000000000000" pitchFamily="2" charset="0"/>
                <a:ea typeface="Roboto Light" panose="02000000000000000000" pitchFamily="2" charset="0"/>
                <a:cs typeface="Arial" panose="020B0604020202020204" pitchFamily="34" charset="0"/>
              </a:rPr>
              <a:t> and </a:t>
            </a: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climate change,</a:t>
            </a:r>
            <a:r>
              <a:rPr lang="en-GB" sz="1200" baseline="0" dirty="0">
                <a:solidFill>
                  <a:schemeClr val="bg1"/>
                </a:solidFill>
                <a:latin typeface="Roboto Medium" panose="02000000000000000000" pitchFamily="2" charset="0"/>
                <a:ea typeface="Roboto Light" panose="02000000000000000000" pitchFamily="2" charset="0"/>
                <a:cs typeface="Arial" panose="020B0604020202020204" pitchFamily="34" charset="0"/>
              </a:rPr>
              <a:t> and b</a:t>
            </a: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ioeconomy resources</a:t>
            </a:r>
          </a:p>
          <a:p>
            <a:pPr marL="342900" indent="-342900">
              <a:buFontTx/>
              <a:buChar char="-"/>
            </a:pP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The transition to a bioeconomy is complex</a:t>
            </a:r>
          </a:p>
          <a:p>
            <a:pPr marL="342900" indent="-342900">
              <a:buFontTx/>
              <a:buChar char="-"/>
            </a:pP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Biodiversity assessment</a:t>
            </a:r>
          </a:p>
          <a:p>
            <a:pPr marL="342900" indent="-342900">
              <a:buFontTx/>
              <a:buChar char="-"/>
            </a:pP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Direct, indirect and cumulative impacts</a:t>
            </a:r>
          </a:p>
          <a:p>
            <a:pPr marL="342900" indent="-342900">
              <a:buFontTx/>
              <a:buChar char="-"/>
            </a:pP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What are ‘impacts and need for Environmental Impact Assessment (EIA) and/or Strategic Environmental Assessment (SEA).</a:t>
            </a:r>
          </a:p>
          <a:p>
            <a:pPr marL="342900" indent="-342900">
              <a:buFontTx/>
              <a:buChar char="-"/>
            </a:pP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Net positive outcomes, enhancement and the mitigation hierarchy</a:t>
            </a:r>
          </a:p>
          <a:p>
            <a:pPr marL="342900" indent="-342900">
              <a:buFontTx/>
              <a:buChar char="-"/>
            </a:pP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Example: the impacts of biofuels</a:t>
            </a:r>
            <a:endParaRPr lang="en-US" sz="1200" kern="1200" baseline="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6</a:t>
            </a:fld>
            <a:endParaRPr lang="de-DE"/>
          </a:p>
        </p:txBody>
      </p:sp>
    </p:spTree>
    <p:extLst>
      <p:ext uri="{BB962C8B-B14F-4D97-AF65-F5344CB8AC3E}">
        <p14:creationId xmlns:p14="http://schemas.microsoft.com/office/powerpoint/2010/main" val="1199333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students</a:t>
            </a:r>
            <a:r>
              <a:rPr lang="en-GB" baseline="0" dirty="0"/>
              <a:t> to write </a:t>
            </a:r>
            <a:r>
              <a:rPr lang="en-GB" sz="1200" dirty="0"/>
              <a:t>a list of all the bioeconomy </a:t>
            </a:r>
            <a:r>
              <a:rPr lang="en-GB" sz="1200" dirty="0" err="1"/>
              <a:t>feedstocks</a:t>
            </a:r>
            <a:r>
              <a:rPr lang="en-GB" sz="1200" dirty="0"/>
              <a:t> (or raw materials) from the forestry</a:t>
            </a:r>
            <a:r>
              <a:rPr lang="en-GB" sz="1200" baseline="0" dirty="0"/>
              <a:t> </a:t>
            </a:r>
            <a:r>
              <a:rPr lang="en-GB" sz="1200" dirty="0"/>
              <a:t>sector. The next slide has a</a:t>
            </a:r>
            <a:r>
              <a:rPr lang="en-GB" sz="1200" baseline="0" dirty="0"/>
              <a:t> list of these materials.</a:t>
            </a:r>
          </a:p>
          <a:p>
            <a:endParaRPr lang="en-GB"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DE" dirty="0">
                <a:sym typeface="Wingdings" panose="05000000000000000000" pitchFamily="2" charset="2"/>
              </a:rPr>
              <a:t>What </a:t>
            </a:r>
            <a:r>
              <a:rPr lang="de-DE" dirty="0" err="1">
                <a:sym typeface="Wingdings" panose="05000000000000000000" pitchFamily="2" charset="2"/>
              </a:rPr>
              <a:t>is</a:t>
            </a:r>
            <a:r>
              <a:rPr lang="de-DE" dirty="0">
                <a:sym typeface="Wingdings" panose="05000000000000000000" pitchFamily="2" charset="2"/>
              </a:rPr>
              <a:t> </a:t>
            </a:r>
            <a:r>
              <a:rPr lang="de-DE" dirty="0" err="1">
                <a:sym typeface="Wingdings" panose="05000000000000000000" pitchFamily="2" charset="2"/>
              </a:rPr>
              <a:t>feestock</a:t>
            </a:r>
            <a:r>
              <a:rPr lang="de-DE" dirty="0">
                <a:sym typeface="Wingdings" panose="05000000000000000000" pitchFamily="2" charset="2"/>
              </a:rPr>
              <a:t>? </a:t>
            </a:r>
            <a:r>
              <a:rPr lang="de-DE" dirty="0" err="1"/>
              <a:t>Feedstock</a:t>
            </a:r>
            <a:r>
              <a:rPr lang="de-DE" dirty="0"/>
              <a:t> </a:t>
            </a:r>
            <a:r>
              <a:rPr lang="de-DE" dirty="0" err="1"/>
              <a:t>is</a:t>
            </a:r>
            <a:r>
              <a:rPr lang="de-DE" dirty="0"/>
              <a:t> </a:t>
            </a:r>
            <a:r>
              <a:rPr lang="de-DE" dirty="0" err="1"/>
              <a:t>the</a:t>
            </a:r>
            <a:r>
              <a:rPr lang="de-DE" dirty="0"/>
              <a:t> </a:t>
            </a:r>
            <a:r>
              <a:rPr lang="de-DE" dirty="0" err="1"/>
              <a:t>raw</a:t>
            </a:r>
            <a:r>
              <a:rPr lang="de-DE" dirty="0"/>
              <a:t>/</a:t>
            </a:r>
            <a:r>
              <a:rPr lang="de-DE" dirty="0" err="1"/>
              <a:t>bio</a:t>
            </a:r>
            <a:r>
              <a:rPr lang="de-DE" dirty="0"/>
              <a:t> material </a:t>
            </a:r>
            <a:r>
              <a:rPr lang="de-DE" dirty="0" err="1"/>
              <a:t>from</a:t>
            </a:r>
            <a:r>
              <a:rPr lang="de-DE" dirty="0"/>
              <a:t> </a:t>
            </a:r>
            <a:r>
              <a:rPr lang="de-DE" dirty="0" err="1"/>
              <a:t>the</a:t>
            </a:r>
            <a:r>
              <a:rPr lang="de-DE" dirty="0"/>
              <a:t> </a:t>
            </a:r>
            <a:r>
              <a:rPr lang="de-DE" dirty="0" err="1"/>
              <a:t>forests</a:t>
            </a:r>
            <a:r>
              <a:rPr lang="de-DE" dirty="0"/>
              <a:t> </a:t>
            </a:r>
            <a:r>
              <a:rPr lang="de-DE" dirty="0" err="1"/>
              <a:t>that</a:t>
            </a:r>
            <a:r>
              <a:rPr lang="de-DE" dirty="0"/>
              <a:t> </a:t>
            </a:r>
            <a:r>
              <a:rPr lang="de-DE" dirty="0" err="1"/>
              <a:t>is</a:t>
            </a:r>
            <a:r>
              <a:rPr lang="de-DE" dirty="0"/>
              <a:t> </a:t>
            </a:r>
            <a:r>
              <a:rPr lang="de-DE" dirty="0" err="1"/>
              <a:t>input</a:t>
            </a:r>
            <a:r>
              <a:rPr lang="de-DE" dirty="0"/>
              <a:t> </a:t>
            </a:r>
            <a:r>
              <a:rPr lang="de-DE" dirty="0" err="1"/>
              <a:t>into</a:t>
            </a:r>
            <a:r>
              <a:rPr lang="de-DE" dirty="0"/>
              <a:t> </a:t>
            </a:r>
            <a:r>
              <a:rPr lang="de-DE" dirty="0" err="1"/>
              <a:t>process</a:t>
            </a:r>
            <a:r>
              <a:rPr lang="de-DE" dirty="0"/>
              <a:t> </a:t>
            </a:r>
            <a:r>
              <a:rPr lang="de-DE" dirty="0" err="1"/>
              <a:t>to</a:t>
            </a:r>
            <a:r>
              <a:rPr lang="de-DE" dirty="0"/>
              <a:t> </a:t>
            </a:r>
            <a:r>
              <a:rPr lang="de-DE" dirty="0" err="1"/>
              <a:t>make</a:t>
            </a:r>
            <a:r>
              <a:rPr lang="de-DE" dirty="0"/>
              <a:t> </a:t>
            </a:r>
            <a:r>
              <a:rPr lang="de-DE" dirty="0" err="1"/>
              <a:t>biobased</a:t>
            </a:r>
            <a:r>
              <a:rPr lang="de-DE" dirty="0"/>
              <a:t> </a:t>
            </a:r>
            <a:r>
              <a:rPr lang="de-DE" dirty="0" err="1"/>
              <a:t>products</a:t>
            </a:r>
            <a:r>
              <a:rPr lang="de-DE" dirty="0"/>
              <a:t>. This can </a:t>
            </a:r>
            <a:r>
              <a:rPr lang="de-DE" dirty="0" err="1"/>
              <a:t>be</a:t>
            </a:r>
            <a:r>
              <a:rPr lang="de-DE" dirty="0"/>
              <a:t> </a:t>
            </a:r>
            <a:r>
              <a:rPr lang="de-DE" dirty="0" err="1"/>
              <a:t>classified</a:t>
            </a:r>
            <a:r>
              <a:rPr lang="de-DE" dirty="0"/>
              <a:t> </a:t>
            </a:r>
            <a:r>
              <a:rPr lang="de-DE" dirty="0" err="1"/>
              <a:t>into</a:t>
            </a:r>
            <a:r>
              <a:rPr lang="de-DE" dirty="0"/>
              <a:t> </a:t>
            </a:r>
            <a:r>
              <a:rPr lang="de-DE" dirty="0" err="1"/>
              <a:t>waste</a:t>
            </a:r>
            <a:r>
              <a:rPr lang="de-DE" dirty="0"/>
              <a:t> </a:t>
            </a:r>
            <a:r>
              <a:rPr lang="de-DE" dirty="0" err="1"/>
              <a:t>products</a:t>
            </a:r>
            <a:r>
              <a:rPr lang="de-DE" dirty="0"/>
              <a:t> </a:t>
            </a:r>
            <a:r>
              <a:rPr lang="de-DE" dirty="0" err="1"/>
              <a:t>from</a:t>
            </a:r>
            <a:r>
              <a:rPr lang="de-DE" dirty="0"/>
              <a:t> </a:t>
            </a:r>
            <a:r>
              <a:rPr lang="de-DE" dirty="0" err="1"/>
              <a:t>forest</a:t>
            </a:r>
            <a:r>
              <a:rPr lang="de-DE" dirty="0"/>
              <a:t> </a:t>
            </a:r>
            <a:r>
              <a:rPr lang="de-DE" dirty="0" err="1"/>
              <a:t>management</a:t>
            </a:r>
            <a:r>
              <a:rPr lang="de-DE" dirty="0"/>
              <a:t> </a:t>
            </a:r>
            <a:r>
              <a:rPr lang="de-DE" dirty="0" err="1"/>
              <a:t>as</a:t>
            </a:r>
            <a:r>
              <a:rPr lang="de-DE" dirty="0"/>
              <a:t> </a:t>
            </a:r>
            <a:r>
              <a:rPr lang="de-DE" dirty="0" err="1"/>
              <a:t>well</a:t>
            </a:r>
            <a:r>
              <a:rPr lang="de-DE" dirty="0"/>
              <a:t> </a:t>
            </a:r>
            <a:r>
              <a:rPr lang="de-DE" dirty="0" err="1"/>
              <a:t>as</a:t>
            </a:r>
            <a:r>
              <a:rPr lang="de-DE" dirty="0"/>
              <a:t> </a:t>
            </a:r>
            <a:r>
              <a:rPr lang="de-DE" dirty="0" err="1"/>
              <a:t>wood</a:t>
            </a:r>
            <a:r>
              <a:rPr lang="de-DE" dirty="0"/>
              <a:t>, </a:t>
            </a:r>
            <a:r>
              <a:rPr lang="de-DE" dirty="0" err="1"/>
              <a:t>leaves</a:t>
            </a:r>
            <a:r>
              <a:rPr lang="de-DE" dirty="0"/>
              <a:t> </a:t>
            </a:r>
            <a:r>
              <a:rPr lang="de-DE" dirty="0" err="1"/>
              <a:t>etc</a:t>
            </a:r>
            <a:r>
              <a:rPr lang="de-DE" dirty="0"/>
              <a:t> </a:t>
            </a:r>
            <a:r>
              <a:rPr lang="de-DE" dirty="0" err="1"/>
              <a:t>produced</a:t>
            </a:r>
            <a:r>
              <a:rPr lang="de-DE" dirty="0"/>
              <a:t> </a:t>
            </a:r>
            <a:r>
              <a:rPr lang="de-DE" dirty="0" err="1"/>
              <a:t>by</a:t>
            </a:r>
            <a:r>
              <a:rPr lang="de-DE" dirty="0"/>
              <a:t> </a:t>
            </a:r>
            <a:r>
              <a:rPr lang="de-DE" dirty="0" err="1"/>
              <a:t>forest</a:t>
            </a:r>
            <a:r>
              <a:rPr lang="de-DE" dirty="0"/>
              <a:t>.</a:t>
            </a:r>
          </a:p>
          <a:p>
            <a:endParaRPr lang="en-GB" baseline="0" dirty="0"/>
          </a:p>
        </p:txBody>
      </p:sp>
      <p:sp>
        <p:nvSpPr>
          <p:cNvPr id="4" name="Slide Number Placeholder 3"/>
          <p:cNvSpPr>
            <a:spLocks noGrp="1"/>
          </p:cNvSpPr>
          <p:nvPr>
            <p:ph type="sldNum" sz="quarter" idx="5"/>
          </p:nvPr>
        </p:nvSpPr>
        <p:spPr/>
        <p:txBody>
          <a:bodyPr/>
          <a:lstStyle/>
          <a:p>
            <a:fld id="{F4B9ABF1-A5E8-FF4C-953A-B9DDF0BF59CB}" type="slidenum">
              <a:rPr lang="de-DE" smtClean="0"/>
              <a:t>7</a:t>
            </a:fld>
            <a:endParaRPr lang="de-DE"/>
          </a:p>
        </p:txBody>
      </p:sp>
    </p:spTree>
    <p:extLst>
      <p:ext uri="{BB962C8B-B14F-4D97-AF65-F5344CB8AC3E}">
        <p14:creationId xmlns:p14="http://schemas.microsoft.com/office/powerpoint/2010/main" val="1272200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Examples of bioeconomy </a:t>
            </a:r>
            <a:r>
              <a:rPr lang="en-GB" dirty="0" err="1"/>
              <a:t>feedstocks</a:t>
            </a:r>
            <a:r>
              <a:rPr lang="en-GB" dirty="0"/>
              <a:t> in the</a:t>
            </a:r>
            <a:r>
              <a:rPr lang="en-GB" baseline="0" dirty="0"/>
              <a:t> forestry sector. Source: Bio-based Industries Consortium (2019), Examples of bioeconomy </a:t>
            </a:r>
            <a:r>
              <a:rPr lang="en-GB" baseline="0" dirty="0" err="1"/>
              <a:t>feedstocks</a:t>
            </a:r>
            <a:r>
              <a:rPr lang="en-GB" baseline="0" dirty="0"/>
              <a:t>. https://</a:t>
            </a:r>
            <a:r>
              <a:rPr lang="en-GB" baseline="0" dirty="0" err="1"/>
              <a:t>ec.europa.eu</a:t>
            </a:r>
            <a:r>
              <a:rPr lang="en-GB" baseline="0" dirty="0"/>
              <a:t>/knowledge4policy/glossary/</a:t>
            </a:r>
            <a:r>
              <a:rPr lang="en-GB" baseline="0" dirty="0" err="1"/>
              <a:t>feedstock_en</a:t>
            </a:r>
            <a:endParaRPr lang="en-GB" baseline="0" dirty="0"/>
          </a:p>
          <a:p>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DE" dirty="0" err="1"/>
              <a:t>Feedstock</a:t>
            </a:r>
            <a:r>
              <a:rPr lang="de-DE" dirty="0"/>
              <a:t> List (Bark </a:t>
            </a:r>
            <a:r>
              <a:rPr lang="de-DE" dirty="0" err="1"/>
              <a:t>to</a:t>
            </a:r>
            <a:r>
              <a:rPr lang="de-DE" dirty="0"/>
              <a:t> Wood Pellets): Bio-</a:t>
            </a:r>
            <a:r>
              <a:rPr lang="de-DE" dirty="0" err="1"/>
              <a:t>based</a:t>
            </a:r>
            <a:r>
              <a:rPr lang="de-DE" dirty="0"/>
              <a:t> Industries </a:t>
            </a:r>
            <a:r>
              <a:rPr lang="de-DE" dirty="0" err="1"/>
              <a:t>Consortium</a:t>
            </a:r>
            <a:r>
              <a:rPr lang="de-DE" dirty="0"/>
              <a:t> (2020) </a:t>
            </a:r>
            <a:r>
              <a:rPr lang="de-DE" i="1" dirty="0" err="1"/>
              <a:t>Examples</a:t>
            </a:r>
            <a:r>
              <a:rPr lang="de-DE" i="1" dirty="0"/>
              <a:t> of Bioeconomy </a:t>
            </a:r>
            <a:r>
              <a:rPr lang="de-DE" i="1" dirty="0" err="1"/>
              <a:t>feedstocks</a:t>
            </a:r>
            <a:r>
              <a:rPr lang="de-DE" dirty="0"/>
              <a:t>, available at: [</a:t>
            </a:r>
            <a:r>
              <a:rPr lang="en-GB" dirty="0">
                <a:hlinkClick r:id="rId3"/>
              </a:rPr>
              <a:t>https://biconsortium.eu/bioeconomy-feedstocks</a:t>
            </a:r>
            <a:r>
              <a:rPr lang="en-GB" dirty="0"/>
              <a:t>]</a:t>
            </a:r>
            <a:endParaRPr lang="en-GB" baseline="0" dirty="0"/>
          </a:p>
          <a:p>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The forestry sector has been found to have potential for the bioeconomy. This would been bio-based products from wood and by products of forest management. </a:t>
            </a:r>
          </a:p>
          <a:p>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a:t>
            </a:r>
            <a:r>
              <a:rPr lang="en-US" dirty="0"/>
              <a:t>The forest-based sector includes all stakeholders with a major interest in forestry, forest-based materials and products. Wood is the key component of the pulp and paper industry, it can be used for energy production, it is an important construction material and for the furniture industry. Forest-based biomass is also used for many different bio-based products, such as insulation material, barrier materials for damp protection, biopolymers, bio-based plastics and composites, carbon </a:t>
            </a:r>
            <a:r>
              <a:rPr lang="en-US" dirty="0" err="1"/>
              <a:t>fibre</a:t>
            </a:r>
            <a:r>
              <a:rPr lang="en-US" dirty="0"/>
              <a:t>, chemicals and cellulose-based textiles, smart packaging materials (Swedish Forest Industries Federation 2013 in European Commission, 2017 [</a:t>
            </a:r>
            <a:r>
              <a:rPr lang="en-GB" dirty="0">
                <a:hlinkClick r:id="rId4"/>
              </a:rPr>
              <a:t>https://ec.europa.eu/research/bioeconomy/pdf/publications/bioeconomy_development_in_eu_regions.pdf</a:t>
            </a:r>
            <a:r>
              <a:rPr lang="en-GB"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r>
              <a:rPr lang="de-DE" dirty="0"/>
              <a:t>“</a:t>
            </a:r>
            <a:r>
              <a:rPr lang="en-US" dirty="0"/>
              <a:t>Many companies are making efforts to replacing fossil feedstock with renewable biological resources in other products and processes, using innovative technologies” (BLOOM Factsheet What is the bioeconomy (2019) available at: [</a:t>
            </a:r>
            <a:r>
              <a:rPr lang="en-GB" dirty="0">
                <a:hlinkClick r:id="rId5"/>
              </a:rPr>
              <a:t>https://bloom-bioeconomy.eu/wp-content/uploads/2019/01/BLOOM-Factsheet-What-is-the-Bioeconomy.pdf</a:t>
            </a:r>
            <a:r>
              <a:rPr lang="en-GB" dirty="0"/>
              <a:t>])</a:t>
            </a:r>
          </a:p>
          <a:p>
            <a:endParaRPr lang="en-GB" dirty="0"/>
          </a:p>
          <a:p>
            <a:r>
              <a:rPr lang="en-US" sz="1300" dirty="0"/>
              <a:t>“Renewable </a:t>
            </a:r>
            <a:r>
              <a:rPr lang="en-US" sz="1300" dirty="0" err="1"/>
              <a:t>feedstocks</a:t>
            </a:r>
            <a:r>
              <a:rPr lang="en-US" sz="1300" dirty="0"/>
              <a:t> are already playing a central role within the bioeconomy: 150 million </a:t>
            </a:r>
            <a:r>
              <a:rPr lang="en-US" sz="1300" dirty="0" err="1"/>
              <a:t>tonnes</a:t>
            </a:r>
            <a:r>
              <a:rPr lang="en-US" sz="1300" dirty="0"/>
              <a:t> of forestry products are used to generate 770 </a:t>
            </a:r>
            <a:r>
              <a:rPr lang="en-US" sz="1300" dirty="0" err="1"/>
              <a:t>TWh</a:t>
            </a:r>
            <a:r>
              <a:rPr lang="en-US" sz="1300" dirty="0"/>
              <a:t> of primary energy each year in Europe, with a further 210 </a:t>
            </a:r>
            <a:r>
              <a:rPr lang="en-US" sz="1300" dirty="0" err="1"/>
              <a:t>TWh</a:t>
            </a:r>
            <a:r>
              <a:rPr lang="en-US" sz="1300" dirty="0"/>
              <a:t> from waste and 12 </a:t>
            </a:r>
            <a:r>
              <a:rPr lang="en-US" sz="1300" dirty="0" err="1"/>
              <a:t>TWh</a:t>
            </a:r>
            <a:r>
              <a:rPr lang="en-US" sz="1300" dirty="0"/>
              <a:t> from agricultural residues.” (</a:t>
            </a:r>
            <a:r>
              <a:rPr lang="en-GB" sz="1300" dirty="0"/>
              <a:t>National Non-Food Crops Centre (</a:t>
            </a:r>
            <a:r>
              <a:rPr lang="en-US" sz="1300" dirty="0"/>
              <a:t>NNFCC) available at: [</a:t>
            </a:r>
            <a:r>
              <a:rPr lang="en-GB" dirty="0">
                <a:hlinkClick r:id="rId6"/>
              </a:rPr>
              <a:t>https://www.nnfcc.co.uk/feedstocks</a:t>
            </a:r>
            <a:r>
              <a:rPr lang="en-GB"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indent="0">
              <a:buFont typeface="Arial" panose="020B0604020202020204" pitchFamily="34" charset="0"/>
              <a:buNone/>
            </a:pPr>
            <a:endParaRPr lang="en-GB" sz="1200" dirty="0"/>
          </a:p>
        </p:txBody>
      </p:sp>
      <p:sp>
        <p:nvSpPr>
          <p:cNvPr id="4" name="Slide Number Placeholder 3"/>
          <p:cNvSpPr>
            <a:spLocks noGrp="1"/>
          </p:cNvSpPr>
          <p:nvPr>
            <p:ph type="sldNum" sz="quarter" idx="5"/>
          </p:nvPr>
        </p:nvSpPr>
        <p:spPr/>
        <p:txBody>
          <a:bodyPr/>
          <a:lstStyle/>
          <a:p>
            <a:fld id="{F4B9ABF1-A5E8-FF4C-953A-B9DDF0BF59CB}" type="slidenum">
              <a:rPr lang="de-DE" smtClean="0"/>
              <a:t>8</a:t>
            </a:fld>
            <a:endParaRPr lang="de-DE"/>
          </a:p>
        </p:txBody>
      </p:sp>
    </p:spTree>
    <p:extLst>
      <p:ext uri="{BB962C8B-B14F-4D97-AF65-F5344CB8AC3E}">
        <p14:creationId xmlns:p14="http://schemas.microsoft.com/office/powerpoint/2010/main" val="2129892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Point out how Lignin and cellulose have the potential to provide for a wide range of products – see flowchart</a:t>
            </a:r>
            <a:endParaRPr lang="de-DE" dirty="0"/>
          </a:p>
          <a:p>
            <a:endParaRPr lang="de-DE" dirty="0"/>
          </a:p>
          <a:p>
            <a:pPr defTabSz="966612">
              <a:defRPr/>
            </a:pPr>
            <a:r>
              <a:rPr lang="en-GB" dirty="0"/>
              <a:t>Feedstock List (</a:t>
            </a:r>
            <a:r>
              <a:rPr lang="en-GB" dirty="0" err="1"/>
              <a:t>Lingin</a:t>
            </a:r>
            <a:r>
              <a:rPr lang="en-GB" dirty="0"/>
              <a:t> and Cellulose) and flowchart: Forest Pedagogics (2016) </a:t>
            </a:r>
            <a:r>
              <a:rPr lang="en-US" sz="1300" dirty="0"/>
              <a:t>11</a:t>
            </a:r>
            <a:r>
              <a:rPr lang="en-US" sz="1300" baseline="30000" dirty="0"/>
              <a:t>th</a:t>
            </a:r>
            <a:r>
              <a:rPr lang="en-US" sz="1300" dirty="0"/>
              <a:t> European Forest Pedagogics Congress 2016</a:t>
            </a:r>
            <a:r>
              <a:rPr lang="en-GB" dirty="0"/>
              <a:t> Bioeconomy Teaching material [</a:t>
            </a:r>
            <a:r>
              <a:rPr lang="en-GB" dirty="0">
                <a:hlinkClick r:id="rId3"/>
              </a:rPr>
              <a:t>http://forestpedagogics.eu/mediadateien/biri-2016/Bioeconomy_Teaching-material.pdf</a:t>
            </a:r>
            <a:r>
              <a:rPr lang="en-GB" dirty="0"/>
              <a:t>]</a:t>
            </a:r>
          </a:p>
          <a:p>
            <a:r>
              <a:rPr lang="en-GB" dirty="0"/>
              <a:t>Image Forest residue: Energy Efficiency and Renewable Energy (EERE) (2020</a:t>
            </a:r>
            <a:r>
              <a:rPr lang="en-GB" i="1" dirty="0"/>
              <a:t>), Biomass Feedstock</a:t>
            </a:r>
            <a:r>
              <a:rPr lang="en-GB" dirty="0"/>
              <a:t>,  available at: [</a:t>
            </a:r>
            <a:r>
              <a:rPr lang="en-GB" dirty="0">
                <a:hlinkClick r:id="rId4"/>
              </a:rPr>
              <a:t>https://www.energy.gov/eere/bioenergy/biomass-feedstocks</a:t>
            </a:r>
            <a:r>
              <a:rPr lang="en-GB" dirty="0"/>
              <a:t>]</a:t>
            </a:r>
          </a:p>
          <a:p>
            <a:r>
              <a:rPr lang="en-GB" dirty="0"/>
              <a:t>Image Sawdust: </a:t>
            </a:r>
            <a:r>
              <a:rPr lang="en-GB" sz="1300" dirty="0" err="1"/>
              <a:t>Colmorgen</a:t>
            </a:r>
            <a:r>
              <a:rPr lang="en-GB" sz="1300" dirty="0"/>
              <a:t>, F., Khawaja, C. (2019):</a:t>
            </a:r>
            <a:r>
              <a:rPr lang="en-GB" sz="1300" i="1" dirty="0"/>
              <a:t> Small-scale technology options for regional </a:t>
            </a:r>
            <a:r>
              <a:rPr lang="en-GB" sz="1300" i="1" dirty="0" err="1"/>
              <a:t>bioeconomies</a:t>
            </a:r>
            <a:r>
              <a:rPr lang="en-GB" sz="1300" i="1" dirty="0"/>
              <a:t>. Small-scale technology options for regional </a:t>
            </a:r>
            <a:r>
              <a:rPr lang="en-GB" sz="1300" i="1" dirty="0" err="1"/>
              <a:t>bioeconomies</a:t>
            </a:r>
            <a:r>
              <a:rPr lang="en-GB" sz="1300" dirty="0"/>
              <a:t> available at: [</a:t>
            </a:r>
            <a:r>
              <a:rPr lang="en-GB" sz="1300" u="sng" dirty="0">
                <a:hlinkClick r:id="rId5"/>
              </a:rPr>
              <a:t>https://be-rural.eu/wp-content/uploads/2019/10/BE-Rural_D2.1_Small-scale_technology_options.pdf</a:t>
            </a:r>
            <a:r>
              <a:rPr lang="en-GB" sz="1300" dirty="0"/>
              <a:t>]</a:t>
            </a:r>
            <a:endParaRPr lang="de-DE" dirty="0"/>
          </a:p>
          <a:p>
            <a:endParaRPr lang="de-DE" dirty="0"/>
          </a:p>
          <a:p>
            <a:r>
              <a:rPr lang="de-DE" dirty="0"/>
              <a:t>Other examples of </a:t>
            </a:r>
            <a:r>
              <a:rPr lang="de-DE" dirty="0" err="1"/>
              <a:t>feedstock</a:t>
            </a:r>
            <a:r>
              <a:rPr lang="de-DE" dirty="0"/>
              <a:t> -</a:t>
            </a:r>
            <a:r>
              <a:rPr lang="de-DE" baseline="0" dirty="0"/>
              <a:t> </a:t>
            </a:r>
            <a:r>
              <a:rPr lang="en-GB" dirty="0" err="1"/>
              <a:t>InnProBio</a:t>
            </a:r>
            <a:r>
              <a:rPr lang="de-DE" dirty="0"/>
              <a:t> ‚‘</a:t>
            </a:r>
            <a:r>
              <a:rPr lang="en-US" i="1" dirty="0"/>
              <a:t>Factsheet No. 1 What are bio-based products?’ </a:t>
            </a:r>
            <a:r>
              <a:rPr lang="en-US" dirty="0"/>
              <a:t>available at: </a:t>
            </a:r>
            <a:r>
              <a:rPr lang="de-DE" dirty="0"/>
              <a:t>[</a:t>
            </a:r>
            <a:r>
              <a:rPr lang="en-GB" dirty="0">
                <a:hlinkClick r:id="rId6"/>
              </a:rPr>
              <a:t>https://innprobio.innovation-procurement.org/fileadmin/user_upload/Factsheets/Factsheet_n_1.pdf</a:t>
            </a:r>
            <a:r>
              <a:rPr lang="en-GB" dirty="0"/>
              <a:t>]</a:t>
            </a:r>
            <a:endParaRPr lang="de-DE" dirty="0"/>
          </a:p>
          <a:p>
            <a:endParaRPr lang="de-DE" dirty="0"/>
          </a:p>
          <a:p>
            <a:endParaRPr lang="en-GB" dirty="0"/>
          </a:p>
          <a:p>
            <a:r>
              <a:rPr lang="en-GB" dirty="0"/>
              <a:t>“</a:t>
            </a:r>
            <a:r>
              <a:rPr lang="en-US" dirty="0"/>
              <a:t>Approximately 490 million </a:t>
            </a:r>
            <a:r>
              <a:rPr lang="en-US" dirty="0" err="1"/>
              <a:t>tonnes</a:t>
            </a:r>
            <a:r>
              <a:rPr lang="en-US" dirty="0"/>
              <a:t> of forestry biomass (dry mass) are currently exploited annually in Europe (including for pulp, paper and other traditional uses). An estimated 245 million </a:t>
            </a:r>
            <a:r>
              <a:rPr lang="en-US" dirty="0" err="1"/>
              <a:t>tonnes</a:t>
            </a:r>
            <a:r>
              <a:rPr lang="en-US" dirty="0"/>
              <a:t> of wood are used in the woodworking and pulp and paper industry annually and 240 million </a:t>
            </a:r>
            <a:r>
              <a:rPr lang="en-US" dirty="0" err="1"/>
              <a:t>tonnes</a:t>
            </a:r>
            <a:r>
              <a:rPr lang="en-US" dirty="0"/>
              <a:t> of wood are used for heat and power production. Forest based raw materials have high shares in the production of biobased products and bioenergy, mainly via the lignin platform. At industrial scale, forest residues and waste wood can be converted to advanced biofuels or intermediates. However, sustainability considerations are very important as increasing the extraction of forest residues and biomass beyond a certain point will inevitably lead to trade-offs between productivity and environmental and economic sustainability. Beyond sustainability considerations, there are technical and economic limitations of forestry biomass used as feedstock” –</a:t>
            </a:r>
            <a:r>
              <a:rPr lang="en-GB" dirty="0"/>
              <a:t>Tsagaraki, E., </a:t>
            </a:r>
            <a:r>
              <a:rPr lang="en-GB" dirty="0" err="1"/>
              <a:t>Karachaliou</a:t>
            </a:r>
            <a:r>
              <a:rPr lang="en-GB" dirty="0"/>
              <a:t> E., </a:t>
            </a:r>
            <a:r>
              <a:rPr lang="en-GB" dirty="0" err="1"/>
              <a:t>Delioglanis</a:t>
            </a:r>
            <a:r>
              <a:rPr lang="en-GB" dirty="0"/>
              <a:t>, I. and </a:t>
            </a:r>
            <a:r>
              <a:rPr lang="en-GB" dirty="0" err="1"/>
              <a:t>Kouzi</a:t>
            </a:r>
            <a:r>
              <a:rPr lang="en-GB" dirty="0"/>
              <a:t> E. (2017) </a:t>
            </a:r>
            <a:r>
              <a:rPr lang="en-US" dirty="0"/>
              <a:t>D2.1 Bio-based products and applications potential, available at: [</a:t>
            </a:r>
            <a:r>
              <a:rPr lang="en-GB" dirty="0">
                <a:hlinkClick r:id="rId7"/>
              </a:rPr>
              <a:t>http://www.bioways.eu/download.php?f=150&amp;l=en&amp;key=441a4e6a27f83a8e828b802c37adc6e1</a:t>
            </a:r>
            <a:r>
              <a:rPr lang="en-GB" dirty="0"/>
              <a:t>]  p.5</a:t>
            </a:r>
          </a:p>
          <a:p>
            <a:endParaRPr lang="en-GB" dirty="0"/>
          </a:p>
        </p:txBody>
      </p:sp>
      <p:sp>
        <p:nvSpPr>
          <p:cNvPr id="4" name="Foliennummernplatzhalter 3"/>
          <p:cNvSpPr>
            <a:spLocks noGrp="1"/>
          </p:cNvSpPr>
          <p:nvPr>
            <p:ph type="sldNum" sz="quarter" idx="5"/>
          </p:nvPr>
        </p:nvSpPr>
        <p:spPr/>
        <p:txBody>
          <a:bodyPr/>
          <a:lstStyle/>
          <a:p>
            <a:fld id="{F4B9ABF1-A5E8-FF4C-953A-B9DDF0BF59CB}" type="slidenum">
              <a:rPr lang="de-DE" smtClean="0"/>
              <a:t>9</a:t>
            </a:fld>
            <a:endParaRPr lang="de-DE"/>
          </a:p>
        </p:txBody>
      </p:sp>
    </p:spTree>
    <p:extLst>
      <p:ext uri="{BB962C8B-B14F-4D97-AF65-F5344CB8AC3E}">
        <p14:creationId xmlns:p14="http://schemas.microsoft.com/office/powerpoint/2010/main" val="3325145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D9207-1B3F-4A9D-963F-3A600CBFA3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25CBA8C-4F06-40A1-814B-1DE1F44DE7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754D8A6-B90D-4FE2-9F2B-6B9038182CD6}"/>
              </a:ext>
            </a:extLst>
          </p:cNvPr>
          <p:cNvSpPr>
            <a:spLocks noGrp="1"/>
          </p:cNvSpPr>
          <p:nvPr>
            <p:ph type="dt" sz="half" idx="10"/>
          </p:nvPr>
        </p:nvSpPr>
        <p:spPr/>
        <p:txBody>
          <a:bodyPr/>
          <a:lstStyle/>
          <a:p>
            <a:fld id="{37DA2107-E8E6-4991-A9C4-A47E7EB0F8B1}" type="datetime1">
              <a:rPr lang="en-GB" smtClean="0"/>
              <a:t>13/11/2020</a:t>
            </a:fld>
            <a:endParaRPr lang="en-GB"/>
          </a:p>
        </p:txBody>
      </p:sp>
      <p:sp>
        <p:nvSpPr>
          <p:cNvPr id="5" name="Footer Placeholder 4">
            <a:extLst>
              <a:ext uri="{FF2B5EF4-FFF2-40B4-BE49-F238E27FC236}">
                <a16:creationId xmlns:a16="http://schemas.microsoft.com/office/drawing/2014/main" id="{055F6144-7DF6-47ED-A9B0-BC71017FF8B3}"/>
              </a:ext>
            </a:extLst>
          </p:cNvPr>
          <p:cNvSpPr>
            <a:spLocks noGrp="1"/>
          </p:cNvSpPr>
          <p:nvPr>
            <p:ph type="ftr" sz="quarter" idx="11"/>
          </p:nvPr>
        </p:nvSpPr>
        <p:spPr/>
        <p:txBody>
          <a:bodyPr/>
          <a:lstStyle/>
          <a:p>
            <a:r>
              <a:rPr lang="en-GB"/>
              <a:t>Forest Bioeconomy</a:t>
            </a:r>
          </a:p>
        </p:txBody>
      </p:sp>
      <p:sp>
        <p:nvSpPr>
          <p:cNvPr id="6" name="Slide Number Placeholder 5">
            <a:extLst>
              <a:ext uri="{FF2B5EF4-FFF2-40B4-BE49-F238E27FC236}">
                <a16:creationId xmlns:a16="http://schemas.microsoft.com/office/drawing/2014/main" id="{B72498B7-A4EA-4A5F-8A2B-A97E0700815E}"/>
              </a:ext>
            </a:extLst>
          </p:cNvPr>
          <p:cNvSpPr>
            <a:spLocks noGrp="1"/>
          </p:cNvSpPr>
          <p:nvPr>
            <p:ph type="sldNum" sz="quarter" idx="12"/>
          </p:nvPr>
        </p:nvSpPr>
        <p:spPr/>
        <p:txBody>
          <a:bodyPr/>
          <a:lstStyle/>
          <a:p>
            <a:fld id="{37CCB18B-3227-450E-88C8-CFC567196DA8}" type="slidenum">
              <a:rPr lang="en-GB" smtClean="0"/>
              <a:t>‹#›</a:t>
            </a:fld>
            <a:endParaRPr lang="en-GB"/>
          </a:p>
        </p:txBody>
      </p:sp>
    </p:spTree>
    <p:extLst>
      <p:ext uri="{BB962C8B-B14F-4D97-AF65-F5344CB8AC3E}">
        <p14:creationId xmlns:p14="http://schemas.microsoft.com/office/powerpoint/2010/main" val="471029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942E5-70F3-4B11-8BD5-BACDEF09CEF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F6C3C1-4F13-4DAA-B1BE-6859A0D413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3766FB-5D9B-49FF-B223-3B72504957A3}"/>
              </a:ext>
            </a:extLst>
          </p:cNvPr>
          <p:cNvSpPr>
            <a:spLocks noGrp="1"/>
          </p:cNvSpPr>
          <p:nvPr>
            <p:ph type="dt" sz="half" idx="10"/>
          </p:nvPr>
        </p:nvSpPr>
        <p:spPr/>
        <p:txBody>
          <a:bodyPr/>
          <a:lstStyle/>
          <a:p>
            <a:fld id="{F11C06C8-B2A4-4CBC-8300-383122FACF3B}" type="datetime1">
              <a:rPr lang="en-GB" smtClean="0"/>
              <a:t>13/11/2020</a:t>
            </a:fld>
            <a:endParaRPr lang="en-GB"/>
          </a:p>
        </p:txBody>
      </p:sp>
      <p:sp>
        <p:nvSpPr>
          <p:cNvPr id="5" name="Footer Placeholder 4">
            <a:extLst>
              <a:ext uri="{FF2B5EF4-FFF2-40B4-BE49-F238E27FC236}">
                <a16:creationId xmlns:a16="http://schemas.microsoft.com/office/drawing/2014/main" id="{E38EBF62-2C10-45AA-86D3-C58A64D3D060}"/>
              </a:ext>
            </a:extLst>
          </p:cNvPr>
          <p:cNvSpPr>
            <a:spLocks noGrp="1"/>
          </p:cNvSpPr>
          <p:nvPr>
            <p:ph type="ftr" sz="quarter" idx="11"/>
          </p:nvPr>
        </p:nvSpPr>
        <p:spPr/>
        <p:txBody>
          <a:bodyPr/>
          <a:lstStyle/>
          <a:p>
            <a:r>
              <a:rPr lang="en-GB"/>
              <a:t>Forest Bioeconomy</a:t>
            </a:r>
          </a:p>
        </p:txBody>
      </p:sp>
      <p:sp>
        <p:nvSpPr>
          <p:cNvPr id="6" name="Slide Number Placeholder 5">
            <a:extLst>
              <a:ext uri="{FF2B5EF4-FFF2-40B4-BE49-F238E27FC236}">
                <a16:creationId xmlns:a16="http://schemas.microsoft.com/office/drawing/2014/main" id="{B4FA3B92-4BF0-49E5-903F-552AB9679BA3}"/>
              </a:ext>
            </a:extLst>
          </p:cNvPr>
          <p:cNvSpPr>
            <a:spLocks noGrp="1"/>
          </p:cNvSpPr>
          <p:nvPr>
            <p:ph type="sldNum" sz="quarter" idx="12"/>
          </p:nvPr>
        </p:nvSpPr>
        <p:spPr/>
        <p:txBody>
          <a:bodyPr/>
          <a:lstStyle/>
          <a:p>
            <a:fld id="{37CCB18B-3227-450E-88C8-CFC567196DA8}" type="slidenum">
              <a:rPr lang="en-GB" smtClean="0"/>
              <a:t>‹#›</a:t>
            </a:fld>
            <a:endParaRPr lang="en-GB"/>
          </a:p>
        </p:txBody>
      </p:sp>
    </p:spTree>
    <p:extLst>
      <p:ext uri="{BB962C8B-B14F-4D97-AF65-F5344CB8AC3E}">
        <p14:creationId xmlns:p14="http://schemas.microsoft.com/office/powerpoint/2010/main" val="362255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EDBE8A-2AEA-44EF-9A92-75A5979977E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528F513-D256-43A9-9122-5C71024E0A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F12ACB-FB3B-4DB1-AC61-03B3C49BC91B}"/>
              </a:ext>
            </a:extLst>
          </p:cNvPr>
          <p:cNvSpPr>
            <a:spLocks noGrp="1"/>
          </p:cNvSpPr>
          <p:nvPr>
            <p:ph type="dt" sz="half" idx="10"/>
          </p:nvPr>
        </p:nvSpPr>
        <p:spPr/>
        <p:txBody>
          <a:bodyPr/>
          <a:lstStyle/>
          <a:p>
            <a:fld id="{303EEA8B-8496-4274-9A0C-7E88DC5FEF06}" type="datetime1">
              <a:rPr lang="en-GB" smtClean="0"/>
              <a:t>13/11/2020</a:t>
            </a:fld>
            <a:endParaRPr lang="en-GB"/>
          </a:p>
        </p:txBody>
      </p:sp>
      <p:sp>
        <p:nvSpPr>
          <p:cNvPr id="5" name="Footer Placeholder 4">
            <a:extLst>
              <a:ext uri="{FF2B5EF4-FFF2-40B4-BE49-F238E27FC236}">
                <a16:creationId xmlns:a16="http://schemas.microsoft.com/office/drawing/2014/main" id="{80C4C9D0-38E0-4413-B88C-4265072F9062}"/>
              </a:ext>
            </a:extLst>
          </p:cNvPr>
          <p:cNvSpPr>
            <a:spLocks noGrp="1"/>
          </p:cNvSpPr>
          <p:nvPr>
            <p:ph type="ftr" sz="quarter" idx="11"/>
          </p:nvPr>
        </p:nvSpPr>
        <p:spPr/>
        <p:txBody>
          <a:bodyPr/>
          <a:lstStyle/>
          <a:p>
            <a:r>
              <a:rPr lang="en-GB"/>
              <a:t>Forest Bioeconomy</a:t>
            </a:r>
          </a:p>
        </p:txBody>
      </p:sp>
      <p:sp>
        <p:nvSpPr>
          <p:cNvPr id="6" name="Slide Number Placeholder 5">
            <a:extLst>
              <a:ext uri="{FF2B5EF4-FFF2-40B4-BE49-F238E27FC236}">
                <a16:creationId xmlns:a16="http://schemas.microsoft.com/office/drawing/2014/main" id="{B3325F2F-9E47-46E7-8D42-F6A060E6E586}"/>
              </a:ext>
            </a:extLst>
          </p:cNvPr>
          <p:cNvSpPr>
            <a:spLocks noGrp="1"/>
          </p:cNvSpPr>
          <p:nvPr>
            <p:ph type="sldNum" sz="quarter" idx="12"/>
          </p:nvPr>
        </p:nvSpPr>
        <p:spPr/>
        <p:txBody>
          <a:bodyPr/>
          <a:lstStyle/>
          <a:p>
            <a:fld id="{37CCB18B-3227-450E-88C8-CFC567196DA8}" type="slidenum">
              <a:rPr lang="en-GB" smtClean="0"/>
              <a:t>‹#›</a:t>
            </a:fld>
            <a:endParaRPr lang="en-GB"/>
          </a:p>
        </p:txBody>
      </p:sp>
    </p:spTree>
    <p:extLst>
      <p:ext uri="{BB962C8B-B14F-4D97-AF65-F5344CB8AC3E}">
        <p14:creationId xmlns:p14="http://schemas.microsoft.com/office/powerpoint/2010/main" val="2445933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F86CB-262E-4AD0-BCAD-784EFA8FE83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81FE625-0BC7-4E89-9FFC-4536F28300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4F67C2-C1E7-4CEF-90C8-46701B0B6F7F}"/>
              </a:ext>
            </a:extLst>
          </p:cNvPr>
          <p:cNvSpPr>
            <a:spLocks noGrp="1"/>
          </p:cNvSpPr>
          <p:nvPr>
            <p:ph type="dt" sz="half" idx="10"/>
          </p:nvPr>
        </p:nvSpPr>
        <p:spPr/>
        <p:txBody>
          <a:bodyPr/>
          <a:lstStyle/>
          <a:p>
            <a:fld id="{76DF6CAF-209E-4DE4-8FE8-DF4FD1BA38DC}" type="datetime1">
              <a:rPr lang="en-GB" smtClean="0"/>
              <a:t>13/11/2020</a:t>
            </a:fld>
            <a:endParaRPr lang="en-GB"/>
          </a:p>
        </p:txBody>
      </p:sp>
      <p:sp>
        <p:nvSpPr>
          <p:cNvPr id="5" name="Footer Placeholder 4">
            <a:extLst>
              <a:ext uri="{FF2B5EF4-FFF2-40B4-BE49-F238E27FC236}">
                <a16:creationId xmlns:a16="http://schemas.microsoft.com/office/drawing/2014/main" id="{4430D917-AB47-4570-9527-990E594AD8F7}"/>
              </a:ext>
            </a:extLst>
          </p:cNvPr>
          <p:cNvSpPr>
            <a:spLocks noGrp="1"/>
          </p:cNvSpPr>
          <p:nvPr>
            <p:ph type="ftr" sz="quarter" idx="11"/>
          </p:nvPr>
        </p:nvSpPr>
        <p:spPr/>
        <p:txBody>
          <a:bodyPr/>
          <a:lstStyle/>
          <a:p>
            <a:r>
              <a:rPr lang="en-GB"/>
              <a:t>Forest Bioeconomy</a:t>
            </a:r>
          </a:p>
        </p:txBody>
      </p:sp>
      <p:sp>
        <p:nvSpPr>
          <p:cNvPr id="6" name="Slide Number Placeholder 5">
            <a:extLst>
              <a:ext uri="{FF2B5EF4-FFF2-40B4-BE49-F238E27FC236}">
                <a16:creationId xmlns:a16="http://schemas.microsoft.com/office/drawing/2014/main" id="{68936D67-4D71-4447-9E5E-5EFC7B4296F7}"/>
              </a:ext>
            </a:extLst>
          </p:cNvPr>
          <p:cNvSpPr>
            <a:spLocks noGrp="1"/>
          </p:cNvSpPr>
          <p:nvPr>
            <p:ph type="sldNum" sz="quarter" idx="12"/>
          </p:nvPr>
        </p:nvSpPr>
        <p:spPr/>
        <p:txBody>
          <a:bodyPr/>
          <a:lstStyle/>
          <a:p>
            <a:fld id="{37CCB18B-3227-450E-88C8-CFC567196DA8}" type="slidenum">
              <a:rPr lang="en-GB" smtClean="0"/>
              <a:t>‹#›</a:t>
            </a:fld>
            <a:endParaRPr lang="en-GB"/>
          </a:p>
        </p:txBody>
      </p:sp>
    </p:spTree>
    <p:extLst>
      <p:ext uri="{BB962C8B-B14F-4D97-AF65-F5344CB8AC3E}">
        <p14:creationId xmlns:p14="http://schemas.microsoft.com/office/powerpoint/2010/main" val="542975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B714A-BDC3-4AFF-9687-5D11D16F83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2054E9C-AA1D-4088-BD84-C860CAE2F1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649C21-97FB-4D28-BD71-F84593FFA9B9}"/>
              </a:ext>
            </a:extLst>
          </p:cNvPr>
          <p:cNvSpPr>
            <a:spLocks noGrp="1"/>
          </p:cNvSpPr>
          <p:nvPr>
            <p:ph type="dt" sz="half" idx="10"/>
          </p:nvPr>
        </p:nvSpPr>
        <p:spPr/>
        <p:txBody>
          <a:bodyPr/>
          <a:lstStyle/>
          <a:p>
            <a:fld id="{261BCA7A-F252-4BB6-8B29-E9257024D361}" type="datetime1">
              <a:rPr lang="en-GB" smtClean="0"/>
              <a:t>13/11/2020</a:t>
            </a:fld>
            <a:endParaRPr lang="en-GB"/>
          </a:p>
        </p:txBody>
      </p:sp>
      <p:sp>
        <p:nvSpPr>
          <p:cNvPr id="5" name="Footer Placeholder 4">
            <a:extLst>
              <a:ext uri="{FF2B5EF4-FFF2-40B4-BE49-F238E27FC236}">
                <a16:creationId xmlns:a16="http://schemas.microsoft.com/office/drawing/2014/main" id="{60B3880B-5784-47AD-911D-D92A228FB331}"/>
              </a:ext>
            </a:extLst>
          </p:cNvPr>
          <p:cNvSpPr>
            <a:spLocks noGrp="1"/>
          </p:cNvSpPr>
          <p:nvPr>
            <p:ph type="ftr" sz="quarter" idx="11"/>
          </p:nvPr>
        </p:nvSpPr>
        <p:spPr/>
        <p:txBody>
          <a:bodyPr/>
          <a:lstStyle/>
          <a:p>
            <a:r>
              <a:rPr lang="en-GB"/>
              <a:t>Forest Bioeconomy</a:t>
            </a:r>
          </a:p>
        </p:txBody>
      </p:sp>
      <p:sp>
        <p:nvSpPr>
          <p:cNvPr id="6" name="Slide Number Placeholder 5">
            <a:extLst>
              <a:ext uri="{FF2B5EF4-FFF2-40B4-BE49-F238E27FC236}">
                <a16:creationId xmlns:a16="http://schemas.microsoft.com/office/drawing/2014/main" id="{94BF34E2-D4B5-4E6C-83A7-70B42DF6972B}"/>
              </a:ext>
            </a:extLst>
          </p:cNvPr>
          <p:cNvSpPr>
            <a:spLocks noGrp="1"/>
          </p:cNvSpPr>
          <p:nvPr>
            <p:ph type="sldNum" sz="quarter" idx="12"/>
          </p:nvPr>
        </p:nvSpPr>
        <p:spPr/>
        <p:txBody>
          <a:bodyPr/>
          <a:lstStyle/>
          <a:p>
            <a:fld id="{37CCB18B-3227-450E-88C8-CFC567196DA8}" type="slidenum">
              <a:rPr lang="en-GB" smtClean="0"/>
              <a:t>‹#›</a:t>
            </a:fld>
            <a:endParaRPr lang="en-GB"/>
          </a:p>
        </p:txBody>
      </p:sp>
    </p:spTree>
    <p:extLst>
      <p:ext uri="{BB962C8B-B14F-4D97-AF65-F5344CB8AC3E}">
        <p14:creationId xmlns:p14="http://schemas.microsoft.com/office/powerpoint/2010/main" val="3576355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08B18-FA5F-45B4-A538-9129408BDA1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7D05051-EA7B-459F-97DD-DEEE25AA6A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CD8A6D2-C1A1-44D8-9106-92740245E7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F7405A5-21FF-401C-B0F0-85778A43B6F9}"/>
              </a:ext>
            </a:extLst>
          </p:cNvPr>
          <p:cNvSpPr>
            <a:spLocks noGrp="1"/>
          </p:cNvSpPr>
          <p:nvPr>
            <p:ph type="dt" sz="half" idx="10"/>
          </p:nvPr>
        </p:nvSpPr>
        <p:spPr/>
        <p:txBody>
          <a:bodyPr/>
          <a:lstStyle/>
          <a:p>
            <a:fld id="{B422CD23-CBD3-4FDA-B6F6-1BC6C3339BD7}" type="datetime1">
              <a:rPr lang="en-GB" smtClean="0"/>
              <a:t>13/11/2020</a:t>
            </a:fld>
            <a:endParaRPr lang="en-GB"/>
          </a:p>
        </p:txBody>
      </p:sp>
      <p:sp>
        <p:nvSpPr>
          <p:cNvPr id="6" name="Footer Placeholder 5">
            <a:extLst>
              <a:ext uri="{FF2B5EF4-FFF2-40B4-BE49-F238E27FC236}">
                <a16:creationId xmlns:a16="http://schemas.microsoft.com/office/drawing/2014/main" id="{3292ECD1-9251-482E-B0D5-B4EADE00DB73}"/>
              </a:ext>
            </a:extLst>
          </p:cNvPr>
          <p:cNvSpPr>
            <a:spLocks noGrp="1"/>
          </p:cNvSpPr>
          <p:nvPr>
            <p:ph type="ftr" sz="quarter" idx="11"/>
          </p:nvPr>
        </p:nvSpPr>
        <p:spPr/>
        <p:txBody>
          <a:bodyPr/>
          <a:lstStyle/>
          <a:p>
            <a:r>
              <a:rPr lang="en-GB"/>
              <a:t>Forest Bioeconomy</a:t>
            </a:r>
          </a:p>
        </p:txBody>
      </p:sp>
      <p:sp>
        <p:nvSpPr>
          <p:cNvPr id="7" name="Slide Number Placeholder 6">
            <a:extLst>
              <a:ext uri="{FF2B5EF4-FFF2-40B4-BE49-F238E27FC236}">
                <a16:creationId xmlns:a16="http://schemas.microsoft.com/office/drawing/2014/main" id="{74F01598-F096-486A-A0F5-AE181FC5715A}"/>
              </a:ext>
            </a:extLst>
          </p:cNvPr>
          <p:cNvSpPr>
            <a:spLocks noGrp="1"/>
          </p:cNvSpPr>
          <p:nvPr>
            <p:ph type="sldNum" sz="quarter" idx="12"/>
          </p:nvPr>
        </p:nvSpPr>
        <p:spPr/>
        <p:txBody>
          <a:bodyPr/>
          <a:lstStyle/>
          <a:p>
            <a:fld id="{37CCB18B-3227-450E-88C8-CFC567196DA8}" type="slidenum">
              <a:rPr lang="en-GB" smtClean="0"/>
              <a:t>‹#›</a:t>
            </a:fld>
            <a:endParaRPr lang="en-GB"/>
          </a:p>
        </p:txBody>
      </p:sp>
    </p:spTree>
    <p:extLst>
      <p:ext uri="{BB962C8B-B14F-4D97-AF65-F5344CB8AC3E}">
        <p14:creationId xmlns:p14="http://schemas.microsoft.com/office/powerpoint/2010/main" val="1687737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7CDE4-7A84-4E3A-BB5E-71F182DCACE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F2F52D2-5CC7-4C03-B46A-A8324A4D8A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4D870F-058C-4406-8514-A748073DAE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BF91662-F2D4-4999-AF6C-75132716F2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FA6B85-1D82-4260-B309-EFE4DBDAF2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5624EAC-A97B-4E32-8AF5-3D474E23DBE9}"/>
              </a:ext>
            </a:extLst>
          </p:cNvPr>
          <p:cNvSpPr>
            <a:spLocks noGrp="1"/>
          </p:cNvSpPr>
          <p:nvPr>
            <p:ph type="dt" sz="half" idx="10"/>
          </p:nvPr>
        </p:nvSpPr>
        <p:spPr/>
        <p:txBody>
          <a:bodyPr/>
          <a:lstStyle/>
          <a:p>
            <a:fld id="{B2168B2E-1C14-4EBC-BD19-7D4265483240}" type="datetime1">
              <a:rPr lang="en-GB" smtClean="0"/>
              <a:t>13/11/2020</a:t>
            </a:fld>
            <a:endParaRPr lang="en-GB"/>
          </a:p>
        </p:txBody>
      </p:sp>
      <p:sp>
        <p:nvSpPr>
          <p:cNvPr id="8" name="Footer Placeholder 7">
            <a:extLst>
              <a:ext uri="{FF2B5EF4-FFF2-40B4-BE49-F238E27FC236}">
                <a16:creationId xmlns:a16="http://schemas.microsoft.com/office/drawing/2014/main" id="{11A51299-8F7A-42FB-8C9C-7DF6E27F5702}"/>
              </a:ext>
            </a:extLst>
          </p:cNvPr>
          <p:cNvSpPr>
            <a:spLocks noGrp="1"/>
          </p:cNvSpPr>
          <p:nvPr>
            <p:ph type="ftr" sz="quarter" idx="11"/>
          </p:nvPr>
        </p:nvSpPr>
        <p:spPr/>
        <p:txBody>
          <a:bodyPr/>
          <a:lstStyle/>
          <a:p>
            <a:r>
              <a:rPr lang="en-GB"/>
              <a:t>Forest Bioeconomy</a:t>
            </a:r>
          </a:p>
        </p:txBody>
      </p:sp>
      <p:sp>
        <p:nvSpPr>
          <p:cNvPr id="9" name="Slide Number Placeholder 8">
            <a:extLst>
              <a:ext uri="{FF2B5EF4-FFF2-40B4-BE49-F238E27FC236}">
                <a16:creationId xmlns:a16="http://schemas.microsoft.com/office/drawing/2014/main" id="{9ED642B3-5C2E-4530-908C-F2692CC12440}"/>
              </a:ext>
            </a:extLst>
          </p:cNvPr>
          <p:cNvSpPr>
            <a:spLocks noGrp="1"/>
          </p:cNvSpPr>
          <p:nvPr>
            <p:ph type="sldNum" sz="quarter" idx="12"/>
          </p:nvPr>
        </p:nvSpPr>
        <p:spPr/>
        <p:txBody>
          <a:bodyPr/>
          <a:lstStyle/>
          <a:p>
            <a:fld id="{37CCB18B-3227-450E-88C8-CFC567196DA8}" type="slidenum">
              <a:rPr lang="en-GB" smtClean="0"/>
              <a:t>‹#›</a:t>
            </a:fld>
            <a:endParaRPr lang="en-GB"/>
          </a:p>
        </p:txBody>
      </p:sp>
    </p:spTree>
    <p:extLst>
      <p:ext uri="{BB962C8B-B14F-4D97-AF65-F5344CB8AC3E}">
        <p14:creationId xmlns:p14="http://schemas.microsoft.com/office/powerpoint/2010/main" val="1804366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87F2E-351D-4E43-AE22-09117C789D8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7937A85-2E03-4B91-BFE1-6D88BCCE71B8}"/>
              </a:ext>
            </a:extLst>
          </p:cNvPr>
          <p:cNvSpPr>
            <a:spLocks noGrp="1"/>
          </p:cNvSpPr>
          <p:nvPr>
            <p:ph type="dt" sz="half" idx="10"/>
          </p:nvPr>
        </p:nvSpPr>
        <p:spPr/>
        <p:txBody>
          <a:bodyPr/>
          <a:lstStyle/>
          <a:p>
            <a:fld id="{9AA129C9-096B-4B76-BFDA-759A2CD3328B}" type="datetime1">
              <a:rPr lang="en-GB" smtClean="0"/>
              <a:t>13/11/2020</a:t>
            </a:fld>
            <a:endParaRPr lang="en-GB"/>
          </a:p>
        </p:txBody>
      </p:sp>
      <p:sp>
        <p:nvSpPr>
          <p:cNvPr id="4" name="Footer Placeholder 3">
            <a:extLst>
              <a:ext uri="{FF2B5EF4-FFF2-40B4-BE49-F238E27FC236}">
                <a16:creationId xmlns:a16="http://schemas.microsoft.com/office/drawing/2014/main" id="{94756B00-0DF0-482C-8230-C1ACA1276233}"/>
              </a:ext>
            </a:extLst>
          </p:cNvPr>
          <p:cNvSpPr>
            <a:spLocks noGrp="1"/>
          </p:cNvSpPr>
          <p:nvPr>
            <p:ph type="ftr" sz="quarter" idx="11"/>
          </p:nvPr>
        </p:nvSpPr>
        <p:spPr/>
        <p:txBody>
          <a:bodyPr/>
          <a:lstStyle/>
          <a:p>
            <a:r>
              <a:rPr lang="en-GB"/>
              <a:t>Forest Bioeconomy</a:t>
            </a:r>
          </a:p>
        </p:txBody>
      </p:sp>
      <p:sp>
        <p:nvSpPr>
          <p:cNvPr id="5" name="Slide Number Placeholder 4">
            <a:extLst>
              <a:ext uri="{FF2B5EF4-FFF2-40B4-BE49-F238E27FC236}">
                <a16:creationId xmlns:a16="http://schemas.microsoft.com/office/drawing/2014/main" id="{23F34666-E243-47D2-98D3-357AA4BAD502}"/>
              </a:ext>
            </a:extLst>
          </p:cNvPr>
          <p:cNvSpPr>
            <a:spLocks noGrp="1"/>
          </p:cNvSpPr>
          <p:nvPr>
            <p:ph type="sldNum" sz="quarter" idx="12"/>
          </p:nvPr>
        </p:nvSpPr>
        <p:spPr/>
        <p:txBody>
          <a:bodyPr/>
          <a:lstStyle/>
          <a:p>
            <a:fld id="{37CCB18B-3227-450E-88C8-CFC567196DA8}" type="slidenum">
              <a:rPr lang="en-GB" smtClean="0"/>
              <a:t>‹#›</a:t>
            </a:fld>
            <a:endParaRPr lang="en-GB"/>
          </a:p>
        </p:txBody>
      </p:sp>
    </p:spTree>
    <p:extLst>
      <p:ext uri="{BB962C8B-B14F-4D97-AF65-F5344CB8AC3E}">
        <p14:creationId xmlns:p14="http://schemas.microsoft.com/office/powerpoint/2010/main" val="1019723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CAEB3C-F873-451E-85BC-C4C92D37F10B}"/>
              </a:ext>
            </a:extLst>
          </p:cNvPr>
          <p:cNvSpPr>
            <a:spLocks noGrp="1"/>
          </p:cNvSpPr>
          <p:nvPr>
            <p:ph type="dt" sz="half" idx="10"/>
          </p:nvPr>
        </p:nvSpPr>
        <p:spPr/>
        <p:txBody>
          <a:bodyPr/>
          <a:lstStyle/>
          <a:p>
            <a:fld id="{912D9E5A-0BDE-4859-BEC4-A2429C02A86D}" type="datetime1">
              <a:rPr lang="en-GB" smtClean="0"/>
              <a:t>13/11/2020</a:t>
            </a:fld>
            <a:endParaRPr lang="en-GB"/>
          </a:p>
        </p:txBody>
      </p:sp>
      <p:sp>
        <p:nvSpPr>
          <p:cNvPr id="3" name="Footer Placeholder 2">
            <a:extLst>
              <a:ext uri="{FF2B5EF4-FFF2-40B4-BE49-F238E27FC236}">
                <a16:creationId xmlns:a16="http://schemas.microsoft.com/office/drawing/2014/main" id="{28B57D56-41D6-4292-BFE3-CB69959F656C}"/>
              </a:ext>
            </a:extLst>
          </p:cNvPr>
          <p:cNvSpPr>
            <a:spLocks noGrp="1"/>
          </p:cNvSpPr>
          <p:nvPr>
            <p:ph type="ftr" sz="quarter" idx="11"/>
          </p:nvPr>
        </p:nvSpPr>
        <p:spPr/>
        <p:txBody>
          <a:bodyPr/>
          <a:lstStyle/>
          <a:p>
            <a:r>
              <a:rPr lang="en-GB"/>
              <a:t>Forest Bioeconomy</a:t>
            </a:r>
          </a:p>
        </p:txBody>
      </p:sp>
      <p:sp>
        <p:nvSpPr>
          <p:cNvPr id="4" name="Slide Number Placeholder 3">
            <a:extLst>
              <a:ext uri="{FF2B5EF4-FFF2-40B4-BE49-F238E27FC236}">
                <a16:creationId xmlns:a16="http://schemas.microsoft.com/office/drawing/2014/main" id="{3C091F6F-7DDA-46EC-9869-207878466B25}"/>
              </a:ext>
            </a:extLst>
          </p:cNvPr>
          <p:cNvSpPr>
            <a:spLocks noGrp="1"/>
          </p:cNvSpPr>
          <p:nvPr>
            <p:ph type="sldNum" sz="quarter" idx="12"/>
          </p:nvPr>
        </p:nvSpPr>
        <p:spPr/>
        <p:txBody>
          <a:bodyPr/>
          <a:lstStyle/>
          <a:p>
            <a:fld id="{37CCB18B-3227-450E-88C8-CFC567196DA8}" type="slidenum">
              <a:rPr lang="en-GB" smtClean="0"/>
              <a:t>‹#›</a:t>
            </a:fld>
            <a:endParaRPr lang="en-GB"/>
          </a:p>
        </p:txBody>
      </p:sp>
    </p:spTree>
    <p:extLst>
      <p:ext uri="{BB962C8B-B14F-4D97-AF65-F5344CB8AC3E}">
        <p14:creationId xmlns:p14="http://schemas.microsoft.com/office/powerpoint/2010/main" val="3718014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93A3B-5A79-4B5E-92AC-ACF1DCB056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B4BF2EF-DCC0-4D71-AE8B-3BAE1CF81F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1504D6C-4E6F-485D-8FE2-009CFB3614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9DBED2-FCCB-42EE-9360-AF31F2A75FDE}"/>
              </a:ext>
            </a:extLst>
          </p:cNvPr>
          <p:cNvSpPr>
            <a:spLocks noGrp="1"/>
          </p:cNvSpPr>
          <p:nvPr>
            <p:ph type="dt" sz="half" idx="10"/>
          </p:nvPr>
        </p:nvSpPr>
        <p:spPr/>
        <p:txBody>
          <a:bodyPr/>
          <a:lstStyle/>
          <a:p>
            <a:fld id="{43DA9055-E7D9-4D96-8E17-EBD78C1CB4E8}" type="datetime1">
              <a:rPr lang="en-GB" smtClean="0"/>
              <a:t>13/11/2020</a:t>
            </a:fld>
            <a:endParaRPr lang="en-GB"/>
          </a:p>
        </p:txBody>
      </p:sp>
      <p:sp>
        <p:nvSpPr>
          <p:cNvPr id="6" name="Footer Placeholder 5">
            <a:extLst>
              <a:ext uri="{FF2B5EF4-FFF2-40B4-BE49-F238E27FC236}">
                <a16:creationId xmlns:a16="http://schemas.microsoft.com/office/drawing/2014/main" id="{327449C3-5625-47BB-9804-F48B2415A5C3}"/>
              </a:ext>
            </a:extLst>
          </p:cNvPr>
          <p:cNvSpPr>
            <a:spLocks noGrp="1"/>
          </p:cNvSpPr>
          <p:nvPr>
            <p:ph type="ftr" sz="quarter" idx="11"/>
          </p:nvPr>
        </p:nvSpPr>
        <p:spPr/>
        <p:txBody>
          <a:bodyPr/>
          <a:lstStyle/>
          <a:p>
            <a:r>
              <a:rPr lang="en-GB"/>
              <a:t>Forest Bioeconomy</a:t>
            </a:r>
          </a:p>
        </p:txBody>
      </p:sp>
      <p:sp>
        <p:nvSpPr>
          <p:cNvPr id="7" name="Slide Number Placeholder 6">
            <a:extLst>
              <a:ext uri="{FF2B5EF4-FFF2-40B4-BE49-F238E27FC236}">
                <a16:creationId xmlns:a16="http://schemas.microsoft.com/office/drawing/2014/main" id="{73DB0BA6-2DC4-45EF-A494-BD64F43E03CA}"/>
              </a:ext>
            </a:extLst>
          </p:cNvPr>
          <p:cNvSpPr>
            <a:spLocks noGrp="1"/>
          </p:cNvSpPr>
          <p:nvPr>
            <p:ph type="sldNum" sz="quarter" idx="12"/>
          </p:nvPr>
        </p:nvSpPr>
        <p:spPr/>
        <p:txBody>
          <a:bodyPr/>
          <a:lstStyle/>
          <a:p>
            <a:fld id="{37CCB18B-3227-450E-88C8-CFC567196DA8}" type="slidenum">
              <a:rPr lang="en-GB" smtClean="0"/>
              <a:t>‹#›</a:t>
            </a:fld>
            <a:endParaRPr lang="en-GB"/>
          </a:p>
        </p:txBody>
      </p:sp>
    </p:spTree>
    <p:extLst>
      <p:ext uri="{BB962C8B-B14F-4D97-AF65-F5344CB8AC3E}">
        <p14:creationId xmlns:p14="http://schemas.microsoft.com/office/powerpoint/2010/main" val="3693633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10A14-8B96-4AC4-96EA-2D5459E863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6582055-BBC0-413B-B42C-F9E2C7FF67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4B3F7E0-21D7-4AF9-9225-26F3A182B6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C0B498-B32B-48DB-ACEE-6867C743DF27}"/>
              </a:ext>
            </a:extLst>
          </p:cNvPr>
          <p:cNvSpPr>
            <a:spLocks noGrp="1"/>
          </p:cNvSpPr>
          <p:nvPr>
            <p:ph type="dt" sz="half" idx="10"/>
          </p:nvPr>
        </p:nvSpPr>
        <p:spPr/>
        <p:txBody>
          <a:bodyPr/>
          <a:lstStyle/>
          <a:p>
            <a:fld id="{7FFE263B-D2D6-46D4-BDE0-24824C3C7188}" type="datetime1">
              <a:rPr lang="en-GB" smtClean="0"/>
              <a:t>13/11/2020</a:t>
            </a:fld>
            <a:endParaRPr lang="en-GB"/>
          </a:p>
        </p:txBody>
      </p:sp>
      <p:sp>
        <p:nvSpPr>
          <p:cNvPr id="6" name="Footer Placeholder 5">
            <a:extLst>
              <a:ext uri="{FF2B5EF4-FFF2-40B4-BE49-F238E27FC236}">
                <a16:creationId xmlns:a16="http://schemas.microsoft.com/office/drawing/2014/main" id="{38F55B0B-96C7-4DDE-9F12-858907D60729}"/>
              </a:ext>
            </a:extLst>
          </p:cNvPr>
          <p:cNvSpPr>
            <a:spLocks noGrp="1"/>
          </p:cNvSpPr>
          <p:nvPr>
            <p:ph type="ftr" sz="quarter" idx="11"/>
          </p:nvPr>
        </p:nvSpPr>
        <p:spPr/>
        <p:txBody>
          <a:bodyPr/>
          <a:lstStyle/>
          <a:p>
            <a:r>
              <a:rPr lang="en-GB"/>
              <a:t>Forest Bioeconomy</a:t>
            </a:r>
          </a:p>
        </p:txBody>
      </p:sp>
      <p:sp>
        <p:nvSpPr>
          <p:cNvPr id="7" name="Slide Number Placeholder 6">
            <a:extLst>
              <a:ext uri="{FF2B5EF4-FFF2-40B4-BE49-F238E27FC236}">
                <a16:creationId xmlns:a16="http://schemas.microsoft.com/office/drawing/2014/main" id="{176EE620-33DC-4F85-942E-FE113DBDAE2B}"/>
              </a:ext>
            </a:extLst>
          </p:cNvPr>
          <p:cNvSpPr>
            <a:spLocks noGrp="1"/>
          </p:cNvSpPr>
          <p:nvPr>
            <p:ph type="sldNum" sz="quarter" idx="12"/>
          </p:nvPr>
        </p:nvSpPr>
        <p:spPr/>
        <p:txBody>
          <a:bodyPr/>
          <a:lstStyle/>
          <a:p>
            <a:fld id="{37CCB18B-3227-450E-88C8-CFC567196DA8}" type="slidenum">
              <a:rPr lang="en-GB" smtClean="0"/>
              <a:t>‹#›</a:t>
            </a:fld>
            <a:endParaRPr lang="en-GB"/>
          </a:p>
        </p:txBody>
      </p:sp>
    </p:spTree>
    <p:extLst>
      <p:ext uri="{BB962C8B-B14F-4D97-AF65-F5344CB8AC3E}">
        <p14:creationId xmlns:p14="http://schemas.microsoft.com/office/powerpoint/2010/main" val="3785089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214DB4-D92C-43E7-B250-3E26FF955B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E697670-8221-479F-9C38-82C2BEF57D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1F8452-DC4D-436E-AAD9-7526C0ACA6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852F99-9191-49C3-87C2-5263FFACE02A}" type="datetime1">
              <a:rPr lang="en-GB" smtClean="0"/>
              <a:t>13/11/2020</a:t>
            </a:fld>
            <a:endParaRPr lang="en-GB"/>
          </a:p>
        </p:txBody>
      </p:sp>
      <p:sp>
        <p:nvSpPr>
          <p:cNvPr id="5" name="Footer Placeholder 4">
            <a:extLst>
              <a:ext uri="{FF2B5EF4-FFF2-40B4-BE49-F238E27FC236}">
                <a16:creationId xmlns:a16="http://schemas.microsoft.com/office/drawing/2014/main" id="{C8E0AA8B-D1D6-43C5-9F6C-7DF5CF001B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Forest Bioeconomy</a:t>
            </a:r>
          </a:p>
        </p:txBody>
      </p:sp>
      <p:sp>
        <p:nvSpPr>
          <p:cNvPr id="6" name="Slide Number Placeholder 5">
            <a:extLst>
              <a:ext uri="{FF2B5EF4-FFF2-40B4-BE49-F238E27FC236}">
                <a16:creationId xmlns:a16="http://schemas.microsoft.com/office/drawing/2014/main" id="{97F5653F-E735-48D5-B3B0-AF5B7F09B3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CCB18B-3227-450E-88C8-CFC567196DA8}" type="slidenum">
              <a:rPr lang="en-GB" smtClean="0"/>
              <a:t>‹#›</a:t>
            </a:fld>
            <a:endParaRPr lang="en-GB"/>
          </a:p>
        </p:txBody>
      </p:sp>
    </p:spTree>
    <p:extLst>
      <p:ext uri="{BB962C8B-B14F-4D97-AF65-F5344CB8AC3E}">
        <p14:creationId xmlns:p14="http://schemas.microsoft.com/office/powerpoint/2010/main" val="16858630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www.youtube.com/watch?v=w8JaCLECuM4&amp;t=8s"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jpe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emf"/></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emf"/></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37.pn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5.emf"/><Relationship Id="rId5" Type="http://schemas.openxmlformats.org/officeDocument/2006/relationships/hyperlink" Target="https://be-rural.eu/innovation-regions/"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video" Target="https://www.youtube.com/embed/RfRN_hHeIKk?feature=oembed" TargetMode="External"/><Relationship Id="rId6" Type="http://schemas.openxmlformats.org/officeDocument/2006/relationships/image" Target="../media/image5.png"/><Relationship Id="rId5" Type="http://schemas.openxmlformats.org/officeDocument/2006/relationships/hyperlink" Target="https://www.youtube.com/watch?v=RfRN_hHeIKk" TargetMode="Externa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ec.europa.eu/knowledge4policy/glossary/feedstock_e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3144033" y="0"/>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D65089E2-1373-C34D-B297-36013F08ED63}"/>
              </a:ext>
            </a:extLst>
          </p:cNvPr>
          <p:cNvSpPr txBox="1"/>
          <p:nvPr/>
        </p:nvSpPr>
        <p:spPr>
          <a:xfrm>
            <a:off x="3659697" y="1438637"/>
            <a:ext cx="7129536" cy="769441"/>
          </a:xfrm>
          <a:prstGeom prst="rect">
            <a:avLst/>
          </a:prstGeom>
          <a:noFill/>
        </p:spPr>
        <p:txBody>
          <a:bodyPr wrap="square" rtlCol="0" anchor="t">
            <a:spAutoFit/>
          </a:bodyPr>
          <a:lstStyle/>
          <a:p>
            <a:r>
              <a:rPr lang="en-GB" sz="4400" b="1">
                <a:solidFill>
                  <a:srgbClr val="FFF711"/>
                </a:solidFill>
                <a:latin typeface="Roboto Medium" pitchFamily="2" charset="0"/>
                <a:ea typeface="Roboto Medium" pitchFamily="2" charset="0"/>
                <a:cs typeface="Arial"/>
              </a:rPr>
              <a:t>Forest </a:t>
            </a:r>
            <a:r>
              <a:rPr lang="en-GB" sz="4400" b="1" dirty="0">
                <a:solidFill>
                  <a:srgbClr val="FFF711"/>
                </a:solidFill>
                <a:latin typeface="Roboto Medium" pitchFamily="2" charset="0"/>
                <a:ea typeface="Roboto Medium" pitchFamily="2" charset="0"/>
                <a:cs typeface="Arial"/>
              </a:rPr>
              <a:t>Bioeconomy</a:t>
            </a:r>
            <a:r>
              <a:rPr lang="en-GB" sz="4400" b="1">
                <a:solidFill>
                  <a:srgbClr val="FFF711"/>
                </a:solidFill>
                <a:latin typeface="Roboto Medium" pitchFamily="2" charset="0"/>
                <a:ea typeface="Roboto Medium" pitchFamily="2" charset="0"/>
                <a:cs typeface="Arial"/>
              </a:rPr>
              <a:t> </a:t>
            </a:r>
            <a:endParaRPr lang="en-GB" sz="4400" b="1" dirty="0">
              <a:solidFill>
                <a:srgbClr val="FFF711"/>
              </a:solidFill>
              <a:latin typeface="Roboto Medium" pitchFamily="2" charset="0"/>
              <a:ea typeface="Roboto Medium" pitchFamily="2" charset="0"/>
              <a:cs typeface="Arial"/>
            </a:endParaRP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94594" y="-38904"/>
            <a:ext cx="2069841" cy="1544253"/>
          </a:xfrm>
          <a:prstGeom prst="rect">
            <a:avLst/>
          </a:prstGeom>
        </p:spPr>
      </p:pic>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4" name="Grafik 3">
            <a:extLst>
              <a:ext uri="{FF2B5EF4-FFF2-40B4-BE49-F238E27FC236}">
                <a16:creationId xmlns:a16="http://schemas.microsoft.com/office/drawing/2014/main" id="{D7755025-5097-8843-B6C7-C0B1E14FE4CB}"/>
              </a:ext>
            </a:extLst>
          </p:cNvPr>
          <p:cNvPicPr>
            <a:picLocks noChangeAspect="1"/>
          </p:cNvPicPr>
          <p:nvPr/>
        </p:nvPicPr>
        <p:blipFill>
          <a:blip r:embed="rId4"/>
          <a:stretch>
            <a:fillRect/>
          </a:stretch>
        </p:blipFill>
        <p:spPr>
          <a:xfrm>
            <a:off x="3139318" y="3646714"/>
            <a:ext cx="9052682" cy="2342748"/>
          </a:xfrm>
          <a:prstGeom prst="rect">
            <a:avLst/>
          </a:prstGeom>
        </p:spPr>
      </p:pic>
      <p:sp>
        <p:nvSpPr>
          <p:cNvPr id="11" name="Textfeld 2">
            <a:extLst>
              <a:ext uri="{FF2B5EF4-FFF2-40B4-BE49-F238E27FC236}">
                <a16:creationId xmlns:a16="http://schemas.microsoft.com/office/drawing/2014/main" id="{6C3DD885-330E-6B46-BABD-B7F8FC9924B9}"/>
              </a:ext>
            </a:extLst>
          </p:cNvPr>
          <p:cNvSpPr txBox="1"/>
          <p:nvPr/>
        </p:nvSpPr>
        <p:spPr>
          <a:xfrm>
            <a:off x="3659697" y="6178587"/>
            <a:ext cx="4013200" cy="307777"/>
          </a:xfrm>
          <a:prstGeom prst="rect">
            <a:avLst/>
          </a:prstGeom>
          <a:noFill/>
        </p:spPr>
        <p:txBody>
          <a:bodyPr wrap="square" rtlCol="0" anchor="b">
            <a:spAutoFit/>
          </a:bodyPr>
          <a:lstStyle/>
          <a:p>
            <a:r>
              <a:rPr lang="en-GB" sz="1400" dirty="0">
                <a:solidFill>
                  <a:schemeClr val="bg1"/>
                </a:solidFill>
                <a:latin typeface="Roboto" panose="02000000000000000000" pitchFamily="2" charset="0"/>
                <a:ea typeface="Roboto" panose="02000000000000000000" pitchFamily="2" charset="0"/>
                <a:cs typeface="Arial" panose="020B0604020202020204" pitchFamily="34" charset="0"/>
              </a:rPr>
              <a:t>Name of presenter </a:t>
            </a:r>
          </a:p>
        </p:txBody>
      </p:sp>
    </p:spTree>
    <p:extLst>
      <p:ext uri="{BB962C8B-B14F-4D97-AF65-F5344CB8AC3E}">
        <p14:creationId xmlns:p14="http://schemas.microsoft.com/office/powerpoint/2010/main" val="3019932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06886" y="-1"/>
            <a:ext cx="6085113"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582431" y="1333972"/>
            <a:ext cx="8159446" cy="523220"/>
          </a:xfrm>
          <a:prstGeom prst="rect">
            <a:avLst/>
          </a:prstGeom>
          <a:noFill/>
        </p:spPr>
        <p:txBody>
          <a:bodyPr wrap="square" rtlCol="0" anchor="t">
            <a:spAutoFit/>
          </a:bodyPr>
          <a:lstStyle/>
          <a:p>
            <a:pPr>
              <a:spcAft>
                <a:spcPts val="2400"/>
              </a:spcAft>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What is the forest bioeconomy?</a:t>
            </a:r>
          </a:p>
        </p:txBody>
      </p:sp>
      <p:sp>
        <p:nvSpPr>
          <p:cNvPr id="2" name="Textfeld 1">
            <a:extLst>
              <a:ext uri="{FF2B5EF4-FFF2-40B4-BE49-F238E27FC236}">
                <a16:creationId xmlns:a16="http://schemas.microsoft.com/office/drawing/2014/main" id="{916C075C-E486-8B40-A758-F39602688645}"/>
              </a:ext>
            </a:extLst>
          </p:cNvPr>
          <p:cNvSpPr txBox="1"/>
          <p:nvPr/>
        </p:nvSpPr>
        <p:spPr>
          <a:xfrm>
            <a:off x="6337523" y="108508"/>
            <a:ext cx="5496153" cy="615553"/>
          </a:xfrm>
          <a:prstGeom prst="rect">
            <a:avLst/>
          </a:prstGeom>
          <a:noFill/>
        </p:spPr>
        <p:txBody>
          <a:bodyPr wrap="square" rtlCol="0" anchor="t">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Video: Forest Bioeconomy</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9" name="Textfeld 8">
            <a:extLst>
              <a:ext uri="{FF2B5EF4-FFF2-40B4-BE49-F238E27FC236}">
                <a16:creationId xmlns:a16="http://schemas.microsoft.com/office/drawing/2014/main" id="{D80C69B4-48EE-8740-A0FC-9A9A3E40E8F0}"/>
              </a:ext>
            </a:extLst>
          </p:cNvPr>
          <p:cNvSpPr txBox="1"/>
          <p:nvPr/>
        </p:nvSpPr>
        <p:spPr>
          <a:xfrm>
            <a:off x="592668" y="5233662"/>
            <a:ext cx="10867495" cy="692497"/>
          </a:xfrm>
          <a:prstGeom prst="rect">
            <a:avLst/>
          </a:prstGeom>
          <a:noFill/>
        </p:spPr>
        <p:txBody>
          <a:bodyPr wrap="square" rtlCol="0">
            <a:spAutoFit/>
          </a:bodyPr>
          <a:lstStyle/>
          <a:p>
            <a:pPr marL="9525"/>
            <a:endParaRPr lang="en-GB" dirty="0">
              <a:solidFill>
                <a:srgbClr val="3D8400"/>
              </a:solidFill>
              <a:latin typeface="Roboto Light" panose="02000000000000000000" pitchFamily="2" charset="0"/>
              <a:ea typeface="Roboto Light" panose="02000000000000000000" pitchFamily="2" charset="0"/>
              <a:cs typeface="Arial" panose="020B0604020202020204" pitchFamily="34" charset="0"/>
            </a:endParaRPr>
          </a:p>
          <a:p>
            <a:pPr marL="9525"/>
            <a:endParaRPr lang="en-GB" sz="2100" dirty="0">
              <a:solidFill>
                <a:srgbClr val="008BDF"/>
              </a:solidFill>
              <a:latin typeface="Roboto Light" panose="02000000000000000000" pitchFamily="2" charset="0"/>
              <a:ea typeface="Roboto Light" panose="02000000000000000000" pitchFamily="2" charset="0"/>
              <a:cs typeface="Arial" panose="020B0604020202020204" pitchFamily="34" charset="0"/>
            </a:endParaRPr>
          </a:p>
        </p:txBody>
      </p:sp>
      <p:sp>
        <p:nvSpPr>
          <p:cNvPr id="7" name="TextBox 6">
            <a:extLst>
              <a:ext uri="{FF2B5EF4-FFF2-40B4-BE49-F238E27FC236}">
                <a16:creationId xmlns:a16="http://schemas.microsoft.com/office/drawing/2014/main" id="{D1C52770-A111-40DD-B368-171DE3E92828}"/>
              </a:ext>
            </a:extLst>
          </p:cNvPr>
          <p:cNvSpPr txBox="1"/>
          <p:nvPr/>
        </p:nvSpPr>
        <p:spPr>
          <a:xfrm>
            <a:off x="1572378" y="6018901"/>
            <a:ext cx="9323947" cy="369332"/>
          </a:xfrm>
          <a:prstGeom prst="rect">
            <a:avLst/>
          </a:prstGeom>
          <a:noFill/>
        </p:spPr>
        <p:txBody>
          <a:bodyPr wrap="square" rtlCol="0">
            <a:spAutoFit/>
          </a:bodyPr>
          <a:lstStyle/>
          <a:p>
            <a:r>
              <a:rPr lang="en-US" b="1" dirty="0"/>
              <a:t>Video (1 minutes and 43 seconds):</a:t>
            </a:r>
            <a:r>
              <a:rPr lang="en-US" dirty="0"/>
              <a:t> </a:t>
            </a:r>
            <a:r>
              <a:rPr lang="en-GB" dirty="0">
                <a:hlinkClick r:id="rId4"/>
              </a:rPr>
              <a:t>https://www.youtube.com/watch?v=w8JaCLECuM4&amp;t=8s</a:t>
            </a:r>
            <a:r>
              <a:rPr lang="en-GB" dirty="0"/>
              <a:t>  </a:t>
            </a:r>
          </a:p>
        </p:txBody>
      </p:sp>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89610" y="2210027"/>
            <a:ext cx="6470441" cy="3716132"/>
          </a:xfrm>
          <a:prstGeom prst="rect">
            <a:avLst/>
          </a:prstGeom>
        </p:spPr>
      </p:pic>
    </p:spTree>
    <p:extLst>
      <p:ext uri="{BB962C8B-B14F-4D97-AF65-F5344CB8AC3E}">
        <p14:creationId xmlns:p14="http://schemas.microsoft.com/office/powerpoint/2010/main" val="1272989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F331F-7E0C-496A-9431-BF5610635BF3}"/>
              </a:ext>
            </a:extLst>
          </p:cNvPr>
          <p:cNvSpPr>
            <a:spLocks noGrp="1"/>
          </p:cNvSpPr>
          <p:nvPr>
            <p:ph type="title"/>
          </p:nvPr>
        </p:nvSpPr>
        <p:spPr>
          <a:xfrm>
            <a:off x="265889" y="764975"/>
            <a:ext cx="12049328" cy="925713"/>
          </a:xfrm>
        </p:spPr>
        <p:txBody>
          <a:bodyPr>
            <a:noAutofit/>
          </a:bodyPr>
          <a:lstStyle/>
          <a:p>
            <a:r>
              <a:rPr lang="en-GB" sz="2800" b="1" dirty="0">
                <a:solidFill>
                  <a:srgbClr val="C00000"/>
                </a:solidFill>
                <a:latin typeface="Roboto" panose="02000000000000000000"/>
              </a:rPr>
              <a:t>How does the forest </a:t>
            </a:r>
            <a:r>
              <a:rPr lang="en-GB" sz="2800" b="1" dirty="0" err="1">
                <a:solidFill>
                  <a:srgbClr val="C00000"/>
                </a:solidFill>
                <a:latin typeface="Roboto" panose="02000000000000000000"/>
              </a:rPr>
              <a:t>bioeconomy</a:t>
            </a:r>
            <a:r>
              <a:rPr lang="en-GB" sz="2800" b="1" dirty="0">
                <a:solidFill>
                  <a:srgbClr val="C00000"/>
                </a:solidFill>
                <a:latin typeface="Roboto" panose="02000000000000000000"/>
              </a:rPr>
              <a:t> lead to sustainable development?</a:t>
            </a:r>
          </a:p>
        </p:txBody>
      </p:sp>
      <p:sp>
        <p:nvSpPr>
          <p:cNvPr id="7" name="Rechteck 14">
            <a:extLst>
              <a:ext uri="{FF2B5EF4-FFF2-40B4-BE49-F238E27FC236}">
                <a16:creationId xmlns:a16="http://schemas.microsoft.com/office/drawing/2014/main" id="{E6F3D2E9-D204-4C5E-B114-05ACF7C531E6}"/>
              </a:ext>
            </a:extLst>
          </p:cNvPr>
          <p:cNvSpPr/>
          <p:nvPr/>
        </p:nvSpPr>
        <p:spPr>
          <a:xfrm>
            <a:off x="6096001" y="-1"/>
            <a:ext cx="6106886"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8" name="Grafik 15">
            <a:extLst>
              <a:ext uri="{FF2B5EF4-FFF2-40B4-BE49-F238E27FC236}">
                <a16:creationId xmlns:a16="http://schemas.microsoft.com/office/drawing/2014/main" id="{0BC7CE33-E801-4A11-A8A7-DD38181BBAF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9" name="TextBox 8">
            <a:extLst>
              <a:ext uri="{FF2B5EF4-FFF2-40B4-BE49-F238E27FC236}">
                <a16:creationId xmlns:a16="http://schemas.microsoft.com/office/drawing/2014/main" id="{A5F30466-1CF9-4129-A6FE-42A4769D128B}"/>
              </a:ext>
            </a:extLst>
          </p:cNvPr>
          <p:cNvSpPr txBox="1"/>
          <p:nvPr/>
        </p:nvSpPr>
        <p:spPr>
          <a:xfrm>
            <a:off x="6054243" y="108940"/>
            <a:ext cx="6082925" cy="615553"/>
          </a:xfrm>
          <a:prstGeom prst="rect">
            <a:avLst/>
          </a:prstGeom>
          <a:noFill/>
        </p:spPr>
        <p:txBody>
          <a:bodyPr wrap="square" rtlCol="0">
            <a:spAutoFit/>
          </a:bodyPr>
          <a:lstStyle/>
          <a:p>
            <a:pPr algn="ctr"/>
            <a:r>
              <a:rPr lang="en-US" sz="3400" b="1" dirty="0">
                <a:solidFill>
                  <a:schemeClr val="bg1"/>
                </a:solidFill>
                <a:latin typeface="Roboto" panose="02000000000000000000" pitchFamily="2" charset="0"/>
                <a:ea typeface="Roboto" panose="02000000000000000000" pitchFamily="2" charset="0"/>
                <a:cs typeface="Roboto" panose="02000000000000000000" pitchFamily="2" charset="0"/>
              </a:rPr>
              <a:t>SDGs </a:t>
            </a:r>
            <a:r>
              <a:rPr lang="en-US" sz="3400" b="1">
                <a:solidFill>
                  <a:schemeClr val="bg1"/>
                </a:solidFill>
                <a:latin typeface="Roboto" panose="02000000000000000000" pitchFamily="2" charset="0"/>
                <a:ea typeface="Roboto" panose="02000000000000000000" pitchFamily="2" charset="0"/>
                <a:cs typeface="Roboto" panose="02000000000000000000" pitchFamily="2" charset="0"/>
              </a:rPr>
              <a:t>link to forest bioeconomy </a:t>
            </a:r>
            <a:endParaRPr lang="en-GB" sz="34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1026" name="Picture 2" descr="Image result for sdg 2">
            <a:extLst>
              <a:ext uri="{FF2B5EF4-FFF2-40B4-BE49-F238E27FC236}">
                <a16:creationId xmlns:a16="http://schemas.microsoft.com/office/drawing/2014/main" id="{C2507446-A458-4D64-8211-97B6C1F79E02}"/>
              </a:ext>
            </a:extLst>
          </p:cNvPr>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bwMode="auto">
          <a:xfrm>
            <a:off x="185349" y="1678291"/>
            <a:ext cx="2271600" cy="2271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dg 7">
            <a:extLst>
              <a:ext uri="{FF2B5EF4-FFF2-40B4-BE49-F238E27FC236}">
                <a16:creationId xmlns:a16="http://schemas.microsoft.com/office/drawing/2014/main" id="{A479C633-2E98-473E-82DA-3FBB7137E57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96365" y="1685977"/>
            <a:ext cx="2277279" cy="2271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dg 8">
            <a:extLst>
              <a:ext uri="{FF2B5EF4-FFF2-40B4-BE49-F238E27FC236}">
                <a16:creationId xmlns:a16="http://schemas.microsoft.com/office/drawing/2014/main" id="{AADA41FF-8501-4862-9323-7D556A77BCBF}"/>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5013060" y="1685977"/>
            <a:ext cx="2271600" cy="2271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sdg 9">
            <a:extLst>
              <a:ext uri="{FF2B5EF4-FFF2-40B4-BE49-F238E27FC236}">
                <a16:creationId xmlns:a16="http://schemas.microsoft.com/office/drawing/2014/main" id="{B736D664-D5F2-436E-BA4F-8F8E06162301}"/>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7397564" y="1685977"/>
            <a:ext cx="2271600" cy="22716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sdg 12">
            <a:extLst>
              <a:ext uri="{FF2B5EF4-FFF2-40B4-BE49-F238E27FC236}">
                <a16:creationId xmlns:a16="http://schemas.microsoft.com/office/drawing/2014/main" id="{C0314365-2D77-4786-8CC0-658864C3BA1A}"/>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9782068" y="1678291"/>
            <a:ext cx="2271600" cy="22716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sdg 13">
            <a:extLst>
              <a:ext uri="{FF2B5EF4-FFF2-40B4-BE49-F238E27FC236}">
                <a16:creationId xmlns:a16="http://schemas.microsoft.com/office/drawing/2014/main" id="{82AF32F5-BDE3-44FC-8F95-E0E91646937F}"/>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1142472" y="4193317"/>
            <a:ext cx="2226938" cy="222693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sdg 14">
            <a:extLst>
              <a:ext uri="{FF2B5EF4-FFF2-40B4-BE49-F238E27FC236}">
                <a16:creationId xmlns:a16="http://schemas.microsoft.com/office/drawing/2014/main" id="{1FAC360A-EE65-4796-B119-34635FFD5D22}"/>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3539256" y="4193316"/>
            <a:ext cx="2226937" cy="222693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sdg 15">
            <a:extLst>
              <a:ext uri="{FF2B5EF4-FFF2-40B4-BE49-F238E27FC236}">
                <a16:creationId xmlns:a16="http://schemas.microsoft.com/office/drawing/2014/main" id="{D4C24FD8-3A07-46EB-BBF8-B890EC6C410F}"/>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5998873" y="4193317"/>
            <a:ext cx="2226936" cy="22269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sdg 17">
            <a:extLst>
              <a:ext uri="{FF2B5EF4-FFF2-40B4-BE49-F238E27FC236}">
                <a16:creationId xmlns:a16="http://schemas.microsoft.com/office/drawing/2014/main" id="{A8E011C7-3067-4F24-97DB-6F2019B1F51D}"/>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8385682" y="4193317"/>
            <a:ext cx="2272334" cy="2272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90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14">
            <a:extLst>
              <a:ext uri="{FF2B5EF4-FFF2-40B4-BE49-F238E27FC236}">
                <a16:creationId xmlns:a16="http://schemas.microsoft.com/office/drawing/2014/main" id="{C104A022-7203-4EAD-9BD6-2F04018BA489}"/>
              </a:ext>
            </a:extLst>
          </p:cNvPr>
          <p:cNvSpPr/>
          <p:nvPr/>
        </p:nvSpPr>
        <p:spPr>
          <a:xfrm>
            <a:off x="6037854" y="-180935"/>
            <a:ext cx="6154146" cy="1095334"/>
          </a:xfrm>
          <a:prstGeom prst="rect">
            <a:avLst/>
          </a:prstGeom>
          <a:solidFill>
            <a:schemeClr val="accent6"/>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5" name="Rechteck 3">
            <a:extLst>
              <a:ext uri="{FF2B5EF4-FFF2-40B4-BE49-F238E27FC236}">
                <a16:creationId xmlns:a16="http://schemas.microsoft.com/office/drawing/2014/main" id="{B7D481E6-1FCF-44BF-92D1-6B069D6145C0}"/>
              </a:ext>
            </a:extLst>
          </p:cNvPr>
          <p:cNvSpPr/>
          <p:nvPr/>
        </p:nvSpPr>
        <p:spPr>
          <a:xfrm>
            <a:off x="2548921" y="174791"/>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6" name="Textfeld 9">
            <a:extLst>
              <a:ext uri="{FF2B5EF4-FFF2-40B4-BE49-F238E27FC236}">
                <a16:creationId xmlns:a16="http://schemas.microsoft.com/office/drawing/2014/main" id="{D7E02A36-8972-473C-83ED-A4B696F7E35A}"/>
              </a:ext>
            </a:extLst>
          </p:cNvPr>
          <p:cNvSpPr txBox="1"/>
          <p:nvPr/>
        </p:nvSpPr>
        <p:spPr>
          <a:xfrm>
            <a:off x="251358" y="965009"/>
            <a:ext cx="5651430" cy="5601533"/>
          </a:xfrm>
          <a:prstGeom prst="rect">
            <a:avLst/>
          </a:prstGeom>
          <a:noFill/>
        </p:spPr>
        <p:txBody>
          <a:bodyPr wrap="square" rtlCol="0" anchor="t">
            <a:spAutoFit/>
          </a:bodyPr>
          <a:lstStyle/>
          <a:p>
            <a:pPr>
              <a:spcAft>
                <a:spcPts val="600"/>
              </a:spcAft>
            </a:pPr>
            <a:r>
              <a:rPr lang="en-GB" sz="3200" b="1" dirty="0" err="1">
                <a:solidFill>
                  <a:srgbClr val="C00000"/>
                </a:solidFill>
                <a:latin typeface="Roboto" panose="02000000000000000000" pitchFamily="2" charset="0"/>
                <a:ea typeface="Roboto" panose="02000000000000000000" pitchFamily="2" charset="0"/>
                <a:cs typeface="Arial" panose="020B0604020202020204" pitchFamily="34" charset="0"/>
              </a:rPr>
              <a:t>Spinnova</a:t>
            </a:r>
            <a:r>
              <a:rPr lang="en-GB" sz="3200" b="1" dirty="0">
                <a:solidFill>
                  <a:srgbClr val="C00000"/>
                </a:solidFill>
                <a:latin typeface="Roboto" panose="02000000000000000000" pitchFamily="2" charset="0"/>
                <a:ea typeface="Roboto" panose="02000000000000000000" pitchFamily="2" charset="0"/>
                <a:cs typeface="Arial" panose="020B0604020202020204" pitchFamily="34" charset="0"/>
              </a:rPr>
              <a:t> Ltd</a:t>
            </a:r>
          </a:p>
          <a:p>
            <a:pPr>
              <a:spcAft>
                <a:spcPts val="600"/>
              </a:spcAft>
            </a:pPr>
            <a:endParaRPr lang="en-GB" b="1" dirty="0">
              <a:solidFill>
                <a:srgbClr val="FF0000"/>
              </a:solidFill>
              <a:latin typeface="Roboto" panose="02000000000000000000" pitchFamily="2" charset="0"/>
              <a:ea typeface="Roboto" panose="02000000000000000000" pitchFamily="2" charset="0"/>
              <a:cs typeface="Arial" panose="020B0604020202020204" pitchFamily="34" charset="0"/>
            </a:endParaRPr>
          </a:p>
          <a:p>
            <a:pPr marL="285750" indent="-285750">
              <a:spcAft>
                <a:spcPts val="2400"/>
              </a:spcAft>
              <a:buFont typeface="Arial" panose="020B0604020202020204" pitchFamily="34" charset="0"/>
              <a:buChar char="•"/>
            </a:pPr>
            <a:r>
              <a:rPr lang="en-GB" sz="2000" dirty="0">
                <a:latin typeface="Roboto" panose="02000000000000000000" pitchFamily="2" charset="0"/>
                <a:ea typeface="Roboto" panose="02000000000000000000" pitchFamily="2" charset="0"/>
                <a:cs typeface="Arial" panose="020B0604020202020204" pitchFamily="34" charset="0"/>
              </a:rPr>
              <a:t>Technology that can turn </a:t>
            </a:r>
            <a:r>
              <a:rPr lang="en-GB" sz="2000" b="1" dirty="0">
                <a:latin typeface="Roboto" panose="02000000000000000000" pitchFamily="2" charset="0"/>
                <a:ea typeface="Roboto" panose="02000000000000000000" pitchFamily="2" charset="0"/>
                <a:cs typeface="Arial" panose="020B0604020202020204" pitchFamily="34" charset="0"/>
              </a:rPr>
              <a:t>wood fibres into yarn </a:t>
            </a:r>
            <a:r>
              <a:rPr lang="en-GB" sz="2000" dirty="0">
                <a:latin typeface="Roboto" panose="02000000000000000000" pitchFamily="2" charset="0"/>
                <a:ea typeface="Roboto" panose="02000000000000000000" pitchFamily="2" charset="0"/>
                <a:cs typeface="Arial" panose="020B0604020202020204" pitchFamily="34" charset="0"/>
              </a:rPr>
              <a:t>without using harmful chemicals</a:t>
            </a:r>
          </a:p>
          <a:p>
            <a:pPr marL="285750" indent="-285750">
              <a:spcAft>
                <a:spcPts val="2400"/>
              </a:spcAft>
              <a:buFont typeface="Arial" panose="020B0604020202020204" pitchFamily="34" charset="0"/>
              <a:buChar char="•"/>
            </a:pPr>
            <a:r>
              <a:rPr lang="en-GB" sz="2000" dirty="0">
                <a:latin typeface="Roboto" panose="02000000000000000000" pitchFamily="2" charset="0"/>
                <a:ea typeface="Roboto" panose="02000000000000000000" pitchFamily="2" charset="0"/>
                <a:cs typeface="Arial" panose="020B0604020202020204" pitchFamily="34" charset="0"/>
              </a:rPr>
              <a:t>The produced yarns are fire retardant, antimicrobial, as warm as wool, &amp; </a:t>
            </a:r>
            <a:r>
              <a:rPr lang="en-GB" sz="2000" b="1" dirty="0">
                <a:latin typeface="Roboto" panose="02000000000000000000" pitchFamily="2" charset="0"/>
                <a:ea typeface="Roboto" panose="02000000000000000000" pitchFamily="2" charset="0"/>
                <a:cs typeface="Arial" panose="020B0604020202020204" pitchFamily="34" charset="0"/>
              </a:rPr>
              <a:t>naturally biodegradable</a:t>
            </a:r>
          </a:p>
          <a:p>
            <a:pPr marL="285750" indent="-285750">
              <a:spcAft>
                <a:spcPts val="2400"/>
              </a:spcAft>
              <a:buFont typeface="Arial" panose="020B0604020202020204" pitchFamily="34" charset="0"/>
              <a:buChar char="•"/>
            </a:pPr>
            <a:r>
              <a:rPr lang="en-GB" sz="2000" dirty="0">
                <a:latin typeface="Roboto" panose="02000000000000000000" pitchFamily="2" charset="0"/>
                <a:ea typeface="Roboto" panose="02000000000000000000" pitchFamily="2" charset="0"/>
                <a:cs typeface="Arial" panose="020B0604020202020204" pitchFamily="34" charset="0"/>
              </a:rPr>
              <a:t>The</a:t>
            </a:r>
            <a:r>
              <a:rPr lang="en-GB" sz="2000" b="1" dirty="0">
                <a:latin typeface="Roboto" panose="02000000000000000000" pitchFamily="2" charset="0"/>
                <a:ea typeface="Roboto" panose="02000000000000000000" pitchFamily="2" charset="0"/>
                <a:cs typeface="Arial" panose="020B0604020202020204" pitchFamily="34" charset="0"/>
              </a:rPr>
              <a:t> only by-product is evaporated water</a:t>
            </a:r>
            <a:r>
              <a:rPr lang="en-GB" sz="2000" dirty="0">
                <a:latin typeface="Roboto" panose="02000000000000000000" pitchFamily="2" charset="0"/>
                <a:ea typeface="Roboto" panose="02000000000000000000" pitchFamily="2" charset="0"/>
                <a:cs typeface="Arial" panose="020B0604020202020204" pitchFamily="34" charset="0"/>
              </a:rPr>
              <a:t>, which is </a:t>
            </a:r>
            <a:r>
              <a:rPr lang="en-GB" sz="2000" b="1" dirty="0">
                <a:latin typeface="Roboto" panose="02000000000000000000" pitchFamily="2" charset="0"/>
                <a:ea typeface="Roboto" panose="02000000000000000000" pitchFamily="2" charset="0"/>
                <a:cs typeface="Arial" panose="020B0604020202020204" pitchFamily="34" charset="0"/>
              </a:rPr>
              <a:t>re-used</a:t>
            </a:r>
            <a:r>
              <a:rPr lang="en-GB" sz="2000" dirty="0">
                <a:latin typeface="Roboto" panose="02000000000000000000" pitchFamily="2" charset="0"/>
                <a:ea typeface="Roboto" panose="02000000000000000000" pitchFamily="2" charset="0"/>
                <a:cs typeface="Arial" panose="020B0604020202020204" pitchFamily="34" charset="0"/>
              </a:rPr>
              <a:t> in the processing</a:t>
            </a:r>
          </a:p>
          <a:p>
            <a:pPr marL="285750" indent="-285750">
              <a:spcAft>
                <a:spcPts val="2400"/>
              </a:spcAft>
              <a:buFont typeface="Arial" panose="020B0604020202020204" pitchFamily="34" charset="0"/>
              <a:buChar char="•"/>
            </a:pPr>
            <a:r>
              <a:rPr lang="en-GB" sz="2000" dirty="0">
                <a:latin typeface="Roboto" panose="02000000000000000000" pitchFamily="2" charset="0"/>
                <a:ea typeface="Roboto" panose="02000000000000000000" pitchFamily="2" charset="0"/>
                <a:cs typeface="Arial" panose="020B0604020202020204" pitchFamily="34" charset="0"/>
              </a:rPr>
              <a:t>Scalable technology that can use </a:t>
            </a:r>
            <a:r>
              <a:rPr lang="en-GB" sz="2000" b="1" dirty="0">
                <a:latin typeface="Roboto" panose="02000000000000000000" pitchFamily="2" charset="0"/>
                <a:ea typeface="Roboto" panose="02000000000000000000" pitchFamily="2" charset="0"/>
                <a:cs typeface="Arial" panose="020B0604020202020204" pitchFamily="34" charset="0"/>
              </a:rPr>
              <a:t>FSC-certified wood</a:t>
            </a:r>
            <a:r>
              <a:rPr lang="en-GB" sz="2000" dirty="0">
                <a:latin typeface="Roboto" panose="02000000000000000000" pitchFamily="2" charset="0"/>
                <a:ea typeface="Roboto" panose="02000000000000000000" pitchFamily="2" charset="0"/>
                <a:cs typeface="Arial" panose="020B0604020202020204" pitchFamily="34" charset="0"/>
              </a:rPr>
              <a:t> instead of less ecological fibres e.g. cotton, viscose or polyester </a:t>
            </a:r>
          </a:p>
          <a:p>
            <a:pPr marL="285750" indent="-285750">
              <a:spcAft>
                <a:spcPts val="2400"/>
              </a:spcAft>
              <a:buFont typeface="Arial" panose="020B0604020202020204" pitchFamily="34" charset="0"/>
              <a:buChar char="•"/>
            </a:pPr>
            <a:r>
              <a:rPr lang="en-GB" sz="2000" dirty="0">
                <a:latin typeface="Roboto" panose="02000000000000000000" pitchFamily="2" charset="0"/>
                <a:ea typeface="Roboto" panose="02000000000000000000" pitchFamily="2" charset="0"/>
                <a:cs typeface="Arial" panose="020B0604020202020204" pitchFamily="34" charset="0"/>
              </a:rPr>
              <a:t>Creation of </a:t>
            </a:r>
            <a:r>
              <a:rPr lang="en-GB" sz="2000" b="1" dirty="0">
                <a:latin typeface="Roboto" panose="02000000000000000000" pitchFamily="2" charset="0"/>
                <a:ea typeface="Roboto" panose="02000000000000000000" pitchFamily="2" charset="0"/>
                <a:cs typeface="Arial" panose="020B0604020202020204" pitchFamily="34" charset="0"/>
              </a:rPr>
              <a:t>new &amp; extended value chains</a:t>
            </a:r>
          </a:p>
        </p:txBody>
      </p:sp>
      <p:sp>
        <p:nvSpPr>
          <p:cNvPr id="7" name="Textfeld 1">
            <a:extLst>
              <a:ext uri="{FF2B5EF4-FFF2-40B4-BE49-F238E27FC236}">
                <a16:creationId xmlns:a16="http://schemas.microsoft.com/office/drawing/2014/main" id="{17AD17DE-AE96-4816-A612-23D2A3D4C542}"/>
              </a:ext>
            </a:extLst>
          </p:cNvPr>
          <p:cNvSpPr txBox="1"/>
          <p:nvPr/>
        </p:nvSpPr>
        <p:spPr>
          <a:xfrm>
            <a:off x="6267110" y="-50611"/>
            <a:ext cx="5263334" cy="954107"/>
          </a:xfrm>
          <a:prstGeom prst="rect">
            <a:avLst/>
          </a:prstGeom>
          <a:noFill/>
        </p:spPr>
        <p:txBody>
          <a:bodyPr wrap="square" rtlCol="0">
            <a:spAutoFit/>
          </a:bodyPr>
          <a:lstStyle/>
          <a:p>
            <a:r>
              <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rPr>
              <a:t>Forestry technology: Sustainable fibres from wood</a:t>
            </a:r>
          </a:p>
        </p:txBody>
      </p:sp>
      <p:pic>
        <p:nvPicPr>
          <p:cNvPr id="9" name="Grafik 15">
            <a:extLst>
              <a:ext uri="{FF2B5EF4-FFF2-40B4-BE49-F238E27FC236}">
                <a16:creationId xmlns:a16="http://schemas.microsoft.com/office/drawing/2014/main" id="{72562078-013F-4020-B474-7B700EDB51F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62011"/>
            <a:ext cx="6154146" cy="1076411"/>
          </a:xfrm>
          <a:prstGeom prst="rect">
            <a:avLst/>
          </a:prstGeom>
        </p:spPr>
      </p:pic>
      <p:pic>
        <p:nvPicPr>
          <p:cNvPr id="10" name="Picture 9">
            <a:extLst>
              <a:ext uri="{FF2B5EF4-FFF2-40B4-BE49-F238E27FC236}">
                <a16:creationId xmlns:a16="http://schemas.microsoft.com/office/drawing/2014/main" id="{65D660AA-519A-477E-AE57-6C67E5CFFAC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05837" y="1506360"/>
            <a:ext cx="5407621" cy="4541914"/>
          </a:xfrm>
          <a:prstGeom prst="rect">
            <a:avLst/>
          </a:prstGeom>
        </p:spPr>
      </p:pic>
      <p:sp>
        <p:nvSpPr>
          <p:cNvPr id="8" name="TextBox 7">
            <a:extLst>
              <a:ext uri="{FF2B5EF4-FFF2-40B4-BE49-F238E27FC236}">
                <a16:creationId xmlns:a16="http://schemas.microsoft.com/office/drawing/2014/main" id="{E492FA3D-A855-47D6-A970-69251551E10E}"/>
              </a:ext>
            </a:extLst>
          </p:cNvPr>
          <p:cNvSpPr txBox="1"/>
          <p:nvPr/>
        </p:nvSpPr>
        <p:spPr>
          <a:xfrm>
            <a:off x="6292873" y="6067198"/>
            <a:ext cx="3847359" cy="338554"/>
          </a:xfrm>
          <a:prstGeom prst="rect">
            <a:avLst/>
          </a:prstGeom>
          <a:noFill/>
        </p:spPr>
        <p:txBody>
          <a:bodyPr wrap="square" rtlCol="0">
            <a:spAutoFit/>
          </a:bodyPr>
          <a:lstStyle/>
          <a:p>
            <a:r>
              <a:rPr lang="en-US" sz="1600" dirty="0"/>
              <a:t>Source: </a:t>
            </a:r>
            <a:r>
              <a:rPr lang="en-US" sz="1600" dirty="0" err="1"/>
              <a:t>Spinnova</a:t>
            </a:r>
            <a:r>
              <a:rPr lang="en-US" sz="1600" dirty="0"/>
              <a:t>, 2020</a:t>
            </a:r>
            <a:endParaRPr lang="en-GB" sz="1600" dirty="0"/>
          </a:p>
        </p:txBody>
      </p:sp>
    </p:spTree>
    <p:extLst>
      <p:ext uri="{BB962C8B-B14F-4D97-AF65-F5344CB8AC3E}">
        <p14:creationId xmlns:p14="http://schemas.microsoft.com/office/powerpoint/2010/main" val="3249110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14">
            <a:extLst>
              <a:ext uri="{FF2B5EF4-FFF2-40B4-BE49-F238E27FC236}">
                <a16:creationId xmlns:a16="http://schemas.microsoft.com/office/drawing/2014/main" id="{065D595E-1335-4F87-9CFD-5AA6AA0DAA42}"/>
              </a:ext>
            </a:extLst>
          </p:cNvPr>
          <p:cNvSpPr/>
          <p:nvPr/>
        </p:nvSpPr>
        <p:spPr>
          <a:xfrm>
            <a:off x="6155870" y="-184962"/>
            <a:ext cx="6036130" cy="1099361"/>
          </a:xfrm>
          <a:prstGeom prst="rect">
            <a:avLst/>
          </a:prstGeom>
          <a:solidFill>
            <a:schemeClr val="accent6"/>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5" name="Rechteck 3">
            <a:extLst>
              <a:ext uri="{FF2B5EF4-FFF2-40B4-BE49-F238E27FC236}">
                <a16:creationId xmlns:a16="http://schemas.microsoft.com/office/drawing/2014/main" id="{B22BEDC8-37B2-4BCB-B238-813C9AFE5FEA}"/>
              </a:ext>
            </a:extLst>
          </p:cNvPr>
          <p:cNvSpPr/>
          <p:nvPr/>
        </p:nvSpPr>
        <p:spPr>
          <a:xfrm>
            <a:off x="2548921" y="174791"/>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6" name="Textfeld 9">
            <a:extLst>
              <a:ext uri="{FF2B5EF4-FFF2-40B4-BE49-F238E27FC236}">
                <a16:creationId xmlns:a16="http://schemas.microsoft.com/office/drawing/2014/main" id="{66BFC0AC-5F7F-4565-B901-1FF8C73798F6}"/>
              </a:ext>
            </a:extLst>
          </p:cNvPr>
          <p:cNvSpPr txBox="1"/>
          <p:nvPr/>
        </p:nvSpPr>
        <p:spPr>
          <a:xfrm>
            <a:off x="185904" y="1232943"/>
            <a:ext cx="6581138" cy="4401205"/>
          </a:xfrm>
          <a:prstGeom prst="rect">
            <a:avLst/>
          </a:prstGeom>
          <a:noFill/>
        </p:spPr>
        <p:txBody>
          <a:bodyPr wrap="square" rtlCol="0" anchor="t">
            <a:spAutoFit/>
          </a:bodyPr>
          <a:lstStyle/>
          <a:p>
            <a:pPr>
              <a:spcAft>
                <a:spcPts val="600"/>
              </a:spcAft>
            </a:pPr>
            <a:r>
              <a:rPr lang="en-GB" sz="3200" b="1" dirty="0">
                <a:solidFill>
                  <a:srgbClr val="C00000"/>
                </a:solidFill>
                <a:latin typeface="Roboto" panose="02000000000000000000" pitchFamily="2" charset="0"/>
                <a:ea typeface="Roboto" panose="02000000000000000000" pitchFamily="2" charset="0"/>
                <a:cs typeface="Arial" panose="020B0604020202020204" pitchFamily="34" charset="0"/>
              </a:rPr>
              <a:t>GEMCO, </a:t>
            </a:r>
            <a:r>
              <a:rPr lang="en-GB" sz="3200" b="1" dirty="0" err="1">
                <a:solidFill>
                  <a:srgbClr val="C00000"/>
                </a:solidFill>
                <a:latin typeface="Roboto" panose="02000000000000000000" pitchFamily="2" charset="0"/>
                <a:ea typeface="Roboto" panose="02000000000000000000" pitchFamily="2" charset="0"/>
                <a:cs typeface="Arial" panose="020B0604020202020204" pitchFamily="34" charset="0"/>
              </a:rPr>
              <a:t>abc</a:t>
            </a:r>
            <a:r>
              <a:rPr lang="en-GB" sz="3200" b="1" dirty="0">
                <a:solidFill>
                  <a:srgbClr val="C00000"/>
                </a:solidFill>
                <a:latin typeface="Roboto" panose="02000000000000000000" pitchFamily="2" charset="0"/>
                <a:ea typeface="Roboto" panose="02000000000000000000" pitchFamily="2" charset="0"/>
                <a:cs typeface="Arial" panose="020B0604020202020204" pitchFamily="34" charset="0"/>
              </a:rPr>
              <a:t> Machinery, AMISY</a:t>
            </a:r>
          </a:p>
          <a:p>
            <a:pPr>
              <a:spcAft>
                <a:spcPts val="600"/>
              </a:spcAft>
            </a:pPr>
            <a:endParaRPr lang="en-GB" b="1" dirty="0">
              <a:solidFill>
                <a:srgbClr val="FF0000"/>
              </a:solidFill>
              <a:latin typeface="Roboto" panose="02000000000000000000" pitchFamily="2" charset="0"/>
              <a:ea typeface="Roboto" panose="02000000000000000000" pitchFamily="2" charset="0"/>
              <a:cs typeface="Arial" panose="020B0604020202020204" pitchFamily="34" charset="0"/>
            </a:endParaRPr>
          </a:p>
          <a:p>
            <a:pPr marL="285750" indent="-285750">
              <a:spcAft>
                <a:spcPts val="2400"/>
              </a:spcAft>
              <a:buFont typeface="Arial" panose="020B0604020202020204" pitchFamily="34" charset="0"/>
              <a:buChar char="•"/>
            </a:pPr>
            <a:r>
              <a:rPr lang="en-GB" sz="2000" dirty="0">
                <a:latin typeface="Roboto" panose="02000000000000000000" pitchFamily="2" charset="0"/>
                <a:ea typeface="Roboto" panose="02000000000000000000" pitchFamily="2" charset="0"/>
                <a:cs typeface="Arial" panose="020B0604020202020204" pitchFamily="34" charset="0"/>
              </a:rPr>
              <a:t>Technology for </a:t>
            </a:r>
            <a:r>
              <a:rPr lang="en-GB" sz="2000" b="1" dirty="0" err="1">
                <a:latin typeface="Roboto" panose="02000000000000000000" pitchFamily="2" charset="0"/>
                <a:ea typeface="Roboto" panose="02000000000000000000" pitchFamily="2" charset="0"/>
                <a:cs typeface="Arial" panose="020B0604020202020204" pitchFamily="34" charset="0"/>
              </a:rPr>
              <a:t>pelletising</a:t>
            </a:r>
            <a:r>
              <a:rPr lang="en-GB" sz="2000" b="1" dirty="0">
                <a:latin typeface="Roboto" panose="02000000000000000000" pitchFamily="2" charset="0"/>
                <a:ea typeface="Roboto" panose="02000000000000000000" pitchFamily="2" charset="0"/>
                <a:cs typeface="Arial" panose="020B0604020202020204" pitchFamily="34" charset="0"/>
              </a:rPr>
              <a:t> solid biofuels </a:t>
            </a:r>
            <a:r>
              <a:rPr lang="en-GB" sz="2000" dirty="0">
                <a:latin typeface="Roboto" panose="02000000000000000000" pitchFamily="2" charset="0"/>
                <a:ea typeface="Roboto" panose="02000000000000000000" pitchFamily="2" charset="0"/>
                <a:cs typeface="Arial" panose="020B0604020202020204" pitchFamily="34" charset="0"/>
              </a:rPr>
              <a:t>– which improves their mechanical &amp; physical properties (</a:t>
            </a:r>
            <a:r>
              <a:rPr lang="en-GB" sz="2000" dirty="0" err="1">
                <a:latin typeface="Roboto" panose="02000000000000000000" pitchFamily="2" charset="0"/>
                <a:ea typeface="Roboto" panose="02000000000000000000" pitchFamily="2" charset="0"/>
                <a:cs typeface="Arial" panose="020B0604020202020204" pitchFamily="34" charset="0"/>
              </a:rPr>
              <a:t>eg</a:t>
            </a:r>
            <a:r>
              <a:rPr lang="en-GB" sz="2000" dirty="0">
                <a:latin typeface="Roboto" panose="02000000000000000000" pitchFamily="2" charset="0"/>
                <a:ea typeface="Roboto" panose="02000000000000000000" pitchFamily="2" charset="0"/>
                <a:cs typeface="Arial" panose="020B0604020202020204" pitchFamily="34" charset="0"/>
              </a:rPr>
              <a:t> increased density &amp; homogenisation) &amp; </a:t>
            </a:r>
            <a:r>
              <a:rPr lang="en-GB" sz="2000" b="1" dirty="0">
                <a:latin typeface="Roboto" panose="02000000000000000000" pitchFamily="2" charset="0"/>
                <a:ea typeface="Roboto" panose="02000000000000000000" pitchFamily="2" charset="0"/>
                <a:cs typeface="Arial" panose="020B0604020202020204" pitchFamily="34" charset="0"/>
              </a:rPr>
              <a:t>so facilitates transport &amp; handling</a:t>
            </a:r>
          </a:p>
          <a:p>
            <a:pPr marL="285750" indent="-285750">
              <a:spcAft>
                <a:spcPts val="2400"/>
              </a:spcAft>
              <a:buFont typeface="Arial" panose="020B0604020202020204" pitchFamily="34" charset="0"/>
              <a:buChar char="•"/>
            </a:pPr>
            <a:r>
              <a:rPr lang="en-GB" sz="2000" dirty="0">
                <a:latin typeface="Roboto" panose="02000000000000000000" pitchFamily="2" charset="0"/>
                <a:ea typeface="Roboto" panose="02000000000000000000" pitchFamily="2" charset="0"/>
                <a:cs typeface="Arial" panose="020B0604020202020204" pitchFamily="34" charset="0"/>
              </a:rPr>
              <a:t>Various </a:t>
            </a:r>
            <a:r>
              <a:rPr lang="en-GB" sz="2000" b="1" dirty="0" err="1">
                <a:latin typeface="Roboto" panose="02000000000000000000" pitchFamily="2" charset="0"/>
                <a:ea typeface="Roboto" panose="02000000000000000000" pitchFamily="2" charset="0"/>
                <a:cs typeface="Arial" panose="020B0604020202020204" pitchFamily="34" charset="0"/>
              </a:rPr>
              <a:t>feedstocks</a:t>
            </a:r>
            <a:r>
              <a:rPr lang="en-GB" sz="2000" dirty="0">
                <a:latin typeface="Roboto" panose="02000000000000000000" pitchFamily="2" charset="0"/>
                <a:ea typeface="Roboto" panose="02000000000000000000" pitchFamily="2" charset="0"/>
                <a:cs typeface="Arial" panose="020B0604020202020204" pitchFamily="34" charset="0"/>
              </a:rPr>
              <a:t> can be used (</a:t>
            </a:r>
            <a:r>
              <a:rPr lang="en-GB" sz="2000" dirty="0" err="1">
                <a:latin typeface="Roboto" panose="02000000000000000000" pitchFamily="2" charset="0"/>
                <a:ea typeface="Roboto" panose="02000000000000000000" pitchFamily="2" charset="0"/>
                <a:cs typeface="Arial" panose="020B0604020202020204" pitchFamily="34" charset="0"/>
              </a:rPr>
              <a:t>eg</a:t>
            </a:r>
            <a:r>
              <a:rPr lang="en-GB" sz="2000" dirty="0">
                <a:latin typeface="Roboto" panose="02000000000000000000" pitchFamily="2" charset="0"/>
                <a:ea typeface="Roboto" panose="02000000000000000000" pitchFamily="2" charset="0"/>
                <a:cs typeface="Arial" panose="020B0604020202020204" pitchFamily="34" charset="0"/>
              </a:rPr>
              <a:t> </a:t>
            </a:r>
            <a:r>
              <a:rPr lang="en-GB" sz="2000" b="1" dirty="0">
                <a:latin typeface="Roboto" panose="02000000000000000000" pitchFamily="2" charset="0"/>
                <a:ea typeface="Roboto" panose="02000000000000000000" pitchFamily="2" charset="0"/>
                <a:cs typeface="Arial" panose="020B0604020202020204" pitchFamily="34" charset="0"/>
              </a:rPr>
              <a:t>wood waste, sawdust, crop residues</a:t>
            </a:r>
            <a:r>
              <a:rPr lang="en-GB" sz="2000" dirty="0">
                <a:latin typeface="Roboto" panose="02000000000000000000" pitchFamily="2" charset="0"/>
                <a:ea typeface="Roboto" panose="02000000000000000000" pitchFamily="2" charset="0"/>
                <a:cs typeface="Arial" panose="020B0604020202020204" pitchFamily="34" charset="0"/>
              </a:rPr>
              <a:t>) to </a:t>
            </a:r>
            <a:r>
              <a:rPr lang="en-GB" sz="2000" b="1" dirty="0">
                <a:latin typeface="Roboto" panose="02000000000000000000" pitchFamily="2" charset="0"/>
                <a:ea typeface="Roboto" panose="02000000000000000000" pitchFamily="2" charset="0"/>
                <a:cs typeface="Arial" panose="020B0604020202020204" pitchFamily="34" charset="0"/>
              </a:rPr>
              <a:t>produce </a:t>
            </a:r>
            <a:r>
              <a:rPr lang="en-GB" sz="2000" b="1" dirty="0" err="1">
                <a:latin typeface="Roboto" panose="02000000000000000000" pitchFamily="2" charset="0"/>
                <a:ea typeface="Roboto" panose="02000000000000000000" pitchFamily="2" charset="0"/>
                <a:cs typeface="Arial" panose="020B0604020202020204" pitchFamily="34" charset="0"/>
              </a:rPr>
              <a:t>eg</a:t>
            </a:r>
            <a:r>
              <a:rPr lang="en-GB" sz="2000" b="1" dirty="0">
                <a:latin typeface="Roboto" panose="02000000000000000000" pitchFamily="2" charset="0"/>
                <a:ea typeface="Roboto" panose="02000000000000000000" pitchFamily="2" charset="0"/>
                <a:cs typeface="Arial" panose="020B0604020202020204" pitchFamily="34" charset="0"/>
              </a:rPr>
              <a:t> animal feed, organic fertiliser, biofuel</a:t>
            </a:r>
          </a:p>
          <a:p>
            <a:pPr marL="285750" indent="-285750">
              <a:spcAft>
                <a:spcPts val="2400"/>
              </a:spcAft>
              <a:buFont typeface="Arial" panose="020B0604020202020204" pitchFamily="34" charset="0"/>
              <a:buChar char="•"/>
            </a:pPr>
            <a:r>
              <a:rPr lang="en-GB" sz="2000" dirty="0">
                <a:latin typeface="Roboto" panose="02000000000000000000" pitchFamily="2" charset="0"/>
                <a:ea typeface="Roboto" panose="02000000000000000000" pitchFamily="2" charset="0"/>
                <a:cs typeface="Arial" panose="020B0604020202020204" pitchFamily="34" charset="0"/>
              </a:rPr>
              <a:t>Processing of raw materials in </a:t>
            </a:r>
            <a:r>
              <a:rPr lang="en-GB" sz="2000" b="1" dirty="0">
                <a:latin typeface="Roboto" panose="02000000000000000000" pitchFamily="2" charset="0"/>
                <a:ea typeface="Roboto" panose="02000000000000000000" pitchFamily="2" charset="0"/>
                <a:cs typeface="Arial" panose="020B0604020202020204" pitchFamily="34" charset="0"/>
              </a:rPr>
              <a:t>small local plants</a:t>
            </a:r>
            <a:r>
              <a:rPr lang="en-GB" sz="2000" dirty="0">
                <a:latin typeface="Roboto" panose="02000000000000000000" pitchFamily="2" charset="0"/>
                <a:ea typeface="Roboto" panose="02000000000000000000" pitchFamily="2" charset="0"/>
                <a:cs typeface="Arial" panose="020B0604020202020204" pitchFamily="34" charset="0"/>
              </a:rPr>
              <a:t> can </a:t>
            </a:r>
            <a:r>
              <a:rPr lang="en-GB" sz="2000" b="1" dirty="0">
                <a:latin typeface="Roboto" panose="02000000000000000000" pitchFamily="2" charset="0"/>
                <a:ea typeface="Roboto" panose="02000000000000000000" pitchFamily="2" charset="0"/>
                <a:cs typeface="Arial" panose="020B0604020202020204" pitchFamily="34" charset="0"/>
              </a:rPr>
              <a:t>create new local income streams</a:t>
            </a:r>
          </a:p>
        </p:txBody>
      </p:sp>
      <p:sp>
        <p:nvSpPr>
          <p:cNvPr id="7" name="Textfeld 1">
            <a:extLst>
              <a:ext uri="{FF2B5EF4-FFF2-40B4-BE49-F238E27FC236}">
                <a16:creationId xmlns:a16="http://schemas.microsoft.com/office/drawing/2014/main" id="{81D3847A-FE56-4706-9FBF-E1B09D60CEE3}"/>
              </a:ext>
            </a:extLst>
          </p:cNvPr>
          <p:cNvSpPr txBox="1"/>
          <p:nvPr/>
        </p:nvSpPr>
        <p:spPr>
          <a:xfrm>
            <a:off x="6198570" y="-162011"/>
            <a:ext cx="5709100" cy="954107"/>
          </a:xfrm>
          <a:prstGeom prst="rect">
            <a:avLst/>
          </a:prstGeom>
          <a:noFill/>
        </p:spPr>
        <p:txBody>
          <a:bodyPr wrap="square" rtlCol="0">
            <a:spAutoFit/>
          </a:bodyPr>
          <a:lstStyle/>
          <a:p>
            <a:r>
              <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rPr>
              <a:t>Forestry technology: Small-scale pelletising units</a:t>
            </a:r>
          </a:p>
        </p:txBody>
      </p:sp>
      <p:pic>
        <p:nvPicPr>
          <p:cNvPr id="9" name="Grafik 15">
            <a:extLst>
              <a:ext uri="{FF2B5EF4-FFF2-40B4-BE49-F238E27FC236}">
                <a16:creationId xmlns:a16="http://schemas.microsoft.com/office/drawing/2014/main" id="{5A20F21C-9BF5-43A9-ADD8-AF76F4CB506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62011"/>
            <a:ext cx="6155869" cy="1076411"/>
          </a:xfrm>
          <a:prstGeom prst="rect">
            <a:avLst/>
          </a:prstGeom>
        </p:spPr>
      </p:pic>
      <p:pic>
        <p:nvPicPr>
          <p:cNvPr id="10" name="Picture 9">
            <a:extLst>
              <a:ext uri="{FF2B5EF4-FFF2-40B4-BE49-F238E27FC236}">
                <a16:creationId xmlns:a16="http://schemas.microsoft.com/office/drawing/2014/main" id="{97858B2A-C408-4693-BFEB-90D4F10EE13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25732" y="3875370"/>
            <a:ext cx="4784679" cy="2016578"/>
          </a:xfrm>
          <a:prstGeom prst="rect">
            <a:avLst/>
          </a:prstGeom>
        </p:spPr>
      </p:pic>
      <p:sp>
        <p:nvSpPr>
          <p:cNvPr id="12" name="TextBox 11">
            <a:extLst>
              <a:ext uri="{FF2B5EF4-FFF2-40B4-BE49-F238E27FC236}">
                <a16:creationId xmlns:a16="http://schemas.microsoft.com/office/drawing/2014/main" id="{63E26F5C-CBC4-44C8-A140-3A1CBB09714A}"/>
              </a:ext>
            </a:extLst>
          </p:cNvPr>
          <p:cNvSpPr txBox="1"/>
          <p:nvPr/>
        </p:nvSpPr>
        <p:spPr>
          <a:xfrm>
            <a:off x="7600950" y="6042294"/>
            <a:ext cx="4591050" cy="523220"/>
          </a:xfrm>
          <a:prstGeom prst="rect">
            <a:avLst/>
          </a:prstGeom>
          <a:noFill/>
        </p:spPr>
        <p:txBody>
          <a:bodyPr wrap="square" rtlCol="0">
            <a:spAutoFit/>
          </a:bodyPr>
          <a:lstStyle/>
          <a:p>
            <a:r>
              <a:rPr lang="en-US" sz="1400" dirty="0"/>
              <a:t>Small pellet plant with a capacity of 50- 1100kg/h from GEMCO Energy. Source: Colmorgen and </a:t>
            </a:r>
            <a:r>
              <a:rPr lang="en-US" sz="1400" dirty="0" err="1"/>
              <a:t>Khajawa</a:t>
            </a:r>
            <a:r>
              <a:rPr lang="en-US" sz="1400" dirty="0"/>
              <a:t> (2019)</a:t>
            </a:r>
            <a:endParaRPr lang="en-GB" sz="1400" dirty="0"/>
          </a:p>
        </p:txBody>
      </p:sp>
      <p:pic>
        <p:nvPicPr>
          <p:cNvPr id="14" name="Picture 13">
            <a:extLst>
              <a:ext uri="{FF2B5EF4-FFF2-40B4-BE49-F238E27FC236}">
                <a16:creationId xmlns:a16="http://schemas.microsoft.com/office/drawing/2014/main" id="{AE035521-31A7-4FDF-9255-A1C85872A9B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329090" y="1648003"/>
            <a:ext cx="2538452" cy="1921975"/>
          </a:xfrm>
          <a:prstGeom prst="rect">
            <a:avLst/>
          </a:prstGeom>
        </p:spPr>
      </p:pic>
      <p:sp>
        <p:nvSpPr>
          <p:cNvPr id="15" name="TextBox 14"/>
          <p:cNvSpPr txBox="1"/>
          <p:nvPr/>
        </p:nvSpPr>
        <p:spPr>
          <a:xfrm>
            <a:off x="7183996" y="1060428"/>
            <a:ext cx="5424958" cy="646331"/>
          </a:xfrm>
          <a:prstGeom prst="rect">
            <a:avLst/>
          </a:prstGeom>
          <a:noFill/>
        </p:spPr>
        <p:txBody>
          <a:bodyPr wrap="square" rtlCol="0">
            <a:spAutoFit/>
          </a:bodyPr>
          <a:lstStyle/>
          <a:p>
            <a:r>
              <a:rPr lang="en-US" b="1" dirty="0">
                <a:solidFill>
                  <a:srgbClr val="C00000"/>
                </a:solidFill>
                <a:latin typeface="Arial" charset="0"/>
                <a:ea typeface="Arial" charset="0"/>
                <a:cs typeface="Arial" charset="0"/>
              </a:rPr>
              <a:t>Pelletizing </a:t>
            </a:r>
            <a:r>
              <a:rPr lang="en-US" dirty="0">
                <a:latin typeface="Arial" charset="0"/>
                <a:ea typeface="Arial" charset="0"/>
                <a:cs typeface="Arial" charset="0"/>
              </a:rPr>
              <a:t>-</a:t>
            </a:r>
            <a:r>
              <a:rPr lang="en-US" dirty="0">
                <a:solidFill>
                  <a:srgbClr val="C00000"/>
                </a:solidFill>
                <a:latin typeface="Arial" charset="0"/>
                <a:ea typeface="Arial" charset="0"/>
                <a:cs typeface="Arial" charset="0"/>
              </a:rPr>
              <a:t> </a:t>
            </a:r>
            <a:r>
              <a:rPr lang="en-US" dirty="0">
                <a:latin typeface="Arial" charset="0"/>
                <a:ea typeface="Arial" charset="0"/>
                <a:cs typeface="Arial" charset="0"/>
              </a:rPr>
              <a:t>the process of compressing or molding a material into the shape of a pellet. </a:t>
            </a:r>
            <a:endParaRPr lang="en-US" dirty="0"/>
          </a:p>
        </p:txBody>
      </p:sp>
      <p:sp>
        <p:nvSpPr>
          <p:cNvPr id="8" name="Rectangle 7"/>
          <p:cNvSpPr/>
          <p:nvPr/>
        </p:nvSpPr>
        <p:spPr>
          <a:xfrm>
            <a:off x="7225732" y="3526217"/>
            <a:ext cx="6096000" cy="338554"/>
          </a:xfrm>
          <a:prstGeom prst="rect">
            <a:avLst/>
          </a:prstGeom>
        </p:spPr>
        <p:txBody>
          <a:bodyPr>
            <a:spAutoFit/>
          </a:bodyPr>
          <a:lstStyle/>
          <a:p>
            <a:r>
              <a:rPr lang="en-US" sz="1600" dirty="0"/>
              <a:t>Source: </a:t>
            </a:r>
            <a:r>
              <a:rPr lang="en-US" sz="1600" dirty="0" err="1"/>
              <a:t>Colmorgen</a:t>
            </a:r>
            <a:r>
              <a:rPr lang="en-US" sz="1600" dirty="0"/>
              <a:t> and </a:t>
            </a:r>
            <a:r>
              <a:rPr lang="en-US" sz="1600" dirty="0" err="1"/>
              <a:t>Khajawa</a:t>
            </a:r>
            <a:r>
              <a:rPr lang="en-US" sz="1600" dirty="0"/>
              <a:t> (2019) </a:t>
            </a:r>
            <a:endParaRPr lang="en-GB" sz="1600" dirty="0"/>
          </a:p>
        </p:txBody>
      </p:sp>
    </p:spTree>
    <p:extLst>
      <p:ext uri="{BB962C8B-B14F-4D97-AF65-F5344CB8AC3E}">
        <p14:creationId xmlns:p14="http://schemas.microsoft.com/office/powerpoint/2010/main" val="234597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14">
            <a:extLst>
              <a:ext uri="{FF2B5EF4-FFF2-40B4-BE49-F238E27FC236}">
                <a16:creationId xmlns:a16="http://schemas.microsoft.com/office/drawing/2014/main" id="{698CF48A-A54C-4FCD-BC17-79F62CA2138B}"/>
              </a:ext>
            </a:extLst>
          </p:cNvPr>
          <p:cNvSpPr/>
          <p:nvPr/>
        </p:nvSpPr>
        <p:spPr>
          <a:xfrm>
            <a:off x="6155870" y="-144698"/>
            <a:ext cx="6036130" cy="1059097"/>
          </a:xfrm>
          <a:prstGeom prst="rect">
            <a:avLst/>
          </a:prstGeom>
          <a:solidFill>
            <a:schemeClr val="accent6"/>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5" name="Rechteck 3">
            <a:extLst>
              <a:ext uri="{FF2B5EF4-FFF2-40B4-BE49-F238E27FC236}">
                <a16:creationId xmlns:a16="http://schemas.microsoft.com/office/drawing/2014/main" id="{D981B26E-9714-4901-A1EA-5B9E9C9CE5BC}"/>
              </a:ext>
            </a:extLst>
          </p:cNvPr>
          <p:cNvSpPr/>
          <p:nvPr/>
        </p:nvSpPr>
        <p:spPr>
          <a:xfrm>
            <a:off x="2548921" y="174791"/>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6" name="Textfeld 9">
            <a:extLst>
              <a:ext uri="{FF2B5EF4-FFF2-40B4-BE49-F238E27FC236}">
                <a16:creationId xmlns:a16="http://schemas.microsoft.com/office/drawing/2014/main" id="{C2C949C3-6997-4E3F-B08E-99C9AC77A725}"/>
              </a:ext>
            </a:extLst>
          </p:cNvPr>
          <p:cNvSpPr txBox="1"/>
          <p:nvPr/>
        </p:nvSpPr>
        <p:spPr>
          <a:xfrm>
            <a:off x="204788" y="1008404"/>
            <a:ext cx="5905865" cy="5370701"/>
          </a:xfrm>
          <a:prstGeom prst="rect">
            <a:avLst/>
          </a:prstGeom>
          <a:noFill/>
        </p:spPr>
        <p:txBody>
          <a:bodyPr wrap="square" rtlCol="0" anchor="t">
            <a:spAutoFit/>
          </a:bodyPr>
          <a:lstStyle/>
          <a:p>
            <a:pPr>
              <a:spcAft>
                <a:spcPts val="600"/>
              </a:spcAft>
            </a:pPr>
            <a:r>
              <a:rPr lang="en-GB" sz="3200" b="1" dirty="0">
                <a:solidFill>
                  <a:srgbClr val="C00000"/>
                </a:solidFill>
                <a:latin typeface="Roboto" panose="02000000000000000000" pitchFamily="2" charset="0"/>
                <a:ea typeface="Roboto" panose="02000000000000000000" pitchFamily="2" charset="0"/>
                <a:cs typeface="Arial" panose="020B0604020202020204" pitchFamily="34" charset="0"/>
              </a:rPr>
              <a:t>ETIA </a:t>
            </a:r>
            <a:r>
              <a:rPr lang="en-GB" sz="3200" b="1" dirty="0" err="1">
                <a:solidFill>
                  <a:srgbClr val="C00000"/>
                </a:solidFill>
                <a:latin typeface="Roboto" panose="02000000000000000000" pitchFamily="2" charset="0"/>
                <a:ea typeface="Roboto" panose="02000000000000000000" pitchFamily="2" charset="0"/>
                <a:cs typeface="Arial" panose="020B0604020202020204" pitchFamily="34" charset="0"/>
              </a:rPr>
              <a:t>Biogreen</a:t>
            </a:r>
            <a:endParaRPr lang="en-GB" sz="3200" b="1" dirty="0">
              <a:solidFill>
                <a:srgbClr val="C00000"/>
              </a:solidFill>
              <a:latin typeface="Roboto" panose="02000000000000000000" pitchFamily="2" charset="0"/>
              <a:ea typeface="Roboto" panose="02000000000000000000" pitchFamily="2" charset="0"/>
              <a:cs typeface="Arial" panose="020B0604020202020204" pitchFamily="34" charset="0"/>
            </a:endParaRPr>
          </a:p>
          <a:p>
            <a:pPr>
              <a:spcAft>
                <a:spcPts val="600"/>
              </a:spcAft>
            </a:pPr>
            <a:endParaRPr lang="en-GB" sz="100" b="1" dirty="0">
              <a:solidFill>
                <a:srgbClr val="FF0000"/>
              </a:solidFill>
              <a:latin typeface="Roboto" panose="02000000000000000000" pitchFamily="2" charset="0"/>
              <a:ea typeface="Roboto" panose="02000000000000000000" pitchFamily="2" charset="0"/>
              <a:cs typeface="Arial" panose="020B0604020202020204" pitchFamily="34" charset="0"/>
            </a:endParaRPr>
          </a:p>
          <a:p>
            <a:pPr marL="285750" indent="-285750">
              <a:spcAft>
                <a:spcPts val="2400"/>
              </a:spcAft>
              <a:buFont typeface="Arial" panose="020B0604020202020204" pitchFamily="34" charset="0"/>
              <a:buChar char="•"/>
            </a:pPr>
            <a:r>
              <a:rPr lang="en-GB" sz="2000" b="1" dirty="0">
                <a:latin typeface="Roboto" panose="02000000000000000000" pitchFamily="2" charset="0"/>
                <a:ea typeface="Roboto" panose="02000000000000000000" pitchFamily="2" charset="0"/>
                <a:cs typeface="Arial" panose="020B0604020202020204" pitchFamily="34" charset="0"/>
              </a:rPr>
              <a:t>Fossil-free pyrolysis process </a:t>
            </a:r>
            <a:r>
              <a:rPr lang="en-GB" sz="2000" dirty="0">
                <a:latin typeface="Roboto" panose="02000000000000000000" pitchFamily="2" charset="0"/>
                <a:ea typeface="Roboto" panose="02000000000000000000" pitchFamily="2" charset="0"/>
                <a:cs typeface="Arial" panose="020B0604020202020204" pitchFamily="34" charset="0"/>
              </a:rPr>
              <a:t>(thermal decomposition of materials at high temperatures in an inert environment)</a:t>
            </a:r>
          </a:p>
          <a:p>
            <a:pPr marL="285750" indent="-285750">
              <a:spcAft>
                <a:spcPts val="2400"/>
              </a:spcAft>
              <a:buFont typeface="Arial" panose="020B0604020202020204" pitchFamily="34" charset="0"/>
              <a:buChar char="•"/>
            </a:pPr>
            <a:r>
              <a:rPr lang="en-GB" sz="2000" dirty="0">
                <a:latin typeface="Roboto" panose="02000000000000000000" pitchFamily="2" charset="0"/>
                <a:ea typeface="Roboto" panose="02000000000000000000" pitchFamily="2" charset="0"/>
                <a:cs typeface="Arial" panose="020B0604020202020204" pitchFamily="34" charset="0"/>
              </a:rPr>
              <a:t>Highly versatile system for </a:t>
            </a:r>
            <a:r>
              <a:rPr lang="en-GB" sz="2000" b="1" dirty="0">
                <a:latin typeface="Roboto" panose="02000000000000000000" pitchFamily="2" charset="0"/>
                <a:ea typeface="Roboto" panose="02000000000000000000" pitchFamily="2" charset="0"/>
                <a:cs typeface="Arial" panose="020B0604020202020204" pitchFamily="34" charset="0"/>
              </a:rPr>
              <a:t>converting biomass (wood, crops &amp; forest residues</a:t>
            </a:r>
            <a:r>
              <a:rPr lang="en-GB" sz="2000" dirty="0">
                <a:latin typeface="Roboto" panose="02000000000000000000" pitchFamily="2" charset="0"/>
                <a:ea typeface="Roboto" panose="02000000000000000000" pitchFamily="2" charset="0"/>
                <a:cs typeface="Arial" panose="020B0604020202020204" pitchFamily="34" charset="0"/>
              </a:rPr>
              <a:t>) &amp; waste </a:t>
            </a:r>
            <a:r>
              <a:rPr lang="en-GB" sz="2000" b="1" dirty="0">
                <a:latin typeface="Roboto" panose="02000000000000000000" pitchFamily="2" charset="0"/>
                <a:ea typeface="Roboto" panose="02000000000000000000" pitchFamily="2" charset="0"/>
                <a:cs typeface="Arial" panose="020B0604020202020204" pitchFamily="34" charset="0"/>
              </a:rPr>
              <a:t>into high-value products &amp; energy </a:t>
            </a:r>
            <a:r>
              <a:rPr lang="en-GB" sz="2000" dirty="0">
                <a:latin typeface="Roboto" panose="02000000000000000000" pitchFamily="2" charset="0"/>
                <a:ea typeface="Roboto" panose="02000000000000000000" pitchFamily="2" charset="0"/>
                <a:cs typeface="Arial" panose="020B0604020202020204" pitchFamily="34" charset="0"/>
              </a:rPr>
              <a:t>(pyrolysis oil, syngas, </a:t>
            </a:r>
            <a:r>
              <a:rPr lang="en-GB" sz="2000" dirty="0" err="1">
                <a:latin typeface="Roboto" panose="02000000000000000000" pitchFamily="2" charset="0"/>
                <a:ea typeface="Roboto" panose="02000000000000000000" pitchFamily="2" charset="0"/>
                <a:cs typeface="Arial" panose="020B0604020202020204" pitchFamily="34" charset="0"/>
              </a:rPr>
              <a:t>biochar</a:t>
            </a:r>
            <a:r>
              <a:rPr lang="en-GB" sz="2000" dirty="0">
                <a:latin typeface="Roboto" panose="02000000000000000000" pitchFamily="2" charset="0"/>
                <a:ea typeface="Roboto" panose="02000000000000000000" pitchFamily="2" charset="0"/>
                <a:cs typeface="Arial" panose="020B0604020202020204" pitchFamily="34" charset="0"/>
              </a:rPr>
              <a:t>, heat, wood vinegar)</a:t>
            </a:r>
          </a:p>
          <a:p>
            <a:pPr marL="285750" indent="-285750">
              <a:spcAft>
                <a:spcPts val="2400"/>
              </a:spcAft>
              <a:buFont typeface="Arial" panose="020B0604020202020204" pitchFamily="34" charset="0"/>
              <a:buChar char="•"/>
            </a:pPr>
            <a:r>
              <a:rPr lang="en-GB" sz="2000" dirty="0">
                <a:latin typeface="Roboto" panose="02000000000000000000" pitchFamily="2" charset="0"/>
                <a:ea typeface="Roboto" panose="02000000000000000000" pitchFamily="2" charset="0"/>
                <a:cs typeface="Arial" panose="020B0604020202020204" pitchFamily="34" charset="0"/>
              </a:rPr>
              <a:t>Ready-to-use technology that is </a:t>
            </a:r>
            <a:r>
              <a:rPr lang="en-GB" sz="2000" b="1" dirty="0">
                <a:latin typeface="Roboto" panose="02000000000000000000" pitchFamily="2" charset="0"/>
                <a:ea typeface="Roboto" panose="02000000000000000000" pitchFamily="2" charset="0"/>
                <a:cs typeface="Arial" panose="020B0604020202020204" pitchFamily="34" charset="0"/>
              </a:rPr>
              <a:t>suitable for fast, temporary applications</a:t>
            </a:r>
            <a:r>
              <a:rPr lang="en-GB" sz="2000" dirty="0">
                <a:latin typeface="Roboto" panose="02000000000000000000" pitchFamily="2" charset="0"/>
                <a:ea typeface="Roboto" panose="02000000000000000000" pitchFamily="2" charset="0"/>
                <a:cs typeface="Arial" panose="020B0604020202020204" pitchFamily="34" charset="0"/>
              </a:rPr>
              <a:t>, &amp; can easily be shipped or stored</a:t>
            </a:r>
          </a:p>
          <a:p>
            <a:pPr marL="285750" indent="-285750">
              <a:spcAft>
                <a:spcPts val="2400"/>
              </a:spcAft>
              <a:buFont typeface="Arial" panose="020B0604020202020204" pitchFamily="34" charset="0"/>
              <a:buChar char="•"/>
            </a:pPr>
            <a:r>
              <a:rPr lang="en-GB" sz="2000" dirty="0">
                <a:latin typeface="Roboto" panose="02000000000000000000" pitchFamily="2" charset="0"/>
                <a:ea typeface="Roboto" panose="02000000000000000000" pitchFamily="2" charset="0"/>
                <a:cs typeface="Arial" panose="020B0604020202020204" pitchFamily="34" charset="0"/>
              </a:rPr>
              <a:t>Suitable for decentralised use on a small-scale, thus creating </a:t>
            </a:r>
            <a:r>
              <a:rPr lang="en-GB" sz="2000" b="1" dirty="0">
                <a:latin typeface="Roboto" panose="02000000000000000000" pitchFamily="2" charset="0"/>
                <a:ea typeface="Roboto" panose="02000000000000000000" pitchFamily="2" charset="0"/>
                <a:cs typeface="Arial" panose="020B0604020202020204" pitchFamily="34" charset="0"/>
              </a:rPr>
              <a:t>new income streams</a:t>
            </a:r>
          </a:p>
        </p:txBody>
      </p:sp>
      <p:sp>
        <p:nvSpPr>
          <p:cNvPr id="7" name="Textfeld 1">
            <a:extLst>
              <a:ext uri="{FF2B5EF4-FFF2-40B4-BE49-F238E27FC236}">
                <a16:creationId xmlns:a16="http://schemas.microsoft.com/office/drawing/2014/main" id="{4DAA3092-CFBE-4614-97A6-CBC6D5031D80}"/>
              </a:ext>
            </a:extLst>
          </p:cNvPr>
          <p:cNvSpPr txBox="1"/>
          <p:nvPr/>
        </p:nvSpPr>
        <p:spPr>
          <a:xfrm>
            <a:off x="6481021" y="-205882"/>
            <a:ext cx="5710979" cy="954107"/>
          </a:xfrm>
          <a:prstGeom prst="rect">
            <a:avLst/>
          </a:prstGeom>
          <a:noFill/>
        </p:spPr>
        <p:txBody>
          <a:bodyPr wrap="square" rtlCol="0">
            <a:spAutoFit/>
          </a:bodyPr>
          <a:lstStyle/>
          <a:p>
            <a:r>
              <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rPr>
              <a:t>Forestry technology: The containerised pyrolysis unit</a:t>
            </a:r>
          </a:p>
        </p:txBody>
      </p:sp>
      <p:pic>
        <p:nvPicPr>
          <p:cNvPr id="9" name="Grafik 15">
            <a:extLst>
              <a:ext uri="{FF2B5EF4-FFF2-40B4-BE49-F238E27FC236}">
                <a16:creationId xmlns:a16="http://schemas.microsoft.com/office/drawing/2014/main" id="{C6379697-ECD6-4309-9FE5-29CF3A40066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62011"/>
            <a:ext cx="6197485" cy="1076411"/>
          </a:xfrm>
          <a:prstGeom prst="rect">
            <a:avLst/>
          </a:prstGeom>
        </p:spPr>
      </p:pic>
      <p:pic>
        <p:nvPicPr>
          <p:cNvPr id="12" name="Picture 11">
            <a:extLst>
              <a:ext uri="{FF2B5EF4-FFF2-40B4-BE49-F238E27FC236}">
                <a16:creationId xmlns:a16="http://schemas.microsoft.com/office/drawing/2014/main" id="{D6D0D31D-411C-4EF6-A7E4-06F44317363B}"/>
              </a:ext>
            </a:extLst>
          </p:cNvPr>
          <p:cNvPicPr>
            <a:picLocks noChangeAspect="1"/>
          </p:cNvPicPr>
          <p:nvPr/>
        </p:nvPicPr>
        <p:blipFill>
          <a:blip r:embed="rId4"/>
          <a:stretch>
            <a:fillRect/>
          </a:stretch>
        </p:blipFill>
        <p:spPr>
          <a:xfrm>
            <a:off x="6567853" y="1008404"/>
            <a:ext cx="4262072" cy="1478679"/>
          </a:xfrm>
          <a:prstGeom prst="rect">
            <a:avLst/>
          </a:prstGeom>
        </p:spPr>
      </p:pic>
      <p:sp>
        <p:nvSpPr>
          <p:cNvPr id="8" name="TextBox 7">
            <a:extLst>
              <a:ext uri="{FF2B5EF4-FFF2-40B4-BE49-F238E27FC236}">
                <a16:creationId xmlns:a16="http://schemas.microsoft.com/office/drawing/2014/main" id="{3E215670-D765-4888-A0D8-40090D496A82}"/>
              </a:ext>
            </a:extLst>
          </p:cNvPr>
          <p:cNvSpPr txBox="1"/>
          <p:nvPr/>
        </p:nvSpPr>
        <p:spPr>
          <a:xfrm>
            <a:off x="6425359" y="2537383"/>
            <a:ext cx="5297825" cy="523220"/>
          </a:xfrm>
          <a:prstGeom prst="rect">
            <a:avLst/>
          </a:prstGeom>
          <a:noFill/>
        </p:spPr>
        <p:txBody>
          <a:bodyPr wrap="square" rtlCol="0">
            <a:spAutoFit/>
          </a:bodyPr>
          <a:lstStyle/>
          <a:p>
            <a:r>
              <a:rPr lang="en-US" sz="1400" dirty="0" err="1"/>
              <a:t>Biogreen</a:t>
            </a:r>
            <a:r>
              <a:rPr lang="en-US" sz="1400" dirty="0"/>
              <a:t> containerized pyrolysis unit. Source: Colmorgen and </a:t>
            </a:r>
            <a:r>
              <a:rPr lang="en-US" sz="1400" dirty="0" err="1"/>
              <a:t>Khajawa</a:t>
            </a:r>
            <a:r>
              <a:rPr lang="en-US" sz="1400" dirty="0"/>
              <a:t> (2019)</a:t>
            </a:r>
            <a:endParaRPr lang="en-GB" sz="1400" dirty="0"/>
          </a:p>
        </p:txBody>
      </p:sp>
      <p:pic>
        <p:nvPicPr>
          <p:cNvPr id="10" name="Picture 9">
            <a:extLst>
              <a:ext uri="{FF2B5EF4-FFF2-40B4-BE49-F238E27FC236}">
                <a16:creationId xmlns:a16="http://schemas.microsoft.com/office/drawing/2014/main" id="{81A602D4-78A0-43A5-B53F-7BA432082927}"/>
              </a:ext>
            </a:extLst>
          </p:cNvPr>
          <p:cNvPicPr>
            <a:picLocks noChangeAspect="1"/>
          </p:cNvPicPr>
          <p:nvPr/>
        </p:nvPicPr>
        <p:blipFill>
          <a:blip r:embed="rId5"/>
          <a:stretch>
            <a:fillRect/>
          </a:stretch>
        </p:blipFill>
        <p:spPr>
          <a:xfrm>
            <a:off x="7370460" y="3091995"/>
            <a:ext cx="2693770" cy="3122629"/>
          </a:xfrm>
          <a:prstGeom prst="rect">
            <a:avLst/>
          </a:prstGeom>
        </p:spPr>
      </p:pic>
      <p:sp>
        <p:nvSpPr>
          <p:cNvPr id="13" name="TextBox 12">
            <a:extLst>
              <a:ext uri="{FF2B5EF4-FFF2-40B4-BE49-F238E27FC236}">
                <a16:creationId xmlns:a16="http://schemas.microsoft.com/office/drawing/2014/main" id="{F8AF5185-13C7-40C8-BF19-ADFE9624BADC}"/>
              </a:ext>
            </a:extLst>
          </p:cNvPr>
          <p:cNvSpPr txBox="1"/>
          <p:nvPr/>
        </p:nvSpPr>
        <p:spPr>
          <a:xfrm>
            <a:off x="6480164" y="6348857"/>
            <a:ext cx="5711836" cy="307777"/>
          </a:xfrm>
          <a:prstGeom prst="rect">
            <a:avLst/>
          </a:prstGeom>
          <a:noFill/>
        </p:spPr>
        <p:txBody>
          <a:bodyPr wrap="square" rtlCol="0">
            <a:spAutoFit/>
          </a:bodyPr>
          <a:lstStyle/>
          <a:p>
            <a:r>
              <a:rPr lang="en-GB" sz="1400" dirty="0" err="1"/>
              <a:t>Biogreen’s</a:t>
            </a:r>
            <a:r>
              <a:rPr lang="en-GB" sz="1400" dirty="0"/>
              <a:t> patented technology. </a:t>
            </a:r>
            <a:r>
              <a:rPr lang="en-US" sz="1400" dirty="0"/>
              <a:t>Source: Colmorgen and </a:t>
            </a:r>
            <a:r>
              <a:rPr lang="en-US" sz="1400" dirty="0" err="1"/>
              <a:t>Khajawa</a:t>
            </a:r>
            <a:r>
              <a:rPr lang="en-US" sz="1400" dirty="0"/>
              <a:t> (2019)</a:t>
            </a:r>
            <a:endParaRPr lang="en-GB" sz="1400" dirty="0"/>
          </a:p>
        </p:txBody>
      </p:sp>
    </p:spTree>
    <p:extLst>
      <p:ext uri="{BB962C8B-B14F-4D97-AF65-F5344CB8AC3E}">
        <p14:creationId xmlns:p14="http://schemas.microsoft.com/office/powerpoint/2010/main" val="3025669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14">
            <a:extLst>
              <a:ext uri="{FF2B5EF4-FFF2-40B4-BE49-F238E27FC236}">
                <a16:creationId xmlns:a16="http://schemas.microsoft.com/office/drawing/2014/main" id="{F13AF46F-A252-4B74-BF04-EF02B4AEA34F}"/>
              </a:ext>
            </a:extLst>
          </p:cNvPr>
          <p:cNvSpPr/>
          <p:nvPr/>
        </p:nvSpPr>
        <p:spPr>
          <a:xfrm>
            <a:off x="6155870" y="-162011"/>
            <a:ext cx="6036129" cy="1076410"/>
          </a:xfrm>
          <a:prstGeom prst="rect">
            <a:avLst/>
          </a:prstGeom>
          <a:solidFill>
            <a:schemeClr val="accent6"/>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5" name="Rechteck 3">
            <a:extLst>
              <a:ext uri="{FF2B5EF4-FFF2-40B4-BE49-F238E27FC236}">
                <a16:creationId xmlns:a16="http://schemas.microsoft.com/office/drawing/2014/main" id="{94E401B4-8AE6-46AC-AA09-5C7F2B0FA3E3}"/>
              </a:ext>
            </a:extLst>
          </p:cNvPr>
          <p:cNvSpPr/>
          <p:nvPr/>
        </p:nvSpPr>
        <p:spPr>
          <a:xfrm>
            <a:off x="2548921" y="174791"/>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6" name="Textfeld 9">
            <a:extLst>
              <a:ext uri="{FF2B5EF4-FFF2-40B4-BE49-F238E27FC236}">
                <a16:creationId xmlns:a16="http://schemas.microsoft.com/office/drawing/2014/main" id="{8FCDD829-EEE3-4275-A481-7D152CC0A76A}"/>
              </a:ext>
            </a:extLst>
          </p:cNvPr>
          <p:cNvSpPr txBox="1"/>
          <p:nvPr/>
        </p:nvSpPr>
        <p:spPr>
          <a:xfrm>
            <a:off x="400050" y="1134494"/>
            <a:ext cx="5500688" cy="5539978"/>
          </a:xfrm>
          <a:prstGeom prst="rect">
            <a:avLst/>
          </a:prstGeom>
          <a:noFill/>
        </p:spPr>
        <p:txBody>
          <a:bodyPr wrap="square" rtlCol="0" anchor="t">
            <a:spAutoFit/>
          </a:bodyPr>
          <a:lstStyle/>
          <a:p>
            <a:pPr>
              <a:spcAft>
                <a:spcPts val="600"/>
              </a:spcAft>
            </a:pPr>
            <a:r>
              <a:rPr lang="en-GB" sz="2800" b="1" dirty="0" err="1">
                <a:solidFill>
                  <a:srgbClr val="C00000"/>
                </a:solidFill>
                <a:latin typeface="Roboto" panose="02000000000000000000" pitchFamily="2" charset="0"/>
                <a:ea typeface="Roboto" panose="02000000000000000000" pitchFamily="2" charset="0"/>
                <a:cs typeface="Arial" panose="020B0604020202020204" pitchFamily="34" charset="0"/>
              </a:rPr>
              <a:t>Spawnfoam</a:t>
            </a:r>
            <a:endParaRPr lang="en-GB" sz="2800" b="1" dirty="0">
              <a:solidFill>
                <a:srgbClr val="C00000"/>
              </a:solidFill>
              <a:latin typeface="Roboto" panose="02000000000000000000" pitchFamily="2" charset="0"/>
              <a:ea typeface="Roboto" panose="02000000000000000000" pitchFamily="2" charset="0"/>
              <a:cs typeface="Arial" panose="020B0604020202020204" pitchFamily="34" charset="0"/>
            </a:endParaRPr>
          </a:p>
          <a:p>
            <a:pPr>
              <a:spcAft>
                <a:spcPts val="600"/>
              </a:spcAft>
            </a:pPr>
            <a:endParaRPr lang="en-GB" sz="1600" b="1" dirty="0">
              <a:solidFill>
                <a:srgbClr val="FF0000"/>
              </a:solidFill>
              <a:latin typeface="Roboto" panose="02000000000000000000" pitchFamily="2" charset="0"/>
              <a:ea typeface="Roboto" panose="02000000000000000000" pitchFamily="2" charset="0"/>
              <a:cs typeface="Arial" panose="020B0604020202020204" pitchFamily="34" charset="0"/>
            </a:endParaRPr>
          </a:p>
          <a:p>
            <a:pPr marL="285750" indent="-285750">
              <a:spcAft>
                <a:spcPts val="2400"/>
              </a:spcAft>
              <a:buFont typeface="Arial" panose="020B0604020202020204" pitchFamily="34" charset="0"/>
              <a:buChar char="•"/>
            </a:pPr>
            <a:r>
              <a:rPr lang="en-GB" sz="2000" dirty="0">
                <a:latin typeface="Roboto" panose="02000000000000000000" pitchFamily="2" charset="0"/>
                <a:ea typeface="Roboto" panose="02000000000000000000" pitchFamily="2" charset="0"/>
                <a:cs typeface="Arial" panose="020B0604020202020204" pitchFamily="34" charset="0"/>
              </a:rPr>
              <a:t>A </a:t>
            </a:r>
            <a:r>
              <a:rPr lang="en-GB" sz="2000" b="1" dirty="0">
                <a:latin typeface="Roboto" panose="02000000000000000000" pitchFamily="2" charset="0"/>
                <a:ea typeface="Roboto" panose="02000000000000000000" pitchFamily="2" charset="0"/>
                <a:cs typeface="Arial" panose="020B0604020202020204" pitchFamily="34" charset="0"/>
              </a:rPr>
              <a:t>100% biodegradable, </a:t>
            </a:r>
            <a:r>
              <a:rPr lang="en-GB" sz="2000" b="1" dirty="0" err="1">
                <a:latin typeface="Roboto" panose="02000000000000000000" pitchFamily="2" charset="0"/>
                <a:ea typeface="Roboto" panose="02000000000000000000" pitchFamily="2" charset="0"/>
                <a:cs typeface="Arial" panose="020B0604020202020204" pitchFamily="34" charset="0"/>
              </a:rPr>
              <a:t>biocomposite</a:t>
            </a:r>
            <a:r>
              <a:rPr lang="en-GB" sz="2000" b="1" dirty="0">
                <a:latin typeface="Roboto" panose="02000000000000000000" pitchFamily="2" charset="0"/>
                <a:ea typeface="Roboto" panose="02000000000000000000" pitchFamily="2" charset="0"/>
                <a:cs typeface="Arial" panose="020B0604020202020204" pitchFamily="34" charset="0"/>
              </a:rPr>
              <a:t> material </a:t>
            </a:r>
            <a:r>
              <a:rPr lang="en-GB" sz="2000" dirty="0">
                <a:latin typeface="Roboto" panose="02000000000000000000" pitchFamily="2" charset="0"/>
                <a:ea typeface="Roboto" panose="02000000000000000000" pitchFamily="2" charset="0"/>
                <a:cs typeface="Arial" panose="020B0604020202020204" pitchFamily="34" charset="0"/>
              </a:rPr>
              <a:t>made of fungi, organic additives &amp; biomass from local agroindustry &amp; forestry</a:t>
            </a:r>
          </a:p>
          <a:p>
            <a:pPr marL="285750" indent="-285750">
              <a:spcAft>
                <a:spcPts val="2400"/>
              </a:spcAft>
              <a:buFont typeface="Arial" panose="020B0604020202020204" pitchFamily="34" charset="0"/>
              <a:buChar char="•"/>
            </a:pPr>
            <a:r>
              <a:rPr lang="en-GB" sz="2000" b="1" dirty="0">
                <a:latin typeface="Roboto" panose="02000000000000000000" pitchFamily="2" charset="0"/>
                <a:ea typeface="Roboto" panose="02000000000000000000" pitchFamily="2" charset="0"/>
                <a:cs typeface="Arial" panose="020B0604020202020204" pitchFamily="34" charset="0"/>
              </a:rPr>
              <a:t>Mycelium</a:t>
            </a:r>
            <a:r>
              <a:rPr lang="en-GB" sz="2000" dirty="0">
                <a:latin typeface="Roboto" panose="02000000000000000000" pitchFamily="2" charset="0"/>
                <a:ea typeface="Roboto" panose="02000000000000000000" pitchFamily="2" charset="0"/>
                <a:cs typeface="Arial" panose="020B0604020202020204" pitchFamily="34" charset="0"/>
              </a:rPr>
              <a:t> acts as a bonding agent to cohere the </a:t>
            </a:r>
            <a:r>
              <a:rPr lang="en-GB" sz="2000" b="1" dirty="0">
                <a:latin typeface="Roboto" panose="02000000000000000000" pitchFamily="2" charset="0"/>
                <a:ea typeface="Roboto" panose="02000000000000000000" pitchFamily="2" charset="0"/>
                <a:cs typeface="Arial" panose="020B0604020202020204" pitchFamily="34" charset="0"/>
              </a:rPr>
              <a:t>biomass particles</a:t>
            </a:r>
          </a:p>
          <a:p>
            <a:pPr marL="285750" indent="-285750">
              <a:spcAft>
                <a:spcPts val="2400"/>
              </a:spcAft>
              <a:buFont typeface="Arial" panose="020B0604020202020204" pitchFamily="34" charset="0"/>
              <a:buChar char="•"/>
            </a:pPr>
            <a:r>
              <a:rPr lang="en-GB" sz="2000" dirty="0">
                <a:latin typeface="Roboto" panose="02000000000000000000" pitchFamily="2" charset="0"/>
                <a:ea typeface="Roboto" panose="02000000000000000000" pitchFamily="2" charset="0"/>
                <a:cs typeface="Arial" panose="020B0604020202020204" pitchFamily="34" charset="0"/>
              </a:rPr>
              <a:t>The </a:t>
            </a:r>
            <a:r>
              <a:rPr lang="en-GB" sz="2000" dirty="0" err="1">
                <a:latin typeface="Roboto" panose="02000000000000000000" pitchFamily="2" charset="0"/>
                <a:ea typeface="Roboto" panose="02000000000000000000" pitchFamily="2" charset="0"/>
                <a:cs typeface="Arial" panose="020B0604020202020204" pitchFamily="34" charset="0"/>
              </a:rPr>
              <a:t>biocomposite</a:t>
            </a:r>
            <a:r>
              <a:rPr lang="en-GB" sz="2000" dirty="0">
                <a:latin typeface="Roboto" panose="02000000000000000000" pitchFamily="2" charset="0"/>
                <a:ea typeface="Roboto" panose="02000000000000000000" pitchFamily="2" charset="0"/>
                <a:cs typeface="Arial" panose="020B0604020202020204" pitchFamily="34" charset="0"/>
              </a:rPr>
              <a:t> material can be </a:t>
            </a:r>
            <a:r>
              <a:rPr lang="en-GB" sz="2000" b="1" dirty="0">
                <a:latin typeface="Roboto" panose="02000000000000000000" pitchFamily="2" charset="0"/>
                <a:ea typeface="Roboto" panose="02000000000000000000" pitchFamily="2" charset="0"/>
                <a:cs typeface="Arial" panose="020B0604020202020204" pitchFamily="34" charset="0"/>
              </a:rPr>
              <a:t>pressed &amp; moulded into different shapes</a:t>
            </a:r>
            <a:r>
              <a:rPr lang="en-GB" sz="2000" dirty="0">
                <a:latin typeface="Roboto" panose="02000000000000000000" pitchFamily="2" charset="0"/>
                <a:ea typeface="Roboto" panose="02000000000000000000" pitchFamily="2" charset="0"/>
                <a:cs typeface="Arial" panose="020B0604020202020204" pitchFamily="34" charset="0"/>
              </a:rPr>
              <a:t> (</a:t>
            </a:r>
            <a:r>
              <a:rPr lang="en-GB" sz="2000" dirty="0" err="1">
                <a:latin typeface="Roboto" panose="02000000000000000000" pitchFamily="2" charset="0"/>
                <a:ea typeface="Roboto" panose="02000000000000000000" pitchFamily="2" charset="0"/>
                <a:cs typeface="Arial" panose="020B0604020202020204" pitchFamily="34" charset="0"/>
              </a:rPr>
              <a:t>eg</a:t>
            </a:r>
            <a:r>
              <a:rPr lang="en-GB" sz="2000" dirty="0">
                <a:latin typeface="Roboto" panose="02000000000000000000" pitchFamily="2" charset="0"/>
                <a:ea typeface="Roboto" panose="02000000000000000000" pitchFamily="2" charset="0"/>
                <a:cs typeface="Arial" panose="020B0604020202020204" pitchFamily="34" charset="0"/>
              </a:rPr>
              <a:t> pots, packaging material, construction material)</a:t>
            </a:r>
          </a:p>
          <a:p>
            <a:pPr marL="285750" indent="-285750">
              <a:spcAft>
                <a:spcPts val="2400"/>
              </a:spcAft>
              <a:buFont typeface="Arial" panose="020B0604020202020204" pitchFamily="34" charset="0"/>
              <a:buChar char="•"/>
            </a:pPr>
            <a:r>
              <a:rPr lang="en-GB" sz="2000" dirty="0">
                <a:latin typeface="Roboto" panose="02000000000000000000" pitchFamily="2" charset="0"/>
                <a:ea typeface="Roboto" panose="02000000000000000000" pitchFamily="2" charset="0"/>
                <a:cs typeface="Arial" panose="020B0604020202020204" pitchFamily="34" charset="0"/>
              </a:rPr>
              <a:t>The </a:t>
            </a:r>
            <a:r>
              <a:rPr lang="en-GB" sz="2000" dirty="0" err="1">
                <a:latin typeface="Roboto" panose="02000000000000000000" pitchFamily="2" charset="0"/>
                <a:ea typeface="Roboto" panose="02000000000000000000" pitchFamily="2" charset="0"/>
                <a:cs typeface="Arial" panose="020B0604020202020204" pitchFamily="34" charset="0"/>
              </a:rPr>
              <a:t>biocomposites</a:t>
            </a:r>
            <a:r>
              <a:rPr lang="en-GB" sz="2000" dirty="0">
                <a:latin typeface="Roboto" panose="02000000000000000000" pitchFamily="2" charset="0"/>
                <a:ea typeface="Roboto" panose="02000000000000000000" pitchFamily="2" charset="0"/>
                <a:cs typeface="Arial" panose="020B0604020202020204" pitchFamily="34" charset="0"/>
              </a:rPr>
              <a:t> are </a:t>
            </a:r>
            <a:r>
              <a:rPr lang="en-GB" sz="2000" b="1" dirty="0">
                <a:latin typeface="Roboto" panose="02000000000000000000" pitchFamily="2" charset="0"/>
                <a:ea typeface="Roboto" panose="02000000000000000000" pitchFamily="2" charset="0"/>
                <a:cs typeface="Arial" panose="020B0604020202020204" pitchFamily="34" charset="0"/>
              </a:rPr>
              <a:t>as effective &amp; efficient as their fossil-based counterparts </a:t>
            </a:r>
            <a:r>
              <a:rPr lang="en-GB" sz="2000" dirty="0">
                <a:latin typeface="Roboto" panose="02000000000000000000" pitchFamily="2" charset="0"/>
                <a:ea typeface="Roboto" panose="02000000000000000000" pitchFamily="2" charset="0"/>
                <a:cs typeface="Arial" panose="020B0604020202020204" pitchFamily="34" charset="0"/>
              </a:rPr>
              <a:t>but are harmless or </a:t>
            </a:r>
            <a:r>
              <a:rPr lang="en-GB" sz="2000" b="1" dirty="0">
                <a:latin typeface="Roboto" panose="02000000000000000000" pitchFamily="2" charset="0"/>
                <a:ea typeface="Roboto" panose="02000000000000000000" pitchFamily="2" charset="0"/>
                <a:cs typeface="Arial" panose="020B0604020202020204" pitchFamily="34" charset="0"/>
              </a:rPr>
              <a:t>beneficial to the natural environment</a:t>
            </a:r>
          </a:p>
        </p:txBody>
      </p:sp>
      <p:sp>
        <p:nvSpPr>
          <p:cNvPr id="7" name="Textfeld 1">
            <a:extLst>
              <a:ext uri="{FF2B5EF4-FFF2-40B4-BE49-F238E27FC236}">
                <a16:creationId xmlns:a16="http://schemas.microsoft.com/office/drawing/2014/main" id="{13B1BFCA-09ED-4815-9C02-0D5564160DAB}"/>
              </a:ext>
            </a:extLst>
          </p:cNvPr>
          <p:cNvSpPr txBox="1"/>
          <p:nvPr/>
        </p:nvSpPr>
        <p:spPr>
          <a:xfrm>
            <a:off x="6188698" y="-39305"/>
            <a:ext cx="6036132" cy="830997"/>
          </a:xfrm>
          <a:prstGeom prst="rect">
            <a:avLst/>
          </a:prstGeom>
          <a:noFill/>
        </p:spPr>
        <p:txBody>
          <a:bodyPr wrap="square" rtlCol="0" anchor="t">
            <a:spAutoFit/>
          </a:bodyPr>
          <a:lstStyle/>
          <a:p>
            <a:pPr algn="ctr"/>
            <a:r>
              <a:rPr lang="en-GB" sz="2400" b="1" spc="100" dirty="0">
                <a:solidFill>
                  <a:schemeClr val="bg1"/>
                </a:solidFill>
                <a:latin typeface="Roboto" panose="02000000000000000000" pitchFamily="2" charset="0"/>
                <a:ea typeface="Roboto" panose="02000000000000000000" pitchFamily="2" charset="0"/>
                <a:cs typeface="Arial" panose="020B0604020202020204" pitchFamily="34" charset="0"/>
              </a:rPr>
              <a:t>Forestry technology: Biomaterials from agro-forestry residues &amp; mycelium</a:t>
            </a:r>
          </a:p>
        </p:txBody>
      </p:sp>
      <p:pic>
        <p:nvPicPr>
          <p:cNvPr id="9" name="Grafik 15">
            <a:extLst>
              <a:ext uri="{FF2B5EF4-FFF2-40B4-BE49-F238E27FC236}">
                <a16:creationId xmlns:a16="http://schemas.microsoft.com/office/drawing/2014/main" id="{87A5D505-3EC2-4DC9-97C5-DE73EBF35DD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62011"/>
            <a:ext cx="6155869" cy="1076411"/>
          </a:xfrm>
          <a:prstGeom prst="rect">
            <a:avLst/>
          </a:prstGeom>
        </p:spPr>
      </p:pic>
      <p:pic>
        <p:nvPicPr>
          <p:cNvPr id="10" name="Picture 9">
            <a:extLst>
              <a:ext uri="{FF2B5EF4-FFF2-40B4-BE49-F238E27FC236}">
                <a16:creationId xmlns:a16="http://schemas.microsoft.com/office/drawing/2014/main" id="{E8DA385B-5109-4089-A991-1F63ED20BD2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88698" y="1041040"/>
            <a:ext cx="5405898" cy="4904716"/>
          </a:xfrm>
          <a:prstGeom prst="rect">
            <a:avLst/>
          </a:prstGeom>
        </p:spPr>
      </p:pic>
      <p:sp>
        <p:nvSpPr>
          <p:cNvPr id="8" name="TextBox 7">
            <a:extLst>
              <a:ext uri="{FF2B5EF4-FFF2-40B4-BE49-F238E27FC236}">
                <a16:creationId xmlns:a16="http://schemas.microsoft.com/office/drawing/2014/main" id="{BFA9B23B-C420-4114-A27F-86619BC39DC7}"/>
              </a:ext>
            </a:extLst>
          </p:cNvPr>
          <p:cNvSpPr txBox="1"/>
          <p:nvPr/>
        </p:nvSpPr>
        <p:spPr>
          <a:xfrm>
            <a:off x="6096000" y="5981083"/>
            <a:ext cx="3907802" cy="338554"/>
          </a:xfrm>
          <a:prstGeom prst="rect">
            <a:avLst/>
          </a:prstGeom>
          <a:noFill/>
        </p:spPr>
        <p:txBody>
          <a:bodyPr wrap="square" rtlCol="0">
            <a:spAutoFit/>
          </a:bodyPr>
          <a:lstStyle/>
          <a:p>
            <a:r>
              <a:rPr lang="en-US" sz="1600" dirty="0"/>
              <a:t>Source: Colmorgen and </a:t>
            </a:r>
            <a:r>
              <a:rPr lang="en-US" sz="1600" dirty="0" err="1"/>
              <a:t>Khajawa</a:t>
            </a:r>
            <a:r>
              <a:rPr lang="en-US" sz="1600" dirty="0"/>
              <a:t> (2019)</a:t>
            </a:r>
            <a:endParaRPr lang="en-GB" sz="1600" dirty="0"/>
          </a:p>
        </p:txBody>
      </p:sp>
    </p:spTree>
    <p:extLst>
      <p:ext uri="{BB962C8B-B14F-4D97-AF65-F5344CB8AC3E}">
        <p14:creationId xmlns:p14="http://schemas.microsoft.com/office/powerpoint/2010/main" val="2000333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14">
            <a:extLst>
              <a:ext uri="{FF2B5EF4-FFF2-40B4-BE49-F238E27FC236}">
                <a16:creationId xmlns:a16="http://schemas.microsoft.com/office/drawing/2014/main" id="{3AB2BD3E-63C6-4F9D-AC7B-7E5CA9BD16F4}"/>
              </a:ext>
            </a:extLst>
          </p:cNvPr>
          <p:cNvSpPr/>
          <p:nvPr/>
        </p:nvSpPr>
        <p:spPr>
          <a:xfrm>
            <a:off x="6155870" y="-138836"/>
            <a:ext cx="6036130" cy="1053235"/>
          </a:xfrm>
          <a:prstGeom prst="rect">
            <a:avLst/>
          </a:prstGeom>
          <a:solidFill>
            <a:schemeClr val="accent6"/>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5" name="Rechteck 3">
            <a:extLst>
              <a:ext uri="{FF2B5EF4-FFF2-40B4-BE49-F238E27FC236}">
                <a16:creationId xmlns:a16="http://schemas.microsoft.com/office/drawing/2014/main" id="{AFF770D1-63B8-4161-B142-0CE5FCA5536D}"/>
              </a:ext>
            </a:extLst>
          </p:cNvPr>
          <p:cNvSpPr/>
          <p:nvPr/>
        </p:nvSpPr>
        <p:spPr>
          <a:xfrm>
            <a:off x="2548921" y="174791"/>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6" name="Textfeld 9">
            <a:extLst>
              <a:ext uri="{FF2B5EF4-FFF2-40B4-BE49-F238E27FC236}">
                <a16:creationId xmlns:a16="http://schemas.microsoft.com/office/drawing/2014/main" id="{2FF65DB6-6BF8-4BFA-B148-AD84328C5C01}"/>
              </a:ext>
            </a:extLst>
          </p:cNvPr>
          <p:cNvSpPr txBox="1"/>
          <p:nvPr/>
        </p:nvSpPr>
        <p:spPr>
          <a:xfrm>
            <a:off x="288930" y="1009023"/>
            <a:ext cx="6625855" cy="5632311"/>
          </a:xfrm>
          <a:prstGeom prst="rect">
            <a:avLst/>
          </a:prstGeom>
          <a:noFill/>
        </p:spPr>
        <p:txBody>
          <a:bodyPr wrap="square" rtlCol="0" anchor="t">
            <a:spAutoFit/>
          </a:bodyPr>
          <a:lstStyle/>
          <a:p>
            <a:pPr>
              <a:spcAft>
                <a:spcPts val="600"/>
              </a:spcAft>
            </a:pPr>
            <a:r>
              <a:rPr lang="en-GB" sz="3200" b="1" dirty="0" err="1">
                <a:solidFill>
                  <a:srgbClr val="C00000"/>
                </a:solidFill>
                <a:latin typeface="Roboto" panose="02000000000000000000" pitchFamily="2" charset="0"/>
                <a:ea typeface="Roboto" panose="02000000000000000000" pitchFamily="2" charset="0"/>
                <a:cs typeface="Arial" panose="020B0604020202020204" pitchFamily="34" charset="0"/>
              </a:rPr>
              <a:t>Erpék</a:t>
            </a:r>
            <a:r>
              <a:rPr lang="en-GB" sz="3200" b="1" dirty="0">
                <a:solidFill>
                  <a:srgbClr val="C00000"/>
                </a:solidFill>
                <a:latin typeface="Roboto" panose="02000000000000000000" pitchFamily="2" charset="0"/>
                <a:ea typeface="Roboto" panose="02000000000000000000" pitchFamily="2" charset="0"/>
                <a:cs typeface="Arial" panose="020B0604020202020204" pitchFamily="34" charset="0"/>
              </a:rPr>
              <a:t> </a:t>
            </a:r>
            <a:r>
              <a:rPr lang="en-GB" sz="3200" b="1" dirty="0" err="1">
                <a:solidFill>
                  <a:srgbClr val="C00000"/>
                </a:solidFill>
                <a:latin typeface="Roboto" panose="02000000000000000000" pitchFamily="2" charset="0"/>
                <a:ea typeface="Roboto" panose="02000000000000000000" pitchFamily="2" charset="0"/>
                <a:cs typeface="Arial" panose="020B0604020202020204" pitchFamily="34" charset="0"/>
              </a:rPr>
              <a:t>Ind</a:t>
            </a:r>
            <a:r>
              <a:rPr lang="en-GB" sz="3200" b="1" dirty="0">
                <a:solidFill>
                  <a:srgbClr val="C00000"/>
                </a:solidFill>
                <a:latin typeface="Roboto" panose="02000000000000000000" pitchFamily="2" charset="0"/>
                <a:ea typeface="Roboto" panose="02000000000000000000" pitchFamily="2" charset="0"/>
                <a:cs typeface="Arial" panose="020B0604020202020204" pitchFamily="34" charset="0"/>
              </a:rPr>
              <a:t> SRL</a:t>
            </a:r>
          </a:p>
          <a:p>
            <a:pPr>
              <a:spcAft>
                <a:spcPts val="600"/>
              </a:spcAft>
            </a:pPr>
            <a:endParaRPr lang="en-GB" b="1" dirty="0">
              <a:solidFill>
                <a:srgbClr val="FF0000"/>
              </a:solidFill>
              <a:latin typeface="Roboto" panose="02000000000000000000" pitchFamily="2" charset="0"/>
              <a:ea typeface="Roboto" panose="02000000000000000000" pitchFamily="2" charset="0"/>
              <a:cs typeface="Arial" panose="020B0604020202020204" pitchFamily="34" charset="0"/>
            </a:endParaRPr>
          </a:p>
          <a:p>
            <a:pPr marL="285750" indent="-285750">
              <a:spcAft>
                <a:spcPts val="2400"/>
              </a:spcAft>
              <a:buFont typeface="Arial" panose="020B0604020202020204" pitchFamily="34" charset="0"/>
              <a:buChar char="•"/>
            </a:pPr>
            <a:r>
              <a:rPr lang="en-GB" sz="2400" dirty="0">
                <a:latin typeface="Roboto" panose="02000000000000000000" pitchFamily="2" charset="0"/>
                <a:ea typeface="Roboto" panose="02000000000000000000" pitchFamily="2" charset="0"/>
                <a:cs typeface="Arial" panose="020B0604020202020204" pitchFamily="34" charset="0"/>
              </a:rPr>
              <a:t>The mobile wood chipping </a:t>
            </a:r>
            <a:r>
              <a:rPr lang="en-GB" sz="2400" b="1" dirty="0">
                <a:latin typeface="Roboto" panose="02000000000000000000" pitchFamily="2" charset="0"/>
                <a:ea typeface="Roboto" panose="02000000000000000000" pitchFamily="2" charset="0"/>
                <a:cs typeface="Arial" panose="020B0604020202020204" pitchFamily="34" charset="0"/>
              </a:rPr>
              <a:t>unit is highly flexible </a:t>
            </a:r>
            <a:r>
              <a:rPr lang="en-GB" sz="2400" dirty="0">
                <a:latin typeface="Roboto" panose="02000000000000000000" pitchFamily="2" charset="0"/>
                <a:ea typeface="Roboto" panose="02000000000000000000" pitchFamily="2" charset="0"/>
                <a:cs typeface="Arial" panose="020B0604020202020204" pitchFamily="34" charset="0"/>
              </a:rPr>
              <a:t>as it is mounted on a trailer chassis &amp; can operate without an external power source</a:t>
            </a:r>
          </a:p>
          <a:p>
            <a:pPr marL="285750" indent="-285750">
              <a:spcAft>
                <a:spcPts val="2400"/>
              </a:spcAft>
              <a:buFont typeface="Arial" panose="020B0604020202020204" pitchFamily="34" charset="0"/>
              <a:buChar char="•"/>
            </a:pPr>
            <a:r>
              <a:rPr lang="en-GB" sz="2400" dirty="0">
                <a:latin typeface="Roboto" panose="02000000000000000000" pitchFamily="2" charset="0"/>
                <a:ea typeface="Roboto" panose="02000000000000000000" pitchFamily="2" charset="0"/>
                <a:cs typeface="Arial" panose="020B0604020202020204" pitchFamily="34" charset="0"/>
              </a:rPr>
              <a:t>The wood chipper </a:t>
            </a:r>
            <a:r>
              <a:rPr lang="en-GB" sz="2400" b="1" dirty="0">
                <a:latin typeface="Roboto" panose="02000000000000000000" pitchFamily="2" charset="0"/>
                <a:ea typeface="Roboto" panose="02000000000000000000" pitchFamily="2" charset="0"/>
                <a:cs typeface="Arial" panose="020B0604020202020204" pitchFamily="34" charset="0"/>
              </a:rPr>
              <a:t>requires only a small investment</a:t>
            </a:r>
            <a:r>
              <a:rPr lang="en-GB" sz="2400" dirty="0">
                <a:latin typeface="Roboto" panose="02000000000000000000" pitchFamily="2" charset="0"/>
                <a:ea typeface="Roboto" panose="02000000000000000000" pitchFamily="2" charset="0"/>
                <a:cs typeface="Arial" panose="020B0604020202020204" pitchFamily="34" charset="0"/>
              </a:rPr>
              <a:t> (c. €17,000) &amp; payback can be reached after running for 900 hours</a:t>
            </a:r>
          </a:p>
          <a:p>
            <a:pPr marL="285750" indent="-285750">
              <a:spcAft>
                <a:spcPts val="2400"/>
              </a:spcAft>
              <a:buFont typeface="Arial" panose="020B0604020202020204" pitchFamily="34" charset="0"/>
              <a:buChar char="•"/>
            </a:pPr>
            <a:r>
              <a:rPr lang="en-GB" sz="2400" b="1" dirty="0">
                <a:latin typeface="Roboto" panose="02000000000000000000" pitchFamily="2" charset="0"/>
                <a:ea typeface="Roboto" panose="02000000000000000000" pitchFamily="2" charset="0"/>
                <a:cs typeface="Arial" panose="020B0604020202020204" pitchFamily="34" charset="0"/>
              </a:rPr>
              <a:t>Simple technology &amp; high replication potential</a:t>
            </a:r>
            <a:r>
              <a:rPr lang="en-GB" sz="2400" dirty="0">
                <a:latin typeface="Roboto" panose="02000000000000000000" pitchFamily="2" charset="0"/>
                <a:ea typeface="Roboto" panose="02000000000000000000" pitchFamily="2" charset="0"/>
                <a:cs typeface="Arial" panose="020B0604020202020204" pitchFamily="34" charset="0"/>
              </a:rPr>
              <a:t> means good scope for new income streams</a:t>
            </a:r>
          </a:p>
          <a:p>
            <a:pPr marL="285750" indent="-285750">
              <a:spcAft>
                <a:spcPts val="2400"/>
              </a:spcAft>
              <a:buFont typeface="Arial" panose="020B0604020202020204" pitchFamily="34" charset="0"/>
              <a:buChar char="•"/>
            </a:pPr>
            <a:r>
              <a:rPr lang="en-GB" sz="2400" dirty="0">
                <a:latin typeface="Roboto" panose="02000000000000000000" pitchFamily="2" charset="0"/>
                <a:ea typeface="Roboto" panose="02000000000000000000" pitchFamily="2" charset="0"/>
                <a:cs typeface="Arial" panose="020B0604020202020204" pitchFamily="34" charset="0"/>
              </a:rPr>
              <a:t>Wood chips have various potential </a:t>
            </a:r>
            <a:r>
              <a:rPr lang="en-GB" sz="2400" b="1" dirty="0">
                <a:latin typeface="Roboto" panose="02000000000000000000" pitchFamily="2" charset="0"/>
                <a:ea typeface="Roboto" panose="02000000000000000000" pitchFamily="2" charset="0"/>
                <a:cs typeface="Arial" panose="020B0604020202020204" pitchFamily="34" charset="0"/>
              </a:rPr>
              <a:t>uses (e.g. solid fuel, wood pulp production, mulch)</a:t>
            </a:r>
          </a:p>
        </p:txBody>
      </p:sp>
      <p:sp>
        <p:nvSpPr>
          <p:cNvPr id="7" name="Textfeld 1">
            <a:extLst>
              <a:ext uri="{FF2B5EF4-FFF2-40B4-BE49-F238E27FC236}">
                <a16:creationId xmlns:a16="http://schemas.microsoft.com/office/drawing/2014/main" id="{7A802DE4-988E-4E56-8C28-9C6DC27EE6C7}"/>
              </a:ext>
            </a:extLst>
          </p:cNvPr>
          <p:cNvSpPr txBox="1"/>
          <p:nvPr/>
        </p:nvSpPr>
        <p:spPr>
          <a:xfrm>
            <a:off x="6193970" y="-94540"/>
            <a:ext cx="5709100" cy="954107"/>
          </a:xfrm>
          <a:prstGeom prst="rect">
            <a:avLst/>
          </a:prstGeom>
          <a:noFill/>
        </p:spPr>
        <p:txBody>
          <a:bodyPr wrap="square" rtlCol="0">
            <a:spAutoFit/>
          </a:bodyPr>
          <a:lstStyle/>
          <a:p>
            <a:r>
              <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rPr>
              <a:t>Forestry technology: Mobile wood chipping units</a:t>
            </a:r>
          </a:p>
        </p:txBody>
      </p:sp>
      <p:pic>
        <p:nvPicPr>
          <p:cNvPr id="9" name="Grafik 15">
            <a:extLst>
              <a:ext uri="{FF2B5EF4-FFF2-40B4-BE49-F238E27FC236}">
                <a16:creationId xmlns:a16="http://schemas.microsoft.com/office/drawing/2014/main" id="{D861F19B-F685-4D20-AD2F-CA9769A03D4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62011"/>
            <a:ext cx="6155869" cy="1076411"/>
          </a:xfrm>
          <a:prstGeom prst="rect">
            <a:avLst/>
          </a:prstGeom>
        </p:spPr>
      </p:pic>
      <p:pic>
        <p:nvPicPr>
          <p:cNvPr id="10" name="Picture 9">
            <a:extLst>
              <a:ext uri="{FF2B5EF4-FFF2-40B4-BE49-F238E27FC236}">
                <a16:creationId xmlns:a16="http://schemas.microsoft.com/office/drawing/2014/main" id="{6505FC3F-C804-43FA-98E9-67936C1A58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14785" y="1021577"/>
            <a:ext cx="4988285" cy="3869712"/>
          </a:xfrm>
          <a:prstGeom prst="rect">
            <a:avLst/>
          </a:prstGeom>
        </p:spPr>
      </p:pic>
      <p:sp>
        <p:nvSpPr>
          <p:cNvPr id="8" name="TextBox 7">
            <a:extLst>
              <a:ext uri="{FF2B5EF4-FFF2-40B4-BE49-F238E27FC236}">
                <a16:creationId xmlns:a16="http://schemas.microsoft.com/office/drawing/2014/main" id="{DDFBBAA6-E3BF-48AB-A7D2-228D08934F27}"/>
              </a:ext>
            </a:extLst>
          </p:cNvPr>
          <p:cNvSpPr txBox="1"/>
          <p:nvPr/>
        </p:nvSpPr>
        <p:spPr>
          <a:xfrm>
            <a:off x="6914785" y="4908700"/>
            <a:ext cx="4019550" cy="584775"/>
          </a:xfrm>
          <a:prstGeom prst="rect">
            <a:avLst/>
          </a:prstGeom>
          <a:noFill/>
        </p:spPr>
        <p:txBody>
          <a:bodyPr wrap="square" rtlCol="0">
            <a:spAutoFit/>
          </a:bodyPr>
          <a:lstStyle/>
          <a:p>
            <a:r>
              <a:rPr lang="en-US" sz="1600" dirty="0"/>
              <a:t>Mobile wood chipping unit (</a:t>
            </a:r>
            <a:r>
              <a:rPr lang="en-US" sz="1600" dirty="0" err="1"/>
              <a:t>Erpék</a:t>
            </a:r>
            <a:r>
              <a:rPr lang="en-US" sz="1600" dirty="0"/>
              <a:t> Ind 2019) Source: Colmorgen and </a:t>
            </a:r>
            <a:r>
              <a:rPr lang="en-US" sz="1600" dirty="0" err="1"/>
              <a:t>Khajawa</a:t>
            </a:r>
            <a:r>
              <a:rPr lang="en-US" sz="1600" dirty="0"/>
              <a:t> (2019)</a:t>
            </a:r>
            <a:endParaRPr lang="en-GB" sz="1600" dirty="0"/>
          </a:p>
        </p:txBody>
      </p:sp>
    </p:spTree>
    <p:extLst>
      <p:ext uri="{BB962C8B-B14F-4D97-AF65-F5344CB8AC3E}">
        <p14:creationId xmlns:p14="http://schemas.microsoft.com/office/powerpoint/2010/main" val="3619785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06886" y="-162011"/>
            <a:ext cx="6085114" cy="1076410"/>
          </a:xfrm>
          <a:prstGeom prst="rect">
            <a:avLst/>
          </a:prstGeom>
          <a:solidFill>
            <a:srgbClr val="AE0917"/>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096000" y="150961"/>
            <a:ext cx="5894388" cy="523220"/>
          </a:xfrm>
          <a:prstGeom prst="rect">
            <a:avLst/>
          </a:prstGeom>
          <a:noFill/>
        </p:spPr>
        <p:txBody>
          <a:bodyPr wrap="square" rtlCol="0" anchor="t">
            <a:spAutoFit/>
          </a:bodyPr>
          <a:lstStyle/>
          <a:p>
            <a:pPr algn="r"/>
            <a:r>
              <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rPr>
              <a:t>Example of </a:t>
            </a:r>
            <a:r>
              <a:rPr lang="en-GB" sz="2800" b="1" spc="100" dirty="0" err="1">
                <a:solidFill>
                  <a:schemeClr val="bg1"/>
                </a:solidFill>
                <a:latin typeface="Roboto" panose="02000000000000000000" pitchFamily="2" charset="0"/>
                <a:ea typeface="Roboto" panose="02000000000000000000" pitchFamily="2" charset="0"/>
                <a:cs typeface="Arial" panose="020B0604020202020204" pitchFamily="34" charset="0"/>
              </a:rPr>
              <a:t>bioproduct</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62011"/>
            <a:ext cx="6106886" cy="1076411"/>
          </a:xfrm>
          <a:prstGeom prst="rect">
            <a:avLst/>
          </a:prstGeom>
        </p:spPr>
      </p:pic>
      <p:pic>
        <p:nvPicPr>
          <p:cNvPr id="13" name="Picture 12">
            <a:extLst>
              <a:ext uri="{FF2B5EF4-FFF2-40B4-BE49-F238E27FC236}">
                <a16:creationId xmlns:a16="http://schemas.microsoft.com/office/drawing/2014/main" id="{1687158C-2AAD-4D33-B569-7972B836E18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85373" y="1364165"/>
            <a:ext cx="3708159" cy="370902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78F107A-685B-4E0A-B5AD-ADA9DC37298B}"/>
              </a:ext>
            </a:extLst>
          </p:cNvPr>
          <p:cNvSpPr txBox="1"/>
          <p:nvPr/>
        </p:nvSpPr>
        <p:spPr>
          <a:xfrm>
            <a:off x="683746" y="1096533"/>
            <a:ext cx="4149587" cy="369332"/>
          </a:xfrm>
          <a:prstGeom prst="rect">
            <a:avLst/>
          </a:prstGeom>
          <a:noFill/>
        </p:spPr>
        <p:txBody>
          <a:bodyPr wrap="square" rtlCol="0">
            <a:spAutoFit/>
          </a:bodyPr>
          <a:lstStyle/>
          <a:p>
            <a:r>
              <a:rPr lang="en-US" b="1" dirty="0">
                <a:solidFill>
                  <a:srgbClr val="C00000"/>
                </a:solidFill>
                <a:latin typeface="Roboto" panose="02000000000000000000"/>
              </a:rPr>
              <a:t>Health Drink Ho-Fi</a:t>
            </a:r>
            <a:endParaRPr lang="en-GB" b="1" dirty="0">
              <a:solidFill>
                <a:srgbClr val="C00000"/>
              </a:solidFill>
              <a:latin typeface="Roboto" panose="02000000000000000000"/>
            </a:endParaRPr>
          </a:p>
        </p:txBody>
      </p:sp>
      <p:sp>
        <p:nvSpPr>
          <p:cNvPr id="12" name="TextBox 11">
            <a:extLst>
              <a:ext uri="{FF2B5EF4-FFF2-40B4-BE49-F238E27FC236}">
                <a16:creationId xmlns:a16="http://schemas.microsoft.com/office/drawing/2014/main" id="{93C72D2F-93FC-42B3-9ED8-AA1FB0F50C0D}"/>
              </a:ext>
            </a:extLst>
          </p:cNvPr>
          <p:cNvSpPr txBox="1"/>
          <p:nvPr/>
        </p:nvSpPr>
        <p:spPr>
          <a:xfrm>
            <a:off x="4995863" y="1575353"/>
            <a:ext cx="6242843" cy="4524315"/>
          </a:xfrm>
          <a:prstGeom prst="rect">
            <a:avLst/>
          </a:prstGeom>
          <a:noFill/>
        </p:spPr>
        <p:txBody>
          <a:bodyPr wrap="square" rtlCol="0">
            <a:spAutoFit/>
          </a:bodyPr>
          <a:lstStyle/>
          <a:p>
            <a:r>
              <a:rPr lang="en-US" sz="2400" b="1" dirty="0"/>
              <a:t>Company Name: </a:t>
            </a:r>
            <a:r>
              <a:rPr lang="en-US" sz="2400" dirty="0" err="1"/>
              <a:t>Biolat</a:t>
            </a:r>
            <a:endParaRPr lang="en-GB" sz="2400" dirty="0"/>
          </a:p>
          <a:p>
            <a:r>
              <a:rPr lang="en-US" sz="2400" b="1" dirty="0"/>
              <a:t>Country:</a:t>
            </a:r>
            <a:r>
              <a:rPr lang="en-US" sz="2400" dirty="0"/>
              <a:t> Latvia</a:t>
            </a:r>
            <a:endParaRPr lang="en-GB" sz="2400" dirty="0"/>
          </a:p>
          <a:p>
            <a:r>
              <a:rPr lang="en-US" sz="2400" b="1" dirty="0"/>
              <a:t>Feedstock:</a:t>
            </a:r>
            <a:r>
              <a:rPr lang="en-US" sz="2400" dirty="0"/>
              <a:t> conifer needle foliage</a:t>
            </a:r>
            <a:endParaRPr lang="en-GB" sz="2400" dirty="0"/>
          </a:p>
          <a:p>
            <a:r>
              <a:rPr lang="en-US" sz="2400" b="1" dirty="0"/>
              <a:t>Description: </a:t>
            </a:r>
            <a:r>
              <a:rPr lang="en-GB" sz="2400" dirty="0"/>
              <a:t>Coniferous sodium chlorophyllin is a concentrate of chlorophyll derivatives obtained from coniferous (mainly SPRUCE) extracts. It contains water-soluble chlorophyll derivatives (chlorines, </a:t>
            </a:r>
            <a:r>
              <a:rPr lang="en-GB" sz="2400" dirty="0" err="1"/>
              <a:t>feophitins</a:t>
            </a:r>
            <a:r>
              <a:rPr lang="en-GB" sz="2400" dirty="0"/>
              <a:t>, </a:t>
            </a:r>
            <a:r>
              <a:rPr lang="en-GB" sz="2400" dirty="0" err="1"/>
              <a:t>feoforbides</a:t>
            </a:r>
            <a:r>
              <a:rPr lang="en-GB" sz="2400" dirty="0"/>
              <a:t>), coniferous paraffinic acids and fatty acids sodium salts and other compounds. Sodium chlorophyll stimulates the body's overall immunity. </a:t>
            </a:r>
          </a:p>
          <a:p>
            <a:endParaRPr lang="en-GB" sz="2400" dirty="0"/>
          </a:p>
        </p:txBody>
      </p:sp>
      <p:pic>
        <p:nvPicPr>
          <p:cNvPr id="19" name="Picture 10" descr="Image result for sdg 12">
            <a:extLst>
              <a:ext uri="{FF2B5EF4-FFF2-40B4-BE49-F238E27FC236}">
                <a16:creationId xmlns:a16="http://schemas.microsoft.com/office/drawing/2014/main" id="{190AD588-37E9-4ACC-82CD-D5C0A519601C}"/>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585373" y="5524356"/>
            <a:ext cx="913572" cy="91357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Image result for sdg 15">
            <a:extLst>
              <a:ext uri="{FF2B5EF4-FFF2-40B4-BE49-F238E27FC236}">
                <a16:creationId xmlns:a16="http://schemas.microsoft.com/office/drawing/2014/main" id="{D68C5443-088B-46B9-9017-91E6DDE6C89D}"/>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1950778" y="5522951"/>
            <a:ext cx="977348" cy="97734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C2AC34A-00C1-4167-B7EA-E081DA60B538}"/>
              </a:ext>
            </a:extLst>
          </p:cNvPr>
          <p:cNvSpPr txBox="1"/>
          <p:nvPr/>
        </p:nvSpPr>
        <p:spPr>
          <a:xfrm>
            <a:off x="683746" y="5073186"/>
            <a:ext cx="3031435" cy="338554"/>
          </a:xfrm>
          <a:prstGeom prst="rect">
            <a:avLst/>
          </a:prstGeom>
          <a:noFill/>
        </p:spPr>
        <p:txBody>
          <a:bodyPr wrap="square" rtlCol="0">
            <a:spAutoFit/>
          </a:bodyPr>
          <a:lstStyle/>
          <a:p>
            <a:r>
              <a:rPr lang="en-US" sz="1600" dirty="0"/>
              <a:t>Source: </a:t>
            </a:r>
            <a:r>
              <a:rPr lang="en-US" sz="1600" dirty="0" err="1"/>
              <a:t>Biolat</a:t>
            </a:r>
            <a:r>
              <a:rPr lang="en-US" sz="1600" dirty="0"/>
              <a:t>, 2019</a:t>
            </a:r>
            <a:endParaRPr lang="en-GB" sz="1600" dirty="0"/>
          </a:p>
        </p:txBody>
      </p:sp>
    </p:spTree>
    <p:extLst>
      <p:ext uri="{BB962C8B-B14F-4D97-AF65-F5344CB8AC3E}">
        <p14:creationId xmlns:p14="http://schemas.microsoft.com/office/powerpoint/2010/main" val="3281281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14">
            <a:extLst>
              <a:ext uri="{FF2B5EF4-FFF2-40B4-BE49-F238E27FC236}">
                <a16:creationId xmlns:a16="http://schemas.microsoft.com/office/drawing/2014/main" id="{2197406A-00F4-4326-B8B9-4B1200137DCF}"/>
              </a:ext>
            </a:extLst>
          </p:cNvPr>
          <p:cNvSpPr/>
          <p:nvPr/>
        </p:nvSpPr>
        <p:spPr>
          <a:xfrm>
            <a:off x="6106886" y="-162011"/>
            <a:ext cx="6085114" cy="1076410"/>
          </a:xfrm>
          <a:prstGeom prst="rect">
            <a:avLst/>
          </a:prstGeom>
          <a:solidFill>
            <a:srgbClr val="AE0917"/>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7" name="Textfeld 1">
            <a:extLst>
              <a:ext uri="{FF2B5EF4-FFF2-40B4-BE49-F238E27FC236}">
                <a16:creationId xmlns:a16="http://schemas.microsoft.com/office/drawing/2014/main" id="{3704AA08-F8EB-4EA8-9B72-266ABFB43F28}"/>
              </a:ext>
            </a:extLst>
          </p:cNvPr>
          <p:cNvSpPr txBox="1"/>
          <p:nvPr/>
        </p:nvSpPr>
        <p:spPr>
          <a:xfrm>
            <a:off x="6106886" y="0"/>
            <a:ext cx="5894388" cy="615553"/>
          </a:xfrm>
          <a:prstGeom prst="rect">
            <a:avLst/>
          </a:prstGeom>
          <a:noFill/>
        </p:spPr>
        <p:txBody>
          <a:bodyPr wrap="square" rtlCol="0" anchor="t">
            <a:spAutoFit/>
          </a:bodyPr>
          <a:lstStyle/>
          <a:p>
            <a:pPr algn="r"/>
            <a:r>
              <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rPr>
              <a:t>Example of </a:t>
            </a:r>
            <a:r>
              <a:rPr lang="en-GB" sz="2800" b="1" spc="100" dirty="0" err="1">
                <a:solidFill>
                  <a:schemeClr val="bg1"/>
                </a:solidFill>
                <a:latin typeface="Roboto" panose="02000000000000000000" pitchFamily="2" charset="0"/>
                <a:ea typeface="Roboto" panose="02000000000000000000" pitchFamily="2" charset="0"/>
                <a:cs typeface="Arial" panose="020B0604020202020204" pitchFamily="34" charset="0"/>
              </a:rPr>
              <a:t>bioproduct</a:t>
            </a: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 </a:t>
            </a:r>
          </a:p>
        </p:txBody>
      </p:sp>
      <p:pic>
        <p:nvPicPr>
          <p:cNvPr id="8" name="Grafik 15">
            <a:extLst>
              <a:ext uri="{FF2B5EF4-FFF2-40B4-BE49-F238E27FC236}">
                <a16:creationId xmlns:a16="http://schemas.microsoft.com/office/drawing/2014/main" id="{78F90B85-B1A4-4926-AD16-80054EEF813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62011"/>
            <a:ext cx="6106886" cy="1076411"/>
          </a:xfrm>
          <a:prstGeom prst="rect">
            <a:avLst/>
          </a:prstGeom>
        </p:spPr>
      </p:pic>
      <p:pic>
        <p:nvPicPr>
          <p:cNvPr id="9" name="Picture 2" descr="Eco boar bristle hair brush - Brave - WildGood">
            <a:extLst>
              <a:ext uri="{FF2B5EF4-FFF2-40B4-BE49-F238E27FC236}">
                <a16:creationId xmlns:a16="http://schemas.microsoft.com/office/drawing/2014/main" id="{C50D5803-887C-42C5-8346-1FC8D7E78F85}"/>
              </a:ext>
            </a:extLst>
          </p:cNvPr>
          <p:cNvPicPr>
            <a:picLocks noGrp="1" noChangeAspect="1" noChangeArrowheads="1"/>
          </p:cNvPicPr>
          <p:nvPr>
            <p:ph idx="1"/>
          </p:nvPr>
        </p:nvPicPr>
        <p:blipFill rotWithShape="1">
          <a:blip r:embed="rId4" cstate="hqprint">
            <a:extLst>
              <a:ext uri="{28A0092B-C50C-407E-A947-70E740481C1C}">
                <a14:useLocalDpi xmlns:a14="http://schemas.microsoft.com/office/drawing/2010/main"/>
              </a:ext>
            </a:extLst>
          </a:blip>
          <a:srcRect b="-1"/>
          <a:stretch/>
        </p:blipFill>
        <p:spPr bwMode="auto">
          <a:xfrm>
            <a:off x="820992" y="2080576"/>
            <a:ext cx="3217608" cy="310959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C8A4754-A2B6-4E0E-B12C-9F693DF95EFD}"/>
              </a:ext>
            </a:extLst>
          </p:cNvPr>
          <p:cNvSpPr txBox="1"/>
          <p:nvPr/>
        </p:nvSpPr>
        <p:spPr>
          <a:xfrm>
            <a:off x="5772149" y="1065361"/>
            <a:ext cx="5910263" cy="4339650"/>
          </a:xfrm>
          <a:prstGeom prst="rect">
            <a:avLst/>
          </a:prstGeom>
          <a:noFill/>
        </p:spPr>
        <p:txBody>
          <a:bodyPr wrap="square" rtlCol="0">
            <a:spAutoFit/>
          </a:bodyPr>
          <a:lstStyle/>
          <a:p>
            <a:r>
              <a:rPr lang="en-US" sz="2000" b="1" dirty="0"/>
              <a:t>Company Name: </a:t>
            </a:r>
            <a:r>
              <a:rPr lang="en-US" sz="2000" dirty="0"/>
              <a:t>Wild Good</a:t>
            </a:r>
            <a:endParaRPr lang="en-GB" sz="2000" dirty="0"/>
          </a:p>
          <a:p>
            <a:r>
              <a:rPr lang="en-US" sz="2000" b="1" dirty="0"/>
              <a:t>Country:</a:t>
            </a:r>
            <a:r>
              <a:rPr lang="en-US" sz="2000" dirty="0"/>
              <a:t> Latvia</a:t>
            </a:r>
            <a:endParaRPr lang="en-GB" sz="2000" dirty="0"/>
          </a:p>
          <a:p>
            <a:r>
              <a:rPr lang="en-US" sz="2000" b="1" dirty="0"/>
              <a:t>Feedstock: </a:t>
            </a:r>
            <a:r>
              <a:rPr lang="en-US" sz="2000" dirty="0"/>
              <a:t>boar hair and </a:t>
            </a:r>
            <a:r>
              <a:rPr lang="en-US" sz="2000" b="1" dirty="0"/>
              <a:t>sustainably sourced wood</a:t>
            </a:r>
            <a:endParaRPr lang="en-GB" sz="2000" b="1" dirty="0"/>
          </a:p>
          <a:p>
            <a:r>
              <a:rPr lang="en-US" sz="2000" b="1" dirty="0"/>
              <a:t>Description:</a:t>
            </a:r>
            <a:r>
              <a:rPr lang="en-US" sz="2000" dirty="0"/>
              <a:t> Hairbrush with wild boar skin, these bristle brushes are made of wild boar bristle and </a:t>
            </a:r>
            <a:r>
              <a:rPr lang="en-US" sz="2000" b="1" dirty="0"/>
              <a:t>100 percent chemical free wood</a:t>
            </a:r>
            <a:r>
              <a:rPr lang="en-US" sz="2000" dirty="0"/>
              <a:t>. Boar bristles have been used for centuries and according to the producers they give hair strength, suppleness and get rid of static electricity. Boars are numerous in Latvian forests and hunted for their meat, to control the population and to allow agriculture. The fur is a by-product and would otherwise be thrown away.   </a:t>
            </a:r>
            <a:endParaRPr lang="en-GB" sz="2000" dirty="0"/>
          </a:p>
          <a:p>
            <a:r>
              <a:rPr lang="en-US" sz="2000" b="1" dirty="0"/>
              <a:t>Conventional Product: </a:t>
            </a:r>
            <a:r>
              <a:rPr lang="en-US" sz="2000" dirty="0"/>
              <a:t>Plastic Hairbrush</a:t>
            </a:r>
            <a:endParaRPr lang="en-GB" sz="2000" dirty="0"/>
          </a:p>
          <a:p>
            <a:endParaRPr lang="en-GB" dirty="0"/>
          </a:p>
        </p:txBody>
      </p:sp>
      <p:pic>
        <p:nvPicPr>
          <p:cNvPr id="11" name="Picture 14" descr="Image result for sdg 14">
            <a:extLst>
              <a:ext uri="{FF2B5EF4-FFF2-40B4-BE49-F238E27FC236}">
                <a16:creationId xmlns:a16="http://schemas.microsoft.com/office/drawing/2014/main" id="{2AE05DA9-1709-493E-8A7F-8B2E4DA9B909}"/>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894789" y="5525684"/>
            <a:ext cx="830666" cy="8306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Image result for sdg 15">
            <a:extLst>
              <a:ext uri="{FF2B5EF4-FFF2-40B4-BE49-F238E27FC236}">
                <a16:creationId xmlns:a16="http://schemas.microsoft.com/office/drawing/2014/main" id="{B2DD695C-D0A5-4666-A156-CF1E44A1FF7D}"/>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1919294" y="5525685"/>
            <a:ext cx="830665" cy="83066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B356635-E204-4CA2-925E-8D7833E82C54}"/>
              </a:ext>
            </a:extLst>
          </p:cNvPr>
          <p:cNvSpPr txBox="1"/>
          <p:nvPr/>
        </p:nvSpPr>
        <p:spPr>
          <a:xfrm>
            <a:off x="509588" y="1238250"/>
            <a:ext cx="4586287" cy="369332"/>
          </a:xfrm>
          <a:prstGeom prst="rect">
            <a:avLst/>
          </a:prstGeom>
          <a:noFill/>
        </p:spPr>
        <p:txBody>
          <a:bodyPr wrap="square" rtlCol="0">
            <a:spAutoFit/>
          </a:bodyPr>
          <a:lstStyle/>
          <a:p>
            <a:r>
              <a:rPr lang="en-US" b="1" dirty="0">
                <a:solidFill>
                  <a:srgbClr val="C00000"/>
                </a:solidFill>
                <a:latin typeface="Roboto" panose="02000000000000000000"/>
              </a:rPr>
              <a:t>Eco Hairbrush</a:t>
            </a:r>
            <a:endParaRPr lang="en-GB" b="1" dirty="0">
              <a:solidFill>
                <a:srgbClr val="C00000"/>
              </a:solidFill>
              <a:latin typeface="Roboto" panose="02000000000000000000"/>
            </a:endParaRPr>
          </a:p>
        </p:txBody>
      </p:sp>
      <p:sp>
        <p:nvSpPr>
          <p:cNvPr id="14" name="TextBox 13">
            <a:extLst>
              <a:ext uri="{FF2B5EF4-FFF2-40B4-BE49-F238E27FC236}">
                <a16:creationId xmlns:a16="http://schemas.microsoft.com/office/drawing/2014/main" id="{3AE7F5A3-EB48-4599-9A7B-E20058406B91}"/>
              </a:ext>
            </a:extLst>
          </p:cNvPr>
          <p:cNvSpPr txBox="1"/>
          <p:nvPr/>
        </p:nvSpPr>
        <p:spPr>
          <a:xfrm>
            <a:off x="766763" y="4652963"/>
            <a:ext cx="3471862" cy="369332"/>
          </a:xfrm>
          <a:prstGeom prst="rect">
            <a:avLst/>
          </a:prstGeom>
          <a:noFill/>
        </p:spPr>
        <p:txBody>
          <a:bodyPr wrap="square" rtlCol="0">
            <a:spAutoFit/>
          </a:bodyPr>
          <a:lstStyle/>
          <a:p>
            <a:r>
              <a:rPr lang="en-US" dirty="0"/>
              <a:t>Source: Wild Good, 2020</a:t>
            </a:r>
            <a:endParaRPr lang="en-GB" dirty="0"/>
          </a:p>
        </p:txBody>
      </p:sp>
    </p:spTree>
    <p:extLst>
      <p:ext uri="{BB962C8B-B14F-4D97-AF65-F5344CB8AC3E}">
        <p14:creationId xmlns:p14="http://schemas.microsoft.com/office/powerpoint/2010/main" val="376193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2228" y="-163379"/>
            <a:ext cx="6039772" cy="1077780"/>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42442"/>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875681" y="38100"/>
            <a:ext cx="5309811" cy="954107"/>
          </a:xfrm>
          <a:prstGeom prst="rect">
            <a:avLst/>
          </a:prstGeom>
          <a:noFill/>
        </p:spPr>
        <p:txBody>
          <a:bodyPr wrap="square" rtlCol="0" anchor="t">
            <a:spAutoFit/>
          </a:bodyPr>
          <a:lstStyle/>
          <a:p>
            <a:pPr algn="r"/>
            <a:r>
              <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rPr>
              <a:t>Example of </a:t>
            </a:r>
            <a:r>
              <a:rPr lang="en-GB" sz="2800" b="1" spc="100" dirty="0" err="1">
                <a:solidFill>
                  <a:schemeClr val="bg1"/>
                </a:solidFill>
                <a:latin typeface="Roboto" panose="02000000000000000000" pitchFamily="2" charset="0"/>
                <a:ea typeface="Roboto" panose="02000000000000000000" pitchFamily="2" charset="0"/>
                <a:cs typeface="Arial" panose="020B0604020202020204" pitchFamily="34" charset="0"/>
              </a:rPr>
              <a:t>bioproduct</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a:p>
            <a:pPr algn="r"/>
            <a:r>
              <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rPr>
              <a:t> </a:t>
            </a:r>
            <a:endParaRPr lang="en-GB" sz="2800" b="1"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63380"/>
            <a:ext cx="6152227" cy="1076411"/>
          </a:xfrm>
          <a:prstGeom prst="rect">
            <a:avLst/>
          </a:prstGeom>
        </p:spPr>
      </p:pic>
      <p:pic>
        <p:nvPicPr>
          <p:cNvPr id="10" name="Picture 9">
            <a:extLst>
              <a:ext uri="{FF2B5EF4-FFF2-40B4-BE49-F238E27FC236}">
                <a16:creationId xmlns:a16="http://schemas.microsoft.com/office/drawing/2014/main" id="{89338CA4-8F81-473B-A308-0793424D9F94}"/>
              </a:ext>
            </a:extLst>
          </p:cNvPr>
          <p:cNvPicPr>
            <a:picLocks noChangeAspect="1"/>
          </p:cNvPicPr>
          <p:nvPr/>
        </p:nvPicPr>
        <p:blipFill>
          <a:blip r:embed="rId4"/>
          <a:stretch>
            <a:fillRect/>
          </a:stretch>
        </p:blipFill>
        <p:spPr>
          <a:xfrm>
            <a:off x="982332" y="1995075"/>
            <a:ext cx="2698042" cy="2394255"/>
          </a:xfrm>
          <a:prstGeom prst="rect">
            <a:avLst/>
          </a:prstGeom>
        </p:spPr>
      </p:pic>
      <p:sp>
        <p:nvSpPr>
          <p:cNvPr id="7" name="TextBox 6">
            <a:extLst>
              <a:ext uri="{FF2B5EF4-FFF2-40B4-BE49-F238E27FC236}">
                <a16:creationId xmlns:a16="http://schemas.microsoft.com/office/drawing/2014/main" id="{AE165266-516F-40C5-B3BA-6F9EDBFD7895}"/>
              </a:ext>
            </a:extLst>
          </p:cNvPr>
          <p:cNvSpPr txBox="1"/>
          <p:nvPr/>
        </p:nvSpPr>
        <p:spPr>
          <a:xfrm>
            <a:off x="5240629" y="1414464"/>
            <a:ext cx="6479884" cy="5262979"/>
          </a:xfrm>
          <a:prstGeom prst="rect">
            <a:avLst/>
          </a:prstGeom>
          <a:noFill/>
        </p:spPr>
        <p:txBody>
          <a:bodyPr wrap="square" rtlCol="0">
            <a:spAutoFit/>
          </a:bodyPr>
          <a:lstStyle/>
          <a:p>
            <a:r>
              <a:rPr lang="en-US" sz="2400" b="1" dirty="0"/>
              <a:t>Company Name:</a:t>
            </a:r>
            <a:r>
              <a:rPr lang="en-US" sz="2400" dirty="0"/>
              <a:t> </a:t>
            </a:r>
            <a:r>
              <a:rPr lang="en-US" sz="2400" dirty="0" err="1"/>
              <a:t>Sulapac</a:t>
            </a:r>
            <a:endParaRPr lang="en-GB" sz="2400" dirty="0"/>
          </a:p>
          <a:p>
            <a:r>
              <a:rPr lang="en-US" sz="2400" b="1" dirty="0"/>
              <a:t>Country:</a:t>
            </a:r>
            <a:r>
              <a:rPr lang="en-US" sz="2400" dirty="0"/>
              <a:t> Finland</a:t>
            </a:r>
            <a:endParaRPr lang="en-GB" sz="2400" dirty="0"/>
          </a:p>
          <a:p>
            <a:r>
              <a:rPr lang="en-US" sz="2400" b="1" dirty="0"/>
              <a:t>Feedstock: </a:t>
            </a:r>
            <a:r>
              <a:rPr lang="en-US" sz="2400" dirty="0"/>
              <a:t>wood and biodegradable, plant-based binders</a:t>
            </a:r>
            <a:endParaRPr lang="en-GB" sz="2400" dirty="0"/>
          </a:p>
          <a:p>
            <a:r>
              <a:rPr lang="en-US" sz="2400" b="1" dirty="0"/>
              <a:t>Description:  </a:t>
            </a:r>
            <a:r>
              <a:rPr lang="en-US" sz="2400" dirty="0"/>
              <a:t>biodegradable and microplastic-free material made entirely from renewable sources and certified wood. It can be used as packaging for everything from cosmetics to foodstuff to gift boxes and more. It has all the benefits of plastic, yet it biodegrades completely and leaves no trace once it’s gone</a:t>
            </a:r>
            <a:endParaRPr lang="en-GB" sz="2400" dirty="0"/>
          </a:p>
          <a:p>
            <a:r>
              <a:rPr lang="en-US" sz="2400" b="1" dirty="0"/>
              <a:t>CO</a:t>
            </a:r>
            <a:r>
              <a:rPr lang="en-US" sz="2400" b="1" baseline="-25000" dirty="0"/>
              <a:t>2 </a:t>
            </a:r>
            <a:r>
              <a:rPr lang="en-US" sz="2400" b="1" dirty="0"/>
              <a:t>and Water: </a:t>
            </a:r>
            <a:r>
              <a:rPr lang="en-US" sz="2400" dirty="0"/>
              <a:t>Carbon neutral</a:t>
            </a:r>
            <a:endParaRPr lang="en-GB" sz="2400" dirty="0"/>
          </a:p>
          <a:p>
            <a:r>
              <a:rPr lang="en-US" sz="2400" b="1" dirty="0"/>
              <a:t>Conventional Product: </a:t>
            </a:r>
            <a:r>
              <a:rPr lang="en-US" sz="2400" dirty="0"/>
              <a:t>Plastic packaging</a:t>
            </a:r>
            <a:endParaRPr lang="en-GB" sz="2400" dirty="0"/>
          </a:p>
          <a:p>
            <a:endParaRPr lang="en-GB" sz="2400" dirty="0"/>
          </a:p>
        </p:txBody>
      </p:sp>
      <p:pic>
        <p:nvPicPr>
          <p:cNvPr id="14" name="Picture 10" descr="Image result for sdg 12">
            <a:extLst>
              <a:ext uri="{FF2B5EF4-FFF2-40B4-BE49-F238E27FC236}">
                <a16:creationId xmlns:a16="http://schemas.microsoft.com/office/drawing/2014/main" id="{E4E83E6C-1A5E-4E06-A525-11ABAA6FB5A1}"/>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2981522" y="4965149"/>
            <a:ext cx="847326" cy="8473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Image result for sdg 14">
            <a:extLst>
              <a:ext uri="{FF2B5EF4-FFF2-40B4-BE49-F238E27FC236}">
                <a16:creationId xmlns:a16="http://schemas.microsoft.com/office/drawing/2014/main" id="{852EC63F-CC7A-43FC-874A-824BECC2926C}"/>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851927" y="4938189"/>
            <a:ext cx="830666" cy="83066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Image result for sdg 15">
            <a:extLst>
              <a:ext uri="{FF2B5EF4-FFF2-40B4-BE49-F238E27FC236}">
                <a16:creationId xmlns:a16="http://schemas.microsoft.com/office/drawing/2014/main" id="{60D820F1-4FE3-4472-A0EE-401CE741FACD}"/>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1919294" y="4938189"/>
            <a:ext cx="830665" cy="83066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3D93A88-1AEA-4C50-AB13-E0D65D4B3956}"/>
              </a:ext>
            </a:extLst>
          </p:cNvPr>
          <p:cNvSpPr txBox="1"/>
          <p:nvPr/>
        </p:nvSpPr>
        <p:spPr>
          <a:xfrm>
            <a:off x="557213" y="1414463"/>
            <a:ext cx="3781425" cy="461665"/>
          </a:xfrm>
          <a:prstGeom prst="rect">
            <a:avLst/>
          </a:prstGeom>
          <a:noFill/>
        </p:spPr>
        <p:txBody>
          <a:bodyPr wrap="square" rtlCol="0">
            <a:spAutoFit/>
          </a:bodyPr>
          <a:lstStyle/>
          <a:p>
            <a:r>
              <a:rPr lang="en-US" sz="2400" b="1" dirty="0">
                <a:solidFill>
                  <a:srgbClr val="C00000"/>
                </a:solidFill>
                <a:latin typeface="Roboto" panose="02000000000000000000"/>
              </a:rPr>
              <a:t>Cosmetics Containers</a:t>
            </a:r>
            <a:endParaRPr lang="en-GB" sz="2400" b="1" dirty="0">
              <a:solidFill>
                <a:srgbClr val="C00000"/>
              </a:solidFill>
              <a:latin typeface="Roboto" panose="02000000000000000000"/>
            </a:endParaRPr>
          </a:p>
        </p:txBody>
      </p:sp>
      <p:sp>
        <p:nvSpPr>
          <p:cNvPr id="9" name="TextBox 8">
            <a:extLst>
              <a:ext uri="{FF2B5EF4-FFF2-40B4-BE49-F238E27FC236}">
                <a16:creationId xmlns:a16="http://schemas.microsoft.com/office/drawing/2014/main" id="{3FF6BF8E-5D5F-464F-B72E-10EC34ECD3D1}"/>
              </a:ext>
            </a:extLst>
          </p:cNvPr>
          <p:cNvSpPr txBox="1"/>
          <p:nvPr/>
        </p:nvSpPr>
        <p:spPr>
          <a:xfrm>
            <a:off x="850798" y="4314825"/>
            <a:ext cx="2578202" cy="338554"/>
          </a:xfrm>
          <a:prstGeom prst="rect">
            <a:avLst/>
          </a:prstGeom>
          <a:noFill/>
        </p:spPr>
        <p:txBody>
          <a:bodyPr wrap="square" rtlCol="0">
            <a:spAutoFit/>
          </a:bodyPr>
          <a:lstStyle/>
          <a:p>
            <a:r>
              <a:rPr lang="en-US" sz="1600" dirty="0"/>
              <a:t>Source: </a:t>
            </a:r>
            <a:r>
              <a:rPr lang="en-US" sz="1600" dirty="0" err="1"/>
              <a:t>Sulapac</a:t>
            </a:r>
            <a:r>
              <a:rPr lang="en-US" sz="1600" dirty="0"/>
              <a:t>, 2020</a:t>
            </a:r>
            <a:endParaRPr lang="en-GB" sz="1600" dirty="0"/>
          </a:p>
        </p:txBody>
      </p:sp>
    </p:spTree>
    <p:extLst>
      <p:ext uri="{BB962C8B-B14F-4D97-AF65-F5344CB8AC3E}">
        <p14:creationId xmlns:p14="http://schemas.microsoft.com/office/powerpoint/2010/main" val="360305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7B1B11-7694-4560-B7CA-964C8974B176}"/>
              </a:ext>
            </a:extLst>
          </p:cNvPr>
          <p:cNvSpPr>
            <a:spLocks noGrp="1"/>
          </p:cNvSpPr>
          <p:nvPr>
            <p:ph idx="1"/>
          </p:nvPr>
        </p:nvSpPr>
        <p:spPr/>
        <p:txBody>
          <a:bodyPr>
            <a:normAutofit fontScale="77500" lnSpcReduction="20000"/>
          </a:bodyPr>
          <a:lstStyle/>
          <a:p>
            <a:r>
              <a:rPr lang="en-US" dirty="0"/>
              <a:t>Bioeconomy overview – what it is, ecological limits and challenges</a:t>
            </a:r>
          </a:p>
          <a:p>
            <a:r>
              <a:rPr lang="en-US" dirty="0"/>
              <a:t>Biodiversity assessment</a:t>
            </a:r>
          </a:p>
          <a:p>
            <a:r>
              <a:rPr lang="en-US" dirty="0"/>
              <a:t>Forestry feedstock </a:t>
            </a:r>
          </a:p>
          <a:p>
            <a:r>
              <a:rPr lang="en-US" dirty="0"/>
              <a:t>Video: Forest Bioeconomy</a:t>
            </a:r>
          </a:p>
          <a:p>
            <a:r>
              <a:rPr lang="en-US" dirty="0"/>
              <a:t>SDGs linked to forest bioeconomy </a:t>
            </a:r>
          </a:p>
          <a:p>
            <a:r>
              <a:rPr lang="en-US" dirty="0"/>
              <a:t>Forestry technology: Sustainable </a:t>
            </a:r>
            <a:r>
              <a:rPr lang="en-US" dirty="0" err="1"/>
              <a:t>fibres</a:t>
            </a:r>
            <a:r>
              <a:rPr lang="en-US" dirty="0"/>
              <a:t> from wood</a:t>
            </a:r>
          </a:p>
          <a:p>
            <a:r>
              <a:rPr lang="en-US" dirty="0"/>
              <a:t>Forestry technology: Small-scale </a:t>
            </a:r>
            <a:r>
              <a:rPr lang="en-US" dirty="0" err="1"/>
              <a:t>pelletising</a:t>
            </a:r>
            <a:r>
              <a:rPr lang="en-US" dirty="0"/>
              <a:t> units</a:t>
            </a:r>
          </a:p>
          <a:p>
            <a:r>
              <a:rPr lang="en-US" dirty="0"/>
              <a:t>Forestry technology: The </a:t>
            </a:r>
            <a:r>
              <a:rPr lang="en-US" dirty="0" err="1"/>
              <a:t>containerised</a:t>
            </a:r>
            <a:r>
              <a:rPr lang="en-US" dirty="0"/>
              <a:t> pyrolysis unit</a:t>
            </a:r>
          </a:p>
          <a:p>
            <a:r>
              <a:rPr lang="en-US" dirty="0"/>
              <a:t>Forestry technology: Biomaterials from agro-forestry residues &amp; mycelium</a:t>
            </a:r>
          </a:p>
          <a:p>
            <a:r>
              <a:rPr lang="en-US" dirty="0"/>
              <a:t>Forestry technology: Mobile wood chipping units</a:t>
            </a:r>
          </a:p>
          <a:p>
            <a:r>
              <a:rPr lang="en-US" dirty="0"/>
              <a:t>Examples of bioproducts</a:t>
            </a:r>
          </a:p>
          <a:p>
            <a:r>
              <a:rPr lang="en-US" dirty="0"/>
              <a:t>Conclusion</a:t>
            </a:r>
          </a:p>
        </p:txBody>
      </p:sp>
      <p:sp>
        <p:nvSpPr>
          <p:cNvPr id="6" name="Rechteck 14">
            <a:extLst>
              <a:ext uri="{FF2B5EF4-FFF2-40B4-BE49-F238E27FC236}">
                <a16:creationId xmlns:a16="http://schemas.microsoft.com/office/drawing/2014/main" id="{6596E6DF-9098-4960-AE9A-215C3B085FBB}"/>
              </a:ext>
            </a:extLst>
          </p:cNvPr>
          <p:cNvSpPr/>
          <p:nvPr/>
        </p:nvSpPr>
        <p:spPr>
          <a:xfrm>
            <a:off x="6106886" y="-1"/>
            <a:ext cx="6085113"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pic>
        <p:nvPicPr>
          <p:cNvPr id="7" name="Grafik 15">
            <a:extLst>
              <a:ext uri="{FF2B5EF4-FFF2-40B4-BE49-F238E27FC236}">
                <a16:creationId xmlns:a16="http://schemas.microsoft.com/office/drawing/2014/main" id="{E764FF7F-FE31-4858-99DF-1444A128FEB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8" name="TextBox 7">
            <a:extLst>
              <a:ext uri="{FF2B5EF4-FFF2-40B4-BE49-F238E27FC236}">
                <a16:creationId xmlns:a16="http://schemas.microsoft.com/office/drawing/2014/main" id="{D35FD7D5-0EBB-4AB5-8764-879BA11F1811}"/>
              </a:ext>
            </a:extLst>
          </p:cNvPr>
          <p:cNvSpPr txBox="1"/>
          <p:nvPr/>
        </p:nvSpPr>
        <p:spPr>
          <a:xfrm>
            <a:off x="6413770" y="207581"/>
            <a:ext cx="5097293" cy="646331"/>
          </a:xfrm>
          <a:prstGeom prst="rect">
            <a:avLst/>
          </a:prstGeom>
          <a:noFill/>
        </p:spPr>
        <p:txBody>
          <a:bodyPr wrap="square" rtlCol="0">
            <a:spAutoFit/>
          </a:bodyPr>
          <a:lstStyle/>
          <a:p>
            <a:pPr algn="ctr"/>
            <a:r>
              <a:rPr lang="en-US" sz="3600" b="1" dirty="0">
                <a:solidFill>
                  <a:schemeClr val="bg1"/>
                </a:solidFill>
                <a:latin typeface="Roboto" panose="02000000000000000000"/>
              </a:rPr>
              <a:t>Topics</a:t>
            </a:r>
            <a:endParaRPr lang="en-GB" sz="3600" b="1" dirty="0">
              <a:solidFill>
                <a:schemeClr val="bg1"/>
              </a:solidFill>
              <a:latin typeface="Roboto" panose="02000000000000000000"/>
            </a:endParaRPr>
          </a:p>
        </p:txBody>
      </p:sp>
    </p:spTree>
    <p:extLst>
      <p:ext uri="{BB962C8B-B14F-4D97-AF65-F5344CB8AC3E}">
        <p14:creationId xmlns:p14="http://schemas.microsoft.com/office/powerpoint/2010/main" val="4092799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14">
            <a:extLst>
              <a:ext uri="{FF2B5EF4-FFF2-40B4-BE49-F238E27FC236}">
                <a16:creationId xmlns:a16="http://schemas.microsoft.com/office/drawing/2014/main" id="{F69DE61B-7FF2-43BE-A8ED-0478F40502B9}"/>
              </a:ext>
            </a:extLst>
          </p:cNvPr>
          <p:cNvSpPr/>
          <p:nvPr/>
        </p:nvSpPr>
        <p:spPr>
          <a:xfrm>
            <a:off x="6155870" y="-163379"/>
            <a:ext cx="6036130" cy="1077780"/>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Textfeld 1">
            <a:extLst>
              <a:ext uri="{FF2B5EF4-FFF2-40B4-BE49-F238E27FC236}">
                <a16:creationId xmlns:a16="http://schemas.microsoft.com/office/drawing/2014/main" id="{83A0A27F-BE2B-420C-A32B-FB24793EF208}"/>
              </a:ext>
            </a:extLst>
          </p:cNvPr>
          <p:cNvSpPr txBox="1"/>
          <p:nvPr/>
        </p:nvSpPr>
        <p:spPr>
          <a:xfrm>
            <a:off x="6152617" y="82809"/>
            <a:ext cx="6042635" cy="523220"/>
          </a:xfrm>
          <a:prstGeom prst="rect">
            <a:avLst/>
          </a:prstGeom>
          <a:noFill/>
        </p:spPr>
        <p:txBody>
          <a:bodyPr wrap="square" rtlCol="0" anchor="t">
            <a:spAutoFit/>
          </a:bodyPr>
          <a:lstStyle/>
          <a:p>
            <a:pPr algn="r"/>
            <a:r>
              <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rPr>
              <a:t>Example of </a:t>
            </a:r>
            <a:r>
              <a:rPr lang="en-GB" sz="2800" b="1" spc="100" dirty="0" err="1">
                <a:solidFill>
                  <a:schemeClr val="bg1"/>
                </a:solidFill>
                <a:latin typeface="Roboto" panose="02000000000000000000" pitchFamily="2" charset="0"/>
                <a:ea typeface="Roboto" panose="02000000000000000000" pitchFamily="2" charset="0"/>
                <a:cs typeface="Arial" panose="020B0604020202020204" pitchFamily="34" charset="0"/>
              </a:rPr>
              <a:t>bioproduct</a:t>
            </a:r>
            <a:r>
              <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rPr>
              <a:t> </a:t>
            </a:r>
            <a:endParaRPr lang="en-GB" sz="2800" b="1"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0" name="Grafik 15">
            <a:extLst>
              <a:ext uri="{FF2B5EF4-FFF2-40B4-BE49-F238E27FC236}">
                <a16:creationId xmlns:a16="http://schemas.microsoft.com/office/drawing/2014/main" id="{0C4102B3-8196-4A6E-A681-47B035F3F5F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63380"/>
            <a:ext cx="6152227" cy="1076411"/>
          </a:xfrm>
          <a:prstGeom prst="rect">
            <a:avLst/>
          </a:prstGeom>
        </p:spPr>
      </p:pic>
      <p:pic>
        <p:nvPicPr>
          <p:cNvPr id="11" name="Picture 10" descr="Soft40 table top washbasin">
            <a:extLst>
              <a:ext uri="{FF2B5EF4-FFF2-40B4-BE49-F238E27FC236}">
                <a16:creationId xmlns:a16="http://schemas.microsoft.com/office/drawing/2014/main" id="{A876146C-86A8-4C8A-9038-6C53C3C2A1F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02994" y="1823738"/>
            <a:ext cx="2698042" cy="260212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9A212EC-3776-440A-B57A-7D2736F0A155}"/>
              </a:ext>
            </a:extLst>
          </p:cNvPr>
          <p:cNvSpPr txBox="1"/>
          <p:nvPr/>
        </p:nvSpPr>
        <p:spPr>
          <a:xfrm>
            <a:off x="5491163" y="1278139"/>
            <a:ext cx="6238874" cy="4493538"/>
          </a:xfrm>
          <a:prstGeom prst="rect">
            <a:avLst/>
          </a:prstGeom>
          <a:noFill/>
        </p:spPr>
        <p:txBody>
          <a:bodyPr wrap="square" rtlCol="0">
            <a:spAutoFit/>
          </a:bodyPr>
          <a:lstStyle/>
          <a:p>
            <a:r>
              <a:rPr lang="en-US" sz="2200" b="1" dirty="0"/>
              <a:t>Company Name:</a:t>
            </a:r>
            <a:r>
              <a:rPr lang="en-US" sz="2200" dirty="0"/>
              <a:t> </a:t>
            </a:r>
            <a:r>
              <a:rPr lang="en-US" sz="2200" dirty="0" err="1"/>
              <a:t>Woodio</a:t>
            </a:r>
            <a:r>
              <a:rPr lang="en-US" sz="2200" dirty="0"/>
              <a:t> Ltd</a:t>
            </a:r>
            <a:endParaRPr lang="en-GB" sz="2200" dirty="0"/>
          </a:p>
          <a:p>
            <a:r>
              <a:rPr lang="en-US" sz="2200" b="1" dirty="0"/>
              <a:t>Country:</a:t>
            </a:r>
            <a:r>
              <a:rPr lang="en-US" sz="2200" dirty="0"/>
              <a:t> Finland</a:t>
            </a:r>
            <a:endParaRPr lang="en-GB" sz="2200" dirty="0"/>
          </a:p>
          <a:p>
            <a:r>
              <a:rPr lang="en-US" sz="2200" b="1" dirty="0"/>
              <a:t>Feedstock:</a:t>
            </a:r>
            <a:r>
              <a:rPr lang="en-US" sz="2200" dirty="0"/>
              <a:t> small woodchips bound together with resin</a:t>
            </a:r>
            <a:endParaRPr lang="en-GB" sz="2200" dirty="0"/>
          </a:p>
          <a:p>
            <a:r>
              <a:rPr lang="en-US" sz="2200" b="1" dirty="0"/>
              <a:t>Description:</a:t>
            </a:r>
            <a:r>
              <a:rPr lang="en-US" sz="2200" dirty="0"/>
              <a:t> Approximately 80% of the material is solid wood. All </a:t>
            </a:r>
            <a:r>
              <a:rPr lang="en-US" sz="2200" dirty="0" err="1"/>
              <a:t>Woodio</a:t>
            </a:r>
            <a:r>
              <a:rPr lang="en-US" sz="2200" dirty="0"/>
              <a:t> products are disposable as energy waste at the end of their lifecycle.</a:t>
            </a:r>
            <a:endParaRPr lang="en-GB" sz="2200" dirty="0"/>
          </a:p>
          <a:p>
            <a:r>
              <a:rPr lang="en-US" sz="2200" b="1" dirty="0"/>
              <a:t>CO</a:t>
            </a:r>
            <a:r>
              <a:rPr lang="en-US" sz="2200" b="1" baseline="-25000" dirty="0"/>
              <a:t>2 </a:t>
            </a:r>
            <a:r>
              <a:rPr lang="en-US" sz="2200" b="1" dirty="0"/>
              <a:t>and Water:</a:t>
            </a:r>
            <a:r>
              <a:rPr lang="en-US" sz="2200" dirty="0"/>
              <a:t> </a:t>
            </a:r>
            <a:r>
              <a:rPr lang="en-US" sz="2200" dirty="0" err="1"/>
              <a:t>Woodio</a:t>
            </a:r>
            <a:r>
              <a:rPr lang="en-US" sz="2200" dirty="0"/>
              <a:t> products have a significantly lower carbon footprint, throughout the whole product lifecycle, than similar traditional ceramic bathroom fixtures. In fact, 55kg lower per unit.</a:t>
            </a:r>
            <a:endParaRPr lang="en-GB" sz="2200" dirty="0"/>
          </a:p>
          <a:p>
            <a:r>
              <a:rPr lang="en-US" sz="2200" b="1" dirty="0"/>
              <a:t>Conventional Product:</a:t>
            </a:r>
            <a:r>
              <a:rPr lang="en-US" sz="2200" dirty="0"/>
              <a:t> Ceramic sinks and bathtubs</a:t>
            </a:r>
            <a:endParaRPr lang="en-GB" sz="2200" dirty="0"/>
          </a:p>
          <a:p>
            <a:endParaRPr lang="en-GB" sz="2200" dirty="0"/>
          </a:p>
        </p:txBody>
      </p:sp>
      <p:pic>
        <p:nvPicPr>
          <p:cNvPr id="13" name="Picture 16" descr="Image result for sdg 15">
            <a:extLst>
              <a:ext uri="{FF2B5EF4-FFF2-40B4-BE49-F238E27FC236}">
                <a16:creationId xmlns:a16="http://schemas.microsoft.com/office/drawing/2014/main" id="{9C5F85D6-941D-42CB-A60C-0E0DE7B75A36}"/>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802994" y="5031093"/>
            <a:ext cx="929819" cy="92981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AAEF5F5-E73A-4F87-BCBC-B69399F7FB45}"/>
              </a:ext>
            </a:extLst>
          </p:cNvPr>
          <p:cNvSpPr txBox="1"/>
          <p:nvPr/>
        </p:nvSpPr>
        <p:spPr>
          <a:xfrm>
            <a:off x="838201" y="1163607"/>
            <a:ext cx="2657318" cy="461665"/>
          </a:xfrm>
          <a:prstGeom prst="rect">
            <a:avLst/>
          </a:prstGeom>
          <a:noFill/>
        </p:spPr>
        <p:txBody>
          <a:bodyPr wrap="square" rtlCol="0">
            <a:spAutoFit/>
          </a:bodyPr>
          <a:lstStyle/>
          <a:p>
            <a:r>
              <a:rPr lang="en-US" sz="2400" b="1" dirty="0">
                <a:solidFill>
                  <a:srgbClr val="C00000"/>
                </a:solidFill>
                <a:latin typeface="Roboto" panose="02000000000000000000"/>
              </a:rPr>
              <a:t>Bathroom Sink</a:t>
            </a:r>
            <a:endParaRPr lang="en-GB" sz="2400" b="1" dirty="0">
              <a:solidFill>
                <a:srgbClr val="C00000"/>
              </a:solidFill>
              <a:latin typeface="Roboto" panose="02000000000000000000"/>
            </a:endParaRPr>
          </a:p>
        </p:txBody>
      </p:sp>
      <p:sp>
        <p:nvSpPr>
          <p:cNvPr id="15" name="TextBox 14">
            <a:extLst>
              <a:ext uri="{FF2B5EF4-FFF2-40B4-BE49-F238E27FC236}">
                <a16:creationId xmlns:a16="http://schemas.microsoft.com/office/drawing/2014/main" id="{9DFE159C-439F-4DF1-9AB2-1D8C5C0E1393}"/>
              </a:ext>
            </a:extLst>
          </p:cNvPr>
          <p:cNvSpPr txBox="1"/>
          <p:nvPr/>
        </p:nvSpPr>
        <p:spPr>
          <a:xfrm>
            <a:off x="802994" y="4425858"/>
            <a:ext cx="2473606" cy="338554"/>
          </a:xfrm>
          <a:prstGeom prst="rect">
            <a:avLst/>
          </a:prstGeom>
          <a:noFill/>
        </p:spPr>
        <p:txBody>
          <a:bodyPr wrap="square" rtlCol="0">
            <a:spAutoFit/>
          </a:bodyPr>
          <a:lstStyle/>
          <a:p>
            <a:r>
              <a:rPr lang="en-US" sz="1600" dirty="0"/>
              <a:t>Source: </a:t>
            </a:r>
            <a:r>
              <a:rPr lang="en-US" sz="1600" dirty="0" err="1"/>
              <a:t>Woodio</a:t>
            </a:r>
            <a:r>
              <a:rPr lang="en-US" sz="1600" dirty="0"/>
              <a:t>, 2020</a:t>
            </a:r>
          </a:p>
        </p:txBody>
      </p:sp>
    </p:spTree>
    <p:extLst>
      <p:ext uri="{BB962C8B-B14F-4D97-AF65-F5344CB8AC3E}">
        <p14:creationId xmlns:p14="http://schemas.microsoft.com/office/powerpoint/2010/main" val="2593212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14">
            <a:extLst>
              <a:ext uri="{FF2B5EF4-FFF2-40B4-BE49-F238E27FC236}">
                <a16:creationId xmlns:a16="http://schemas.microsoft.com/office/drawing/2014/main" id="{DF133AF3-C7A2-4FCB-A083-F592C1EC68B3}"/>
              </a:ext>
            </a:extLst>
          </p:cNvPr>
          <p:cNvSpPr/>
          <p:nvPr/>
        </p:nvSpPr>
        <p:spPr>
          <a:xfrm>
            <a:off x="6184585" y="-449816"/>
            <a:ext cx="6007414" cy="1142517"/>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7" name="Textfeld 1">
            <a:extLst>
              <a:ext uri="{FF2B5EF4-FFF2-40B4-BE49-F238E27FC236}">
                <a16:creationId xmlns:a16="http://schemas.microsoft.com/office/drawing/2014/main" id="{5EDCBC31-E972-45F7-B7E4-8A4D7EACB147}"/>
              </a:ext>
            </a:extLst>
          </p:cNvPr>
          <p:cNvSpPr txBox="1"/>
          <p:nvPr/>
        </p:nvSpPr>
        <p:spPr>
          <a:xfrm>
            <a:off x="6013923" y="-172916"/>
            <a:ext cx="6178076" cy="954107"/>
          </a:xfrm>
          <a:prstGeom prst="rect">
            <a:avLst/>
          </a:prstGeom>
          <a:noFill/>
        </p:spPr>
        <p:txBody>
          <a:bodyPr wrap="square" rtlCol="0" anchor="t">
            <a:spAutoFit/>
          </a:bodyPr>
          <a:lstStyle/>
          <a:p>
            <a:pPr algn="r"/>
            <a:r>
              <a:rPr lang="en-GB" sz="2800" b="1" spc="100">
                <a:solidFill>
                  <a:schemeClr val="bg1"/>
                </a:solidFill>
                <a:latin typeface="Roboto" panose="02000000000000000000" pitchFamily="2" charset="0"/>
                <a:ea typeface="Roboto" panose="02000000000000000000" pitchFamily="2" charset="0"/>
                <a:cs typeface="Arial" panose="020B0604020202020204" pitchFamily="34" charset="0"/>
              </a:rPr>
              <a:t>Example of </a:t>
            </a:r>
            <a:r>
              <a:rPr lang="en-GB" sz="2800" b="1" spc="100" dirty="0" err="1">
                <a:solidFill>
                  <a:schemeClr val="bg1"/>
                </a:solidFill>
                <a:latin typeface="Roboto" panose="02000000000000000000" pitchFamily="2" charset="0"/>
                <a:ea typeface="Roboto" panose="02000000000000000000" pitchFamily="2" charset="0"/>
                <a:cs typeface="Arial" panose="020B0604020202020204" pitchFamily="34" charset="0"/>
              </a:rPr>
              <a:t>bioproduct</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a:p>
            <a:pPr algn="r"/>
            <a:r>
              <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rPr>
              <a:t> </a:t>
            </a:r>
            <a:endParaRPr lang="en-GB" sz="2800" b="1"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8" name="Grafik 15">
            <a:extLst>
              <a:ext uri="{FF2B5EF4-FFF2-40B4-BE49-F238E27FC236}">
                <a16:creationId xmlns:a16="http://schemas.microsoft.com/office/drawing/2014/main" id="{767F20B6-0657-416A-935F-59D5E027596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51978" y="-449816"/>
            <a:ext cx="6530056" cy="1142517"/>
          </a:xfrm>
          <a:prstGeom prst="rect">
            <a:avLst/>
          </a:prstGeom>
        </p:spPr>
      </p:pic>
      <p:sp>
        <p:nvSpPr>
          <p:cNvPr id="10" name="TextBox 9">
            <a:extLst>
              <a:ext uri="{FF2B5EF4-FFF2-40B4-BE49-F238E27FC236}">
                <a16:creationId xmlns:a16="http://schemas.microsoft.com/office/drawing/2014/main" id="{9BAA0A5C-C6BB-45F5-BAD9-0A794654C62F}"/>
              </a:ext>
            </a:extLst>
          </p:cNvPr>
          <p:cNvSpPr txBox="1"/>
          <p:nvPr/>
        </p:nvSpPr>
        <p:spPr>
          <a:xfrm>
            <a:off x="862012" y="1181100"/>
            <a:ext cx="3128963" cy="461665"/>
          </a:xfrm>
          <a:prstGeom prst="rect">
            <a:avLst/>
          </a:prstGeom>
          <a:noFill/>
        </p:spPr>
        <p:txBody>
          <a:bodyPr wrap="square" rtlCol="0">
            <a:spAutoFit/>
          </a:bodyPr>
          <a:lstStyle/>
          <a:p>
            <a:r>
              <a:rPr lang="en-US" sz="2400" b="1" dirty="0">
                <a:solidFill>
                  <a:srgbClr val="C00000"/>
                </a:solidFill>
                <a:latin typeface="Roboto" panose="02000000000000000000"/>
              </a:rPr>
              <a:t>Plant Pots</a:t>
            </a:r>
            <a:endParaRPr lang="en-GB" sz="2400" b="1" dirty="0">
              <a:solidFill>
                <a:srgbClr val="C00000"/>
              </a:solidFill>
              <a:latin typeface="Roboto" panose="02000000000000000000"/>
            </a:endParaRPr>
          </a:p>
        </p:txBody>
      </p:sp>
      <p:pic>
        <p:nvPicPr>
          <p:cNvPr id="13" name="Picture 12">
            <a:extLst>
              <a:ext uri="{FF2B5EF4-FFF2-40B4-BE49-F238E27FC236}">
                <a16:creationId xmlns:a16="http://schemas.microsoft.com/office/drawing/2014/main" id="{173AEED0-D367-43B3-86DD-7D2A0125EBF4}"/>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862012" y="1740227"/>
            <a:ext cx="2933701" cy="239838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DF01C6A-F48F-41AF-AD8B-2E8DC243126A}"/>
              </a:ext>
            </a:extLst>
          </p:cNvPr>
          <p:cNvSpPr txBox="1"/>
          <p:nvPr/>
        </p:nvSpPr>
        <p:spPr>
          <a:xfrm>
            <a:off x="5586412" y="1004888"/>
            <a:ext cx="5957887" cy="4985980"/>
          </a:xfrm>
          <a:prstGeom prst="rect">
            <a:avLst/>
          </a:prstGeom>
          <a:noFill/>
        </p:spPr>
        <p:txBody>
          <a:bodyPr wrap="square" rtlCol="0">
            <a:spAutoFit/>
          </a:bodyPr>
          <a:lstStyle/>
          <a:p>
            <a:r>
              <a:rPr lang="en-US" sz="2000" b="1" dirty="0"/>
              <a:t>Company Name:</a:t>
            </a:r>
            <a:r>
              <a:rPr lang="en-US" sz="2000" dirty="0"/>
              <a:t> Spawnfoam</a:t>
            </a:r>
            <a:endParaRPr lang="en-GB" sz="2000" dirty="0"/>
          </a:p>
          <a:p>
            <a:r>
              <a:rPr lang="en-US" sz="2000" b="1" dirty="0"/>
              <a:t>Country: </a:t>
            </a:r>
            <a:r>
              <a:rPr lang="en-US" sz="2000" dirty="0"/>
              <a:t>Portugal</a:t>
            </a:r>
            <a:endParaRPr lang="en-GB" sz="2000" dirty="0"/>
          </a:p>
          <a:p>
            <a:r>
              <a:rPr lang="en-US" sz="2000" b="1" dirty="0"/>
              <a:t>Feedstock:</a:t>
            </a:r>
            <a:r>
              <a:rPr lang="en-US" sz="2000" dirty="0"/>
              <a:t> </a:t>
            </a:r>
            <a:r>
              <a:rPr lang="en-GB" sz="2000" dirty="0"/>
              <a:t>By-products and residues from agriculture and forestry, mycelium</a:t>
            </a:r>
          </a:p>
          <a:p>
            <a:r>
              <a:rPr lang="en-US" sz="2000" b="1" dirty="0"/>
              <a:t>Description: </a:t>
            </a:r>
            <a:endParaRPr lang="en-GB" sz="2000" dirty="0"/>
          </a:p>
          <a:p>
            <a:r>
              <a:rPr lang="en-GB" sz="2000" dirty="0"/>
              <a:t>100% biodegradable, contributing to:</a:t>
            </a:r>
            <a:br>
              <a:rPr lang="en-GB" sz="2000" dirty="0"/>
            </a:br>
            <a:r>
              <a:rPr lang="en-GB" sz="2000" dirty="0"/>
              <a:t>+ Environmental sustainability;</a:t>
            </a:r>
            <a:br>
              <a:rPr lang="en-GB" sz="2000" dirty="0"/>
            </a:br>
            <a:r>
              <a:rPr lang="en-GB" sz="2000" dirty="0"/>
              <a:t>+ Decarbonization;</a:t>
            </a:r>
            <a:br>
              <a:rPr lang="en-GB" sz="2000" dirty="0"/>
            </a:br>
            <a:r>
              <a:rPr lang="en-GB" sz="2000" dirty="0"/>
              <a:t>+ Ecological footprint reduction.</a:t>
            </a:r>
          </a:p>
          <a:p>
            <a:r>
              <a:rPr lang="en-US" sz="2000" b="1" dirty="0"/>
              <a:t>CO</a:t>
            </a:r>
            <a:r>
              <a:rPr lang="en-US" sz="2000" b="1" baseline="-25000" dirty="0"/>
              <a:t>2 </a:t>
            </a:r>
            <a:r>
              <a:rPr lang="en-US" sz="2000" b="1" dirty="0"/>
              <a:t>and Water:</a:t>
            </a:r>
            <a:r>
              <a:rPr lang="en-US" sz="2000" dirty="0"/>
              <a:t> </a:t>
            </a:r>
            <a:r>
              <a:rPr lang="en-GB" sz="2000" dirty="0"/>
              <a:t>the </a:t>
            </a:r>
            <a:r>
              <a:rPr lang="en-GB" sz="2000" dirty="0" err="1"/>
              <a:t>biocomposites</a:t>
            </a:r>
            <a:r>
              <a:rPr lang="en-GB" sz="2000" dirty="0"/>
              <a:t> have the potential to replace petroleum-based products, they reduce the dependence on fossil fuels and GHG emissions. Thus, </a:t>
            </a:r>
            <a:r>
              <a:rPr lang="en-GB" sz="2000" dirty="0" err="1"/>
              <a:t>Spawnfoam</a:t>
            </a:r>
            <a:r>
              <a:rPr lang="en-GB" sz="2000" dirty="0"/>
              <a:t> helps reducing the ecological footprint and contributes actively to decarbonization</a:t>
            </a:r>
          </a:p>
          <a:p>
            <a:r>
              <a:rPr lang="en-US" sz="2000" b="1" dirty="0"/>
              <a:t>Conventional Product:</a:t>
            </a:r>
            <a:r>
              <a:rPr lang="en-US" sz="2000" dirty="0"/>
              <a:t> Plastic or ceramic pots</a:t>
            </a:r>
            <a:endParaRPr lang="en-GB" sz="2000" dirty="0"/>
          </a:p>
          <a:p>
            <a:endParaRPr lang="en-GB" dirty="0"/>
          </a:p>
        </p:txBody>
      </p:sp>
      <p:pic>
        <p:nvPicPr>
          <p:cNvPr id="16" name="Picture 14" descr="Image result for sdg 14">
            <a:extLst>
              <a:ext uri="{FF2B5EF4-FFF2-40B4-BE49-F238E27FC236}">
                <a16:creationId xmlns:a16="http://schemas.microsoft.com/office/drawing/2014/main" id="{E512D220-B244-4DD0-90A2-3E5140D98D1B}"/>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851927" y="4938189"/>
            <a:ext cx="830666" cy="8306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Image result for sdg 15">
            <a:extLst>
              <a:ext uri="{FF2B5EF4-FFF2-40B4-BE49-F238E27FC236}">
                <a16:creationId xmlns:a16="http://schemas.microsoft.com/office/drawing/2014/main" id="{02FA23EA-7E0C-4BB6-B2D2-60DF7025D5B8}"/>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1919294" y="4938189"/>
            <a:ext cx="830665" cy="83066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3A598BA-AC2A-4EE7-95F5-98DA03F44E0F}"/>
              </a:ext>
            </a:extLst>
          </p:cNvPr>
          <p:cNvSpPr txBox="1"/>
          <p:nvPr/>
        </p:nvSpPr>
        <p:spPr>
          <a:xfrm>
            <a:off x="800099" y="4102686"/>
            <a:ext cx="2619375" cy="338554"/>
          </a:xfrm>
          <a:prstGeom prst="rect">
            <a:avLst/>
          </a:prstGeom>
          <a:noFill/>
        </p:spPr>
        <p:txBody>
          <a:bodyPr wrap="square" rtlCol="0">
            <a:spAutoFit/>
          </a:bodyPr>
          <a:lstStyle/>
          <a:p>
            <a:r>
              <a:rPr lang="en-US" sz="1600" dirty="0"/>
              <a:t>Source: Spawnfoam, 2020</a:t>
            </a:r>
            <a:endParaRPr lang="en-GB" sz="1600" dirty="0"/>
          </a:p>
        </p:txBody>
      </p:sp>
    </p:spTree>
    <p:extLst>
      <p:ext uri="{BB962C8B-B14F-4D97-AF65-F5344CB8AC3E}">
        <p14:creationId xmlns:p14="http://schemas.microsoft.com/office/powerpoint/2010/main" val="377286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14">
            <a:extLst>
              <a:ext uri="{FF2B5EF4-FFF2-40B4-BE49-F238E27FC236}">
                <a16:creationId xmlns:a16="http://schemas.microsoft.com/office/drawing/2014/main" id="{8A4D3DCA-4314-4E21-AEC7-492D1AAD9C4B}"/>
              </a:ext>
            </a:extLst>
          </p:cNvPr>
          <p:cNvSpPr/>
          <p:nvPr/>
        </p:nvSpPr>
        <p:spPr>
          <a:xfrm>
            <a:off x="6152228" y="-163379"/>
            <a:ext cx="6039772" cy="1077780"/>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7" name="Textfeld 1">
            <a:extLst>
              <a:ext uri="{FF2B5EF4-FFF2-40B4-BE49-F238E27FC236}">
                <a16:creationId xmlns:a16="http://schemas.microsoft.com/office/drawing/2014/main" id="{EA97E3A2-9441-47F8-9BD5-BF9855042471}"/>
              </a:ext>
            </a:extLst>
          </p:cNvPr>
          <p:cNvSpPr txBox="1"/>
          <p:nvPr/>
        </p:nvSpPr>
        <p:spPr>
          <a:xfrm>
            <a:off x="6152227" y="0"/>
            <a:ext cx="6036518" cy="523220"/>
          </a:xfrm>
          <a:prstGeom prst="rect">
            <a:avLst/>
          </a:prstGeom>
          <a:noFill/>
        </p:spPr>
        <p:txBody>
          <a:bodyPr wrap="square" rtlCol="0" anchor="t">
            <a:spAutoFit/>
          </a:bodyPr>
          <a:lstStyle/>
          <a:p>
            <a:pPr algn="r"/>
            <a:r>
              <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rPr>
              <a:t>Example of </a:t>
            </a:r>
            <a:r>
              <a:rPr lang="en-GB" sz="2800" b="1" spc="100" dirty="0" err="1">
                <a:solidFill>
                  <a:schemeClr val="bg1"/>
                </a:solidFill>
                <a:latin typeface="Roboto" panose="02000000000000000000" pitchFamily="2" charset="0"/>
                <a:ea typeface="Roboto" panose="02000000000000000000" pitchFamily="2" charset="0"/>
                <a:cs typeface="Arial" panose="020B0604020202020204" pitchFamily="34" charset="0"/>
              </a:rPr>
              <a:t>bioproduct</a:t>
            </a:r>
            <a:r>
              <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rPr>
              <a:t> </a:t>
            </a:r>
            <a:endParaRPr lang="en-GB" sz="2800" b="1"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8" name="Grafik 15">
            <a:extLst>
              <a:ext uri="{FF2B5EF4-FFF2-40B4-BE49-F238E27FC236}">
                <a16:creationId xmlns:a16="http://schemas.microsoft.com/office/drawing/2014/main" id="{75EEF3B8-137A-44D5-B8F5-A08DBDB99F7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63380"/>
            <a:ext cx="6152227" cy="1076411"/>
          </a:xfrm>
          <a:prstGeom prst="rect">
            <a:avLst/>
          </a:prstGeom>
        </p:spPr>
      </p:pic>
      <p:pic>
        <p:nvPicPr>
          <p:cNvPr id="9" name="Picture 8" descr="A tall building with a grassy field&#10;&#10;Description automatically generated">
            <a:extLst>
              <a:ext uri="{FF2B5EF4-FFF2-40B4-BE49-F238E27FC236}">
                <a16:creationId xmlns:a16="http://schemas.microsoft.com/office/drawing/2014/main" id="{D778EFA5-3D5C-434B-9BEF-318BA778922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71812" y="1975312"/>
            <a:ext cx="4398290" cy="2394256"/>
          </a:xfrm>
          <a:prstGeom prst="rect">
            <a:avLst/>
          </a:prstGeom>
        </p:spPr>
      </p:pic>
      <p:sp>
        <p:nvSpPr>
          <p:cNvPr id="10" name="TextBox 9">
            <a:extLst>
              <a:ext uri="{FF2B5EF4-FFF2-40B4-BE49-F238E27FC236}">
                <a16:creationId xmlns:a16="http://schemas.microsoft.com/office/drawing/2014/main" id="{962743C0-28E1-4ACA-BE6D-D7009F472AF5}"/>
              </a:ext>
            </a:extLst>
          </p:cNvPr>
          <p:cNvSpPr txBox="1"/>
          <p:nvPr/>
        </p:nvSpPr>
        <p:spPr>
          <a:xfrm>
            <a:off x="771812" y="1308209"/>
            <a:ext cx="4398290" cy="461665"/>
          </a:xfrm>
          <a:prstGeom prst="rect">
            <a:avLst/>
          </a:prstGeom>
          <a:noFill/>
        </p:spPr>
        <p:txBody>
          <a:bodyPr wrap="square" rtlCol="0">
            <a:spAutoFit/>
          </a:bodyPr>
          <a:lstStyle/>
          <a:p>
            <a:r>
              <a:rPr lang="en-US" sz="2400" b="1" dirty="0">
                <a:solidFill>
                  <a:srgbClr val="C00000"/>
                </a:solidFill>
                <a:latin typeface="Roboto" panose="02000000000000000000"/>
              </a:rPr>
              <a:t>Biofuel</a:t>
            </a:r>
            <a:endParaRPr lang="en-GB" sz="2400" b="1" dirty="0">
              <a:solidFill>
                <a:srgbClr val="C00000"/>
              </a:solidFill>
              <a:latin typeface="Roboto" panose="02000000000000000000"/>
            </a:endParaRPr>
          </a:p>
        </p:txBody>
      </p:sp>
      <p:pic>
        <p:nvPicPr>
          <p:cNvPr id="11" name="Picture 10" descr="Image result for sdg 12">
            <a:extLst>
              <a:ext uri="{FF2B5EF4-FFF2-40B4-BE49-F238E27FC236}">
                <a16:creationId xmlns:a16="http://schemas.microsoft.com/office/drawing/2014/main" id="{3A24295D-FC10-41C5-94E6-5285E6C89D7A}"/>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3123738" y="5191318"/>
            <a:ext cx="847210" cy="8472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Image result for sdg 13">
            <a:extLst>
              <a:ext uri="{FF2B5EF4-FFF2-40B4-BE49-F238E27FC236}">
                <a16:creationId xmlns:a16="http://schemas.microsoft.com/office/drawing/2014/main" id="{1923FEE3-9E44-4038-A077-8E237C21E368}"/>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924593" y="5174424"/>
            <a:ext cx="830553" cy="8305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Image result for sdg 15">
            <a:extLst>
              <a:ext uri="{FF2B5EF4-FFF2-40B4-BE49-F238E27FC236}">
                <a16:creationId xmlns:a16="http://schemas.microsoft.com/office/drawing/2014/main" id="{7DA22E1B-63FA-44C3-A575-4D192A66C1B2}"/>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2026948" y="5174424"/>
            <a:ext cx="830552" cy="8305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A7EC673F-B5FE-4E6A-969F-7EB35615D8EE}"/>
              </a:ext>
            </a:extLst>
          </p:cNvPr>
          <p:cNvSpPr/>
          <p:nvPr/>
        </p:nvSpPr>
        <p:spPr>
          <a:xfrm>
            <a:off x="5669416" y="1076410"/>
            <a:ext cx="6096000" cy="5324535"/>
          </a:xfrm>
          <a:prstGeom prst="rect">
            <a:avLst/>
          </a:prstGeom>
        </p:spPr>
        <p:txBody>
          <a:bodyPr>
            <a:spAutoFit/>
          </a:bodyPr>
          <a:lstStyle/>
          <a:p>
            <a:r>
              <a:rPr lang="en-US" sz="2000" b="1" dirty="0"/>
              <a:t>Company Name:</a:t>
            </a:r>
            <a:r>
              <a:rPr lang="en-US" sz="2000" dirty="0"/>
              <a:t> </a:t>
            </a:r>
            <a:r>
              <a:rPr lang="en-GB" sz="2000" dirty="0"/>
              <a:t>Drax (Drax Power Station together with Drax Biomass)</a:t>
            </a:r>
          </a:p>
          <a:p>
            <a:r>
              <a:rPr lang="en-US" sz="2000" b="1" dirty="0"/>
              <a:t>Country:</a:t>
            </a:r>
            <a:r>
              <a:rPr lang="en-US" sz="2000" dirty="0"/>
              <a:t> United Kingdom </a:t>
            </a:r>
            <a:endParaRPr lang="en-GB" sz="2000" dirty="0"/>
          </a:p>
          <a:p>
            <a:r>
              <a:rPr lang="en-US" sz="2000" b="1" dirty="0"/>
              <a:t>Feedstock:</a:t>
            </a:r>
            <a:r>
              <a:rPr lang="en-US" sz="2000" dirty="0"/>
              <a:t> </a:t>
            </a:r>
            <a:r>
              <a:rPr lang="en-GB" sz="2000" dirty="0"/>
              <a:t>wood chips and pellets, largely made up of low-grade wood and low value residues produced as a bi-product of the production and processing of higher value solid wood products (e.g. saw-timber for construction and furniture). </a:t>
            </a:r>
          </a:p>
          <a:p>
            <a:r>
              <a:rPr lang="en-US" sz="2000" b="1" dirty="0"/>
              <a:t>Description:</a:t>
            </a:r>
            <a:r>
              <a:rPr lang="en-US" sz="2000" dirty="0"/>
              <a:t> produced from burning wood chips. Europe's largest biomass-</a:t>
            </a:r>
            <a:r>
              <a:rPr lang="en-US" sz="2000" dirty="0" err="1"/>
              <a:t>fuelled</a:t>
            </a:r>
            <a:r>
              <a:rPr lang="en-US" sz="2000" dirty="0"/>
              <a:t> power station. Wood pellets to produce 17% of the UK's renewable energy. Drax Biomass manufactures compressed wood pellets produced from sustainably managed working forests </a:t>
            </a:r>
          </a:p>
          <a:p>
            <a:r>
              <a:rPr lang="en-US" sz="2000" b="1" dirty="0"/>
              <a:t>CO</a:t>
            </a:r>
            <a:r>
              <a:rPr lang="en-US" sz="2000" b="1" baseline="-25000" dirty="0"/>
              <a:t>2 </a:t>
            </a:r>
            <a:r>
              <a:rPr lang="en-US" sz="2000" b="1" dirty="0"/>
              <a:t>and Water: </a:t>
            </a:r>
            <a:r>
              <a:rPr lang="en-GB" sz="2000" dirty="0"/>
              <a:t>Wood pellets at Drax: Lead to 80% less CO</a:t>
            </a:r>
            <a:r>
              <a:rPr lang="en-GB" sz="2000" baseline="-25000" dirty="0"/>
              <a:t>2</a:t>
            </a:r>
            <a:r>
              <a:rPr lang="en-GB" sz="2000" dirty="0"/>
              <a:t> than coal, including supply chain emissions</a:t>
            </a:r>
          </a:p>
          <a:p>
            <a:r>
              <a:rPr lang="en-US" sz="2000" dirty="0"/>
              <a:t>Conventional Product: fossil fuel</a:t>
            </a:r>
            <a:endParaRPr lang="en-GB" sz="2000" dirty="0"/>
          </a:p>
          <a:p>
            <a:endParaRPr lang="en-GB" sz="2000" dirty="0"/>
          </a:p>
        </p:txBody>
      </p:sp>
      <p:sp>
        <p:nvSpPr>
          <p:cNvPr id="15" name="TextBox 14">
            <a:extLst>
              <a:ext uri="{FF2B5EF4-FFF2-40B4-BE49-F238E27FC236}">
                <a16:creationId xmlns:a16="http://schemas.microsoft.com/office/drawing/2014/main" id="{6FE4AFC8-9265-42AA-9873-C9C335C8A22A}"/>
              </a:ext>
            </a:extLst>
          </p:cNvPr>
          <p:cNvSpPr txBox="1"/>
          <p:nvPr/>
        </p:nvSpPr>
        <p:spPr>
          <a:xfrm>
            <a:off x="670536" y="4455772"/>
            <a:ext cx="3300412" cy="307777"/>
          </a:xfrm>
          <a:prstGeom prst="rect">
            <a:avLst/>
          </a:prstGeom>
          <a:noFill/>
        </p:spPr>
        <p:txBody>
          <a:bodyPr wrap="square" rtlCol="0">
            <a:spAutoFit/>
          </a:bodyPr>
          <a:lstStyle/>
          <a:p>
            <a:r>
              <a:rPr lang="en-US" sz="1400" dirty="0"/>
              <a:t>Drax Power Station, Source: Drax, 2020</a:t>
            </a:r>
            <a:endParaRPr lang="en-GB" sz="1400" dirty="0"/>
          </a:p>
        </p:txBody>
      </p:sp>
    </p:spTree>
    <p:extLst>
      <p:ext uri="{BB962C8B-B14F-4D97-AF65-F5344CB8AC3E}">
        <p14:creationId xmlns:p14="http://schemas.microsoft.com/office/powerpoint/2010/main" val="1089590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D93A0A-1152-4373-92CF-E0F10EA45F94}"/>
              </a:ext>
            </a:extLst>
          </p:cNvPr>
          <p:cNvSpPr>
            <a:spLocks noGrp="1"/>
          </p:cNvSpPr>
          <p:nvPr>
            <p:ph idx="1"/>
          </p:nvPr>
        </p:nvSpPr>
        <p:spPr>
          <a:xfrm>
            <a:off x="1014045" y="1981933"/>
            <a:ext cx="9079524" cy="3293452"/>
          </a:xfrm>
        </p:spPr>
        <p:txBody>
          <a:bodyPr>
            <a:normAutofit/>
          </a:bodyPr>
          <a:lstStyle/>
          <a:p>
            <a:pPr algn="just"/>
            <a:r>
              <a:rPr lang="en-US" dirty="0"/>
              <a:t>Forestry is one key sector of the bioeconomy </a:t>
            </a:r>
          </a:p>
          <a:p>
            <a:pPr algn="just"/>
            <a:r>
              <a:rPr lang="en-US" dirty="0"/>
              <a:t>Several feedstocks have the potential to create a wide range of products</a:t>
            </a:r>
          </a:p>
          <a:p>
            <a:pPr algn="just"/>
            <a:r>
              <a:rPr lang="en-US" dirty="0"/>
              <a:t>The Bioeconomy can help meet SDG targets – for forest-based </a:t>
            </a:r>
            <a:r>
              <a:rPr lang="en-US" dirty="0" err="1"/>
              <a:t>bioeconomies</a:t>
            </a:r>
            <a:r>
              <a:rPr lang="en-US" dirty="0"/>
              <a:t>: SDG 15 is the most relevant</a:t>
            </a:r>
          </a:p>
          <a:p>
            <a:pPr algn="just"/>
            <a:r>
              <a:rPr lang="en-US" dirty="0"/>
              <a:t>Biobased products may also result in less use of water and less C0</a:t>
            </a:r>
            <a:r>
              <a:rPr lang="en-US" baseline="-25000" dirty="0"/>
              <a:t>2</a:t>
            </a:r>
            <a:r>
              <a:rPr lang="en-US" dirty="0"/>
              <a:t> emissions</a:t>
            </a:r>
            <a:endParaRPr lang="en-GB" dirty="0"/>
          </a:p>
        </p:txBody>
      </p:sp>
      <p:sp>
        <p:nvSpPr>
          <p:cNvPr id="6" name="Rechteck 14">
            <a:extLst>
              <a:ext uri="{FF2B5EF4-FFF2-40B4-BE49-F238E27FC236}">
                <a16:creationId xmlns:a16="http://schemas.microsoft.com/office/drawing/2014/main" id="{6C178F00-26DA-4D85-B135-AFAB4C319511}"/>
              </a:ext>
            </a:extLst>
          </p:cNvPr>
          <p:cNvSpPr/>
          <p:nvPr/>
        </p:nvSpPr>
        <p:spPr>
          <a:xfrm>
            <a:off x="6106886" y="-1"/>
            <a:ext cx="6085113"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pic>
        <p:nvPicPr>
          <p:cNvPr id="7" name="Grafik 15">
            <a:extLst>
              <a:ext uri="{FF2B5EF4-FFF2-40B4-BE49-F238E27FC236}">
                <a16:creationId xmlns:a16="http://schemas.microsoft.com/office/drawing/2014/main" id="{D95CDA1D-D678-4F4A-9A2A-83602E1220E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8" name="TextBox 7">
            <a:extLst>
              <a:ext uri="{FF2B5EF4-FFF2-40B4-BE49-F238E27FC236}">
                <a16:creationId xmlns:a16="http://schemas.microsoft.com/office/drawing/2014/main" id="{498CC7F4-5C0E-4880-B348-90480717BD1B}"/>
              </a:ext>
            </a:extLst>
          </p:cNvPr>
          <p:cNvSpPr txBox="1"/>
          <p:nvPr/>
        </p:nvSpPr>
        <p:spPr>
          <a:xfrm>
            <a:off x="6319838" y="252413"/>
            <a:ext cx="4495800" cy="584775"/>
          </a:xfrm>
          <a:prstGeom prst="rect">
            <a:avLst/>
          </a:prstGeom>
          <a:noFill/>
        </p:spPr>
        <p:txBody>
          <a:bodyPr wrap="square" rtlCol="0">
            <a:spAutoFit/>
          </a:bodyPr>
          <a:lstStyle/>
          <a:p>
            <a:r>
              <a:rPr lang="en-US" sz="3200" b="1" dirty="0">
                <a:solidFill>
                  <a:schemeClr val="bg1"/>
                </a:solidFill>
                <a:latin typeface="Roboto" panose="02000000000000000000"/>
              </a:rPr>
              <a:t>Conclusion </a:t>
            </a:r>
            <a:endParaRPr lang="en-GB" sz="3200" b="1" dirty="0">
              <a:solidFill>
                <a:schemeClr val="bg1"/>
              </a:solidFill>
              <a:latin typeface="Roboto" panose="02000000000000000000"/>
            </a:endParaRPr>
          </a:p>
        </p:txBody>
      </p:sp>
    </p:spTree>
    <p:extLst>
      <p:ext uri="{BB962C8B-B14F-4D97-AF65-F5344CB8AC3E}">
        <p14:creationId xmlns:p14="http://schemas.microsoft.com/office/powerpoint/2010/main" val="30770480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2963806" y="7524"/>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94594" y="178329"/>
            <a:ext cx="2069841" cy="1544253"/>
          </a:xfrm>
          <a:prstGeom prst="rect">
            <a:avLst/>
          </a:prstGeom>
        </p:spPr>
      </p:pic>
      <p:sp>
        <p:nvSpPr>
          <p:cNvPr id="3" name="Textfeld 2">
            <a:extLst>
              <a:ext uri="{FF2B5EF4-FFF2-40B4-BE49-F238E27FC236}">
                <a16:creationId xmlns:a16="http://schemas.microsoft.com/office/drawing/2014/main" id="{6C3DD885-330E-6B46-BABD-B7F8FC9924B9}"/>
              </a:ext>
            </a:extLst>
          </p:cNvPr>
          <p:cNvSpPr txBox="1"/>
          <p:nvPr/>
        </p:nvSpPr>
        <p:spPr>
          <a:xfrm>
            <a:off x="3995132" y="6332474"/>
            <a:ext cx="4013200" cy="307777"/>
          </a:xfrm>
          <a:prstGeom prst="rect">
            <a:avLst/>
          </a:prstGeom>
          <a:noFill/>
        </p:spPr>
        <p:txBody>
          <a:bodyPr wrap="square" rtlCol="0" anchor="b">
            <a:spAutoFit/>
          </a:bodyPr>
          <a:lstStyle/>
          <a:p>
            <a:r>
              <a:rPr lang="en-GB" sz="1400" dirty="0">
                <a:solidFill>
                  <a:schemeClr val="bg1"/>
                </a:solidFill>
                <a:latin typeface="Roboto" panose="02000000000000000000" pitchFamily="2" charset="0"/>
                <a:ea typeface="Roboto" panose="02000000000000000000" pitchFamily="2" charset="0"/>
                <a:cs typeface="Arial" panose="020B0604020202020204" pitchFamily="34" charset="0"/>
              </a:rPr>
              <a:t>Name of presenter</a:t>
            </a:r>
          </a:p>
        </p:txBody>
      </p:sp>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4" name="Grafik 3">
            <a:extLst>
              <a:ext uri="{FF2B5EF4-FFF2-40B4-BE49-F238E27FC236}">
                <a16:creationId xmlns:a16="http://schemas.microsoft.com/office/drawing/2014/main" id="{D7755025-5097-8843-B6C7-C0B1E14FE4CB}"/>
              </a:ext>
            </a:extLst>
          </p:cNvPr>
          <p:cNvPicPr>
            <a:picLocks noChangeAspect="1"/>
          </p:cNvPicPr>
          <p:nvPr/>
        </p:nvPicPr>
        <p:blipFill>
          <a:blip r:embed="rId4"/>
          <a:stretch>
            <a:fillRect/>
          </a:stretch>
        </p:blipFill>
        <p:spPr>
          <a:xfrm>
            <a:off x="2944723" y="3760717"/>
            <a:ext cx="9052682" cy="2342748"/>
          </a:xfrm>
          <a:prstGeom prst="rect">
            <a:avLst/>
          </a:prstGeom>
        </p:spPr>
      </p:pic>
      <p:sp>
        <p:nvSpPr>
          <p:cNvPr id="2" name="TextBox 1">
            <a:extLst>
              <a:ext uri="{FF2B5EF4-FFF2-40B4-BE49-F238E27FC236}">
                <a16:creationId xmlns:a16="http://schemas.microsoft.com/office/drawing/2014/main" id="{81D90501-FD6D-4E51-93F1-27B8FAB6BBCA}"/>
              </a:ext>
            </a:extLst>
          </p:cNvPr>
          <p:cNvSpPr txBox="1"/>
          <p:nvPr/>
        </p:nvSpPr>
        <p:spPr>
          <a:xfrm>
            <a:off x="4342512" y="1172473"/>
            <a:ext cx="6257103" cy="707886"/>
          </a:xfrm>
          <a:prstGeom prst="rect">
            <a:avLst/>
          </a:prstGeom>
          <a:noFill/>
        </p:spPr>
        <p:txBody>
          <a:bodyPr wrap="square" rtlCol="0">
            <a:spAutoFit/>
          </a:bodyPr>
          <a:lstStyle/>
          <a:p>
            <a:r>
              <a:rPr lang="en-GB" sz="4000" b="1" dirty="0">
                <a:solidFill>
                  <a:srgbClr val="FFED00"/>
                </a:solidFill>
              </a:rPr>
              <a:t>Questions and Discussion</a:t>
            </a:r>
          </a:p>
        </p:txBody>
      </p:sp>
    </p:spTree>
    <p:extLst>
      <p:ext uri="{BB962C8B-B14F-4D97-AF65-F5344CB8AC3E}">
        <p14:creationId xmlns:p14="http://schemas.microsoft.com/office/powerpoint/2010/main" val="196977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6">
            <a:extLst>
              <a:ext uri="{FF2B5EF4-FFF2-40B4-BE49-F238E27FC236}">
                <a16:creationId xmlns:a16="http://schemas.microsoft.com/office/drawing/2014/main" id="{DDAAA71E-0CB2-9B41-8F64-966BFF99CF6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37815" y="144877"/>
            <a:ext cx="1552381" cy="1158190"/>
          </a:xfrm>
          <a:prstGeom prst="rect">
            <a:avLst/>
          </a:prstGeom>
        </p:spPr>
      </p:pic>
      <p:pic>
        <p:nvPicPr>
          <p:cNvPr id="12" name="Grafik 3">
            <a:extLst>
              <a:ext uri="{FF2B5EF4-FFF2-40B4-BE49-F238E27FC236}">
                <a16:creationId xmlns:a16="http://schemas.microsoft.com/office/drawing/2014/main" id="{D7755025-5097-8843-B6C7-C0B1E14FE4CB}"/>
              </a:ext>
            </a:extLst>
          </p:cNvPr>
          <p:cNvPicPr>
            <a:picLocks noChangeAspect="1"/>
          </p:cNvPicPr>
          <p:nvPr/>
        </p:nvPicPr>
        <p:blipFill>
          <a:blip r:embed="rId4"/>
          <a:stretch>
            <a:fillRect/>
          </a:stretch>
        </p:blipFill>
        <p:spPr>
          <a:xfrm>
            <a:off x="2111336" y="1"/>
            <a:ext cx="8556664" cy="1757061"/>
          </a:xfrm>
          <a:prstGeom prst="rect">
            <a:avLst/>
          </a:prstGeom>
        </p:spPr>
      </p:pic>
      <p:sp>
        <p:nvSpPr>
          <p:cNvPr id="13" name="Rectangle 12"/>
          <p:cNvSpPr/>
          <p:nvPr/>
        </p:nvSpPr>
        <p:spPr>
          <a:xfrm>
            <a:off x="394855" y="1902266"/>
            <a:ext cx="11492345" cy="738664"/>
          </a:xfrm>
          <a:prstGeom prst="rect">
            <a:avLst/>
          </a:prstGeom>
        </p:spPr>
        <p:txBody>
          <a:bodyPr wrap="square">
            <a:spAutoFit/>
          </a:bodyPr>
          <a:lstStyle/>
          <a:p>
            <a:pPr algn="ctr"/>
            <a:r>
              <a:rPr lang="en-US" sz="2400" b="1" dirty="0">
                <a:solidFill>
                  <a:schemeClr val="accent6">
                    <a:lumMod val="50000"/>
                  </a:schemeClr>
                </a:solidFill>
              </a:rPr>
              <a:t>These educational resources were developed as part of the BE-Rural project</a:t>
            </a:r>
            <a:r>
              <a:rPr lang="en-US" sz="2400" b="1" dirty="0">
                <a:solidFill>
                  <a:schemeClr val="accent3">
                    <a:lumMod val="75000"/>
                  </a:schemeClr>
                </a:solidFill>
              </a:rPr>
              <a:t> </a:t>
            </a:r>
            <a:endParaRPr lang="en-US" sz="2000" dirty="0">
              <a:solidFill>
                <a:schemeClr val="accent3">
                  <a:lumMod val="75000"/>
                </a:schemeClr>
              </a:solidFill>
            </a:endParaRPr>
          </a:p>
          <a:p>
            <a:pPr algn="ctr"/>
            <a:r>
              <a:rPr lang="en-US" dirty="0">
                <a:solidFill>
                  <a:schemeClr val="accent3">
                    <a:lumMod val="75000"/>
                  </a:schemeClr>
                </a:solidFill>
              </a:rPr>
              <a:t>Bio-based strategies and roadmaps for enhanced rural and regional development in the EU (April 2019 – March 2022)</a:t>
            </a:r>
          </a:p>
        </p:txBody>
      </p:sp>
      <p:sp>
        <p:nvSpPr>
          <p:cNvPr id="14" name="Textfeld 9">
            <a:extLst>
              <a:ext uri="{FF2B5EF4-FFF2-40B4-BE49-F238E27FC236}">
                <a16:creationId xmlns:a16="http://schemas.microsoft.com/office/drawing/2014/main" id="{8DA0CED4-49C8-2449-95D6-706ECBA6F632}"/>
              </a:ext>
            </a:extLst>
          </p:cNvPr>
          <p:cNvSpPr txBox="1"/>
          <p:nvPr/>
        </p:nvSpPr>
        <p:spPr>
          <a:xfrm>
            <a:off x="700095" y="2839649"/>
            <a:ext cx="3698278" cy="3139321"/>
          </a:xfrm>
          <a:prstGeom prst="rect">
            <a:avLst/>
          </a:prstGeom>
          <a:noFill/>
        </p:spPr>
        <p:txBody>
          <a:bodyPr wrap="square" rtlCol="0" anchor="t">
            <a:spAutoFit/>
          </a:bodyPr>
          <a:lstStyle/>
          <a:p>
            <a:pPr algn="just">
              <a:spcAft>
                <a:spcPts val="1800"/>
              </a:spcAft>
            </a:pPr>
            <a:r>
              <a:rPr lang="en-GB" sz="2400" b="1" dirty="0">
                <a:solidFill>
                  <a:srgbClr val="AE0917"/>
                </a:solidFill>
                <a:ea typeface="Roboto" panose="02000000000000000000" pitchFamily="2" charset="0"/>
                <a:cs typeface="Arial" panose="020B0604020202020204" pitchFamily="34" charset="0"/>
              </a:rPr>
              <a:t>BE-Rural supports </a:t>
            </a:r>
          </a:p>
          <a:p>
            <a:pPr algn="just">
              <a:spcAft>
                <a:spcPts val="1800"/>
              </a:spcAft>
            </a:pPr>
            <a:r>
              <a:rPr lang="en-US" sz="1400" dirty="0">
                <a:ea typeface="Roboto" panose="02000000000000000000" pitchFamily="2" charset="0"/>
                <a:cs typeface="Arial" panose="020B0604020202020204" pitchFamily="34" charset="0"/>
              </a:rPr>
              <a:t>… regional stakeholders in five countries:</a:t>
            </a:r>
          </a:p>
          <a:p>
            <a:pPr marL="214313" indent="-214313" algn="just">
              <a:spcAft>
                <a:spcPts val="1800"/>
              </a:spcAft>
              <a:buFont typeface="Arial" panose="020B0604020202020204" pitchFamily="34" charset="0"/>
              <a:buChar char="•"/>
            </a:pPr>
            <a:r>
              <a:rPr lang="en-GB" sz="1400" dirty="0">
                <a:ea typeface="Roboto" panose="02000000000000000000" pitchFamily="2" charset="0"/>
                <a:cs typeface="Arial" panose="020B0604020202020204" pitchFamily="34" charset="0"/>
              </a:rPr>
              <a:t>Latvia: </a:t>
            </a:r>
            <a:r>
              <a:rPr lang="en-GB" sz="1400" dirty="0" err="1">
                <a:ea typeface="Roboto" panose="02000000000000000000" pitchFamily="2" charset="0"/>
                <a:cs typeface="Arial" panose="020B0604020202020204" pitchFamily="34" charset="0"/>
              </a:rPr>
              <a:t>Vidzeme</a:t>
            </a:r>
            <a:r>
              <a:rPr lang="en-GB" sz="1400" dirty="0">
                <a:ea typeface="Roboto" panose="02000000000000000000" pitchFamily="2" charset="0"/>
                <a:cs typeface="Arial" panose="020B0604020202020204" pitchFamily="34" charset="0"/>
              </a:rPr>
              <a:t> and </a:t>
            </a:r>
            <a:r>
              <a:rPr lang="en-GB" sz="1400" dirty="0" err="1">
                <a:ea typeface="Roboto" panose="02000000000000000000" pitchFamily="2" charset="0"/>
                <a:cs typeface="Arial" panose="020B0604020202020204" pitchFamily="34" charset="0"/>
              </a:rPr>
              <a:t>Kurzeme</a:t>
            </a:r>
            <a:endParaRPr lang="en-GB" sz="1400" dirty="0">
              <a:ea typeface="Roboto" panose="02000000000000000000" pitchFamily="2" charset="0"/>
              <a:cs typeface="Arial" panose="020B0604020202020204" pitchFamily="34" charset="0"/>
            </a:endParaRPr>
          </a:p>
          <a:p>
            <a:pPr marL="214313" indent="-214313" algn="just">
              <a:spcAft>
                <a:spcPts val="1800"/>
              </a:spcAft>
              <a:buFont typeface="Arial" panose="020B0604020202020204" pitchFamily="34" charset="0"/>
              <a:buChar char="•"/>
            </a:pPr>
            <a:r>
              <a:rPr lang="en-GB" sz="1400" dirty="0">
                <a:ea typeface="Roboto" panose="02000000000000000000" pitchFamily="2" charset="0"/>
                <a:cs typeface="Arial" panose="020B0604020202020204" pitchFamily="34" charset="0"/>
              </a:rPr>
              <a:t>Poland: </a:t>
            </a:r>
            <a:r>
              <a:rPr lang="en-US" sz="1400" dirty="0">
                <a:ea typeface="Roboto" panose="02000000000000000000" pitchFamily="2" charset="0"/>
                <a:cs typeface="Arial" panose="020B0604020202020204" pitchFamily="34" charset="0"/>
              </a:rPr>
              <a:t>Szczecin and Vistula Lagoons</a:t>
            </a:r>
            <a:endParaRPr lang="en-GB" sz="1400" dirty="0">
              <a:ea typeface="Roboto" panose="02000000000000000000" pitchFamily="2" charset="0"/>
              <a:cs typeface="Arial" panose="020B0604020202020204" pitchFamily="34" charset="0"/>
            </a:endParaRPr>
          </a:p>
          <a:p>
            <a:pPr marL="214313" indent="-214313" algn="just">
              <a:spcAft>
                <a:spcPts val="1800"/>
              </a:spcAft>
              <a:buFont typeface="Arial" panose="020B0604020202020204" pitchFamily="34" charset="0"/>
              <a:buChar char="•"/>
            </a:pPr>
            <a:r>
              <a:rPr lang="en-GB" sz="1400" dirty="0">
                <a:ea typeface="Roboto" panose="02000000000000000000" pitchFamily="2" charset="0"/>
                <a:cs typeface="Arial" panose="020B0604020202020204" pitchFamily="34" charset="0"/>
              </a:rPr>
              <a:t>Romania: Covasna</a:t>
            </a:r>
          </a:p>
          <a:p>
            <a:pPr marL="214313" indent="-214313" algn="just">
              <a:spcAft>
                <a:spcPts val="1800"/>
              </a:spcAft>
              <a:buFont typeface="Arial" panose="020B0604020202020204" pitchFamily="34" charset="0"/>
              <a:buChar char="•"/>
            </a:pPr>
            <a:r>
              <a:rPr lang="en-GB" sz="1400" dirty="0">
                <a:ea typeface="Roboto" panose="02000000000000000000" pitchFamily="2" charset="0"/>
                <a:cs typeface="Arial" panose="020B0604020202020204" pitchFamily="34" charset="0"/>
              </a:rPr>
              <a:t>Bulgaria: </a:t>
            </a:r>
            <a:r>
              <a:rPr lang="en-GB" sz="1400" dirty="0" err="1">
                <a:ea typeface="Roboto" panose="02000000000000000000" pitchFamily="2" charset="0"/>
                <a:cs typeface="Arial" panose="020B0604020202020204" pitchFamily="34" charset="0"/>
              </a:rPr>
              <a:t>Stara</a:t>
            </a:r>
            <a:r>
              <a:rPr lang="en-GB" sz="1400" dirty="0">
                <a:ea typeface="Roboto" panose="02000000000000000000" pitchFamily="2" charset="0"/>
                <a:cs typeface="Arial" panose="020B0604020202020204" pitchFamily="34" charset="0"/>
              </a:rPr>
              <a:t> Zagora</a:t>
            </a:r>
          </a:p>
          <a:p>
            <a:pPr marL="214313" indent="-214313" algn="just">
              <a:spcAft>
                <a:spcPts val="1800"/>
              </a:spcAft>
              <a:buFont typeface="Arial" panose="020B0604020202020204" pitchFamily="34" charset="0"/>
              <a:buChar char="•"/>
            </a:pPr>
            <a:r>
              <a:rPr lang="en-GB" sz="1400" dirty="0">
                <a:ea typeface="Roboto" panose="02000000000000000000" pitchFamily="2" charset="0"/>
                <a:cs typeface="Arial" panose="020B0604020202020204" pitchFamily="34" charset="0"/>
              </a:rPr>
              <a:t>North Macedonia: </a:t>
            </a:r>
            <a:r>
              <a:rPr lang="en-GB" sz="1400" dirty="0" err="1">
                <a:ea typeface="Roboto" panose="02000000000000000000" pitchFamily="2" charset="0"/>
                <a:cs typeface="Arial" panose="020B0604020202020204" pitchFamily="34" charset="0"/>
              </a:rPr>
              <a:t>Strumica</a:t>
            </a:r>
            <a:endParaRPr lang="en-GB" sz="1400" dirty="0">
              <a:ea typeface="Roboto" panose="02000000000000000000" pitchFamily="2" charset="0"/>
              <a:cs typeface="Arial" panose="020B0604020202020204" pitchFamily="34" charset="0"/>
            </a:endParaRPr>
          </a:p>
        </p:txBody>
      </p:sp>
      <p:sp>
        <p:nvSpPr>
          <p:cNvPr id="16" name="TextBox 15"/>
          <p:cNvSpPr txBox="1"/>
          <p:nvPr/>
        </p:nvSpPr>
        <p:spPr>
          <a:xfrm>
            <a:off x="136347" y="1317491"/>
            <a:ext cx="1974989" cy="584775"/>
          </a:xfrm>
          <a:prstGeom prst="rect">
            <a:avLst/>
          </a:prstGeom>
          <a:noFill/>
        </p:spPr>
        <p:txBody>
          <a:bodyPr wrap="square" rtlCol="0">
            <a:spAutoFit/>
          </a:bodyPr>
          <a:lstStyle/>
          <a:p>
            <a:r>
              <a:rPr lang="en-US" sz="1600" dirty="0">
                <a:solidFill>
                  <a:schemeClr val="accent3">
                    <a:lumMod val="75000"/>
                  </a:schemeClr>
                </a:solidFill>
              </a:rPr>
              <a:t>https://be-</a:t>
            </a:r>
            <a:r>
              <a:rPr lang="en-US" sz="1600" dirty="0" err="1">
                <a:solidFill>
                  <a:schemeClr val="accent3">
                    <a:lumMod val="75000"/>
                  </a:schemeClr>
                </a:solidFill>
              </a:rPr>
              <a:t>rural.eu</a:t>
            </a:r>
            <a:r>
              <a:rPr lang="en-US" sz="1600" dirty="0">
                <a:solidFill>
                  <a:schemeClr val="accent3">
                    <a:lumMod val="75000"/>
                  </a:schemeClr>
                </a:solidFill>
              </a:rPr>
              <a:t> </a:t>
            </a:r>
          </a:p>
          <a:p>
            <a:endParaRPr lang="en-US" sz="1600" dirty="0">
              <a:solidFill>
                <a:schemeClr val="accent3">
                  <a:lumMod val="75000"/>
                </a:schemeClr>
              </a:solidFill>
            </a:endParaRPr>
          </a:p>
        </p:txBody>
      </p:sp>
      <p:sp>
        <p:nvSpPr>
          <p:cNvPr id="17" name="Rectangle 16"/>
          <p:cNvSpPr/>
          <p:nvPr/>
        </p:nvSpPr>
        <p:spPr>
          <a:xfrm>
            <a:off x="8208708" y="3224734"/>
            <a:ext cx="3353416" cy="2302737"/>
          </a:xfrm>
          <a:prstGeom prst="rect">
            <a:avLst/>
          </a:prstGeom>
        </p:spPr>
        <p:txBody>
          <a:bodyPr wrap="square">
            <a:spAutoFit/>
          </a:bodyPr>
          <a:lstStyle/>
          <a:p>
            <a:pPr marL="7144" algn="ctr"/>
            <a:r>
              <a:rPr lang="en-GB" sz="2000" dirty="0">
                <a:solidFill>
                  <a:schemeClr val="accent6">
                    <a:lumMod val="50000"/>
                  </a:schemeClr>
                </a:solidFill>
                <a:ea typeface="Roboto Light" panose="02000000000000000000" pitchFamily="2" charset="0"/>
                <a:cs typeface="Arial" panose="020B0604020202020204" pitchFamily="34" charset="0"/>
              </a:rPr>
              <a:t>The goal of BE-Rural is to realise the potential of regional bio-based economies by supporting relevant actors in the participatory development of </a:t>
            </a:r>
            <a:r>
              <a:rPr lang="en-GB" sz="2000" dirty="0" err="1">
                <a:solidFill>
                  <a:schemeClr val="accent6">
                    <a:lumMod val="50000"/>
                  </a:schemeClr>
                </a:solidFill>
                <a:ea typeface="Roboto Light" panose="02000000000000000000" pitchFamily="2" charset="0"/>
                <a:cs typeface="Arial" panose="020B0604020202020204" pitchFamily="34" charset="0"/>
              </a:rPr>
              <a:t>bioeconomy</a:t>
            </a:r>
            <a:r>
              <a:rPr lang="en-GB" sz="2000" dirty="0">
                <a:solidFill>
                  <a:schemeClr val="accent6">
                    <a:lumMod val="50000"/>
                  </a:schemeClr>
                </a:solidFill>
                <a:ea typeface="Roboto Light" panose="02000000000000000000" pitchFamily="2" charset="0"/>
                <a:cs typeface="Arial" panose="020B0604020202020204" pitchFamily="34" charset="0"/>
              </a:rPr>
              <a:t> strategies and roadmaps </a:t>
            </a:r>
          </a:p>
        </p:txBody>
      </p:sp>
      <p:sp>
        <p:nvSpPr>
          <p:cNvPr id="2" name="Rectangle 1"/>
          <p:cNvSpPr/>
          <p:nvPr/>
        </p:nvSpPr>
        <p:spPr>
          <a:xfrm>
            <a:off x="700095" y="6177689"/>
            <a:ext cx="3943002" cy="369332"/>
          </a:xfrm>
          <a:prstGeom prst="rect">
            <a:avLst/>
          </a:prstGeom>
        </p:spPr>
        <p:txBody>
          <a:bodyPr wrap="none">
            <a:spAutoFit/>
          </a:bodyPr>
          <a:lstStyle/>
          <a:p>
            <a:r>
              <a:rPr lang="en-US" dirty="0">
                <a:hlinkClick r:id="rId5"/>
              </a:rPr>
              <a:t>https://be-rural.eu/innovation-regions/</a:t>
            </a:r>
            <a:r>
              <a:rPr lang="en-US" dirty="0"/>
              <a:t> </a:t>
            </a:r>
          </a:p>
        </p:txBody>
      </p:sp>
      <p:pic>
        <p:nvPicPr>
          <p:cNvPr id="24" name="Picture 23"/>
          <p:cNvPicPr/>
          <p:nvPr/>
        </p:nvPicPr>
        <p:blipFill>
          <a:blip r:embed="rId6"/>
          <a:stretch>
            <a:fillRect/>
          </a:stretch>
        </p:blipFill>
        <p:spPr>
          <a:xfrm>
            <a:off x="4901605" y="2640930"/>
            <a:ext cx="3048595" cy="4039270"/>
          </a:xfrm>
          <a:prstGeom prst="rect">
            <a:avLst/>
          </a:prstGeom>
        </p:spPr>
      </p:pic>
      <p:pic>
        <p:nvPicPr>
          <p:cNvPr id="25" name="Picture 24">
            <a:extLst>
              <a:ext uri="{FF2B5EF4-FFF2-40B4-BE49-F238E27FC236}">
                <a16:creationId xmlns:a16="http://schemas.microsoft.com/office/drawing/2014/main" id="{58C09213-F965-480D-9E15-75FEE2BFFB99}"/>
              </a:ext>
            </a:extLst>
          </p:cNvPr>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21225" y="3936635"/>
            <a:ext cx="197098" cy="278784"/>
          </a:xfrm>
          <a:prstGeom prst="rect">
            <a:avLst/>
          </a:prstGeom>
          <a:noFill/>
        </p:spPr>
      </p:pic>
      <p:pic>
        <p:nvPicPr>
          <p:cNvPr id="26" name="Picture 25">
            <a:extLst>
              <a:ext uri="{FF2B5EF4-FFF2-40B4-BE49-F238E27FC236}">
                <a16:creationId xmlns:a16="http://schemas.microsoft.com/office/drawing/2014/main" id="{A5BE3F12-036D-4F58-8779-288AC305FAFC}"/>
              </a:ext>
            </a:extLst>
          </p:cNvPr>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19902" y="6451813"/>
            <a:ext cx="518747" cy="190416"/>
          </a:xfrm>
          <a:prstGeom prst="rect">
            <a:avLst/>
          </a:prstGeom>
        </p:spPr>
      </p:pic>
    </p:spTree>
    <p:extLst>
      <p:ext uri="{BB962C8B-B14F-4D97-AF65-F5344CB8AC3E}">
        <p14:creationId xmlns:p14="http://schemas.microsoft.com/office/powerpoint/2010/main" val="60996189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462516" y="1745153"/>
            <a:ext cx="4931037" cy="4985980"/>
          </a:xfrm>
          <a:prstGeom prst="rect">
            <a:avLst/>
          </a:prstGeom>
          <a:noFill/>
        </p:spPr>
        <p:txBody>
          <a:bodyPr wrap="square" rtlCol="0" anchor="t">
            <a:spAutoFit/>
          </a:bodyPr>
          <a:lstStyle/>
          <a:p>
            <a:pPr algn="just">
              <a:spcAft>
                <a:spcPts val="2400"/>
              </a:spcAft>
            </a:pPr>
            <a:r>
              <a:rPr lang="en-GB" sz="2800" b="1" dirty="0">
                <a:solidFill>
                  <a:srgbClr val="FFC000"/>
                </a:solidFill>
                <a:latin typeface="Roboto" panose="02000000000000000000" pitchFamily="2" charset="0"/>
                <a:ea typeface="Roboto" panose="02000000000000000000" pitchFamily="2" charset="0"/>
                <a:cs typeface="Arial" panose="020B0604020202020204" pitchFamily="34" charset="0"/>
              </a:rPr>
              <a:t>The Bioeconomy…</a:t>
            </a:r>
          </a:p>
          <a:p>
            <a:pPr marL="285750" indent="-285750">
              <a:spcAft>
                <a:spcPts val="2400"/>
              </a:spcAft>
              <a:buFont typeface="Arial" panose="020B0604020202020204" pitchFamily="34" charset="0"/>
              <a:buChar char="•"/>
            </a:pPr>
            <a:r>
              <a:rPr lang="en-GB" dirty="0"/>
              <a:t>Is the production of goods, services, or energy from biological material as the main resource. </a:t>
            </a:r>
          </a:p>
          <a:p>
            <a:pPr marL="285750" indent="-285750">
              <a:spcAft>
                <a:spcPts val="2400"/>
              </a:spcAft>
              <a:buFont typeface="Arial" panose="020B0604020202020204" pitchFamily="34" charset="0"/>
              <a:buChar char="•"/>
            </a:pPr>
            <a:r>
              <a:rPr lang="en-GB" dirty="0"/>
              <a:t>Is strongly linked to sustainability as biodegradable resources are often used and waste is often completely designed out of the system. </a:t>
            </a:r>
          </a:p>
          <a:p>
            <a:pPr marL="285750" indent="-285750">
              <a:spcAft>
                <a:spcPts val="2400"/>
              </a:spcAft>
              <a:buFont typeface="Arial" panose="020B0604020202020204" pitchFamily="34" charset="0"/>
              <a:buChar char="•"/>
            </a:pPr>
            <a:r>
              <a:rPr lang="en-GB" dirty="0"/>
              <a:t>Can avoid the depletion of resources for future generations and protect the stability of the planet.  </a:t>
            </a:r>
            <a:endParaRPr lang="en-GB" sz="2800" b="1" dirty="0">
              <a:solidFill>
                <a:srgbClr val="FFC000"/>
              </a:solidFill>
              <a:latin typeface="Roboto" panose="02000000000000000000" pitchFamily="2" charset="0"/>
              <a:ea typeface="Roboto" panose="02000000000000000000" pitchFamily="2" charset="0"/>
              <a:cs typeface="Arial" panose="020B0604020202020204" pitchFamily="34" charset="0"/>
            </a:endParaRPr>
          </a:p>
          <a:p>
            <a:pPr>
              <a:spcAft>
                <a:spcPts val="2400"/>
              </a:spcAft>
            </a:pPr>
            <a:br>
              <a:rPr lang="en-GB" dirty="0">
                <a:latin typeface="Roboto" panose="02000000000000000000" pitchFamily="2" charset="0"/>
                <a:ea typeface="Roboto" panose="02000000000000000000" pitchFamily="2" charset="0"/>
                <a:cs typeface="Arial" panose="020B0604020202020204" pitchFamily="34" charset="0"/>
              </a:rPr>
            </a:br>
            <a:endParaRPr lang="en-GB" sz="3000" dirty="0">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7145347" y="119787"/>
            <a:ext cx="5046652" cy="646331"/>
          </a:xfrm>
          <a:prstGeom prst="rect">
            <a:avLst/>
          </a:prstGeom>
          <a:noFill/>
        </p:spPr>
        <p:txBody>
          <a:bodyPr wrap="square" rtlCol="0">
            <a:spAutoFit/>
          </a:bodyPr>
          <a:lstStyle/>
          <a:p>
            <a:pPr algn="r"/>
            <a:r>
              <a:rPr lang="en-GB" sz="3600" b="1" spc="100">
                <a:solidFill>
                  <a:schemeClr val="bg1"/>
                </a:solidFill>
                <a:latin typeface="Roboto" panose="02000000000000000000" pitchFamily="2" charset="0"/>
                <a:ea typeface="Roboto" panose="02000000000000000000" pitchFamily="2" charset="0"/>
                <a:cs typeface="Arial" panose="020B0604020202020204" pitchFamily="34" charset="0"/>
              </a:rPr>
              <a:t>Bioeconomy overview</a:t>
            </a:r>
            <a:endParaRPr lang="en-GB" sz="36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3" name="TextBox 2">
            <a:extLst>
              <a:ext uri="{FF2B5EF4-FFF2-40B4-BE49-F238E27FC236}">
                <a16:creationId xmlns:a16="http://schemas.microsoft.com/office/drawing/2014/main" id="{A5EEF2D5-375F-4CD7-AE86-7045555C3BBD}"/>
              </a:ext>
            </a:extLst>
          </p:cNvPr>
          <p:cNvSpPr txBox="1"/>
          <p:nvPr/>
        </p:nvSpPr>
        <p:spPr>
          <a:xfrm>
            <a:off x="6881822" y="1447042"/>
            <a:ext cx="4931037" cy="1908215"/>
          </a:xfrm>
          <a:prstGeom prst="rect">
            <a:avLst/>
          </a:prstGeom>
          <a:noFill/>
        </p:spPr>
        <p:txBody>
          <a:bodyPr wrap="square" rtlCol="0">
            <a:spAutoFit/>
          </a:bodyPr>
          <a:lstStyle/>
          <a:p>
            <a:pPr algn="ctr"/>
            <a:r>
              <a:rPr lang="en-GB" sz="2800" b="1" dirty="0">
                <a:solidFill>
                  <a:srgbClr val="FFC000"/>
                </a:solidFill>
              </a:rPr>
              <a:t>European Bioeconomy Strategy</a:t>
            </a:r>
          </a:p>
          <a:p>
            <a:endParaRPr lang="en-GB" dirty="0"/>
          </a:p>
          <a:p>
            <a:r>
              <a:rPr lang="en-GB" dirty="0"/>
              <a:t>The European Commission is taking steps towards a sustainable bioeconomy and has a </a:t>
            </a:r>
            <a:r>
              <a:rPr lang="en-GB" dirty="0">
                <a:ea typeface="Roboto" panose="02000000000000000000" pitchFamily="2" charset="0"/>
                <a:cs typeface="Arial" panose="020B0604020202020204" pitchFamily="34" charset="0"/>
              </a:rPr>
              <a:t>bioeconomy strategy to promote the bioeconomy and to avoid reaching ecological limits. </a:t>
            </a:r>
            <a:endParaRPr lang="en-GB" dirty="0"/>
          </a:p>
        </p:txBody>
      </p:sp>
      <p:pic>
        <p:nvPicPr>
          <p:cNvPr id="6" name="Picture 5">
            <a:extLst>
              <a:ext uri="{FF2B5EF4-FFF2-40B4-BE49-F238E27FC236}">
                <a16:creationId xmlns:a16="http://schemas.microsoft.com/office/drawing/2014/main" id="{CFAB7680-B3FD-486D-866E-05BD638442FE}"/>
              </a:ext>
            </a:extLst>
          </p:cNvPr>
          <p:cNvPicPr>
            <a:picLocks noChangeAspect="1"/>
          </p:cNvPicPr>
          <p:nvPr/>
        </p:nvPicPr>
        <p:blipFill>
          <a:blip r:embed="rId4" cstate="hq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7942474" y="3508759"/>
            <a:ext cx="3526357" cy="2443655"/>
          </a:xfrm>
          <a:prstGeom prst="rect">
            <a:avLst/>
          </a:prstGeom>
        </p:spPr>
      </p:pic>
    </p:spTree>
    <p:extLst>
      <p:ext uri="{BB962C8B-B14F-4D97-AF65-F5344CB8AC3E}">
        <p14:creationId xmlns:p14="http://schemas.microsoft.com/office/powerpoint/2010/main" val="205679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1219201" y="1159435"/>
            <a:ext cx="10433206" cy="523220"/>
          </a:xfrm>
          <a:prstGeom prst="rect">
            <a:avLst/>
          </a:prstGeom>
          <a:noFill/>
        </p:spPr>
        <p:txBody>
          <a:bodyPr wrap="square" rtlCol="0" anchor="t">
            <a:spAutoFit/>
          </a:bodyPr>
          <a:lstStyle/>
          <a:p>
            <a:pPr>
              <a:spcAft>
                <a:spcPts val="2400"/>
              </a:spcAft>
            </a:pPr>
            <a:r>
              <a:rPr lang="es-ES" sz="2800" b="1" dirty="0">
                <a:solidFill>
                  <a:srgbClr val="AE0917"/>
                </a:solidFill>
                <a:latin typeface="Roboto" panose="02000000000000000000" pitchFamily="2" charset="0"/>
                <a:ea typeface="Roboto" panose="02000000000000000000" pitchFamily="2" charset="0"/>
                <a:cs typeface="Arial" panose="020B0604020202020204" pitchFamily="34" charset="0"/>
              </a:rPr>
              <a:t>Bioeconomy and Circular </a:t>
            </a: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Economy </a:t>
            </a:r>
            <a:r>
              <a:rPr lang="mr-IN" sz="2800" b="1" dirty="0">
                <a:solidFill>
                  <a:srgbClr val="AE0917"/>
                </a:solidFill>
                <a:latin typeface="Roboto" panose="02000000000000000000" pitchFamily="2" charset="0"/>
                <a:ea typeface="Roboto" panose="02000000000000000000" pitchFamily="2" charset="0"/>
                <a:cs typeface="Arial" panose="020B0604020202020204" pitchFamily="34" charset="0"/>
              </a:rPr>
              <a:t>–</a:t>
            </a: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 waste is a valuable resource </a:t>
            </a:r>
            <a:endParaRPr lang="en-GB" sz="2400" b="1" dirty="0">
              <a:solidFill>
                <a:srgbClr val="AE0917"/>
              </a:solidFill>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516512" y="113588"/>
            <a:ext cx="5446718" cy="615553"/>
          </a:xfrm>
          <a:prstGeom prst="rect">
            <a:avLst/>
          </a:prstGeom>
          <a:noFill/>
        </p:spPr>
        <p:txBody>
          <a:bodyPr wrap="square" rtlCol="0">
            <a:spAutoFit/>
          </a:bodyPr>
          <a:lstStyle/>
          <a:p>
            <a:pPr algn="r"/>
            <a:r>
              <a:rPr lang="en-GB" sz="3400" b="1" spc="100">
                <a:solidFill>
                  <a:schemeClr val="bg1"/>
                </a:solidFill>
                <a:latin typeface="Roboto" panose="02000000000000000000" pitchFamily="2" charset="0"/>
                <a:ea typeface="Roboto" panose="02000000000000000000" pitchFamily="2" charset="0"/>
                <a:cs typeface="Arial" panose="020B0604020202020204" pitchFamily="34" charset="0"/>
              </a:rPr>
              <a:t>Bioeconomy overview </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8" name="Rectangle 7"/>
          <p:cNvSpPr/>
          <p:nvPr/>
        </p:nvSpPr>
        <p:spPr>
          <a:xfrm>
            <a:off x="420512" y="4948918"/>
            <a:ext cx="6096000" cy="954107"/>
          </a:xfrm>
          <a:prstGeom prst="rect">
            <a:avLst/>
          </a:prstGeom>
        </p:spPr>
        <p:txBody>
          <a:bodyPr>
            <a:spAutoFit/>
          </a:bodyPr>
          <a:lstStyle/>
          <a:p>
            <a:pPr lvl="0" defTabSz="914400">
              <a:defRPr/>
            </a:pPr>
            <a:r>
              <a:rPr lang="en-US" sz="1400" b="1" dirty="0"/>
              <a:t>Video (2 minutes and 9 seconds):</a:t>
            </a:r>
            <a:r>
              <a:rPr lang="en-US" sz="1400" dirty="0"/>
              <a:t> </a:t>
            </a:r>
            <a:r>
              <a:rPr lang="en-US" sz="1400" dirty="0">
                <a:hlinkClick r:id="rId5"/>
              </a:rPr>
              <a:t>https://www.youtube.com/watch?v=RfRN_hHeIKk</a:t>
            </a:r>
            <a:endParaRPr lang="en-US" sz="1400" dirty="0"/>
          </a:p>
          <a:p>
            <a:pPr defTabSz="914400">
              <a:defRPr/>
            </a:pPr>
            <a:r>
              <a:rPr lang="en-GB" sz="1400" b="1" dirty="0"/>
              <a:t>Languages for sub-titles for video include:</a:t>
            </a:r>
            <a:r>
              <a:rPr lang="en-GB" sz="1400" dirty="0"/>
              <a:t> Bulgarian, Latvian, Macedonian, Polish and Romanian</a:t>
            </a:r>
          </a:p>
        </p:txBody>
      </p:sp>
      <p:pic>
        <p:nvPicPr>
          <p:cNvPr id="9" name="Picture 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36482" y="1682655"/>
            <a:ext cx="5315925" cy="3142207"/>
          </a:xfrm>
          <a:prstGeom prst="rect">
            <a:avLst/>
          </a:prstGeom>
        </p:spPr>
      </p:pic>
      <p:pic>
        <p:nvPicPr>
          <p:cNvPr id="11" name="Online Media 19" title="A new bioeconomy for a sustainable Europe">
            <a:hlinkClick r:id="" action="ppaction://media"/>
            <a:extLst>
              <a:ext uri="{FF2B5EF4-FFF2-40B4-BE49-F238E27FC236}">
                <a16:creationId xmlns:a16="http://schemas.microsoft.com/office/drawing/2014/main" id="{C6EE957E-4407-4ABB-A45C-A772CC0CDE14}"/>
              </a:ext>
            </a:extLst>
          </p:cNvPr>
          <p:cNvPicPr>
            <a:picLocks noRot="1" noChangeAspect="1"/>
          </p:cNvPicPr>
          <p:nvPr>
            <a:videoFile r:link="rId1"/>
          </p:nvPr>
        </p:nvPicPr>
        <p:blipFill>
          <a:blip r:embed="rId7"/>
          <a:stretch>
            <a:fillRect/>
          </a:stretch>
        </p:blipFill>
        <p:spPr>
          <a:xfrm>
            <a:off x="420512" y="2308609"/>
            <a:ext cx="4473339" cy="2516253"/>
          </a:xfrm>
          <a:prstGeom prst="rect">
            <a:avLst/>
          </a:prstGeom>
        </p:spPr>
      </p:pic>
    </p:spTree>
    <p:extLst>
      <p:ext uri="{BB962C8B-B14F-4D97-AF65-F5344CB8AC3E}">
        <p14:creationId xmlns:p14="http://schemas.microsoft.com/office/powerpoint/2010/main" val="150367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3" name="Rectangle 2"/>
          <p:cNvSpPr/>
          <p:nvPr/>
        </p:nvSpPr>
        <p:spPr>
          <a:xfrm>
            <a:off x="155301" y="2929982"/>
            <a:ext cx="6180253" cy="3477875"/>
          </a:xfrm>
          <a:prstGeom prst="rect">
            <a:avLst/>
          </a:prstGeom>
        </p:spPr>
        <p:txBody>
          <a:bodyPr wrap="square">
            <a:spAutoFit/>
          </a:bodyPr>
          <a:lstStyle/>
          <a:p>
            <a:r>
              <a:rPr lang="en-US" sz="2000" dirty="0">
                <a:latin typeface="Arial" charset="0"/>
                <a:ea typeface="Arial" charset="0"/>
                <a:cs typeface="Arial" charset="0"/>
              </a:rPr>
              <a:t>With the new bioeconomy strategy, the European Commission supports initiatives at national and regional level to develop an efficient and sustainable bioeconomy and this includes:</a:t>
            </a:r>
          </a:p>
          <a:p>
            <a:pPr lvl="0"/>
            <a:endParaRPr lang="en-GB" sz="2000" dirty="0">
              <a:latin typeface="Arial" charset="0"/>
              <a:ea typeface="Arial" charset="0"/>
              <a:cs typeface="Arial" charset="0"/>
            </a:endParaRPr>
          </a:p>
          <a:p>
            <a:pPr marL="742950" lvl="1" indent="-285750">
              <a:buFont typeface="Arial" charset="0"/>
              <a:buChar char="•"/>
            </a:pPr>
            <a:r>
              <a:rPr lang="en-GB" sz="2000" dirty="0">
                <a:latin typeface="Arial" charset="0"/>
                <a:ea typeface="Arial" charset="0"/>
                <a:cs typeface="Arial" charset="0"/>
              </a:rPr>
              <a:t>implementing an EU-wide monitoring system to track progress towards a </a:t>
            </a:r>
            <a:r>
              <a:rPr lang="en-GB" sz="2000" b="1" dirty="0">
                <a:latin typeface="Arial" charset="0"/>
                <a:ea typeface="Arial" charset="0"/>
                <a:cs typeface="Arial" charset="0"/>
              </a:rPr>
              <a:t>sustainable and circular bioeconomy</a:t>
            </a:r>
            <a:r>
              <a:rPr lang="en-GB" sz="2000" dirty="0">
                <a:latin typeface="Arial" charset="0"/>
                <a:ea typeface="Arial" charset="0"/>
                <a:cs typeface="Arial" charset="0"/>
              </a:rPr>
              <a:t>.</a:t>
            </a:r>
          </a:p>
          <a:p>
            <a:pPr lvl="1"/>
            <a:endParaRPr lang="en-GB" sz="2000" dirty="0">
              <a:latin typeface="Arial" charset="0"/>
              <a:ea typeface="Arial" charset="0"/>
              <a:cs typeface="Arial" charset="0"/>
            </a:endParaRPr>
          </a:p>
          <a:p>
            <a:pPr marL="742950" lvl="1" indent="-285750">
              <a:buFont typeface="Arial" charset="0"/>
              <a:buChar char="•"/>
            </a:pPr>
            <a:r>
              <a:rPr lang="en-GB" sz="2000" dirty="0">
                <a:latin typeface="Arial" charset="0"/>
                <a:ea typeface="Arial" charset="0"/>
                <a:cs typeface="Arial" charset="0"/>
              </a:rPr>
              <a:t>providing guidance on how best to operate the bioeconomy within </a:t>
            </a:r>
            <a:r>
              <a:rPr lang="en-GB" sz="2000" b="1" dirty="0">
                <a:latin typeface="Arial" charset="0"/>
                <a:ea typeface="Arial" charset="0"/>
                <a:cs typeface="Arial" charset="0"/>
              </a:rPr>
              <a:t>safe ecological limits</a:t>
            </a:r>
            <a:r>
              <a:rPr lang="en-GB" sz="2000" dirty="0">
                <a:latin typeface="Arial" charset="0"/>
                <a:ea typeface="Arial" charset="0"/>
                <a:cs typeface="Arial" charset="0"/>
              </a:rPr>
              <a:t>. </a:t>
            </a:r>
          </a:p>
        </p:txBody>
      </p:sp>
      <p:sp>
        <p:nvSpPr>
          <p:cNvPr id="9" name="Rectangle 8"/>
          <p:cNvSpPr/>
          <p:nvPr/>
        </p:nvSpPr>
        <p:spPr>
          <a:xfrm>
            <a:off x="155302" y="1137361"/>
            <a:ext cx="11693935" cy="1569660"/>
          </a:xfrm>
          <a:prstGeom prst="rect">
            <a:avLst/>
          </a:prstGeom>
        </p:spPr>
        <p:txBody>
          <a:bodyPr wrap="square">
            <a:spAutoFit/>
          </a:bodyPr>
          <a:lstStyle/>
          <a:p>
            <a:pPr algn="ctr"/>
            <a:r>
              <a:rPr lang="en-GB" sz="3200" b="1" spc="100" dirty="0">
                <a:solidFill>
                  <a:srgbClr val="C00000"/>
                </a:solidFill>
                <a:latin typeface="Roboto" panose="02000000000000000000" pitchFamily="2" charset="0"/>
                <a:ea typeface="Roboto" panose="02000000000000000000" pitchFamily="2" charset="0"/>
                <a:cs typeface="Arial" panose="020B0604020202020204" pitchFamily="34" charset="0"/>
              </a:rPr>
              <a:t>In addition to links to sustainability and climate change mitigation, it is critical that the bioeconomy operates within safe ecological limits.</a:t>
            </a:r>
          </a:p>
        </p:txBody>
      </p:sp>
      <p:sp>
        <p:nvSpPr>
          <p:cNvPr id="23" name="Textfeld 1">
            <a:extLst>
              <a:ext uri="{FF2B5EF4-FFF2-40B4-BE49-F238E27FC236}">
                <a16:creationId xmlns:a16="http://schemas.microsoft.com/office/drawing/2014/main" id="{916C075C-E486-8B40-A758-F39602688645}"/>
              </a:ext>
            </a:extLst>
          </p:cNvPr>
          <p:cNvSpPr txBox="1"/>
          <p:nvPr/>
        </p:nvSpPr>
        <p:spPr>
          <a:xfrm>
            <a:off x="6335555" y="111488"/>
            <a:ext cx="5735452"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Ecological limits</a:t>
            </a:r>
          </a:p>
        </p:txBody>
      </p:sp>
      <p:pic>
        <p:nvPicPr>
          <p:cNvPr id="2" name="Picture 1"/>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421824" y="3103983"/>
            <a:ext cx="5504219" cy="2933328"/>
          </a:xfrm>
          <a:prstGeom prst="rect">
            <a:avLst/>
          </a:prstGeom>
        </p:spPr>
      </p:pic>
    </p:spTree>
    <p:extLst>
      <p:ext uri="{BB962C8B-B14F-4D97-AF65-F5344CB8AC3E}">
        <p14:creationId xmlns:p14="http://schemas.microsoft.com/office/powerpoint/2010/main" val="1246070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23" name="Textfeld 1">
            <a:extLst>
              <a:ext uri="{FF2B5EF4-FFF2-40B4-BE49-F238E27FC236}">
                <a16:creationId xmlns:a16="http://schemas.microsoft.com/office/drawing/2014/main" id="{916C075C-E486-8B40-A758-F39602688645}"/>
              </a:ext>
            </a:extLst>
          </p:cNvPr>
          <p:cNvSpPr txBox="1"/>
          <p:nvPr/>
        </p:nvSpPr>
        <p:spPr>
          <a:xfrm>
            <a:off x="6106886" y="-42781"/>
            <a:ext cx="5891693" cy="954107"/>
          </a:xfrm>
          <a:prstGeom prst="rect">
            <a:avLst/>
          </a:prstGeom>
          <a:noFill/>
        </p:spPr>
        <p:txBody>
          <a:bodyPr wrap="square" rtlCol="0">
            <a:spAutoFit/>
          </a:bodyPr>
          <a:lstStyle/>
          <a:p>
            <a:pPr algn="r"/>
            <a:r>
              <a:rPr lang="en-GB" sz="2800" b="1" spc="100" dirty="0">
                <a:solidFill>
                  <a:schemeClr val="bg1"/>
                </a:solidFill>
                <a:ea typeface="Roboto" panose="02000000000000000000" pitchFamily="2" charset="0"/>
                <a:cs typeface="Arial" panose="020B0604020202020204" pitchFamily="34" charset="0"/>
              </a:rPr>
              <a:t>Bioeconomy challenges: </a:t>
            </a:r>
            <a:r>
              <a:rPr lang="en-GB" sz="2800" b="1" dirty="0">
                <a:solidFill>
                  <a:schemeClr val="bg1"/>
                </a:solidFill>
              </a:rPr>
              <a:t>Resource Provision and Biodiversity loss</a:t>
            </a:r>
          </a:p>
        </p:txBody>
      </p:sp>
      <p:sp>
        <p:nvSpPr>
          <p:cNvPr id="5" name="Rectangle 4"/>
          <p:cNvSpPr/>
          <p:nvPr/>
        </p:nvSpPr>
        <p:spPr>
          <a:xfrm>
            <a:off x="457597" y="1650714"/>
            <a:ext cx="11396545" cy="4401205"/>
          </a:xfrm>
          <a:prstGeom prst="rect">
            <a:avLst/>
          </a:prstGeom>
        </p:spPr>
        <p:txBody>
          <a:bodyPr wrap="square">
            <a:spAutoFit/>
          </a:bodyPr>
          <a:lstStyle/>
          <a:p>
            <a:r>
              <a:rPr lang="en-US" sz="2800" dirty="0"/>
              <a:t>Bioproducts are derived from renewable biological resources. The bioeconomy makes use of many different biomass resources, from crops to forests to microorganisms. Without these </a:t>
            </a:r>
            <a:r>
              <a:rPr lang="en-US" sz="2800" dirty="0" err="1"/>
              <a:t>feedstocks</a:t>
            </a:r>
            <a:r>
              <a:rPr lang="en-US" sz="2800" dirty="0"/>
              <a:t>, there would be no bioeconomy. </a:t>
            </a:r>
          </a:p>
          <a:p>
            <a:endParaRPr lang="en-US" sz="2800" dirty="0"/>
          </a:p>
          <a:p>
            <a:r>
              <a:rPr lang="en-US" sz="2800" dirty="0"/>
              <a:t>It is critical that the bioeconomy does not compete with food production and does not affect biodiversity. For example, marginal lands may not be used for food production but may be important for biodiversity</a:t>
            </a:r>
            <a:endParaRPr lang="en-GB" sz="2800" dirty="0"/>
          </a:p>
          <a:p>
            <a:endParaRPr lang="en-GB" sz="2800" dirty="0"/>
          </a:p>
          <a:p>
            <a:r>
              <a:rPr lang="en-GB" sz="2800" dirty="0"/>
              <a:t>It is therefore fundamental to carry a biodiversity assessment.</a:t>
            </a:r>
          </a:p>
        </p:txBody>
      </p:sp>
    </p:spTree>
    <p:extLst>
      <p:ext uri="{BB962C8B-B14F-4D97-AF65-F5344CB8AC3E}">
        <p14:creationId xmlns:p14="http://schemas.microsoft.com/office/powerpoint/2010/main" val="50669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085114" y="-1"/>
            <a:ext cx="6106886" cy="107641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
            <a:ext cx="6106886" cy="1076411"/>
          </a:xfrm>
          <a:prstGeom prst="rect">
            <a:avLst/>
          </a:prstGeom>
        </p:spPr>
      </p:pic>
      <p:sp>
        <p:nvSpPr>
          <p:cNvPr id="7" name="Rectangle 6"/>
          <p:cNvSpPr/>
          <p:nvPr/>
        </p:nvSpPr>
        <p:spPr>
          <a:xfrm>
            <a:off x="1573116" y="1579379"/>
            <a:ext cx="9359801" cy="954107"/>
          </a:xfrm>
          <a:prstGeom prst="rect">
            <a:avLst/>
          </a:prstGeom>
        </p:spPr>
        <p:txBody>
          <a:bodyPr wrap="square">
            <a:spAutoFit/>
          </a:bodyPr>
          <a:lstStyle/>
          <a:p>
            <a:pPr algn="ctr"/>
            <a:r>
              <a:rPr lang="en-GB" sz="2800" b="1" dirty="0">
                <a:solidFill>
                  <a:srgbClr val="008BDF"/>
                </a:solidFill>
              </a:rPr>
              <a:t>What are examples of bioeconomy </a:t>
            </a:r>
            <a:r>
              <a:rPr lang="en-GB" sz="2800" b="1" dirty="0" err="1">
                <a:solidFill>
                  <a:srgbClr val="008BDF"/>
                </a:solidFill>
              </a:rPr>
              <a:t>feedstocks</a:t>
            </a:r>
            <a:r>
              <a:rPr lang="en-GB" sz="2800" b="1" dirty="0">
                <a:solidFill>
                  <a:srgbClr val="008BDF"/>
                </a:solidFill>
              </a:rPr>
              <a:t> (or raw materials) in the forestry sector?</a:t>
            </a:r>
          </a:p>
        </p:txBody>
      </p:sp>
      <p:sp>
        <p:nvSpPr>
          <p:cNvPr id="3" name="TextBox 2"/>
          <p:cNvSpPr txBox="1"/>
          <p:nvPr/>
        </p:nvSpPr>
        <p:spPr>
          <a:xfrm>
            <a:off x="1320800" y="3067197"/>
            <a:ext cx="9499600" cy="3046988"/>
          </a:xfrm>
          <a:prstGeom prst="rect">
            <a:avLst/>
          </a:prstGeom>
          <a:noFill/>
        </p:spPr>
        <p:txBody>
          <a:bodyPr wrap="square" rtlCol="0">
            <a:spAutoFit/>
          </a:bodyPr>
          <a:lstStyle/>
          <a:p>
            <a:pPr algn="ctr"/>
            <a:r>
              <a:rPr lang="en-GB" sz="3200" dirty="0"/>
              <a:t>In groups of two write a list of all the bioeconomy </a:t>
            </a:r>
            <a:r>
              <a:rPr lang="en-GB" sz="3200" dirty="0" err="1"/>
              <a:t>feedstocks</a:t>
            </a:r>
            <a:r>
              <a:rPr lang="en-GB" sz="3200" dirty="0"/>
              <a:t> (or raw materials) from the forestry sector that you can think of.</a:t>
            </a:r>
          </a:p>
          <a:p>
            <a:pPr algn="ctr"/>
            <a:endParaRPr lang="en-GB" sz="3200" dirty="0"/>
          </a:p>
          <a:p>
            <a:pPr algn="ctr"/>
            <a:r>
              <a:rPr lang="en-GB" sz="3200" dirty="0">
                <a:solidFill>
                  <a:srgbClr val="C00000"/>
                </a:solidFill>
              </a:rPr>
              <a:t>You have 2 minutes</a:t>
            </a:r>
            <a:endParaRPr lang="en-US" sz="3200" dirty="0">
              <a:solidFill>
                <a:srgbClr val="C00000"/>
              </a:solidFill>
            </a:endParaRPr>
          </a:p>
          <a:p>
            <a:pPr algn="ctr"/>
            <a:endParaRPr lang="en-US" sz="3200" dirty="0"/>
          </a:p>
        </p:txBody>
      </p:sp>
      <p:sp>
        <p:nvSpPr>
          <p:cNvPr id="8" name="Textfeld 1">
            <a:extLst>
              <a:ext uri="{FF2B5EF4-FFF2-40B4-BE49-F238E27FC236}">
                <a16:creationId xmlns:a16="http://schemas.microsoft.com/office/drawing/2014/main" id="{916C075C-E486-8B40-A758-F39602688645}"/>
              </a:ext>
            </a:extLst>
          </p:cNvPr>
          <p:cNvSpPr txBox="1"/>
          <p:nvPr/>
        </p:nvSpPr>
        <p:spPr>
          <a:xfrm>
            <a:off x="8001000" y="237978"/>
            <a:ext cx="4095732" cy="587932"/>
          </a:xfrm>
          <a:prstGeom prst="rect">
            <a:avLst/>
          </a:prstGeom>
          <a:noFill/>
        </p:spPr>
        <p:txBody>
          <a:bodyPr wrap="square" rtlCol="0">
            <a:spAutoFit/>
          </a:bodyPr>
          <a:lstStyle/>
          <a:p>
            <a:r>
              <a:rPr lang="en-GB" sz="3200" dirty="0">
                <a:solidFill>
                  <a:schemeClr val="bg1"/>
                </a:solidFill>
                <a:latin typeface="Trebuchet MS" panose="020B0603020202020204"/>
                <a:ea typeface="+mj-ea"/>
                <a:cs typeface="+mj-cs"/>
              </a:rPr>
              <a:t>Forestry Feedstock</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726802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085114" y="-1"/>
            <a:ext cx="6106886" cy="107641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 name="Textfeld 1">
            <a:extLst>
              <a:ext uri="{FF2B5EF4-FFF2-40B4-BE49-F238E27FC236}">
                <a16:creationId xmlns:a16="http://schemas.microsoft.com/office/drawing/2014/main" id="{916C075C-E486-8B40-A758-F39602688645}"/>
              </a:ext>
            </a:extLst>
          </p:cNvPr>
          <p:cNvSpPr txBox="1"/>
          <p:nvPr/>
        </p:nvSpPr>
        <p:spPr>
          <a:xfrm>
            <a:off x="8001000" y="237978"/>
            <a:ext cx="4095732" cy="587932"/>
          </a:xfrm>
          <a:prstGeom prst="rect">
            <a:avLst/>
          </a:prstGeom>
          <a:noFill/>
        </p:spPr>
        <p:txBody>
          <a:bodyPr wrap="square" rtlCol="0">
            <a:spAutoFit/>
          </a:bodyPr>
          <a:lstStyle/>
          <a:p>
            <a:r>
              <a:rPr lang="en-GB" sz="3200" dirty="0">
                <a:solidFill>
                  <a:schemeClr val="bg1"/>
                </a:solidFill>
                <a:latin typeface="Trebuchet MS" panose="020B0603020202020204"/>
                <a:ea typeface="+mj-ea"/>
                <a:cs typeface="+mj-cs"/>
              </a:rPr>
              <a:t>Forestry Feedstock</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
            <a:ext cx="6106886" cy="1076411"/>
          </a:xfrm>
          <a:prstGeom prst="rect">
            <a:avLst/>
          </a:prstGeom>
        </p:spPr>
      </p:pic>
      <p:sp>
        <p:nvSpPr>
          <p:cNvPr id="6" name="Rectangle 5"/>
          <p:cNvSpPr/>
          <p:nvPr/>
        </p:nvSpPr>
        <p:spPr>
          <a:xfrm>
            <a:off x="1595111" y="2601015"/>
            <a:ext cx="9879133" cy="1938992"/>
          </a:xfrm>
          <a:prstGeom prst="rect">
            <a:avLst/>
          </a:prstGeom>
        </p:spPr>
        <p:txBody>
          <a:bodyPr wrap="square" numCol="3">
            <a:spAutoFit/>
          </a:bodyPr>
          <a:lstStyle/>
          <a:p>
            <a:pPr marL="342900" indent="-342900">
              <a:buFont typeface="Arial" charset="0"/>
              <a:buChar char="•"/>
            </a:pPr>
            <a:r>
              <a:rPr lang="en-US" sz="2400" dirty="0"/>
              <a:t>Bamboo</a:t>
            </a:r>
          </a:p>
          <a:p>
            <a:pPr marL="342900" indent="-342900">
              <a:buFont typeface="Arial" charset="0"/>
              <a:buChar char="•"/>
            </a:pPr>
            <a:r>
              <a:rPr lang="en-US" sz="2400" dirty="0"/>
              <a:t>Bark</a:t>
            </a:r>
          </a:p>
          <a:p>
            <a:pPr marL="342900" indent="-342900">
              <a:buFont typeface="Arial" charset="0"/>
              <a:buChar char="•"/>
            </a:pPr>
            <a:r>
              <a:rPr lang="en-US" sz="2400" dirty="0"/>
              <a:t>Branches</a:t>
            </a:r>
          </a:p>
          <a:p>
            <a:pPr marL="342900" indent="-342900">
              <a:buFont typeface="Arial" charset="0"/>
              <a:buChar char="•"/>
            </a:pPr>
            <a:r>
              <a:rPr lang="en-US" sz="2400" dirty="0"/>
              <a:t>Black liquor</a:t>
            </a:r>
          </a:p>
          <a:p>
            <a:pPr marL="342900" indent="-342900">
              <a:buFont typeface="Arial" charset="0"/>
              <a:buChar char="•"/>
            </a:pPr>
            <a:r>
              <a:rPr lang="en-GB" sz="2400" dirty="0"/>
              <a:t>Cellulose</a:t>
            </a:r>
          </a:p>
          <a:p>
            <a:pPr marL="342900" indent="-342900">
              <a:buFont typeface="Arial" charset="0"/>
              <a:buChar char="•"/>
            </a:pPr>
            <a:r>
              <a:rPr lang="en-US" sz="2400" dirty="0"/>
              <a:t>Hardwood</a:t>
            </a:r>
          </a:p>
          <a:p>
            <a:pPr marL="342900" indent="-342900">
              <a:buFont typeface="Arial" charset="0"/>
              <a:buChar char="•"/>
            </a:pPr>
            <a:r>
              <a:rPr lang="en-US" sz="2400" dirty="0"/>
              <a:t>Lignin</a:t>
            </a:r>
          </a:p>
          <a:p>
            <a:pPr marL="342900" indent="-342900">
              <a:buFont typeface="Arial" charset="0"/>
              <a:buChar char="•"/>
            </a:pPr>
            <a:r>
              <a:rPr lang="en-US" sz="2400" dirty="0"/>
              <a:t>Leaves</a:t>
            </a:r>
          </a:p>
          <a:p>
            <a:pPr marL="342900" indent="-342900">
              <a:buFont typeface="Arial" charset="0"/>
              <a:buChar char="•"/>
            </a:pPr>
            <a:r>
              <a:rPr lang="en-US" sz="2400" dirty="0"/>
              <a:t>Post-consumer wood</a:t>
            </a:r>
          </a:p>
          <a:p>
            <a:pPr marL="342900" indent="-342900">
              <a:buFont typeface="Arial" charset="0"/>
              <a:buChar char="•"/>
            </a:pPr>
            <a:r>
              <a:rPr lang="en-US" sz="2400" dirty="0"/>
              <a:t>Softwood</a:t>
            </a:r>
          </a:p>
          <a:p>
            <a:pPr marL="342900" indent="-342900">
              <a:buFont typeface="Arial" charset="0"/>
              <a:buChar char="•"/>
            </a:pPr>
            <a:r>
              <a:rPr lang="en-US" sz="2400" dirty="0"/>
              <a:t>Sawdust</a:t>
            </a:r>
          </a:p>
          <a:p>
            <a:pPr marL="342900" indent="-342900">
              <a:buFont typeface="Arial" charset="0"/>
              <a:buChar char="•"/>
            </a:pPr>
            <a:r>
              <a:rPr lang="en-US" sz="2400" dirty="0"/>
              <a:t>Stumps</a:t>
            </a:r>
          </a:p>
          <a:p>
            <a:pPr marL="342900" indent="-342900">
              <a:buFont typeface="Arial" charset="0"/>
              <a:buChar char="•"/>
            </a:pPr>
            <a:r>
              <a:rPr lang="en-US" sz="2400" dirty="0"/>
              <a:t>Wood pellets</a:t>
            </a:r>
          </a:p>
        </p:txBody>
      </p:sp>
      <p:sp>
        <p:nvSpPr>
          <p:cNvPr id="7" name="Rectangle 6"/>
          <p:cNvSpPr/>
          <p:nvPr/>
        </p:nvSpPr>
        <p:spPr>
          <a:xfrm>
            <a:off x="409302" y="1589914"/>
            <a:ext cx="11687430" cy="523220"/>
          </a:xfrm>
          <a:prstGeom prst="rect">
            <a:avLst/>
          </a:prstGeom>
        </p:spPr>
        <p:txBody>
          <a:bodyPr wrap="none">
            <a:spAutoFit/>
          </a:bodyPr>
          <a:lstStyle/>
          <a:p>
            <a:r>
              <a:rPr lang="en-GB" sz="2800" b="1" dirty="0">
                <a:solidFill>
                  <a:srgbClr val="008BDF"/>
                </a:solidFill>
              </a:rPr>
              <a:t>Examples of bioeconomy </a:t>
            </a:r>
            <a:r>
              <a:rPr lang="en-GB" sz="2800" b="1" dirty="0" err="1">
                <a:solidFill>
                  <a:srgbClr val="008BDF"/>
                </a:solidFill>
              </a:rPr>
              <a:t>feedstocks</a:t>
            </a:r>
            <a:r>
              <a:rPr lang="en-GB" sz="2800" b="1" dirty="0">
                <a:solidFill>
                  <a:srgbClr val="008BDF"/>
                </a:solidFill>
              </a:rPr>
              <a:t> (or raw materials) in the forestry sector</a:t>
            </a:r>
            <a:endParaRPr lang="en-US" sz="2800" b="1" dirty="0">
              <a:solidFill>
                <a:srgbClr val="008BDF"/>
              </a:solidFill>
            </a:endParaRPr>
          </a:p>
        </p:txBody>
      </p:sp>
      <p:sp>
        <p:nvSpPr>
          <p:cNvPr id="8" name="Rectangle 7"/>
          <p:cNvSpPr/>
          <p:nvPr/>
        </p:nvSpPr>
        <p:spPr>
          <a:xfrm>
            <a:off x="482600" y="5669657"/>
            <a:ext cx="10566400" cy="923330"/>
          </a:xfrm>
          <a:prstGeom prst="rect">
            <a:avLst/>
          </a:prstGeom>
        </p:spPr>
        <p:txBody>
          <a:bodyPr wrap="square">
            <a:spAutoFit/>
          </a:bodyPr>
          <a:lstStyle/>
          <a:p>
            <a:r>
              <a:rPr lang="en-GB" dirty="0"/>
              <a:t>Source: Bio-based Industries Consortium (2019), Examples of bioeconomy </a:t>
            </a:r>
            <a:r>
              <a:rPr lang="en-GB" dirty="0" err="1"/>
              <a:t>feedstocks</a:t>
            </a:r>
            <a:r>
              <a:rPr lang="en-GB" dirty="0"/>
              <a:t>. </a:t>
            </a:r>
            <a:r>
              <a:rPr lang="en-GB" dirty="0">
                <a:hlinkClick r:id="rId4"/>
              </a:rPr>
              <a:t>https://ec.europa.eu/knowledge4policy/glossary/feedstock_en</a:t>
            </a:r>
            <a:endParaRPr lang="en-GB" dirty="0"/>
          </a:p>
          <a:p>
            <a:endParaRPr lang="en-GB" dirty="0"/>
          </a:p>
        </p:txBody>
      </p:sp>
    </p:spTree>
    <p:extLst>
      <p:ext uri="{BB962C8B-B14F-4D97-AF65-F5344CB8AC3E}">
        <p14:creationId xmlns:p14="http://schemas.microsoft.com/office/powerpoint/2010/main" val="1520244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24479" y="-162011"/>
            <a:ext cx="6067520" cy="107641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0" name="Textfeld 9">
            <a:extLst>
              <a:ext uri="{FF2B5EF4-FFF2-40B4-BE49-F238E27FC236}">
                <a16:creationId xmlns:a16="http://schemas.microsoft.com/office/drawing/2014/main" id="{8DA0CED4-49C8-2449-95D6-706ECBA6F632}"/>
              </a:ext>
            </a:extLst>
          </p:cNvPr>
          <p:cNvSpPr txBox="1"/>
          <p:nvPr/>
        </p:nvSpPr>
        <p:spPr>
          <a:xfrm>
            <a:off x="186465" y="1169008"/>
            <a:ext cx="5593652" cy="954107"/>
          </a:xfrm>
          <a:prstGeom prst="rect">
            <a:avLst/>
          </a:prstGeom>
          <a:noFill/>
        </p:spPr>
        <p:txBody>
          <a:bodyPr wrap="square" rtlCol="0" anchor="t">
            <a:spAutoFit/>
          </a:bodyPr>
          <a:lstStyle/>
          <a:p>
            <a:pPr>
              <a:spcAft>
                <a:spcPts val="2400"/>
              </a:spcAft>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What are forest bioeconomy </a:t>
            </a:r>
            <a:r>
              <a:rPr lang="en-GB" sz="2800" b="1" dirty="0" err="1">
                <a:solidFill>
                  <a:srgbClr val="AE0917"/>
                </a:solidFill>
                <a:latin typeface="Roboto" panose="02000000000000000000" pitchFamily="2" charset="0"/>
                <a:ea typeface="Roboto" panose="02000000000000000000" pitchFamily="2" charset="0"/>
                <a:cs typeface="Arial" panose="020B0604020202020204" pitchFamily="34" charset="0"/>
              </a:rPr>
              <a:t>feedstocks</a:t>
            </a: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a:t>
            </a:r>
          </a:p>
        </p:txBody>
      </p:sp>
      <p:sp>
        <p:nvSpPr>
          <p:cNvPr id="2" name="Textfeld 1">
            <a:extLst>
              <a:ext uri="{FF2B5EF4-FFF2-40B4-BE49-F238E27FC236}">
                <a16:creationId xmlns:a16="http://schemas.microsoft.com/office/drawing/2014/main" id="{916C075C-E486-8B40-A758-F39602688645}"/>
              </a:ext>
            </a:extLst>
          </p:cNvPr>
          <p:cNvSpPr txBox="1"/>
          <p:nvPr/>
        </p:nvSpPr>
        <p:spPr>
          <a:xfrm>
            <a:off x="5889884" y="9090"/>
            <a:ext cx="6170680" cy="523220"/>
          </a:xfrm>
          <a:prstGeom prst="rect">
            <a:avLst/>
          </a:prstGeom>
          <a:noFill/>
        </p:spPr>
        <p:txBody>
          <a:bodyPr wrap="square" rtlCol="0">
            <a:spAutoFit/>
          </a:bodyPr>
          <a:lstStyle/>
          <a:p>
            <a:pPr algn="r"/>
            <a:r>
              <a:rPr lang="en-GB" sz="2800">
                <a:solidFill>
                  <a:schemeClr val="bg1"/>
                </a:solidFill>
                <a:latin typeface="Trebuchet MS" panose="020B0603020202020204"/>
              </a:rPr>
              <a:t>Forestry Feedstock</a:t>
            </a:r>
            <a:endParaRPr lang="en-GB" sz="3200" b="1" spc="10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1" name="Textfeld 10">
            <a:extLst>
              <a:ext uri="{FF2B5EF4-FFF2-40B4-BE49-F238E27FC236}">
                <a16:creationId xmlns:a16="http://schemas.microsoft.com/office/drawing/2014/main" id="{2CEE3F43-1D49-AC41-9147-A5D867F350CA}"/>
              </a:ext>
            </a:extLst>
          </p:cNvPr>
          <p:cNvSpPr txBox="1"/>
          <p:nvPr/>
        </p:nvSpPr>
        <p:spPr>
          <a:xfrm>
            <a:off x="6812473" y="3790507"/>
            <a:ext cx="4325503" cy="892552"/>
          </a:xfrm>
          <a:prstGeom prst="rect">
            <a:avLst/>
          </a:prstGeom>
          <a:noFill/>
        </p:spPr>
        <p:txBody>
          <a:bodyPr wrap="square" rtlCol="0" anchor="t">
            <a:spAutoFit/>
          </a:bodyPr>
          <a:lstStyle/>
          <a:p>
            <a:endParaRPr lang="en-US" dirty="0"/>
          </a:p>
          <a:p>
            <a:pPr marL="285750" indent="-285750">
              <a:buFont typeface="Arial" panose="020B0604020202020204" pitchFamily="34" charset="0"/>
              <a:buChar char="•"/>
            </a:pPr>
            <a:endParaRPr lang="en-US" dirty="0"/>
          </a:p>
          <a:p>
            <a:pPr marL="285750" indent="-285750" algn="just">
              <a:spcAft>
                <a:spcPts val="2400"/>
              </a:spcAft>
              <a:buClr>
                <a:srgbClr val="C00000"/>
              </a:buClr>
              <a:buSzPct val="100000"/>
              <a:buFont typeface="Arial" panose="020B0604020202020204" pitchFamily="34" charset="0"/>
              <a:buChar char="•"/>
            </a:pPr>
            <a:endParaRPr lang="en-GB" sz="1600" dirty="0">
              <a:latin typeface="Roboto" panose="02000000000000000000" pitchFamily="2" charset="0"/>
              <a:ea typeface="Roboto" panose="02000000000000000000" pitchFamily="2" charset="0"/>
              <a:cs typeface="Arial" panose="020B0604020202020204" pitchFamily="34" charset="0"/>
            </a:endParaRPr>
          </a:p>
        </p:txBody>
      </p:sp>
      <p:pic>
        <p:nvPicPr>
          <p:cNvPr id="3" name="Picture 2">
            <a:extLst>
              <a:ext uri="{FF2B5EF4-FFF2-40B4-BE49-F238E27FC236}">
                <a16:creationId xmlns:a16="http://schemas.microsoft.com/office/drawing/2014/main" id="{4D0F7AB8-1E16-4FB7-AEEC-33346811E16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7206"/>
          <a:stretch/>
        </p:blipFill>
        <p:spPr>
          <a:xfrm>
            <a:off x="6050002" y="977882"/>
            <a:ext cx="6102669" cy="5880118"/>
          </a:xfrm>
          <a:prstGeom prst="rect">
            <a:avLst/>
          </a:prstGeom>
        </p:spPr>
      </p:pic>
      <p:sp>
        <p:nvSpPr>
          <p:cNvPr id="13" name="TextBox 12">
            <a:extLst>
              <a:ext uri="{FF2B5EF4-FFF2-40B4-BE49-F238E27FC236}">
                <a16:creationId xmlns:a16="http://schemas.microsoft.com/office/drawing/2014/main" id="{DC84E5F7-01A3-4800-A144-D65C256421C1}"/>
              </a:ext>
            </a:extLst>
          </p:cNvPr>
          <p:cNvSpPr txBox="1"/>
          <p:nvPr/>
        </p:nvSpPr>
        <p:spPr>
          <a:xfrm>
            <a:off x="3709944" y="6407763"/>
            <a:ext cx="3102529" cy="338554"/>
          </a:xfrm>
          <a:prstGeom prst="rect">
            <a:avLst/>
          </a:prstGeom>
          <a:noFill/>
        </p:spPr>
        <p:txBody>
          <a:bodyPr wrap="square" rtlCol="0">
            <a:spAutoFit/>
          </a:bodyPr>
          <a:lstStyle/>
          <a:p>
            <a:r>
              <a:rPr lang="en-US" sz="1600" dirty="0"/>
              <a:t>Source: </a:t>
            </a:r>
            <a:r>
              <a:rPr lang="en-GB" sz="1600" dirty="0"/>
              <a:t>Forest Pedagogics (2016) </a:t>
            </a:r>
            <a:r>
              <a:rPr lang="en-US" sz="1600" dirty="0"/>
              <a:t> </a:t>
            </a:r>
            <a:endParaRPr lang="en-GB" sz="1600" dirty="0"/>
          </a:p>
        </p:txBody>
      </p:sp>
      <p:pic>
        <p:nvPicPr>
          <p:cNvPr id="17" name="Picture 16">
            <a:extLst>
              <a:ext uri="{FF2B5EF4-FFF2-40B4-BE49-F238E27FC236}">
                <a16:creationId xmlns:a16="http://schemas.microsoft.com/office/drawing/2014/main" id="{2A8FFCB7-BC2B-41E7-8607-D5414ECA277B}"/>
              </a:ext>
            </a:extLst>
          </p:cNvPr>
          <p:cNvPicPr>
            <a:picLocks noChangeAspect="1"/>
          </p:cNvPicPr>
          <p:nvPr/>
        </p:nvPicPr>
        <p:blipFill>
          <a:blip r:embed="rId5"/>
          <a:stretch>
            <a:fillRect/>
          </a:stretch>
        </p:blipFill>
        <p:spPr>
          <a:xfrm>
            <a:off x="3417660" y="1869026"/>
            <a:ext cx="3028121" cy="1622365"/>
          </a:xfrm>
          <a:prstGeom prst="rect">
            <a:avLst/>
          </a:prstGeom>
        </p:spPr>
      </p:pic>
      <p:pic>
        <p:nvPicPr>
          <p:cNvPr id="18" name="Picture 17">
            <a:extLst>
              <a:ext uri="{FF2B5EF4-FFF2-40B4-BE49-F238E27FC236}">
                <a16:creationId xmlns:a16="http://schemas.microsoft.com/office/drawing/2014/main" id="{41B6F268-E9D0-4E21-9DB5-92BEEED9611B}"/>
              </a:ext>
            </a:extLst>
          </p:cNvPr>
          <p:cNvPicPr>
            <a:picLocks noChangeAspect="1"/>
          </p:cNvPicPr>
          <p:nvPr/>
        </p:nvPicPr>
        <p:blipFill>
          <a:blip r:embed="rId6"/>
          <a:stretch>
            <a:fillRect/>
          </a:stretch>
        </p:blipFill>
        <p:spPr>
          <a:xfrm>
            <a:off x="412759" y="4135051"/>
            <a:ext cx="2866611" cy="1832321"/>
          </a:xfrm>
          <a:prstGeom prst="rect">
            <a:avLst/>
          </a:prstGeom>
        </p:spPr>
      </p:pic>
      <p:sp>
        <p:nvSpPr>
          <p:cNvPr id="19" name="TextBox 18">
            <a:extLst>
              <a:ext uri="{FF2B5EF4-FFF2-40B4-BE49-F238E27FC236}">
                <a16:creationId xmlns:a16="http://schemas.microsoft.com/office/drawing/2014/main" id="{C958059D-27B2-4FD4-BD3F-AD0F1FF64A63}"/>
              </a:ext>
            </a:extLst>
          </p:cNvPr>
          <p:cNvSpPr txBox="1"/>
          <p:nvPr/>
        </p:nvSpPr>
        <p:spPr>
          <a:xfrm>
            <a:off x="370448" y="5920486"/>
            <a:ext cx="2548142" cy="307777"/>
          </a:xfrm>
          <a:prstGeom prst="rect">
            <a:avLst/>
          </a:prstGeom>
          <a:noFill/>
        </p:spPr>
        <p:txBody>
          <a:bodyPr wrap="square" rtlCol="0">
            <a:spAutoFit/>
          </a:bodyPr>
          <a:lstStyle/>
          <a:p>
            <a:r>
              <a:rPr lang="en-US" sz="1400" dirty="0"/>
              <a:t>Forestry residue (</a:t>
            </a:r>
            <a:r>
              <a:rPr lang="en-GB" sz="1400" dirty="0"/>
              <a:t>EERE</a:t>
            </a:r>
            <a:r>
              <a:rPr lang="en-US" sz="1400" dirty="0"/>
              <a:t>, 2020)</a:t>
            </a:r>
            <a:endParaRPr lang="en-GB" sz="1400" dirty="0"/>
          </a:p>
        </p:txBody>
      </p:sp>
      <p:sp>
        <p:nvSpPr>
          <p:cNvPr id="20" name="TextBox 19">
            <a:extLst>
              <a:ext uri="{FF2B5EF4-FFF2-40B4-BE49-F238E27FC236}">
                <a16:creationId xmlns:a16="http://schemas.microsoft.com/office/drawing/2014/main" id="{751AA6C3-0BEC-49B2-9150-E33900DBE58D}"/>
              </a:ext>
            </a:extLst>
          </p:cNvPr>
          <p:cNvSpPr txBox="1"/>
          <p:nvPr/>
        </p:nvSpPr>
        <p:spPr>
          <a:xfrm>
            <a:off x="3365272" y="3434711"/>
            <a:ext cx="2759207" cy="523220"/>
          </a:xfrm>
          <a:prstGeom prst="rect">
            <a:avLst/>
          </a:prstGeom>
          <a:noFill/>
        </p:spPr>
        <p:txBody>
          <a:bodyPr wrap="square" rtlCol="0">
            <a:spAutoFit/>
          </a:bodyPr>
          <a:lstStyle/>
          <a:p>
            <a:r>
              <a:rPr lang="en-US" sz="1400" dirty="0"/>
              <a:t>Sawdust (</a:t>
            </a:r>
            <a:r>
              <a:rPr lang="en-US" sz="1400" dirty="0" err="1"/>
              <a:t>Colmorgen</a:t>
            </a:r>
            <a:r>
              <a:rPr lang="en-US" sz="1400" dirty="0"/>
              <a:t> and </a:t>
            </a:r>
            <a:r>
              <a:rPr lang="en-US" sz="1400" dirty="0" err="1"/>
              <a:t>Khajawa</a:t>
            </a:r>
            <a:r>
              <a:rPr lang="en-US" sz="1400" dirty="0"/>
              <a:t>, 2019)</a:t>
            </a:r>
            <a:r>
              <a:rPr lang="en-GB" sz="1400" dirty="0"/>
              <a:t> </a:t>
            </a:r>
          </a:p>
        </p:txBody>
      </p:sp>
    </p:spTree>
    <p:extLst>
      <p:ext uri="{BB962C8B-B14F-4D97-AF65-F5344CB8AC3E}">
        <p14:creationId xmlns:p14="http://schemas.microsoft.com/office/powerpoint/2010/main" val="30562441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7525</TotalTime>
  <Words>6769</Words>
  <Application>Microsoft Macintosh PowerPoint</Application>
  <PresentationFormat>Widescreen</PresentationFormat>
  <Paragraphs>401</Paragraphs>
  <Slides>25</Slides>
  <Notes>25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Calibri</vt:lpstr>
      <vt:lpstr>Calibri Light</vt:lpstr>
      <vt:lpstr>Roboto</vt:lpstr>
      <vt:lpstr>Roboto Light</vt:lpstr>
      <vt:lpstr>Roboto Medium</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does the forest bioeconomy lead to sustainable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Beatrice Morel</dc:creator>
  <cp:lastModifiedBy>Clément Robijns</cp:lastModifiedBy>
  <cp:revision>134</cp:revision>
  <dcterms:created xsi:type="dcterms:W3CDTF">2020-02-04T21:22:44Z</dcterms:created>
  <dcterms:modified xsi:type="dcterms:W3CDTF">2020-11-13T10:30:25Z</dcterms:modified>
</cp:coreProperties>
</file>