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37" r:id="rId2"/>
    <p:sldId id="354" r:id="rId3"/>
    <p:sldId id="368" r:id="rId4"/>
    <p:sldId id="366" r:id="rId5"/>
    <p:sldId id="369" r:id="rId6"/>
    <p:sldId id="370" r:id="rId7"/>
    <p:sldId id="364" r:id="rId8"/>
    <p:sldId id="365" r:id="rId9"/>
    <p:sldId id="327" r:id="rId10"/>
    <p:sldId id="322" r:id="rId11"/>
    <p:sldId id="351" r:id="rId12"/>
    <p:sldId id="344" r:id="rId13"/>
    <p:sldId id="348" r:id="rId14"/>
    <p:sldId id="345" r:id="rId15"/>
    <p:sldId id="346" r:id="rId16"/>
    <p:sldId id="347" r:id="rId17"/>
    <p:sldId id="333" r:id="rId18"/>
    <p:sldId id="355" r:id="rId19"/>
    <p:sldId id="324" r:id="rId20"/>
    <p:sldId id="358" r:id="rId21"/>
    <p:sldId id="360" r:id="rId22"/>
    <p:sldId id="359" r:id="rId23"/>
    <p:sldId id="361" r:id="rId24"/>
    <p:sldId id="362" r:id="rId25"/>
    <p:sldId id="363" r:id="rId2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ce Morel" initials="BM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9588" autoAdjust="0"/>
  </p:normalViewPr>
  <p:slideViewPr>
    <p:cSldViewPr snapToGrid="0">
      <p:cViewPr varScale="1">
        <p:scale>
          <a:sx n="99" d="100"/>
          <a:sy n="99" d="100"/>
        </p:scale>
        <p:origin x="234" y="72"/>
      </p:cViewPr>
      <p:guideLst/>
    </p:cSldViewPr>
  </p:slideViewPr>
  <p:outlineViewPr>
    <p:cViewPr>
      <p:scale>
        <a:sx n="33" d="100"/>
        <a:sy n="33" d="100"/>
      </p:scale>
      <p:origin x="0" y="-1842"/>
    </p:cViewPr>
  </p:outlineViewPr>
  <p:notesTextViewPr>
    <p:cViewPr>
      <p:scale>
        <a:sx n="1" d="1"/>
        <a:sy n="1" d="1"/>
      </p:scale>
      <p:origin x="0" y="-726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4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2E8653-0A4D-4D6B-9519-C1A9698785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BC9928-D56C-4357-86C1-8461ADEA3A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D75C79A-7CC5-401E-9B6D-19D6863CD135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86AF4-5C92-47C5-82F4-0947418387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13E7C-6559-47A3-BADF-E6F3EF68A0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50BA1AA-6CAA-41C2-8026-44B5E4E954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646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AA43007-A0AA-4011-B606-4CC927A15F7C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4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C06AA30-1F3A-40F5-B663-9003C0E10A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375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MnTl0XV_F4" TargetMode="External"/><Relationship Id="rId3" Type="http://schemas.openxmlformats.org/officeDocument/2006/relationships/hyperlink" Target="https://www.youtube.com/watch?v=w8JaCLECuM4&amp;t=8s" TargetMode="External"/><Relationship Id="rId7" Type="http://schemas.openxmlformats.org/officeDocument/2006/relationships/hyperlink" Target="https://www.youtube.com/watch?v=OvpD52n1olM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2xvXkOMRTs4" TargetMode="External"/><Relationship Id="rId11" Type="http://schemas.openxmlformats.org/officeDocument/2006/relationships/hyperlink" Target="https://www.youtube.com/watch?v=D5KNcdsT2lY&amp;t=68s" TargetMode="External"/><Relationship Id="rId5" Type="http://schemas.openxmlformats.org/officeDocument/2006/relationships/hyperlink" Target="https://bloom-bioeconomy.eu/wp-content/uploads/2019/01/BLOOM-Factsheet-What-is-the-Bioeconomy.pdf" TargetMode="External"/><Relationship Id="rId10" Type="http://schemas.openxmlformats.org/officeDocument/2006/relationships/hyperlink" Target="https://www.youtube.com/watch?v=oPadmhfDAjk" TargetMode="External"/><Relationship Id="rId4" Type="http://schemas.openxmlformats.org/officeDocument/2006/relationships/hyperlink" Target="http://www.bio-step.eu/fileadmin/BioSTEP/Bio_documents/BioSTEP_Bioeconomy-in-everyday-life_Glasgow_Exhibition-Guide.pdf" TargetMode="External"/><Relationship Id="rId9" Type="http://schemas.openxmlformats.org/officeDocument/2006/relationships/hyperlink" Target="https://www.youtube.com/watch?v=fJJCkwyHaKA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abledevelopment.un.org/?menu=1300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consortium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consortium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be-rural.eu/wp-content/uploads/2020/03/BE-Rural_D2.5_Handbook.pdf" TargetMode="External"/><Relationship Id="rId4" Type="http://schemas.openxmlformats.org/officeDocument/2006/relationships/hyperlink" Target="http://www.biofuelmachines.com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consortium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iogreen-energy.com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consortiu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consortiu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tipbioenergy.eu/value-chains/feedstocks/forestry/wood-chips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oekonomierat.de/fileadmin/profiles_for_map/Country_profile_Latvia_1.pd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iolat.lv/en/products/hofi-en/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d-good.co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lapac.co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odio.fi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wnfoam.pt/en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ax.com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innovation-regions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bioeconomy/pdf/ec_bioeconomy_strategy_2018.pdf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fRN_hHeIK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research/bioeconomy/pdf/ec_bioeconomy_strategy_2018.pdf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ommission/news/new-bioeconomy-strategy-sustainable-europe-2018-oct-11-0_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02.safelinks.protection.outlook.com/?url=https://www.sciencedirect.com/science/article/abs/pii/S0921800918308115&amp;data=02|01|elsa.joao@strath.ac.uk|cd9b09a7de14463d665608d813a81961|631e0763153347eba5cd0457bee5944e|0|0|637280960594483913&amp;sdata=OF9qjOzeXVu24IZ6RuYTJiWurAzaY5DX79fuy8fdPgw=&amp;reserved=0" TargetMode="External"/><Relationship Id="rId5" Type="http://schemas.openxmlformats.org/officeDocument/2006/relationships/hyperlink" Target="https://eur02.safelinks.protection.outlook.com/?url=https://www.sciencedirect.com/science/article/pii/S0921800918317178&amp;data=02|01|elsa.joao@strath.ac.uk|cd9b09a7de14463d665608d813a81961|631e0763153347eba5cd0457bee5944e|0|0|637280960594483913&amp;sdata=s3f/d0i6XeeboMqvkuRQhNF+nw7GQKpjQBfvA37wysg=&amp;reserved=0" TargetMode="External"/><Relationship Id="rId4" Type="http://schemas.openxmlformats.org/officeDocument/2006/relationships/hyperlink" Target="https://ec.europa.eu/research/bioeconomy/pdf/ec_bioeconomy_actions_2018.pdf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nfcc.co.uk/news-big-bioeconomy-challenges-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knowledge4policy/glossary/feedstock_en" TargetMode="External"/><Relationship Id="rId7" Type="http://schemas.openxmlformats.org/officeDocument/2006/relationships/hyperlink" Target="https://www.nnfcc.co.uk/feedstock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loom-bioeconomy.eu/wp-content/uploads/2019/01/BLOOM-Factsheet-What-is-the-Bioeconomy.pdf" TargetMode="External"/><Relationship Id="rId5" Type="http://schemas.openxmlformats.org/officeDocument/2006/relationships/hyperlink" Target="https://ec.europa.eu/research/bioeconomy/pdf/publications/bioeconomy_development_in_eu_regions.pdf" TargetMode="External"/><Relationship Id="rId4" Type="http://schemas.openxmlformats.org/officeDocument/2006/relationships/hyperlink" Target="https://biconsortium.eu/bioeconomy-feedstocks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forestpedagogics.eu/mediadateien/biri-2016/Bioeconomy_Teaching-material.pdf" TargetMode="External"/><Relationship Id="rId7" Type="http://schemas.openxmlformats.org/officeDocument/2006/relationships/hyperlink" Target="http://www.bioways.eu/download.php?f=150&amp;l=en&amp;key=441a4e6a27f83a8e828b802c37adc6e1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nprobio.innovation-procurement.org/fileadmin/user_upload/Factsheets/Factsheet_n_1.pdf" TargetMode="External"/><Relationship Id="rId5" Type="http://schemas.openxmlformats.org/officeDocument/2006/relationships/hyperlink" Target="https://be-rural.eu/wp-content/uploads/2019/10/BE-Rural_D2.1_Small-scale_technology_options.pdf" TargetMode="External"/><Relationship Id="rId4" Type="http://schemas.openxmlformats.org/officeDocument/2006/relationships/hyperlink" Target="https://www.energy.gov/eere/bioenergy/biomass-feedstock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видеоклипа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уводния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17 и 34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видеоклипа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продължителност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около 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044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Финландия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 *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пусни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*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базирана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Финландия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https://www.youtube.com/watch?v=w8JaCLECuM4&amp;t=8s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наясно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това,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нашето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иновативните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заместване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момента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изкопаеми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по-добри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момента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“(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BioSTEP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(2016)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Изложбена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брошура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Глазгоу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http://www.bio-step.eu/fileadmin/BioSTEP/Bio_documents/BioSTEP_Bioeconomy-in-everyday-life_Glasgow_Exhibition-Guide.pdf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Информационен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BLOOM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въвеждане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(BLOOM Factsheet What is the bioeconomy (2019)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https://bloom-bioeconomy.eu/wp-content/uploads/2019/01/BLOOM-Factsheet-What-is-the-Bioeconomy.pdf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b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Алтернативи на видео в слайд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започва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тук!“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Https://www.youtube.com/watch?v=2xvXkOMRTs4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Университет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Хохенхайм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https://www.youtube.com/watch?v=OvpD52n1olM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‘ERIFORE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изследователска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инфраструктура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’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8"/>
              </a:rPr>
              <a:t>https://www.youtube.com/watch?v=eMnTl0XV_F4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Норвегия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9"/>
              </a:rPr>
              <a:t>https://www.youtube.com/watch?v=fJJCkwyHaKA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‘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Център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знания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’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10"/>
              </a:rPr>
              <a:t>https://www.youtube.com/watch?v=oPadmhfDAjk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11"/>
              </a:rPr>
              <a:t>https://www.youtube.com/watch?v=D5KNcdsT2lY&amp;t=68s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US" sz="13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329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2015 г.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Програмата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2030 г.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Уебсайт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[https://sustainabledevelopment.un.org/?menu=1300]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смятате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значение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дадете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уебсайт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https://sustainabledevelopment.un.org/?menu=1300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]):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15, 13, 12)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курсив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останалата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2.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Прекратяване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продоволствена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сигурност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по-късно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здравословна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напитка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*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7.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надеждна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модерна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особено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стърготини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пелети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изгарят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преминаването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помогне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*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8.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приобщаващ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заетост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достоен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труд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нарастващата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места,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Видземе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Курземе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9.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Изграждане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инфраструктура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приобщаваща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индустриализация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12.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ефективността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интегрирането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практиките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циркулярност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аспект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изчерпване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*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13.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спешни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действия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борба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неговите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алтернативи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изкопаемите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обикновено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по-ниски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въглеродни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отпечатъци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емисии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когато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14.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Запазване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океаните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моретата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морските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*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означава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навлизане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замърсяване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океаните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засягане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морския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замърсява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водите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*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ЦУР 15.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възстановяване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сухоземните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борба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опустиняването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обръщане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деградацията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загубата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*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най-значимата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базирана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помогне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реверсиране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деградацията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загубата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*ЦУР 17.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средствата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изпълнение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съживяване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партньорство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*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по-подходящи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15..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347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механична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обработка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пулпата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потоци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суспензия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реология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Spinnova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микрофибрилирана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опише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пастообразна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смляна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пулпата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преминава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дюза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въртят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подравняват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потока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създавайки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еластична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мрежа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Използвайки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патентованата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изсушава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Резултатът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пухкав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твърд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подходящ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прежда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Единственият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процеса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изпарената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връща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процеса. (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 and Khawaja, 2019).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Colmorgen, F., Khawaja, C. (2019):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BE-Rural Project,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WIP Renewable Energies, Munich, Germany.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 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Spinnova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https://spinnova.com/wp-content/uploads/2018/06/Spinnova-vimeo-20180507.mp4?_=1 [3 minutes] –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90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Пелетизирането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агломерация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налягане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механичните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физични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твърдите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Процесът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уплътняване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образуването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по-светли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частици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повърхност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хомогенизиране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механичните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плътността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транспортните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манипулаторните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изходната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10-15%,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постигнат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физически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свойства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 and Khawaja, 2019)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Colmorgen, F., Khawaja, C. (2019):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BE-Rural Project,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WIP Renewable Energies, Munich.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Фирма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GEMCO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http://www.biofuelmachines.com/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Процесът на </a:t>
            </a:r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пелетизиране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включва следните стъпки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(Colmorgen, Khawaja and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Rutz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(2020)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Първоначално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размера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нарязване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малък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стърготини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Сушене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8-12%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смилане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помощта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чукова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мелница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смила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парчета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диаметър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5 mm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Пелетиране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гранулите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екструдират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помощта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специални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матрици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високо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налягане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температури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омекотяват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лигнина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пелетата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Охлаждане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позволява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пелетите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станат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твърди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Опаковане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товарене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камиони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Colmorgen, F., Khawaja, C. and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Rutz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D., (2020): 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Наръчник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местни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базирани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достъпен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https://be-rural.eu/wp-content/uploads/2020/03/BE-Rural_D2.5_Handbook.pdf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476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“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Пиролизата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термично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разлагане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високи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температури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инертна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Обработката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образуването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молекули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необратимо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Изключването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кислород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обработката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провокира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високо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енергийно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получените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по-добър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характер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оригиналния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Biogreen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®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фосилна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пиролиза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позволява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преобразуват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био-базирани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излъчва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въглерод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замества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петролна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въглерод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Biogreen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®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допринася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декарбонизацията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Biogreen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®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непрекъснат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базиран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Spirajoule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®,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ексклузивен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термична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обработка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Основният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елемент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процеса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винтов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транспортьор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кух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нагрява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ниско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напрежение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(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 and Khawaja, 2019)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Colmorgen, F., Khawaja, C. (2019):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BE-Rural Project,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WIP Renewable Energies, Munich.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Biogreen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©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гъвкаво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пиролиза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биовъглища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нефт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твърди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газ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вашите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Уебсайт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http://www.biogreen-energy.com/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374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Spawnfoam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позволява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иновативен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биокомпозитен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гъби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добавки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агропромишленост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стопанство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нарязана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смесена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процеса.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Ключът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Spawnfoam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мицел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свързващ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агент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частиците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накрая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композитният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пресован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формован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форми,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желаната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продукцияt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” (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 and Khawaja, 2019).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Colmorgen, F., Khawaja, C. (2019):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BE-Rural Project,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WIP Renewable Energies, Munich.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554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Erpék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Ind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мобилен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блок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дърворезитба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захранван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базата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стопанство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общините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Дърворезът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монтиран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шаси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ремарке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изключително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гъвкав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подходящ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повърхности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дърворезът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задвижва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вграден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дизелов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двигател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мощност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60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к.с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автономно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външно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захранване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Подаването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дробилката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извършва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ръчно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15 м3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наразяна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Обемът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25%,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транспортният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логистичен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по-опростен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по-евтин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”. (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 and Khawaja, 2019)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Colmorgen, F., Khawaja, C. (2019):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BE-Rural Project,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WIP Renewable Energies, Munich.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Дървените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стърготини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разделени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групи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стърготини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трупи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пънове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Дървени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необработени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рециклирана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отрязъци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Нарязване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остатъчни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стърготини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дъскорезница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Дървесни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стърготини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къса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ротация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енергийни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“(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(2020)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стърготини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http://www.etipbioenergy.eu/value-chains/feedstocks/forestry/wood-chips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29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Латвийската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биоиокономи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по-устойчиви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чисти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Профил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Латвия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https://biooekonomierat.de/fileadmin/profiles_for_map/Country_profile_Latvia_1.pdf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Изображение и продуктова информация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Biolat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‘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Healthy drink Ho-Fi 0.05 %’ (2020a)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достъпно 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https://www.biolat.lv/en/products/hofi-en/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648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ЦУР?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изделия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https://www.wild-good.com/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779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произвеждат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по-нататъшни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инвестиции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развитие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латвийските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Познайте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обясните.Обсъдете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предимствата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желал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купи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https://www.sulapac.com/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75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Прегледайте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накратко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говори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865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Познайте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процента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покажете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Обсъдете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предимствата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недостатъците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корито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https://woodio.fi/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831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Водещият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попита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покажат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Spawnfoam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(2020)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 налични 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http://www.spawnfoam.pt/en/#products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348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Обсъдете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използваме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изкопаеми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https://www.drax.com/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79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 summary points.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6AA30-1F3A-40F5-B663-9003C0E10A4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621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Забележки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говорителя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Оставете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участниците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841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BE-Rural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пет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отворени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(OIP)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съвместно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Видземе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Курземе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Латвия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изтъняване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изкоренени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премахване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свръхрастеж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изоставени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многогодишни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биорафинерия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Струмица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Северна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Македония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оползотворяването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битови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Шчецин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Висла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дребномащабния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риболов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недостатъчно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ниско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разположени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Ковасна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Румъния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фрагментирани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вериги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прилагането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окръга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машиностроене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BE-Rural (2020),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Иновационни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достъпен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https://be-rural.eu/innovation-regions/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18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важна.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извън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предотврати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изчерпването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поколения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стабилността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планетата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стимули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търговците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Актуализирана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дирекция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адрес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https://ec.europa.eu/research/bioeconomy/pdf/ec_bioeconomy_strategy_2018.pdf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902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контекст</a:t>
            </a:r>
            <a:r>
              <a:rPr lang="bg-BG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портфолиото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дефинира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съхранение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предоставяне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насочени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(Bell et al., 2018).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Bell, J., Paula, L., Dodd, T.,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Németh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Nanou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C., Mega, V. и Campos, P. (2018).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Амбицията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ЕС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изгради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водещата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несигурните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изискват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иновативни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биотехнология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40: 25–30.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 </a:t>
            </a:r>
            <a:r>
              <a:rPr lang="en-GB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9 </a:t>
            </a:r>
            <a:r>
              <a:rPr lang="en-GB" sz="1800" b="1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секунди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):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https://www.youtube.com/watch?v=RfRN_hHeIKk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Езиците за субтитри на видеото включват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български, латвийски, македонски, полски и румънски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дадете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контекст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биопродуктите.Кръговата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рамка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развитието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му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компонентите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материалите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най-голяма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полезност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цялото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(EC, 2018).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-18415" algn="just"/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Актуализирана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дирекция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i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de-DE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https://ec.europa.eu/research/bioeconomy/pdf/ec_bioeconomy_strategy_2018.pdf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3797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tabLst>
                <a:tab pos="574675" algn="l"/>
              </a:tabLst>
            </a:pP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de-DE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справим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проблемите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Националните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специфични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публикацията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2018 г.;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.“ Допълнителна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https://ec.europa.eu/commission/news/new-bioeconomy-strategy-sustainable-europe-2018-oct-11-0_en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четива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EC (2018),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Възстановяване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https://ec.europa.eu/research/bioeconomy/pdf/ec_bioeconomy_actions_2018.pdf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по-напреднало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Giampietro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растеж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162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143-156. 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https://www.sciencedirect.com/science/article/pii/S0921800918317178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Vivien, F. D.,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Nieddu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Befort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N.,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Debref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R., &amp;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Giampietro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Отвличането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159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189-197. 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https://www.sciencedirect.com/science/article/abs/pii/S0921800918308115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65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Ключово четиво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Bioecomomy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Consultants (2018), ГОЛЕМИ БИОИКОНОМИЧ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 ПРЕДИЗВИКАТЕЛСТВА - ЧАСТ 2. </a:t>
            </a:r>
            <a:r>
              <a:rPr lang="en-US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https://www.nnfcc.co.uk/news-big-bioeconomy-challenges-2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Brownlie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S.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(2013), IAIA fast tips No. 5 -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Международна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асоциация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(IAIA).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https://www.iaia.org/fasttips.php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>
              <a:tabLst>
                <a:tab pos="574675" algn="l"/>
              </a:tabLst>
            </a:pP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предизвикателства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”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ЦУР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Преходът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сложен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разнообразие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косвени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кумулативни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нуждата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(EIA) и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стратегическа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(SEA).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  <a:tab pos="574675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Нетни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положителни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резултати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йерархия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смекчаването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биогоривата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3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Помолете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напишат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списък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изходни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Следващият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списък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класифицира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листа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гората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20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Bio-based Industries Consortium (2019),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https://ec.europa.eu/knowledge4policy/glossary/feedstock_en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Списък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изходните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кора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пелети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):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Kонсорциум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био-базирани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(2020)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https://biconsortium.eu/bioeconomy-feedstocks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Установено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заинтересовани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голям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интерес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стопанство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Дървесината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целулозно-хартиената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строителен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изолационен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биополимери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композити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въглеродни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химикали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интелигентни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опаковъчни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шведска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Федерация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2013 г.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2017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https://ec.europa.eu/research/bioeconomy/pdf/publications/bioeconomy_development_in_eu_regions.pdf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</a:t>
            </a:r>
            <a:r>
              <a:rPr lang="de-DE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полагат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усилия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заменят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изкопаемите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използвайки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иновативни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“(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Информационен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BLOOM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(2019),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достъпно 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https://bloom-bioeconomy.eu/wp-content/uploads/2019/01/BLOOM-Factsheet-What-is-the-Bioeconomy.pdf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играят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централна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роля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150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генериране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770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TWh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първична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година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210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TWh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12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TWh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"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Национален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център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нехранителни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(NNFCC)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https://www.nnfcc.co.uk/feedstocks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989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Посочете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лигнинът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широк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спектър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блок-схема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Списък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лигнин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блок-схема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педагогика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(2016) 11-ти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конгрес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педагогика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2016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Учебен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http://forestpedagogics.eu/mediadateien/biri-2016/Bioeconomy_Teaching-material.pdf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Енергийна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ефективност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(EERE) (2020),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https://www.energy.gov/eere/bioenergy/biomass-feedstocks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Sawdust: Colmorgen, F., Khawaja, C. (2019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биоикономики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 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https://be-rural.eu/wp-content/uploads/2019/10/BE-Rural_D2.1_Small-scale_technology_options.pdf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/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InnProBio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„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Информационен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лист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№ 1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представляват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?“,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остъпни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de-DE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https://innprobio.innovation-procurement.org/fileadmin/user_upload/Factsheets/Factsheet_n_1.pdf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Понастоящем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експлоатират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приблизително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490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суха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включително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хартия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традиционни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Около 245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годишно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дървообработващата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целулозно-хартиената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240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топлинна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електрическа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висок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дял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главно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лигниновата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мащаб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дървесина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превърнати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усъвършенствани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биогорива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междинни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Съображенията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обаче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важни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увеличаването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добива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определен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момент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неизбежно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доведе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компромиси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производителността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Освен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съображенията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съществуват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ограничения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биомаса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изходна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”-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Tsagaraki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E.,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Karachaliou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E.,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Delioglanis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I.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Kouzi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E. (2017)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Био-базирани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налично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[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http://www.bioways.eu/download.php?f=150&amp;l=en&amp;key=441a4e6a27f83a8e828b802c37adc6e1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 p.5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14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9207-1B3F-4A9D-963F-3A600CBFA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5CBA8C-4F06-40A1-814B-1DE1F44DE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4D8A6-B90D-4FE2-9F2B-6B903818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107-E8E6-4991-A9C4-A47E7EB0F8B1}" type="datetime1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F6144-7DF6-47ED-A9B0-BC71017F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498B7-A4EA-4A5F-8A2B-A97E0700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02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42E5-70F3-4B11-8BD5-BACDEF09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6C3C1-4F13-4DAA-B1BE-6859A0D41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766FB-5D9B-49FF-B223-3B725049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C06C8-B2A4-4CBC-8300-383122FACF3B}" type="datetime1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F62-2C10-45AA-86D3-C58A64D3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A3B92-4BF0-49E5-903F-552AB9679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5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DBE8A-2AEA-44EF-9A92-75A597997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8F513-D256-43A9-9122-5C71024E0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2ACB-FB3B-4DB1-AC61-03B3C49B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EA8B-8496-4274-9A0C-7E88DC5FEF06}" type="datetime1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4C9D0-38E0-4413-B88C-4265072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5F2F-9E47-46E7-8D42-F6A060E6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93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86CB-262E-4AD0-BCAD-784EFA8F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E625-0BC7-4E89-9FFC-4536F2830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F67C2-C1E7-4CEF-90C8-46701B0B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F6CAF-209E-4DE4-8FE8-DF4FD1BA38DC}" type="datetime1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0D917-AB47-4570-9527-990E594A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36D67-4D71-4447-9E5E-5EFC7B42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7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714A-BDC3-4AFF-9687-5D11D16F8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54E9C-AA1D-4088-BD84-C860CAE2F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49C21-97FB-4D28-BD71-F84593FF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CA7A-F252-4BB6-8B29-E9257024D361}" type="datetime1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3880B-5784-47AD-911D-D92A228F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F34E2-D4B5-4E6C-83A7-70B42DF6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35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08B18-FA5F-45B4-A538-9129408B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05051-EA7B-459F-97DD-DEEE25AA6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8A6D2-C1A1-44D8-9106-92740245E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405A5-21FF-401C-B0F0-85778A43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CD23-CBD3-4FDA-B6F6-1BC6C3339BD7}" type="datetime1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2ECD1-9251-482E-B0D5-B4EADE00D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598-F096-486A-A0F5-AE181FC5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73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CDE4-7A84-4E3A-BB5E-71F182DC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F52D2-5CC7-4C03-B46A-A8324A4D8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D870F-058C-4406-8514-A748073DA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91662-F2D4-4999-AF6C-75132716F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A6B85-1D82-4260-B309-EFE4DBDAF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24EAC-A97B-4E32-8AF5-3D474E23D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8B2E-1C14-4EBC-BD19-7D4265483240}" type="datetime1">
              <a:rPr lang="en-GB" smtClean="0"/>
              <a:t>26/11/2020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51299-8F7A-42FB-8C9C-7DF6E27F5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D642B3-5C2E-4530-908C-F2692CC1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36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87F2E-351D-4E43-AE22-09117C78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37A85-2E03-4B91-BFE1-6D88BCCE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29C9-096B-4B76-BFDA-759A2CD3328B}" type="datetime1">
              <a:rPr lang="en-GB" smtClean="0"/>
              <a:t>26/11/2020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56B00-0DF0-482C-8230-C1ACA127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34666-E243-47D2-98D3-357AA4BA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72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AEB3C-F873-451E-85BC-C4C92D37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D9E5A-0BDE-4859-BEC4-A2429C02A86D}" type="datetime1">
              <a:rPr lang="en-GB" smtClean="0"/>
              <a:t>26/11/2020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57D56-41D6-4292-BFE3-CB69959F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91F6F-7DDA-46EC-9869-20787846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01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93A3B-5A79-4B5E-92AC-ACF1DCB0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BF2EF-DCC0-4D71-AE8B-3BAE1CF81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04D6C-4E6F-485D-8FE2-009CFB361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DBED2-FCCB-42EE-9360-AF31F2A75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9055-E7D9-4D96-8E17-EBD78C1CB4E8}" type="datetime1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449C3-5625-47BB-9804-F48B2415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B0BA6-2DC4-45EF-A494-BD64F43E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63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0A14-8B96-4AC4-96EA-2D5459E86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82055-BBC0-413B-B42C-F9E2C7FF6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3F7E0-21D7-4AF9-9225-26F3A182B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0B498-B32B-48DB-ACEE-6867C743D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263B-D2D6-46D4-BDE0-24824C3C7188}" type="datetime1">
              <a:rPr lang="en-GB" smtClean="0"/>
              <a:t>26/11/2020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55B0B-96C7-4DDE-9F12-858907D6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Forest Bioeconomy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EE620-33DC-4F85-942E-FE113DBD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08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14DB4-D92C-43E7-B250-3E26FF95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97670-8221-479F-9C38-82C2BEF57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8452-DC4D-436E-AAD9-7526C0ACA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52F99-9191-49C3-87C2-5263FFACE02A}" type="datetime1">
              <a:rPr lang="en-GB" smtClean="0"/>
              <a:t>26/11/2020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0AA8B-D1D6-43C5-9F6C-7DF5CF001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Forest Bioeconomy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5653F-E735-48D5-B3B0-AF5B7F09B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B18B-3227-450E-88C8-CFC567196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86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ww.youtube.com/watch?v=w8JaCLECuM4&amp;t=8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hyperlink" Target="https://be-rural.eu/innovation-regions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fRN_hHeIKk?feature=oembed" TargetMode="External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RfRN_hHeIKk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.europa.eu/knowledge4policy/glossary/feedstock_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3144033" y="0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089E2-1373-C34D-B297-36013F08ED63}"/>
              </a:ext>
            </a:extLst>
          </p:cNvPr>
          <p:cNvSpPr txBox="1"/>
          <p:nvPr/>
        </p:nvSpPr>
        <p:spPr>
          <a:xfrm>
            <a:off x="3659697" y="1438637"/>
            <a:ext cx="712953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4400" b="1" dirty="0">
                <a:solidFill>
                  <a:srgbClr val="FFF711"/>
                </a:solidFill>
                <a:latin typeface="Roboto Medium" pitchFamily="2" charset="0"/>
                <a:ea typeface="Roboto Medium" pitchFamily="2" charset="0"/>
                <a:cs typeface="Arial"/>
              </a:rPr>
              <a:t>Горска биоикономика</a:t>
            </a:r>
            <a:r>
              <a:rPr lang="en-GB" sz="4400" b="1" dirty="0">
                <a:solidFill>
                  <a:srgbClr val="FFF711"/>
                </a:solidFill>
                <a:latin typeface="Roboto Medium" pitchFamily="2" charset="0"/>
                <a:ea typeface="Roboto Medium" pitchFamily="2" charset="0"/>
                <a:cs typeface="Arial"/>
              </a:rPr>
              <a:t> 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94" y="-38904"/>
            <a:ext cx="2069841" cy="154425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318" y="3646714"/>
            <a:ext cx="9052682" cy="2342748"/>
          </a:xfrm>
          <a:prstGeom prst="rect">
            <a:avLst/>
          </a:prstGeom>
        </p:spPr>
      </p:pic>
      <p:sp>
        <p:nvSpPr>
          <p:cNvPr id="11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659697" y="6178587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3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06886" y="-1"/>
            <a:ext cx="6085113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582431" y="1333972"/>
            <a:ext cx="815944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Какво е горска биоикономика</a:t>
            </a:r>
            <a:r>
              <a:rPr lang="en-GB" sz="2800" b="1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66198" y="-47594"/>
            <a:ext cx="6025802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Видеоклип</a:t>
            </a:r>
            <a:r>
              <a:rPr lang="en-GB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32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Горска биоикономика</a:t>
            </a:r>
            <a:endParaRPr lang="en-GB" sz="32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80C69B4-48EE-8740-A0FC-9A9A3E40E8F0}"/>
              </a:ext>
            </a:extLst>
          </p:cNvPr>
          <p:cNvSpPr txBox="1"/>
          <p:nvPr/>
        </p:nvSpPr>
        <p:spPr>
          <a:xfrm>
            <a:off x="592668" y="5233662"/>
            <a:ext cx="108674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/>
            <a:endParaRPr lang="en-GB">
              <a:solidFill>
                <a:srgbClr val="3D8400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9525"/>
            <a:endParaRPr lang="en-GB" sz="2100">
              <a:solidFill>
                <a:srgbClr val="008BDF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52770-A111-40DD-B368-171DE3E92828}"/>
              </a:ext>
            </a:extLst>
          </p:cNvPr>
          <p:cNvSpPr txBox="1"/>
          <p:nvPr/>
        </p:nvSpPr>
        <p:spPr>
          <a:xfrm>
            <a:off x="1572378" y="6018901"/>
            <a:ext cx="932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/>
              <a:t>Видео-клип </a:t>
            </a:r>
            <a:r>
              <a:rPr lang="en-US" b="1"/>
              <a:t>(1 </a:t>
            </a:r>
            <a:r>
              <a:rPr lang="bg-BG" b="1"/>
              <a:t>минута и </a:t>
            </a:r>
            <a:r>
              <a:rPr lang="en-US" b="1"/>
              <a:t>43 </a:t>
            </a:r>
            <a:r>
              <a:rPr lang="bg-BG" b="1"/>
              <a:t>секунди</a:t>
            </a:r>
            <a:r>
              <a:rPr lang="en-US" b="1"/>
              <a:t>):</a:t>
            </a:r>
            <a:r>
              <a:rPr lang="en-US"/>
              <a:t> </a:t>
            </a:r>
            <a:r>
              <a:rPr lang="en-GB">
                <a:hlinkClick r:id="rId4"/>
              </a:rPr>
              <a:t>https://www.youtube.com/watch?v=w8JaCLECuM4&amp;t=8s</a:t>
            </a:r>
            <a:r>
              <a:rPr lang="en-GB"/>
              <a:t>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610" y="2210027"/>
            <a:ext cx="6470441" cy="37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F331F-7E0C-496A-9431-BF561063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89" y="764975"/>
            <a:ext cx="12049328" cy="925713"/>
          </a:xfrm>
        </p:spPr>
        <p:txBody>
          <a:bodyPr>
            <a:no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Roboto" panose="02000000000000000000"/>
              </a:rPr>
              <a:t>Как горската биоикономика води до устойчиво развитие</a:t>
            </a:r>
            <a:r>
              <a:rPr lang="en-GB" sz="2800" b="1">
                <a:solidFill>
                  <a:srgbClr val="C00000"/>
                </a:solidFill>
                <a:latin typeface="Roboto" panose="02000000000000000000"/>
              </a:rPr>
              <a:t>?</a:t>
            </a:r>
          </a:p>
        </p:txBody>
      </p:sp>
      <p:sp>
        <p:nvSpPr>
          <p:cNvPr id="7" name="Rechteck 14">
            <a:extLst>
              <a:ext uri="{FF2B5EF4-FFF2-40B4-BE49-F238E27FC236}">
                <a16:creationId xmlns:a16="http://schemas.microsoft.com/office/drawing/2014/main" id="{E6F3D2E9-D204-4C5E-B114-05ACF7C531E6}"/>
              </a:ext>
            </a:extLst>
          </p:cNvPr>
          <p:cNvSpPr/>
          <p:nvPr/>
        </p:nvSpPr>
        <p:spPr>
          <a:xfrm>
            <a:off x="6096001" y="-1"/>
            <a:ext cx="6106886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8" name="Grafik 15">
            <a:extLst>
              <a:ext uri="{FF2B5EF4-FFF2-40B4-BE49-F238E27FC236}">
                <a16:creationId xmlns:a16="http://schemas.microsoft.com/office/drawing/2014/main" id="{0BC7CE33-E801-4A11-A8A7-DD38181BBA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F30466-1CF9-4129-A6FE-42A4769D128B}"/>
              </a:ext>
            </a:extLst>
          </p:cNvPr>
          <p:cNvSpPr txBox="1"/>
          <p:nvPr/>
        </p:nvSpPr>
        <p:spPr>
          <a:xfrm>
            <a:off x="5443732" y="-91296"/>
            <a:ext cx="6871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ЦУР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bg-BG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свързани с горската биоикономика</a:t>
            </a:r>
            <a:endParaRPr lang="en-GB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6" name="Picture 2" descr="Image result for sdg 2">
            <a:extLst>
              <a:ext uri="{FF2B5EF4-FFF2-40B4-BE49-F238E27FC236}">
                <a16:creationId xmlns:a16="http://schemas.microsoft.com/office/drawing/2014/main" id="{C2507446-A458-4D64-8211-97B6C1F79E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49" y="1678291"/>
            <a:ext cx="2271600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dg 7">
            <a:extLst>
              <a:ext uri="{FF2B5EF4-FFF2-40B4-BE49-F238E27FC236}">
                <a16:creationId xmlns:a16="http://schemas.microsoft.com/office/drawing/2014/main" id="{A479C633-2E98-473E-82DA-3FBB7137E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6365" y="1685977"/>
            <a:ext cx="22772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dg 8">
            <a:extLst>
              <a:ext uri="{FF2B5EF4-FFF2-40B4-BE49-F238E27FC236}">
                <a16:creationId xmlns:a16="http://schemas.microsoft.com/office/drawing/2014/main" id="{AADA41FF-8501-4862-9323-7D556A77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060" y="1685977"/>
            <a:ext cx="2271600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sdg 9">
            <a:extLst>
              <a:ext uri="{FF2B5EF4-FFF2-40B4-BE49-F238E27FC236}">
                <a16:creationId xmlns:a16="http://schemas.microsoft.com/office/drawing/2014/main" id="{B736D664-D5F2-436E-BA4F-8F8E06162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564" y="1685977"/>
            <a:ext cx="2271600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dg 12">
            <a:extLst>
              <a:ext uri="{FF2B5EF4-FFF2-40B4-BE49-F238E27FC236}">
                <a16:creationId xmlns:a16="http://schemas.microsoft.com/office/drawing/2014/main" id="{C0314365-2D77-4786-8CC0-658864C3B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2068" y="1678291"/>
            <a:ext cx="2271600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sdg 13">
            <a:extLst>
              <a:ext uri="{FF2B5EF4-FFF2-40B4-BE49-F238E27FC236}">
                <a16:creationId xmlns:a16="http://schemas.microsoft.com/office/drawing/2014/main" id="{82AF32F5-BDE3-44FC-8F95-E0E91646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472" y="4193317"/>
            <a:ext cx="2226938" cy="222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sdg 14">
            <a:extLst>
              <a:ext uri="{FF2B5EF4-FFF2-40B4-BE49-F238E27FC236}">
                <a16:creationId xmlns:a16="http://schemas.microsoft.com/office/drawing/2014/main" id="{1FAC360A-EE65-4796-B119-34635FFD5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9256" y="4193316"/>
            <a:ext cx="2226937" cy="222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sdg 15">
            <a:extLst>
              <a:ext uri="{FF2B5EF4-FFF2-40B4-BE49-F238E27FC236}">
                <a16:creationId xmlns:a16="http://schemas.microsoft.com/office/drawing/2014/main" id="{D4C24FD8-3A07-46EB-BBF8-B890EC6C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8873" y="4193317"/>
            <a:ext cx="2226936" cy="222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sdg 17">
            <a:extLst>
              <a:ext uri="{FF2B5EF4-FFF2-40B4-BE49-F238E27FC236}">
                <a16:creationId xmlns:a16="http://schemas.microsoft.com/office/drawing/2014/main" id="{A8E011C7-3067-4F24-97DB-6F2019B1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682" y="4193317"/>
            <a:ext cx="2272334" cy="227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4">
            <a:extLst>
              <a:ext uri="{FF2B5EF4-FFF2-40B4-BE49-F238E27FC236}">
                <a16:creationId xmlns:a16="http://schemas.microsoft.com/office/drawing/2014/main" id="{C104A022-7203-4EAD-9BD6-2F04018BA489}"/>
              </a:ext>
            </a:extLst>
          </p:cNvPr>
          <p:cNvSpPr/>
          <p:nvPr/>
        </p:nvSpPr>
        <p:spPr>
          <a:xfrm>
            <a:off x="6037854" y="-180935"/>
            <a:ext cx="6154146" cy="1095334"/>
          </a:xfrm>
          <a:prstGeom prst="rect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B7D481E6-1FCF-44BF-92D1-6B069D6145C0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9">
            <a:extLst>
              <a:ext uri="{FF2B5EF4-FFF2-40B4-BE49-F238E27FC236}">
                <a16:creationId xmlns:a16="http://schemas.microsoft.com/office/drawing/2014/main" id="{D7E02A36-8972-473C-83ED-A4B696F7E35A}"/>
              </a:ext>
            </a:extLst>
          </p:cNvPr>
          <p:cNvSpPr txBox="1"/>
          <p:nvPr/>
        </p:nvSpPr>
        <p:spPr>
          <a:xfrm>
            <a:off x="251358" y="965009"/>
            <a:ext cx="5651430" cy="59400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Spinnova</a:t>
            </a:r>
            <a:r>
              <a:rPr lang="en-GB" sz="3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Ltd</a:t>
            </a:r>
          </a:p>
          <a:p>
            <a:pPr>
              <a:spcAft>
                <a:spcPts val="600"/>
              </a:spcAft>
            </a:pPr>
            <a:endParaRPr lang="en-GB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80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Технология, която може да превърне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дървесните влакна в прежда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без да използва вредни химикали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80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Произвежданите прежди са огнеустойчиви, антимикробни, топли като вълна и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естествено биоразградими</a:t>
            </a:r>
            <a:endParaRPr lang="en-GB" sz="20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80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Единственият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страничен продукт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изпарената вода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която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 използва повторно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в производството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80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Мащабируема технология, която може да използва </a:t>
            </a:r>
            <a:r>
              <a:rPr lang="ru-RU" sz="20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FSC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сертифицирана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дървесина вместо по-малко екологични влакна като  памук, вискоза или полиестер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180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Създаване на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нови и разширени стойностни вериги </a:t>
            </a:r>
            <a:endParaRPr lang="en-GB" sz="20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17AD17DE-AE96-4816-A612-23D2A3D4C542}"/>
              </a:ext>
            </a:extLst>
          </p:cNvPr>
          <p:cNvSpPr txBox="1"/>
          <p:nvPr/>
        </p:nvSpPr>
        <p:spPr>
          <a:xfrm>
            <a:off x="6267110" y="-50611"/>
            <a:ext cx="5924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Горска технология</a:t>
            </a:r>
            <a:r>
              <a:rPr lang="en-GB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Устойчиви дървесни влакна</a:t>
            </a:r>
            <a:endParaRPr lang="en-GB" sz="28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Grafik 15">
            <a:extLst>
              <a:ext uri="{FF2B5EF4-FFF2-40B4-BE49-F238E27FC236}">
                <a16:creationId xmlns:a16="http://schemas.microsoft.com/office/drawing/2014/main" id="{72562078-013F-4020-B474-7B700EDB51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54146" cy="1076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D660AA-519A-477E-AE57-6C67E5CFFA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837" y="1506360"/>
            <a:ext cx="5407621" cy="4541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92FA3D-A855-47D6-A970-69251551E10E}"/>
              </a:ext>
            </a:extLst>
          </p:cNvPr>
          <p:cNvSpPr txBox="1"/>
          <p:nvPr/>
        </p:nvSpPr>
        <p:spPr>
          <a:xfrm>
            <a:off x="6292873" y="6067198"/>
            <a:ext cx="3847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Source: </a:t>
            </a:r>
            <a:r>
              <a:rPr lang="en-US" sz="1600" err="1"/>
              <a:t>Spinnova</a:t>
            </a:r>
            <a:r>
              <a:rPr lang="en-US" sz="1600"/>
              <a:t>, 2020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2491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4">
            <a:extLst>
              <a:ext uri="{FF2B5EF4-FFF2-40B4-BE49-F238E27FC236}">
                <a16:creationId xmlns:a16="http://schemas.microsoft.com/office/drawing/2014/main" id="{065D595E-1335-4F87-9CFD-5AA6AA0DAA42}"/>
              </a:ext>
            </a:extLst>
          </p:cNvPr>
          <p:cNvSpPr/>
          <p:nvPr/>
        </p:nvSpPr>
        <p:spPr>
          <a:xfrm>
            <a:off x="6155870" y="-184962"/>
            <a:ext cx="6036130" cy="1099361"/>
          </a:xfrm>
          <a:prstGeom prst="rect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B22BEDC8-37B2-4BCB-B238-813C9AFE5FEA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9">
            <a:extLst>
              <a:ext uri="{FF2B5EF4-FFF2-40B4-BE49-F238E27FC236}">
                <a16:creationId xmlns:a16="http://schemas.microsoft.com/office/drawing/2014/main" id="{66BFC0AC-5F7F-4565-B901-1FF8C73798F6}"/>
              </a:ext>
            </a:extLst>
          </p:cNvPr>
          <p:cNvSpPr txBox="1"/>
          <p:nvPr/>
        </p:nvSpPr>
        <p:spPr>
          <a:xfrm>
            <a:off x="204312" y="1048615"/>
            <a:ext cx="6417553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GEMCO</a:t>
            </a:r>
            <a:r>
              <a:rPr lang="en-GB" sz="3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GB" sz="3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abc</a:t>
            </a:r>
            <a:r>
              <a:rPr lang="en-GB" sz="3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Machinery, </a:t>
            </a:r>
            <a:r>
              <a:rPr lang="en-GB" sz="3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AMISY</a:t>
            </a:r>
            <a:endParaRPr lang="en-GB" sz="32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Технология за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пелетизиране на твърди биогорива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–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която подобрява техните механични и физични свойства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например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повишена плътност и хомогенност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така </a:t>
            </a:r>
            <a:r>
              <a:rPr lang="ru-RU" sz="20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улеснява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транспорта и боравенето с </a:t>
            </a:r>
            <a:r>
              <a:rPr lang="ru-RU" sz="20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тях</a:t>
            </a:r>
            <a:endParaRPr lang="en-GB" sz="20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Могат да се използват различни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суровини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например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дървесни отпадъци, дървени стърготини, растителни остатъци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 да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 произвежда например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храна за животни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органични торове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биогориво</a:t>
            </a:r>
            <a:endParaRPr lang="en-GB" sz="20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Обработката на суровините в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малки местни инсталации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може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да създаде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нови местни потоци от доходи</a:t>
            </a:r>
            <a:endParaRPr lang="en-GB" sz="20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81D3847A-FE56-4706-9FBF-E1B09D60CEE3}"/>
              </a:ext>
            </a:extLst>
          </p:cNvPr>
          <p:cNvSpPr txBox="1"/>
          <p:nvPr/>
        </p:nvSpPr>
        <p:spPr>
          <a:xfrm>
            <a:off x="6198570" y="-162011"/>
            <a:ext cx="6410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Горска технология</a:t>
            </a:r>
            <a:r>
              <a:rPr lang="en-GB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Малки устройства за пелетизация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Grafik 15">
            <a:extLst>
              <a:ext uri="{FF2B5EF4-FFF2-40B4-BE49-F238E27FC236}">
                <a16:creationId xmlns:a16="http://schemas.microsoft.com/office/drawing/2014/main" id="{5A20F21C-9BF5-43A9-ADD8-AF76F4CB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62011"/>
            <a:ext cx="6155869" cy="1076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858B2A-C408-4693-BFEB-90D4F10EE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732" y="3875370"/>
            <a:ext cx="4784679" cy="20165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E26F5C-CBC4-44C8-A140-3A1CBB09714A}"/>
              </a:ext>
            </a:extLst>
          </p:cNvPr>
          <p:cNvSpPr txBox="1"/>
          <p:nvPr/>
        </p:nvSpPr>
        <p:spPr>
          <a:xfrm>
            <a:off x="7600950" y="6042294"/>
            <a:ext cx="459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Малка пелетна инсталация с капацитет  </a:t>
            </a:r>
            <a:r>
              <a:rPr lang="en-US" sz="1400" dirty="0"/>
              <a:t>50- 1100</a:t>
            </a:r>
            <a:r>
              <a:rPr lang="bg-BG" sz="1400" dirty="0"/>
              <a:t> Кг</a:t>
            </a:r>
            <a:r>
              <a:rPr lang="en-US" sz="1400" dirty="0"/>
              <a:t>/</a:t>
            </a:r>
            <a:r>
              <a:rPr lang="bg-BG" sz="1400" dirty="0"/>
              <a:t>ч в</a:t>
            </a:r>
            <a:r>
              <a:rPr lang="en-US" sz="1400" dirty="0"/>
              <a:t> </a:t>
            </a:r>
            <a:r>
              <a:rPr lang="en-US" sz="1400" dirty="0" err="1"/>
              <a:t>GEMCO</a:t>
            </a:r>
            <a:r>
              <a:rPr lang="en-US" sz="1400" dirty="0"/>
              <a:t> Energy. </a:t>
            </a:r>
            <a:r>
              <a:rPr lang="bg-BG" sz="1400" dirty="0"/>
              <a:t>Източник</a:t>
            </a:r>
            <a:r>
              <a:rPr lang="en-US" sz="1400" dirty="0"/>
              <a:t>: </a:t>
            </a:r>
            <a:r>
              <a:rPr lang="en-US" sz="1400" dirty="0" err="1"/>
              <a:t>Colmorgen</a:t>
            </a:r>
            <a:r>
              <a:rPr lang="en-US" sz="1400" dirty="0"/>
              <a:t> and </a:t>
            </a:r>
            <a:r>
              <a:rPr lang="en-US" sz="1400" dirty="0" err="1"/>
              <a:t>Khajawa</a:t>
            </a:r>
            <a:r>
              <a:rPr lang="en-US" sz="1400" dirty="0"/>
              <a:t> (2019)</a:t>
            </a:r>
            <a:endParaRPr lang="en-GB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035521-31A7-4FDF-9255-A1C85872A9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090" y="1648003"/>
            <a:ext cx="2538452" cy="19219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21865" y="1060428"/>
            <a:ext cx="557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Пелетизиране</a:t>
            </a:r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процесът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 на 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компресиране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 или 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формоване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 на материал 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във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 формата на 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пелети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.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25732" y="352621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/>
              <a:t>Source: </a:t>
            </a:r>
            <a:r>
              <a:rPr lang="en-US" sz="1600" err="1"/>
              <a:t>Colmorgen</a:t>
            </a:r>
            <a:r>
              <a:rPr lang="en-US" sz="1600"/>
              <a:t> and </a:t>
            </a:r>
            <a:r>
              <a:rPr lang="en-US" sz="1600" err="1"/>
              <a:t>Khajawa</a:t>
            </a:r>
            <a:r>
              <a:rPr lang="en-US" sz="1600"/>
              <a:t> (2019) 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23459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4">
            <a:extLst>
              <a:ext uri="{FF2B5EF4-FFF2-40B4-BE49-F238E27FC236}">
                <a16:creationId xmlns:a16="http://schemas.microsoft.com/office/drawing/2014/main" id="{698CF48A-A54C-4FCD-BC17-79F62CA2138B}"/>
              </a:ext>
            </a:extLst>
          </p:cNvPr>
          <p:cNvSpPr/>
          <p:nvPr/>
        </p:nvSpPr>
        <p:spPr>
          <a:xfrm>
            <a:off x="6155870" y="-144698"/>
            <a:ext cx="6036130" cy="1059097"/>
          </a:xfrm>
          <a:prstGeom prst="rect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D981B26E-9714-4901-A1EA-5B9E9C9CE5BC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9">
            <a:extLst>
              <a:ext uri="{FF2B5EF4-FFF2-40B4-BE49-F238E27FC236}">
                <a16:creationId xmlns:a16="http://schemas.microsoft.com/office/drawing/2014/main" id="{C2C949C3-6997-4E3F-B08E-99C9AC77A725}"/>
              </a:ext>
            </a:extLst>
          </p:cNvPr>
          <p:cNvSpPr txBox="1"/>
          <p:nvPr/>
        </p:nvSpPr>
        <p:spPr>
          <a:xfrm>
            <a:off x="204788" y="1008404"/>
            <a:ext cx="5905865" cy="5663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ETIA</a:t>
            </a:r>
            <a:r>
              <a:rPr lang="en-GB" sz="3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Biogreen</a:t>
            </a:r>
            <a:endParaRPr lang="en-GB" sz="32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1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6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Процес на пиролиза без използване на изкопаеми </a:t>
            </a:r>
            <a:r>
              <a:rPr lang="en-GB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ru-RU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термично разлагане на материали при високи температури в инертна среда</a:t>
            </a:r>
            <a:r>
              <a:rPr lang="en-GB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216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Силно гъвкава система за </a:t>
            </a:r>
            <a:r>
              <a:rPr lang="ru-RU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преобразуване на биомаса</a:t>
            </a:r>
            <a:r>
              <a:rPr lang="ru-RU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дървесина, култури и горски остатъци</a:t>
            </a:r>
            <a:r>
              <a:rPr lang="en-GB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lang="bg-BG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отпадъци </a:t>
            </a:r>
            <a:r>
              <a:rPr lang="bg-BG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 продукти и енергия с висока стойност</a:t>
            </a:r>
            <a:r>
              <a:rPr lang="en-GB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ru-RU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масло за пиролиза, синтетичен газ, </a:t>
            </a:r>
            <a:r>
              <a:rPr lang="ru-RU" sz="19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био-въглен</a:t>
            </a:r>
            <a:r>
              <a:rPr lang="ru-RU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топлина, дървесен оцет</a:t>
            </a:r>
            <a:r>
              <a:rPr lang="en-GB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216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Готова за използване технология, която е </a:t>
            </a:r>
            <a:r>
              <a:rPr lang="bg-BG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подходяща за бързи</a:t>
            </a:r>
            <a:r>
              <a:rPr lang="en-GB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временни приложения</a:t>
            </a:r>
            <a:r>
              <a:rPr lang="en-GB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може да бъде лесно транспортирана и съхранявана</a:t>
            </a:r>
            <a:endParaRPr lang="en-GB" sz="19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6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9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Подходяща за децентрализирано използване в малък мащаб, като по този начин създава </a:t>
            </a:r>
            <a:r>
              <a:rPr lang="ru-RU" sz="19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нови потоци от доходи</a:t>
            </a:r>
            <a:endParaRPr lang="en-GB" sz="19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4DAA3092-CFBE-4614-97A6-CBC6D5031D80}"/>
              </a:ext>
            </a:extLst>
          </p:cNvPr>
          <p:cNvSpPr txBox="1"/>
          <p:nvPr/>
        </p:nvSpPr>
        <p:spPr>
          <a:xfrm>
            <a:off x="6481021" y="-205882"/>
            <a:ext cx="6385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Горска технология</a:t>
            </a:r>
            <a:r>
              <a:rPr lang="en-GB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Устройство за контейнерна пиролиза</a:t>
            </a:r>
            <a:endParaRPr lang="en-GB" sz="28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Grafik 15">
            <a:extLst>
              <a:ext uri="{FF2B5EF4-FFF2-40B4-BE49-F238E27FC236}">
                <a16:creationId xmlns:a16="http://schemas.microsoft.com/office/drawing/2014/main" id="{C6379697-ECD6-4309-9FE5-29CF3A4006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62011"/>
            <a:ext cx="6197485" cy="1076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D0D31D-411C-4EF6-A7E4-06F443173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853" y="1008404"/>
            <a:ext cx="4262072" cy="1478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215670-D765-4888-A0D8-40090D496A82}"/>
              </a:ext>
            </a:extLst>
          </p:cNvPr>
          <p:cNvSpPr txBox="1"/>
          <p:nvPr/>
        </p:nvSpPr>
        <p:spPr>
          <a:xfrm>
            <a:off x="6425359" y="2537383"/>
            <a:ext cx="529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Biogreen</a:t>
            </a:r>
            <a:r>
              <a:rPr lang="en-US" sz="1400" dirty="0"/>
              <a:t> </a:t>
            </a:r>
            <a:r>
              <a:rPr lang="bg-BG" sz="1400" dirty="0"/>
              <a:t>устройство за контейнерна </a:t>
            </a:r>
            <a:r>
              <a:rPr lang="bg-BG" sz="1400" dirty="0" err="1"/>
              <a:t>пиролиза</a:t>
            </a:r>
            <a:r>
              <a:rPr lang="en-US" sz="1400" dirty="0"/>
              <a:t>. </a:t>
            </a:r>
            <a:r>
              <a:rPr lang="bg-BG" sz="1400" dirty="0"/>
              <a:t>Източник</a:t>
            </a:r>
            <a:r>
              <a:rPr lang="en-US" sz="1400" dirty="0"/>
              <a:t>: Colmorgen and </a:t>
            </a:r>
            <a:r>
              <a:rPr lang="en-US" sz="1400" dirty="0" err="1"/>
              <a:t>Khajawa</a:t>
            </a:r>
            <a:r>
              <a:rPr lang="en-US" sz="1400" dirty="0"/>
              <a:t> (2019)</a:t>
            </a:r>
            <a:endParaRPr lang="en-GB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A602D4-78A0-43A5-B53F-7BA432082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460" y="3091995"/>
            <a:ext cx="2693770" cy="31226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AF5185-13C7-40C8-BF19-ADFE9624BADC}"/>
              </a:ext>
            </a:extLst>
          </p:cNvPr>
          <p:cNvSpPr txBox="1"/>
          <p:nvPr/>
        </p:nvSpPr>
        <p:spPr>
          <a:xfrm>
            <a:off x="6480164" y="6310385"/>
            <a:ext cx="571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/>
              <a:t>Патентована технология на </a:t>
            </a:r>
            <a:r>
              <a:rPr lang="en-GB" sz="1400" dirty="0" err="1"/>
              <a:t>Biogreen</a:t>
            </a:r>
            <a:r>
              <a:rPr lang="en-GB" sz="1400" dirty="0"/>
              <a:t>. </a:t>
            </a:r>
            <a:r>
              <a:rPr lang="bg-BG" sz="1400" dirty="0"/>
              <a:t>Източник</a:t>
            </a:r>
            <a:r>
              <a:rPr lang="en-US" sz="1400" dirty="0"/>
              <a:t>: Colmorgen and </a:t>
            </a:r>
            <a:r>
              <a:rPr lang="en-US" sz="1400" dirty="0" err="1"/>
              <a:t>Khajawa</a:t>
            </a:r>
            <a:r>
              <a:rPr lang="en-US" sz="1400" dirty="0"/>
              <a:t> (2019)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25669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4">
            <a:extLst>
              <a:ext uri="{FF2B5EF4-FFF2-40B4-BE49-F238E27FC236}">
                <a16:creationId xmlns:a16="http://schemas.microsoft.com/office/drawing/2014/main" id="{F13AF46F-A252-4B74-BF04-EF02B4AEA34F}"/>
              </a:ext>
            </a:extLst>
          </p:cNvPr>
          <p:cNvSpPr/>
          <p:nvPr/>
        </p:nvSpPr>
        <p:spPr>
          <a:xfrm>
            <a:off x="6155870" y="-162011"/>
            <a:ext cx="6036129" cy="1076410"/>
          </a:xfrm>
          <a:prstGeom prst="rect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94E401B4-8AE6-46AC-AA09-5C7F2B0FA3E3}"/>
              </a:ext>
            </a:extLst>
          </p:cNvPr>
          <p:cNvSpPr/>
          <p:nvPr/>
        </p:nvSpPr>
        <p:spPr>
          <a:xfrm>
            <a:off x="2548921" y="174791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9">
            <a:extLst>
              <a:ext uri="{FF2B5EF4-FFF2-40B4-BE49-F238E27FC236}">
                <a16:creationId xmlns:a16="http://schemas.microsoft.com/office/drawing/2014/main" id="{8FCDD829-EEE3-4275-A481-7D152CC0A76A}"/>
              </a:ext>
            </a:extLst>
          </p:cNvPr>
          <p:cNvSpPr txBox="1"/>
          <p:nvPr/>
        </p:nvSpPr>
        <p:spPr>
          <a:xfrm>
            <a:off x="211015" y="1134494"/>
            <a:ext cx="5884985" cy="56938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bg-BG" sz="28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Пяна от мицел</a:t>
            </a:r>
            <a:endParaRPr lang="en-GB" sz="28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en-GB" sz="16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6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100%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биоразградим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био-композитен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материал,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произведен от гъбички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органични добавки и биомаса от местната земеделска промишленост и горското стопанство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6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Мицелът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действа като свързващ агент за слепване на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частиците на биомасата</a:t>
            </a:r>
            <a:endParaRPr lang="en-GB" sz="20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6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Био-композитният материал може да бъде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пресован и формован в различни форми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например саксии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опаковъчен материал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строителен материал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216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Био-композитните материали са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също толкова ефективни и ефикасни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както техните базирани на изкопаеми аналози,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но са безвредни или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полезни за природната среда</a:t>
            </a:r>
            <a:endParaRPr lang="en-GB" sz="20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13B1BFCA-09ED-4815-9C02-0D5564160DAB}"/>
              </a:ext>
            </a:extLst>
          </p:cNvPr>
          <p:cNvSpPr txBox="1"/>
          <p:nvPr/>
        </p:nvSpPr>
        <p:spPr>
          <a:xfrm>
            <a:off x="5780314" y="-39305"/>
            <a:ext cx="729887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bg-BG" sz="24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Горска технология</a:t>
            </a:r>
            <a:r>
              <a:rPr lang="en-GB" sz="24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24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Биоматериали от земеделски и горски остатъци и мицел</a:t>
            </a:r>
            <a:endParaRPr lang="en-GB" sz="24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Grafik 15">
            <a:extLst>
              <a:ext uri="{FF2B5EF4-FFF2-40B4-BE49-F238E27FC236}">
                <a16:creationId xmlns:a16="http://schemas.microsoft.com/office/drawing/2014/main" id="{87A5D505-3EC2-4DC9-97C5-DE73EBF35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62011"/>
            <a:ext cx="6155869" cy="1076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DA385B-5109-4089-A991-1F63ED20BD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698" y="1041040"/>
            <a:ext cx="5405898" cy="4904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9B23B-C420-4114-A27F-86619BC39DC7}"/>
              </a:ext>
            </a:extLst>
          </p:cNvPr>
          <p:cNvSpPr txBox="1"/>
          <p:nvPr/>
        </p:nvSpPr>
        <p:spPr>
          <a:xfrm>
            <a:off x="6096000" y="5981083"/>
            <a:ext cx="390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/>
              <a:t>Източник</a:t>
            </a:r>
            <a:r>
              <a:rPr lang="en-US" sz="1600" dirty="0"/>
              <a:t>: Colmorgen and </a:t>
            </a:r>
            <a:r>
              <a:rPr lang="en-US" sz="1600" dirty="0" err="1"/>
              <a:t>Khajawa</a:t>
            </a:r>
            <a:r>
              <a:rPr lang="en-US" sz="1600" dirty="0"/>
              <a:t> (2019)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0033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4">
            <a:extLst>
              <a:ext uri="{FF2B5EF4-FFF2-40B4-BE49-F238E27FC236}">
                <a16:creationId xmlns:a16="http://schemas.microsoft.com/office/drawing/2014/main" id="{3AB2BD3E-63C6-4F9D-AC7B-7E5CA9BD16F4}"/>
              </a:ext>
            </a:extLst>
          </p:cNvPr>
          <p:cNvSpPr/>
          <p:nvPr/>
        </p:nvSpPr>
        <p:spPr>
          <a:xfrm>
            <a:off x="5703535" y="299144"/>
            <a:ext cx="6036130" cy="1053235"/>
          </a:xfrm>
          <a:prstGeom prst="rect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AFF770D1-63B8-4161-B142-0CE5FCA5536D}"/>
              </a:ext>
            </a:extLst>
          </p:cNvPr>
          <p:cNvSpPr/>
          <p:nvPr/>
        </p:nvSpPr>
        <p:spPr>
          <a:xfrm>
            <a:off x="2712206" y="-142512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9">
            <a:extLst>
              <a:ext uri="{FF2B5EF4-FFF2-40B4-BE49-F238E27FC236}">
                <a16:creationId xmlns:a16="http://schemas.microsoft.com/office/drawing/2014/main" id="{2FF65DB6-6BF8-4BFA-B148-AD84328C5C01}"/>
              </a:ext>
            </a:extLst>
          </p:cNvPr>
          <p:cNvSpPr txBox="1"/>
          <p:nvPr/>
        </p:nvSpPr>
        <p:spPr>
          <a:xfrm>
            <a:off x="288930" y="1009023"/>
            <a:ext cx="6625855" cy="5247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Erpék</a:t>
            </a:r>
            <a:r>
              <a:rPr lang="en-GB" sz="3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Ind </a:t>
            </a:r>
            <a:r>
              <a:rPr lang="en-GB" sz="3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SRL</a:t>
            </a:r>
            <a:endParaRPr lang="en-GB" sz="32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Мобилното устройство за нарязване на дървесина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 изключително гъвкаво,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тъй като е монтирано върху шаси на ремарке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може да работи без външен източник на захранване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Резачката на дървесина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изисква малки инвестиции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около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17,000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Евро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се изплаща след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900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часа работа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Простата технология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високия потенциал за репликация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представляват добра възможност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нови източници на доходи</a:t>
            </a:r>
            <a:endParaRPr lang="en-GB" sz="2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Дървените стърготини имат различни потенциални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приложения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20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напримертвърдо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гориво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производство на дървесна целулоза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0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мулч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7A802DE4-988E-4E56-8C28-9C6DC27EE6C7}"/>
              </a:ext>
            </a:extLst>
          </p:cNvPr>
          <p:cNvSpPr txBox="1"/>
          <p:nvPr/>
        </p:nvSpPr>
        <p:spPr>
          <a:xfrm>
            <a:off x="6011345" y="103334"/>
            <a:ext cx="60361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Горска технология</a:t>
            </a:r>
            <a:r>
              <a:rPr lang="en-GB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Мобилни</a:t>
            </a:r>
            <a:r>
              <a:rPr lang="en-GB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устройства за нарязване на дървесина</a:t>
            </a:r>
            <a:endParaRPr lang="en-GB" sz="28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Grafik 15">
            <a:extLst>
              <a:ext uri="{FF2B5EF4-FFF2-40B4-BE49-F238E27FC236}">
                <a16:creationId xmlns:a16="http://schemas.microsoft.com/office/drawing/2014/main" id="{D861F19B-F685-4D20-AD2F-CA9769A03D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62011"/>
            <a:ext cx="6155869" cy="1076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05FC3F-C804-43FA-98E9-67936C1A58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987" y="1612918"/>
            <a:ext cx="4988285" cy="3869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FBBAA6-E3BF-48AB-A7D2-228D08934F27}"/>
              </a:ext>
            </a:extLst>
          </p:cNvPr>
          <p:cNvSpPr txBox="1"/>
          <p:nvPr/>
        </p:nvSpPr>
        <p:spPr>
          <a:xfrm>
            <a:off x="6914785" y="4908700"/>
            <a:ext cx="401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Mobile wood chipping unit (</a:t>
            </a:r>
            <a:r>
              <a:rPr lang="en-US" sz="1600" err="1"/>
              <a:t>Erpék</a:t>
            </a:r>
            <a:r>
              <a:rPr lang="en-US" sz="1600"/>
              <a:t> Ind 2019) Source: Colmorgen and </a:t>
            </a:r>
            <a:r>
              <a:rPr lang="en-US" sz="1600" err="1"/>
              <a:t>Khajawa</a:t>
            </a:r>
            <a:r>
              <a:rPr lang="en-US" sz="1600"/>
              <a:t> (2019)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61978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06886" y="-162011"/>
            <a:ext cx="6085114" cy="1076410"/>
          </a:xfrm>
          <a:prstGeom prst="rect">
            <a:avLst/>
          </a:prstGeom>
          <a:solidFill>
            <a:srgbClr val="AE091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613070" y="150961"/>
            <a:ext cx="5377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Примери за биопродукти</a:t>
            </a:r>
            <a:endParaRPr lang="en-GB" sz="34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87158C-2AAD-4D33-B569-7972B836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73" y="1364165"/>
            <a:ext cx="3708159" cy="37090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F107A-685B-4E0A-B5AD-ADA9DC37298B}"/>
              </a:ext>
            </a:extLst>
          </p:cNvPr>
          <p:cNvSpPr txBox="1"/>
          <p:nvPr/>
        </p:nvSpPr>
        <p:spPr>
          <a:xfrm>
            <a:off x="683746" y="1096533"/>
            <a:ext cx="41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Roboto" panose="02000000000000000000"/>
              </a:rPr>
              <a:t>Health Drink Ho-Fi</a:t>
            </a:r>
            <a:endParaRPr lang="en-GB" b="1">
              <a:solidFill>
                <a:srgbClr val="C00000"/>
              </a:solidFill>
              <a:latin typeface="Roboto" panose="0200000000000000000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72D2F-93FC-42B3-9ED8-AA1FB0F50C0D}"/>
              </a:ext>
            </a:extLst>
          </p:cNvPr>
          <p:cNvSpPr txBox="1"/>
          <p:nvPr/>
        </p:nvSpPr>
        <p:spPr>
          <a:xfrm>
            <a:off x="4995863" y="1575353"/>
            <a:ext cx="62428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/>
              <a:t>Наименование на фирмата</a:t>
            </a:r>
            <a:r>
              <a:rPr lang="en-US" sz="2400" b="1" dirty="0"/>
              <a:t>: </a:t>
            </a:r>
            <a:r>
              <a:rPr lang="en-US" sz="2400" dirty="0" err="1"/>
              <a:t>Biolat</a:t>
            </a:r>
            <a:endParaRPr lang="en-GB" sz="2400" dirty="0"/>
          </a:p>
          <a:p>
            <a:r>
              <a:rPr lang="bg-BG" sz="2400" b="1" dirty="0"/>
              <a:t>Държава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bg-BG" sz="2400" dirty="0"/>
              <a:t>Латвия</a:t>
            </a:r>
            <a:endParaRPr lang="en-GB" sz="2400" dirty="0"/>
          </a:p>
          <a:p>
            <a:r>
              <a:rPr lang="bg-BG" sz="2400" b="1" dirty="0"/>
              <a:t>Суровина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bg-BG" sz="2400" dirty="0"/>
              <a:t>листа от иглолистни дървета</a:t>
            </a:r>
            <a:endParaRPr lang="en-GB" sz="2400" dirty="0"/>
          </a:p>
          <a:p>
            <a:r>
              <a:rPr lang="bg-BG" sz="2400" b="1" dirty="0"/>
              <a:t>Описание</a:t>
            </a:r>
            <a:r>
              <a:rPr lang="en-US" sz="2400" b="1" dirty="0"/>
              <a:t>: </a:t>
            </a:r>
            <a:r>
              <a:rPr lang="ru-RU" sz="2400" dirty="0"/>
              <a:t>Иглолистният натриев </a:t>
            </a:r>
            <a:r>
              <a:rPr lang="ru-RU" sz="2400" dirty="0" err="1"/>
              <a:t>хлорофилин</a:t>
            </a:r>
            <a:r>
              <a:rPr lang="ru-RU" sz="2400" dirty="0"/>
              <a:t> е концентрат от производни на хлорофила, получен от екстракт от иглолистни дървета </a:t>
            </a:r>
            <a:r>
              <a:rPr lang="en-GB" sz="2400" dirty="0"/>
              <a:t>(</a:t>
            </a:r>
            <a:r>
              <a:rPr lang="bg-BG" sz="2400" dirty="0"/>
              <a:t>предимно СМЪРЧ</a:t>
            </a:r>
            <a:r>
              <a:rPr lang="en-GB" sz="2400" dirty="0"/>
              <a:t>). </a:t>
            </a:r>
            <a:r>
              <a:rPr lang="bg-BG" sz="2400" dirty="0"/>
              <a:t>Съдържа водоразтворими хлорофилни производни </a:t>
            </a:r>
            <a:r>
              <a:rPr lang="en-GB" sz="2400" dirty="0"/>
              <a:t>(</a:t>
            </a:r>
            <a:r>
              <a:rPr lang="bg-BG" sz="2400" dirty="0"/>
              <a:t>хлорни, </a:t>
            </a:r>
            <a:r>
              <a:rPr lang="bg-BG" sz="2400" dirty="0" err="1"/>
              <a:t>феофитини</a:t>
            </a:r>
            <a:r>
              <a:rPr lang="bg-BG" sz="2400" dirty="0"/>
              <a:t>, </a:t>
            </a:r>
            <a:r>
              <a:rPr lang="bg-BG" sz="2400" dirty="0" err="1"/>
              <a:t>феофорбиди</a:t>
            </a:r>
            <a:r>
              <a:rPr lang="en-GB" sz="2400" dirty="0"/>
              <a:t>), </a:t>
            </a:r>
            <a:r>
              <a:rPr lang="ru-RU" sz="2400" dirty="0"/>
              <a:t>иглолистни парафинови киселини и натриеви соли на  мастни киселини </a:t>
            </a:r>
            <a:r>
              <a:rPr lang="bg-BG" sz="2400" dirty="0"/>
              <a:t>и други съставки</a:t>
            </a:r>
            <a:r>
              <a:rPr lang="en-GB" sz="2400" dirty="0"/>
              <a:t>. </a:t>
            </a:r>
            <a:r>
              <a:rPr lang="ru-RU" sz="2400" dirty="0"/>
              <a:t>Натриевият хлорофил стимулира цялостния имунитет на организма</a:t>
            </a:r>
            <a:r>
              <a:rPr lang="en-GB" sz="2400" dirty="0"/>
              <a:t>. </a:t>
            </a:r>
          </a:p>
          <a:p>
            <a:endParaRPr lang="en-GB" sz="2400" dirty="0"/>
          </a:p>
        </p:txBody>
      </p:sp>
      <p:pic>
        <p:nvPicPr>
          <p:cNvPr id="19" name="Picture 10" descr="Image result for sdg 12">
            <a:extLst>
              <a:ext uri="{FF2B5EF4-FFF2-40B4-BE49-F238E27FC236}">
                <a16:creationId xmlns:a16="http://schemas.microsoft.com/office/drawing/2014/main" id="{190AD588-37E9-4ACC-82CD-D5C0A519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73" y="5524356"/>
            <a:ext cx="913572" cy="91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Image result for sdg 15">
            <a:extLst>
              <a:ext uri="{FF2B5EF4-FFF2-40B4-BE49-F238E27FC236}">
                <a16:creationId xmlns:a16="http://schemas.microsoft.com/office/drawing/2014/main" id="{D68C5443-088B-46B9-9017-91E6DDE6C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778" y="5522951"/>
            <a:ext cx="977348" cy="97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2AC34A-00C1-4167-B7EA-E081DA60B538}"/>
              </a:ext>
            </a:extLst>
          </p:cNvPr>
          <p:cNvSpPr txBox="1"/>
          <p:nvPr/>
        </p:nvSpPr>
        <p:spPr>
          <a:xfrm>
            <a:off x="683746" y="5073186"/>
            <a:ext cx="3031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Source: </a:t>
            </a:r>
            <a:r>
              <a:rPr lang="en-US" sz="1600" err="1"/>
              <a:t>Biolat</a:t>
            </a:r>
            <a:r>
              <a:rPr lang="en-US" sz="1600"/>
              <a:t>, 2019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281281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4">
            <a:extLst>
              <a:ext uri="{FF2B5EF4-FFF2-40B4-BE49-F238E27FC236}">
                <a16:creationId xmlns:a16="http://schemas.microsoft.com/office/drawing/2014/main" id="{2197406A-00F4-4326-B8B9-4B1200137DCF}"/>
              </a:ext>
            </a:extLst>
          </p:cNvPr>
          <p:cNvSpPr/>
          <p:nvPr/>
        </p:nvSpPr>
        <p:spPr>
          <a:xfrm>
            <a:off x="6106886" y="-162011"/>
            <a:ext cx="6085114" cy="1076410"/>
          </a:xfrm>
          <a:prstGeom prst="rect">
            <a:avLst/>
          </a:prstGeom>
          <a:solidFill>
            <a:srgbClr val="AE091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3704AA08-F8EB-4EA8-9B72-266ABFB43F28}"/>
              </a:ext>
            </a:extLst>
          </p:cNvPr>
          <p:cNvSpPr txBox="1"/>
          <p:nvPr/>
        </p:nvSpPr>
        <p:spPr>
          <a:xfrm>
            <a:off x="6106886" y="0"/>
            <a:ext cx="589438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Примери за биопродукти</a:t>
            </a:r>
            <a:endParaRPr lang="en-GB" sz="34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Grafik 15">
            <a:extLst>
              <a:ext uri="{FF2B5EF4-FFF2-40B4-BE49-F238E27FC236}">
                <a16:creationId xmlns:a16="http://schemas.microsoft.com/office/drawing/2014/main" id="{78F90B85-B1A4-4926-AD16-80054EEF81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9" name="Picture 2" descr="Eco boar bristle hair brush - Brave - WildGood">
            <a:extLst>
              <a:ext uri="{FF2B5EF4-FFF2-40B4-BE49-F238E27FC236}">
                <a16:creationId xmlns:a16="http://schemas.microsoft.com/office/drawing/2014/main" id="{C50D5803-887C-42C5-8346-1FC8D7E78F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820992" y="2080576"/>
            <a:ext cx="3217608" cy="310959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8A4754-A2B6-4E0E-B12C-9F693DF95EFD}"/>
              </a:ext>
            </a:extLst>
          </p:cNvPr>
          <p:cNvSpPr txBox="1"/>
          <p:nvPr/>
        </p:nvSpPr>
        <p:spPr>
          <a:xfrm>
            <a:off x="5772149" y="1065361"/>
            <a:ext cx="591026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/>
              <a:t>Наименование на фирмата</a:t>
            </a:r>
            <a:r>
              <a:rPr lang="en-US" sz="2000" b="1" dirty="0"/>
              <a:t>: </a:t>
            </a:r>
            <a:r>
              <a:rPr lang="en-US" sz="2000" dirty="0"/>
              <a:t>Wild Good</a:t>
            </a:r>
            <a:endParaRPr lang="en-GB" sz="2000" dirty="0"/>
          </a:p>
          <a:p>
            <a:r>
              <a:rPr lang="bg-BG" sz="2000" b="1" dirty="0"/>
              <a:t>Държава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bg-BG" sz="2000" dirty="0"/>
              <a:t>Латвия</a:t>
            </a:r>
            <a:endParaRPr lang="en-GB" sz="2000" dirty="0"/>
          </a:p>
          <a:p>
            <a:r>
              <a:rPr lang="bg-BG" sz="2000" b="1" dirty="0"/>
              <a:t>Суровина</a:t>
            </a:r>
            <a:r>
              <a:rPr lang="en-US" sz="2000" b="1" dirty="0"/>
              <a:t>: </a:t>
            </a:r>
            <a:r>
              <a:rPr lang="bg-BG" sz="2000" dirty="0"/>
              <a:t>козина от глиган и</a:t>
            </a:r>
            <a:r>
              <a:rPr lang="en-US" sz="2000" dirty="0"/>
              <a:t> </a:t>
            </a:r>
            <a:r>
              <a:rPr lang="bg-BG" sz="2000" b="1" dirty="0"/>
              <a:t>дърво от устойчив произход</a:t>
            </a:r>
            <a:endParaRPr lang="en-GB" sz="2000" b="1" dirty="0"/>
          </a:p>
          <a:p>
            <a:r>
              <a:rPr lang="bg-BG" sz="2000" b="1" dirty="0"/>
              <a:t>Описание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bg-BG" sz="2000" dirty="0"/>
              <a:t>Кожа с козина от див глиган</a:t>
            </a:r>
            <a:r>
              <a:rPr lang="en-US" sz="2000" dirty="0"/>
              <a:t>, </a:t>
            </a:r>
            <a:r>
              <a:rPr lang="bg-BG" sz="2000" dirty="0"/>
              <a:t>тези четки са направени от козината на див глиган</a:t>
            </a:r>
            <a:r>
              <a:rPr lang="en-US" sz="2000" dirty="0"/>
              <a:t> </a:t>
            </a:r>
            <a:r>
              <a:rPr lang="bg-BG" sz="2000" dirty="0"/>
              <a:t>и</a:t>
            </a:r>
            <a:r>
              <a:rPr lang="en-US" sz="2000" dirty="0"/>
              <a:t> </a:t>
            </a:r>
            <a:r>
              <a:rPr lang="bg-BG" sz="2000" b="1" dirty="0"/>
              <a:t>100% дърво без химикали</a:t>
            </a:r>
            <a:r>
              <a:rPr lang="en-US" sz="2000" dirty="0"/>
              <a:t>. </a:t>
            </a:r>
            <a:r>
              <a:rPr lang="bg-BG" sz="2000" dirty="0"/>
              <a:t>Четината на глигана се използва от векове, и според производителите тя придава на косата здравина и еластичност,</a:t>
            </a:r>
            <a:r>
              <a:rPr lang="en-US" sz="2000" dirty="0"/>
              <a:t> </a:t>
            </a:r>
            <a:r>
              <a:rPr lang="bg-BG" sz="2000" dirty="0"/>
              <a:t>и неутрализира</a:t>
            </a:r>
            <a:r>
              <a:rPr lang="en-US" sz="2000" dirty="0"/>
              <a:t>. </a:t>
            </a:r>
            <a:r>
              <a:rPr lang="ru-RU" sz="2000" dirty="0"/>
              <a:t>Глиганите са многобройни в латвийските гори и се ловят заради месото им, за да контролират популацията и да подпомагат земеделието</a:t>
            </a:r>
            <a:r>
              <a:rPr lang="en-US" sz="2000" dirty="0"/>
              <a:t>. </a:t>
            </a:r>
            <a:r>
              <a:rPr lang="ru-RU" sz="2000" dirty="0"/>
              <a:t>Козината е страничен продукт и в противен случай би била изхвърлена</a:t>
            </a:r>
            <a:r>
              <a:rPr lang="en-US" sz="2000" dirty="0"/>
              <a:t>.   </a:t>
            </a:r>
            <a:endParaRPr lang="en-GB" sz="2000" dirty="0"/>
          </a:p>
          <a:p>
            <a:r>
              <a:rPr lang="bg-BG" sz="2000" b="1" dirty="0"/>
              <a:t>Конвенционален продукт </a:t>
            </a:r>
            <a:r>
              <a:rPr lang="en-US" sz="2000" b="1" dirty="0"/>
              <a:t>: </a:t>
            </a:r>
            <a:r>
              <a:rPr lang="bg-BG" sz="2000" dirty="0"/>
              <a:t>Пластмасова четка за коса</a:t>
            </a:r>
            <a:endParaRPr lang="en-GB" sz="2000" dirty="0"/>
          </a:p>
          <a:p>
            <a:endParaRPr lang="en-GB" dirty="0"/>
          </a:p>
        </p:txBody>
      </p:sp>
      <p:pic>
        <p:nvPicPr>
          <p:cNvPr id="11" name="Picture 14" descr="Image result for sdg 14">
            <a:extLst>
              <a:ext uri="{FF2B5EF4-FFF2-40B4-BE49-F238E27FC236}">
                <a16:creationId xmlns:a16="http://schemas.microsoft.com/office/drawing/2014/main" id="{2AE05DA9-1709-493E-8A7F-8B2E4DA9B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789" y="5525684"/>
            <a:ext cx="830666" cy="8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Image result for sdg 15">
            <a:extLst>
              <a:ext uri="{FF2B5EF4-FFF2-40B4-BE49-F238E27FC236}">
                <a16:creationId xmlns:a16="http://schemas.microsoft.com/office/drawing/2014/main" id="{B2DD695C-D0A5-4666-A156-CF1E44A1F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94" y="5525685"/>
            <a:ext cx="830665" cy="8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356635-E204-4CA2-925E-8D7833E82C54}"/>
              </a:ext>
            </a:extLst>
          </p:cNvPr>
          <p:cNvSpPr txBox="1"/>
          <p:nvPr/>
        </p:nvSpPr>
        <p:spPr>
          <a:xfrm>
            <a:off x="509588" y="1238250"/>
            <a:ext cx="458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Roboto" panose="02000000000000000000"/>
              </a:rPr>
              <a:t>Eco Hairbrush</a:t>
            </a:r>
            <a:endParaRPr lang="en-GB" b="1">
              <a:solidFill>
                <a:srgbClr val="C00000"/>
              </a:solidFill>
              <a:latin typeface="Roboto" panose="0200000000000000000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7F5A3-EB48-4599-9A7B-E20058406B91}"/>
              </a:ext>
            </a:extLst>
          </p:cNvPr>
          <p:cNvSpPr txBox="1"/>
          <p:nvPr/>
        </p:nvSpPr>
        <p:spPr>
          <a:xfrm>
            <a:off x="766763" y="4652963"/>
            <a:ext cx="347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Източник</a:t>
            </a:r>
            <a:r>
              <a:rPr lang="en-US" dirty="0"/>
              <a:t>: Wild Good,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9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2228" y="-163379"/>
            <a:ext cx="6039772" cy="1077780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-42442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875681" y="38100"/>
            <a:ext cx="530981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Примери за биопродукти</a:t>
            </a:r>
            <a:endParaRPr lang="en-GB" sz="34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r"/>
            <a:r>
              <a:rPr lang="en-GB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 </a:t>
            </a:r>
            <a:endParaRPr lang="en-GB" sz="28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3380"/>
            <a:ext cx="6152227" cy="1076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338CA4-8F81-473B-A308-0793424D9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32" y="1995075"/>
            <a:ext cx="2698042" cy="2394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165266-516F-40C5-B3BA-6F9EDBFD7895}"/>
              </a:ext>
            </a:extLst>
          </p:cNvPr>
          <p:cNvSpPr txBox="1"/>
          <p:nvPr/>
        </p:nvSpPr>
        <p:spPr>
          <a:xfrm>
            <a:off x="4995589" y="1223545"/>
            <a:ext cx="67312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b="1" dirty="0"/>
              <a:t>Наименование на фирмата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en-US" sz="2400" dirty="0" err="1"/>
              <a:t>Sulapac</a:t>
            </a:r>
            <a:endParaRPr lang="en-GB" sz="2400" dirty="0"/>
          </a:p>
          <a:p>
            <a:pPr algn="just"/>
            <a:r>
              <a:rPr lang="bg-BG" sz="2400" b="1" dirty="0"/>
              <a:t>Държава</a:t>
            </a:r>
            <a:r>
              <a:rPr lang="en-US" sz="2400" b="1" dirty="0"/>
              <a:t>:</a:t>
            </a:r>
            <a:r>
              <a:rPr lang="en-US" sz="2400" dirty="0"/>
              <a:t> </a:t>
            </a:r>
            <a:r>
              <a:rPr lang="bg-BG" sz="2400" dirty="0"/>
              <a:t>Финландия</a:t>
            </a:r>
            <a:endParaRPr lang="en-GB" sz="2400" dirty="0"/>
          </a:p>
          <a:p>
            <a:pPr algn="just"/>
            <a:r>
              <a:rPr lang="bg-BG" sz="2400" b="1" dirty="0"/>
              <a:t>Суровина</a:t>
            </a:r>
            <a:r>
              <a:rPr lang="en-US" sz="2400" b="1" dirty="0"/>
              <a:t>: </a:t>
            </a:r>
            <a:r>
              <a:rPr lang="ru-RU" sz="2400" dirty="0"/>
              <a:t>дърво и биоразградими свързващи вещества на растителна основа</a:t>
            </a:r>
            <a:endParaRPr lang="en-GB" sz="2400" dirty="0"/>
          </a:p>
          <a:p>
            <a:pPr algn="just"/>
            <a:r>
              <a:rPr lang="bg-BG" sz="2400" b="1" dirty="0"/>
              <a:t>Описание</a:t>
            </a:r>
            <a:r>
              <a:rPr lang="en-US" sz="2400" b="1" dirty="0"/>
              <a:t>:  </a:t>
            </a:r>
            <a:r>
              <a:rPr lang="ru-RU" sz="2400" dirty="0"/>
              <a:t> биоразградим и не-</a:t>
            </a:r>
            <a:r>
              <a:rPr lang="ru-RU" sz="2400" dirty="0" err="1"/>
              <a:t>пластмасов</a:t>
            </a:r>
            <a:r>
              <a:rPr lang="ru-RU" sz="2400" dirty="0"/>
              <a:t> материал, изцяло изработен от възобновяеми източници и сертифицирана дървесина</a:t>
            </a:r>
            <a:r>
              <a:rPr lang="en-US" sz="2400" dirty="0"/>
              <a:t>.</a:t>
            </a:r>
            <a:r>
              <a:rPr lang="ru-RU" sz="2400" dirty="0"/>
              <a:t> Може да се използва като опаковка за всичко – от козметика до хранителни продукти и подаръчни кутии и </a:t>
            </a:r>
            <a:r>
              <a:rPr lang="ru-RU" sz="2400" dirty="0" err="1"/>
              <a:t>др</a:t>
            </a:r>
            <a:r>
              <a:rPr lang="en-US" sz="2400" dirty="0"/>
              <a:t>. </a:t>
            </a:r>
            <a:r>
              <a:rPr lang="ru-RU" sz="2400" dirty="0"/>
              <a:t>Той има всички предимства на пластмасата, но се разгражда напълно и не оставя следи след себе си</a:t>
            </a:r>
            <a:endParaRPr lang="en-GB" sz="2400" dirty="0"/>
          </a:p>
          <a:p>
            <a:pPr algn="just"/>
            <a:r>
              <a:rPr lang="en-US" sz="2400" b="1" dirty="0"/>
              <a:t>CO</a:t>
            </a:r>
            <a:r>
              <a:rPr lang="en-US" sz="2400" b="1" baseline="-25000" dirty="0"/>
              <a:t>2 </a:t>
            </a:r>
            <a:r>
              <a:rPr lang="bg-BG" sz="2400" b="1" dirty="0"/>
              <a:t>и вода</a:t>
            </a:r>
            <a:r>
              <a:rPr lang="en-US" sz="2400" b="1" dirty="0"/>
              <a:t>: </a:t>
            </a:r>
            <a:r>
              <a:rPr lang="bg-BG" sz="2400" dirty="0"/>
              <a:t>въглеродна неутралност</a:t>
            </a:r>
            <a:endParaRPr lang="en-GB" sz="2400" dirty="0"/>
          </a:p>
          <a:p>
            <a:pPr algn="just"/>
            <a:r>
              <a:rPr lang="bg-BG" sz="2400" b="1" dirty="0"/>
              <a:t>Конвенционален продукт </a:t>
            </a:r>
            <a:r>
              <a:rPr lang="en-US" sz="2400" b="1" dirty="0"/>
              <a:t>: </a:t>
            </a:r>
            <a:r>
              <a:rPr lang="bg-BG" sz="2400" dirty="0"/>
              <a:t>пластмасови опаковки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14" name="Picture 10" descr="Image result for sdg 12">
            <a:extLst>
              <a:ext uri="{FF2B5EF4-FFF2-40B4-BE49-F238E27FC236}">
                <a16:creationId xmlns:a16="http://schemas.microsoft.com/office/drawing/2014/main" id="{E4E83E6C-1A5E-4E06-A525-11ABAA6F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522" y="4965149"/>
            <a:ext cx="847326" cy="84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sdg 14">
            <a:extLst>
              <a:ext uri="{FF2B5EF4-FFF2-40B4-BE49-F238E27FC236}">
                <a16:creationId xmlns:a16="http://schemas.microsoft.com/office/drawing/2014/main" id="{852EC63F-CC7A-43FC-874A-824BECC2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927" y="4938189"/>
            <a:ext cx="830666" cy="8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Image result for sdg 15">
            <a:extLst>
              <a:ext uri="{FF2B5EF4-FFF2-40B4-BE49-F238E27FC236}">
                <a16:creationId xmlns:a16="http://schemas.microsoft.com/office/drawing/2014/main" id="{60D820F1-4FE3-4472-A0EE-401CE741F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94" y="4938189"/>
            <a:ext cx="830665" cy="8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D93A88-1AEA-4C50-AB13-E0D65D4B3956}"/>
              </a:ext>
            </a:extLst>
          </p:cNvPr>
          <p:cNvSpPr txBox="1"/>
          <p:nvPr/>
        </p:nvSpPr>
        <p:spPr>
          <a:xfrm>
            <a:off x="465153" y="1414463"/>
            <a:ext cx="406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C00000"/>
                </a:solidFill>
                <a:latin typeface="Roboto" panose="02000000000000000000"/>
              </a:rPr>
              <a:t>Контейнери за козметика</a:t>
            </a:r>
            <a:endParaRPr lang="en-GB" sz="2400" b="1" dirty="0">
              <a:solidFill>
                <a:srgbClr val="C00000"/>
              </a:solidFill>
              <a:latin typeface="Roboto" panose="0200000000000000000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F6BF8E-5D5F-464F-B72E-10EC34ECD3D1}"/>
              </a:ext>
            </a:extLst>
          </p:cNvPr>
          <p:cNvSpPr txBox="1"/>
          <p:nvPr/>
        </p:nvSpPr>
        <p:spPr>
          <a:xfrm>
            <a:off x="850798" y="4314825"/>
            <a:ext cx="2578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/>
              <a:t>Източник</a:t>
            </a:r>
            <a:r>
              <a:rPr lang="en-US" sz="1600" dirty="0"/>
              <a:t>: </a:t>
            </a:r>
            <a:r>
              <a:rPr lang="en-US" sz="1600" dirty="0" err="1"/>
              <a:t>Sulapac</a:t>
            </a:r>
            <a:r>
              <a:rPr lang="en-US" sz="1600" dirty="0"/>
              <a:t>, 2020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030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B1B11-7694-4560-B7CA-964C8974B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bg-BG" dirty="0"/>
              <a:t>Преглед на биоикономиката </a:t>
            </a:r>
            <a:r>
              <a:rPr lang="en-US" dirty="0"/>
              <a:t>– </a:t>
            </a:r>
            <a:r>
              <a:rPr lang="bg-BG" dirty="0"/>
              <a:t>какво представлява</a:t>
            </a:r>
            <a:r>
              <a:rPr lang="en-US" dirty="0"/>
              <a:t>, </a:t>
            </a:r>
            <a:r>
              <a:rPr lang="bg-BG" dirty="0"/>
              <a:t>екологични граници и предизвикателства</a:t>
            </a:r>
            <a:endParaRPr lang="en-US" dirty="0"/>
          </a:p>
          <a:p>
            <a:r>
              <a:rPr lang="bg-BG" dirty="0"/>
              <a:t>Оценка на биологичното разнообразие</a:t>
            </a:r>
            <a:endParaRPr lang="en-US" dirty="0"/>
          </a:p>
          <a:p>
            <a:r>
              <a:rPr lang="bg-BG" dirty="0"/>
              <a:t>Горски суровини</a:t>
            </a:r>
            <a:r>
              <a:rPr lang="en-US" dirty="0"/>
              <a:t> </a:t>
            </a:r>
          </a:p>
          <a:p>
            <a:r>
              <a:rPr lang="bg-BG" dirty="0"/>
              <a:t>Видео-клип</a:t>
            </a:r>
            <a:r>
              <a:rPr lang="en-US" dirty="0"/>
              <a:t>: </a:t>
            </a:r>
            <a:r>
              <a:rPr lang="bg-BG" dirty="0"/>
              <a:t>Горска биоикономика</a:t>
            </a:r>
            <a:endParaRPr lang="en-US" dirty="0"/>
          </a:p>
          <a:p>
            <a:r>
              <a:rPr lang="bg-BG" dirty="0"/>
              <a:t>ЦУР</a:t>
            </a:r>
            <a:r>
              <a:rPr lang="en-US" dirty="0"/>
              <a:t> </a:t>
            </a:r>
            <a:r>
              <a:rPr lang="bg-BG" dirty="0"/>
              <a:t>свързани с горската биоикономика</a:t>
            </a:r>
            <a:r>
              <a:rPr lang="en-US" dirty="0"/>
              <a:t> </a:t>
            </a:r>
          </a:p>
          <a:p>
            <a:r>
              <a:rPr lang="bg-BG" dirty="0"/>
              <a:t>Горска технология</a:t>
            </a:r>
            <a:r>
              <a:rPr lang="en-US" dirty="0"/>
              <a:t>: </a:t>
            </a:r>
            <a:r>
              <a:rPr lang="bg-BG" dirty="0"/>
              <a:t>устойчиви дървесни влакна</a:t>
            </a:r>
            <a:endParaRPr lang="en-US" dirty="0"/>
          </a:p>
          <a:p>
            <a:r>
              <a:rPr lang="bg-BG" dirty="0"/>
              <a:t>Горска технология</a:t>
            </a:r>
            <a:r>
              <a:rPr lang="en-US" dirty="0"/>
              <a:t>: </a:t>
            </a:r>
            <a:r>
              <a:rPr lang="bg-BG" dirty="0"/>
              <a:t>Малки устройства за пелетизация</a:t>
            </a:r>
            <a:endParaRPr lang="en-US" dirty="0"/>
          </a:p>
          <a:p>
            <a:r>
              <a:rPr lang="bg-BG" dirty="0"/>
              <a:t>Горска технология</a:t>
            </a:r>
            <a:r>
              <a:rPr lang="en-US" dirty="0"/>
              <a:t>: </a:t>
            </a:r>
            <a:r>
              <a:rPr lang="bg-BG" dirty="0"/>
              <a:t>Устройство за контейнерна пиролиза</a:t>
            </a:r>
            <a:endParaRPr lang="en-US" dirty="0"/>
          </a:p>
          <a:p>
            <a:r>
              <a:rPr lang="bg-BG" dirty="0"/>
              <a:t>Горска технология</a:t>
            </a:r>
            <a:r>
              <a:rPr lang="en-US" dirty="0"/>
              <a:t>: </a:t>
            </a:r>
            <a:r>
              <a:rPr lang="bg-BG" dirty="0"/>
              <a:t>Биоматериали от растителни горски остатъци и мицел</a:t>
            </a:r>
            <a:endParaRPr lang="en-US" dirty="0"/>
          </a:p>
          <a:p>
            <a:r>
              <a:rPr lang="bg-BG" dirty="0"/>
              <a:t>Горска технология</a:t>
            </a:r>
            <a:r>
              <a:rPr lang="en-US" dirty="0"/>
              <a:t>: </a:t>
            </a:r>
            <a:r>
              <a:rPr lang="bg-BG" dirty="0"/>
              <a:t>мобилни устройства за нарязване на дървесина</a:t>
            </a:r>
            <a:endParaRPr lang="en-US" dirty="0"/>
          </a:p>
          <a:p>
            <a:r>
              <a:rPr lang="bg-BG" dirty="0"/>
              <a:t>Примери за биопродукти</a:t>
            </a:r>
            <a:endParaRPr lang="en-US" dirty="0"/>
          </a:p>
          <a:p>
            <a:r>
              <a:rPr lang="bg-BG" dirty="0"/>
              <a:t>Заключение</a:t>
            </a:r>
            <a:endParaRPr lang="en-US" dirty="0"/>
          </a:p>
        </p:txBody>
      </p:sp>
      <p:sp>
        <p:nvSpPr>
          <p:cNvPr id="6" name="Rechteck 14">
            <a:extLst>
              <a:ext uri="{FF2B5EF4-FFF2-40B4-BE49-F238E27FC236}">
                <a16:creationId xmlns:a16="http://schemas.microsoft.com/office/drawing/2014/main" id="{6596E6DF-9098-4960-AE9A-215C3B085FBB}"/>
              </a:ext>
            </a:extLst>
          </p:cNvPr>
          <p:cNvSpPr/>
          <p:nvPr/>
        </p:nvSpPr>
        <p:spPr>
          <a:xfrm>
            <a:off x="6106886" y="-1"/>
            <a:ext cx="6085113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E764FF7F-FE31-4858-99DF-1444A128F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5FD7D5-0EBB-4AB5-8764-879BA11F1811}"/>
              </a:ext>
            </a:extLst>
          </p:cNvPr>
          <p:cNvSpPr txBox="1"/>
          <p:nvPr/>
        </p:nvSpPr>
        <p:spPr>
          <a:xfrm>
            <a:off x="6413770" y="207581"/>
            <a:ext cx="509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>
                <a:solidFill>
                  <a:schemeClr val="bg1"/>
                </a:solidFill>
                <a:latin typeface="Roboto" panose="02000000000000000000"/>
              </a:rPr>
              <a:t>Теми</a:t>
            </a:r>
            <a:endParaRPr lang="en-GB" sz="3600" b="1" dirty="0">
              <a:solidFill>
                <a:schemeClr val="bg1"/>
              </a:solidFill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09279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4">
            <a:extLst>
              <a:ext uri="{FF2B5EF4-FFF2-40B4-BE49-F238E27FC236}">
                <a16:creationId xmlns:a16="http://schemas.microsoft.com/office/drawing/2014/main" id="{F69DE61B-7FF2-43BE-A8ED-0478F40502B9}"/>
              </a:ext>
            </a:extLst>
          </p:cNvPr>
          <p:cNvSpPr/>
          <p:nvPr/>
        </p:nvSpPr>
        <p:spPr>
          <a:xfrm>
            <a:off x="6155870" y="-163379"/>
            <a:ext cx="6036130" cy="1077780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83A0A27F-BE2B-420C-A32B-FB24793EF208}"/>
              </a:ext>
            </a:extLst>
          </p:cNvPr>
          <p:cNvSpPr txBox="1"/>
          <p:nvPr/>
        </p:nvSpPr>
        <p:spPr>
          <a:xfrm>
            <a:off x="6152617" y="82809"/>
            <a:ext cx="604263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Примери за биопродукти</a:t>
            </a:r>
            <a:endParaRPr lang="en-GB" sz="34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Grafik 15">
            <a:extLst>
              <a:ext uri="{FF2B5EF4-FFF2-40B4-BE49-F238E27FC236}">
                <a16:creationId xmlns:a16="http://schemas.microsoft.com/office/drawing/2014/main" id="{0C4102B3-8196-4A6E-A681-47B035F3F5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3380"/>
            <a:ext cx="6152227" cy="1076411"/>
          </a:xfrm>
          <a:prstGeom prst="rect">
            <a:avLst/>
          </a:prstGeom>
        </p:spPr>
      </p:pic>
      <p:pic>
        <p:nvPicPr>
          <p:cNvPr id="11" name="Picture 10" descr="Soft40 table top washbasin">
            <a:extLst>
              <a:ext uri="{FF2B5EF4-FFF2-40B4-BE49-F238E27FC236}">
                <a16:creationId xmlns:a16="http://schemas.microsoft.com/office/drawing/2014/main" id="{A876146C-86A8-4C8A-9038-6C53C3C2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994" y="1823738"/>
            <a:ext cx="2698042" cy="260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A212EC-3776-440A-B57A-7D2736F0A155}"/>
              </a:ext>
            </a:extLst>
          </p:cNvPr>
          <p:cNvSpPr txBox="1"/>
          <p:nvPr/>
        </p:nvSpPr>
        <p:spPr>
          <a:xfrm>
            <a:off x="5491163" y="1278139"/>
            <a:ext cx="62388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b="1" dirty="0"/>
              <a:t>Наименование на фирмата</a:t>
            </a:r>
            <a:r>
              <a:rPr lang="en-US" sz="2200" b="1" dirty="0"/>
              <a:t>:</a:t>
            </a:r>
            <a:r>
              <a:rPr lang="en-US" sz="2200" dirty="0"/>
              <a:t> </a:t>
            </a:r>
            <a:r>
              <a:rPr lang="en-US" sz="2200" dirty="0" err="1"/>
              <a:t>Woodio</a:t>
            </a:r>
            <a:r>
              <a:rPr lang="en-US" sz="2200" dirty="0"/>
              <a:t> Ltd</a:t>
            </a:r>
            <a:endParaRPr lang="en-GB" sz="2200" dirty="0"/>
          </a:p>
          <a:p>
            <a:r>
              <a:rPr lang="bg-BG" sz="2200" b="1" dirty="0"/>
              <a:t>Държава</a:t>
            </a:r>
            <a:r>
              <a:rPr lang="en-US" sz="2200" b="1" dirty="0"/>
              <a:t>:</a:t>
            </a:r>
            <a:r>
              <a:rPr lang="en-US" sz="2200" dirty="0"/>
              <a:t> </a:t>
            </a:r>
            <a:r>
              <a:rPr lang="bg-BG" sz="2200" dirty="0"/>
              <a:t>Финландия</a:t>
            </a:r>
            <a:endParaRPr lang="en-GB" sz="2200" dirty="0"/>
          </a:p>
          <a:p>
            <a:r>
              <a:rPr lang="bg-BG" sz="2200" b="1" dirty="0"/>
              <a:t>Суровина</a:t>
            </a:r>
            <a:r>
              <a:rPr lang="en-US" sz="2200" b="1" dirty="0"/>
              <a:t>:</a:t>
            </a:r>
            <a:r>
              <a:rPr lang="en-US" sz="2200" dirty="0"/>
              <a:t> </a:t>
            </a:r>
            <a:r>
              <a:rPr lang="ru-RU" sz="2200" dirty="0"/>
              <a:t>малки дървени стърготини, свързани </a:t>
            </a:r>
            <a:r>
              <a:rPr lang="ru-RU" sz="2200" dirty="0" err="1"/>
              <a:t>със</a:t>
            </a:r>
            <a:r>
              <a:rPr lang="ru-RU" sz="2200" dirty="0"/>
              <a:t> смола</a:t>
            </a:r>
            <a:endParaRPr lang="en-GB" sz="2200" dirty="0"/>
          </a:p>
          <a:p>
            <a:r>
              <a:rPr lang="bg-BG" sz="2200" b="1" dirty="0"/>
              <a:t>Описание</a:t>
            </a:r>
            <a:r>
              <a:rPr lang="en-US" sz="2200" b="1" dirty="0"/>
              <a:t>:</a:t>
            </a:r>
            <a:r>
              <a:rPr lang="en-US" sz="2200" dirty="0"/>
              <a:t> </a:t>
            </a:r>
            <a:r>
              <a:rPr lang="ru-RU" sz="2200" dirty="0"/>
              <a:t>Приблизително 80% от материала е масивна дървесина</a:t>
            </a:r>
            <a:r>
              <a:rPr lang="en-US" sz="2200" dirty="0"/>
              <a:t>. </a:t>
            </a:r>
            <a:r>
              <a:rPr lang="ru-RU" sz="2200" dirty="0"/>
              <a:t>Всички продукти на </a:t>
            </a:r>
            <a:r>
              <a:rPr lang="ru-RU" sz="2200" dirty="0" err="1"/>
              <a:t>Woodio</a:t>
            </a:r>
            <a:r>
              <a:rPr lang="ru-RU" sz="2200" dirty="0"/>
              <a:t> се изхвърлят като енергийни отпадъци в края на жизнения си цикъл</a:t>
            </a:r>
            <a:r>
              <a:rPr lang="en-US" sz="2200" dirty="0"/>
              <a:t>.</a:t>
            </a:r>
            <a:endParaRPr lang="en-GB" sz="2200" dirty="0"/>
          </a:p>
          <a:p>
            <a:r>
              <a:rPr lang="en-US" sz="2200" b="1" dirty="0"/>
              <a:t>CO</a:t>
            </a:r>
            <a:r>
              <a:rPr lang="en-US" sz="2200" b="1" baseline="-25000" dirty="0"/>
              <a:t>2 </a:t>
            </a:r>
            <a:r>
              <a:rPr lang="bg-BG" sz="2200" b="1" dirty="0"/>
              <a:t>и вода</a:t>
            </a:r>
            <a:r>
              <a:rPr lang="en-US" sz="2200" b="1" dirty="0"/>
              <a:t>:</a:t>
            </a:r>
            <a:r>
              <a:rPr lang="en-US" sz="2200" dirty="0"/>
              <a:t> </a:t>
            </a:r>
            <a:r>
              <a:rPr lang="ru-RU" sz="2200" dirty="0"/>
              <a:t>Продуктите на </a:t>
            </a:r>
            <a:r>
              <a:rPr lang="ru-RU" sz="2200" dirty="0" err="1"/>
              <a:t>Woodio</a:t>
            </a:r>
            <a:r>
              <a:rPr lang="ru-RU" sz="2200" dirty="0"/>
              <a:t> имат значително </a:t>
            </a:r>
            <a:r>
              <a:rPr lang="ru-RU" sz="2200" dirty="0" err="1"/>
              <a:t>по-нисък</a:t>
            </a:r>
            <a:r>
              <a:rPr lang="ru-RU" sz="2200" dirty="0"/>
              <a:t> въглероден остатък за целия жизнен цикъл на продукта, отколкото подобни традиционни керамични елементи за баня</a:t>
            </a:r>
            <a:r>
              <a:rPr lang="en-US" sz="2200" dirty="0"/>
              <a:t>. </a:t>
            </a:r>
            <a:r>
              <a:rPr lang="bg-BG" sz="2200" dirty="0"/>
              <a:t>Всъщност </a:t>
            </a:r>
            <a:r>
              <a:rPr lang="en-US" sz="2200" dirty="0"/>
              <a:t>55</a:t>
            </a:r>
            <a:r>
              <a:rPr lang="bg-BG" sz="2200" dirty="0"/>
              <a:t> Кг</a:t>
            </a:r>
            <a:r>
              <a:rPr lang="en-US" sz="2200" dirty="0"/>
              <a:t> </a:t>
            </a:r>
            <a:r>
              <a:rPr lang="bg-BG" sz="2200" dirty="0"/>
              <a:t>по-малко за единица продукт</a:t>
            </a:r>
            <a:r>
              <a:rPr lang="en-US" sz="2200" dirty="0"/>
              <a:t>.</a:t>
            </a:r>
            <a:endParaRPr lang="en-GB" sz="2200" dirty="0"/>
          </a:p>
          <a:p>
            <a:r>
              <a:rPr lang="bg-BG" sz="2200" b="1" dirty="0"/>
              <a:t>Конвенционален продукт </a:t>
            </a:r>
            <a:r>
              <a:rPr lang="en-US" sz="2200" b="1" dirty="0"/>
              <a:t>:</a:t>
            </a:r>
            <a:r>
              <a:rPr lang="en-US" sz="2200" dirty="0"/>
              <a:t> </a:t>
            </a:r>
            <a:r>
              <a:rPr lang="bg-BG" sz="2200" dirty="0"/>
              <a:t>Керамични мивки и вани</a:t>
            </a:r>
            <a:endParaRPr lang="en-GB" sz="2200" dirty="0"/>
          </a:p>
          <a:p>
            <a:endParaRPr lang="en-GB" sz="2200" dirty="0"/>
          </a:p>
        </p:txBody>
      </p:sp>
      <p:pic>
        <p:nvPicPr>
          <p:cNvPr id="13" name="Picture 16" descr="Image result for sdg 15">
            <a:extLst>
              <a:ext uri="{FF2B5EF4-FFF2-40B4-BE49-F238E27FC236}">
                <a16:creationId xmlns:a16="http://schemas.microsoft.com/office/drawing/2014/main" id="{9C5F85D6-941D-42CB-A60C-0E0DE7B75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994" y="5031093"/>
            <a:ext cx="929819" cy="92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AEF5F5-E73A-4F87-BCBC-B69399F7FB45}"/>
              </a:ext>
            </a:extLst>
          </p:cNvPr>
          <p:cNvSpPr txBox="1"/>
          <p:nvPr/>
        </p:nvSpPr>
        <p:spPr>
          <a:xfrm>
            <a:off x="838201" y="1163607"/>
            <a:ext cx="2657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>
                <a:solidFill>
                  <a:srgbClr val="C00000"/>
                </a:solidFill>
                <a:latin typeface="Roboto" panose="02000000000000000000"/>
              </a:rPr>
              <a:t>Мивка в банята</a:t>
            </a:r>
            <a:endParaRPr lang="en-GB" sz="2400" b="1">
              <a:solidFill>
                <a:srgbClr val="C00000"/>
              </a:solidFill>
              <a:latin typeface="Roboto" panose="0200000000000000000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FE159C-439F-4DF1-9AB2-1D8C5C0E1393}"/>
              </a:ext>
            </a:extLst>
          </p:cNvPr>
          <p:cNvSpPr txBox="1"/>
          <p:nvPr/>
        </p:nvSpPr>
        <p:spPr>
          <a:xfrm>
            <a:off x="802994" y="4425858"/>
            <a:ext cx="2473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/>
              <a:t>Източник</a:t>
            </a:r>
            <a:r>
              <a:rPr lang="en-US" sz="1600"/>
              <a:t>: </a:t>
            </a:r>
            <a:r>
              <a:rPr lang="en-US" sz="1600" err="1"/>
              <a:t>Woodio</a:t>
            </a:r>
            <a:r>
              <a:rPr lang="en-US" sz="160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59321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4">
            <a:extLst>
              <a:ext uri="{FF2B5EF4-FFF2-40B4-BE49-F238E27FC236}">
                <a16:creationId xmlns:a16="http://schemas.microsoft.com/office/drawing/2014/main" id="{DF133AF3-C7A2-4FCB-A083-F592C1EC68B3}"/>
              </a:ext>
            </a:extLst>
          </p:cNvPr>
          <p:cNvSpPr/>
          <p:nvPr/>
        </p:nvSpPr>
        <p:spPr>
          <a:xfrm>
            <a:off x="6184585" y="-449816"/>
            <a:ext cx="6007414" cy="1142517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5EDCBC31-E972-45F7-B7E4-8A4D7EACB147}"/>
              </a:ext>
            </a:extLst>
          </p:cNvPr>
          <p:cNvSpPr txBox="1"/>
          <p:nvPr/>
        </p:nvSpPr>
        <p:spPr>
          <a:xfrm>
            <a:off x="6013923" y="-172916"/>
            <a:ext cx="617807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Примери за биопродукти</a:t>
            </a:r>
            <a:endParaRPr lang="en-GB" sz="34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r"/>
            <a:r>
              <a:rPr lang="en-GB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 </a:t>
            </a:r>
            <a:endParaRPr lang="en-GB" sz="28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Grafik 15">
            <a:extLst>
              <a:ext uri="{FF2B5EF4-FFF2-40B4-BE49-F238E27FC236}">
                <a16:creationId xmlns:a16="http://schemas.microsoft.com/office/drawing/2014/main" id="{767F20B6-0657-416A-935F-59D5E02759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978" y="-449816"/>
            <a:ext cx="6530056" cy="1142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A0A5C-C6BB-45F5-BAD9-0A794654C62F}"/>
              </a:ext>
            </a:extLst>
          </p:cNvPr>
          <p:cNvSpPr txBox="1"/>
          <p:nvPr/>
        </p:nvSpPr>
        <p:spPr>
          <a:xfrm>
            <a:off x="862012" y="1181100"/>
            <a:ext cx="326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C00000"/>
                </a:solidFill>
                <a:latin typeface="Roboto" panose="02000000000000000000"/>
              </a:rPr>
              <a:t>Саксии за растения</a:t>
            </a:r>
            <a:endParaRPr lang="en-GB" sz="2400" b="1" dirty="0">
              <a:solidFill>
                <a:srgbClr val="C00000"/>
              </a:solidFill>
              <a:latin typeface="Roboto" panose="0200000000000000000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3AEED0-D367-43B3-86DD-7D2A0125EBF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12" y="1740227"/>
            <a:ext cx="2933701" cy="23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F01C6A-F48F-41AF-AD8B-2E8DC243126A}"/>
              </a:ext>
            </a:extLst>
          </p:cNvPr>
          <p:cNvSpPr txBox="1"/>
          <p:nvPr/>
        </p:nvSpPr>
        <p:spPr>
          <a:xfrm>
            <a:off x="5295482" y="1004888"/>
            <a:ext cx="624881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/>
              <a:t>Наименование на фирмата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Spawnfoam</a:t>
            </a:r>
            <a:endParaRPr lang="en-GB" sz="2000" dirty="0"/>
          </a:p>
          <a:p>
            <a:r>
              <a:rPr lang="bg-BG" sz="2000" b="1" dirty="0"/>
              <a:t>Държава</a:t>
            </a:r>
            <a:r>
              <a:rPr lang="en-US" sz="2000" b="1" dirty="0"/>
              <a:t>: </a:t>
            </a:r>
            <a:r>
              <a:rPr lang="bg-BG" sz="2000" dirty="0"/>
              <a:t>Португалия</a:t>
            </a:r>
            <a:endParaRPr lang="en-GB" sz="2000" dirty="0"/>
          </a:p>
          <a:p>
            <a:r>
              <a:rPr lang="bg-BG" sz="2000" b="1" dirty="0"/>
              <a:t>Суровина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bg-BG" sz="2000" dirty="0"/>
              <a:t>Странични продукти и остатъци от селското и горското стопанство</a:t>
            </a:r>
            <a:r>
              <a:rPr lang="en-GB" sz="2000" dirty="0"/>
              <a:t>, </a:t>
            </a:r>
            <a:r>
              <a:rPr lang="bg-BG" sz="2000" dirty="0"/>
              <a:t>мицел</a:t>
            </a:r>
            <a:endParaRPr lang="en-GB" sz="2000" dirty="0"/>
          </a:p>
          <a:p>
            <a:r>
              <a:rPr lang="bg-BG" sz="2000" b="1" dirty="0"/>
              <a:t>Описание</a:t>
            </a:r>
            <a:r>
              <a:rPr lang="en-US" sz="2000" b="1" dirty="0"/>
              <a:t>: </a:t>
            </a:r>
            <a:endParaRPr lang="en-GB" sz="2000" dirty="0"/>
          </a:p>
          <a:p>
            <a:r>
              <a:rPr lang="en-GB" sz="2000" dirty="0"/>
              <a:t>100% </a:t>
            </a:r>
            <a:r>
              <a:rPr lang="bg-BG" sz="2000" dirty="0"/>
              <a:t>биоразградими</a:t>
            </a:r>
            <a:r>
              <a:rPr lang="en-GB" sz="2000" dirty="0"/>
              <a:t>, </a:t>
            </a:r>
            <a:r>
              <a:rPr lang="bg-BG" sz="2000" dirty="0"/>
              <a:t>допринасящи за</a:t>
            </a:r>
            <a:r>
              <a:rPr lang="en-GB" sz="2000" dirty="0"/>
              <a:t>:</a:t>
            </a:r>
            <a:br>
              <a:rPr lang="en-GB" sz="2000" dirty="0"/>
            </a:br>
            <a:r>
              <a:rPr lang="en-GB" sz="2000" dirty="0"/>
              <a:t>+ </a:t>
            </a:r>
            <a:r>
              <a:rPr lang="bg-BG" sz="2000" dirty="0"/>
              <a:t>Устойчивостта на околната среда</a:t>
            </a:r>
            <a:r>
              <a:rPr lang="en-GB" sz="2000" dirty="0"/>
              <a:t>;</a:t>
            </a:r>
            <a:br>
              <a:rPr lang="en-GB" sz="2000" dirty="0"/>
            </a:br>
            <a:r>
              <a:rPr lang="en-GB" sz="2000" dirty="0"/>
              <a:t>+ </a:t>
            </a:r>
            <a:r>
              <a:rPr lang="bg-BG" sz="2000" dirty="0"/>
              <a:t>Де-карбонизация</a:t>
            </a:r>
            <a:r>
              <a:rPr lang="en-GB" sz="2000" dirty="0"/>
              <a:t>;</a:t>
            </a:r>
            <a:br>
              <a:rPr lang="en-GB" sz="2000" dirty="0"/>
            </a:br>
            <a:r>
              <a:rPr lang="en-GB" sz="2000" dirty="0"/>
              <a:t>+ </a:t>
            </a:r>
            <a:r>
              <a:rPr lang="bg-BG" sz="2000" dirty="0"/>
              <a:t>Намаляване на следите, оставени върху природата</a:t>
            </a:r>
            <a:r>
              <a:rPr lang="en-GB" sz="2000" dirty="0"/>
              <a:t>.</a:t>
            </a:r>
          </a:p>
          <a:p>
            <a:r>
              <a:rPr lang="en-US" sz="2000" b="1" dirty="0"/>
              <a:t>CO</a:t>
            </a:r>
            <a:r>
              <a:rPr lang="en-US" sz="2000" b="1" baseline="-25000" dirty="0"/>
              <a:t>2 </a:t>
            </a:r>
            <a:r>
              <a:rPr lang="bg-BG" sz="2000" b="1" dirty="0"/>
              <a:t>и вода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ru-RU" sz="2000" dirty="0" err="1"/>
              <a:t>био-композитите</a:t>
            </a:r>
            <a:r>
              <a:rPr lang="ru-RU" sz="2000" dirty="0"/>
              <a:t> имат потенциал да заменят продуктите на петролна основа</a:t>
            </a:r>
            <a:r>
              <a:rPr lang="en-GB" sz="2000" dirty="0"/>
              <a:t>, </a:t>
            </a:r>
            <a:r>
              <a:rPr lang="ru-RU" sz="2000" dirty="0"/>
              <a:t>те намаляват зависимостта от изкопаеми горива и емисии на парникови газове</a:t>
            </a:r>
            <a:r>
              <a:rPr lang="en-GB" sz="2000" dirty="0"/>
              <a:t>. </a:t>
            </a:r>
            <a:r>
              <a:rPr lang="ru-RU" sz="2000" dirty="0"/>
              <a:t>По този начин </a:t>
            </a:r>
            <a:r>
              <a:rPr lang="ru-RU" sz="2000" dirty="0" err="1"/>
              <a:t>Spawnfoam</a:t>
            </a:r>
            <a:r>
              <a:rPr lang="ru-RU" sz="2000" dirty="0"/>
              <a:t> помага за намаляване на екологичния отпечатък и допринася активно за декарбонизацията</a:t>
            </a:r>
            <a:endParaRPr lang="en-GB" sz="2000" dirty="0"/>
          </a:p>
          <a:p>
            <a:r>
              <a:rPr lang="bg-BG" sz="2000" b="1" dirty="0"/>
              <a:t>Конвенционален продукт 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bg-BG" sz="2000" dirty="0"/>
              <a:t>Пластмасови или керамични саксии</a:t>
            </a:r>
            <a:endParaRPr lang="en-GB" sz="2000" dirty="0"/>
          </a:p>
          <a:p>
            <a:endParaRPr lang="en-GB" dirty="0"/>
          </a:p>
        </p:txBody>
      </p:sp>
      <p:pic>
        <p:nvPicPr>
          <p:cNvPr id="16" name="Picture 14" descr="Image result for sdg 14">
            <a:extLst>
              <a:ext uri="{FF2B5EF4-FFF2-40B4-BE49-F238E27FC236}">
                <a16:creationId xmlns:a16="http://schemas.microsoft.com/office/drawing/2014/main" id="{E512D220-B244-4DD0-90A2-3E5140D9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927" y="4938189"/>
            <a:ext cx="830666" cy="8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sdg 15">
            <a:extLst>
              <a:ext uri="{FF2B5EF4-FFF2-40B4-BE49-F238E27FC236}">
                <a16:creationId xmlns:a16="http://schemas.microsoft.com/office/drawing/2014/main" id="{02FA23EA-7E0C-4BB6-B2D2-60DF7025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94" y="4938189"/>
            <a:ext cx="830665" cy="8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A598BA-AC2A-4EE7-95F5-98DA03F44E0F}"/>
              </a:ext>
            </a:extLst>
          </p:cNvPr>
          <p:cNvSpPr txBox="1"/>
          <p:nvPr/>
        </p:nvSpPr>
        <p:spPr>
          <a:xfrm>
            <a:off x="800099" y="4102686"/>
            <a:ext cx="261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/>
              <a:t>Източник</a:t>
            </a:r>
            <a:r>
              <a:rPr lang="en-US" sz="1600" dirty="0"/>
              <a:t>: </a:t>
            </a:r>
            <a:r>
              <a:rPr lang="en-US" sz="1600" dirty="0" err="1"/>
              <a:t>Spawnfoam</a:t>
            </a:r>
            <a:r>
              <a:rPr lang="en-US" sz="1600" dirty="0"/>
              <a:t>, 2020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728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4">
            <a:extLst>
              <a:ext uri="{FF2B5EF4-FFF2-40B4-BE49-F238E27FC236}">
                <a16:creationId xmlns:a16="http://schemas.microsoft.com/office/drawing/2014/main" id="{8A4D3DCA-4314-4E21-AEC7-492D1AAD9C4B}"/>
              </a:ext>
            </a:extLst>
          </p:cNvPr>
          <p:cNvSpPr/>
          <p:nvPr/>
        </p:nvSpPr>
        <p:spPr>
          <a:xfrm>
            <a:off x="6152228" y="-163379"/>
            <a:ext cx="6039772" cy="1077780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EA97E3A2-9441-47F8-9BD5-BF9855042471}"/>
              </a:ext>
            </a:extLst>
          </p:cNvPr>
          <p:cNvSpPr txBox="1"/>
          <p:nvPr/>
        </p:nvSpPr>
        <p:spPr>
          <a:xfrm>
            <a:off x="6152227" y="0"/>
            <a:ext cx="603651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bg-BG" sz="2800" b="1" spc="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Примери за биопродукти</a:t>
            </a:r>
            <a:endParaRPr lang="en-GB" sz="34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Grafik 15">
            <a:extLst>
              <a:ext uri="{FF2B5EF4-FFF2-40B4-BE49-F238E27FC236}">
                <a16:creationId xmlns:a16="http://schemas.microsoft.com/office/drawing/2014/main" id="{75EEF3B8-137A-44D5-B8F5-A08DBDB99F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3380"/>
            <a:ext cx="6152227" cy="1076411"/>
          </a:xfrm>
          <a:prstGeom prst="rect">
            <a:avLst/>
          </a:prstGeom>
        </p:spPr>
      </p:pic>
      <p:pic>
        <p:nvPicPr>
          <p:cNvPr id="9" name="Picture 8" descr="A tall building with a grassy field&#10;&#10;Description automatically generated">
            <a:extLst>
              <a:ext uri="{FF2B5EF4-FFF2-40B4-BE49-F238E27FC236}">
                <a16:creationId xmlns:a16="http://schemas.microsoft.com/office/drawing/2014/main" id="{D778EFA5-3D5C-434B-9BEF-318BA77892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12" y="1975312"/>
            <a:ext cx="4398290" cy="2394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2743C0-28E1-4ACA-BE6D-D7009F472AF5}"/>
              </a:ext>
            </a:extLst>
          </p:cNvPr>
          <p:cNvSpPr txBox="1"/>
          <p:nvPr/>
        </p:nvSpPr>
        <p:spPr>
          <a:xfrm>
            <a:off x="771812" y="1308209"/>
            <a:ext cx="439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C00000"/>
                </a:solidFill>
                <a:latin typeface="Roboto" panose="02000000000000000000"/>
              </a:rPr>
              <a:t>Биогориво</a:t>
            </a:r>
            <a:endParaRPr lang="en-GB" sz="2400" b="1" dirty="0">
              <a:solidFill>
                <a:srgbClr val="C00000"/>
              </a:solidFill>
              <a:latin typeface="Roboto" panose="02000000000000000000"/>
            </a:endParaRPr>
          </a:p>
        </p:txBody>
      </p:sp>
      <p:pic>
        <p:nvPicPr>
          <p:cNvPr id="11" name="Picture 10" descr="Image result for sdg 12">
            <a:extLst>
              <a:ext uri="{FF2B5EF4-FFF2-40B4-BE49-F238E27FC236}">
                <a16:creationId xmlns:a16="http://schemas.microsoft.com/office/drawing/2014/main" id="{3A24295D-FC10-41C5-94E6-5285E6C8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738" y="5191318"/>
            <a:ext cx="847210" cy="8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Image result for sdg 13">
            <a:extLst>
              <a:ext uri="{FF2B5EF4-FFF2-40B4-BE49-F238E27FC236}">
                <a16:creationId xmlns:a16="http://schemas.microsoft.com/office/drawing/2014/main" id="{1923FEE3-9E44-4038-A077-8E237C21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593" y="5174424"/>
            <a:ext cx="830553" cy="83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Image result for sdg 15">
            <a:extLst>
              <a:ext uri="{FF2B5EF4-FFF2-40B4-BE49-F238E27FC236}">
                <a16:creationId xmlns:a16="http://schemas.microsoft.com/office/drawing/2014/main" id="{7DA22E1B-63FA-44C3-A575-4D192A66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6948" y="5174424"/>
            <a:ext cx="830552" cy="8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EC673F-B5FE-4E6A-969F-7EB35615D8EE}"/>
              </a:ext>
            </a:extLst>
          </p:cNvPr>
          <p:cNvSpPr/>
          <p:nvPr/>
        </p:nvSpPr>
        <p:spPr>
          <a:xfrm>
            <a:off x="5436340" y="945168"/>
            <a:ext cx="632907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900" b="1" dirty="0"/>
              <a:t>Наименование на фирмата</a:t>
            </a:r>
            <a:r>
              <a:rPr lang="en-US" sz="1900" b="1" dirty="0"/>
              <a:t>:</a:t>
            </a:r>
            <a:r>
              <a:rPr lang="en-US" sz="1900" dirty="0"/>
              <a:t> </a:t>
            </a:r>
            <a:r>
              <a:rPr lang="en-GB" sz="1900" dirty="0"/>
              <a:t>Drax (Drax Power Station </a:t>
            </a:r>
            <a:r>
              <a:rPr lang="bg-BG" sz="1900" dirty="0"/>
              <a:t>заедно с </a:t>
            </a:r>
            <a:r>
              <a:rPr lang="en-GB" sz="1900" dirty="0"/>
              <a:t>Drax Biomass)</a:t>
            </a:r>
          </a:p>
          <a:p>
            <a:r>
              <a:rPr lang="bg-BG" sz="1900" b="1" dirty="0"/>
              <a:t>Държава</a:t>
            </a:r>
            <a:r>
              <a:rPr lang="en-US" sz="1900" b="1" dirty="0"/>
              <a:t>:</a:t>
            </a:r>
            <a:r>
              <a:rPr lang="en-US" sz="1900" dirty="0"/>
              <a:t> </a:t>
            </a:r>
            <a:r>
              <a:rPr lang="bg-BG" sz="1900" dirty="0"/>
              <a:t>Обединеното кралство</a:t>
            </a:r>
            <a:r>
              <a:rPr lang="en-US" sz="1900" dirty="0"/>
              <a:t> </a:t>
            </a:r>
            <a:endParaRPr lang="en-GB" sz="1900" dirty="0"/>
          </a:p>
          <a:p>
            <a:r>
              <a:rPr lang="bg-BG" sz="1900" b="1" dirty="0"/>
              <a:t>Суровина</a:t>
            </a:r>
            <a:r>
              <a:rPr lang="en-US" sz="1900" b="1" dirty="0"/>
              <a:t>:</a:t>
            </a:r>
            <a:r>
              <a:rPr lang="en-US" sz="1900" dirty="0"/>
              <a:t> </a:t>
            </a:r>
            <a:r>
              <a:rPr lang="bg-BG" sz="1900" dirty="0"/>
              <a:t>Дървени стърготини и пелети</a:t>
            </a:r>
            <a:r>
              <a:rPr lang="en-GB" sz="1900" dirty="0"/>
              <a:t>,</a:t>
            </a:r>
            <a:r>
              <a:rPr lang="bg-BG" sz="1900" dirty="0"/>
              <a:t> </a:t>
            </a:r>
            <a:r>
              <a:rPr lang="en-GB" sz="1900" dirty="0"/>
              <a:t> </a:t>
            </a:r>
            <a:r>
              <a:rPr lang="bg-BG" sz="1900" dirty="0"/>
              <a:t>направени предимно от нискокачествена дървесина и нискокачествени остатъци, получени като страничен продукт при производството и обработката на масивна висококачествена дървесина</a:t>
            </a:r>
            <a:r>
              <a:rPr lang="en-GB" sz="1900" dirty="0"/>
              <a:t> (</a:t>
            </a:r>
            <a:r>
              <a:rPr lang="bg-BG" sz="1900" dirty="0"/>
              <a:t>например дървени стърготини от строителството и мебелната промишленост</a:t>
            </a:r>
            <a:r>
              <a:rPr lang="en-GB" sz="1900" dirty="0"/>
              <a:t>). </a:t>
            </a:r>
          </a:p>
          <a:p>
            <a:r>
              <a:rPr lang="bg-BG" sz="1900" b="1" dirty="0"/>
              <a:t>Описание</a:t>
            </a:r>
            <a:r>
              <a:rPr lang="en-US" sz="1900" b="1" dirty="0"/>
              <a:t>:</a:t>
            </a:r>
            <a:r>
              <a:rPr lang="en-US" sz="1900" dirty="0"/>
              <a:t> </a:t>
            </a:r>
            <a:r>
              <a:rPr lang="ru-RU" sz="1900" dirty="0"/>
              <a:t>произведени от изгаряне на дървени стърготини. Най-</a:t>
            </a:r>
            <a:r>
              <a:rPr lang="ru-RU" sz="1900" dirty="0" err="1"/>
              <a:t>голямата</a:t>
            </a:r>
            <a:r>
              <a:rPr lang="ru-RU" sz="1900" dirty="0"/>
              <a:t> в Европа електроцентрала, работеща с биомаса</a:t>
            </a:r>
            <a:r>
              <a:rPr lang="en-US" sz="1900" dirty="0"/>
              <a:t>. </a:t>
            </a:r>
            <a:r>
              <a:rPr lang="ru-RU" sz="1900" dirty="0"/>
              <a:t>Дървесните пелети допринасят за производството на 17% от възобновяемата енергия на Обединеното кралство</a:t>
            </a:r>
            <a:r>
              <a:rPr lang="en-US" sz="1900" dirty="0"/>
              <a:t>. Drax Biomass </a:t>
            </a:r>
            <a:r>
              <a:rPr lang="bg-BG" sz="1900" dirty="0"/>
              <a:t>произвежда</a:t>
            </a:r>
            <a:r>
              <a:rPr lang="en-US" sz="1900" dirty="0"/>
              <a:t> </a:t>
            </a:r>
            <a:r>
              <a:rPr lang="bg-BG" sz="1900" dirty="0"/>
              <a:t>пресовани дървени пелети, произведени от устойчиво поддържани гори.</a:t>
            </a:r>
            <a:r>
              <a:rPr lang="en-US" sz="1900" dirty="0"/>
              <a:t> </a:t>
            </a:r>
          </a:p>
          <a:p>
            <a:r>
              <a:rPr lang="en-US" sz="1900" b="1" dirty="0"/>
              <a:t>CO</a:t>
            </a:r>
            <a:r>
              <a:rPr lang="en-US" sz="1900" b="1" baseline="-25000" dirty="0"/>
              <a:t>2 </a:t>
            </a:r>
            <a:r>
              <a:rPr lang="bg-BG" sz="1900" b="1" dirty="0"/>
              <a:t>и вода</a:t>
            </a:r>
            <a:r>
              <a:rPr lang="en-US" sz="1900" b="1" dirty="0"/>
              <a:t>: </a:t>
            </a:r>
            <a:r>
              <a:rPr lang="bg-BG" sz="1900" dirty="0"/>
              <a:t>Дървените пелети на</a:t>
            </a:r>
            <a:r>
              <a:rPr lang="en-GB" sz="1900" dirty="0"/>
              <a:t> Drax: </a:t>
            </a:r>
            <a:r>
              <a:rPr lang="bg-BG" sz="1900" dirty="0"/>
              <a:t>Водят до </a:t>
            </a:r>
            <a:r>
              <a:rPr lang="en-GB" sz="1900" dirty="0"/>
              <a:t>80% </a:t>
            </a:r>
            <a:r>
              <a:rPr lang="bg-BG" sz="1900" dirty="0"/>
              <a:t>по-малко</a:t>
            </a:r>
            <a:r>
              <a:rPr lang="en-GB" sz="1900" dirty="0"/>
              <a:t> CO</a:t>
            </a:r>
            <a:r>
              <a:rPr lang="en-GB" sz="1900" baseline="-25000" dirty="0"/>
              <a:t>2</a:t>
            </a:r>
            <a:r>
              <a:rPr lang="en-GB" sz="1900" dirty="0"/>
              <a:t> </a:t>
            </a:r>
            <a:r>
              <a:rPr lang="bg-BG" sz="1900" dirty="0"/>
              <a:t>от въглищата</a:t>
            </a:r>
            <a:r>
              <a:rPr lang="en-GB" sz="1900" dirty="0"/>
              <a:t>, </a:t>
            </a:r>
            <a:r>
              <a:rPr lang="bg-BG" sz="1900" dirty="0"/>
              <a:t>включително емисиите от веригата на доставките.</a:t>
            </a:r>
            <a:endParaRPr lang="en-GB" sz="1900" dirty="0"/>
          </a:p>
          <a:p>
            <a:r>
              <a:rPr lang="bg-BG" sz="1900" dirty="0"/>
              <a:t>Конвенционален продукт </a:t>
            </a:r>
            <a:r>
              <a:rPr lang="en-US" sz="1900" dirty="0"/>
              <a:t>: </a:t>
            </a:r>
            <a:r>
              <a:rPr lang="bg-BG" sz="1900" dirty="0"/>
              <a:t>изкопаемо гориво</a:t>
            </a:r>
            <a:endParaRPr lang="en-GB" sz="1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E4AFC8-9265-42AA-9873-C9C335C8A22A}"/>
              </a:ext>
            </a:extLst>
          </p:cNvPr>
          <p:cNvSpPr txBox="1"/>
          <p:nvPr/>
        </p:nvSpPr>
        <p:spPr>
          <a:xfrm>
            <a:off x="670536" y="4455772"/>
            <a:ext cx="3300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Drax Power Station, </a:t>
            </a:r>
            <a:r>
              <a:rPr lang="bg-BG" sz="1400" dirty="0"/>
              <a:t>Източник</a:t>
            </a:r>
            <a:r>
              <a:rPr lang="en-US" sz="1400" dirty="0"/>
              <a:t>: Drax, 2020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89590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93A0A-1152-4373-92CF-E0F10EA45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045" y="1981933"/>
            <a:ext cx="9079524" cy="329345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bg-BG" dirty="0"/>
              <a:t>Горското</a:t>
            </a:r>
            <a:r>
              <a:rPr lang="ru-RU" dirty="0"/>
              <a:t> стопанство е един от ключовите сектори на биоикономиката</a:t>
            </a:r>
            <a:r>
              <a:rPr lang="en-US" dirty="0"/>
              <a:t> </a:t>
            </a:r>
          </a:p>
          <a:p>
            <a:pPr algn="just"/>
            <a:r>
              <a:rPr lang="ru-RU" dirty="0"/>
              <a:t>Някои суровини имат потенциал за създаване на широка гама от продукти</a:t>
            </a:r>
            <a:endParaRPr lang="en-US" dirty="0"/>
          </a:p>
          <a:p>
            <a:pPr algn="just"/>
            <a:r>
              <a:rPr lang="ru-RU" dirty="0"/>
              <a:t>Биоикономиката може да помогне за постигане на целите на ЦУР – за горски биоикономики </a:t>
            </a:r>
            <a:r>
              <a:rPr lang="en-US" dirty="0"/>
              <a:t>: </a:t>
            </a:r>
            <a:r>
              <a:rPr lang="bg-BG" dirty="0"/>
              <a:t>ЦУР</a:t>
            </a:r>
            <a:r>
              <a:rPr lang="en-US" dirty="0"/>
              <a:t> 15 </a:t>
            </a:r>
            <a:r>
              <a:rPr lang="bg-BG" dirty="0"/>
              <a:t>е най-подходяща</a:t>
            </a:r>
            <a:endParaRPr lang="en-US" dirty="0"/>
          </a:p>
          <a:p>
            <a:pPr algn="just"/>
            <a:r>
              <a:rPr lang="ru-RU" dirty="0"/>
              <a:t>Продуктите на биологична основа също могат да доведат до по-малко използване на вода и по-малко емисии на CO</a:t>
            </a:r>
            <a:r>
              <a:rPr lang="ru-RU" baseline="-25000" dirty="0"/>
              <a:t>2</a:t>
            </a:r>
            <a:endParaRPr lang="en-GB" baseline="-25000" dirty="0"/>
          </a:p>
        </p:txBody>
      </p:sp>
      <p:sp>
        <p:nvSpPr>
          <p:cNvPr id="6" name="Rechteck 14">
            <a:extLst>
              <a:ext uri="{FF2B5EF4-FFF2-40B4-BE49-F238E27FC236}">
                <a16:creationId xmlns:a16="http://schemas.microsoft.com/office/drawing/2014/main" id="{6C178F00-26DA-4D85-B135-AFAB4C319511}"/>
              </a:ext>
            </a:extLst>
          </p:cNvPr>
          <p:cNvSpPr/>
          <p:nvPr/>
        </p:nvSpPr>
        <p:spPr>
          <a:xfrm>
            <a:off x="6106886" y="-1"/>
            <a:ext cx="6085113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7" name="Grafik 15">
            <a:extLst>
              <a:ext uri="{FF2B5EF4-FFF2-40B4-BE49-F238E27FC236}">
                <a16:creationId xmlns:a16="http://schemas.microsoft.com/office/drawing/2014/main" id="{D95CDA1D-D678-4F4A-9A2A-83602E1220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8CC7F4-5C0E-4880-B348-90480717BD1B}"/>
              </a:ext>
            </a:extLst>
          </p:cNvPr>
          <p:cNvSpPr txBox="1"/>
          <p:nvPr/>
        </p:nvSpPr>
        <p:spPr>
          <a:xfrm>
            <a:off x="6319838" y="252413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solidFill>
                  <a:schemeClr val="bg1"/>
                </a:solidFill>
                <a:latin typeface="Roboto" panose="02000000000000000000"/>
              </a:rPr>
              <a:t>Заключение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/>
              </a:rPr>
              <a:t> </a:t>
            </a:r>
            <a:endParaRPr lang="en-GB" sz="3200" b="1" dirty="0">
              <a:solidFill>
                <a:schemeClr val="bg1"/>
              </a:solidFill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077048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2963806" y="7524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995132" y="6332474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723" y="3760717"/>
            <a:ext cx="9052682" cy="2342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D90501-FD6D-4E51-93F1-27B8FAB6BBCA}"/>
              </a:ext>
            </a:extLst>
          </p:cNvPr>
          <p:cNvSpPr txBox="1"/>
          <p:nvPr/>
        </p:nvSpPr>
        <p:spPr>
          <a:xfrm>
            <a:off x="4342512" y="1172473"/>
            <a:ext cx="625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>
                <a:solidFill>
                  <a:srgbClr val="FFED00"/>
                </a:solidFill>
              </a:rPr>
              <a:t>Въпроси и дискусия</a:t>
            </a:r>
            <a:endParaRPr lang="en-GB" sz="4000" b="1" dirty="0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7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15" y="144877"/>
            <a:ext cx="1552381" cy="1158190"/>
          </a:xfrm>
          <a:prstGeom prst="rect">
            <a:avLst/>
          </a:prstGeom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336" y="1"/>
            <a:ext cx="8556664" cy="17570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2981" y="1730317"/>
            <a:ext cx="114923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dirty="0">
                <a:solidFill>
                  <a:schemeClr val="accent6">
                    <a:lumMod val="50000"/>
                  </a:schemeClr>
                </a:solidFill>
              </a:rPr>
              <a:t>Тези образователни материали са разработени като част от проекта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BE-Rural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Био-базирани стратегии и пътни карти за засилено селскостопанско и регионално развитие в ЕС (април 2019 г - март 2022 г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4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700095" y="2839649"/>
            <a:ext cx="3698278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BE-Rural </a:t>
            </a:r>
            <a:r>
              <a:rPr lang="bg-BG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подпомага</a:t>
            </a: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1800"/>
              </a:spcAft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- регионални заинтересовани страни в пет държави</a:t>
            </a: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Латвия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Видземе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 и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Курземе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Полша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Лагуни Шчечин и Висла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Румъния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Ковасна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България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Стара Загора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Северна Македония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Струмица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347" y="1317491"/>
            <a:ext cx="1974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https://be-</a:t>
            </a:r>
            <a:r>
              <a:rPr lang="en-US" sz="1600" err="1">
                <a:solidFill>
                  <a:schemeClr val="accent3">
                    <a:lumMod val="75000"/>
                  </a:schemeClr>
                </a:solidFill>
              </a:rPr>
              <a:t>rural.eu</a:t>
            </a:r>
            <a:r>
              <a:rPr lang="en-US" sz="160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endParaRPr lang="en-US" sz="16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8708" y="3224734"/>
            <a:ext cx="3353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4"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Целта на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BE-Rural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 е да реализира потенциала на регионалните био-базирани икономики, като подкрепи съответните участници в съвместното разработване на стратегии и пътни карти за биоикономиката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00095" y="6177689"/>
            <a:ext cx="3943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5"/>
              </a:rPr>
              <a:t>https://be-rural.eu/innovation-regions/</a:t>
            </a:r>
            <a:r>
              <a:rPr lang="en-US"/>
              <a:t> </a:t>
            </a:r>
          </a:p>
        </p:txBody>
      </p:sp>
      <p:pic>
        <p:nvPicPr>
          <p:cNvPr id="24" name="Picture 23"/>
          <p:cNvPicPr/>
          <p:nvPr/>
        </p:nvPicPr>
        <p:blipFill>
          <a:blip r:embed="rId6"/>
          <a:stretch>
            <a:fillRect/>
          </a:stretch>
        </p:blipFill>
        <p:spPr>
          <a:xfrm>
            <a:off x="4901605" y="2640930"/>
            <a:ext cx="3048595" cy="40392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C09213-F965-480D-9E15-75FEE2BFFB99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25" y="3936635"/>
            <a:ext cx="197098" cy="27878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BE3F12-036D-4F58-8779-288AC305FAFC}"/>
              </a:ext>
            </a:extLst>
          </p:cNvPr>
          <p:cNvPicPr/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902" y="6451813"/>
            <a:ext cx="518747" cy="1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89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462516" y="1745153"/>
            <a:ext cx="4931037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bg-BG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Биоикономиката</a:t>
            </a:r>
            <a:r>
              <a:rPr lang="en-GB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Е производството на стоки</a:t>
            </a:r>
            <a:r>
              <a:rPr lang="en-GB" dirty="0"/>
              <a:t>, </a:t>
            </a:r>
            <a:r>
              <a:rPr lang="bg-BG" dirty="0"/>
              <a:t>услуги или енергия от биологичен материал като основен източник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Е тясно свързана с устойчивостта,</a:t>
            </a:r>
            <a:r>
              <a:rPr lang="en-GB" dirty="0"/>
              <a:t> </a:t>
            </a:r>
            <a:r>
              <a:rPr lang="bg-BG" dirty="0"/>
              <a:t>тъй като най-често</a:t>
            </a:r>
            <a:r>
              <a:rPr lang="en-GB" dirty="0"/>
              <a:t> </a:t>
            </a:r>
            <a:r>
              <a:rPr lang="bg-BG" dirty="0"/>
              <a:t>използва био-разградими ресурси и отпадъците обикновено са напълно елиминирани от системата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bg-BG" dirty="0"/>
              <a:t>Може да предотврати изчерпването на ресурсите за бъдещите поколения и да съхрани стабилността на планетата</a:t>
            </a:r>
            <a:r>
              <a:rPr lang="en-GB" dirty="0"/>
              <a:t>.  </a:t>
            </a:r>
            <a:endParaRPr lang="en-GB" sz="2800" b="1" dirty="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GB" sz="3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881822" y="-223971"/>
            <a:ext cx="5046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Преглед на биоикономиката</a:t>
            </a:r>
            <a:endParaRPr lang="en-GB" sz="36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EF2D5-375F-4CD7-AE86-7045555C3BBD}"/>
              </a:ext>
            </a:extLst>
          </p:cNvPr>
          <p:cNvSpPr txBox="1"/>
          <p:nvPr/>
        </p:nvSpPr>
        <p:spPr>
          <a:xfrm>
            <a:off x="6881822" y="1447042"/>
            <a:ext cx="49310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rgbClr val="FFC000"/>
                </a:solidFill>
              </a:rPr>
              <a:t>Европейска биоикономическа стратегия</a:t>
            </a:r>
            <a:endParaRPr lang="en-GB" dirty="0"/>
          </a:p>
          <a:p>
            <a:r>
              <a:rPr lang="bg-BG" dirty="0"/>
              <a:t>Европейската комисия предприема стъпки към устойчива биоикономика и има биоикономическа стратегия </a:t>
            </a:r>
            <a:r>
              <a:rPr lang="bg-BG" dirty="0">
                <a:ea typeface="Roboto" panose="02000000000000000000" pitchFamily="2" charset="0"/>
                <a:cs typeface="Arial" panose="020B0604020202020204" pitchFamily="34" charset="0"/>
              </a:rPr>
              <a:t>за подпомагане на биоикономиката и за предотвратяване достигането на екологичните граници</a:t>
            </a:r>
            <a:r>
              <a:rPr lang="en-GB" dirty="0"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B7680-B3FD-486D-866E-05BD638442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74" y="3508759"/>
            <a:ext cx="3526357" cy="24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1219201" y="1159435"/>
            <a:ext cx="1043320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 и кръгова икономика</a:t>
            </a:r>
            <a:r>
              <a:rPr lang="en-GB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mr-IN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–</a:t>
            </a:r>
            <a:r>
              <a:rPr lang="en-GB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отпадъците са ценен ресурс</a:t>
            </a:r>
            <a:endParaRPr lang="en-GB" sz="24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516512" y="-106510"/>
            <a:ext cx="62062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Преглед на биоикономиката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0512" y="494891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bg-BG" sz="1400" b="1" dirty="0"/>
              <a:t>Видео-клип: </a:t>
            </a:r>
            <a:r>
              <a:rPr lang="en-US" sz="1400" b="1" dirty="0"/>
              <a:t>(2 </a:t>
            </a:r>
            <a:r>
              <a:rPr lang="bg-BG" sz="1400" b="1" dirty="0"/>
              <a:t>минути и</a:t>
            </a:r>
            <a:r>
              <a:rPr lang="en-US" sz="1400" b="1" dirty="0"/>
              <a:t> 9 </a:t>
            </a:r>
            <a:r>
              <a:rPr lang="bg-BG" sz="1400" b="1" dirty="0"/>
              <a:t>секунди</a:t>
            </a:r>
            <a:r>
              <a:rPr lang="en-US" sz="1400" b="1" dirty="0"/>
              <a:t>):</a:t>
            </a:r>
            <a:r>
              <a:rPr lang="en-US" sz="1400" dirty="0"/>
              <a:t> </a:t>
            </a:r>
            <a:r>
              <a:rPr lang="en-US" sz="1400" dirty="0">
                <a:hlinkClick r:id="rId5"/>
              </a:rPr>
              <a:t>https://www.youtube.com/watch?v=RfRN_hHeIKk</a:t>
            </a:r>
            <a:endParaRPr lang="en-US" sz="1400" dirty="0"/>
          </a:p>
          <a:p>
            <a:pPr defTabSz="914400">
              <a:defRPr/>
            </a:pPr>
            <a:r>
              <a:rPr lang="bg-BG" sz="1400" b="1" dirty="0"/>
              <a:t>Езици на субтитрите на видео-клипа</a:t>
            </a:r>
            <a:r>
              <a:rPr lang="en-GB" sz="1400" b="1" dirty="0"/>
              <a:t>:</a:t>
            </a:r>
            <a:r>
              <a:rPr lang="en-GB" sz="1400" dirty="0"/>
              <a:t> </a:t>
            </a:r>
            <a:r>
              <a:rPr lang="bg-BG" sz="1400" dirty="0"/>
              <a:t>български, латвийски</a:t>
            </a:r>
            <a:r>
              <a:rPr lang="en-GB" sz="1400" dirty="0"/>
              <a:t>, </a:t>
            </a:r>
            <a:r>
              <a:rPr lang="bg-BG" sz="1400" dirty="0"/>
              <a:t>македонски</a:t>
            </a:r>
            <a:r>
              <a:rPr lang="en-GB" sz="1400" dirty="0"/>
              <a:t>, </a:t>
            </a:r>
            <a:r>
              <a:rPr lang="bg-BG" sz="1400" dirty="0"/>
              <a:t>полски и румънски</a:t>
            </a:r>
            <a:endParaRPr lang="en-GB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571" y="2073835"/>
            <a:ext cx="5315925" cy="3142207"/>
          </a:xfrm>
          <a:prstGeom prst="rect">
            <a:avLst/>
          </a:prstGeom>
        </p:spPr>
      </p:pic>
      <p:pic>
        <p:nvPicPr>
          <p:cNvPr id="11" name="Online Media 19" title="A new bioeconomy for a sustainable Europe">
            <a:hlinkClick r:id="" action="ppaction://media"/>
            <a:extLst>
              <a:ext uri="{FF2B5EF4-FFF2-40B4-BE49-F238E27FC236}">
                <a16:creationId xmlns:a16="http://schemas.microsoft.com/office/drawing/2014/main" id="{C6EE957E-4407-4ABB-A45C-A772CC0CDE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420512" y="2308609"/>
            <a:ext cx="4473339" cy="25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833" y="2677821"/>
            <a:ext cx="61802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000" dirty="0">
                <a:latin typeface="Arial" charset="0"/>
                <a:ea typeface="Arial" charset="0"/>
                <a:cs typeface="Arial" charset="0"/>
              </a:rPr>
              <a:t>С биоикономическата стратегия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Европейската комисия подкрепя инициативи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на национално и регионално ниво за развитие на ефективна и устойчива биоикономика, включително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0"/>
            <a:endParaRPr lang="en-GB" sz="20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прилагане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на система за мониторинг в целия ЕС за проследяване на напредъка към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устойчива и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b="1" dirty="0">
                <a:latin typeface="Arial" charset="0"/>
                <a:ea typeface="Arial" charset="0"/>
                <a:cs typeface="Arial" charset="0"/>
              </a:rPr>
              <a:t>кръгообразна биоикономика</a:t>
            </a:r>
            <a:endParaRPr lang="en-GB" sz="2000" dirty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bg-BG" sz="2000" dirty="0">
                <a:latin typeface="Arial" charset="0"/>
                <a:ea typeface="Arial" charset="0"/>
                <a:cs typeface="Arial" charset="0"/>
              </a:rPr>
              <a:t>предоставяне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на насоки за това как най-добре да се управлява биоикономиката в </a:t>
            </a:r>
            <a:r>
              <a:rPr lang="ru-RU" sz="2000" b="1" dirty="0">
                <a:latin typeface="Arial" charset="0"/>
                <a:ea typeface="Arial" charset="0"/>
                <a:cs typeface="Arial" charset="0"/>
              </a:rPr>
              <a:t>безопасни екологични граници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818920"/>
            <a:ext cx="121919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Освен че е свързана с устойчивостта</a:t>
            </a:r>
            <a:r>
              <a:rPr lang="en-US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смекчаването на климатичните промени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съществено значение е това, че</a:t>
            </a:r>
            <a:r>
              <a:rPr lang="en-GB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2800" b="1" spc="1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биоикономиката функционира в рамките на безопасни екологични граници</a:t>
            </a:r>
            <a:endParaRPr lang="en-GB" sz="2800" b="1" spc="1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335555" y="111488"/>
            <a:ext cx="57354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Екологични граници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824" y="3103983"/>
            <a:ext cx="5504219" cy="293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70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096000" y="-154840"/>
            <a:ext cx="6036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Предизвикателства пред биоикономиката</a:t>
            </a:r>
            <a:r>
              <a:rPr lang="en-GB" sz="2400" b="1" spc="1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ru-RU" sz="2400" b="1" dirty="0">
                <a:solidFill>
                  <a:schemeClr val="bg1"/>
                </a:solidFill>
              </a:rPr>
              <a:t>Осигуряване на ресурси и загуба на биологично разнообразие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597" y="1149696"/>
            <a:ext cx="113965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2800" dirty="0"/>
              <a:t>Биопродуктите</a:t>
            </a:r>
            <a:r>
              <a:rPr lang="ru-RU" sz="2800" dirty="0"/>
              <a:t> са получени от възобновяеми биологични ресурси</a:t>
            </a:r>
            <a:r>
              <a:rPr lang="en-US" sz="2800" dirty="0"/>
              <a:t>. </a:t>
            </a:r>
            <a:r>
              <a:rPr lang="ru-RU" sz="2800" dirty="0"/>
              <a:t>Биоикономиката </a:t>
            </a:r>
            <a:r>
              <a:rPr lang="bg-BG" sz="2800" dirty="0"/>
              <a:t>използва</a:t>
            </a:r>
            <a:r>
              <a:rPr lang="ru-RU" sz="2800" dirty="0"/>
              <a:t> много различни ресурси от биомаса, от култури до гори и микроорганизми</a:t>
            </a:r>
            <a:r>
              <a:rPr lang="en-US" sz="2800" dirty="0"/>
              <a:t>. </a:t>
            </a:r>
            <a:r>
              <a:rPr lang="ru-RU" sz="2800" dirty="0"/>
              <a:t>Без тези суровини нямаше да има </a:t>
            </a:r>
            <a:r>
              <a:rPr lang="bg-BG" sz="2800" dirty="0"/>
              <a:t>биоикономика</a:t>
            </a:r>
            <a:r>
              <a:rPr lang="en-US" sz="2800" dirty="0"/>
              <a:t>. </a:t>
            </a:r>
          </a:p>
          <a:p>
            <a:pPr algn="just"/>
            <a:endParaRPr lang="en-US" sz="2000" dirty="0"/>
          </a:p>
          <a:p>
            <a:pPr algn="just"/>
            <a:r>
              <a:rPr lang="bg-BG" sz="2800" dirty="0"/>
              <a:t>Изключително</a:t>
            </a:r>
            <a:r>
              <a:rPr lang="ru-RU" sz="2800" dirty="0"/>
              <a:t> важно е, че биоикономиката не се конкурира с производството на храни и не засяга биологичното разнообразие</a:t>
            </a:r>
            <a:r>
              <a:rPr lang="en-US" sz="2800" dirty="0"/>
              <a:t>. </a:t>
            </a:r>
            <a:r>
              <a:rPr lang="ru-RU" sz="2800" dirty="0"/>
              <a:t>Например, неплодородните земи не могат да се използват за производство на храни, но могат да бъдат важни за биологичното разнообразие</a:t>
            </a:r>
            <a:endParaRPr lang="en-GB" sz="2800" dirty="0"/>
          </a:p>
          <a:p>
            <a:pPr algn="just"/>
            <a:r>
              <a:rPr lang="ru-RU" sz="2800" dirty="0"/>
              <a:t>Следователно е от основно значение да се извърши оценка на биологичното разнообразие</a:t>
            </a:r>
            <a:r>
              <a:rPr lang="en-GB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69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085114" y="-1"/>
            <a:ext cx="6106886" cy="107641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106886" cy="1076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73116" y="1579379"/>
            <a:ext cx="935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8BDF"/>
                </a:solidFill>
              </a:rPr>
              <a:t>Какви са примерите за биоикономически ресурси (или суровини) в горския сектор?</a:t>
            </a:r>
            <a:endParaRPr lang="en-GB" sz="2800" b="1" dirty="0">
              <a:solidFill>
                <a:srgbClr val="008BD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0800" y="3067197"/>
            <a:ext cx="949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На групи от по двама напишете списък на всички биоикономически ресурси (или суровини) от горския сектор, за които можете да се сетите</a:t>
            </a:r>
            <a:r>
              <a:rPr lang="en-GB" sz="3200" dirty="0"/>
              <a:t>.</a:t>
            </a:r>
          </a:p>
          <a:p>
            <a:pPr algn="ctr"/>
            <a:endParaRPr lang="en-GB" sz="3200" dirty="0"/>
          </a:p>
          <a:p>
            <a:pPr algn="ctr"/>
            <a:r>
              <a:rPr lang="bg-BG" sz="3200" dirty="0">
                <a:solidFill>
                  <a:srgbClr val="C00000"/>
                </a:solidFill>
              </a:rPr>
              <a:t>Имате 2 минути</a:t>
            </a:r>
            <a:endParaRPr lang="en-US" sz="3200" dirty="0">
              <a:solidFill>
                <a:srgbClr val="C00000"/>
              </a:solidFill>
            </a:endParaRPr>
          </a:p>
          <a:p>
            <a:pPr algn="ctr"/>
            <a:endParaRPr lang="en-US" sz="3200" dirty="0"/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8001000" y="237978"/>
            <a:ext cx="4095732" cy="58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>
                <a:solidFill>
                  <a:schemeClr val="bg1"/>
                </a:solidFill>
                <a:latin typeface="Trebuchet MS" panose="020B0603020202020204"/>
                <a:ea typeface="+mj-ea"/>
                <a:cs typeface="+mj-cs"/>
              </a:rPr>
              <a:t>Горски суровини</a:t>
            </a:r>
            <a:endParaRPr lang="en-GB" sz="34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0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085114" y="-1"/>
            <a:ext cx="6106886" cy="107641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8001000" y="237978"/>
            <a:ext cx="4095732" cy="58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>
                <a:solidFill>
                  <a:schemeClr val="bg1"/>
                </a:solidFill>
                <a:latin typeface="Trebuchet MS" panose="020B0603020202020204"/>
              </a:rPr>
              <a:t>Горски суровини</a:t>
            </a:r>
            <a:endParaRPr lang="en-GB" sz="34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106886" cy="10764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5111" y="2601015"/>
            <a:ext cx="9879133" cy="1938992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bg-BG" sz="2400" dirty="0"/>
              <a:t>Бамбук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Кора от дърветата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Клони на дървета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Черен ликьор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Целулоза</a:t>
            </a:r>
            <a:endParaRPr lang="en-GB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Твърда дървесина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Лигнин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Листа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Останки от дървени предмети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Мека дървесина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Дървени стърготини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Дънери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bg-BG" sz="2400" dirty="0"/>
              <a:t>Дървени пелети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09302" y="1589914"/>
            <a:ext cx="11496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solidFill>
                  <a:srgbClr val="008BDF"/>
                </a:solidFill>
              </a:rPr>
              <a:t>Примери за ресурси в биоикономиката </a:t>
            </a:r>
            <a:r>
              <a:rPr lang="en-GB" sz="2800" b="1" dirty="0">
                <a:solidFill>
                  <a:srgbClr val="008BDF"/>
                </a:solidFill>
              </a:rPr>
              <a:t>(</a:t>
            </a:r>
            <a:r>
              <a:rPr lang="bg-BG" sz="2800" b="1" dirty="0">
                <a:solidFill>
                  <a:srgbClr val="008BDF"/>
                </a:solidFill>
              </a:rPr>
              <a:t>или суровини</a:t>
            </a:r>
            <a:r>
              <a:rPr lang="en-GB" sz="2800" b="1" dirty="0">
                <a:solidFill>
                  <a:srgbClr val="008BDF"/>
                </a:solidFill>
              </a:rPr>
              <a:t>) </a:t>
            </a:r>
            <a:r>
              <a:rPr lang="bg-BG" sz="2800" b="1" dirty="0">
                <a:solidFill>
                  <a:srgbClr val="008BDF"/>
                </a:solidFill>
              </a:rPr>
              <a:t>в горския сектор</a:t>
            </a:r>
            <a:endParaRPr lang="en-US" sz="2800" b="1" dirty="0">
              <a:solidFill>
                <a:srgbClr val="008BD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600" y="5669657"/>
            <a:ext cx="1056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/>
              <a:t>Източник</a:t>
            </a:r>
            <a:r>
              <a:rPr lang="en-GB"/>
              <a:t>: </a:t>
            </a:r>
            <a:r>
              <a:rPr lang="bg-BG"/>
              <a:t>Консорциум на био-базирани промишлености </a:t>
            </a:r>
            <a:r>
              <a:rPr lang="en-GB"/>
              <a:t>(2019), </a:t>
            </a:r>
            <a:r>
              <a:rPr lang="bg-BG"/>
              <a:t>Примери за биоикономически суровини</a:t>
            </a:r>
            <a:r>
              <a:rPr lang="en-GB"/>
              <a:t>. </a:t>
            </a:r>
            <a:r>
              <a:rPr lang="en-GB">
                <a:hlinkClick r:id="rId4"/>
              </a:rPr>
              <a:t>https://ec.europa.eu/knowledge4policy/glossary/</a:t>
            </a:r>
            <a:r>
              <a:rPr lang="bg-BG">
                <a:hlinkClick r:id="rId4"/>
              </a:rPr>
              <a:t>Суровина</a:t>
            </a:r>
            <a:r>
              <a:rPr lang="en-GB">
                <a:hlinkClick r:id="rId4"/>
              </a:rPr>
              <a:t>_en</a:t>
            </a: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24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24479" y="-162011"/>
            <a:ext cx="6067520" cy="107641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443933" y="1073427"/>
            <a:ext cx="5606069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Кои са горските биоикономически ресурси</a:t>
            </a:r>
            <a:r>
              <a:rPr lang="en-GB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5889884" y="9090"/>
            <a:ext cx="617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>
                <a:solidFill>
                  <a:schemeClr val="bg1"/>
                </a:solidFill>
                <a:latin typeface="Trebuchet MS" panose="020B0603020202020204"/>
              </a:rPr>
              <a:t>Горски суровини</a:t>
            </a:r>
            <a:endParaRPr lang="en-GB" sz="3200" b="1" spc="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CEE3F43-1D49-AC41-9147-A5D867F350CA}"/>
              </a:ext>
            </a:extLst>
          </p:cNvPr>
          <p:cNvSpPr txBox="1"/>
          <p:nvPr/>
        </p:nvSpPr>
        <p:spPr>
          <a:xfrm>
            <a:off x="6812473" y="3790507"/>
            <a:ext cx="4325503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algn="just">
              <a:spcAft>
                <a:spcPts val="24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</a:pPr>
            <a:endParaRPr lang="en-GB" sz="160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F7AB8-1E16-4FB7-AEEC-33346811E1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06"/>
          <a:stretch/>
        </p:blipFill>
        <p:spPr>
          <a:xfrm>
            <a:off x="6050002" y="977882"/>
            <a:ext cx="6102669" cy="58801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84E5F7-01A3-4800-A144-D65C256421C1}"/>
              </a:ext>
            </a:extLst>
          </p:cNvPr>
          <p:cNvSpPr txBox="1"/>
          <p:nvPr/>
        </p:nvSpPr>
        <p:spPr>
          <a:xfrm>
            <a:off x="3606425" y="6122795"/>
            <a:ext cx="310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/>
              <a:t>Източник</a:t>
            </a:r>
            <a:r>
              <a:rPr lang="en-US" sz="1600" dirty="0"/>
              <a:t>: </a:t>
            </a:r>
            <a:r>
              <a:rPr lang="bg-BG" sz="1600" dirty="0"/>
              <a:t>Горска педагогика </a:t>
            </a:r>
            <a:r>
              <a:rPr lang="en-GB" sz="1600" dirty="0"/>
              <a:t>(2016) </a:t>
            </a:r>
            <a:r>
              <a:rPr lang="en-US" sz="1600" dirty="0"/>
              <a:t> </a:t>
            </a:r>
            <a:endParaRPr lang="en-GB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8FFCB7-BC2B-41E7-8607-D5414ECA2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833" y="2091016"/>
            <a:ext cx="3028121" cy="1622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B6F268-E9D0-4E21-9DB5-92BEEED96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59" y="4135051"/>
            <a:ext cx="2866611" cy="18323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58059D-27B2-4FD4-BD3F-AD0F1FF64A63}"/>
              </a:ext>
            </a:extLst>
          </p:cNvPr>
          <p:cNvSpPr txBox="1"/>
          <p:nvPr/>
        </p:nvSpPr>
        <p:spPr>
          <a:xfrm>
            <a:off x="370448" y="5920486"/>
            <a:ext cx="254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/>
              <a:t>Горски остатъци </a:t>
            </a:r>
            <a:r>
              <a:rPr lang="en-US" sz="1400"/>
              <a:t>(</a:t>
            </a:r>
            <a:r>
              <a:rPr lang="en-GB" sz="1400"/>
              <a:t>EERE</a:t>
            </a:r>
            <a:r>
              <a:rPr lang="en-US" sz="1400"/>
              <a:t>, 2020)</a:t>
            </a:r>
            <a:endParaRPr lang="en-GB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AA6C3-0BEC-49B2-9150-E33900DBE58D}"/>
              </a:ext>
            </a:extLst>
          </p:cNvPr>
          <p:cNvSpPr txBox="1"/>
          <p:nvPr/>
        </p:nvSpPr>
        <p:spPr>
          <a:xfrm>
            <a:off x="3549255" y="3654557"/>
            <a:ext cx="2759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/>
              <a:t>Дървени стърготини </a:t>
            </a:r>
            <a:r>
              <a:rPr lang="en-US" sz="1400"/>
              <a:t>(</a:t>
            </a:r>
            <a:r>
              <a:rPr lang="en-US" sz="1400" err="1"/>
              <a:t>Colmorgen</a:t>
            </a:r>
            <a:r>
              <a:rPr lang="en-US" sz="1400"/>
              <a:t> and </a:t>
            </a:r>
            <a:r>
              <a:rPr lang="en-US" sz="1400" err="1"/>
              <a:t>Khajawa</a:t>
            </a:r>
            <a:r>
              <a:rPr lang="en-US" sz="1400"/>
              <a:t>, 2019)</a:t>
            </a:r>
            <a:r>
              <a:rPr lang="en-GB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6244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8337</TotalTime>
  <Words>6289</Words>
  <Application>Microsoft Office PowerPoint</Application>
  <PresentationFormat>Widescreen</PresentationFormat>
  <Paragraphs>357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Roboto Light</vt:lpstr>
      <vt:lpstr>Roboto Medium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 горската биоикономика води до устойчиво развитие?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Beatrice Morel</dc:creator>
  <cp:lastModifiedBy>Мартин Стоянов</cp:lastModifiedBy>
  <cp:revision>180</cp:revision>
  <dcterms:created xsi:type="dcterms:W3CDTF">2020-02-04T21:22:44Z</dcterms:created>
  <dcterms:modified xsi:type="dcterms:W3CDTF">2020-11-26T14:44:16Z</dcterms:modified>
</cp:coreProperties>
</file>