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26"/>
  </p:notesMasterIdLst>
  <p:sldIdLst>
    <p:sldId id="337" r:id="rId5"/>
    <p:sldId id="345" r:id="rId6"/>
    <p:sldId id="351" r:id="rId7"/>
    <p:sldId id="352" r:id="rId8"/>
    <p:sldId id="353" r:id="rId9"/>
    <p:sldId id="354" r:id="rId10"/>
    <p:sldId id="347" r:id="rId11"/>
    <p:sldId id="346" r:id="rId12"/>
    <p:sldId id="322" r:id="rId13"/>
    <p:sldId id="329" r:id="rId14"/>
    <p:sldId id="332" r:id="rId15"/>
    <p:sldId id="333" r:id="rId16"/>
    <p:sldId id="324" r:id="rId17"/>
    <p:sldId id="338" r:id="rId18"/>
    <p:sldId id="339" r:id="rId19"/>
    <p:sldId id="340" r:id="rId20"/>
    <p:sldId id="355" r:id="rId21"/>
    <p:sldId id="356" r:id="rId22"/>
    <p:sldId id="341" r:id="rId23"/>
    <p:sldId id="343" r:id="rId24"/>
    <p:sldId id="34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DF"/>
    <a:srgbClr val="FFED00"/>
    <a:srgbClr val="FFFFFF"/>
    <a:srgbClr val="A2C300"/>
    <a:srgbClr val="3D8400"/>
    <a:srgbClr val="FABA00"/>
    <a:srgbClr val="80CC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49796" autoAdjust="0"/>
  </p:normalViewPr>
  <p:slideViewPr>
    <p:cSldViewPr snapToGrid="0" snapToObjects="1">
      <p:cViewPr varScale="1">
        <p:scale>
          <a:sx n="60" d="100"/>
          <a:sy n="60" d="100"/>
        </p:scale>
        <p:origin x="3216" y="176"/>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13.11.20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Teacher’s name to go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will look at the relationship between the bioeconomy and agriculture, and specifically how agricultural residues can be utilised to aid both environmental and societal goals.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this first slide, outline slide and the video, there are 15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15 and 30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video is 2 minutes and 52 seconds long.</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Farmers are a group of people who will feel the more immediate consequences of the rapidly changing world around us.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Agriculture depends on the weather and seasonal cycles, so the effects of climate change can have extremely negative impacts for farmers through not being able to harvest their crops as a result of too much rain or too little rain, or not being able to let their cattle outside as a result of bad weather.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Growing competition from an increasingly global world means farmers must adapt and diversify their output if they are to compete. Taking advantage of opportunities that come along with embracing the bioeconomy could be key the farmers thriving in the future.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rise of veganism and resulting dietary changes in the coming generations will mean that farmers who have traditionally bred animals for human consumption may have to alter methods.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dirty="0"/>
          </a:p>
          <a:p>
            <a:r>
              <a:rPr lang="en-GB" sz="1200" b="0" i="0" kern="1200" dirty="0" err="1">
                <a:solidFill>
                  <a:schemeClr val="tx1"/>
                </a:solidFill>
                <a:effectLst/>
                <a:latin typeface="+mn-lt"/>
                <a:ea typeface="+mn-ea"/>
                <a:cs typeface="+mn-cs"/>
              </a:rPr>
              <a:t>Vittuari</a:t>
            </a:r>
            <a:r>
              <a:rPr lang="en-GB" sz="1200" b="0" i="0" kern="1200" dirty="0">
                <a:solidFill>
                  <a:schemeClr val="tx1"/>
                </a:solidFill>
                <a:effectLst/>
                <a:latin typeface="+mn-lt"/>
                <a:ea typeface="+mn-ea"/>
                <a:cs typeface="+mn-cs"/>
              </a:rPr>
              <a:t>, M., 2011. </a:t>
            </a:r>
            <a:r>
              <a:rPr lang="en-GB" sz="1200" b="0" i="1" kern="1200" dirty="0">
                <a:solidFill>
                  <a:schemeClr val="tx1"/>
                </a:solidFill>
                <a:effectLst/>
                <a:latin typeface="+mn-lt"/>
                <a:ea typeface="+mn-ea"/>
                <a:cs typeface="+mn-cs"/>
              </a:rPr>
              <a:t>Macedonia discovering a green economy</a:t>
            </a:r>
            <a:r>
              <a:rPr lang="en-GB" sz="1200" b="0" i="0"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Osservatorio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Balcani</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Caucaso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Transeuropa</a:t>
            </a:r>
            <a:r>
              <a:rPr lang="en-GB" sz="1200" b="0" i="0" u="none" strike="noStrik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[online]. https://</a:t>
            </a:r>
            <a:r>
              <a:rPr lang="en-GB" sz="1200" b="0" i="0" kern="1200" dirty="0" err="1">
                <a:solidFill>
                  <a:schemeClr val="tx1"/>
                </a:solidFill>
                <a:effectLst/>
                <a:latin typeface="+mn-lt"/>
                <a:ea typeface="+mn-ea"/>
                <a:cs typeface="+mn-cs"/>
              </a:rPr>
              <a:t>www.balcanicaucaso.org</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eng</a:t>
            </a:r>
            <a:r>
              <a:rPr lang="en-GB" sz="1200" b="0" i="0" kern="1200" dirty="0">
                <a:solidFill>
                  <a:schemeClr val="tx1"/>
                </a:solidFill>
                <a:effectLst/>
                <a:latin typeface="+mn-lt"/>
                <a:ea typeface="+mn-ea"/>
                <a:cs typeface="+mn-cs"/>
              </a:rPr>
              <a:t>/Areas/North-Macedonia/Macedonia-discovering-a-green-economy-104620</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29292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Given that agriculture aims to create food for humans and it</a:t>
            </a:r>
            <a:r>
              <a:rPr lang="en-GB" baseline="0" dirty="0"/>
              <a:t> has a</a:t>
            </a:r>
            <a:r>
              <a:rPr lang="en-GB" dirty="0"/>
              <a:t> large impact on the environment, creating more sustainable farming practices is crucial if we are to forge a more sustainable future. </a:t>
            </a:r>
          </a:p>
          <a:p>
            <a:endParaRPr lang="en-GB" dirty="0"/>
          </a:p>
          <a:p>
            <a:r>
              <a:rPr lang="en-GB" dirty="0"/>
              <a:t>Goals 1, 2, 6, 7, 12, 13, and 15 are particularly related to agriculture for the following reasons:</a:t>
            </a:r>
          </a:p>
          <a:p>
            <a:endParaRPr lang="en-GB" dirty="0"/>
          </a:p>
          <a:p>
            <a:r>
              <a:rPr lang="en-GB" dirty="0"/>
              <a:t>SDG1: End poverty</a:t>
            </a:r>
          </a:p>
          <a:p>
            <a:r>
              <a:rPr lang="en-GB" dirty="0"/>
              <a:t>- Growth in the agriculture sector, particularly in low-income and agrarian</a:t>
            </a:r>
          </a:p>
          <a:p>
            <a:r>
              <a:rPr lang="en-GB" dirty="0"/>
              <a:t>economies is at least twice effective in reducing hunger and poverty than from any</a:t>
            </a:r>
          </a:p>
          <a:p>
            <a:r>
              <a:rPr lang="en-GB" dirty="0"/>
              <a:t>other sector. (Nhemachena et al, 2018) </a:t>
            </a:r>
          </a:p>
          <a:p>
            <a:endParaRPr lang="en-GB" dirty="0"/>
          </a:p>
          <a:p>
            <a:r>
              <a:rPr lang="en-GB" dirty="0"/>
              <a:t>SDG2 : Zero hunger</a:t>
            </a:r>
          </a:p>
          <a:p>
            <a:r>
              <a:rPr lang="en-GB" dirty="0"/>
              <a:t>- Transforming food systems and agriculture are important for ensuring enough</a:t>
            </a:r>
            <a:r>
              <a:rPr lang="en-GB" baseline="0" dirty="0"/>
              <a:t> </a:t>
            </a:r>
            <a:r>
              <a:rPr lang="en-GB" dirty="0"/>
              <a:t>food is produced to feed the growing population through sustainable utilization of</a:t>
            </a:r>
            <a:r>
              <a:rPr lang="en-GB" baseline="0" dirty="0"/>
              <a:t> </a:t>
            </a:r>
            <a:r>
              <a:rPr lang="en-GB" dirty="0"/>
              <a:t>planet resources. (Nhemachena et al, 2018) </a:t>
            </a:r>
          </a:p>
          <a:p>
            <a:endParaRPr lang="en-GB" dirty="0"/>
          </a:p>
          <a:p>
            <a:r>
              <a:rPr lang="en-GB" dirty="0"/>
              <a:t>SDG6: Water</a:t>
            </a:r>
          </a:p>
          <a:p>
            <a:r>
              <a:rPr lang="en-GB" dirty="0"/>
              <a:t>- Agriculture uses at least 70% of all water withdrawals.</a:t>
            </a:r>
          </a:p>
          <a:p>
            <a:r>
              <a:rPr lang="en-GB" dirty="0"/>
              <a:t>- The challenge for sustainable agricultural systems is to ensure that food</a:t>
            </a:r>
            <a:r>
              <a:rPr lang="en-GB" baseline="0" dirty="0"/>
              <a:t> </a:t>
            </a:r>
            <a:r>
              <a:rPr lang="en-GB" dirty="0"/>
              <a:t>production is increased to feed growing population using less water in future. (Nhemachena et al, 2018) </a:t>
            </a:r>
          </a:p>
          <a:p>
            <a:endParaRPr lang="en-GB" dirty="0"/>
          </a:p>
          <a:p>
            <a:r>
              <a:rPr lang="en-GB" dirty="0"/>
              <a:t>SDG7: Energy</a:t>
            </a:r>
          </a:p>
          <a:p>
            <a:r>
              <a:rPr lang="en-GB" dirty="0"/>
              <a:t>- Energy plays an important role in achieving food security and better nutrition. (Nhemachena et al, 2018) </a:t>
            </a:r>
          </a:p>
          <a:p>
            <a:endParaRPr lang="en-GB" dirty="0"/>
          </a:p>
          <a:p>
            <a:r>
              <a:rPr lang="en-GB" dirty="0"/>
              <a:t>SDG12: Sustainable consumption and production</a:t>
            </a:r>
          </a:p>
          <a:p>
            <a:r>
              <a:rPr lang="en-GB" dirty="0"/>
              <a:t>- A third of the food produced each year in the world is lost or wasted</a:t>
            </a:r>
          </a:p>
          <a:p>
            <a:r>
              <a:rPr lang="en-GB" dirty="0"/>
              <a:t>- Food production systems should be transformed to ensure sustainable production</a:t>
            </a:r>
            <a:r>
              <a:rPr lang="en-GB" baseline="0" dirty="0"/>
              <a:t> </a:t>
            </a:r>
            <a:r>
              <a:rPr lang="en-GB" dirty="0"/>
              <a:t>of food while reducing environmental impacts (e.g., loss of soil, water and</a:t>
            </a:r>
            <a:r>
              <a:rPr lang="en-GB" baseline="0" dirty="0"/>
              <a:t> </a:t>
            </a:r>
            <a:r>
              <a:rPr lang="en-GB" dirty="0"/>
              <a:t>nutrients, greenhouse gas emissions, degradation of ecosystems). (Nhemachena et al, 2018) </a:t>
            </a:r>
          </a:p>
          <a:p>
            <a:endParaRPr lang="en-GB" dirty="0"/>
          </a:p>
          <a:p>
            <a:r>
              <a:rPr lang="en-GB" dirty="0"/>
              <a:t>SDG13: Combat climate change</a:t>
            </a:r>
          </a:p>
          <a:p>
            <a:r>
              <a:rPr lang="en-GB" dirty="0"/>
              <a:t>- Despite the threats posed by climate change on agricultural production systems,</a:t>
            </a:r>
            <a:r>
              <a:rPr lang="en-GB" baseline="0" dirty="0"/>
              <a:t> </a:t>
            </a:r>
            <a:r>
              <a:rPr lang="en-GB" dirty="0"/>
              <a:t>investments in the sector can support both climate change adaptation and</a:t>
            </a:r>
            <a:r>
              <a:rPr lang="en-GB" baseline="0" dirty="0"/>
              <a:t> </a:t>
            </a:r>
            <a:r>
              <a:rPr lang="en-GB" dirty="0"/>
              <a:t>mitigation at the same time improving the livelihoods of billions of rural people</a:t>
            </a:r>
            <a:r>
              <a:rPr lang="en-GB" baseline="0" dirty="0"/>
              <a:t> </a:t>
            </a:r>
            <a:r>
              <a:rPr lang="en-GB" dirty="0"/>
              <a:t>that rely on the sector. (Nhemachena et al, 2018) </a:t>
            </a:r>
          </a:p>
          <a:p>
            <a:endParaRPr lang="en-GB" dirty="0"/>
          </a:p>
          <a:p>
            <a:r>
              <a:rPr lang="en-GB" dirty="0"/>
              <a:t>SDG15: Life on land</a:t>
            </a:r>
          </a:p>
          <a:p>
            <a:r>
              <a:rPr lang="en-GB" dirty="0"/>
              <a:t>- Degradation of resources threaten sustainability of agricultural systems, for</a:t>
            </a:r>
            <a:r>
              <a:rPr lang="en-GB" baseline="0" dirty="0"/>
              <a:t> </a:t>
            </a:r>
            <a:r>
              <a:rPr lang="en-GB" dirty="0"/>
              <a:t>example: a third of farmland is degraded, at least 75% of crop genetic diversity has</a:t>
            </a:r>
            <a:r>
              <a:rPr lang="en-GB" baseline="0" dirty="0"/>
              <a:t> </a:t>
            </a:r>
            <a:r>
              <a:rPr lang="en-GB" dirty="0"/>
              <a:t>been lost and 22% of animal breeds are at risk. (Nhemachena et al, 2018) </a:t>
            </a:r>
          </a:p>
          <a:p>
            <a:endParaRPr lang="en-GB" dirty="0"/>
          </a:p>
          <a:p>
            <a:r>
              <a:rPr lang="en-GB" dirty="0"/>
              <a:t>By supporting a more sustainable approach to agriculture and encouraging innovative solutions to problems by employing methods like those promoted through the bioeconomy, we can go a long way to helping achieve the targets set out in the SDG’s.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Nhemachena</a:t>
            </a:r>
            <a:r>
              <a:rPr lang="en-GB" sz="1200" b="0" i="0" kern="1200" dirty="0">
                <a:solidFill>
                  <a:schemeClr val="tx1"/>
                </a:solidFill>
                <a:effectLst/>
                <a:latin typeface="+mn-lt"/>
                <a:ea typeface="+mn-ea"/>
                <a:cs typeface="+mn-cs"/>
              </a:rPr>
              <a:t>, C., </a:t>
            </a:r>
            <a:r>
              <a:rPr lang="en-GB" sz="1200" b="0" i="0" kern="1200" dirty="0" err="1">
                <a:solidFill>
                  <a:schemeClr val="tx1"/>
                </a:solidFill>
                <a:effectLst/>
                <a:latin typeface="+mn-lt"/>
                <a:ea typeface="+mn-ea"/>
                <a:cs typeface="+mn-cs"/>
              </a:rPr>
              <a:t>Matchaya</a:t>
            </a:r>
            <a:r>
              <a:rPr lang="en-GB" sz="1200" b="0" i="0" kern="1200" dirty="0">
                <a:solidFill>
                  <a:schemeClr val="tx1"/>
                </a:solidFill>
                <a:effectLst/>
                <a:latin typeface="+mn-lt"/>
                <a:ea typeface="+mn-ea"/>
                <a:cs typeface="+mn-cs"/>
              </a:rPr>
              <a:t>, G., </a:t>
            </a:r>
            <a:r>
              <a:rPr lang="en-GB" sz="1200" b="0" i="0" kern="1200" dirty="0" err="1">
                <a:solidFill>
                  <a:schemeClr val="tx1"/>
                </a:solidFill>
                <a:effectLst/>
                <a:latin typeface="+mn-lt"/>
                <a:ea typeface="+mn-ea"/>
                <a:cs typeface="+mn-cs"/>
              </a:rPr>
              <a:t>Nhemachena</a:t>
            </a:r>
            <a:r>
              <a:rPr lang="en-GB" sz="1200" b="0" i="0" kern="1200" dirty="0">
                <a:solidFill>
                  <a:schemeClr val="tx1"/>
                </a:solidFill>
                <a:effectLst/>
                <a:latin typeface="+mn-lt"/>
                <a:ea typeface="+mn-ea"/>
                <a:cs typeface="+mn-cs"/>
              </a:rPr>
              <a:t>, C.R., </a:t>
            </a:r>
            <a:r>
              <a:rPr lang="en-GB" sz="1200" b="0" i="0" kern="1200" dirty="0" err="1">
                <a:solidFill>
                  <a:schemeClr val="tx1"/>
                </a:solidFill>
                <a:effectLst/>
                <a:latin typeface="+mn-lt"/>
                <a:ea typeface="+mn-ea"/>
                <a:cs typeface="+mn-cs"/>
              </a:rPr>
              <a:t>Karuaihe</a:t>
            </a:r>
            <a:r>
              <a:rPr lang="en-GB" sz="1200" b="0" i="0" kern="1200" dirty="0">
                <a:solidFill>
                  <a:schemeClr val="tx1"/>
                </a:solidFill>
                <a:effectLst/>
                <a:latin typeface="+mn-lt"/>
                <a:ea typeface="+mn-ea"/>
                <a:cs typeface="+mn-cs"/>
              </a:rPr>
              <a:t>, S., </a:t>
            </a:r>
            <a:r>
              <a:rPr lang="en-GB" sz="1200" b="0" i="0" kern="1200" dirty="0" err="1">
                <a:solidFill>
                  <a:schemeClr val="tx1"/>
                </a:solidFill>
                <a:effectLst/>
                <a:latin typeface="+mn-lt"/>
                <a:ea typeface="+mn-ea"/>
                <a:cs typeface="+mn-cs"/>
              </a:rPr>
              <a:t>Muchara</a:t>
            </a:r>
            <a:r>
              <a:rPr lang="en-GB" sz="1200" b="0" i="0" kern="1200" dirty="0">
                <a:solidFill>
                  <a:schemeClr val="tx1"/>
                </a:solidFill>
                <a:effectLst/>
                <a:latin typeface="+mn-lt"/>
                <a:ea typeface="+mn-ea"/>
                <a:cs typeface="+mn-cs"/>
              </a:rPr>
              <a:t>, B. and </a:t>
            </a:r>
            <a:r>
              <a:rPr lang="en-GB" sz="1200" b="0" i="0" kern="1200" dirty="0" err="1">
                <a:solidFill>
                  <a:schemeClr val="tx1"/>
                </a:solidFill>
                <a:effectLst/>
                <a:latin typeface="+mn-lt"/>
                <a:ea typeface="+mn-ea"/>
                <a:cs typeface="+mn-cs"/>
              </a:rPr>
              <a:t>Nhlengethwa</a:t>
            </a:r>
            <a:r>
              <a:rPr lang="en-GB" sz="1200" b="0" i="0" kern="1200" dirty="0">
                <a:solidFill>
                  <a:schemeClr val="tx1"/>
                </a:solidFill>
                <a:effectLst/>
                <a:latin typeface="+mn-lt"/>
                <a:ea typeface="+mn-ea"/>
                <a:cs typeface="+mn-cs"/>
              </a:rPr>
              <a:t>, S., 2018. Measuring baseline agriculture-related sustainable development goals index for southern Africa. </a:t>
            </a:r>
            <a:r>
              <a:rPr lang="en-GB" sz="1200" b="0" i="1" kern="1200" dirty="0">
                <a:solidFill>
                  <a:schemeClr val="tx1"/>
                </a:solidFill>
                <a:effectLst/>
                <a:latin typeface="+mn-lt"/>
                <a:ea typeface="+mn-ea"/>
                <a:cs typeface="+mn-cs"/>
              </a:rPr>
              <a:t>Sustainability</a:t>
            </a:r>
            <a:r>
              <a:rPr lang="en-GB" sz="1200" b="0" i="0" kern="1200" dirty="0">
                <a:solidFill>
                  <a:schemeClr val="tx1"/>
                </a:solidFill>
                <a:effectLst/>
                <a:latin typeface="+mn-lt"/>
                <a:ea typeface="+mn-ea"/>
                <a:cs typeface="+mn-cs"/>
              </a:rPr>
              <a:t>, 10 (3), p.849</a:t>
            </a:r>
            <a:endParaRPr lang="en-GB" i="0" dirty="0"/>
          </a:p>
          <a:p>
            <a:endParaRPr lang="en-GB" dirty="0"/>
          </a:p>
          <a:p>
            <a:r>
              <a:rPr lang="en-GB" dirty="0"/>
              <a:t>Source</a:t>
            </a:r>
            <a:r>
              <a:rPr lang="en-GB" baseline="0" dirty="0"/>
              <a:t> of image: </a:t>
            </a:r>
            <a:r>
              <a:rPr lang="en-GB" dirty="0"/>
              <a:t>The Founder Institute. 2019. UN Sustainable Development Goals. [online] Available at: &lt;https://fi.co/insight/17-companies-helping-meet-the-17-un-sustainable-development-goals&gt; [Accessed 16 April 2020].</a:t>
            </a: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240336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a:t>
            </a:r>
            <a:r>
              <a:rPr lang="en-GB" baseline="0" dirty="0"/>
              <a:t> slide with an example of a product </a:t>
            </a:r>
            <a:r>
              <a:rPr lang="en-GB" dirty="0"/>
              <a:t>that illustrate the potential for new bioproducts</a:t>
            </a:r>
            <a:r>
              <a:rPr lang="en-GB" baseline="0" dirty="0"/>
              <a:t> derived from </a:t>
            </a:r>
            <a:r>
              <a:rPr lang="en-GB" dirty="0"/>
              <a:t>agricultural residues.</a:t>
            </a:r>
          </a:p>
          <a:p>
            <a:endParaRPr lang="en-GB" dirty="0"/>
          </a:p>
          <a:p>
            <a:r>
              <a:rPr lang="en-GB" dirty="0"/>
              <a:t>Plastic pollution is a huge problem for our oceans, Every year, about 8 million tons of plastic waste escapes into the oceans for coastal nations. What makes this an especially troublesome issue is the fact that these oil based plastics can persist for hundreds of years before breaking down</a:t>
            </a:r>
            <a:r>
              <a:rPr lang="en-GB" baseline="0" dirty="0"/>
              <a:t> (</a:t>
            </a:r>
            <a:r>
              <a:rPr lang="en-GB" b="0" i="0" dirty="0">
                <a:solidFill>
                  <a:srgbClr val="414242"/>
                </a:solidFill>
                <a:effectLst/>
                <a:latin typeface="Arial" panose="020B0604020202020204" pitchFamily="34" charset="0"/>
              </a:rPr>
              <a:t>Parker</a:t>
            </a:r>
            <a:r>
              <a:rPr lang="en-GB" b="0" i="0" baseline="0" dirty="0">
                <a:solidFill>
                  <a:srgbClr val="414242"/>
                </a:solidFill>
                <a:effectLst/>
                <a:latin typeface="Arial" panose="020B0604020202020204" pitchFamily="34" charset="0"/>
              </a:rPr>
              <a:t>, </a:t>
            </a:r>
            <a:r>
              <a:rPr lang="en-GB" b="0" i="0" dirty="0">
                <a:solidFill>
                  <a:srgbClr val="414242"/>
                </a:solidFill>
                <a:effectLst/>
                <a:latin typeface="Arial" panose="020B0604020202020204" pitchFamily="34" charset="0"/>
              </a:rPr>
              <a:t>2019).</a:t>
            </a:r>
          </a:p>
          <a:p>
            <a:endParaRPr lang="en-GB" b="0" i="0" dirty="0">
              <a:solidFill>
                <a:srgbClr val="414242"/>
              </a:solidFill>
              <a:effectLst/>
              <a:latin typeface="Arial" panose="020B0604020202020204" pitchFamily="34" charset="0"/>
            </a:endParaRPr>
          </a:p>
          <a:p>
            <a:r>
              <a:rPr lang="en-GB" dirty="0"/>
              <a:t>Bio-based plastics such the one from the Taiwanese company </a:t>
            </a:r>
            <a:r>
              <a:rPr lang="en-GB" b="0" i="0" dirty="0" err="1">
                <a:solidFill>
                  <a:srgbClr val="414242"/>
                </a:solidFill>
                <a:effectLst/>
                <a:latin typeface="Arial" panose="020B0604020202020204" pitchFamily="34" charset="0"/>
              </a:rPr>
              <a:t>eTouchic</a:t>
            </a:r>
            <a:r>
              <a:rPr lang="en-GB" b="0" i="0" dirty="0">
                <a:solidFill>
                  <a:srgbClr val="414242"/>
                </a:solidFill>
                <a:effectLst/>
                <a:latin typeface="Arial" panose="020B0604020202020204" pitchFamily="34" charset="0"/>
              </a:rPr>
              <a:t> Innovation Company Limited (</a:t>
            </a:r>
            <a:r>
              <a:rPr lang="en-GB" dirty="0" err="1"/>
              <a:t>eTic</a:t>
            </a:r>
            <a:r>
              <a:rPr lang="en-GB" dirty="0"/>
              <a:t>)</a:t>
            </a:r>
            <a:r>
              <a:rPr lang="en-GB" b="0" i="0" dirty="0">
                <a:solidFill>
                  <a:srgbClr val="414242"/>
                </a:solidFill>
                <a:effectLst/>
                <a:latin typeface="Arial" panose="020B0604020202020204" pitchFamily="34" charset="0"/>
              </a:rPr>
              <a:t> </a:t>
            </a:r>
            <a:r>
              <a:rPr lang="en-GB" dirty="0"/>
              <a:t>aims to embrace agricultural by-products in order to move away from conventional oil based plastics (European Commission, 2015).</a:t>
            </a:r>
          </a:p>
          <a:p>
            <a:endParaRPr lang="en-GB" dirty="0"/>
          </a:p>
          <a:p>
            <a:r>
              <a:rPr lang="en-GB" dirty="0" err="1"/>
              <a:t>eTic</a:t>
            </a:r>
            <a:r>
              <a:rPr lang="en-GB" dirty="0"/>
              <a:t> combines the rice husks with a sort of biobased resin. This mixture can then be processed into a fibre composite building material (FPC™ -</a:t>
            </a:r>
            <a:r>
              <a:rPr lang="en-GB" baseline="0" dirty="0"/>
              <a:t> </a:t>
            </a:r>
            <a:r>
              <a:rPr lang="en-GB" dirty="0" err="1"/>
              <a:t>Fiber</a:t>
            </a:r>
            <a:r>
              <a:rPr lang="en-GB" dirty="0"/>
              <a:t> Particulate Composite) that has similar properties as conventional oil based plastics</a:t>
            </a:r>
            <a:r>
              <a:rPr lang="en-GB" baseline="0" dirty="0"/>
              <a:t> but</a:t>
            </a:r>
            <a:r>
              <a:rPr lang="en-GB" dirty="0"/>
              <a:t> is biodegradable (</a:t>
            </a:r>
            <a:r>
              <a:rPr lang="en-GB" dirty="0" err="1"/>
              <a:t>eTic</a:t>
            </a:r>
            <a:r>
              <a:rPr lang="en-GB" dirty="0"/>
              <a:t> , 2020).</a:t>
            </a:r>
          </a:p>
          <a:p>
            <a:endParaRPr lang="en-GB" dirty="0"/>
          </a:p>
          <a:p>
            <a:r>
              <a:rPr lang="en-GB" dirty="0"/>
              <a:t>FPC™ </a:t>
            </a:r>
            <a:r>
              <a:rPr lang="en-GB" b="0" i="0" dirty="0">
                <a:solidFill>
                  <a:srgbClr val="414242"/>
                </a:solidFill>
                <a:effectLst/>
                <a:latin typeface="Arial" panose="020B0604020202020204" pitchFamily="34" charset="0"/>
              </a:rPr>
              <a:t>c</a:t>
            </a:r>
            <a:r>
              <a:rPr lang="en-GB" dirty="0"/>
              <a:t>omes in pellets it can be used with current plastic moulding methods (</a:t>
            </a:r>
            <a:r>
              <a:rPr lang="en-GB" dirty="0" err="1"/>
              <a:t>eTic</a:t>
            </a:r>
            <a:r>
              <a:rPr lang="en-GB" dirty="0"/>
              <a:t>, 2020).</a:t>
            </a:r>
          </a:p>
          <a:p>
            <a:endParaRPr lang="en-GB" dirty="0"/>
          </a:p>
          <a:p>
            <a:r>
              <a:rPr lang="en-GB" dirty="0"/>
              <a:t>Such biohybrid materials are lightweight, sturdy, fire</a:t>
            </a:r>
            <a:r>
              <a:rPr lang="en-GB" baseline="0" dirty="0"/>
              <a:t> </a:t>
            </a:r>
            <a:r>
              <a:rPr lang="en-GB" dirty="0"/>
              <a:t>resistant and have excellent insulation characteristics, making them an attractive green building material (</a:t>
            </a:r>
            <a:r>
              <a:rPr lang="en-GB" dirty="0" err="1"/>
              <a:t>eTic</a:t>
            </a:r>
            <a:r>
              <a:rPr lang="en-GB" dirty="0"/>
              <a:t>, 2020). </a:t>
            </a:r>
          </a:p>
          <a:p>
            <a:endParaRPr lang="de-DE" dirty="0"/>
          </a:p>
          <a:p>
            <a:pPr algn="l"/>
            <a:r>
              <a:rPr lang="en-GB" dirty="0"/>
              <a:t>FPC™ </a:t>
            </a:r>
            <a:r>
              <a:rPr lang="en-GB" b="0" i="0" dirty="0">
                <a:solidFill>
                  <a:srgbClr val="414242"/>
                </a:solidFill>
                <a:effectLst/>
                <a:latin typeface="Arial" panose="020B0604020202020204" pitchFamily="34" charset="0"/>
              </a:rPr>
              <a:t>can be decomposed naturally and does not emit any greenhouse gases.</a:t>
            </a:r>
          </a:p>
          <a:p>
            <a:endParaRPr lang="en-GB" b="0" i="0" dirty="0">
              <a:solidFill>
                <a:srgbClr val="414242"/>
              </a:solidFill>
              <a:effectLst/>
              <a:latin typeface="Arial" panose="020B0604020202020204" pitchFamily="34" charset="0"/>
            </a:endParaRPr>
          </a:p>
          <a:p>
            <a:r>
              <a:rPr lang="en-GB" b="0" i="0" dirty="0">
                <a:solidFill>
                  <a:srgbClr val="414242"/>
                </a:solidFill>
                <a:effectLst/>
                <a:latin typeface="Arial" panose="020B0604020202020204" pitchFamily="34" charset="0"/>
              </a:rPr>
              <a:t>Bio-plastics such as PLA (</a:t>
            </a:r>
            <a:r>
              <a:rPr lang="en-GB" b="0" i="0" dirty="0" err="1">
                <a:solidFill>
                  <a:srgbClr val="414242"/>
                </a:solidFill>
                <a:effectLst/>
                <a:latin typeface="Arial" panose="020B0604020202020204" pitchFamily="34" charset="0"/>
              </a:rPr>
              <a:t>Polylactic</a:t>
            </a:r>
            <a:r>
              <a:rPr lang="en-GB" b="0" i="0" dirty="0">
                <a:solidFill>
                  <a:srgbClr val="414242"/>
                </a:solidFill>
                <a:effectLst/>
                <a:latin typeface="Arial" panose="020B0604020202020204" pitchFamily="34" charset="0"/>
              </a:rPr>
              <a:t> Acid</a:t>
            </a:r>
            <a:r>
              <a:rPr lang="en-GB" b="0" i="0" baseline="0" dirty="0">
                <a:solidFill>
                  <a:srgbClr val="414242"/>
                </a:solidFill>
                <a:effectLst/>
                <a:latin typeface="Arial" panose="020B0604020202020204" pitchFamily="34" charset="0"/>
              </a:rPr>
              <a:t> </a:t>
            </a:r>
            <a:r>
              <a:rPr lang="en-GB" b="0" i="0" dirty="0">
                <a:solidFill>
                  <a:srgbClr val="414242"/>
                </a:solidFill>
                <a:effectLst/>
                <a:latin typeface="Arial" panose="020B0604020202020204" pitchFamily="34" charset="0"/>
              </a:rPr>
              <a:t>is a polymer made from renewable resources), compete for land and water with biofuels and food crops (as the primary feedstock is currently corn). To produce 200,000 tones of bio-plastics such as PLA, requires 250,000-350,000 tonnes of crops. On the other hand, </a:t>
            </a:r>
            <a:r>
              <a:rPr lang="en-GB" dirty="0"/>
              <a:t>FPC™ </a:t>
            </a:r>
            <a:r>
              <a:rPr lang="en-GB" b="0" i="0" dirty="0">
                <a:solidFill>
                  <a:srgbClr val="414242"/>
                </a:solidFill>
                <a:effectLst/>
                <a:latin typeface="Arial" panose="020B0604020202020204" pitchFamily="34" charset="0"/>
              </a:rPr>
              <a:t>utilizes agricultural </a:t>
            </a:r>
            <a:r>
              <a:rPr lang="en-GB" b="1" i="0" dirty="0">
                <a:solidFill>
                  <a:srgbClr val="414242"/>
                </a:solidFill>
                <a:effectLst/>
                <a:latin typeface="Arial" panose="020B0604020202020204" pitchFamily="34" charset="0"/>
              </a:rPr>
              <a:t>waste</a:t>
            </a:r>
            <a:r>
              <a:rPr lang="en-GB" b="0" i="0" dirty="0">
                <a:solidFill>
                  <a:srgbClr val="414242"/>
                </a:solidFill>
                <a:effectLst/>
                <a:latin typeface="Arial" panose="020B0604020202020204" pitchFamily="34" charset="0"/>
              </a:rPr>
              <a:t> </a:t>
            </a:r>
            <a:r>
              <a:rPr lang="en-GB" b="0" i="0" baseline="0" dirty="0">
                <a:solidFill>
                  <a:srgbClr val="414242"/>
                </a:solidFill>
                <a:effectLst/>
                <a:latin typeface="Arial" panose="020B0604020202020204" pitchFamily="34" charset="0"/>
              </a:rPr>
              <a:t>and therefore </a:t>
            </a:r>
            <a:r>
              <a:rPr lang="en-GB" dirty="0">
                <a:latin typeface="Trebuchet MS" panose="020B0603020202020204"/>
              </a:rPr>
              <a:t>its production does not compete with food production </a:t>
            </a:r>
            <a:r>
              <a:rPr lang="en-GB" b="0" i="0" dirty="0">
                <a:solidFill>
                  <a:srgbClr val="414242"/>
                </a:solidFill>
                <a:effectLst/>
                <a:latin typeface="Arial" panose="020B0604020202020204" pitchFamily="34" charset="0"/>
              </a:rPr>
              <a:t>(</a:t>
            </a:r>
            <a:r>
              <a:rPr lang="en-GB" dirty="0" err="1"/>
              <a:t>eTic</a:t>
            </a:r>
            <a:r>
              <a:rPr lang="en-GB" dirty="0"/>
              <a:t>, 2020</a:t>
            </a:r>
            <a:r>
              <a:rPr lang="en-GB" b="0" i="0" dirty="0">
                <a:solidFill>
                  <a:srgbClr val="414242"/>
                </a:solidFill>
                <a:effectLst/>
                <a:latin typeface="Arial" panose="020B0604020202020204" pitchFamily="34" charset="0"/>
              </a:rPr>
              <a:t>)</a:t>
            </a:r>
            <a:r>
              <a:rPr lang="en-GB" b="0" i="0" baseline="0" dirty="0">
                <a:solidFill>
                  <a:srgbClr val="414242"/>
                </a:solidFill>
                <a:effectLst/>
                <a:latin typeface="Arial" panose="020B0604020202020204" pitchFamily="34" charset="0"/>
              </a:rPr>
              <a:t>.</a:t>
            </a:r>
            <a:endParaRPr lang="en-GB" b="0" i="0" dirty="0">
              <a:solidFill>
                <a:srgbClr val="414242"/>
              </a:solidFill>
              <a:effectLst/>
              <a:latin typeface="Arial" panose="020B0604020202020204" pitchFamily="34" charset="0"/>
            </a:endParaRPr>
          </a:p>
          <a:p>
            <a:endParaRPr lang="en-GB" b="0" i="0" dirty="0">
              <a:solidFill>
                <a:srgbClr val="414242"/>
              </a:solidFill>
              <a:effectLst/>
              <a:latin typeface="Arial" panose="020B0604020202020204" pitchFamily="34" charset="0"/>
            </a:endParaRPr>
          </a:p>
          <a:p>
            <a:r>
              <a:rPr lang="en-GB" b="0" i="0" dirty="0">
                <a:solidFill>
                  <a:srgbClr val="414242"/>
                </a:solidFill>
                <a:effectLst/>
                <a:latin typeface="Arial" panose="020B0604020202020204" pitchFamily="34" charset="0"/>
              </a:rPr>
              <a:t>In the picture we can see the different materials from which the company have created </a:t>
            </a:r>
            <a:r>
              <a:rPr lang="en-GB" dirty="0"/>
              <a:t>FPC™.</a:t>
            </a:r>
            <a:r>
              <a:rPr lang="en-GB" b="0" i="0" dirty="0">
                <a:solidFill>
                  <a:srgbClr val="414242"/>
                </a:solidFill>
                <a:effectLst/>
                <a:latin typeface="Arial" panose="020B0604020202020204" pitchFamily="34" charset="0"/>
              </a:rPr>
              <a:t> What makes this innovation particularly exciting is the array of biological materials from which it can be created. </a:t>
            </a:r>
          </a:p>
          <a:p>
            <a:endParaRPr lang="en-GB" b="0" i="0" dirty="0">
              <a:solidFill>
                <a:srgbClr val="414242"/>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b="0" i="0" dirty="0">
              <a:solidFill>
                <a:srgbClr val="414242"/>
              </a:solidFill>
              <a:effectLst/>
              <a:latin typeface="Arial" panose="020B0604020202020204" pitchFamily="34" charset="0"/>
            </a:endParaRPr>
          </a:p>
          <a:p>
            <a:r>
              <a:rPr lang="en-GB" b="0" i="0" dirty="0">
                <a:solidFill>
                  <a:srgbClr val="414242"/>
                </a:solidFill>
                <a:effectLst/>
                <a:latin typeface="Arial" panose="020B0604020202020204" pitchFamily="34" charset="0"/>
              </a:rPr>
              <a:t>European Commission (2015). Bioeconomy in everyday life. [online] </a:t>
            </a:r>
            <a:r>
              <a:rPr lang="en-GB" b="0" i="0" dirty="0" err="1">
                <a:solidFill>
                  <a:srgbClr val="414242"/>
                </a:solidFill>
                <a:effectLst/>
                <a:latin typeface="Arial" panose="020B0604020202020204" pitchFamily="34" charset="0"/>
              </a:rPr>
              <a:t>Brussells</a:t>
            </a:r>
            <a:r>
              <a:rPr lang="en-GB" b="0" i="0" dirty="0">
                <a:solidFill>
                  <a:srgbClr val="414242"/>
                </a:solidFill>
                <a:effectLst/>
                <a:latin typeface="Arial" panose="020B0604020202020204" pitchFamily="34" charset="0"/>
              </a:rPr>
              <a:t>: European Commission, pp.1–44. https://</a:t>
            </a:r>
            <a:r>
              <a:rPr lang="en-GB" b="0" i="0" dirty="0" err="1">
                <a:solidFill>
                  <a:srgbClr val="414242"/>
                </a:solidFill>
                <a:effectLst/>
                <a:latin typeface="Arial" panose="020B0604020202020204" pitchFamily="34" charset="0"/>
              </a:rPr>
              <a:t>www.biovale.org</a:t>
            </a:r>
            <a:r>
              <a:rPr lang="en-GB" b="0" i="0" dirty="0">
                <a:solidFill>
                  <a:srgbClr val="414242"/>
                </a:solidFill>
                <a:effectLst/>
                <a:latin typeface="Arial" panose="020B0604020202020204" pitchFamily="34" charset="0"/>
              </a:rPr>
              <a:t>/</a:t>
            </a:r>
            <a:r>
              <a:rPr lang="en-GB" b="0" i="0" dirty="0" err="1">
                <a:solidFill>
                  <a:srgbClr val="414242"/>
                </a:solidFill>
                <a:effectLst/>
                <a:latin typeface="Arial" panose="020B0604020202020204" pitchFamily="34" charset="0"/>
              </a:rPr>
              <a:t>wp</a:t>
            </a:r>
            <a:r>
              <a:rPr lang="en-GB" b="0" i="0" dirty="0">
                <a:solidFill>
                  <a:srgbClr val="414242"/>
                </a:solidFill>
                <a:effectLst/>
                <a:latin typeface="Arial" panose="020B0604020202020204" pitchFamily="34" charset="0"/>
              </a:rPr>
              <a:t>-content/uploads/2015/11/Bioeconomy-in-everyday-life-2015.pdf</a:t>
            </a:r>
          </a:p>
          <a:p>
            <a:endParaRPr lang="en-GB" b="0" i="0" dirty="0">
              <a:solidFill>
                <a:srgbClr val="414242"/>
              </a:solidFill>
              <a:effectLst/>
              <a:latin typeface="Arial" panose="020B0604020202020204" pitchFamily="34" charset="0"/>
            </a:endParaRPr>
          </a:p>
          <a:p>
            <a:r>
              <a:rPr lang="en-GB" dirty="0" err="1"/>
              <a:t>eTic</a:t>
            </a:r>
            <a:r>
              <a:rPr lang="en-GB" dirty="0"/>
              <a:t> </a:t>
            </a:r>
            <a:r>
              <a:rPr lang="en-GB" b="0" i="0" baseline="0" dirty="0">
                <a:solidFill>
                  <a:srgbClr val="414242"/>
                </a:solidFill>
                <a:effectLst/>
                <a:latin typeface="Arial" panose="020B0604020202020204" pitchFamily="34" charset="0"/>
              </a:rPr>
              <a:t>(</a:t>
            </a:r>
            <a:r>
              <a:rPr lang="en-GB" b="0" i="0" dirty="0">
                <a:solidFill>
                  <a:srgbClr val="414242"/>
                </a:solidFill>
                <a:effectLst/>
                <a:latin typeface="Arial" panose="020B0604020202020204" pitchFamily="34" charset="0"/>
              </a:rPr>
              <a:t>2020) What is FPC™? </a:t>
            </a:r>
            <a:r>
              <a:rPr lang="en-GB" b="0" i="0" dirty="0" err="1">
                <a:solidFill>
                  <a:srgbClr val="414242"/>
                </a:solidFill>
                <a:effectLst/>
                <a:latin typeface="Arial" panose="020B0604020202020204" pitchFamily="34" charset="0"/>
              </a:rPr>
              <a:t>eTouchic</a:t>
            </a:r>
            <a:r>
              <a:rPr lang="en-GB" b="0" i="0" dirty="0">
                <a:solidFill>
                  <a:srgbClr val="414242"/>
                </a:solidFill>
                <a:effectLst/>
                <a:latin typeface="Arial" panose="020B0604020202020204" pitchFamily="34" charset="0"/>
              </a:rPr>
              <a:t> Innovation Company Limited (</a:t>
            </a:r>
            <a:r>
              <a:rPr lang="en-GB" dirty="0" err="1"/>
              <a:t>eTic</a:t>
            </a:r>
            <a:r>
              <a:rPr lang="en-GB" dirty="0"/>
              <a:t>)</a:t>
            </a:r>
            <a:r>
              <a:rPr lang="en-GB" b="0" i="0" dirty="0">
                <a:solidFill>
                  <a:srgbClr val="414242"/>
                </a:solidFill>
                <a:effectLst/>
                <a:latin typeface="Arial" panose="020B0604020202020204" pitchFamily="34" charset="0"/>
              </a:rPr>
              <a:t>. http://</a:t>
            </a:r>
            <a:r>
              <a:rPr lang="en-GB" b="0" i="0" dirty="0" err="1">
                <a:solidFill>
                  <a:srgbClr val="414242"/>
                </a:solidFill>
                <a:effectLst/>
                <a:latin typeface="Arial" panose="020B0604020202020204" pitchFamily="34" charset="0"/>
              </a:rPr>
              <a:t>www.etouchic.com</a:t>
            </a:r>
            <a:r>
              <a:rPr lang="en-GB" b="0" i="0" dirty="0">
                <a:solidFill>
                  <a:srgbClr val="414242"/>
                </a:solidFill>
                <a:effectLst/>
                <a:latin typeface="Arial" panose="020B0604020202020204" pitchFamily="34" charset="0"/>
              </a:rPr>
              <a:t>/en/waste-management</a:t>
            </a:r>
          </a:p>
          <a:p>
            <a:endParaRPr lang="en-GB" b="0" i="0" dirty="0">
              <a:solidFill>
                <a:srgbClr val="414242"/>
              </a:solidFill>
              <a:effectLst/>
              <a:latin typeface="Arial" panose="020B0604020202020204" pitchFamily="34" charset="0"/>
            </a:endParaRPr>
          </a:p>
          <a:p>
            <a:r>
              <a:rPr lang="en-GB" b="0" i="0" dirty="0">
                <a:solidFill>
                  <a:srgbClr val="414242"/>
                </a:solidFill>
                <a:effectLst/>
                <a:latin typeface="Arial" panose="020B0604020202020204" pitchFamily="34" charset="0"/>
              </a:rPr>
              <a:t>Parker, L. (2019) The World's Plastic Pollution Crisis Explained. National Geographic,</a:t>
            </a:r>
            <a:r>
              <a:rPr lang="en-GB" b="0" i="0" baseline="0" dirty="0">
                <a:solidFill>
                  <a:srgbClr val="414242"/>
                </a:solidFill>
                <a:effectLst/>
                <a:latin typeface="Arial" panose="020B0604020202020204" pitchFamily="34" charset="0"/>
              </a:rPr>
              <a:t> </a:t>
            </a:r>
            <a:r>
              <a:rPr lang="de-DE" b="0" i="0" baseline="0" dirty="0">
                <a:solidFill>
                  <a:srgbClr val="414242"/>
                </a:solidFill>
                <a:effectLst/>
                <a:latin typeface="Arial" panose="020B0604020202020204" pitchFamily="34" charset="0"/>
              </a:rPr>
              <a:t>7 June 2019.</a:t>
            </a:r>
            <a:r>
              <a:rPr lang="en-GB" b="0" i="0" baseline="0" dirty="0">
                <a:solidFill>
                  <a:srgbClr val="414242"/>
                </a:solidFill>
                <a:effectLst/>
                <a:latin typeface="Arial" panose="020B0604020202020204" pitchFamily="34" charset="0"/>
              </a:rPr>
              <a:t> </a:t>
            </a:r>
            <a:r>
              <a:rPr lang="en-GB" b="0" i="0" dirty="0">
                <a:solidFill>
                  <a:srgbClr val="414242"/>
                </a:solidFill>
                <a:effectLst/>
                <a:latin typeface="Arial" panose="020B0604020202020204" pitchFamily="34" charset="0"/>
              </a:rPr>
              <a:t>https://</a:t>
            </a:r>
            <a:r>
              <a:rPr lang="en-GB" b="0" i="0" dirty="0" err="1">
                <a:solidFill>
                  <a:srgbClr val="414242"/>
                </a:solidFill>
                <a:effectLst/>
                <a:latin typeface="Arial" panose="020B0604020202020204" pitchFamily="34" charset="0"/>
              </a:rPr>
              <a:t>www.nationalgeographic.com</a:t>
            </a:r>
            <a:r>
              <a:rPr lang="en-GB" b="0" i="0" dirty="0">
                <a:solidFill>
                  <a:srgbClr val="414242"/>
                </a:solidFill>
                <a:effectLst/>
                <a:latin typeface="Arial" panose="020B0604020202020204" pitchFamily="34" charset="0"/>
              </a:rPr>
              <a:t>/environment/habitats/plastic-pollution/</a:t>
            </a:r>
          </a:p>
          <a:p>
            <a:endParaRPr lang="en-GB" b="0" i="0" dirty="0">
              <a:solidFill>
                <a:srgbClr val="414242"/>
              </a:solidFill>
              <a:effectLst/>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182864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c</a:t>
            </a:r>
            <a:r>
              <a:rPr lang="en-GB" dirty="0"/>
              <a:t>ontinued use of carbon based fossil fuels are one of the main drivers of human</a:t>
            </a:r>
            <a:r>
              <a:rPr lang="en-GB" baseline="0" dirty="0"/>
              <a:t>-</a:t>
            </a:r>
            <a:r>
              <a:rPr lang="en-GB" dirty="0"/>
              <a:t>made climate change. Alternative, less environmental harmful fuels must be invested in if we are to reach climate targets like those set out in the SDG’s. Biofuels derived from arable crops are not a new innovation but </a:t>
            </a:r>
            <a:r>
              <a:rPr lang="en-GB" dirty="0" err="1"/>
              <a:t>Sunliquid</a:t>
            </a:r>
            <a:r>
              <a:rPr lang="en-GB" dirty="0"/>
              <a:t> Biofuel differs in that it is derived exclusively from the </a:t>
            </a:r>
            <a:r>
              <a:rPr lang="en-GB" b="1" dirty="0"/>
              <a:t>residues</a:t>
            </a:r>
            <a:r>
              <a:rPr lang="en-GB" dirty="0"/>
              <a:t> of wheat straw. </a:t>
            </a:r>
          </a:p>
          <a:p>
            <a:endParaRPr lang="en-GB" dirty="0"/>
          </a:p>
          <a:p>
            <a:r>
              <a:rPr lang="en-GB" dirty="0"/>
              <a:t>The Swiss chemical company Clariant has established a biorefinery demonstration plant, in which wheat straw bioethanol is produced. With the help of enzymes, the lignocellulose is decomposed and recovered from the plant fibre into its individual components. The resulting sugar molecules serve as food for yeast and the</a:t>
            </a:r>
          </a:p>
          <a:p>
            <a:r>
              <a:rPr lang="en-GB" dirty="0"/>
              <a:t>fungi ferment them into alcohol. This can then be added to premium petrol for petrol engines (Clariant, 2020). </a:t>
            </a:r>
          </a:p>
          <a:p>
            <a:endParaRPr lang="en-GB" dirty="0"/>
          </a:p>
          <a:p>
            <a:r>
              <a:rPr lang="en-GB" dirty="0"/>
              <a:t>For some time now, many companies have shown a growing interest in the production of ethanol from renewable lignocellulosic resources, such as agricultural residues. These resources do not compete with food and feed crops, but are created in sufficient quantities worldwide as a by-product of current agricultural practices, as in the case of straw left</a:t>
            </a:r>
            <a:r>
              <a:rPr lang="en-GB" baseline="0" dirty="0"/>
              <a:t> over </a:t>
            </a:r>
            <a:r>
              <a:rPr lang="en-GB" dirty="0"/>
              <a:t>from cereal production (Clariant, 2020). </a:t>
            </a:r>
          </a:p>
          <a:p>
            <a:endParaRPr lang="en-GB" dirty="0"/>
          </a:p>
          <a:p>
            <a:r>
              <a:rPr lang="en-GB" dirty="0"/>
              <a:t>About 240 million tons of cereal straw are produced each year as an agricultural by-product in the EU alone. Only a small part of this is currently utilized. Long term studies have shown that up to 60% could be taken of the field and are thus available for further uses. By processing this amount of straw, about 25% of the predicted EU demand for petrol could be replaced by cellulosic ethanol in 2020, solely out of surplus material. This means that cellulosic ethanol can play a key role along Europe´s path towards sustainable and climate-friendly road transport (Clariant, 2020).</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dirty="0"/>
          </a:p>
          <a:p>
            <a:r>
              <a:rPr lang="en-GB" dirty="0"/>
              <a:t>Clariant. 2020. </a:t>
            </a:r>
            <a:r>
              <a:rPr lang="en-GB" dirty="0" err="1"/>
              <a:t>Sunliquid</a:t>
            </a:r>
            <a:r>
              <a:rPr lang="en-GB" dirty="0"/>
              <a:t>.</a:t>
            </a:r>
            <a:r>
              <a:rPr lang="en-GB" baseline="0" dirty="0"/>
              <a:t> </a:t>
            </a:r>
            <a:r>
              <a:rPr lang="en-GB" dirty="0"/>
              <a:t>https://</a:t>
            </a:r>
            <a:r>
              <a:rPr lang="en-GB" dirty="0" err="1"/>
              <a:t>www.clariant.com</a:t>
            </a:r>
            <a:r>
              <a:rPr lang="en-GB" dirty="0"/>
              <a:t>/en/Business-Units/New-Businesses/Biotech-and-</a:t>
            </a:r>
            <a:r>
              <a:rPr lang="en-GB" dirty="0" err="1"/>
              <a:t>Biobased</a:t>
            </a:r>
            <a:r>
              <a:rPr lang="en-GB" dirty="0"/>
              <a:t>-Chemicals/</a:t>
            </a:r>
            <a:r>
              <a:rPr lang="en-GB" dirty="0" err="1"/>
              <a:t>Sunliquid</a:t>
            </a: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75944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 billion tons of food end up in landfills, where it releases 3.3 billion tons of greenhouse gases. Amongst that, 128 million tons of milk are dumped every year globally (Mi </a:t>
            </a:r>
            <a:r>
              <a:rPr lang="en-GB" dirty="0" err="1"/>
              <a:t>Terro</a:t>
            </a:r>
            <a:r>
              <a:rPr lang="en-GB" dirty="0"/>
              <a:t>, 2020). </a:t>
            </a:r>
          </a:p>
          <a:p>
            <a:endParaRPr lang="en-GB" dirty="0"/>
          </a:p>
          <a:p>
            <a:r>
              <a:rPr lang="en-GB" dirty="0"/>
              <a:t>Los Angeles based clothing manufacturer have a team of scientists working on technology that allows them to create </a:t>
            </a:r>
            <a:r>
              <a:rPr lang="en-GB"/>
              <a:t>fibres from waste milk that </a:t>
            </a:r>
            <a:r>
              <a:rPr lang="en-GB" dirty="0"/>
              <a:t>are soft, comfortable and environmentally friendly (Mi </a:t>
            </a:r>
            <a:r>
              <a:rPr lang="en-GB" dirty="0" err="1"/>
              <a:t>Terro</a:t>
            </a:r>
            <a:r>
              <a:rPr lang="en-GB" dirty="0"/>
              <a:t>, 2020). </a:t>
            </a:r>
          </a:p>
          <a:p>
            <a:endParaRPr lang="en-GB" dirty="0"/>
          </a:p>
          <a:p>
            <a:r>
              <a:rPr lang="en-GB" dirty="0"/>
              <a:t>The process starts by obtaining waste milk that gets fermented and then skimmed, removing its fat content. It is subsequently dewatered, resulting in a powdered milk that gets purified to remove all substances other than a naturally-occurring protein known as casein. The powdered casein is next immersed in alkali, producing a solution that is passed through a spinneret to create </a:t>
            </a:r>
            <a:r>
              <a:rPr lang="en-GB" dirty="0" err="1"/>
              <a:t>fibers</a:t>
            </a:r>
            <a:r>
              <a:rPr lang="en-GB" dirty="0"/>
              <a:t>. Sulfuric acid is then used to remove the alkali from those </a:t>
            </a:r>
            <a:r>
              <a:rPr lang="en-GB" dirty="0" err="1"/>
              <a:t>fibers</a:t>
            </a:r>
            <a:r>
              <a:rPr lang="en-GB" dirty="0"/>
              <a:t>, which are finally stretched and spun into yarn (Mi </a:t>
            </a:r>
            <a:r>
              <a:rPr lang="en-GB" dirty="0" err="1"/>
              <a:t>Terro</a:t>
            </a:r>
            <a:r>
              <a:rPr lang="en-GB" dirty="0"/>
              <a:t>, 2020).</a:t>
            </a:r>
          </a:p>
          <a:p>
            <a:endParaRPr lang="en-GB" dirty="0"/>
          </a:p>
          <a:p>
            <a:r>
              <a:rPr lang="en-GB" dirty="0"/>
              <a:t>Given the enormous amount of milk wasted every year globally, along with the huge impact of the fashion industry on our environment, utilising waste products in such a manner is an exciting and innovative way to create value for farmers whilst at the same time helping to curb our detrimental impact on the environment. </a:t>
            </a:r>
          </a:p>
          <a:p>
            <a:endParaRPr lang="en-GB" dirty="0"/>
          </a:p>
          <a:p>
            <a:r>
              <a:rPr lang="en-GB" b="1" dirty="0"/>
              <a:t>References:</a:t>
            </a:r>
          </a:p>
          <a:p>
            <a:r>
              <a:rPr lang="en-GB" dirty="0"/>
              <a:t>Gross, A. S., 2018. One in six pints of milk thrown away each year, study shows. </a:t>
            </a:r>
            <a:r>
              <a:rPr lang="en-GB" i="1" dirty="0"/>
              <a:t>The Guardian</a:t>
            </a:r>
            <a:r>
              <a:rPr lang="en-GB" dirty="0"/>
              <a:t>,</a:t>
            </a:r>
            <a:r>
              <a:rPr lang="en-GB" baseline="0" dirty="0"/>
              <a:t> </a:t>
            </a:r>
            <a:r>
              <a:rPr lang="nb-NO" dirty="0"/>
              <a:t>28 Nov 2018. </a:t>
            </a:r>
            <a:r>
              <a:rPr lang="en-GB" dirty="0"/>
              <a:t>https://</a:t>
            </a:r>
            <a:r>
              <a:rPr lang="en-GB" dirty="0" err="1"/>
              <a:t>www.theguardian.com</a:t>
            </a:r>
            <a:r>
              <a:rPr lang="en-GB" dirty="0"/>
              <a:t>/environment/2018/</a:t>
            </a:r>
            <a:r>
              <a:rPr lang="en-GB" dirty="0" err="1"/>
              <a:t>nov</a:t>
            </a:r>
            <a:r>
              <a:rPr lang="en-GB" dirty="0"/>
              <a:t>/28/one-in-six-pints-of-milk-thrown-away-each-year-study-shows</a:t>
            </a:r>
          </a:p>
          <a:p>
            <a:endParaRPr lang="en-GB" dirty="0"/>
          </a:p>
          <a:p>
            <a:r>
              <a:rPr lang="en-GB" dirty="0"/>
              <a:t>McFall-Johnsen, M., 2019. The fashion industry emits more carbon than international flights and maritime shipping combined. Here are the biggest ways it impacts the</a:t>
            </a:r>
            <a:r>
              <a:rPr lang="en-GB" baseline="0" dirty="0"/>
              <a:t> p</a:t>
            </a:r>
            <a:r>
              <a:rPr lang="en-GB" dirty="0"/>
              <a:t>lanet. </a:t>
            </a:r>
            <a:r>
              <a:rPr lang="en-GB" i="1" dirty="0"/>
              <a:t>Business Insider</a:t>
            </a:r>
            <a:r>
              <a:rPr lang="en-GB" dirty="0"/>
              <a:t>,</a:t>
            </a:r>
            <a:r>
              <a:rPr lang="en-GB" baseline="0" dirty="0"/>
              <a:t> 21 October 2019. </a:t>
            </a:r>
            <a:r>
              <a:rPr lang="en-GB" dirty="0"/>
              <a:t>https://</a:t>
            </a:r>
            <a:r>
              <a:rPr lang="en-GB" dirty="0" err="1"/>
              <a:t>www.businessinsider.com</a:t>
            </a:r>
            <a:r>
              <a:rPr lang="en-GB" dirty="0"/>
              <a:t>/fast-fashion-environmental-impact-pollution-emissions-waste-water-2019-10</a:t>
            </a:r>
          </a:p>
          <a:p>
            <a:endParaRPr lang="en-GB" dirty="0"/>
          </a:p>
          <a:p>
            <a:r>
              <a:rPr lang="en-GB" dirty="0" err="1"/>
              <a:t>Mi</a:t>
            </a:r>
            <a:r>
              <a:rPr lang="en-GB" dirty="0"/>
              <a:t> </a:t>
            </a:r>
            <a:r>
              <a:rPr lang="en-GB" dirty="0" err="1"/>
              <a:t>Terro</a:t>
            </a:r>
            <a:r>
              <a:rPr lang="en-GB" dirty="0"/>
              <a:t>. 2020. Mission. https://</a:t>
            </a:r>
            <a:r>
              <a:rPr lang="en-GB" dirty="0" err="1"/>
              <a:t>www.miterro.com</a:t>
            </a:r>
            <a:r>
              <a:rPr lang="en-GB" dirty="0"/>
              <a:t>/pages/mission</a:t>
            </a:r>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6055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Chocolate is a delicacy consumed with world over.</a:t>
            </a:r>
            <a:r>
              <a:rPr lang="en-GB" baseline="0" dirty="0"/>
              <a:t> </a:t>
            </a:r>
            <a:r>
              <a:rPr lang="en-GB" dirty="0"/>
              <a:t>According to the International Cocoa Organisation, 4.25 million tonnes of cocoa beans were produced in 2016 (The Economic Times, 2018). </a:t>
            </a:r>
          </a:p>
          <a:p>
            <a:endParaRPr lang="en-GB" dirty="0"/>
          </a:p>
          <a:p>
            <a:r>
              <a:rPr lang="en-GB" dirty="0"/>
              <a:t>For every pound of cocoa beans, farmers produce 12 times as much biomass. (Wright 2019).</a:t>
            </a:r>
          </a:p>
          <a:p>
            <a:endParaRPr lang="en-GB" dirty="0"/>
          </a:p>
          <a:p>
            <a:r>
              <a:rPr lang="en-GB" dirty="0"/>
              <a:t>British manufacturer James Cropper has been pioneering a technology that turns the shells of cocoa beans into paper.</a:t>
            </a:r>
            <a:r>
              <a:rPr lang="en-GB" baseline="0" dirty="0"/>
              <a:t> </a:t>
            </a:r>
            <a:r>
              <a:rPr lang="en-GB" dirty="0"/>
              <a:t>“A bio-recycling solution that, unlike other cocoa recycling processes, doesn’t necessitate burning or gradual degrading of the fibres of the cocoa shell, the finished light brown paper utilises the cocoa as a natural colourant, avoiding the need for artificial dyes.” (James Cropper plc, 2014).</a:t>
            </a:r>
          </a:p>
          <a:p>
            <a:endParaRPr lang="en-GB" dirty="0"/>
          </a:p>
          <a:p>
            <a:r>
              <a:rPr lang="en-GB" dirty="0"/>
              <a:t>“The cocoa shell represents around 12% of the fruit itself, making the production of a versatile paper from the remnants of the chocolate production process a potentially significant breakthrough for the food and packaging industries” (James Cropper pls, 2014)</a:t>
            </a:r>
          </a:p>
          <a:p>
            <a:endParaRPr lang="en-GB" dirty="0"/>
          </a:p>
          <a:p>
            <a:r>
              <a:rPr lang="en-GB" dirty="0"/>
              <a:t>Given the enormous amount of chocolate sold every year across the globe and the throwaway nature of our relationship with small wrappers, by changing using residues and creating packaging that can decompose, huge progress can be made in battling the problem of disposable plastic in nature.</a:t>
            </a:r>
          </a:p>
          <a:p>
            <a:endParaRPr lang="en-GB" dirty="0"/>
          </a:p>
          <a:p>
            <a:r>
              <a:rPr lang="en-GB" dirty="0"/>
              <a:t>It has been cited that cocoa farmers earn as little as 74p a day, well below the world’s extreme poverty line (Von </a:t>
            </a:r>
            <a:r>
              <a:rPr lang="en-GB" dirty="0" err="1"/>
              <a:t>Dacre</a:t>
            </a:r>
            <a:r>
              <a:rPr lang="en-GB" dirty="0"/>
              <a:t>, 2019). This is a problem beyond making more use of cocoa bean residues.</a:t>
            </a:r>
            <a:r>
              <a:rPr lang="en-GB" baseline="0" dirty="0"/>
              <a:t> B</a:t>
            </a:r>
            <a:r>
              <a:rPr lang="en-GB" dirty="0"/>
              <a:t>y enabling farmers to maximise the amount of money they can earn from their plants, it is also possible to try and lift these cocoa farmers out of poverty.</a:t>
            </a:r>
          </a:p>
          <a:p>
            <a:endParaRPr lang="en-GB" dirty="0"/>
          </a:p>
          <a:p>
            <a:r>
              <a:rPr lang="en-GB" b="1" dirty="0"/>
              <a:t>References:</a:t>
            </a:r>
          </a:p>
          <a:p>
            <a:endParaRPr lang="en-GB" dirty="0"/>
          </a:p>
          <a:p>
            <a:r>
              <a:rPr lang="en-GB" dirty="0"/>
              <a:t>The Economic Times 2018. Chocolate production may be harming environment: Study. </a:t>
            </a:r>
            <a:r>
              <a:rPr lang="en-GB" i="1" dirty="0"/>
              <a:t>The Economic Times</a:t>
            </a:r>
            <a:r>
              <a:rPr lang="en-GB" dirty="0"/>
              <a:t>, 2 </a:t>
            </a:r>
            <a:r>
              <a:rPr lang="nb-NO" dirty="0"/>
              <a:t>April 2018. </a:t>
            </a:r>
            <a:r>
              <a:rPr lang="en-GB" dirty="0"/>
              <a:t>https://</a:t>
            </a:r>
            <a:r>
              <a:rPr lang="en-GB" dirty="0" err="1"/>
              <a:t>economictimes.indiatimes.com</a:t>
            </a:r>
            <a:r>
              <a:rPr lang="en-GB" dirty="0"/>
              <a:t>/news/science/chocolate-production-may-be-harming-environment-study/</a:t>
            </a:r>
            <a:r>
              <a:rPr lang="en-GB" dirty="0" err="1"/>
              <a:t>articleshow</a:t>
            </a:r>
            <a:r>
              <a:rPr lang="en-GB" dirty="0"/>
              <a:t>/63577769.cms?from=</a:t>
            </a:r>
            <a:r>
              <a:rPr lang="en-GB" dirty="0" err="1"/>
              <a:t>mdr</a:t>
            </a:r>
            <a:endParaRPr lang="en-GB" dirty="0"/>
          </a:p>
          <a:p>
            <a:endParaRPr lang="en-GB" dirty="0"/>
          </a:p>
          <a:p>
            <a:r>
              <a:rPr lang="en-GB" dirty="0"/>
              <a:t>James Cropper plc. 2014. Sweet innovation as cocoa waste is transformed.</a:t>
            </a:r>
            <a:r>
              <a:rPr lang="en-GB" baseline="0" dirty="0"/>
              <a:t> </a:t>
            </a:r>
            <a:r>
              <a:rPr lang="en-GB" dirty="0"/>
              <a:t>https://</a:t>
            </a:r>
            <a:r>
              <a:rPr lang="en-GB" dirty="0" err="1"/>
              <a:t>www.jamescropper.com</a:t>
            </a:r>
            <a:r>
              <a:rPr lang="en-GB" dirty="0"/>
              <a:t>/news/2014-01-17-sweet-innovation-as-cocoa-waste-is-transformed.</a:t>
            </a:r>
          </a:p>
          <a:p>
            <a:endParaRPr lang="en-GB" dirty="0"/>
          </a:p>
          <a:p>
            <a:r>
              <a:rPr lang="en-GB" dirty="0"/>
              <a:t>Von </a:t>
            </a:r>
            <a:r>
              <a:rPr lang="en-GB" dirty="0" err="1"/>
              <a:t>Dacre</a:t>
            </a:r>
            <a:r>
              <a:rPr lang="en-GB" dirty="0"/>
              <a:t>, J. S., 2019. How your chocolate addiction traps cocoa farmers in</a:t>
            </a:r>
            <a:r>
              <a:rPr lang="en-GB" baseline="0" dirty="0"/>
              <a:t> p</a:t>
            </a:r>
            <a:r>
              <a:rPr lang="en-GB" dirty="0"/>
              <a:t>overty. Inside Over,</a:t>
            </a:r>
            <a:r>
              <a:rPr lang="en-GB" baseline="0" dirty="0"/>
              <a:t> 7 November 2019.</a:t>
            </a:r>
            <a:r>
              <a:rPr lang="en-GB" dirty="0"/>
              <a:t> https://</a:t>
            </a:r>
            <a:r>
              <a:rPr lang="en-GB" dirty="0" err="1"/>
              <a:t>www.insideover.com</a:t>
            </a:r>
            <a:r>
              <a:rPr lang="en-GB" dirty="0"/>
              <a:t>/society/how-your-chocolate-addiction-traps-cocoa-farmers-in-poverty.html.</a:t>
            </a:r>
          </a:p>
          <a:p>
            <a:endParaRPr lang="en-GB" dirty="0"/>
          </a:p>
          <a:p>
            <a:r>
              <a:rPr lang="en-GB" dirty="0"/>
              <a:t>Nirvana Creative Production House</a:t>
            </a:r>
            <a:r>
              <a:rPr lang="en-GB" baseline="0" dirty="0"/>
              <a:t> (</a:t>
            </a:r>
            <a:r>
              <a:rPr lang="en-GB" dirty="0"/>
              <a:t>2015) Material of the month, June 2015: Cacao Paper. Nirvana Creative Production House,</a:t>
            </a:r>
            <a:r>
              <a:rPr lang="en-GB" baseline="0" dirty="0"/>
              <a:t> </a:t>
            </a:r>
            <a:r>
              <a:rPr lang="en-US" dirty="0"/>
              <a:t>29 May 2015.</a:t>
            </a:r>
            <a:r>
              <a:rPr lang="en-US" baseline="0" dirty="0"/>
              <a:t> </a:t>
            </a:r>
            <a:r>
              <a:rPr lang="en-GB" dirty="0"/>
              <a:t>https://</a:t>
            </a:r>
            <a:r>
              <a:rPr lang="en-GB" dirty="0" err="1"/>
              <a:t>nirvanacph.com</a:t>
            </a:r>
            <a:r>
              <a:rPr lang="en-GB" dirty="0"/>
              <a:t>/2015/05/cacao-paper/</a:t>
            </a:r>
          </a:p>
          <a:p>
            <a:endParaRPr lang="en-GB" dirty="0"/>
          </a:p>
          <a:p>
            <a:r>
              <a:rPr lang="en-GB" dirty="0"/>
              <a:t>Wright, A., 2019. Scientists around the world are turning agricultural waste into food, packaging and skincare products. </a:t>
            </a:r>
            <a:r>
              <a:rPr lang="en-GB" dirty="0" err="1"/>
              <a:t>GreenBiz</a:t>
            </a:r>
            <a:r>
              <a:rPr lang="en-GB" dirty="0"/>
              <a:t>. https://</a:t>
            </a:r>
            <a:r>
              <a:rPr lang="en-GB" dirty="0" err="1"/>
              <a:t>www.greenbiz.com</a:t>
            </a:r>
            <a:r>
              <a:rPr lang="en-GB" dirty="0"/>
              <a:t>/article/scientists-around-world-are-turning-agricultural-waste-food-packaging-and-skincare-products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Konstantas</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Jeswani</a:t>
            </a:r>
            <a:r>
              <a:rPr lang="en-GB" sz="1200" kern="1200" dirty="0">
                <a:solidFill>
                  <a:schemeClr val="tx1"/>
                </a:solidFill>
                <a:effectLst/>
                <a:latin typeface="+mn-lt"/>
                <a:ea typeface="+mn-ea"/>
                <a:cs typeface="+mn-cs"/>
              </a:rPr>
              <a:t>, H., Stamford, L., &amp; </a:t>
            </a:r>
            <a:r>
              <a:rPr lang="en-GB" sz="1200" kern="1200" dirty="0" err="1">
                <a:solidFill>
                  <a:schemeClr val="tx1"/>
                </a:solidFill>
                <a:effectLst/>
                <a:latin typeface="+mn-lt"/>
                <a:ea typeface="+mn-ea"/>
                <a:cs typeface="+mn-cs"/>
              </a:rPr>
              <a:t>Azapagic</a:t>
            </a:r>
            <a:r>
              <a:rPr lang="en-GB" sz="1200" kern="1200" dirty="0">
                <a:solidFill>
                  <a:schemeClr val="tx1"/>
                </a:solidFill>
                <a:effectLst/>
                <a:latin typeface="+mn-lt"/>
                <a:ea typeface="+mn-ea"/>
                <a:cs typeface="+mn-cs"/>
              </a:rPr>
              <a:t>, A. (2018). Environmental impacts of chocolate production and consumption in the UK. </a:t>
            </a:r>
            <a:r>
              <a:rPr lang="en-GB" sz="1200" i="1" kern="1200" dirty="0">
                <a:solidFill>
                  <a:schemeClr val="tx1"/>
                </a:solidFill>
                <a:effectLst/>
                <a:latin typeface="+mn-lt"/>
                <a:ea typeface="+mn-ea"/>
                <a:cs typeface="+mn-cs"/>
              </a:rPr>
              <a:t>Food Research International</a:t>
            </a:r>
            <a:r>
              <a:rPr lang="en-GB" sz="1200" i="0" kern="1200" dirty="0">
                <a:solidFill>
                  <a:schemeClr val="tx1"/>
                </a:solidFill>
                <a:effectLst/>
                <a:latin typeface="+mn-lt"/>
                <a:ea typeface="+mn-ea"/>
                <a:cs typeface="+mn-cs"/>
              </a:rPr>
              <a:t>,</a:t>
            </a:r>
            <a:r>
              <a:rPr lang="en-GB" sz="1200" i="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106:</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1012-1025.</a:t>
            </a:r>
            <a:endParaRPr lang="en-GB" dirty="0"/>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3032762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Known for its distinctive aerial green patchwork landscape, Ireland is more than 67% covered in grassland. This gives the country an enormous proliferation of a useful agricultural residue, grass, which is used mostly for grazing and rearing livestock. </a:t>
            </a:r>
          </a:p>
          <a:p>
            <a:endParaRPr lang="en-GB" dirty="0"/>
          </a:p>
          <a:p>
            <a:r>
              <a:rPr lang="en-GB" dirty="0"/>
              <a:t>Researchers at the University of Tralee have developed the Ireland’s first grass fed biorefinery, which aims to look at grass-based bioeconomy options in Ireland. </a:t>
            </a:r>
          </a:p>
          <a:p>
            <a:endParaRPr lang="en-GB" dirty="0"/>
          </a:p>
          <a:p>
            <a:r>
              <a:rPr lang="en-GB" dirty="0"/>
              <a:t>This mobile biorefinery separates the grass into a juice and a fibre. “The juice is turned into a dry protein-rich cake that can be absorbed easier by cows so it generates less emissions from their digestion process or from feeding them other feed, like soy beans” (Phys.org, 2019).</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leftover fibre can be processed into a sustainable alternative to synthetic fertiliser or used as a more efficient supply of fuel for anaerobic digesters, which breaks down the biological material and turns it into natural gas” (</a:t>
            </a:r>
            <a:r>
              <a:rPr lang="en-GB" dirty="0" err="1"/>
              <a:t>Phys.org</a:t>
            </a:r>
            <a:r>
              <a:rPr lang="en-GB" dirty="0"/>
              <a:t>, 2019).</a:t>
            </a:r>
          </a:p>
          <a:p>
            <a:endParaRPr lang="en-GB" dirty="0"/>
          </a:p>
          <a:p>
            <a:r>
              <a:rPr lang="en-GB" dirty="0"/>
              <a:t>This technology hopes are to decrease emissions and make Ireland less dependent on imported protein.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dirty="0"/>
          </a:p>
          <a:p>
            <a:r>
              <a:rPr lang="en-GB" dirty="0"/>
              <a:t>Finn, C. (2013) Ireland really is the garden of Europe, survey finds. </a:t>
            </a:r>
            <a:r>
              <a:rPr lang="en-GB" sz="1200" b="0" i="1" u="none" strike="noStrike" kern="1200" dirty="0" err="1">
                <a:solidFill>
                  <a:schemeClr val="tx1"/>
                </a:solidFill>
                <a:effectLst/>
                <a:latin typeface="+mn-lt"/>
                <a:ea typeface="+mn-ea"/>
                <a:cs typeface="+mn-cs"/>
              </a:rPr>
              <a:t>TheJournal.ie</a:t>
            </a:r>
            <a:r>
              <a:rPr lang="en-GB" dirty="0"/>
              <a:t>,</a:t>
            </a:r>
            <a:r>
              <a:rPr lang="en-GB" baseline="0" dirty="0"/>
              <a:t> 26 </a:t>
            </a:r>
            <a:r>
              <a:rPr lang="en-US" baseline="0" dirty="0"/>
              <a:t>October 2013.</a:t>
            </a:r>
            <a:r>
              <a:rPr lang="en-GB" dirty="0"/>
              <a:t> https://</a:t>
            </a:r>
            <a:r>
              <a:rPr lang="en-GB" dirty="0" err="1"/>
              <a:t>www.thejournal.ie</a:t>
            </a:r>
            <a:r>
              <a:rPr lang="en-GB" dirty="0"/>
              <a:t>/eurostat-ireland-covered-by-the-most-grasslands-in-europe-1148673-Oct2013/</a:t>
            </a:r>
          </a:p>
          <a:p>
            <a:endParaRPr lang="en-GB" dirty="0"/>
          </a:p>
          <a:p>
            <a:r>
              <a:rPr lang="en-GB" dirty="0" err="1"/>
              <a:t>Phys.org</a:t>
            </a:r>
            <a:r>
              <a:rPr lang="en-GB" dirty="0"/>
              <a:t> (2019) Ireland’s</a:t>
            </a:r>
            <a:r>
              <a:rPr lang="en-GB" baseline="0" dirty="0"/>
              <a:t> f</a:t>
            </a:r>
            <a:r>
              <a:rPr lang="en-GB" dirty="0"/>
              <a:t>irst grass-fed </a:t>
            </a:r>
            <a:r>
              <a:rPr lang="en-GB" dirty="0" err="1"/>
              <a:t>biorefinery</a:t>
            </a:r>
            <a:r>
              <a:rPr lang="en-GB" dirty="0"/>
              <a:t>. </a:t>
            </a:r>
            <a:r>
              <a:rPr lang="en-GB" i="1" dirty="0" err="1"/>
              <a:t>Phys.org</a:t>
            </a:r>
            <a:r>
              <a:rPr lang="en-GB" dirty="0"/>
              <a:t>, 15 May </a:t>
            </a:r>
            <a:r>
              <a:rPr lang="en-US" dirty="0"/>
              <a:t>2019. </a:t>
            </a:r>
            <a:r>
              <a:rPr lang="en-GB" dirty="0"/>
              <a:t>https://</a:t>
            </a:r>
            <a:r>
              <a:rPr lang="en-GB" dirty="0" err="1"/>
              <a:t>phys.org</a:t>
            </a:r>
            <a:r>
              <a:rPr lang="en-GB" dirty="0"/>
              <a:t>/news/2019-05-ireland-grass-fed-biorefinery-road-farmers.html</a:t>
            </a:r>
          </a:p>
        </p:txBody>
      </p:sp>
      <p:sp>
        <p:nvSpPr>
          <p:cNvPr id="4" name="Slide Number Placehold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357130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Very</a:t>
            </a:r>
            <a:r>
              <a:rPr lang="en-GB" sz="1200" kern="1200" baseline="0" dirty="0">
                <a:solidFill>
                  <a:schemeClr val="tx1"/>
                </a:solidFill>
                <a:effectLst/>
                <a:latin typeface="+mn-lt"/>
                <a:ea typeface="+mn-ea"/>
                <a:cs typeface="+mn-cs"/>
              </a:rPr>
              <a:t> important to consider the impacts of biofuels that vary according to 1st, 2nd and 3rd generation biofuels.</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pPr>
              <a:spcAft>
                <a:spcPts val="0"/>
              </a:spcAft>
            </a:pPr>
            <a:r>
              <a:rPr lang="en-GB" dirty="0" err="1">
                <a:solidFill>
                  <a:srgbClr val="323232"/>
                </a:solidFill>
                <a:latin typeface="Georgia" charset="0"/>
                <a:ea typeface="Times New Roman" charset="0"/>
              </a:rPr>
              <a:t>Immerzeel</a:t>
            </a:r>
            <a:r>
              <a:rPr lang="en-GB" dirty="0">
                <a:solidFill>
                  <a:srgbClr val="323232"/>
                </a:solidFill>
                <a:latin typeface="Georgia" charset="0"/>
                <a:ea typeface="Times New Roman" charset="0"/>
              </a:rPr>
              <a:t>, D.J.,</a:t>
            </a:r>
            <a:r>
              <a:rPr lang="en-GB" baseline="0" dirty="0">
                <a:solidFill>
                  <a:srgbClr val="323232"/>
                </a:solidFill>
                <a:latin typeface="Georgia" charset="0"/>
                <a:ea typeface="Times New Roman" charset="0"/>
              </a:rPr>
              <a:t> </a:t>
            </a:r>
            <a:r>
              <a:rPr lang="en-GB" dirty="0" err="1">
                <a:solidFill>
                  <a:srgbClr val="323232"/>
                </a:solidFill>
                <a:latin typeface="Georgia" charset="0"/>
                <a:ea typeface="Times New Roman" charset="0"/>
              </a:rPr>
              <a:t>Verweij</a:t>
            </a:r>
            <a:r>
              <a:rPr lang="en-GB" dirty="0">
                <a:solidFill>
                  <a:srgbClr val="323232"/>
                </a:solidFill>
                <a:latin typeface="Georgia" charset="0"/>
                <a:ea typeface="Times New Roman" charset="0"/>
              </a:rPr>
              <a:t>, P.,</a:t>
            </a:r>
            <a:r>
              <a:rPr lang="en-GB" baseline="0" dirty="0">
                <a:solidFill>
                  <a:srgbClr val="323232"/>
                </a:solidFill>
                <a:latin typeface="Georgia" charset="0"/>
                <a:ea typeface="Times New Roman" charset="0"/>
              </a:rPr>
              <a:t> </a:t>
            </a:r>
            <a:r>
              <a:rPr lang="en-GB" dirty="0" err="1">
                <a:solidFill>
                  <a:srgbClr val="323232"/>
                </a:solidFill>
                <a:latin typeface="Georgia" charset="0"/>
                <a:ea typeface="Times New Roman" charset="0"/>
              </a:rPr>
              <a:t>Hilst</a:t>
            </a:r>
            <a:r>
              <a:rPr lang="en-GB" dirty="0">
                <a:solidFill>
                  <a:srgbClr val="323232"/>
                </a:solidFill>
                <a:latin typeface="Georgia" charset="0"/>
                <a:ea typeface="Times New Roman" charset="0"/>
              </a:rPr>
              <a:t>, F. and </a:t>
            </a:r>
            <a:r>
              <a:rPr lang="en-GB" dirty="0" err="1">
                <a:solidFill>
                  <a:srgbClr val="323232"/>
                </a:solidFill>
                <a:latin typeface="Georgia" charset="0"/>
                <a:ea typeface="Times New Roman" charset="0"/>
              </a:rPr>
              <a:t>Faaij</a:t>
            </a:r>
            <a:r>
              <a:rPr lang="en-GB" dirty="0">
                <a:solidFill>
                  <a:srgbClr val="323232"/>
                </a:solidFill>
                <a:latin typeface="Georgia" charset="0"/>
                <a:ea typeface="Times New Roman" charset="0"/>
              </a:rPr>
              <a:t>, A.P. (2014),  </a:t>
            </a:r>
            <a:r>
              <a:rPr lang="en-GB" b="0" dirty="0">
                <a:solidFill>
                  <a:srgbClr val="323232"/>
                </a:solidFill>
                <a:latin typeface="Georgia" charset="0"/>
                <a:ea typeface="Times New Roman" charset="0"/>
              </a:rPr>
              <a:t>Biodiversity impacts of bioenergy crop production: a state</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of</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the</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art review</a:t>
            </a:r>
            <a:r>
              <a:rPr lang="en-GB" b="0" dirty="0">
                <a:solidFill>
                  <a:schemeClr val="tx1"/>
                </a:solidFill>
                <a:latin typeface="Times New Roman" charset="0"/>
                <a:ea typeface="Calibri" charset="0"/>
              </a:rPr>
              <a:t>.</a:t>
            </a:r>
            <a:r>
              <a:rPr lang="en-GB" b="0" baseline="0" dirty="0">
                <a:solidFill>
                  <a:schemeClr val="tx1"/>
                </a:solidFill>
                <a:latin typeface="Times New Roman" charset="0"/>
                <a:ea typeface="Calibri" charset="0"/>
              </a:rPr>
              <a:t> </a:t>
            </a:r>
            <a:r>
              <a:rPr lang="en-GB" i="1" dirty="0">
                <a:solidFill>
                  <a:srgbClr val="323232"/>
                </a:solidFill>
                <a:latin typeface="Georgia" charset="0"/>
                <a:ea typeface="Times New Roman" charset="0"/>
              </a:rPr>
              <a:t>GCB Bioenergy</a:t>
            </a:r>
            <a:r>
              <a:rPr lang="en-GB" dirty="0">
                <a:solidFill>
                  <a:srgbClr val="323232"/>
                </a:solidFill>
                <a:latin typeface="Georgia" charset="0"/>
                <a:ea typeface="Times New Roman" charset="0"/>
              </a:rPr>
              <a:t>, 6:183-209</a:t>
            </a:r>
            <a:endParaRPr lang="en-GB" dirty="0">
              <a:latin typeface="Times New Roman" charset="0"/>
              <a:ea typeface="Calibri" charset="0"/>
            </a:endParaRPr>
          </a:p>
          <a:p>
            <a:pPr>
              <a:spcAft>
                <a:spcPts val="0"/>
              </a:spcAft>
            </a:pPr>
            <a:r>
              <a:rPr lang="en-GB" dirty="0">
                <a:latin typeface="Times New Roman" charset="0"/>
                <a:ea typeface="Calibri" charset="0"/>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97547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Correa, D., Hawthorne, B., </a:t>
            </a:r>
            <a:r>
              <a:rPr lang="en-GB" sz="1200" kern="1200" dirty="0" err="1">
                <a:solidFill>
                  <a:schemeClr val="tx1"/>
                </a:solidFill>
                <a:effectLst/>
                <a:latin typeface="+mn-lt"/>
                <a:ea typeface="+mn-ea"/>
                <a:cs typeface="+mn-cs"/>
              </a:rPr>
              <a:t>Fargione</a:t>
            </a:r>
            <a:r>
              <a:rPr lang="en-GB" sz="1200" kern="1200" dirty="0">
                <a:solidFill>
                  <a:schemeClr val="tx1"/>
                </a:solidFill>
                <a:effectLst/>
                <a:latin typeface="+mn-lt"/>
                <a:ea typeface="+mn-ea"/>
                <a:cs typeface="+mn-cs"/>
              </a:rPr>
              <a:t>, J., Hill, J., </a:t>
            </a:r>
            <a:r>
              <a:rPr lang="en-GB" sz="1200" kern="1200" dirty="0" err="1">
                <a:solidFill>
                  <a:schemeClr val="tx1"/>
                </a:solidFill>
                <a:effectLst/>
                <a:latin typeface="+mn-lt"/>
                <a:ea typeface="+mn-ea"/>
                <a:cs typeface="+mn-cs"/>
              </a:rPr>
              <a:t>Possingham</a:t>
            </a:r>
            <a:r>
              <a:rPr lang="en-GB" sz="1200" kern="1200" dirty="0">
                <a:solidFill>
                  <a:schemeClr val="tx1"/>
                </a:solidFill>
                <a:effectLst/>
                <a:latin typeface="+mn-lt"/>
                <a:ea typeface="+mn-ea"/>
                <a:cs typeface="+mn-cs"/>
              </a:rPr>
              <a:t>, H., Thomas-Hall, S. and Schenk, P. (2019). Towards the implementation of sustainable biofuel production systems. </a:t>
            </a:r>
            <a:r>
              <a:rPr lang="en-GB" sz="1200" i="1" kern="1200" dirty="0">
                <a:solidFill>
                  <a:schemeClr val="tx1"/>
                </a:solidFill>
                <a:effectLst/>
                <a:latin typeface="+mn-lt"/>
                <a:ea typeface="+mn-ea"/>
                <a:cs typeface="+mn-cs"/>
              </a:rPr>
              <a:t>Renewable and Sustainable Energy Reviews</a:t>
            </a:r>
            <a:r>
              <a:rPr lang="en-GB" sz="1200" kern="1200" dirty="0">
                <a:solidFill>
                  <a:schemeClr val="tx1"/>
                </a:solidFill>
                <a:effectLst/>
                <a:latin typeface="+mn-lt"/>
                <a:ea typeface="+mn-ea"/>
                <a:cs typeface="+mn-cs"/>
              </a:rPr>
              <a:t>, 107: 250-263.</a:t>
            </a:r>
          </a:p>
          <a:p>
            <a:pPr>
              <a:spcAft>
                <a:spcPts val="0"/>
              </a:spcAft>
            </a:pPr>
            <a:endParaRPr lang="en-US" dirty="0">
              <a:solidFill>
                <a:srgbClr val="323232"/>
              </a:solidFill>
              <a:latin typeface="Georgia" charset="0"/>
              <a:ea typeface="Times New Roman" charset="0"/>
            </a:endParaRPr>
          </a:p>
          <a:p>
            <a:pPr>
              <a:spcAft>
                <a:spcPts val="0"/>
              </a:spcAft>
            </a:pPr>
            <a:r>
              <a:rPr lang="en-US" dirty="0" err="1">
                <a:solidFill>
                  <a:srgbClr val="323232"/>
                </a:solidFill>
                <a:latin typeface="Georgia" charset="0"/>
                <a:ea typeface="Times New Roman" charset="0"/>
              </a:rPr>
              <a:t>Oregan</a:t>
            </a:r>
            <a:r>
              <a:rPr lang="en-US" dirty="0">
                <a:solidFill>
                  <a:srgbClr val="323232"/>
                </a:solidFill>
                <a:latin typeface="Georgia" charset="0"/>
                <a:ea typeface="Times New Roman" charset="0"/>
              </a:rPr>
              <a:t> State University (</a:t>
            </a:r>
            <a:r>
              <a:rPr lang="en-US" dirty="0" err="1">
                <a:solidFill>
                  <a:srgbClr val="323232"/>
                </a:solidFill>
                <a:latin typeface="Georgia" charset="0"/>
                <a:ea typeface="Times New Roman" charset="0"/>
              </a:rPr>
              <a:t>n.d.</a:t>
            </a:r>
            <a:r>
              <a:rPr lang="en-US" dirty="0">
                <a:solidFill>
                  <a:srgbClr val="323232"/>
                </a:solidFill>
                <a:latin typeface="Georgia" charset="0"/>
                <a:ea typeface="Times New Roman" charset="0"/>
              </a:rPr>
              <a:t>), Bioenergy Education Initiative. https://</a:t>
            </a:r>
            <a:r>
              <a:rPr lang="en-US" dirty="0" err="1">
                <a:solidFill>
                  <a:srgbClr val="323232"/>
                </a:solidFill>
                <a:latin typeface="Georgia" charset="0"/>
                <a:ea typeface="Times New Roman" charset="0"/>
              </a:rPr>
              <a:t>agsci.oregonstate.edu</a:t>
            </a:r>
            <a:r>
              <a:rPr lang="en-US" dirty="0">
                <a:solidFill>
                  <a:srgbClr val="323232"/>
                </a:solidFill>
                <a:latin typeface="Georgia" charset="0"/>
                <a:ea typeface="Times New Roman" charset="0"/>
              </a:rPr>
              <a:t>/sites/</a:t>
            </a:r>
            <a:r>
              <a:rPr lang="en-US" dirty="0" err="1">
                <a:solidFill>
                  <a:srgbClr val="323232"/>
                </a:solidFill>
                <a:latin typeface="Georgia" charset="0"/>
                <a:ea typeface="Times New Roman" charset="0"/>
              </a:rPr>
              <a:t>agsci.oregonstate.edu</a:t>
            </a:r>
            <a:r>
              <a:rPr lang="en-US" dirty="0">
                <a:solidFill>
                  <a:srgbClr val="323232"/>
                </a:solidFill>
                <a:latin typeface="Georgia" charset="0"/>
                <a:ea typeface="Times New Roman" charset="0"/>
              </a:rPr>
              <a:t>/files/bioenergy/generations-of-biofuels-v1.3.pdf  </a:t>
            </a:r>
            <a:r>
              <a:rPr lang="en-GB" dirty="0">
                <a:latin typeface="Times New Roman" charset="0"/>
                <a:ea typeface="Calibri" charset="0"/>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1131322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is a great explanation of the bioeconomy in a rural setting. Explaining how focusing on bio-resources, like those found in agricultural settings, can enhance communities and lives of people who live in the areas the resources are found, but at the same time addresses environmental issues. The video</a:t>
            </a:r>
            <a:r>
              <a:rPr lang="en-GB" baseline="0" dirty="0"/>
              <a:t> could be a good way to summarise the presentation and also start a discussion.</a:t>
            </a:r>
            <a:endParaRPr lang="en-GB" dirty="0"/>
          </a:p>
          <a:p>
            <a:endParaRPr lang="en-GB" dirty="0"/>
          </a:p>
          <a:p>
            <a:r>
              <a:rPr lang="en-GB" dirty="0" err="1"/>
              <a:t>Matís</a:t>
            </a:r>
            <a:r>
              <a:rPr lang="en-GB" dirty="0"/>
              <a:t> Iceland</a:t>
            </a:r>
            <a:r>
              <a:rPr lang="en-GB" baseline="0" dirty="0"/>
              <a:t> (</a:t>
            </a:r>
            <a:r>
              <a:rPr lang="en-GB" dirty="0"/>
              <a:t>2017), The Bioeconomy </a:t>
            </a:r>
            <a:r>
              <a:rPr lang="mr-IN" dirty="0"/>
              <a:t>–</a:t>
            </a:r>
            <a:r>
              <a:rPr lang="en-GB" dirty="0"/>
              <a:t> A rural area approach. https://</a:t>
            </a:r>
            <a:r>
              <a:rPr lang="en-GB" dirty="0" err="1"/>
              <a:t>youtu.be</a:t>
            </a:r>
            <a:r>
              <a:rPr lang="en-GB" dirty="0"/>
              <a:t>/JfLNRr2lFcg?list=UUY-frt3uTqgVZW-DLjoo5bA</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Languages for sub-titles for video include:</a:t>
            </a:r>
            <a:r>
              <a:rPr lang="en-GB" dirty="0"/>
              <a:t> Bulgarian, Latvian, Macedonian, Polish and Romanian</a:t>
            </a:r>
          </a:p>
          <a:p>
            <a:endParaRPr lang="en-GB" dirty="0"/>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2925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Briefly run through the topics that will be spoken about in this presentation as shown on the slide.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178561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a:t>
            </a:r>
            <a:r>
              <a:rPr lang="en-GB" sz="1200" kern="1200">
                <a:solidFill>
                  <a:schemeClr val="tx1"/>
                </a:solidFill>
                <a:effectLst/>
                <a:latin typeface="+mn-lt"/>
                <a:ea typeface="+mn-ea"/>
                <a:cs typeface="+mn-cs"/>
              </a:rPr>
              <a:t>space at </a:t>
            </a:r>
            <a:r>
              <a:rPr lang="en-GB" sz="1200" kern="1200" dirty="0">
                <a:solidFill>
                  <a:schemeClr val="tx1"/>
                </a:solidFill>
                <a:effectLst/>
                <a:latin typeface="+mn-lt"/>
                <a:ea typeface="+mn-ea"/>
                <a:cs typeface="+mn-cs"/>
              </a:rPr>
              <a:t>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153717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121039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64250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i="1" kern="1200" dirty="0">
                <a:solidFill>
                  <a:schemeClr val="tx1"/>
                </a:solidFill>
                <a:effectLst/>
                <a:latin typeface="+mn-lt"/>
                <a:ea typeface="+mn-ea"/>
                <a:cs typeface="+mn-cs"/>
              </a:rPr>
              <a:t>1. Explain bioeconomy to introduce topic and contextualise bioproducts portfolio.</a:t>
            </a:r>
            <a:r>
              <a:rPr lang="en-GB" dirty="0">
                <a:effectLst/>
              </a:rPr>
              <a:t> </a:t>
            </a:r>
          </a:p>
          <a:p>
            <a:r>
              <a:rPr lang="en-GB" sz="1200" kern="1200" dirty="0">
                <a:solidFill>
                  <a:schemeClr val="tx1"/>
                </a:solidFill>
                <a:effectLst/>
                <a:latin typeface="+mn-lt"/>
                <a:ea typeface="+mn-ea"/>
                <a:cs typeface="+mn-cs"/>
              </a:rPr>
              <a:t>Bioeconomy is defined as the production, utilization and conservation of biological resources to provide information, products, processes and services across all economic sectors aiming towards a sustainable economy (Bell et al., 2018).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bioeconomy covers all sectors and systems that their functions and principles. It includes and interlinks: land and marine ecosystems and the services they provide; all primary production sectors rely on biological resources (animals, plants, micro-organisms and derived biomass, including organic waste),  that use and produce biological resources (agriculture, forestry, fisheries and aquaculture); and all economic and industrial sectors that use biological resources and processes to produce food, feed, bio-based products, energy and services. To be successful, the European bioeconomy needs to have sustainability and circularity at its heart. This will drive the renewal of our industries, the </a:t>
            </a:r>
            <a:r>
              <a:rPr lang="en-US" sz="1200" dirty="0" err="1"/>
              <a:t>modernisation</a:t>
            </a:r>
            <a:r>
              <a:rPr lang="en-US" sz="1200" dirty="0"/>
              <a:t> of our primary production systems, the protection of the environment and will enhance biodiversity.” (European Commission (2018) ‘</a:t>
            </a:r>
            <a:r>
              <a:rPr lang="en-US" dirty="0"/>
              <a:t>A sustainable Bioeconomy for Europe: strengthening the connection between economy, society and the environment’ available at: (</a:t>
            </a:r>
            <a:r>
              <a:rPr lang="en-GB" dirty="0">
                <a:hlinkClick r:id="rId3"/>
              </a:rPr>
              <a:t>https://ec.europa.eu/research/bioeconomy/pdf/ec_bioeconomy_strategy_2018.pdf#view=fit&amp;pagemode=none</a:t>
            </a:r>
            <a:r>
              <a:rPr lang="en-GB" dirty="0"/>
              <a:t>])</a:t>
            </a:r>
            <a:endParaRPr lang="en-US" sz="120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we will watch a short video explaining what the bioeconomy is, its potential and challenges.</a:t>
            </a:r>
          </a:p>
          <a:p>
            <a:r>
              <a:rPr lang="en-GB" sz="1200" i="1" kern="1200" dirty="0">
                <a:solidFill>
                  <a:schemeClr val="tx1"/>
                </a:solidFill>
                <a:effectLst/>
                <a:latin typeface="+mn-lt"/>
                <a:ea typeface="+mn-ea"/>
                <a:cs typeface="+mn-cs"/>
              </a:rPr>
              <a:t>Play video explaining bioeconomy here</a:t>
            </a:r>
            <a:r>
              <a:rPr lang="en-GB" sz="1200" i="0" kern="1200" dirty="0">
                <a:solidFill>
                  <a:schemeClr val="tx1"/>
                </a:solidFill>
                <a:effectLst/>
                <a:latin typeface="+mn-lt"/>
                <a:ea typeface="+mn-ea"/>
                <a:cs typeface="+mn-cs"/>
              </a:rPr>
              <a:t>:</a:t>
            </a:r>
            <a:r>
              <a:rPr lang="en-GB" sz="1200" i="0" kern="1200" baseline="0" dirty="0">
                <a:solidFill>
                  <a:schemeClr val="tx1"/>
                </a:solidFill>
                <a:effectLst/>
                <a:latin typeface="+mn-lt"/>
                <a:ea typeface="+mn-ea"/>
                <a:cs typeface="+mn-cs"/>
              </a:rPr>
              <a:t> </a:t>
            </a:r>
            <a:r>
              <a:rPr lang="en-GB" dirty="0">
                <a:hlinkClick r:id="rId4"/>
              </a:rPr>
              <a:t>https://www.youtube.com/watch?v=RfRN_hHeIKk&amp;feature=youtu.be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(Languages for sub-titles for video include: Bulgarian, Latvian, Macedonian, Polish and Romanian)</a:t>
            </a:r>
          </a:p>
          <a:p>
            <a:endParaRPr lang="en-GB" dirty="0"/>
          </a:p>
          <a:p>
            <a:r>
              <a:rPr lang="en-GB" sz="1200" i="1" kern="1200" dirty="0">
                <a:solidFill>
                  <a:schemeClr val="tx1"/>
                </a:solidFill>
                <a:effectLst/>
                <a:latin typeface="+mn-lt"/>
                <a:ea typeface="+mn-ea"/>
                <a:cs typeface="+mn-cs"/>
              </a:rPr>
              <a:t>2. Explain circular economy to give context to bioproducts.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Circular Economy is a framework for the development and management of sustainable, waste-as-resource economic system. It aims to keep products, components and materials at the highest utility and value at all times (European Commission, 2018). Moreover, it is designed to process the reduced waste out of the system. The current global economic framework is a linear, this means that we take, produce, use and dispose without fully exploiting all the essential properties of materials. Circular economy seeks to create a more sustainable economic model where no waste is generated, instead it is reutilised as many times as possible. With this, circular economy aims to eliminate all waste and create a closed-loop system purely based on natural resources.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Bell, J., Paula, L., Dodd, T., </a:t>
            </a:r>
            <a:r>
              <a:rPr lang="en-GB" sz="1200" kern="1200" dirty="0" err="1">
                <a:solidFill>
                  <a:schemeClr val="tx1"/>
                </a:solidFill>
                <a:effectLst/>
                <a:latin typeface="+mn-lt"/>
                <a:ea typeface="+mn-ea"/>
                <a:cs typeface="+mn-cs"/>
              </a:rPr>
              <a:t>Németh</a:t>
            </a:r>
            <a:r>
              <a:rPr lang="en-GB" sz="1200" kern="1200" dirty="0">
                <a:solidFill>
                  <a:schemeClr val="tx1"/>
                </a:solidFill>
                <a:effectLst/>
                <a:latin typeface="+mn-lt"/>
                <a:ea typeface="+mn-ea"/>
                <a:cs typeface="+mn-cs"/>
              </a:rPr>
              <a:t>, S., </a:t>
            </a:r>
            <a:r>
              <a:rPr lang="en-GB" sz="1200" kern="1200" dirty="0" err="1">
                <a:solidFill>
                  <a:schemeClr val="tx1"/>
                </a:solidFill>
                <a:effectLst/>
                <a:latin typeface="+mn-lt"/>
                <a:ea typeface="+mn-ea"/>
                <a:cs typeface="+mn-cs"/>
              </a:rPr>
              <a:t>Nanou</a:t>
            </a:r>
            <a:r>
              <a:rPr lang="en-GB" sz="1200" kern="1200" dirty="0">
                <a:solidFill>
                  <a:schemeClr val="tx1"/>
                </a:solidFill>
                <a:effectLst/>
                <a:latin typeface="+mn-lt"/>
                <a:ea typeface="+mn-ea"/>
                <a:cs typeface="+mn-cs"/>
              </a:rPr>
              <a:t>, C., Mega, V. and Campos, P. (2018). EU ambition to build the world’s leading bioeconomy—Uncertain times demand innovative and sustainable solutions. </a:t>
            </a:r>
            <a:r>
              <a:rPr lang="en-GB" sz="1200" i="1" kern="1200" dirty="0">
                <a:solidFill>
                  <a:schemeClr val="tx1"/>
                </a:solidFill>
                <a:effectLst/>
                <a:latin typeface="+mn-lt"/>
                <a:ea typeface="+mn-ea"/>
                <a:cs typeface="+mn-cs"/>
              </a:rPr>
              <a:t>New Biotechnology,</a:t>
            </a:r>
            <a:r>
              <a:rPr lang="en-GB" sz="1200" kern="1200" dirty="0">
                <a:solidFill>
                  <a:schemeClr val="tx1"/>
                </a:solidFill>
                <a:effectLst/>
                <a:latin typeface="+mn-lt"/>
                <a:ea typeface="+mn-ea"/>
                <a:cs typeface="+mn-cs"/>
              </a:rPr>
              <a:t> 40: 25–30.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European </a:t>
            </a:r>
            <a:r>
              <a:rPr lang="de-DE" sz="1200" kern="1200" dirty="0" err="1">
                <a:solidFill>
                  <a:schemeClr val="tx1"/>
                </a:solidFill>
                <a:effectLst/>
                <a:latin typeface="+mn-lt"/>
                <a:ea typeface="+mn-ea"/>
                <a:cs typeface="+mn-cs"/>
              </a:rPr>
              <a:t>Commission</a:t>
            </a:r>
            <a:r>
              <a:rPr lang="de-DE" sz="1200" kern="1200" dirty="0">
                <a:solidFill>
                  <a:schemeClr val="tx1"/>
                </a:solidFill>
                <a:effectLst/>
                <a:latin typeface="+mn-lt"/>
                <a:ea typeface="+mn-ea"/>
                <a:cs typeface="+mn-cs"/>
              </a:rPr>
              <a:t> (2018), </a:t>
            </a:r>
            <a:r>
              <a:rPr lang="de-DE" sz="1200" i="1" kern="1200" dirty="0">
                <a:solidFill>
                  <a:schemeClr val="tx1"/>
                </a:solidFill>
                <a:effectLst/>
                <a:latin typeface="+mn-lt"/>
                <a:ea typeface="+mn-ea"/>
                <a:cs typeface="+mn-cs"/>
              </a:rPr>
              <a:t>A </a:t>
            </a:r>
            <a:r>
              <a:rPr lang="de-DE" sz="1200" i="1" kern="1200" dirty="0" err="1">
                <a:solidFill>
                  <a:schemeClr val="tx1"/>
                </a:solidFill>
                <a:effectLst/>
                <a:latin typeface="+mn-lt"/>
                <a:ea typeface="+mn-ea"/>
                <a:cs typeface="+mn-cs"/>
              </a:rPr>
              <a:t>sustainable</a:t>
            </a:r>
            <a:r>
              <a:rPr lang="de-DE" sz="1200" i="1" kern="1200" dirty="0">
                <a:solidFill>
                  <a:schemeClr val="tx1"/>
                </a:solidFill>
                <a:effectLst/>
                <a:latin typeface="+mn-lt"/>
                <a:ea typeface="+mn-ea"/>
                <a:cs typeface="+mn-cs"/>
              </a:rPr>
              <a:t> Bioeconomy </a:t>
            </a:r>
            <a:r>
              <a:rPr lang="de-DE" sz="1200" i="1" kern="1200" dirty="0" err="1">
                <a:solidFill>
                  <a:schemeClr val="tx1"/>
                </a:solidFill>
                <a:effectLst/>
                <a:latin typeface="+mn-lt"/>
                <a:ea typeface="+mn-ea"/>
                <a:cs typeface="+mn-cs"/>
              </a:rPr>
              <a:t>for</a:t>
            </a:r>
            <a:r>
              <a:rPr lang="de-DE" sz="1200" i="1" kern="1200" dirty="0">
                <a:solidFill>
                  <a:schemeClr val="tx1"/>
                </a:solidFill>
                <a:effectLst/>
                <a:latin typeface="+mn-lt"/>
                <a:ea typeface="+mn-ea"/>
                <a:cs typeface="+mn-cs"/>
              </a:rPr>
              <a:t> Europe: </a:t>
            </a:r>
            <a:r>
              <a:rPr lang="de-DE" sz="1200" i="1" kern="1200" dirty="0" err="1">
                <a:solidFill>
                  <a:schemeClr val="tx1"/>
                </a:solidFill>
                <a:effectLst/>
                <a:latin typeface="+mn-lt"/>
                <a:ea typeface="+mn-ea"/>
                <a:cs typeface="+mn-cs"/>
              </a:rPr>
              <a:t>strengthening</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connection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between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economy</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society</a:t>
            </a:r>
            <a:r>
              <a:rPr lang="de-DE" sz="1200" i="1" kern="1200" dirty="0">
                <a:solidFill>
                  <a:schemeClr val="tx1"/>
                </a:solidFill>
                <a:effectLst/>
                <a:latin typeface="+mn-lt"/>
                <a:ea typeface="+mn-ea"/>
                <a:cs typeface="+mn-cs"/>
              </a:rPr>
              <a:t> and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environment</a:t>
            </a:r>
            <a:r>
              <a:rPr lang="de-DE" sz="1200" i="1" kern="1200" dirty="0">
                <a:solidFill>
                  <a:schemeClr val="tx1"/>
                </a:solidFill>
                <a:effectLst/>
                <a:latin typeface="+mn-lt"/>
                <a:ea typeface="+mn-ea"/>
                <a:cs typeface="+mn-cs"/>
              </a:rPr>
              <a:t>. Updated Bioeconomy </a:t>
            </a:r>
            <a:r>
              <a:rPr lang="de-DE" sz="1200" i="1" kern="1200" dirty="0" err="1">
                <a:solidFill>
                  <a:schemeClr val="tx1"/>
                </a:solidFill>
                <a:effectLst/>
                <a:latin typeface="+mn-lt"/>
                <a:ea typeface="+mn-ea"/>
                <a:cs typeface="+mn-cs"/>
              </a:rPr>
              <a:t>Strategy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Directorate</a:t>
            </a:r>
            <a:r>
              <a:rPr lang="de-DE" sz="1200" kern="1200" dirty="0">
                <a:solidFill>
                  <a:schemeClr val="tx1"/>
                </a:solidFill>
                <a:effectLst/>
                <a:latin typeface="+mn-lt"/>
                <a:ea typeface="+mn-ea"/>
                <a:cs typeface="+mn-cs"/>
              </a:rPr>
              <a:t>-General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Research and Innovation, available at: https://</a:t>
            </a:r>
            <a:r>
              <a:rPr lang="de-DE" sz="1200" kern="1200" dirty="0" err="1">
                <a:solidFill>
                  <a:schemeClr val="tx1"/>
                </a:solidFill>
                <a:effectLst/>
                <a:latin typeface="+mn-lt"/>
                <a:ea typeface="+mn-ea"/>
                <a:cs typeface="+mn-cs"/>
              </a:rPr>
              <a:t>ec.europa.eu</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research</a:t>
            </a:r>
            <a:r>
              <a:rPr lang="de-DE" sz="1200" kern="1200" dirty="0">
                <a:solidFill>
                  <a:schemeClr val="tx1"/>
                </a:solidFill>
                <a:effectLst/>
                <a:latin typeface="+mn-lt"/>
                <a:ea typeface="+mn-ea"/>
                <a:cs typeface="+mn-cs"/>
              </a:rPr>
              <a:t>/bioeconomy/</a:t>
            </a:r>
            <a:r>
              <a:rPr lang="de-DE" sz="1200" kern="1200" dirty="0" err="1">
                <a:solidFill>
                  <a:schemeClr val="tx1"/>
                </a:solidFill>
                <a:effectLst/>
                <a:latin typeface="+mn-lt"/>
                <a:ea typeface="+mn-ea"/>
                <a:cs typeface="+mn-cs"/>
              </a:rPr>
              <a:t>pdf</a:t>
            </a:r>
            <a:r>
              <a:rPr lang="de-DE" sz="1200" kern="1200" dirty="0">
                <a:solidFill>
                  <a:schemeClr val="tx1"/>
                </a:solidFill>
                <a:effectLst/>
                <a:latin typeface="+mn-lt"/>
                <a:ea typeface="+mn-ea"/>
                <a:cs typeface="+mn-cs"/>
              </a:rPr>
              <a:t>/ec_bioeconomy_strategy_2018.pdf</a:t>
            </a:r>
            <a:endParaRPr lang="en-GB"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97901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https://ec.europa.eu/commission/news/new-bioeconomy-strategy-sustainable-europe-2018-oct-11-0_en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112834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Bioecomomy</a:t>
            </a:r>
            <a:r>
              <a:rPr lang="en-US" sz="1200" kern="1200" baseline="0" dirty="0">
                <a:solidFill>
                  <a:schemeClr val="tx1"/>
                </a:solidFill>
                <a:effectLst/>
                <a:latin typeface="+mn-lt"/>
                <a:ea typeface="+mn-ea"/>
                <a:cs typeface="+mn-cs"/>
              </a:rPr>
              <a:t> Consultants (2018), BIG BIOECONOMY CHALLENGES - PART 2.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www.nnfcc.co.uk</a:t>
            </a:r>
            <a:r>
              <a:rPr lang="en-US" sz="1200" kern="1200" dirty="0">
                <a:solidFill>
                  <a:schemeClr val="tx1"/>
                </a:solidFill>
                <a:effectLst/>
                <a:latin typeface="+mn-lt"/>
                <a:ea typeface="+mn-ea"/>
                <a:cs typeface="+mn-cs"/>
              </a:rPr>
              <a:t>/news-big-bioeconomy-challenges-2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slides “What is the Bioeconomy?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 challenges and solutions” for information</a:t>
            </a:r>
            <a:r>
              <a:rPr lang="en-US" sz="1200" kern="1200" baseline="0" dirty="0">
                <a:solidFill>
                  <a:schemeClr val="tx1"/>
                </a:solidFill>
                <a:effectLst/>
                <a:latin typeface="+mn-lt"/>
                <a:ea typeface="+mn-ea"/>
                <a:cs typeface="+mn-cs"/>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200667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students</a:t>
            </a:r>
            <a:r>
              <a:rPr lang="en-GB" baseline="0" dirty="0"/>
              <a:t> to write </a:t>
            </a:r>
            <a:r>
              <a:rPr lang="en-GB" sz="1200" dirty="0"/>
              <a:t>a list of all the bioeconomy </a:t>
            </a:r>
            <a:r>
              <a:rPr lang="en-GB" sz="1200" dirty="0" err="1"/>
              <a:t>feedstocks</a:t>
            </a:r>
            <a:r>
              <a:rPr lang="en-GB" sz="1200" dirty="0"/>
              <a:t> (or raw materials) from the </a:t>
            </a:r>
            <a:r>
              <a:rPr lang="en-GB" sz="1200" dirty="0" err="1"/>
              <a:t>agri</a:t>
            </a:r>
            <a:r>
              <a:rPr lang="en-GB" sz="1200" dirty="0"/>
              <a:t>-food sector. The next slide has a</a:t>
            </a:r>
            <a:r>
              <a:rPr lang="en-GB" sz="1200" baseline="0" dirty="0"/>
              <a:t> list of these materials.</a:t>
            </a:r>
            <a:endParaRPr lang="en-GB"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54998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bioeconomy </a:t>
            </a:r>
            <a:r>
              <a:rPr lang="en-GB" dirty="0" err="1"/>
              <a:t>feedstocks</a:t>
            </a:r>
            <a:r>
              <a:rPr lang="en-GB" dirty="0"/>
              <a:t> in the</a:t>
            </a:r>
            <a:r>
              <a:rPr lang="en-GB" baseline="0" dirty="0"/>
              <a:t> </a:t>
            </a:r>
            <a:r>
              <a:rPr lang="en-GB" baseline="0" dirty="0" err="1"/>
              <a:t>agri</a:t>
            </a:r>
            <a:r>
              <a:rPr lang="en-GB" baseline="0" dirty="0"/>
              <a:t>-food sector.</a:t>
            </a:r>
          </a:p>
          <a:p>
            <a:endParaRPr lang="en-GB" baseline="0" dirty="0"/>
          </a:p>
          <a:p>
            <a:r>
              <a:rPr lang="en-GB" baseline="0" dirty="0"/>
              <a:t>Source:</a:t>
            </a:r>
          </a:p>
          <a:p>
            <a:r>
              <a:rPr lang="en-GB" baseline="0" dirty="0"/>
              <a:t>Bio-based Industries Consortium (2019), Examples of bioeconomy </a:t>
            </a:r>
            <a:r>
              <a:rPr lang="en-GB" baseline="0" dirty="0" err="1"/>
              <a:t>feedstocks</a:t>
            </a:r>
            <a:r>
              <a:rPr lang="en-GB" baseline="0" dirty="0"/>
              <a:t>. https://</a:t>
            </a:r>
            <a:r>
              <a:rPr lang="en-GB" baseline="0" dirty="0" err="1"/>
              <a:t>ec.europa.eu</a:t>
            </a:r>
            <a:r>
              <a:rPr lang="en-GB" baseline="0" dirty="0"/>
              <a:t>/knowledge4policy/glossary/</a:t>
            </a:r>
            <a:r>
              <a:rPr lang="en-GB" baseline="0" dirty="0" err="1"/>
              <a:t>feedstock_en</a:t>
            </a:r>
            <a:endParaRPr lang="en-GB"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73824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Biological resources are the base of the agriculture industry. This makes it especially important to the development of the bioeconomy.</a:t>
            </a:r>
          </a:p>
          <a:p>
            <a:endParaRPr lang="en-GB" dirty="0"/>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farming industry is </a:t>
            </a:r>
            <a:r>
              <a:rPr kumimoji="0" lang="en-GB" sz="12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inextricably linked </a:t>
            </a:r>
            <a:r>
              <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with the </a:t>
            </a:r>
            <a:r>
              <a:rPr kumimoji="0" lang="en-GB" sz="12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organic process</a:t>
            </a:r>
            <a:r>
              <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and the </a:t>
            </a:r>
            <a:r>
              <a:rPr kumimoji="0" lang="en-GB" sz="12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circular flow</a:t>
            </a:r>
            <a:r>
              <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of life on earth. This means that farming has a crucial role to play in harnessing the biological resources at their disposal. </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lang="en-GB" dirty="0">
              <a:solidFill>
                <a:sysClr val="windowText" lastClr="000000">
                  <a:lumMod val="75000"/>
                  <a:lumOff val="25000"/>
                </a:sysClr>
              </a:solidFill>
              <a:latin typeface="Trebuchet MS" panose="020B0603020202020204"/>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In order to create food, farming practices create both intentional produce (e.g. fruit and vegetables) and indirect waste (e.g. orange peels and wheat straw).</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GB"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lang="en-GB" dirty="0">
                <a:solidFill>
                  <a:sysClr val="windowText" lastClr="000000">
                    <a:lumMod val="75000"/>
                    <a:lumOff val="25000"/>
                  </a:sysClr>
                </a:solidFill>
                <a:latin typeface="Trebuchet MS" panose="020B0603020202020204"/>
              </a:rPr>
              <a:t>The central theme of the Bioeconomy requires us to look at the way we process certain products and how we can maximise the potential of the resources contained therein. Agricultural residues is one way for adding value to resources already extracted. </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References:</a:t>
            </a:r>
          </a:p>
          <a:p>
            <a:endParaRPr lang="en-GB" dirty="0"/>
          </a:p>
          <a:p>
            <a:r>
              <a:rPr lang="en-GB" sz="1200" b="0" i="0" kern="1200" dirty="0" err="1">
                <a:solidFill>
                  <a:schemeClr val="tx1"/>
                </a:solidFill>
                <a:effectLst/>
                <a:latin typeface="+mn-lt"/>
                <a:ea typeface="+mn-ea"/>
                <a:cs typeface="+mn-cs"/>
              </a:rPr>
              <a:t>Biovale</a:t>
            </a:r>
            <a:r>
              <a:rPr lang="en-GB" sz="1200" b="0" i="0" kern="1200" dirty="0">
                <a:solidFill>
                  <a:schemeClr val="tx1"/>
                </a:solidFill>
                <a:effectLst/>
                <a:latin typeface="+mn-lt"/>
                <a:ea typeface="+mn-ea"/>
                <a:cs typeface="+mn-cs"/>
              </a:rPr>
              <a:t>. 2020. </a:t>
            </a:r>
            <a:r>
              <a:rPr lang="en-GB" sz="1200" b="0" i="1" kern="1200" dirty="0">
                <a:solidFill>
                  <a:schemeClr val="tx1"/>
                </a:solidFill>
                <a:effectLst/>
                <a:latin typeface="+mn-lt"/>
                <a:ea typeface="+mn-ea"/>
                <a:cs typeface="+mn-cs"/>
              </a:rPr>
              <a:t>The Bioeconomy</a:t>
            </a:r>
            <a:r>
              <a:rPr lang="en-GB" sz="1200" b="0" i="0" kern="1200" dirty="0">
                <a:solidFill>
                  <a:schemeClr val="tx1"/>
                </a:solidFill>
                <a:effectLst/>
                <a:latin typeface="+mn-lt"/>
                <a:ea typeface="+mn-ea"/>
                <a:cs typeface="+mn-cs"/>
              </a:rPr>
              <a:t>. https://</a:t>
            </a:r>
            <a:r>
              <a:rPr lang="en-GB" sz="1200" b="0" i="0" kern="1200" dirty="0" err="1">
                <a:solidFill>
                  <a:schemeClr val="tx1"/>
                </a:solidFill>
                <a:effectLst/>
                <a:latin typeface="+mn-lt"/>
                <a:ea typeface="+mn-ea"/>
                <a:cs typeface="+mn-cs"/>
              </a:rPr>
              <a:t>www.biovale.org</a:t>
            </a:r>
            <a:r>
              <a:rPr lang="en-GB" sz="1200" b="0" i="0" kern="1200" dirty="0">
                <a:solidFill>
                  <a:schemeClr val="tx1"/>
                </a:solidFill>
                <a:effectLst/>
                <a:latin typeface="+mn-lt"/>
                <a:ea typeface="+mn-ea"/>
                <a:cs typeface="+mn-cs"/>
              </a:rPr>
              <a:t>/the-bioeconomy/</a:t>
            </a:r>
          </a:p>
          <a:p>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419954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BB6862A-810B-F147-9F16-466B1301152E}"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B6862A-810B-F147-9F16-466B1301152E}"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B6862A-810B-F147-9F16-466B1301152E}"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0BB6862A-810B-F147-9F16-466B1301152E}" type="datetimeFigureOut">
              <a:rPr lang="de-DE" smtClean="0"/>
              <a:t>13.11.20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B6862A-810B-F147-9F16-466B1301152E}"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BB6862A-810B-F147-9F16-466B1301152E}"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BB6862A-810B-F147-9F16-466B1301152E}"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BB6862A-810B-F147-9F16-466B1301152E}" type="datetimeFigureOut">
              <a:rPr lang="de-DE" smtClean="0"/>
              <a:t>13.11.20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BB6862A-810B-F147-9F16-466B1301152E}" type="datetimeFigureOut">
              <a:rPr lang="de-DE" smtClean="0"/>
              <a:t>13.11.20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6862A-810B-F147-9F16-466B1301152E}" type="datetimeFigureOut">
              <a:rPr lang="de-DE" smtClean="0"/>
              <a:t>13.11.20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BB6862A-810B-F147-9F16-466B1301152E}"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BB6862A-810B-F147-9F16-466B1301152E}"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6862A-810B-F147-9F16-466B1301152E}" type="datetimeFigureOut">
              <a:rPr lang="de-DE" smtClean="0"/>
              <a:t>13.11.20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youtu.be/JfLNRr2lFcg?list=UUY-frt3uTqgVZW-DLjoo5bA" TargetMode="External"/><Relationship Id="rId2" Type="http://schemas.openxmlformats.org/officeDocument/2006/relationships/slideLayout" Target="../slideLayouts/slideLayout2.xml"/><Relationship Id="rId1" Type="http://schemas.openxmlformats.org/officeDocument/2006/relationships/video" Target="https://www.youtube.com/embed/JfLNRr2lFcg?feature=oembed" TargetMode="Externa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c.europa.eu/knowledge4policy/glossary/feedstock_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100891" y="1433286"/>
            <a:ext cx="7129536" cy="1200329"/>
          </a:xfrm>
          <a:prstGeom prst="rect">
            <a:avLst/>
          </a:prstGeom>
          <a:noFill/>
        </p:spPr>
        <p:txBody>
          <a:bodyPr wrap="square" rtlCol="0" anchor="t">
            <a:spAutoFit/>
          </a:bodyPr>
          <a:lstStyle/>
          <a:p>
            <a:r>
              <a:rPr lang="en-GB" sz="3600" dirty="0">
                <a:solidFill>
                  <a:srgbClr val="FFED00"/>
                </a:solidFill>
              </a:rPr>
              <a:t>Agriculture and the Bioeconomy</a:t>
            </a:r>
            <a:br>
              <a:rPr lang="en-GB" sz="3600" dirty="0">
                <a:solidFill>
                  <a:srgbClr val="FFED00"/>
                </a:solidFill>
              </a:rPr>
            </a:br>
            <a:endParaRPr lang="en-GB" sz="3600" dirty="0">
              <a:solidFill>
                <a:srgbClr val="FFED00"/>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2">
            <a:extLst>
              <a:ext uri="{FF2B5EF4-FFF2-40B4-BE49-F238E27FC236}">
                <a16:creationId xmlns:a16="http://schemas.microsoft.com/office/drawing/2014/main" id="{6C3DD885-330E-6B46-BABD-B7F8FC9924B9}"/>
              </a:ext>
            </a:extLst>
          </p:cNvPr>
          <p:cNvSpPr txBox="1"/>
          <p:nvPr/>
        </p:nvSpPr>
        <p:spPr>
          <a:xfrm>
            <a:off x="3652459" y="6192898"/>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492826"/>
            <a:ext cx="9052682" cy="2342748"/>
          </a:xfrm>
          <a:prstGeom prst="rect">
            <a:avLst/>
          </a:prstGeom>
        </p:spPr>
      </p:pic>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1113322"/>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282268" y="33207"/>
            <a:ext cx="5446717" cy="954107"/>
          </a:xfrm>
          <a:prstGeom prst="rect">
            <a:avLst/>
          </a:prstGeom>
          <a:noFill/>
        </p:spPr>
        <p:txBody>
          <a:bodyPr wrap="square" rtlCol="0">
            <a:spAutoFit/>
          </a:bodyPr>
          <a:lstStyle/>
          <a:p>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Why is the bioeconomy important for agriculture?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155870" cy="1085045"/>
          </a:xfrm>
          <a:prstGeom prst="rect">
            <a:avLst/>
          </a:prstGeom>
        </p:spPr>
      </p:pic>
      <p:sp>
        <p:nvSpPr>
          <p:cNvPr id="9" name="Content Placeholder 2">
            <a:extLst>
              <a:ext uri="{FF2B5EF4-FFF2-40B4-BE49-F238E27FC236}">
                <a16:creationId xmlns:a16="http://schemas.microsoft.com/office/drawing/2014/main" id="{6DFA9238-5CBF-4BF6-9882-12875A60DD3F}"/>
              </a:ext>
            </a:extLst>
          </p:cNvPr>
          <p:cNvSpPr txBox="1">
            <a:spLocks/>
          </p:cNvSpPr>
          <p:nvPr/>
        </p:nvSpPr>
        <p:spPr>
          <a:xfrm>
            <a:off x="366254" y="2314278"/>
            <a:ext cx="5446717" cy="37905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Increasing challenges to farmers: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Need for diversification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dirty="0">
                <a:solidFill>
                  <a:sysClr val="windowText" lastClr="000000">
                    <a:lumMod val="75000"/>
                    <a:lumOff val="25000"/>
                  </a:sysClr>
                </a:solidFill>
                <a:latin typeface="Trebuchet MS" panose="020B0603020202020204"/>
              </a:rPr>
              <a:t>G</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rowing competition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Climate change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Changing dietary habits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bioeconomy as an opportunity to meet these challenges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11" name="Content Placeholder 4">
            <a:extLst>
              <a:ext uri="{FF2B5EF4-FFF2-40B4-BE49-F238E27FC236}">
                <a16:creationId xmlns:a16="http://schemas.microsoft.com/office/drawing/2014/main" id="{FF4A0B0F-D0AB-4C03-8464-31AD40F3EF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
          <a:stretch/>
        </p:blipFill>
        <p:spPr>
          <a:xfrm>
            <a:off x="6282268" y="1631379"/>
            <a:ext cx="4884347" cy="4295037"/>
          </a:xfrm>
          <a:prstGeom prst="rect">
            <a:avLst/>
          </a:prstGeom>
        </p:spPr>
      </p:pic>
      <p:sp>
        <p:nvSpPr>
          <p:cNvPr id="3" name="TextBox 2">
            <a:extLst>
              <a:ext uri="{FF2B5EF4-FFF2-40B4-BE49-F238E27FC236}">
                <a16:creationId xmlns:a16="http://schemas.microsoft.com/office/drawing/2014/main" id="{CAC0F1D5-7EDF-4D24-ACEB-6FA6C50A34B5}"/>
              </a:ext>
            </a:extLst>
          </p:cNvPr>
          <p:cNvSpPr txBox="1"/>
          <p:nvPr/>
        </p:nvSpPr>
        <p:spPr>
          <a:xfrm>
            <a:off x="6282269" y="5926416"/>
            <a:ext cx="3887644" cy="369332"/>
          </a:xfrm>
          <a:prstGeom prst="rect">
            <a:avLst/>
          </a:prstGeom>
          <a:noFill/>
        </p:spPr>
        <p:txBody>
          <a:bodyPr wrap="square" rtlCol="0">
            <a:spAutoFit/>
          </a:bodyPr>
          <a:lstStyle/>
          <a:p>
            <a:r>
              <a:rPr lang="en-GB" dirty="0"/>
              <a:t>Macedonian farmer (</a:t>
            </a:r>
            <a:r>
              <a:rPr lang="en-GB" dirty="0" err="1"/>
              <a:t>Vittuari</a:t>
            </a:r>
            <a:r>
              <a:rPr lang="en-GB" dirty="0"/>
              <a:t>, 2011)</a:t>
            </a:r>
          </a:p>
        </p:txBody>
      </p:sp>
    </p:spTree>
    <p:extLst>
      <p:ext uri="{BB962C8B-B14F-4D97-AF65-F5344CB8AC3E}">
        <p14:creationId xmlns:p14="http://schemas.microsoft.com/office/powerpoint/2010/main" val="81402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2"/>
            <a:ext cx="6085113"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268589" y="2201284"/>
            <a:ext cx="4931037" cy="3077766"/>
          </a:xfrm>
          <a:prstGeom prst="rect">
            <a:avLst/>
          </a:prstGeom>
          <a:noFill/>
        </p:spPr>
        <p:txBody>
          <a:bodyPr wrap="square" rtlCol="0" anchor="t">
            <a:spAutoFit/>
          </a:bodyPr>
          <a:lstStyle/>
          <a:p>
            <a:pPr marL="342900" lvl="0" indent="-342900">
              <a:spcBef>
                <a:spcPts val="1000"/>
              </a:spcBef>
              <a:buClr>
                <a:srgbClr val="90C226"/>
              </a:buClr>
              <a:buSzPct val="80000"/>
              <a:buFont typeface="Wingdings 3" charset="2"/>
              <a:buChar char=""/>
            </a:pPr>
            <a:r>
              <a:rPr lang="en-US" dirty="0">
                <a:latin typeface="Trebuchet MS" panose="020B0603020202020204"/>
              </a:rPr>
              <a:t>SDG 1: No poverty</a:t>
            </a:r>
          </a:p>
          <a:p>
            <a:pPr marL="342900" lvl="0" indent="-342900">
              <a:spcBef>
                <a:spcPts val="1000"/>
              </a:spcBef>
              <a:buClr>
                <a:srgbClr val="90C226"/>
              </a:buClr>
              <a:buSzPct val="80000"/>
              <a:buFont typeface="Wingdings 3" charset="2"/>
              <a:buChar char=""/>
            </a:pPr>
            <a:r>
              <a:rPr lang="en-US" dirty="0">
                <a:latin typeface="Trebuchet MS" panose="020B0603020202020204"/>
              </a:rPr>
              <a:t>SDG 2: Zero hunger</a:t>
            </a:r>
          </a:p>
          <a:p>
            <a:pPr marL="342900" lvl="0" indent="-342900">
              <a:spcBef>
                <a:spcPts val="1000"/>
              </a:spcBef>
              <a:buClr>
                <a:srgbClr val="90C226"/>
              </a:buClr>
              <a:buSzPct val="80000"/>
              <a:buFont typeface="Wingdings 3" charset="2"/>
              <a:buChar char=""/>
            </a:pPr>
            <a:r>
              <a:rPr lang="en-US" dirty="0">
                <a:latin typeface="Trebuchet MS" panose="020B0603020202020204"/>
              </a:rPr>
              <a:t>SDG 6: Clean water and Sanitation</a:t>
            </a:r>
          </a:p>
          <a:p>
            <a:pPr marL="342900" lvl="0" indent="-342900">
              <a:spcBef>
                <a:spcPts val="1000"/>
              </a:spcBef>
              <a:buClr>
                <a:srgbClr val="90C226"/>
              </a:buClr>
              <a:buSzPct val="80000"/>
              <a:buFont typeface="Wingdings 3" charset="2"/>
              <a:buChar char=""/>
            </a:pPr>
            <a:r>
              <a:rPr lang="en-US" dirty="0">
                <a:latin typeface="Trebuchet MS" panose="020B0603020202020204"/>
              </a:rPr>
              <a:t>SDG 7: Affordable and clean energy</a:t>
            </a:r>
          </a:p>
          <a:p>
            <a:pPr marL="342900" lvl="0" indent="-342900">
              <a:spcBef>
                <a:spcPts val="1000"/>
              </a:spcBef>
              <a:buClr>
                <a:srgbClr val="90C226"/>
              </a:buClr>
              <a:buSzPct val="80000"/>
              <a:buFont typeface="Wingdings 3" charset="2"/>
              <a:buChar char=""/>
            </a:pPr>
            <a:r>
              <a:rPr lang="en-US" dirty="0">
                <a:latin typeface="Trebuchet MS" panose="020B0603020202020204"/>
              </a:rPr>
              <a:t>SDG 12: Responsible consumption and production</a:t>
            </a:r>
          </a:p>
          <a:p>
            <a:pPr marL="342900" lvl="0" indent="-342900">
              <a:spcBef>
                <a:spcPts val="1000"/>
              </a:spcBef>
              <a:buClr>
                <a:srgbClr val="90C226"/>
              </a:buClr>
              <a:buSzPct val="80000"/>
              <a:buFont typeface="Wingdings 3" charset="2"/>
              <a:buChar char=""/>
            </a:pPr>
            <a:r>
              <a:rPr lang="en-US" dirty="0">
                <a:latin typeface="Trebuchet MS" panose="020B0603020202020204"/>
              </a:rPr>
              <a:t>SDH 13: Climate action</a:t>
            </a:r>
          </a:p>
          <a:p>
            <a:pPr marL="342900" lvl="0" indent="-342900">
              <a:spcBef>
                <a:spcPts val="1000"/>
              </a:spcBef>
              <a:buClr>
                <a:srgbClr val="90C226"/>
              </a:buClr>
              <a:buSzPct val="80000"/>
              <a:buFont typeface="Wingdings 3" charset="2"/>
              <a:buChar char=""/>
            </a:pPr>
            <a:r>
              <a:rPr lang="en-US" dirty="0">
                <a:latin typeface="Trebuchet MS" panose="020B0603020202020204"/>
              </a:rPr>
              <a:t>SDG 15: Life on land</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47201" y="214679"/>
            <a:ext cx="5804482" cy="615553"/>
          </a:xfrm>
          <a:prstGeom prst="rect">
            <a:avLst/>
          </a:prstGeom>
          <a:noFill/>
        </p:spPr>
        <p:txBody>
          <a:bodyPr wrap="square" rtlCol="0">
            <a:spAutoFit/>
          </a:bodyPr>
          <a:lstStyle/>
          <a:p>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Agriculture and SDGs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90"/>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6155870" y="1557337"/>
            <a:ext cx="5304293" cy="4510717"/>
          </a:xfrm>
          <a:prstGeom prst="rect">
            <a:avLst/>
          </a:prstGeom>
          <a:solidFill>
            <a:srgbClr val="FABA00">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613482" y="2155122"/>
            <a:ext cx="4325503"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AF235520-0984-4914-9B2F-C8A85263AC9D}"/>
              </a:ext>
            </a:extLst>
          </p:cNvPr>
          <p:cNvPicPr>
            <a:picLocks noChangeAspect="1"/>
          </p:cNvPicPr>
          <p:nvPr/>
        </p:nvPicPr>
        <p:blipFill>
          <a:blip r:embed="rId4"/>
          <a:stretch>
            <a:fillRect/>
          </a:stretch>
        </p:blipFill>
        <p:spPr>
          <a:xfrm>
            <a:off x="5678604" y="1239604"/>
            <a:ext cx="6035563" cy="4828450"/>
          </a:xfrm>
          <a:prstGeom prst="rect">
            <a:avLst/>
          </a:prstGeom>
        </p:spPr>
      </p:pic>
      <p:sp>
        <p:nvSpPr>
          <p:cNvPr id="5" name="TextBox 4">
            <a:extLst>
              <a:ext uri="{FF2B5EF4-FFF2-40B4-BE49-F238E27FC236}">
                <a16:creationId xmlns:a16="http://schemas.microsoft.com/office/drawing/2014/main" id="{EE39914F-2A39-42B2-986D-6B96014C31CD}"/>
              </a:ext>
            </a:extLst>
          </p:cNvPr>
          <p:cNvSpPr txBox="1"/>
          <p:nvPr/>
        </p:nvSpPr>
        <p:spPr>
          <a:xfrm>
            <a:off x="5199626" y="6068054"/>
            <a:ext cx="4931037" cy="369332"/>
          </a:xfrm>
          <a:prstGeom prst="rect">
            <a:avLst/>
          </a:prstGeom>
          <a:noFill/>
        </p:spPr>
        <p:txBody>
          <a:bodyPr wrap="square" rtlCol="0">
            <a:spAutoFit/>
          </a:bodyPr>
          <a:lstStyle/>
          <a:p>
            <a:r>
              <a:rPr lang="en-GB" dirty="0"/>
              <a:t>        </a:t>
            </a:r>
            <a:r>
              <a:rPr lang="en-GB" b="1" dirty="0"/>
              <a:t>Source: </a:t>
            </a:r>
            <a:r>
              <a:rPr lang="en-GB" dirty="0"/>
              <a:t>The Founder Institute (2019) </a:t>
            </a:r>
          </a:p>
        </p:txBody>
      </p:sp>
    </p:spTree>
    <p:extLst>
      <p:ext uri="{BB962C8B-B14F-4D97-AF65-F5344CB8AC3E}">
        <p14:creationId xmlns:p14="http://schemas.microsoft.com/office/powerpoint/2010/main" val="3064059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107641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de-DE" sz="3200" dirty="0"/>
              <a:t>Agri-derived Bio based products</a:t>
            </a:r>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03159" y="2918664"/>
            <a:ext cx="5803727" cy="3247043"/>
          </a:xfrm>
          <a:prstGeom prst="rect">
            <a:avLst/>
          </a:prstGeom>
          <a:noFill/>
        </p:spPr>
        <p:txBody>
          <a:bodyPr wrap="square" rtlCol="0" anchor="t">
            <a:spAutoFit/>
          </a:bodyPr>
          <a:lstStyle/>
          <a:p>
            <a:pPr marL="342900" lvl="0" indent="-342900">
              <a:spcBef>
                <a:spcPts val="1000"/>
              </a:spcBef>
              <a:buClr>
                <a:srgbClr val="90C226"/>
              </a:buClr>
              <a:buSzPct val="80000"/>
              <a:buFont typeface="Wingdings 3" charset="2"/>
              <a:buChar char=""/>
            </a:pPr>
            <a:r>
              <a:rPr lang="en-GB" dirty="0">
                <a:latin typeface="Trebuchet MS" panose="020B0603020202020204"/>
              </a:rPr>
              <a:t>Every year, about 8 million tons of plastic waste escapes into the oceans from coastal nations (Parker, 2019).</a:t>
            </a:r>
          </a:p>
          <a:p>
            <a:pPr marL="342900" lvl="0" indent="-342900">
              <a:spcBef>
                <a:spcPts val="1000"/>
              </a:spcBef>
              <a:buClr>
                <a:srgbClr val="90C226"/>
              </a:buClr>
              <a:buSzPct val="80000"/>
              <a:buFont typeface="Wingdings 3" charset="2"/>
              <a:buChar char=""/>
            </a:pPr>
            <a:r>
              <a:rPr lang="en-GB" dirty="0">
                <a:latin typeface="Trebuchet MS" panose="020B0603020202020204"/>
              </a:rPr>
              <a:t>FPC™ </a:t>
            </a:r>
            <a:r>
              <a:rPr lang="en-US" dirty="0">
                <a:latin typeface="Trebuchet MS" panose="020B0603020202020204"/>
              </a:rPr>
              <a:t>is made of 100% natural ingredients from agricultural by-products and can be used like a “plastic” with current plastic molding methods (</a:t>
            </a:r>
            <a:r>
              <a:rPr lang="en-GB" dirty="0" err="1"/>
              <a:t>eTic</a:t>
            </a:r>
            <a:r>
              <a:rPr lang="en-US" dirty="0">
                <a:latin typeface="Trebuchet MS" panose="020B0603020202020204"/>
              </a:rPr>
              <a:t>, </a:t>
            </a:r>
            <a:r>
              <a:rPr lang="en-GB" dirty="0">
                <a:solidFill>
                  <a:srgbClr val="414242"/>
                </a:solidFill>
                <a:latin typeface="Arial" panose="020B0604020202020204" pitchFamily="34" charset="0"/>
              </a:rPr>
              <a:t>2020</a:t>
            </a:r>
            <a:r>
              <a:rPr lang="en-US" dirty="0">
                <a:latin typeface="Trebuchet MS" panose="020B0603020202020204"/>
              </a:rPr>
              <a:t>).</a:t>
            </a:r>
          </a:p>
          <a:p>
            <a:pPr marL="342900" indent="-342900">
              <a:spcBef>
                <a:spcPts val="1000"/>
              </a:spcBef>
              <a:buClr>
                <a:srgbClr val="90C226"/>
              </a:buClr>
              <a:buSzPct val="80000"/>
              <a:buFont typeface="Wingdings 3" charset="2"/>
              <a:buChar char=""/>
            </a:pPr>
            <a:r>
              <a:rPr lang="en-US" dirty="0">
                <a:latin typeface="Trebuchet MS" panose="020B0603020202020204"/>
              </a:rPr>
              <a:t>FPC™ is b</a:t>
            </a:r>
            <a:r>
              <a:rPr lang="en-GB" dirty="0" err="1">
                <a:latin typeface="Trebuchet MS" panose="020B0603020202020204"/>
              </a:rPr>
              <a:t>iodegradable</a:t>
            </a:r>
            <a:r>
              <a:rPr lang="en-GB" dirty="0">
                <a:latin typeface="Trebuchet MS" panose="020B0603020202020204"/>
              </a:rPr>
              <a:t> and its production does not compete with food production </a:t>
            </a:r>
            <a:r>
              <a:rPr lang="en-US" dirty="0">
                <a:latin typeface="Trebuchet MS" panose="020B0603020202020204"/>
              </a:rPr>
              <a:t>(</a:t>
            </a:r>
            <a:r>
              <a:rPr lang="en-GB" dirty="0" err="1"/>
              <a:t>eTic</a:t>
            </a:r>
            <a:r>
              <a:rPr lang="en-US" dirty="0">
                <a:latin typeface="Trebuchet MS" panose="020B0603020202020204"/>
              </a:rPr>
              <a:t>, </a:t>
            </a:r>
            <a:r>
              <a:rPr lang="en-GB" dirty="0">
                <a:solidFill>
                  <a:srgbClr val="414242"/>
                </a:solidFill>
                <a:latin typeface="Arial" panose="020B0604020202020204" pitchFamily="34" charset="0"/>
              </a:rPr>
              <a:t>2020</a:t>
            </a:r>
            <a:r>
              <a:rPr lang="en-US" dirty="0">
                <a:latin typeface="Trebuchet MS" panose="020B0603020202020204"/>
              </a:rPr>
              <a:t>).</a:t>
            </a:r>
            <a:endParaRPr lang="en-GB" dirty="0">
              <a:latin typeface="Trebuchet MS" panose="020B0603020202020204"/>
            </a:endParaRPr>
          </a:p>
          <a:p>
            <a:pPr marL="342900" lvl="0" indent="-342900">
              <a:spcBef>
                <a:spcPts val="1000"/>
              </a:spcBef>
              <a:buClr>
                <a:srgbClr val="90C226"/>
              </a:buClr>
              <a:buSzPct val="80000"/>
              <a:buFont typeface="Wingdings 3" charset="2"/>
              <a:buChar char=""/>
            </a:pPr>
            <a:endParaRPr lang="en-US" dirty="0">
              <a:latin typeface="Trebuchet MS" panose="020B0603020202020204"/>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352142" y="1295430"/>
            <a:ext cx="11212069" cy="1200329"/>
          </a:xfrm>
          <a:prstGeom prst="rect">
            <a:avLst/>
          </a:prstGeom>
          <a:noFill/>
        </p:spPr>
        <p:txBody>
          <a:bodyPr wrap="square" rtlCol="0">
            <a:spAutoFit/>
          </a:bodyPr>
          <a:lstStyle/>
          <a:p>
            <a:pPr algn="ctr"/>
            <a:r>
              <a:rPr lang="en-GB" sz="3600" spc="100" dirty="0">
                <a:solidFill>
                  <a:srgbClr val="0070C0"/>
                </a:solidFill>
                <a:latin typeface="Roboto Light" charset="0"/>
                <a:ea typeface="Roboto Light" charset="0"/>
                <a:cs typeface="Roboto Light" charset="0"/>
              </a:rPr>
              <a:t>FPC™ (</a:t>
            </a:r>
            <a:r>
              <a:rPr lang="en-GB" sz="3600" spc="100" dirty="0" err="1">
                <a:solidFill>
                  <a:srgbClr val="0070C0"/>
                </a:solidFill>
                <a:latin typeface="Roboto Light" charset="0"/>
                <a:ea typeface="Roboto Light" charset="0"/>
                <a:cs typeface="Roboto Light" charset="0"/>
              </a:rPr>
              <a:t>Fiber</a:t>
            </a:r>
            <a:r>
              <a:rPr lang="en-GB" sz="3600" spc="100" dirty="0">
                <a:solidFill>
                  <a:srgbClr val="0070C0"/>
                </a:solidFill>
                <a:latin typeface="Roboto Light" charset="0"/>
                <a:ea typeface="Roboto Light" charset="0"/>
                <a:cs typeface="Roboto Light" charset="0"/>
              </a:rPr>
              <a:t> Particulate Composite) </a:t>
            </a:r>
            <a:r>
              <a:rPr lang="mr-IN" sz="3600" spc="100" dirty="0">
                <a:solidFill>
                  <a:srgbClr val="0070C0"/>
                </a:solidFill>
                <a:latin typeface="Roboto Light" charset="0"/>
                <a:ea typeface="Roboto Light" charset="0"/>
                <a:cs typeface="Roboto Light" charset="0"/>
              </a:rPr>
              <a:t>–</a:t>
            </a:r>
            <a:r>
              <a:rPr lang="en-GB" sz="3600" spc="100" dirty="0">
                <a:solidFill>
                  <a:srgbClr val="0070C0"/>
                </a:solidFill>
                <a:latin typeface="Roboto Light" charset="0"/>
                <a:ea typeface="Roboto Light" charset="0"/>
                <a:cs typeface="Roboto Light" charset="0"/>
              </a:rPr>
              <a:t> a </a:t>
            </a:r>
            <a:r>
              <a:rPr lang="en-GB" sz="3600" dirty="0">
                <a:solidFill>
                  <a:srgbClr val="0070C0"/>
                </a:solidFill>
                <a:latin typeface="Roboto Light" charset="0"/>
                <a:ea typeface="Roboto Light" charset="0"/>
                <a:cs typeface="Roboto Light" charset="0"/>
              </a:rPr>
              <a:t>bio-composite from agricultural waste that can reduce the use of plastic</a:t>
            </a:r>
            <a:endParaRPr lang="en-GB" sz="3600" spc="100" dirty="0">
              <a:solidFill>
                <a:srgbClr val="0070C0"/>
              </a:solidFill>
              <a:latin typeface="Roboto Light" charset="0"/>
              <a:ea typeface="Roboto Light" charset="0"/>
              <a:cs typeface="Roboto Light"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5" name="TextBox 4">
            <a:extLst>
              <a:ext uri="{FF2B5EF4-FFF2-40B4-BE49-F238E27FC236}">
                <a16:creationId xmlns:a16="http://schemas.microsoft.com/office/drawing/2014/main" id="{138C846F-1E8D-4302-83BD-AC7A0CC374C1}"/>
              </a:ext>
            </a:extLst>
          </p:cNvPr>
          <p:cNvSpPr txBox="1"/>
          <p:nvPr/>
        </p:nvSpPr>
        <p:spPr>
          <a:xfrm>
            <a:off x="6397620" y="5385604"/>
            <a:ext cx="5304293" cy="646331"/>
          </a:xfrm>
          <a:prstGeom prst="rect">
            <a:avLst/>
          </a:prstGeom>
          <a:noFill/>
        </p:spPr>
        <p:txBody>
          <a:bodyPr wrap="square" rtlCol="0">
            <a:spAutoFit/>
          </a:bodyPr>
          <a:lstStyle/>
          <a:p>
            <a:r>
              <a:rPr lang="en-GB" dirty="0">
                <a:solidFill>
                  <a:srgbClr val="414242"/>
                </a:solidFill>
                <a:latin typeface="Arial" panose="020B0604020202020204" pitchFamily="34" charset="0"/>
              </a:rPr>
              <a:t>FPC™ Pellets from coffee residues, flax, bamboo and rice husk </a:t>
            </a:r>
            <a:r>
              <a:rPr lang="en-GB" dirty="0"/>
              <a:t>(</a:t>
            </a:r>
            <a:r>
              <a:rPr lang="en-GB" dirty="0" err="1"/>
              <a:t>eTic</a:t>
            </a:r>
            <a:r>
              <a:rPr lang="en-GB" dirty="0"/>
              <a:t>, </a:t>
            </a:r>
            <a:r>
              <a:rPr lang="en-GB" dirty="0">
                <a:solidFill>
                  <a:srgbClr val="414242"/>
                </a:solidFill>
                <a:latin typeface="Arial" panose="020B0604020202020204" pitchFamily="34" charset="0"/>
              </a:rPr>
              <a:t>2020</a:t>
            </a:r>
            <a:r>
              <a:rPr lang="en-GB" dirty="0"/>
              <a:t>) </a:t>
            </a:r>
          </a:p>
        </p:txBody>
      </p:sp>
      <p:pic>
        <p:nvPicPr>
          <p:cNvPr id="17" name="Picture 16">
            <a:extLst>
              <a:ext uri="{FF2B5EF4-FFF2-40B4-BE49-F238E27FC236}">
                <a16:creationId xmlns:a16="http://schemas.microsoft.com/office/drawing/2014/main" id="{F4F21C21-F4E6-45F6-BBCD-BDC5E9F3B4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7620" y="3173801"/>
            <a:ext cx="5552629" cy="2096431"/>
          </a:xfrm>
          <a:prstGeom prst="rect">
            <a:avLst/>
          </a:prstGeom>
        </p:spPr>
      </p:pic>
    </p:spTree>
    <p:extLst>
      <p:ext uri="{BB962C8B-B14F-4D97-AF65-F5344CB8AC3E}">
        <p14:creationId xmlns:p14="http://schemas.microsoft.com/office/powerpoint/2010/main" val="328128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1824" y="-1"/>
            <a:ext cx="6110176" cy="1084522"/>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851761" y="201798"/>
            <a:ext cx="5576055" cy="615553"/>
          </a:xfrm>
          <a:prstGeom prst="rect">
            <a:avLst/>
          </a:prstGeom>
          <a:noFill/>
        </p:spPr>
        <p:txBody>
          <a:bodyPr wrap="square" rtlCol="0">
            <a:spAutoFit/>
          </a:bodyPr>
          <a:lstStyle/>
          <a:p>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Biofuels from waste straw</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194"/>
            <a:ext cx="6106886" cy="1076411"/>
          </a:xfrm>
          <a:prstGeom prst="rect">
            <a:avLst/>
          </a:prstGeom>
        </p:spPr>
      </p:pic>
      <p:sp>
        <p:nvSpPr>
          <p:cNvPr id="9" name="Content Placeholder 2">
            <a:extLst>
              <a:ext uri="{FF2B5EF4-FFF2-40B4-BE49-F238E27FC236}">
                <a16:creationId xmlns:a16="http://schemas.microsoft.com/office/drawing/2014/main" id="{93FD9422-A526-4C29-94AC-36FF3E7F894D}"/>
              </a:ext>
            </a:extLst>
          </p:cNvPr>
          <p:cNvSpPr txBox="1">
            <a:spLocks/>
          </p:cNvSpPr>
          <p:nvPr/>
        </p:nvSpPr>
        <p:spPr>
          <a:xfrm>
            <a:off x="386862" y="1631997"/>
            <a:ext cx="4141594" cy="44093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Biofuels are derived from renewable resources.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Until now, mostly sugar from arable crops has been used.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To avoid competition with food production, residual materials such as straw have come to the attention of several biofuel manufacturers. </a:t>
            </a:r>
          </a:p>
          <a:p>
            <a:pPr lvl="0">
              <a:buClr>
                <a:srgbClr val="90C226"/>
              </a:buClr>
            </a:pPr>
            <a:r>
              <a:rPr lang="en-GB" dirty="0">
                <a:solidFill>
                  <a:sysClr val="windowText" lastClr="000000">
                    <a:lumMod val="75000"/>
                    <a:lumOff val="25000"/>
                  </a:sysClr>
                </a:solidFill>
                <a:latin typeface="Trebuchet MS" panose="020B0603020202020204"/>
              </a:rPr>
              <a:t>240 million tons of cereal straw are produced each year as an agricultural by-product in the EU alone (Clariant, 2020).</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73D4E18D-0C47-4816-830E-0E512CFD97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08188" y="1960828"/>
            <a:ext cx="7005980" cy="3183962"/>
          </a:xfrm>
          <a:prstGeom prst="rect">
            <a:avLst/>
          </a:prstGeom>
        </p:spPr>
      </p:pic>
      <p:sp>
        <p:nvSpPr>
          <p:cNvPr id="6" name="TextBox 5">
            <a:extLst>
              <a:ext uri="{FF2B5EF4-FFF2-40B4-BE49-F238E27FC236}">
                <a16:creationId xmlns:a16="http://schemas.microsoft.com/office/drawing/2014/main" id="{6FAE63B6-42C6-45EB-9B99-27FD9EF3755E}"/>
              </a:ext>
            </a:extLst>
          </p:cNvPr>
          <p:cNvSpPr txBox="1"/>
          <p:nvPr/>
        </p:nvSpPr>
        <p:spPr>
          <a:xfrm>
            <a:off x="4762840" y="5212680"/>
            <a:ext cx="7005980" cy="646331"/>
          </a:xfrm>
          <a:prstGeom prst="rect">
            <a:avLst/>
          </a:prstGeom>
          <a:noFill/>
        </p:spPr>
        <p:txBody>
          <a:bodyPr wrap="square" rtlCol="0">
            <a:spAutoFit/>
          </a:bodyPr>
          <a:lstStyle/>
          <a:p>
            <a:r>
              <a:rPr lang="en-GB" dirty="0"/>
              <a:t>Diagram showing the process followed in order to create </a:t>
            </a:r>
            <a:r>
              <a:rPr lang="en-GB" dirty="0" err="1"/>
              <a:t>Sunliquid</a:t>
            </a:r>
            <a:r>
              <a:rPr lang="en-GB" dirty="0"/>
              <a:t> Biofuel (Clariant, 2020)</a:t>
            </a:r>
          </a:p>
        </p:txBody>
      </p:sp>
    </p:spTree>
    <p:extLst>
      <p:ext uri="{BB962C8B-B14F-4D97-AF65-F5344CB8AC3E}">
        <p14:creationId xmlns:p14="http://schemas.microsoft.com/office/powerpoint/2010/main" val="360305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3555" y="1118894"/>
            <a:ext cx="4218445" cy="3593935"/>
          </a:xfrm>
          <a:prstGeom prst="rect">
            <a:avLst/>
          </a:prstGeom>
        </p:spPr>
      </p:pic>
      <p:pic>
        <p:nvPicPr>
          <p:cNvPr id="4" name="Picture 3">
            <a:extLst>
              <a:ext uri="{FF2B5EF4-FFF2-40B4-BE49-F238E27FC236}">
                <a16:creationId xmlns:a16="http://schemas.microsoft.com/office/drawing/2014/main" id="{F9BB67C2-BA09-4FEC-B0C4-5291EE39F035}"/>
              </a:ext>
            </a:extLst>
          </p:cNvPr>
          <p:cNvPicPr>
            <a:picLocks noChangeAspect="1"/>
          </p:cNvPicPr>
          <p:nvPr/>
        </p:nvPicPr>
        <p:blipFill>
          <a:blip r:embed="rId4"/>
          <a:stretch>
            <a:fillRect/>
          </a:stretch>
        </p:blipFill>
        <p:spPr>
          <a:xfrm>
            <a:off x="0" y="-9105"/>
            <a:ext cx="6108721" cy="1079086"/>
          </a:xfrm>
          <a:prstGeom prst="rect">
            <a:avLst/>
          </a:prstGeom>
        </p:spPr>
      </p:pic>
      <p:pic>
        <p:nvPicPr>
          <p:cNvPr id="2" name="Picture 1">
            <a:extLst>
              <a:ext uri="{FF2B5EF4-FFF2-40B4-BE49-F238E27FC236}">
                <a16:creationId xmlns:a16="http://schemas.microsoft.com/office/drawing/2014/main" id="{FB7854B4-A720-4DB0-92EE-2C3C4DF6AA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56386" y="2915862"/>
            <a:ext cx="3656541" cy="2762720"/>
          </a:xfrm>
          <a:prstGeom prst="rect">
            <a:avLst/>
          </a:prstGeom>
        </p:spPr>
      </p:pic>
      <p:sp>
        <p:nvSpPr>
          <p:cNvPr id="11" name="Content Placeholder 2">
            <a:extLst>
              <a:ext uri="{FF2B5EF4-FFF2-40B4-BE49-F238E27FC236}">
                <a16:creationId xmlns:a16="http://schemas.microsoft.com/office/drawing/2014/main" id="{348D8153-AF44-48DF-AA3C-1154DFEF3BBD}"/>
              </a:ext>
            </a:extLst>
          </p:cNvPr>
          <p:cNvSpPr txBox="1">
            <a:spLocks/>
          </p:cNvSpPr>
          <p:nvPr/>
        </p:nvSpPr>
        <p:spPr>
          <a:xfrm>
            <a:off x="677334" y="1797810"/>
            <a:ext cx="4184035" cy="38807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16% of dairy products are thrown away every year (Gross, 2018). </a:t>
            </a:r>
          </a:p>
          <a:p>
            <a:pPr lvl="0">
              <a:buClr>
                <a:srgbClr val="90C226"/>
              </a:buClr>
              <a:defRPr/>
            </a:pPr>
            <a:r>
              <a:rPr lang="en-GB" dirty="0">
                <a:solidFill>
                  <a:sysClr val="windowText" lastClr="000000">
                    <a:lumMod val="75000"/>
                    <a:lumOff val="25000"/>
                  </a:sysClr>
                </a:solidFill>
                <a:latin typeface="Trebuchet MS" panose="020B0603020202020204"/>
              </a:rPr>
              <a:t>The fashion industry is responsible for 10% of the world’s carbon emissions (</a:t>
            </a:r>
            <a:r>
              <a:rPr lang="en-GB" dirty="0" err="1">
                <a:solidFill>
                  <a:sysClr val="windowText" lastClr="000000">
                    <a:lumMod val="75000"/>
                    <a:lumOff val="25000"/>
                  </a:sysClr>
                </a:solidFill>
                <a:latin typeface="Trebuchet MS" panose="020B0603020202020204"/>
              </a:rPr>
              <a:t>McFall-Johnsen</a:t>
            </a:r>
            <a:r>
              <a:rPr lang="en-GB" dirty="0">
                <a:solidFill>
                  <a:sysClr val="windowText" lastClr="000000">
                    <a:lumMod val="75000"/>
                    <a:lumOff val="25000"/>
                  </a:sysClr>
                </a:solidFill>
                <a:latin typeface="Trebuchet MS" panose="020B0603020202020204"/>
              </a:rPr>
              <a:t>, 2019)</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It takes </a:t>
            </a:r>
            <a:r>
              <a:rPr lang="en-GB" dirty="0">
                <a:solidFill>
                  <a:sysClr val="windowText" lastClr="000000">
                    <a:lumMod val="75000"/>
                    <a:lumOff val="25000"/>
                  </a:sysClr>
                </a:solidFill>
                <a:latin typeface="Trebuchet MS" panose="020B0603020202020204"/>
              </a:rPr>
              <a:t>about 700 gallons of water to produce one cotton shirt (McFall-Johnsen, 2019).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Using excess milk to make clothes reduces water, reduces carbon emissions and reduces</a:t>
            </a:r>
            <a:r>
              <a:rPr kumimoji="0" lang="en-GB" sz="1800" b="0" i="0" u="none" strike="noStrike" kern="1200" cap="none" spc="0" normalizeH="0" noProof="0" dirty="0">
                <a:ln>
                  <a:noFill/>
                </a:ln>
                <a:solidFill>
                  <a:sysClr val="windowText" lastClr="000000">
                    <a:lumMod val="75000"/>
                    <a:lumOff val="25000"/>
                  </a:sysClr>
                </a:solidFill>
                <a:effectLst/>
                <a:uLnTx/>
                <a:uFillTx/>
                <a:latin typeface="Trebuchet MS" panose="020B0603020202020204"/>
                <a:ea typeface="+mn-ea"/>
                <a:cs typeface="+mn-cs"/>
              </a:rPr>
              <a:t> water consumption.</a:t>
            </a: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5300DC47-0395-415E-A624-3175F913B897}"/>
              </a:ext>
            </a:extLst>
          </p:cNvPr>
          <p:cNvSpPr txBox="1"/>
          <p:nvPr/>
        </p:nvSpPr>
        <p:spPr>
          <a:xfrm>
            <a:off x="6667730" y="5678582"/>
            <a:ext cx="4640214" cy="369332"/>
          </a:xfrm>
          <a:prstGeom prst="rect">
            <a:avLst/>
          </a:prstGeom>
          <a:noFill/>
        </p:spPr>
        <p:txBody>
          <a:bodyPr wrap="square" rtlCol="0">
            <a:spAutoFit/>
          </a:bodyPr>
          <a:lstStyle/>
          <a:p>
            <a:pPr algn="r"/>
            <a:r>
              <a:rPr lang="en-GB" dirty="0"/>
              <a:t>Milk </a:t>
            </a:r>
            <a:r>
              <a:rPr lang="en-GB" dirty="0" err="1"/>
              <a:t>fiber</a:t>
            </a:r>
            <a:r>
              <a:rPr lang="en-GB" dirty="0"/>
              <a:t> and </a:t>
            </a:r>
            <a:r>
              <a:rPr lang="en-GB" dirty="0" err="1"/>
              <a:t>Mi</a:t>
            </a:r>
            <a:r>
              <a:rPr lang="en-GB" dirty="0"/>
              <a:t> </a:t>
            </a:r>
            <a:r>
              <a:rPr lang="en-GB" dirty="0" err="1"/>
              <a:t>Terro</a:t>
            </a:r>
            <a:r>
              <a:rPr lang="en-GB" dirty="0"/>
              <a:t> t-shirt (</a:t>
            </a:r>
            <a:r>
              <a:rPr lang="en-GB" dirty="0" err="1"/>
              <a:t>Mi</a:t>
            </a:r>
            <a:r>
              <a:rPr lang="en-GB" dirty="0"/>
              <a:t> </a:t>
            </a:r>
            <a:r>
              <a:rPr lang="en-GB" dirty="0" err="1"/>
              <a:t>Terro</a:t>
            </a:r>
            <a:r>
              <a:rPr lang="en-GB" dirty="0"/>
              <a:t>, 2020) </a:t>
            </a:r>
          </a:p>
        </p:txBody>
      </p:sp>
      <p:pic>
        <p:nvPicPr>
          <p:cNvPr id="3" name="Picture 2">
            <a:extLst>
              <a:ext uri="{FF2B5EF4-FFF2-40B4-BE49-F238E27FC236}">
                <a16:creationId xmlns:a16="http://schemas.microsoft.com/office/drawing/2014/main" id="{89B1A831-C221-4265-B42E-784920459209}"/>
              </a:ext>
            </a:extLst>
          </p:cNvPr>
          <p:cNvPicPr>
            <a:picLocks noChangeAspect="1"/>
          </p:cNvPicPr>
          <p:nvPr/>
        </p:nvPicPr>
        <p:blipFill>
          <a:blip r:embed="rId6"/>
          <a:stretch>
            <a:fillRect/>
          </a:stretch>
        </p:blipFill>
        <p:spPr>
          <a:xfrm>
            <a:off x="6108721" y="0"/>
            <a:ext cx="6108721" cy="1085182"/>
          </a:xfrm>
          <a:prstGeom prst="rect">
            <a:avLst/>
          </a:prstGeom>
        </p:spPr>
      </p:pic>
      <p:sp>
        <p:nvSpPr>
          <p:cNvPr id="6" name="Rectangle 5">
            <a:extLst>
              <a:ext uri="{FF2B5EF4-FFF2-40B4-BE49-F238E27FC236}">
                <a16:creationId xmlns:a16="http://schemas.microsoft.com/office/drawing/2014/main" id="{68F60CEF-9EEA-46AF-A2A4-FF2E6B9C17B3}"/>
              </a:ext>
            </a:extLst>
          </p:cNvPr>
          <p:cNvSpPr/>
          <p:nvPr/>
        </p:nvSpPr>
        <p:spPr>
          <a:xfrm>
            <a:off x="6256386" y="207272"/>
            <a:ext cx="6083278" cy="646331"/>
          </a:xfrm>
          <a:prstGeom prst="rect">
            <a:avLst/>
          </a:prstGeom>
        </p:spPr>
        <p:txBody>
          <a:bodyPr wrap="square">
            <a:spAutoFit/>
          </a:bodyPr>
          <a:lstStyle/>
          <a:p>
            <a:r>
              <a:rPr lang="en-GB" sz="3600" dirty="0">
                <a:solidFill>
                  <a:schemeClr val="bg1"/>
                </a:solidFill>
              </a:rPr>
              <a:t>T-Shirts made with waste milk</a:t>
            </a:r>
          </a:p>
        </p:txBody>
      </p:sp>
    </p:spTree>
    <p:extLst>
      <p:ext uri="{BB962C8B-B14F-4D97-AF65-F5344CB8AC3E}">
        <p14:creationId xmlns:p14="http://schemas.microsoft.com/office/powerpoint/2010/main" val="38507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F7E56-5ACF-4179-9D2F-75E9D8387258}"/>
              </a:ext>
            </a:extLst>
          </p:cNvPr>
          <p:cNvPicPr>
            <a:picLocks noChangeAspect="1"/>
          </p:cNvPicPr>
          <p:nvPr/>
        </p:nvPicPr>
        <p:blipFill>
          <a:blip r:embed="rId3"/>
          <a:stretch>
            <a:fillRect/>
          </a:stretch>
        </p:blipFill>
        <p:spPr>
          <a:xfrm>
            <a:off x="5130125" y="0"/>
            <a:ext cx="7061876" cy="1069981"/>
          </a:xfrm>
          <a:prstGeom prst="rect">
            <a:avLst/>
          </a:prstGeom>
        </p:spPr>
      </p:pic>
      <p:pic>
        <p:nvPicPr>
          <p:cNvPr id="4" name="Picture 3">
            <a:extLst>
              <a:ext uri="{FF2B5EF4-FFF2-40B4-BE49-F238E27FC236}">
                <a16:creationId xmlns:a16="http://schemas.microsoft.com/office/drawing/2014/main" id="{F9BB67C2-BA09-4FEC-B0C4-5291EE39F035}"/>
              </a:ext>
            </a:extLst>
          </p:cNvPr>
          <p:cNvPicPr>
            <a:picLocks noChangeAspect="1"/>
          </p:cNvPicPr>
          <p:nvPr/>
        </p:nvPicPr>
        <p:blipFill>
          <a:blip r:embed="rId4"/>
          <a:stretch>
            <a:fillRect/>
          </a:stretch>
        </p:blipFill>
        <p:spPr>
          <a:xfrm>
            <a:off x="0" y="-9105"/>
            <a:ext cx="6108721" cy="1079086"/>
          </a:xfrm>
          <a:prstGeom prst="rect">
            <a:avLst/>
          </a:prstGeom>
        </p:spPr>
      </p:pic>
      <p:sp>
        <p:nvSpPr>
          <p:cNvPr id="2" name="Rectangle 1">
            <a:extLst>
              <a:ext uri="{FF2B5EF4-FFF2-40B4-BE49-F238E27FC236}">
                <a16:creationId xmlns:a16="http://schemas.microsoft.com/office/drawing/2014/main" id="{141B821C-3100-49E5-8F82-0CFDDE2C44AF}"/>
              </a:ext>
            </a:extLst>
          </p:cNvPr>
          <p:cNvSpPr/>
          <p:nvPr/>
        </p:nvSpPr>
        <p:spPr>
          <a:xfrm>
            <a:off x="6067383" y="220340"/>
            <a:ext cx="6124617" cy="646331"/>
          </a:xfrm>
          <a:prstGeom prst="rect">
            <a:avLst/>
          </a:prstGeom>
        </p:spPr>
        <p:txBody>
          <a:bodyPr wrap="square">
            <a:spAutoFit/>
          </a:bodyPr>
          <a:lstStyle/>
          <a:p>
            <a:pPr algn="r"/>
            <a:r>
              <a:rPr lang="en-GB" sz="3600" dirty="0">
                <a:solidFill>
                  <a:schemeClr val="bg1"/>
                </a:solidFill>
              </a:rPr>
              <a:t>Paper from cocoa beans shells </a:t>
            </a:r>
          </a:p>
        </p:txBody>
      </p:sp>
      <p:sp>
        <p:nvSpPr>
          <p:cNvPr id="9" name="Content Placeholder 2">
            <a:extLst>
              <a:ext uri="{FF2B5EF4-FFF2-40B4-BE49-F238E27FC236}">
                <a16:creationId xmlns:a16="http://schemas.microsoft.com/office/drawing/2014/main" id="{49FC2DDB-D35A-4C14-BD16-0E0FB1C47EB5}"/>
              </a:ext>
            </a:extLst>
          </p:cNvPr>
          <p:cNvSpPr txBox="1">
            <a:spLocks/>
          </p:cNvSpPr>
          <p:nvPr/>
        </p:nvSpPr>
        <p:spPr>
          <a:xfrm>
            <a:off x="639409" y="1837358"/>
            <a:ext cx="4829902" cy="42586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buClr>
                <a:srgbClr val="90C226"/>
              </a:buClr>
              <a:defRPr/>
            </a:pPr>
            <a:r>
              <a:rPr lang="en-GB" dirty="0">
                <a:solidFill>
                  <a:sysClr val="windowText" lastClr="000000">
                    <a:lumMod val="75000"/>
                    <a:lumOff val="25000"/>
                  </a:sysClr>
                </a:solidFill>
                <a:latin typeface="Trebuchet MS" panose="020B0603020202020204"/>
              </a:rPr>
              <a:t>Global warming potential (GWP) of chocolate ranges from 2.9–4.2 kg CO2 eq./kg (</a:t>
            </a:r>
            <a:r>
              <a:rPr lang="en-GB" dirty="0" err="1">
                <a:solidFill>
                  <a:sysClr val="windowText" lastClr="000000">
                    <a:lumMod val="75000"/>
                    <a:lumOff val="25000"/>
                  </a:sysClr>
                </a:solidFill>
                <a:latin typeface="Trebuchet MS" panose="020B0603020202020204"/>
              </a:rPr>
              <a:t>Konstantas</a:t>
            </a:r>
            <a:r>
              <a:rPr lang="en-GB" dirty="0">
                <a:solidFill>
                  <a:sysClr val="windowText" lastClr="000000">
                    <a:lumMod val="75000"/>
                    <a:lumOff val="25000"/>
                  </a:sysClr>
                </a:solidFill>
                <a:latin typeface="Trebuchet MS" panose="020B0603020202020204"/>
              </a:rPr>
              <a:t> et al., 2018).</a:t>
            </a:r>
          </a:p>
          <a:p>
            <a:pPr lvl="0">
              <a:buClr>
                <a:srgbClr val="90C226"/>
              </a:buClr>
              <a:defRPr/>
            </a:pPr>
            <a:r>
              <a:rPr lang="en-GB" dirty="0">
                <a:solidFill>
                  <a:sysClr val="windowText" lastClr="000000">
                    <a:lumMod val="75000"/>
                    <a:lumOff val="25000"/>
                  </a:sysClr>
                </a:solidFill>
                <a:latin typeface="Trebuchet MS" panose="020B0603020202020204"/>
              </a:rPr>
              <a:t>According to the International Cocoa Organisation, 4.25 million tonnes of cocoa beans were produced in 2016 (The Economic Times, 2018). </a:t>
            </a:r>
          </a:p>
          <a:p>
            <a:pPr lvl="0">
              <a:buClr>
                <a:srgbClr val="90C226"/>
              </a:buClr>
              <a:defRPr/>
            </a:pPr>
            <a:r>
              <a:rPr lang="en-GB" dirty="0">
                <a:solidFill>
                  <a:sysClr val="windowText" lastClr="000000">
                    <a:lumMod val="75000"/>
                    <a:lumOff val="25000"/>
                  </a:sysClr>
                </a:solidFill>
                <a:latin typeface="Trebuchet MS" panose="020B0603020202020204"/>
              </a:rPr>
              <a:t>For every pound of cocoa beans, farmers produce 12 times as much biomass  (Wright, 2019).</a:t>
            </a:r>
          </a:p>
          <a:p>
            <a:pPr lvl="0">
              <a:buClr>
                <a:srgbClr val="90C226"/>
              </a:buClr>
              <a:defRPr/>
            </a:pPr>
            <a:r>
              <a:rPr lang="en-GB" dirty="0">
                <a:solidFill>
                  <a:sysClr val="windowText" lastClr="000000">
                    <a:lumMod val="75000"/>
                    <a:lumOff val="25000"/>
                  </a:sysClr>
                </a:solidFill>
                <a:latin typeface="Trebuchet MS" panose="020B0603020202020204"/>
              </a:rPr>
              <a:t>Turning cocoa bean shells into paper can make use of this waste product. </a:t>
            </a:r>
          </a:p>
        </p:txBody>
      </p:sp>
      <p:pic>
        <p:nvPicPr>
          <p:cNvPr id="6" name="Picture 5">
            <a:extLst>
              <a:ext uri="{FF2B5EF4-FFF2-40B4-BE49-F238E27FC236}">
                <a16:creationId xmlns:a16="http://schemas.microsoft.com/office/drawing/2014/main" id="{2C57F4C8-A731-474E-B6D4-42F01A6C787A}"/>
              </a:ext>
            </a:extLst>
          </p:cNvPr>
          <p:cNvPicPr>
            <a:picLocks noChangeAspect="1"/>
          </p:cNvPicPr>
          <p:nvPr/>
        </p:nvPicPr>
        <p:blipFill>
          <a:blip r:embed="rId5"/>
          <a:stretch>
            <a:fillRect/>
          </a:stretch>
        </p:blipFill>
        <p:spPr>
          <a:xfrm>
            <a:off x="7450878" y="1424711"/>
            <a:ext cx="2967298" cy="4450948"/>
          </a:xfrm>
          <a:prstGeom prst="rect">
            <a:avLst/>
          </a:prstGeom>
        </p:spPr>
      </p:pic>
      <p:sp>
        <p:nvSpPr>
          <p:cNvPr id="10" name="TextBox 9">
            <a:extLst>
              <a:ext uri="{FF2B5EF4-FFF2-40B4-BE49-F238E27FC236}">
                <a16:creationId xmlns:a16="http://schemas.microsoft.com/office/drawing/2014/main" id="{FECA1DCB-089F-494C-9639-F8879ED55880}"/>
              </a:ext>
            </a:extLst>
          </p:cNvPr>
          <p:cNvSpPr txBox="1"/>
          <p:nvPr/>
        </p:nvSpPr>
        <p:spPr>
          <a:xfrm>
            <a:off x="7132492" y="5875659"/>
            <a:ext cx="3514860" cy="646331"/>
          </a:xfrm>
          <a:prstGeom prst="rect">
            <a:avLst/>
          </a:prstGeom>
          <a:noFill/>
        </p:spPr>
        <p:txBody>
          <a:bodyPr wrap="square" rtlCol="0">
            <a:spAutoFit/>
          </a:bodyPr>
          <a:lstStyle/>
          <a:p>
            <a:pPr algn="ctr"/>
            <a:r>
              <a:rPr lang="en-GB" dirty="0"/>
              <a:t>James Cropper paper (Nirvana Creative Production House, 2015)</a:t>
            </a:r>
          </a:p>
        </p:txBody>
      </p:sp>
    </p:spTree>
    <p:extLst>
      <p:ext uri="{BB962C8B-B14F-4D97-AF65-F5344CB8AC3E}">
        <p14:creationId xmlns:p14="http://schemas.microsoft.com/office/powerpoint/2010/main" val="178214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7C2-BA09-4FEC-B0C4-5291EE39F035}"/>
              </a:ext>
            </a:extLst>
          </p:cNvPr>
          <p:cNvPicPr>
            <a:picLocks noChangeAspect="1"/>
          </p:cNvPicPr>
          <p:nvPr/>
        </p:nvPicPr>
        <p:blipFill>
          <a:blip r:embed="rId3"/>
          <a:stretch>
            <a:fillRect/>
          </a:stretch>
        </p:blipFill>
        <p:spPr>
          <a:xfrm>
            <a:off x="0" y="-9105"/>
            <a:ext cx="6108721" cy="1079086"/>
          </a:xfrm>
          <a:prstGeom prst="rect">
            <a:avLst/>
          </a:prstGeom>
        </p:spPr>
      </p:pic>
      <p:sp>
        <p:nvSpPr>
          <p:cNvPr id="8" name="Content Placeholder 2">
            <a:extLst>
              <a:ext uri="{FF2B5EF4-FFF2-40B4-BE49-F238E27FC236}">
                <a16:creationId xmlns:a16="http://schemas.microsoft.com/office/drawing/2014/main" id="{7A70CA5F-6FB9-41D4-9624-BA534801026C}"/>
              </a:ext>
            </a:extLst>
          </p:cNvPr>
          <p:cNvSpPr txBox="1">
            <a:spLocks/>
          </p:cNvSpPr>
          <p:nvPr/>
        </p:nvSpPr>
        <p:spPr>
          <a:xfrm>
            <a:off x="383822" y="2287906"/>
            <a:ext cx="3973943" cy="34401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defRPr/>
            </a:pPr>
            <a:r>
              <a:rPr lang="en-US" dirty="0">
                <a:solidFill>
                  <a:schemeClr val="tx1"/>
                </a:solidFill>
                <a:latin typeface="Arial" charset="0"/>
                <a:ea typeface="Arial" charset="0"/>
                <a:cs typeface="Arial" charset="0"/>
              </a:rPr>
              <a:t>The </a:t>
            </a:r>
            <a:r>
              <a:rPr lang="en-GB" dirty="0">
                <a:solidFill>
                  <a:schemeClr val="tx1"/>
                </a:solidFill>
                <a:latin typeface="Arial" charset="0"/>
                <a:ea typeface="Arial" charset="0"/>
                <a:cs typeface="Arial" charset="0"/>
              </a:rPr>
              <a:t>grass fed mobile </a:t>
            </a:r>
            <a:r>
              <a:rPr lang="en-GB" dirty="0" err="1">
                <a:solidFill>
                  <a:schemeClr val="tx1"/>
                </a:solidFill>
                <a:latin typeface="Arial" charset="0"/>
                <a:ea typeface="Arial" charset="0"/>
                <a:cs typeface="Arial" charset="0"/>
              </a:rPr>
              <a:t>biorefinery</a:t>
            </a:r>
            <a:r>
              <a:rPr lang="en-GB" dirty="0">
                <a:solidFill>
                  <a:schemeClr val="tx1"/>
                </a:solidFill>
                <a:latin typeface="Arial" charset="0"/>
                <a:ea typeface="Arial" charset="0"/>
                <a:cs typeface="Arial" charset="0"/>
              </a:rPr>
              <a:t> </a:t>
            </a:r>
            <a:r>
              <a:rPr lang="en-US" dirty="0">
                <a:solidFill>
                  <a:schemeClr val="tx1"/>
                </a:solidFill>
                <a:latin typeface="Arial" charset="0"/>
                <a:ea typeface="Arial" charset="0"/>
                <a:cs typeface="Arial" charset="0"/>
              </a:rPr>
              <a:t>separates the grass into juice and </a:t>
            </a:r>
            <a:r>
              <a:rPr lang="en-US" dirty="0" err="1">
                <a:solidFill>
                  <a:schemeClr val="tx1"/>
                </a:solidFill>
                <a:latin typeface="Arial" charset="0"/>
                <a:ea typeface="Arial" charset="0"/>
                <a:cs typeface="Arial" charset="0"/>
              </a:rPr>
              <a:t>fibre</a:t>
            </a:r>
            <a:r>
              <a:rPr lang="en-US" dirty="0">
                <a:solidFill>
                  <a:schemeClr val="tx1"/>
                </a:solidFill>
                <a:latin typeface="Arial" charset="0"/>
                <a:ea typeface="Arial" charset="0"/>
                <a:cs typeface="Arial" charset="0"/>
              </a:rPr>
              <a:t>. </a:t>
            </a:r>
          </a:p>
          <a:p>
            <a:pPr>
              <a:buClr>
                <a:srgbClr val="90C226"/>
              </a:buClr>
              <a:defRPr/>
            </a:pPr>
            <a:r>
              <a:rPr lang="en-US" dirty="0">
                <a:solidFill>
                  <a:schemeClr val="tx1"/>
                </a:solidFill>
                <a:latin typeface="Arial" charset="0"/>
                <a:ea typeface="Arial" charset="0"/>
                <a:cs typeface="Arial" charset="0"/>
              </a:rPr>
              <a:t>The juice can be turned into a dry protein-rich cake that can be absorbed more easily by cows.</a:t>
            </a:r>
          </a:p>
          <a:p>
            <a:pPr>
              <a:buClr>
                <a:srgbClr val="90C226"/>
              </a:buClr>
              <a:defRPr/>
            </a:pPr>
            <a:r>
              <a:rPr lang="en-US" dirty="0">
                <a:solidFill>
                  <a:schemeClr val="tx1"/>
                </a:solidFill>
                <a:latin typeface="Arial" charset="0"/>
                <a:ea typeface="Arial" charset="0"/>
                <a:cs typeface="Arial" charset="0"/>
              </a:rPr>
              <a:t>The leftover </a:t>
            </a:r>
            <a:r>
              <a:rPr lang="en-US" dirty="0" err="1">
                <a:solidFill>
                  <a:schemeClr val="tx1"/>
                </a:solidFill>
                <a:latin typeface="Arial" charset="0"/>
                <a:ea typeface="Arial" charset="0"/>
                <a:cs typeface="Arial" charset="0"/>
              </a:rPr>
              <a:t>fibre</a:t>
            </a:r>
            <a:r>
              <a:rPr lang="en-US" dirty="0">
                <a:solidFill>
                  <a:schemeClr val="tx1"/>
                </a:solidFill>
                <a:latin typeface="Arial" charset="0"/>
                <a:ea typeface="Arial" charset="0"/>
                <a:cs typeface="Arial" charset="0"/>
              </a:rPr>
              <a:t> can be processed into a sustainable alternative to synthetic </a:t>
            </a:r>
            <a:r>
              <a:rPr lang="en-US" dirty="0" err="1">
                <a:solidFill>
                  <a:schemeClr val="tx1"/>
                </a:solidFill>
                <a:latin typeface="Arial" charset="0"/>
                <a:ea typeface="Arial" charset="0"/>
                <a:cs typeface="Arial" charset="0"/>
              </a:rPr>
              <a:t>fertiliser</a:t>
            </a:r>
            <a:r>
              <a:rPr lang="en-US" dirty="0">
                <a:solidFill>
                  <a:schemeClr val="tx1"/>
                </a:solidFill>
                <a:latin typeface="Arial" charset="0"/>
                <a:ea typeface="Arial" charset="0"/>
                <a:cs typeface="Arial" charset="0"/>
              </a:rPr>
              <a:t> or used as a more efficient supply of fuel for anaerobic digesters.</a:t>
            </a:r>
          </a:p>
          <a:p>
            <a:pPr marL="0" indent="0">
              <a:buClr>
                <a:srgbClr val="90C226"/>
              </a:buClr>
              <a:buNone/>
              <a:defRPr/>
            </a:pPr>
            <a:r>
              <a:rPr lang="en-US" dirty="0">
                <a:solidFill>
                  <a:schemeClr val="tx1"/>
                </a:solidFill>
                <a:latin typeface="Arial" charset="0"/>
                <a:ea typeface="Arial" charset="0"/>
                <a:cs typeface="Arial" charset="0"/>
              </a:rPr>
              <a:t>(Phys.org, 2019). </a:t>
            </a:r>
          </a:p>
          <a:p>
            <a:pPr marL="0" indent="0">
              <a:buClr>
                <a:srgbClr val="90C226"/>
              </a:buClr>
              <a:buNone/>
              <a:defRPr/>
            </a:pPr>
            <a:endParaRPr lang="en-US" dirty="0">
              <a:solidFill>
                <a:sysClr val="window" lastClr="FFFFFF"/>
              </a:solidFill>
              <a:latin typeface="Trebuchet MS" panose="020B0603020202020204"/>
            </a:endParaRPr>
          </a:p>
          <a:p>
            <a:pPr marL="0" indent="0">
              <a:buClr>
                <a:srgbClr val="90C226"/>
              </a:buClr>
              <a:buNone/>
              <a:defRPr/>
            </a:pPr>
            <a:endParaRPr kumimoji="0" lang="en-US" sz="1800" b="0" i="0" u="none" strike="noStrike" kern="1200" cap="none" spc="0" normalizeH="0" baseline="0" noProof="0" dirty="0">
              <a:ln>
                <a:noFill/>
              </a:ln>
              <a:solidFill>
                <a:sysClr val="window" lastClr="FFFFFF"/>
              </a:solidFill>
              <a:effectLst/>
              <a:uLnTx/>
              <a:uFillTx/>
              <a:latin typeface="Trebuchet MS" panose="020B0603020202020204"/>
              <a:ea typeface="+mn-ea"/>
              <a:cs typeface="+mn-cs"/>
            </a:endParaRPr>
          </a:p>
        </p:txBody>
      </p:sp>
      <p:pic>
        <p:nvPicPr>
          <p:cNvPr id="2" name="Picture 1">
            <a:extLst>
              <a:ext uri="{FF2B5EF4-FFF2-40B4-BE49-F238E27FC236}">
                <a16:creationId xmlns:a16="http://schemas.microsoft.com/office/drawing/2014/main" id="{6FE377C1-A304-4A7E-B423-B98C40E490C0}"/>
              </a:ext>
            </a:extLst>
          </p:cNvPr>
          <p:cNvPicPr>
            <a:picLocks noChangeAspect="1"/>
          </p:cNvPicPr>
          <p:nvPr/>
        </p:nvPicPr>
        <p:blipFill>
          <a:blip r:embed="rId4"/>
          <a:stretch>
            <a:fillRect/>
          </a:stretch>
        </p:blipFill>
        <p:spPr>
          <a:xfrm>
            <a:off x="4785627" y="1750979"/>
            <a:ext cx="6928540" cy="4157124"/>
          </a:xfrm>
          <a:prstGeom prst="rect">
            <a:avLst/>
          </a:prstGeom>
        </p:spPr>
      </p:pic>
      <p:sp>
        <p:nvSpPr>
          <p:cNvPr id="3" name="TextBox 2">
            <a:extLst>
              <a:ext uri="{FF2B5EF4-FFF2-40B4-BE49-F238E27FC236}">
                <a16:creationId xmlns:a16="http://schemas.microsoft.com/office/drawing/2014/main" id="{0AD43903-862D-4849-89C0-6D79A030FDA6}"/>
              </a:ext>
            </a:extLst>
          </p:cNvPr>
          <p:cNvSpPr txBox="1"/>
          <p:nvPr/>
        </p:nvSpPr>
        <p:spPr>
          <a:xfrm>
            <a:off x="4785627" y="5908103"/>
            <a:ext cx="5674217" cy="369332"/>
          </a:xfrm>
          <a:prstGeom prst="rect">
            <a:avLst/>
          </a:prstGeom>
          <a:noFill/>
        </p:spPr>
        <p:txBody>
          <a:bodyPr wrap="square" rtlCol="0">
            <a:spAutoFit/>
          </a:bodyPr>
          <a:lstStyle/>
          <a:p>
            <a:r>
              <a:rPr lang="en-GB" dirty="0"/>
              <a:t>A grass </a:t>
            </a:r>
            <a:r>
              <a:rPr lang="en-GB"/>
              <a:t>fed mobile </a:t>
            </a:r>
            <a:r>
              <a:rPr lang="en-GB" dirty="0" err="1"/>
              <a:t>biorefinery</a:t>
            </a:r>
            <a:r>
              <a:rPr lang="en-GB" dirty="0"/>
              <a:t> (</a:t>
            </a:r>
            <a:r>
              <a:rPr lang="en-GB" dirty="0" err="1"/>
              <a:t>Phys.org</a:t>
            </a:r>
            <a:r>
              <a:rPr lang="en-GB" dirty="0"/>
              <a:t>, 2019). </a:t>
            </a:r>
          </a:p>
        </p:txBody>
      </p:sp>
      <p:pic>
        <p:nvPicPr>
          <p:cNvPr id="7" name="Picture 6">
            <a:extLst>
              <a:ext uri="{FF2B5EF4-FFF2-40B4-BE49-F238E27FC236}">
                <a16:creationId xmlns:a16="http://schemas.microsoft.com/office/drawing/2014/main" id="{C4939CB9-B5F9-43A1-987B-3A61331D62D9}"/>
              </a:ext>
            </a:extLst>
          </p:cNvPr>
          <p:cNvPicPr>
            <a:picLocks noChangeAspect="1"/>
          </p:cNvPicPr>
          <p:nvPr/>
        </p:nvPicPr>
        <p:blipFill>
          <a:blip r:embed="rId5"/>
          <a:stretch>
            <a:fillRect/>
          </a:stretch>
        </p:blipFill>
        <p:spPr>
          <a:xfrm>
            <a:off x="5132220" y="-9105"/>
            <a:ext cx="7059780" cy="1072989"/>
          </a:xfrm>
          <a:prstGeom prst="rect">
            <a:avLst/>
          </a:prstGeom>
        </p:spPr>
      </p:pic>
      <p:sp>
        <p:nvSpPr>
          <p:cNvPr id="6" name="Rectangle 5">
            <a:extLst>
              <a:ext uri="{FF2B5EF4-FFF2-40B4-BE49-F238E27FC236}">
                <a16:creationId xmlns:a16="http://schemas.microsoft.com/office/drawing/2014/main" id="{7B117494-70FA-4F45-929F-2C1A7EFFA2FD}"/>
              </a:ext>
            </a:extLst>
          </p:cNvPr>
          <p:cNvSpPr/>
          <p:nvPr/>
        </p:nvSpPr>
        <p:spPr>
          <a:xfrm>
            <a:off x="5853026" y="204223"/>
            <a:ext cx="5618168" cy="646331"/>
          </a:xfrm>
          <a:prstGeom prst="rect">
            <a:avLst/>
          </a:prstGeom>
        </p:spPr>
        <p:txBody>
          <a:bodyPr wrap="square">
            <a:spAutoFit/>
          </a:bodyPr>
          <a:lstStyle/>
          <a:p>
            <a:r>
              <a:rPr lang="en-GB" sz="3600" dirty="0">
                <a:solidFill>
                  <a:schemeClr val="bg1"/>
                </a:solidFill>
              </a:rPr>
              <a:t>Grass Fed Mobile </a:t>
            </a:r>
            <a:r>
              <a:rPr lang="en-GB" sz="3600" dirty="0" err="1">
                <a:solidFill>
                  <a:schemeClr val="bg1"/>
                </a:solidFill>
              </a:rPr>
              <a:t>Biorefinery</a:t>
            </a:r>
            <a:endParaRPr lang="en-GB" sz="3600" dirty="0">
              <a:solidFill>
                <a:schemeClr val="bg1"/>
              </a:solidFill>
            </a:endParaRPr>
          </a:p>
        </p:txBody>
      </p:sp>
    </p:spTree>
    <p:extLst>
      <p:ext uri="{BB962C8B-B14F-4D97-AF65-F5344CB8AC3E}">
        <p14:creationId xmlns:p14="http://schemas.microsoft.com/office/powerpoint/2010/main" val="1192214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Example: The impacts of biofuels</a:t>
            </a:r>
            <a:endParaRPr lang="en-GB" sz="2800" b="1" dirty="0">
              <a:solidFill>
                <a:schemeClr val="bg1"/>
              </a:solidFill>
            </a:endParaRPr>
          </a:p>
        </p:txBody>
      </p:sp>
      <p:sp>
        <p:nvSpPr>
          <p:cNvPr id="5" name="Rectangle 4"/>
          <p:cNvSpPr/>
          <p:nvPr/>
        </p:nvSpPr>
        <p:spPr>
          <a:xfrm>
            <a:off x="244862" y="1076411"/>
            <a:ext cx="5911007" cy="4893647"/>
          </a:xfrm>
          <a:prstGeom prst="rect">
            <a:avLst/>
          </a:prstGeom>
        </p:spPr>
        <p:txBody>
          <a:bodyPr wrap="square">
            <a:spAutoFit/>
          </a:bodyPr>
          <a:lstStyle/>
          <a:p>
            <a:pPr>
              <a:spcAft>
                <a:spcPts val="0"/>
              </a:spcAft>
            </a:pPr>
            <a:r>
              <a:rPr lang="en-GB" sz="2400" b="1" dirty="0" err="1">
                <a:solidFill>
                  <a:schemeClr val="accent1">
                    <a:lumMod val="75000"/>
                  </a:schemeClr>
                </a:solidFill>
                <a:latin typeface="Calibri Light" charset="0"/>
                <a:ea typeface="Times New Roman" charset="0"/>
                <a:cs typeface="Times New Roman" charset="0"/>
              </a:rPr>
              <a:t>Immerzeel</a:t>
            </a:r>
            <a:r>
              <a:rPr lang="en-GB" sz="2400" b="1" dirty="0">
                <a:solidFill>
                  <a:schemeClr val="accent1">
                    <a:lumMod val="75000"/>
                  </a:schemeClr>
                </a:solidFill>
                <a:latin typeface="Calibri Light" charset="0"/>
                <a:ea typeface="Times New Roman" charset="0"/>
                <a:cs typeface="Times New Roman" charset="0"/>
              </a:rPr>
              <a:t> et al. (2014), provide a detailed review on biodiversity impacts of bioenergy crop production. The authors point out:</a:t>
            </a:r>
          </a:p>
          <a:p>
            <a:pPr>
              <a:spcAft>
                <a:spcPts val="0"/>
              </a:spcAft>
            </a:pPr>
            <a:r>
              <a:rPr lang="en-GB" sz="2400" b="1" dirty="0">
                <a:solidFill>
                  <a:schemeClr val="accent1">
                    <a:lumMod val="75000"/>
                  </a:schemeClr>
                </a:solidFill>
                <a:latin typeface="Calibri Light" charset="0"/>
                <a:ea typeface="Times New Roman" charset="0"/>
                <a:cs typeface="Times New Roman" charset="0"/>
              </a:rPr>
              <a:t> </a:t>
            </a: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importance of the initial land use - majority of negative impacts refer to the conversion of natural vegetation to first generation biofuel crops.</a:t>
            </a: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crops have different impacts </a:t>
            </a:r>
            <a:r>
              <a:rPr lang="mr-IN" sz="2400" b="1" dirty="0">
                <a:solidFill>
                  <a:schemeClr val="accent1">
                    <a:lumMod val="75000"/>
                  </a:schemeClr>
                </a:solidFill>
                <a:latin typeface="Calibri Light" charset="0"/>
                <a:ea typeface="Times New Roman" charset="0"/>
                <a:cs typeface="Times New Roman" charset="0"/>
              </a:rPr>
              <a:t>–</a:t>
            </a:r>
            <a:r>
              <a:rPr lang="en-GB" sz="2400" b="1" dirty="0">
                <a:solidFill>
                  <a:schemeClr val="accent1">
                    <a:lumMod val="75000"/>
                  </a:schemeClr>
                </a:solidFill>
                <a:latin typeface="Calibri Light" charset="0"/>
                <a:ea typeface="Times New Roman" charset="0"/>
                <a:cs typeface="Times New Roman" charset="0"/>
              </a:rPr>
              <a:t> depends if </a:t>
            </a:r>
            <a:r>
              <a:rPr lang="en-GB" sz="2400" dirty="0">
                <a:solidFill>
                  <a:schemeClr val="accent1">
                    <a:lumMod val="75000"/>
                  </a:schemeClr>
                </a:solidFill>
              </a:rPr>
              <a:t>1st, 2nd and 3rd generation biofuels </a:t>
            </a:r>
            <a:endParaRPr lang="en-GB" sz="2400" b="1" dirty="0">
              <a:solidFill>
                <a:schemeClr val="accent1">
                  <a:lumMod val="75000"/>
                </a:schemeClr>
              </a:solidFill>
              <a:latin typeface="Calibri Light" charset="0"/>
              <a:ea typeface="Times New Roman" charset="0"/>
              <a:cs typeface="Times New Roman" charset="0"/>
            </a:endParaRP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biodiversity impacts include habitat change, fragmentation, pollution, invasive species and climate change effects (see Figure)</a:t>
            </a:r>
            <a:endParaRPr lang="en-GB" sz="2400" dirty="0">
              <a:solidFill>
                <a:schemeClr val="accent1">
                  <a:lumMod val="75000"/>
                </a:schemeClr>
              </a:solidFill>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09269" y="890657"/>
            <a:ext cx="5671196" cy="4913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8309" y="5861623"/>
            <a:ext cx="6513690" cy="1002071"/>
          </a:xfrm>
          <a:prstGeom prst="rect">
            <a:avLst/>
          </a:prstGeom>
        </p:spPr>
      </p:pic>
      <p:sp>
        <p:nvSpPr>
          <p:cNvPr id="6" name="TextBox 5"/>
          <p:cNvSpPr txBox="1"/>
          <p:nvPr/>
        </p:nvSpPr>
        <p:spPr>
          <a:xfrm>
            <a:off x="10719905" y="6214546"/>
            <a:ext cx="1260560" cy="584775"/>
          </a:xfrm>
          <a:prstGeom prst="rect">
            <a:avLst/>
          </a:prstGeom>
          <a:solidFill>
            <a:schemeClr val="bg1"/>
          </a:solidFill>
        </p:spPr>
        <p:txBody>
          <a:bodyPr wrap="square" rtlCol="0">
            <a:spAutoFit/>
          </a:bodyPr>
          <a:lstStyle/>
          <a:p>
            <a:r>
              <a:rPr lang="en-GB" sz="1600" b="1" dirty="0">
                <a:solidFill>
                  <a:schemeClr val="accent1">
                    <a:lumMod val="75000"/>
                  </a:schemeClr>
                </a:solidFill>
                <a:latin typeface="Calibri Light" charset="0"/>
                <a:ea typeface="Times New Roman" charset="0"/>
                <a:cs typeface="Times New Roman" charset="0"/>
              </a:rPr>
              <a:t>(</a:t>
            </a:r>
            <a:r>
              <a:rPr lang="en-GB" sz="1600" b="1" dirty="0" err="1">
                <a:solidFill>
                  <a:schemeClr val="accent1">
                    <a:lumMod val="75000"/>
                  </a:schemeClr>
                </a:solidFill>
                <a:latin typeface="Calibri Light" charset="0"/>
                <a:ea typeface="Times New Roman" charset="0"/>
                <a:cs typeface="Times New Roman" charset="0"/>
              </a:rPr>
              <a:t>Immerzeel</a:t>
            </a:r>
            <a:r>
              <a:rPr lang="en-GB" sz="1600" b="1" dirty="0">
                <a:solidFill>
                  <a:schemeClr val="accent1">
                    <a:lumMod val="75000"/>
                  </a:schemeClr>
                </a:solidFill>
                <a:latin typeface="Calibri Light" charset="0"/>
                <a:ea typeface="Times New Roman" charset="0"/>
                <a:cs typeface="Times New Roman" charset="0"/>
              </a:rPr>
              <a:t> et al., 2014)</a:t>
            </a:r>
            <a:endParaRPr lang="en-US" sz="1600" dirty="0"/>
          </a:p>
        </p:txBody>
      </p:sp>
    </p:spTree>
    <p:extLst>
      <p:ext uri="{BB962C8B-B14F-4D97-AF65-F5344CB8AC3E}">
        <p14:creationId xmlns:p14="http://schemas.microsoft.com/office/powerpoint/2010/main" val="147583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1st, 2nd and 3rd generation biofuels</a:t>
            </a:r>
            <a:endParaRPr lang="en-GB" sz="2800" b="1" dirty="0">
              <a:solidFill>
                <a:schemeClr val="bg1"/>
              </a:solidFill>
            </a:endParaRPr>
          </a:p>
        </p:txBody>
      </p:sp>
      <p:sp>
        <p:nvSpPr>
          <p:cNvPr id="5" name="Rectangle 4"/>
          <p:cNvSpPr/>
          <p:nvPr/>
        </p:nvSpPr>
        <p:spPr>
          <a:xfrm>
            <a:off x="159569" y="1073337"/>
            <a:ext cx="7210892" cy="5632311"/>
          </a:xfrm>
          <a:prstGeom prst="rect">
            <a:avLst/>
          </a:prstGeom>
        </p:spPr>
        <p:txBody>
          <a:bodyPr wrap="square">
            <a:spAutoFit/>
          </a:bodyPr>
          <a:lstStyle/>
          <a:p>
            <a:pPr>
              <a:spcAft>
                <a:spcPts val="0"/>
              </a:spcAft>
            </a:pPr>
            <a:r>
              <a:rPr lang="en-GB" sz="2400" dirty="0"/>
              <a:t>Three types of biofuels (</a:t>
            </a:r>
            <a:r>
              <a:rPr lang="en-GB" sz="2400" dirty="0" err="1"/>
              <a:t>Oregan</a:t>
            </a:r>
            <a:r>
              <a:rPr lang="en-GB" sz="2400" dirty="0"/>
              <a:t> State University, </a:t>
            </a:r>
            <a:r>
              <a:rPr lang="en-GB" sz="2400" dirty="0" err="1"/>
              <a:t>n.d.</a:t>
            </a:r>
            <a:r>
              <a:rPr lang="en-GB" sz="2400" dirty="0"/>
              <a:t>):</a:t>
            </a:r>
          </a:p>
          <a:p>
            <a:pPr>
              <a:spcAft>
                <a:spcPts val="0"/>
              </a:spcAft>
            </a:pPr>
            <a:endParaRPr lang="en-GB" sz="2400" dirty="0"/>
          </a:p>
          <a:p>
            <a:pPr marL="457200" indent="-457200">
              <a:spcAft>
                <a:spcPts val="0"/>
              </a:spcAft>
              <a:buFont typeface="+mj-lt"/>
              <a:buAutoNum type="arabicPeriod"/>
            </a:pPr>
            <a:r>
              <a:rPr lang="en-GB" sz="2400" dirty="0">
                <a:solidFill>
                  <a:srgbClr val="C00000"/>
                </a:solidFill>
              </a:rPr>
              <a:t>1st generation biofuels </a:t>
            </a:r>
            <a:r>
              <a:rPr lang="en-GB" sz="2400" dirty="0"/>
              <a:t>(e.g. rape oil, sunflower oil, beet sugarcane, corn, potatoes) - main drawback: come from biomass that is also a food source. </a:t>
            </a:r>
          </a:p>
          <a:p>
            <a:pPr marL="457200" indent="-457200">
              <a:spcAft>
                <a:spcPts val="0"/>
              </a:spcAft>
              <a:buFont typeface="+mj-lt"/>
              <a:buAutoNum type="arabicPeriod"/>
            </a:pPr>
            <a:r>
              <a:rPr lang="en-GB" sz="2400" dirty="0">
                <a:solidFill>
                  <a:srgbClr val="C00000"/>
                </a:solidFill>
              </a:rPr>
              <a:t>2nd generation biofuels</a:t>
            </a:r>
            <a:r>
              <a:rPr lang="en-GB" sz="2400" dirty="0"/>
              <a:t> (e.g. agricultural and forest residues) come from non-food biomass, but still compete with food production for land use. </a:t>
            </a:r>
          </a:p>
          <a:p>
            <a:pPr marL="457200" indent="-457200">
              <a:spcAft>
                <a:spcPts val="0"/>
              </a:spcAft>
              <a:buFont typeface="+mj-lt"/>
              <a:buAutoNum type="arabicPeriod"/>
            </a:pPr>
            <a:r>
              <a:rPr lang="en-GB" sz="2400" dirty="0">
                <a:solidFill>
                  <a:srgbClr val="C00000"/>
                </a:solidFill>
              </a:rPr>
              <a:t>3rd generation biofuels </a:t>
            </a:r>
            <a:r>
              <a:rPr lang="en-GB" sz="2400" dirty="0"/>
              <a:t>(e.g. engineered crops such as algae) present the best possibility for alternative fuel because they don’t compete with food. Algae can grow in areas unsuitable for 1st and 2nd generation crops, which would relieve stress on water and arable land used. Plus it can be grown using sewage, wastewater, and saltwater. </a:t>
            </a:r>
          </a:p>
        </p:txBody>
      </p:sp>
      <p:pic>
        <p:nvPicPr>
          <p:cNvPr id="7" name="Picture 6" descr="../../../../Desktop/Screen%20Shot%202020-07-19%20at%2009.27.34"/>
          <p:cNvPicPr/>
          <p:nvPr/>
        </p:nvPicPr>
        <p:blipFill>
          <a:blip r:embed="rId4">
            <a:extLst>
              <a:ext uri="{28A0092B-C50C-407E-A947-70E740481C1C}">
                <a14:useLocalDpi xmlns:a14="http://schemas.microsoft.com/office/drawing/2010/main"/>
              </a:ext>
            </a:extLst>
          </a:blip>
          <a:srcRect/>
          <a:stretch>
            <a:fillRect/>
          </a:stretch>
        </p:blipFill>
        <p:spPr bwMode="auto">
          <a:xfrm>
            <a:off x="7392115" y="1030556"/>
            <a:ext cx="4735396" cy="3152852"/>
          </a:xfrm>
          <a:prstGeom prst="rect">
            <a:avLst/>
          </a:prstGeom>
          <a:noFill/>
          <a:ln>
            <a:noFill/>
          </a:ln>
        </p:spPr>
      </p:pic>
      <p:sp>
        <p:nvSpPr>
          <p:cNvPr id="2" name="Rectangle 1"/>
          <p:cNvSpPr/>
          <p:nvPr/>
        </p:nvSpPr>
        <p:spPr>
          <a:xfrm>
            <a:off x="7392115" y="4312547"/>
            <a:ext cx="4735396" cy="2308324"/>
          </a:xfrm>
          <a:prstGeom prst="rect">
            <a:avLst/>
          </a:prstGeom>
        </p:spPr>
        <p:txBody>
          <a:bodyPr wrap="square">
            <a:spAutoFit/>
          </a:bodyPr>
          <a:lstStyle/>
          <a:p>
            <a:pPr>
              <a:spcAft>
                <a:spcPts val="0"/>
              </a:spcAft>
            </a:pPr>
            <a:r>
              <a:rPr lang="en-GB" dirty="0">
                <a:solidFill>
                  <a:srgbClr val="0054A6"/>
                </a:solidFill>
                <a:latin typeface="Lucida Grande" charset="0"/>
                <a:ea typeface="Times New Roman" charset="0"/>
              </a:rPr>
              <a:t>Algae Energy Farm in Australia </a:t>
            </a:r>
          </a:p>
          <a:p>
            <a:pPr>
              <a:spcAft>
                <a:spcPts val="0"/>
              </a:spcAft>
            </a:pPr>
            <a:r>
              <a:rPr lang="en-GB" dirty="0">
                <a:solidFill>
                  <a:srgbClr val="0054A6"/>
                </a:solidFill>
                <a:latin typeface="Lucida Grande" charset="0"/>
                <a:ea typeface="Times New Roman" charset="0"/>
              </a:rPr>
              <a:t>(Algae </a:t>
            </a:r>
            <a:r>
              <a:rPr lang="en-GB" dirty="0" err="1">
                <a:solidFill>
                  <a:srgbClr val="0054A6"/>
                </a:solidFill>
                <a:latin typeface="Lucida Grande" charset="0"/>
                <a:ea typeface="Times New Roman" charset="0"/>
              </a:rPr>
              <a:t>Biotechnolog</a:t>
            </a:r>
            <a:r>
              <a:rPr lang="en-GB" dirty="0">
                <a:solidFill>
                  <a:srgbClr val="0054A6"/>
                </a:solidFill>
                <a:latin typeface="Lucida Grande" charset="0"/>
                <a:ea typeface="Times New Roman" charset="0"/>
              </a:rPr>
              <a:t> Laboratory, University of Queensland, Australia). </a:t>
            </a:r>
          </a:p>
          <a:p>
            <a:pPr>
              <a:spcAft>
                <a:spcPts val="0"/>
              </a:spcAft>
            </a:pPr>
            <a:endParaRPr lang="en-GB" dirty="0">
              <a:solidFill>
                <a:srgbClr val="0054A6"/>
              </a:solidFill>
              <a:latin typeface="Lucida Grande" charset="0"/>
              <a:ea typeface="Times New Roman" charset="0"/>
            </a:endParaRPr>
          </a:p>
          <a:p>
            <a:pPr>
              <a:spcAft>
                <a:spcPts val="0"/>
              </a:spcAft>
            </a:pPr>
            <a:r>
              <a:rPr lang="en-GB" dirty="0">
                <a:solidFill>
                  <a:srgbClr val="0054A6"/>
                </a:solidFill>
                <a:latin typeface="Lucida Grande" charset="0"/>
                <a:ea typeface="Times New Roman" charset="0"/>
              </a:rPr>
              <a:t>Cultivation on open ponds (a) following initial growth in sealed bags (b). </a:t>
            </a:r>
          </a:p>
          <a:p>
            <a:pPr>
              <a:spcAft>
                <a:spcPts val="0"/>
              </a:spcAft>
            </a:pPr>
            <a:endParaRPr lang="en-GB" dirty="0">
              <a:solidFill>
                <a:srgbClr val="0054A6"/>
              </a:solidFill>
              <a:latin typeface="Lucida Grande" charset="0"/>
              <a:ea typeface="Times New Roman" charset="0"/>
            </a:endParaRPr>
          </a:p>
          <a:p>
            <a:pPr>
              <a:spcAft>
                <a:spcPts val="0"/>
              </a:spcAft>
            </a:pPr>
            <a:r>
              <a:rPr lang="en-GB" dirty="0">
                <a:solidFill>
                  <a:srgbClr val="0054A6"/>
                </a:solidFill>
                <a:latin typeface="Lucida Grande" charset="0"/>
                <a:ea typeface="Times New Roman" charset="0"/>
              </a:rPr>
              <a:t>Source: Correa, et al. (2019)</a:t>
            </a:r>
            <a:endParaRPr lang="en-GB" sz="2800" dirty="0">
              <a:effectLst/>
              <a:latin typeface="Times New Roman" charset="0"/>
              <a:ea typeface="Calibri" charset="0"/>
            </a:endParaRPr>
          </a:p>
        </p:txBody>
      </p:sp>
    </p:spTree>
    <p:extLst>
      <p:ext uri="{BB962C8B-B14F-4D97-AF65-F5344CB8AC3E}">
        <p14:creationId xmlns:p14="http://schemas.microsoft.com/office/powerpoint/2010/main" val="99082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F7E56-5ACF-4179-9D2F-75E9D8387258}"/>
              </a:ext>
            </a:extLst>
          </p:cNvPr>
          <p:cNvPicPr>
            <a:picLocks noChangeAspect="1"/>
          </p:cNvPicPr>
          <p:nvPr/>
        </p:nvPicPr>
        <p:blipFill>
          <a:blip r:embed="rId4"/>
          <a:stretch>
            <a:fillRect/>
          </a:stretch>
        </p:blipFill>
        <p:spPr>
          <a:xfrm>
            <a:off x="5215135" y="-9105"/>
            <a:ext cx="7061876" cy="1069981"/>
          </a:xfrm>
          <a:prstGeom prst="rect">
            <a:avLst/>
          </a:prstGeom>
          <a:solidFill>
            <a:schemeClr val="accent6"/>
          </a:solidFill>
        </p:spPr>
      </p:pic>
      <p:pic>
        <p:nvPicPr>
          <p:cNvPr id="4" name="Picture 3">
            <a:extLst>
              <a:ext uri="{FF2B5EF4-FFF2-40B4-BE49-F238E27FC236}">
                <a16:creationId xmlns:a16="http://schemas.microsoft.com/office/drawing/2014/main" id="{F9BB67C2-BA09-4FEC-B0C4-5291EE39F035}"/>
              </a:ext>
            </a:extLst>
          </p:cNvPr>
          <p:cNvPicPr>
            <a:picLocks noChangeAspect="1"/>
          </p:cNvPicPr>
          <p:nvPr/>
        </p:nvPicPr>
        <p:blipFill>
          <a:blip r:embed="rId5"/>
          <a:stretch>
            <a:fillRect/>
          </a:stretch>
        </p:blipFill>
        <p:spPr>
          <a:xfrm>
            <a:off x="0" y="-9105"/>
            <a:ext cx="6108721" cy="1079086"/>
          </a:xfrm>
          <a:prstGeom prst="rect">
            <a:avLst/>
          </a:prstGeom>
        </p:spPr>
      </p:pic>
      <p:sp>
        <p:nvSpPr>
          <p:cNvPr id="6" name="Rectangle 5">
            <a:extLst>
              <a:ext uri="{FF2B5EF4-FFF2-40B4-BE49-F238E27FC236}">
                <a16:creationId xmlns:a16="http://schemas.microsoft.com/office/drawing/2014/main" id="{7B117494-70FA-4F45-929F-2C1A7EFFA2FD}"/>
              </a:ext>
            </a:extLst>
          </p:cNvPr>
          <p:cNvSpPr/>
          <p:nvPr/>
        </p:nvSpPr>
        <p:spPr>
          <a:xfrm>
            <a:off x="6096020" y="197371"/>
            <a:ext cx="6168289" cy="584775"/>
          </a:xfrm>
          <a:prstGeom prst="rect">
            <a:avLst/>
          </a:prstGeom>
        </p:spPr>
        <p:txBody>
          <a:bodyPr wrap="square">
            <a:spAutoFit/>
          </a:bodyPr>
          <a:lstStyle/>
          <a:p>
            <a:r>
              <a:rPr lang="en-GB" sz="3200" dirty="0">
                <a:solidFill>
                  <a:schemeClr val="bg1"/>
                </a:solidFill>
              </a:rPr>
              <a:t>Video: bioeconomy in a rural setting</a:t>
            </a:r>
          </a:p>
        </p:txBody>
      </p:sp>
      <p:pic>
        <p:nvPicPr>
          <p:cNvPr id="2" name="Online Media 1" title="The Bioeconomy -  a rural area approach">
            <a:hlinkClick r:id="" action="ppaction://media"/>
            <a:extLst>
              <a:ext uri="{FF2B5EF4-FFF2-40B4-BE49-F238E27FC236}">
                <a16:creationId xmlns:a16="http://schemas.microsoft.com/office/drawing/2014/main" id="{4B7DA40F-2B04-43CE-9F99-A91DD9A1C9B2}"/>
              </a:ext>
            </a:extLst>
          </p:cNvPr>
          <p:cNvPicPr>
            <a:picLocks noRot="1" noChangeAspect="1"/>
          </p:cNvPicPr>
          <p:nvPr>
            <a:videoFile r:link="rId1"/>
          </p:nvPr>
        </p:nvPicPr>
        <p:blipFill>
          <a:blip r:embed="rId6"/>
          <a:stretch>
            <a:fillRect/>
          </a:stretch>
        </p:blipFill>
        <p:spPr>
          <a:xfrm>
            <a:off x="2722357" y="1714500"/>
            <a:ext cx="6868160" cy="3863340"/>
          </a:xfrm>
          <a:prstGeom prst="rect">
            <a:avLst/>
          </a:prstGeom>
        </p:spPr>
      </p:pic>
      <p:sp>
        <p:nvSpPr>
          <p:cNvPr id="3" name="TextBox 2">
            <a:extLst>
              <a:ext uri="{FF2B5EF4-FFF2-40B4-BE49-F238E27FC236}">
                <a16:creationId xmlns:a16="http://schemas.microsoft.com/office/drawing/2014/main" id="{598EF37C-AE8F-4032-B364-F69C6D6D7B52}"/>
              </a:ext>
            </a:extLst>
          </p:cNvPr>
          <p:cNvSpPr txBox="1"/>
          <p:nvPr/>
        </p:nvSpPr>
        <p:spPr>
          <a:xfrm>
            <a:off x="1421615" y="5760694"/>
            <a:ext cx="9469644" cy="646331"/>
          </a:xfrm>
          <a:prstGeom prst="rect">
            <a:avLst/>
          </a:prstGeom>
          <a:noFill/>
        </p:spPr>
        <p:txBody>
          <a:bodyPr wrap="square" rtlCol="0">
            <a:spAutoFit/>
          </a:bodyPr>
          <a:lstStyle/>
          <a:p>
            <a:r>
              <a:rPr lang="en-US" b="1" dirty="0"/>
              <a:t>Video (2 minutes and 52 seconds):</a:t>
            </a:r>
            <a:r>
              <a:rPr lang="en-US" dirty="0"/>
              <a:t> </a:t>
            </a:r>
            <a:r>
              <a:rPr lang="en-GB" dirty="0">
                <a:hlinkClick r:id="rId7"/>
              </a:rPr>
              <a:t>https://youtu.be/JfLNRr2lFcg?list=UUY-frt3uTqgVZW-DLjoo5bA</a:t>
            </a:r>
            <a:r>
              <a:rPr lang="en-GB" dirty="0"/>
              <a:t> </a:t>
            </a:r>
          </a:p>
          <a:p>
            <a:pPr defTabSz="914400">
              <a:defRPr/>
            </a:pPr>
            <a:r>
              <a:rPr lang="en-GB" b="1" dirty="0"/>
              <a:t>Languages for sub-titles for video include:</a:t>
            </a:r>
            <a:r>
              <a:rPr lang="en-GB" dirty="0"/>
              <a:t> Bulgarian, Latvian, Macedonian, Polish and Romanian</a:t>
            </a:r>
          </a:p>
        </p:txBody>
      </p:sp>
    </p:spTree>
    <p:extLst>
      <p:ext uri="{BB962C8B-B14F-4D97-AF65-F5344CB8AC3E}">
        <p14:creationId xmlns:p14="http://schemas.microsoft.com/office/powerpoint/2010/main" val="12456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235636" y="643622"/>
            <a:ext cx="8956364" cy="5570756"/>
          </a:xfrm>
          <a:prstGeom prst="rect">
            <a:avLst/>
          </a:prstGeom>
          <a:noFill/>
        </p:spPr>
        <p:txBody>
          <a:bodyPr wrap="square" rtlCol="0" anchor="t">
            <a:spAutoFit/>
          </a:bodyPr>
          <a:lstStyle/>
          <a:p>
            <a:r>
              <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overview – what it is, ecological limits and challenges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Agriculture feedstock</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Agriculture = A plethora of biological resources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Why is the bioeconomy important for agriculture?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Agriculture and SDGs </a:t>
            </a:r>
          </a:p>
          <a:p>
            <a:pPr marL="342900" indent="-342900">
              <a:buFontTx/>
              <a:buChar char="-"/>
            </a:pPr>
            <a:r>
              <a:rPr lang="en-GB" sz="2400" dirty="0" err="1">
                <a:solidFill>
                  <a:schemeClr val="bg1"/>
                </a:solidFill>
                <a:latin typeface="Roboto Medium" panose="02000000000000000000" pitchFamily="2" charset="0"/>
                <a:ea typeface="Roboto Light" panose="02000000000000000000" pitchFamily="2" charset="0"/>
                <a:cs typeface="Arial" panose="020B0604020202020204" pitchFamily="34" charset="0"/>
              </a:rPr>
              <a:t>Agri</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-derived Bio based products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Biofuels from waste straw</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T-Shirts made with waste milk</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Paper from cocoa beans shells </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Grass Fed Mobile </a:t>
            </a:r>
            <a:r>
              <a:rPr lang="en-GB" sz="2400" dirty="0" err="1">
                <a:solidFill>
                  <a:schemeClr val="bg1"/>
                </a:solidFill>
                <a:latin typeface="Roboto Medium" panose="02000000000000000000" pitchFamily="2" charset="0"/>
                <a:ea typeface="Roboto Light" panose="02000000000000000000" pitchFamily="2" charset="0"/>
                <a:cs typeface="Arial" panose="020B0604020202020204" pitchFamily="34" charset="0"/>
              </a:rPr>
              <a:t>Biorefinery</a:t>
            </a:r>
            <a:endPar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Impacts of biofuels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Video: bioeconomy in a rural setting</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50059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2286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5682321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646331"/>
          </a:xfrm>
          <a:prstGeom prst="rect">
            <a:avLst/>
          </a:prstGeom>
          <a:noFill/>
        </p:spPr>
        <p:txBody>
          <a:bodyPr wrap="square" rtlCol="0">
            <a:spAutoFit/>
          </a:bodyPr>
          <a:lstStyle/>
          <a:p>
            <a:pPr algn="r"/>
            <a:r>
              <a:rPr lang="en-GB" sz="36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a:t>
            </a:r>
            <a:endPar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9755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523220"/>
          </a:xfrm>
          <a:prstGeom prst="rect">
            <a:avLst/>
          </a:prstGeom>
          <a:noFill/>
        </p:spPr>
        <p:txBody>
          <a:bodyPr wrap="square" rtlCol="0" anchor="t">
            <a:spAutoFit/>
          </a:bodyPr>
          <a:lstStyle/>
          <a:p>
            <a:pPr>
              <a:spcAft>
                <a:spcPts val="2400"/>
              </a:spcAft>
            </a:pPr>
            <a:r>
              <a:rPr lang="es-ES" sz="2800" b="1" dirty="0">
                <a:solidFill>
                  <a:srgbClr val="AE0917"/>
                </a:solidFill>
                <a:latin typeface="Roboto" panose="02000000000000000000" pitchFamily="2" charset="0"/>
                <a:ea typeface="Roboto" panose="02000000000000000000" pitchFamily="2" charset="0"/>
                <a:cs typeface="Arial" panose="020B0604020202020204" pitchFamily="34" charset="0"/>
              </a:rPr>
              <a:t>Bioeconomy and Circular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Economy </a:t>
            </a:r>
            <a:r>
              <a:rPr lang="mr-IN"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waste is a valuable resource </a:t>
            </a:r>
            <a:endPar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615553"/>
          </a:xfrm>
          <a:prstGeom prst="rect">
            <a:avLst/>
          </a:prstGeom>
          <a:noFill/>
        </p:spPr>
        <p:txBody>
          <a:bodyPr wrap="square" rtlCol="0">
            <a:spAutoFit/>
          </a:bodyPr>
          <a:lstStyle/>
          <a:p>
            <a:pPr algn="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en-US" sz="1400" b="1" dirty="0"/>
              <a:t>Video (2 minutes and 9 seconds):</a:t>
            </a:r>
            <a:r>
              <a:rPr lang="en-US" sz="1400" dirty="0"/>
              <a:t> </a:t>
            </a:r>
            <a:r>
              <a:rPr lang="en-US" sz="1400" dirty="0">
                <a:hlinkClick r:id="rId5"/>
              </a:rPr>
              <a:t>https://www.youtube.com/watch?v=RfRN_hHeIKk</a:t>
            </a:r>
            <a:endParaRPr lang="en-US" sz="1400" dirty="0"/>
          </a:p>
          <a:p>
            <a:pPr defTabSz="914400">
              <a:defRPr/>
            </a:pPr>
            <a:r>
              <a:rPr lang="en-GB" sz="1400" b="1" dirty="0"/>
              <a:t>Languages for sub-titles for video include:</a:t>
            </a:r>
            <a:r>
              <a:rPr lang="en-GB" sz="1400" dirty="0"/>
              <a:t> Bulgarian, Latvian, Macedonian, Polish and Romanian</a:t>
            </a:r>
          </a:p>
        </p:txBody>
      </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4446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7955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Bioeconomy challenges: </a:t>
            </a:r>
            <a:r>
              <a:rPr lang="en-GB" sz="2800" b="1" dirty="0">
                <a:solidFill>
                  <a:schemeClr val="bg1"/>
                </a:solidFill>
              </a:rPr>
              <a:t>Resource Provision and Biodiversity loss</a:t>
            </a:r>
          </a:p>
        </p:txBody>
      </p:sp>
      <p:sp>
        <p:nvSpPr>
          <p:cNvPr id="5" name="Rectangle 4"/>
          <p:cNvSpPr/>
          <p:nvPr/>
        </p:nvSpPr>
        <p:spPr>
          <a:xfrm>
            <a:off x="457597" y="1650714"/>
            <a:ext cx="11396545" cy="4401205"/>
          </a:xfrm>
          <a:prstGeom prst="rect">
            <a:avLst/>
          </a:prstGeom>
        </p:spPr>
        <p:txBody>
          <a:bodyPr wrap="square">
            <a:spAutoFit/>
          </a:bodyPr>
          <a:lstStyle/>
          <a:p>
            <a:r>
              <a:rPr lang="en-US" sz="2800" dirty="0"/>
              <a:t>Bioproducts are derived from renewable biological resources. The bioeconomy makes use of many different biomass resources, from crops to forests to microorganisms. Without these </a:t>
            </a:r>
            <a:r>
              <a:rPr lang="en-US" sz="2800" dirty="0" err="1"/>
              <a:t>feedstocks</a:t>
            </a:r>
            <a:r>
              <a:rPr lang="en-US" sz="2800" dirty="0"/>
              <a:t>, there would be no bioeconomy. </a:t>
            </a:r>
          </a:p>
          <a:p>
            <a:endParaRPr lang="en-US" sz="2800" dirty="0"/>
          </a:p>
          <a:p>
            <a:r>
              <a:rPr lang="en-US" sz="2800" dirty="0"/>
              <a:t>It is critical that the bioeconomy does not compete with food production and does not affect biodiversity. For example, marginal lands may not be used for food production but may be important for biodiversity</a:t>
            </a:r>
            <a:endParaRPr lang="en-GB" sz="2800" dirty="0"/>
          </a:p>
          <a:p>
            <a:endParaRPr lang="en-GB" sz="2800" dirty="0"/>
          </a:p>
          <a:p>
            <a:r>
              <a:rPr lang="en-GB" sz="2800" dirty="0"/>
              <a:t>It is therefore fundamental to carry a biodiversity assessment.</a:t>
            </a:r>
          </a:p>
        </p:txBody>
      </p:sp>
    </p:spTree>
    <p:extLst>
      <p:ext uri="{BB962C8B-B14F-4D97-AF65-F5344CB8AC3E}">
        <p14:creationId xmlns:p14="http://schemas.microsoft.com/office/powerpoint/2010/main" val="180159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2" name="Textfeld 1">
            <a:extLst>
              <a:ext uri="{FF2B5EF4-FFF2-40B4-BE49-F238E27FC236}">
                <a16:creationId xmlns:a16="http://schemas.microsoft.com/office/drawing/2014/main" id="{916C075C-E486-8B40-A758-F39602688645}"/>
              </a:ext>
            </a:extLst>
          </p:cNvPr>
          <p:cNvSpPr txBox="1"/>
          <p:nvPr/>
        </p:nvSpPr>
        <p:spPr>
          <a:xfrm>
            <a:off x="6070600" y="240798"/>
            <a:ext cx="6096000" cy="584775"/>
          </a:xfrm>
          <a:prstGeom prst="rect">
            <a:avLst/>
          </a:prstGeom>
          <a:noFill/>
        </p:spPr>
        <p:txBody>
          <a:bodyPr wrap="square" rtlCol="0">
            <a:spAutoFit/>
          </a:bodyPr>
          <a:lstStyle/>
          <a:p>
            <a:pPr algn="r"/>
            <a:r>
              <a:rPr lang="en-GB" sz="3200" dirty="0">
                <a:solidFill>
                  <a:schemeClr val="bg1"/>
                </a:solidFill>
                <a:latin typeface="Trebuchet MS" panose="020B0603020202020204"/>
                <a:ea typeface="+mj-ea"/>
                <a:cs typeface="+mj-cs"/>
              </a:rPr>
              <a:t>Agriculture feedstock</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7" name="Rectangle 6"/>
          <p:cNvSpPr/>
          <p:nvPr/>
        </p:nvSpPr>
        <p:spPr>
          <a:xfrm>
            <a:off x="1573116" y="1579379"/>
            <a:ext cx="9359801" cy="954107"/>
          </a:xfrm>
          <a:prstGeom prst="rect">
            <a:avLst/>
          </a:prstGeom>
        </p:spPr>
        <p:txBody>
          <a:bodyPr wrap="square">
            <a:spAutoFit/>
          </a:bodyPr>
          <a:lstStyle/>
          <a:p>
            <a:pPr algn="ctr"/>
            <a:r>
              <a:rPr lang="en-GB" sz="2800" b="1" dirty="0">
                <a:solidFill>
                  <a:srgbClr val="008BDF"/>
                </a:solidFill>
              </a:rPr>
              <a:t>What are examples of bioeconomy </a:t>
            </a:r>
            <a:r>
              <a:rPr lang="en-GB" sz="2800" b="1" dirty="0" err="1">
                <a:solidFill>
                  <a:srgbClr val="008BDF"/>
                </a:solidFill>
              </a:rPr>
              <a:t>feedstocks</a:t>
            </a:r>
            <a:r>
              <a:rPr lang="en-GB" sz="2800" b="1" dirty="0">
                <a:solidFill>
                  <a:srgbClr val="008BDF"/>
                </a:solidFill>
              </a:rPr>
              <a:t> (or raw materials) in the </a:t>
            </a:r>
            <a:r>
              <a:rPr lang="en-GB" sz="2800" b="1" dirty="0" err="1">
                <a:solidFill>
                  <a:srgbClr val="008BDF"/>
                </a:solidFill>
              </a:rPr>
              <a:t>agri</a:t>
            </a:r>
            <a:r>
              <a:rPr lang="en-GB" sz="2800" b="1" dirty="0">
                <a:solidFill>
                  <a:srgbClr val="008BDF"/>
                </a:solidFill>
              </a:rPr>
              <a:t>-food sector?</a:t>
            </a:r>
          </a:p>
        </p:txBody>
      </p:sp>
      <p:sp>
        <p:nvSpPr>
          <p:cNvPr id="3" name="TextBox 2"/>
          <p:cNvSpPr txBox="1"/>
          <p:nvPr/>
        </p:nvSpPr>
        <p:spPr>
          <a:xfrm>
            <a:off x="1320800" y="3067197"/>
            <a:ext cx="9499600" cy="3046988"/>
          </a:xfrm>
          <a:prstGeom prst="rect">
            <a:avLst/>
          </a:prstGeom>
          <a:noFill/>
        </p:spPr>
        <p:txBody>
          <a:bodyPr wrap="square" rtlCol="0">
            <a:spAutoFit/>
          </a:bodyPr>
          <a:lstStyle/>
          <a:p>
            <a:pPr algn="ctr"/>
            <a:r>
              <a:rPr lang="en-GB" sz="3200" dirty="0"/>
              <a:t>In groups of two write a list of all the bioeconomy </a:t>
            </a:r>
            <a:r>
              <a:rPr lang="en-GB" sz="3200" dirty="0" err="1"/>
              <a:t>feedstocks</a:t>
            </a:r>
            <a:r>
              <a:rPr lang="en-GB" sz="3200" dirty="0"/>
              <a:t> (or raw materials) from the </a:t>
            </a:r>
            <a:r>
              <a:rPr lang="en-GB" sz="3200" dirty="0" err="1"/>
              <a:t>agri</a:t>
            </a:r>
            <a:r>
              <a:rPr lang="en-GB" sz="3200" dirty="0"/>
              <a:t>-food sector that you can think of.</a:t>
            </a:r>
          </a:p>
          <a:p>
            <a:pPr algn="ctr"/>
            <a:endParaRPr lang="en-GB" sz="3200" dirty="0"/>
          </a:p>
          <a:p>
            <a:pPr algn="ctr"/>
            <a:r>
              <a:rPr lang="en-GB" sz="3200" dirty="0">
                <a:solidFill>
                  <a:srgbClr val="C00000"/>
                </a:solidFill>
              </a:rPr>
              <a:t>You have 2 minutes</a:t>
            </a:r>
            <a:endParaRPr lang="en-US" sz="3200" dirty="0">
              <a:solidFill>
                <a:srgbClr val="C00000"/>
              </a:solidFill>
            </a:endParaRPr>
          </a:p>
          <a:p>
            <a:pPr algn="ctr"/>
            <a:endParaRPr lang="en-US" sz="3200" dirty="0"/>
          </a:p>
        </p:txBody>
      </p:sp>
    </p:spTree>
    <p:extLst>
      <p:ext uri="{BB962C8B-B14F-4D97-AF65-F5344CB8AC3E}">
        <p14:creationId xmlns:p14="http://schemas.microsoft.com/office/powerpoint/2010/main" val="475987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6" name="Rectangle 5"/>
          <p:cNvSpPr/>
          <p:nvPr/>
        </p:nvSpPr>
        <p:spPr>
          <a:xfrm>
            <a:off x="1536119" y="2040576"/>
            <a:ext cx="9433796" cy="3477875"/>
          </a:xfrm>
          <a:prstGeom prst="rect">
            <a:avLst/>
          </a:prstGeom>
        </p:spPr>
        <p:txBody>
          <a:bodyPr wrap="square" numCol="3">
            <a:spAutoFit/>
          </a:bodyPr>
          <a:lstStyle/>
          <a:p>
            <a:pPr>
              <a:buFont typeface="Arial" charset="0"/>
              <a:buChar char="•"/>
            </a:pPr>
            <a:r>
              <a:rPr lang="en-US" sz="2000" dirty="0">
                <a:solidFill>
                  <a:srgbClr val="404041"/>
                </a:solidFill>
                <a:latin typeface="Open Sans" charset="0"/>
              </a:rPr>
              <a:t>Animal produce</a:t>
            </a:r>
          </a:p>
          <a:p>
            <a:pPr>
              <a:buFont typeface="Arial" charset="0"/>
              <a:buChar char="•"/>
            </a:pPr>
            <a:r>
              <a:rPr lang="en-US" sz="2000" dirty="0">
                <a:solidFill>
                  <a:srgbClr val="404041"/>
                </a:solidFill>
                <a:latin typeface="Open Sans" charset="0"/>
              </a:rPr>
              <a:t>Animal manure</a:t>
            </a:r>
          </a:p>
          <a:p>
            <a:pPr>
              <a:buFont typeface="Arial" charset="0"/>
              <a:buChar char="•"/>
            </a:pPr>
            <a:r>
              <a:rPr lang="en-US" sz="2000" dirty="0">
                <a:solidFill>
                  <a:srgbClr val="404041"/>
                </a:solidFill>
                <a:latin typeface="Open Sans" charset="0"/>
              </a:rPr>
              <a:t>Apples</a:t>
            </a:r>
          </a:p>
          <a:p>
            <a:pPr>
              <a:buFont typeface="Arial" charset="0"/>
              <a:buChar char="•"/>
            </a:pPr>
            <a:r>
              <a:rPr lang="en-US" sz="2000" dirty="0">
                <a:solidFill>
                  <a:srgbClr val="404041"/>
                </a:solidFill>
                <a:latin typeface="Open Sans" charset="0"/>
              </a:rPr>
              <a:t>Bean </a:t>
            </a:r>
            <a:r>
              <a:rPr lang="en-US" sz="2000" dirty="0" err="1">
                <a:solidFill>
                  <a:srgbClr val="404041"/>
                </a:solidFill>
                <a:latin typeface="Open Sans" charset="0"/>
              </a:rPr>
              <a:t>varities</a:t>
            </a:r>
            <a:endParaRPr lang="en-US" sz="2000" dirty="0">
              <a:solidFill>
                <a:srgbClr val="404041"/>
              </a:solidFill>
              <a:latin typeface="Open Sans" charset="0"/>
            </a:endParaRPr>
          </a:p>
          <a:p>
            <a:pPr>
              <a:buFont typeface="Arial" charset="0"/>
              <a:buChar char="•"/>
            </a:pPr>
            <a:r>
              <a:rPr lang="en-US" sz="2000" dirty="0">
                <a:solidFill>
                  <a:srgbClr val="404041"/>
                </a:solidFill>
                <a:latin typeface="Open Sans" charset="0"/>
              </a:rPr>
              <a:t>Berries</a:t>
            </a:r>
          </a:p>
          <a:p>
            <a:pPr>
              <a:buFont typeface="Arial" charset="0"/>
              <a:buChar char="•"/>
            </a:pPr>
            <a:r>
              <a:rPr lang="en-US" sz="2000" dirty="0">
                <a:solidFill>
                  <a:srgbClr val="404041"/>
                </a:solidFill>
                <a:latin typeface="Open Sans" charset="0"/>
              </a:rPr>
              <a:t>Barley</a:t>
            </a:r>
          </a:p>
          <a:p>
            <a:pPr>
              <a:buFont typeface="Arial" charset="0"/>
              <a:buChar char="•"/>
            </a:pPr>
            <a:r>
              <a:rPr lang="en-US" sz="2000" dirty="0">
                <a:solidFill>
                  <a:srgbClr val="404041"/>
                </a:solidFill>
                <a:latin typeface="Open Sans" charset="0"/>
              </a:rPr>
              <a:t>Beeswax</a:t>
            </a:r>
          </a:p>
          <a:p>
            <a:pPr>
              <a:buFont typeface="Arial" charset="0"/>
              <a:buChar char="•"/>
            </a:pPr>
            <a:r>
              <a:rPr lang="en-US" sz="2000" dirty="0">
                <a:solidFill>
                  <a:srgbClr val="404041"/>
                </a:solidFill>
                <a:latin typeface="Open Sans" charset="0"/>
              </a:rPr>
              <a:t>Beet</a:t>
            </a:r>
          </a:p>
          <a:p>
            <a:pPr>
              <a:buFont typeface="Arial" charset="0"/>
              <a:buChar char="•"/>
            </a:pPr>
            <a:r>
              <a:rPr lang="en-US" sz="2000" dirty="0">
                <a:solidFill>
                  <a:srgbClr val="404041"/>
                </a:solidFill>
                <a:latin typeface="Open Sans" charset="0"/>
              </a:rPr>
              <a:t>Canola</a:t>
            </a:r>
          </a:p>
          <a:p>
            <a:pPr>
              <a:buFont typeface="Arial" charset="0"/>
              <a:buChar char="•"/>
            </a:pPr>
            <a:r>
              <a:rPr lang="en-US" sz="2000" dirty="0">
                <a:solidFill>
                  <a:srgbClr val="404041"/>
                </a:solidFill>
                <a:latin typeface="Open Sans" charset="0"/>
              </a:rPr>
              <a:t>Cotton</a:t>
            </a:r>
          </a:p>
          <a:p>
            <a:pPr>
              <a:buFont typeface="Arial" charset="0"/>
              <a:buChar char="•"/>
            </a:pPr>
            <a:r>
              <a:rPr lang="en-US" sz="2000" dirty="0">
                <a:solidFill>
                  <a:srgbClr val="404041"/>
                </a:solidFill>
                <a:latin typeface="Open Sans" charset="0"/>
              </a:rPr>
              <a:t>Coffee beans</a:t>
            </a:r>
          </a:p>
          <a:p>
            <a:pPr>
              <a:buFont typeface="Arial" charset="0"/>
              <a:buChar char="•"/>
            </a:pPr>
            <a:r>
              <a:rPr lang="en-US" sz="2000" dirty="0">
                <a:solidFill>
                  <a:srgbClr val="404041"/>
                </a:solidFill>
                <a:latin typeface="Open Sans" charset="0"/>
              </a:rPr>
              <a:t>Corn/maize</a:t>
            </a:r>
          </a:p>
          <a:p>
            <a:pPr>
              <a:buFont typeface="Arial" charset="0"/>
              <a:buChar char="•"/>
            </a:pPr>
            <a:r>
              <a:rPr lang="en-US" sz="2000" dirty="0">
                <a:solidFill>
                  <a:srgbClr val="404041"/>
                </a:solidFill>
                <a:latin typeface="Open Sans" charset="0"/>
              </a:rPr>
              <a:t>Citrus fruits</a:t>
            </a:r>
          </a:p>
          <a:p>
            <a:pPr>
              <a:buFont typeface="Arial" charset="0"/>
              <a:buChar char="•"/>
            </a:pPr>
            <a:r>
              <a:rPr lang="en-US" sz="2000" dirty="0">
                <a:solidFill>
                  <a:srgbClr val="404041"/>
                </a:solidFill>
                <a:latin typeface="Open Sans" charset="0"/>
              </a:rPr>
              <a:t>Dairy produce</a:t>
            </a:r>
          </a:p>
          <a:p>
            <a:pPr>
              <a:buFont typeface="Arial" charset="0"/>
              <a:buChar char="•"/>
            </a:pPr>
            <a:r>
              <a:rPr lang="en-US" sz="2000" dirty="0">
                <a:solidFill>
                  <a:srgbClr val="404041"/>
                </a:solidFill>
                <a:latin typeface="Open Sans" charset="0"/>
              </a:rPr>
              <a:t>Flax</a:t>
            </a:r>
          </a:p>
          <a:p>
            <a:pPr>
              <a:buFont typeface="Arial" charset="0"/>
              <a:buChar char="•"/>
            </a:pPr>
            <a:r>
              <a:rPr lang="en-US" sz="2000" dirty="0">
                <a:solidFill>
                  <a:srgbClr val="404041"/>
                </a:solidFill>
                <a:latin typeface="Open Sans" charset="0"/>
              </a:rPr>
              <a:t>Grapes (wine, etc.)</a:t>
            </a:r>
          </a:p>
          <a:p>
            <a:pPr>
              <a:buFont typeface="Arial" charset="0"/>
              <a:buChar char="•"/>
            </a:pPr>
            <a:r>
              <a:rPr lang="en-US" sz="2000" dirty="0">
                <a:solidFill>
                  <a:srgbClr val="404041"/>
                </a:solidFill>
                <a:latin typeface="Open Sans" charset="0"/>
              </a:rPr>
              <a:t>Grass</a:t>
            </a:r>
          </a:p>
          <a:p>
            <a:pPr>
              <a:buFont typeface="Arial" charset="0"/>
              <a:buChar char="•"/>
            </a:pPr>
            <a:r>
              <a:rPr lang="en-US" sz="2000" dirty="0">
                <a:solidFill>
                  <a:srgbClr val="404041"/>
                </a:solidFill>
                <a:latin typeface="Open Sans" charset="0"/>
              </a:rPr>
              <a:t>Nuts</a:t>
            </a:r>
          </a:p>
          <a:p>
            <a:pPr>
              <a:buFont typeface="Arial" charset="0"/>
              <a:buChar char="•"/>
            </a:pPr>
            <a:r>
              <a:rPr lang="en-US" sz="2000" dirty="0" err="1">
                <a:solidFill>
                  <a:srgbClr val="404041"/>
                </a:solidFill>
                <a:latin typeface="Open Sans" charset="0"/>
              </a:rPr>
              <a:t>Miscanthus</a:t>
            </a:r>
            <a:endParaRPr lang="en-US" sz="2000" dirty="0">
              <a:solidFill>
                <a:srgbClr val="404041"/>
              </a:solidFill>
              <a:latin typeface="Open Sans" charset="0"/>
            </a:endParaRPr>
          </a:p>
          <a:p>
            <a:pPr>
              <a:buFont typeface="Arial" charset="0"/>
              <a:buChar char="•"/>
            </a:pPr>
            <a:r>
              <a:rPr lang="en-US" sz="2000" dirty="0">
                <a:solidFill>
                  <a:srgbClr val="404041"/>
                </a:solidFill>
                <a:latin typeface="Open Sans" charset="0"/>
              </a:rPr>
              <a:t>Mushrooms</a:t>
            </a:r>
          </a:p>
          <a:p>
            <a:pPr>
              <a:buFont typeface="Arial" charset="0"/>
              <a:buChar char="•"/>
            </a:pPr>
            <a:r>
              <a:rPr lang="en-US" sz="2000" dirty="0">
                <a:solidFill>
                  <a:srgbClr val="404041"/>
                </a:solidFill>
                <a:latin typeface="Open Sans" charset="0"/>
              </a:rPr>
              <a:t>Olives</a:t>
            </a:r>
          </a:p>
          <a:p>
            <a:pPr>
              <a:buFont typeface="Arial" charset="0"/>
              <a:buChar char="•"/>
            </a:pPr>
            <a:r>
              <a:rPr lang="en-US" sz="2000" dirty="0">
                <a:solidFill>
                  <a:srgbClr val="404041"/>
                </a:solidFill>
                <a:latin typeface="Open Sans" charset="0"/>
              </a:rPr>
              <a:t>Onions</a:t>
            </a:r>
          </a:p>
          <a:p>
            <a:pPr>
              <a:buFont typeface="Arial" charset="0"/>
              <a:buChar char="•"/>
            </a:pPr>
            <a:r>
              <a:rPr lang="en-US" sz="2000" dirty="0">
                <a:solidFill>
                  <a:srgbClr val="404041"/>
                </a:solidFill>
                <a:latin typeface="Open Sans" charset="0"/>
              </a:rPr>
              <a:t>Potatoes</a:t>
            </a:r>
          </a:p>
          <a:p>
            <a:pPr>
              <a:buFont typeface="Arial" charset="0"/>
              <a:buChar char="•"/>
            </a:pPr>
            <a:r>
              <a:rPr lang="en-US" sz="2000" dirty="0">
                <a:solidFill>
                  <a:srgbClr val="404041"/>
                </a:solidFill>
                <a:latin typeface="Open Sans" charset="0"/>
              </a:rPr>
              <a:t>Rapeseed</a:t>
            </a:r>
          </a:p>
          <a:p>
            <a:pPr>
              <a:buFont typeface="Arial" charset="0"/>
              <a:buChar char="•"/>
            </a:pPr>
            <a:r>
              <a:rPr lang="en-US" sz="2000" dirty="0">
                <a:solidFill>
                  <a:srgbClr val="404041"/>
                </a:solidFill>
                <a:latin typeface="Open Sans" charset="0"/>
              </a:rPr>
              <a:t>Rice</a:t>
            </a:r>
          </a:p>
          <a:p>
            <a:pPr>
              <a:buFont typeface="Arial" charset="0"/>
              <a:buChar char="•"/>
            </a:pPr>
            <a:r>
              <a:rPr lang="en-US" sz="2000" dirty="0">
                <a:solidFill>
                  <a:srgbClr val="404041"/>
                </a:solidFill>
                <a:latin typeface="Open Sans" charset="0"/>
              </a:rPr>
              <a:t>Rye</a:t>
            </a:r>
          </a:p>
          <a:p>
            <a:pPr>
              <a:buFont typeface="Arial" charset="0"/>
              <a:buChar char="•"/>
            </a:pPr>
            <a:r>
              <a:rPr lang="en-US" sz="2000" dirty="0">
                <a:solidFill>
                  <a:srgbClr val="404041"/>
                </a:solidFill>
                <a:latin typeface="Open Sans" charset="0"/>
              </a:rPr>
              <a:t>Sunflower</a:t>
            </a:r>
          </a:p>
          <a:p>
            <a:pPr>
              <a:buFont typeface="Arial" charset="0"/>
              <a:buChar char="•"/>
            </a:pPr>
            <a:r>
              <a:rPr lang="en-US" sz="2000" dirty="0">
                <a:solidFill>
                  <a:srgbClr val="404041"/>
                </a:solidFill>
                <a:latin typeface="Open Sans" charset="0"/>
              </a:rPr>
              <a:t>Tomatoes</a:t>
            </a:r>
          </a:p>
          <a:p>
            <a:pPr>
              <a:buFont typeface="Arial" charset="0"/>
              <a:buChar char="•"/>
            </a:pPr>
            <a:r>
              <a:rPr lang="en-US" sz="2000" dirty="0">
                <a:solidFill>
                  <a:srgbClr val="404041"/>
                </a:solidFill>
                <a:latin typeface="Open Sans" charset="0"/>
              </a:rPr>
              <a:t>Tobacco</a:t>
            </a:r>
          </a:p>
          <a:p>
            <a:pPr>
              <a:buFont typeface="Arial" charset="0"/>
              <a:buChar char="•"/>
            </a:pPr>
            <a:r>
              <a:rPr lang="en-US" sz="2000" dirty="0">
                <a:solidFill>
                  <a:srgbClr val="404041"/>
                </a:solidFill>
                <a:latin typeface="Open Sans" charset="0"/>
              </a:rPr>
              <a:t>Wheat</a:t>
            </a:r>
          </a:p>
          <a:p>
            <a:pPr>
              <a:buFont typeface="Arial" charset="0"/>
              <a:buChar char="•"/>
            </a:pPr>
            <a:r>
              <a:rPr lang="en-US" sz="2000" dirty="0">
                <a:solidFill>
                  <a:srgbClr val="404041"/>
                </a:solidFill>
                <a:latin typeface="Open Sans" charset="0"/>
              </a:rPr>
              <a:t>Whey</a:t>
            </a:r>
            <a:endParaRPr lang="en-US" sz="2000" b="0" i="0" u="none" strike="noStrike" dirty="0">
              <a:solidFill>
                <a:srgbClr val="404041"/>
              </a:solidFill>
              <a:effectLst/>
              <a:latin typeface="Open Sans" charset="0"/>
            </a:endParaRPr>
          </a:p>
        </p:txBody>
      </p:sp>
      <p:sp>
        <p:nvSpPr>
          <p:cNvPr id="7" name="Rectangle 6"/>
          <p:cNvSpPr/>
          <p:nvPr/>
        </p:nvSpPr>
        <p:spPr>
          <a:xfrm>
            <a:off x="241399" y="1366150"/>
            <a:ext cx="11687430" cy="523220"/>
          </a:xfrm>
          <a:prstGeom prst="rect">
            <a:avLst/>
          </a:prstGeom>
        </p:spPr>
        <p:txBody>
          <a:bodyPr wrap="none">
            <a:spAutoFit/>
          </a:bodyPr>
          <a:lstStyle/>
          <a:p>
            <a:r>
              <a:rPr lang="en-GB" sz="2800" b="1" dirty="0">
                <a:solidFill>
                  <a:srgbClr val="008BDF"/>
                </a:solidFill>
              </a:rPr>
              <a:t>Examples of bioeconomy </a:t>
            </a:r>
            <a:r>
              <a:rPr lang="en-GB" sz="2800" b="1" dirty="0" err="1">
                <a:solidFill>
                  <a:srgbClr val="008BDF"/>
                </a:solidFill>
              </a:rPr>
              <a:t>feedstocks</a:t>
            </a:r>
            <a:r>
              <a:rPr lang="en-GB" sz="2800" b="1" dirty="0">
                <a:solidFill>
                  <a:srgbClr val="008BDF"/>
                </a:solidFill>
              </a:rPr>
              <a:t> (or raw materials) in the </a:t>
            </a:r>
            <a:r>
              <a:rPr lang="en-GB" sz="2800" b="1" dirty="0" err="1">
                <a:solidFill>
                  <a:srgbClr val="008BDF"/>
                </a:solidFill>
              </a:rPr>
              <a:t>agri</a:t>
            </a:r>
            <a:r>
              <a:rPr lang="en-GB" sz="2800" b="1" dirty="0">
                <a:solidFill>
                  <a:srgbClr val="008BDF"/>
                </a:solidFill>
              </a:rPr>
              <a:t>-food sector</a:t>
            </a:r>
            <a:endParaRPr lang="en-US" sz="2800" b="1" dirty="0">
              <a:solidFill>
                <a:srgbClr val="008BDF"/>
              </a:solidFill>
            </a:endParaRPr>
          </a:p>
        </p:txBody>
      </p:sp>
      <p:sp>
        <p:nvSpPr>
          <p:cNvPr id="8" name="Rectangle 7"/>
          <p:cNvSpPr/>
          <p:nvPr/>
        </p:nvSpPr>
        <p:spPr>
          <a:xfrm>
            <a:off x="482600" y="5669657"/>
            <a:ext cx="10566400" cy="923330"/>
          </a:xfrm>
          <a:prstGeom prst="rect">
            <a:avLst/>
          </a:prstGeom>
        </p:spPr>
        <p:txBody>
          <a:bodyPr wrap="square">
            <a:spAutoFit/>
          </a:bodyPr>
          <a:lstStyle/>
          <a:p>
            <a:r>
              <a:rPr lang="en-GB" dirty="0"/>
              <a:t>Source: Bio-based Industries Consortium (2019), Examples of bioeconomy </a:t>
            </a:r>
            <a:r>
              <a:rPr lang="en-GB" dirty="0" err="1"/>
              <a:t>feedstocks</a:t>
            </a:r>
            <a:r>
              <a:rPr lang="en-GB" dirty="0"/>
              <a:t>. </a:t>
            </a:r>
            <a:r>
              <a:rPr lang="en-GB" dirty="0">
                <a:hlinkClick r:id="rId4"/>
              </a:rPr>
              <a:t>https://ec.europa.eu/knowledge4policy/glossary/feedstock_en</a:t>
            </a:r>
            <a:endParaRPr lang="en-GB" dirty="0"/>
          </a:p>
          <a:p>
            <a:endParaRPr lang="en-GB" dirty="0"/>
          </a:p>
        </p:txBody>
      </p:sp>
      <p:sp>
        <p:nvSpPr>
          <p:cNvPr id="9" name="Textfeld 1">
            <a:extLst>
              <a:ext uri="{FF2B5EF4-FFF2-40B4-BE49-F238E27FC236}">
                <a16:creationId xmlns:a16="http://schemas.microsoft.com/office/drawing/2014/main" id="{916C075C-E486-8B40-A758-F39602688645}"/>
              </a:ext>
            </a:extLst>
          </p:cNvPr>
          <p:cNvSpPr txBox="1"/>
          <p:nvPr/>
        </p:nvSpPr>
        <p:spPr>
          <a:xfrm>
            <a:off x="6070600" y="240798"/>
            <a:ext cx="6096000" cy="584775"/>
          </a:xfrm>
          <a:prstGeom prst="rect">
            <a:avLst/>
          </a:prstGeom>
          <a:noFill/>
        </p:spPr>
        <p:txBody>
          <a:bodyPr wrap="square" rtlCol="0">
            <a:spAutoFit/>
          </a:bodyPr>
          <a:lstStyle/>
          <a:p>
            <a:pPr algn="r"/>
            <a:r>
              <a:rPr lang="en-GB" sz="3200">
                <a:solidFill>
                  <a:schemeClr val="bg1"/>
                </a:solidFill>
                <a:latin typeface="Trebuchet MS" panose="020B0603020202020204"/>
                <a:ea typeface="+mj-ea"/>
                <a:cs typeface="+mj-cs"/>
              </a:rPr>
              <a:t>Agriculture feedstock</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42976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0" y="0"/>
            <a:ext cx="9643079" cy="6302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253017" y="29934"/>
            <a:ext cx="6096000" cy="1077218"/>
          </a:xfrm>
          <a:prstGeom prst="rect">
            <a:avLst/>
          </a:prstGeom>
          <a:noFill/>
        </p:spPr>
        <p:txBody>
          <a:bodyPr wrap="square" rtlCol="0">
            <a:spAutoFit/>
          </a:bodyPr>
          <a:lstStyle/>
          <a:p>
            <a:r>
              <a:rPr lang="en-GB" sz="3200" dirty="0">
                <a:solidFill>
                  <a:schemeClr val="bg1"/>
                </a:solidFill>
                <a:latin typeface="Trebuchet MS" panose="020B0603020202020204"/>
                <a:ea typeface="+mj-ea"/>
                <a:cs typeface="+mj-cs"/>
              </a:rPr>
              <a:t>Agriculture = A plethora of biological resources</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6106886" cy="1076411"/>
          </a:xfrm>
          <a:prstGeom prst="rect">
            <a:avLst/>
          </a:prstGeom>
        </p:spPr>
      </p:pic>
      <p:sp>
        <p:nvSpPr>
          <p:cNvPr id="14" name="Content Placeholder 3">
            <a:extLst>
              <a:ext uri="{FF2B5EF4-FFF2-40B4-BE49-F238E27FC236}">
                <a16:creationId xmlns:a16="http://schemas.microsoft.com/office/drawing/2014/main" id="{D984212C-B042-4230-A586-0C1E82DFD53F}"/>
              </a:ext>
            </a:extLst>
          </p:cNvPr>
          <p:cNvSpPr txBox="1">
            <a:spLocks/>
          </p:cNvSpPr>
          <p:nvPr/>
        </p:nvSpPr>
        <p:spPr>
          <a:xfrm>
            <a:off x="7046540" y="1767834"/>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 farming industry is </a:t>
            </a:r>
            <a:r>
              <a:rPr kumimoji="0" lang="en-GB" sz="18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inextricably linked </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with the </a:t>
            </a:r>
            <a:r>
              <a:rPr kumimoji="0" lang="en-GB" sz="18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organic process</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and the </a:t>
            </a:r>
            <a:r>
              <a:rPr kumimoji="0" lang="en-GB" sz="180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circular flow</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of life on earth</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Agricultural practices involve harnessing natural processes to produce food. </a:t>
            </a:r>
            <a:endParaRPr lang="en-GB" dirty="0">
              <a:solidFill>
                <a:sysClr val="windowText" lastClr="000000">
                  <a:lumMod val="75000"/>
                  <a:lumOff val="25000"/>
                </a:sysClr>
              </a:solidFill>
              <a:latin typeface="Trebuchet MS" panose="020B0603020202020204"/>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These processes create both intentional produce (fruit/vegetable) and indirect waste </a:t>
            </a:r>
            <a:r>
              <a:rPr lang="en-GB" dirty="0">
                <a:solidFill>
                  <a:sysClr val="windowText" lastClr="000000">
                    <a:lumMod val="75000"/>
                    <a:lumOff val="25000"/>
                  </a:sysClr>
                </a:solidFill>
                <a:latin typeface="Trebuchet MS" panose="020B0603020202020204"/>
              </a:rPr>
              <a:t>(o</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range peels/ wheat straw)</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GB" dirty="0">
                <a:solidFill>
                  <a:sysClr val="windowText" lastClr="000000">
                    <a:lumMod val="75000"/>
                    <a:lumOff val="25000"/>
                  </a:sysClr>
                </a:solidFill>
                <a:latin typeface="Trebuchet MS" panose="020B0603020202020204"/>
              </a:rPr>
              <a:t>Bioeconomy = w</a:t>
            </a:r>
            <a:r>
              <a:rPr kumimoji="0" lang="en-GB" sz="1800" b="0" i="0" u="none" strike="noStrike" kern="1200" cap="none" spc="0" normalizeH="0" baseline="0" noProof="0" dirty="0" err="1">
                <a:ln>
                  <a:noFill/>
                </a:ln>
                <a:solidFill>
                  <a:sysClr val="windowText" lastClr="000000">
                    <a:lumMod val="75000"/>
                    <a:lumOff val="25000"/>
                  </a:sysClr>
                </a:solidFill>
                <a:effectLst/>
                <a:uLnTx/>
                <a:uFillTx/>
                <a:latin typeface="Trebuchet MS" panose="020B0603020202020204"/>
                <a:ea typeface="+mn-ea"/>
                <a:cs typeface="+mn-cs"/>
              </a:rPr>
              <a:t>aste</a:t>
            </a:r>
            <a:r>
              <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 </a:t>
            </a:r>
            <a:r>
              <a:rPr lang="en-GB" dirty="0">
                <a:solidFill>
                  <a:sysClr val="windowText" lastClr="000000">
                    <a:lumMod val="75000"/>
                    <a:lumOff val="25000"/>
                  </a:sysClr>
                </a:solidFill>
                <a:latin typeface="Trebuchet MS" panose="020B0603020202020204"/>
              </a:rPr>
              <a:t>as an opportunity/resource.</a:t>
            </a:r>
            <a:endParaRPr kumimoji="0" lang="en-GB"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A34900E8-8C47-430E-8096-F1B9A7883B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8966" y="1098704"/>
            <a:ext cx="5615857" cy="5219035"/>
          </a:xfrm>
          <a:prstGeom prst="rect">
            <a:avLst/>
          </a:prstGeom>
        </p:spPr>
      </p:pic>
      <p:sp>
        <p:nvSpPr>
          <p:cNvPr id="5" name="TextBox 4">
            <a:extLst>
              <a:ext uri="{FF2B5EF4-FFF2-40B4-BE49-F238E27FC236}">
                <a16:creationId xmlns:a16="http://schemas.microsoft.com/office/drawing/2014/main" id="{3D74BDAC-D6B9-446F-96A8-78627F9B5C4F}"/>
              </a:ext>
            </a:extLst>
          </p:cNvPr>
          <p:cNvSpPr txBox="1"/>
          <p:nvPr/>
        </p:nvSpPr>
        <p:spPr>
          <a:xfrm>
            <a:off x="271317" y="6263377"/>
            <a:ext cx="5981700" cy="369332"/>
          </a:xfrm>
          <a:prstGeom prst="rect">
            <a:avLst/>
          </a:prstGeom>
          <a:noFill/>
        </p:spPr>
        <p:txBody>
          <a:bodyPr wrap="square" rtlCol="0">
            <a:spAutoFit/>
          </a:bodyPr>
          <a:lstStyle/>
          <a:p>
            <a:r>
              <a:rPr lang="en-GB" dirty="0"/>
              <a:t>Diagram showing circular flow of bio materials (</a:t>
            </a:r>
            <a:r>
              <a:rPr lang="en-GB" dirty="0" err="1"/>
              <a:t>Biovale</a:t>
            </a:r>
            <a:r>
              <a:rPr lang="en-GB" dirty="0"/>
              <a:t>, 2020) </a:t>
            </a:r>
          </a:p>
        </p:txBody>
      </p:sp>
    </p:spTree>
    <p:extLst>
      <p:ext uri="{BB962C8B-B14F-4D97-AF65-F5344CB8AC3E}">
        <p14:creationId xmlns:p14="http://schemas.microsoft.com/office/powerpoint/2010/main" val="12729899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C96350-CC1C-4997-8433-5E8EFB8CC034}">
  <ds:schemaRefs>
    <ds:schemaRef ds:uri="http://purl.org/dc/terms/"/>
    <ds:schemaRef ds:uri="http://purl.org/dc/dcmitype/"/>
    <ds:schemaRef ds:uri="d0a049c0-0b5b-40dc-bb16-5c3182e846c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4003685-F6DD-41ED-8A2E-EA926CFC0C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6040</TotalTime>
  <Words>6571</Words>
  <Application>Microsoft Macintosh PowerPoint</Application>
  <PresentationFormat>Widescreen</PresentationFormat>
  <Paragraphs>429</Paragraphs>
  <Slides>21</Slides>
  <Notes>21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Calibri</vt:lpstr>
      <vt:lpstr>Calibri Light</vt:lpstr>
      <vt:lpstr>Georgia</vt:lpstr>
      <vt:lpstr>Lucida Grande</vt:lpstr>
      <vt:lpstr>Open Sans</vt:lpstr>
      <vt:lpstr>Roboto</vt:lpstr>
      <vt:lpstr>Roboto Light</vt:lpstr>
      <vt:lpstr>Roboto Medium</vt:lpstr>
      <vt:lpstr>Times New Roman</vt:lpstr>
      <vt:lpstr>Trebuchet MS</vt:lpstr>
      <vt:lpstr>Wingdings 3</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376</cp:revision>
  <dcterms:created xsi:type="dcterms:W3CDTF">2019-05-22T07:43:42Z</dcterms:created>
  <dcterms:modified xsi:type="dcterms:W3CDTF">2020-11-13T10:29:58Z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