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notesMasterIdLst>
    <p:notesMasterId r:id="rId26"/>
  </p:notesMasterIdLst>
  <p:sldIdLst>
    <p:sldId id="337" r:id="rId5"/>
    <p:sldId id="345" r:id="rId6"/>
    <p:sldId id="351" r:id="rId7"/>
    <p:sldId id="352" r:id="rId8"/>
    <p:sldId id="353" r:id="rId9"/>
    <p:sldId id="354" r:id="rId10"/>
    <p:sldId id="347" r:id="rId11"/>
    <p:sldId id="346" r:id="rId12"/>
    <p:sldId id="322" r:id="rId13"/>
    <p:sldId id="329" r:id="rId14"/>
    <p:sldId id="332" r:id="rId15"/>
    <p:sldId id="333" r:id="rId16"/>
    <p:sldId id="324" r:id="rId17"/>
    <p:sldId id="338" r:id="rId18"/>
    <p:sldId id="339" r:id="rId19"/>
    <p:sldId id="340" r:id="rId20"/>
    <p:sldId id="355" r:id="rId21"/>
    <p:sldId id="356" r:id="rId22"/>
    <p:sldId id="341" r:id="rId23"/>
    <p:sldId id="343" r:id="rId24"/>
    <p:sldId id="34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187" userDrawn="1">
          <p15:clr>
            <a:srgbClr val="A4A3A4"/>
          </p15:clr>
        </p15:guide>
        <p15:guide id="9" pos="2887" userDrawn="1">
          <p15:clr>
            <a:srgbClr val="A4A3A4"/>
          </p15:clr>
        </p15:guide>
        <p15:guide id="10" orient="horz" pos="3294" userDrawn="1">
          <p15:clr>
            <a:srgbClr val="A4A3A4"/>
          </p15:clr>
        </p15:guide>
        <p15:guide id="11" orient="horz" pos="981" userDrawn="1">
          <p15:clr>
            <a:srgbClr val="A4A3A4"/>
          </p15:clr>
        </p15:guide>
        <p15:guide id="12" orient="horz" pos="3634" userDrawn="1">
          <p15:clr>
            <a:srgbClr val="A4A3A4"/>
          </p15:clr>
        </p15:guide>
        <p15:guide id="13" pos="26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DF"/>
    <a:srgbClr val="FFED00"/>
    <a:srgbClr val="FFFFFF"/>
    <a:srgbClr val="A2C300"/>
    <a:srgbClr val="3D8400"/>
    <a:srgbClr val="FABA00"/>
    <a:srgbClr val="80CCDF"/>
    <a:srgbClr val="AE0917"/>
    <a:srgbClr val="F5F5F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1" autoAdjust="0"/>
    <p:restoredTop sz="86497" autoAdjust="0"/>
  </p:normalViewPr>
  <p:slideViewPr>
    <p:cSldViewPr snapToGrid="0" snapToObjects="1">
      <p:cViewPr varScale="1">
        <p:scale>
          <a:sx n="99" d="100"/>
          <a:sy n="99" d="100"/>
        </p:scale>
        <p:origin x="234" y="84"/>
      </p:cViewPr>
      <p:guideLst>
        <p:guide orient="horz" pos="890"/>
        <p:guide pos="3840"/>
        <p:guide pos="438"/>
        <p:guide pos="7219"/>
        <p:guide orient="horz" pos="618"/>
        <p:guide orient="horz" pos="4020"/>
        <p:guide orient="horz" pos="4156"/>
        <p:guide orient="horz" pos="187"/>
        <p:guide pos="2887"/>
        <p:guide orient="horz" pos="3294"/>
        <p:guide orient="horz" pos="981"/>
        <p:guide orient="horz" pos="3634"/>
        <p:guide pos="26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3DD78-1EB4-8045-97D6-FF50959E5DC9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ABF1-A5E8-FF4C-953A-B9DDF0BF59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87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riant.com/en/Business-Units/New-Businesses/Biotech-and-Biobased-Chemicals/Sunliquid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nvironment/2018/nov/28/one-in-six-pints-of-milk-thrown-away-each-year-study-show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miterro.com/pages/mission" TargetMode="External"/><Relationship Id="rId4" Type="http://schemas.openxmlformats.org/officeDocument/2006/relationships/hyperlink" Target="https://www.businessinsider.com/fast-fashion-environmental-impact-pollution-emissions-waste-water-2019-10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ictimes.indiatimes.com/news/science/chocolate-production-may-be-harming-environment-study/articleshow/63577769.cms?from=md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reenbiz.com/article/scientists-around-world-are-turning-agricultural-waste-food-packaging-and-skincare-products" TargetMode="External"/><Relationship Id="rId4" Type="http://schemas.openxmlformats.org/officeDocument/2006/relationships/hyperlink" Target="https://www.jamescropper.com/news/2014-01-17-sweet-innovation-as-cocoa-waste-is-transformed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journal.ie/eurostat-ireland-covered-by-the-most-grasslands-in-europe-1148673-Oct2013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hys.org/news/2019-05-ireland-grass-fed-biorefinery-road-farmers.html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gsci.oregonstate.edu/sites/agsci.oregonstate.edu/files/bioenergy/generations-of-biofuels-v1.3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fLNRr2lFcg?list=UUY-frt3uTqgVZW-DLjoo5b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innovation-regions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bioeconomy/pdf/ec_bioeconomy_strategy_2018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fRN_hHeIK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research/bioeconomy/pdf/ec_bioeconomy_strategy_2018.pdf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news/new-bioeconomy-strategy-sustainable-europe-2018-oct-11-0_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02.safelinks.protection.outlook.com/?url=https://www.sciencedirect.com/science/article/abs/pii/S0921800918308115&amp;data=02|01|elsa.joao@strath.ac.uk|cd9b09a7de14463d665608d813a81961|631e0763153347eba5cd0457bee5944e|0|0|637280960594483913&amp;sdata=OF9qjOzeXVu24IZ6RuYTJiWurAzaY5DX79fuy8fdPgw=&amp;reserved=0" TargetMode="External"/><Relationship Id="rId5" Type="http://schemas.openxmlformats.org/officeDocument/2006/relationships/hyperlink" Target="https://eur02.safelinks.protection.outlook.com/?url=https://www.sciencedirect.com/science/article/pii/S0921800918317178&amp;data=02|01|elsa.joao@strath.ac.uk|cd9b09a7de14463d665608d813a81961|631e0763153347eba5cd0457bee5944e|0|0|637280960594483913&amp;sdata=s3f/d0i6XeeboMqvkuRQhNF+nw7GQKpjQBfvA37wysg=&amp;reserved=0" TargetMode="External"/><Relationship Id="rId4" Type="http://schemas.openxmlformats.org/officeDocument/2006/relationships/hyperlink" Target="https://ec.europa.eu/research/bioeconomy/pdf/ec_bioeconomy_actions_2018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fcc.co.uk/news-big-bioeconomy-challenges-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по-конкретно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уводния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11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11 и 22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дълго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52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44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група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усетят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по-непосредствените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бързо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променящия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сезонните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цикли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отрицателно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събират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реколтата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дъжд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дъжд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добитъка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навън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лошо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конкуренция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по-глобалния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производители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адаптират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диверсифицират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конкурират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Възползването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идват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възприемането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процъфтяващи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Възходът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веганството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произтичащите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диетични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следващите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традиционно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консумация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човека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наложи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променят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методите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Vittuari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2011.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Macedonia discovering a green economy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Osservatorio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Balcani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Caucaso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Transeuropa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[online]. https://www.balcanicaucaso.org/eng/Areas/North-Macedonia/Macedonia-discovering-a-green-economy-104620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92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предвид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голямо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практики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решаващо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значение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искаме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изградим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1, 2, 6, 7, 12, 13 и 15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ЦУР1: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Прекратяване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бедността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доходи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аграрната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по-ефективен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бедността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отколкото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Nhemachena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al, 2018)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подкрепяме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по-устойчив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подход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популяризирани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можем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извървим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дълъг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помогнем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заложени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Nhemachena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Matchaya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G.,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Nhemachena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C.R.,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Karuaihe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Muchara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B. and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Nhlengethwa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S., 2018.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Измерване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изходния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индекс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ьа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Южна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Африка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10 (3),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.849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The Founder Institute.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https://fi.co/insight/17-companies-helping-meet-the-17-un-sustainable-development-goals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360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илюстрира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остатъци.Замърсяването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огромен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океани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около 8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изтичат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океаните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крайбрежните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обезпокоителен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фактът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издържат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стотици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разпаднат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(Parker, 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тайванската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eTouchic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Innovation Company Limited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обхванат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отдалечат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конвенционалните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2015 г.).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комбинира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оризовите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люспи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смола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влакнест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композитен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строителен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(FPC ™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Fiber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Particulate Composite),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конвенционалните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2020). FPC ™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настоящите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формоване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2020).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биохибридни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огнеустойчиви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изолационни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характеристики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привлекателен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строителен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2020). FPC ™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разложи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парникови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газове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Биопластмасите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PLA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полимлечната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киселина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конкурират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царевицата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200 000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биопластмаси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PLA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250 000-350 000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FPC ™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конкурира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2020).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снимката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можем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FPC ™. Това,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вълнуваща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масивът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(2015).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[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Брюксел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.1–44. https://www.biovale.org/wp-content/uploads/2015/11/Bioeconomy-in-everyday-life-2015.pdf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(2020) What is FPC™?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eTouchic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Innovation Company Limited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http://www.etouchic.com/en/waste-management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Parker, L. (2019)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кризата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National Geographic, 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юни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2019.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https://www.nationalgeographic.com/environment/habitats/plastic-pollution/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648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Продължаващата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двигатели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човека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инвестират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постигнем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посочени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ЦУР.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обработваеми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Sunliquid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Biofuel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пшенична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Швейцарската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Clariant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демонстрационна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инсталация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биоетанол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пшенична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помощта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ензими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лигноцелулозата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растителните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й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захарни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молекули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служат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дрожди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гъбите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ферментират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алкохол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първокласния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бензин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бензинови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двигатели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(Clariant, 2020).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известно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проявяват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етанол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лигноцелулозни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конкурират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фуражни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достатъчни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сегашните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практики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случая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останала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зърнени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(Clariant, 2020). Около 240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зърнена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ЕС.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Понастоящем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Дългосрочните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проучвания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60%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взети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разположение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по-нататъшна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около 25%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прогнозираното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бензин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ЕС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заменено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етанол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2020 г.,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излишък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етанол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играе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благоприятен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автомобилен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(Clariant, 2020).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Clariant. 2020.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Sunliquid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https://www.clariant.com/en/Business-Units/New-Businesses/Biotech-and-Biobased-Chemicals/Sunliquid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449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1,3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милиарда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попадат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сметищата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3,3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милиарда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парникови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газове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тях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128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мляко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(Mi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2020).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позволява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мляко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започва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мляко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ферментира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обезмаслява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мазнини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Впоследствие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обезводнява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сухо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мляко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пречиства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отстранят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известен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казеин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прахообразният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казеин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потапя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алкали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разтвор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прекарва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сярна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киселина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отстраняване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алкалите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накрая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разтягат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изплитат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(Mi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2020).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предвид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огромното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мляко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огромното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нашата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вълнуващ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ограничаване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вредното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Gross, A. S., 2018.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шеста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пинта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мляко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Guardian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nb-NO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28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ноември</a:t>
            </a:r>
            <a:r>
              <a:rPr lang="nb-NO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https://www.theguardian.com/environment/2018/nov/28/one-in-six-pints-of-milk-thrown-away-each-year-study-shows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McFall-Johnsen, M.,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отколкото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взети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най-големите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влияе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Business Insider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21 October 2019.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https://www.businessinsider.com/fast-fashion-environmental-impact-pollution-emissions-waste-water-2019-10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2020.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Мисия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https://www.miterro.com/pages/mission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511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Шоколадът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деликатес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консумиран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цял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организация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2016 г.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4,25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зърна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(The Economic Times, 2018).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килограм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зърна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Райт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Британският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производител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Джеймс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Кропър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пионер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черупките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зърна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хартия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биорециклиране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изисква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изгаряне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постепенно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разграждане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обвивка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готовата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светлокафява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хартия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оцветител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избягвайки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необходимостта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оцветители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” (James Cropper plc, 2014).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обвивка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около 12%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самите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плодове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универсална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хартия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процеса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шоколад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значителен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опаковъчната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 (James Cropper pls, 2014)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Economic Times 2018.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шоколад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навреди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Проучване.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Economic Times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 </a:t>
            </a:r>
            <a:r>
              <a:rPr lang="nb-NO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April 2018.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https://economictimes.indiatimes.com/news/science/chocolate-production-may-be-harming-environment-study/articleshow/63577769.cms?from=mdr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James Cropper plc. 2014.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Сладки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трансформират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https://www.jamescropper.com/news/2014-01-17-sweet-innovation-as-cocoa-waste-is-transformed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Von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Dacre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J. S.,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пристрастеност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шоколад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улавя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фермери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бедност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Inside Over, 7 November 2019. https://www.insideover.com/society/how-your-chocolate-addiction-traps-cocoa-farmers-in-poverty.html.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Nirvana Creative Production House (2015)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месеца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юни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2015: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Какаова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хартия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Nirvana Creative Production House,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29 May 2015.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https://nirvanacph.com/2015/05/cacao-paper/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Wright, A.,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опаковки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грижа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GreenBiz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https://www.greenbiz.com/article/scientists-around-world-are-turning-agricultural-waste-food-packaging-and-skincare-products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Konstantas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Jeswani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H., Stamford, L., &amp;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Azapagic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A. (2018).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шоколад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Великобритания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Food Research International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it-IT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106: 1012-1025.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762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Изследователи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Университета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разработиха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Ирландия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рафинерия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мобилна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фибри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Сокът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суха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богата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питка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усвои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по-лесно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емисии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процеса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храносмилане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храненето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фуражи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соеви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зърна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(Phys.org, 2019).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по-ефективно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снабдяване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анаеробни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разградители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разгражда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(Phys.org, 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надява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емисиите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Ирландия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вносните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протеини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Finn, C. (2013)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Ирландия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наистина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градината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проучване.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TheJournal.ie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26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October 2013.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https://www.thejournal.ie/eurostat-ireland-covered-by-the-most-grasslands-in-europe-1148673-Oct2013/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Phys.org (2019)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Ирландия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Phys.org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15 May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2019.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https://phys.org/news/2019-05-ireland-grass-fed-biorefinery-road-farmers.html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306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вземат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предвид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варират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1, 2 и 3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 четиво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Immerzeel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D.J., Verweij, P.,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Hilst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F. and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Faaij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A.P. (2014), 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биоразнообразието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биоенергийни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най-новото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състояние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GCB Bioenergy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6:183-209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479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 четиво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Correa, D., Hawthorne, B.,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Fargione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J., Hill, J.,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Possingham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H., Thomas-Hall, S. and Schenk, P.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Renewable and Sustainable Energy Reviews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107: 250-263.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Oregan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State University (n.d.), Bioenergy Education Initiative.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https://agsci.oregonstate.edu/sites/agsci.oregonstate.edu/files/bioenergy/generations-of-biofuels-v1.3.pdf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322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чудесно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условия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фокусирането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условия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общностите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живеят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районите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добър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започнете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дискусия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Matís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Iceland (2017),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подход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райони.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https://youtu.be/JfLNRr2lFcg?list=UUY-frt3uTqgVZW-DLjoo5bA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Езиците за субтитри на видеото включват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български, латвийски, македонски, полски и румънски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02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Прегледайте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накратко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говори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610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участниците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170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BE-Rural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отворени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(OIP)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съвместно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Видземе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Курземе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изтъняване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изкоренени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свръхрастеж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изоставени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многогодишни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Струмица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Северна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Македония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битови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Шчецин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Висла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дребномащабния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разположени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Ковасна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Румъния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фрагментирани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окръга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машиностроене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BE-Rural (2020),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Иновационни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достъпен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https://be-rural.eu/innovation-regions/</a:t>
            </a:r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39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важна.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извън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избегне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стабилността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търговците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https://ec.europa.eu/research/bioeconomy/pdf/ec_bioeconomy_strategy_2018.pdf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50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контекст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портфолиото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дефинира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съхранение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насочени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(Bell et al., 2018).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Bell, J., Paula, L., Dodd, T.,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Németh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Nanou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C., Mega, V. and Campos, P. (2018).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Амбицията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изгради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водещата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Несигурните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изискват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Нови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биотехнологии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40: 25–30.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 и 9 секунди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):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https://www.youtube.com/watch?v=RfRN_hHeIKk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Езиците за субтитри на видеото включват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български, латвийски, македонски, полски и румънски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контекст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рамка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развитието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най-голяма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цялото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2018).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https://ec.europa.eu/research/bioeconomy/pdf/ec_bioeconomy_strategy_2018.pdf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011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574675" algn="l"/>
              </a:tabLst>
            </a:pP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специфични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 г.;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Допълнителна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https://ec.europa.eu/commission/news/new-bioeconomy-strategy-sustainable-europe-2018-oct-11-0_en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четива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EC (2018),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https://ec.europa.eu/research/bioeconomy/pdf/ec_bioeconomy_actions_2018.pdf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по-напреднало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162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143-156.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https://www.sciencedirect.com/science/article/pii/S0921800918317178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Vivien, F. D.,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Nieddu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Befort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N.,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Debref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R., &amp;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Отвличането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159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189-197.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https://www.sciencedirect.com/science/article/abs/pii/S0921800918308115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tabLst>
                <a:tab pos="57467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”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Преходът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сложен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кумулативни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нуждата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(EIA) и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(SEA).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положителни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йерархия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смекчаването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344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 четиво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Консултантите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</a:t>
            </a:r>
            <a:r>
              <a:rPr lang="en-U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</a:t>
            </a:r>
            <a:r>
              <a:rPr lang="bg-BG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ГОЛЕМИТЕ БИОИКОНОМИЧЕСКИ ПРЕДИЗВИКАТЕЛСТВА - ЧАСТ 2. </a:t>
            </a:r>
            <a:r>
              <a:rPr lang="en-US" sz="1800" i="1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https://www.nnfcc.co.uk/news-big-bioeconomy-challenges-2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Brownlie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(2013), IAIA fast tips No. 5 -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асоциация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(IAIA).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https://www.iaia.org/fasttips.php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Преходът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сложен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кумулативни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нуждата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(EIA) и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(SEA).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положителни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йерархия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смекчаването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67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Помолете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списък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 с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ледващият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списък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982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(2019),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https://ec.europa.eu/knowledge4policy/glossary/feedstock_en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24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развитието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неразривно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поток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играе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решаваща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разполага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практики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създават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умишлени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лодове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зеленчуци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портокалови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пшенична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Централната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изисква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разгледаме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обработваме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определени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можем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максимално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тях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извлечените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Препратки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Biovale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2020. 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https://www.biovale.org/the-bioeconomy/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54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31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83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3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0430-5261-0B44-BC17-AF2B392D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ADBDC5-09BB-5441-828B-0944121C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FDA93-8D01-4D42-AA75-015F0EB1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C604E3-4557-A04B-BF17-6EAA528A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CDACDCF-9AAF-174F-845E-0A0CEA63FF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4663" y="2063750"/>
            <a:ext cx="4616450" cy="3378200"/>
          </a:xfrm>
        </p:spPr>
        <p:txBody>
          <a:bodyPr/>
          <a:lstStyle/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0893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9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57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37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12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52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02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45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6862A-810B-F147-9F16-466B1301152E}" type="datetimeFigureOut">
              <a:rPr lang="de-DE" smtClean="0"/>
              <a:t>26.11.2020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55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hyperlink" Target="https://youtu.be/JfLNRr2lFcg?list=UUY-frt3uTqgVZW-DLjoo5bA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fLNRr2lFcg?feature=oembed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hyperlink" Target="https://be-rural.eu/innovation-regions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RN_hHeIKk?feature=oembed" TargetMode="Externa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RfRN_hHeIKk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knowledge4policy/glossary/feedstock_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3144033" y="0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089E2-1373-C34D-B297-36013F08ED63}"/>
              </a:ext>
            </a:extLst>
          </p:cNvPr>
          <p:cNvSpPr txBox="1"/>
          <p:nvPr/>
        </p:nvSpPr>
        <p:spPr>
          <a:xfrm>
            <a:off x="4100891" y="1433286"/>
            <a:ext cx="7129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3600" dirty="0">
                <a:solidFill>
                  <a:srgbClr val="FFED00"/>
                </a:solidFill>
              </a:rPr>
              <a:t>Земеделие и биоикономика</a:t>
            </a:r>
            <a:br>
              <a:rPr lang="en-GB" sz="3600" dirty="0">
                <a:solidFill>
                  <a:srgbClr val="FFED00"/>
                </a:solidFill>
              </a:rPr>
            </a:br>
            <a:endParaRPr lang="en-GB" sz="3600" dirty="0">
              <a:solidFill>
                <a:srgbClr val="FFED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652459" y="6192898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18" y="3492826"/>
            <a:ext cx="9052682" cy="23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3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1113322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82268" y="33207"/>
            <a:ext cx="6312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Защо биоикономиката е важна за </a:t>
            </a:r>
            <a:r>
              <a:rPr lang="ru-RU" sz="2800" b="1" spc="1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селското</a:t>
            </a:r>
            <a:r>
              <a:rPr lang="ru-RU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800" b="1" spc="1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стопанство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5870" cy="10850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FA9238-5CBF-4BF6-9882-12875A60DD3F}"/>
              </a:ext>
            </a:extLst>
          </p:cNvPr>
          <p:cNvSpPr txBox="1">
            <a:spLocks/>
          </p:cNvSpPr>
          <p:nvPr/>
        </p:nvSpPr>
        <p:spPr>
          <a:xfrm>
            <a:off x="366254" y="2314278"/>
            <a:ext cx="5446717" cy="3790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Нарастващи предизвикателства пред фермерите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</a:t>
            </a:r>
          </a:p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Необходимост от диверсификация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Нарастваща конкуренция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Климатични промени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Промяна на хранителните навици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Биоикономиката като възможност за справяне с тези предизвикателства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F4A0B0F-D0AB-4C03-8464-31AD40F3E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282268" y="1631379"/>
            <a:ext cx="4884347" cy="4295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0F1D5-7EDF-4D24-ACEB-6FA6C50A34B5}"/>
              </a:ext>
            </a:extLst>
          </p:cNvPr>
          <p:cNvSpPr txBox="1"/>
          <p:nvPr/>
        </p:nvSpPr>
        <p:spPr>
          <a:xfrm>
            <a:off x="6282269" y="5926416"/>
            <a:ext cx="388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Македонски фермер </a:t>
            </a:r>
            <a:r>
              <a:rPr lang="en-GB" dirty="0"/>
              <a:t>(</a:t>
            </a:r>
            <a:r>
              <a:rPr lang="en-GB" dirty="0" err="1"/>
              <a:t>Vittuari</a:t>
            </a:r>
            <a:r>
              <a:rPr lang="en-GB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81402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06886" y="-2"/>
            <a:ext cx="6085113" cy="107641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268589" y="2201284"/>
            <a:ext cx="4931037" cy="3354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bg-BG" dirty="0" err="1">
                <a:latin typeface="Trebuchet MS" panose="020B0603020202020204"/>
              </a:rPr>
              <a:t>ЦУР</a:t>
            </a:r>
            <a:r>
              <a:rPr lang="en-US" dirty="0">
                <a:latin typeface="Trebuchet MS" panose="020B0603020202020204"/>
              </a:rPr>
              <a:t> 1: </a:t>
            </a:r>
            <a:r>
              <a:rPr lang="bg-BG" dirty="0">
                <a:latin typeface="Trebuchet MS" panose="020B0603020202020204"/>
              </a:rPr>
              <a:t>Да няма бедност</a:t>
            </a:r>
            <a:endParaRPr lang="en-US" dirty="0">
              <a:latin typeface="Trebuchet MS" panose="020B0603020202020204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bg-BG" dirty="0" err="1">
                <a:latin typeface="Trebuchet MS" panose="020B0603020202020204"/>
              </a:rPr>
              <a:t>ЦУР</a:t>
            </a:r>
            <a:r>
              <a:rPr lang="en-US" dirty="0">
                <a:latin typeface="Trebuchet MS" panose="020B0603020202020204"/>
              </a:rPr>
              <a:t> 2: </a:t>
            </a:r>
            <a:r>
              <a:rPr lang="bg-BG" dirty="0">
                <a:latin typeface="Trebuchet MS" panose="020B0603020202020204"/>
              </a:rPr>
              <a:t>Да няма глад</a:t>
            </a:r>
            <a:endParaRPr lang="en-US" dirty="0">
              <a:latin typeface="Trebuchet MS" panose="020B0603020202020204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bg-BG" dirty="0" err="1">
                <a:latin typeface="Trebuchet MS" panose="020B0603020202020204"/>
              </a:rPr>
              <a:t>ЦУР</a:t>
            </a:r>
            <a:r>
              <a:rPr lang="en-US" dirty="0">
                <a:latin typeface="Trebuchet MS" panose="020B0603020202020204"/>
              </a:rPr>
              <a:t> 6: </a:t>
            </a:r>
            <a:r>
              <a:rPr lang="bg-BG" dirty="0">
                <a:latin typeface="Trebuchet MS" panose="020B0603020202020204"/>
              </a:rPr>
              <a:t>Чиста вода и хигиена</a:t>
            </a:r>
            <a:endParaRPr lang="en-US" dirty="0">
              <a:latin typeface="Trebuchet MS" panose="020B0603020202020204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bg-BG" dirty="0" err="1">
                <a:latin typeface="Trebuchet MS" panose="020B0603020202020204"/>
              </a:rPr>
              <a:t>ЦУР</a:t>
            </a:r>
            <a:r>
              <a:rPr lang="en-US" dirty="0">
                <a:latin typeface="Trebuchet MS" panose="020B0603020202020204"/>
              </a:rPr>
              <a:t> 7: </a:t>
            </a:r>
            <a:r>
              <a:rPr lang="bg-BG" dirty="0">
                <a:latin typeface="Trebuchet MS" panose="020B0603020202020204"/>
              </a:rPr>
              <a:t>Достъпна и чиста енергия</a:t>
            </a:r>
            <a:endParaRPr lang="en-US" dirty="0">
              <a:latin typeface="Trebuchet MS" panose="020B0603020202020204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bg-BG" dirty="0" err="1">
                <a:latin typeface="Trebuchet MS" panose="020B0603020202020204"/>
              </a:rPr>
              <a:t>ЦУР</a:t>
            </a:r>
            <a:r>
              <a:rPr lang="en-US" dirty="0">
                <a:latin typeface="Trebuchet MS" panose="020B0603020202020204"/>
              </a:rPr>
              <a:t> 12: </a:t>
            </a:r>
            <a:r>
              <a:rPr lang="bg-BG" dirty="0">
                <a:latin typeface="Trebuchet MS" panose="020B0603020202020204"/>
              </a:rPr>
              <a:t>Отговорно потребление и производство</a:t>
            </a:r>
            <a:endParaRPr lang="en-US" dirty="0">
              <a:latin typeface="Trebuchet MS" panose="020B0603020202020204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bg-BG" dirty="0" err="1">
                <a:latin typeface="Trebuchet MS" panose="020B0603020202020204"/>
              </a:rPr>
              <a:t>ЦУР</a:t>
            </a:r>
            <a:r>
              <a:rPr lang="en-US" dirty="0">
                <a:latin typeface="Trebuchet MS" panose="020B0603020202020204"/>
              </a:rPr>
              <a:t> 13: </a:t>
            </a:r>
            <a:r>
              <a:rPr lang="bg-BG" dirty="0">
                <a:latin typeface="Trebuchet MS" panose="020B0603020202020204"/>
              </a:rPr>
              <a:t>Действия по отношение на климата</a:t>
            </a:r>
            <a:endParaRPr lang="en-US" dirty="0">
              <a:latin typeface="Trebuchet MS" panose="020B0603020202020204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bg-BG" dirty="0" err="1">
                <a:latin typeface="Trebuchet MS" panose="020B0603020202020204"/>
              </a:rPr>
              <a:t>ЦУР</a:t>
            </a:r>
            <a:r>
              <a:rPr lang="en-US" dirty="0">
                <a:latin typeface="Trebuchet MS" panose="020B0603020202020204"/>
              </a:rPr>
              <a:t> 15: </a:t>
            </a:r>
            <a:r>
              <a:rPr lang="bg-BG" dirty="0">
                <a:latin typeface="Trebuchet MS" panose="020B0603020202020204"/>
              </a:rPr>
              <a:t>Живот на сушата</a:t>
            </a:r>
            <a:endParaRPr lang="en-US" dirty="0">
              <a:latin typeface="Trebuchet MS" panose="020B0603020202020204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47200" y="214679"/>
            <a:ext cx="61068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Селско стопанство и </a:t>
            </a:r>
            <a:r>
              <a:rPr lang="bg-BG" sz="3400" b="1" spc="1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0"/>
            <a:ext cx="6106886" cy="107641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696A0B2-9588-9440-9A8F-A1AE5DD09EAD}"/>
              </a:ext>
            </a:extLst>
          </p:cNvPr>
          <p:cNvSpPr/>
          <p:nvPr/>
        </p:nvSpPr>
        <p:spPr>
          <a:xfrm>
            <a:off x="6155870" y="1557337"/>
            <a:ext cx="5304293" cy="4510717"/>
          </a:xfrm>
          <a:prstGeom prst="rect">
            <a:avLst/>
          </a:prstGeom>
          <a:solidFill>
            <a:srgbClr val="FABA00">
              <a:alpha val="10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EE3F43-1D49-AC41-9147-A5D867F350CA}"/>
              </a:ext>
            </a:extLst>
          </p:cNvPr>
          <p:cNvSpPr txBox="1"/>
          <p:nvPr/>
        </p:nvSpPr>
        <p:spPr>
          <a:xfrm>
            <a:off x="6613482" y="2155122"/>
            <a:ext cx="4325503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spcAft>
                <a:spcPts val="24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24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35520-0984-4914-9B2F-C8A85263A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604" y="1239604"/>
            <a:ext cx="6035563" cy="4828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9914F-2A39-42B2-986D-6B96014C31CD}"/>
              </a:ext>
            </a:extLst>
          </p:cNvPr>
          <p:cNvSpPr txBox="1"/>
          <p:nvPr/>
        </p:nvSpPr>
        <p:spPr>
          <a:xfrm>
            <a:off x="5199626" y="6068054"/>
            <a:ext cx="493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</a:t>
            </a:r>
            <a:r>
              <a:rPr lang="en-GB" b="1" dirty="0"/>
              <a:t>Source: </a:t>
            </a:r>
            <a:r>
              <a:rPr lang="en-GB" dirty="0"/>
              <a:t>The Founder Institute (2019) </a:t>
            </a:r>
          </a:p>
        </p:txBody>
      </p:sp>
    </p:spTree>
    <p:extLst>
      <p:ext uri="{BB962C8B-B14F-4D97-AF65-F5344CB8AC3E}">
        <p14:creationId xmlns:p14="http://schemas.microsoft.com/office/powerpoint/2010/main" val="306405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1076410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g-BG" sz="3200" dirty="0"/>
              <a:t>Биологично-базирани продукти, получени от селското стопанство</a:t>
            </a:r>
            <a:endParaRPr lang="de-DE" sz="32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303159" y="2918664"/>
            <a:ext cx="5803727" cy="35240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dirty="0">
                <a:latin typeface="Trebuchet MS" panose="020B0603020202020204"/>
              </a:rPr>
              <a:t>Всяка година около 8 милиона тона пластмасови отпадъци се изхвърлят в океаните от крайбрежните държави</a:t>
            </a:r>
            <a:r>
              <a:rPr lang="en-GB" dirty="0">
                <a:latin typeface="Trebuchet MS" panose="020B0603020202020204"/>
              </a:rPr>
              <a:t> (Parker, 2019).</a:t>
            </a:r>
          </a:p>
          <a:p>
            <a:pPr marL="342900" lvl="0" indent="-342900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dirty="0" err="1">
                <a:latin typeface="Trebuchet MS" panose="020B0603020202020204"/>
              </a:rPr>
              <a:t>FPC</a:t>
            </a:r>
            <a:r>
              <a:rPr lang="ru-RU" dirty="0">
                <a:latin typeface="Trebuchet MS" panose="020B0603020202020204"/>
              </a:rPr>
              <a:t> ™ е смес от 100% естествени съставки от отпадъчни селскостопански продукти и може да се използва като «пластмаса» с настоящите методи за формоване на пластмаса</a:t>
            </a:r>
            <a:r>
              <a:rPr lang="en-US" dirty="0">
                <a:latin typeface="Trebuchet MS" panose="020B0603020202020204"/>
              </a:rPr>
              <a:t> (</a:t>
            </a:r>
            <a:r>
              <a:rPr lang="en-GB" dirty="0" err="1"/>
              <a:t>eTic</a:t>
            </a:r>
            <a:r>
              <a:rPr lang="en-US" dirty="0">
                <a:latin typeface="Trebuchet MS" panose="020B0603020202020204"/>
              </a:rPr>
              <a:t>, </a:t>
            </a:r>
            <a:r>
              <a:rPr lang="en-GB" dirty="0">
                <a:solidFill>
                  <a:srgbClr val="414242"/>
                </a:solidFill>
                <a:latin typeface="Arial" panose="020B0604020202020204" pitchFamily="34" charset="0"/>
              </a:rPr>
              <a:t>2020</a:t>
            </a:r>
            <a:r>
              <a:rPr lang="en-US" dirty="0">
                <a:latin typeface="Trebuchet MS" panose="020B0603020202020204"/>
              </a:rPr>
              <a:t>).</a:t>
            </a:r>
          </a:p>
          <a:p>
            <a:pPr marL="342900" indent="-342900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Trebuchet MS" panose="020B0603020202020204"/>
              </a:rPr>
              <a:t>FPC™ </a:t>
            </a:r>
            <a:r>
              <a:rPr lang="ru-RU" dirty="0">
                <a:latin typeface="Trebuchet MS" panose="020B0603020202020204"/>
              </a:rPr>
              <a:t>е биоразградим материал и производството му не се конкурира с производството на храни </a:t>
            </a:r>
            <a:r>
              <a:rPr lang="en-US" dirty="0">
                <a:latin typeface="Trebuchet MS" panose="020B0603020202020204"/>
              </a:rPr>
              <a:t>(</a:t>
            </a:r>
            <a:r>
              <a:rPr lang="en-GB" dirty="0" err="1"/>
              <a:t>eTic</a:t>
            </a:r>
            <a:r>
              <a:rPr lang="en-US" dirty="0">
                <a:latin typeface="Trebuchet MS" panose="020B0603020202020204"/>
              </a:rPr>
              <a:t>, </a:t>
            </a:r>
            <a:r>
              <a:rPr lang="en-GB" dirty="0">
                <a:solidFill>
                  <a:srgbClr val="414242"/>
                </a:solidFill>
                <a:latin typeface="Arial" panose="020B0604020202020204" pitchFamily="34" charset="0"/>
              </a:rPr>
              <a:t>2020</a:t>
            </a:r>
            <a:r>
              <a:rPr lang="en-US" dirty="0">
                <a:latin typeface="Trebuchet MS" panose="020B0603020202020204"/>
              </a:rPr>
              <a:t>).</a:t>
            </a:r>
            <a:endParaRPr lang="en-GB" dirty="0">
              <a:latin typeface="Trebuchet MS" panose="020B0603020202020204"/>
            </a:endParaRP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en-US" dirty="0">
              <a:latin typeface="Trebuchet MS" panose="020B0603020202020204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352142" y="1295430"/>
            <a:ext cx="11212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spc="1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FPC™ (</a:t>
            </a:r>
            <a:r>
              <a:rPr lang="bg-BG" sz="3600" spc="1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Смес от влакнести частици</a:t>
            </a:r>
            <a:r>
              <a:rPr lang="en-GB" sz="3600" spc="1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) </a:t>
            </a:r>
            <a:r>
              <a:rPr lang="mr-IN" sz="3600" spc="1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–</a:t>
            </a:r>
            <a:r>
              <a:rPr lang="en-GB" sz="3600" spc="1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bg-BG" sz="3600" spc="1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биологична смес</a:t>
            </a:r>
            <a:r>
              <a:rPr lang="en-GB" sz="36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bg-BG" sz="3600" dirty="0">
                <a:solidFill>
                  <a:srgbClr val="0070C0"/>
                </a:solidFill>
                <a:latin typeface="Roboto Light" charset="0"/>
                <a:ea typeface="Roboto Light" charset="0"/>
                <a:cs typeface="Roboto Light" charset="0"/>
              </a:rPr>
              <a:t>от селскостопански отпадъци, която може да намали използването на пластмаси</a:t>
            </a:r>
            <a:endParaRPr lang="en-GB" sz="3600" spc="100" dirty="0">
              <a:solidFill>
                <a:srgbClr val="0070C0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06886" cy="1076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8C846F-1E8D-4302-83BD-AC7A0CC374C1}"/>
              </a:ext>
            </a:extLst>
          </p:cNvPr>
          <p:cNvSpPr txBox="1"/>
          <p:nvPr/>
        </p:nvSpPr>
        <p:spPr>
          <a:xfrm>
            <a:off x="6397620" y="5385604"/>
            <a:ext cx="5304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14242"/>
                </a:solidFill>
                <a:latin typeface="Arial" panose="020B0604020202020204" pitchFamily="34" charset="0"/>
              </a:rPr>
              <a:t>FPC™ </a:t>
            </a:r>
            <a:r>
              <a:rPr lang="ru-RU" dirty="0">
                <a:solidFill>
                  <a:srgbClr val="414242"/>
                </a:solidFill>
                <a:latin typeface="Arial" panose="020B0604020202020204" pitchFamily="34" charset="0"/>
              </a:rPr>
              <a:t>Пелети от остатъци от кафе, лен, бамбук и оризови люспи </a:t>
            </a:r>
            <a:r>
              <a:rPr lang="en-GB" dirty="0"/>
              <a:t>(</a:t>
            </a:r>
            <a:r>
              <a:rPr lang="en-GB" dirty="0" err="1"/>
              <a:t>eTic</a:t>
            </a:r>
            <a:r>
              <a:rPr lang="en-GB" dirty="0"/>
              <a:t>, </a:t>
            </a:r>
            <a:r>
              <a:rPr lang="en-GB" dirty="0">
                <a:solidFill>
                  <a:srgbClr val="414242"/>
                </a:solidFill>
                <a:latin typeface="Arial" panose="020B0604020202020204" pitchFamily="34" charset="0"/>
              </a:rPr>
              <a:t>2020</a:t>
            </a:r>
            <a:r>
              <a:rPr lang="en-GB" dirty="0"/>
              <a:t>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F21C21-F4E6-45F6-BBCD-BDC5E9F3B4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620" y="3173801"/>
            <a:ext cx="5552629" cy="20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10094" y="71383"/>
            <a:ext cx="6110176" cy="1084522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29979" y="201798"/>
            <a:ext cx="5753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Биогорива от отпадъци от слама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94"/>
            <a:ext cx="6106886" cy="10764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FD9422-A526-4C29-94AC-36FF3E7F894D}"/>
              </a:ext>
            </a:extLst>
          </p:cNvPr>
          <p:cNvSpPr txBox="1">
            <a:spLocks/>
          </p:cNvSpPr>
          <p:nvPr/>
        </p:nvSpPr>
        <p:spPr>
          <a:xfrm>
            <a:off x="386862" y="1631997"/>
            <a:ext cx="4141594" cy="44093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Биогоривата се получават от възобновяеми ресурси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Досега се използваше предимно захар от обработваеми култури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За да избегнат конкуренцията с производството на храна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вниманието на някои производители на биогорива се насочи към остатъчни материали, например слама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lvl="0">
              <a:buClr>
                <a:srgbClr val="90C226"/>
              </a:buClr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Само в ЕС всяка година се произвеждат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240 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милиона тона слама от зърнени култури като отпадъчен селскостопански продукт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(Clariant, 2020).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4E18D-0C47-4816-830E-0E512CFD9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188" y="1960828"/>
            <a:ext cx="7005980" cy="3183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AE63B6-42C6-45EB-9B99-27FD9EF3755E}"/>
              </a:ext>
            </a:extLst>
          </p:cNvPr>
          <p:cNvSpPr txBox="1"/>
          <p:nvPr/>
        </p:nvSpPr>
        <p:spPr>
          <a:xfrm>
            <a:off x="4762840" y="5212680"/>
            <a:ext cx="700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Диаграма, показваща</a:t>
            </a:r>
            <a:r>
              <a:rPr lang="en-GB" dirty="0"/>
              <a:t> </a:t>
            </a:r>
            <a:r>
              <a:rPr lang="bg-BG" dirty="0"/>
              <a:t>последователността на процеса за получаване на биогоривото</a:t>
            </a:r>
            <a:r>
              <a:rPr lang="en-GB" dirty="0"/>
              <a:t> </a:t>
            </a:r>
            <a:r>
              <a:rPr lang="en-GB" dirty="0" err="1"/>
              <a:t>Sunliquid</a:t>
            </a:r>
            <a:r>
              <a:rPr lang="en-GB" dirty="0"/>
              <a:t> (Clariant, 2020)</a:t>
            </a:r>
          </a:p>
        </p:txBody>
      </p:sp>
    </p:spTree>
    <p:extLst>
      <p:ext uri="{BB962C8B-B14F-4D97-AF65-F5344CB8AC3E}">
        <p14:creationId xmlns:p14="http://schemas.microsoft.com/office/powerpoint/2010/main" val="360305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555" y="1118894"/>
            <a:ext cx="4218445" cy="3593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B67C2-BA09-4FEC-B0C4-5291EE39F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105"/>
            <a:ext cx="6108721" cy="1079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7854B4-A720-4DB0-92EE-2C3C4DF6A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386" y="2915862"/>
            <a:ext cx="3656541" cy="276272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8D8153-AF44-48DF-AA3C-1154DFEF3BBD}"/>
              </a:ext>
            </a:extLst>
          </p:cNvPr>
          <p:cNvSpPr txBox="1">
            <a:spLocks/>
          </p:cNvSpPr>
          <p:nvPr/>
        </p:nvSpPr>
        <p:spPr>
          <a:xfrm>
            <a:off x="677334" y="1797809"/>
            <a:ext cx="4385554" cy="406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Всяка година се изхвърлят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16% </a:t>
            </a: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от млечните продукти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(Gross, 2018). </a:t>
            </a: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Модната индустрия е отговорна за 10% от емисиите на въглерод в света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(McFall-Johnsen, 2019)</a:t>
            </a: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За производството на една памучна риза са необходими около 700 галона вода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 (McFall-Johnsen, 2019). </a:t>
            </a: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Използването на излишното мляко за направа на дрехи намалява водата, намалява въглеродните емисии и намалява консумацията на вода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0DC47-0395-415E-A624-3175F913B897}"/>
              </a:ext>
            </a:extLst>
          </p:cNvPr>
          <p:cNvSpPr txBox="1"/>
          <p:nvPr/>
        </p:nvSpPr>
        <p:spPr>
          <a:xfrm>
            <a:off x="6439301" y="5678582"/>
            <a:ext cx="486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dirty="0"/>
              <a:t>Млечни фибри и тениска</a:t>
            </a:r>
            <a:r>
              <a:rPr lang="en-GB" dirty="0"/>
              <a:t> Mi </a:t>
            </a:r>
            <a:r>
              <a:rPr lang="en-GB" dirty="0" err="1"/>
              <a:t>Terro</a:t>
            </a:r>
            <a:r>
              <a:rPr lang="en-GB" dirty="0"/>
              <a:t> (Mi </a:t>
            </a:r>
            <a:r>
              <a:rPr lang="en-GB" dirty="0" err="1"/>
              <a:t>Terro</a:t>
            </a:r>
            <a:r>
              <a:rPr lang="en-GB" dirty="0"/>
              <a:t>, 2020)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1A831-C221-4265-B42E-78492045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943" y="38042"/>
            <a:ext cx="6108721" cy="10851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F60CEF-9EEA-46AF-A2A4-FF2E6B9C17B3}"/>
              </a:ext>
            </a:extLst>
          </p:cNvPr>
          <p:cNvSpPr/>
          <p:nvPr/>
        </p:nvSpPr>
        <p:spPr>
          <a:xfrm>
            <a:off x="6230943" y="42024"/>
            <a:ext cx="6083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dirty="0">
                <a:solidFill>
                  <a:schemeClr val="bg1"/>
                </a:solidFill>
              </a:rPr>
              <a:t>Тениски произведени от млечни отпадъци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F7E56-5ACF-4179-9D2F-75E9D8387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20" y="24910"/>
            <a:ext cx="6067383" cy="1069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B67C2-BA09-4FEC-B0C4-5291EE39F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105"/>
            <a:ext cx="6108721" cy="1079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1B821C-3100-49E5-8F82-0CFDDE2C44AF}"/>
              </a:ext>
            </a:extLst>
          </p:cNvPr>
          <p:cNvSpPr/>
          <p:nvPr/>
        </p:nvSpPr>
        <p:spPr>
          <a:xfrm>
            <a:off x="5611473" y="-40265"/>
            <a:ext cx="7061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</a:rPr>
              <a:t>Хартия от черупките на </a:t>
            </a:r>
          </a:p>
          <a:p>
            <a:pPr algn="ctr"/>
            <a:r>
              <a:rPr lang="bg-BG" sz="3600" dirty="0">
                <a:solidFill>
                  <a:schemeClr val="bg1"/>
                </a:solidFill>
              </a:rPr>
              <a:t>какаови зърна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FC2DDB-D35A-4C14-BD16-0E0FB1C47EB5}"/>
              </a:ext>
            </a:extLst>
          </p:cNvPr>
          <p:cNvSpPr txBox="1">
            <a:spLocks/>
          </p:cNvSpPr>
          <p:nvPr/>
        </p:nvSpPr>
        <p:spPr>
          <a:xfrm>
            <a:off x="639409" y="1837358"/>
            <a:ext cx="5469312" cy="4258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Потенциала на глобално затопляне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(GWP) 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на шоколада варира между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2.9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–4.2 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Кг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 CO2 </a:t>
            </a:r>
            <a:r>
              <a:rPr lang="bg-BG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екв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./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Кг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 (</a:t>
            </a:r>
            <a:r>
              <a:rPr lang="en-GB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Konstantas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 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и </a:t>
            </a:r>
            <a:r>
              <a:rPr lang="bg-BG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др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., 2018).</a:t>
            </a:r>
          </a:p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Според Международната организация за какао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, 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през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2016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 г са произведени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 4.25 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милиона тона какаови зърна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 (The Economic Times, 2018). </a:t>
            </a:r>
          </a:p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За да получат един паунд какаови зърна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, 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фермерите произвеждат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12 </a:t>
            </a: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пъти повече биомаса 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(Wright, 2019).</a:t>
            </a:r>
          </a:p>
          <a:p>
            <a:pPr lvl="0">
              <a:buClr>
                <a:srgbClr val="90C226"/>
              </a:buClr>
              <a:defRPr/>
            </a:pPr>
            <a:r>
              <a:rPr lang="bg-BG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Ако от черупките на какаовите зърна се произвежда хартия, този отпадъчен продукт може да се оползотвори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7F4C8-A731-474E-B6D4-42F01A6C7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878" y="1424711"/>
            <a:ext cx="2967298" cy="4450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CA1DCB-089F-494C-9639-F8879ED55880}"/>
              </a:ext>
            </a:extLst>
          </p:cNvPr>
          <p:cNvSpPr txBox="1"/>
          <p:nvPr/>
        </p:nvSpPr>
        <p:spPr>
          <a:xfrm>
            <a:off x="7132492" y="5875659"/>
            <a:ext cx="351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Хартия </a:t>
            </a:r>
            <a:r>
              <a:rPr lang="en-GB" dirty="0"/>
              <a:t>James Cropper (Nirvana Creative Production House, 2015)</a:t>
            </a:r>
          </a:p>
        </p:txBody>
      </p:sp>
    </p:spTree>
    <p:extLst>
      <p:ext uri="{BB962C8B-B14F-4D97-AF65-F5344CB8AC3E}">
        <p14:creationId xmlns:p14="http://schemas.microsoft.com/office/powerpoint/2010/main" val="1782146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B67C2-BA09-4FEC-B0C4-5291EE39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05"/>
            <a:ext cx="6108721" cy="107908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70CA5F-6FB9-41D4-9624-BA534801026C}"/>
              </a:ext>
            </a:extLst>
          </p:cNvPr>
          <p:cNvSpPr txBox="1">
            <a:spLocks/>
          </p:cNvSpPr>
          <p:nvPr/>
        </p:nvSpPr>
        <p:spPr>
          <a:xfrm>
            <a:off x="383822" y="1817126"/>
            <a:ext cx="3973943" cy="4819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0C226"/>
              </a:buClr>
              <a:defRPr/>
            </a:pPr>
            <a:r>
              <a:rPr lang="bg-BG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Био-рафинерията, използваща трева, </a:t>
            </a:r>
            <a:r>
              <a:rPr lang="ru-RU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разделя тревата на сок и фибри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algn="just">
              <a:buClr>
                <a:srgbClr val="90C226"/>
              </a:buClr>
              <a:defRPr/>
            </a:pPr>
            <a:r>
              <a:rPr lang="bg-BG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Сокът може да бъде превърнат в 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богати на протеини сухи блокчета, които биха могли да бъдат усвоени по-лесно от кравите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buClr>
                <a:srgbClr val="90C226"/>
              </a:buClr>
              <a:defRPr/>
            </a:pPr>
            <a:r>
              <a:rPr lang="bg-BG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Остатъчните фибри могат да бъдат преработени в устойчива алтернатива на синтетичния тор, или да бъдат използвани за по-ефективно захранване с гориво за анаеробни </a:t>
            </a:r>
            <a:r>
              <a:rPr lang="bg-BG" sz="2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дигестри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buClr>
                <a:srgbClr val="90C226"/>
              </a:buClr>
              <a:buNone/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(Phys.org, 2019). </a:t>
            </a:r>
          </a:p>
          <a:p>
            <a:pPr marL="0" indent="0">
              <a:buClr>
                <a:srgbClr val="90C226"/>
              </a:buClr>
              <a:buNone/>
              <a:defRPr/>
            </a:pPr>
            <a:endParaRPr lang="en-US" dirty="0">
              <a:solidFill>
                <a:sysClr val="window" lastClr="FFFFFF"/>
              </a:solidFill>
              <a:latin typeface="Trebuchet MS" panose="020B0603020202020204"/>
            </a:endParaRPr>
          </a:p>
          <a:p>
            <a:pPr marL="0" indent="0">
              <a:buClr>
                <a:srgbClr val="90C226"/>
              </a:buClr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377C1-A304-4A7E-B423-B98C40E49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27" y="1750979"/>
            <a:ext cx="6928540" cy="4157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43903-862D-4849-89C0-6D79A030FDA6}"/>
              </a:ext>
            </a:extLst>
          </p:cNvPr>
          <p:cNvSpPr txBox="1"/>
          <p:nvPr/>
        </p:nvSpPr>
        <p:spPr>
          <a:xfrm>
            <a:off x="4785627" y="5908103"/>
            <a:ext cx="624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Мобилна био-рафинерия, използваща трева </a:t>
            </a:r>
            <a:r>
              <a:rPr lang="en-GB" dirty="0"/>
              <a:t>(Phys.org, 2019).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39CB9-B5F9-43A1-987B-3A61331D6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220" y="-9105"/>
            <a:ext cx="7059780" cy="1072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117494-70FA-4F45-929F-2C1A7EFFA2FD}"/>
              </a:ext>
            </a:extLst>
          </p:cNvPr>
          <p:cNvSpPr/>
          <p:nvPr/>
        </p:nvSpPr>
        <p:spPr>
          <a:xfrm>
            <a:off x="5622773" y="-72776"/>
            <a:ext cx="5618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dirty="0">
                <a:solidFill>
                  <a:schemeClr val="bg1"/>
                </a:solidFill>
              </a:rPr>
              <a:t>Мобилна био-рафинерия, използваща трева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1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-42781"/>
            <a:ext cx="5891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Пример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Въздействието на биогоривата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41" y="1076411"/>
            <a:ext cx="59009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Immerzeel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 et al. (2014),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правят подробен преглед на въздействията на биологичното разнообразие при производство на култури за биоенергия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.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Авторите посочват, че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Arial" charset="0"/>
              <a:buChar char="•"/>
            </a:pP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Значението на първоначалното използване на земята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–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повечето негативни въздействия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се дължат на превръщането на естествената растителност в  култура за биогорива от първо поколение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Arial" charset="0"/>
              <a:buChar char="•"/>
            </a:pP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Културите имат различни въздействия </a:t>
            </a:r>
            <a:r>
              <a:rPr lang="mr-IN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–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в зависимост от  производство на биогорива от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bg-BG" sz="2000" dirty="0">
                <a:solidFill>
                  <a:schemeClr val="accent1">
                    <a:lumMod val="75000"/>
                  </a:schemeClr>
                </a:solidFill>
              </a:rPr>
              <a:t>-во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, 2</a:t>
            </a:r>
            <a:r>
              <a:rPr lang="bg-BG" sz="2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bg-BG" sz="2000" dirty="0" err="1">
                <a:solidFill>
                  <a:schemeClr val="accent1">
                    <a:lumMod val="75000"/>
                  </a:schemeClr>
                </a:solidFill>
              </a:rPr>
              <a:t>ро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g-BG" sz="2000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3</a:t>
            </a:r>
            <a:r>
              <a:rPr lang="bg-BG" sz="2000" dirty="0">
                <a:solidFill>
                  <a:schemeClr val="accent1">
                    <a:lumMod val="75000"/>
                  </a:schemeClr>
                </a:solidFill>
              </a:rPr>
              <a:t>-то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g-BG" sz="2000" dirty="0">
                <a:solidFill>
                  <a:schemeClr val="accent1">
                    <a:lumMod val="75000"/>
                  </a:schemeClr>
                </a:solidFill>
              </a:rPr>
              <a:t>поколение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Calibri Light" charset="0"/>
              <a:ea typeface="Times New Roman" charset="0"/>
              <a:cs typeface="Times New Roman" charset="0"/>
            </a:endParaRPr>
          </a:p>
          <a:p>
            <a:pPr marL="285750" indent="-285750" algn="just">
              <a:spcAft>
                <a:spcPts val="0"/>
              </a:spcAft>
              <a:buFont typeface="Arial" charset="0"/>
              <a:buChar char="•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въздействието върху биоразнообразието включва промяна на местообитанията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,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фрагментация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,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замърсяване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,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агресивни видове и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 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климатични промени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 (</a:t>
            </a:r>
            <a:r>
              <a:rPr lang="bg-BG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виж фигурата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)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269" y="890657"/>
            <a:ext cx="5671196" cy="491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309" y="5861623"/>
            <a:ext cx="6513690" cy="1002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19905" y="6214546"/>
            <a:ext cx="12605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(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Immerzeel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Calibri Light" charset="0"/>
                <a:ea typeface="Times New Roman" charset="0"/>
                <a:cs typeface="Times New Roman" charset="0"/>
              </a:rPr>
              <a:t> et al., 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583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-42781"/>
            <a:ext cx="5891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-во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, 2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-</a:t>
            </a:r>
            <a:r>
              <a:rPr lang="bg-BG" sz="2800" b="1" spc="100" dirty="0" err="1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ро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и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 3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-то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поколение биогорива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569" y="1073337"/>
            <a:ext cx="72108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2000" dirty="0"/>
              <a:t>Трите вида биогорива </a:t>
            </a:r>
            <a:r>
              <a:rPr lang="en-GB" sz="2000" dirty="0"/>
              <a:t>(</a:t>
            </a:r>
            <a:r>
              <a:rPr lang="bg-BG" sz="2000" dirty="0"/>
              <a:t>Държавен университет, Орегон</a:t>
            </a:r>
            <a:r>
              <a:rPr lang="en-GB" sz="2000" dirty="0"/>
              <a:t>, </a:t>
            </a:r>
            <a:r>
              <a:rPr lang="bg-BG" sz="2000" dirty="0"/>
              <a:t>н</a:t>
            </a:r>
            <a:r>
              <a:rPr lang="en-GB" sz="2000" dirty="0"/>
              <a:t>.</a:t>
            </a:r>
            <a:r>
              <a:rPr lang="bg-BG" sz="2000" dirty="0"/>
              <a:t>д</a:t>
            </a:r>
            <a:r>
              <a:rPr lang="en-GB" sz="2000" dirty="0"/>
              <a:t>.):</a:t>
            </a:r>
          </a:p>
          <a:p>
            <a:pPr>
              <a:spcAft>
                <a:spcPts val="0"/>
              </a:spcAft>
            </a:pPr>
            <a:endParaRPr lang="en-GB" sz="20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C00000"/>
                </a:solidFill>
              </a:rPr>
              <a:t>1</a:t>
            </a:r>
            <a:r>
              <a:rPr lang="bg-BG" sz="2000" dirty="0">
                <a:solidFill>
                  <a:srgbClr val="C00000"/>
                </a:solidFill>
              </a:rPr>
              <a:t>-во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bg-BG" sz="2000" dirty="0">
                <a:solidFill>
                  <a:srgbClr val="C00000"/>
                </a:solidFill>
              </a:rPr>
              <a:t>поколение биогорива </a:t>
            </a:r>
            <a:r>
              <a:rPr lang="en-GB" sz="2000" dirty="0"/>
              <a:t>(</a:t>
            </a:r>
            <a:r>
              <a:rPr lang="bg-BG" sz="2000" dirty="0"/>
              <a:t>например рапично олио</a:t>
            </a:r>
            <a:r>
              <a:rPr lang="en-GB" sz="2000" dirty="0"/>
              <a:t>, </a:t>
            </a:r>
            <a:r>
              <a:rPr lang="bg-BG" sz="2000" dirty="0"/>
              <a:t>слънчогледово олио</a:t>
            </a:r>
            <a:r>
              <a:rPr lang="en-GB" sz="2000" dirty="0"/>
              <a:t>, </a:t>
            </a:r>
            <a:r>
              <a:rPr lang="bg-BG" sz="2000" dirty="0"/>
              <a:t>цвекло,</a:t>
            </a:r>
            <a:r>
              <a:rPr lang="en-GB" sz="2000" dirty="0"/>
              <a:t> </a:t>
            </a:r>
            <a:r>
              <a:rPr lang="bg-BG" sz="2000" dirty="0"/>
              <a:t>захарна тръстика</a:t>
            </a:r>
            <a:r>
              <a:rPr lang="en-GB" sz="2000" dirty="0"/>
              <a:t>, </a:t>
            </a:r>
            <a:r>
              <a:rPr lang="bg-BG" sz="2000" dirty="0"/>
              <a:t>царевица</a:t>
            </a:r>
            <a:r>
              <a:rPr lang="en-GB" sz="2000" dirty="0"/>
              <a:t>, </a:t>
            </a:r>
            <a:r>
              <a:rPr lang="bg-BG" sz="2000" dirty="0"/>
              <a:t>картофи</a:t>
            </a:r>
            <a:r>
              <a:rPr lang="en-GB" sz="2000" dirty="0"/>
              <a:t>) – </a:t>
            </a:r>
            <a:r>
              <a:rPr lang="bg-BG" sz="2000" dirty="0"/>
              <a:t>основен недостатък</a:t>
            </a:r>
            <a:r>
              <a:rPr lang="en-GB" sz="2000" dirty="0"/>
              <a:t>: </a:t>
            </a:r>
            <a:r>
              <a:rPr lang="bg-BG" sz="2000" dirty="0"/>
              <a:t>получават се от биомаса, която също е източник на храна</a:t>
            </a:r>
            <a:r>
              <a:rPr lang="en-GB" sz="2000" dirty="0"/>
              <a:t>.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C00000"/>
                </a:solidFill>
              </a:rPr>
              <a:t>2</a:t>
            </a:r>
            <a:r>
              <a:rPr lang="bg-BG" sz="2000" dirty="0">
                <a:solidFill>
                  <a:srgbClr val="C00000"/>
                </a:solidFill>
              </a:rPr>
              <a:t>-</a:t>
            </a:r>
            <a:r>
              <a:rPr lang="bg-BG" sz="2000" dirty="0" err="1">
                <a:solidFill>
                  <a:srgbClr val="C00000"/>
                </a:solidFill>
              </a:rPr>
              <a:t>ро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bg-BG" sz="2000" dirty="0">
                <a:solidFill>
                  <a:srgbClr val="C00000"/>
                </a:solidFill>
              </a:rPr>
              <a:t>поколение биогорива </a:t>
            </a:r>
            <a:r>
              <a:rPr lang="en-GB" sz="2000" dirty="0"/>
              <a:t>(</a:t>
            </a:r>
            <a:r>
              <a:rPr lang="bg-BG" sz="2000" dirty="0"/>
              <a:t>например селскостопански и горски отпадъци</a:t>
            </a:r>
            <a:r>
              <a:rPr lang="en-GB" sz="2000" dirty="0"/>
              <a:t>)</a:t>
            </a:r>
            <a:r>
              <a:rPr lang="bg-BG" sz="2000" dirty="0"/>
              <a:t>,</a:t>
            </a:r>
            <a:r>
              <a:rPr lang="en-GB" sz="2000" dirty="0"/>
              <a:t> </a:t>
            </a:r>
            <a:r>
              <a:rPr lang="bg-BG" sz="2000" dirty="0"/>
              <a:t>те са не-хранителна</a:t>
            </a:r>
            <a:r>
              <a:rPr lang="en-GB" sz="2000" dirty="0"/>
              <a:t> </a:t>
            </a:r>
            <a:r>
              <a:rPr lang="bg-BG" sz="2000" dirty="0"/>
              <a:t>биомаса</a:t>
            </a:r>
            <a:r>
              <a:rPr lang="en-GB" sz="2000" dirty="0"/>
              <a:t>, </a:t>
            </a:r>
            <a:r>
              <a:rPr lang="bg-BG" sz="2000" dirty="0"/>
              <a:t>но все пак се конкурират с производството на храни</a:t>
            </a:r>
            <a:r>
              <a:rPr lang="en-GB" sz="2000" dirty="0"/>
              <a:t>.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C00000"/>
                </a:solidFill>
              </a:rPr>
              <a:t>3</a:t>
            </a:r>
            <a:r>
              <a:rPr lang="bg-BG" sz="2000" dirty="0">
                <a:solidFill>
                  <a:srgbClr val="C00000"/>
                </a:solidFill>
              </a:rPr>
              <a:t>-то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bg-BG" sz="2000" dirty="0">
                <a:solidFill>
                  <a:srgbClr val="C00000"/>
                </a:solidFill>
              </a:rPr>
              <a:t>поколение биогорива </a:t>
            </a:r>
            <a:r>
              <a:rPr lang="en-GB" sz="2000" dirty="0"/>
              <a:t>(</a:t>
            </a:r>
            <a:r>
              <a:rPr lang="bg-BG" sz="2000" dirty="0"/>
              <a:t>например</a:t>
            </a:r>
            <a:r>
              <a:rPr lang="en-GB" sz="2000" dirty="0"/>
              <a:t> </a:t>
            </a:r>
            <a:r>
              <a:rPr lang="bg-BG" sz="2000" dirty="0"/>
              <a:t>култивирани култури като водорасли</a:t>
            </a:r>
            <a:r>
              <a:rPr lang="en-GB" sz="2000" dirty="0"/>
              <a:t>) </a:t>
            </a:r>
            <a:r>
              <a:rPr lang="bg-BG" sz="2000" dirty="0"/>
              <a:t>представляват най-добрата възможност за алтернативно гориво,</a:t>
            </a:r>
            <a:r>
              <a:rPr lang="en-GB" sz="2000" dirty="0"/>
              <a:t> </a:t>
            </a:r>
            <a:r>
              <a:rPr lang="bg-BG" sz="2000" dirty="0"/>
              <a:t>тъй като не се конкурират с храните</a:t>
            </a:r>
            <a:r>
              <a:rPr lang="en-GB" sz="2000" dirty="0"/>
              <a:t>. </a:t>
            </a:r>
            <a:r>
              <a:rPr lang="bg-BG" sz="2000" dirty="0"/>
              <a:t>Водораслите могат да се отглеждат на места, неподходящи за културите от</a:t>
            </a:r>
            <a:r>
              <a:rPr lang="en-GB" sz="2000" dirty="0"/>
              <a:t> 1</a:t>
            </a:r>
            <a:r>
              <a:rPr lang="bg-BG" sz="2000" dirty="0"/>
              <a:t>-во</a:t>
            </a:r>
            <a:r>
              <a:rPr lang="en-GB" sz="2000" dirty="0"/>
              <a:t> </a:t>
            </a:r>
            <a:r>
              <a:rPr lang="bg-BG" sz="2000" dirty="0"/>
              <a:t>и</a:t>
            </a:r>
            <a:r>
              <a:rPr lang="en-GB" sz="2000" dirty="0"/>
              <a:t> 2</a:t>
            </a:r>
            <a:r>
              <a:rPr lang="bg-BG" sz="2000" dirty="0"/>
              <a:t>-</a:t>
            </a:r>
            <a:r>
              <a:rPr lang="bg-BG" sz="2000" dirty="0" err="1"/>
              <a:t>ро</a:t>
            </a:r>
            <a:r>
              <a:rPr lang="en-GB" sz="2000" dirty="0"/>
              <a:t> </a:t>
            </a:r>
            <a:r>
              <a:rPr lang="bg-BG" sz="2000" dirty="0"/>
              <a:t>поколение</a:t>
            </a:r>
            <a:r>
              <a:rPr lang="en-GB" sz="2000" dirty="0"/>
              <a:t>, </a:t>
            </a:r>
            <a:r>
              <a:rPr lang="bg-BG" sz="2000" dirty="0"/>
              <a:t>което би намалило консумацията на вода и обработваема земя</a:t>
            </a:r>
            <a:r>
              <a:rPr lang="en-GB" sz="2000" dirty="0"/>
              <a:t>. </a:t>
            </a:r>
            <a:r>
              <a:rPr lang="bg-BG" sz="2000" dirty="0"/>
              <a:t>Освен това те могат да бъдат отглеждани в канализационни води</a:t>
            </a:r>
            <a:r>
              <a:rPr lang="en-GB" sz="2000" dirty="0"/>
              <a:t>, </a:t>
            </a:r>
            <a:r>
              <a:rPr lang="bg-BG" sz="2000" dirty="0"/>
              <a:t>отпадъчни води</a:t>
            </a:r>
            <a:r>
              <a:rPr lang="en-GB" sz="2000" dirty="0"/>
              <a:t> </a:t>
            </a:r>
            <a:r>
              <a:rPr lang="bg-BG" sz="2000" dirty="0"/>
              <a:t>и солени води</a:t>
            </a:r>
            <a:r>
              <a:rPr lang="en-GB" sz="2000" dirty="0"/>
              <a:t>. </a:t>
            </a:r>
          </a:p>
        </p:txBody>
      </p:sp>
      <p:pic>
        <p:nvPicPr>
          <p:cNvPr id="7" name="Picture 6" descr="../../../../Desktop/Screen%20Shot%202020-07-19%20at%2009.27.3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115" y="1030556"/>
            <a:ext cx="4735396" cy="3152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392115" y="4148723"/>
            <a:ext cx="47353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Ферма за производство на енергия от водорасли в Австралия</a:t>
            </a: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(Algae </a:t>
            </a:r>
            <a:r>
              <a:rPr lang="en-GB" dirty="0" err="1">
                <a:solidFill>
                  <a:srgbClr val="0054A6"/>
                </a:solidFill>
                <a:latin typeface="Lucida Grande" charset="0"/>
                <a:ea typeface="Times New Roman" charset="0"/>
              </a:rPr>
              <a:t>Biotechnolog</a:t>
            </a: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 Laboratory, </a:t>
            </a:r>
            <a:r>
              <a:rPr lang="bg-BG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Университета в Куинсланд</a:t>
            </a: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, </a:t>
            </a:r>
            <a:r>
              <a:rPr lang="bg-BG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Австралия</a:t>
            </a: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). </a:t>
            </a:r>
          </a:p>
          <a:p>
            <a:pPr>
              <a:spcAft>
                <a:spcPts val="0"/>
              </a:spcAft>
            </a:pPr>
            <a:endParaRPr lang="en-GB" sz="1000" dirty="0">
              <a:solidFill>
                <a:srgbClr val="0054A6"/>
              </a:solidFill>
              <a:latin typeface="Lucida Grande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bg-BG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Култивиране в открити басейни </a:t>
            </a: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(a) </a:t>
            </a:r>
            <a:r>
              <a:rPr lang="bg-BG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първоначален растеж в запечатани торби</a:t>
            </a: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(b). </a:t>
            </a:r>
          </a:p>
          <a:p>
            <a:pPr>
              <a:spcAft>
                <a:spcPts val="0"/>
              </a:spcAft>
            </a:pPr>
            <a:endParaRPr lang="en-GB" sz="1000" dirty="0">
              <a:solidFill>
                <a:srgbClr val="0054A6"/>
              </a:solidFill>
              <a:latin typeface="Lucida Grande" charset="0"/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bg-BG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Източник</a:t>
            </a:r>
            <a:r>
              <a:rPr lang="en-GB" dirty="0">
                <a:solidFill>
                  <a:srgbClr val="0054A6"/>
                </a:solidFill>
                <a:latin typeface="Lucida Grande" charset="0"/>
                <a:ea typeface="Times New Roman" charset="0"/>
              </a:rPr>
              <a:t>: Correa, et al. (2019)</a:t>
            </a:r>
            <a:endParaRPr lang="en-GB" sz="28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2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F7E56-5ACF-4179-9D2F-75E9D8387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135" y="-9105"/>
            <a:ext cx="7061876" cy="1069981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B67C2-BA09-4FEC-B0C4-5291EE39F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105"/>
            <a:ext cx="6108721" cy="1079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117494-70FA-4F45-929F-2C1A7EFFA2FD}"/>
              </a:ext>
            </a:extLst>
          </p:cNvPr>
          <p:cNvSpPr/>
          <p:nvPr/>
        </p:nvSpPr>
        <p:spPr>
          <a:xfrm>
            <a:off x="6108721" y="-9105"/>
            <a:ext cx="6083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dirty="0">
                <a:solidFill>
                  <a:schemeClr val="bg1"/>
                </a:solidFill>
              </a:rPr>
              <a:t>Видео-клип</a:t>
            </a:r>
            <a:r>
              <a:rPr lang="en-GB" sz="3200" dirty="0">
                <a:solidFill>
                  <a:schemeClr val="bg1"/>
                </a:solidFill>
              </a:rPr>
              <a:t>: </a:t>
            </a:r>
            <a:r>
              <a:rPr lang="bg-BG" sz="3200" dirty="0">
                <a:solidFill>
                  <a:schemeClr val="bg1"/>
                </a:solidFill>
              </a:rPr>
              <a:t>Биоикономика в селски условия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" name="Online Media 1" title="The Bioeconomy -  a rural area approach">
            <a:hlinkClick r:id="" action="ppaction://media"/>
            <a:extLst>
              <a:ext uri="{FF2B5EF4-FFF2-40B4-BE49-F238E27FC236}">
                <a16:creationId xmlns:a16="http://schemas.microsoft.com/office/drawing/2014/main" id="{4B7DA40F-2B04-43CE-9F99-A91DD9A1C9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722357" y="1714500"/>
            <a:ext cx="6868160" cy="3863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EF37C-AE8F-4032-B364-F69C6D6D7B52}"/>
              </a:ext>
            </a:extLst>
          </p:cNvPr>
          <p:cNvSpPr txBox="1"/>
          <p:nvPr/>
        </p:nvSpPr>
        <p:spPr>
          <a:xfrm>
            <a:off x="1185706" y="5760694"/>
            <a:ext cx="1001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Видео-клип</a:t>
            </a:r>
            <a:r>
              <a:rPr lang="en-US" b="1" dirty="0"/>
              <a:t> (2 </a:t>
            </a:r>
            <a:r>
              <a:rPr lang="bg-BG" b="1" dirty="0"/>
              <a:t>минути и</a:t>
            </a:r>
            <a:r>
              <a:rPr lang="en-US" b="1" dirty="0"/>
              <a:t> 52 </a:t>
            </a:r>
            <a:r>
              <a:rPr lang="bg-BG" b="1" dirty="0"/>
              <a:t>секунди</a:t>
            </a:r>
            <a:r>
              <a:rPr lang="en-US" b="1" dirty="0"/>
              <a:t>):</a:t>
            </a:r>
            <a:r>
              <a:rPr lang="en-US" dirty="0"/>
              <a:t> </a:t>
            </a:r>
            <a:r>
              <a:rPr lang="en-GB" dirty="0">
                <a:hlinkClick r:id="rId7"/>
              </a:rPr>
              <a:t>https://youtu.be/JfLNRr2lFcg?list=UUY-frt3uTqgVZW-DLjoo5bA</a:t>
            </a:r>
            <a:r>
              <a:rPr lang="en-GB" dirty="0"/>
              <a:t> </a:t>
            </a:r>
          </a:p>
          <a:p>
            <a:pPr defTabSz="914400">
              <a:defRPr/>
            </a:pPr>
            <a:r>
              <a:rPr lang="ru-RU" b="1" dirty="0"/>
              <a:t>Езиците на субтитрите за видео-клипа са: български, латвийски, македонски, полски и румънски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6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3144033" y="0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089E2-1373-C34D-B297-36013F08ED63}"/>
              </a:ext>
            </a:extLst>
          </p:cNvPr>
          <p:cNvSpPr txBox="1"/>
          <p:nvPr/>
        </p:nvSpPr>
        <p:spPr>
          <a:xfrm>
            <a:off x="3235636" y="643622"/>
            <a:ext cx="8956364" cy="59400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3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3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sz="3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Преглед на биоикономиката</a:t>
            </a:r>
            <a:r>
              <a:rPr lang="en-GB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какво представлява</a:t>
            </a:r>
            <a:r>
              <a:rPr lang="en-GB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екологични граници и предизвикателства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Селскостопански суровини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Селско стопанство</a:t>
            </a:r>
            <a:r>
              <a:rPr lang="en-GB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= </a:t>
            </a: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Изобилие от биологични ресурси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Защо биоикономиката е важна за селското стопанство</a:t>
            </a:r>
            <a:r>
              <a:rPr lang="en-GB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Селско стопанство и </a:t>
            </a:r>
            <a:r>
              <a:rPr lang="bg-BG" sz="2400" dirty="0" err="1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Селскостопански продукти на биологична основа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Биогорива от отпадъци от слама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Тениски произведени от млечни отпадъци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Хартия от черупките на какаови зърна</a:t>
            </a:r>
            <a:r>
              <a:rPr lang="en-GB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Мобилна био-рафинерия, използваща трева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Въздействия на биогоривата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Видео-клип</a:t>
            </a:r>
            <a:r>
              <a:rPr lang="en-GB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400" dirty="0">
                <a:solidFill>
                  <a:schemeClr val="bg1"/>
                </a:solidFill>
                <a:latin typeface="Roboto Medium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биоикономика в селски условия</a:t>
            </a:r>
            <a:endParaRPr lang="en-GB" sz="2400" dirty="0">
              <a:solidFill>
                <a:schemeClr val="bg1"/>
              </a:solidFill>
              <a:latin typeface="Roboto Medium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593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2963806" y="7524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995132" y="6332474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23" y="3760717"/>
            <a:ext cx="9052682" cy="2342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90501-FD6D-4E51-93F1-27B8FAB6BBCA}"/>
              </a:ext>
            </a:extLst>
          </p:cNvPr>
          <p:cNvSpPr txBox="1"/>
          <p:nvPr/>
        </p:nvSpPr>
        <p:spPr>
          <a:xfrm>
            <a:off x="4342512" y="1172473"/>
            <a:ext cx="62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>
                <a:solidFill>
                  <a:srgbClr val="FFED00"/>
                </a:solidFill>
              </a:rPr>
              <a:t>Въпроси и дискусия</a:t>
            </a:r>
            <a:endParaRPr lang="en-GB" sz="4000" b="1" dirty="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5" y="144877"/>
            <a:ext cx="1552381" cy="115819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336" y="1"/>
            <a:ext cx="8556664" cy="17570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855" y="1717922"/>
            <a:ext cx="11492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Тези образователни материали са разработени като част от проекта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BE-Rural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Био-базирани стратегии и пътни карти за засилено селскостопанско и регионално развитие в ЕС (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април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2019 г - март 2022 г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700095" y="2839649"/>
            <a:ext cx="3698278" cy="3354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BE-Rural </a:t>
            </a:r>
            <a:r>
              <a:rPr lang="bg-BG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подпомага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1800"/>
              </a:spcAft>
            </a:pP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…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регионални заинтересовани страни в пет държави</a:t>
            </a: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Латвия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Видземе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 и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Курземе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Полша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Лагуни Шчечин и Висла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Румъния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Ковасна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България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Стара Загора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Северна Македония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Струмица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347" y="1317491"/>
            <a:ext cx="197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https://be-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rural.eu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8708" y="3224734"/>
            <a:ext cx="3353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Целта на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BE-Rural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 е да реализира потенциала на регионалните био-базирани икономики, като подкрепи съответните участници в съвместното разработване на стратегии и пътни карти за биоикономиката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00095" y="6177689"/>
            <a:ext cx="3943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https://be-rural.eu/innovation-regions/</a:t>
            </a:r>
            <a:r>
              <a:rPr lang="en-US" dirty="0"/>
              <a:t> </a:t>
            </a:r>
          </a:p>
        </p:txBody>
      </p:sp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4901605" y="2640930"/>
            <a:ext cx="3048595" cy="40392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C09213-F965-480D-9E15-75FEE2BFFB99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25" y="3936635"/>
            <a:ext cx="197098" cy="27878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E3F12-036D-4F58-8779-288AC305FAFC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902" y="6451813"/>
            <a:ext cx="518747" cy="1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321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62516" y="1745153"/>
            <a:ext cx="4931037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bg-BG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</a:t>
            </a:r>
            <a:r>
              <a:rPr lang="en-GB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/>
              <a:t>е производството на стоки, услуги или енергия от биологичен материал като основен ресурс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/>
              <a:t>е силно свързана с устойчивостта, тъй като биоразградимите ресурси се използват често, а отпадъците често са напълно елиминирани от системата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/>
              <a:t>може да избегне изчерпването на ресурсите за бъдещите поколения и да защити стабилността на планетата</a:t>
            </a:r>
            <a:r>
              <a:rPr lang="en-GB" dirty="0"/>
              <a:t>.  </a:t>
            </a:r>
            <a:endParaRPr lang="en-GB" sz="2800" b="1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GB" sz="3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036131" y="-140195"/>
            <a:ext cx="613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Преглед на биоикономиката</a:t>
            </a:r>
            <a:r>
              <a:rPr lang="en-GB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EF2D5-375F-4CD7-AE86-7045555C3BBD}"/>
              </a:ext>
            </a:extLst>
          </p:cNvPr>
          <p:cNvSpPr txBox="1"/>
          <p:nvPr/>
        </p:nvSpPr>
        <p:spPr>
          <a:xfrm>
            <a:off x="6881822" y="1447042"/>
            <a:ext cx="49310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rgbClr val="FFC000"/>
                </a:solidFill>
              </a:rPr>
              <a:t>Европейска биоикономическа стратегия</a:t>
            </a:r>
            <a:endParaRPr lang="en-GB" sz="2800" b="1" dirty="0">
              <a:solidFill>
                <a:srgbClr val="FFC000"/>
              </a:solidFill>
            </a:endParaRPr>
          </a:p>
          <a:p>
            <a:endParaRPr lang="en-GB" dirty="0"/>
          </a:p>
          <a:p>
            <a:r>
              <a:rPr lang="ru-RU" dirty="0"/>
              <a:t>Европейската комисия предприема стъпки към устойчива биоикономика, и има биоикономическа стратегия за насърчаване на биоикономиката и за избягване на достигането на екологичните граници</a:t>
            </a:r>
            <a:r>
              <a:rPr lang="en-GB" dirty="0"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B7680-B3FD-486D-866E-05BD638442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60" y="3969579"/>
            <a:ext cx="3526357" cy="24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1219201" y="1159435"/>
            <a:ext cx="1043320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ru-RU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 и </a:t>
            </a:r>
            <a:r>
              <a:rPr lang="ru-RU" sz="2800" b="1" dirty="0" err="1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</a:t>
            </a:r>
            <a:r>
              <a:rPr lang="ru-RU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икономика - отпадъците са ценен ресурс</a:t>
            </a:r>
            <a:r>
              <a:rPr lang="en-GB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GB" sz="24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435804" y="-144133"/>
            <a:ext cx="5446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Преглед на биоикономиката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0512" y="494891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bg-BG" sz="1400" b="1" dirty="0"/>
              <a:t>Видеоклип</a:t>
            </a:r>
            <a:r>
              <a:rPr lang="en-US" sz="1400" b="1" dirty="0"/>
              <a:t> (2 </a:t>
            </a:r>
            <a:r>
              <a:rPr lang="bg-BG" sz="1400" b="1" dirty="0"/>
              <a:t>минути и</a:t>
            </a:r>
            <a:r>
              <a:rPr lang="en-US" sz="1400" b="1" dirty="0"/>
              <a:t> 9 </a:t>
            </a:r>
            <a:r>
              <a:rPr lang="bg-BG" sz="1400" b="1" dirty="0"/>
              <a:t>секунди</a:t>
            </a:r>
            <a:r>
              <a:rPr lang="en-US" sz="1400" b="1" dirty="0"/>
              <a:t>):</a:t>
            </a:r>
            <a:r>
              <a:rPr lang="en-US" sz="1400" dirty="0"/>
              <a:t> </a:t>
            </a:r>
            <a:r>
              <a:rPr lang="en-US" sz="1400" dirty="0">
                <a:hlinkClick r:id="rId5"/>
              </a:rPr>
              <a:t>https://www.youtube.com/watch?v=RfRN_hHeIKk</a:t>
            </a:r>
            <a:endParaRPr lang="en-US" sz="1400" dirty="0"/>
          </a:p>
          <a:p>
            <a:pPr defTabSz="914400">
              <a:defRPr/>
            </a:pPr>
            <a:r>
              <a:rPr lang="ru-RU" sz="1400" b="1" dirty="0"/>
              <a:t>Езиците на субтитрите на видео-клипа  са: български, латвийски, македонски, полски и румънски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482" y="1682655"/>
            <a:ext cx="5315925" cy="3142207"/>
          </a:xfrm>
          <a:prstGeom prst="rect">
            <a:avLst/>
          </a:prstGeom>
        </p:spPr>
      </p:pic>
      <p:pic>
        <p:nvPicPr>
          <p:cNvPr id="11" name="Online Media 19" title="A new bioeconomy for a sustainable Europe">
            <a:hlinkClick r:id="" action="ppaction://media"/>
            <a:extLst>
              <a:ext uri="{FF2B5EF4-FFF2-40B4-BE49-F238E27FC236}">
                <a16:creationId xmlns:a16="http://schemas.microsoft.com/office/drawing/2014/main" id="{C6EE957E-4407-4ABB-A45C-A772CC0CDE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20512" y="2308609"/>
            <a:ext cx="4473339" cy="25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69" y="2798424"/>
            <a:ext cx="6335555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000" dirty="0">
                <a:latin typeface="Arial" charset="0"/>
                <a:ea typeface="Arial" charset="0"/>
                <a:cs typeface="Arial" charset="0"/>
              </a:rPr>
              <a:t>С новата биоикономическа стратегия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Европейската комисия подкрепя инициативи на национално и регионално ниво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за развитие на ефективна и устойчива биоикономика,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и това включва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0"/>
            <a:endParaRPr lang="en-GB" sz="105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прилагане на система за наблюдение в целия ЕС за проследяване на напредъка към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устойчива и кръгообразна биоикономика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/>
            <a:endParaRPr lang="en-GB" sz="105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предоставяне на насоки за това как най-добре да се управлява биоикономиката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в безопасни екологични граници</a:t>
            </a:r>
            <a:r>
              <a:rPr lang="en-GB" sz="2000" b="1" dirty="0"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108" y="990404"/>
            <a:ext cx="116939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Освен връзките с устойчивостта и смекчаването на климатичните промени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съществено значение е това, че биоикономиката функционира в безопасни екологични граници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335555" y="111488"/>
            <a:ext cx="5735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Екологични граници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24" y="3103983"/>
            <a:ext cx="5504219" cy="29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20580" y="-162011"/>
            <a:ext cx="5888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Предизвикателства пред биоикономиката</a:t>
            </a:r>
            <a:r>
              <a:rPr lang="en-GB" sz="22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ru-RU" sz="2200" b="1" dirty="0" err="1">
                <a:solidFill>
                  <a:schemeClr val="bg1"/>
                </a:solidFill>
              </a:rPr>
              <a:t>Осигуряването</a:t>
            </a:r>
            <a:r>
              <a:rPr lang="ru-RU" sz="2200" b="1" dirty="0">
                <a:solidFill>
                  <a:schemeClr val="bg1"/>
                </a:solidFill>
              </a:rPr>
              <a:t> на </a:t>
            </a:r>
            <a:r>
              <a:rPr lang="ru-RU" sz="2200" b="1" dirty="0" err="1">
                <a:solidFill>
                  <a:schemeClr val="bg1"/>
                </a:solidFill>
              </a:rPr>
              <a:t>ресурси</a:t>
            </a:r>
            <a:r>
              <a:rPr lang="ru-RU" sz="2200" b="1" dirty="0">
                <a:solidFill>
                  <a:schemeClr val="bg1"/>
                </a:solidFill>
              </a:rPr>
              <a:t> и </a:t>
            </a:r>
            <a:r>
              <a:rPr lang="ru-RU" sz="2200" b="1" dirty="0" err="1">
                <a:solidFill>
                  <a:schemeClr val="bg1"/>
                </a:solidFill>
              </a:rPr>
              <a:t>загубата</a:t>
            </a:r>
            <a:r>
              <a:rPr lang="ru-RU" sz="2200" b="1" dirty="0">
                <a:solidFill>
                  <a:schemeClr val="bg1"/>
                </a:solidFill>
              </a:rPr>
              <a:t> на </a:t>
            </a:r>
            <a:r>
              <a:rPr lang="ru-RU" sz="2200" b="1" dirty="0" err="1">
                <a:solidFill>
                  <a:schemeClr val="bg1"/>
                </a:solidFill>
              </a:rPr>
              <a:t>биологично</a:t>
            </a:r>
            <a:r>
              <a:rPr lang="ru-RU" sz="2200" b="1" dirty="0">
                <a:solidFill>
                  <a:schemeClr val="bg1"/>
                </a:solidFill>
              </a:rPr>
              <a:t> разнообразие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935" y="1381570"/>
            <a:ext cx="1106129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Биопродуктите са получени от възобновяеми биологични ресурси</a:t>
            </a:r>
            <a:r>
              <a:rPr lang="en-US" sz="2800" dirty="0"/>
              <a:t>. </a:t>
            </a:r>
            <a:r>
              <a:rPr lang="ru-RU" sz="2800" dirty="0"/>
              <a:t>Биоикономиката използва много различни ресурси от биомаса, от култури до гори и до микроорганизми</a:t>
            </a:r>
            <a:r>
              <a:rPr lang="en-US" sz="2800" dirty="0"/>
              <a:t>. </a:t>
            </a:r>
            <a:r>
              <a:rPr lang="ru-RU" sz="2800" dirty="0"/>
              <a:t>Без тези суровини нямаше да има биоикономика</a:t>
            </a:r>
            <a:r>
              <a:rPr lang="en-US" sz="2800" dirty="0"/>
              <a:t>. </a:t>
            </a:r>
          </a:p>
          <a:p>
            <a:pPr algn="just"/>
            <a:endParaRPr lang="en-US" sz="1200" dirty="0"/>
          </a:p>
          <a:p>
            <a:pPr algn="just"/>
            <a:r>
              <a:rPr lang="ru-RU" sz="2800" dirty="0"/>
              <a:t>Изключително важно е, че биоикономиката не се конкурира с производството на храни и не засяга биологичното разнообразие</a:t>
            </a:r>
            <a:r>
              <a:rPr lang="en-US" sz="2800" dirty="0"/>
              <a:t>. </a:t>
            </a:r>
            <a:r>
              <a:rPr lang="ru-RU" sz="2800" dirty="0"/>
              <a:t>Например, неплодородните земи не могат да се използват за производство на храни, но може да са важни за биологичното разнообразие</a:t>
            </a:r>
            <a:endParaRPr lang="en-GB" sz="2800" dirty="0"/>
          </a:p>
          <a:p>
            <a:pPr algn="just"/>
            <a:endParaRPr lang="en-GB" sz="1200" dirty="0"/>
          </a:p>
          <a:p>
            <a:pPr algn="just"/>
            <a:r>
              <a:rPr lang="ru-RU" sz="2800" dirty="0"/>
              <a:t>Ето защо е от основно значение да се извърши оценка на биологичното разнообразие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593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085114" y="-1"/>
            <a:ext cx="6106886" cy="107641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070600" y="240798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solidFill>
                  <a:schemeClr val="bg1"/>
                </a:solidFill>
                <a:latin typeface="Trebuchet MS" panose="020B0603020202020204"/>
              </a:rPr>
              <a:t>Селскостопански</a:t>
            </a:r>
            <a:r>
              <a:rPr lang="bg-BG" sz="3200" dirty="0">
                <a:solidFill>
                  <a:schemeClr val="bg1"/>
                </a:solidFill>
                <a:latin typeface="Trebuchet MS" panose="020B0603020202020204"/>
                <a:ea typeface="+mj-ea"/>
                <a:cs typeface="+mj-cs"/>
              </a:rPr>
              <a:t> суровини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06886" cy="107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3116" y="1579379"/>
            <a:ext cx="935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008BDF"/>
                </a:solidFill>
              </a:rPr>
              <a:t>Какви са примерите за биоикономически материали </a:t>
            </a:r>
            <a:r>
              <a:rPr lang="en-GB" sz="2800" b="1" dirty="0">
                <a:solidFill>
                  <a:srgbClr val="008BDF"/>
                </a:solidFill>
              </a:rPr>
              <a:t>(</a:t>
            </a:r>
            <a:r>
              <a:rPr lang="bg-BG" sz="2800" b="1" dirty="0">
                <a:solidFill>
                  <a:srgbClr val="008BDF"/>
                </a:solidFill>
              </a:rPr>
              <a:t>или суровини</a:t>
            </a:r>
            <a:r>
              <a:rPr lang="en-GB" sz="2800" b="1" dirty="0">
                <a:solidFill>
                  <a:srgbClr val="008BDF"/>
                </a:solidFill>
              </a:rPr>
              <a:t>) </a:t>
            </a:r>
            <a:r>
              <a:rPr lang="bg-BG" sz="2800" b="1" dirty="0">
                <a:solidFill>
                  <a:srgbClr val="008BDF"/>
                </a:solidFill>
              </a:rPr>
              <a:t>в селскостопанския хранителен сектор</a:t>
            </a:r>
            <a:r>
              <a:rPr lang="en-GB" sz="2800" b="1" dirty="0">
                <a:solidFill>
                  <a:srgbClr val="008BDF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0800" y="3067197"/>
            <a:ext cx="949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На групи от по двама напишете списък на всички биоикономически материали (или суровини) от селскостопанския хранителен сектор, за които можете да се сетите</a:t>
            </a:r>
            <a:r>
              <a:rPr lang="en-GB" sz="3200" dirty="0"/>
              <a:t>.</a:t>
            </a:r>
          </a:p>
          <a:p>
            <a:pPr algn="ctr"/>
            <a:endParaRPr lang="en-GB" sz="3200" dirty="0"/>
          </a:p>
          <a:p>
            <a:pPr algn="ctr"/>
            <a:r>
              <a:rPr lang="bg-BG" sz="3200" dirty="0">
                <a:solidFill>
                  <a:srgbClr val="C00000"/>
                </a:solidFill>
              </a:rPr>
              <a:t>Имате 2 минути</a:t>
            </a:r>
            <a:endParaRPr lang="en-US" sz="3200" dirty="0">
              <a:solidFill>
                <a:srgbClr val="C00000"/>
              </a:solidFill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598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085114" y="-1"/>
            <a:ext cx="6106886" cy="107641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06886" cy="10764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8902" y="2467364"/>
            <a:ext cx="9433796" cy="3477875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Животински продукти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Животински тор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Ябълки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Видове боб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Горски плодове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Ечемик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Пчелен восък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Цвекло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Рапица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Памук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Кафе на зърна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Царевица/сладка царевица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Цитрусови плодове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Млечни продукти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Лен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Грозде</a:t>
            </a:r>
            <a:r>
              <a:rPr lang="en-US" sz="2000" dirty="0">
                <a:solidFill>
                  <a:srgbClr val="404041"/>
                </a:solidFill>
                <a:latin typeface="Open Sans" charset="0"/>
              </a:rPr>
              <a:t> (</a:t>
            </a: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винено и </a:t>
            </a:r>
            <a:r>
              <a:rPr lang="bg-BG" sz="2000" dirty="0" err="1">
                <a:solidFill>
                  <a:srgbClr val="404041"/>
                </a:solidFill>
                <a:latin typeface="Open Sans" charset="0"/>
              </a:rPr>
              <a:t>др</a:t>
            </a:r>
            <a:r>
              <a:rPr lang="en-US" sz="2000" dirty="0">
                <a:solidFill>
                  <a:srgbClr val="404041"/>
                </a:solidFill>
                <a:latin typeface="Open Sans" charset="0"/>
              </a:rPr>
              <a:t>.)</a:t>
            </a: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Трева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Ядки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 err="1">
                <a:solidFill>
                  <a:srgbClr val="404041"/>
                </a:solidFill>
                <a:latin typeface="Open Sans" charset="0"/>
              </a:rPr>
              <a:t>Мискантус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Гъби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Маслини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Кромид лук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Картофи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Рапично семе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Ориз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Ръж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Слънчоглед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Домати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Тютюн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Пшеница</a:t>
            </a:r>
            <a:endParaRPr lang="en-US" sz="2000" dirty="0">
              <a:solidFill>
                <a:srgbClr val="404041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bg-BG" sz="2000" dirty="0">
                <a:solidFill>
                  <a:srgbClr val="404041"/>
                </a:solidFill>
                <a:latin typeface="Open Sans" charset="0"/>
              </a:rPr>
              <a:t>Суроватка</a:t>
            </a:r>
            <a:endParaRPr lang="en-US" sz="2000" b="0" i="0" u="none" strike="noStrike" dirty="0">
              <a:solidFill>
                <a:srgbClr val="404041"/>
              </a:solidFill>
              <a:effectLst/>
              <a:latin typeface="Open San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1258" y="1334821"/>
            <a:ext cx="112642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008BDF"/>
                </a:solidFill>
              </a:rPr>
              <a:t>Примери за биоикономически материали </a:t>
            </a:r>
            <a:r>
              <a:rPr lang="en-GB" sz="2800" b="1" dirty="0">
                <a:solidFill>
                  <a:srgbClr val="008BDF"/>
                </a:solidFill>
              </a:rPr>
              <a:t>(</a:t>
            </a:r>
            <a:r>
              <a:rPr lang="bg-BG" sz="2800" b="1" dirty="0">
                <a:solidFill>
                  <a:srgbClr val="008BDF"/>
                </a:solidFill>
              </a:rPr>
              <a:t>или суровини</a:t>
            </a:r>
            <a:r>
              <a:rPr lang="en-GB" sz="2800" b="1" dirty="0">
                <a:solidFill>
                  <a:srgbClr val="008BDF"/>
                </a:solidFill>
              </a:rPr>
              <a:t>) </a:t>
            </a:r>
            <a:r>
              <a:rPr lang="bg-BG" sz="2800" b="1" dirty="0">
                <a:solidFill>
                  <a:srgbClr val="008BDF"/>
                </a:solidFill>
              </a:rPr>
              <a:t>в селскостопанския хранителен сектор</a:t>
            </a:r>
            <a:endParaRPr lang="en-US" sz="2800" b="1" dirty="0">
              <a:solidFill>
                <a:srgbClr val="008BD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543" y="6155537"/>
            <a:ext cx="1056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/>
              <a:t>Източник</a:t>
            </a:r>
            <a:r>
              <a:rPr lang="en-GB" dirty="0"/>
              <a:t>: </a:t>
            </a:r>
            <a:r>
              <a:rPr lang="bg-BG" dirty="0"/>
              <a:t>Консорциум за биологични индустрии </a:t>
            </a:r>
            <a:r>
              <a:rPr lang="en-GB" dirty="0"/>
              <a:t>(2019), </a:t>
            </a:r>
            <a:r>
              <a:rPr lang="ru-RU" dirty="0" err="1"/>
              <a:t>Примери</a:t>
            </a:r>
            <a:r>
              <a:rPr lang="ru-RU" dirty="0"/>
              <a:t> на </a:t>
            </a:r>
            <a:r>
              <a:rPr lang="ru-RU" dirty="0" err="1"/>
              <a:t>суровини</a:t>
            </a:r>
            <a:r>
              <a:rPr lang="ru-RU" dirty="0"/>
              <a:t> за </a:t>
            </a:r>
            <a:r>
              <a:rPr lang="ru-RU" dirty="0" err="1"/>
              <a:t>биоикономиката</a:t>
            </a:r>
            <a:r>
              <a:rPr lang="en-GB" dirty="0"/>
              <a:t>. </a:t>
            </a:r>
            <a:r>
              <a:rPr lang="en-GB" dirty="0">
                <a:hlinkClick r:id="rId4"/>
              </a:rPr>
              <a:t>https://ec.europa.eu/knowledge4policy/glossary/feedstock_en</a:t>
            </a:r>
            <a:endParaRPr lang="en-GB" dirty="0"/>
          </a:p>
          <a:p>
            <a:endParaRPr lang="en-GB" dirty="0"/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070600" y="240798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solidFill>
                  <a:schemeClr val="bg1"/>
                </a:solidFill>
                <a:latin typeface="Trebuchet MS" panose="020B0603020202020204"/>
              </a:rPr>
              <a:t>Селскостопански суровини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7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085114" y="-1"/>
            <a:ext cx="6106886" cy="107641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0" y="0"/>
            <a:ext cx="9643079" cy="630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53017" y="29934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solidFill>
                  <a:schemeClr val="bg1"/>
                </a:solidFill>
                <a:latin typeface="Trebuchet MS" panose="020B0603020202020204"/>
                <a:ea typeface="+mj-ea"/>
                <a:cs typeface="+mj-cs"/>
              </a:rPr>
              <a:t>Селско стопанство</a:t>
            </a:r>
            <a:r>
              <a:rPr lang="en-GB" sz="3200" dirty="0">
                <a:solidFill>
                  <a:schemeClr val="bg1"/>
                </a:solidFill>
                <a:latin typeface="Trebuchet MS" panose="020B0603020202020204"/>
                <a:ea typeface="+mj-ea"/>
                <a:cs typeface="+mj-cs"/>
              </a:rPr>
              <a:t> = </a:t>
            </a:r>
            <a:r>
              <a:rPr lang="bg-BG" sz="3200" dirty="0">
                <a:solidFill>
                  <a:schemeClr val="bg1"/>
                </a:solidFill>
                <a:latin typeface="Trebuchet MS" panose="020B0603020202020204"/>
                <a:ea typeface="+mj-ea"/>
                <a:cs typeface="+mj-cs"/>
              </a:rPr>
              <a:t>Изобилие от биологични ресурси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06886" cy="107641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984212C-B042-4230-A586-0C1E82DFD53F}"/>
              </a:ext>
            </a:extLst>
          </p:cNvPr>
          <p:cNvSpPr txBox="1">
            <a:spLocks/>
          </p:cNvSpPr>
          <p:nvPr/>
        </p:nvSpPr>
        <p:spPr>
          <a:xfrm>
            <a:off x="6427179" y="1767834"/>
            <a:ext cx="5209764" cy="4495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Земеделската индустрия е неразривно свързана с органичния процес и кръгообразния поток на живота на земята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Селскостопанските практики включват използване на природните процеси за производство на храна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lang="en-GB" dirty="0">
              <a:solidFill>
                <a:sysClr val="windowText" lastClr="000000">
                  <a:lumMod val="75000"/>
                  <a:lumOff val="25000"/>
                </a:sysClr>
              </a:solidFill>
              <a:latin typeface="Trebuchet MS" panose="020B0603020202020204"/>
            </a:endParaRP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Тези процеси създават както умишлени продукти (плодове/зеленчуци), така и непреки отпадъци (портокалови кори/пшенична слама)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lvl="0">
              <a:buClr>
                <a:srgbClr val="90C226"/>
              </a:buClr>
              <a:defRPr/>
            </a:pPr>
            <a:r>
              <a:rPr lang="ru-RU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Биоикономика = отпадъците като възможност/ресурс</a:t>
            </a:r>
            <a:r>
              <a:rPr lang="en-GB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900E8-8C47-430E-8096-F1B9A7883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66" y="1098704"/>
            <a:ext cx="5615857" cy="5219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4BDAC-D6B9-446F-96A8-78627F9B5C4F}"/>
              </a:ext>
            </a:extLst>
          </p:cNvPr>
          <p:cNvSpPr txBox="1"/>
          <p:nvPr/>
        </p:nvSpPr>
        <p:spPr>
          <a:xfrm>
            <a:off x="271317" y="6263377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Диаграма, показваща кръгов поток от биоматериали </a:t>
            </a:r>
            <a:r>
              <a:rPr lang="en-GB" dirty="0"/>
              <a:t>(</a:t>
            </a:r>
            <a:r>
              <a:rPr lang="en-GB" dirty="0" err="1"/>
              <a:t>Biovale</a:t>
            </a:r>
            <a:r>
              <a:rPr lang="en-GB" dirty="0"/>
              <a:t>, 2020) </a:t>
            </a:r>
          </a:p>
        </p:txBody>
      </p:sp>
    </p:spTree>
    <p:extLst>
      <p:ext uri="{BB962C8B-B14F-4D97-AF65-F5344CB8AC3E}">
        <p14:creationId xmlns:p14="http://schemas.microsoft.com/office/powerpoint/2010/main" val="1272989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0493328AADB439252D3A4A5389DE1" ma:contentTypeVersion="6" ma:contentTypeDescription="Create a new document." ma:contentTypeScope="" ma:versionID="0138566a13587853b6710ac3e77774b4">
  <xsd:schema xmlns:xsd="http://www.w3.org/2001/XMLSchema" xmlns:xs="http://www.w3.org/2001/XMLSchema" xmlns:p="http://schemas.microsoft.com/office/2006/metadata/properties" xmlns:ns2="d0a049c0-0b5b-40dc-bb16-5c3182e846c3" targetNamespace="http://schemas.microsoft.com/office/2006/metadata/properties" ma:root="true" ma:fieldsID="aada6981eb83e5731c59671e82c8aba1" ns2:_="">
    <xsd:import namespace="d0a049c0-0b5b-40dc-bb16-5c3182e84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049c0-0b5b-40dc-bb16-5c3182e846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C96350-CC1C-4997-8433-5E8EFB8CC034}">
  <ds:schemaRefs>
    <ds:schemaRef ds:uri="http://purl.org/dc/terms/"/>
    <ds:schemaRef ds:uri="http://purl.org/dc/dcmitype/"/>
    <ds:schemaRef ds:uri="d0a049c0-0b5b-40dc-bb16-5c3182e846c3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003685-F6DD-41ED-8A2E-EA926CFC0C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D90596-0982-42CF-8391-DA2C543F8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a049c0-0b5b-40dc-bb16-5c3182e84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6501</TotalTime>
  <Words>5656</Words>
  <Application>Microsoft Office PowerPoint</Application>
  <PresentationFormat>Widescreen</PresentationFormat>
  <Paragraphs>314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Lucida Grande</vt:lpstr>
      <vt:lpstr>Open Sans</vt:lpstr>
      <vt:lpstr>Roboto</vt:lpstr>
      <vt:lpstr>Roboto Light</vt:lpstr>
      <vt:lpstr>Roboto Medium</vt:lpstr>
      <vt:lpstr>Times New Roman</vt:lpstr>
      <vt:lpstr>Trebuchet MS</vt:lpstr>
      <vt:lpstr>Wingdings 3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Katja Bölcker</dc:creator>
  <cp:lastModifiedBy>Мартин Стоянов</cp:lastModifiedBy>
  <cp:revision>411</cp:revision>
  <dcterms:created xsi:type="dcterms:W3CDTF">2019-05-22T07:43:42Z</dcterms:created>
  <dcterms:modified xsi:type="dcterms:W3CDTF">2020-11-26T14:26:46Z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0x0101001180493328AADB439252D3A4A5389DE1</vt:lpwstr>
  </property>
</Properties>
</file>