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0"/>
  </p:notesMasterIdLst>
  <p:sldIdLst>
    <p:sldId id="337" r:id="rId5"/>
    <p:sldId id="322" r:id="rId6"/>
    <p:sldId id="348" r:id="rId7"/>
    <p:sldId id="329" r:id="rId8"/>
    <p:sldId id="338" r:id="rId9"/>
    <p:sldId id="340" r:id="rId10"/>
    <p:sldId id="344" r:id="rId11"/>
    <p:sldId id="346" r:id="rId12"/>
    <p:sldId id="363" r:id="rId13"/>
    <p:sldId id="364" r:id="rId14"/>
    <p:sldId id="327" r:id="rId15"/>
    <p:sldId id="365" r:id="rId16"/>
    <p:sldId id="345" r:id="rId17"/>
    <p:sldId id="352" r:id="rId18"/>
    <p:sldId id="353" r:id="rId19"/>
    <p:sldId id="354" r:id="rId20"/>
    <p:sldId id="355" r:id="rId21"/>
    <p:sldId id="356" r:id="rId22"/>
    <p:sldId id="357" r:id="rId23"/>
    <p:sldId id="358" r:id="rId24"/>
    <p:sldId id="359" r:id="rId25"/>
    <p:sldId id="349" r:id="rId26"/>
    <p:sldId id="360" r:id="rId27"/>
    <p:sldId id="351" r:id="rId28"/>
    <p:sldId id="36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400"/>
    <a:srgbClr val="FFED00"/>
    <a:srgbClr val="FFFFFF"/>
    <a:srgbClr val="A2C300"/>
    <a:srgbClr val="FABA00"/>
    <a:srgbClr val="80CCDF"/>
    <a:srgbClr val="008B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BCAD3-11DE-4CB1-8B52-1E79A8D2FE3C}" v="51" dt="2020-03-09T06:22: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49116" autoAdjust="0"/>
  </p:normalViewPr>
  <p:slideViewPr>
    <p:cSldViewPr snapToGrid="0" snapToObjects="1">
      <p:cViewPr varScale="1">
        <p:scale>
          <a:sx n="59" d="100"/>
          <a:sy n="59" d="100"/>
        </p:scale>
        <p:origin x="3272" y="184"/>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notesViewPr>
    <p:cSldViewPr snapToGrid="0" snapToObjects="1">
      <p:cViewPr varScale="1">
        <p:scale>
          <a:sx n="76" d="100"/>
          <a:sy n="76" d="100"/>
        </p:scale>
        <p:origin x="2424" y="-8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13.11.20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quimidroga.com/en/2019/09/26/natural-cosmetic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wbpionline.com/features/wood-foam-a-product-on-the-rise-6097690/" TargetMode="External"/><Relationship Id="rId5" Type="http://schemas.openxmlformats.org/officeDocument/2006/relationships/hyperlink" Target="https://www.novasep.com/home/products-services/fermentation-products-and-chemicals-intermediates/industrial-processes/purification-processes-for-cellulosic-sugars.html" TargetMode="External"/><Relationship Id="rId4" Type="http://schemas.openxmlformats.org/officeDocument/2006/relationships/hyperlink" Target="https://www.european-coatings.com/Raw-materials-technologies/Raw-materials/EC-Survey-Bio-based-coating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dition.cnn.com/style/article/citytree-urban-pollution/index.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gearpatrol.com/2018/04/16/bolt-threads-mylo-leather/" TargetMode="External"/><Relationship Id="rId4" Type="http://schemas.openxmlformats.org/officeDocument/2006/relationships/hyperlink" Target="https://www.lsnglobal.com/news/article/4921/milk-made-dairy-dress-is-a-natural-winne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weforum.org/agenda/2019/01/turning-co2-from-climate-destroyer-into-useful-raw-material" TargetMode="External"/><Relationship Id="rId4" Type="http://schemas.openxmlformats.org/officeDocument/2006/relationships/hyperlink" Target="https://dashboards.sdgindex.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jamesdysonaward.org/2019/project/marinatex/" TargetMode="External"/><Relationship Id="rId4" Type="http://schemas.openxmlformats.org/officeDocument/2006/relationships/hyperlink" Target="https://www.reuters.com/article/us-britain-dyson-award/tipping-the-scales-briton-develops-fish-waste-plastic-idUSKBN1XO007"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herbal-supplement-resource.com/wp-content/uploads/2019/07/OliveLeaves2.jpeg" TargetMode="External"/><Relationship Id="rId4" Type="http://schemas.openxmlformats.org/officeDocument/2006/relationships/hyperlink" Target="https://sustainabledevelopment.un.org/?menu=130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ockholmresilience.org/research/research-news/2017-02-28-contributions-to-agenda-2030.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shboards.sdgindex.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change.io/blogs/2017/8/3/time-for-a-new-normal-in-global-capital-markets-advancing-investment-in-the-sustainable-development-goals-sdg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Teacher’s name to go in the space at the bottom left of the slide. Explain that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presentation</a:t>
            </a:r>
            <a:r>
              <a:rPr lang="de-DE"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introduces the 17 Sustainable Development Goals (SDGs) and shows links between the bioeconomy and some of the SDGs.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first slide, the video and the outline slide, there are 21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21 and 42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video is 2 minutes and 8 seconds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Time to do the exercise</a:t>
            </a:r>
            <a:r>
              <a:rPr lang="en-GB" sz="1200" kern="1200" baseline="0" dirty="0">
                <a:solidFill>
                  <a:schemeClr val="tx1"/>
                </a:solidFill>
                <a:effectLst/>
                <a:latin typeface="+mn-lt"/>
                <a:ea typeface="+mn-ea"/>
                <a:cs typeface="+mn-cs"/>
              </a:rPr>
              <a:t> on SDGs achievement around the world can vary. </a:t>
            </a:r>
            <a:r>
              <a:rPr lang="en-GB" sz="1200" kern="1200" dirty="0">
                <a:solidFill>
                  <a:schemeClr val="tx1"/>
                </a:solidFill>
                <a:effectLst/>
                <a:latin typeface="+mn-lt"/>
                <a:ea typeface="+mn-ea"/>
                <a:cs typeface="+mn-cs"/>
              </a:rPr>
              <a:t>Information on one goal</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one country can</a:t>
            </a:r>
            <a:r>
              <a:rPr lang="en-GB" sz="1200" kern="1200" baseline="0" dirty="0">
                <a:solidFill>
                  <a:schemeClr val="tx1"/>
                </a:solidFill>
                <a:effectLst/>
                <a:latin typeface="+mn-lt"/>
                <a:ea typeface="+mn-ea"/>
                <a:cs typeface="+mn-cs"/>
              </a:rPr>
              <a:t> be </a:t>
            </a:r>
            <a:r>
              <a:rPr lang="en-GB" sz="1200" kern="1200" dirty="0">
                <a:solidFill>
                  <a:schemeClr val="tx1"/>
                </a:solidFill>
                <a:effectLst/>
                <a:latin typeface="+mn-lt"/>
                <a:ea typeface="+mn-ea"/>
                <a:cs typeface="+mn-cs"/>
              </a:rPr>
              <a:t>quickly accessed in minutes. So</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ould be used just for 5 or 10 minutes in class, but there is opportunity for in-depth research over hours</a:t>
            </a:r>
            <a:r>
              <a:rPr lang="en-GB" sz="1200" kern="1200" baseline="0" dirty="0">
                <a:solidFill>
                  <a:schemeClr val="tx1"/>
                </a:solidFill>
                <a:effectLst/>
                <a:latin typeface="+mn-lt"/>
                <a:ea typeface="+mn-ea"/>
                <a:cs typeface="+mn-cs"/>
              </a:rPr>
              <a:t> or even </a:t>
            </a:r>
            <a:r>
              <a:rPr lang="en-GB" sz="1200" kern="1200" dirty="0">
                <a:solidFill>
                  <a:schemeClr val="tx1"/>
                </a:solidFill>
                <a:effectLst/>
                <a:latin typeface="+mn-lt"/>
                <a:ea typeface="+mn-ea"/>
                <a:cs typeface="+mn-cs"/>
              </a:rPr>
              <a:t>days (which could be used as part of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Arial" panose="020B0604020202020204" pitchFamily="34" charset="0"/>
                <a:ea typeface="+mn-ea"/>
                <a:cs typeface="Arial" panose="020B0604020202020204" pitchFamily="34" charset="0"/>
              </a:rPr>
              <a:t>See slides “What is the Bioeconomy?</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Opportunities, challenges and solutions” for information</a:t>
            </a:r>
            <a:r>
              <a:rPr lang="en-US" sz="1200" kern="1200" baseline="0" dirty="0">
                <a:solidFill>
                  <a:schemeClr val="tx1"/>
                </a:solidFill>
                <a:effectLst/>
                <a:latin typeface="Arial" panose="020B0604020202020204" pitchFamily="34" charset="0"/>
                <a:ea typeface="+mn-ea"/>
                <a:cs typeface="Arial" panose="020B0604020202020204" pitchFamily="34" charset="0"/>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200" kern="1200" baseline="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05013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This slide shows links between the bioeconomy and the SDGs.</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332514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Source: Independent Group of Scientists appointed by the Secretary-General (2019), </a:t>
            </a:r>
            <a:r>
              <a:rPr lang="en-GB" sz="1200" i="1" kern="1200" dirty="0">
                <a:solidFill>
                  <a:schemeClr val="tx1"/>
                </a:solidFill>
                <a:effectLst/>
                <a:latin typeface="+mn-lt"/>
                <a:ea typeface="+mn-ea"/>
                <a:cs typeface="+mn-cs"/>
              </a:rPr>
              <a:t>Global Sustainable Development Report 2019: The Future is Now </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Science for Achieving Sustainable Development, </a:t>
            </a:r>
            <a:r>
              <a:rPr lang="en-GB" sz="1200" kern="1200" dirty="0">
                <a:solidFill>
                  <a:schemeClr val="tx1"/>
                </a:solidFill>
                <a:effectLst/>
                <a:latin typeface="+mn-lt"/>
                <a:ea typeface="+mn-ea"/>
                <a:cs typeface="+mn-cs"/>
              </a:rPr>
              <a:t>(United Nations, New York). </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sustainabledevelopment.un.org</a:t>
            </a:r>
            <a:r>
              <a:rPr lang="en-GB" sz="1200" kern="1200" dirty="0">
                <a:solidFill>
                  <a:schemeClr val="tx1"/>
                </a:solidFill>
                <a:effectLst/>
                <a:latin typeface="+mn-lt"/>
                <a:ea typeface="+mn-ea"/>
                <a:cs typeface="+mn-cs"/>
              </a:rPr>
              <a:t>/content/documents/24797GSDR_report_2019.pdf</a:t>
            </a:r>
          </a:p>
          <a:p>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870076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https://</a:t>
            </a:r>
            <a:r>
              <a:rPr lang="en-GB" sz="1200" kern="1200" dirty="0" err="1">
                <a:solidFill>
                  <a:schemeClr val="tx1"/>
                </a:solidFill>
                <a:effectLst/>
                <a:latin typeface="+mn-lt"/>
                <a:ea typeface="+mn-ea"/>
                <a:cs typeface="+mn-cs"/>
              </a:rPr>
              <a:t>www.un.org</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sustainabledevelopment</a:t>
            </a:r>
            <a:r>
              <a:rPr lang="en-GB" sz="1200" kern="1200" dirty="0">
                <a:solidFill>
                  <a:schemeClr val="tx1"/>
                </a:solidFill>
                <a:effectLst/>
                <a:latin typeface="+mn-lt"/>
                <a:ea typeface="+mn-ea"/>
                <a:cs typeface="+mn-cs"/>
              </a:rPr>
              <a:t>/sustainable-development-goals/ </a:t>
            </a: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1340461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https://</a:t>
            </a:r>
            <a:r>
              <a:rPr lang="en-GB" sz="1200" kern="1200" dirty="0" err="1">
                <a:solidFill>
                  <a:schemeClr val="tx1"/>
                </a:solidFill>
                <a:effectLst/>
                <a:latin typeface="+mn-lt"/>
                <a:ea typeface="+mn-ea"/>
                <a:cs typeface="+mn-cs"/>
              </a:rPr>
              <a:t>apeelsciences.com</a:t>
            </a:r>
            <a:r>
              <a:rPr lang="en-GB" sz="1200" kern="1200" dirty="0">
                <a:solidFill>
                  <a:schemeClr val="tx1"/>
                </a:solidFill>
                <a:effectLst/>
                <a:latin typeface="+mn-lt"/>
                <a:ea typeface="+mn-ea"/>
                <a:cs typeface="+mn-cs"/>
              </a:rPr>
              <a:t>/</a:t>
            </a:r>
            <a:r>
              <a:rPr lang="en-GB" dirty="0">
                <a:effectLst/>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115652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err="1"/>
              <a:t>Quimidroga</a:t>
            </a:r>
            <a:r>
              <a:rPr lang="en-US" baseline="0" dirty="0"/>
              <a:t> </a:t>
            </a:r>
            <a:r>
              <a:rPr lang="en-US" dirty="0"/>
              <a:t>(2019) </a:t>
            </a:r>
            <a:r>
              <a:rPr lang="en-US" dirty="0" err="1"/>
              <a:t>Qd</a:t>
            </a:r>
            <a:r>
              <a:rPr lang="en-US" dirty="0"/>
              <a:t>: Natural Cosmetics. </a:t>
            </a:r>
            <a:r>
              <a:rPr lang="en-GB" dirty="0">
                <a:hlinkClick r:id="rId4"/>
              </a:rPr>
              <a:t>https://www.quimidroga.com/en/2019/09/26/natural-cosmetics/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Manitoba Council for International Cooperation. (2018) Sustainable Foundations: A Guide for Teaching the Sustainable Development Goals.</a:t>
            </a:r>
            <a:r>
              <a:rPr lang="en-US" baseline="0" dirty="0"/>
              <a:t> </a:t>
            </a:r>
            <a:r>
              <a:rPr lang="en-GB" dirty="0">
                <a:hlinkClick r:id="rId3"/>
              </a:rPr>
              <a:t>http://mcic.ca/pdf/SDG_Primer_FINAL.pdf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25156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European Coatings. (2020): EC Survey: Bio-based coatings.[Online] Available from: </a:t>
            </a:r>
            <a:r>
              <a:rPr lang="en-GB" dirty="0">
                <a:hlinkClick r:id="rId4"/>
              </a:rPr>
              <a:t>https://www.european-coatings.com/Raw-materials-technologies/Raw-materials/EC-Survey-Bio-based-coatings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Novasep</a:t>
            </a:r>
            <a:r>
              <a:rPr lang="en-GB" dirty="0"/>
              <a:t>: services and technologies for life science and chemical industries. (2018): Purification processes for cellulosic sugars.[Online] Available from: </a:t>
            </a:r>
            <a:r>
              <a:rPr lang="en-GB" dirty="0">
                <a:hlinkClick r:id="rId5"/>
              </a:rPr>
              <a:t>https://www.novasep.com/home/products-services/fermentation-products-and-chemicals-intermediates/industrial-processes/purification-processes-for-cellulosic-sugars.html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Wood-based panels international. (2018) </a:t>
            </a:r>
            <a:r>
              <a:rPr lang="en-GB" dirty="0" err="1"/>
              <a:t>wbpi</a:t>
            </a:r>
            <a:r>
              <a:rPr lang="en-GB" dirty="0"/>
              <a:t>: Wood foam – a product on the rise?.[Online] Available from: </a:t>
            </a:r>
            <a:r>
              <a:rPr lang="en-GB" dirty="0">
                <a:hlinkClick r:id="rId6"/>
              </a:rPr>
              <a:t>http://www.wbpionline.com/features/wood-foam-a-product-on-the-rise-6097690/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Bio-based Industries Consortium (2018), Bioeconomy and the UN Sustainable Development Goals. A view from the Bio-based Industries Consortium – July 2018.</a:t>
            </a:r>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80067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Chris Giles (2017) </a:t>
            </a:r>
            <a:r>
              <a:rPr lang="en-GB" dirty="0" err="1"/>
              <a:t>Edition.CNN</a:t>
            </a:r>
            <a:r>
              <a:rPr lang="en-GB" dirty="0"/>
              <a:t>: This 'tree' has the environmental benefits of a forest. [Online] Available from: </a:t>
            </a:r>
            <a:r>
              <a:rPr lang="en-GB" dirty="0">
                <a:hlinkClick r:id="rId4"/>
              </a:rPr>
              <a:t>https://edition.cnn.com/style/article/citytree-urban-pollution/index.html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24122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err="1"/>
              <a:t>Anke</a:t>
            </a:r>
            <a:r>
              <a:rPr lang="en-US" dirty="0"/>
              <a:t> </a:t>
            </a:r>
            <a:r>
              <a:rPr lang="en-US" dirty="0" err="1"/>
              <a:t>Domaske</a:t>
            </a:r>
            <a:r>
              <a:rPr lang="en-US" dirty="0"/>
              <a:t>. (2011)LS: N global: MILK MADE: DAIRY DRESS IS A NATURAL WINNER.[Online] Available from:  </a:t>
            </a:r>
            <a:r>
              <a:rPr lang="en-GB" dirty="0">
                <a:hlinkClick r:id="rId4"/>
              </a:rPr>
              <a:t>https://www.lsnglobal.com/news/article/4921/milk-made-dairy-dress-is-a-natural-winner</a:t>
            </a:r>
            <a:r>
              <a:rPr lang="en-GB" dirty="0"/>
              <a:t> </a:t>
            </a:r>
          </a:p>
          <a:p>
            <a:endParaRPr lang="en-GB" dirty="0"/>
          </a:p>
          <a:p>
            <a:r>
              <a:rPr lang="en-GB" dirty="0"/>
              <a:t>Tucker Bowe. (2018)Gear patrol: In the Future, Leather Will Be Made From Mushrooms Not Cows.[Online] Available from: </a:t>
            </a:r>
            <a:r>
              <a:rPr lang="en-GB" dirty="0">
                <a:hlinkClick r:id="rId5"/>
              </a:rPr>
              <a:t>https://gearpatrol.com/2018/04/16/bolt-threads-mylo-leather/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24920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Global Initiative for United Nations. (2019): Sustainable Development Report Dashboards 2019.[Online] Available from: </a:t>
            </a:r>
            <a:r>
              <a:rPr lang="en-GB" dirty="0">
                <a:hlinkClick r:id="rId4"/>
              </a:rPr>
              <a:t>https://dashboards.sdgindex.org/#/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World Economic Forum. (2019): CO2 can be a valuable raw material, not just a climate killer. Here’s how.: </a:t>
            </a:r>
            <a:r>
              <a:rPr lang="en-GB" dirty="0">
                <a:hlinkClick r:id="rId5"/>
              </a:rPr>
              <a:t>https://www.weforum.org/agenda/2019/01/turning-co2-from-climate-destroyer-into-useful-raw-material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207043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Source</a:t>
            </a:r>
            <a:r>
              <a:rPr lang="en-US" b="1" baseline="0" dirty="0"/>
              <a:t> image: </a:t>
            </a:r>
            <a:r>
              <a:rPr lang="en-US" dirty="0" err="1"/>
              <a:t>Biobased</a:t>
            </a:r>
            <a:r>
              <a:rPr lang="en-US" dirty="0"/>
              <a:t> Industries Consortium, 2018. Bioeconomy and the UN Sustainable Development Goals. </a:t>
            </a:r>
            <a:r>
              <a:rPr lang="en-US" dirty="0" err="1"/>
              <a:t>Biobased</a:t>
            </a:r>
            <a:r>
              <a:rPr lang="en-US" dirty="0"/>
              <a:t> Industries Consortium: Brussels, Belgium.</a:t>
            </a:r>
          </a:p>
        </p:txBody>
      </p:sp>
      <p:sp>
        <p:nvSpPr>
          <p:cNvPr id="4" name="Slide Number Placehold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1743843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a:t>Stuart </a:t>
            </a:r>
            <a:r>
              <a:rPr lang="en-US" dirty="0" err="1"/>
              <a:t>McDill</a:t>
            </a:r>
            <a:r>
              <a:rPr lang="en-US" dirty="0"/>
              <a:t>. (2019) Reuters: Tipping the scales? Briton develops fish waste 'plastic'.</a:t>
            </a:r>
            <a:r>
              <a:rPr lang="en-US" baseline="0" dirty="0"/>
              <a:t> </a:t>
            </a:r>
            <a:r>
              <a:rPr lang="en-GB" dirty="0">
                <a:hlinkClick r:id="rId4"/>
              </a:rPr>
              <a:t>https://www.reuters.com/article/us-britain-dyson-award/tipping-the-scales-briton-develops-fish-waste-plastic-idUSKBN1XO007</a:t>
            </a:r>
            <a:endParaRPr lang="en-US" dirty="0"/>
          </a:p>
          <a:p>
            <a:endParaRPr lang="en-US" dirty="0"/>
          </a:p>
          <a:p>
            <a:r>
              <a:rPr lang="en-US" dirty="0"/>
              <a:t>The James Dyson Award. (2019) </a:t>
            </a:r>
            <a:r>
              <a:rPr lang="en-US" dirty="0" err="1"/>
              <a:t>MarinaTex</a:t>
            </a:r>
            <a:r>
              <a:rPr lang="en-US" dirty="0"/>
              <a:t>: INTERNATIONAL WINNER. [Online] Available from: </a:t>
            </a:r>
            <a:r>
              <a:rPr lang="en-GB" dirty="0">
                <a:hlinkClick r:id="rId5"/>
              </a:rPr>
              <a:t>https://www.jamesdysonaward.org/2019/project/marinatex/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Bio-based Industries Consortium (2018), Bioeconomy and the UN Sustainable Development Goals. A view from the Bio-based Industries Consortium – July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79135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algn="l" defTabSz="914400" rtl="0" eaLnBrk="1" latinLnBrk="0" hangingPunct="1"/>
            <a:r>
              <a:rPr lang="en-GB" sz="1200" b="0" i="0" kern="1200" dirty="0" err="1">
                <a:solidFill>
                  <a:schemeClr val="tx1"/>
                </a:solidFill>
                <a:effectLst/>
                <a:latin typeface="+mn-lt"/>
                <a:ea typeface="+mn-ea"/>
                <a:cs typeface="+mn-cs"/>
              </a:rPr>
              <a:t>Biobased</a:t>
            </a:r>
            <a:r>
              <a:rPr lang="en-GB" sz="1200" b="0" i="0" kern="1200" dirty="0">
                <a:solidFill>
                  <a:schemeClr val="tx1"/>
                </a:solidFill>
                <a:effectLst/>
                <a:latin typeface="+mn-lt"/>
                <a:ea typeface="+mn-ea"/>
                <a:cs typeface="+mn-cs"/>
              </a:rPr>
              <a:t> Industries Consortium, 2018. Bioeconomy and the UN Sustainable Development Goals. </a:t>
            </a:r>
            <a:r>
              <a:rPr lang="en-GB" sz="1200" b="0" i="1" kern="1200" dirty="0" err="1">
                <a:solidFill>
                  <a:schemeClr val="tx1"/>
                </a:solidFill>
                <a:effectLst/>
                <a:latin typeface="+mn-lt"/>
                <a:ea typeface="+mn-ea"/>
                <a:cs typeface="+mn-cs"/>
              </a:rPr>
              <a:t>Biobased</a:t>
            </a:r>
            <a:r>
              <a:rPr lang="en-GB" sz="1200" b="0" i="1" kern="1200" dirty="0">
                <a:solidFill>
                  <a:schemeClr val="tx1"/>
                </a:solidFill>
                <a:effectLst/>
                <a:latin typeface="+mn-lt"/>
                <a:ea typeface="+mn-ea"/>
                <a:cs typeface="+mn-cs"/>
              </a:rPr>
              <a:t> Industries Consortium: Brussels, Belgium</a:t>
            </a:r>
            <a:r>
              <a:rPr lang="en-GB" sz="1200" b="0" i="0" kern="1200" dirty="0">
                <a:solidFill>
                  <a:schemeClr val="tx1"/>
                </a:solidFill>
                <a:effectLst/>
                <a:latin typeface="+mn-lt"/>
                <a:ea typeface="+mn-ea"/>
                <a:cs typeface="+mn-cs"/>
              </a:rPr>
              <a:t>.</a:t>
            </a:r>
          </a:p>
          <a:p>
            <a:pPr marL="0" algn="l" defTabSz="914400" rtl="0" eaLnBrk="1" latinLnBrk="0" hangingPunct="1"/>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United Nations. (2015): </a:t>
            </a:r>
            <a:r>
              <a:rPr lang="en-US" i="1" dirty="0"/>
              <a:t>Sustainable Development Goals. </a:t>
            </a:r>
            <a:r>
              <a:rPr lang="en-US" dirty="0"/>
              <a:t>[Online] Available from: </a:t>
            </a:r>
            <a:r>
              <a:rPr lang="en-GB" dirty="0">
                <a:hlinkClick r:id="rId4"/>
              </a:rPr>
              <a:t>https://sustainabledevelopment.un.org/?menu=1300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a:t>
            </a:r>
            <a:r>
              <a:rPr lang="en-GB" sz="1200" u="sng" kern="1200" dirty="0">
                <a:solidFill>
                  <a:schemeClr val="tx1"/>
                </a:solidFill>
                <a:effectLst/>
                <a:latin typeface="+mn-lt"/>
                <a:ea typeface="+mn-ea"/>
                <a:cs typeface="+mn-cs"/>
                <a:hlinkClick r:id="rId5"/>
              </a:rPr>
              <a:t>https://www.herbal-supplement-resource.com/wp-content/uploads/2019/07/OliveLeaves2.jpeg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80385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emphasise that </a:t>
            </a:r>
            <a:r>
              <a:rPr lang="en-US" sz="1200" kern="1200" dirty="0">
                <a:solidFill>
                  <a:schemeClr val="tx1"/>
                </a:solidFill>
                <a:effectLst/>
                <a:latin typeface="+mn-lt"/>
                <a:ea typeface="+mn-ea"/>
                <a:cs typeface="+mn-cs"/>
              </a:rPr>
              <a:t>bioeconomy can only contribute to a sustainability transformation along with consumption decreases and extension of product life. This could be a good discussion topic with the students.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4738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Interesting United Nations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video is about sustainable development, SDGs, and strategies, methods and advances related to the same. Video is really well made and fulfils its purpose to educate people and inform them about sustainable development, why sustainable development is necessary, and reasons and advantages of setting SDGs. It can work well as a summary of the material</a:t>
            </a:r>
            <a:r>
              <a:rPr lang="en-GB" sz="1200" kern="1200" baseline="0" dirty="0">
                <a:solidFill>
                  <a:schemeClr val="tx1"/>
                </a:solidFill>
                <a:effectLst/>
                <a:latin typeface="+mn-lt"/>
                <a:ea typeface="+mn-ea"/>
                <a:cs typeface="+mn-cs"/>
              </a:rPr>
              <a:t> covered.</a:t>
            </a:r>
            <a:endParaRPr lang="en-GB" dirty="0"/>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15139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a:t>
            </a:r>
            <a:r>
              <a:rPr lang="en-GB" sz="1200" kern="1200">
                <a:solidFill>
                  <a:schemeClr val="tx1"/>
                </a:solidFill>
                <a:effectLst/>
                <a:latin typeface="+mn-lt"/>
                <a:ea typeface="+mn-ea"/>
                <a:cs typeface="+mn-cs"/>
              </a:rPr>
              <a:t>space at </a:t>
            </a:r>
            <a:r>
              <a:rPr lang="en-GB" sz="1200" kern="1200" dirty="0">
                <a:solidFill>
                  <a:schemeClr val="tx1"/>
                </a:solidFill>
                <a:effectLst/>
                <a:latin typeface="+mn-lt"/>
                <a:ea typeface="+mn-ea"/>
                <a:cs typeface="+mn-cs"/>
              </a:rPr>
              <a:t>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889071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32752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presents an overview of the SDGs – when they started, number of SDGs, number of targets and number of countries that agreed to implement these goals.</a:t>
            </a:r>
            <a:endParaRPr lang="en-GB" sz="1200" kern="1200" dirty="0">
              <a:solidFill>
                <a:schemeClr val="tx1"/>
              </a:solidFill>
              <a:effectLst/>
              <a:latin typeface="+mn-lt"/>
              <a:ea typeface="+mn-ea"/>
              <a:cs typeface="+mn-cs"/>
            </a:endParaRPr>
          </a:p>
          <a:p>
            <a:endParaRPr lang="en-US" b="1" dirty="0"/>
          </a:p>
          <a:p>
            <a:r>
              <a:rPr lang="en-US" b="1" dirty="0"/>
              <a:t>Source image: </a:t>
            </a:r>
            <a:r>
              <a:rPr lang="en-US" dirty="0"/>
              <a:t>United Nations. (2015): </a:t>
            </a:r>
            <a:r>
              <a:rPr lang="en-US" i="1" dirty="0"/>
              <a:t>Sustainable Development Goals.</a:t>
            </a:r>
            <a:r>
              <a:rPr lang="en-US" i="1" baseline="0" dirty="0"/>
              <a:t> </a:t>
            </a:r>
            <a:r>
              <a:rPr lang="en-GB" dirty="0"/>
              <a:t>https://</a:t>
            </a:r>
            <a:r>
              <a:rPr lang="en-GB" dirty="0" err="1"/>
              <a:t>sustainabledevelopment.un.org</a:t>
            </a:r>
            <a:r>
              <a:rPr lang="en-GB" dirty="0"/>
              <a:t>/?menu=1300</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44518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very important slide and could be discussed in class. It suggests that all SDGs are directly or indirectly connected to each other and that the SDG17 is fundamental as it is the global partnership required for sustainable development.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Very importantly, this way at looking at the SDGs implies that the economy and society are seen as integral part of the biosphere (which relates to the concept of “strong sustainability”).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model is sometimes called the SDG ‘Wedding Cake’.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Stockholm Resilience Centre. (2016) </a:t>
            </a:r>
            <a:r>
              <a:rPr lang="en-US" sz="1200" i="1" kern="1200" dirty="0">
                <a:solidFill>
                  <a:schemeClr val="tx1"/>
                </a:solidFill>
                <a:effectLst/>
                <a:latin typeface="+mn-lt"/>
                <a:ea typeface="+mn-ea"/>
                <a:cs typeface="+mn-cs"/>
              </a:rPr>
              <a:t>Stockholm University: Azote Images</a:t>
            </a:r>
            <a:r>
              <a:rPr lang="en-US"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https://www.stockholmresilience.org/research/research-news/2017-02-28-contributions-to-agenda-2030.html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excellent guide shows the connections between all SDGs and is a very useful education resource: Manitoba Council for International Cooperation (2018) Sustainable Foundations: </a:t>
            </a:r>
            <a:r>
              <a:rPr lang="en-GB" sz="1200" i="1" kern="1200" dirty="0">
                <a:solidFill>
                  <a:schemeClr val="tx1"/>
                </a:solidFill>
                <a:effectLst/>
                <a:latin typeface="+mn-lt"/>
                <a:ea typeface="+mn-ea"/>
                <a:cs typeface="+mn-cs"/>
              </a:rPr>
              <a:t>A Guide for Teaching the Sustainable Development Goals</a:t>
            </a:r>
            <a:r>
              <a:rPr lang="en-GB" sz="1200" kern="1200" dirty="0">
                <a:solidFill>
                  <a:schemeClr val="tx1"/>
                </a:solidFill>
                <a:effectLst/>
                <a:latin typeface="+mn-lt"/>
                <a:ea typeface="+mn-ea"/>
                <a:cs typeface="+mn-cs"/>
              </a:rPr>
              <a:t>, http://</a:t>
            </a:r>
            <a:r>
              <a:rPr lang="en-GB" sz="1200" kern="1200" dirty="0" err="1">
                <a:solidFill>
                  <a:schemeClr val="tx1"/>
                </a:solidFill>
                <a:effectLst/>
                <a:latin typeface="+mn-lt"/>
                <a:ea typeface="+mn-ea"/>
                <a:cs typeface="+mn-cs"/>
              </a:rPr>
              <a:t>mcic.ca</a:t>
            </a:r>
            <a:r>
              <a:rPr lang="en-GB" sz="1200" kern="1200" dirty="0">
                <a:solidFill>
                  <a:schemeClr val="tx1"/>
                </a:solidFill>
                <a:effectLst/>
                <a:latin typeface="+mn-lt"/>
                <a:ea typeface="+mn-ea"/>
                <a:cs typeface="+mn-cs"/>
              </a:rPr>
              <a:t>/pdf/</a:t>
            </a:r>
            <a:r>
              <a:rPr lang="en-GB" sz="1200" kern="1200" dirty="0" err="1">
                <a:solidFill>
                  <a:schemeClr val="tx1"/>
                </a:solidFill>
                <a:effectLst/>
                <a:latin typeface="+mn-lt"/>
                <a:ea typeface="+mn-ea"/>
                <a:cs typeface="+mn-cs"/>
              </a:rPr>
              <a:t>SDG_Primer_FINAL.pdf</a:t>
            </a:r>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73039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amazing interactive map provides a visual representation of countries’ performance by SDGs to identify priorities for action. Students can access this resource on their phones or computers, or results for different countries can be shown on the screen.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the best resource to explain how each SDG is associated with different targets and to see how the different countries are performing in relation to each of the 17 SDGs and each of the 169 targets.</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Global Initiative for United Nations. (2019): </a:t>
            </a:r>
            <a:r>
              <a:rPr lang="en-US" sz="1200" i="1" kern="1200" dirty="0">
                <a:solidFill>
                  <a:schemeClr val="tx1"/>
                </a:solidFill>
                <a:effectLst/>
                <a:latin typeface="+mn-lt"/>
                <a:ea typeface="+mn-ea"/>
                <a:cs typeface="+mn-cs"/>
              </a:rPr>
              <a:t>Sustainable Development Report Dashboards. </a:t>
            </a:r>
            <a:r>
              <a:rPr lang="en-GB" sz="1200" u="sng" kern="1200" dirty="0">
                <a:solidFill>
                  <a:schemeClr val="tx1"/>
                </a:solidFill>
                <a:effectLst/>
                <a:latin typeface="+mn-lt"/>
                <a:ea typeface="+mn-ea"/>
                <a:cs typeface="+mn-cs"/>
                <a:hlinkClick r:id="rId3"/>
              </a:rPr>
              <a:t>https://dashboards.sdgindex.org/#/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SDGs logo image source: </a:t>
            </a:r>
            <a:r>
              <a:rPr lang="en-GB" sz="1200" kern="1200" dirty="0">
                <a:solidFill>
                  <a:schemeClr val="tx1"/>
                </a:solidFill>
                <a:effectLst/>
                <a:latin typeface="+mn-lt"/>
                <a:ea typeface="+mn-ea"/>
                <a:cs typeface="+mn-cs"/>
              </a:rPr>
              <a:t>C-CHANGE (2017) </a:t>
            </a:r>
            <a:r>
              <a:rPr lang="en-US" sz="1200" i="1" kern="1200" dirty="0">
                <a:solidFill>
                  <a:schemeClr val="tx1"/>
                </a:solidFill>
                <a:effectLst/>
                <a:latin typeface="+mn-lt"/>
                <a:ea typeface="+mn-ea"/>
                <a:cs typeface="+mn-cs"/>
              </a:rPr>
              <a:t>Sustainable Development Goals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(SDGs). </a:t>
            </a:r>
            <a:r>
              <a:rPr lang="en-GB" sz="1200" u="sng" kern="1200" dirty="0">
                <a:solidFill>
                  <a:schemeClr val="tx1"/>
                </a:solidFill>
                <a:effectLst/>
                <a:latin typeface="+mn-lt"/>
                <a:ea typeface="+mn-ea"/>
                <a:cs typeface="+mn-cs"/>
                <a:hlinkClick r:id="rId4"/>
              </a:rPr>
              <a:t>https://www.c-change.io/blogs/2017/8/3/time-for-a-new-normal-in-global-capital-markets-advancing-investment-in-the-sustainable-development-goals-sdgs</a:t>
            </a:r>
            <a:endParaRPr lang="en-GB" sz="1200" kern="1200" dirty="0">
              <a:solidFill>
                <a:schemeClr val="tx1"/>
              </a:solidFill>
              <a:effectLst/>
              <a:latin typeface="+mn-lt"/>
              <a:ea typeface="+mn-ea"/>
              <a:cs typeface="+mn-cs"/>
            </a:endParaRP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369767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is an example for SDG 13 (Climate</a:t>
            </a:r>
            <a:r>
              <a:rPr lang="en-US" sz="1200" baseline="0" dirty="0"/>
              <a:t> Action)</a:t>
            </a:r>
            <a:r>
              <a:rPr lang="en-US" sz="1200" dirty="0"/>
              <a:t>.</a:t>
            </a:r>
            <a:r>
              <a:rPr lang="en-US" sz="1200" baseline="0" dirty="0"/>
              <a:t> The same can be done for all 17 SDGs.</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384536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Then the performance for each country for each SDG can be assessed. This is an example for Poland but can be done for any country.</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188814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t>Then the detailed</a:t>
            </a:r>
            <a:r>
              <a:rPr lang="en-US" sz="1200" baseline="0" dirty="0"/>
              <a:t> </a:t>
            </a:r>
            <a:r>
              <a:rPr lang="en-US" sz="1200" dirty="0"/>
              <a:t>performance</a:t>
            </a:r>
            <a:r>
              <a:rPr lang="en-US" sz="1200" baseline="0" dirty="0"/>
              <a:t> for each SDG for each country can be assessed with regards to the achievement for all the targets for that SDG.</a:t>
            </a:r>
          </a:p>
          <a:p>
            <a:endParaRPr lang="en-US" sz="1200" baseline="0" dirty="0"/>
          </a:p>
          <a:p>
            <a:r>
              <a:rPr lang="en-US" sz="1200" baseline="0" dirty="0"/>
              <a:t>This is an example for Poland for SDG 13 and SDG 15 but this can be done for the combination of any country and any SDG.</a:t>
            </a:r>
            <a:endParaRPr lang="en-GB" dirty="0"/>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11334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24182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6A14D60-B6A6-4103-8B8A-A7FD1F59E645}"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AB5F2F-6142-4B81-9940-604B628C1572}"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992EEB-6C69-4312-866E-EF1460E5EF26}"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10626D71-AFCA-4F0D-AA7D-A7826D2CEAF9}" type="datetime1">
              <a:rPr lang="de-DE" smtClean="0"/>
              <a:t>13.11.20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r>
              <a:rPr lang="de-DE"/>
              <a:t>What is the Bioeconomy?</a:t>
            </a:r>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752A08-59FD-4CCD-89C2-2A790306734B}"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79DBED-8FC8-4D94-B089-E3C42BFEA548}"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26DD504-8209-4F81-B248-58692364B68D}" type="datetime1">
              <a:rPr lang="de-DE" smtClean="0"/>
              <a:t>13.11.20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DF21926-1E1E-4DAA-BB7E-E72D3F969BCE}" type="datetime1">
              <a:rPr lang="de-DE" smtClean="0"/>
              <a:t>13.11.20</a:t>
            </a:fld>
            <a:endParaRPr lang="de-DE"/>
          </a:p>
        </p:txBody>
      </p:sp>
      <p:sp>
        <p:nvSpPr>
          <p:cNvPr id="8" name="Footer Placeholder 7"/>
          <p:cNvSpPr>
            <a:spLocks noGrp="1"/>
          </p:cNvSpPr>
          <p:nvPr>
            <p:ph type="ftr" sz="quarter" idx="11"/>
          </p:nvPr>
        </p:nvSpPr>
        <p:spPr/>
        <p:txBody>
          <a:bodyPr/>
          <a:lstStyle/>
          <a:p>
            <a:r>
              <a:rPr lang="de-DE"/>
              <a:t>What is the Bioeconomy?</a:t>
            </a:r>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4EEFDED-BD7D-4481-B161-70A442AFC09E}" type="datetime1">
              <a:rPr lang="de-DE" smtClean="0"/>
              <a:t>13.11.20</a:t>
            </a:fld>
            <a:endParaRPr lang="de-DE"/>
          </a:p>
        </p:txBody>
      </p:sp>
      <p:sp>
        <p:nvSpPr>
          <p:cNvPr id="4" name="Footer Placeholder 3"/>
          <p:cNvSpPr>
            <a:spLocks noGrp="1"/>
          </p:cNvSpPr>
          <p:nvPr>
            <p:ph type="ftr" sz="quarter" idx="11"/>
          </p:nvPr>
        </p:nvSpPr>
        <p:spPr/>
        <p:txBody>
          <a:bodyPr/>
          <a:lstStyle/>
          <a:p>
            <a:r>
              <a:rPr lang="de-DE"/>
              <a:t>What is the Bioeconomy?</a:t>
            </a:r>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0B736-DACA-46AD-AB98-D612B0FC6679}" type="datetime1">
              <a:rPr lang="de-DE" smtClean="0"/>
              <a:t>13.11.20</a:t>
            </a:fld>
            <a:endParaRPr lang="de-DE"/>
          </a:p>
        </p:txBody>
      </p:sp>
      <p:sp>
        <p:nvSpPr>
          <p:cNvPr id="3" name="Footer Placeholder 2"/>
          <p:cNvSpPr>
            <a:spLocks noGrp="1"/>
          </p:cNvSpPr>
          <p:nvPr>
            <p:ph type="ftr" sz="quarter" idx="11"/>
          </p:nvPr>
        </p:nvSpPr>
        <p:spPr/>
        <p:txBody>
          <a:bodyPr/>
          <a:lstStyle/>
          <a:p>
            <a:r>
              <a:rPr lang="de-DE"/>
              <a:t>What is the Bioeconomy?</a:t>
            </a:r>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16C3CF-4CE5-4373-AC9F-98CA9816EF3E}" type="datetime1">
              <a:rPr lang="de-DE" smtClean="0"/>
              <a:t>13.11.20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8C789B3-10B2-472F-A964-A8AE8D06B9F0}" type="datetime1">
              <a:rPr lang="de-DE" smtClean="0"/>
              <a:t>13.11.20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0AB81-99F8-4F52-9E53-75E680330634}" type="datetime1">
              <a:rPr lang="de-DE" smtClean="0"/>
              <a:t>13.11.20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What is the Bioeconomy?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sustainabledevelopment.un.org/content/documents/24797GSDR_report_2019.pdf" TargetMode="Externa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edition.cnn.com/style/article/citytree-urban-pollution/index.html"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eutimes.eu/tag/environmental-protection/" TargetMode="Externa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youtube.com/watch?v=3WODX8fyRHA"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ustainabledevelopment.un.org/?menu=1300"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shboards.sdgindex.org/#/"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ashboards.sdgindex.org/#/"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ashboards.sdgindex.org/#/"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hyperlink" Target="https://dashboards.sdgindex.or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100891" y="468254"/>
            <a:ext cx="7129536" cy="3046988"/>
          </a:xfrm>
          <a:prstGeom prst="rect">
            <a:avLst/>
          </a:prstGeom>
          <a:noFill/>
        </p:spPr>
        <p:txBody>
          <a:bodyPr wrap="square" rtlCol="0" anchor="t">
            <a:spAutoFit/>
          </a:bodyPr>
          <a:lstStyle/>
          <a:p>
            <a:r>
              <a:rPr lang="en-GB" sz="4800" dirty="0">
                <a:solidFill>
                  <a:srgbClr val="FFED00"/>
                </a:solidFill>
                <a:ea typeface="Roboto Medium" panose="02000000000000000000" pitchFamily="2" charset="0"/>
                <a:cs typeface="Arial" panose="020B0604020202020204" pitchFamily="34" charset="0"/>
              </a:rPr>
              <a:t>Introduction to the Sustainable Development Goals (SDGs) and their links to the bioeconomy</a:t>
            </a:r>
            <a:endParaRPr lang="en-GB" sz="2800" dirty="0">
              <a:solidFill>
                <a:srgbClr val="FFED00"/>
              </a:solidFill>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0"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728705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674355" y="202440"/>
            <a:ext cx="6236423"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Links </a:t>
            </a:r>
            <a:r>
              <a:rPr lang="en-GB" sz="2800" b="1" spc="100">
                <a:solidFill>
                  <a:schemeClr val="bg1"/>
                </a:solidFill>
                <a:latin typeface="Roboto" panose="02000000000000000000" pitchFamily="2" charset="0"/>
                <a:ea typeface="Roboto" panose="02000000000000000000" pitchFamily="2" charset="0"/>
                <a:cs typeface="Arial" panose="020B0604020202020204" pitchFamily="34" charset="0"/>
              </a:rPr>
              <a:t>SDGs - Bioeconomy</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11</a:t>
            </a:fld>
            <a:endParaRPr lang="de-DE"/>
          </a:p>
        </p:txBody>
      </p:sp>
      <p:sp>
        <p:nvSpPr>
          <p:cNvPr id="23" name="TextBox 22">
            <a:extLst>
              <a:ext uri="{FF2B5EF4-FFF2-40B4-BE49-F238E27FC236}">
                <a16:creationId xmlns:a16="http://schemas.microsoft.com/office/drawing/2014/main" id="{9EFC0522-B9FF-6142-89EF-6391CA704EC6}"/>
              </a:ext>
            </a:extLst>
          </p:cNvPr>
          <p:cNvSpPr txBox="1"/>
          <p:nvPr/>
        </p:nvSpPr>
        <p:spPr>
          <a:xfrm>
            <a:off x="692727" y="1116840"/>
            <a:ext cx="11410604" cy="523220"/>
          </a:xfrm>
          <a:prstGeom prst="rect">
            <a:avLst/>
          </a:prstGeom>
          <a:noFill/>
        </p:spPr>
        <p:txBody>
          <a:bodyPr wrap="square" rtlCol="0">
            <a:spAutoFit/>
          </a:bodyPr>
          <a:lstStyle/>
          <a:p>
            <a:r>
              <a:rPr lang="en-US" sz="2800" b="1" dirty="0">
                <a:solidFill>
                  <a:schemeClr val="accent1">
                    <a:lumMod val="50000"/>
                  </a:schemeClr>
                </a:solidFill>
              </a:rPr>
              <a:t>Sustainable Development </a:t>
            </a:r>
            <a:r>
              <a:rPr lang="en-US" sz="2800" b="1">
                <a:solidFill>
                  <a:schemeClr val="accent1">
                    <a:lumMod val="50000"/>
                  </a:schemeClr>
                </a:solidFill>
              </a:rPr>
              <a:t>Goals are affected </a:t>
            </a:r>
            <a:r>
              <a:rPr lang="en-US" sz="2800" b="1" dirty="0">
                <a:solidFill>
                  <a:schemeClr val="accent1">
                    <a:lumMod val="50000"/>
                  </a:schemeClr>
                </a:solidFill>
              </a:rPr>
              <a:t>by bioeconomy activities</a:t>
            </a:r>
          </a:p>
        </p:txBody>
      </p:sp>
      <p:sp>
        <p:nvSpPr>
          <p:cNvPr id="24" name="TextBox 23">
            <a:extLst>
              <a:ext uri="{FF2B5EF4-FFF2-40B4-BE49-F238E27FC236}">
                <a16:creationId xmlns:a16="http://schemas.microsoft.com/office/drawing/2014/main" id="{9394D2EE-E383-1248-960B-2DE9A86150B7}"/>
              </a:ext>
            </a:extLst>
          </p:cNvPr>
          <p:cNvSpPr txBox="1"/>
          <p:nvPr/>
        </p:nvSpPr>
        <p:spPr>
          <a:xfrm>
            <a:off x="302466" y="1640060"/>
            <a:ext cx="5486400" cy="5262979"/>
          </a:xfrm>
          <a:prstGeom prst="rect">
            <a:avLst/>
          </a:prstGeom>
          <a:noFill/>
        </p:spPr>
        <p:txBody>
          <a:bodyPr wrap="square" rtlCol="0">
            <a:spAutoFit/>
          </a:bodyPr>
          <a:lstStyle/>
          <a:p>
            <a:r>
              <a:rPr lang="en-US" sz="2400" dirty="0">
                <a:solidFill>
                  <a:schemeClr val="accent1">
                    <a:lumMod val="50000"/>
                  </a:schemeClr>
                </a:solidFill>
              </a:rPr>
              <a:t>Some of the aims of the bioeconomy are complementary or even identical to SDG targets. A sustainable bioeconomy has the potential to advance several SDGs.</a:t>
            </a:r>
          </a:p>
          <a:p>
            <a:endParaRPr lang="en-US" sz="2400" dirty="0">
              <a:solidFill>
                <a:schemeClr val="accent1">
                  <a:lumMod val="50000"/>
                </a:schemeClr>
              </a:solidFill>
            </a:endParaRPr>
          </a:p>
          <a:p>
            <a:r>
              <a:rPr lang="en-US" sz="2400" dirty="0">
                <a:solidFill>
                  <a:schemeClr val="accent1">
                    <a:lumMod val="50000"/>
                  </a:schemeClr>
                </a:solidFill>
              </a:rPr>
              <a:t>However, there can also be potential negative effects that should be eliminated or reduced. For example, “increased demand for land can lead to land grabbing, displacements, unequal distribution of land considering soil quality, and loss of communal land</a:t>
            </a:r>
            <a:r>
              <a:rPr lang="en-US" dirty="0"/>
              <a:t>” </a:t>
            </a:r>
            <a:r>
              <a:rPr lang="is-IS" sz="2400" dirty="0">
                <a:solidFill>
                  <a:schemeClr val="accent1">
                    <a:lumMod val="50000"/>
                  </a:schemeClr>
                </a:solidFill>
              </a:rPr>
              <a:t>(Heimann, 2019, p. 52)</a:t>
            </a:r>
          </a:p>
          <a:p>
            <a:endParaRPr lang="en-US" sz="2400" dirty="0">
              <a:solidFill>
                <a:schemeClr val="accent1">
                  <a:lumMod val="50000"/>
                </a:schemeClr>
              </a:solidFill>
            </a:endParaRPr>
          </a:p>
        </p:txBody>
      </p:sp>
      <p:pic>
        <p:nvPicPr>
          <p:cNvPr id="25" name="Picture 24">
            <a:extLst>
              <a:ext uri="{FF2B5EF4-FFF2-40B4-BE49-F238E27FC236}">
                <a16:creationId xmlns:a16="http://schemas.microsoft.com/office/drawing/2014/main" id="{B017E5F3-7D98-CF47-B759-EF0BF59C7953}"/>
              </a:ext>
            </a:extLst>
          </p:cNvPr>
          <p:cNvPicPr>
            <a:picLocks noChangeAspect="1"/>
          </p:cNvPicPr>
          <p:nvPr/>
        </p:nvPicPr>
        <p:blipFill>
          <a:blip r:embed="rId4"/>
          <a:stretch>
            <a:fillRect/>
          </a:stretch>
        </p:blipFill>
        <p:spPr>
          <a:xfrm>
            <a:off x="6095755" y="1708498"/>
            <a:ext cx="6096244" cy="3486280"/>
          </a:xfrm>
          <a:prstGeom prst="rect">
            <a:avLst/>
          </a:prstGeom>
        </p:spPr>
      </p:pic>
      <p:sp>
        <p:nvSpPr>
          <p:cNvPr id="27" name="TextBox 26">
            <a:extLst>
              <a:ext uri="{FF2B5EF4-FFF2-40B4-BE49-F238E27FC236}">
                <a16:creationId xmlns:a16="http://schemas.microsoft.com/office/drawing/2014/main" id="{EDC3BE5D-632C-114F-B5AA-7DA8B9021841}"/>
              </a:ext>
            </a:extLst>
          </p:cNvPr>
          <p:cNvSpPr txBox="1"/>
          <p:nvPr/>
        </p:nvSpPr>
        <p:spPr>
          <a:xfrm>
            <a:off x="6716963" y="5270868"/>
            <a:ext cx="4913941" cy="923330"/>
          </a:xfrm>
          <a:prstGeom prst="rect">
            <a:avLst/>
          </a:prstGeom>
          <a:noFill/>
        </p:spPr>
        <p:txBody>
          <a:bodyPr wrap="square" rtlCol="0">
            <a:spAutoFit/>
          </a:bodyPr>
          <a:lstStyle/>
          <a:p>
            <a:pPr algn="ctr"/>
            <a:r>
              <a:rPr lang="en-US" b="1" dirty="0">
                <a:solidFill>
                  <a:srgbClr val="002060"/>
                </a:solidFill>
              </a:rPr>
              <a:t>Blue arrow</a:t>
            </a:r>
            <a:r>
              <a:rPr lang="en-US" dirty="0">
                <a:solidFill>
                  <a:srgbClr val="002060"/>
                </a:solidFill>
              </a:rPr>
              <a:t>: </a:t>
            </a:r>
            <a:r>
              <a:rPr lang="en-US" dirty="0">
                <a:solidFill>
                  <a:schemeClr val="accent1">
                    <a:lumMod val="50000"/>
                  </a:schemeClr>
                </a:solidFill>
              </a:rPr>
              <a:t>Socioeconomic targets.</a:t>
            </a:r>
          </a:p>
          <a:p>
            <a:pPr algn="ctr"/>
            <a:r>
              <a:rPr lang="en-US" b="1" dirty="0">
                <a:solidFill>
                  <a:srgbClr val="3D8400"/>
                </a:solidFill>
              </a:rPr>
              <a:t>Green arrow</a:t>
            </a:r>
            <a:r>
              <a:rPr lang="en-US" dirty="0">
                <a:solidFill>
                  <a:srgbClr val="3D8400"/>
                </a:solidFill>
              </a:rPr>
              <a:t>: Ecological targets. </a:t>
            </a:r>
          </a:p>
          <a:p>
            <a:pPr algn="ctr"/>
            <a:r>
              <a:rPr lang="en-US" b="1" dirty="0">
                <a:solidFill>
                  <a:schemeClr val="accent2">
                    <a:lumMod val="75000"/>
                  </a:schemeClr>
                </a:solidFill>
              </a:rPr>
              <a:t>Red arrow</a:t>
            </a:r>
            <a:r>
              <a:rPr lang="en-US" dirty="0">
                <a:solidFill>
                  <a:schemeClr val="accent2">
                    <a:lumMod val="75000"/>
                  </a:schemeClr>
                </a:solidFill>
              </a:rPr>
              <a:t>: Clean industry &amp; economic targets.</a:t>
            </a:r>
          </a:p>
        </p:txBody>
      </p:sp>
      <p:sp>
        <p:nvSpPr>
          <p:cNvPr id="28" name="TextBox 27"/>
          <p:cNvSpPr txBox="1"/>
          <p:nvPr/>
        </p:nvSpPr>
        <p:spPr>
          <a:xfrm>
            <a:off x="681328" y="6413698"/>
            <a:ext cx="10661073" cy="307777"/>
          </a:xfrm>
          <a:prstGeom prst="rect">
            <a:avLst/>
          </a:prstGeom>
          <a:noFill/>
        </p:spPr>
        <p:txBody>
          <a:bodyPr wrap="square" rtlCol="0">
            <a:spAutoFit/>
          </a:bodyPr>
          <a:lstStyle/>
          <a:p>
            <a:pPr lvl="0"/>
            <a:r>
              <a:rPr lang="en-US" sz="1400" b="1" dirty="0"/>
              <a:t>Source</a:t>
            </a:r>
            <a:r>
              <a:rPr lang="en-US" sz="1400" dirty="0"/>
              <a:t>: </a:t>
            </a:r>
            <a:r>
              <a:rPr lang="en-GB" sz="1400" dirty="0" err="1"/>
              <a:t>Heimann</a:t>
            </a:r>
            <a:r>
              <a:rPr lang="en-GB" sz="1400" dirty="0"/>
              <a:t>, T., 2019. Bioeconomy and SDGs: does the bioeconomy support the achievement of the SDGs?. </a:t>
            </a:r>
            <a:r>
              <a:rPr lang="en-GB" sz="1400" i="1" dirty="0"/>
              <a:t>Earth's Future</a:t>
            </a:r>
            <a:r>
              <a:rPr lang="en-GB" sz="1400" dirty="0"/>
              <a:t>, </a:t>
            </a:r>
            <a:r>
              <a:rPr lang="en-GB" sz="1400" i="1" dirty="0"/>
              <a:t>7</a:t>
            </a:r>
            <a:r>
              <a:rPr lang="en-GB" sz="1400" dirty="0"/>
              <a:t>(1), pp.43-57.</a:t>
            </a:r>
          </a:p>
        </p:txBody>
      </p:sp>
    </p:spTree>
    <p:extLst>
      <p:ext uri="{BB962C8B-B14F-4D97-AF65-F5344CB8AC3E}">
        <p14:creationId xmlns:p14="http://schemas.microsoft.com/office/powerpoint/2010/main" val="305624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Interactions among Sustainable Development Goals (SDGs) </a:t>
            </a:r>
            <a:endParaRPr lang="en-GB" sz="2800" b="1" dirty="0">
              <a:solidFill>
                <a:schemeClr val="bg1"/>
              </a:solidFill>
            </a:endParaRPr>
          </a:p>
        </p:txBody>
      </p:sp>
      <p:pic>
        <p:nvPicPr>
          <p:cNvPr id="7" name="Picture 6"/>
          <p:cNvPicPr/>
          <p:nvPr/>
        </p:nvPicPr>
        <p:blipFill>
          <a:blip r:embed="rId4"/>
          <a:stretch>
            <a:fillRect/>
          </a:stretch>
        </p:blipFill>
        <p:spPr>
          <a:xfrm>
            <a:off x="6464299" y="914400"/>
            <a:ext cx="5727700" cy="6024880"/>
          </a:xfrm>
          <a:prstGeom prst="rect">
            <a:avLst/>
          </a:prstGeom>
        </p:spPr>
      </p:pic>
      <p:sp>
        <p:nvSpPr>
          <p:cNvPr id="2" name="TextBox 1"/>
          <p:cNvSpPr txBox="1"/>
          <p:nvPr/>
        </p:nvSpPr>
        <p:spPr>
          <a:xfrm>
            <a:off x="229467" y="1110684"/>
            <a:ext cx="6234831" cy="5632311"/>
          </a:xfrm>
          <a:prstGeom prst="rect">
            <a:avLst/>
          </a:prstGeom>
          <a:noFill/>
        </p:spPr>
        <p:txBody>
          <a:bodyPr wrap="square" rtlCol="0">
            <a:spAutoFit/>
          </a:bodyPr>
          <a:lstStyle/>
          <a:p>
            <a:r>
              <a:rPr lang="en-GB" dirty="0"/>
              <a:t>The importance of the interactions between SDGs was emphasised in the UN’s Global Sustainable Report for 2019. </a:t>
            </a:r>
          </a:p>
          <a:p>
            <a:endParaRPr lang="en-US" dirty="0"/>
          </a:p>
          <a:p>
            <a:r>
              <a:rPr lang="en-US" dirty="0"/>
              <a:t>This figure is </a:t>
            </a:r>
            <a:r>
              <a:rPr lang="en-GB" dirty="0"/>
              <a:t>based on 65 global assessments comprising UN reports and international scientific assessments, as well as 112 scientific articles published since 2015 with explicit reference to the SDGs. </a:t>
            </a:r>
          </a:p>
          <a:p>
            <a:endParaRPr lang="en-GB" dirty="0"/>
          </a:p>
          <a:p>
            <a:r>
              <a:rPr lang="en-GB" dirty="0"/>
              <a:t>This assessment reveals relative importance of the potential trade-offs by mapping the summed scores of influencing (horizontal) and influenced (vertical) interactions among SDGs. Figure also shows important gaps in knowledge where certain cells in the matrix are left blank. </a:t>
            </a:r>
          </a:p>
          <a:p>
            <a:endParaRPr lang="en-GB" dirty="0"/>
          </a:p>
          <a:p>
            <a:r>
              <a:rPr lang="en-GB" dirty="0"/>
              <a:t>Source: Independent Group of Scientists appointed by the Secretary-General (2019), </a:t>
            </a:r>
            <a:r>
              <a:rPr lang="en-GB" i="1" dirty="0"/>
              <a:t>Global Sustainable Development Report 2019: The Future is Now </a:t>
            </a:r>
            <a:r>
              <a:rPr lang="en-GB" dirty="0"/>
              <a:t>– </a:t>
            </a:r>
            <a:r>
              <a:rPr lang="en-GB" i="1" dirty="0"/>
              <a:t>Science for Achieving Sustainable Development, </a:t>
            </a:r>
            <a:r>
              <a:rPr lang="en-GB" dirty="0"/>
              <a:t>(United Nations, New York). </a:t>
            </a:r>
          </a:p>
          <a:p>
            <a:r>
              <a:rPr lang="en-GB" dirty="0">
                <a:hlinkClick r:id="rId5"/>
              </a:rPr>
              <a:t>https://sustainabledevelopment.un.org/content/documents/24797GSDR_report_2019.pdf</a:t>
            </a:r>
            <a:r>
              <a:rPr lang="en-US" dirty="0"/>
              <a:t> </a:t>
            </a:r>
            <a:endParaRPr lang="en-GB" dirty="0"/>
          </a:p>
        </p:txBody>
      </p:sp>
    </p:spTree>
    <p:extLst>
      <p:ext uri="{BB962C8B-B14F-4D97-AF65-F5344CB8AC3E}">
        <p14:creationId xmlns:p14="http://schemas.microsoft.com/office/powerpoint/2010/main" val="2905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61BA31BF-D9C0-ED4A-9CC8-27DE41D61E9D}"/>
              </a:ext>
            </a:extLst>
          </p:cNvPr>
          <p:cNvSpPr txBox="1"/>
          <p:nvPr/>
        </p:nvSpPr>
        <p:spPr>
          <a:xfrm>
            <a:off x="261916" y="3347807"/>
            <a:ext cx="6349102" cy="3046988"/>
          </a:xfrm>
          <a:prstGeom prst="rect">
            <a:avLst/>
          </a:prstGeom>
          <a:noFill/>
        </p:spPr>
        <p:txBody>
          <a:bodyPr wrap="square" rtlCol="0">
            <a:spAutoFit/>
          </a:bodyPr>
          <a:lstStyle/>
          <a:p>
            <a:r>
              <a:rPr lang="en-US" sz="2400" b="1" dirty="0">
                <a:solidFill>
                  <a:srgbClr val="FF0000"/>
                </a:solidFill>
              </a:rPr>
              <a:t>Aim: </a:t>
            </a:r>
            <a:r>
              <a:rPr lang="en-US" sz="2400" dirty="0">
                <a:solidFill>
                  <a:schemeClr val="accent1">
                    <a:lumMod val="50000"/>
                  </a:schemeClr>
                </a:solidFill>
              </a:rPr>
              <a:t>End poverty in all forms everywhere.</a:t>
            </a:r>
          </a:p>
          <a:p>
            <a:endParaRPr lang="en-US" sz="2400" dirty="0">
              <a:solidFill>
                <a:schemeClr val="accent1">
                  <a:lumMod val="50000"/>
                </a:schemeClr>
              </a:solidFill>
            </a:endParaRPr>
          </a:p>
          <a:p>
            <a:r>
              <a:rPr lang="en-US" sz="2400" b="1" dirty="0">
                <a:solidFill>
                  <a:srgbClr val="FF0000"/>
                </a:solidFill>
              </a:rPr>
              <a:t>Bioeconomy</a:t>
            </a:r>
            <a:r>
              <a:rPr lang="en-US" sz="2400" dirty="0">
                <a:solidFill>
                  <a:schemeClr val="accent1">
                    <a:lumMod val="50000"/>
                  </a:schemeClr>
                </a:solidFill>
              </a:rPr>
              <a:t> can contribute to the eradication of poverty while respecting local natural resources. Bioeconomy can </a:t>
            </a:r>
            <a:r>
              <a:rPr lang="en-US" sz="2400" dirty="0" err="1">
                <a:solidFill>
                  <a:schemeClr val="accent1">
                    <a:lumMod val="50000"/>
                  </a:schemeClr>
                </a:solidFill>
              </a:rPr>
              <a:t>beimportant</a:t>
            </a:r>
            <a:r>
              <a:rPr lang="en-US" sz="2400" dirty="0">
                <a:solidFill>
                  <a:schemeClr val="accent1">
                    <a:lumMod val="50000"/>
                  </a:schemeClr>
                </a:solidFill>
              </a:rPr>
              <a:t> to the poorest people by, for example, contributing to local economic development and livelihoods by creating new local jobs in cities and rural areas. </a:t>
            </a:r>
            <a:endParaRPr lang="en-GB" sz="2400" dirty="0"/>
          </a:p>
        </p:txBody>
      </p:sp>
      <p:pic>
        <p:nvPicPr>
          <p:cNvPr id="10" name="Picture 9">
            <a:extLst>
              <a:ext uri="{FF2B5EF4-FFF2-40B4-BE49-F238E27FC236}">
                <a16:creationId xmlns:a16="http://schemas.microsoft.com/office/drawing/2014/main" id="{51A43CC1-131A-8E41-AA88-1FD75AA137A7}"/>
              </a:ext>
            </a:extLst>
          </p:cNvPr>
          <p:cNvPicPr>
            <a:picLocks noChangeAspect="1"/>
          </p:cNvPicPr>
          <p:nvPr/>
        </p:nvPicPr>
        <p:blipFill>
          <a:blip r:embed="rId4"/>
          <a:stretch>
            <a:fillRect/>
          </a:stretch>
        </p:blipFill>
        <p:spPr>
          <a:xfrm>
            <a:off x="-1" y="914399"/>
            <a:ext cx="2058794" cy="2058794"/>
          </a:xfrm>
          <a:prstGeom prst="rect">
            <a:avLst/>
          </a:prstGeom>
        </p:spPr>
      </p:pic>
      <p:sp>
        <p:nvSpPr>
          <p:cNvPr id="11" name="TextBox 10">
            <a:extLst>
              <a:ext uri="{FF2B5EF4-FFF2-40B4-BE49-F238E27FC236}">
                <a16:creationId xmlns:a16="http://schemas.microsoft.com/office/drawing/2014/main" id="{E36C3B24-845E-8F41-8DE1-B2E95B28656D}"/>
              </a:ext>
            </a:extLst>
          </p:cNvPr>
          <p:cNvSpPr txBox="1"/>
          <p:nvPr/>
        </p:nvSpPr>
        <p:spPr>
          <a:xfrm>
            <a:off x="2674395" y="1147434"/>
            <a:ext cx="4217976" cy="646331"/>
          </a:xfrm>
          <a:prstGeom prst="rect">
            <a:avLst/>
          </a:prstGeom>
          <a:noFill/>
        </p:spPr>
        <p:txBody>
          <a:bodyPr wrap="square" rtlCol="0">
            <a:spAutoFit/>
          </a:bodyPr>
          <a:lstStyle/>
          <a:p>
            <a:r>
              <a:rPr lang="en-US" sz="3600" b="1" dirty="0">
                <a:solidFill>
                  <a:srgbClr val="FF0000"/>
                </a:solidFill>
              </a:rPr>
              <a:t>Goal 1: No Poverty</a:t>
            </a: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40783" y="2026799"/>
            <a:ext cx="5063289" cy="3799147"/>
          </a:xfrm>
          <a:prstGeom prst="rect">
            <a:avLst/>
          </a:prstGeom>
        </p:spPr>
      </p:pic>
      <p:sp>
        <p:nvSpPr>
          <p:cNvPr id="13" name="Rectangle 12"/>
          <p:cNvSpPr/>
          <p:nvPr/>
        </p:nvSpPr>
        <p:spPr>
          <a:xfrm>
            <a:off x="6740783" y="5933130"/>
            <a:ext cx="5541818" cy="461665"/>
          </a:xfrm>
          <a:prstGeom prst="rect">
            <a:avLst/>
          </a:prstGeom>
        </p:spPr>
        <p:txBody>
          <a:bodyPr wrap="square">
            <a:spAutoFit/>
          </a:bodyPr>
          <a:lstStyle/>
          <a:p>
            <a:pPr lvl="0" defTabSz="914400">
              <a:defRPr/>
            </a:pPr>
            <a:r>
              <a:rPr lang="en-GB" sz="1200" b="1" dirty="0"/>
              <a:t>Source of image: </a:t>
            </a:r>
            <a:r>
              <a:rPr lang="en-GB" sz="1200" dirty="0"/>
              <a:t>https://</a:t>
            </a:r>
            <a:r>
              <a:rPr lang="en-GB" sz="1200" dirty="0" err="1"/>
              <a:t>www.un.org</a:t>
            </a:r>
            <a:r>
              <a:rPr lang="en-GB" sz="1200" dirty="0"/>
              <a:t>/</a:t>
            </a:r>
            <a:r>
              <a:rPr lang="en-GB" sz="1200" dirty="0" err="1"/>
              <a:t>sustainabledevelopment</a:t>
            </a:r>
            <a:r>
              <a:rPr lang="en-GB" sz="1200" dirty="0"/>
              <a:t>/sustainable-development-goals/</a:t>
            </a:r>
          </a:p>
        </p:txBody>
      </p:sp>
    </p:spTree>
    <p:extLst>
      <p:ext uri="{BB962C8B-B14F-4D97-AF65-F5344CB8AC3E}">
        <p14:creationId xmlns:p14="http://schemas.microsoft.com/office/powerpoint/2010/main" val="4083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2</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4" name="Picture 13">
            <a:extLst>
              <a:ext uri="{FF2B5EF4-FFF2-40B4-BE49-F238E27FC236}">
                <a16:creationId xmlns:a16="http://schemas.microsoft.com/office/drawing/2014/main" id="{40FB77A9-3D93-E64F-83CE-3469E289BC78}"/>
              </a:ext>
            </a:extLst>
          </p:cNvPr>
          <p:cNvPicPr>
            <a:picLocks noChangeAspect="1"/>
          </p:cNvPicPr>
          <p:nvPr/>
        </p:nvPicPr>
        <p:blipFill>
          <a:blip r:embed="rId4"/>
          <a:stretch>
            <a:fillRect/>
          </a:stretch>
        </p:blipFill>
        <p:spPr>
          <a:xfrm>
            <a:off x="0" y="914399"/>
            <a:ext cx="2198038" cy="1836367"/>
          </a:xfrm>
          <a:prstGeom prst="rect">
            <a:avLst/>
          </a:prstGeom>
        </p:spPr>
      </p:pic>
      <p:sp>
        <p:nvSpPr>
          <p:cNvPr id="17" name="TextBox 16">
            <a:extLst>
              <a:ext uri="{FF2B5EF4-FFF2-40B4-BE49-F238E27FC236}">
                <a16:creationId xmlns:a16="http://schemas.microsoft.com/office/drawing/2014/main" id="{32442548-016B-484B-B444-DCA31EC94EE1}"/>
              </a:ext>
            </a:extLst>
          </p:cNvPr>
          <p:cNvSpPr txBox="1"/>
          <p:nvPr/>
        </p:nvSpPr>
        <p:spPr>
          <a:xfrm>
            <a:off x="2582852" y="1369639"/>
            <a:ext cx="4328213" cy="646331"/>
          </a:xfrm>
          <a:prstGeom prst="rect">
            <a:avLst/>
          </a:prstGeom>
          <a:noFill/>
        </p:spPr>
        <p:txBody>
          <a:bodyPr wrap="square" rtlCol="0">
            <a:spAutoFit/>
          </a:bodyPr>
          <a:lstStyle/>
          <a:p>
            <a:r>
              <a:rPr lang="en-US" sz="3600" b="1" dirty="0">
                <a:solidFill>
                  <a:schemeClr val="accent4">
                    <a:lumMod val="75000"/>
                  </a:schemeClr>
                </a:solidFill>
              </a:rPr>
              <a:t>Goal 2: Zero Hunger</a:t>
            </a:r>
          </a:p>
        </p:txBody>
      </p:sp>
      <p:sp>
        <p:nvSpPr>
          <p:cNvPr id="18" name="TextBox 17">
            <a:extLst>
              <a:ext uri="{FF2B5EF4-FFF2-40B4-BE49-F238E27FC236}">
                <a16:creationId xmlns:a16="http://schemas.microsoft.com/office/drawing/2014/main" id="{25B24792-BC00-E144-A74E-0E0B15926140}"/>
              </a:ext>
            </a:extLst>
          </p:cNvPr>
          <p:cNvSpPr txBox="1"/>
          <p:nvPr/>
        </p:nvSpPr>
        <p:spPr>
          <a:xfrm>
            <a:off x="180334" y="2934492"/>
            <a:ext cx="7134866" cy="3416320"/>
          </a:xfrm>
          <a:prstGeom prst="rect">
            <a:avLst/>
          </a:prstGeom>
          <a:noFill/>
        </p:spPr>
        <p:txBody>
          <a:bodyPr wrap="square" rtlCol="0">
            <a:spAutoFit/>
          </a:bodyPr>
          <a:lstStyle/>
          <a:p>
            <a:r>
              <a:rPr lang="en-US" sz="2400" b="1" dirty="0">
                <a:solidFill>
                  <a:schemeClr val="accent4">
                    <a:lumMod val="75000"/>
                  </a:schemeClr>
                </a:solidFill>
              </a:rPr>
              <a:t>Aim: </a:t>
            </a:r>
            <a:r>
              <a:rPr lang="en-US" sz="2400" dirty="0">
                <a:solidFill>
                  <a:schemeClr val="accent1">
                    <a:lumMod val="50000"/>
                  </a:schemeClr>
                </a:solidFill>
              </a:rPr>
              <a:t>End hunger, achieve food security and improved nutrition and promote sustainable agriculture.</a:t>
            </a:r>
          </a:p>
          <a:p>
            <a:endParaRPr lang="en-US" sz="2400" dirty="0"/>
          </a:p>
          <a:p>
            <a:r>
              <a:rPr lang="en-US" sz="2400" b="1" dirty="0">
                <a:solidFill>
                  <a:schemeClr val="accent4">
                    <a:lumMod val="75000"/>
                  </a:schemeClr>
                </a:solidFill>
              </a:rPr>
              <a:t>Bioeconomy</a:t>
            </a:r>
            <a:r>
              <a:rPr lang="en-US" sz="2400" dirty="0">
                <a:solidFill>
                  <a:schemeClr val="accent4">
                    <a:lumMod val="75000"/>
                  </a:schemeClr>
                </a:solidFill>
              </a:rPr>
              <a:t>  </a:t>
            </a:r>
            <a:r>
              <a:rPr lang="en-US" sz="2400" dirty="0">
                <a:solidFill>
                  <a:schemeClr val="accent1">
                    <a:lumMod val="50000"/>
                  </a:schemeClr>
                </a:solidFill>
              </a:rPr>
              <a:t>can contribute to sustainable investments in agriculture, crops increase, utilization of undervalued resources for nutrition and improvement of food quality, indirectly contributing also to reducing food waste. For example, a spray produced using organic waste residues can make food stay fresh for longer.</a:t>
            </a:r>
          </a:p>
        </p:txBody>
      </p:sp>
      <p:pic>
        <p:nvPicPr>
          <p:cNvPr id="11" name="Picture 10" descr="A close up of a flower&#10;&#10;Description automatically generated"/>
          <p:cNvPicPr/>
          <p:nvPr/>
        </p:nvPicPr>
        <p:blipFill>
          <a:blip r:embed="rId5">
            <a:extLst>
              <a:ext uri="{28A0092B-C50C-407E-A947-70E740481C1C}">
                <a14:useLocalDpi xmlns:a14="http://schemas.microsoft.com/office/drawing/2010/main"/>
              </a:ext>
            </a:extLst>
          </a:blip>
          <a:stretch>
            <a:fillRect/>
          </a:stretch>
        </p:blipFill>
        <p:spPr>
          <a:xfrm>
            <a:off x="7312047" y="3137048"/>
            <a:ext cx="4743480" cy="3011207"/>
          </a:xfrm>
          <a:prstGeom prst="rect">
            <a:avLst/>
          </a:prstGeom>
        </p:spPr>
      </p:pic>
      <p:sp>
        <p:nvSpPr>
          <p:cNvPr id="3" name="Rectangle 2"/>
          <p:cNvSpPr/>
          <p:nvPr/>
        </p:nvSpPr>
        <p:spPr>
          <a:xfrm>
            <a:off x="9388988" y="6189706"/>
            <a:ext cx="2803011" cy="369332"/>
          </a:xfrm>
          <a:prstGeom prst="rect">
            <a:avLst/>
          </a:prstGeom>
        </p:spPr>
        <p:txBody>
          <a:bodyPr wrap="none">
            <a:spAutoFit/>
          </a:bodyPr>
          <a:lstStyle/>
          <a:p>
            <a:pPr lvl="0" defTabSz="914400">
              <a:defRPr/>
            </a:pPr>
            <a:r>
              <a:rPr lang="en-GB" dirty="0"/>
              <a:t>https://</a:t>
            </a:r>
            <a:r>
              <a:rPr lang="en-GB" dirty="0" err="1"/>
              <a:t>apeelsciences.com</a:t>
            </a:r>
            <a:r>
              <a:rPr lang="en-GB" dirty="0"/>
              <a:t>/ </a:t>
            </a:r>
          </a:p>
        </p:txBody>
      </p:sp>
    </p:spTree>
    <p:extLst>
      <p:ext uri="{BB962C8B-B14F-4D97-AF65-F5344CB8AC3E}">
        <p14:creationId xmlns:p14="http://schemas.microsoft.com/office/powerpoint/2010/main" val="1961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3</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7" name="TextBox 16">
            <a:extLst>
              <a:ext uri="{FF2B5EF4-FFF2-40B4-BE49-F238E27FC236}">
                <a16:creationId xmlns:a16="http://schemas.microsoft.com/office/drawing/2014/main" id="{32442548-016B-484B-B444-DCA31EC94EE1}"/>
              </a:ext>
            </a:extLst>
          </p:cNvPr>
          <p:cNvSpPr txBox="1"/>
          <p:nvPr/>
        </p:nvSpPr>
        <p:spPr>
          <a:xfrm>
            <a:off x="2582852" y="1369639"/>
            <a:ext cx="6896428" cy="646331"/>
          </a:xfrm>
          <a:prstGeom prst="rect">
            <a:avLst/>
          </a:prstGeom>
          <a:noFill/>
        </p:spPr>
        <p:txBody>
          <a:bodyPr wrap="square" rtlCol="0">
            <a:spAutoFit/>
          </a:bodyPr>
          <a:lstStyle/>
          <a:p>
            <a:r>
              <a:rPr lang="en-US" sz="3600" b="1">
                <a:solidFill>
                  <a:srgbClr val="3D8400"/>
                </a:solidFill>
              </a:rPr>
              <a:t>Goal 3: Good health and well being</a:t>
            </a:r>
            <a:endParaRPr lang="en-US" sz="3600" b="1" dirty="0">
              <a:solidFill>
                <a:srgbClr val="3D8400"/>
              </a:solidFill>
            </a:endParaRPr>
          </a:p>
        </p:txBody>
      </p:sp>
      <p:sp>
        <p:nvSpPr>
          <p:cNvPr id="18" name="TextBox 17">
            <a:extLst>
              <a:ext uri="{FF2B5EF4-FFF2-40B4-BE49-F238E27FC236}">
                <a16:creationId xmlns:a16="http://schemas.microsoft.com/office/drawing/2014/main" id="{25B24792-BC00-E144-A74E-0E0B15926140}"/>
              </a:ext>
            </a:extLst>
          </p:cNvPr>
          <p:cNvSpPr txBox="1"/>
          <p:nvPr/>
        </p:nvSpPr>
        <p:spPr>
          <a:xfrm>
            <a:off x="262897" y="2883694"/>
            <a:ext cx="7661903" cy="3416320"/>
          </a:xfrm>
          <a:prstGeom prst="rect">
            <a:avLst/>
          </a:prstGeom>
          <a:noFill/>
        </p:spPr>
        <p:txBody>
          <a:bodyPr wrap="square" rtlCol="0">
            <a:spAutoFit/>
          </a:bodyPr>
          <a:lstStyle/>
          <a:p>
            <a:r>
              <a:rPr lang="en-US" sz="2400" b="1" dirty="0">
                <a:solidFill>
                  <a:srgbClr val="3D8400"/>
                </a:solidFill>
              </a:rPr>
              <a:t>Aim:</a:t>
            </a:r>
            <a:r>
              <a:rPr lang="en-US" sz="2400" dirty="0">
                <a:solidFill>
                  <a:srgbClr val="3D8400"/>
                </a:solidFill>
              </a:rPr>
              <a:t> </a:t>
            </a:r>
            <a:r>
              <a:rPr lang="en-US" sz="2400" dirty="0">
                <a:solidFill>
                  <a:schemeClr val="accent1">
                    <a:lumMod val="50000"/>
                  </a:schemeClr>
                </a:solidFill>
              </a:rPr>
              <a:t>Ensure healthy lives and promote well-being for all at all ages.</a:t>
            </a:r>
          </a:p>
          <a:p>
            <a:endParaRPr lang="en-US" sz="2400" dirty="0"/>
          </a:p>
          <a:p>
            <a:r>
              <a:rPr lang="en-US" sz="2400" b="1" dirty="0">
                <a:solidFill>
                  <a:srgbClr val="3D8400"/>
                </a:solidFill>
              </a:rPr>
              <a:t>Bioeconomy</a:t>
            </a:r>
            <a:r>
              <a:rPr lang="en-US" sz="2400" dirty="0">
                <a:solidFill>
                  <a:srgbClr val="3D8400"/>
                </a:solidFill>
              </a:rPr>
              <a:t> </a:t>
            </a:r>
            <a:r>
              <a:rPr lang="en-GB" sz="2400" dirty="0">
                <a:solidFill>
                  <a:schemeClr val="accent1">
                    <a:lumMod val="50000"/>
                  </a:schemeClr>
                </a:solidFill>
              </a:rPr>
              <a:t>can contribute to good health and well being by providing modern sources of probiotics and essential nutrients, and reducing air, water and soil pollution associated with hazardous fossil-based products. Plus it can integrate bioactive compounds, in food and health &amp; cosmetic products, that may promote good health. </a:t>
            </a:r>
            <a:endParaRPr lang="en-US" sz="2400" dirty="0">
              <a:solidFill>
                <a:schemeClr val="accent1">
                  <a:lumMod val="50000"/>
                </a:schemeClr>
              </a:solidFill>
            </a:endParaRPr>
          </a:p>
        </p:txBody>
      </p:sp>
      <p:pic>
        <p:nvPicPr>
          <p:cNvPr id="11" name="Picture 10">
            <a:extLst>
              <a:ext uri="{FF2B5EF4-FFF2-40B4-BE49-F238E27FC236}">
                <a16:creationId xmlns:a16="http://schemas.microsoft.com/office/drawing/2014/main" id="{C7A755FC-E651-5B4C-9D7A-42A67AE86634}"/>
              </a:ext>
            </a:extLst>
          </p:cNvPr>
          <p:cNvPicPr>
            <a:picLocks noChangeAspect="1"/>
          </p:cNvPicPr>
          <p:nvPr/>
        </p:nvPicPr>
        <p:blipFill>
          <a:blip r:embed="rId4"/>
          <a:stretch>
            <a:fillRect/>
          </a:stretch>
        </p:blipFill>
        <p:spPr>
          <a:xfrm>
            <a:off x="0" y="914399"/>
            <a:ext cx="2151919" cy="1895708"/>
          </a:xfrm>
          <a:prstGeom prst="rect">
            <a:avLst/>
          </a:prstGeom>
        </p:spPr>
      </p:pic>
      <p:pic>
        <p:nvPicPr>
          <p:cNvPr id="12" name="Picture 11">
            <a:extLst>
              <a:ext uri="{FF2B5EF4-FFF2-40B4-BE49-F238E27FC236}">
                <a16:creationId xmlns:a16="http://schemas.microsoft.com/office/drawing/2014/main" id="{D437F62B-9250-A349-B8A4-FC966D8F16FF}"/>
              </a:ext>
            </a:extLst>
          </p:cNvPr>
          <p:cNvPicPr>
            <a:picLocks noChangeAspect="1"/>
          </p:cNvPicPr>
          <p:nvPr/>
        </p:nvPicPr>
        <p:blipFill>
          <a:blip r:embed="rId5"/>
          <a:stretch>
            <a:fillRect/>
          </a:stretch>
        </p:blipFill>
        <p:spPr>
          <a:xfrm>
            <a:off x="8219802" y="2291751"/>
            <a:ext cx="3972198" cy="2877498"/>
          </a:xfrm>
          <a:prstGeom prst="rect">
            <a:avLst/>
          </a:prstGeom>
        </p:spPr>
      </p:pic>
      <p:sp>
        <p:nvSpPr>
          <p:cNvPr id="20" name="TextBox 19">
            <a:extLst>
              <a:ext uri="{FF2B5EF4-FFF2-40B4-BE49-F238E27FC236}">
                <a16:creationId xmlns:a16="http://schemas.microsoft.com/office/drawing/2014/main" id="{6735B876-1E5D-3A4A-8374-485FC53CD4DC}"/>
              </a:ext>
            </a:extLst>
          </p:cNvPr>
          <p:cNvSpPr txBox="1"/>
          <p:nvPr/>
        </p:nvSpPr>
        <p:spPr>
          <a:xfrm>
            <a:off x="9265026" y="5392073"/>
            <a:ext cx="1564852" cy="538609"/>
          </a:xfrm>
          <a:prstGeom prst="rect">
            <a:avLst/>
          </a:prstGeom>
          <a:noFill/>
        </p:spPr>
        <p:txBody>
          <a:bodyPr wrap="none" rtlCol="0">
            <a:spAutoFit/>
          </a:bodyPr>
          <a:lstStyle/>
          <a:p>
            <a:r>
              <a:rPr lang="en-US" sz="1100" i="1" dirty="0">
                <a:solidFill>
                  <a:schemeClr val="bg1">
                    <a:lumMod val="50000"/>
                  </a:schemeClr>
                </a:solidFill>
              </a:rPr>
              <a:t>Source: Quimidroga S.A.</a:t>
            </a:r>
          </a:p>
          <a:p>
            <a:endParaRPr lang="en-US" dirty="0"/>
          </a:p>
        </p:txBody>
      </p:sp>
    </p:spTree>
    <p:extLst>
      <p:ext uri="{BB962C8B-B14F-4D97-AF65-F5344CB8AC3E}">
        <p14:creationId xmlns:p14="http://schemas.microsoft.com/office/powerpoint/2010/main" val="363529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9</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8" name="TextBox 17">
            <a:extLst>
              <a:ext uri="{FF2B5EF4-FFF2-40B4-BE49-F238E27FC236}">
                <a16:creationId xmlns:a16="http://schemas.microsoft.com/office/drawing/2014/main" id="{25B24792-BC00-E144-A74E-0E0B15926140}"/>
              </a:ext>
            </a:extLst>
          </p:cNvPr>
          <p:cNvSpPr txBox="1"/>
          <p:nvPr/>
        </p:nvSpPr>
        <p:spPr>
          <a:xfrm>
            <a:off x="270931" y="3195181"/>
            <a:ext cx="9046552" cy="3416320"/>
          </a:xfrm>
          <a:prstGeom prst="rect">
            <a:avLst/>
          </a:prstGeom>
          <a:noFill/>
        </p:spPr>
        <p:txBody>
          <a:bodyPr wrap="square" rtlCol="0">
            <a:spAutoFit/>
          </a:bodyPr>
          <a:lstStyle/>
          <a:p>
            <a:r>
              <a:rPr lang="en-US" sz="2400" b="1" dirty="0">
                <a:solidFill>
                  <a:srgbClr val="FF9334"/>
                </a:solidFill>
              </a:rPr>
              <a:t>Aim: </a:t>
            </a:r>
            <a:r>
              <a:rPr lang="en-US" sz="2400" dirty="0">
                <a:solidFill>
                  <a:schemeClr val="accent1">
                    <a:lumMod val="50000"/>
                  </a:schemeClr>
                </a:solidFill>
              </a:rPr>
              <a:t>Build resilient infrastructure, promote inclusive and sustainable</a:t>
            </a:r>
            <a:endParaRPr lang="ar-SA" sz="2400" dirty="0">
              <a:solidFill>
                <a:schemeClr val="accent1">
                  <a:lumMod val="50000"/>
                </a:schemeClr>
              </a:solidFill>
            </a:endParaRPr>
          </a:p>
          <a:p>
            <a:r>
              <a:rPr lang="en-US" sz="2400" dirty="0">
                <a:solidFill>
                  <a:schemeClr val="accent1">
                    <a:lumMod val="50000"/>
                  </a:schemeClr>
                </a:solidFill>
              </a:rPr>
              <a:t>industrialization</a:t>
            </a:r>
            <a:r>
              <a:rPr lang="ar-SA" sz="2400" dirty="0">
                <a:solidFill>
                  <a:schemeClr val="accent1">
                    <a:lumMod val="50000"/>
                  </a:schemeClr>
                </a:solidFill>
              </a:rPr>
              <a:t> </a:t>
            </a:r>
            <a:r>
              <a:rPr lang="en-US" sz="2400" dirty="0">
                <a:solidFill>
                  <a:schemeClr val="accent1">
                    <a:lumMod val="50000"/>
                  </a:schemeClr>
                </a:solidFill>
              </a:rPr>
              <a:t>and foster innovation.</a:t>
            </a:r>
          </a:p>
          <a:p>
            <a:endParaRPr lang="en-US" sz="2400" dirty="0"/>
          </a:p>
          <a:p>
            <a:r>
              <a:rPr lang="en-US" sz="2400" b="1" dirty="0">
                <a:solidFill>
                  <a:srgbClr val="FF9334"/>
                </a:solidFill>
              </a:rPr>
              <a:t>Bioeconomy</a:t>
            </a:r>
            <a:r>
              <a:rPr lang="en-US" sz="2400" dirty="0">
                <a:solidFill>
                  <a:srgbClr val="FF9334"/>
                </a:solidFill>
              </a:rPr>
              <a:t> </a:t>
            </a:r>
            <a:r>
              <a:rPr lang="en-GB" sz="2400" dirty="0">
                <a:solidFill>
                  <a:schemeClr val="accent1">
                    <a:lumMod val="50000"/>
                  </a:schemeClr>
                </a:solidFill>
              </a:rPr>
              <a:t>is important for this SDG as stimulates the  growth of bio-based industry and innovation. For example, low-value solid wood waste  can be converted into high purity intermediate</a:t>
            </a:r>
            <a:r>
              <a:rPr lang="en-US" sz="2400" dirty="0">
                <a:solidFill>
                  <a:schemeClr val="accent1">
                    <a:lumMod val="50000"/>
                  </a:schemeClr>
                </a:solidFill>
              </a:rPr>
              <a:t> </a:t>
            </a:r>
            <a:r>
              <a:rPr lang="en-GB" sz="2400" dirty="0">
                <a:solidFill>
                  <a:schemeClr val="accent1">
                    <a:lumMod val="50000"/>
                  </a:schemeClr>
                </a:solidFill>
              </a:rPr>
              <a:t>building blocks of cellulosic sugars. These wood-based materials can be used to replace fossil-based materials in everyday applications, e.g., biofuels, coatings</a:t>
            </a:r>
            <a:r>
              <a:rPr lang="en-US" sz="2400" dirty="0">
                <a:solidFill>
                  <a:schemeClr val="accent1">
                    <a:lumMod val="50000"/>
                  </a:schemeClr>
                </a:solidFill>
              </a:rPr>
              <a:t> </a:t>
            </a:r>
            <a:r>
              <a:rPr lang="en-GB" sz="2400" dirty="0">
                <a:solidFill>
                  <a:schemeClr val="accent1">
                    <a:lumMod val="50000"/>
                  </a:schemeClr>
                </a:solidFill>
              </a:rPr>
              <a:t>and bio-based foams.</a:t>
            </a:r>
            <a:endParaRPr lang="en-US" sz="2400" dirty="0">
              <a:solidFill>
                <a:schemeClr val="accent1">
                  <a:lumMod val="50000"/>
                </a:schemeClr>
              </a:solidFill>
            </a:endParaRPr>
          </a:p>
        </p:txBody>
      </p:sp>
      <p:pic>
        <p:nvPicPr>
          <p:cNvPr id="13" name="Picture 12">
            <a:extLst>
              <a:ext uri="{FF2B5EF4-FFF2-40B4-BE49-F238E27FC236}">
                <a16:creationId xmlns:a16="http://schemas.microsoft.com/office/drawing/2014/main" id="{9EC44AAB-33C4-A14F-B864-94DED0620AE6}"/>
              </a:ext>
            </a:extLst>
          </p:cNvPr>
          <p:cNvPicPr>
            <a:picLocks noChangeAspect="1"/>
          </p:cNvPicPr>
          <p:nvPr/>
        </p:nvPicPr>
        <p:blipFill>
          <a:blip r:embed="rId4"/>
          <a:stretch>
            <a:fillRect/>
          </a:stretch>
        </p:blipFill>
        <p:spPr>
          <a:xfrm>
            <a:off x="0" y="914399"/>
            <a:ext cx="2029522" cy="2029522"/>
          </a:xfrm>
          <a:prstGeom prst="rect">
            <a:avLst/>
          </a:prstGeom>
        </p:spPr>
      </p:pic>
      <p:sp>
        <p:nvSpPr>
          <p:cNvPr id="14" name="TextBox 13">
            <a:extLst>
              <a:ext uri="{FF2B5EF4-FFF2-40B4-BE49-F238E27FC236}">
                <a16:creationId xmlns:a16="http://schemas.microsoft.com/office/drawing/2014/main" id="{4A1A54C7-05CE-BD46-AED6-837CB445E4EF}"/>
              </a:ext>
            </a:extLst>
          </p:cNvPr>
          <p:cNvSpPr txBox="1"/>
          <p:nvPr/>
        </p:nvSpPr>
        <p:spPr>
          <a:xfrm>
            <a:off x="2790823" y="1351477"/>
            <a:ext cx="5774963" cy="1077218"/>
          </a:xfrm>
          <a:prstGeom prst="rect">
            <a:avLst/>
          </a:prstGeom>
          <a:noFill/>
        </p:spPr>
        <p:txBody>
          <a:bodyPr wrap="square" rtlCol="0">
            <a:spAutoFit/>
          </a:bodyPr>
          <a:lstStyle/>
          <a:p>
            <a:r>
              <a:rPr lang="en-US" sz="3200" b="1" dirty="0">
                <a:solidFill>
                  <a:srgbClr val="FF9334"/>
                </a:solidFill>
              </a:rPr>
              <a:t>Goal 9: Industries, Innovation and Infrastructure</a:t>
            </a:r>
          </a:p>
        </p:txBody>
      </p:sp>
      <p:pic>
        <p:nvPicPr>
          <p:cNvPr id="19" name="Picture 18">
            <a:extLst>
              <a:ext uri="{FF2B5EF4-FFF2-40B4-BE49-F238E27FC236}">
                <a16:creationId xmlns:a16="http://schemas.microsoft.com/office/drawing/2014/main" id="{B22DEBCD-9529-9D4A-8F72-6C430463B6A8}"/>
              </a:ext>
            </a:extLst>
          </p:cNvPr>
          <p:cNvPicPr>
            <a:picLocks noChangeAspect="1"/>
          </p:cNvPicPr>
          <p:nvPr/>
        </p:nvPicPr>
        <p:blipFill>
          <a:blip r:embed="rId5"/>
          <a:stretch>
            <a:fillRect/>
          </a:stretch>
        </p:blipFill>
        <p:spPr>
          <a:xfrm>
            <a:off x="9577182" y="1076410"/>
            <a:ext cx="2161821" cy="1627353"/>
          </a:xfrm>
          <a:prstGeom prst="rect">
            <a:avLst/>
          </a:prstGeom>
        </p:spPr>
      </p:pic>
      <p:sp>
        <p:nvSpPr>
          <p:cNvPr id="21" name="TextBox 20">
            <a:extLst>
              <a:ext uri="{FF2B5EF4-FFF2-40B4-BE49-F238E27FC236}">
                <a16:creationId xmlns:a16="http://schemas.microsoft.com/office/drawing/2014/main" id="{25C864E5-30BF-9D4E-BF5C-1487B4C4B043}"/>
              </a:ext>
            </a:extLst>
          </p:cNvPr>
          <p:cNvSpPr txBox="1"/>
          <p:nvPr/>
        </p:nvSpPr>
        <p:spPr>
          <a:xfrm>
            <a:off x="9565783" y="2721195"/>
            <a:ext cx="2129109" cy="261610"/>
          </a:xfrm>
          <a:prstGeom prst="rect">
            <a:avLst/>
          </a:prstGeom>
          <a:noFill/>
        </p:spPr>
        <p:txBody>
          <a:bodyPr wrap="none" rtlCol="0">
            <a:spAutoFit/>
          </a:bodyPr>
          <a:lstStyle/>
          <a:p>
            <a:r>
              <a:rPr lang="en-GB" sz="1100" i="1" dirty="0">
                <a:solidFill>
                  <a:schemeClr val="bg1">
                    <a:lumMod val="50000"/>
                  </a:schemeClr>
                </a:solidFill>
              </a:rPr>
              <a:t>Source: </a:t>
            </a:r>
            <a:r>
              <a:rPr lang="en-US" sz="1100" i="1" dirty="0">
                <a:solidFill>
                  <a:schemeClr val="bg1">
                    <a:lumMod val="50000"/>
                  </a:schemeClr>
                </a:solidFill>
              </a:rPr>
              <a:t>Novasep: cellulosic sugars</a:t>
            </a:r>
          </a:p>
        </p:txBody>
      </p:sp>
      <p:pic>
        <p:nvPicPr>
          <p:cNvPr id="22" name="Picture 21">
            <a:extLst>
              <a:ext uri="{FF2B5EF4-FFF2-40B4-BE49-F238E27FC236}">
                <a16:creationId xmlns:a16="http://schemas.microsoft.com/office/drawing/2014/main" id="{FC273B83-F166-9243-A6D3-69D2863F0C8C}"/>
              </a:ext>
            </a:extLst>
          </p:cNvPr>
          <p:cNvPicPr>
            <a:picLocks noChangeAspect="1"/>
          </p:cNvPicPr>
          <p:nvPr/>
        </p:nvPicPr>
        <p:blipFill>
          <a:blip r:embed="rId6"/>
          <a:stretch>
            <a:fillRect/>
          </a:stretch>
        </p:blipFill>
        <p:spPr>
          <a:xfrm>
            <a:off x="9577182" y="3042475"/>
            <a:ext cx="2167830" cy="1464729"/>
          </a:xfrm>
          <a:prstGeom prst="rect">
            <a:avLst/>
          </a:prstGeom>
        </p:spPr>
      </p:pic>
      <p:sp>
        <p:nvSpPr>
          <p:cNvPr id="23" name="TextBox 22">
            <a:extLst>
              <a:ext uri="{FF2B5EF4-FFF2-40B4-BE49-F238E27FC236}">
                <a16:creationId xmlns:a16="http://schemas.microsoft.com/office/drawing/2014/main" id="{4AF07947-AE36-0A48-804D-119F12A27C54}"/>
              </a:ext>
            </a:extLst>
          </p:cNvPr>
          <p:cNvSpPr txBox="1"/>
          <p:nvPr/>
        </p:nvSpPr>
        <p:spPr>
          <a:xfrm>
            <a:off x="9577182" y="4507204"/>
            <a:ext cx="2614818" cy="261610"/>
          </a:xfrm>
          <a:prstGeom prst="rect">
            <a:avLst/>
          </a:prstGeom>
          <a:noFill/>
        </p:spPr>
        <p:txBody>
          <a:bodyPr wrap="none" rtlCol="0">
            <a:spAutoFit/>
          </a:bodyPr>
          <a:lstStyle/>
          <a:p>
            <a:r>
              <a:rPr lang="en-GB" sz="1100" i="1" dirty="0">
                <a:solidFill>
                  <a:schemeClr val="bg1">
                    <a:lumMod val="50000"/>
                  </a:schemeClr>
                </a:solidFill>
              </a:rPr>
              <a:t>Source: photografee.eu - stock.adobe.com</a:t>
            </a:r>
            <a:endParaRPr lang="en-US" sz="1100" i="1" dirty="0">
              <a:solidFill>
                <a:schemeClr val="bg1">
                  <a:lumMod val="50000"/>
                </a:schemeClr>
              </a:solidFill>
            </a:endParaRPr>
          </a:p>
        </p:txBody>
      </p:sp>
      <p:pic>
        <p:nvPicPr>
          <p:cNvPr id="24" name="Picture 23">
            <a:extLst>
              <a:ext uri="{FF2B5EF4-FFF2-40B4-BE49-F238E27FC236}">
                <a16:creationId xmlns:a16="http://schemas.microsoft.com/office/drawing/2014/main" id="{F10B59E3-A8EF-BB46-960A-9B3D011E0F2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666700" y="4833527"/>
            <a:ext cx="2099775" cy="1587231"/>
          </a:xfrm>
          <a:prstGeom prst="rect">
            <a:avLst/>
          </a:prstGeom>
        </p:spPr>
      </p:pic>
      <p:sp>
        <p:nvSpPr>
          <p:cNvPr id="25" name="TextBox 24">
            <a:extLst>
              <a:ext uri="{FF2B5EF4-FFF2-40B4-BE49-F238E27FC236}">
                <a16:creationId xmlns:a16="http://schemas.microsoft.com/office/drawing/2014/main" id="{93975A28-8077-1B4D-9719-E319640B3AD0}"/>
              </a:ext>
            </a:extLst>
          </p:cNvPr>
          <p:cNvSpPr txBox="1"/>
          <p:nvPr/>
        </p:nvSpPr>
        <p:spPr>
          <a:xfrm>
            <a:off x="9704854" y="6504475"/>
            <a:ext cx="2099775" cy="261610"/>
          </a:xfrm>
          <a:prstGeom prst="rect">
            <a:avLst/>
          </a:prstGeom>
          <a:noFill/>
        </p:spPr>
        <p:txBody>
          <a:bodyPr wrap="square" rtlCol="0">
            <a:spAutoFit/>
          </a:bodyPr>
          <a:lstStyle/>
          <a:p>
            <a:r>
              <a:rPr lang="en-GB" sz="1100" i="1" dirty="0">
                <a:solidFill>
                  <a:schemeClr val="bg1">
                    <a:lumMod val="50000"/>
                  </a:schemeClr>
                </a:solidFill>
              </a:rPr>
              <a:t>Source: </a:t>
            </a:r>
            <a:r>
              <a:rPr lang="en-US" sz="1100" i="1" dirty="0">
                <a:solidFill>
                  <a:schemeClr val="bg1">
                    <a:lumMod val="50000"/>
                  </a:schemeClr>
                </a:solidFill>
              </a:rPr>
              <a:t>wood foam interior</a:t>
            </a:r>
          </a:p>
        </p:txBody>
      </p:sp>
    </p:spTree>
    <p:extLst>
      <p:ext uri="{BB962C8B-B14F-4D97-AF65-F5344CB8AC3E}">
        <p14:creationId xmlns:p14="http://schemas.microsoft.com/office/powerpoint/2010/main" val="45121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11</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B2AFAA3C-A81F-7542-9E7F-268171867232}"/>
              </a:ext>
            </a:extLst>
          </p:cNvPr>
          <p:cNvPicPr>
            <a:picLocks noChangeAspect="1"/>
          </p:cNvPicPr>
          <p:nvPr/>
        </p:nvPicPr>
        <p:blipFill>
          <a:blip r:embed="rId4"/>
          <a:stretch>
            <a:fillRect/>
          </a:stretch>
        </p:blipFill>
        <p:spPr>
          <a:xfrm>
            <a:off x="0" y="914399"/>
            <a:ext cx="1767840" cy="1767840"/>
          </a:xfrm>
          <a:prstGeom prst="rect">
            <a:avLst/>
          </a:prstGeom>
        </p:spPr>
      </p:pic>
      <p:sp>
        <p:nvSpPr>
          <p:cNvPr id="14" name="TextBox 13">
            <a:extLst>
              <a:ext uri="{FF2B5EF4-FFF2-40B4-BE49-F238E27FC236}">
                <a16:creationId xmlns:a16="http://schemas.microsoft.com/office/drawing/2014/main" id="{3437CD81-5C6F-F645-849D-C7348FAEB445}"/>
              </a:ext>
            </a:extLst>
          </p:cNvPr>
          <p:cNvSpPr txBox="1"/>
          <p:nvPr/>
        </p:nvSpPr>
        <p:spPr>
          <a:xfrm>
            <a:off x="2275851" y="1063821"/>
            <a:ext cx="8614987" cy="646331"/>
          </a:xfrm>
          <a:prstGeom prst="rect">
            <a:avLst/>
          </a:prstGeom>
          <a:noFill/>
        </p:spPr>
        <p:txBody>
          <a:bodyPr wrap="none" rtlCol="0">
            <a:spAutoFit/>
          </a:bodyPr>
          <a:lstStyle/>
          <a:p>
            <a:r>
              <a:rPr lang="en-US" sz="3600" b="1" dirty="0">
                <a:solidFill>
                  <a:srgbClr val="FABA00"/>
                </a:solidFill>
              </a:rPr>
              <a:t>Goal 11: Sustainable cities </a:t>
            </a:r>
            <a:r>
              <a:rPr lang="en-US" sz="3600" b="1">
                <a:solidFill>
                  <a:srgbClr val="FABA00"/>
                </a:solidFill>
              </a:rPr>
              <a:t>and communities</a:t>
            </a:r>
            <a:endParaRPr lang="en-US" sz="3600" b="1" dirty="0">
              <a:solidFill>
                <a:srgbClr val="FABA00"/>
              </a:solidFill>
            </a:endParaRPr>
          </a:p>
        </p:txBody>
      </p:sp>
      <p:sp>
        <p:nvSpPr>
          <p:cNvPr id="19" name="TextBox 18">
            <a:extLst>
              <a:ext uri="{FF2B5EF4-FFF2-40B4-BE49-F238E27FC236}">
                <a16:creationId xmlns:a16="http://schemas.microsoft.com/office/drawing/2014/main" id="{D8B5E097-4326-7145-827E-9A24968FA0CE}"/>
              </a:ext>
            </a:extLst>
          </p:cNvPr>
          <p:cNvSpPr txBox="1"/>
          <p:nvPr/>
        </p:nvSpPr>
        <p:spPr>
          <a:xfrm>
            <a:off x="8769753" y="6088559"/>
            <a:ext cx="2532551" cy="769441"/>
          </a:xfrm>
          <a:prstGeom prst="rect">
            <a:avLst/>
          </a:prstGeom>
          <a:noFill/>
        </p:spPr>
        <p:txBody>
          <a:bodyPr wrap="square" rtlCol="0">
            <a:spAutoFit/>
          </a:bodyPr>
          <a:lstStyle/>
          <a:p>
            <a:r>
              <a:rPr lang="en-US" sz="1100" b="1" dirty="0"/>
              <a:t>Source: </a:t>
            </a:r>
            <a:r>
              <a:rPr lang="en-GB" sz="1100" b="1" dirty="0"/>
              <a:t>Chris Giles, CNN</a:t>
            </a:r>
          </a:p>
          <a:p>
            <a:pPr lvl="0"/>
            <a:r>
              <a:rPr lang="en-GB" sz="1100" dirty="0">
                <a:hlinkClick r:id="rId5"/>
              </a:rPr>
              <a:t>https://edition.cnn.com/style/article/citytree-urban-pollution/index.html</a:t>
            </a:r>
            <a:endParaRPr lang="en-GB" sz="1100" dirty="0"/>
          </a:p>
          <a:p>
            <a:endParaRPr lang="en-US" sz="1100" b="1" dirty="0"/>
          </a:p>
        </p:txBody>
      </p:sp>
      <p:pic>
        <p:nvPicPr>
          <p:cNvPr id="21" name="Picture 20"/>
          <p:cNvPicPr>
            <a:picLocks noChangeAspect="1"/>
          </p:cNvPicPr>
          <p:nvPr/>
        </p:nvPicPr>
        <p:blipFill rotWithShape="1">
          <a:blip r:embed="rId6">
            <a:extLst>
              <a:ext uri="{28A0092B-C50C-407E-A947-70E740481C1C}">
                <a14:useLocalDpi xmlns:a14="http://schemas.microsoft.com/office/drawing/2010/main"/>
              </a:ext>
            </a:extLst>
          </a:blip>
          <a:srcRect b="-1"/>
          <a:stretch/>
        </p:blipFill>
        <p:spPr>
          <a:xfrm>
            <a:off x="8416636" y="1911927"/>
            <a:ext cx="3304309" cy="4125226"/>
          </a:xfrm>
          <a:prstGeom prst="rect">
            <a:avLst/>
          </a:prstGeom>
        </p:spPr>
      </p:pic>
      <p:sp>
        <p:nvSpPr>
          <p:cNvPr id="22" name="TextBox 21">
            <a:extLst>
              <a:ext uri="{FF2B5EF4-FFF2-40B4-BE49-F238E27FC236}">
                <a16:creationId xmlns:a16="http://schemas.microsoft.com/office/drawing/2014/main" id="{98E086E2-6A26-F146-A68C-EE6D3673EC4C}"/>
              </a:ext>
            </a:extLst>
          </p:cNvPr>
          <p:cNvSpPr txBox="1"/>
          <p:nvPr/>
        </p:nvSpPr>
        <p:spPr>
          <a:xfrm>
            <a:off x="458368" y="2718278"/>
            <a:ext cx="7821733" cy="830997"/>
          </a:xfrm>
          <a:prstGeom prst="rect">
            <a:avLst/>
          </a:prstGeom>
          <a:noFill/>
        </p:spPr>
        <p:txBody>
          <a:bodyPr wrap="square" rtlCol="0">
            <a:spAutoFit/>
          </a:bodyPr>
          <a:lstStyle/>
          <a:p>
            <a:r>
              <a:rPr lang="en-US" sz="2400" b="1" dirty="0">
                <a:solidFill>
                  <a:srgbClr val="FFC000"/>
                </a:solidFill>
              </a:rPr>
              <a:t> Aim: </a:t>
            </a:r>
            <a:r>
              <a:rPr lang="en-US" sz="2400" dirty="0">
                <a:solidFill>
                  <a:schemeClr val="accent1">
                    <a:lumMod val="50000"/>
                  </a:schemeClr>
                </a:solidFill>
              </a:rPr>
              <a:t>Making cities and human settlements inclusive, safe, </a:t>
            </a:r>
          </a:p>
          <a:p>
            <a:r>
              <a:rPr lang="en-US" sz="2400" dirty="0">
                <a:solidFill>
                  <a:schemeClr val="accent1">
                    <a:lumMod val="50000"/>
                  </a:schemeClr>
                </a:solidFill>
              </a:rPr>
              <a:t>resilient and sustainable.</a:t>
            </a:r>
          </a:p>
        </p:txBody>
      </p:sp>
      <p:sp>
        <p:nvSpPr>
          <p:cNvPr id="23" name="TextBox 22">
            <a:extLst>
              <a:ext uri="{FF2B5EF4-FFF2-40B4-BE49-F238E27FC236}">
                <a16:creationId xmlns:a16="http://schemas.microsoft.com/office/drawing/2014/main" id="{D00AC2BD-58A5-9342-B83D-F91E249ACD37}"/>
              </a:ext>
            </a:extLst>
          </p:cNvPr>
          <p:cNvSpPr txBox="1"/>
          <p:nvPr/>
        </p:nvSpPr>
        <p:spPr>
          <a:xfrm>
            <a:off x="458368" y="3875493"/>
            <a:ext cx="7544611" cy="2677656"/>
          </a:xfrm>
          <a:prstGeom prst="rect">
            <a:avLst/>
          </a:prstGeom>
          <a:noFill/>
        </p:spPr>
        <p:txBody>
          <a:bodyPr wrap="square" rtlCol="0">
            <a:spAutoFit/>
          </a:bodyPr>
          <a:lstStyle/>
          <a:p>
            <a:r>
              <a:rPr lang="en-US" sz="2400" b="1" dirty="0">
                <a:solidFill>
                  <a:srgbClr val="FFC000"/>
                </a:solidFill>
              </a:rPr>
              <a:t>Bioeconomy</a:t>
            </a:r>
            <a:r>
              <a:rPr lang="en-US" sz="2400" dirty="0">
                <a:solidFill>
                  <a:srgbClr val="FFC000"/>
                </a:solidFill>
              </a:rPr>
              <a:t> </a:t>
            </a:r>
            <a:r>
              <a:rPr lang="ar-SA" sz="2400" dirty="0">
                <a:solidFill>
                  <a:srgbClr val="FFC000"/>
                </a:solidFill>
              </a:rPr>
              <a:t> </a:t>
            </a:r>
            <a:r>
              <a:rPr lang="en-US" sz="2400" dirty="0">
                <a:solidFill>
                  <a:schemeClr val="accent1">
                    <a:lumMod val="50000"/>
                  </a:schemeClr>
                </a:solidFill>
              </a:rPr>
              <a:t>can link rural and urban areas through bio-based products and bioenergy. It can </a:t>
            </a:r>
            <a:r>
              <a:rPr lang="en-GB" sz="2400" dirty="0">
                <a:solidFill>
                  <a:schemeClr val="accent1">
                    <a:lumMod val="50000"/>
                  </a:schemeClr>
                </a:solidFill>
              </a:rPr>
              <a:t>contribute to sustainable cities and communities by </a:t>
            </a:r>
            <a:r>
              <a:rPr lang="en-US" sz="2400" dirty="0">
                <a:solidFill>
                  <a:schemeClr val="accent1">
                    <a:lumMod val="50000"/>
                  </a:schemeClr>
                </a:solidFill>
              </a:rPr>
              <a:t>using bio-based materials in new sustainable buildings. F</a:t>
            </a:r>
            <a:r>
              <a:rPr lang="en-GB" sz="2400" dirty="0">
                <a:solidFill>
                  <a:schemeClr val="accent1">
                    <a:lumMod val="50000"/>
                  </a:schemeClr>
                </a:solidFill>
              </a:rPr>
              <a:t>or example, the use of new filtration systems such as moss plantation. The surfaces of moss can remove dust, carbon dioxide and ozone from the air.</a:t>
            </a:r>
            <a:endParaRPr lang="en-US" sz="2400" dirty="0">
              <a:solidFill>
                <a:schemeClr val="accent1">
                  <a:lumMod val="50000"/>
                </a:schemeClr>
              </a:solidFill>
            </a:endParaRPr>
          </a:p>
        </p:txBody>
      </p:sp>
    </p:spTree>
    <p:extLst>
      <p:ext uri="{BB962C8B-B14F-4D97-AF65-F5344CB8AC3E}">
        <p14:creationId xmlns:p14="http://schemas.microsoft.com/office/powerpoint/2010/main" val="508483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12</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Box 11">
            <a:extLst>
              <a:ext uri="{FF2B5EF4-FFF2-40B4-BE49-F238E27FC236}">
                <a16:creationId xmlns:a16="http://schemas.microsoft.com/office/drawing/2014/main" id="{AFE6D373-5CD0-CE4B-9C6D-A83F767DC1BC}"/>
              </a:ext>
            </a:extLst>
          </p:cNvPr>
          <p:cNvSpPr txBox="1"/>
          <p:nvPr/>
        </p:nvSpPr>
        <p:spPr>
          <a:xfrm>
            <a:off x="2219063" y="1234515"/>
            <a:ext cx="8761566" cy="584775"/>
          </a:xfrm>
          <a:prstGeom prst="rect">
            <a:avLst/>
          </a:prstGeom>
          <a:noFill/>
        </p:spPr>
        <p:txBody>
          <a:bodyPr wrap="none" rtlCol="0">
            <a:spAutoFit/>
          </a:bodyPr>
          <a:lstStyle/>
          <a:p>
            <a:r>
              <a:rPr lang="en-US" sz="3200" b="1" dirty="0">
                <a:solidFill>
                  <a:schemeClr val="accent4">
                    <a:lumMod val="75000"/>
                  </a:schemeClr>
                </a:solidFill>
              </a:rPr>
              <a:t>Goal 12: Responsible consumption and production</a:t>
            </a:r>
          </a:p>
        </p:txBody>
      </p:sp>
      <p:pic>
        <p:nvPicPr>
          <p:cNvPr id="17" name="Picture 16">
            <a:extLst>
              <a:ext uri="{FF2B5EF4-FFF2-40B4-BE49-F238E27FC236}">
                <a16:creationId xmlns:a16="http://schemas.microsoft.com/office/drawing/2014/main" id="{F49BC153-0350-6E4F-A5CF-37373D7DB39A}"/>
              </a:ext>
            </a:extLst>
          </p:cNvPr>
          <p:cNvPicPr>
            <a:picLocks noChangeAspect="1"/>
          </p:cNvPicPr>
          <p:nvPr/>
        </p:nvPicPr>
        <p:blipFill>
          <a:blip r:embed="rId4"/>
          <a:stretch>
            <a:fillRect/>
          </a:stretch>
        </p:blipFill>
        <p:spPr>
          <a:xfrm>
            <a:off x="-18493" y="914399"/>
            <a:ext cx="1885950" cy="1885950"/>
          </a:xfrm>
          <a:prstGeom prst="rect">
            <a:avLst/>
          </a:prstGeom>
        </p:spPr>
      </p:pic>
      <p:sp>
        <p:nvSpPr>
          <p:cNvPr id="18" name="TextBox 17">
            <a:extLst>
              <a:ext uri="{FF2B5EF4-FFF2-40B4-BE49-F238E27FC236}">
                <a16:creationId xmlns:a16="http://schemas.microsoft.com/office/drawing/2014/main" id="{B1678460-5A67-E646-910C-B3DCF736306B}"/>
              </a:ext>
            </a:extLst>
          </p:cNvPr>
          <p:cNvSpPr txBox="1"/>
          <p:nvPr/>
        </p:nvSpPr>
        <p:spPr>
          <a:xfrm>
            <a:off x="187552" y="3056959"/>
            <a:ext cx="8278464" cy="3416320"/>
          </a:xfrm>
          <a:prstGeom prst="rect">
            <a:avLst/>
          </a:prstGeom>
          <a:noFill/>
        </p:spPr>
        <p:txBody>
          <a:bodyPr wrap="square" rtlCol="0">
            <a:spAutoFit/>
          </a:bodyPr>
          <a:lstStyle/>
          <a:p>
            <a:r>
              <a:rPr lang="en-US" sz="2400" dirty="0">
                <a:solidFill>
                  <a:schemeClr val="accent4">
                    <a:lumMod val="75000"/>
                  </a:schemeClr>
                </a:solidFill>
              </a:rPr>
              <a:t> </a:t>
            </a:r>
            <a:r>
              <a:rPr lang="en-US" sz="2400" b="1" dirty="0">
                <a:solidFill>
                  <a:schemeClr val="accent4">
                    <a:lumMod val="75000"/>
                  </a:schemeClr>
                </a:solidFill>
              </a:rPr>
              <a:t>Aim</a:t>
            </a:r>
            <a:r>
              <a:rPr lang="en-US" sz="2400" dirty="0">
                <a:solidFill>
                  <a:schemeClr val="accent4">
                    <a:lumMod val="75000"/>
                  </a:schemeClr>
                </a:solidFill>
              </a:rPr>
              <a:t>: </a:t>
            </a:r>
            <a:r>
              <a:rPr lang="en-US" sz="2400" dirty="0">
                <a:solidFill>
                  <a:schemeClr val="accent1">
                    <a:lumMod val="50000"/>
                  </a:schemeClr>
                </a:solidFill>
              </a:rPr>
              <a:t>Ensure sustainable consumption and production patterns.</a:t>
            </a:r>
          </a:p>
          <a:p>
            <a:endParaRPr lang="en-US" sz="2400" dirty="0"/>
          </a:p>
          <a:p>
            <a:r>
              <a:rPr lang="en-US" sz="2400" b="1" dirty="0" err="1">
                <a:solidFill>
                  <a:schemeClr val="accent4">
                    <a:lumMod val="75000"/>
                  </a:schemeClr>
                </a:solidFill>
              </a:rPr>
              <a:t>Bioeconomy</a:t>
            </a:r>
            <a:r>
              <a:rPr lang="en-US" sz="2400" dirty="0">
                <a:solidFill>
                  <a:schemeClr val="accent4">
                    <a:lumMod val="75000"/>
                  </a:schemeClr>
                </a:solidFill>
              </a:rPr>
              <a:t> </a:t>
            </a:r>
            <a:r>
              <a:rPr lang="en-GB" sz="2400" dirty="0">
                <a:solidFill>
                  <a:schemeClr val="accent1">
                    <a:lumMod val="50000"/>
                  </a:schemeClr>
                </a:solidFill>
              </a:rPr>
              <a:t>can contribute to responsible consumption and production by decoupling production and consumption from use of fossil-based products. And instead using renewable resources and residues from everyday products to produce new products for a variety of sectors such as clothing, fashion and furniture. For example, leather made of mushrooms or a fabric made from waste milk</a:t>
            </a:r>
            <a:r>
              <a:rPr lang="en-US" sz="2400" dirty="0">
                <a:solidFill>
                  <a:schemeClr val="accent1">
                    <a:lumMod val="50000"/>
                  </a:schemeClr>
                </a:solidFill>
              </a:rPr>
              <a:t>. </a:t>
            </a:r>
          </a:p>
        </p:txBody>
      </p:sp>
      <p:pic>
        <p:nvPicPr>
          <p:cNvPr id="20" name="Picture 19">
            <a:extLst>
              <a:ext uri="{FF2B5EF4-FFF2-40B4-BE49-F238E27FC236}">
                <a16:creationId xmlns:a16="http://schemas.microsoft.com/office/drawing/2014/main" id="{48823EAE-20CA-884B-923A-1FB869312AA4}"/>
              </a:ext>
            </a:extLst>
          </p:cNvPr>
          <p:cNvPicPr>
            <a:picLocks noChangeAspect="1"/>
          </p:cNvPicPr>
          <p:nvPr/>
        </p:nvPicPr>
        <p:blipFill>
          <a:blip r:embed="rId5"/>
          <a:stretch>
            <a:fillRect/>
          </a:stretch>
        </p:blipFill>
        <p:spPr>
          <a:xfrm>
            <a:off x="8491406" y="4296016"/>
            <a:ext cx="3349625" cy="2040519"/>
          </a:xfrm>
          <a:prstGeom prst="rect">
            <a:avLst/>
          </a:prstGeom>
        </p:spPr>
      </p:pic>
      <p:pic>
        <p:nvPicPr>
          <p:cNvPr id="24" name="Picture 23">
            <a:extLst>
              <a:ext uri="{FF2B5EF4-FFF2-40B4-BE49-F238E27FC236}">
                <a16:creationId xmlns:a16="http://schemas.microsoft.com/office/drawing/2014/main" id="{9D7B479B-AD0A-6845-A7EE-E31BAAE64104}"/>
              </a:ext>
            </a:extLst>
          </p:cNvPr>
          <p:cNvPicPr>
            <a:picLocks noChangeAspect="1"/>
          </p:cNvPicPr>
          <p:nvPr/>
        </p:nvPicPr>
        <p:blipFill>
          <a:blip r:embed="rId6"/>
          <a:stretch>
            <a:fillRect/>
          </a:stretch>
        </p:blipFill>
        <p:spPr>
          <a:xfrm>
            <a:off x="8486315" y="1832585"/>
            <a:ext cx="3322638" cy="2082727"/>
          </a:xfrm>
          <a:prstGeom prst="rect">
            <a:avLst/>
          </a:prstGeom>
        </p:spPr>
      </p:pic>
      <p:sp>
        <p:nvSpPr>
          <p:cNvPr id="25" name="TextBox 24">
            <a:extLst>
              <a:ext uri="{FF2B5EF4-FFF2-40B4-BE49-F238E27FC236}">
                <a16:creationId xmlns:a16="http://schemas.microsoft.com/office/drawing/2014/main" id="{26898157-50BF-F647-AC57-7F64C0E56A9B}"/>
              </a:ext>
            </a:extLst>
          </p:cNvPr>
          <p:cNvSpPr txBox="1"/>
          <p:nvPr/>
        </p:nvSpPr>
        <p:spPr>
          <a:xfrm>
            <a:off x="9857255" y="4309850"/>
            <a:ext cx="2004075" cy="523220"/>
          </a:xfrm>
          <a:prstGeom prst="rect">
            <a:avLst/>
          </a:prstGeom>
          <a:noFill/>
        </p:spPr>
        <p:txBody>
          <a:bodyPr wrap="none" rtlCol="0">
            <a:spAutoFit/>
          </a:bodyPr>
          <a:lstStyle/>
          <a:p>
            <a:r>
              <a:rPr lang="en-US" sz="1000" dirty="0"/>
              <a:t> </a:t>
            </a:r>
            <a:r>
              <a:rPr lang="en-US" sz="1000" i="1" dirty="0"/>
              <a:t>Source: </a:t>
            </a:r>
            <a:r>
              <a:rPr lang="en-GB" sz="1000" dirty="0" err="1"/>
              <a:t>Anke</a:t>
            </a:r>
            <a:r>
              <a:rPr lang="en-GB" sz="1000" dirty="0"/>
              <a:t> </a:t>
            </a:r>
            <a:r>
              <a:rPr lang="en-GB" sz="1000" dirty="0" err="1"/>
              <a:t>Domaske</a:t>
            </a:r>
            <a:r>
              <a:rPr lang="en-GB" sz="1000" dirty="0"/>
              <a:t>, Milk fabric</a:t>
            </a:r>
            <a:endParaRPr lang="en-US" sz="1000" dirty="0"/>
          </a:p>
          <a:p>
            <a:endParaRPr lang="en-US" dirty="0"/>
          </a:p>
        </p:txBody>
      </p:sp>
      <p:sp>
        <p:nvSpPr>
          <p:cNvPr id="26" name="TextBox 25">
            <a:extLst>
              <a:ext uri="{FF2B5EF4-FFF2-40B4-BE49-F238E27FC236}">
                <a16:creationId xmlns:a16="http://schemas.microsoft.com/office/drawing/2014/main" id="{51B6D5E5-E843-0C42-A6D6-90EB528A62B9}"/>
              </a:ext>
            </a:extLst>
          </p:cNvPr>
          <p:cNvSpPr txBox="1"/>
          <p:nvPr/>
        </p:nvSpPr>
        <p:spPr>
          <a:xfrm>
            <a:off x="9540383" y="1882446"/>
            <a:ext cx="2268570" cy="523220"/>
          </a:xfrm>
          <a:prstGeom prst="rect">
            <a:avLst/>
          </a:prstGeom>
          <a:noFill/>
        </p:spPr>
        <p:txBody>
          <a:bodyPr wrap="none" rtlCol="0">
            <a:spAutoFit/>
          </a:bodyPr>
          <a:lstStyle/>
          <a:p>
            <a:r>
              <a:rPr lang="en-US" sz="1000" dirty="0">
                <a:solidFill>
                  <a:schemeClr val="bg1"/>
                </a:solidFill>
              </a:rPr>
              <a:t> </a:t>
            </a:r>
            <a:r>
              <a:rPr lang="en-US" sz="1000" i="1" dirty="0">
                <a:solidFill>
                  <a:schemeClr val="bg1"/>
                </a:solidFill>
              </a:rPr>
              <a:t>Source: </a:t>
            </a:r>
            <a:r>
              <a:rPr lang="en-US" sz="1000" i="1" dirty="0" err="1">
                <a:solidFill>
                  <a:schemeClr val="bg1"/>
                </a:solidFill>
              </a:rPr>
              <a:t>Gearpatrol.com</a:t>
            </a:r>
            <a:r>
              <a:rPr lang="en-US" sz="1000" i="1" dirty="0">
                <a:solidFill>
                  <a:schemeClr val="bg1"/>
                </a:solidFill>
              </a:rPr>
              <a:t> by Bolt Threads</a:t>
            </a:r>
          </a:p>
          <a:p>
            <a:endParaRPr lang="en-US" dirty="0"/>
          </a:p>
        </p:txBody>
      </p:sp>
    </p:spTree>
    <p:extLst>
      <p:ext uri="{BB962C8B-B14F-4D97-AF65-F5344CB8AC3E}">
        <p14:creationId xmlns:p14="http://schemas.microsoft.com/office/powerpoint/2010/main" val="91154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13</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83919D63-E47C-2E49-BDD4-E59309768788}"/>
              </a:ext>
            </a:extLst>
          </p:cNvPr>
          <p:cNvPicPr>
            <a:picLocks noChangeAspect="1"/>
          </p:cNvPicPr>
          <p:nvPr/>
        </p:nvPicPr>
        <p:blipFill>
          <a:blip r:embed="rId4"/>
          <a:stretch>
            <a:fillRect/>
          </a:stretch>
        </p:blipFill>
        <p:spPr>
          <a:xfrm>
            <a:off x="0" y="914399"/>
            <a:ext cx="1761067" cy="1761067"/>
          </a:xfrm>
          <a:prstGeom prst="rect">
            <a:avLst/>
          </a:prstGeom>
        </p:spPr>
      </p:pic>
      <p:sp>
        <p:nvSpPr>
          <p:cNvPr id="14" name="TextBox 13">
            <a:extLst>
              <a:ext uri="{FF2B5EF4-FFF2-40B4-BE49-F238E27FC236}">
                <a16:creationId xmlns:a16="http://schemas.microsoft.com/office/drawing/2014/main" id="{DE4FDB37-2328-EF46-96B4-7EA316D270CE}"/>
              </a:ext>
            </a:extLst>
          </p:cNvPr>
          <p:cNvSpPr txBox="1"/>
          <p:nvPr/>
        </p:nvSpPr>
        <p:spPr>
          <a:xfrm>
            <a:off x="3319422" y="1414059"/>
            <a:ext cx="4730719" cy="646331"/>
          </a:xfrm>
          <a:prstGeom prst="rect">
            <a:avLst/>
          </a:prstGeom>
          <a:noFill/>
        </p:spPr>
        <p:txBody>
          <a:bodyPr wrap="none" rtlCol="0">
            <a:spAutoFit/>
          </a:bodyPr>
          <a:lstStyle/>
          <a:p>
            <a:r>
              <a:rPr lang="en-US" sz="3600" b="1" dirty="0">
                <a:solidFill>
                  <a:schemeClr val="accent6">
                    <a:lumMod val="50000"/>
                  </a:schemeClr>
                </a:solidFill>
              </a:rPr>
              <a:t>Goal 13: Climate action </a:t>
            </a:r>
          </a:p>
        </p:txBody>
      </p:sp>
      <p:sp>
        <p:nvSpPr>
          <p:cNvPr id="21" name="TextBox 20">
            <a:extLst>
              <a:ext uri="{FF2B5EF4-FFF2-40B4-BE49-F238E27FC236}">
                <a16:creationId xmlns:a16="http://schemas.microsoft.com/office/drawing/2014/main" id="{EA886ED3-7F18-3645-BA05-76FDFF2CEA4A}"/>
              </a:ext>
            </a:extLst>
          </p:cNvPr>
          <p:cNvSpPr txBox="1"/>
          <p:nvPr/>
        </p:nvSpPr>
        <p:spPr>
          <a:xfrm>
            <a:off x="432882" y="2760971"/>
            <a:ext cx="7617259" cy="3785652"/>
          </a:xfrm>
          <a:prstGeom prst="rect">
            <a:avLst/>
          </a:prstGeom>
          <a:noFill/>
        </p:spPr>
        <p:txBody>
          <a:bodyPr wrap="square" rtlCol="0">
            <a:spAutoFit/>
          </a:bodyPr>
          <a:lstStyle/>
          <a:p>
            <a:r>
              <a:rPr lang="en-US" sz="2400" b="1" dirty="0">
                <a:solidFill>
                  <a:schemeClr val="accent6">
                    <a:lumMod val="50000"/>
                  </a:schemeClr>
                </a:solidFill>
              </a:rPr>
              <a:t>Aim:  </a:t>
            </a:r>
            <a:r>
              <a:rPr lang="en-US" sz="2400" dirty="0">
                <a:solidFill>
                  <a:schemeClr val="accent1">
                    <a:lumMod val="50000"/>
                  </a:schemeClr>
                </a:solidFill>
              </a:rPr>
              <a:t>Take urgent action to combat climate change and its impact.</a:t>
            </a:r>
          </a:p>
          <a:p>
            <a:endParaRPr lang="en-US" sz="2400" dirty="0"/>
          </a:p>
          <a:p>
            <a:r>
              <a:rPr lang="en-US" sz="2400" b="1" dirty="0" err="1">
                <a:solidFill>
                  <a:schemeClr val="accent6">
                    <a:lumMod val="50000"/>
                  </a:schemeClr>
                </a:solidFill>
              </a:rPr>
              <a:t>Bioeconomy</a:t>
            </a:r>
            <a:r>
              <a:rPr lang="en-US" sz="2400" dirty="0"/>
              <a:t> </a:t>
            </a:r>
            <a:r>
              <a:rPr lang="en-GB" sz="2400" dirty="0">
                <a:solidFill>
                  <a:schemeClr val="accent1">
                    <a:lumMod val="50000"/>
                  </a:schemeClr>
                </a:solidFill>
              </a:rPr>
              <a:t>can replace fossil resources with renewable resources and using CO</a:t>
            </a:r>
            <a:r>
              <a:rPr lang="en-GB" sz="2400" baseline="-25000" dirty="0">
                <a:solidFill>
                  <a:schemeClr val="accent1">
                    <a:lumMod val="50000"/>
                  </a:schemeClr>
                </a:solidFill>
              </a:rPr>
              <a:t>2</a:t>
            </a:r>
            <a:r>
              <a:rPr lang="en-GB" sz="2400" dirty="0">
                <a:solidFill>
                  <a:schemeClr val="accent1">
                    <a:lumMod val="50000"/>
                  </a:schemeClr>
                </a:solidFill>
              </a:rPr>
              <a:t> as a feedstock and low-carbon production. For examples, the use of CO</a:t>
            </a:r>
            <a:r>
              <a:rPr lang="en-GB" sz="2400" baseline="-25000" dirty="0">
                <a:solidFill>
                  <a:schemeClr val="accent1">
                    <a:lumMod val="50000"/>
                  </a:schemeClr>
                </a:solidFill>
              </a:rPr>
              <a:t>2</a:t>
            </a:r>
            <a:r>
              <a:rPr lang="en-GB" sz="2400" dirty="0">
                <a:solidFill>
                  <a:schemeClr val="accent1">
                    <a:lumMod val="50000"/>
                  </a:schemeClr>
                </a:solidFill>
              </a:rPr>
              <a:t> as a feedstock to make key products such as building materials, chemicals and fuels. Billions of tons of CO</a:t>
            </a:r>
            <a:r>
              <a:rPr lang="en-GB" sz="2400" baseline="-25000" dirty="0">
                <a:solidFill>
                  <a:schemeClr val="accent1">
                    <a:lumMod val="50000"/>
                  </a:schemeClr>
                </a:solidFill>
              </a:rPr>
              <a:t>2</a:t>
            </a:r>
            <a:r>
              <a:rPr lang="en-GB" sz="2400" dirty="0">
                <a:solidFill>
                  <a:schemeClr val="accent1">
                    <a:lumMod val="50000"/>
                  </a:schemeClr>
                </a:solidFill>
              </a:rPr>
              <a:t> can be removed from the atmosphere every year and turned into commercially successful products.</a:t>
            </a:r>
            <a:endParaRPr lang="en-US" sz="2400" dirty="0">
              <a:solidFill>
                <a:schemeClr val="accent1">
                  <a:lumMod val="50000"/>
                </a:schemeClr>
              </a:solidFill>
            </a:endParaRPr>
          </a:p>
        </p:txBody>
      </p:sp>
      <p:pic>
        <p:nvPicPr>
          <p:cNvPr id="22" name="Picture 21">
            <a:extLst>
              <a:ext uri="{FF2B5EF4-FFF2-40B4-BE49-F238E27FC236}">
                <a16:creationId xmlns:a16="http://schemas.microsoft.com/office/drawing/2014/main" id="{C26A2063-6581-434F-B565-0130DF194AD5}"/>
              </a:ext>
            </a:extLst>
          </p:cNvPr>
          <p:cNvPicPr>
            <a:picLocks noChangeAspect="1"/>
          </p:cNvPicPr>
          <p:nvPr/>
        </p:nvPicPr>
        <p:blipFill>
          <a:blip r:embed="rId5"/>
          <a:stretch>
            <a:fillRect/>
          </a:stretch>
        </p:blipFill>
        <p:spPr>
          <a:xfrm>
            <a:off x="8033657" y="3519606"/>
            <a:ext cx="3937800" cy="2313107"/>
          </a:xfrm>
          <a:prstGeom prst="rect">
            <a:avLst/>
          </a:prstGeom>
        </p:spPr>
      </p:pic>
      <p:sp>
        <p:nvSpPr>
          <p:cNvPr id="23" name="TextBox 22">
            <a:extLst>
              <a:ext uri="{FF2B5EF4-FFF2-40B4-BE49-F238E27FC236}">
                <a16:creationId xmlns:a16="http://schemas.microsoft.com/office/drawing/2014/main" id="{A67B4C9F-36C8-6848-98B0-D97EDBB8BC89}"/>
              </a:ext>
            </a:extLst>
          </p:cNvPr>
          <p:cNvSpPr txBox="1"/>
          <p:nvPr/>
        </p:nvSpPr>
        <p:spPr>
          <a:xfrm>
            <a:off x="8464517" y="5832713"/>
            <a:ext cx="3602268" cy="261610"/>
          </a:xfrm>
          <a:prstGeom prst="rect">
            <a:avLst/>
          </a:prstGeom>
          <a:noFill/>
        </p:spPr>
        <p:txBody>
          <a:bodyPr wrap="none" rtlCol="0">
            <a:spAutoFit/>
          </a:bodyPr>
          <a:lstStyle/>
          <a:p>
            <a:r>
              <a:rPr lang="en-US" sz="1100" i="1" dirty="0">
                <a:solidFill>
                  <a:schemeClr val="bg1">
                    <a:lumMod val="50000"/>
                  </a:schemeClr>
                </a:solidFill>
              </a:rPr>
              <a:t>Source: The World Economic Forum by REUTERS/David Gray</a:t>
            </a:r>
          </a:p>
        </p:txBody>
      </p:sp>
    </p:spTree>
    <p:extLst>
      <p:ext uri="{BB962C8B-B14F-4D97-AF65-F5344CB8AC3E}">
        <p14:creationId xmlns:p14="http://schemas.microsoft.com/office/powerpoint/2010/main" val="44643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Overview</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AA0749D9-D750-564F-8761-29D3866C3028}"/>
              </a:ext>
            </a:extLst>
          </p:cNvPr>
          <p:cNvSpPr txBox="1"/>
          <p:nvPr/>
        </p:nvSpPr>
        <p:spPr>
          <a:xfrm>
            <a:off x="489969" y="1902679"/>
            <a:ext cx="5484947" cy="3416320"/>
          </a:xfrm>
          <a:prstGeom prst="rect">
            <a:avLst/>
          </a:prstGeom>
          <a:noFill/>
        </p:spPr>
        <p:txBody>
          <a:bodyPr wrap="square" rtlCol="0">
            <a:spAutoFit/>
          </a:bodyPr>
          <a:lstStyle/>
          <a:p>
            <a:pPr lvl="1"/>
            <a:r>
              <a:rPr lang="en-US" sz="2400" b="1" dirty="0">
                <a:solidFill>
                  <a:schemeClr val="accent1">
                    <a:lumMod val="50000"/>
                  </a:schemeClr>
                </a:solidFill>
              </a:rPr>
              <a:t>Overview</a:t>
            </a:r>
          </a:p>
          <a:p>
            <a:pPr lvl="1"/>
            <a:endParaRPr lang="en-US" sz="2400" b="1" dirty="0">
              <a:solidFill>
                <a:schemeClr val="accent1">
                  <a:lumMod val="50000"/>
                </a:schemeClr>
              </a:solidFill>
            </a:endParaRPr>
          </a:p>
          <a:p>
            <a:pPr marL="749300" lvl="1" indent="-342900">
              <a:buFont typeface="Arial" charset="0"/>
              <a:buChar char="•"/>
            </a:pPr>
            <a:r>
              <a:rPr lang="en-GB" sz="2400" dirty="0">
                <a:solidFill>
                  <a:schemeClr val="accent1">
                    <a:lumMod val="50000"/>
                  </a:schemeClr>
                </a:solidFill>
              </a:rPr>
              <a:t>What are the Sustainable Development Goals (SDGs)?</a:t>
            </a:r>
          </a:p>
          <a:p>
            <a:pPr marL="749300" lvl="1" indent="-342900">
              <a:buFont typeface="Arial" charset="0"/>
              <a:buChar char="•"/>
            </a:pPr>
            <a:r>
              <a:rPr lang="en-GB" sz="2400" dirty="0">
                <a:solidFill>
                  <a:schemeClr val="accent1">
                    <a:lumMod val="50000"/>
                  </a:schemeClr>
                </a:solidFill>
              </a:rPr>
              <a:t>What are the targets in each SDG?</a:t>
            </a:r>
          </a:p>
          <a:p>
            <a:pPr marL="749300" lvl="1" indent="-342900">
              <a:buFont typeface="Arial" charset="0"/>
              <a:buChar char="•"/>
            </a:pPr>
            <a:r>
              <a:rPr lang="en-GB" sz="2400" dirty="0">
                <a:solidFill>
                  <a:schemeClr val="accent1">
                    <a:lumMod val="50000"/>
                  </a:schemeClr>
                </a:solidFill>
              </a:rPr>
              <a:t>Exercise on SDGs achievement around the world.</a:t>
            </a:r>
          </a:p>
          <a:p>
            <a:pPr marL="749300" lvl="1" indent="-342900">
              <a:buFont typeface="Arial" charset="0"/>
              <a:buChar char="•"/>
            </a:pPr>
            <a:r>
              <a:rPr lang="en-GB" sz="2400" dirty="0">
                <a:solidFill>
                  <a:schemeClr val="accent1">
                    <a:lumMod val="50000"/>
                  </a:schemeClr>
                </a:solidFill>
              </a:rPr>
              <a:t>The links between the bioeconomy and some of the SDGs. </a:t>
            </a:r>
            <a:endParaRPr lang="en-US" sz="2400" dirty="0">
              <a:solidFill>
                <a:schemeClr val="accent1">
                  <a:lumMod val="50000"/>
                </a:schemeClr>
              </a:solidFill>
            </a:endParaRPr>
          </a:p>
        </p:txBody>
      </p:sp>
      <p:pic>
        <p:nvPicPr>
          <p:cNvPr id="11" name="Picture 10">
            <a:extLst>
              <a:ext uri="{FF2B5EF4-FFF2-40B4-BE49-F238E27FC236}">
                <a16:creationId xmlns:a16="http://schemas.microsoft.com/office/drawing/2014/main" id="{A6A377E7-D5CA-E848-BF76-DDF19ACD353F}"/>
              </a:ext>
            </a:extLst>
          </p:cNvPr>
          <p:cNvPicPr>
            <a:picLocks noChangeAspect="1"/>
          </p:cNvPicPr>
          <p:nvPr/>
        </p:nvPicPr>
        <p:blipFill>
          <a:blip r:embed="rId4"/>
          <a:stretch>
            <a:fillRect/>
          </a:stretch>
        </p:blipFill>
        <p:spPr>
          <a:xfrm>
            <a:off x="6476999" y="1597940"/>
            <a:ext cx="5715000" cy="4449518"/>
          </a:xfrm>
          <a:prstGeom prst="rect">
            <a:avLst/>
          </a:prstGeom>
        </p:spPr>
      </p:pic>
    </p:spTree>
    <p:extLst>
      <p:ext uri="{BB962C8B-B14F-4D97-AF65-F5344CB8AC3E}">
        <p14:creationId xmlns:p14="http://schemas.microsoft.com/office/powerpoint/2010/main" val="127298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14</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1" name="Picture 10">
            <a:extLst>
              <a:ext uri="{FF2B5EF4-FFF2-40B4-BE49-F238E27FC236}">
                <a16:creationId xmlns:a16="http://schemas.microsoft.com/office/drawing/2014/main" id="{3C6D423C-B413-C147-A4CC-F12F53F51321}"/>
              </a:ext>
            </a:extLst>
          </p:cNvPr>
          <p:cNvPicPr>
            <a:picLocks noChangeAspect="1"/>
          </p:cNvPicPr>
          <p:nvPr/>
        </p:nvPicPr>
        <p:blipFill>
          <a:blip r:embed="rId4"/>
          <a:stretch>
            <a:fillRect/>
          </a:stretch>
        </p:blipFill>
        <p:spPr>
          <a:xfrm>
            <a:off x="0" y="914399"/>
            <a:ext cx="1598082" cy="1598082"/>
          </a:xfrm>
          <a:prstGeom prst="rect">
            <a:avLst/>
          </a:prstGeom>
        </p:spPr>
      </p:pic>
      <p:sp>
        <p:nvSpPr>
          <p:cNvPr id="12" name="TextBox 11">
            <a:extLst>
              <a:ext uri="{FF2B5EF4-FFF2-40B4-BE49-F238E27FC236}">
                <a16:creationId xmlns:a16="http://schemas.microsoft.com/office/drawing/2014/main" id="{86032126-E615-D747-AA46-B55EF339DCF2}"/>
              </a:ext>
            </a:extLst>
          </p:cNvPr>
          <p:cNvSpPr txBox="1"/>
          <p:nvPr/>
        </p:nvSpPr>
        <p:spPr>
          <a:xfrm>
            <a:off x="3969050" y="1429192"/>
            <a:ext cx="5061129" cy="923330"/>
          </a:xfrm>
          <a:prstGeom prst="rect">
            <a:avLst/>
          </a:prstGeom>
          <a:noFill/>
        </p:spPr>
        <p:txBody>
          <a:bodyPr wrap="none" rtlCol="0">
            <a:spAutoFit/>
          </a:bodyPr>
          <a:lstStyle/>
          <a:p>
            <a:r>
              <a:rPr lang="en-US" sz="3600" b="1" dirty="0">
                <a:solidFill>
                  <a:srgbClr val="0070C0"/>
                </a:solidFill>
              </a:rPr>
              <a:t>Goal 14: Life below water</a:t>
            </a:r>
          </a:p>
          <a:p>
            <a:endParaRPr lang="en-US" dirty="0"/>
          </a:p>
        </p:txBody>
      </p:sp>
      <p:sp>
        <p:nvSpPr>
          <p:cNvPr id="17" name="TextBox 16">
            <a:extLst>
              <a:ext uri="{FF2B5EF4-FFF2-40B4-BE49-F238E27FC236}">
                <a16:creationId xmlns:a16="http://schemas.microsoft.com/office/drawing/2014/main" id="{DC52CC6A-AB21-D64F-AEF9-AB82DD99A2F4}"/>
              </a:ext>
            </a:extLst>
          </p:cNvPr>
          <p:cNvSpPr txBox="1"/>
          <p:nvPr/>
        </p:nvSpPr>
        <p:spPr>
          <a:xfrm>
            <a:off x="258227" y="2759343"/>
            <a:ext cx="8714928" cy="3785652"/>
          </a:xfrm>
          <a:prstGeom prst="rect">
            <a:avLst/>
          </a:prstGeom>
          <a:noFill/>
        </p:spPr>
        <p:txBody>
          <a:bodyPr wrap="square" rtlCol="0">
            <a:spAutoFit/>
          </a:bodyPr>
          <a:lstStyle/>
          <a:p>
            <a:r>
              <a:rPr lang="en-GB" sz="2400" b="1" dirty="0">
                <a:solidFill>
                  <a:srgbClr val="0070C0"/>
                </a:solidFill>
              </a:rPr>
              <a:t>Aim:</a:t>
            </a:r>
            <a:r>
              <a:rPr lang="en-GB" sz="2400" b="1" dirty="0">
                <a:solidFill>
                  <a:schemeClr val="accent1">
                    <a:lumMod val="50000"/>
                  </a:schemeClr>
                </a:solidFill>
              </a:rPr>
              <a:t> </a:t>
            </a:r>
            <a:r>
              <a:rPr lang="en-GB" sz="2400" dirty="0">
                <a:solidFill>
                  <a:schemeClr val="accent1">
                    <a:lumMod val="50000"/>
                  </a:schemeClr>
                </a:solidFill>
              </a:rPr>
              <a:t>Conserve and sustainably use the oceans</a:t>
            </a:r>
            <a:r>
              <a:rPr lang="en-GB" sz="2400" b="1" dirty="0">
                <a:solidFill>
                  <a:schemeClr val="accent1">
                    <a:lumMod val="50000"/>
                  </a:schemeClr>
                </a:solidFill>
              </a:rPr>
              <a:t>, </a:t>
            </a:r>
            <a:r>
              <a:rPr lang="en-US" sz="2400" dirty="0">
                <a:solidFill>
                  <a:schemeClr val="accent1">
                    <a:lumMod val="50000"/>
                  </a:schemeClr>
                </a:solidFill>
              </a:rPr>
              <a:t>seas and marine resources for sustainable development</a:t>
            </a:r>
            <a:r>
              <a:rPr lang="en-US" dirty="0">
                <a:solidFill>
                  <a:schemeClr val="accent1">
                    <a:lumMod val="50000"/>
                  </a:schemeClr>
                </a:solidFill>
              </a:rPr>
              <a:t>.</a:t>
            </a:r>
          </a:p>
          <a:p>
            <a:endParaRPr lang="en-US" sz="2400" dirty="0"/>
          </a:p>
          <a:p>
            <a:r>
              <a:rPr lang="en-US" sz="2400" b="1" dirty="0">
                <a:solidFill>
                  <a:srgbClr val="0070C0"/>
                </a:solidFill>
              </a:rPr>
              <a:t>Bioeconomy </a:t>
            </a:r>
            <a:r>
              <a:rPr lang="en-US" sz="2400" dirty="0">
                <a:solidFill>
                  <a:schemeClr val="accent1">
                    <a:lumMod val="50000"/>
                  </a:schemeClr>
                </a:solidFill>
              </a:rPr>
              <a:t>(or Blue bioeconomy) can make better use of the marine fauna (fish) and flora (algae) for high value bio- products such as food/feed, cosmetics and bio-pharma. For example, </a:t>
            </a:r>
            <a:r>
              <a:rPr lang="en-GB" sz="2400" dirty="0">
                <a:solidFill>
                  <a:schemeClr val="accent1">
                    <a:lumMod val="50000"/>
                  </a:schemeClr>
                </a:solidFill>
              </a:rPr>
              <a:t>can use fish, shellfish and seaweed residues to develop alternatives to fossil-based plastics. This way it can convert a waste stream into new plastic-like products, that are strong, organic, biodegradable and do not harm the environment.</a:t>
            </a:r>
            <a:endParaRPr lang="en-US" sz="2400" dirty="0">
              <a:solidFill>
                <a:schemeClr val="accent1">
                  <a:lumMod val="50000"/>
                </a:schemeClr>
              </a:solidFill>
            </a:endParaRPr>
          </a:p>
        </p:txBody>
      </p:sp>
      <p:pic>
        <p:nvPicPr>
          <p:cNvPr id="18" name="Picture 17">
            <a:extLst>
              <a:ext uri="{FF2B5EF4-FFF2-40B4-BE49-F238E27FC236}">
                <a16:creationId xmlns:a16="http://schemas.microsoft.com/office/drawing/2014/main" id="{04E88330-C74F-5645-AEC9-D9E2DC1C32A2}"/>
              </a:ext>
            </a:extLst>
          </p:cNvPr>
          <p:cNvPicPr>
            <a:picLocks noChangeAspect="1"/>
          </p:cNvPicPr>
          <p:nvPr/>
        </p:nvPicPr>
        <p:blipFill>
          <a:blip r:embed="rId5"/>
          <a:stretch>
            <a:fillRect/>
          </a:stretch>
        </p:blipFill>
        <p:spPr>
          <a:xfrm>
            <a:off x="9408734" y="4306763"/>
            <a:ext cx="2347688" cy="2013216"/>
          </a:xfrm>
          <a:prstGeom prst="rect">
            <a:avLst/>
          </a:prstGeom>
        </p:spPr>
      </p:pic>
      <p:pic>
        <p:nvPicPr>
          <p:cNvPr id="19" name="Picture 18">
            <a:extLst>
              <a:ext uri="{FF2B5EF4-FFF2-40B4-BE49-F238E27FC236}">
                <a16:creationId xmlns:a16="http://schemas.microsoft.com/office/drawing/2014/main" id="{71F3E52D-F644-3C49-9782-FF3A2B1F921D}"/>
              </a:ext>
            </a:extLst>
          </p:cNvPr>
          <p:cNvPicPr>
            <a:picLocks noChangeAspect="1"/>
          </p:cNvPicPr>
          <p:nvPr/>
        </p:nvPicPr>
        <p:blipFill>
          <a:blip r:embed="rId6"/>
          <a:stretch>
            <a:fillRect/>
          </a:stretch>
        </p:blipFill>
        <p:spPr>
          <a:xfrm>
            <a:off x="9249717" y="1999127"/>
            <a:ext cx="2665721" cy="2013216"/>
          </a:xfrm>
          <a:prstGeom prst="rect">
            <a:avLst/>
          </a:prstGeom>
        </p:spPr>
      </p:pic>
      <p:sp>
        <p:nvSpPr>
          <p:cNvPr id="20" name="Rectangle 19">
            <a:extLst>
              <a:ext uri="{FF2B5EF4-FFF2-40B4-BE49-F238E27FC236}">
                <a16:creationId xmlns:a16="http://schemas.microsoft.com/office/drawing/2014/main" id="{3F1D543D-94DD-6148-AF4F-B46B2144C36C}"/>
              </a:ext>
            </a:extLst>
          </p:cNvPr>
          <p:cNvSpPr/>
          <p:nvPr/>
        </p:nvSpPr>
        <p:spPr>
          <a:xfrm>
            <a:off x="10406372" y="6298774"/>
            <a:ext cx="1350050" cy="492443"/>
          </a:xfrm>
          <a:prstGeom prst="rect">
            <a:avLst/>
          </a:prstGeom>
        </p:spPr>
        <p:txBody>
          <a:bodyPr wrap="none">
            <a:spAutoFit/>
          </a:bodyPr>
          <a:lstStyle/>
          <a:p>
            <a:r>
              <a:rPr lang="en-US" sz="800" dirty="0"/>
              <a:t>Source: James Dyson Award</a:t>
            </a:r>
          </a:p>
          <a:p>
            <a:endParaRPr lang="en-US" dirty="0"/>
          </a:p>
        </p:txBody>
      </p:sp>
      <p:sp>
        <p:nvSpPr>
          <p:cNvPr id="24" name="Rectangle 23">
            <a:extLst>
              <a:ext uri="{FF2B5EF4-FFF2-40B4-BE49-F238E27FC236}">
                <a16:creationId xmlns:a16="http://schemas.microsoft.com/office/drawing/2014/main" id="{BDD6F1D3-3D89-E04E-8F41-484ECEF40AD5}"/>
              </a:ext>
            </a:extLst>
          </p:cNvPr>
          <p:cNvSpPr/>
          <p:nvPr/>
        </p:nvSpPr>
        <p:spPr>
          <a:xfrm>
            <a:off x="9714368" y="4056065"/>
            <a:ext cx="1471878" cy="215444"/>
          </a:xfrm>
          <a:prstGeom prst="rect">
            <a:avLst/>
          </a:prstGeom>
        </p:spPr>
        <p:txBody>
          <a:bodyPr wrap="none">
            <a:spAutoFit/>
          </a:bodyPr>
          <a:lstStyle/>
          <a:p>
            <a:r>
              <a:rPr lang="en-US" sz="800" i="1" dirty="0"/>
              <a:t>Source: REUTERS/Stuart McDill</a:t>
            </a:r>
          </a:p>
        </p:txBody>
      </p:sp>
    </p:spTree>
    <p:extLst>
      <p:ext uri="{BB962C8B-B14F-4D97-AF65-F5344CB8AC3E}">
        <p14:creationId xmlns:p14="http://schemas.microsoft.com/office/powerpoint/2010/main" val="187980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15</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F813FCE0-F12B-D241-9C49-953C1406D1C4}"/>
              </a:ext>
            </a:extLst>
          </p:cNvPr>
          <p:cNvPicPr>
            <a:picLocks noChangeAspect="1"/>
          </p:cNvPicPr>
          <p:nvPr/>
        </p:nvPicPr>
        <p:blipFill>
          <a:blip r:embed="rId4"/>
          <a:stretch>
            <a:fillRect/>
          </a:stretch>
        </p:blipFill>
        <p:spPr>
          <a:xfrm>
            <a:off x="3118" y="914399"/>
            <a:ext cx="1793631" cy="1793631"/>
          </a:xfrm>
          <a:prstGeom prst="rect">
            <a:avLst/>
          </a:prstGeom>
        </p:spPr>
      </p:pic>
      <p:sp>
        <p:nvSpPr>
          <p:cNvPr id="14" name="TextBox 13">
            <a:extLst>
              <a:ext uri="{FF2B5EF4-FFF2-40B4-BE49-F238E27FC236}">
                <a16:creationId xmlns:a16="http://schemas.microsoft.com/office/drawing/2014/main" id="{A83D795F-25C6-FC47-AF3C-85E0EB76F4E7}"/>
              </a:ext>
            </a:extLst>
          </p:cNvPr>
          <p:cNvSpPr txBox="1"/>
          <p:nvPr/>
        </p:nvSpPr>
        <p:spPr>
          <a:xfrm>
            <a:off x="3521350" y="1409730"/>
            <a:ext cx="4200061" cy="923330"/>
          </a:xfrm>
          <a:prstGeom prst="rect">
            <a:avLst/>
          </a:prstGeom>
          <a:noFill/>
        </p:spPr>
        <p:txBody>
          <a:bodyPr wrap="none" rtlCol="0">
            <a:spAutoFit/>
          </a:bodyPr>
          <a:lstStyle/>
          <a:p>
            <a:r>
              <a:rPr lang="en-US" sz="3600" b="1" dirty="0">
                <a:solidFill>
                  <a:srgbClr val="00B050"/>
                </a:solidFill>
              </a:rPr>
              <a:t>Goal 15: Life on land </a:t>
            </a:r>
          </a:p>
          <a:p>
            <a:endParaRPr lang="en-US" dirty="0"/>
          </a:p>
        </p:txBody>
      </p:sp>
      <p:sp>
        <p:nvSpPr>
          <p:cNvPr id="21" name="TextBox 20">
            <a:extLst>
              <a:ext uri="{FF2B5EF4-FFF2-40B4-BE49-F238E27FC236}">
                <a16:creationId xmlns:a16="http://schemas.microsoft.com/office/drawing/2014/main" id="{0D942517-E5B5-9F4B-A6A2-9E1E1FE3268D}"/>
              </a:ext>
            </a:extLst>
          </p:cNvPr>
          <p:cNvSpPr txBox="1"/>
          <p:nvPr/>
        </p:nvSpPr>
        <p:spPr>
          <a:xfrm>
            <a:off x="252430" y="4201548"/>
            <a:ext cx="11360450" cy="2308324"/>
          </a:xfrm>
          <a:prstGeom prst="rect">
            <a:avLst/>
          </a:prstGeom>
          <a:noFill/>
        </p:spPr>
        <p:txBody>
          <a:bodyPr wrap="square" rtlCol="0">
            <a:spAutoFit/>
          </a:bodyPr>
          <a:lstStyle/>
          <a:p>
            <a:r>
              <a:rPr lang="en-US" sz="2400" b="1">
                <a:solidFill>
                  <a:srgbClr val="3D8400"/>
                </a:solidFill>
              </a:rPr>
              <a:t>Bioeconomy</a:t>
            </a:r>
            <a:r>
              <a:rPr lang="en-US" sz="2400">
                <a:solidFill>
                  <a:srgbClr val="3D8400"/>
                </a:solidFill>
              </a:rPr>
              <a:t> </a:t>
            </a:r>
            <a:r>
              <a:rPr lang="en-US" sz="2400" dirty="0">
                <a:solidFill>
                  <a:schemeClr val="accent1">
                    <a:lumMod val="50000"/>
                  </a:schemeClr>
                </a:solidFill>
              </a:rPr>
              <a:t>promotes the value of biodiversity as a bioeconomy asset. It </a:t>
            </a:r>
            <a:r>
              <a:rPr lang="en-GB" sz="2400" dirty="0">
                <a:solidFill>
                  <a:schemeClr val="accent1">
                    <a:lumMod val="50000"/>
                  </a:schemeClr>
                </a:solidFill>
              </a:rPr>
              <a:t>sees plants as a highly valuable resource for biomass, including biofuels. Sustainability, biodiversity and soil conservation are enabled by using natural resources sustainably according to the specific local conditions, preventing overexploitation and land degradation, and avoiding scarce resources</a:t>
            </a:r>
            <a:r>
              <a:rPr lang="en-US" sz="2400" dirty="0">
                <a:solidFill>
                  <a:schemeClr val="accent1">
                    <a:lumMod val="50000"/>
                  </a:schemeClr>
                </a:solidFill>
              </a:rPr>
              <a:t>. For example, </a:t>
            </a:r>
            <a:r>
              <a:rPr lang="en-GB" sz="2400" dirty="0">
                <a:solidFill>
                  <a:schemeClr val="accent1">
                    <a:lumMod val="50000"/>
                  </a:schemeClr>
                </a:solidFill>
              </a:rPr>
              <a:t>olive leaves can be natural and environmentally friendly alternative tanning agents.</a:t>
            </a:r>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7913066" y="1450035"/>
            <a:ext cx="4016539" cy="2626117"/>
          </a:xfrm>
          <a:prstGeom prst="rect">
            <a:avLst/>
          </a:prstGeom>
          <a:noFill/>
          <a:ln>
            <a:noFill/>
          </a:ln>
        </p:spPr>
      </p:pic>
      <p:sp>
        <p:nvSpPr>
          <p:cNvPr id="3" name="Rectangle 2"/>
          <p:cNvSpPr/>
          <p:nvPr/>
        </p:nvSpPr>
        <p:spPr>
          <a:xfrm>
            <a:off x="252430" y="2937822"/>
            <a:ext cx="8251490" cy="830997"/>
          </a:xfrm>
          <a:prstGeom prst="rect">
            <a:avLst/>
          </a:prstGeom>
        </p:spPr>
        <p:txBody>
          <a:bodyPr wrap="square">
            <a:spAutoFit/>
          </a:bodyPr>
          <a:lstStyle/>
          <a:p>
            <a:r>
              <a:rPr lang="en-US" sz="2400" b="1" dirty="0">
                <a:solidFill>
                  <a:srgbClr val="3D8400"/>
                </a:solidFill>
              </a:rPr>
              <a:t>Aim: </a:t>
            </a:r>
            <a:r>
              <a:rPr lang="en-US" sz="2400" b="1" dirty="0">
                <a:solidFill>
                  <a:schemeClr val="accent1">
                    <a:lumMod val="50000"/>
                  </a:schemeClr>
                </a:solidFill>
              </a:rPr>
              <a:t> </a:t>
            </a:r>
            <a:r>
              <a:rPr lang="en-US" sz="2400" dirty="0">
                <a:solidFill>
                  <a:schemeClr val="accent1">
                    <a:lumMod val="50000"/>
                  </a:schemeClr>
                </a:solidFill>
              </a:rPr>
              <a:t>Sustainably management forests</a:t>
            </a:r>
            <a:r>
              <a:rPr lang="en-US" sz="2400">
                <a:solidFill>
                  <a:schemeClr val="accent1">
                    <a:lumMod val="50000"/>
                  </a:schemeClr>
                </a:solidFill>
              </a:rPr>
              <a:t>, combat desertification, halt </a:t>
            </a:r>
            <a:r>
              <a:rPr lang="en-US" sz="2400" dirty="0">
                <a:solidFill>
                  <a:schemeClr val="accent1">
                    <a:lumMod val="50000"/>
                  </a:schemeClr>
                </a:solidFill>
              </a:rPr>
              <a:t>and reverse land degradation, halt biodiversity loss. </a:t>
            </a:r>
          </a:p>
        </p:txBody>
      </p:sp>
    </p:spTree>
    <p:extLst>
      <p:ext uri="{BB962C8B-B14F-4D97-AF65-F5344CB8AC3E}">
        <p14:creationId xmlns:p14="http://schemas.microsoft.com/office/powerpoint/2010/main" val="169325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335486" y="108947"/>
            <a:ext cx="585651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Monitoring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the Bioeconomy</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B07D07DA-DE10-4D4C-8341-61C5FA8E4FC4}"/>
              </a:ext>
            </a:extLst>
          </p:cNvPr>
          <p:cNvSpPr txBox="1"/>
          <p:nvPr/>
        </p:nvSpPr>
        <p:spPr>
          <a:xfrm>
            <a:off x="737341" y="2785917"/>
            <a:ext cx="8451907" cy="2585323"/>
          </a:xfrm>
          <a:prstGeom prst="rect">
            <a:avLst/>
          </a:prstGeom>
          <a:noFill/>
        </p:spPr>
        <p:txBody>
          <a:bodyPr wrap="square" rtlCol="0">
            <a:spAutoFit/>
          </a:bodyPr>
          <a:lstStyle/>
          <a:p>
            <a:pPr algn="just"/>
            <a:r>
              <a:rPr lang="en-US" sz="2400" dirty="0">
                <a:solidFill>
                  <a:schemeClr val="accent1">
                    <a:lumMod val="50000"/>
                  </a:schemeClr>
                </a:solidFill>
              </a:rPr>
              <a:t>The </a:t>
            </a:r>
            <a:r>
              <a:rPr lang="en-US" sz="2400" dirty="0" err="1">
                <a:solidFill>
                  <a:schemeClr val="accent1">
                    <a:lumMod val="50000"/>
                  </a:schemeClr>
                </a:solidFill>
              </a:rPr>
              <a:t>bioeconomy</a:t>
            </a:r>
            <a:r>
              <a:rPr lang="en-US" sz="2400" dirty="0">
                <a:solidFill>
                  <a:schemeClr val="accent1">
                    <a:lumMod val="50000"/>
                  </a:schemeClr>
                </a:solidFill>
              </a:rPr>
              <a:t> is only advantageous if potential negative effects are monitored and counteracted. Novel bio-based products can have a positive impact, but they are no miracle solution to all sustainability challenges. They can only contribute to a sustainability transformation along with consumption decreases and extension of product life.</a:t>
            </a:r>
          </a:p>
          <a:p>
            <a:endParaRPr lang="en-US" dirty="0"/>
          </a:p>
        </p:txBody>
      </p:sp>
      <p:sp>
        <p:nvSpPr>
          <p:cNvPr id="9" name="TextBox 8">
            <a:extLst>
              <a:ext uri="{FF2B5EF4-FFF2-40B4-BE49-F238E27FC236}">
                <a16:creationId xmlns:a16="http://schemas.microsoft.com/office/drawing/2014/main" id="{7DD7E9DC-5BAC-BB4C-A738-249BD4195B68}"/>
              </a:ext>
            </a:extLst>
          </p:cNvPr>
          <p:cNvSpPr txBox="1"/>
          <p:nvPr/>
        </p:nvSpPr>
        <p:spPr>
          <a:xfrm>
            <a:off x="1863709" y="1150152"/>
            <a:ext cx="9397999" cy="1077218"/>
          </a:xfrm>
          <a:prstGeom prst="rect">
            <a:avLst/>
          </a:prstGeom>
          <a:noFill/>
        </p:spPr>
        <p:txBody>
          <a:bodyPr wrap="square" rtlCol="0">
            <a:spAutoFit/>
          </a:bodyPr>
          <a:lstStyle/>
          <a:p>
            <a:pPr algn="ctr"/>
            <a:r>
              <a:rPr lang="en-US" sz="3200" b="1" dirty="0">
                <a:solidFill>
                  <a:srgbClr val="0070C0"/>
                </a:solidFill>
              </a:rPr>
              <a:t>The importance of monitoring and counteracting any negative effects of the bioeconomy</a:t>
            </a:r>
            <a:r>
              <a:rPr lang="ar-SA" sz="3200" b="1" dirty="0">
                <a:solidFill>
                  <a:srgbClr val="0070C0"/>
                </a:solidFill>
              </a:rPr>
              <a:t>.</a:t>
            </a:r>
            <a:endParaRPr lang="en-US" sz="3200" b="1" dirty="0">
              <a:solidFill>
                <a:srgbClr val="0070C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62882" y="2815825"/>
            <a:ext cx="2349500" cy="2641600"/>
          </a:xfrm>
          <a:prstGeom prst="rect">
            <a:avLst/>
          </a:prstGeom>
        </p:spPr>
      </p:pic>
      <p:sp>
        <p:nvSpPr>
          <p:cNvPr id="13" name="TextBox 12"/>
          <p:cNvSpPr txBox="1"/>
          <p:nvPr/>
        </p:nvSpPr>
        <p:spPr>
          <a:xfrm>
            <a:off x="9613017" y="5522660"/>
            <a:ext cx="2399365" cy="646331"/>
          </a:xfrm>
          <a:prstGeom prst="rect">
            <a:avLst/>
          </a:prstGeom>
          <a:noFill/>
        </p:spPr>
        <p:txBody>
          <a:bodyPr wrap="square" rtlCol="0">
            <a:spAutoFit/>
          </a:bodyPr>
          <a:lstStyle/>
          <a:p>
            <a:r>
              <a:rPr lang="en-US" sz="1200" dirty="0"/>
              <a:t>Source of image: </a:t>
            </a:r>
            <a:r>
              <a:rPr lang="en-US" sz="1200" dirty="0">
                <a:hlinkClick r:id="rId5"/>
              </a:rPr>
              <a:t>http://www.eutimes.eu/tag/environmental-protection/</a:t>
            </a:r>
            <a:r>
              <a:rPr lang="en-US" sz="1200" dirty="0"/>
              <a:t> </a:t>
            </a:r>
          </a:p>
        </p:txBody>
      </p:sp>
    </p:spTree>
    <p:extLst>
      <p:ext uri="{BB962C8B-B14F-4D97-AF65-F5344CB8AC3E}">
        <p14:creationId xmlns:p14="http://schemas.microsoft.com/office/powerpoint/2010/main" val="159985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155870" y="74804"/>
            <a:ext cx="5856513" cy="615553"/>
          </a:xfrm>
          <a:prstGeom prst="rect">
            <a:avLst/>
          </a:prstGeom>
          <a:noFill/>
        </p:spPr>
        <p:txBody>
          <a:bodyPr wrap="square" rtlCol="0">
            <a:spAutoFit/>
          </a:bodyPr>
          <a:lstStyle/>
          <a:p>
            <a:pPr algn="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Video on the SDGs</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9582" y="1006763"/>
            <a:ext cx="8291945" cy="4272349"/>
          </a:xfrm>
          <a:prstGeom prst="rect">
            <a:avLst/>
          </a:prstGeom>
        </p:spPr>
      </p:pic>
      <p:sp>
        <p:nvSpPr>
          <p:cNvPr id="15" name="Rectangle 14"/>
          <p:cNvSpPr/>
          <p:nvPr/>
        </p:nvSpPr>
        <p:spPr>
          <a:xfrm>
            <a:off x="1640476" y="5446579"/>
            <a:ext cx="9381286" cy="646331"/>
          </a:xfrm>
          <a:prstGeom prst="rect">
            <a:avLst/>
          </a:prstGeom>
        </p:spPr>
        <p:txBody>
          <a:bodyPr wrap="none">
            <a:spAutoFit/>
          </a:bodyPr>
          <a:lstStyle/>
          <a:p>
            <a:pPr lvl="0" defTabSz="914400">
              <a:defRPr/>
            </a:pPr>
            <a:r>
              <a:rPr lang="en-US" b="1" dirty="0"/>
              <a:t>Video (2 minutes and 8 seconds):</a:t>
            </a:r>
            <a:r>
              <a:rPr lang="en-US" dirty="0"/>
              <a:t> </a:t>
            </a:r>
            <a:r>
              <a:rPr lang="en-GB" dirty="0">
                <a:hlinkClick r:id="rId5"/>
              </a:rPr>
              <a:t>https://www.youtube.com/watch?v=3WODX8fyRHA </a:t>
            </a:r>
            <a:endParaRPr lang="en-GB" dirty="0"/>
          </a:p>
          <a:p>
            <a:pPr lvl="0" defTabSz="914400">
              <a:defRPr/>
            </a:pPr>
            <a:r>
              <a:rPr lang="en-GB" b="1" dirty="0"/>
              <a:t>Languages for sub-titles for video include:</a:t>
            </a:r>
            <a:r>
              <a:rPr lang="en-GB" dirty="0"/>
              <a:t> Bulgarian, Latvian, Macedonian, Polish and Romanian</a:t>
            </a:r>
          </a:p>
        </p:txBody>
      </p:sp>
    </p:spTree>
    <p:extLst>
      <p:ext uri="{BB962C8B-B14F-4D97-AF65-F5344CB8AC3E}">
        <p14:creationId xmlns:p14="http://schemas.microsoft.com/office/powerpoint/2010/main" val="185093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167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1894599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36547"/>
            <a:ext cx="5807068" cy="954107"/>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The Sustainable Development Goals (SDGs)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9" name="Picture 8">
            <a:extLst>
              <a:ext uri="{FF2B5EF4-FFF2-40B4-BE49-F238E27FC236}">
                <a16:creationId xmlns:a16="http://schemas.microsoft.com/office/drawing/2014/main" id="{73CEE751-1D19-7841-84E8-08711BFB70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12136" y="1584310"/>
            <a:ext cx="1914600" cy="2081359"/>
          </a:xfrm>
          <a:prstGeom prst="rect">
            <a:avLst/>
          </a:prstGeom>
        </p:spPr>
      </p:pic>
      <p:sp>
        <p:nvSpPr>
          <p:cNvPr id="10" name="TextBox 9">
            <a:extLst>
              <a:ext uri="{FF2B5EF4-FFF2-40B4-BE49-F238E27FC236}">
                <a16:creationId xmlns:a16="http://schemas.microsoft.com/office/drawing/2014/main" id="{F5F76192-D496-FF44-9B56-53F7D73B89A1}"/>
              </a:ext>
            </a:extLst>
          </p:cNvPr>
          <p:cNvSpPr txBox="1"/>
          <p:nvPr/>
        </p:nvSpPr>
        <p:spPr>
          <a:xfrm>
            <a:off x="473350" y="1584310"/>
            <a:ext cx="7455123" cy="2308324"/>
          </a:xfrm>
          <a:prstGeom prst="rect">
            <a:avLst/>
          </a:prstGeom>
          <a:noFill/>
        </p:spPr>
        <p:txBody>
          <a:bodyPr wrap="square" rtlCol="0">
            <a:spAutoFit/>
          </a:bodyPr>
          <a:lstStyle/>
          <a:p>
            <a:pPr lvl="1" indent="-220663"/>
            <a:r>
              <a:rPr lang="en-US" sz="2400" dirty="0">
                <a:solidFill>
                  <a:schemeClr val="accent1">
                    <a:lumMod val="50000"/>
                  </a:schemeClr>
                </a:solidFill>
              </a:rPr>
              <a:t>• In September 2015 the United Nations adopted the 17 Sustainable Development Goals (SDGs).</a:t>
            </a:r>
          </a:p>
          <a:p>
            <a:pPr lvl="1" indent="-220663"/>
            <a:r>
              <a:rPr lang="en-US" sz="2400" dirty="0">
                <a:solidFill>
                  <a:schemeClr val="accent1">
                    <a:lumMod val="50000"/>
                  </a:schemeClr>
                </a:solidFill>
              </a:rPr>
              <a:t>• The 17 SDGs contain 169 specific targets.</a:t>
            </a:r>
          </a:p>
          <a:p>
            <a:pPr lvl="1" indent="-220663"/>
            <a:r>
              <a:rPr lang="en-US" sz="2400" dirty="0">
                <a:solidFill>
                  <a:schemeClr val="accent1">
                    <a:lumMod val="50000"/>
                  </a:schemeClr>
                </a:solidFill>
              </a:rPr>
              <a:t>• Governments from 193 countries agreed to implement these goals to achieve the 2030 Agenda for Sustainable Development. </a:t>
            </a:r>
          </a:p>
        </p:txBody>
      </p:sp>
      <p:pic>
        <p:nvPicPr>
          <p:cNvPr id="11" name="Picture 10">
            <a:extLst>
              <a:ext uri="{FF2B5EF4-FFF2-40B4-BE49-F238E27FC236}">
                <a16:creationId xmlns:a16="http://schemas.microsoft.com/office/drawing/2014/main" id="{9792F669-3531-A847-8845-557A76FF8CEA}"/>
              </a:ext>
            </a:extLst>
          </p:cNvPr>
          <p:cNvPicPr>
            <a:picLocks noChangeAspect="1"/>
          </p:cNvPicPr>
          <p:nvPr/>
        </p:nvPicPr>
        <p:blipFill>
          <a:blip r:embed="rId5"/>
          <a:stretch>
            <a:fillRect/>
          </a:stretch>
        </p:blipFill>
        <p:spPr>
          <a:xfrm>
            <a:off x="473350" y="4128805"/>
            <a:ext cx="10935549" cy="2174148"/>
          </a:xfrm>
          <a:prstGeom prst="rect">
            <a:avLst/>
          </a:prstGeom>
        </p:spPr>
      </p:pic>
      <p:sp>
        <p:nvSpPr>
          <p:cNvPr id="12" name="TextBox 11">
            <a:extLst>
              <a:ext uri="{FF2B5EF4-FFF2-40B4-BE49-F238E27FC236}">
                <a16:creationId xmlns:a16="http://schemas.microsoft.com/office/drawing/2014/main" id="{E2439145-47D4-9046-9176-2FAC49075177}"/>
              </a:ext>
            </a:extLst>
          </p:cNvPr>
          <p:cNvSpPr txBox="1"/>
          <p:nvPr/>
        </p:nvSpPr>
        <p:spPr>
          <a:xfrm>
            <a:off x="620231" y="6302953"/>
            <a:ext cx="3982565" cy="276999"/>
          </a:xfrm>
          <a:prstGeom prst="rect">
            <a:avLst/>
          </a:prstGeom>
          <a:noFill/>
        </p:spPr>
        <p:txBody>
          <a:bodyPr wrap="none" rtlCol="0">
            <a:spAutoFit/>
          </a:bodyPr>
          <a:lstStyle/>
          <a:p>
            <a:r>
              <a:rPr lang="en-US" sz="1200" i="1" dirty="0">
                <a:solidFill>
                  <a:schemeClr val="bg1">
                    <a:lumMod val="50000"/>
                  </a:schemeClr>
                </a:solidFill>
              </a:rPr>
              <a:t>Source</a:t>
            </a:r>
            <a:r>
              <a:rPr lang="en-US" sz="1200" i="1" dirty="0"/>
              <a:t>: </a:t>
            </a:r>
            <a:r>
              <a:rPr lang="en-US" sz="1200" i="1" dirty="0">
                <a:hlinkClick r:id="rId6"/>
              </a:rPr>
              <a:t>https://sustainabledevelopment.un.org/?menu=1300</a:t>
            </a:r>
            <a:r>
              <a:rPr lang="en-US" sz="1200" i="1" dirty="0"/>
              <a:t> </a:t>
            </a:r>
          </a:p>
        </p:txBody>
      </p:sp>
    </p:spTree>
    <p:extLst>
      <p:ext uri="{BB962C8B-B14F-4D97-AF65-F5344CB8AC3E}">
        <p14:creationId xmlns:p14="http://schemas.microsoft.com/office/powerpoint/2010/main" val="174068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233601" y="113141"/>
            <a:ext cx="4896987" cy="615553"/>
          </a:xfrm>
          <a:prstGeom prst="rect">
            <a:avLst/>
          </a:prstGeom>
          <a:noFill/>
        </p:spPr>
        <p:txBody>
          <a:bodyPr wrap="square" rtlCol="0">
            <a:spAutoFit/>
          </a:bodyPr>
          <a:lstStyle/>
          <a:p>
            <a:pPr algn="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SDG ‘Wedding Cake’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7" name="Slide Number Placeholder 6">
            <a:extLst>
              <a:ext uri="{FF2B5EF4-FFF2-40B4-BE49-F238E27FC236}">
                <a16:creationId xmlns:a16="http://schemas.microsoft.com/office/drawing/2014/main" id="{5D16AEA9-A918-4313-9145-151B2CA42DE4}"/>
              </a:ext>
            </a:extLst>
          </p:cNvPr>
          <p:cNvSpPr>
            <a:spLocks noGrp="1"/>
          </p:cNvSpPr>
          <p:nvPr>
            <p:ph type="sldNum" sz="quarter" idx="12"/>
          </p:nvPr>
        </p:nvSpPr>
        <p:spPr/>
        <p:txBody>
          <a:bodyPr/>
          <a:lstStyle/>
          <a:p>
            <a:fld id="{EC26C995-391B-2840-AEE5-46B20E750235}" type="slidenum">
              <a:rPr lang="de-DE" smtClean="0"/>
              <a:t>4</a:t>
            </a:fld>
            <a:endParaRPr lang="de-DE"/>
          </a:p>
        </p:txBody>
      </p:sp>
      <p:sp>
        <p:nvSpPr>
          <p:cNvPr id="12" name="TextBox 11">
            <a:extLst>
              <a:ext uri="{FF2B5EF4-FFF2-40B4-BE49-F238E27FC236}">
                <a16:creationId xmlns:a16="http://schemas.microsoft.com/office/drawing/2014/main" id="{9A6627AB-2405-6040-924A-17EEB34EF9E1}"/>
              </a:ext>
            </a:extLst>
          </p:cNvPr>
          <p:cNvSpPr txBox="1"/>
          <p:nvPr/>
        </p:nvSpPr>
        <p:spPr>
          <a:xfrm>
            <a:off x="1649798" y="1312760"/>
            <a:ext cx="9952789" cy="707886"/>
          </a:xfrm>
          <a:prstGeom prst="rect">
            <a:avLst/>
          </a:prstGeom>
          <a:noFill/>
        </p:spPr>
        <p:txBody>
          <a:bodyPr wrap="none" rtlCol="0">
            <a:spAutoFit/>
          </a:bodyPr>
          <a:lstStyle/>
          <a:p>
            <a:r>
              <a:rPr lang="en-US" sz="2400" dirty="0">
                <a:solidFill>
                  <a:schemeClr val="accent1">
                    <a:lumMod val="50000"/>
                  </a:schemeClr>
                </a:solidFill>
              </a:rPr>
              <a:t>A new way of viewing the economic, social and ecological aspects of the SDGs.</a:t>
            </a:r>
          </a:p>
          <a:p>
            <a:r>
              <a:rPr lang="en-US" sz="1600" dirty="0">
                <a:solidFill>
                  <a:schemeClr val="accent1">
                    <a:lumMod val="50000"/>
                  </a:schemeClr>
                </a:solidFill>
              </a:rPr>
              <a:t>                             (proposed by Johan Rockström and Pavan Sukhdev, Stockholm Resilience Centre)</a:t>
            </a:r>
            <a:endParaRPr lang="en-US" sz="1600" dirty="0"/>
          </a:p>
        </p:txBody>
      </p:sp>
      <p:pic>
        <p:nvPicPr>
          <p:cNvPr id="13" name="Picture 12">
            <a:extLst>
              <a:ext uri="{FF2B5EF4-FFF2-40B4-BE49-F238E27FC236}">
                <a16:creationId xmlns:a16="http://schemas.microsoft.com/office/drawing/2014/main" id="{E5AF9020-AA28-3046-829F-3086CBACE14F}"/>
              </a:ext>
            </a:extLst>
          </p:cNvPr>
          <p:cNvPicPr>
            <a:picLocks noChangeAspect="1"/>
          </p:cNvPicPr>
          <p:nvPr/>
        </p:nvPicPr>
        <p:blipFill>
          <a:blip r:embed="rId4"/>
          <a:stretch>
            <a:fillRect/>
          </a:stretch>
        </p:blipFill>
        <p:spPr>
          <a:xfrm>
            <a:off x="6014402" y="2186232"/>
            <a:ext cx="5588185" cy="4333695"/>
          </a:xfrm>
          <a:prstGeom prst="rect">
            <a:avLst/>
          </a:prstGeom>
        </p:spPr>
      </p:pic>
      <p:sp>
        <p:nvSpPr>
          <p:cNvPr id="14" name="TextBox 13">
            <a:extLst>
              <a:ext uri="{FF2B5EF4-FFF2-40B4-BE49-F238E27FC236}">
                <a16:creationId xmlns:a16="http://schemas.microsoft.com/office/drawing/2014/main" id="{C13EF7BA-25BF-634D-BF6A-8694595D31FB}"/>
              </a:ext>
            </a:extLst>
          </p:cNvPr>
          <p:cNvSpPr txBox="1"/>
          <p:nvPr/>
        </p:nvSpPr>
        <p:spPr>
          <a:xfrm>
            <a:off x="518099" y="3163249"/>
            <a:ext cx="5355771" cy="2677656"/>
          </a:xfrm>
          <a:prstGeom prst="rect">
            <a:avLst/>
          </a:prstGeom>
          <a:noFill/>
        </p:spPr>
        <p:txBody>
          <a:bodyPr wrap="square" rtlCol="0">
            <a:spAutoFit/>
          </a:bodyPr>
          <a:lstStyle/>
          <a:p>
            <a:r>
              <a:rPr lang="en-US" sz="2400" dirty="0">
                <a:solidFill>
                  <a:schemeClr val="accent1">
                    <a:lumMod val="50000"/>
                  </a:schemeClr>
                </a:solidFill>
              </a:rPr>
              <a:t>• This model implies that the economy and society are seen as embedded parts of the biosphere. </a:t>
            </a:r>
          </a:p>
          <a:p>
            <a:r>
              <a:rPr lang="en-US" sz="2400" dirty="0">
                <a:solidFill>
                  <a:schemeClr val="accent1">
                    <a:lumMod val="50000"/>
                  </a:schemeClr>
                </a:solidFill>
              </a:rPr>
              <a:t>• All SDGs are directly or indirectly connected to each other.</a:t>
            </a:r>
          </a:p>
          <a:p>
            <a:r>
              <a:rPr lang="en-US" sz="2400" dirty="0">
                <a:solidFill>
                  <a:schemeClr val="accent1">
                    <a:lumMod val="50000"/>
                  </a:schemeClr>
                </a:solidFill>
              </a:rPr>
              <a:t>• Goal 17 is the global partnership required for sustainable development.</a:t>
            </a:r>
          </a:p>
        </p:txBody>
      </p:sp>
      <p:sp>
        <p:nvSpPr>
          <p:cNvPr id="17" name="TextBox 16">
            <a:extLst>
              <a:ext uri="{FF2B5EF4-FFF2-40B4-BE49-F238E27FC236}">
                <a16:creationId xmlns:a16="http://schemas.microsoft.com/office/drawing/2014/main" id="{A05F7164-9B18-ED4D-A240-48B9312945B5}"/>
              </a:ext>
            </a:extLst>
          </p:cNvPr>
          <p:cNvSpPr txBox="1"/>
          <p:nvPr/>
        </p:nvSpPr>
        <p:spPr>
          <a:xfrm>
            <a:off x="6982375" y="6503598"/>
            <a:ext cx="4087979" cy="246221"/>
          </a:xfrm>
          <a:prstGeom prst="rect">
            <a:avLst/>
          </a:prstGeom>
          <a:noFill/>
        </p:spPr>
        <p:txBody>
          <a:bodyPr wrap="none" rtlCol="0">
            <a:spAutoFit/>
          </a:bodyPr>
          <a:lstStyle/>
          <a:p>
            <a:r>
              <a:rPr lang="en-US" sz="1000" i="1" dirty="0">
                <a:solidFill>
                  <a:schemeClr val="bg1">
                    <a:lumMod val="50000"/>
                  </a:schemeClr>
                </a:solidFill>
              </a:rPr>
              <a:t>Source: Azote Images for Stockholm Resilience Centre, Stockholm University</a:t>
            </a:r>
          </a:p>
        </p:txBody>
      </p:sp>
    </p:spTree>
    <p:extLst>
      <p:ext uri="{BB962C8B-B14F-4D97-AF65-F5344CB8AC3E}">
        <p14:creationId xmlns:p14="http://schemas.microsoft.com/office/powerpoint/2010/main" val="81402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766560" y="174791"/>
            <a:ext cx="483602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SDGs around the world</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2" name="Picture 11">
            <a:extLst>
              <a:ext uri="{FF2B5EF4-FFF2-40B4-BE49-F238E27FC236}">
                <a16:creationId xmlns:a16="http://schemas.microsoft.com/office/drawing/2014/main" id="{EB9B9F49-6F62-F549-A8D3-03ADE0B709EA}"/>
              </a:ext>
            </a:extLst>
          </p:cNvPr>
          <p:cNvPicPr>
            <a:picLocks noChangeAspect="1"/>
          </p:cNvPicPr>
          <p:nvPr/>
        </p:nvPicPr>
        <p:blipFill>
          <a:blip r:embed="rId4"/>
          <a:stretch>
            <a:fillRect/>
          </a:stretch>
        </p:blipFill>
        <p:spPr>
          <a:xfrm>
            <a:off x="114000" y="2179696"/>
            <a:ext cx="6725911" cy="3080901"/>
          </a:xfrm>
          <a:prstGeom prst="rect">
            <a:avLst/>
          </a:prstGeom>
        </p:spPr>
      </p:pic>
      <p:pic>
        <p:nvPicPr>
          <p:cNvPr id="13" name="Picture 12">
            <a:extLst>
              <a:ext uri="{FF2B5EF4-FFF2-40B4-BE49-F238E27FC236}">
                <a16:creationId xmlns:a16="http://schemas.microsoft.com/office/drawing/2014/main" id="{8546D771-5224-EB43-9B58-2B0FA5F3A62F}"/>
              </a:ext>
            </a:extLst>
          </p:cNvPr>
          <p:cNvPicPr>
            <a:picLocks noChangeAspect="1"/>
          </p:cNvPicPr>
          <p:nvPr/>
        </p:nvPicPr>
        <p:blipFill>
          <a:blip r:embed="rId5"/>
          <a:stretch>
            <a:fillRect/>
          </a:stretch>
        </p:blipFill>
        <p:spPr>
          <a:xfrm>
            <a:off x="7034313" y="1823862"/>
            <a:ext cx="3884991" cy="3704770"/>
          </a:xfrm>
          <a:prstGeom prst="rect">
            <a:avLst/>
          </a:prstGeom>
        </p:spPr>
      </p:pic>
      <p:sp>
        <p:nvSpPr>
          <p:cNvPr id="14" name="TextBox 13">
            <a:extLst>
              <a:ext uri="{FF2B5EF4-FFF2-40B4-BE49-F238E27FC236}">
                <a16:creationId xmlns:a16="http://schemas.microsoft.com/office/drawing/2014/main" id="{E400E6BD-0AE3-6B47-86CB-0853B09C1E94}"/>
              </a:ext>
            </a:extLst>
          </p:cNvPr>
          <p:cNvSpPr txBox="1"/>
          <p:nvPr/>
        </p:nvSpPr>
        <p:spPr>
          <a:xfrm>
            <a:off x="755537" y="5774853"/>
            <a:ext cx="10877530" cy="830997"/>
          </a:xfrm>
          <a:prstGeom prst="rect">
            <a:avLst/>
          </a:prstGeom>
          <a:noFill/>
        </p:spPr>
        <p:txBody>
          <a:bodyPr wrap="none" rtlCol="0">
            <a:spAutoFit/>
          </a:bodyPr>
          <a:lstStyle/>
          <a:p>
            <a:r>
              <a:rPr lang="en-US" sz="2400" dirty="0">
                <a:solidFill>
                  <a:schemeClr val="accent1">
                    <a:lumMod val="50000"/>
                  </a:schemeClr>
                </a:solidFill>
              </a:rPr>
              <a:t>Access this web </a:t>
            </a:r>
            <a:r>
              <a:rPr lang="en-GB" sz="2400" dirty="0">
                <a:hlinkClick r:id="rId6"/>
              </a:rPr>
              <a:t>https://dashboards.sdgindex.org/#/</a:t>
            </a:r>
            <a:r>
              <a:rPr lang="en-US" sz="2400" dirty="0">
                <a:solidFill>
                  <a:schemeClr val="accent1">
                    <a:lumMod val="50000"/>
                  </a:schemeClr>
                </a:solidFill>
              </a:rPr>
              <a:t>and pick the country </a:t>
            </a:r>
          </a:p>
          <a:p>
            <a:r>
              <a:rPr lang="en-US" sz="2400" dirty="0">
                <a:solidFill>
                  <a:schemeClr val="accent1">
                    <a:lumMod val="50000"/>
                  </a:schemeClr>
                </a:solidFill>
              </a:rPr>
              <a:t>that you have visited last to check their SDGs achievement (including the 169 targets).</a:t>
            </a:r>
          </a:p>
        </p:txBody>
      </p:sp>
      <p:pic>
        <p:nvPicPr>
          <p:cNvPr id="17" name="Picture 16">
            <a:extLst>
              <a:ext uri="{FF2B5EF4-FFF2-40B4-BE49-F238E27FC236}">
                <a16:creationId xmlns:a16="http://schemas.microsoft.com/office/drawing/2014/main" id="{3F355829-27EB-3945-9A34-DDC3B665F845}"/>
              </a:ext>
            </a:extLst>
          </p:cNvPr>
          <p:cNvPicPr>
            <a:picLocks noChangeAspect="1"/>
          </p:cNvPicPr>
          <p:nvPr/>
        </p:nvPicPr>
        <p:blipFill>
          <a:blip r:embed="rId7"/>
          <a:stretch>
            <a:fillRect/>
          </a:stretch>
        </p:blipFill>
        <p:spPr>
          <a:xfrm>
            <a:off x="8092367" y="2754590"/>
            <a:ext cx="1812950" cy="1812950"/>
          </a:xfrm>
          <a:prstGeom prst="rect">
            <a:avLst/>
          </a:prstGeom>
        </p:spPr>
      </p:pic>
      <p:sp>
        <p:nvSpPr>
          <p:cNvPr id="18" name="TextBox 17">
            <a:extLst>
              <a:ext uri="{FF2B5EF4-FFF2-40B4-BE49-F238E27FC236}">
                <a16:creationId xmlns:a16="http://schemas.microsoft.com/office/drawing/2014/main" id="{5B013C45-A2A7-3848-B5C6-B905409E68D0}"/>
              </a:ext>
            </a:extLst>
          </p:cNvPr>
          <p:cNvSpPr txBox="1"/>
          <p:nvPr/>
        </p:nvSpPr>
        <p:spPr>
          <a:xfrm>
            <a:off x="1903074" y="1100587"/>
            <a:ext cx="8407623" cy="954107"/>
          </a:xfrm>
          <a:prstGeom prst="rect">
            <a:avLst/>
          </a:prstGeom>
          <a:noFill/>
        </p:spPr>
        <p:txBody>
          <a:bodyPr wrap="none" rtlCol="0">
            <a:spAutoFit/>
          </a:bodyPr>
          <a:lstStyle/>
          <a:p>
            <a:r>
              <a:rPr lang="en-US" sz="3200" b="1" dirty="0">
                <a:solidFill>
                  <a:schemeClr val="accent1">
                    <a:lumMod val="50000"/>
                  </a:schemeClr>
                </a:solidFill>
              </a:rPr>
              <a:t>Exercise on SDGs achievement around the world</a:t>
            </a:r>
          </a:p>
          <a:p>
            <a:endParaRPr lang="en-US" sz="2400" dirty="0"/>
          </a:p>
        </p:txBody>
      </p:sp>
    </p:spTree>
    <p:extLst>
      <p:ext uri="{BB962C8B-B14F-4D97-AF65-F5344CB8AC3E}">
        <p14:creationId xmlns:p14="http://schemas.microsoft.com/office/powerpoint/2010/main" val="240936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74791"/>
            <a:ext cx="584770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13 around the world</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31421101-248F-4AFC-86C6-DD49A42439C2}"/>
              </a:ext>
            </a:extLst>
          </p:cNvPr>
          <p:cNvSpPr>
            <a:spLocks noGrp="1"/>
          </p:cNvSpPr>
          <p:nvPr>
            <p:ph type="sldNum" sz="quarter" idx="12"/>
          </p:nvPr>
        </p:nvSpPr>
        <p:spPr/>
        <p:txBody>
          <a:bodyPr/>
          <a:lstStyle/>
          <a:p>
            <a:fld id="{EC26C995-391B-2840-AEE5-46B20E750235}" type="slidenum">
              <a:rPr lang="de-DE" smtClean="0"/>
              <a:t>6</a:t>
            </a:fld>
            <a:endParaRPr lang="de-DE"/>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250" y="1206500"/>
            <a:ext cx="10021224" cy="4882573"/>
          </a:xfrm>
          <a:prstGeom prst="rect">
            <a:avLst/>
          </a:prstGeom>
        </p:spPr>
      </p:pic>
      <p:sp>
        <p:nvSpPr>
          <p:cNvPr id="12" name="Rectangle 11"/>
          <p:cNvSpPr/>
          <p:nvPr/>
        </p:nvSpPr>
        <p:spPr>
          <a:xfrm>
            <a:off x="3714557" y="6269632"/>
            <a:ext cx="3623734" cy="369332"/>
          </a:xfrm>
          <a:prstGeom prst="rect">
            <a:avLst/>
          </a:prstGeom>
        </p:spPr>
        <p:txBody>
          <a:bodyPr wrap="square">
            <a:spAutoFit/>
          </a:bodyPr>
          <a:lstStyle/>
          <a:p>
            <a:pPr lvl="0" defTabSz="914400">
              <a:defRPr/>
            </a:pPr>
            <a:r>
              <a:rPr lang="en-GB" dirty="0">
                <a:hlinkClick r:id="rId5"/>
              </a:rPr>
              <a:t>https://dashboards.sdgindex.org/#/</a:t>
            </a:r>
            <a:endParaRPr lang="en-GB" dirty="0"/>
          </a:p>
        </p:txBody>
      </p:sp>
    </p:spTree>
    <p:extLst>
      <p:ext uri="{BB962C8B-B14F-4D97-AF65-F5344CB8AC3E}">
        <p14:creationId xmlns:p14="http://schemas.microsoft.com/office/powerpoint/2010/main" val="3223826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SDGs in Poland</a:t>
            </a:r>
          </a:p>
        </p:txBody>
      </p:sp>
      <p:sp>
        <p:nvSpPr>
          <p:cNvPr id="13" name="TextBox 12">
            <a:extLst>
              <a:ext uri="{FF2B5EF4-FFF2-40B4-BE49-F238E27FC236}">
                <a16:creationId xmlns:a16="http://schemas.microsoft.com/office/drawing/2014/main" id="{5B013C45-A2A7-3848-B5C6-B905409E68D0}"/>
              </a:ext>
            </a:extLst>
          </p:cNvPr>
          <p:cNvSpPr txBox="1"/>
          <p:nvPr/>
        </p:nvSpPr>
        <p:spPr>
          <a:xfrm>
            <a:off x="2077833" y="1023923"/>
            <a:ext cx="6861558" cy="584775"/>
          </a:xfrm>
          <a:prstGeom prst="rect">
            <a:avLst/>
          </a:prstGeom>
          <a:noFill/>
        </p:spPr>
        <p:txBody>
          <a:bodyPr wrap="none" rtlCol="0">
            <a:spAutoFit/>
          </a:bodyPr>
          <a:lstStyle/>
          <a:p>
            <a:r>
              <a:rPr lang="en-US" sz="3200" b="1" dirty="0">
                <a:solidFill>
                  <a:schemeClr val="accent1">
                    <a:lumMod val="50000"/>
                  </a:schemeClr>
                </a:solidFill>
              </a:rPr>
              <a:t>Achievement of SDGs in Poland in 2019</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9498" y="1673882"/>
            <a:ext cx="9755908" cy="484120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65" y="1067951"/>
            <a:ext cx="2010833" cy="922400"/>
          </a:xfrm>
          <a:prstGeom prst="rect">
            <a:avLst/>
          </a:prstGeom>
        </p:spPr>
      </p:pic>
      <p:sp>
        <p:nvSpPr>
          <p:cNvPr id="19" name="Rectangle 18"/>
          <p:cNvSpPr/>
          <p:nvPr/>
        </p:nvSpPr>
        <p:spPr>
          <a:xfrm>
            <a:off x="8493055" y="5991116"/>
            <a:ext cx="3623734" cy="369332"/>
          </a:xfrm>
          <a:prstGeom prst="rect">
            <a:avLst/>
          </a:prstGeom>
        </p:spPr>
        <p:txBody>
          <a:bodyPr wrap="square">
            <a:spAutoFit/>
          </a:bodyPr>
          <a:lstStyle/>
          <a:p>
            <a:pPr lvl="0" defTabSz="914400">
              <a:defRPr/>
            </a:pPr>
            <a:r>
              <a:rPr lang="en-GB" dirty="0">
                <a:hlinkClick r:id="rId6"/>
              </a:rPr>
              <a:t>https://dashboards.sdgindex.org/#/</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93055" y="5205852"/>
            <a:ext cx="3397561" cy="720080"/>
          </a:xfrm>
          <a:prstGeom prst="rect">
            <a:avLst/>
          </a:prstGeom>
        </p:spPr>
      </p:pic>
    </p:spTree>
    <p:extLst>
      <p:ext uri="{BB962C8B-B14F-4D97-AF65-F5344CB8AC3E}">
        <p14:creationId xmlns:p14="http://schemas.microsoft.com/office/powerpoint/2010/main" val="192654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8</a:t>
            </a:fld>
            <a:endParaRPr lang="de-DE"/>
          </a:p>
        </p:txBody>
      </p:sp>
      <p:sp>
        <p:nvSpPr>
          <p:cNvPr id="23" name="Textfeld 1">
            <a:extLst>
              <a:ext uri="{FF2B5EF4-FFF2-40B4-BE49-F238E27FC236}">
                <a16:creationId xmlns:a16="http://schemas.microsoft.com/office/drawing/2014/main" id="{916C075C-E486-8B40-A758-F39602688645}"/>
              </a:ext>
            </a:extLst>
          </p:cNvPr>
          <p:cNvSpPr txBox="1"/>
          <p:nvPr/>
        </p:nvSpPr>
        <p:spPr>
          <a:xfrm>
            <a:off x="5976341" y="83806"/>
            <a:ext cx="6173192" cy="584775"/>
          </a:xfrm>
          <a:prstGeom prst="rect">
            <a:avLst/>
          </a:prstGeom>
          <a:noFill/>
        </p:spPr>
        <p:txBody>
          <a:bodyPr wrap="square" rtlCol="0">
            <a:spAutoFit/>
          </a:bodyPr>
          <a:lstStyle/>
          <a:p>
            <a:pPr algn="r"/>
            <a:r>
              <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rPr>
              <a:t>SDG 13 and SDG 15 in Poland</a:t>
            </a:r>
          </a:p>
        </p:txBody>
      </p:sp>
      <p:sp>
        <p:nvSpPr>
          <p:cNvPr id="10" name="Rectangle 9"/>
          <p:cNvSpPr/>
          <p:nvPr/>
        </p:nvSpPr>
        <p:spPr>
          <a:xfrm>
            <a:off x="8004254" y="5913346"/>
            <a:ext cx="3623734" cy="369332"/>
          </a:xfrm>
          <a:prstGeom prst="rect">
            <a:avLst/>
          </a:prstGeom>
        </p:spPr>
        <p:txBody>
          <a:bodyPr wrap="square">
            <a:spAutoFit/>
          </a:bodyPr>
          <a:lstStyle/>
          <a:p>
            <a:pPr lvl="0" defTabSz="914400">
              <a:defRPr/>
            </a:pPr>
            <a:r>
              <a:rPr lang="en-GB" dirty="0">
                <a:hlinkClick r:id="rId4"/>
              </a:rPr>
              <a:t>https://dashboards.sdgindex.org/#/</a:t>
            </a:r>
            <a:endParaRPr lang="en-GB" dirty="0"/>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119" y="4658638"/>
            <a:ext cx="7164288" cy="19116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47401" y="4573903"/>
            <a:ext cx="4254500" cy="9017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8119" y="994485"/>
            <a:ext cx="2768600" cy="12700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18808" y="2329462"/>
            <a:ext cx="5694218" cy="2025569"/>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3379" y="2342379"/>
            <a:ext cx="5635428" cy="2012652"/>
          </a:xfrm>
          <a:prstGeom prst="rect">
            <a:avLst/>
          </a:prstGeom>
        </p:spPr>
      </p:pic>
    </p:spTree>
    <p:extLst>
      <p:ext uri="{BB962C8B-B14F-4D97-AF65-F5344CB8AC3E}">
        <p14:creationId xmlns:p14="http://schemas.microsoft.com/office/powerpoint/2010/main" val="204699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131377" y="134033"/>
            <a:ext cx="6036131" cy="646331"/>
          </a:xfrm>
          <a:prstGeom prst="rect">
            <a:avLst/>
          </a:prstGeom>
          <a:noFill/>
        </p:spPr>
        <p:txBody>
          <a:bodyPr wrap="square" rtlCol="0">
            <a:spAutoFit/>
          </a:bodyPr>
          <a:lstStyle/>
          <a:p>
            <a:pPr algn="r"/>
            <a:r>
              <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the bioeconomy?</a:t>
            </a:r>
          </a:p>
        </p:txBody>
      </p:sp>
    </p:spTree>
    <p:extLst>
      <p:ext uri="{BB962C8B-B14F-4D97-AF65-F5344CB8AC3E}">
        <p14:creationId xmlns:p14="http://schemas.microsoft.com/office/powerpoint/2010/main" val="1602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2.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29726</TotalTime>
  <Words>5035</Words>
  <Application>Microsoft Macintosh PowerPoint</Application>
  <PresentationFormat>Widescreen</PresentationFormat>
  <Paragraphs>323</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Roboto</vt:lpstr>
      <vt:lpstr>Roboto Medium</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298</cp:revision>
  <dcterms:created xsi:type="dcterms:W3CDTF">2019-05-22T07:43:42Z</dcterms:created>
  <dcterms:modified xsi:type="dcterms:W3CDTF">2020-11-13T10:28:43Z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