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4"/>
  </p:sldMasterIdLst>
  <p:notesMasterIdLst>
    <p:notesMasterId r:id="rId33"/>
  </p:notesMasterIdLst>
  <p:sldIdLst>
    <p:sldId id="337" r:id="rId5"/>
    <p:sldId id="354" r:id="rId6"/>
    <p:sldId id="340" r:id="rId7"/>
    <p:sldId id="357" r:id="rId8"/>
    <p:sldId id="322" r:id="rId9"/>
    <p:sldId id="351" r:id="rId10"/>
    <p:sldId id="356" r:id="rId11"/>
    <p:sldId id="352" r:id="rId12"/>
    <p:sldId id="341" r:id="rId13"/>
    <p:sldId id="367" r:id="rId14"/>
    <p:sldId id="327" r:id="rId15"/>
    <p:sldId id="362" r:id="rId16"/>
    <p:sldId id="363" r:id="rId17"/>
    <p:sldId id="343" r:id="rId18"/>
    <p:sldId id="329" r:id="rId19"/>
    <p:sldId id="339" r:id="rId20"/>
    <p:sldId id="345" r:id="rId21"/>
    <p:sldId id="355" r:id="rId22"/>
    <p:sldId id="370" r:id="rId23"/>
    <p:sldId id="371" r:id="rId24"/>
    <p:sldId id="332" r:id="rId25"/>
    <p:sldId id="346" r:id="rId26"/>
    <p:sldId id="344" r:id="rId27"/>
    <p:sldId id="348" r:id="rId28"/>
    <p:sldId id="359" r:id="rId29"/>
    <p:sldId id="360" r:id="rId30"/>
    <p:sldId id="368" r:id="rId31"/>
    <p:sldId id="369"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90" userDrawn="1">
          <p15:clr>
            <a:srgbClr val="A4A3A4"/>
          </p15:clr>
        </p15:guide>
        <p15:guide id="2" pos="3840">
          <p15:clr>
            <a:srgbClr val="A4A3A4"/>
          </p15:clr>
        </p15:guide>
        <p15:guide id="3" pos="438" userDrawn="1">
          <p15:clr>
            <a:srgbClr val="A4A3A4"/>
          </p15:clr>
        </p15:guide>
        <p15:guide id="4" pos="7219" userDrawn="1">
          <p15:clr>
            <a:srgbClr val="A4A3A4"/>
          </p15:clr>
        </p15:guide>
        <p15:guide id="5" orient="horz" pos="618" userDrawn="1">
          <p15:clr>
            <a:srgbClr val="A4A3A4"/>
          </p15:clr>
        </p15:guide>
        <p15:guide id="6" orient="horz" pos="4020" userDrawn="1">
          <p15:clr>
            <a:srgbClr val="A4A3A4"/>
          </p15:clr>
        </p15:guide>
        <p15:guide id="7" orient="horz" pos="4156" userDrawn="1">
          <p15:clr>
            <a:srgbClr val="A4A3A4"/>
          </p15:clr>
        </p15:guide>
        <p15:guide id="8" orient="horz" pos="187" userDrawn="1">
          <p15:clr>
            <a:srgbClr val="A4A3A4"/>
          </p15:clr>
        </p15:guide>
        <p15:guide id="9" pos="2887" userDrawn="1">
          <p15:clr>
            <a:srgbClr val="A4A3A4"/>
          </p15:clr>
        </p15:guide>
        <p15:guide id="10" orient="horz" pos="3294" userDrawn="1">
          <p15:clr>
            <a:srgbClr val="A4A3A4"/>
          </p15:clr>
        </p15:guide>
        <p15:guide id="11" orient="horz" pos="981" userDrawn="1">
          <p15:clr>
            <a:srgbClr val="A4A3A4"/>
          </p15:clr>
        </p15:guide>
        <p15:guide id="12" orient="horz" pos="3634" userDrawn="1">
          <p15:clr>
            <a:srgbClr val="A4A3A4"/>
          </p15:clr>
        </p15:guide>
        <p15:guide id="13" pos="263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D00"/>
    <a:srgbClr val="FFFFFF"/>
    <a:srgbClr val="A2C300"/>
    <a:srgbClr val="0BE935"/>
    <a:srgbClr val="3D8400"/>
    <a:srgbClr val="FABA00"/>
    <a:srgbClr val="80CCDF"/>
    <a:srgbClr val="008BDF"/>
    <a:srgbClr val="AE0917"/>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46F890A9-2807-4EBB-B81D-B2AA78EC7F39}" styleName="Dunkle Formatvorlage 2 - Akzent 5/Akz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68"/>
    <p:restoredTop sz="68844" autoAdjust="0"/>
  </p:normalViewPr>
  <p:slideViewPr>
    <p:cSldViewPr snapToGrid="0" snapToObjects="1">
      <p:cViewPr varScale="1">
        <p:scale>
          <a:sx n="86" d="100"/>
          <a:sy n="86" d="100"/>
        </p:scale>
        <p:origin x="2256" y="192"/>
      </p:cViewPr>
      <p:guideLst>
        <p:guide orient="horz" pos="890"/>
        <p:guide pos="3840"/>
        <p:guide pos="438"/>
        <p:guide pos="7219"/>
        <p:guide orient="horz" pos="618"/>
        <p:guide orient="horz" pos="4020"/>
        <p:guide orient="horz" pos="4156"/>
        <p:guide orient="horz" pos="187"/>
        <p:guide pos="2887"/>
        <p:guide orient="horz" pos="3294"/>
        <p:guide orient="horz" pos="981"/>
        <p:guide orient="horz" pos="3634"/>
        <p:guide pos="2638"/>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76" d="100"/>
          <a:sy n="76" d="100"/>
        </p:scale>
        <p:origin x="2944"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B3DD78-1EB4-8045-97D6-FF50959E5DC9}" type="datetimeFigureOut">
              <a:rPr lang="de-DE" smtClean="0"/>
              <a:t>13.11.20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B9ABF1-A5E8-FF4C-953A-B9DDF0BF59CB}" type="slidenum">
              <a:rPr lang="de-DE" smtClean="0"/>
              <a:t>‹#›</a:t>
            </a:fld>
            <a:endParaRPr lang="de-DE"/>
          </a:p>
        </p:txBody>
      </p:sp>
    </p:spTree>
    <p:extLst>
      <p:ext uri="{BB962C8B-B14F-4D97-AF65-F5344CB8AC3E}">
        <p14:creationId xmlns:p14="http://schemas.microsoft.com/office/powerpoint/2010/main" val="1389878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c.europa.eu/research/bioeconomy/pdf/ec_bioeconomy_strategy_2018.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c.europa.eu/commission/news/new-bioeconomy-strategy-sustainable-europe-2018-oct-11-0_en"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eur02.safelinks.protection.outlook.com/?url=https://www.sciencedirect.com/science/article/abs/pii/S0921800918308115&amp;data=02|01|elsa.joao@strath.ac.uk|cd9b09a7de14463d665608d813a81961|631e0763153347eba5cd0457bee5944e|0|0|637280960594483913&amp;sdata=OF9qjOzeXVu24IZ6RuYTJiWurAzaY5DX79fuy8fdPgw=&amp;reserved=0" TargetMode="External"/><Relationship Id="rId5" Type="http://schemas.openxmlformats.org/officeDocument/2006/relationships/hyperlink" Target="https://eur02.safelinks.protection.outlook.com/?url=https://www.sciencedirect.com/science/article/pii/S0921800918317178&amp;data=02|01|elsa.joao@strath.ac.uk|cd9b09a7de14463d665608d813a81961|631e0763153347eba5cd0457bee5944e|0|0|637280960594483913&amp;sdata=s3f/d0i6XeeboMqvkuRQhNF+nw7GQKpjQBfvA37wysg=&amp;reserved=0" TargetMode="External"/><Relationship Id="rId4" Type="http://schemas.openxmlformats.org/officeDocument/2006/relationships/hyperlink" Target="https://ec.europa.eu/research/bioeconomy/pdf/ec_bioeconomy_actions_2018.pdf"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c.europa.eu/commission/news/new-bioeconomy-strategy-sustainable-europe-2018-oct-11-0_e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menti.co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princeton.edu/~ota/disk1/1993/9340/934004.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oxfordcollegeofprocurementandsupply.com/how-sustainable-is-sustainability/"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International_Standard_Book_Number"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en.wikipedia.org/wiki/Special:BookSources/1931498512"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Notes to the teacher:</a:t>
            </a:r>
            <a:r>
              <a:rPr lang="en-GB" sz="1200" kern="1200" dirty="0">
                <a:solidFill>
                  <a:schemeClr val="tx1"/>
                </a:solidFill>
                <a:effectLst/>
                <a:latin typeface="+mn-lt"/>
                <a:ea typeface="+mn-ea"/>
                <a:cs typeface="+mn-cs"/>
              </a:rPr>
              <a:t> Teacher’s name to go in the space at the bottom left of the slide. Explain that </a:t>
            </a:r>
            <a:r>
              <a:rPr lang="de-DE" sz="1200" kern="1200" dirty="0">
                <a:solidFill>
                  <a:schemeClr val="tx1"/>
                </a:solidFill>
                <a:effectLst/>
                <a:latin typeface="+mn-lt"/>
                <a:ea typeface="+mn-ea"/>
                <a:cs typeface="+mn-cs"/>
              </a:rPr>
              <a:t>this presentation </a:t>
            </a:r>
            <a:r>
              <a:rPr lang="en-GB" sz="1200" kern="1200" dirty="0">
                <a:solidFill>
                  <a:schemeClr val="tx1"/>
                </a:solidFill>
                <a:effectLst/>
                <a:latin typeface="+mn-lt"/>
                <a:ea typeface="+mn-ea"/>
                <a:cs typeface="+mn-cs"/>
              </a:rPr>
              <a:t>aims to educate on the key principles of sustainability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and how the </a:t>
            </a:r>
            <a:r>
              <a:rPr lang="en-GB" sz="1200" kern="1200" baseline="0" dirty="0">
                <a:solidFill>
                  <a:schemeClr val="tx1"/>
                </a:solidFill>
                <a:effectLst/>
                <a:latin typeface="+mn-lt"/>
                <a:ea typeface="+mn-ea"/>
                <a:cs typeface="+mn-cs"/>
              </a:rPr>
              <a:t>bioeconomy can be a strategy for sustainability),</a:t>
            </a:r>
            <a:r>
              <a:rPr lang="en-GB" sz="1200" kern="1200" dirty="0">
                <a:solidFill>
                  <a:schemeClr val="tx1"/>
                </a:solidFill>
                <a:effectLst/>
                <a:latin typeface="+mn-lt"/>
                <a:ea typeface="+mn-ea"/>
                <a:cs typeface="+mn-cs"/>
              </a:rPr>
              <a:t> using definitions, examples and interactive questions.</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Excluding the two </a:t>
            </a:r>
            <a:r>
              <a:rPr lang="en-GB" sz="1200" kern="1200" baseline="0" dirty="0" err="1">
                <a:solidFill>
                  <a:schemeClr val="tx1"/>
                </a:solidFill>
                <a:effectLst/>
                <a:latin typeface="+mn-lt"/>
                <a:ea typeface="+mn-ea"/>
                <a:cs typeface="+mn-cs"/>
              </a:rPr>
              <a:t>Mentimeter</a:t>
            </a:r>
            <a:r>
              <a:rPr lang="en-GB" sz="1200" kern="1200" baseline="0" dirty="0">
                <a:solidFill>
                  <a:schemeClr val="tx1"/>
                </a:solidFill>
                <a:effectLst/>
                <a:latin typeface="+mn-lt"/>
                <a:ea typeface="+mn-ea"/>
                <a:cs typeface="+mn-cs"/>
              </a:rPr>
              <a:t> exercises, this first slide and the outline slides, there are 20 slides </a:t>
            </a:r>
            <a:r>
              <a:rPr lang="mr-IN" sz="1200" kern="1200" baseline="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so these slides should take between 20 and 40 minutes to present, depending of amount of explanation.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The two </a:t>
            </a:r>
            <a:r>
              <a:rPr lang="en-GB" sz="1200" kern="1200" baseline="0" dirty="0" err="1">
                <a:solidFill>
                  <a:schemeClr val="tx1"/>
                </a:solidFill>
                <a:effectLst/>
                <a:latin typeface="+mn-lt"/>
                <a:ea typeface="+mn-ea"/>
                <a:cs typeface="+mn-cs"/>
              </a:rPr>
              <a:t>Mentimeter</a:t>
            </a:r>
            <a:r>
              <a:rPr lang="en-GB" sz="1200" kern="1200" baseline="0" dirty="0">
                <a:solidFill>
                  <a:schemeClr val="tx1"/>
                </a:solidFill>
                <a:effectLst/>
                <a:latin typeface="+mn-lt"/>
                <a:ea typeface="+mn-ea"/>
                <a:cs typeface="+mn-cs"/>
              </a:rPr>
              <a:t> exercises will take around 2 minutes each.</a:t>
            </a:r>
          </a:p>
        </p:txBody>
      </p:sp>
      <p:sp>
        <p:nvSpPr>
          <p:cNvPr id="4" name="Foliennummernplatzhalter 3"/>
          <p:cNvSpPr>
            <a:spLocks noGrp="1"/>
          </p:cNvSpPr>
          <p:nvPr>
            <p:ph type="sldNum" sz="quarter" idx="5"/>
          </p:nvPr>
        </p:nvSpPr>
        <p:spPr/>
        <p:txBody>
          <a:bodyPr/>
          <a:lstStyle/>
          <a:p>
            <a:fld id="{F4B9ABF1-A5E8-FF4C-953A-B9DDF0BF59CB}" type="slidenum">
              <a:rPr lang="de-DE" smtClean="0"/>
              <a:t>1</a:t>
            </a:fld>
            <a:endParaRPr lang="de-DE"/>
          </a:p>
        </p:txBody>
      </p:sp>
    </p:spTree>
    <p:extLst>
      <p:ext uri="{BB962C8B-B14F-4D97-AF65-F5344CB8AC3E}">
        <p14:creationId xmlns:p14="http://schemas.microsoft.com/office/powerpoint/2010/main" val="540447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More</a:t>
            </a:r>
            <a:r>
              <a:rPr lang="en-GB" sz="1200" kern="1200" baseline="0" dirty="0">
                <a:solidFill>
                  <a:schemeClr val="tx1"/>
                </a:solidFill>
                <a:effectLst/>
                <a:latin typeface="+mn-lt"/>
                <a:ea typeface="+mn-ea"/>
                <a:cs typeface="+mn-cs"/>
              </a:rPr>
              <a:t> about the </a:t>
            </a:r>
            <a:r>
              <a:rPr lang="en-GB" sz="1200" kern="1200" dirty="0">
                <a:solidFill>
                  <a:schemeClr val="tx1"/>
                </a:solidFill>
                <a:effectLst/>
                <a:latin typeface="+mn-lt"/>
                <a:ea typeface="+mn-ea"/>
                <a:cs typeface="+mn-cs"/>
              </a:rPr>
              <a:t>complexity of approaching sustainability and any other</a:t>
            </a:r>
            <a:r>
              <a:rPr lang="en-GB" sz="1200" kern="1200" baseline="0" dirty="0">
                <a:solidFill>
                  <a:schemeClr val="tx1"/>
                </a:solidFill>
                <a:effectLst/>
                <a:latin typeface="+mn-lt"/>
                <a:ea typeface="+mn-ea"/>
                <a:cs typeface="+mn-cs"/>
              </a:rPr>
              <a:t> complex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pitchFamily="34" charset="0"/>
                <a:cs typeface="Calibri" pitchFamily="34" charset="0"/>
              </a:rPr>
              <a:t>Hollings, C.S. 1973. Resilience and Stability of Ecological Systems. </a:t>
            </a:r>
            <a:r>
              <a:rPr lang="en-GB" sz="1200" i="1" dirty="0">
                <a:latin typeface="Calibri" pitchFamily="34" charset="0"/>
                <a:cs typeface="Calibri" pitchFamily="34" charset="0"/>
              </a:rPr>
              <a:t>Annual</a:t>
            </a:r>
            <a:r>
              <a:rPr lang="en-GB" sz="1200" i="1" baseline="0" dirty="0">
                <a:latin typeface="Calibri" pitchFamily="34" charset="0"/>
                <a:cs typeface="Calibri" pitchFamily="34" charset="0"/>
              </a:rPr>
              <a:t> </a:t>
            </a:r>
            <a:r>
              <a:rPr lang="en-GB" sz="1200" i="1" dirty="0">
                <a:latin typeface="Calibri" pitchFamily="34" charset="0"/>
                <a:cs typeface="Calibri" pitchFamily="34" charset="0"/>
              </a:rPr>
              <a:t>Review of Ecology and Systematics</a:t>
            </a:r>
            <a:r>
              <a:rPr lang="en-GB" sz="1200" dirty="0">
                <a:latin typeface="Calibri" pitchFamily="34" charset="0"/>
                <a:cs typeface="Calibri" pitchFamily="34" charset="0"/>
              </a:rPr>
              <a:t> , Vol. 4 , pp. 1-23.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0000"/>
              </a:solidFill>
              <a:latin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latin typeface="Calibri"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F4B9ABF1-A5E8-FF4C-953A-B9DDF0BF59CB}" type="slidenum">
              <a:rPr lang="de-DE" smtClean="0"/>
              <a:t>10</a:t>
            </a:fld>
            <a:endParaRPr lang="de-DE"/>
          </a:p>
        </p:txBody>
      </p:sp>
    </p:spTree>
    <p:extLst>
      <p:ext uri="{BB962C8B-B14F-4D97-AF65-F5344CB8AC3E}">
        <p14:creationId xmlns:p14="http://schemas.microsoft.com/office/powerpoint/2010/main" val="1781403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a:solidFill>
                  <a:schemeClr val="tx1"/>
                </a:solidFill>
                <a:effectLst/>
                <a:latin typeface="+mn-lt"/>
                <a:ea typeface="+mn-ea"/>
                <a:cs typeface="+mn-cs"/>
              </a:rPr>
              <a:t>Notes to teacher</a:t>
            </a:r>
            <a:r>
              <a:rPr lang="de-DE" sz="1200" kern="1200" dirty="0">
                <a:solidFill>
                  <a:schemeClr val="tx1"/>
                </a:solidFill>
                <a:effectLst/>
                <a:latin typeface="+mn-lt"/>
                <a:ea typeface="+mn-ea"/>
                <a:cs typeface="+mn-cs"/>
              </a:rPr>
              <a:t>:</a:t>
            </a:r>
            <a:r>
              <a:rPr lang="de-DE" sz="1200" b="1"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Explain thta another issue surrounding sustainability is the important distinction that needs to be made between weak sustainability and strong sustainability. Animate the first picture when the word WEAK is said, and the second picture when the word STRONG is </a:t>
            </a:r>
            <a:r>
              <a:rPr lang="de-DE" sz="1200" kern="1200" dirty="0" err="1">
                <a:solidFill>
                  <a:schemeClr val="tx1"/>
                </a:solidFill>
                <a:effectLst/>
                <a:latin typeface="+mn-lt"/>
                <a:ea typeface="+mn-ea"/>
                <a:cs typeface="+mn-cs"/>
              </a:rPr>
              <a:t>said</a:t>
            </a:r>
            <a:r>
              <a:rPr lang="de-DE" sz="1200" kern="1200" dirty="0">
                <a:solidFill>
                  <a:schemeClr val="tx1"/>
                </a:solidFill>
                <a:effectLst/>
                <a:latin typeface="+mn-lt"/>
                <a:ea typeface="+mn-ea"/>
                <a:cs typeface="+mn-cs"/>
              </a:rPr>
              <a:t>.</a:t>
            </a:r>
          </a:p>
          <a:p>
            <a:endParaRPr lang="de-DE"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000000"/>
                </a:solidFill>
                <a:latin typeface="Calibri" pitchFamily="34" charset="0"/>
                <a:cs typeface="Calibri" pitchFamily="34" charset="0"/>
              </a:rPr>
              <a:t>Neumayer</a:t>
            </a:r>
            <a:r>
              <a:rPr lang="en-GB" sz="1200" dirty="0">
                <a:solidFill>
                  <a:srgbClr val="000000"/>
                </a:solidFill>
                <a:latin typeface="Calibri" pitchFamily="34" charset="0"/>
                <a:cs typeface="Calibri" pitchFamily="34" charset="0"/>
              </a:rPr>
              <a:t>, E. 2010. </a:t>
            </a:r>
            <a:r>
              <a:rPr lang="en-GB" sz="1200" i="1" dirty="0">
                <a:solidFill>
                  <a:srgbClr val="000000"/>
                </a:solidFill>
                <a:latin typeface="Calibri" pitchFamily="34" charset="0"/>
                <a:cs typeface="Calibri" pitchFamily="34" charset="0"/>
              </a:rPr>
              <a:t>Weak versus Strong Sustainability</a:t>
            </a:r>
            <a:r>
              <a:rPr lang="en-GB" sz="1200" dirty="0">
                <a:solidFill>
                  <a:srgbClr val="000000"/>
                </a:solidFill>
                <a:latin typeface="Calibri" pitchFamily="34" charset="0"/>
                <a:cs typeface="Calibri" pitchFamily="34" charset="0"/>
              </a:rPr>
              <a:t>. 3</a:t>
            </a:r>
            <a:r>
              <a:rPr lang="en-GB" sz="1200" baseline="30000" dirty="0">
                <a:solidFill>
                  <a:srgbClr val="000000"/>
                </a:solidFill>
                <a:latin typeface="Calibri" pitchFamily="34" charset="0"/>
                <a:cs typeface="Calibri" pitchFamily="34" charset="0"/>
              </a:rPr>
              <a:t>rd</a:t>
            </a:r>
            <a:r>
              <a:rPr lang="en-GB" sz="1200" dirty="0">
                <a:solidFill>
                  <a:srgbClr val="000000"/>
                </a:solidFill>
                <a:latin typeface="Calibri" pitchFamily="34" charset="0"/>
                <a:cs typeface="Calibri" pitchFamily="34" charset="0"/>
              </a:rPr>
              <a:t> Ed. UK: Elgar. </a:t>
            </a:r>
          </a:p>
          <a:p>
            <a:endParaRPr lang="en-GB"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11</a:t>
            </a:fld>
            <a:endParaRPr lang="de-DE"/>
          </a:p>
        </p:txBody>
      </p:sp>
    </p:spTree>
    <p:extLst>
      <p:ext uri="{BB962C8B-B14F-4D97-AF65-F5344CB8AC3E}">
        <p14:creationId xmlns:p14="http://schemas.microsoft.com/office/powerpoint/2010/main" val="3325145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a:solidFill>
                  <a:schemeClr val="tx1"/>
                </a:solidFill>
                <a:effectLst/>
                <a:latin typeface="+mn-lt"/>
                <a:ea typeface="+mn-ea"/>
                <a:cs typeface="+mn-cs"/>
              </a:rPr>
              <a:t>Notes to teacher</a:t>
            </a:r>
            <a:r>
              <a:rPr lang="de-DE" sz="1200" kern="1200" dirty="0">
                <a:solidFill>
                  <a:schemeClr val="tx1"/>
                </a:solidFill>
                <a:effectLst/>
                <a:latin typeface="+mn-lt"/>
                <a:ea typeface="+mn-ea"/>
                <a:cs typeface="+mn-cs"/>
              </a:rPr>
              <a:t>: Explain that </a:t>
            </a:r>
            <a:r>
              <a:rPr lang="en-GB" sz="1200" kern="1200" dirty="0">
                <a:solidFill>
                  <a:schemeClr val="tx1"/>
                </a:solidFill>
                <a:effectLst/>
                <a:latin typeface="+mn-lt"/>
                <a:ea typeface="+mn-ea"/>
                <a:cs typeface="+mn-cs"/>
              </a:rPr>
              <a:t>weak Sustainability allows for the depletion or degradation of natural resources, so long as such depletion is offset by increases in the stocks of other forms of capital. For example, by investing royalties from depleting mineral reserves in factories. </a:t>
            </a:r>
          </a:p>
        </p:txBody>
      </p:sp>
      <p:sp>
        <p:nvSpPr>
          <p:cNvPr id="4" name="Foliennummernplatzhalter 3"/>
          <p:cNvSpPr>
            <a:spLocks noGrp="1"/>
          </p:cNvSpPr>
          <p:nvPr>
            <p:ph type="sldNum" sz="quarter" idx="5"/>
          </p:nvPr>
        </p:nvSpPr>
        <p:spPr/>
        <p:txBody>
          <a:bodyPr/>
          <a:lstStyle/>
          <a:p>
            <a:fld id="{F4B9ABF1-A5E8-FF4C-953A-B9DDF0BF59CB}" type="slidenum">
              <a:rPr lang="de-DE" smtClean="0"/>
              <a:t>12</a:t>
            </a:fld>
            <a:endParaRPr lang="de-DE"/>
          </a:p>
        </p:txBody>
      </p:sp>
    </p:spTree>
    <p:extLst>
      <p:ext uri="{BB962C8B-B14F-4D97-AF65-F5344CB8AC3E}">
        <p14:creationId xmlns:p14="http://schemas.microsoft.com/office/powerpoint/2010/main" val="3638179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a:solidFill>
                  <a:schemeClr val="tx1"/>
                </a:solidFill>
                <a:effectLst/>
                <a:latin typeface="+mn-lt"/>
                <a:ea typeface="+mn-ea"/>
                <a:cs typeface="+mn-cs"/>
              </a:rPr>
              <a:t>Notes to teacher</a:t>
            </a:r>
            <a:r>
              <a:rPr lang="de-DE"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Explain that strong sustainability requires that all forms of capital must be maintained independently of one another. Existing stock must be retained, for example timber stocks, as the functions the timber can perform cannot be replaced or offset by anything else, such as investing in royalties. </a:t>
            </a:r>
          </a:p>
        </p:txBody>
      </p:sp>
      <p:sp>
        <p:nvSpPr>
          <p:cNvPr id="4" name="Foliennummernplatzhalter 3"/>
          <p:cNvSpPr>
            <a:spLocks noGrp="1"/>
          </p:cNvSpPr>
          <p:nvPr>
            <p:ph type="sldNum" sz="quarter" idx="5"/>
          </p:nvPr>
        </p:nvSpPr>
        <p:spPr/>
        <p:txBody>
          <a:bodyPr/>
          <a:lstStyle/>
          <a:p>
            <a:fld id="{F4B9ABF1-A5E8-FF4C-953A-B9DDF0BF59CB}" type="slidenum">
              <a:rPr lang="de-DE" smtClean="0"/>
              <a:t>13</a:t>
            </a:fld>
            <a:endParaRPr lang="de-DE"/>
          </a:p>
        </p:txBody>
      </p:sp>
    </p:spTree>
    <p:extLst>
      <p:ext uri="{BB962C8B-B14F-4D97-AF65-F5344CB8AC3E}">
        <p14:creationId xmlns:p14="http://schemas.microsoft.com/office/powerpoint/2010/main" val="2470842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sz="1200" b="1" kern="1200" dirty="0">
                <a:solidFill>
                  <a:schemeClr val="tx1"/>
                </a:solidFill>
                <a:effectLst/>
                <a:latin typeface="+mn-lt"/>
                <a:ea typeface="+mn-ea"/>
                <a:cs typeface="+mn-cs"/>
              </a:rPr>
              <a:t>Notes to teacher</a:t>
            </a:r>
            <a:r>
              <a:rPr lang="de-DE" sz="1200" kern="1200" dirty="0">
                <a:solidFill>
                  <a:schemeClr val="tx1"/>
                </a:solidFill>
                <a:effectLst/>
                <a:latin typeface="+mn-lt"/>
                <a:ea typeface="+mn-ea"/>
                <a:cs typeface="+mn-cs"/>
              </a:rPr>
              <a:t>: This</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is</a:t>
            </a:r>
            <a:r>
              <a:rPr lang="de-DE" sz="1200" kern="1200" baseline="0" dirty="0">
                <a:solidFill>
                  <a:schemeClr val="tx1"/>
                </a:solidFill>
                <a:effectLst/>
                <a:latin typeface="+mn-lt"/>
                <a:ea typeface="+mn-ea"/>
                <a:cs typeface="+mn-cs"/>
              </a:rPr>
              <a:t> a </a:t>
            </a:r>
            <a:r>
              <a:rPr lang="de-DE" sz="1200" kern="1200" baseline="0" dirty="0" err="1">
                <a:solidFill>
                  <a:schemeClr val="tx1"/>
                </a:solidFill>
                <a:effectLst/>
                <a:latin typeface="+mn-lt"/>
                <a:ea typeface="+mn-ea"/>
                <a:cs typeface="+mn-cs"/>
              </a:rPr>
              <a:t>s</a:t>
            </a:r>
            <a:r>
              <a:rPr lang="de-DE" sz="1200" kern="1200" dirty="0" err="1">
                <a:solidFill>
                  <a:schemeClr val="tx1"/>
                </a:solidFill>
                <a:effectLst/>
                <a:latin typeface="+mn-lt"/>
                <a:ea typeface="+mn-ea"/>
                <a:cs typeface="+mn-cs"/>
              </a:rPr>
              <a:t>ummary</a:t>
            </a:r>
            <a:r>
              <a:rPr lang="de-DE" sz="1200" kern="1200" dirty="0">
                <a:solidFill>
                  <a:schemeClr val="tx1"/>
                </a:solidFill>
                <a:effectLst/>
                <a:latin typeface="+mn-lt"/>
                <a:ea typeface="+mn-ea"/>
                <a:cs typeface="+mn-cs"/>
              </a:rPr>
              <a:t> of weak and strong sustainability - </a:t>
            </a:r>
            <a:r>
              <a:rPr lang="en-GB" sz="1200" b="0" kern="1200" dirty="0">
                <a:solidFill>
                  <a:schemeClr val="accent1"/>
                </a:solidFill>
                <a:effectLst/>
                <a:latin typeface="+mn-lt"/>
                <a:ea typeface="+mn-ea"/>
                <a:cs typeface="+mn-cs"/>
              </a:rPr>
              <a:t>s</a:t>
            </a:r>
            <a:r>
              <a:rPr lang="en-GB" sz="1200" b="0" dirty="0">
                <a:solidFill>
                  <a:schemeClr val="accent1"/>
                </a:solidFill>
              </a:rPr>
              <a:t>upporters of weak sustainability suggest that human-made and natural capital are substitutable in the long term, whilst supporters of strong sustainability believe they are not.</a:t>
            </a:r>
          </a:p>
        </p:txBody>
      </p:sp>
      <p:sp>
        <p:nvSpPr>
          <p:cNvPr id="4" name="Foliennummernplatzhalter 3"/>
          <p:cNvSpPr>
            <a:spLocks noGrp="1"/>
          </p:cNvSpPr>
          <p:nvPr>
            <p:ph type="sldNum" sz="quarter" idx="5"/>
          </p:nvPr>
        </p:nvSpPr>
        <p:spPr/>
        <p:txBody>
          <a:bodyPr/>
          <a:lstStyle/>
          <a:p>
            <a:fld id="{F4B9ABF1-A5E8-FF4C-953A-B9DDF0BF59CB}" type="slidenum">
              <a:rPr lang="de-DE" smtClean="0"/>
              <a:t>14</a:t>
            </a:fld>
            <a:endParaRPr lang="de-DE"/>
          </a:p>
        </p:txBody>
      </p:sp>
    </p:spTree>
    <p:extLst>
      <p:ext uri="{BB962C8B-B14F-4D97-AF65-F5344CB8AC3E}">
        <p14:creationId xmlns:p14="http://schemas.microsoft.com/office/powerpoint/2010/main" val="319174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Notes to teacher: </a:t>
            </a:r>
            <a:r>
              <a:rPr lang="en-GB" sz="1200" kern="1200" dirty="0">
                <a:solidFill>
                  <a:schemeClr val="tx1"/>
                </a:solidFill>
                <a:effectLst/>
                <a:latin typeface="+mn-lt"/>
                <a:ea typeface="+mn-ea"/>
                <a:cs typeface="+mn-cs"/>
              </a:rPr>
              <a:t>Explain that; the tragedy of the commons is a concept that is linked to sustainability. It comes about when there is a shared resource that individuals have incentive to use. If individuals neglect the well-being of society and favour personal gain then it can result in overconsumption, under investment, and depletion of the resource. Ultimately the resource is lost for everyone.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Show the 3 pictures and explain. Picture 1 – The commons: A shared pasture that multiple farmers have access to and freedom to graze their cattle on. Picture 2 – Sustainable use of this shared resource would be all the farmers sticking to the carrying capacity amount of cattle. Picture 3 – However, if individuals decide to keep adding a few more cows thinking that their additional input will not make a difference then the tipping point will be reached and the resource will be depleted and no farmer will be able to use the resource.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Carrying capacity in</a:t>
            </a:r>
            <a:r>
              <a:rPr lang="en-GB" sz="1200" kern="1200" baseline="0" dirty="0">
                <a:solidFill>
                  <a:schemeClr val="tx1"/>
                </a:solidFill>
                <a:effectLst/>
                <a:latin typeface="+mn-lt"/>
                <a:ea typeface="+mn-ea"/>
                <a:cs typeface="+mn-cs"/>
              </a:rPr>
              <a:t> ecology refers to the</a:t>
            </a:r>
            <a:r>
              <a:rPr lang="en-GB" sz="1200" kern="1200" dirty="0">
                <a:solidFill>
                  <a:schemeClr val="tx1"/>
                </a:solidFill>
                <a:effectLst/>
                <a:latin typeface="+mn-lt"/>
                <a:ea typeface="+mn-ea"/>
                <a:cs typeface="+mn-cs"/>
              </a:rPr>
              <a:t> number of people, animals, or crops which a region can support without environmental degradation.</a:t>
            </a: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F4B9ABF1-A5E8-FF4C-953A-B9DDF0BF59CB}" type="slidenum">
              <a:rPr lang="de-DE" smtClean="0"/>
              <a:t>15</a:t>
            </a:fld>
            <a:endParaRPr lang="de-DE"/>
          </a:p>
        </p:txBody>
      </p:sp>
    </p:spTree>
    <p:extLst>
      <p:ext uri="{BB962C8B-B14F-4D97-AF65-F5344CB8AC3E}">
        <p14:creationId xmlns:p14="http://schemas.microsoft.com/office/powerpoint/2010/main" val="213793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Notes to teacher</a:t>
            </a:r>
            <a:r>
              <a:rPr lang="de-DE" sz="1200" kern="1200" dirty="0">
                <a:solidFill>
                  <a:schemeClr val="tx1"/>
                </a:solidFill>
                <a:effectLst/>
                <a:latin typeface="+mn-lt"/>
                <a:ea typeface="+mn-ea"/>
                <a:cs typeface="+mn-cs"/>
              </a:rPr>
              <a:t>:</a:t>
            </a:r>
            <a:r>
              <a:rPr lang="de-DE"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This is a</a:t>
            </a:r>
            <a:r>
              <a:rPr lang="de-DE" sz="1200" kern="1200" dirty="0">
                <a:solidFill>
                  <a:schemeClr val="tx1"/>
                </a:solidFill>
                <a:effectLst/>
                <a:latin typeface="+mn-lt"/>
                <a:ea typeface="+mn-ea"/>
                <a:cs typeface="+mn-cs"/>
              </a:rPr>
              <a:t> real-life example to help students/participants understand the concept. Explain that </a:t>
            </a:r>
            <a:r>
              <a:rPr lang="en-GB" sz="1200" kern="1200" dirty="0">
                <a:solidFill>
                  <a:schemeClr val="tx1"/>
                </a:solidFill>
                <a:effectLst/>
                <a:latin typeface="+mn-lt"/>
                <a:ea typeface="+mn-ea"/>
                <a:cs typeface="+mn-cs"/>
              </a:rPr>
              <a:t>the Grand Banks are fishing grounds off the coast of Newfoundland. In the 1960s and 1970s, advances in fishing technology meant that more and more cod could be caught. Because of this, By the 1990s, cod populations were so low that the Grand Banks fishing industry collapsed. It was too late for regulation and management; the cod stocks had been irreparably damaged. Since then, the cod populations have remained low, and some scientists doubt the Grand Banks ecosystem will ever recover.</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16</a:t>
            </a:fld>
            <a:endParaRPr lang="de-DE"/>
          </a:p>
        </p:txBody>
      </p:sp>
    </p:spTree>
    <p:extLst>
      <p:ext uri="{BB962C8B-B14F-4D97-AF65-F5344CB8AC3E}">
        <p14:creationId xmlns:p14="http://schemas.microsoft.com/office/powerpoint/2010/main" val="2447509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This</a:t>
            </a:r>
            <a:r>
              <a:rPr lang="en-GB" sz="1200" kern="1200" baseline="0" dirty="0">
                <a:solidFill>
                  <a:schemeClr val="tx1"/>
                </a:solidFill>
                <a:effectLst/>
                <a:latin typeface="+mn-lt"/>
                <a:ea typeface="+mn-ea"/>
                <a:cs typeface="+mn-cs"/>
              </a:rPr>
              <a:t> slide only works after obtaining a </a:t>
            </a:r>
            <a:r>
              <a:rPr lang="en-GB" sz="1200" kern="1200" baseline="0" dirty="0" err="1">
                <a:solidFill>
                  <a:schemeClr val="tx1"/>
                </a:solidFill>
                <a:effectLst/>
                <a:latin typeface="+mn-lt"/>
                <a:ea typeface="+mn-ea"/>
                <a:cs typeface="+mn-cs"/>
              </a:rPr>
              <a:t>Mentimeter</a:t>
            </a:r>
            <a:r>
              <a:rPr lang="en-GB" sz="1200" kern="1200" baseline="0" dirty="0">
                <a:solidFill>
                  <a:schemeClr val="tx1"/>
                </a:solidFill>
                <a:effectLst/>
                <a:latin typeface="+mn-lt"/>
                <a:ea typeface="+mn-ea"/>
                <a:cs typeface="+mn-cs"/>
              </a:rPr>
              <a:t> code before the presentation.**</a:t>
            </a:r>
          </a:p>
          <a:p>
            <a:endParaRPr lang="de-DE" sz="1200" b="1"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Notes to teacher</a:t>
            </a:r>
            <a:r>
              <a:rPr lang="de-DE" sz="1200" kern="1200" dirty="0">
                <a:solidFill>
                  <a:schemeClr val="tx1"/>
                </a:solidFill>
                <a:effectLst/>
                <a:latin typeface="+mn-lt"/>
                <a:ea typeface="+mn-ea"/>
                <a:cs typeface="+mn-cs"/>
              </a:rPr>
              <a:t>:</a:t>
            </a:r>
            <a:r>
              <a:rPr lang="de-DE"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Use the </a:t>
            </a:r>
            <a:r>
              <a:rPr lang="en-GB" sz="1200" kern="1200" dirty="0" err="1">
                <a:solidFill>
                  <a:schemeClr val="tx1"/>
                </a:solidFill>
                <a:effectLst/>
                <a:latin typeface="+mn-lt"/>
                <a:ea typeface="+mn-ea"/>
                <a:cs typeface="+mn-cs"/>
              </a:rPr>
              <a:t>Mentimeter</a:t>
            </a:r>
            <a:r>
              <a:rPr lang="en-GB" sz="1200" kern="1200" dirty="0">
                <a:solidFill>
                  <a:schemeClr val="tx1"/>
                </a:solidFill>
                <a:effectLst/>
                <a:latin typeface="+mn-lt"/>
                <a:ea typeface="+mn-ea"/>
                <a:cs typeface="+mn-cs"/>
              </a:rPr>
              <a:t> quiz function and input the</a:t>
            </a:r>
            <a:r>
              <a:rPr lang="en-GB" sz="1200" kern="1200" baseline="0" dirty="0">
                <a:solidFill>
                  <a:schemeClr val="tx1"/>
                </a:solidFill>
                <a:effectLst/>
                <a:latin typeface="+mn-lt"/>
                <a:ea typeface="+mn-ea"/>
                <a:cs typeface="+mn-cs"/>
              </a:rPr>
              <a:t> questions below</a:t>
            </a:r>
            <a:r>
              <a:rPr lang="en-GB" sz="1200" kern="1200" dirty="0">
                <a:solidFill>
                  <a:schemeClr val="tx1"/>
                </a:solidFill>
                <a:effectLst/>
                <a:latin typeface="+mn-lt"/>
                <a:ea typeface="+mn-ea"/>
                <a:cs typeface="+mn-cs"/>
              </a:rPr>
              <a:t>. Put </a:t>
            </a:r>
            <a:r>
              <a:rPr lang="en-GB" sz="1200" kern="1200" dirty="0" err="1">
                <a:solidFill>
                  <a:schemeClr val="tx1"/>
                </a:solidFill>
                <a:effectLst/>
                <a:latin typeface="+mn-lt"/>
                <a:ea typeface="+mn-ea"/>
                <a:cs typeface="+mn-cs"/>
              </a:rPr>
              <a:t>Mentimeter</a:t>
            </a:r>
            <a:r>
              <a:rPr lang="en-GB" sz="1200" kern="1200" dirty="0">
                <a:solidFill>
                  <a:schemeClr val="tx1"/>
                </a:solidFill>
                <a:effectLst/>
                <a:latin typeface="+mn-lt"/>
                <a:ea typeface="+mn-ea"/>
                <a:cs typeface="+mn-cs"/>
              </a:rPr>
              <a:t> code in top right corner of slide. There are 3 situations being described, and each one is an example of either weak sustainability, strong sustainability or tragedy of the commons. Allow students some time to select their answers and then read the correct answer/title combinations.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Question 1: “Planting two trees for every one tree cut down is an example of… </a:t>
            </a:r>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Options:</a:t>
            </a:r>
            <a:r>
              <a:rPr lang="en-GB" sz="1200" kern="1200" dirty="0">
                <a:solidFill>
                  <a:schemeClr val="tx1"/>
                </a:solidFill>
                <a:effectLst/>
                <a:latin typeface="+mn-lt"/>
                <a:ea typeface="+mn-ea"/>
                <a:cs typeface="+mn-cs"/>
              </a:rPr>
              <a:t> Weak sustainability, Tragedy of the commons, Strong sustainability, or the Sustainability problem?”. </a:t>
            </a:r>
          </a:p>
          <a:p>
            <a:r>
              <a:rPr lang="en-GB" sz="1200" kern="1200" dirty="0">
                <a:solidFill>
                  <a:schemeClr val="tx1"/>
                </a:solidFill>
                <a:effectLst/>
                <a:latin typeface="+mn-lt"/>
                <a:ea typeface="+mn-ea"/>
                <a:cs typeface="+mn-cs"/>
              </a:rPr>
              <a:t>The correct answer is </a:t>
            </a:r>
            <a:r>
              <a:rPr lang="en-GB" sz="1200" b="1" kern="1200" dirty="0">
                <a:solidFill>
                  <a:schemeClr val="tx1"/>
                </a:solidFill>
                <a:effectLst/>
                <a:latin typeface="+mn-lt"/>
                <a:ea typeface="+mn-ea"/>
                <a:cs typeface="+mn-cs"/>
              </a:rPr>
              <a:t>Strong sustainability</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Question 2: “Depleting timber stocks, then buying royalties to compensate is an example of… </a:t>
            </a:r>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Options:</a:t>
            </a:r>
            <a:r>
              <a:rPr lang="en-GB" sz="1200" kern="1200" dirty="0">
                <a:solidFill>
                  <a:schemeClr val="tx1"/>
                </a:solidFill>
                <a:effectLst/>
                <a:latin typeface="+mn-lt"/>
                <a:ea typeface="+mn-ea"/>
                <a:cs typeface="+mn-cs"/>
              </a:rPr>
              <a:t> Weak sustainability, Tragedy of the commons, Strong sustainability, or the Sustainability problem?”. </a:t>
            </a:r>
          </a:p>
          <a:p>
            <a:r>
              <a:rPr lang="en-GB" sz="1200" kern="1200" dirty="0">
                <a:solidFill>
                  <a:schemeClr val="tx1"/>
                </a:solidFill>
                <a:effectLst/>
                <a:latin typeface="+mn-lt"/>
                <a:ea typeface="+mn-ea"/>
                <a:cs typeface="+mn-cs"/>
              </a:rPr>
              <a:t>The correct answer was </a:t>
            </a:r>
            <a:r>
              <a:rPr lang="en-GB" sz="1200" b="1" kern="1200" dirty="0">
                <a:solidFill>
                  <a:schemeClr val="tx1"/>
                </a:solidFill>
                <a:effectLst/>
                <a:latin typeface="+mn-lt"/>
                <a:ea typeface="+mn-ea"/>
                <a:cs typeface="+mn-cs"/>
              </a:rPr>
              <a:t>Weak sustainability</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Question 3: “All of us driving to the shops thinking: “One more car won’t make a difference,” Then the excessive cars causing us all to suffer from air pollution is an example of… </a:t>
            </a:r>
          </a:p>
          <a:p>
            <a:r>
              <a:rPr lang="en-GB" sz="1200" b="1" kern="1200" dirty="0">
                <a:solidFill>
                  <a:schemeClr val="tx1"/>
                </a:solidFill>
                <a:effectLst/>
                <a:latin typeface="+mn-lt"/>
                <a:ea typeface="+mn-ea"/>
                <a:cs typeface="+mn-cs"/>
              </a:rPr>
              <a:t>Options:</a:t>
            </a:r>
            <a:r>
              <a:rPr lang="en-GB" sz="1200" kern="1200" dirty="0">
                <a:solidFill>
                  <a:schemeClr val="tx1"/>
                </a:solidFill>
                <a:effectLst/>
                <a:latin typeface="+mn-lt"/>
                <a:ea typeface="+mn-ea"/>
                <a:cs typeface="+mn-cs"/>
              </a:rPr>
              <a:t> Weak sustainability, Tragedy of the commons, Strong sustainability, or the Sustainability problem?”. </a:t>
            </a:r>
          </a:p>
          <a:p>
            <a:r>
              <a:rPr lang="en-GB" sz="1200" kern="1200" dirty="0">
                <a:solidFill>
                  <a:schemeClr val="tx1"/>
                </a:solidFill>
                <a:effectLst/>
                <a:latin typeface="+mn-lt"/>
                <a:ea typeface="+mn-ea"/>
                <a:cs typeface="+mn-cs"/>
              </a:rPr>
              <a:t>The correct answer is </a:t>
            </a:r>
            <a:r>
              <a:rPr lang="en-GB" sz="1200" b="1" kern="1200" dirty="0">
                <a:solidFill>
                  <a:schemeClr val="tx1"/>
                </a:solidFill>
                <a:effectLst/>
                <a:latin typeface="+mn-lt"/>
                <a:ea typeface="+mn-ea"/>
                <a:cs typeface="+mn-cs"/>
              </a:rPr>
              <a:t>Tragedy of the commons.</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4B9ABF1-A5E8-FF4C-953A-B9DDF0BF59CB}" type="slidenum">
              <a:rPr lang="de-DE" smtClean="0"/>
              <a:t>17</a:t>
            </a:fld>
            <a:endParaRPr lang="de-DE"/>
          </a:p>
        </p:txBody>
      </p:sp>
    </p:spTree>
    <p:extLst>
      <p:ext uri="{BB962C8B-B14F-4D97-AF65-F5344CB8AC3E}">
        <p14:creationId xmlns:p14="http://schemas.microsoft.com/office/powerpoint/2010/main" val="10244102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a:solidFill>
                  <a:schemeClr val="tx1"/>
                </a:solidFill>
                <a:effectLst/>
                <a:latin typeface="+mn-lt"/>
                <a:ea typeface="+mn-ea"/>
                <a:cs typeface="+mn-cs"/>
              </a:rPr>
              <a:t>Notes to teacher</a:t>
            </a:r>
            <a:r>
              <a:rPr lang="de-DE" sz="1200" kern="1200" dirty="0">
                <a:solidFill>
                  <a:schemeClr val="tx1"/>
                </a:solidFill>
                <a:effectLst/>
                <a:latin typeface="+mn-lt"/>
                <a:ea typeface="+mn-ea"/>
                <a:cs typeface="+mn-cs"/>
              </a:rPr>
              <a:t>:</a:t>
            </a:r>
            <a:r>
              <a:rPr lang="de-DE"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Go over what has already been covered, and what is still to be covered. What has been covered in black, what is still to cover in white.</a:t>
            </a:r>
            <a:endParaRPr lang="en-GB" sz="1200" i="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18</a:t>
            </a:fld>
            <a:endParaRPr lang="de-DE"/>
          </a:p>
        </p:txBody>
      </p:sp>
    </p:spTree>
    <p:extLst>
      <p:ext uri="{BB962C8B-B14F-4D97-AF65-F5344CB8AC3E}">
        <p14:creationId xmlns:p14="http://schemas.microsoft.com/office/powerpoint/2010/main" val="3931793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Notes to teacher:</a:t>
            </a:r>
            <a:r>
              <a:rPr lang="en-GB" sz="1200" kern="1200" dirty="0">
                <a:solidFill>
                  <a:schemeClr val="tx1"/>
                </a:solidFill>
                <a:effectLst/>
                <a:latin typeface="+mn-lt"/>
                <a:ea typeface="+mn-ea"/>
                <a:cs typeface="+mn-cs"/>
              </a:rPr>
              <a:t> Explain to class that in order to take steps towards sustainability and the avoidance of reaching ecological limits the bioeconomy is very important. The bioeconomy is the production of goods, services, or energy from biological material as the main resource. This is strongly linked to sustainability as biodegradable resources are often used and waste is often completely designed out of the system. This can avoid the depletion of resources for future generations and protect the stability of the planet.  The European Commission is taking steps towards a sustainable bioeconomy. Turning waste into valuable resources and creating incentives to help retailers and consumers cut food waste. The European Commission has a bioeconomy strategy to promote the bioeconomy and avoid reaching ecological limits. </a:t>
            </a:r>
          </a:p>
          <a:p>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European Commission (2018), </a:t>
            </a:r>
            <a:r>
              <a:rPr lang="en-GB" sz="1200" i="1" kern="1200" dirty="0">
                <a:solidFill>
                  <a:schemeClr val="tx1"/>
                </a:solidFill>
                <a:effectLst/>
                <a:latin typeface="+mn-lt"/>
                <a:ea typeface="+mn-ea"/>
                <a:cs typeface="+mn-cs"/>
              </a:rPr>
              <a:t>A sustainable Bioeconomy for Europe: strengthening the connection between economy, society and the environment. Updated Bioeconomy Strategy</a:t>
            </a:r>
            <a:r>
              <a:rPr lang="en-GB" sz="1200" kern="1200" dirty="0">
                <a:solidFill>
                  <a:schemeClr val="tx1"/>
                </a:solidFill>
                <a:effectLst/>
                <a:latin typeface="+mn-lt"/>
                <a:ea typeface="+mn-ea"/>
                <a:cs typeface="+mn-cs"/>
              </a:rPr>
              <a:t>. Directorate-General for Research and Innovation, available at:  </a:t>
            </a:r>
            <a:r>
              <a:rPr lang="en-GB" sz="1200" kern="1200" dirty="0">
                <a:solidFill>
                  <a:schemeClr val="tx1"/>
                </a:solidFill>
                <a:effectLst/>
                <a:latin typeface="+mn-lt"/>
                <a:ea typeface="+mn-ea"/>
                <a:cs typeface="+mn-cs"/>
                <a:hlinkClick r:id="rId3"/>
              </a:rPr>
              <a:t>https://ec.europa.eu/research/bioeconomy/pdf/ec_bioeconomy_strategy_2018.pdf</a:t>
            </a:r>
            <a:r>
              <a:rPr lang="en-GB" sz="1200" kern="1200" dirty="0">
                <a:solidFill>
                  <a:schemeClr val="tx1"/>
                </a:solidFill>
                <a:effectLst/>
                <a:latin typeface="+mn-lt"/>
                <a:ea typeface="+mn-ea"/>
                <a:cs typeface="+mn-cs"/>
              </a:rPr>
              <a:t> accessed: 22 May 2020].</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19</a:t>
            </a:fld>
            <a:endParaRPr lang="de-DE"/>
          </a:p>
        </p:txBody>
      </p:sp>
    </p:spTree>
    <p:extLst>
      <p:ext uri="{BB962C8B-B14F-4D97-AF65-F5344CB8AC3E}">
        <p14:creationId xmlns:p14="http://schemas.microsoft.com/office/powerpoint/2010/main" val="1742773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Notes to the teacher</a:t>
            </a:r>
            <a:r>
              <a:rPr lang="en-GB" sz="1200" kern="1200" dirty="0">
                <a:solidFill>
                  <a:schemeClr val="tx1"/>
                </a:solidFill>
                <a:effectLst/>
                <a:latin typeface="+mn-lt"/>
                <a:ea typeface="+mn-ea"/>
                <a:cs typeface="+mn-cs"/>
              </a:rPr>
              <a:t>: Briefly run through the topics that will be spoken about in this presentation as shown on the slide.  </a:t>
            </a:r>
          </a:p>
          <a:p>
            <a:endParaRPr lang="en-GB"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2</a:t>
            </a:fld>
            <a:endParaRPr lang="de-DE"/>
          </a:p>
        </p:txBody>
      </p:sp>
    </p:spTree>
    <p:extLst>
      <p:ext uri="{BB962C8B-B14F-4D97-AF65-F5344CB8AC3E}">
        <p14:creationId xmlns:p14="http://schemas.microsoft.com/office/powerpoint/2010/main" val="2839456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a:solidFill>
                  <a:schemeClr val="tx1"/>
                </a:solidFill>
                <a:effectLst/>
                <a:latin typeface="+mn-lt"/>
                <a:ea typeface="+mn-ea"/>
                <a:cs typeface="+mn-cs"/>
              </a:rPr>
              <a:t>Notes </a:t>
            </a:r>
            <a:r>
              <a:rPr lang="de-DE" sz="1200" b="1" kern="1200" dirty="0" err="1">
                <a:solidFill>
                  <a:schemeClr val="tx1"/>
                </a:solidFill>
                <a:effectLst/>
                <a:latin typeface="+mn-lt"/>
                <a:ea typeface="+mn-ea"/>
                <a:cs typeface="+mn-cs"/>
              </a:rPr>
              <a:t>to</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teacher</a:t>
            </a:r>
            <a:r>
              <a:rPr lang="de-DE" sz="1200" kern="1200" dirty="0">
                <a:solidFill>
                  <a:schemeClr val="tx1"/>
                </a:solidFill>
                <a:effectLst/>
                <a:latin typeface="+mn-lt"/>
                <a:ea typeface="+mn-ea"/>
                <a:cs typeface="+mn-cs"/>
              </a:rPr>
              <a:t>:</a:t>
            </a:r>
            <a:r>
              <a:rPr lang="de-DE"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Explain that to try and tackle the issues surrounding ecological limits: National and international bodies have specific guidelines. An example of this is the European Commission’s 2018 publication; ‘A new bioeconomy strategy for a sustainable Europe.’ </a:t>
            </a:r>
            <a:r>
              <a:rPr lang="en-GB" sz="1200" b="1" kern="1200" dirty="0">
                <a:solidFill>
                  <a:schemeClr val="tx1"/>
                </a:solidFill>
                <a:effectLst/>
                <a:latin typeface="+mn-lt"/>
                <a:ea typeface="+mn-ea"/>
                <a:cs typeface="+mn-cs"/>
              </a:rPr>
              <a:t>Further information available at:</a:t>
            </a:r>
            <a:r>
              <a:rPr lang="en-GB" sz="1200"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3"/>
              </a:rPr>
              <a:t>https://ec.europa.eu/commission/news/new-bioeconomy-strategy-sustainable-europe-2018-oct-11-0_en</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Key reading: </a:t>
            </a:r>
          </a:p>
          <a:p>
            <a:r>
              <a:rPr lang="en-US" sz="1200" kern="1200" dirty="0">
                <a:solidFill>
                  <a:schemeClr val="tx1"/>
                </a:solidFill>
                <a:effectLst/>
                <a:latin typeface="+mn-lt"/>
                <a:ea typeface="+mn-ea"/>
                <a:cs typeface="+mn-cs"/>
              </a:rPr>
              <a:t>EC (2018), Bioeconomy: A new strategy for a sustainable Europe Restoring healthy ecosystems and enhancing biodiversity. European Commission </a:t>
            </a:r>
            <a:r>
              <a:rPr lang="en-US" sz="1200" u="sng" kern="1200" dirty="0">
                <a:solidFill>
                  <a:schemeClr val="tx1"/>
                </a:solidFill>
                <a:effectLst/>
                <a:latin typeface="+mn-lt"/>
                <a:ea typeface="+mn-ea"/>
                <a:cs typeface="+mn-cs"/>
                <a:hlinkClick r:id="rId4"/>
              </a:rPr>
              <a:t>https://ec.europa.eu/research/bioeconomy/pdf/ec_bioeconomy_actions_2018.pdf</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Could also check </a:t>
            </a:r>
            <a:r>
              <a:rPr lang="en-GB" sz="1200" b="0" i="0" u="none" strike="noStrike" kern="1200" baseline="0" dirty="0">
                <a:solidFill>
                  <a:schemeClr val="tx1"/>
                </a:solidFill>
                <a:effectLst/>
                <a:latin typeface="+mn-lt"/>
                <a:ea typeface="+mn-ea"/>
                <a:cs typeface="+mn-cs"/>
              </a:rPr>
              <a:t>for more advanced reading</a:t>
            </a:r>
            <a:r>
              <a:rPr lang="en-GB" sz="1200" b="0" i="0" u="none" strike="noStrike"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Giampietro</a:t>
            </a:r>
            <a:r>
              <a:rPr lang="en-GB" sz="1200" b="0" i="0" u="none" strike="noStrike" kern="1200" dirty="0">
                <a:solidFill>
                  <a:schemeClr val="tx1"/>
                </a:solidFill>
                <a:effectLst/>
                <a:latin typeface="+mn-lt"/>
                <a:ea typeface="+mn-ea"/>
                <a:cs typeface="+mn-cs"/>
              </a:rPr>
              <a:t>, M. (2019). On the circular bioeconomy and decoupling: implications for sustainable growth. </a:t>
            </a:r>
            <a:r>
              <a:rPr lang="en-GB" sz="1200" b="0" i="1" u="none" strike="noStrike" kern="1200" dirty="0">
                <a:solidFill>
                  <a:schemeClr val="tx1"/>
                </a:solidFill>
                <a:effectLst/>
                <a:latin typeface="+mn-lt"/>
                <a:ea typeface="+mn-ea"/>
                <a:cs typeface="+mn-cs"/>
              </a:rPr>
              <a:t>Ecological economics</a:t>
            </a:r>
            <a:r>
              <a:rPr lang="en-GB" sz="1200" b="0" i="0" u="none" strike="noStrike" kern="1200" dirty="0">
                <a:solidFill>
                  <a:schemeClr val="tx1"/>
                </a:solidFill>
                <a:effectLst/>
                <a:latin typeface="+mn-lt"/>
                <a:ea typeface="+mn-ea"/>
                <a:cs typeface="+mn-cs"/>
              </a:rPr>
              <a:t>, </a:t>
            </a:r>
            <a:r>
              <a:rPr lang="en-GB" sz="1200" b="0" i="1" u="none" strike="noStrike" kern="1200" dirty="0">
                <a:solidFill>
                  <a:schemeClr val="tx1"/>
                </a:solidFill>
                <a:effectLst/>
                <a:latin typeface="+mn-lt"/>
                <a:ea typeface="+mn-ea"/>
                <a:cs typeface="+mn-cs"/>
              </a:rPr>
              <a:t>162</a:t>
            </a:r>
            <a:r>
              <a:rPr lang="en-GB" sz="1200" b="0" i="0" u="none" strike="noStrike" kern="1200" dirty="0">
                <a:solidFill>
                  <a:schemeClr val="tx1"/>
                </a:solidFill>
                <a:effectLst/>
                <a:latin typeface="+mn-lt"/>
                <a:ea typeface="+mn-ea"/>
                <a:cs typeface="+mn-cs"/>
              </a:rPr>
              <a:t>, 143-156. </a:t>
            </a:r>
            <a:r>
              <a:rPr lang="en-GB" sz="1200" b="0" i="0" u="none" strike="noStrike" kern="1200" dirty="0">
                <a:solidFill>
                  <a:schemeClr val="tx1"/>
                </a:solidFill>
                <a:effectLst/>
                <a:latin typeface="+mn-lt"/>
                <a:ea typeface="+mn-ea"/>
                <a:cs typeface="+mn-cs"/>
                <a:hlinkClick r:id="rId5" tooltip="Original URL: https://www.sciencedirect.com/science/article/pii/S0921800918317178. Click or tap if you trust this link."/>
              </a:rPr>
              <a:t>https://www.sciencedirect.com/science/article/pii/S0921800918317178</a:t>
            </a:r>
            <a:endParaRPr lang="en-GB"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Vivien, F. D., </a:t>
            </a:r>
            <a:r>
              <a:rPr lang="en-GB" sz="1200" b="0" i="0" u="none" strike="noStrike" kern="1200" dirty="0" err="1">
                <a:solidFill>
                  <a:schemeClr val="tx1"/>
                </a:solidFill>
                <a:effectLst/>
                <a:latin typeface="+mn-lt"/>
                <a:ea typeface="+mn-ea"/>
                <a:cs typeface="+mn-cs"/>
              </a:rPr>
              <a:t>Nieddu</a:t>
            </a:r>
            <a:r>
              <a:rPr lang="en-GB" sz="1200" b="0" i="0" u="none" strike="noStrike" kern="1200" dirty="0">
                <a:solidFill>
                  <a:schemeClr val="tx1"/>
                </a:solidFill>
                <a:effectLst/>
                <a:latin typeface="+mn-lt"/>
                <a:ea typeface="+mn-ea"/>
                <a:cs typeface="+mn-cs"/>
              </a:rPr>
              <a:t>, M., </a:t>
            </a:r>
            <a:r>
              <a:rPr lang="en-GB" sz="1200" b="0" i="0" u="none" strike="noStrike" kern="1200" dirty="0" err="1">
                <a:solidFill>
                  <a:schemeClr val="tx1"/>
                </a:solidFill>
                <a:effectLst/>
                <a:latin typeface="+mn-lt"/>
                <a:ea typeface="+mn-ea"/>
                <a:cs typeface="+mn-cs"/>
              </a:rPr>
              <a:t>Befort</a:t>
            </a:r>
            <a:r>
              <a:rPr lang="en-GB" sz="1200" b="0" i="0" u="none" strike="noStrike" kern="1200" dirty="0">
                <a:solidFill>
                  <a:schemeClr val="tx1"/>
                </a:solidFill>
                <a:effectLst/>
                <a:latin typeface="+mn-lt"/>
                <a:ea typeface="+mn-ea"/>
                <a:cs typeface="+mn-cs"/>
              </a:rPr>
              <a:t>, N., </a:t>
            </a:r>
            <a:r>
              <a:rPr lang="en-GB" sz="1200" b="0" i="0" u="none" strike="noStrike" kern="1200" dirty="0" err="1">
                <a:solidFill>
                  <a:schemeClr val="tx1"/>
                </a:solidFill>
                <a:effectLst/>
                <a:latin typeface="+mn-lt"/>
                <a:ea typeface="+mn-ea"/>
                <a:cs typeface="+mn-cs"/>
              </a:rPr>
              <a:t>Debref</a:t>
            </a:r>
            <a:r>
              <a:rPr lang="en-GB" sz="1200" b="0" i="0" u="none" strike="noStrike" kern="1200" dirty="0">
                <a:solidFill>
                  <a:schemeClr val="tx1"/>
                </a:solidFill>
                <a:effectLst/>
                <a:latin typeface="+mn-lt"/>
                <a:ea typeface="+mn-ea"/>
                <a:cs typeface="+mn-cs"/>
              </a:rPr>
              <a:t>, R., &amp; </a:t>
            </a:r>
            <a:r>
              <a:rPr lang="en-GB" sz="1200" b="0" i="0" u="none" strike="noStrike" kern="1200" dirty="0" err="1">
                <a:solidFill>
                  <a:schemeClr val="tx1"/>
                </a:solidFill>
                <a:effectLst/>
                <a:latin typeface="+mn-lt"/>
                <a:ea typeface="+mn-ea"/>
                <a:cs typeface="+mn-cs"/>
              </a:rPr>
              <a:t>Giampietro</a:t>
            </a:r>
            <a:r>
              <a:rPr lang="en-GB" sz="1200" b="0" i="0" u="none" strike="noStrike" kern="1200" dirty="0">
                <a:solidFill>
                  <a:schemeClr val="tx1"/>
                </a:solidFill>
                <a:effectLst/>
                <a:latin typeface="+mn-lt"/>
                <a:ea typeface="+mn-ea"/>
                <a:cs typeface="+mn-cs"/>
              </a:rPr>
              <a:t>, M. (2019). The hijacking of the bioeconomy. </a:t>
            </a:r>
            <a:r>
              <a:rPr lang="en-GB" sz="1200" b="0" i="1" u="none" strike="noStrike" kern="1200" dirty="0">
                <a:solidFill>
                  <a:schemeClr val="tx1"/>
                </a:solidFill>
                <a:effectLst/>
                <a:latin typeface="+mn-lt"/>
                <a:ea typeface="+mn-ea"/>
                <a:cs typeface="+mn-cs"/>
              </a:rPr>
              <a:t>Ecological economics</a:t>
            </a:r>
            <a:r>
              <a:rPr lang="en-GB" sz="1200" b="0" i="0" u="none" strike="noStrike" kern="1200" dirty="0">
                <a:solidFill>
                  <a:schemeClr val="tx1"/>
                </a:solidFill>
                <a:effectLst/>
                <a:latin typeface="+mn-lt"/>
                <a:ea typeface="+mn-ea"/>
                <a:cs typeface="+mn-cs"/>
              </a:rPr>
              <a:t>, </a:t>
            </a:r>
            <a:r>
              <a:rPr lang="en-GB" sz="1200" b="0" i="1" u="none" strike="noStrike" kern="1200" dirty="0">
                <a:solidFill>
                  <a:schemeClr val="tx1"/>
                </a:solidFill>
                <a:effectLst/>
                <a:latin typeface="+mn-lt"/>
                <a:ea typeface="+mn-ea"/>
                <a:cs typeface="+mn-cs"/>
              </a:rPr>
              <a:t>159</a:t>
            </a:r>
            <a:r>
              <a:rPr lang="en-GB" sz="1200" b="0" i="0" u="none" strike="noStrike" kern="1200" dirty="0">
                <a:solidFill>
                  <a:schemeClr val="tx1"/>
                </a:solidFill>
                <a:effectLst/>
                <a:latin typeface="+mn-lt"/>
                <a:ea typeface="+mn-ea"/>
                <a:cs typeface="+mn-cs"/>
              </a:rPr>
              <a:t>, 189-197. </a:t>
            </a:r>
            <a:r>
              <a:rPr lang="en-GB" sz="1200" b="0" i="0" u="none" strike="noStrike" kern="1200" dirty="0">
                <a:solidFill>
                  <a:schemeClr val="tx1"/>
                </a:solidFill>
                <a:effectLst/>
                <a:latin typeface="+mn-lt"/>
                <a:ea typeface="+mn-ea"/>
                <a:cs typeface="+mn-cs"/>
                <a:hlinkClick r:id="rId6" tooltip="Original URL: https://www.sciencedirect.com/science/article/abs/pii/S0921800918308115. Click or tap if you trust this link."/>
              </a:rPr>
              <a:t>https://www.sciencedirect.com/science/article/abs/pii/S0921800918308115</a:t>
            </a:r>
            <a:endParaRPr lang="en-GB"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r>
              <a:rPr lang="en-US" sz="1200" kern="1200" dirty="0">
                <a:solidFill>
                  <a:schemeClr val="tx1"/>
                </a:solidFill>
                <a:effectLst/>
                <a:latin typeface="Arial" panose="020B0604020202020204" pitchFamily="34" charset="0"/>
                <a:ea typeface="+mn-ea"/>
                <a:cs typeface="Arial" panose="020B0604020202020204" pitchFamily="34" charset="0"/>
              </a:rPr>
              <a:t>See slides “What is the Bioeconomy?</a:t>
            </a:r>
            <a:r>
              <a:rPr lang="en-US" sz="1200" kern="1200" baseline="0" dirty="0">
                <a:solidFill>
                  <a:schemeClr val="tx1"/>
                </a:solidFill>
                <a:effectLst/>
                <a:latin typeface="Arial" panose="020B0604020202020204" pitchFamily="34" charset="0"/>
                <a:ea typeface="+mn-ea"/>
                <a:cs typeface="Arial" panose="020B0604020202020204" pitchFamily="34" charset="0"/>
              </a:rPr>
              <a:t> </a:t>
            </a:r>
            <a:r>
              <a:rPr lang="en-US" sz="1200" kern="1200" dirty="0">
                <a:solidFill>
                  <a:schemeClr val="tx1"/>
                </a:solidFill>
                <a:effectLst/>
                <a:latin typeface="Arial" panose="020B0604020202020204" pitchFamily="34" charset="0"/>
                <a:ea typeface="+mn-ea"/>
                <a:cs typeface="Arial" panose="020B0604020202020204" pitchFamily="34" charset="0"/>
              </a:rPr>
              <a:t>Opportunities, challenges and solutions” for information</a:t>
            </a:r>
            <a:r>
              <a:rPr lang="en-US" sz="1200" kern="1200" baseline="0" dirty="0">
                <a:solidFill>
                  <a:schemeClr val="tx1"/>
                </a:solidFill>
                <a:effectLst/>
                <a:latin typeface="Arial" panose="020B0604020202020204" pitchFamily="34" charset="0"/>
                <a:ea typeface="+mn-ea"/>
                <a:cs typeface="Arial" panose="020B0604020202020204" pitchFamily="34" charset="0"/>
              </a:rPr>
              <a:t> on:</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Bioeconomy – links to SDGs</a:t>
            </a:r>
            <a:r>
              <a:rPr lang="en-GB" sz="1200" baseline="0" dirty="0">
                <a:solidFill>
                  <a:schemeClr val="bg1"/>
                </a:solidFill>
                <a:latin typeface="Roboto Medium" panose="02000000000000000000" pitchFamily="2" charset="0"/>
                <a:ea typeface="Roboto Light" panose="02000000000000000000" pitchFamily="2" charset="0"/>
                <a:cs typeface="Arial" panose="020B0604020202020204" pitchFamily="34" charset="0"/>
              </a:rPr>
              <a:t> and </a:t>
            </a: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climate change,</a:t>
            </a:r>
            <a:r>
              <a:rPr lang="en-GB" sz="1200" baseline="0" dirty="0">
                <a:solidFill>
                  <a:schemeClr val="bg1"/>
                </a:solidFill>
                <a:latin typeface="Roboto Medium" panose="02000000000000000000" pitchFamily="2" charset="0"/>
                <a:ea typeface="Roboto Light" panose="02000000000000000000" pitchFamily="2" charset="0"/>
                <a:cs typeface="Arial" panose="020B0604020202020204" pitchFamily="34" charset="0"/>
              </a:rPr>
              <a:t> and b</a:t>
            </a: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ioeconomy resources</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The transition to a bioeconomy is complex</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Biodiversity assessment</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Direct, indirect and cumulative impacts</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What are ‘impacts and need for Environmental Impact Assessment (EIA) and/or Strategic Environmental Assessment (SEA).</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Net positive outcomes, enhancement and the mitigation hierarchy</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Example: the impacts of biofuels</a:t>
            </a:r>
            <a:endParaRPr lang="en-US" sz="1200" kern="1200" baseline="0">
              <a:solidFill>
                <a:schemeClr val="tx1"/>
              </a:solidFill>
              <a:effectLst/>
              <a:latin typeface="Arial" panose="020B0604020202020204" pitchFamily="34" charset="0"/>
              <a:ea typeface="+mn-ea"/>
              <a:cs typeface="Arial" panose="020B0604020202020204" pitchFamily="34" charset="0"/>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20</a:t>
            </a:fld>
            <a:endParaRPr lang="de-DE"/>
          </a:p>
        </p:txBody>
      </p:sp>
    </p:spTree>
    <p:extLst>
      <p:ext uri="{BB962C8B-B14F-4D97-AF65-F5344CB8AC3E}">
        <p14:creationId xmlns:p14="http://schemas.microsoft.com/office/powerpoint/2010/main" val="1747144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a:solidFill>
                  <a:schemeClr val="tx1"/>
                </a:solidFill>
                <a:effectLst/>
                <a:latin typeface="+mn-lt"/>
                <a:ea typeface="+mn-ea"/>
                <a:cs typeface="+mn-cs"/>
              </a:rPr>
              <a:t>Notes to teacher</a:t>
            </a:r>
            <a:r>
              <a:rPr lang="de-DE" sz="1200" kern="1200" dirty="0">
                <a:solidFill>
                  <a:schemeClr val="tx1"/>
                </a:solidFill>
                <a:effectLst/>
                <a:latin typeface="+mn-lt"/>
                <a:ea typeface="+mn-ea"/>
                <a:cs typeface="+mn-cs"/>
              </a:rPr>
              <a:t>:</a:t>
            </a:r>
            <a:r>
              <a:rPr lang="de-DE"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Explain that another key issue surrounding sustainability relates to ecological limits. Ecological limits are the planet’s limits on being able to support life as it currently is.  Ecological limits centre around three main areas: (1) Food resources (2) The maximum capacity of ecosystems (3) The territoriality of populations within ecosystems.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Explain that with the human population predicated to hit 10 billion by 2050 it does not seem farfetched to imagine a world where the ecological limit will be reached. </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Background information</a:t>
            </a:r>
            <a:r>
              <a:rPr lang="en-GB" sz="1200" kern="1200" dirty="0">
                <a:solidFill>
                  <a:schemeClr val="tx1"/>
                </a:solidFill>
                <a:effectLst/>
                <a:latin typeface="+mn-lt"/>
                <a:ea typeface="+mn-ea"/>
                <a:cs typeface="+mn-cs"/>
              </a:rPr>
              <a:t>: “Carrying capacity” is the number of people who can live, in the way they happen to be living, without damaging the environment or diminishing its ability to support people in the future. Steps need to be taken to protect food resources and ecosystems.</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21</a:t>
            </a:fld>
            <a:endParaRPr lang="de-DE"/>
          </a:p>
        </p:txBody>
      </p:sp>
    </p:spTree>
    <p:extLst>
      <p:ext uri="{BB962C8B-B14F-4D97-AF65-F5344CB8AC3E}">
        <p14:creationId xmlns:p14="http://schemas.microsoft.com/office/powerpoint/2010/main" val="2403360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a:solidFill>
                  <a:schemeClr val="tx1"/>
                </a:solidFill>
                <a:effectLst/>
                <a:latin typeface="+mn-lt"/>
                <a:ea typeface="+mn-ea"/>
                <a:cs typeface="+mn-cs"/>
              </a:rPr>
              <a:t>Notes to teacher</a:t>
            </a:r>
            <a:r>
              <a:rPr lang="de-DE"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Some</a:t>
            </a:r>
            <a:r>
              <a:rPr lang="de-DE" sz="1200" kern="1200" dirty="0">
                <a:solidFill>
                  <a:schemeClr val="tx1"/>
                </a:solidFill>
                <a:effectLst/>
                <a:latin typeface="+mn-lt"/>
                <a:ea typeface="+mn-ea"/>
                <a:cs typeface="+mn-cs"/>
              </a:rPr>
              <a:t> measures that the European Commisson outline are as follows: (1) </a:t>
            </a:r>
            <a:r>
              <a:rPr lang="en-GB" sz="1200" kern="1200" dirty="0">
                <a:solidFill>
                  <a:schemeClr val="tx1"/>
                </a:solidFill>
                <a:effectLst/>
                <a:latin typeface="+mn-lt"/>
                <a:ea typeface="+mn-ea"/>
                <a:cs typeface="+mn-cs"/>
              </a:rPr>
              <a:t>Implement an EU-wide monitoring system to track progress towards a sustainable and circular bioeconomy;</a:t>
            </a:r>
            <a:r>
              <a:rPr lang="de-DE" sz="1200" kern="1200" dirty="0">
                <a:solidFill>
                  <a:schemeClr val="tx1"/>
                </a:solidFill>
                <a:effectLst/>
                <a:latin typeface="+mn-lt"/>
                <a:ea typeface="+mn-ea"/>
                <a:cs typeface="+mn-cs"/>
              </a:rPr>
              <a:t> (2) </a:t>
            </a:r>
            <a:r>
              <a:rPr lang="en-GB" sz="1200" kern="1200" dirty="0">
                <a:solidFill>
                  <a:schemeClr val="tx1"/>
                </a:solidFill>
                <a:effectLst/>
                <a:latin typeface="+mn-lt"/>
                <a:ea typeface="+mn-ea"/>
                <a:cs typeface="+mn-cs"/>
              </a:rPr>
              <a:t>Enhance our knowledge base and understanding of specific bioeconomy areas by gathering data and ensuring better access to it through the Knowledge Centre for the Bioeconomy;</a:t>
            </a:r>
            <a:r>
              <a:rPr lang="de-DE" sz="1200" kern="1200" dirty="0">
                <a:solidFill>
                  <a:schemeClr val="tx1"/>
                </a:solidFill>
                <a:effectLst/>
                <a:latin typeface="+mn-lt"/>
                <a:ea typeface="+mn-ea"/>
                <a:cs typeface="+mn-cs"/>
              </a:rPr>
              <a:t> (3) </a:t>
            </a:r>
            <a:r>
              <a:rPr lang="en-GB" sz="1200" kern="1200" dirty="0">
                <a:solidFill>
                  <a:schemeClr val="tx1"/>
                </a:solidFill>
                <a:effectLst/>
                <a:latin typeface="+mn-lt"/>
                <a:ea typeface="+mn-ea"/>
                <a:cs typeface="+mn-cs"/>
              </a:rPr>
              <a:t>Provide guidance and promote good practices on how to operate in the bioeconomy within safe ecological limits.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Explain that these measures would help prevent ecological limits being reached as they help to educate people and promoted effective practices. </a:t>
            </a:r>
            <a:r>
              <a:rPr lang="en-GB" sz="1200" b="1" kern="1200" dirty="0">
                <a:solidFill>
                  <a:schemeClr val="tx1"/>
                </a:solidFill>
                <a:effectLst/>
                <a:latin typeface="+mn-lt"/>
                <a:ea typeface="+mn-ea"/>
                <a:cs typeface="+mn-cs"/>
              </a:rPr>
              <a:t>Further information available at:</a:t>
            </a:r>
            <a:r>
              <a:rPr lang="en-GB" sz="1200"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3"/>
              </a:rPr>
              <a:t>https://ec.europa.eu/commission/news/new-bioeconomy-strategy-sustainable-europe-2018-oct-11-0_en</a:t>
            </a:r>
            <a:r>
              <a:rPr lang="en-GB" sz="1200" kern="1200" dirty="0">
                <a:solidFill>
                  <a:schemeClr val="tx1"/>
                </a:solidFill>
                <a:effectLst/>
                <a:latin typeface="+mn-lt"/>
                <a:ea typeface="+mn-ea"/>
                <a:cs typeface="+mn-cs"/>
              </a:rPr>
              <a:t> </a:t>
            </a:r>
          </a:p>
        </p:txBody>
      </p:sp>
      <p:sp>
        <p:nvSpPr>
          <p:cNvPr id="4" name="Foliennummernplatzhalter 3"/>
          <p:cNvSpPr>
            <a:spLocks noGrp="1"/>
          </p:cNvSpPr>
          <p:nvPr>
            <p:ph type="sldNum" sz="quarter" idx="5"/>
          </p:nvPr>
        </p:nvSpPr>
        <p:spPr/>
        <p:txBody>
          <a:bodyPr/>
          <a:lstStyle/>
          <a:p>
            <a:fld id="{F4B9ABF1-A5E8-FF4C-953A-B9DDF0BF59CB}" type="slidenum">
              <a:rPr lang="de-DE" smtClean="0"/>
              <a:t>22</a:t>
            </a:fld>
            <a:endParaRPr lang="de-DE"/>
          </a:p>
        </p:txBody>
      </p:sp>
    </p:spTree>
    <p:extLst>
      <p:ext uri="{BB962C8B-B14F-4D97-AF65-F5344CB8AC3E}">
        <p14:creationId xmlns:p14="http://schemas.microsoft.com/office/powerpoint/2010/main" val="259236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Notes to teacher</a:t>
            </a:r>
            <a:r>
              <a:rPr lang="de-DE" sz="1200" kern="1200" dirty="0">
                <a:solidFill>
                  <a:schemeClr val="tx1"/>
                </a:solidFill>
                <a:effectLst/>
                <a:latin typeface="+mn-lt"/>
                <a:ea typeface="+mn-ea"/>
                <a:cs typeface="+mn-cs"/>
              </a:rPr>
              <a:t>:</a:t>
            </a:r>
            <a:r>
              <a:rPr lang="de-DE"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Explain that</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Innovation is incredibly important when considering how the human population can remain within ecological limits. Products that can be used again and again, often from waste are highly sustainable and avoid a depletion of resources. These can be known as bio-products.</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23</a:t>
            </a:fld>
            <a:endParaRPr lang="de-DE"/>
          </a:p>
        </p:txBody>
      </p:sp>
    </p:spTree>
    <p:extLst>
      <p:ext uri="{BB962C8B-B14F-4D97-AF65-F5344CB8AC3E}">
        <p14:creationId xmlns:p14="http://schemas.microsoft.com/office/powerpoint/2010/main" val="4210315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a:solidFill>
                  <a:schemeClr val="tx1"/>
                </a:solidFill>
                <a:effectLst/>
                <a:latin typeface="+mn-lt"/>
                <a:ea typeface="+mn-ea"/>
                <a:cs typeface="+mn-cs"/>
              </a:rPr>
              <a:t>Notes to teacher</a:t>
            </a:r>
            <a:r>
              <a:rPr lang="de-DE" sz="1200" kern="1200" dirty="0">
                <a:solidFill>
                  <a:schemeClr val="tx1"/>
                </a:solidFill>
                <a:effectLst/>
                <a:latin typeface="+mn-lt"/>
                <a:ea typeface="+mn-ea"/>
                <a:cs typeface="+mn-cs"/>
              </a:rPr>
              <a:t>: Ask the participants if they have any idea what these two items are made from. The answer </a:t>
            </a:r>
            <a:r>
              <a:rPr lang="de-DE" sz="1200" kern="1200" dirty="0" err="1">
                <a:solidFill>
                  <a:schemeClr val="tx1"/>
                </a:solidFill>
                <a:effectLst/>
                <a:latin typeface="+mn-lt"/>
                <a:ea typeface="+mn-ea"/>
                <a:cs typeface="+mn-cs"/>
              </a:rPr>
              <a:t>is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coffee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ground</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waste</a:t>
            </a:r>
            <a:r>
              <a:rPr lang="de-DE" sz="1200" kern="1200" dirty="0">
                <a:solidFill>
                  <a:schemeClr val="tx1"/>
                </a:solidFill>
                <a:effectLst/>
                <a:latin typeface="+mn-lt"/>
                <a:ea typeface="+mn-ea"/>
                <a:cs typeface="+mn-cs"/>
              </a:rPr>
              <a:t> for both. An animation will remove the blue rectangle in the middle and reveal the anwer. </a:t>
            </a:r>
          </a:p>
          <a:p>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24</a:t>
            </a:fld>
            <a:endParaRPr lang="de-DE"/>
          </a:p>
        </p:txBody>
      </p:sp>
    </p:spTree>
    <p:extLst>
      <p:ext uri="{BB962C8B-B14F-4D97-AF65-F5344CB8AC3E}">
        <p14:creationId xmlns:p14="http://schemas.microsoft.com/office/powerpoint/2010/main" val="30437838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b="1" kern="1200" dirty="0">
                <a:solidFill>
                  <a:schemeClr val="tx1"/>
                </a:solidFill>
                <a:effectLst/>
                <a:latin typeface="+mn-lt"/>
                <a:ea typeface="+mn-ea"/>
                <a:cs typeface="+mn-cs"/>
              </a:rPr>
              <a:t>Notes to the teacher</a:t>
            </a:r>
            <a:r>
              <a:rPr lang="en-GB" sz="1200" kern="1200" dirty="0">
                <a:solidFill>
                  <a:schemeClr val="tx1"/>
                </a:solidFill>
                <a:effectLst/>
                <a:latin typeface="+mn-lt"/>
                <a:ea typeface="+mn-ea"/>
                <a:cs typeface="+mn-cs"/>
              </a:rPr>
              <a:t>: Mention that that is everything to be spoken about today.</a:t>
            </a:r>
            <a:endParaRPr lang="en-GB" sz="1200" i="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25</a:t>
            </a:fld>
            <a:endParaRPr lang="de-DE"/>
          </a:p>
        </p:txBody>
      </p:sp>
    </p:spTree>
    <p:extLst>
      <p:ext uri="{BB962C8B-B14F-4D97-AF65-F5344CB8AC3E}">
        <p14:creationId xmlns:p14="http://schemas.microsoft.com/office/powerpoint/2010/main" val="4030729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Notes to the teacher</a:t>
            </a:r>
            <a:r>
              <a:rPr lang="en-GB" sz="1200" kern="1200" dirty="0">
                <a:solidFill>
                  <a:schemeClr val="tx1"/>
                </a:solidFill>
                <a:effectLst/>
                <a:latin typeface="+mn-lt"/>
                <a:ea typeface="+mn-ea"/>
                <a:cs typeface="+mn-cs"/>
              </a:rPr>
              <a:t>: This is a slide to summarise the Power point’s main points. Explain that (1) Sustainability should be about preserving resources for future generations and social equity. (2) There are many issues and concepts surrounding sustainability such as weak sustainability/strong sustainability/the tragedy of the commons/the sustainability problem. (3) As the human population continues to rise, there is a risk that we will hit our ecological limits (4) Innovation, such as bio-products is one way in which we could try and combat this problem. </a:t>
            </a:r>
          </a:p>
          <a:p>
            <a:endParaRPr lang="en-GB" sz="1200" i="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26</a:t>
            </a:fld>
            <a:endParaRPr lang="de-DE"/>
          </a:p>
        </p:txBody>
      </p:sp>
    </p:spTree>
    <p:extLst>
      <p:ext uri="{BB962C8B-B14F-4D97-AF65-F5344CB8AC3E}">
        <p14:creationId xmlns:p14="http://schemas.microsoft.com/office/powerpoint/2010/main" val="29581035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508000"/>
            <a:ext cx="5486400" cy="3086100"/>
          </a:xfrm>
        </p:spPr>
      </p:sp>
      <p:sp>
        <p:nvSpPr>
          <p:cNvPr id="3" name="Notizenplatzhalter 2"/>
          <p:cNvSpPr>
            <a:spLocks noGrp="1"/>
          </p:cNvSpPr>
          <p:nvPr>
            <p:ph type="body" idx="1"/>
          </p:nvPr>
        </p:nvSpPr>
        <p:spPr/>
        <p:txBody>
          <a:bodyPr/>
          <a:lstStyle/>
          <a:p>
            <a:r>
              <a:rPr lang="en-GB" sz="1200" b="1" kern="1200" dirty="0">
                <a:solidFill>
                  <a:schemeClr val="tx1"/>
                </a:solidFill>
                <a:effectLst/>
                <a:latin typeface="+mn-lt"/>
                <a:ea typeface="+mn-ea"/>
                <a:cs typeface="+mn-cs"/>
              </a:rPr>
              <a:t>Notes to the teacher</a:t>
            </a:r>
            <a:r>
              <a:rPr lang="en-GB" sz="1200" kern="1200" dirty="0">
                <a:solidFill>
                  <a:schemeClr val="tx1"/>
                </a:solidFill>
                <a:effectLst/>
                <a:latin typeface="+mn-lt"/>
                <a:ea typeface="+mn-ea"/>
                <a:cs typeface="+mn-cs"/>
              </a:rPr>
              <a:t>: Speaker’s name to go in the space at the bottom left of the slide. This is the final slide of the presentation. Allow time for students/participants to ask any questions.</a:t>
            </a:r>
          </a:p>
        </p:txBody>
      </p:sp>
      <p:sp>
        <p:nvSpPr>
          <p:cNvPr id="4" name="Foliennummernplatzhalter 3"/>
          <p:cNvSpPr>
            <a:spLocks noGrp="1"/>
          </p:cNvSpPr>
          <p:nvPr>
            <p:ph type="sldNum" sz="quarter" idx="5"/>
          </p:nvPr>
        </p:nvSpPr>
        <p:spPr/>
        <p:txBody>
          <a:bodyPr/>
          <a:lstStyle/>
          <a:p>
            <a:fld id="{F4B9ABF1-A5E8-FF4C-953A-B9DDF0BF59CB}" type="slidenum">
              <a:rPr lang="de-DE" smtClean="0"/>
              <a:t>27</a:t>
            </a:fld>
            <a:endParaRPr lang="de-DE"/>
          </a:p>
        </p:txBody>
      </p:sp>
    </p:spTree>
    <p:extLst>
      <p:ext uri="{BB962C8B-B14F-4D97-AF65-F5344CB8AC3E}">
        <p14:creationId xmlns:p14="http://schemas.microsoft.com/office/powerpoint/2010/main" val="10298090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u="none" strike="noStrike" kern="1200" dirty="0">
                <a:solidFill>
                  <a:schemeClr val="tx1"/>
                </a:solidFill>
                <a:effectLst/>
                <a:latin typeface="+mn-lt"/>
                <a:ea typeface="+mn-ea"/>
                <a:cs typeface="+mn-cs"/>
              </a:rPr>
              <a:t>BE-Rural has five innovation regions</a:t>
            </a:r>
          </a:p>
          <a:p>
            <a:pPr fontAlgn="base"/>
            <a:r>
              <a:rPr lang="en-US" sz="1200" b="0" i="0" u="none" strike="noStrike" kern="1200" dirty="0">
                <a:solidFill>
                  <a:schemeClr val="tx1"/>
                </a:solidFill>
                <a:effectLst/>
                <a:latin typeface="+mn-lt"/>
                <a:ea typeface="+mn-ea"/>
                <a:cs typeface="+mn-cs"/>
              </a:rPr>
              <a:t>BE-Rural will create five regional </a:t>
            </a:r>
            <a:r>
              <a:rPr lang="en-US" sz="1200" b="1" i="0" u="none" strike="noStrike" kern="1200" dirty="0">
                <a:solidFill>
                  <a:schemeClr val="tx1"/>
                </a:solidFill>
                <a:effectLst/>
                <a:latin typeface="+mn-lt"/>
                <a:ea typeface="+mn-ea"/>
                <a:cs typeface="+mn-cs"/>
              </a:rPr>
              <a:t>Open Innovation Platforms (OIPs)</a:t>
            </a:r>
            <a:r>
              <a:rPr lang="en-US" sz="1200" b="0" i="0" u="none" strike="noStrike" kern="1200" dirty="0">
                <a:solidFill>
                  <a:schemeClr val="tx1"/>
                </a:solidFill>
                <a:effectLst/>
                <a:latin typeface="+mn-lt"/>
                <a:ea typeface="+mn-ea"/>
                <a:cs typeface="+mn-cs"/>
              </a:rPr>
              <a:t> for the participatory development of bioeconomy strategies and roadmaps. The BE-Rural OIPs will be established in five regions across the EU with different biomass potentials and will be based on the regional Stakeholder Working Groups (SWGs). Within the OIPs, the main task of the SWGs will be to formulate concrete strategy or roadmap documents by engaging with different actors and opening the platform for a wide range of stakeholders in the region, including civil society </a:t>
            </a:r>
            <a:r>
              <a:rPr lang="en-US" sz="1200" b="0" i="0" u="none" strike="noStrike" kern="1200" dirty="0" err="1">
                <a:solidFill>
                  <a:schemeClr val="tx1"/>
                </a:solidFill>
                <a:effectLst/>
                <a:latin typeface="+mn-lt"/>
                <a:ea typeface="+mn-ea"/>
                <a:cs typeface="+mn-cs"/>
              </a:rPr>
              <a:t>organisations</a:t>
            </a:r>
            <a:r>
              <a:rPr lang="en-US" sz="1200" b="0" i="0" u="none" strike="noStrike" kern="1200" dirty="0">
                <a:solidFill>
                  <a:schemeClr val="tx1"/>
                </a:solidFill>
                <a:effectLst/>
                <a:latin typeface="+mn-lt"/>
                <a:ea typeface="+mn-ea"/>
                <a:cs typeface="+mn-cs"/>
              </a:rPr>
              <a:t> and citizens.</a:t>
            </a:r>
          </a:p>
          <a:p>
            <a:pPr fontAlgn="base"/>
            <a:endParaRPr lang="en-US" sz="1200" b="0" i="0" u="none" strike="noStrike" kern="1200" dirty="0">
              <a:solidFill>
                <a:schemeClr val="tx1"/>
              </a:solidFill>
              <a:effectLst/>
              <a:latin typeface="+mn-lt"/>
              <a:ea typeface="+mn-ea"/>
              <a:cs typeface="+mn-cs"/>
            </a:endParaRPr>
          </a:p>
          <a:p>
            <a:pPr fontAlgn="base"/>
            <a:r>
              <a:rPr lang="en-US" sz="1200" b="1" i="0" u="none" strike="noStrike" kern="1200" dirty="0" err="1">
                <a:solidFill>
                  <a:schemeClr val="tx1"/>
                </a:solidFill>
                <a:effectLst/>
                <a:latin typeface="+mn-lt"/>
                <a:ea typeface="+mn-ea"/>
                <a:cs typeface="+mn-cs"/>
              </a:rPr>
              <a:t>Stara</a:t>
            </a:r>
            <a:r>
              <a:rPr lang="en-US" sz="1200" b="1" i="0" u="none" strike="noStrike" kern="1200" dirty="0">
                <a:solidFill>
                  <a:schemeClr val="tx1"/>
                </a:solidFill>
                <a:effectLst/>
                <a:latin typeface="+mn-lt"/>
                <a:ea typeface="+mn-ea"/>
                <a:cs typeface="+mn-cs"/>
              </a:rPr>
              <a:t> Zagora, Bulgaria: </a:t>
            </a:r>
            <a:r>
              <a:rPr lang="en-US" sz="1200" b="0" i="0" u="none" strike="noStrike" kern="1200" dirty="0">
                <a:solidFill>
                  <a:schemeClr val="tx1"/>
                </a:solidFill>
                <a:effectLst/>
                <a:latin typeface="+mn-lt"/>
                <a:ea typeface="+mn-ea"/>
                <a:cs typeface="+mn-cs"/>
              </a:rPr>
              <a:t>This innovation region will focus on seeking new technologies for the application of essential oils and herbal plants in the cosmetics and pharmaceutical industry. The small-scale production in this area will be combined with tourism-related activities to expand the existing business status quo and potential. Ultimately, the region will establish closer relations and network between companies. Regional partner: Bulgarian Industrial Association (BIA)</a:t>
            </a:r>
          </a:p>
          <a:p>
            <a:pPr fontAlgn="base"/>
            <a:r>
              <a:rPr lang="en-US" sz="1200" b="1" i="0" u="none" strike="noStrike" kern="1200" dirty="0" err="1">
                <a:solidFill>
                  <a:schemeClr val="tx1"/>
                </a:solidFill>
                <a:effectLst/>
                <a:latin typeface="+mn-lt"/>
                <a:ea typeface="+mn-ea"/>
                <a:cs typeface="+mn-cs"/>
              </a:rPr>
              <a:t>Vidzeme</a:t>
            </a:r>
            <a:r>
              <a:rPr lang="en-US" sz="1200" b="1" i="0" u="none" strike="noStrike" kern="1200" dirty="0">
                <a:solidFill>
                  <a:schemeClr val="tx1"/>
                </a:solidFill>
                <a:effectLst/>
                <a:latin typeface="+mn-lt"/>
                <a:ea typeface="+mn-ea"/>
                <a:cs typeface="+mn-cs"/>
              </a:rPr>
              <a:t> and </a:t>
            </a:r>
            <a:r>
              <a:rPr lang="en-US" sz="1200" b="1" i="0" u="none" strike="noStrike" kern="1200" dirty="0" err="1">
                <a:solidFill>
                  <a:schemeClr val="tx1"/>
                </a:solidFill>
                <a:effectLst/>
                <a:latin typeface="+mn-lt"/>
                <a:ea typeface="+mn-ea"/>
                <a:cs typeface="+mn-cs"/>
              </a:rPr>
              <a:t>Kurzeme</a:t>
            </a:r>
            <a:r>
              <a:rPr lang="en-US" sz="1200" b="1" i="0" u="none" strike="noStrike" kern="1200" dirty="0">
                <a:solidFill>
                  <a:schemeClr val="tx1"/>
                </a:solidFill>
                <a:effectLst/>
                <a:latin typeface="+mn-lt"/>
                <a:ea typeface="+mn-ea"/>
                <a:cs typeface="+mn-cs"/>
              </a:rPr>
              <a:t>, Latvia: </a:t>
            </a:r>
            <a:r>
              <a:rPr lang="en-US" sz="1200" b="0" i="0" u="none" strike="noStrike" kern="1200" dirty="0">
                <a:solidFill>
                  <a:schemeClr val="tx1"/>
                </a:solidFill>
                <a:effectLst/>
                <a:latin typeface="+mn-lt"/>
                <a:ea typeface="+mn-ea"/>
                <a:cs typeface="+mn-cs"/>
              </a:rPr>
              <a:t>This region will focus on the potential of by-products of forest management (i.e. from young forest stand thinning, short rotation coppice and forestry (SRC/SRF) plantations, removing of overgrowth in abandoned agricultural lands and perennial grasses) as a source of bioenergy or </a:t>
            </a:r>
            <a:r>
              <a:rPr lang="en-US" sz="1200" b="0" i="0" u="none" strike="noStrike" kern="1200" dirty="0" err="1">
                <a:solidFill>
                  <a:schemeClr val="tx1"/>
                </a:solidFill>
                <a:effectLst/>
                <a:latin typeface="+mn-lt"/>
                <a:ea typeface="+mn-ea"/>
                <a:cs typeface="+mn-cs"/>
              </a:rPr>
              <a:t>biorefinery</a:t>
            </a:r>
            <a:r>
              <a:rPr lang="en-US" sz="1200" b="0" i="0" u="none" strike="noStrike" kern="1200" dirty="0">
                <a:solidFill>
                  <a:schemeClr val="tx1"/>
                </a:solidFill>
                <a:effectLst/>
                <a:latin typeface="+mn-lt"/>
                <a:ea typeface="+mn-ea"/>
                <a:cs typeface="+mn-cs"/>
              </a:rPr>
              <a:t>. The region will investigate the value of agroforestry systems of perennial grasses and SRC or SRF trees as grazing areas, and the production of hay or grass seeds. The potential smart use of small timber wood from young forest stand thing will be explored. Regional partner: The Latvian State Forest Research Institute (SILAVA)</a:t>
            </a:r>
          </a:p>
          <a:p>
            <a:pPr fontAlgn="base"/>
            <a:r>
              <a:rPr lang="en-US" sz="1200" b="1" i="0" u="none" strike="noStrike" kern="1200" dirty="0" err="1">
                <a:solidFill>
                  <a:schemeClr val="tx1"/>
                </a:solidFill>
                <a:effectLst/>
                <a:latin typeface="+mn-lt"/>
                <a:ea typeface="+mn-ea"/>
                <a:cs typeface="+mn-cs"/>
              </a:rPr>
              <a:t>Strumica</a:t>
            </a:r>
            <a:r>
              <a:rPr lang="en-US" sz="1200" b="1" i="0" u="none" strike="noStrike" kern="1200" dirty="0">
                <a:solidFill>
                  <a:schemeClr val="tx1"/>
                </a:solidFill>
                <a:effectLst/>
                <a:latin typeface="+mn-lt"/>
                <a:ea typeface="+mn-ea"/>
                <a:cs typeface="+mn-cs"/>
              </a:rPr>
              <a:t>, North Macedonia: </a:t>
            </a:r>
            <a:r>
              <a:rPr lang="en-US" sz="1200" b="0" i="0" u="none" strike="noStrike" kern="1200" dirty="0">
                <a:solidFill>
                  <a:schemeClr val="tx1"/>
                </a:solidFill>
                <a:effectLst/>
                <a:latin typeface="+mn-lt"/>
                <a:ea typeface="+mn-ea"/>
                <a:cs typeface="+mn-cs"/>
              </a:rPr>
              <a:t>The region will focus on the utilization of agricultural residues, specifically the by-production of organic materials from agricultural activities, as a source of energy for domestic and industrial purposes. The region will investigate technology options for energy conversion of biomass materials generated on agricultural fields or farms (field-based residues), as well as those generated during the processing of agricultural products (process-based residues). Regional partner: International Centre for Sustainable Development of Energy, Water and Environment Systems (SDEWES-Skopje)</a:t>
            </a:r>
          </a:p>
          <a:p>
            <a:pPr fontAlgn="base"/>
            <a:r>
              <a:rPr lang="en-US" sz="1200" b="1" i="0" u="none" strike="noStrike" kern="1200" dirty="0">
                <a:solidFill>
                  <a:schemeClr val="tx1"/>
                </a:solidFill>
                <a:effectLst/>
                <a:latin typeface="+mn-lt"/>
                <a:ea typeface="+mn-ea"/>
                <a:cs typeface="+mn-cs"/>
              </a:rPr>
              <a:t>Szczecin Lagoon and Vistula Lagoon, Poland: </a:t>
            </a:r>
            <a:r>
              <a:rPr lang="en-US" sz="1200" b="0" i="0" u="none" strike="noStrike" kern="1200" dirty="0">
                <a:solidFill>
                  <a:schemeClr val="tx1"/>
                </a:solidFill>
                <a:effectLst/>
                <a:latin typeface="+mn-lt"/>
                <a:ea typeface="+mn-ea"/>
                <a:cs typeface="+mn-cs"/>
              </a:rPr>
              <a:t>This region will focus on small-scale fisheries, specifically on the sustainable use of currently underused and low-value fish species located in two lagoons. The region will investigate small-scale technology options that can be applied to utilize low-value fish species as products for human consumption. Regional partner: The National Marine Fisheries Research Institute (NMFRI)</a:t>
            </a:r>
          </a:p>
          <a:p>
            <a:pPr fontAlgn="base"/>
            <a:r>
              <a:rPr lang="en-US" sz="1200" b="1" i="0" u="none" strike="noStrike" kern="1200" dirty="0" err="1">
                <a:solidFill>
                  <a:schemeClr val="tx1"/>
                </a:solidFill>
                <a:effectLst/>
                <a:latin typeface="+mn-lt"/>
                <a:ea typeface="+mn-ea"/>
                <a:cs typeface="+mn-cs"/>
              </a:rPr>
              <a:t>Covasna</a:t>
            </a:r>
            <a:r>
              <a:rPr lang="en-US" sz="1200" b="1" i="0" u="none" strike="noStrike" kern="1200" dirty="0">
                <a:solidFill>
                  <a:schemeClr val="tx1"/>
                </a:solidFill>
                <a:effectLst/>
                <a:latin typeface="+mn-lt"/>
                <a:ea typeface="+mn-ea"/>
                <a:cs typeface="+mn-cs"/>
              </a:rPr>
              <a:t>, Romania: </a:t>
            </a:r>
            <a:r>
              <a:rPr lang="en-US" sz="1200" b="0" i="0" u="none" strike="noStrike" kern="1200" dirty="0">
                <a:solidFill>
                  <a:schemeClr val="tx1"/>
                </a:solidFill>
                <a:effectLst/>
                <a:latin typeface="+mn-lt"/>
                <a:ea typeface="+mn-ea"/>
                <a:cs typeface="+mn-cs"/>
              </a:rPr>
              <a:t>The region will focus on addressing fragmented value chains and implementing the circular economy concept within the county’s industrial sectors (i.e. wood and furniture, textiles, agro-food, mechanical engineering, green energy). The region will investigate the development potential of underused biomass (plant matter and wood waste) and it implication on societal challenges (e.g., rural unemployment or </a:t>
            </a:r>
            <a:r>
              <a:rPr lang="en-US" sz="1200" b="0" i="0" u="none" strike="noStrike" kern="1200" dirty="0" err="1">
                <a:solidFill>
                  <a:schemeClr val="tx1"/>
                </a:solidFill>
                <a:effectLst/>
                <a:latin typeface="+mn-lt"/>
                <a:ea typeface="+mn-ea"/>
                <a:cs typeface="+mn-cs"/>
              </a:rPr>
              <a:t>marginalised</a:t>
            </a:r>
            <a:r>
              <a:rPr lang="en-US" sz="1200" b="0" i="0" u="none" strike="noStrike" kern="1200" dirty="0">
                <a:solidFill>
                  <a:schemeClr val="tx1"/>
                </a:solidFill>
                <a:effectLst/>
                <a:latin typeface="+mn-lt"/>
                <a:ea typeface="+mn-ea"/>
                <a:cs typeface="+mn-cs"/>
              </a:rPr>
              <a:t> communities). This will be done within a local development business model based on a small-scale technology option ensuring the autonomous energy supply for civil and industrial needs. Regional partner: Institute for Economic Forecasting (IPE)</a:t>
            </a:r>
          </a:p>
          <a:p>
            <a:pPr fontAlgn="base"/>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Source:</a:t>
            </a:r>
            <a:r>
              <a:rPr lang="en-US" sz="1200" b="1" i="0" u="none" strike="noStrike"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BE-Rural (2020), </a:t>
            </a:r>
            <a:r>
              <a:rPr lang="en-US" sz="1200" i="1" kern="1200" dirty="0">
                <a:solidFill>
                  <a:schemeClr val="tx1"/>
                </a:solidFill>
                <a:effectLst/>
                <a:latin typeface="+mn-lt"/>
                <a:ea typeface="+mn-ea"/>
                <a:cs typeface="+mn-cs"/>
              </a:rPr>
              <a:t>Innovation regions</a:t>
            </a:r>
            <a:r>
              <a:rPr lang="en-US" sz="1200" kern="1200" dirty="0">
                <a:solidFill>
                  <a:schemeClr val="tx1"/>
                </a:solidFill>
                <a:effectLst/>
                <a:latin typeface="+mn-lt"/>
                <a:ea typeface="+mn-ea"/>
                <a:cs typeface="+mn-cs"/>
              </a:rPr>
              <a:t>, available at: https://be-</a:t>
            </a:r>
            <a:r>
              <a:rPr lang="en-US" sz="1200" kern="1200" dirty="0" err="1">
                <a:solidFill>
                  <a:schemeClr val="tx1"/>
                </a:solidFill>
                <a:effectLst/>
                <a:latin typeface="+mn-lt"/>
                <a:ea typeface="+mn-ea"/>
                <a:cs typeface="+mn-cs"/>
              </a:rPr>
              <a:t>rural.eu</a:t>
            </a:r>
            <a:r>
              <a:rPr lang="en-US" sz="1200" kern="1200" dirty="0">
                <a:solidFill>
                  <a:schemeClr val="tx1"/>
                </a:solidFill>
                <a:effectLst/>
                <a:latin typeface="+mn-lt"/>
                <a:ea typeface="+mn-ea"/>
                <a:cs typeface="+mn-cs"/>
              </a:rPr>
              <a:t>/innovation-regions/</a:t>
            </a:r>
            <a:endParaRPr lang="en-US" dirty="0"/>
          </a:p>
        </p:txBody>
      </p:sp>
      <p:sp>
        <p:nvSpPr>
          <p:cNvPr id="4" name="Slide Number Placeholder 3"/>
          <p:cNvSpPr>
            <a:spLocks noGrp="1"/>
          </p:cNvSpPr>
          <p:nvPr>
            <p:ph type="sldNum" sz="quarter" idx="5"/>
          </p:nvPr>
        </p:nvSpPr>
        <p:spPr/>
        <p:txBody>
          <a:bodyPr/>
          <a:lstStyle/>
          <a:p>
            <a:fld id="{F4B9ABF1-A5E8-FF4C-953A-B9DDF0BF59CB}" type="slidenum">
              <a:rPr lang="de-DE" smtClean="0"/>
              <a:t>28</a:t>
            </a:fld>
            <a:endParaRPr lang="de-DE"/>
          </a:p>
        </p:txBody>
      </p:sp>
    </p:spTree>
    <p:extLst>
      <p:ext uri="{BB962C8B-B14F-4D97-AF65-F5344CB8AC3E}">
        <p14:creationId xmlns:p14="http://schemas.microsoft.com/office/powerpoint/2010/main" val="406967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This</a:t>
            </a:r>
            <a:r>
              <a:rPr lang="en-GB" sz="1200" kern="1200" baseline="0" dirty="0">
                <a:solidFill>
                  <a:schemeClr val="tx1"/>
                </a:solidFill>
                <a:effectLst/>
                <a:latin typeface="+mn-lt"/>
                <a:ea typeface="+mn-ea"/>
                <a:cs typeface="+mn-cs"/>
              </a:rPr>
              <a:t> slide only works after obtaining a </a:t>
            </a:r>
            <a:r>
              <a:rPr lang="en-GB" sz="1200" kern="1200" baseline="0" dirty="0" err="1">
                <a:solidFill>
                  <a:schemeClr val="tx1"/>
                </a:solidFill>
                <a:effectLst/>
                <a:latin typeface="+mn-lt"/>
                <a:ea typeface="+mn-ea"/>
                <a:cs typeface="+mn-cs"/>
              </a:rPr>
              <a:t>Mentimeter</a:t>
            </a:r>
            <a:r>
              <a:rPr lang="en-GB" sz="1200" kern="1200" baseline="0" dirty="0">
                <a:solidFill>
                  <a:schemeClr val="tx1"/>
                </a:solidFill>
                <a:effectLst/>
                <a:latin typeface="+mn-lt"/>
                <a:ea typeface="+mn-ea"/>
                <a:cs typeface="+mn-cs"/>
              </a:rPr>
              <a:t> code before the presentation.**</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Notes to the teacher</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Explain that sustainability can be hard to define, and it can mean different things to different people. Use the </a:t>
            </a:r>
            <a:r>
              <a:rPr lang="en-GB" sz="1200" kern="1200" dirty="0" err="1">
                <a:solidFill>
                  <a:schemeClr val="tx1"/>
                </a:solidFill>
                <a:effectLst/>
                <a:latin typeface="+mn-lt"/>
                <a:ea typeface="+mn-ea"/>
                <a:cs typeface="+mn-cs"/>
              </a:rPr>
              <a:t>mentimeter</a:t>
            </a:r>
            <a:r>
              <a:rPr lang="en-GB" sz="1200" kern="1200" dirty="0">
                <a:solidFill>
                  <a:schemeClr val="tx1"/>
                </a:solidFill>
                <a:effectLst/>
                <a:latin typeface="+mn-lt"/>
                <a:ea typeface="+mn-ea"/>
                <a:cs typeface="+mn-cs"/>
              </a:rPr>
              <a:t> app word-cloud function and get participants to type in the words that they associate with “</a:t>
            </a:r>
            <a:r>
              <a:rPr lang="en-GB" sz="1200" i="1" kern="1200" dirty="0">
                <a:solidFill>
                  <a:schemeClr val="tx1"/>
                </a:solidFill>
                <a:effectLst/>
                <a:latin typeface="+mn-lt"/>
                <a:ea typeface="+mn-ea"/>
                <a:cs typeface="+mn-cs"/>
              </a:rPr>
              <a:t>Sustainability”</a:t>
            </a:r>
            <a:r>
              <a:rPr lang="en-GB" sz="1200" kern="1200" dirty="0">
                <a:solidFill>
                  <a:schemeClr val="tx1"/>
                </a:solidFill>
                <a:effectLst/>
                <a:latin typeface="+mn-lt"/>
                <a:ea typeface="+mn-ea"/>
                <a:cs typeface="+mn-cs"/>
              </a:rPr>
              <a:t>. Put </a:t>
            </a:r>
            <a:r>
              <a:rPr lang="en-GB" sz="1200" kern="1200" dirty="0" err="1">
                <a:solidFill>
                  <a:schemeClr val="tx1"/>
                </a:solidFill>
                <a:effectLst/>
                <a:latin typeface="+mn-lt"/>
                <a:ea typeface="+mn-ea"/>
                <a:cs typeface="+mn-cs"/>
              </a:rPr>
              <a:t>Mentimeter</a:t>
            </a:r>
            <a:r>
              <a:rPr lang="en-GB" sz="1200" kern="1200" dirty="0">
                <a:solidFill>
                  <a:schemeClr val="tx1"/>
                </a:solidFill>
                <a:effectLst/>
                <a:latin typeface="+mn-lt"/>
                <a:ea typeface="+mn-ea"/>
                <a:cs typeface="+mn-cs"/>
              </a:rPr>
              <a:t> code in top right of slide.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When participants/students have finished this; read out some of the most popular words and make any comments that you feel are relevant. This task will get the students/participants thinking about how they already view the concept of sustainability. Use link - </a:t>
            </a:r>
            <a:r>
              <a:rPr lang="en-GB" sz="1200" u="sng" kern="1200" dirty="0">
                <a:solidFill>
                  <a:schemeClr val="tx1"/>
                </a:solidFill>
                <a:effectLst/>
                <a:latin typeface="+mn-lt"/>
                <a:ea typeface="+mn-ea"/>
                <a:cs typeface="+mn-cs"/>
                <a:hlinkClick r:id="rId3"/>
              </a:rPr>
              <a:t>https://www.menti.com/</a:t>
            </a:r>
            <a:r>
              <a:rPr lang="en-GB"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F4B9ABF1-A5E8-FF4C-953A-B9DDF0BF59CB}" type="slidenum">
              <a:rPr lang="de-DE" smtClean="0"/>
              <a:t>3</a:t>
            </a:fld>
            <a:endParaRPr lang="de-DE"/>
          </a:p>
        </p:txBody>
      </p:sp>
    </p:spTree>
    <p:extLst>
      <p:ext uri="{BB962C8B-B14F-4D97-AF65-F5344CB8AC3E}">
        <p14:creationId xmlns:p14="http://schemas.microsoft.com/office/powerpoint/2010/main" val="219684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Notes to the teacher</a:t>
            </a:r>
            <a:r>
              <a:rPr lang="en-GB" sz="1200" kern="1200" dirty="0">
                <a:solidFill>
                  <a:schemeClr val="tx1"/>
                </a:solidFill>
                <a:effectLst/>
                <a:latin typeface="+mn-lt"/>
                <a:ea typeface="+mn-ea"/>
                <a:cs typeface="+mn-cs"/>
              </a:rPr>
              <a:t>: This is the most famous definition.</a:t>
            </a:r>
            <a:r>
              <a:rPr lang="en-GB" sz="1200" kern="1200" baseline="0" dirty="0">
                <a:solidFill>
                  <a:schemeClr val="tx1"/>
                </a:solidFill>
                <a:effectLst/>
                <a:latin typeface="+mn-lt"/>
                <a:ea typeface="+mn-ea"/>
                <a:cs typeface="+mn-cs"/>
              </a:rPr>
              <a:t> Our Common Future is also called </a:t>
            </a:r>
            <a:r>
              <a:rPr lang="en-GB" sz="1200" kern="1200" dirty="0">
                <a:solidFill>
                  <a:schemeClr val="tx1"/>
                </a:solidFill>
                <a:effectLst/>
                <a:latin typeface="+mn-lt"/>
                <a:ea typeface="+mn-ea"/>
                <a:cs typeface="+mn-cs"/>
              </a:rPr>
              <a:t>the “</a:t>
            </a:r>
            <a:r>
              <a:rPr lang="en-GB" sz="1200" b="0" i="0" u="none" strike="noStrike" kern="1200" dirty="0" err="1">
                <a:solidFill>
                  <a:schemeClr val="tx1"/>
                </a:solidFill>
                <a:effectLst/>
                <a:latin typeface="+mn-lt"/>
                <a:ea typeface="+mn-ea"/>
                <a:cs typeface="+mn-cs"/>
              </a:rPr>
              <a:t>Brundtland</a:t>
            </a:r>
            <a:r>
              <a:rPr lang="en-GB" sz="1200" kern="1200" dirty="0">
                <a:solidFill>
                  <a:schemeClr val="tx1"/>
                </a:solidFill>
                <a:effectLst/>
                <a:latin typeface="+mn-lt"/>
                <a:ea typeface="+mn-ea"/>
                <a:cs typeface="+mn-cs"/>
              </a:rPr>
              <a:t> Report” (</a:t>
            </a:r>
            <a:r>
              <a:rPr lang="en-GB" sz="1200" b="0" i="0" u="none" strike="noStrike" kern="1200" dirty="0">
                <a:solidFill>
                  <a:schemeClr val="tx1"/>
                </a:solidFill>
                <a:effectLst/>
                <a:latin typeface="+mn-lt"/>
                <a:ea typeface="+mn-ea"/>
                <a:cs typeface="+mn-cs"/>
              </a:rPr>
              <a:t>because</a:t>
            </a:r>
            <a:r>
              <a:rPr lang="en-GB" sz="1200" b="0" i="0" u="none" strike="noStrike" kern="1200" baseline="0" dirty="0">
                <a:solidFill>
                  <a:schemeClr val="tx1"/>
                </a:solidFill>
                <a:effectLst/>
                <a:latin typeface="+mn-lt"/>
                <a:ea typeface="+mn-ea"/>
                <a:cs typeface="+mn-cs"/>
              </a:rPr>
              <a:t> the </a:t>
            </a:r>
            <a:r>
              <a:rPr lang="en-GB" sz="1200" b="0" i="0" u="none" strike="noStrike" kern="1200" dirty="0">
                <a:solidFill>
                  <a:schemeClr val="tx1"/>
                </a:solidFill>
                <a:effectLst/>
                <a:latin typeface="+mn-lt"/>
                <a:ea typeface="+mn-ea"/>
                <a:cs typeface="+mn-cs"/>
              </a:rPr>
              <a:t>former Norwegian Prime Minister </a:t>
            </a:r>
            <a:r>
              <a:rPr lang="en-GB" sz="1200" b="0" i="0" u="none" strike="noStrike" kern="1200" dirty="0" err="1">
                <a:solidFill>
                  <a:schemeClr val="tx1"/>
                </a:solidFill>
                <a:effectLst/>
                <a:latin typeface="+mn-lt"/>
                <a:ea typeface="+mn-ea"/>
                <a:cs typeface="+mn-cs"/>
              </a:rPr>
              <a:t>Gro</a:t>
            </a:r>
            <a:r>
              <a:rPr lang="en-GB" sz="1200" b="0" i="0" u="none" strike="noStrike" kern="1200" dirty="0">
                <a:solidFill>
                  <a:schemeClr val="tx1"/>
                </a:solidFill>
                <a:effectLst/>
                <a:latin typeface="+mn-lt"/>
                <a:ea typeface="+mn-ea"/>
                <a:cs typeface="+mn-cs"/>
              </a:rPr>
              <a:t> Harlem </a:t>
            </a:r>
            <a:r>
              <a:rPr lang="en-GB" sz="1200" b="0" i="0" u="none" strike="noStrike" kern="1200" dirty="0" err="1">
                <a:solidFill>
                  <a:schemeClr val="tx1"/>
                </a:solidFill>
                <a:effectLst/>
                <a:latin typeface="+mn-lt"/>
                <a:ea typeface="+mn-ea"/>
                <a:cs typeface="+mn-cs"/>
              </a:rPr>
              <a:t>Brundtland's</a:t>
            </a:r>
            <a:r>
              <a:rPr lang="en-GB" sz="1200" b="0" i="0" u="none" strike="noStrike" kern="1200" dirty="0">
                <a:solidFill>
                  <a:schemeClr val="tx1"/>
                </a:solidFill>
                <a:effectLst/>
                <a:latin typeface="+mn-lt"/>
                <a:ea typeface="+mn-ea"/>
                <a:cs typeface="+mn-cs"/>
              </a:rPr>
              <a:t> role was the Chair of the World Commission on Environment and Development)</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out this definition and try to link back to the words that the participants/students came up with on the </a:t>
            </a:r>
            <a:r>
              <a:rPr lang="en-GB" sz="1200" kern="1200" dirty="0" err="1">
                <a:solidFill>
                  <a:schemeClr val="tx1"/>
                </a:solidFill>
                <a:effectLst/>
                <a:latin typeface="+mn-lt"/>
                <a:ea typeface="+mn-ea"/>
                <a:cs typeface="+mn-cs"/>
              </a:rPr>
              <a:t>Mentimeter</a:t>
            </a:r>
            <a:r>
              <a:rPr lang="en-GB" sz="1200" kern="1200" dirty="0">
                <a:solidFill>
                  <a:schemeClr val="tx1"/>
                </a:solidFill>
                <a:effectLst/>
                <a:latin typeface="+mn-lt"/>
                <a:ea typeface="+mn-ea"/>
                <a:cs typeface="+mn-cs"/>
              </a:rPr>
              <a:t> activity on the previous slide.</a:t>
            </a:r>
          </a:p>
          <a:p>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222222"/>
                </a:solidFill>
                <a:latin typeface="arial" charset="0"/>
              </a:rPr>
              <a:t>World Commission on Environment and Development. (1987). </a:t>
            </a:r>
            <a:r>
              <a:rPr lang="en-US" b="1" dirty="0">
                <a:solidFill>
                  <a:srgbClr val="222222"/>
                </a:solidFill>
                <a:latin typeface="arial" charset="0"/>
              </a:rPr>
              <a:t>Our common future</a:t>
            </a:r>
            <a:r>
              <a:rPr lang="en-US" dirty="0">
                <a:solidFill>
                  <a:srgbClr val="222222"/>
                </a:solidFill>
                <a:latin typeface="arial" charset="0"/>
              </a:rPr>
              <a:t>. Oxford: Oxford University Press. (</a:t>
            </a:r>
            <a:r>
              <a:rPr lang="en-GB" dirty="0"/>
              <a:t>Available at: </a:t>
            </a:r>
            <a:r>
              <a:rPr lang="en-GB" dirty="0">
                <a:hlinkClick r:id="rId3"/>
              </a:rPr>
              <a:t>http://www.princeton.edu/~ota/disk1/1993/9340/934004.PDF</a:t>
            </a:r>
            <a:r>
              <a:rPr lang="en-GB"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The publication of Our Common Future and the work of the World Commission on Environment and Development laid the groundwork for the convening of the 1992 Earth Summit and the adoption of Agenda 21, the Rio Declaration and to the establishment of the Commission on Sustainable Development.</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F4B9ABF1-A5E8-FF4C-953A-B9DDF0BF59CB}" type="slidenum">
              <a:rPr lang="de-DE" smtClean="0"/>
              <a:t>4</a:t>
            </a:fld>
            <a:endParaRPr lang="de-DE"/>
          </a:p>
        </p:txBody>
      </p:sp>
    </p:spTree>
    <p:extLst>
      <p:ext uri="{BB962C8B-B14F-4D97-AF65-F5344CB8AC3E}">
        <p14:creationId xmlns:p14="http://schemas.microsoft.com/office/powerpoint/2010/main" val="354543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Notes to the teacher</a:t>
            </a:r>
            <a:r>
              <a:rPr lang="en-GB" sz="1200" kern="1200" dirty="0">
                <a:solidFill>
                  <a:schemeClr val="tx1"/>
                </a:solidFill>
                <a:effectLst/>
                <a:latin typeface="+mn-lt"/>
                <a:ea typeface="+mn-ea"/>
                <a:cs typeface="+mn-cs"/>
              </a:rPr>
              <a:t>: This is a newer definition. Read out this definition and try to link back to the words that the participants/students came up with on the </a:t>
            </a:r>
            <a:r>
              <a:rPr lang="en-GB" sz="1200" kern="1200" dirty="0" err="1">
                <a:solidFill>
                  <a:schemeClr val="tx1"/>
                </a:solidFill>
                <a:effectLst/>
                <a:latin typeface="+mn-lt"/>
                <a:ea typeface="+mn-ea"/>
                <a:cs typeface="+mn-cs"/>
              </a:rPr>
              <a:t>Mentimeter</a:t>
            </a:r>
            <a:r>
              <a:rPr lang="en-GB" sz="1200" kern="1200" dirty="0">
                <a:solidFill>
                  <a:schemeClr val="tx1"/>
                </a:solidFill>
                <a:effectLst/>
                <a:latin typeface="+mn-lt"/>
                <a:ea typeface="+mn-ea"/>
                <a:cs typeface="+mn-cs"/>
              </a:rPr>
              <a:t> activity on the previous slide.</a:t>
            </a:r>
          </a:p>
          <a:p>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Oxford College of Procurement and Supply, (2020)</a:t>
            </a:r>
            <a:r>
              <a:rPr lang="en-GB" sz="1200" i="1" dirty="0"/>
              <a:t>, How sustainable is sustainability?, </a:t>
            </a:r>
            <a:r>
              <a:rPr lang="en-GB" sz="1200" dirty="0"/>
              <a:t>available at: </a:t>
            </a:r>
            <a:r>
              <a:rPr lang="en-GB" sz="1200" dirty="0">
                <a:hlinkClick r:id="rId3"/>
              </a:rPr>
              <a:t>https://www.oxfordcollegeofprocurementandsupply.com/how-sustainable-is-sustainability/</a:t>
            </a:r>
            <a:r>
              <a:rPr lang="en-GB" sz="1200" dirty="0"/>
              <a:t>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4B9ABF1-A5E8-FF4C-953A-B9DDF0BF59CB}" type="slidenum">
              <a:rPr lang="de-DE" smtClean="0"/>
              <a:t>5</a:t>
            </a:fld>
            <a:endParaRPr lang="de-DE"/>
          </a:p>
        </p:txBody>
      </p:sp>
    </p:spTree>
    <p:extLst>
      <p:ext uri="{BB962C8B-B14F-4D97-AF65-F5344CB8AC3E}">
        <p14:creationId xmlns:p14="http://schemas.microsoft.com/office/powerpoint/2010/main" val="2773885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Notes to the teacher</a:t>
            </a:r>
            <a:r>
              <a:rPr lang="en-GB" sz="1200" kern="1200" dirty="0">
                <a:solidFill>
                  <a:schemeClr val="tx1"/>
                </a:solidFill>
                <a:effectLst/>
                <a:latin typeface="+mn-lt"/>
                <a:ea typeface="+mn-ea"/>
                <a:cs typeface="+mn-cs"/>
              </a:rPr>
              <a:t>: The key point within both of the previous definitions can be identified as avoiding the depletion of resources so that future generations can have their needs met. – Try to link words back to the </a:t>
            </a:r>
            <a:r>
              <a:rPr lang="en-GB" sz="1200" kern="1200" dirty="0" err="1">
                <a:solidFill>
                  <a:schemeClr val="tx1"/>
                </a:solidFill>
                <a:effectLst/>
                <a:latin typeface="+mn-lt"/>
                <a:ea typeface="+mn-ea"/>
                <a:cs typeface="+mn-cs"/>
              </a:rPr>
              <a:t>Mentimeter</a:t>
            </a:r>
            <a:r>
              <a:rPr lang="en-GB" sz="1200" kern="1200" dirty="0">
                <a:solidFill>
                  <a:schemeClr val="tx1"/>
                </a:solidFill>
                <a:effectLst/>
                <a:latin typeface="+mn-lt"/>
                <a:ea typeface="+mn-ea"/>
                <a:cs typeface="+mn-cs"/>
              </a:rPr>
              <a:t> word cloud if possible.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first animation on the slide will highlight the words “avoiding the depletion of resources”. The second animation on the slide will make the “What do we mean by resources?” text appear. Say that by resources we mean both infinite and finite materials that can be found on the earth. </a:t>
            </a:r>
          </a:p>
        </p:txBody>
      </p:sp>
      <p:sp>
        <p:nvSpPr>
          <p:cNvPr id="4" name="Slide Number Placeholder 3"/>
          <p:cNvSpPr>
            <a:spLocks noGrp="1"/>
          </p:cNvSpPr>
          <p:nvPr>
            <p:ph type="sldNum" sz="quarter" idx="5"/>
          </p:nvPr>
        </p:nvSpPr>
        <p:spPr/>
        <p:txBody>
          <a:bodyPr/>
          <a:lstStyle/>
          <a:p>
            <a:fld id="{F4B9ABF1-A5E8-FF4C-953A-B9DDF0BF59CB}" type="slidenum">
              <a:rPr lang="de-DE" smtClean="0"/>
              <a:t>6</a:t>
            </a:fld>
            <a:endParaRPr lang="de-DE"/>
          </a:p>
        </p:txBody>
      </p:sp>
    </p:spTree>
    <p:extLst>
      <p:ext uri="{BB962C8B-B14F-4D97-AF65-F5344CB8AC3E}">
        <p14:creationId xmlns:p14="http://schemas.microsoft.com/office/powerpoint/2010/main" val="1387917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Notes to the teacher</a:t>
            </a:r>
            <a:r>
              <a:rPr lang="en-GB" sz="1200" kern="1200" dirty="0">
                <a:solidFill>
                  <a:schemeClr val="tx1"/>
                </a:solidFill>
                <a:effectLst/>
                <a:latin typeface="+mn-lt"/>
                <a:ea typeface="+mn-ea"/>
                <a:cs typeface="+mn-cs"/>
              </a:rPr>
              <a:t>: Explain that: It should be noted that sustainability is not just to do with resources though. It should also be about social equity. It should be about increasing consumption levels of the world’s poor, while also reducing humanity’s overall ecological footprint.  Social, economic and ecological issues must therefore be considered when thinking about sustainability. This is often represented in diagrams. – Show diagram on next slide. </a:t>
            </a:r>
          </a:p>
          <a:p>
            <a:endParaRPr lang="en-GB"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Meadows. Dennis; Meadows. </a:t>
            </a:r>
            <a:r>
              <a:rPr lang="en-GB" sz="1200" dirty="0" err="1"/>
              <a:t>Donella</a:t>
            </a:r>
            <a:r>
              <a:rPr lang="en-GB" sz="1200" dirty="0"/>
              <a:t>; Randers. J; (2005). </a:t>
            </a:r>
            <a:r>
              <a:rPr lang="en-GB" sz="1200" i="1" dirty="0"/>
              <a:t>Limits To Growth: The 30-Year Update</a:t>
            </a:r>
            <a:r>
              <a:rPr lang="en-GB" sz="1200" dirty="0"/>
              <a:t> (Hardcover ed.). Chelsea Green Publishing. </a:t>
            </a:r>
            <a:r>
              <a:rPr lang="en-GB" sz="1200" dirty="0">
                <a:hlinkClick r:id="rId3" tooltip="International Standard Book Number">
                  <a:extLst>
                    <a:ext uri="{A12FA001-AC4F-418D-AE19-62706E023703}">
                      <ahyp:hlinkClr xmlns:ahyp="http://schemas.microsoft.com/office/drawing/2018/hyperlinkcolor" val="tx"/>
                    </a:ext>
                  </a:extLst>
                </a:hlinkClick>
              </a:rPr>
              <a:t>ISBN</a:t>
            </a:r>
            <a:r>
              <a:rPr lang="en-GB" sz="1200" dirty="0"/>
              <a:t> </a:t>
            </a:r>
            <a:r>
              <a:rPr lang="en-GB" sz="1200" dirty="0">
                <a:hlinkClick r:id="rId4" tooltip="Special:BookSources/1931498512">
                  <a:extLst>
                    <a:ext uri="{A12FA001-AC4F-418D-AE19-62706E023703}">
                      <ahyp:hlinkClr xmlns:ahyp="http://schemas.microsoft.com/office/drawing/2018/hyperlinkcolor" val="tx"/>
                    </a:ext>
                  </a:extLst>
                </a:hlinkClick>
              </a:rPr>
              <a:t>1931498512</a:t>
            </a:r>
            <a:r>
              <a:rPr lang="en-GB" sz="1200" dirty="0"/>
              <a:t>., </a:t>
            </a:r>
          </a:p>
          <a:p>
            <a:endParaRPr lang="en-GB" sz="1200" dirty="0"/>
          </a:p>
        </p:txBody>
      </p:sp>
      <p:sp>
        <p:nvSpPr>
          <p:cNvPr id="4" name="Slide Number Placeholder 3"/>
          <p:cNvSpPr>
            <a:spLocks noGrp="1"/>
          </p:cNvSpPr>
          <p:nvPr>
            <p:ph type="sldNum" sz="quarter" idx="5"/>
          </p:nvPr>
        </p:nvSpPr>
        <p:spPr/>
        <p:txBody>
          <a:bodyPr/>
          <a:lstStyle/>
          <a:p>
            <a:fld id="{F4B9ABF1-A5E8-FF4C-953A-B9DDF0BF59CB}" type="slidenum">
              <a:rPr lang="de-DE" smtClean="0"/>
              <a:t>7</a:t>
            </a:fld>
            <a:endParaRPr lang="de-DE"/>
          </a:p>
        </p:txBody>
      </p:sp>
    </p:spTree>
    <p:extLst>
      <p:ext uri="{BB962C8B-B14F-4D97-AF65-F5344CB8AC3E}">
        <p14:creationId xmlns:p14="http://schemas.microsoft.com/office/powerpoint/2010/main" val="3053229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b="1" kern="1200" dirty="0">
                <a:solidFill>
                  <a:schemeClr val="tx1"/>
                </a:solidFill>
                <a:effectLst/>
                <a:latin typeface="+mn-lt"/>
                <a:ea typeface="+mn-ea"/>
                <a:cs typeface="+mn-cs"/>
              </a:rPr>
              <a:t>Notes to teacher</a:t>
            </a:r>
            <a:r>
              <a:rPr lang="de-DE" sz="1200" kern="1200" dirty="0">
                <a:solidFill>
                  <a:schemeClr val="tx1"/>
                </a:solidFill>
                <a:effectLst/>
                <a:latin typeface="+mn-lt"/>
                <a:ea typeface="+mn-ea"/>
                <a:cs typeface="+mn-cs"/>
              </a:rPr>
              <a:t>:</a:t>
            </a:r>
            <a:r>
              <a:rPr lang="de-DE"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Some students/participants may benefit from seeing diagrams of the concepts being talked about. Explain that to truly achieve sustainability; Ecological, Economic and Social issues need to be considered. An integral approach to tackling social, economic and ecological issues together is important. Tackling the issues separately or neglecting one can lead to poor or mixed results. Use laser pointer to point at “bearable” “equitable” and “viable” when talking about the mixed results.</a:t>
            </a:r>
          </a:p>
          <a:p>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pitchFamily="34" charset="0"/>
                <a:cs typeface="Calibri" pitchFamily="34" charset="0"/>
              </a:rPr>
              <a:t>Gibson, R.B., 2006. Beyond the pillars: Sustainability assessment as a</a:t>
            </a:r>
            <a:r>
              <a:rPr lang="en-GB" sz="1200" baseline="0" dirty="0">
                <a:latin typeface="Calibri" pitchFamily="34" charset="0"/>
                <a:cs typeface="Calibri" pitchFamily="34" charset="0"/>
              </a:rPr>
              <a:t> </a:t>
            </a:r>
            <a:r>
              <a:rPr lang="en-GB" sz="1200" dirty="0">
                <a:latin typeface="Calibri" pitchFamily="34" charset="0"/>
                <a:cs typeface="Calibri" pitchFamily="34" charset="0"/>
              </a:rPr>
              <a:t>framework for effective integration of social, economic and ecological considerations in significant decision making. </a:t>
            </a:r>
            <a:r>
              <a:rPr lang="en-GB" sz="1200" i="1" dirty="0">
                <a:latin typeface="Calibri" pitchFamily="34" charset="0"/>
                <a:cs typeface="Calibri" pitchFamily="34" charset="0"/>
              </a:rPr>
              <a:t>Journal of Environmental Assessment Policy and Management</a:t>
            </a:r>
            <a:r>
              <a:rPr lang="en-GB" sz="1200" dirty="0">
                <a:latin typeface="Calibri" pitchFamily="34" charset="0"/>
                <a:cs typeface="Calibri" pitchFamily="34" charset="0"/>
              </a:rPr>
              <a:t>, 8(3), pp.259–280.</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4B9ABF1-A5E8-FF4C-953A-B9DDF0BF59CB}" type="slidenum">
              <a:rPr lang="de-DE" smtClean="0"/>
              <a:t>8</a:t>
            </a:fld>
            <a:endParaRPr lang="de-DE"/>
          </a:p>
        </p:txBody>
      </p:sp>
    </p:spTree>
    <p:extLst>
      <p:ext uri="{BB962C8B-B14F-4D97-AF65-F5344CB8AC3E}">
        <p14:creationId xmlns:p14="http://schemas.microsoft.com/office/powerpoint/2010/main" val="1912113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Explain that - The complexity of approaching sustainability and trying to give equal attention to the three main issues is known as The Sustainability Problem. The main concern is around the problem’s constantly changing nature and the uncertainty of our knowledge on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latin typeface="Calibri" pitchFamily="34" charset="0"/>
              </a:rPr>
              <a:t>Common, M. (1995), </a:t>
            </a:r>
            <a:r>
              <a:rPr lang="en-GB" sz="1200" i="1" dirty="0">
                <a:solidFill>
                  <a:srgbClr val="000000"/>
                </a:solidFill>
                <a:latin typeface="Calibri" pitchFamily="34" charset="0"/>
              </a:rPr>
              <a:t>Sustainability and Policy: Limits to Economics</a:t>
            </a:r>
            <a:r>
              <a:rPr lang="en-GB" sz="1200" dirty="0">
                <a:solidFill>
                  <a:srgbClr val="000000"/>
                </a:solidFill>
                <a:latin typeface="Calibri" pitchFamily="34" charset="0"/>
              </a:rPr>
              <a:t>. Cambridge UK: Cambridge University Press.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t>Pryshlakivsky</a:t>
            </a:r>
            <a:r>
              <a:rPr lang="en-GB" sz="1200" dirty="0"/>
              <a:t> J., Searcy C. (2013) Sustainable Development as a Wicked Problem. In: </a:t>
            </a:r>
            <a:r>
              <a:rPr lang="en-GB" sz="1200" dirty="0" err="1"/>
              <a:t>Kovacic</a:t>
            </a:r>
            <a:r>
              <a:rPr lang="en-GB" sz="1200" dirty="0"/>
              <a:t> S., Sousa-Poza A. (</a:t>
            </a:r>
            <a:r>
              <a:rPr lang="en-GB" sz="1200" dirty="0" err="1"/>
              <a:t>eds</a:t>
            </a:r>
            <a:r>
              <a:rPr lang="en-GB" sz="1200" dirty="0"/>
              <a:t>) Managing and Engineering in Complex Situations. Topics in Safety, Risk, Reliability and Quality, </a:t>
            </a:r>
            <a:r>
              <a:rPr lang="en-GB" sz="1200" dirty="0" err="1"/>
              <a:t>vol</a:t>
            </a:r>
            <a:r>
              <a:rPr lang="en-GB" sz="1200" dirty="0"/>
              <a:t> 21. Springer, Dordrecht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latin typeface="Calibri" pitchFamily="34" charset="0"/>
              </a:rPr>
              <a:t>Reid, W.V., </a:t>
            </a:r>
            <a:r>
              <a:rPr lang="en-GB" sz="1200" dirty="0" err="1">
                <a:solidFill>
                  <a:srgbClr val="000000"/>
                </a:solidFill>
                <a:latin typeface="Calibri" pitchFamily="34" charset="0"/>
              </a:rPr>
              <a:t>Berkes,F</a:t>
            </a:r>
            <a:r>
              <a:rPr lang="en-GB" sz="1200" dirty="0">
                <a:solidFill>
                  <a:srgbClr val="000000"/>
                </a:solidFill>
                <a:latin typeface="Calibri" pitchFamily="34" charset="0"/>
              </a:rPr>
              <a:t>., </a:t>
            </a:r>
            <a:r>
              <a:rPr lang="en-GB" sz="1200" dirty="0" err="1">
                <a:solidFill>
                  <a:srgbClr val="000000"/>
                </a:solidFill>
                <a:latin typeface="Calibri" pitchFamily="34" charset="0"/>
              </a:rPr>
              <a:t>Wilbanks</a:t>
            </a:r>
            <a:r>
              <a:rPr lang="en-GB" sz="1200" dirty="0">
                <a:solidFill>
                  <a:srgbClr val="000000"/>
                </a:solidFill>
                <a:latin typeface="Calibri" pitchFamily="34" charset="0"/>
              </a:rPr>
              <a:t>, T. and Capistrano, D. (eds.) 2006. </a:t>
            </a:r>
            <a:r>
              <a:rPr lang="en-GB" sz="1200" dirty="0">
                <a:latin typeface="Calibri" pitchFamily="34" charset="0"/>
              </a:rPr>
              <a:t>Bridging Scales and Knowledge Systems: Concepts and Applications in Ecosystem Assessment. Washington DC: Millennium Ecosystem Assessment and Island Press.  </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000000"/>
                </a:solidFill>
                <a:latin typeface="Calibri" pitchFamily="34" charset="0"/>
              </a:rPr>
              <a:t>Rittel</a:t>
            </a:r>
            <a:r>
              <a:rPr lang="en-GB" sz="1200" dirty="0">
                <a:solidFill>
                  <a:srgbClr val="000000"/>
                </a:solidFill>
                <a:latin typeface="Calibri" pitchFamily="34" charset="0"/>
              </a:rPr>
              <a:t>, H.W.J. and Webber, M.M. 1973. </a:t>
            </a:r>
            <a:r>
              <a:rPr lang="en-GB" sz="1200" dirty="0">
                <a:latin typeface="Calibri" pitchFamily="34" charset="0"/>
              </a:rPr>
              <a:t>Dilemmas in a general theory of planning. </a:t>
            </a:r>
            <a:r>
              <a:rPr lang="en-GB" sz="1200" i="1" dirty="0">
                <a:latin typeface="Calibri" pitchFamily="34" charset="0"/>
              </a:rPr>
              <a:t>Policy Sciences</a:t>
            </a:r>
            <a:r>
              <a:rPr lang="en-GB" sz="1200" dirty="0">
                <a:latin typeface="Calibri" pitchFamily="34" charset="0"/>
              </a:rPr>
              <a:t>, Vol. 4, No. 2, pp. 155-169.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0000"/>
              </a:solidFill>
              <a:latin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latin typeface="Calibri"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F4B9ABF1-A5E8-FF4C-953A-B9DDF0BF59CB}" type="slidenum">
              <a:rPr lang="de-DE" smtClean="0"/>
              <a:t>9</a:t>
            </a:fld>
            <a:endParaRPr lang="de-DE"/>
          </a:p>
        </p:txBody>
      </p:sp>
    </p:spTree>
    <p:extLst>
      <p:ext uri="{BB962C8B-B14F-4D97-AF65-F5344CB8AC3E}">
        <p14:creationId xmlns:p14="http://schemas.microsoft.com/office/powerpoint/2010/main" val="2908325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35880D61-0F0D-4ABF-BCD5-E1B59314E758}" type="datetime1">
              <a:rPr lang="de-DE" smtClean="0"/>
              <a:t>13.11.20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55031858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02E78F2-6037-4E28-91DB-2DF47BEEB5C2}" type="datetime1">
              <a:rPr lang="de-DE" smtClean="0"/>
              <a:t>13.11.20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361283983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6BC3E7EA-9BBA-43F2-B7BA-15A4BFE41B3B}" type="datetime1">
              <a:rPr lang="de-DE" smtClean="0"/>
              <a:t>13.11.20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413963806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730430-5261-0B44-BC17-AF2B392D3D1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8ADBDC5-09BB-5441-828B-0944121CA7E7}"/>
              </a:ext>
            </a:extLst>
          </p:cNvPr>
          <p:cNvSpPr>
            <a:spLocks noGrp="1"/>
          </p:cNvSpPr>
          <p:nvPr>
            <p:ph type="dt" sz="half" idx="10"/>
          </p:nvPr>
        </p:nvSpPr>
        <p:spPr/>
        <p:txBody>
          <a:bodyPr/>
          <a:lstStyle/>
          <a:p>
            <a:fld id="{9B9C6FCF-81CC-417B-9FE7-4192053ACB29}" type="datetime1">
              <a:rPr lang="de-DE" smtClean="0"/>
              <a:t>13.11.20</a:t>
            </a:fld>
            <a:endParaRPr lang="de-DE"/>
          </a:p>
        </p:txBody>
      </p:sp>
      <p:sp>
        <p:nvSpPr>
          <p:cNvPr id="4" name="Fußzeilenplatzhalter 3">
            <a:extLst>
              <a:ext uri="{FF2B5EF4-FFF2-40B4-BE49-F238E27FC236}">
                <a16:creationId xmlns:a16="http://schemas.microsoft.com/office/drawing/2014/main" id="{B61FDA93-8D01-4D42-AA75-015F0EB138BB}"/>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3FC604E3-4557-A04B-BF17-6EAA528A5A98}"/>
              </a:ext>
            </a:extLst>
          </p:cNvPr>
          <p:cNvSpPr>
            <a:spLocks noGrp="1"/>
          </p:cNvSpPr>
          <p:nvPr>
            <p:ph type="sldNum" sz="quarter" idx="12"/>
          </p:nvPr>
        </p:nvSpPr>
        <p:spPr/>
        <p:txBody>
          <a:bodyPr/>
          <a:lstStyle/>
          <a:p>
            <a:fld id="{EC26C995-391B-2840-AEE5-46B20E750235}" type="slidenum">
              <a:rPr lang="de-DE" smtClean="0"/>
              <a:t>‹#›</a:t>
            </a:fld>
            <a:endParaRPr lang="de-DE"/>
          </a:p>
        </p:txBody>
      </p:sp>
      <p:sp>
        <p:nvSpPr>
          <p:cNvPr id="7" name="Bildplatzhalter 6">
            <a:extLst>
              <a:ext uri="{FF2B5EF4-FFF2-40B4-BE49-F238E27FC236}">
                <a16:creationId xmlns:a16="http://schemas.microsoft.com/office/drawing/2014/main" id="{FCDACDCF-9AAF-174F-845E-0A0CEA63FF05}"/>
              </a:ext>
            </a:extLst>
          </p:cNvPr>
          <p:cNvSpPr>
            <a:spLocks noGrp="1"/>
          </p:cNvSpPr>
          <p:nvPr>
            <p:ph type="pic" sz="quarter" idx="13" hasCustomPrompt="1"/>
          </p:nvPr>
        </p:nvSpPr>
        <p:spPr>
          <a:xfrm>
            <a:off x="6824663" y="2063750"/>
            <a:ext cx="4616450" cy="3378200"/>
          </a:xfrm>
        </p:spPr>
        <p:txBody>
          <a:bodyPr/>
          <a:lstStyle/>
          <a:p>
            <a:r>
              <a:rPr lang="de-DE" dirty="0"/>
              <a:t>Picture</a:t>
            </a:r>
          </a:p>
        </p:txBody>
      </p:sp>
    </p:spTree>
    <p:extLst>
      <p:ext uri="{BB962C8B-B14F-4D97-AF65-F5344CB8AC3E}">
        <p14:creationId xmlns:p14="http://schemas.microsoft.com/office/powerpoint/2010/main" val="70893287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2203ED17-189F-42E5-8EEE-3CDFD79471F6}" type="datetime1">
              <a:rPr lang="de-DE" smtClean="0"/>
              <a:t>13.11.20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51379585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30808734-764A-4CDD-A2C7-114291915930}" type="datetime1">
              <a:rPr lang="de-DE" smtClean="0"/>
              <a:t>13.11.20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355357436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C5C849E1-01EE-4B2C-A672-CECF6B19EF12}" type="datetime1">
              <a:rPr lang="de-DE" smtClean="0"/>
              <a:t>13.11.20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92937486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A1D52735-1670-4442-A950-6E5EE4CD9FA0}" type="datetime1">
              <a:rPr lang="de-DE" smtClean="0"/>
              <a:t>13.11.20</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204120533"/>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31EB76D1-A3E2-416A-9E4F-8E9D4926B131}" type="datetime1">
              <a:rPr lang="de-DE" smtClean="0"/>
              <a:t>13.11.20</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2818588577"/>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07EBD5-7288-4034-A626-8B43B0039117}" type="datetime1">
              <a:rPr lang="de-DE" smtClean="0"/>
              <a:t>13.11.20</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55852178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1E72D618-DC42-4ED9-99EB-07074907B1BA}" type="datetime1">
              <a:rPr lang="de-DE" smtClean="0"/>
              <a:t>13.11.20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368802097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DC497A66-0FE5-4BF8-A371-B348C9B1F326}" type="datetime1">
              <a:rPr lang="de-DE" smtClean="0"/>
              <a:t>13.11.20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262845468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A91420-24DA-49B7-BB80-F60C9ACCE8A4}" type="datetime1">
              <a:rPr lang="de-DE" smtClean="0"/>
              <a:t>13.11.20</a:t>
            </a:fld>
            <a:endParaRPr lang="de-D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26C995-391B-2840-AEE5-46B20E750235}" type="slidenum">
              <a:rPr lang="de-DE" smtClean="0"/>
              <a:t>‹#›</a:t>
            </a:fld>
            <a:endParaRPr lang="de-DE"/>
          </a:p>
        </p:txBody>
      </p:sp>
    </p:spTree>
    <p:extLst>
      <p:ext uri="{BB962C8B-B14F-4D97-AF65-F5344CB8AC3E}">
        <p14:creationId xmlns:p14="http://schemas.microsoft.com/office/powerpoint/2010/main" val="349955881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ransition spd="slow">
    <p:push dir="u"/>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image" Target="../media/image3.jpeg"/><Relationship Id="rId7" Type="http://schemas.openxmlformats.org/officeDocument/2006/relationships/hyperlink" Target="https://www.flickr.com/photos/sauer-thompson/8360869046"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hyperlink" Target="https://pixabay.com/en/big-tree-nature-summer-environment-888758/" TargetMode="External"/><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image" Target="../media/image3.jpeg"/><Relationship Id="rId7" Type="http://schemas.openxmlformats.org/officeDocument/2006/relationships/hyperlink" Target="https://www.flickr.com/photos/sauer-thompson/8360869046"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hyperlink" Target="https://pixabay.com/en/big-tree-nature-summer-environment-888758/" TargetMode="External"/><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image" Target="../media/image3.jpeg"/><Relationship Id="rId7" Type="http://schemas.openxmlformats.org/officeDocument/2006/relationships/hyperlink" Target="https://www.flickr.com/photos/sauer-thompson/8360869046"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hyperlink" Target="https://pixabay.com/en/big-tree-nature-summer-environment-888758/" TargetMode="External"/><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hyperlink" Target="https://www.menti.co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3.sv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creativecommons.org/licenses/by/3.0/" TargetMode="External"/><Relationship Id="rId5" Type="http://schemas.openxmlformats.org/officeDocument/2006/relationships/hyperlink" Target="https://uminntilt.wordpress.com/2015/09/14/celebrating-and-going-public-with-pedagogical-innovations/" TargetMode="External"/><Relationship Id="rId4" Type="http://schemas.openxmlformats.org/officeDocument/2006/relationships/image" Target="../media/image17.jp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3.sv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s://creativecommons.org/licenses/by-nc-sa/3.0/" TargetMode="External"/><Relationship Id="rId5" Type="http://schemas.openxmlformats.org/officeDocument/2006/relationships/hyperlink" Target="http://www.widerembraces.org/" TargetMode="Externa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hyperlink" Target="https://be-rural.eu/innovation-regions/"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hyperlink" Target="https://www.menti.co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creativecommons.org/licenses/by-nc-sa/3.0/" TargetMode="External"/><Relationship Id="rId5" Type="http://schemas.openxmlformats.org/officeDocument/2006/relationships/hyperlink" Target="http://www.widerembraces.org/" TargetMode="Externa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creativecommons.org/licenses/by-nc-sa/3.0/" TargetMode="External"/><Relationship Id="rId4" Type="http://schemas.openxmlformats.org/officeDocument/2006/relationships/hyperlink" Target="http://www.widerembraces.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hyperlink" Target="https://commons.wikimedia.org/wiki/File:Sustainability-diagram-v4.gi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3144033" y="0"/>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D65089E2-1373-C34D-B297-36013F08ED63}"/>
              </a:ext>
            </a:extLst>
          </p:cNvPr>
          <p:cNvSpPr txBox="1"/>
          <p:nvPr/>
        </p:nvSpPr>
        <p:spPr>
          <a:xfrm>
            <a:off x="3484185" y="1330915"/>
            <a:ext cx="8707815" cy="1569660"/>
          </a:xfrm>
          <a:prstGeom prst="rect">
            <a:avLst/>
          </a:prstGeom>
          <a:noFill/>
        </p:spPr>
        <p:txBody>
          <a:bodyPr wrap="square" rtlCol="0" anchor="t">
            <a:spAutoFit/>
          </a:bodyPr>
          <a:lstStyle/>
          <a:p>
            <a:r>
              <a:rPr lang="en-GB" sz="4800" dirty="0">
                <a:solidFill>
                  <a:srgbClr val="FFED00"/>
                </a:solidFill>
                <a:latin typeface="Roboto Light" panose="02000000000000000000" pitchFamily="2" charset="0"/>
                <a:ea typeface="Roboto Light" panose="02000000000000000000" pitchFamily="2" charset="0"/>
                <a:cs typeface="Arial"/>
              </a:rPr>
              <a:t>Key principles of sustainability and links to bioeconomy</a:t>
            </a: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a:stretch>
            <a:fillRect/>
          </a:stretch>
        </p:blipFill>
        <p:spPr>
          <a:xfrm>
            <a:off x="194594" y="24441"/>
            <a:ext cx="2069841" cy="1544253"/>
          </a:xfrm>
          <a:prstGeom prst="rect">
            <a:avLst/>
          </a:prstGeom>
        </p:spPr>
      </p:pic>
      <p:sp>
        <p:nvSpPr>
          <p:cNvPr id="3" name="Textfeld 2">
            <a:extLst>
              <a:ext uri="{FF2B5EF4-FFF2-40B4-BE49-F238E27FC236}">
                <a16:creationId xmlns:a16="http://schemas.microsoft.com/office/drawing/2014/main" id="{6C3DD885-330E-6B46-BABD-B7F8FC9924B9}"/>
              </a:ext>
            </a:extLst>
          </p:cNvPr>
          <p:cNvSpPr txBox="1"/>
          <p:nvPr/>
        </p:nvSpPr>
        <p:spPr>
          <a:xfrm>
            <a:off x="3659697" y="6332475"/>
            <a:ext cx="4013200" cy="307777"/>
          </a:xfrm>
          <a:prstGeom prst="rect">
            <a:avLst/>
          </a:prstGeom>
          <a:noFill/>
        </p:spPr>
        <p:txBody>
          <a:bodyPr wrap="square" rtlCol="0" anchor="b">
            <a:spAutoFit/>
          </a:bodyPr>
          <a:lstStyle/>
          <a:p>
            <a:r>
              <a:rPr lang="en-GB" sz="1400" dirty="0">
                <a:solidFill>
                  <a:schemeClr val="bg1"/>
                </a:solidFill>
                <a:latin typeface="Roboto" panose="02000000000000000000" pitchFamily="2" charset="0"/>
                <a:ea typeface="Roboto" panose="02000000000000000000" pitchFamily="2" charset="0"/>
                <a:cs typeface="Arial" panose="020B0604020202020204" pitchFamily="34" charset="0"/>
              </a:rPr>
              <a:t>Name of presenter </a:t>
            </a:r>
          </a:p>
        </p:txBody>
      </p:sp>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4"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3139318" y="3492826"/>
            <a:ext cx="9052682" cy="2342748"/>
          </a:xfrm>
          <a:prstGeom prst="rect">
            <a:avLst/>
          </a:prstGeom>
        </p:spPr>
      </p:pic>
    </p:spTree>
    <p:extLst>
      <p:ext uri="{BB962C8B-B14F-4D97-AF65-F5344CB8AC3E}">
        <p14:creationId xmlns:p14="http://schemas.microsoft.com/office/powerpoint/2010/main" val="301993224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55870" y="174791"/>
            <a:ext cx="6036129"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The Sustainability problem</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Rectangle 2"/>
          <p:cNvSpPr/>
          <p:nvPr/>
        </p:nvSpPr>
        <p:spPr>
          <a:xfrm>
            <a:off x="1524495" y="1918519"/>
            <a:ext cx="9164782" cy="3194721"/>
          </a:xfrm>
          <a:prstGeom prst="rect">
            <a:avLst/>
          </a:prstGeom>
        </p:spPr>
        <p:txBody>
          <a:bodyPr wrap="square">
            <a:spAutoFit/>
          </a:bodyPr>
          <a:lstStyle/>
          <a:p>
            <a:pPr defTabSz="762000">
              <a:lnSpc>
                <a:spcPct val="90000"/>
              </a:lnSpc>
            </a:pPr>
            <a:r>
              <a:rPr lang="en-GB" sz="4000" dirty="0">
                <a:solidFill>
                  <a:srgbClr val="0070C0"/>
                </a:solidFill>
                <a:latin typeface="Calibri" pitchFamily="34" charset="0"/>
              </a:rPr>
              <a:t>“Knowledge of the system we deal with is always incomplete.  Surprise is inevitable. Not only is the science incomplete, the system itself is a moving target”. </a:t>
            </a:r>
          </a:p>
          <a:p>
            <a:pPr defTabSz="762000">
              <a:lnSpc>
                <a:spcPct val="90000"/>
              </a:lnSpc>
            </a:pPr>
            <a:endParaRPr lang="en-GB" sz="3200" dirty="0">
              <a:solidFill>
                <a:srgbClr val="E46C0A"/>
              </a:solidFill>
              <a:latin typeface="Calibri" pitchFamily="34" charset="0"/>
            </a:endParaRPr>
          </a:p>
          <a:p>
            <a:pPr defTabSz="762000">
              <a:lnSpc>
                <a:spcPct val="90000"/>
              </a:lnSpc>
            </a:pPr>
            <a:r>
              <a:rPr lang="en-GB" sz="3200" dirty="0">
                <a:latin typeface="Calibri" pitchFamily="34" charset="0"/>
              </a:rPr>
              <a:t>(Hollings 1973, p. 2)</a:t>
            </a:r>
          </a:p>
        </p:txBody>
      </p:sp>
    </p:spTree>
    <p:extLst>
      <p:ext uri="{BB962C8B-B14F-4D97-AF65-F5344CB8AC3E}">
        <p14:creationId xmlns:p14="http://schemas.microsoft.com/office/powerpoint/2010/main" val="4572101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7404" y="1428395"/>
            <a:ext cx="4931037" cy="523220"/>
          </a:xfrm>
          <a:prstGeom prst="rect">
            <a:avLst/>
          </a:prstGeom>
          <a:noFill/>
        </p:spPr>
        <p:txBody>
          <a:bodyPr wrap="square" rtlCol="0" anchor="t">
            <a:spAutoFit/>
          </a:bodyPr>
          <a:lstStyle/>
          <a:p>
            <a:pPr algn="just">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Weak sustainability          Vs </a:t>
            </a:r>
          </a:p>
        </p:txBody>
      </p:sp>
      <p:sp>
        <p:nvSpPr>
          <p:cNvPr id="2" name="Textfeld 1">
            <a:extLst>
              <a:ext uri="{FF2B5EF4-FFF2-40B4-BE49-F238E27FC236}">
                <a16:creationId xmlns:a16="http://schemas.microsoft.com/office/drawing/2014/main" id="{916C075C-E486-8B40-A758-F39602688645}"/>
              </a:ext>
            </a:extLst>
          </p:cNvPr>
          <p:cNvSpPr txBox="1"/>
          <p:nvPr/>
        </p:nvSpPr>
        <p:spPr>
          <a:xfrm>
            <a:off x="5729333" y="86500"/>
            <a:ext cx="6462667"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Weak </a:t>
            </a:r>
            <a:r>
              <a:rPr lang="en-GB" sz="3400" b="1" spc="100">
                <a:solidFill>
                  <a:schemeClr val="bg1"/>
                </a:solidFill>
                <a:latin typeface="Roboto" panose="02000000000000000000" pitchFamily="2" charset="0"/>
                <a:ea typeface="Roboto" panose="02000000000000000000" pitchFamily="2" charset="0"/>
                <a:cs typeface="Arial" panose="020B0604020202020204" pitchFamily="34" charset="0"/>
              </a:rPr>
              <a:t>vs Strong sustainability </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9" name="Rechteck 8">
            <a:extLst>
              <a:ext uri="{FF2B5EF4-FFF2-40B4-BE49-F238E27FC236}">
                <a16:creationId xmlns:a16="http://schemas.microsoft.com/office/drawing/2014/main" id="{F696A0B2-9588-9440-9A8F-A1AE5DD09EAD}"/>
              </a:ext>
            </a:extLst>
          </p:cNvPr>
          <p:cNvSpPr/>
          <p:nvPr/>
        </p:nvSpPr>
        <p:spPr>
          <a:xfrm>
            <a:off x="5976928" y="1248075"/>
            <a:ext cx="5304293" cy="4510717"/>
          </a:xfrm>
          <a:prstGeom prst="rect">
            <a:avLst/>
          </a:prstGeom>
          <a:solidFill>
            <a:srgbClr val="008BDF">
              <a:alpha val="10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1" name="Textfeld 10">
            <a:extLst>
              <a:ext uri="{FF2B5EF4-FFF2-40B4-BE49-F238E27FC236}">
                <a16:creationId xmlns:a16="http://schemas.microsoft.com/office/drawing/2014/main" id="{2CEE3F43-1D49-AC41-9147-A5D867F350CA}"/>
              </a:ext>
            </a:extLst>
          </p:cNvPr>
          <p:cNvSpPr txBox="1"/>
          <p:nvPr/>
        </p:nvSpPr>
        <p:spPr>
          <a:xfrm>
            <a:off x="6159135" y="1399530"/>
            <a:ext cx="4325503" cy="1400383"/>
          </a:xfrm>
          <a:prstGeom prst="rect">
            <a:avLst/>
          </a:prstGeom>
          <a:noFill/>
        </p:spPr>
        <p:txBody>
          <a:bodyPr wrap="square" rtlCol="0" anchor="t">
            <a:spAutoFit/>
          </a:bodyPr>
          <a:lstStyle/>
          <a:p>
            <a:pPr algn="just">
              <a:spcAft>
                <a:spcPts val="600"/>
              </a:spcAft>
              <a:buClr>
                <a:srgbClr val="C00000"/>
              </a:buClr>
              <a:buSzPct val="100000"/>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Strong sustainability </a:t>
            </a:r>
          </a:p>
          <a:p>
            <a:pPr algn="just">
              <a:spcAft>
                <a:spcPts val="2400"/>
              </a:spcAft>
              <a:buClr>
                <a:srgbClr val="C00000"/>
              </a:buClr>
              <a:buSzPct val="100000"/>
            </a:pPr>
            <a:endParaRPr lang="en-GB" sz="1600" dirty="0">
              <a:latin typeface="Roboto" panose="02000000000000000000" pitchFamily="2" charset="0"/>
              <a:ea typeface="Roboto" panose="02000000000000000000" pitchFamily="2" charset="0"/>
              <a:cs typeface="Arial" panose="020B0604020202020204" pitchFamily="34" charset="0"/>
            </a:endParaRPr>
          </a:p>
          <a:p>
            <a:pPr marL="285750" indent="-285750" algn="just">
              <a:spcAft>
                <a:spcPts val="2400"/>
              </a:spcAft>
              <a:buClr>
                <a:srgbClr val="C00000"/>
              </a:buClr>
              <a:buSzPct val="100000"/>
              <a:buFont typeface="Arial" panose="020B0604020202020204" pitchFamily="34" charset="0"/>
              <a:buChar char="•"/>
            </a:pPr>
            <a:endParaRPr lang="en-GB" sz="1600" dirty="0">
              <a:latin typeface="Roboto" panose="02000000000000000000" pitchFamily="2" charset="0"/>
              <a:ea typeface="Roboto" panose="02000000000000000000" pitchFamily="2" charset="0"/>
              <a:cs typeface="Arial" panose="020B0604020202020204" pitchFamily="34" charset="0"/>
            </a:endParaRPr>
          </a:p>
        </p:txBody>
      </p:sp>
      <p:pic>
        <p:nvPicPr>
          <p:cNvPr id="5" name="Picture 4" descr="A large tree in a field&#10;&#10;Description automatically generated">
            <a:extLst>
              <a:ext uri="{FF2B5EF4-FFF2-40B4-BE49-F238E27FC236}">
                <a16:creationId xmlns:a16="http://schemas.microsoft.com/office/drawing/2014/main" id="{E55450C6-B2CF-4A02-8107-D5CF8CA387A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146500" y="1951615"/>
            <a:ext cx="4965148" cy="3723861"/>
          </a:xfrm>
          <a:prstGeom prst="rect">
            <a:avLst/>
          </a:prstGeom>
        </p:spPr>
      </p:pic>
      <p:pic>
        <p:nvPicPr>
          <p:cNvPr id="7" name="Picture 6" descr="A large tree in a field&#10;&#10;Description automatically generated">
            <a:extLst>
              <a:ext uri="{FF2B5EF4-FFF2-40B4-BE49-F238E27FC236}">
                <a16:creationId xmlns:a16="http://schemas.microsoft.com/office/drawing/2014/main" id="{80D44A49-046A-47E5-BF2C-6B4D30583DCF}"/>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81748" y="1876136"/>
            <a:ext cx="5143389" cy="3882656"/>
          </a:xfrm>
          <a:prstGeom prst="rect">
            <a:avLst/>
          </a:prstGeom>
        </p:spPr>
      </p:pic>
      <p:sp>
        <p:nvSpPr>
          <p:cNvPr id="8" name="TextBox 7">
            <a:extLst>
              <a:ext uri="{FF2B5EF4-FFF2-40B4-BE49-F238E27FC236}">
                <a16:creationId xmlns:a16="http://schemas.microsoft.com/office/drawing/2014/main" id="{B12D6651-CE7A-4292-8B62-58577C8A004E}"/>
              </a:ext>
            </a:extLst>
          </p:cNvPr>
          <p:cNvSpPr txBox="1"/>
          <p:nvPr/>
        </p:nvSpPr>
        <p:spPr>
          <a:xfrm>
            <a:off x="1604073" y="5830613"/>
            <a:ext cx="9084854" cy="369332"/>
          </a:xfrm>
          <a:prstGeom prst="rect">
            <a:avLst/>
          </a:prstGeom>
          <a:noFill/>
        </p:spPr>
        <p:txBody>
          <a:bodyPr wrap="square" rtlCol="0">
            <a:spAutoFit/>
          </a:bodyPr>
          <a:lstStyle/>
          <a:p>
            <a:r>
              <a:rPr lang="en-GB" sz="900" dirty="0">
                <a:hlinkClick r:id="rId7" tooltip="https://www.flickr.com/photos/sauer-thompson/8360869046"/>
              </a:rPr>
              <a:t>This Photo</a:t>
            </a:r>
            <a:r>
              <a:rPr lang="en-GB" sz="900" dirty="0"/>
              <a:t> by Unknown Author is licensed under </a:t>
            </a:r>
            <a:r>
              <a:rPr lang="en-GB" sz="900" dirty="0">
                <a:hlinkClick r:id="rId8" tooltip="https://creativecommons.org/licenses/by-nc/3.0/"/>
              </a:rPr>
              <a:t>CC BY-NC</a:t>
            </a:r>
            <a:r>
              <a:rPr lang="en-GB" sz="900" dirty="0"/>
              <a:t>								</a:t>
            </a:r>
            <a:r>
              <a:rPr lang="en-GB" sz="900" dirty="0">
                <a:hlinkClick r:id="rId7" tooltip="https://www.flickr.com/photos/sauer-thompson/8360869046"/>
              </a:rPr>
              <a:t>This Photo</a:t>
            </a:r>
            <a:r>
              <a:rPr lang="en-GB" sz="900" dirty="0"/>
              <a:t> by Unknown Author is licensed under </a:t>
            </a:r>
            <a:r>
              <a:rPr lang="en-GB" sz="900" dirty="0">
                <a:hlinkClick r:id="rId8" tooltip="https://creativecommons.org/licenses/by-nc/3.0/"/>
              </a:rPr>
              <a:t>CC BY-NC</a:t>
            </a:r>
            <a:endParaRPr lang="en-GB" sz="900" dirty="0"/>
          </a:p>
          <a:p>
            <a:endParaRPr lang="en-GB" sz="900" dirty="0"/>
          </a:p>
        </p:txBody>
      </p:sp>
    </p:spTree>
    <p:extLst>
      <p:ext uri="{BB962C8B-B14F-4D97-AF65-F5344CB8AC3E}">
        <p14:creationId xmlns:p14="http://schemas.microsoft.com/office/powerpoint/2010/main" val="30562441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7404" y="1428395"/>
            <a:ext cx="4931037" cy="523220"/>
          </a:xfrm>
          <a:prstGeom prst="rect">
            <a:avLst/>
          </a:prstGeom>
          <a:noFill/>
        </p:spPr>
        <p:txBody>
          <a:bodyPr wrap="square" rtlCol="0" anchor="t">
            <a:spAutoFit/>
          </a:bodyPr>
          <a:lstStyle/>
          <a:p>
            <a:pPr algn="just">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Weak sustainability          Vs </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9" name="Rechteck 8">
            <a:extLst>
              <a:ext uri="{FF2B5EF4-FFF2-40B4-BE49-F238E27FC236}">
                <a16:creationId xmlns:a16="http://schemas.microsoft.com/office/drawing/2014/main" id="{F696A0B2-9588-9440-9A8F-A1AE5DD09EAD}"/>
              </a:ext>
            </a:extLst>
          </p:cNvPr>
          <p:cNvSpPr/>
          <p:nvPr/>
        </p:nvSpPr>
        <p:spPr>
          <a:xfrm>
            <a:off x="5976928" y="1248075"/>
            <a:ext cx="5304293" cy="4510717"/>
          </a:xfrm>
          <a:prstGeom prst="rect">
            <a:avLst/>
          </a:prstGeom>
          <a:solidFill>
            <a:srgbClr val="008BDF">
              <a:alpha val="10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1" name="Textfeld 10">
            <a:extLst>
              <a:ext uri="{FF2B5EF4-FFF2-40B4-BE49-F238E27FC236}">
                <a16:creationId xmlns:a16="http://schemas.microsoft.com/office/drawing/2014/main" id="{2CEE3F43-1D49-AC41-9147-A5D867F350CA}"/>
              </a:ext>
            </a:extLst>
          </p:cNvPr>
          <p:cNvSpPr txBox="1"/>
          <p:nvPr/>
        </p:nvSpPr>
        <p:spPr>
          <a:xfrm>
            <a:off x="6159135" y="1399530"/>
            <a:ext cx="4325503" cy="1400383"/>
          </a:xfrm>
          <a:prstGeom prst="rect">
            <a:avLst/>
          </a:prstGeom>
          <a:noFill/>
        </p:spPr>
        <p:txBody>
          <a:bodyPr wrap="square" rtlCol="0" anchor="t">
            <a:spAutoFit/>
          </a:bodyPr>
          <a:lstStyle/>
          <a:p>
            <a:pPr algn="just">
              <a:spcAft>
                <a:spcPts val="600"/>
              </a:spcAft>
              <a:buClr>
                <a:srgbClr val="C00000"/>
              </a:buClr>
              <a:buSzPct val="100000"/>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Strong sustainability </a:t>
            </a:r>
          </a:p>
          <a:p>
            <a:pPr algn="just">
              <a:spcAft>
                <a:spcPts val="2400"/>
              </a:spcAft>
              <a:buClr>
                <a:srgbClr val="C00000"/>
              </a:buClr>
              <a:buSzPct val="100000"/>
            </a:pPr>
            <a:endParaRPr lang="en-GB" sz="1600" dirty="0">
              <a:latin typeface="Roboto" panose="02000000000000000000" pitchFamily="2" charset="0"/>
              <a:ea typeface="Roboto" panose="02000000000000000000" pitchFamily="2" charset="0"/>
              <a:cs typeface="Arial" panose="020B0604020202020204" pitchFamily="34" charset="0"/>
            </a:endParaRPr>
          </a:p>
          <a:p>
            <a:pPr marL="285750" indent="-285750" algn="just">
              <a:spcAft>
                <a:spcPts val="2400"/>
              </a:spcAft>
              <a:buClr>
                <a:srgbClr val="C00000"/>
              </a:buClr>
              <a:buSzPct val="100000"/>
              <a:buFont typeface="Arial" panose="020B0604020202020204" pitchFamily="34" charset="0"/>
              <a:buChar char="•"/>
            </a:pPr>
            <a:endParaRPr lang="en-GB" sz="1600" dirty="0">
              <a:latin typeface="Roboto" panose="02000000000000000000" pitchFamily="2" charset="0"/>
              <a:ea typeface="Roboto" panose="02000000000000000000" pitchFamily="2" charset="0"/>
              <a:cs typeface="Arial" panose="020B0604020202020204" pitchFamily="34" charset="0"/>
            </a:endParaRPr>
          </a:p>
        </p:txBody>
      </p:sp>
      <p:pic>
        <p:nvPicPr>
          <p:cNvPr id="5" name="Picture 4" descr="A large tree in a field&#10;&#10;Description automatically generated">
            <a:extLst>
              <a:ext uri="{FF2B5EF4-FFF2-40B4-BE49-F238E27FC236}">
                <a16:creationId xmlns:a16="http://schemas.microsoft.com/office/drawing/2014/main" id="{E55450C6-B2CF-4A02-8107-D5CF8CA387A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146500" y="1951615"/>
            <a:ext cx="4965148" cy="3723861"/>
          </a:xfrm>
          <a:prstGeom prst="rect">
            <a:avLst/>
          </a:prstGeom>
        </p:spPr>
      </p:pic>
      <p:pic>
        <p:nvPicPr>
          <p:cNvPr id="7" name="Picture 6" descr="A large tree in a field&#10;&#10;Description automatically generated">
            <a:extLst>
              <a:ext uri="{FF2B5EF4-FFF2-40B4-BE49-F238E27FC236}">
                <a16:creationId xmlns:a16="http://schemas.microsoft.com/office/drawing/2014/main" id="{80D44A49-046A-47E5-BF2C-6B4D30583DCF}"/>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81748" y="1876136"/>
            <a:ext cx="5143389" cy="3882656"/>
          </a:xfrm>
          <a:prstGeom prst="rect">
            <a:avLst/>
          </a:prstGeom>
        </p:spPr>
      </p:pic>
      <p:sp>
        <p:nvSpPr>
          <p:cNvPr id="8" name="TextBox 7">
            <a:extLst>
              <a:ext uri="{FF2B5EF4-FFF2-40B4-BE49-F238E27FC236}">
                <a16:creationId xmlns:a16="http://schemas.microsoft.com/office/drawing/2014/main" id="{B12D6651-CE7A-4292-8B62-58577C8A004E}"/>
              </a:ext>
            </a:extLst>
          </p:cNvPr>
          <p:cNvSpPr txBox="1"/>
          <p:nvPr/>
        </p:nvSpPr>
        <p:spPr>
          <a:xfrm>
            <a:off x="1604073" y="5830613"/>
            <a:ext cx="9084854" cy="369332"/>
          </a:xfrm>
          <a:prstGeom prst="rect">
            <a:avLst/>
          </a:prstGeom>
          <a:noFill/>
        </p:spPr>
        <p:txBody>
          <a:bodyPr wrap="square" rtlCol="0">
            <a:spAutoFit/>
          </a:bodyPr>
          <a:lstStyle/>
          <a:p>
            <a:r>
              <a:rPr lang="en-GB" sz="900" dirty="0">
                <a:hlinkClick r:id="rId7" tooltip="https://www.flickr.com/photos/sauer-thompson/8360869046"/>
              </a:rPr>
              <a:t>This Photo</a:t>
            </a:r>
            <a:r>
              <a:rPr lang="en-GB" sz="900" dirty="0"/>
              <a:t> by Unknown Author is licensed under </a:t>
            </a:r>
            <a:r>
              <a:rPr lang="en-GB" sz="900" dirty="0">
                <a:hlinkClick r:id="rId8" tooltip="https://creativecommons.org/licenses/by-nc/3.0/"/>
              </a:rPr>
              <a:t>CC BY-NC</a:t>
            </a:r>
            <a:r>
              <a:rPr lang="en-GB" sz="900" dirty="0"/>
              <a:t>								</a:t>
            </a:r>
            <a:r>
              <a:rPr lang="en-GB" sz="900" dirty="0">
                <a:hlinkClick r:id="rId7" tooltip="https://www.flickr.com/photos/sauer-thompson/8360869046"/>
              </a:rPr>
              <a:t>This Photo</a:t>
            </a:r>
            <a:r>
              <a:rPr lang="en-GB" sz="900" dirty="0"/>
              <a:t> by Unknown Author is licensed under </a:t>
            </a:r>
            <a:r>
              <a:rPr lang="en-GB" sz="900" dirty="0">
                <a:hlinkClick r:id="rId8" tooltip="https://creativecommons.org/licenses/by-nc/3.0/"/>
              </a:rPr>
              <a:t>CC BY-NC</a:t>
            </a:r>
            <a:endParaRPr lang="en-GB" sz="900" dirty="0"/>
          </a:p>
          <a:p>
            <a:endParaRPr lang="en-GB" sz="900" dirty="0"/>
          </a:p>
        </p:txBody>
      </p:sp>
      <p:sp>
        <p:nvSpPr>
          <p:cNvPr id="3" name="TextBox 2">
            <a:extLst>
              <a:ext uri="{FF2B5EF4-FFF2-40B4-BE49-F238E27FC236}">
                <a16:creationId xmlns:a16="http://schemas.microsoft.com/office/drawing/2014/main" id="{D6302DC2-564C-47B5-B2A2-DDAE2D5E6A27}"/>
              </a:ext>
            </a:extLst>
          </p:cNvPr>
          <p:cNvSpPr txBox="1"/>
          <p:nvPr/>
        </p:nvSpPr>
        <p:spPr>
          <a:xfrm>
            <a:off x="694100" y="2475186"/>
            <a:ext cx="4655817" cy="3108543"/>
          </a:xfrm>
          <a:prstGeom prst="rect">
            <a:avLst/>
          </a:prstGeom>
          <a:solidFill>
            <a:srgbClr val="FFFFFF"/>
          </a:solidFill>
        </p:spPr>
        <p:txBody>
          <a:bodyPr wrap="square" rtlCol="0">
            <a:spAutoFit/>
          </a:bodyPr>
          <a:lstStyle/>
          <a:p>
            <a:pPr algn="just">
              <a:spcAft>
                <a:spcPts val="2400"/>
              </a:spcAft>
            </a:pPr>
            <a:r>
              <a:rPr lang="en-GB" sz="2000" b="1" dirty="0">
                <a:solidFill>
                  <a:srgbClr val="AE0917"/>
                </a:solidFill>
                <a:latin typeface="Roboto" panose="02000000000000000000" pitchFamily="2" charset="0"/>
                <a:ea typeface="Roboto" panose="02000000000000000000" pitchFamily="2" charset="0"/>
                <a:cs typeface="Arial" panose="020B0604020202020204" pitchFamily="34" charset="0"/>
              </a:rPr>
              <a:t>Weak Sustainability</a:t>
            </a:r>
          </a:p>
          <a:p>
            <a:pPr algn="just">
              <a:spcAft>
                <a:spcPts val="2400"/>
              </a:spcAft>
            </a:pPr>
            <a:r>
              <a:rPr lang="en-GB" dirty="0"/>
              <a:t>Weak sustainability allows for the depletion or degradation of natural resources, so long as such depletion is offset by increases in the stocks of other forms of capital (for example, by investing royalties from depleting mineral reserves in factories).</a:t>
            </a:r>
          </a:p>
          <a:p>
            <a:pPr algn="just">
              <a:spcAft>
                <a:spcPts val="2400"/>
              </a:spcAft>
            </a:pPr>
            <a:endPar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sp>
        <p:nvSpPr>
          <p:cNvPr id="14" name="Textfeld 1">
            <a:extLst>
              <a:ext uri="{FF2B5EF4-FFF2-40B4-BE49-F238E27FC236}">
                <a16:creationId xmlns:a16="http://schemas.microsoft.com/office/drawing/2014/main" id="{916C075C-E486-8B40-A758-F39602688645}"/>
              </a:ext>
            </a:extLst>
          </p:cNvPr>
          <p:cNvSpPr txBox="1"/>
          <p:nvPr/>
        </p:nvSpPr>
        <p:spPr>
          <a:xfrm>
            <a:off x="5729333" y="86500"/>
            <a:ext cx="6462667"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Weak </a:t>
            </a:r>
            <a:r>
              <a:rPr lang="en-GB" sz="3400" b="1" spc="100">
                <a:solidFill>
                  <a:schemeClr val="bg1"/>
                </a:solidFill>
                <a:latin typeface="Roboto" panose="02000000000000000000" pitchFamily="2" charset="0"/>
                <a:ea typeface="Roboto" panose="02000000000000000000" pitchFamily="2" charset="0"/>
                <a:cs typeface="Arial" panose="020B0604020202020204" pitchFamily="34" charset="0"/>
              </a:rPr>
              <a:t>vs Strong sustainability </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42641115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7404" y="1428395"/>
            <a:ext cx="4931037" cy="523220"/>
          </a:xfrm>
          <a:prstGeom prst="rect">
            <a:avLst/>
          </a:prstGeom>
          <a:noFill/>
        </p:spPr>
        <p:txBody>
          <a:bodyPr wrap="square" rtlCol="0" anchor="t">
            <a:spAutoFit/>
          </a:bodyPr>
          <a:lstStyle/>
          <a:p>
            <a:pPr algn="just">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Weak sustainability          Vs </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9" name="Rechteck 8">
            <a:extLst>
              <a:ext uri="{FF2B5EF4-FFF2-40B4-BE49-F238E27FC236}">
                <a16:creationId xmlns:a16="http://schemas.microsoft.com/office/drawing/2014/main" id="{F696A0B2-9588-9440-9A8F-A1AE5DD09EAD}"/>
              </a:ext>
            </a:extLst>
          </p:cNvPr>
          <p:cNvSpPr/>
          <p:nvPr/>
        </p:nvSpPr>
        <p:spPr>
          <a:xfrm>
            <a:off x="5976928" y="1248075"/>
            <a:ext cx="5304293" cy="4510717"/>
          </a:xfrm>
          <a:prstGeom prst="rect">
            <a:avLst/>
          </a:prstGeom>
          <a:solidFill>
            <a:srgbClr val="008BDF">
              <a:alpha val="10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1" name="Textfeld 10">
            <a:extLst>
              <a:ext uri="{FF2B5EF4-FFF2-40B4-BE49-F238E27FC236}">
                <a16:creationId xmlns:a16="http://schemas.microsoft.com/office/drawing/2014/main" id="{2CEE3F43-1D49-AC41-9147-A5D867F350CA}"/>
              </a:ext>
            </a:extLst>
          </p:cNvPr>
          <p:cNvSpPr txBox="1"/>
          <p:nvPr/>
        </p:nvSpPr>
        <p:spPr>
          <a:xfrm>
            <a:off x="6159135" y="1399530"/>
            <a:ext cx="4325503" cy="1400383"/>
          </a:xfrm>
          <a:prstGeom prst="rect">
            <a:avLst/>
          </a:prstGeom>
          <a:noFill/>
        </p:spPr>
        <p:txBody>
          <a:bodyPr wrap="square" rtlCol="0" anchor="t">
            <a:spAutoFit/>
          </a:bodyPr>
          <a:lstStyle/>
          <a:p>
            <a:pPr algn="just">
              <a:spcAft>
                <a:spcPts val="600"/>
              </a:spcAft>
              <a:buClr>
                <a:srgbClr val="C00000"/>
              </a:buClr>
              <a:buSzPct val="100000"/>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Strong sustainability </a:t>
            </a:r>
          </a:p>
          <a:p>
            <a:pPr algn="just">
              <a:spcAft>
                <a:spcPts val="2400"/>
              </a:spcAft>
              <a:buClr>
                <a:srgbClr val="C00000"/>
              </a:buClr>
              <a:buSzPct val="100000"/>
            </a:pPr>
            <a:endParaRPr lang="en-GB" sz="1600" dirty="0">
              <a:latin typeface="Roboto" panose="02000000000000000000" pitchFamily="2" charset="0"/>
              <a:ea typeface="Roboto" panose="02000000000000000000" pitchFamily="2" charset="0"/>
              <a:cs typeface="Arial" panose="020B0604020202020204" pitchFamily="34" charset="0"/>
            </a:endParaRPr>
          </a:p>
          <a:p>
            <a:pPr marL="285750" indent="-285750" algn="just">
              <a:spcAft>
                <a:spcPts val="2400"/>
              </a:spcAft>
              <a:buClr>
                <a:srgbClr val="C00000"/>
              </a:buClr>
              <a:buSzPct val="100000"/>
              <a:buFont typeface="Arial" panose="020B0604020202020204" pitchFamily="34" charset="0"/>
              <a:buChar char="•"/>
            </a:pPr>
            <a:endParaRPr lang="en-GB" sz="1600" dirty="0">
              <a:latin typeface="Roboto" panose="02000000000000000000" pitchFamily="2" charset="0"/>
              <a:ea typeface="Roboto" panose="02000000000000000000" pitchFamily="2" charset="0"/>
              <a:cs typeface="Arial" panose="020B0604020202020204" pitchFamily="34" charset="0"/>
            </a:endParaRPr>
          </a:p>
        </p:txBody>
      </p:sp>
      <p:pic>
        <p:nvPicPr>
          <p:cNvPr id="5" name="Picture 4" descr="A large tree in a field&#10;&#10;Description automatically generated">
            <a:extLst>
              <a:ext uri="{FF2B5EF4-FFF2-40B4-BE49-F238E27FC236}">
                <a16:creationId xmlns:a16="http://schemas.microsoft.com/office/drawing/2014/main" id="{E55450C6-B2CF-4A02-8107-D5CF8CA387A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146500" y="1951615"/>
            <a:ext cx="4965148" cy="3723861"/>
          </a:xfrm>
          <a:prstGeom prst="rect">
            <a:avLst/>
          </a:prstGeom>
        </p:spPr>
      </p:pic>
      <p:pic>
        <p:nvPicPr>
          <p:cNvPr id="7" name="Picture 6" descr="A large tree in a field&#10;&#10;Description automatically generated">
            <a:extLst>
              <a:ext uri="{FF2B5EF4-FFF2-40B4-BE49-F238E27FC236}">
                <a16:creationId xmlns:a16="http://schemas.microsoft.com/office/drawing/2014/main" id="{80D44A49-046A-47E5-BF2C-6B4D30583DCF}"/>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81748" y="1876136"/>
            <a:ext cx="5143389" cy="3882656"/>
          </a:xfrm>
          <a:prstGeom prst="rect">
            <a:avLst/>
          </a:prstGeom>
        </p:spPr>
      </p:pic>
      <p:sp>
        <p:nvSpPr>
          <p:cNvPr id="8" name="TextBox 7">
            <a:extLst>
              <a:ext uri="{FF2B5EF4-FFF2-40B4-BE49-F238E27FC236}">
                <a16:creationId xmlns:a16="http://schemas.microsoft.com/office/drawing/2014/main" id="{B12D6651-CE7A-4292-8B62-58577C8A004E}"/>
              </a:ext>
            </a:extLst>
          </p:cNvPr>
          <p:cNvSpPr txBox="1"/>
          <p:nvPr/>
        </p:nvSpPr>
        <p:spPr>
          <a:xfrm>
            <a:off x="1604073" y="5830613"/>
            <a:ext cx="9084854" cy="369332"/>
          </a:xfrm>
          <a:prstGeom prst="rect">
            <a:avLst/>
          </a:prstGeom>
          <a:noFill/>
        </p:spPr>
        <p:txBody>
          <a:bodyPr wrap="square" rtlCol="0">
            <a:spAutoFit/>
          </a:bodyPr>
          <a:lstStyle/>
          <a:p>
            <a:r>
              <a:rPr lang="en-GB" sz="900" dirty="0">
                <a:hlinkClick r:id="rId7" tooltip="https://www.flickr.com/photos/sauer-thompson/8360869046"/>
              </a:rPr>
              <a:t>This Photo</a:t>
            </a:r>
            <a:r>
              <a:rPr lang="en-GB" sz="900" dirty="0"/>
              <a:t> by Unknown Author is licensed under </a:t>
            </a:r>
            <a:r>
              <a:rPr lang="en-GB" sz="900" dirty="0">
                <a:hlinkClick r:id="rId8" tooltip="https://creativecommons.org/licenses/by-nc/3.0/"/>
              </a:rPr>
              <a:t>CC BY-NC</a:t>
            </a:r>
            <a:r>
              <a:rPr lang="en-GB" sz="900" dirty="0"/>
              <a:t>								</a:t>
            </a:r>
            <a:r>
              <a:rPr lang="en-GB" sz="900" dirty="0">
                <a:hlinkClick r:id="rId7" tooltip="https://www.flickr.com/photos/sauer-thompson/8360869046"/>
              </a:rPr>
              <a:t>This Photo</a:t>
            </a:r>
            <a:r>
              <a:rPr lang="en-GB" sz="900" dirty="0"/>
              <a:t> by Unknown Author is licensed under </a:t>
            </a:r>
            <a:r>
              <a:rPr lang="en-GB" sz="900" dirty="0">
                <a:hlinkClick r:id="rId8" tooltip="https://creativecommons.org/licenses/by-nc/3.0/"/>
              </a:rPr>
              <a:t>CC BY-NC</a:t>
            </a:r>
            <a:endParaRPr lang="en-GB" sz="900" dirty="0"/>
          </a:p>
          <a:p>
            <a:endParaRPr lang="en-GB" sz="900" dirty="0"/>
          </a:p>
        </p:txBody>
      </p:sp>
      <p:sp>
        <p:nvSpPr>
          <p:cNvPr id="3" name="TextBox 2">
            <a:extLst>
              <a:ext uri="{FF2B5EF4-FFF2-40B4-BE49-F238E27FC236}">
                <a16:creationId xmlns:a16="http://schemas.microsoft.com/office/drawing/2014/main" id="{D6302DC2-564C-47B5-B2A2-DDAE2D5E6A27}"/>
              </a:ext>
            </a:extLst>
          </p:cNvPr>
          <p:cNvSpPr txBox="1"/>
          <p:nvPr/>
        </p:nvSpPr>
        <p:spPr>
          <a:xfrm>
            <a:off x="694100" y="2475186"/>
            <a:ext cx="4655817" cy="2923877"/>
          </a:xfrm>
          <a:prstGeom prst="rect">
            <a:avLst/>
          </a:prstGeom>
          <a:solidFill>
            <a:srgbClr val="FFFFFF"/>
          </a:solidFill>
        </p:spPr>
        <p:txBody>
          <a:bodyPr wrap="square" rtlCol="0">
            <a:spAutoFit/>
          </a:bodyPr>
          <a:lstStyle/>
          <a:p>
            <a:pPr algn="just">
              <a:spcAft>
                <a:spcPts val="2400"/>
              </a:spcAft>
            </a:pPr>
            <a:r>
              <a:rPr lang="en-GB" sz="2000" b="1" dirty="0">
                <a:solidFill>
                  <a:srgbClr val="AE0917"/>
                </a:solidFill>
                <a:latin typeface="Roboto" panose="02000000000000000000" pitchFamily="2" charset="0"/>
                <a:ea typeface="Roboto" panose="02000000000000000000" pitchFamily="2" charset="0"/>
                <a:cs typeface="Arial" panose="020B0604020202020204" pitchFamily="34" charset="0"/>
              </a:rPr>
              <a:t>Weak Sustainability</a:t>
            </a:r>
          </a:p>
          <a:p>
            <a:pPr algn="just">
              <a:spcAft>
                <a:spcPts val="2400"/>
              </a:spcAft>
            </a:pPr>
            <a:r>
              <a:rPr lang="en-GB" dirty="0"/>
              <a:t>Assumes that manufacture capital is of equal value, can take the place, of natural capital. Weak sustainability allows for the depletion or degradation of natural resources, so long as such depletion is replaced by increases in human-made capital (for example, by investing royalties from depleting mineral reserves in factories). </a:t>
            </a:r>
            <a:r>
              <a:rPr lang="en-GB" b="1" dirty="0"/>
              <a:t>It allows trade-offs.</a:t>
            </a:r>
          </a:p>
        </p:txBody>
      </p:sp>
      <p:sp>
        <p:nvSpPr>
          <p:cNvPr id="6" name="TextBox 5">
            <a:extLst>
              <a:ext uri="{FF2B5EF4-FFF2-40B4-BE49-F238E27FC236}">
                <a16:creationId xmlns:a16="http://schemas.microsoft.com/office/drawing/2014/main" id="{11ED0D20-CCF4-4C84-B383-7E300807A085}"/>
              </a:ext>
            </a:extLst>
          </p:cNvPr>
          <p:cNvSpPr txBox="1"/>
          <p:nvPr/>
        </p:nvSpPr>
        <p:spPr>
          <a:xfrm>
            <a:off x="6423144" y="2452102"/>
            <a:ext cx="4516884" cy="2970044"/>
          </a:xfrm>
          <a:prstGeom prst="rect">
            <a:avLst/>
          </a:prstGeom>
          <a:solidFill>
            <a:schemeClr val="bg1"/>
          </a:solidFill>
        </p:spPr>
        <p:txBody>
          <a:bodyPr wrap="square" rtlCol="0">
            <a:spAutoFit/>
          </a:bodyPr>
          <a:lstStyle/>
          <a:p>
            <a:pPr algn="just">
              <a:spcAft>
                <a:spcPts val="600"/>
              </a:spcAft>
              <a:buClr>
                <a:srgbClr val="C00000"/>
              </a:buClr>
              <a:buSzPct val="100000"/>
            </a:pPr>
            <a:r>
              <a:rPr lang="en-GB" sz="2000" b="1" dirty="0">
                <a:solidFill>
                  <a:srgbClr val="AE0917"/>
                </a:solidFill>
                <a:latin typeface="Roboto" panose="02000000000000000000" pitchFamily="2" charset="0"/>
                <a:ea typeface="Roboto" panose="02000000000000000000" pitchFamily="2" charset="0"/>
                <a:cs typeface="Arial" panose="020B0604020202020204" pitchFamily="34" charset="0"/>
              </a:rPr>
              <a:t>Strong sustainability</a:t>
            </a:r>
          </a:p>
          <a:p>
            <a:pPr algn="just">
              <a:spcAft>
                <a:spcPts val="600"/>
              </a:spcAft>
              <a:buClr>
                <a:srgbClr val="C00000"/>
              </a:buClr>
              <a:buSzPct val="100000"/>
            </a:pPr>
            <a:r>
              <a:rPr lang="en-GB" dirty="0"/>
              <a:t>Strong sustainability requires that all forms of capital must be maintained independently of one another. Existing natural stocks must be retained, for example timber stocks, as the functions they perform cannot be replaced. It limits the substitution of environmental capital by human-made capital and allocates some resources as critical natural capital (stock) to survival. </a:t>
            </a:r>
            <a:r>
              <a:rPr lang="en-GB" b="1" dirty="0"/>
              <a:t>It imposes thresholds.</a:t>
            </a:r>
          </a:p>
        </p:txBody>
      </p:sp>
      <p:sp>
        <p:nvSpPr>
          <p:cNvPr id="17" name="Textfeld 1">
            <a:extLst>
              <a:ext uri="{FF2B5EF4-FFF2-40B4-BE49-F238E27FC236}">
                <a16:creationId xmlns:a16="http://schemas.microsoft.com/office/drawing/2014/main" id="{916C075C-E486-8B40-A758-F39602688645}"/>
              </a:ext>
            </a:extLst>
          </p:cNvPr>
          <p:cNvSpPr txBox="1"/>
          <p:nvPr/>
        </p:nvSpPr>
        <p:spPr>
          <a:xfrm>
            <a:off x="5729333" y="86500"/>
            <a:ext cx="6462667"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Weak </a:t>
            </a:r>
            <a:r>
              <a:rPr lang="en-GB" sz="3400" b="1" spc="100">
                <a:solidFill>
                  <a:schemeClr val="bg1"/>
                </a:solidFill>
                <a:latin typeface="Roboto" panose="02000000000000000000" pitchFamily="2" charset="0"/>
                <a:ea typeface="Roboto" panose="02000000000000000000" pitchFamily="2" charset="0"/>
                <a:cs typeface="Arial" panose="020B0604020202020204" pitchFamily="34" charset="0"/>
              </a:rPr>
              <a:t>vs Strong sustainability </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6259516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TextBox 2">
            <a:extLst>
              <a:ext uri="{FF2B5EF4-FFF2-40B4-BE49-F238E27FC236}">
                <a16:creationId xmlns:a16="http://schemas.microsoft.com/office/drawing/2014/main" id="{8FDC1091-7D2A-46EE-8E6E-646DD506FC99}"/>
              </a:ext>
            </a:extLst>
          </p:cNvPr>
          <p:cNvSpPr txBox="1"/>
          <p:nvPr/>
        </p:nvSpPr>
        <p:spPr>
          <a:xfrm>
            <a:off x="792773" y="2061278"/>
            <a:ext cx="10628226" cy="2554545"/>
          </a:xfrm>
          <a:prstGeom prst="rect">
            <a:avLst/>
          </a:prstGeom>
          <a:noFill/>
        </p:spPr>
        <p:txBody>
          <a:bodyPr wrap="square" rtlCol="0">
            <a:spAutoFit/>
          </a:bodyPr>
          <a:lstStyle/>
          <a:p>
            <a:pPr algn="ctr"/>
            <a:r>
              <a:rPr lang="en-GB" sz="4000" b="1" dirty="0">
                <a:solidFill>
                  <a:schemeClr val="accent1"/>
                </a:solidFill>
              </a:rPr>
              <a:t>A weak sustainability approach considers that human-made and natural capital are substitutable in the long term, whilst supporters of strong sustainability believe they are not.</a:t>
            </a:r>
          </a:p>
        </p:txBody>
      </p:sp>
      <p:sp>
        <p:nvSpPr>
          <p:cNvPr id="9" name="Textfeld 1">
            <a:extLst>
              <a:ext uri="{FF2B5EF4-FFF2-40B4-BE49-F238E27FC236}">
                <a16:creationId xmlns:a16="http://schemas.microsoft.com/office/drawing/2014/main" id="{916C075C-E486-8B40-A758-F39602688645}"/>
              </a:ext>
            </a:extLst>
          </p:cNvPr>
          <p:cNvSpPr txBox="1"/>
          <p:nvPr/>
        </p:nvSpPr>
        <p:spPr>
          <a:xfrm>
            <a:off x="5729333" y="86500"/>
            <a:ext cx="6462667"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Weak </a:t>
            </a:r>
            <a:r>
              <a:rPr lang="en-GB" sz="3400" b="1" spc="100">
                <a:solidFill>
                  <a:schemeClr val="bg1"/>
                </a:solidFill>
                <a:latin typeface="Roboto" panose="02000000000000000000" pitchFamily="2" charset="0"/>
                <a:ea typeface="Roboto" panose="02000000000000000000" pitchFamily="2" charset="0"/>
                <a:cs typeface="Arial" panose="020B0604020202020204" pitchFamily="34" charset="0"/>
              </a:rPr>
              <a:t>vs Strong sustainability </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05269750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5909734" y="174791"/>
            <a:ext cx="5958612"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Tragedy of the Commons</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grpSp>
        <p:nvGrpSpPr>
          <p:cNvPr id="72" name="Group 71">
            <a:extLst>
              <a:ext uri="{FF2B5EF4-FFF2-40B4-BE49-F238E27FC236}">
                <a16:creationId xmlns:a16="http://schemas.microsoft.com/office/drawing/2014/main" id="{ADDA429A-5440-469D-AD9D-B405F14371AE}"/>
              </a:ext>
            </a:extLst>
          </p:cNvPr>
          <p:cNvGrpSpPr/>
          <p:nvPr/>
        </p:nvGrpSpPr>
        <p:grpSpPr>
          <a:xfrm>
            <a:off x="0" y="1865525"/>
            <a:ext cx="4108527" cy="3826947"/>
            <a:chOff x="7238028" y="1419034"/>
            <a:chExt cx="4108527" cy="3826947"/>
          </a:xfrm>
        </p:grpSpPr>
        <p:grpSp>
          <p:nvGrpSpPr>
            <p:cNvPr id="51" name="Group 50">
              <a:extLst>
                <a:ext uri="{FF2B5EF4-FFF2-40B4-BE49-F238E27FC236}">
                  <a16:creationId xmlns:a16="http://schemas.microsoft.com/office/drawing/2014/main" id="{DFD07EFA-D32B-4F47-A41B-27D6708D7CC7}"/>
                </a:ext>
              </a:extLst>
            </p:cNvPr>
            <p:cNvGrpSpPr/>
            <p:nvPr/>
          </p:nvGrpSpPr>
          <p:grpSpPr>
            <a:xfrm>
              <a:off x="7238028" y="1419034"/>
              <a:ext cx="4108527" cy="3826947"/>
              <a:chOff x="-1805742" y="1794535"/>
              <a:chExt cx="4108527" cy="3826947"/>
            </a:xfrm>
          </p:grpSpPr>
          <p:sp>
            <p:nvSpPr>
              <p:cNvPr id="52" name="Rectangle 51">
                <a:extLst>
                  <a:ext uri="{FF2B5EF4-FFF2-40B4-BE49-F238E27FC236}">
                    <a16:creationId xmlns:a16="http://schemas.microsoft.com/office/drawing/2014/main" id="{88D27DED-2F5F-448A-87BE-BF16B12F23A0}"/>
                  </a:ext>
                </a:extLst>
              </p:cNvPr>
              <p:cNvSpPr/>
              <p:nvPr/>
            </p:nvSpPr>
            <p:spPr>
              <a:xfrm>
                <a:off x="-1805742" y="1794535"/>
                <a:ext cx="4108527" cy="38269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Rectangle 52">
                <a:extLst>
                  <a:ext uri="{FF2B5EF4-FFF2-40B4-BE49-F238E27FC236}">
                    <a16:creationId xmlns:a16="http://schemas.microsoft.com/office/drawing/2014/main" id="{6A6526E4-CA24-44BA-834F-4D46F3BCB21B}"/>
                  </a:ext>
                </a:extLst>
              </p:cNvPr>
              <p:cNvSpPr/>
              <p:nvPr/>
            </p:nvSpPr>
            <p:spPr>
              <a:xfrm>
                <a:off x="-1589809" y="2213103"/>
                <a:ext cx="3719945" cy="2764142"/>
              </a:xfrm>
              <a:prstGeom prst="rect">
                <a:avLst/>
              </a:prstGeom>
              <a:solidFill>
                <a:srgbClr val="0BE9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0" name="TextBox 69">
              <a:extLst>
                <a:ext uri="{FF2B5EF4-FFF2-40B4-BE49-F238E27FC236}">
                  <a16:creationId xmlns:a16="http://schemas.microsoft.com/office/drawing/2014/main" id="{369926CF-CBE2-46EC-BCE9-1902C86D0755}"/>
                </a:ext>
              </a:extLst>
            </p:cNvPr>
            <p:cNvSpPr txBox="1"/>
            <p:nvPr/>
          </p:nvSpPr>
          <p:spPr>
            <a:xfrm>
              <a:off x="8592638" y="1456596"/>
              <a:ext cx="2416566" cy="369332"/>
            </a:xfrm>
            <a:prstGeom prst="rect">
              <a:avLst/>
            </a:prstGeom>
            <a:noFill/>
          </p:spPr>
          <p:txBody>
            <a:bodyPr wrap="square" rtlCol="0">
              <a:spAutoFit/>
            </a:bodyPr>
            <a:lstStyle/>
            <a:p>
              <a:r>
                <a:rPr lang="en-GB" b="1" dirty="0"/>
                <a:t>The commons</a:t>
              </a:r>
            </a:p>
          </p:txBody>
        </p:sp>
        <p:sp>
          <p:nvSpPr>
            <p:cNvPr id="71" name="TextBox 70">
              <a:extLst>
                <a:ext uri="{FF2B5EF4-FFF2-40B4-BE49-F238E27FC236}">
                  <a16:creationId xmlns:a16="http://schemas.microsoft.com/office/drawing/2014/main" id="{79394A52-6552-4067-A2C8-C6E8741204CA}"/>
                </a:ext>
              </a:extLst>
            </p:cNvPr>
            <p:cNvSpPr txBox="1"/>
            <p:nvPr/>
          </p:nvSpPr>
          <p:spPr>
            <a:xfrm>
              <a:off x="7846569" y="4641812"/>
              <a:ext cx="3216022" cy="369332"/>
            </a:xfrm>
            <a:prstGeom prst="rect">
              <a:avLst/>
            </a:prstGeom>
            <a:noFill/>
          </p:spPr>
          <p:txBody>
            <a:bodyPr wrap="square" rtlCol="0">
              <a:spAutoFit/>
            </a:bodyPr>
            <a:lstStyle/>
            <a:p>
              <a:r>
                <a:rPr lang="en-GB" dirty="0"/>
                <a:t>20 acres of shared grazing land</a:t>
              </a:r>
            </a:p>
          </p:txBody>
        </p:sp>
      </p:grpSp>
      <p:grpSp>
        <p:nvGrpSpPr>
          <p:cNvPr id="75" name="Group 74">
            <a:extLst>
              <a:ext uri="{FF2B5EF4-FFF2-40B4-BE49-F238E27FC236}">
                <a16:creationId xmlns:a16="http://schemas.microsoft.com/office/drawing/2014/main" id="{6FBF4254-92DC-4528-B5E5-2233E7920679}"/>
              </a:ext>
            </a:extLst>
          </p:cNvPr>
          <p:cNvGrpSpPr/>
          <p:nvPr/>
        </p:nvGrpSpPr>
        <p:grpSpPr>
          <a:xfrm>
            <a:off x="3957947" y="1869651"/>
            <a:ext cx="4108527" cy="3868504"/>
            <a:chOff x="2718873" y="1286293"/>
            <a:chExt cx="4108527" cy="3868504"/>
          </a:xfrm>
        </p:grpSpPr>
        <p:grpSp>
          <p:nvGrpSpPr>
            <p:cNvPr id="67" name="Group 66">
              <a:extLst>
                <a:ext uri="{FF2B5EF4-FFF2-40B4-BE49-F238E27FC236}">
                  <a16:creationId xmlns:a16="http://schemas.microsoft.com/office/drawing/2014/main" id="{1F5B5349-A7DF-485A-9899-84AEA961D194}"/>
                </a:ext>
              </a:extLst>
            </p:cNvPr>
            <p:cNvGrpSpPr/>
            <p:nvPr/>
          </p:nvGrpSpPr>
          <p:grpSpPr>
            <a:xfrm>
              <a:off x="2718873" y="1286293"/>
              <a:ext cx="4108527" cy="3826947"/>
              <a:chOff x="2755789" y="1424965"/>
              <a:chExt cx="4108527" cy="3826947"/>
            </a:xfrm>
          </p:grpSpPr>
          <p:grpSp>
            <p:nvGrpSpPr>
              <p:cNvPr id="48" name="Group 47">
                <a:extLst>
                  <a:ext uri="{FF2B5EF4-FFF2-40B4-BE49-F238E27FC236}">
                    <a16:creationId xmlns:a16="http://schemas.microsoft.com/office/drawing/2014/main" id="{AA1FC4B5-A20A-47DE-BACD-0C335BC80147}"/>
                  </a:ext>
                </a:extLst>
              </p:cNvPr>
              <p:cNvGrpSpPr/>
              <p:nvPr/>
            </p:nvGrpSpPr>
            <p:grpSpPr>
              <a:xfrm>
                <a:off x="2755789" y="1424965"/>
                <a:ext cx="4108527" cy="3826947"/>
                <a:chOff x="-1805742" y="1794535"/>
                <a:chExt cx="4108527" cy="3826947"/>
              </a:xfrm>
            </p:grpSpPr>
            <p:sp>
              <p:nvSpPr>
                <p:cNvPr id="49" name="Rectangle 48">
                  <a:extLst>
                    <a:ext uri="{FF2B5EF4-FFF2-40B4-BE49-F238E27FC236}">
                      <a16:creationId xmlns:a16="http://schemas.microsoft.com/office/drawing/2014/main" id="{E4DB0FC2-4F5D-4301-A2E7-622978C8D11B}"/>
                    </a:ext>
                  </a:extLst>
                </p:cNvPr>
                <p:cNvSpPr/>
                <p:nvPr/>
              </p:nvSpPr>
              <p:spPr>
                <a:xfrm>
                  <a:off x="-1805742" y="1794535"/>
                  <a:ext cx="4108527" cy="38269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Rectangle 49">
                  <a:extLst>
                    <a:ext uri="{FF2B5EF4-FFF2-40B4-BE49-F238E27FC236}">
                      <a16:creationId xmlns:a16="http://schemas.microsoft.com/office/drawing/2014/main" id="{65744E08-7DA9-40A3-9D40-7BD159D651DB}"/>
                    </a:ext>
                  </a:extLst>
                </p:cNvPr>
                <p:cNvSpPr/>
                <p:nvPr/>
              </p:nvSpPr>
              <p:spPr>
                <a:xfrm>
                  <a:off x="-1589809" y="2213103"/>
                  <a:ext cx="3719945" cy="2764142"/>
                </a:xfrm>
                <a:prstGeom prst="rect">
                  <a:avLst/>
                </a:prstGeom>
                <a:solidFill>
                  <a:srgbClr val="A2C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54" name="Picture 53">
                <a:extLst>
                  <a:ext uri="{FF2B5EF4-FFF2-40B4-BE49-F238E27FC236}">
                    <a16:creationId xmlns:a16="http://schemas.microsoft.com/office/drawing/2014/main" id="{83C4293E-38EC-4157-860E-D3E4AB8CC9B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3612758" y="2450050"/>
                <a:ext cx="741063" cy="717828"/>
              </a:xfrm>
              <a:prstGeom prst="rect">
                <a:avLst/>
              </a:prstGeom>
            </p:spPr>
          </p:pic>
          <p:pic>
            <p:nvPicPr>
              <p:cNvPr id="55" name="Picture 54">
                <a:extLst>
                  <a:ext uri="{FF2B5EF4-FFF2-40B4-BE49-F238E27FC236}">
                    <a16:creationId xmlns:a16="http://schemas.microsoft.com/office/drawing/2014/main" id="{DC04CA0A-5B8D-48E5-B904-7BC8C820512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4414828" y="2116250"/>
                <a:ext cx="741063" cy="717828"/>
              </a:xfrm>
              <a:prstGeom prst="rect">
                <a:avLst/>
              </a:prstGeom>
            </p:spPr>
          </p:pic>
          <p:pic>
            <p:nvPicPr>
              <p:cNvPr id="56" name="Picture 55">
                <a:extLst>
                  <a:ext uri="{FF2B5EF4-FFF2-40B4-BE49-F238E27FC236}">
                    <a16:creationId xmlns:a16="http://schemas.microsoft.com/office/drawing/2014/main" id="{3BF6FCA6-3671-458D-A2AF-464018B19B2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4233940" y="3774449"/>
                <a:ext cx="741063" cy="717828"/>
              </a:xfrm>
              <a:prstGeom prst="rect">
                <a:avLst/>
              </a:prstGeom>
            </p:spPr>
          </p:pic>
          <p:pic>
            <p:nvPicPr>
              <p:cNvPr id="57" name="Picture 56">
                <a:extLst>
                  <a:ext uri="{FF2B5EF4-FFF2-40B4-BE49-F238E27FC236}">
                    <a16:creationId xmlns:a16="http://schemas.microsoft.com/office/drawing/2014/main" id="{F1AD23E6-3745-45FB-B8DE-74D09BE945E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3201507" y="2928316"/>
                <a:ext cx="741063" cy="717828"/>
              </a:xfrm>
              <a:prstGeom prst="rect">
                <a:avLst/>
              </a:prstGeom>
            </p:spPr>
          </p:pic>
          <p:pic>
            <p:nvPicPr>
              <p:cNvPr id="58" name="Picture 57">
                <a:extLst>
                  <a:ext uri="{FF2B5EF4-FFF2-40B4-BE49-F238E27FC236}">
                    <a16:creationId xmlns:a16="http://schemas.microsoft.com/office/drawing/2014/main" id="{FF6D0F37-DACA-495F-9CAD-8C297167AA8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3041806" y="1771915"/>
                <a:ext cx="741063" cy="717828"/>
              </a:xfrm>
              <a:prstGeom prst="rect">
                <a:avLst/>
              </a:prstGeom>
            </p:spPr>
          </p:pic>
          <p:pic>
            <p:nvPicPr>
              <p:cNvPr id="59" name="Picture 58">
                <a:extLst>
                  <a:ext uri="{FF2B5EF4-FFF2-40B4-BE49-F238E27FC236}">
                    <a16:creationId xmlns:a16="http://schemas.microsoft.com/office/drawing/2014/main" id="{53AABCCE-5CCD-44AC-8C44-D2AF4B3CB4B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5384604" y="2713297"/>
                <a:ext cx="741063" cy="717828"/>
              </a:xfrm>
              <a:prstGeom prst="rect">
                <a:avLst/>
              </a:prstGeom>
            </p:spPr>
          </p:pic>
          <p:pic>
            <p:nvPicPr>
              <p:cNvPr id="60" name="Picture 59">
                <a:extLst>
                  <a:ext uri="{FF2B5EF4-FFF2-40B4-BE49-F238E27FC236}">
                    <a16:creationId xmlns:a16="http://schemas.microsoft.com/office/drawing/2014/main" id="{21022C1C-C149-4469-962D-831DDD8FDA8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4240058" y="3072783"/>
                <a:ext cx="741063" cy="717828"/>
              </a:xfrm>
              <a:prstGeom prst="rect">
                <a:avLst/>
              </a:prstGeom>
            </p:spPr>
          </p:pic>
          <p:pic>
            <p:nvPicPr>
              <p:cNvPr id="61" name="Picture 60">
                <a:extLst>
                  <a:ext uri="{FF2B5EF4-FFF2-40B4-BE49-F238E27FC236}">
                    <a16:creationId xmlns:a16="http://schemas.microsoft.com/office/drawing/2014/main" id="{8B2595DB-7819-4322-9D32-0A50BCF1E4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3126575" y="3653161"/>
                <a:ext cx="741063" cy="717828"/>
              </a:xfrm>
              <a:prstGeom prst="rect">
                <a:avLst/>
              </a:prstGeom>
            </p:spPr>
          </p:pic>
          <p:pic>
            <p:nvPicPr>
              <p:cNvPr id="62" name="Picture 61">
                <a:extLst>
                  <a:ext uri="{FF2B5EF4-FFF2-40B4-BE49-F238E27FC236}">
                    <a16:creationId xmlns:a16="http://schemas.microsoft.com/office/drawing/2014/main" id="{FE9FEBFB-413D-4561-B462-D4196F76361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5734771" y="3752702"/>
                <a:ext cx="741063" cy="717828"/>
              </a:xfrm>
              <a:prstGeom prst="rect">
                <a:avLst/>
              </a:prstGeom>
            </p:spPr>
          </p:pic>
          <p:pic>
            <p:nvPicPr>
              <p:cNvPr id="63" name="Picture 62">
                <a:extLst>
                  <a:ext uri="{FF2B5EF4-FFF2-40B4-BE49-F238E27FC236}">
                    <a16:creationId xmlns:a16="http://schemas.microsoft.com/office/drawing/2014/main" id="{DFF15F0F-ADAF-4FF8-88AA-C10FA4525AF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5154614" y="1885548"/>
                <a:ext cx="741063" cy="717828"/>
              </a:xfrm>
              <a:prstGeom prst="rect">
                <a:avLst/>
              </a:prstGeom>
            </p:spPr>
          </p:pic>
        </p:grpSp>
        <p:sp>
          <p:nvSpPr>
            <p:cNvPr id="73" name="TextBox 72">
              <a:extLst>
                <a:ext uri="{FF2B5EF4-FFF2-40B4-BE49-F238E27FC236}">
                  <a16:creationId xmlns:a16="http://schemas.microsoft.com/office/drawing/2014/main" id="{8670D00A-0D4B-4E71-BAA2-0AD819C47D11}"/>
                </a:ext>
              </a:extLst>
            </p:cNvPr>
            <p:cNvSpPr txBox="1"/>
            <p:nvPr/>
          </p:nvSpPr>
          <p:spPr>
            <a:xfrm>
              <a:off x="3892164" y="1308670"/>
              <a:ext cx="2120296" cy="373815"/>
            </a:xfrm>
            <a:prstGeom prst="rect">
              <a:avLst/>
            </a:prstGeom>
            <a:noFill/>
          </p:spPr>
          <p:txBody>
            <a:bodyPr wrap="square" rtlCol="0">
              <a:spAutoFit/>
            </a:bodyPr>
            <a:lstStyle/>
            <a:p>
              <a:r>
                <a:rPr lang="en-GB" b="1" dirty="0"/>
                <a:t>Sustainable use</a:t>
              </a:r>
            </a:p>
          </p:txBody>
        </p:sp>
        <p:sp>
          <p:nvSpPr>
            <p:cNvPr id="74" name="TextBox 73">
              <a:extLst>
                <a:ext uri="{FF2B5EF4-FFF2-40B4-BE49-F238E27FC236}">
                  <a16:creationId xmlns:a16="http://schemas.microsoft.com/office/drawing/2014/main" id="{A0E41EDB-5F15-4454-86BD-FF4E24042B74}"/>
                </a:ext>
              </a:extLst>
            </p:cNvPr>
            <p:cNvSpPr txBox="1"/>
            <p:nvPr/>
          </p:nvSpPr>
          <p:spPr>
            <a:xfrm>
              <a:off x="3729408" y="4508466"/>
              <a:ext cx="2120296" cy="646331"/>
            </a:xfrm>
            <a:prstGeom prst="rect">
              <a:avLst/>
            </a:prstGeom>
            <a:noFill/>
          </p:spPr>
          <p:txBody>
            <a:bodyPr wrap="square" rtlCol="0">
              <a:spAutoFit/>
            </a:bodyPr>
            <a:lstStyle/>
            <a:p>
              <a:pPr algn="ctr"/>
              <a:r>
                <a:rPr lang="en-GB" dirty="0"/>
                <a:t>10 Cows</a:t>
              </a:r>
              <a:br>
                <a:rPr lang="en-GB" dirty="0"/>
              </a:br>
              <a:r>
                <a:rPr lang="en-GB" dirty="0"/>
                <a:t>(Carrying capacity)</a:t>
              </a:r>
            </a:p>
          </p:txBody>
        </p:sp>
      </p:grpSp>
      <p:grpSp>
        <p:nvGrpSpPr>
          <p:cNvPr id="78" name="Group 77">
            <a:extLst>
              <a:ext uri="{FF2B5EF4-FFF2-40B4-BE49-F238E27FC236}">
                <a16:creationId xmlns:a16="http://schemas.microsoft.com/office/drawing/2014/main" id="{AA7B7EBA-E0C8-4ACF-907F-55DEB960C633}"/>
              </a:ext>
            </a:extLst>
          </p:cNvPr>
          <p:cNvGrpSpPr/>
          <p:nvPr/>
        </p:nvGrpSpPr>
        <p:grpSpPr>
          <a:xfrm>
            <a:off x="7894326" y="1869651"/>
            <a:ext cx="4256187" cy="3826947"/>
            <a:chOff x="-1949082" y="1378979"/>
            <a:chExt cx="4256187" cy="3826947"/>
          </a:xfrm>
        </p:grpSpPr>
        <p:grpSp>
          <p:nvGrpSpPr>
            <p:cNvPr id="69" name="Group 68">
              <a:extLst>
                <a:ext uri="{FF2B5EF4-FFF2-40B4-BE49-F238E27FC236}">
                  <a16:creationId xmlns:a16="http://schemas.microsoft.com/office/drawing/2014/main" id="{37246A13-26CA-481D-BF4A-F608C440953C}"/>
                </a:ext>
              </a:extLst>
            </p:cNvPr>
            <p:cNvGrpSpPr/>
            <p:nvPr/>
          </p:nvGrpSpPr>
          <p:grpSpPr>
            <a:xfrm>
              <a:off x="-1949082" y="1378979"/>
              <a:ext cx="4108527" cy="3826947"/>
              <a:chOff x="-1725158" y="1664074"/>
              <a:chExt cx="4108527" cy="3826947"/>
            </a:xfrm>
          </p:grpSpPr>
          <p:grpSp>
            <p:nvGrpSpPr>
              <p:cNvPr id="21" name="Group 20">
                <a:extLst>
                  <a:ext uri="{FF2B5EF4-FFF2-40B4-BE49-F238E27FC236}">
                    <a16:creationId xmlns:a16="http://schemas.microsoft.com/office/drawing/2014/main" id="{0658F5C3-DF3B-44E5-BB99-530081B0BB0A}"/>
                  </a:ext>
                </a:extLst>
              </p:cNvPr>
              <p:cNvGrpSpPr/>
              <p:nvPr/>
            </p:nvGrpSpPr>
            <p:grpSpPr>
              <a:xfrm>
                <a:off x="-1725158" y="1664074"/>
                <a:ext cx="4108527" cy="3826947"/>
                <a:chOff x="-1805742" y="1794535"/>
                <a:chExt cx="4108527" cy="3826947"/>
              </a:xfrm>
            </p:grpSpPr>
            <p:sp>
              <p:nvSpPr>
                <p:cNvPr id="11" name="Rectangle 10">
                  <a:extLst>
                    <a:ext uri="{FF2B5EF4-FFF2-40B4-BE49-F238E27FC236}">
                      <a16:creationId xmlns:a16="http://schemas.microsoft.com/office/drawing/2014/main" id="{73AFC605-D571-4034-B127-194A0CBA75D6}"/>
                    </a:ext>
                  </a:extLst>
                </p:cNvPr>
                <p:cNvSpPr/>
                <p:nvPr/>
              </p:nvSpPr>
              <p:spPr>
                <a:xfrm>
                  <a:off x="-1805742" y="1794535"/>
                  <a:ext cx="4108527" cy="38269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D28D722B-0D4E-4CD7-9583-1F8A01C588C3}"/>
                    </a:ext>
                  </a:extLst>
                </p:cNvPr>
                <p:cNvSpPr/>
                <p:nvPr/>
              </p:nvSpPr>
              <p:spPr>
                <a:xfrm>
                  <a:off x="-1589809" y="2213103"/>
                  <a:ext cx="3719945" cy="2764142"/>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3" name="Picture 22">
                <a:extLst>
                  <a:ext uri="{FF2B5EF4-FFF2-40B4-BE49-F238E27FC236}">
                    <a16:creationId xmlns:a16="http://schemas.microsoft.com/office/drawing/2014/main" id="{7102EE8B-2D0C-4686-9E78-20BFE1068C6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1303697" y="2082642"/>
                <a:ext cx="741063" cy="717828"/>
              </a:xfrm>
              <a:prstGeom prst="rect">
                <a:avLst/>
              </a:prstGeom>
            </p:spPr>
          </p:pic>
          <p:pic>
            <p:nvPicPr>
              <p:cNvPr id="28" name="Picture 27">
                <a:extLst>
                  <a:ext uri="{FF2B5EF4-FFF2-40B4-BE49-F238E27FC236}">
                    <a16:creationId xmlns:a16="http://schemas.microsoft.com/office/drawing/2014/main" id="{A32AB4C1-C8BB-4759-A234-3518F3CFB15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1488478" y="3995195"/>
                <a:ext cx="741063" cy="717828"/>
              </a:xfrm>
              <a:prstGeom prst="rect">
                <a:avLst/>
              </a:prstGeom>
            </p:spPr>
          </p:pic>
          <p:pic>
            <p:nvPicPr>
              <p:cNvPr id="29" name="Picture 28">
                <a:extLst>
                  <a:ext uri="{FF2B5EF4-FFF2-40B4-BE49-F238E27FC236}">
                    <a16:creationId xmlns:a16="http://schemas.microsoft.com/office/drawing/2014/main" id="{99AE91E0-28BB-4297-A333-3ACCC990436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350031" y="3324406"/>
                <a:ext cx="741063" cy="717828"/>
              </a:xfrm>
              <a:prstGeom prst="rect">
                <a:avLst/>
              </a:prstGeom>
            </p:spPr>
          </p:pic>
          <p:pic>
            <p:nvPicPr>
              <p:cNvPr id="31" name="Picture 30">
                <a:extLst>
                  <a:ext uri="{FF2B5EF4-FFF2-40B4-BE49-F238E27FC236}">
                    <a16:creationId xmlns:a16="http://schemas.microsoft.com/office/drawing/2014/main" id="{139A0642-805C-4A33-A90B-6F2F8B9859C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672247" y="3716722"/>
                <a:ext cx="741063" cy="717828"/>
              </a:xfrm>
              <a:prstGeom prst="rect">
                <a:avLst/>
              </a:prstGeom>
            </p:spPr>
          </p:pic>
          <p:pic>
            <p:nvPicPr>
              <p:cNvPr id="32" name="Picture 31">
                <a:extLst>
                  <a:ext uri="{FF2B5EF4-FFF2-40B4-BE49-F238E27FC236}">
                    <a16:creationId xmlns:a16="http://schemas.microsoft.com/office/drawing/2014/main" id="{A6EB6F6F-CA89-41CF-AEA0-754700A2CA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723378" y="2244462"/>
                <a:ext cx="741063" cy="717828"/>
              </a:xfrm>
              <a:prstGeom prst="rect">
                <a:avLst/>
              </a:prstGeom>
            </p:spPr>
          </p:pic>
          <p:pic>
            <p:nvPicPr>
              <p:cNvPr id="33" name="Picture 32">
                <a:extLst>
                  <a:ext uri="{FF2B5EF4-FFF2-40B4-BE49-F238E27FC236}">
                    <a16:creationId xmlns:a16="http://schemas.microsoft.com/office/drawing/2014/main" id="{75AC0AAF-2679-4BC4-A608-9F2C4AE88D1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645926" y="3056621"/>
                <a:ext cx="741063" cy="717828"/>
              </a:xfrm>
              <a:prstGeom prst="rect">
                <a:avLst/>
              </a:prstGeom>
            </p:spPr>
          </p:pic>
          <p:pic>
            <p:nvPicPr>
              <p:cNvPr id="34" name="Picture 33">
                <a:extLst>
                  <a:ext uri="{FF2B5EF4-FFF2-40B4-BE49-F238E27FC236}">
                    <a16:creationId xmlns:a16="http://schemas.microsoft.com/office/drawing/2014/main" id="{353988D4-011C-4F15-9BE0-9BD38DBBE01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597342" y="2222851"/>
                <a:ext cx="741063" cy="717828"/>
              </a:xfrm>
              <a:prstGeom prst="rect">
                <a:avLst/>
              </a:prstGeom>
            </p:spPr>
          </p:pic>
          <p:pic>
            <p:nvPicPr>
              <p:cNvPr id="35" name="Picture 34">
                <a:extLst>
                  <a:ext uri="{FF2B5EF4-FFF2-40B4-BE49-F238E27FC236}">
                    <a16:creationId xmlns:a16="http://schemas.microsoft.com/office/drawing/2014/main" id="{7B715B54-C29F-4D83-A4AE-7224009C406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1292146" y="2028528"/>
                <a:ext cx="741063" cy="717828"/>
              </a:xfrm>
              <a:prstGeom prst="rect">
                <a:avLst/>
              </a:prstGeom>
            </p:spPr>
          </p:pic>
          <p:pic>
            <p:nvPicPr>
              <p:cNvPr id="36" name="Picture 35">
                <a:extLst>
                  <a:ext uri="{FF2B5EF4-FFF2-40B4-BE49-F238E27FC236}">
                    <a16:creationId xmlns:a16="http://schemas.microsoft.com/office/drawing/2014/main" id="{D6CB261F-CD48-40E4-A405-DE1D4D2C8FB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670519" y="2965492"/>
                <a:ext cx="741063" cy="717828"/>
              </a:xfrm>
              <a:prstGeom prst="rect">
                <a:avLst/>
              </a:prstGeom>
            </p:spPr>
          </p:pic>
          <p:pic>
            <p:nvPicPr>
              <p:cNvPr id="37" name="Picture 36">
                <a:extLst>
                  <a:ext uri="{FF2B5EF4-FFF2-40B4-BE49-F238E27FC236}">
                    <a16:creationId xmlns:a16="http://schemas.microsoft.com/office/drawing/2014/main" id="{A70E1BA4-9B34-4BD0-A335-2259C5C42C4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1201073" y="3855262"/>
                <a:ext cx="741063" cy="717828"/>
              </a:xfrm>
              <a:prstGeom prst="rect">
                <a:avLst/>
              </a:prstGeom>
            </p:spPr>
          </p:pic>
          <p:pic>
            <p:nvPicPr>
              <p:cNvPr id="38" name="Picture 37">
                <a:extLst>
                  <a:ext uri="{FF2B5EF4-FFF2-40B4-BE49-F238E27FC236}">
                    <a16:creationId xmlns:a16="http://schemas.microsoft.com/office/drawing/2014/main" id="{E0D7A99C-1398-482C-8A66-F6347CCD52F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106073" y="3914088"/>
                <a:ext cx="741063" cy="717828"/>
              </a:xfrm>
              <a:prstGeom prst="rect">
                <a:avLst/>
              </a:prstGeom>
            </p:spPr>
          </p:pic>
          <p:pic>
            <p:nvPicPr>
              <p:cNvPr id="39" name="Picture 38">
                <a:extLst>
                  <a:ext uri="{FF2B5EF4-FFF2-40B4-BE49-F238E27FC236}">
                    <a16:creationId xmlns:a16="http://schemas.microsoft.com/office/drawing/2014/main" id="{BB9A4325-AC63-474E-AAC0-AE905B388F1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65833" y="2834078"/>
                <a:ext cx="741063" cy="717828"/>
              </a:xfrm>
              <a:prstGeom prst="rect">
                <a:avLst/>
              </a:prstGeom>
            </p:spPr>
          </p:pic>
          <p:pic>
            <p:nvPicPr>
              <p:cNvPr id="40" name="Picture 39">
                <a:extLst>
                  <a:ext uri="{FF2B5EF4-FFF2-40B4-BE49-F238E27FC236}">
                    <a16:creationId xmlns:a16="http://schemas.microsoft.com/office/drawing/2014/main" id="{48AA3247-0D15-4AD4-9A2C-999438F7613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1483834" y="3317318"/>
                <a:ext cx="741063" cy="717828"/>
              </a:xfrm>
              <a:prstGeom prst="rect">
                <a:avLst/>
              </a:prstGeom>
            </p:spPr>
          </p:pic>
          <p:pic>
            <p:nvPicPr>
              <p:cNvPr id="41" name="Picture 40">
                <a:extLst>
                  <a:ext uri="{FF2B5EF4-FFF2-40B4-BE49-F238E27FC236}">
                    <a16:creationId xmlns:a16="http://schemas.microsoft.com/office/drawing/2014/main" id="{41B498F5-403B-4AD1-A3F5-0E0EBCB5863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1131048" y="2659766"/>
                <a:ext cx="741063" cy="717828"/>
              </a:xfrm>
              <a:prstGeom prst="rect">
                <a:avLst/>
              </a:prstGeom>
            </p:spPr>
          </p:pic>
          <p:pic>
            <p:nvPicPr>
              <p:cNvPr id="42" name="Picture 41">
                <a:extLst>
                  <a:ext uri="{FF2B5EF4-FFF2-40B4-BE49-F238E27FC236}">
                    <a16:creationId xmlns:a16="http://schemas.microsoft.com/office/drawing/2014/main" id="{3184DDD7-CDBE-4002-916C-5A16D3E207E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857508" y="4220322"/>
                <a:ext cx="741063" cy="717828"/>
              </a:xfrm>
              <a:prstGeom prst="rect">
                <a:avLst/>
              </a:prstGeom>
            </p:spPr>
          </p:pic>
          <p:pic>
            <p:nvPicPr>
              <p:cNvPr id="43" name="Picture 42">
                <a:extLst>
                  <a:ext uri="{FF2B5EF4-FFF2-40B4-BE49-F238E27FC236}">
                    <a16:creationId xmlns:a16="http://schemas.microsoft.com/office/drawing/2014/main" id="{3A1936B9-5A22-4C81-A9F2-3D743BBCEC1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1496086" y="3491595"/>
                <a:ext cx="741063" cy="717828"/>
              </a:xfrm>
              <a:prstGeom prst="rect">
                <a:avLst/>
              </a:prstGeom>
            </p:spPr>
          </p:pic>
          <p:pic>
            <p:nvPicPr>
              <p:cNvPr id="44" name="Picture 43">
                <a:extLst>
                  <a:ext uri="{FF2B5EF4-FFF2-40B4-BE49-F238E27FC236}">
                    <a16:creationId xmlns:a16="http://schemas.microsoft.com/office/drawing/2014/main" id="{42420977-09B0-46E5-B782-FC20C7C617E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332563" y="3507803"/>
                <a:ext cx="741063" cy="717828"/>
              </a:xfrm>
              <a:prstGeom prst="rect">
                <a:avLst/>
              </a:prstGeom>
            </p:spPr>
          </p:pic>
          <p:pic>
            <p:nvPicPr>
              <p:cNvPr id="45" name="Picture 44">
                <a:extLst>
                  <a:ext uri="{FF2B5EF4-FFF2-40B4-BE49-F238E27FC236}">
                    <a16:creationId xmlns:a16="http://schemas.microsoft.com/office/drawing/2014/main" id="{FAE9221D-A59D-4723-8D00-95E11B893AA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150958" y="2419141"/>
                <a:ext cx="741063" cy="717828"/>
              </a:xfrm>
              <a:prstGeom prst="rect">
                <a:avLst/>
              </a:prstGeom>
            </p:spPr>
          </p:pic>
          <p:pic>
            <p:nvPicPr>
              <p:cNvPr id="46" name="Picture 45">
                <a:extLst>
                  <a:ext uri="{FF2B5EF4-FFF2-40B4-BE49-F238E27FC236}">
                    <a16:creationId xmlns:a16="http://schemas.microsoft.com/office/drawing/2014/main" id="{0C8E6FA1-98FF-45C3-B29B-0ADCEF8800C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621632" y="4229187"/>
                <a:ext cx="741063" cy="717828"/>
              </a:xfrm>
              <a:prstGeom prst="rect">
                <a:avLst/>
              </a:prstGeom>
            </p:spPr>
          </p:pic>
          <p:pic>
            <p:nvPicPr>
              <p:cNvPr id="47" name="Picture 46">
                <a:extLst>
                  <a:ext uri="{FF2B5EF4-FFF2-40B4-BE49-F238E27FC236}">
                    <a16:creationId xmlns:a16="http://schemas.microsoft.com/office/drawing/2014/main" id="{A5FF7F5D-22E2-4F64-9DA6-A18E4FDEA52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1458106" y="2468255"/>
                <a:ext cx="741063" cy="717828"/>
              </a:xfrm>
              <a:prstGeom prst="rect">
                <a:avLst/>
              </a:prstGeom>
            </p:spPr>
          </p:pic>
        </p:grpSp>
        <p:sp>
          <p:nvSpPr>
            <p:cNvPr id="76" name="TextBox 75">
              <a:extLst>
                <a:ext uri="{FF2B5EF4-FFF2-40B4-BE49-F238E27FC236}">
                  <a16:creationId xmlns:a16="http://schemas.microsoft.com/office/drawing/2014/main" id="{1B424C77-3159-490D-AD42-3679A6F4DF0B}"/>
                </a:ext>
              </a:extLst>
            </p:cNvPr>
            <p:cNvSpPr txBox="1"/>
            <p:nvPr/>
          </p:nvSpPr>
          <p:spPr>
            <a:xfrm>
              <a:off x="-1770135" y="1424965"/>
              <a:ext cx="4077240" cy="369332"/>
            </a:xfrm>
            <a:prstGeom prst="rect">
              <a:avLst/>
            </a:prstGeom>
            <a:noFill/>
          </p:spPr>
          <p:txBody>
            <a:bodyPr wrap="square" rtlCol="0">
              <a:spAutoFit/>
            </a:bodyPr>
            <a:lstStyle/>
            <a:p>
              <a:r>
                <a:rPr lang="en-GB" b="1" dirty="0"/>
                <a:t>Unsustainable use – Depleted resource</a:t>
              </a:r>
            </a:p>
          </p:txBody>
        </p:sp>
        <p:sp>
          <p:nvSpPr>
            <p:cNvPr id="77" name="TextBox 76">
              <a:extLst>
                <a:ext uri="{FF2B5EF4-FFF2-40B4-BE49-F238E27FC236}">
                  <a16:creationId xmlns:a16="http://schemas.microsoft.com/office/drawing/2014/main" id="{306BC49A-C3AD-46AE-BE49-81C8A4CBC66A}"/>
                </a:ext>
              </a:extLst>
            </p:cNvPr>
            <p:cNvSpPr txBox="1"/>
            <p:nvPr/>
          </p:nvSpPr>
          <p:spPr>
            <a:xfrm>
              <a:off x="-1572791" y="4540943"/>
              <a:ext cx="3355944" cy="646331"/>
            </a:xfrm>
            <a:prstGeom prst="rect">
              <a:avLst/>
            </a:prstGeom>
            <a:noFill/>
          </p:spPr>
          <p:txBody>
            <a:bodyPr wrap="square" rtlCol="0">
              <a:spAutoFit/>
            </a:bodyPr>
            <a:lstStyle/>
            <a:p>
              <a:pPr algn="ctr"/>
              <a:r>
                <a:rPr lang="en-GB" dirty="0"/>
                <a:t>20 + Cows </a:t>
              </a:r>
            </a:p>
            <a:p>
              <a:pPr algn="ctr"/>
              <a:r>
                <a:rPr lang="en-GB" dirty="0"/>
                <a:t>(Over the tipping point)</a:t>
              </a:r>
            </a:p>
          </p:txBody>
        </p:sp>
      </p:grpSp>
    </p:spTree>
    <p:extLst>
      <p:ext uri="{BB962C8B-B14F-4D97-AF65-F5344CB8AC3E}">
        <p14:creationId xmlns:p14="http://schemas.microsoft.com/office/powerpoint/2010/main" val="8140265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ppt_x"/>
                                          </p:val>
                                        </p:tav>
                                        <p:tav tm="100000">
                                          <p:val>
                                            <p:strVal val="#ppt_x"/>
                                          </p:val>
                                        </p:tav>
                                      </p:tavLst>
                                    </p:anim>
                                    <p:anim calcmode="lin" valueType="num">
                                      <p:cBhvr additive="base">
                                        <p:cTn id="8"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5"/>
                                        </p:tgtEl>
                                        <p:attrNameLst>
                                          <p:attrName>style.visibility</p:attrName>
                                        </p:attrNameLst>
                                      </p:cBhvr>
                                      <p:to>
                                        <p:strVal val="visible"/>
                                      </p:to>
                                    </p:set>
                                    <p:anim calcmode="lin" valueType="num">
                                      <p:cBhvr additive="base">
                                        <p:cTn id="13" dur="500" fill="hold"/>
                                        <p:tgtEl>
                                          <p:spTgt spid="75"/>
                                        </p:tgtEl>
                                        <p:attrNameLst>
                                          <p:attrName>ppt_x</p:attrName>
                                        </p:attrNameLst>
                                      </p:cBhvr>
                                      <p:tavLst>
                                        <p:tav tm="0">
                                          <p:val>
                                            <p:strVal val="#ppt_x"/>
                                          </p:val>
                                        </p:tav>
                                        <p:tav tm="100000">
                                          <p:val>
                                            <p:strVal val="#ppt_x"/>
                                          </p:val>
                                        </p:tav>
                                      </p:tavLst>
                                    </p:anim>
                                    <p:anim calcmode="lin" valueType="num">
                                      <p:cBhvr additive="base">
                                        <p:cTn id="14"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8"/>
                                        </p:tgtEl>
                                        <p:attrNameLst>
                                          <p:attrName>style.visibility</p:attrName>
                                        </p:attrNameLst>
                                      </p:cBhvr>
                                      <p:to>
                                        <p:strVal val="visible"/>
                                      </p:to>
                                    </p:set>
                                    <p:anim calcmode="lin" valueType="num">
                                      <p:cBhvr additive="base">
                                        <p:cTn id="19" dur="500" fill="hold"/>
                                        <p:tgtEl>
                                          <p:spTgt spid="78"/>
                                        </p:tgtEl>
                                        <p:attrNameLst>
                                          <p:attrName>ppt_x</p:attrName>
                                        </p:attrNameLst>
                                      </p:cBhvr>
                                      <p:tavLst>
                                        <p:tav tm="0">
                                          <p:val>
                                            <p:strVal val="#ppt_x"/>
                                          </p:val>
                                        </p:tav>
                                        <p:tav tm="100000">
                                          <p:val>
                                            <p:strVal val="#ppt_x"/>
                                          </p:val>
                                        </p:tav>
                                      </p:tavLst>
                                    </p:anim>
                                    <p:anim calcmode="lin" valueType="num">
                                      <p:cBhvr additive="base">
                                        <p:cTn id="20"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7404" y="1428395"/>
            <a:ext cx="4931037" cy="4278094"/>
          </a:xfrm>
          <a:prstGeom prst="rect">
            <a:avLst/>
          </a:prstGeom>
          <a:noFill/>
        </p:spPr>
        <p:txBody>
          <a:bodyPr wrap="square" rtlCol="0" anchor="t">
            <a:spAutoFit/>
          </a:bodyPr>
          <a:lstStyle/>
          <a:p>
            <a:pPr algn="just">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Historic examples:</a:t>
            </a:r>
          </a:p>
          <a:p>
            <a:pPr algn="just">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Grand Banks fisheries</a:t>
            </a:r>
          </a:p>
          <a:p>
            <a:pPr algn="just">
              <a:spcAft>
                <a:spcPts val="2400"/>
              </a:spcAft>
            </a:pPr>
            <a:r>
              <a:rPr lang="en-GB" sz="2400" dirty="0"/>
              <a:t>The Grand Banks are fishing grounds off the coast of Newfoundland. </a:t>
            </a:r>
            <a:endParaRPr lang="en-GB" sz="2000" dirty="0">
              <a:latin typeface="+mj-lt"/>
              <a:ea typeface="Roboto" panose="02000000000000000000" pitchFamily="2" charset="0"/>
              <a:cs typeface="Arial" panose="020B0604020202020204" pitchFamily="34" charset="0"/>
            </a:endParaRPr>
          </a:p>
          <a:p>
            <a:pPr algn="just">
              <a:spcAft>
                <a:spcPts val="2400"/>
              </a:spcAft>
            </a:pPr>
            <a:r>
              <a:rPr lang="en-GB" sz="2400" dirty="0"/>
              <a:t>In the 1960s and 1970s, advances in fishing technology meant that more and more cod could be caught. </a:t>
            </a:r>
          </a:p>
          <a:p>
            <a:pPr algn="just">
              <a:spcAft>
                <a:spcPts val="2400"/>
              </a:spcAft>
            </a:pPr>
            <a:endParaRPr lang="en-GB" sz="1600" dirty="0">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06886" y="174791"/>
            <a:ext cx="6036129"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Tragedy of the Commons</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9" name="Rechteck 8">
            <a:extLst>
              <a:ext uri="{FF2B5EF4-FFF2-40B4-BE49-F238E27FC236}">
                <a16:creationId xmlns:a16="http://schemas.microsoft.com/office/drawing/2014/main" id="{F696A0B2-9588-9440-9A8F-A1AE5DD09EAD}"/>
              </a:ext>
            </a:extLst>
          </p:cNvPr>
          <p:cNvSpPr/>
          <p:nvPr/>
        </p:nvSpPr>
        <p:spPr>
          <a:xfrm>
            <a:off x="5976928" y="1248076"/>
            <a:ext cx="5304293" cy="3752550"/>
          </a:xfrm>
          <a:prstGeom prst="rect">
            <a:avLst/>
          </a:prstGeom>
          <a:solidFill>
            <a:srgbClr val="008BDF">
              <a:alpha val="10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GB" sz="2400" dirty="0">
                <a:solidFill>
                  <a:schemeClr val="tx1"/>
                </a:solidFill>
              </a:rPr>
              <a:t>By the 1990s, cod populations were so low that the Grand Banks fishing industry collapsed. </a:t>
            </a:r>
            <a:endParaRPr lang="de-DE" sz="2400" dirty="0">
              <a:solidFill>
                <a:schemeClr val="tx1"/>
              </a:solidFill>
            </a:endParaRPr>
          </a:p>
        </p:txBody>
      </p:sp>
      <p:sp>
        <p:nvSpPr>
          <p:cNvPr id="11" name="Textfeld 10">
            <a:extLst>
              <a:ext uri="{FF2B5EF4-FFF2-40B4-BE49-F238E27FC236}">
                <a16:creationId xmlns:a16="http://schemas.microsoft.com/office/drawing/2014/main" id="{2CEE3F43-1D49-AC41-9147-A5D867F350CA}"/>
              </a:ext>
            </a:extLst>
          </p:cNvPr>
          <p:cNvSpPr txBox="1"/>
          <p:nvPr/>
        </p:nvSpPr>
        <p:spPr>
          <a:xfrm>
            <a:off x="6096000" y="1272023"/>
            <a:ext cx="5043055" cy="661720"/>
          </a:xfrm>
          <a:prstGeom prst="rect">
            <a:avLst/>
          </a:prstGeom>
          <a:noFill/>
        </p:spPr>
        <p:txBody>
          <a:bodyPr wrap="square" rtlCol="0" anchor="t">
            <a:spAutoFit/>
          </a:bodyPr>
          <a:lstStyle/>
          <a:p>
            <a:pPr marL="285750" indent="-285750" algn="just">
              <a:spcAft>
                <a:spcPts val="600"/>
              </a:spcAft>
              <a:buClr>
                <a:srgbClr val="C00000"/>
              </a:buClr>
              <a:buSzPct val="100000"/>
              <a:buFont typeface="Arial" panose="020B0604020202020204" pitchFamily="34" charset="0"/>
              <a:buChar char="•"/>
            </a:pPr>
            <a:endParaRPr lang="en-GB" sz="1600" dirty="0">
              <a:latin typeface="Roboto" panose="02000000000000000000" pitchFamily="2" charset="0"/>
              <a:ea typeface="Roboto" panose="02000000000000000000" pitchFamily="2" charset="0"/>
              <a:cs typeface="Arial" panose="020B0604020202020204" pitchFamily="34" charset="0"/>
            </a:endParaRPr>
          </a:p>
          <a:p>
            <a:pPr marL="285750" indent="-285750" algn="just">
              <a:spcAft>
                <a:spcPts val="2400"/>
              </a:spcAft>
              <a:buClr>
                <a:srgbClr val="C00000"/>
              </a:buClr>
              <a:buSzPct val="100000"/>
              <a:buFont typeface="Arial" panose="020B0604020202020204" pitchFamily="34" charset="0"/>
              <a:buChar char="•"/>
            </a:pPr>
            <a:endParaRPr lang="en-GB" sz="1600" dirty="0">
              <a:latin typeface="Roboto" panose="02000000000000000000" pitchFamily="2" charset="0"/>
              <a:ea typeface="Roboto" panose="02000000000000000000" pitchFamily="2" charset="0"/>
              <a:cs typeface="Arial" panose="020B0604020202020204" pitchFamily="34" charset="0"/>
            </a:endParaRPr>
          </a:p>
        </p:txBody>
      </p:sp>
      <p:pic>
        <p:nvPicPr>
          <p:cNvPr id="7" name="Picture 6">
            <a:extLst>
              <a:ext uri="{FF2B5EF4-FFF2-40B4-BE49-F238E27FC236}">
                <a16:creationId xmlns:a16="http://schemas.microsoft.com/office/drawing/2014/main" id="{89EFB024-EF25-4CA1-BBD5-29B87C940959}"/>
              </a:ext>
            </a:extLst>
          </p:cNvPr>
          <p:cNvPicPr>
            <a:picLocks noChangeAspect="1"/>
          </p:cNvPicPr>
          <p:nvPr/>
        </p:nvPicPr>
        <p:blipFill>
          <a:blip r:embed="rId4"/>
          <a:stretch>
            <a:fillRect/>
          </a:stretch>
        </p:blipFill>
        <p:spPr>
          <a:xfrm>
            <a:off x="3933157" y="5073578"/>
            <a:ext cx="4087541" cy="1660564"/>
          </a:xfrm>
          <a:prstGeom prst="rect">
            <a:avLst/>
          </a:prstGeom>
        </p:spPr>
      </p:pic>
      <p:sp>
        <p:nvSpPr>
          <p:cNvPr id="12" name="TextBox 11">
            <a:extLst>
              <a:ext uri="{FF2B5EF4-FFF2-40B4-BE49-F238E27FC236}">
                <a16:creationId xmlns:a16="http://schemas.microsoft.com/office/drawing/2014/main" id="{40CAF766-AE3C-469F-8CD6-2B557606C6BA}"/>
              </a:ext>
            </a:extLst>
          </p:cNvPr>
          <p:cNvSpPr txBox="1"/>
          <p:nvPr/>
        </p:nvSpPr>
        <p:spPr>
          <a:xfrm>
            <a:off x="11167872" y="6204568"/>
            <a:ext cx="1024128" cy="646331"/>
          </a:xfrm>
          <a:prstGeom prst="rect">
            <a:avLst/>
          </a:prstGeom>
          <a:noFill/>
        </p:spPr>
        <p:txBody>
          <a:bodyPr wrap="square" rtlCol="0">
            <a:spAutoFit/>
          </a:bodyPr>
          <a:lstStyle/>
          <a:p>
            <a:r>
              <a:rPr lang="de-DE" dirty="0">
                <a:solidFill>
                  <a:schemeClr val="tx1">
                    <a:lumMod val="95000"/>
                    <a:lumOff val="5000"/>
                  </a:schemeClr>
                </a:solidFill>
              </a:rPr>
              <a:t>Slide </a:t>
            </a:r>
            <a:fld id="{EC26C995-391B-2840-AEE5-46B20E750235}" type="slidenum">
              <a:rPr lang="de-DE">
                <a:solidFill>
                  <a:schemeClr val="tx1">
                    <a:lumMod val="95000"/>
                    <a:lumOff val="5000"/>
                  </a:schemeClr>
                </a:solidFill>
              </a:rPr>
              <a:pPr/>
              <a:t>16</a:t>
            </a:fld>
            <a:endParaRPr lang="de-DE" dirty="0">
              <a:solidFill>
                <a:schemeClr val="tx1">
                  <a:lumMod val="95000"/>
                  <a:lumOff val="5000"/>
                </a:schemeClr>
              </a:solidFill>
            </a:endParaRPr>
          </a:p>
          <a:p>
            <a:endParaRPr lang="en-GB" dirty="0"/>
          </a:p>
        </p:txBody>
      </p:sp>
    </p:spTree>
    <p:extLst>
      <p:ext uri="{BB962C8B-B14F-4D97-AF65-F5344CB8AC3E}">
        <p14:creationId xmlns:p14="http://schemas.microsoft.com/office/powerpoint/2010/main" val="2923084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828656" y="1475509"/>
            <a:ext cx="10936469" cy="4770537"/>
          </a:xfrm>
          <a:prstGeom prst="rect">
            <a:avLst/>
          </a:prstGeom>
          <a:noFill/>
        </p:spPr>
        <p:txBody>
          <a:bodyPr wrap="square" rtlCol="0" anchor="t">
            <a:spAutoFit/>
          </a:bodyPr>
          <a:lstStyle/>
          <a:p>
            <a:pPr algn="ctr">
              <a:spcAft>
                <a:spcPts val="2400"/>
              </a:spcAft>
            </a:pPr>
            <a:r>
              <a:rPr lang="en-GB" sz="3200" b="1" dirty="0">
                <a:solidFill>
                  <a:srgbClr val="AE0917"/>
                </a:solidFill>
                <a:latin typeface="Roboto" panose="02000000000000000000" pitchFamily="2" charset="0"/>
                <a:ea typeface="Roboto" panose="02000000000000000000" pitchFamily="2" charset="0"/>
                <a:cs typeface="Arial" panose="020B0604020202020204" pitchFamily="34" charset="0"/>
              </a:rPr>
              <a:t>Quick Quiz!</a:t>
            </a:r>
            <a:r>
              <a:rPr lang="pl-PL" sz="3200" b="1" dirty="0">
                <a:solidFill>
                  <a:srgbClr val="AE0917"/>
                </a:solidFill>
                <a:latin typeface="Roboto" panose="02000000000000000000" pitchFamily="2" charset="0"/>
                <a:ea typeface="Roboto" panose="02000000000000000000" pitchFamily="2" charset="0"/>
                <a:cs typeface="Arial" panose="020B0604020202020204" pitchFamily="34" charset="0"/>
              </a:rPr>
              <a:t> </a:t>
            </a:r>
            <a:br>
              <a:rPr lang="en-GB" sz="3200" b="1" dirty="0">
                <a:solidFill>
                  <a:srgbClr val="AE0917"/>
                </a:solidFill>
                <a:latin typeface="Roboto" panose="02000000000000000000" pitchFamily="2" charset="0"/>
                <a:ea typeface="Roboto" panose="02000000000000000000" pitchFamily="2" charset="0"/>
                <a:cs typeface="Arial" panose="020B0604020202020204" pitchFamily="34" charset="0"/>
              </a:rPr>
            </a:br>
            <a:r>
              <a:rPr lang="pl-PL" sz="3200" b="1" dirty="0">
                <a:solidFill>
                  <a:srgbClr val="AE0917"/>
                </a:solidFill>
                <a:latin typeface="Roboto" panose="02000000000000000000" pitchFamily="2" charset="0"/>
                <a:ea typeface="Roboto" panose="02000000000000000000" pitchFamily="2" charset="0"/>
                <a:cs typeface="Arial" panose="020B0604020202020204" pitchFamily="34" charset="0"/>
              </a:rPr>
              <a:t>Go to -  </a:t>
            </a:r>
            <a:r>
              <a:rPr lang="pl-PL" sz="3200" b="1" dirty="0">
                <a:solidFill>
                  <a:srgbClr val="AE0917"/>
                </a:solidFill>
                <a:latin typeface="Roboto" panose="02000000000000000000" pitchFamily="2" charset="0"/>
                <a:ea typeface="Roboto" panose="02000000000000000000" pitchFamily="2" charset="0"/>
                <a:cs typeface="Arial" panose="020B0604020202020204" pitchFamily="34" charset="0"/>
                <a:hlinkClick r:id="rId3"/>
              </a:rPr>
              <a:t>https://www.menti.com/</a:t>
            </a:r>
            <a:r>
              <a:rPr lang="en-GB" sz="3200" b="1" dirty="0">
                <a:solidFill>
                  <a:srgbClr val="AE0917"/>
                </a:solidFill>
                <a:latin typeface="Roboto" panose="02000000000000000000" pitchFamily="2" charset="0"/>
                <a:ea typeface="Roboto" panose="02000000000000000000" pitchFamily="2" charset="0"/>
                <a:cs typeface="Arial" panose="020B0604020202020204" pitchFamily="34" charset="0"/>
              </a:rPr>
              <a:t> </a:t>
            </a:r>
            <a:r>
              <a:rPr lang="pl-PL" sz="3200" b="1" dirty="0">
                <a:solidFill>
                  <a:srgbClr val="AE0917"/>
                </a:solidFill>
                <a:latin typeface="Roboto" panose="02000000000000000000" pitchFamily="2" charset="0"/>
                <a:ea typeface="Roboto" panose="02000000000000000000" pitchFamily="2" charset="0"/>
                <a:cs typeface="Arial" panose="020B0604020202020204" pitchFamily="34" charset="0"/>
              </a:rPr>
              <a:t> </a:t>
            </a:r>
            <a:endParaRPr lang="en-GB" sz="3200" b="1" dirty="0">
              <a:solidFill>
                <a:srgbClr val="AE0917"/>
              </a:solidFill>
              <a:latin typeface="Roboto" panose="02000000000000000000" pitchFamily="2" charset="0"/>
              <a:ea typeface="Roboto" panose="02000000000000000000" pitchFamily="2" charset="0"/>
              <a:cs typeface="Arial" panose="020B0604020202020204" pitchFamily="34" charset="0"/>
            </a:endParaRPr>
          </a:p>
          <a:p>
            <a:pPr algn="ctr">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On </a:t>
            </a:r>
            <a:r>
              <a:rPr lang="en-GB" sz="2800" b="1" dirty="0" err="1">
                <a:solidFill>
                  <a:srgbClr val="AE0917"/>
                </a:solidFill>
                <a:latin typeface="Roboto" panose="02000000000000000000" pitchFamily="2" charset="0"/>
                <a:ea typeface="Roboto" panose="02000000000000000000" pitchFamily="2" charset="0"/>
                <a:cs typeface="Arial" panose="020B0604020202020204" pitchFamily="34" charset="0"/>
              </a:rPr>
              <a:t>Mentimeter</a:t>
            </a: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 match the situations to what they are examples of: </a:t>
            </a:r>
          </a:p>
          <a:p>
            <a:pPr algn="ctr">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 The Sustainability problem</a:t>
            </a:r>
          </a:p>
          <a:p>
            <a:pPr marL="571500" indent="-571500" algn="ctr">
              <a:spcAft>
                <a:spcPts val="2400"/>
              </a:spcAft>
              <a:buFontTx/>
              <a:buChar char="-"/>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Weak Sustainability </a:t>
            </a:r>
          </a:p>
          <a:p>
            <a:pPr marL="571500" indent="-571500" algn="ctr">
              <a:spcAft>
                <a:spcPts val="2400"/>
              </a:spcAft>
              <a:buFontTx/>
              <a:buChar char="-"/>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Strong Sustainability </a:t>
            </a:r>
          </a:p>
          <a:p>
            <a:pPr marL="571500" indent="-571500" algn="ctr">
              <a:spcAft>
                <a:spcPts val="2400"/>
              </a:spcAft>
              <a:buFontTx/>
              <a:buChar char="-"/>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Tragedy of the commons </a:t>
            </a:r>
            <a:endParaRPr lang="en-GB" sz="40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TextBox 2">
            <a:extLst>
              <a:ext uri="{FF2B5EF4-FFF2-40B4-BE49-F238E27FC236}">
                <a16:creationId xmlns:a16="http://schemas.microsoft.com/office/drawing/2014/main" id="{D9821D9E-F436-4F36-B63C-6373E864F0CA}"/>
              </a:ext>
            </a:extLst>
          </p:cNvPr>
          <p:cNvSpPr txBox="1"/>
          <p:nvPr/>
        </p:nvSpPr>
        <p:spPr>
          <a:xfrm>
            <a:off x="6296891" y="124691"/>
            <a:ext cx="5611091" cy="584775"/>
          </a:xfrm>
          <a:prstGeom prst="rect">
            <a:avLst/>
          </a:prstGeom>
          <a:noFill/>
        </p:spPr>
        <p:txBody>
          <a:bodyPr wrap="square" rtlCol="0">
            <a:spAutoFit/>
          </a:bodyPr>
          <a:lstStyle/>
          <a:p>
            <a:r>
              <a:rPr lang="en-GB" sz="3200" dirty="0" err="1">
                <a:solidFill>
                  <a:schemeClr val="bg1"/>
                </a:solidFill>
              </a:rPr>
              <a:t>Mentimeter</a:t>
            </a:r>
            <a:r>
              <a:rPr lang="en-GB" sz="3200" dirty="0">
                <a:solidFill>
                  <a:schemeClr val="bg1"/>
                </a:solidFill>
              </a:rPr>
              <a:t> code – -- -- -- </a:t>
            </a:r>
          </a:p>
        </p:txBody>
      </p:sp>
    </p:spTree>
    <p:extLst>
      <p:ext uri="{BB962C8B-B14F-4D97-AF65-F5344CB8AC3E}">
        <p14:creationId xmlns:p14="http://schemas.microsoft.com/office/powerpoint/2010/main" val="197781857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3144033" y="0"/>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D65089E2-1373-C34D-B297-36013F08ED63}"/>
              </a:ext>
            </a:extLst>
          </p:cNvPr>
          <p:cNvSpPr txBox="1"/>
          <p:nvPr/>
        </p:nvSpPr>
        <p:spPr>
          <a:xfrm>
            <a:off x="3709851" y="574766"/>
            <a:ext cx="7509085" cy="4416594"/>
          </a:xfrm>
          <a:prstGeom prst="rect">
            <a:avLst/>
          </a:prstGeom>
          <a:noFill/>
        </p:spPr>
        <p:txBody>
          <a:bodyPr wrap="square" rtlCol="0" anchor="t">
            <a:spAutoFit/>
          </a:bodyPr>
          <a:lstStyle/>
          <a:p>
            <a:r>
              <a:rPr lang="en-GB" sz="3400" dirty="0">
                <a:solidFill>
                  <a:schemeClr val="bg1"/>
                </a:solidFill>
                <a:latin typeface="Roboto Medium" panose="02000000000000000000" pitchFamily="2" charset="0"/>
                <a:ea typeface="Roboto Light" panose="02000000000000000000" pitchFamily="2" charset="0"/>
                <a:cs typeface="Arial" panose="020B0604020202020204" pitchFamily="34" charset="0"/>
              </a:rPr>
              <a:t>Outline</a:t>
            </a:r>
          </a:p>
          <a:p>
            <a:endParaRPr lang="en-GB" sz="3400" dirty="0">
              <a:solidFill>
                <a:schemeClr val="bg1"/>
              </a:solidFill>
              <a:latin typeface="Roboto Medium" panose="02000000000000000000" pitchFamily="2" charset="0"/>
              <a:ea typeface="Roboto Light" panose="02000000000000000000" pitchFamily="2" charset="0"/>
              <a:cs typeface="Arial" panose="020B0604020202020204" pitchFamily="34" charset="0"/>
            </a:endParaRPr>
          </a:p>
          <a:p>
            <a:pPr marL="457200" indent="-457200">
              <a:buBlip>
                <a:blip r:embed="rId3">
                  <a:extLst>
                    <a:ext uri="{96DAC541-7B7A-43D3-8B79-37D633B846F1}">
                      <asvg:svgBlip xmlns:asvg="http://schemas.microsoft.com/office/drawing/2016/SVG/main" r:embed="rId4"/>
                    </a:ext>
                  </a:extLst>
                </a:blip>
              </a:buBlip>
            </a:pPr>
            <a:r>
              <a:rPr lang="en-GB" sz="2400" dirty="0">
                <a:latin typeface="Roboto Medium" panose="02000000000000000000" pitchFamily="2" charset="0"/>
                <a:ea typeface="Roboto Light" panose="02000000000000000000" pitchFamily="2" charset="0"/>
                <a:cs typeface="Arial" panose="020B0604020202020204" pitchFamily="34" charset="0"/>
              </a:rPr>
              <a:t>What is Sustainability? </a:t>
            </a:r>
          </a:p>
          <a:p>
            <a:pPr marL="457200" indent="-457200">
              <a:buBlip>
                <a:blip r:embed="rId3">
                  <a:extLst>
                    <a:ext uri="{96DAC541-7B7A-43D3-8B79-37D633B846F1}">
                      <asvg:svgBlip xmlns:asvg="http://schemas.microsoft.com/office/drawing/2016/SVG/main" r:embed="rId4"/>
                    </a:ext>
                  </a:extLst>
                </a:blip>
              </a:buBlip>
            </a:pPr>
            <a:r>
              <a:rPr lang="en-GB" sz="2400" dirty="0">
                <a:latin typeface="Roboto Medium" panose="02000000000000000000" pitchFamily="2" charset="0"/>
                <a:ea typeface="Roboto Light" panose="02000000000000000000" pitchFamily="2" charset="0"/>
                <a:cs typeface="Arial" panose="020B0604020202020204" pitchFamily="34" charset="0"/>
              </a:rPr>
              <a:t>The Sustainability problem </a:t>
            </a:r>
          </a:p>
          <a:p>
            <a:pPr marL="457200" indent="-457200">
              <a:buBlip>
                <a:blip r:embed="rId3">
                  <a:extLst>
                    <a:ext uri="{96DAC541-7B7A-43D3-8B79-37D633B846F1}">
                      <asvg:svgBlip xmlns:asvg="http://schemas.microsoft.com/office/drawing/2016/SVG/main" r:embed="rId4"/>
                    </a:ext>
                  </a:extLst>
                </a:blip>
              </a:buBlip>
            </a:pPr>
            <a:r>
              <a:rPr lang="en-GB" sz="2400" dirty="0">
                <a:latin typeface="Roboto Medium" panose="02000000000000000000" pitchFamily="2" charset="0"/>
                <a:ea typeface="Roboto Light" panose="02000000000000000000" pitchFamily="2" charset="0"/>
                <a:cs typeface="Arial" panose="020B0604020202020204" pitchFamily="34" charset="0"/>
              </a:rPr>
              <a:t>Weak vs Strong Sustainability </a:t>
            </a:r>
          </a:p>
          <a:p>
            <a:pPr marL="457200" indent="-457200">
              <a:buBlip>
                <a:blip r:embed="rId3">
                  <a:extLst>
                    <a:ext uri="{96DAC541-7B7A-43D3-8B79-37D633B846F1}">
                      <asvg:svgBlip xmlns:asvg="http://schemas.microsoft.com/office/drawing/2016/SVG/main" r:embed="rId4"/>
                    </a:ext>
                  </a:extLst>
                </a:blip>
              </a:buBlip>
            </a:pPr>
            <a:r>
              <a:rPr lang="en-GB" sz="2400" dirty="0">
                <a:latin typeface="Roboto Medium" panose="02000000000000000000" pitchFamily="2" charset="0"/>
                <a:ea typeface="Roboto Light" panose="02000000000000000000" pitchFamily="2" charset="0"/>
                <a:cs typeface="Arial" panose="020B0604020202020204" pitchFamily="34" charset="0"/>
              </a:rPr>
              <a:t>Tragedy of the commons </a:t>
            </a:r>
          </a:p>
          <a:p>
            <a:pPr marL="457200" indent="-457200">
              <a:buBlip>
                <a:blip r:embed="rId3">
                  <a:extLst>
                    <a:ext uri="{96DAC541-7B7A-43D3-8B79-37D633B846F1}">
                      <asvg:svgBlip xmlns:asvg="http://schemas.microsoft.com/office/drawing/2016/SVG/main" r:embed="rId4"/>
                    </a:ext>
                  </a:extLst>
                </a:blip>
              </a:buBlip>
            </a:pPr>
            <a:r>
              <a:rPr lang="en-GB" sz="2400" dirty="0">
                <a:latin typeface="Roboto Medium" panose="02000000000000000000" pitchFamily="2" charset="0"/>
                <a:ea typeface="Roboto Light" panose="02000000000000000000" pitchFamily="2" charset="0"/>
                <a:cs typeface="Arial" panose="020B0604020202020204" pitchFamily="34" charset="0"/>
              </a:rPr>
              <a:t>Quick Quiz </a:t>
            </a: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How The Bioeconomy contributes to sustainability</a:t>
            </a: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Ecological limits and the Bioeconomy </a:t>
            </a: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The importance of innovation</a:t>
            </a:r>
            <a:endParaRPr lang="en-GB" sz="2400" dirty="0">
              <a:solidFill>
                <a:schemeClr val="bg1"/>
              </a:solidFill>
              <a:latin typeface="Roboto Light" panose="02000000000000000000" pitchFamily="2" charset="0"/>
              <a:ea typeface="Roboto Light" panose="02000000000000000000" pitchFamily="2" charset="0"/>
              <a:cs typeface="Arial"/>
            </a:endParaRPr>
          </a:p>
          <a:p>
            <a:pPr>
              <a:spcBef>
                <a:spcPts val="600"/>
              </a:spcBef>
            </a:pPr>
            <a:endParaRPr lang="en-GB" sz="16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5"/>
          <a:stretch>
            <a:fillRect/>
          </a:stretch>
        </p:blipFill>
        <p:spPr>
          <a:xfrm>
            <a:off x="194594" y="178329"/>
            <a:ext cx="2069841" cy="1544253"/>
          </a:xfrm>
          <a:prstGeom prst="rect">
            <a:avLst/>
          </a:prstGeom>
        </p:spPr>
      </p:pic>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3" name="Graphic 2" descr="Checkmark">
            <a:extLst>
              <a:ext uri="{FF2B5EF4-FFF2-40B4-BE49-F238E27FC236}">
                <a16:creationId xmlns:a16="http://schemas.microsoft.com/office/drawing/2014/main" id="{43CD6E2F-2052-460F-9518-97DAC461AF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0185" y="3162191"/>
            <a:ext cx="280851" cy="280851"/>
          </a:xfrm>
          <a:prstGeom prst="rect">
            <a:avLst/>
          </a:prstGeom>
        </p:spPr>
      </p:pic>
      <p:pic>
        <p:nvPicPr>
          <p:cNvPr id="11" name="Graphic 10" descr="Checkmark">
            <a:extLst>
              <a:ext uri="{FF2B5EF4-FFF2-40B4-BE49-F238E27FC236}">
                <a16:creationId xmlns:a16="http://schemas.microsoft.com/office/drawing/2014/main" id="{F5EA742A-C547-4EEB-A05D-997BC85EAE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64393" y="1722582"/>
            <a:ext cx="280851" cy="280851"/>
          </a:xfrm>
          <a:prstGeom prst="rect">
            <a:avLst/>
          </a:prstGeom>
        </p:spPr>
      </p:pic>
      <p:pic>
        <p:nvPicPr>
          <p:cNvPr id="12" name="Graphic 11" descr="Checkmark">
            <a:extLst>
              <a:ext uri="{FF2B5EF4-FFF2-40B4-BE49-F238E27FC236}">
                <a16:creationId xmlns:a16="http://schemas.microsoft.com/office/drawing/2014/main" id="{AB707D80-FC58-4A79-9930-6FD68B21B6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00611" y="2794933"/>
            <a:ext cx="280851" cy="280851"/>
          </a:xfrm>
          <a:prstGeom prst="rect">
            <a:avLst/>
          </a:prstGeom>
        </p:spPr>
      </p:pic>
      <p:pic>
        <p:nvPicPr>
          <p:cNvPr id="13" name="Graphic 12" descr="Checkmark">
            <a:extLst>
              <a:ext uri="{FF2B5EF4-FFF2-40B4-BE49-F238E27FC236}">
                <a16:creationId xmlns:a16="http://schemas.microsoft.com/office/drawing/2014/main" id="{8028EEDB-CD33-48A4-9204-C4114002A9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64314" y="2057862"/>
            <a:ext cx="280851" cy="280851"/>
          </a:xfrm>
          <a:prstGeom prst="rect">
            <a:avLst/>
          </a:prstGeom>
        </p:spPr>
      </p:pic>
    </p:spTree>
    <p:extLst>
      <p:ext uri="{BB962C8B-B14F-4D97-AF65-F5344CB8AC3E}">
        <p14:creationId xmlns:p14="http://schemas.microsoft.com/office/powerpoint/2010/main" val="426811077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sz="1600"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462516" y="1745153"/>
            <a:ext cx="4931037" cy="4985980"/>
          </a:xfrm>
          <a:prstGeom prst="rect">
            <a:avLst/>
          </a:prstGeom>
          <a:noFill/>
        </p:spPr>
        <p:txBody>
          <a:bodyPr wrap="square" rtlCol="0" anchor="t">
            <a:spAutoFit/>
          </a:bodyPr>
          <a:lstStyle/>
          <a:p>
            <a:pPr algn="just">
              <a:spcAft>
                <a:spcPts val="2400"/>
              </a:spcAft>
            </a:pPr>
            <a:r>
              <a:rPr lang="en-GB" sz="2800" b="1" dirty="0">
                <a:solidFill>
                  <a:srgbClr val="FFC000"/>
                </a:solidFill>
                <a:latin typeface="Roboto" panose="02000000000000000000" pitchFamily="2" charset="0"/>
                <a:ea typeface="Roboto" panose="02000000000000000000" pitchFamily="2" charset="0"/>
                <a:cs typeface="Arial" panose="020B0604020202020204" pitchFamily="34" charset="0"/>
              </a:rPr>
              <a:t>The Bioeconomy…</a:t>
            </a:r>
          </a:p>
          <a:p>
            <a:pPr marL="285750" indent="-285750">
              <a:spcAft>
                <a:spcPts val="2400"/>
              </a:spcAft>
              <a:buFont typeface="Arial" panose="020B0604020202020204" pitchFamily="34" charset="0"/>
              <a:buChar char="•"/>
            </a:pPr>
            <a:r>
              <a:rPr lang="en-GB" dirty="0"/>
              <a:t>Is the production of goods, services, or energy from biological material as the main resource. </a:t>
            </a:r>
          </a:p>
          <a:p>
            <a:pPr marL="285750" indent="-285750">
              <a:spcAft>
                <a:spcPts val="2400"/>
              </a:spcAft>
              <a:buFont typeface="Arial" panose="020B0604020202020204" pitchFamily="34" charset="0"/>
              <a:buChar char="•"/>
            </a:pPr>
            <a:r>
              <a:rPr lang="en-GB" dirty="0"/>
              <a:t>Is strongly linked to sustainability as biodegradable resources are often used and waste is often completely designed out of the system. </a:t>
            </a:r>
          </a:p>
          <a:p>
            <a:pPr marL="285750" indent="-285750">
              <a:spcAft>
                <a:spcPts val="2400"/>
              </a:spcAft>
              <a:buFont typeface="Arial" panose="020B0604020202020204" pitchFamily="34" charset="0"/>
              <a:buChar char="•"/>
            </a:pPr>
            <a:r>
              <a:rPr lang="en-GB" dirty="0"/>
              <a:t>Can avoid the depletion of resources for future generations and protect the stability of the planet.  </a:t>
            </a:r>
            <a:endParaRPr lang="en-GB" sz="2800" b="1" dirty="0">
              <a:solidFill>
                <a:srgbClr val="FFC000"/>
              </a:solidFill>
              <a:latin typeface="Roboto" panose="02000000000000000000" pitchFamily="2" charset="0"/>
              <a:ea typeface="Roboto" panose="02000000000000000000" pitchFamily="2" charset="0"/>
              <a:cs typeface="Arial" panose="020B0604020202020204" pitchFamily="34" charset="0"/>
            </a:endParaRPr>
          </a:p>
          <a:p>
            <a:pPr>
              <a:spcAft>
                <a:spcPts val="2400"/>
              </a:spcAft>
            </a:pPr>
            <a:br>
              <a:rPr lang="en-GB" dirty="0">
                <a:latin typeface="Roboto" panose="02000000000000000000" pitchFamily="2" charset="0"/>
                <a:ea typeface="Roboto" panose="02000000000000000000" pitchFamily="2" charset="0"/>
                <a:cs typeface="Arial" panose="020B0604020202020204" pitchFamily="34" charset="0"/>
              </a:rPr>
            </a:br>
            <a:endParaRPr lang="en-GB" sz="3000" dirty="0">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TextBox 2">
            <a:extLst>
              <a:ext uri="{FF2B5EF4-FFF2-40B4-BE49-F238E27FC236}">
                <a16:creationId xmlns:a16="http://schemas.microsoft.com/office/drawing/2014/main" id="{A5EEF2D5-375F-4CD7-AE86-7045555C3BBD}"/>
              </a:ext>
            </a:extLst>
          </p:cNvPr>
          <p:cNvSpPr txBox="1"/>
          <p:nvPr/>
        </p:nvSpPr>
        <p:spPr>
          <a:xfrm>
            <a:off x="6881822" y="1447042"/>
            <a:ext cx="4931037" cy="1908215"/>
          </a:xfrm>
          <a:prstGeom prst="rect">
            <a:avLst/>
          </a:prstGeom>
          <a:noFill/>
        </p:spPr>
        <p:txBody>
          <a:bodyPr wrap="square" rtlCol="0">
            <a:spAutoFit/>
          </a:bodyPr>
          <a:lstStyle/>
          <a:p>
            <a:pPr algn="ctr"/>
            <a:r>
              <a:rPr lang="en-GB" sz="2800" b="1" dirty="0">
                <a:solidFill>
                  <a:srgbClr val="FFC000"/>
                </a:solidFill>
              </a:rPr>
              <a:t>European Bioeconomy Strategy</a:t>
            </a:r>
          </a:p>
          <a:p>
            <a:endParaRPr lang="en-GB" dirty="0"/>
          </a:p>
          <a:p>
            <a:r>
              <a:rPr lang="en-GB" dirty="0"/>
              <a:t>The European Commission is taking steps towards a sustainable bioeconomy and has a </a:t>
            </a:r>
            <a:r>
              <a:rPr lang="en-GB" dirty="0">
                <a:ea typeface="Roboto" panose="02000000000000000000" pitchFamily="2" charset="0"/>
                <a:cs typeface="Arial" panose="020B0604020202020204" pitchFamily="34" charset="0"/>
              </a:rPr>
              <a:t>bioeconomy strategy to promote the bioeconomy and to avoid reaching ecological limits. </a:t>
            </a:r>
            <a:endParaRPr lang="en-GB" dirty="0"/>
          </a:p>
        </p:txBody>
      </p:sp>
      <p:pic>
        <p:nvPicPr>
          <p:cNvPr id="6" name="Picture 5">
            <a:extLst>
              <a:ext uri="{FF2B5EF4-FFF2-40B4-BE49-F238E27FC236}">
                <a16:creationId xmlns:a16="http://schemas.microsoft.com/office/drawing/2014/main" id="{CFAB7680-B3FD-486D-866E-05BD638442FE}"/>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7942474" y="3508759"/>
            <a:ext cx="3526357" cy="2443655"/>
          </a:xfrm>
          <a:prstGeom prst="rect">
            <a:avLst/>
          </a:prstGeom>
        </p:spPr>
      </p:pic>
      <p:sp>
        <p:nvSpPr>
          <p:cNvPr id="9" name="Textfeld 1">
            <a:extLst>
              <a:ext uri="{FF2B5EF4-FFF2-40B4-BE49-F238E27FC236}">
                <a16:creationId xmlns:a16="http://schemas.microsoft.com/office/drawing/2014/main" id="{916C075C-E486-8B40-A758-F39602688645}"/>
              </a:ext>
            </a:extLst>
          </p:cNvPr>
          <p:cNvSpPr txBox="1"/>
          <p:nvPr/>
        </p:nvSpPr>
        <p:spPr>
          <a:xfrm>
            <a:off x="6049226" y="15881"/>
            <a:ext cx="6036131" cy="954107"/>
          </a:xfrm>
          <a:prstGeom prst="rect">
            <a:avLst/>
          </a:prstGeom>
          <a:noFill/>
        </p:spPr>
        <p:txBody>
          <a:bodyPr wrap="square" rtlCol="0">
            <a:spAutoFit/>
          </a:bodyPr>
          <a:lstStyle/>
          <a:p>
            <a:pPr algn="r"/>
            <a:r>
              <a:rPr lang="en-GB" sz="2800">
                <a:solidFill>
                  <a:schemeClr val="bg1"/>
                </a:solidFill>
              </a:rPr>
              <a:t>How the </a:t>
            </a:r>
            <a:r>
              <a:rPr lang="en-GB" sz="2800" dirty="0">
                <a:solidFill>
                  <a:schemeClr val="bg1"/>
                </a:solidFill>
              </a:rPr>
              <a:t>b</a:t>
            </a:r>
            <a:r>
              <a:rPr lang="en-GB" sz="2800">
                <a:solidFill>
                  <a:schemeClr val="bg1"/>
                </a:solidFill>
              </a:rPr>
              <a:t>ioeconomy </a:t>
            </a:r>
            <a:r>
              <a:rPr lang="en-GB" sz="2800" dirty="0">
                <a:solidFill>
                  <a:schemeClr val="bg1"/>
                </a:solidFill>
              </a:rPr>
              <a:t>contributes </a:t>
            </a:r>
            <a:r>
              <a:rPr lang="en-GB" sz="2800">
                <a:solidFill>
                  <a:schemeClr val="bg1"/>
                </a:solidFill>
              </a:rPr>
              <a:t>to sustainability?</a:t>
            </a:r>
            <a:endParaRPr lang="en-GB" sz="4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7199777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3144033" y="0"/>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D65089E2-1373-C34D-B297-36013F08ED63}"/>
              </a:ext>
            </a:extLst>
          </p:cNvPr>
          <p:cNvSpPr txBox="1"/>
          <p:nvPr/>
        </p:nvSpPr>
        <p:spPr>
          <a:xfrm>
            <a:off x="3709851" y="574766"/>
            <a:ext cx="7509085" cy="4093428"/>
          </a:xfrm>
          <a:prstGeom prst="rect">
            <a:avLst/>
          </a:prstGeom>
          <a:noFill/>
        </p:spPr>
        <p:txBody>
          <a:bodyPr wrap="square" rtlCol="0" anchor="t">
            <a:spAutoFit/>
          </a:bodyPr>
          <a:lstStyle/>
          <a:p>
            <a:r>
              <a:rPr lang="en-GB" sz="3400" dirty="0">
                <a:solidFill>
                  <a:schemeClr val="bg1"/>
                </a:solidFill>
                <a:latin typeface="Roboto Medium" panose="02000000000000000000" pitchFamily="2" charset="0"/>
                <a:ea typeface="Roboto Light" panose="02000000000000000000" pitchFamily="2" charset="0"/>
                <a:cs typeface="Arial" panose="020B0604020202020204" pitchFamily="34" charset="0"/>
              </a:rPr>
              <a:t>Outline</a:t>
            </a:r>
          </a:p>
          <a:p>
            <a:endParaRPr lang="en-GB" sz="3400" dirty="0">
              <a:solidFill>
                <a:schemeClr val="bg1"/>
              </a:solidFill>
              <a:latin typeface="Roboto Medium" panose="02000000000000000000" pitchFamily="2" charset="0"/>
              <a:ea typeface="Roboto Light" panose="02000000000000000000" pitchFamily="2" charset="0"/>
              <a:cs typeface="Arial" panose="020B0604020202020204" pitchFamily="34" charset="0"/>
            </a:endParaRP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What is Sustainability?</a:t>
            </a: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The Sustainability problem </a:t>
            </a: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Weak vs Strong Sustainability </a:t>
            </a: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Tragedy of the commons </a:t>
            </a: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Quick Quiz</a:t>
            </a: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How The Bioeconomy contributes to sustainability</a:t>
            </a: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Ecological limits and the Bioeconomy </a:t>
            </a: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The importance of innovation</a:t>
            </a: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a:stretch>
            <a:fillRect/>
          </a:stretch>
        </p:blipFill>
        <p:spPr>
          <a:xfrm>
            <a:off x="194594" y="178329"/>
            <a:ext cx="2069841" cy="1544253"/>
          </a:xfrm>
          <a:prstGeom prst="rect">
            <a:avLst/>
          </a:prstGeom>
        </p:spPr>
      </p:pic>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Tree>
    <p:extLst>
      <p:ext uri="{BB962C8B-B14F-4D97-AF65-F5344CB8AC3E}">
        <p14:creationId xmlns:p14="http://schemas.microsoft.com/office/powerpoint/2010/main" val="226646294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Rectangle 2"/>
          <p:cNvSpPr/>
          <p:nvPr/>
        </p:nvSpPr>
        <p:spPr>
          <a:xfrm>
            <a:off x="155301" y="2929982"/>
            <a:ext cx="6180253" cy="3477875"/>
          </a:xfrm>
          <a:prstGeom prst="rect">
            <a:avLst/>
          </a:prstGeom>
        </p:spPr>
        <p:txBody>
          <a:bodyPr wrap="square">
            <a:spAutoFit/>
          </a:bodyPr>
          <a:lstStyle/>
          <a:p>
            <a:r>
              <a:rPr lang="en-US" sz="2000" dirty="0">
                <a:latin typeface="Arial" charset="0"/>
                <a:ea typeface="Arial" charset="0"/>
                <a:cs typeface="Arial" charset="0"/>
              </a:rPr>
              <a:t>With the new bioeconomy strategy, the European Commission supports initiatives at national and regional level to develop an efficient and sustainable bioeconomy and this includes:</a:t>
            </a:r>
          </a:p>
          <a:p>
            <a:pPr lvl="0"/>
            <a:endParaRPr lang="en-GB" sz="2000" dirty="0">
              <a:latin typeface="Arial" charset="0"/>
              <a:ea typeface="Arial" charset="0"/>
              <a:cs typeface="Arial" charset="0"/>
            </a:endParaRPr>
          </a:p>
          <a:p>
            <a:pPr marL="742950" lvl="1" indent="-285750">
              <a:buFont typeface="Arial" charset="0"/>
              <a:buChar char="•"/>
            </a:pPr>
            <a:r>
              <a:rPr lang="en-GB" sz="2000" dirty="0">
                <a:latin typeface="Arial" charset="0"/>
                <a:ea typeface="Arial" charset="0"/>
                <a:cs typeface="Arial" charset="0"/>
              </a:rPr>
              <a:t>implementing an EU-wide monitoring system to track progress towards a </a:t>
            </a:r>
            <a:r>
              <a:rPr lang="en-GB" sz="2000" b="1" dirty="0">
                <a:latin typeface="Arial" charset="0"/>
                <a:ea typeface="Arial" charset="0"/>
                <a:cs typeface="Arial" charset="0"/>
              </a:rPr>
              <a:t>sustainable and circular bioeconomy</a:t>
            </a:r>
            <a:r>
              <a:rPr lang="en-GB" sz="2000" dirty="0">
                <a:latin typeface="Arial" charset="0"/>
                <a:ea typeface="Arial" charset="0"/>
                <a:cs typeface="Arial" charset="0"/>
              </a:rPr>
              <a:t>.</a:t>
            </a:r>
          </a:p>
          <a:p>
            <a:pPr lvl="1"/>
            <a:endParaRPr lang="en-GB" sz="2000" dirty="0">
              <a:latin typeface="Arial" charset="0"/>
              <a:ea typeface="Arial" charset="0"/>
              <a:cs typeface="Arial" charset="0"/>
            </a:endParaRPr>
          </a:p>
          <a:p>
            <a:pPr marL="742950" lvl="1" indent="-285750">
              <a:buFont typeface="Arial" charset="0"/>
              <a:buChar char="•"/>
            </a:pPr>
            <a:r>
              <a:rPr lang="en-GB" sz="2000" dirty="0">
                <a:latin typeface="Arial" charset="0"/>
                <a:ea typeface="Arial" charset="0"/>
                <a:cs typeface="Arial" charset="0"/>
              </a:rPr>
              <a:t>providing guidance on how best to operate the bioeconomy within </a:t>
            </a:r>
            <a:r>
              <a:rPr lang="en-GB" sz="2000" b="1" dirty="0">
                <a:latin typeface="Arial" charset="0"/>
                <a:ea typeface="Arial" charset="0"/>
                <a:cs typeface="Arial" charset="0"/>
              </a:rPr>
              <a:t>safe ecological limits</a:t>
            </a:r>
            <a:r>
              <a:rPr lang="en-GB" sz="2000" dirty="0">
                <a:latin typeface="Arial" charset="0"/>
                <a:ea typeface="Arial" charset="0"/>
                <a:cs typeface="Arial" charset="0"/>
              </a:rPr>
              <a:t>. </a:t>
            </a:r>
          </a:p>
        </p:txBody>
      </p:sp>
      <p:sp>
        <p:nvSpPr>
          <p:cNvPr id="9" name="Rectangle 8"/>
          <p:cNvSpPr/>
          <p:nvPr/>
        </p:nvSpPr>
        <p:spPr>
          <a:xfrm>
            <a:off x="155302" y="1137361"/>
            <a:ext cx="11693935" cy="1569660"/>
          </a:xfrm>
          <a:prstGeom prst="rect">
            <a:avLst/>
          </a:prstGeom>
        </p:spPr>
        <p:txBody>
          <a:bodyPr wrap="square">
            <a:spAutoFit/>
          </a:bodyPr>
          <a:lstStyle/>
          <a:p>
            <a:pPr algn="ctr"/>
            <a:r>
              <a:rPr lang="en-GB" sz="3200" b="1" spc="100" dirty="0">
                <a:solidFill>
                  <a:srgbClr val="C00000"/>
                </a:solidFill>
                <a:latin typeface="Roboto" panose="02000000000000000000" pitchFamily="2" charset="0"/>
                <a:ea typeface="Roboto" panose="02000000000000000000" pitchFamily="2" charset="0"/>
                <a:cs typeface="Arial" panose="020B0604020202020204" pitchFamily="34" charset="0"/>
              </a:rPr>
              <a:t>In addition to links to sustainability and climate change mitigation, it is critical that the bioeconomy operates within safe ecological limits.</a:t>
            </a:r>
          </a:p>
        </p:txBody>
      </p:sp>
      <p:sp>
        <p:nvSpPr>
          <p:cNvPr id="23" name="Textfeld 1">
            <a:extLst>
              <a:ext uri="{FF2B5EF4-FFF2-40B4-BE49-F238E27FC236}">
                <a16:creationId xmlns:a16="http://schemas.microsoft.com/office/drawing/2014/main" id="{916C075C-E486-8B40-A758-F39602688645}"/>
              </a:ext>
            </a:extLst>
          </p:cNvPr>
          <p:cNvSpPr txBox="1"/>
          <p:nvPr/>
        </p:nvSpPr>
        <p:spPr>
          <a:xfrm>
            <a:off x="6335555" y="111488"/>
            <a:ext cx="5735452"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Ecological limits</a:t>
            </a: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21824" y="3103983"/>
            <a:ext cx="5504219" cy="2933328"/>
          </a:xfrm>
          <a:prstGeom prst="rect">
            <a:avLst/>
          </a:prstGeom>
        </p:spPr>
      </p:pic>
    </p:spTree>
    <p:extLst>
      <p:ext uri="{BB962C8B-B14F-4D97-AF65-F5344CB8AC3E}">
        <p14:creationId xmlns:p14="http://schemas.microsoft.com/office/powerpoint/2010/main" val="70630625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0" name="Textfeld 9">
            <a:extLst>
              <a:ext uri="{FF2B5EF4-FFF2-40B4-BE49-F238E27FC236}">
                <a16:creationId xmlns:a16="http://schemas.microsoft.com/office/drawing/2014/main" id="{8DA0CED4-49C8-2449-95D6-706ECBA6F632}"/>
              </a:ext>
            </a:extLst>
          </p:cNvPr>
          <p:cNvSpPr txBox="1"/>
          <p:nvPr/>
        </p:nvSpPr>
        <p:spPr>
          <a:xfrm>
            <a:off x="407984" y="1187207"/>
            <a:ext cx="4931037" cy="3600986"/>
          </a:xfrm>
          <a:prstGeom prst="rect">
            <a:avLst/>
          </a:prstGeom>
          <a:noFill/>
        </p:spPr>
        <p:txBody>
          <a:bodyPr wrap="square" rtlCol="0" anchor="t">
            <a:spAutoFit/>
          </a:bodyPr>
          <a:lstStyle/>
          <a:p>
            <a:pPr algn="just">
              <a:spcAft>
                <a:spcPts val="2400"/>
              </a:spcAft>
            </a:pPr>
            <a:r>
              <a:rPr lang="en-GB" sz="2800" b="1" dirty="0">
                <a:solidFill>
                  <a:srgbClr val="FFC000"/>
                </a:solidFill>
                <a:latin typeface="Roboto" panose="02000000000000000000" pitchFamily="2" charset="0"/>
                <a:ea typeface="Roboto" panose="02000000000000000000" pitchFamily="2" charset="0"/>
                <a:cs typeface="Arial" panose="020B0604020202020204" pitchFamily="34" charset="0"/>
              </a:rPr>
              <a:t>Ecological limits </a:t>
            </a:r>
          </a:p>
          <a:p>
            <a:pPr>
              <a:spcAft>
                <a:spcPts val="2400"/>
              </a:spcAft>
            </a:pPr>
            <a:r>
              <a:rPr lang="en-GB" sz="2400" dirty="0"/>
              <a:t>Ecological limits centre around three main areas:</a:t>
            </a:r>
          </a:p>
          <a:p>
            <a:pPr marL="285750" indent="-285750">
              <a:spcAft>
                <a:spcPts val="2400"/>
              </a:spcAft>
              <a:buFontTx/>
              <a:buChar char="-"/>
            </a:pPr>
            <a:r>
              <a:rPr lang="en-GB" sz="2400" dirty="0"/>
              <a:t>Food resources</a:t>
            </a:r>
          </a:p>
          <a:p>
            <a:pPr marL="285750" indent="-285750">
              <a:spcAft>
                <a:spcPts val="2400"/>
              </a:spcAft>
              <a:buFontTx/>
              <a:buChar char="-"/>
            </a:pPr>
            <a:r>
              <a:rPr lang="en-GB" sz="2400" dirty="0"/>
              <a:t>The capacity of ecosystems</a:t>
            </a:r>
          </a:p>
          <a:p>
            <a:pPr marL="285750" indent="-285750">
              <a:spcAft>
                <a:spcPts val="2400"/>
              </a:spcAft>
              <a:buFontTx/>
              <a:buChar char="-"/>
            </a:pPr>
            <a:r>
              <a:rPr lang="en-GB" sz="2400" dirty="0"/>
              <a:t>The populations within ecosystems</a:t>
            </a:r>
            <a:endParaRPr lang="en-GB" sz="2400" dirty="0">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4850296" y="174791"/>
            <a:ext cx="7341703" cy="523220"/>
          </a:xfrm>
          <a:prstGeom prst="rect">
            <a:avLst/>
          </a:prstGeom>
          <a:noFill/>
        </p:spPr>
        <p:txBody>
          <a:bodyPr wrap="square" rtlCol="0">
            <a:spAutoFit/>
          </a:bodyPr>
          <a:lstStyle/>
          <a:p>
            <a:pPr algn="r"/>
            <a:r>
              <a:rPr lang="en-US" sz="2800" b="1" dirty="0">
                <a:solidFill>
                  <a:schemeClr val="bg1"/>
                </a:solidFill>
              </a:rPr>
              <a:t>Ecological limits and the bioeconomy</a:t>
            </a:r>
            <a:endParaRPr lang="en-GB" sz="4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1" name="Textfeld 10">
            <a:extLst>
              <a:ext uri="{FF2B5EF4-FFF2-40B4-BE49-F238E27FC236}">
                <a16:creationId xmlns:a16="http://schemas.microsoft.com/office/drawing/2014/main" id="{2CEE3F43-1D49-AC41-9147-A5D867F350CA}"/>
              </a:ext>
            </a:extLst>
          </p:cNvPr>
          <p:cNvSpPr txBox="1"/>
          <p:nvPr/>
        </p:nvSpPr>
        <p:spPr>
          <a:xfrm>
            <a:off x="6613482" y="1073122"/>
            <a:ext cx="4325503" cy="892552"/>
          </a:xfrm>
          <a:prstGeom prst="rect">
            <a:avLst/>
          </a:prstGeom>
          <a:noFill/>
        </p:spPr>
        <p:txBody>
          <a:bodyPr wrap="square" rtlCol="0" anchor="t">
            <a:spAutoFit/>
          </a:bodyPr>
          <a:lstStyle/>
          <a:p>
            <a:pPr algn="just">
              <a:spcAft>
                <a:spcPts val="2400"/>
              </a:spcAft>
              <a:buClr>
                <a:srgbClr val="C00000"/>
              </a:buClr>
              <a:buSzPct val="100000"/>
            </a:pPr>
            <a:endParaRPr lang="en-GB" sz="1600" dirty="0">
              <a:latin typeface="Roboto" panose="02000000000000000000" pitchFamily="2" charset="0"/>
              <a:ea typeface="Roboto" panose="02000000000000000000" pitchFamily="2" charset="0"/>
              <a:cs typeface="Arial" panose="020B0604020202020204" pitchFamily="34" charset="0"/>
            </a:endParaRPr>
          </a:p>
          <a:p>
            <a:pPr marL="285750" indent="-285750" algn="just">
              <a:spcAft>
                <a:spcPts val="2400"/>
              </a:spcAft>
              <a:buClr>
                <a:srgbClr val="C00000"/>
              </a:buClr>
              <a:buSzPct val="100000"/>
              <a:buFont typeface="Arial" panose="020B0604020202020204" pitchFamily="34" charset="0"/>
              <a:buChar char="•"/>
            </a:pPr>
            <a:endParaRPr lang="en-GB" sz="1600" dirty="0">
              <a:latin typeface="Roboto" panose="02000000000000000000" pitchFamily="2" charset="0"/>
              <a:ea typeface="Roboto" panose="02000000000000000000" pitchFamily="2" charset="0"/>
              <a:cs typeface="Arial" panose="020B0604020202020204" pitchFamily="34" charset="0"/>
            </a:endParaRPr>
          </a:p>
        </p:txBody>
      </p:sp>
      <p:sp>
        <p:nvSpPr>
          <p:cNvPr id="3" name="TextBox 2">
            <a:extLst>
              <a:ext uri="{FF2B5EF4-FFF2-40B4-BE49-F238E27FC236}">
                <a16:creationId xmlns:a16="http://schemas.microsoft.com/office/drawing/2014/main" id="{A5EEF2D5-375F-4CD7-AE86-7045555C3BBD}"/>
              </a:ext>
            </a:extLst>
          </p:cNvPr>
          <p:cNvSpPr txBox="1"/>
          <p:nvPr/>
        </p:nvSpPr>
        <p:spPr>
          <a:xfrm>
            <a:off x="6155870" y="1355712"/>
            <a:ext cx="5722756" cy="1384995"/>
          </a:xfrm>
          <a:prstGeom prst="rect">
            <a:avLst/>
          </a:prstGeom>
          <a:noFill/>
        </p:spPr>
        <p:txBody>
          <a:bodyPr wrap="square" rtlCol="0">
            <a:spAutoFit/>
          </a:bodyPr>
          <a:lstStyle/>
          <a:p>
            <a:pPr algn="ctr"/>
            <a:r>
              <a:rPr lang="en-GB" sz="2800" b="1" dirty="0">
                <a:solidFill>
                  <a:srgbClr val="FFC000"/>
                </a:solidFill>
              </a:rPr>
              <a:t>It is projected that the world’s human population will reach about 10 billion by 2050</a:t>
            </a:r>
          </a:p>
        </p:txBody>
      </p:sp>
      <p:pic>
        <p:nvPicPr>
          <p:cNvPr id="5" name="Picture 4">
            <a:extLst>
              <a:ext uri="{FF2B5EF4-FFF2-40B4-BE49-F238E27FC236}">
                <a16:creationId xmlns:a16="http://schemas.microsoft.com/office/drawing/2014/main" id="{EDBD1452-601C-4102-9A51-C05529E1329B}"/>
              </a:ext>
            </a:extLst>
          </p:cNvPr>
          <p:cNvPicPr>
            <a:picLocks noChangeAspect="1"/>
          </p:cNvPicPr>
          <p:nvPr/>
        </p:nvPicPr>
        <p:blipFill>
          <a:blip r:embed="rId4"/>
          <a:stretch>
            <a:fillRect/>
          </a:stretch>
        </p:blipFill>
        <p:spPr>
          <a:xfrm>
            <a:off x="6479723" y="3122969"/>
            <a:ext cx="5304293" cy="3036516"/>
          </a:xfrm>
          <a:prstGeom prst="rect">
            <a:avLst/>
          </a:prstGeom>
        </p:spPr>
      </p:pic>
      <p:sp>
        <p:nvSpPr>
          <p:cNvPr id="6" name="TextBox 5"/>
          <p:cNvSpPr txBox="1"/>
          <p:nvPr/>
        </p:nvSpPr>
        <p:spPr>
          <a:xfrm>
            <a:off x="407984" y="5312634"/>
            <a:ext cx="5473271" cy="707886"/>
          </a:xfrm>
          <a:prstGeom prst="rect">
            <a:avLst/>
          </a:prstGeom>
          <a:noFill/>
        </p:spPr>
        <p:txBody>
          <a:bodyPr wrap="square" rtlCol="0">
            <a:spAutoFit/>
          </a:bodyPr>
          <a:lstStyle/>
          <a:p>
            <a:r>
              <a:rPr lang="en-US" sz="2000" b="1" dirty="0">
                <a:solidFill>
                  <a:srgbClr val="C00000"/>
                </a:solidFill>
              </a:rPr>
              <a:t>With a linear economy, and such a large population, we will exceed the ecological limits!</a:t>
            </a:r>
          </a:p>
        </p:txBody>
      </p:sp>
    </p:spTree>
    <p:extLst>
      <p:ext uri="{BB962C8B-B14F-4D97-AF65-F5344CB8AC3E}">
        <p14:creationId xmlns:p14="http://schemas.microsoft.com/office/powerpoint/2010/main" val="30640596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nodePh="1">
                                  <p:stCondLst>
                                    <p:cond delay="0"/>
                                  </p:stCondLst>
                                  <p:endCondLst>
                                    <p:cond evt="begin" delay="0">
                                      <p:tn val="17"/>
                                    </p:cond>
                                  </p:end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314325" y="1114459"/>
            <a:ext cx="11624827" cy="5847755"/>
          </a:xfrm>
          <a:prstGeom prst="rect">
            <a:avLst/>
          </a:prstGeom>
          <a:noFill/>
        </p:spPr>
        <p:txBody>
          <a:bodyPr wrap="square" rtlCol="0" anchor="t">
            <a:spAutoFit/>
          </a:bodyPr>
          <a:lstStyle/>
          <a:p>
            <a:pPr algn="just">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Measures being taken by the European Commission</a:t>
            </a:r>
          </a:p>
          <a:p>
            <a:pPr marL="285750" indent="-285750">
              <a:buFont typeface="Arial" panose="020B0604020202020204" pitchFamily="34" charset="0"/>
              <a:buChar char="•"/>
            </a:pPr>
            <a:r>
              <a:rPr lang="en-GB" sz="2800" dirty="0"/>
              <a:t>Implement an EU-wide monitoring system to track progress towards a sustainable and circular bioeconomy;</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r>
              <a:rPr lang="en-GB" sz="2800" dirty="0"/>
              <a:t>Enhance our knowledge base and understanding of specific bioeconomy areas by gathering data and ensuring better access to it through the Knowledge Centre for the Bioeconomy;</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r>
              <a:rPr lang="en-GB" sz="2800" dirty="0"/>
              <a:t>Provide guidance and promote good practices on how to operate in the bioeconomy within safe ecological limits.</a:t>
            </a:r>
          </a:p>
          <a:p>
            <a:pPr marL="285750" indent="-285750">
              <a:buFont typeface="Arial" panose="020B0604020202020204" pitchFamily="34" charset="0"/>
              <a:buChar char="•"/>
            </a:pPr>
            <a:endParaRPr lang="en-GB" sz="2800" dirty="0"/>
          </a:p>
          <a:p>
            <a:r>
              <a:rPr lang="en-GB" sz="2800" dirty="0"/>
              <a:t>														European Commission (2018)</a:t>
            </a:r>
          </a:p>
          <a:p>
            <a:pPr>
              <a:spcAft>
                <a:spcPts val="2400"/>
              </a:spcAft>
            </a:pPr>
            <a:endParaRPr lang="en-GB" dirty="0">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4850296" y="174791"/>
            <a:ext cx="7341703" cy="523220"/>
          </a:xfrm>
          <a:prstGeom prst="rect">
            <a:avLst/>
          </a:prstGeom>
          <a:noFill/>
        </p:spPr>
        <p:txBody>
          <a:bodyPr wrap="square" rtlCol="0">
            <a:spAutoFit/>
          </a:bodyPr>
          <a:lstStyle/>
          <a:p>
            <a:pPr algn="r"/>
            <a:r>
              <a:rPr lang="en-US" sz="2800" b="1" dirty="0">
                <a:solidFill>
                  <a:schemeClr val="bg1"/>
                </a:solidFill>
              </a:rPr>
              <a:t>Ecological limits and the bioeconomy</a:t>
            </a:r>
            <a:endParaRPr lang="en-GB" sz="4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Tree>
    <p:extLst>
      <p:ext uri="{BB962C8B-B14F-4D97-AF65-F5344CB8AC3E}">
        <p14:creationId xmlns:p14="http://schemas.microsoft.com/office/powerpoint/2010/main" val="21290071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4850296" y="174791"/>
            <a:ext cx="7341703" cy="523220"/>
          </a:xfrm>
          <a:prstGeom prst="rect">
            <a:avLst/>
          </a:prstGeom>
          <a:noFill/>
        </p:spPr>
        <p:txBody>
          <a:bodyPr wrap="square" rtlCol="0">
            <a:spAutoFit/>
          </a:bodyPr>
          <a:lstStyle/>
          <a:p>
            <a:pPr algn="r"/>
            <a:r>
              <a:rPr lang="en-US" sz="2800" b="1" dirty="0">
                <a:solidFill>
                  <a:schemeClr val="bg1"/>
                </a:solidFill>
              </a:rPr>
              <a:t>The importance of innovation</a:t>
            </a:r>
            <a:endParaRPr lang="en-GB" sz="4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1" name="Textfeld 10">
            <a:extLst>
              <a:ext uri="{FF2B5EF4-FFF2-40B4-BE49-F238E27FC236}">
                <a16:creationId xmlns:a16="http://schemas.microsoft.com/office/drawing/2014/main" id="{2CEE3F43-1D49-AC41-9147-A5D867F350CA}"/>
              </a:ext>
            </a:extLst>
          </p:cNvPr>
          <p:cNvSpPr txBox="1"/>
          <p:nvPr/>
        </p:nvSpPr>
        <p:spPr>
          <a:xfrm>
            <a:off x="6613482" y="2155121"/>
            <a:ext cx="4846681" cy="892552"/>
          </a:xfrm>
          <a:prstGeom prst="rect">
            <a:avLst/>
          </a:prstGeom>
          <a:noFill/>
        </p:spPr>
        <p:txBody>
          <a:bodyPr wrap="square" rtlCol="0" anchor="t">
            <a:spAutoFit/>
          </a:bodyPr>
          <a:lstStyle/>
          <a:p>
            <a:pPr marL="285750" indent="-285750" algn="just">
              <a:spcAft>
                <a:spcPts val="2400"/>
              </a:spcAft>
              <a:buClr>
                <a:srgbClr val="C00000"/>
              </a:buClr>
              <a:buSzPct val="100000"/>
              <a:buFont typeface="Arial" panose="020B0604020202020204" pitchFamily="34" charset="0"/>
              <a:buChar char="•"/>
            </a:pPr>
            <a:endParaRPr lang="en-GB" sz="1600" dirty="0">
              <a:latin typeface="Roboto" panose="02000000000000000000" pitchFamily="2" charset="0"/>
              <a:ea typeface="Roboto" panose="02000000000000000000" pitchFamily="2" charset="0"/>
              <a:cs typeface="Arial" panose="020B0604020202020204" pitchFamily="34" charset="0"/>
            </a:endParaRPr>
          </a:p>
          <a:p>
            <a:pPr marL="285750" indent="-285750" algn="just">
              <a:spcAft>
                <a:spcPts val="2400"/>
              </a:spcAft>
              <a:buClr>
                <a:srgbClr val="C00000"/>
              </a:buClr>
              <a:buSzPct val="100000"/>
              <a:buFont typeface="Arial" panose="020B0604020202020204" pitchFamily="34" charset="0"/>
              <a:buChar char="•"/>
            </a:pPr>
            <a:endParaRPr lang="en-GB" sz="1600" dirty="0">
              <a:latin typeface="Roboto" panose="02000000000000000000" pitchFamily="2" charset="0"/>
              <a:ea typeface="Roboto" panose="02000000000000000000" pitchFamily="2" charset="0"/>
              <a:cs typeface="Arial" panose="020B0604020202020204" pitchFamily="34" charset="0"/>
            </a:endParaRPr>
          </a:p>
        </p:txBody>
      </p:sp>
      <p:pic>
        <p:nvPicPr>
          <p:cNvPr id="5" name="Picture 4">
            <a:extLst>
              <a:ext uri="{FF2B5EF4-FFF2-40B4-BE49-F238E27FC236}">
                <a16:creationId xmlns:a16="http://schemas.microsoft.com/office/drawing/2014/main" id="{02B4A0F3-46CF-42CE-AE74-5B2C91ED52E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001693" y="1145360"/>
            <a:ext cx="6068875" cy="5537849"/>
          </a:xfrm>
          <a:prstGeom prst="rect">
            <a:avLst/>
          </a:prstGeom>
        </p:spPr>
      </p:pic>
      <p:sp>
        <p:nvSpPr>
          <p:cNvPr id="6" name="TextBox 5">
            <a:extLst>
              <a:ext uri="{FF2B5EF4-FFF2-40B4-BE49-F238E27FC236}">
                <a16:creationId xmlns:a16="http://schemas.microsoft.com/office/drawing/2014/main" id="{95631E01-AB04-4484-A41C-A25DCB9612F2}"/>
              </a:ext>
            </a:extLst>
          </p:cNvPr>
          <p:cNvSpPr txBox="1"/>
          <p:nvPr/>
        </p:nvSpPr>
        <p:spPr>
          <a:xfrm>
            <a:off x="7484608" y="6567793"/>
            <a:ext cx="5141766" cy="230832"/>
          </a:xfrm>
          <a:prstGeom prst="rect">
            <a:avLst/>
          </a:prstGeom>
          <a:noFill/>
        </p:spPr>
        <p:txBody>
          <a:bodyPr wrap="square" rtlCol="0">
            <a:spAutoFit/>
          </a:bodyPr>
          <a:lstStyle/>
          <a:p>
            <a:r>
              <a:rPr lang="en-GB" sz="900" dirty="0">
                <a:hlinkClick r:id="rId5" tooltip="https://uminntilt.wordpress.com/2015/09/14/celebrating-and-going-public-with-pedagogical-innovations/"/>
              </a:rPr>
              <a:t>This Photo</a:t>
            </a:r>
            <a:r>
              <a:rPr lang="en-GB" sz="900" dirty="0"/>
              <a:t> by Unknown Author is licensed under </a:t>
            </a:r>
            <a:r>
              <a:rPr lang="en-GB" sz="900" dirty="0">
                <a:hlinkClick r:id="rId6" tooltip="https://creativecommons.org/licenses/by/3.0/"/>
              </a:rPr>
              <a:t>CC BY</a:t>
            </a:r>
            <a:endParaRPr lang="en-GB" sz="900" dirty="0"/>
          </a:p>
        </p:txBody>
      </p:sp>
    </p:spTree>
    <p:extLst>
      <p:ext uri="{BB962C8B-B14F-4D97-AF65-F5344CB8AC3E}">
        <p14:creationId xmlns:p14="http://schemas.microsoft.com/office/powerpoint/2010/main" val="31942798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69" y="-46182"/>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0" y="-46181"/>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4850295" y="128610"/>
            <a:ext cx="7341703" cy="523220"/>
          </a:xfrm>
          <a:prstGeom prst="rect">
            <a:avLst/>
          </a:prstGeom>
          <a:noFill/>
        </p:spPr>
        <p:txBody>
          <a:bodyPr wrap="square" rtlCol="0">
            <a:spAutoFit/>
          </a:bodyPr>
          <a:lstStyle/>
          <a:p>
            <a:pPr algn="r"/>
            <a:r>
              <a:rPr lang="en-US" sz="2800" b="1" dirty="0">
                <a:solidFill>
                  <a:schemeClr val="bg1"/>
                </a:solidFill>
              </a:rPr>
              <a:t>The importance of innovation</a:t>
            </a:r>
            <a:endParaRPr lang="en-GB" sz="4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 y="-208192"/>
            <a:ext cx="6106886" cy="1076411"/>
          </a:xfrm>
          <a:prstGeom prst="rect">
            <a:avLst/>
          </a:prstGeom>
        </p:spPr>
      </p:pic>
      <p:sp>
        <p:nvSpPr>
          <p:cNvPr id="9" name="Rechteck 8">
            <a:extLst>
              <a:ext uri="{FF2B5EF4-FFF2-40B4-BE49-F238E27FC236}">
                <a16:creationId xmlns:a16="http://schemas.microsoft.com/office/drawing/2014/main" id="{F696A0B2-9588-9440-9A8F-A1AE5DD09EAD}"/>
              </a:ext>
            </a:extLst>
          </p:cNvPr>
          <p:cNvSpPr/>
          <p:nvPr/>
        </p:nvSpPr>
        <p:spPr>
          <a:xfrm>
            <a:off x="6155869" y="1511156"/>
            <a:ext cx="5304293" cy="4510717"/>
          </a:xfrm>
          <a:prstGeom prst="rect">
            <a:avLst/>
          </a:prstGeom>
          <a:solidFill>
            <a:srgbClr val="FABA00">
              <a:alpha val="10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1" name="Textfeld 10">
            <a:extLst>
              <a:ext uri="{FF2B5EF4-FFF2-40B4-BE49-F238E27FC236}">
                <a16:creationId xmlns:a16="http://schemas.microsoft.com/office/drawing/2014/main" id="{2CEE3F43-1D49-AC41-9147-A5D867F350CA}"/>
              </a:ext>
            </a:extLst>
          </p:cNvPr>
          <p:cNvSpPr txBox="1"/>
          <p:nvPr/>
        </p:nvSpPr>
        <p:spPr>
          <a:xfrm>
            <a:off x="6613481" y="2108941"/>
            <a:ext cx="4325503" cy="892552"/>
          </a:xfrm>
          <a:prstGeom prst="rect">
            <a:avLst/>
          </a:prstGeom>
          <a:noFill/>
        </p:spPr>
        <p:txBody>
          <a:bodyPr wrap="square" rtlCol="0" anchor="t">
            <a:spAutoFit/>
          </a:bodyPr>
          <a:lstStyle/>
          <a:p>
            <a:pPr marL="285750" indent="-285750" algn="just">
              <a:spcAft>
                <a:spcPts val="2400"/>
              </a:spcAft>
              <a:buClr>
                <a:srgbClr val="C00000"/>
              </a:buClr>
              <a:buSzPct val="100000"/>
              <a:buFont typeface="Arial" panose="020B0604020202020204" pitchFamily="34" charset="0"/>
              <a:buChar char="•"/>
            </a:pPr>
            <a:endParaRPr lang="en-GB" sz="1600" dirty="0">
              <a:latin typeface="Roboto" panose="02000000000000000000" pitchFamily="2" charset="0"/>
              <a:ea typeface="Roboto" panose="02000000000000000000" pitchFamily="2" charset="0"/>
              <a:cs typeface="Arial" panose="020B0604020202020204" pitchFamily="34" charset="0"/>
            </a:endParaRPr>
          </a:p>
          <a:p>
            <a:pPr marL="285750" indent="-285750" algn="just">
              <a:spcAft>
                <a:spcPts val="2400"/>
              </a:spcAft>
              <a:buClr>
                <a:srgbClr val="C00000"/>
              </a:buClr>
              <a:buSzPct val="100000"/>
              <a:buFont typeface="Arial" panose="020B0604020202020204" pitchFamily="34" charset="0"/>
              <a:buChar char="•"/>
            </a:pPr>
            <a:endParaRPr lang="en-GB" sz="1600" dirty="0">
              <a:latin typeface="Roboto" panose="02000000000000000000" pitchFamily="2" charset="0"/>
              <a:ea typeface="Roboto" panose="02000000000000000000" pitchFamily="2" charset="0"/>
              <a:cs typeface="Arial" panose="020B0604020202020204" pitchFamily="34" charset="0"/>
            </a:endParaRPr>
          </a:p>
        </p:txBody>
      </p:sp>
      <p:pic>
        <p:nvPicPr>
          <p:cNvPr id="13" name="Picture 12">
            <a:extLst>
              <a:ext uri="{FF2B5EF4-FFF2-40B4-BE49-F238E27FC236}">
                <a16:creationId xmlns:a16="http://schemas.microsoft.com/office/drawing/2014/main" id="{A20DC529-101F-4C8D-9CBA-C3B80DC3CC8A}"/>
              </a:ext>
            </a:extLst>
          </p:cNvPr>
          <p:cNvPicPr/>
          <p:nvPr/>
        </p:nvPicPr>
        <p:blipFill>
          <a:blip r:embed="rId4"/>
          <a:stretch>
            <a:fillRect/>
          </a:stretch>
        </p:blipFill>
        <p:spPr>
          <a:xfrm>
            <a:off x="866250" y="1212776"/>
            <a:ext cx="4116566" cy="5051212"/>
          </a:xfrm>
          <a:prstGeom prst="rect">
            <a:avLst/>
          </a:prstGeom>
        </p:spPr>
      </p:pic>
      <p:pic>
        <p:nvPicPr>
          <p:cNvPr id="3" name="Picture 2">
            <a:extLst>
              <a:ext uri="{FF2B5EF4-FFF2-40B4-BE49-F238E27FC236}">
                <a16:creationId xmlns:a16="http://schemas.microsoft.com/office/drawing/2014/main" id="{1687492E-4F6B-4DD9-A4B5-AF1674AFE7B4}"/>
              </a:ext>
            </a:extLst>
          </p:cNvPr>
          <p:cNvPicPr>
            <a:picLocks noChangeAspect="1"/>
          </p:cNvPicPr>
          <p:nvPr/>
        </p:nvPicPr>
        <p:blipFill>
          <a:blip r:embed="rId5"/>
          <a:stretch>
            <a:fillRect/>
          </a:stretch>
        </p:blipFill>
        <p:spPr>
          <a:xfrm>
            <a:off x="5932491" y="1634219"/>
            <a:ext cx="5629275" cy="3800475"/>
          </a:xfrm>
          <a:prstGeom prst="rect">
            <a:avLst/>
          </a:prstGeom>
        </p:spPr>
      </p:pic>
      <p:sp>
        <p:nvSpPr>
          <p:cNvPr id="6" name="TextBox 5">
            <a:extLst>
              <a:ext uri="{FF2B5EF4-FFF2-40B4-BE49-F238E27FC236}">
                <a16:creationId xmlns:a16="http://schemas.microsoft.com/office/drawing/2014/main" id="{2D34E0E0-6613-460C-B7CC-C95DB5B75837}"/>
              </a:ext>
            </a:extLst>
          </p:cNvPr>
          <p:cNvSpPr txBox="1"/>
          <p:nvPr/>
        </p:nvSpPr>
        <p:spPr>
          <a:xfrm>
            <a:off x="4121543" y="3580165"/>
            <a:ext cx="2895599" cy="461665"/>
          </a:xfrm>
          <a:prstGeom prst="rect">
            <a:avLst/>
          </a:prstGeom>
          <a:solidFill>
            <a:schemeClr val="accent2"/>
          </a:solidFill>
        </p:spPr>
        <p:txBody>
          <a:bodyPr wrap="square" rtlCol="0">
            <a:spAutoFit/>
          </a:bodyPr>
          <a:lstStyle/>
          <a:p>
            <a:r>
              <a:rPr lang="en-GB" sz="2400" b="1" dirty="0"/>
              <a:t>coffee ground waste</a:t>
            </a:r>
          </a:p>
        </p:txBody>
      </p:sp>
      <p:pic>
        <p:nvPicPr>
          <p:cNvPr id="5" name="Picture 4"/>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4217866" y="4031618"/>
            <a:ext cx="2615539" cy="2232370"/>
          </a:xfrm>
          <a:prstGeom prst="rect">
            <a:avLst/>
          </a:prstGeom>
        </p:spPr>
      </p:pic>
      <p:sp>
        <p:nvSpPr>
          <p:cNvPr id="7" name="Rectangle 6">
            <a:extLst>
              <a:ext uri="{FF2B5EF4-FFF2-40B4-BE49-F238E27FC236}">
                <a16:creationId xmlns:a16="http://schemas.microsoft.com/office/drawing/2014/main" id="{E0791B36-FF50-4061-9575-7EEEDA8B90E6}"/>
              </a:ext>
            </a:extLst>
          </p:cNvPr>
          <p:cNvSpPr/>
          <p:nvPr/>
        </p:nvSpPr>
        <p:spPr>
          <a:xfrm>
            <a:off x="4071192" y="3376134"/>
            <a:ext cx="2941983" cy="29901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4342392" y="4263261"/>
            <a:ext cx="2399582" cy="2062103"/>
          </a:xfrm>
          <a:prstGeom prst="rect">
            <a:avLst/>
          </a:prstGeom>
          <a:noFill/>
        </p:spPr>
        <p:txBody>
          <a:bodyPr wrap="square" rtlCol="0">
            <a:spAutoFit/>
          </a:bodyPr>
          <a:lstStyle/>
          <a:p>
            <a:pPr algn="ctr"/>
            <a:r>
              <a:rPr lang="de-DE" sz="3200" dirty="0">
                <a:solidFill>
                  <a:schemeClr val="bg1"/>
                </a:solidFill>
              </a:rPr>
              <a:t>What </a:t>
            </a:r>
            <a:r>
              <a:rPr lang="de-DE" sz="3200" dirty="0" err="1">
                <a:solidFill>
                  <a:schemeClr val="bg1"/>
                </a:solidFill>
              </a:rPr>
              <a:t>are</a:t>
            </a:r>
            <a:r>
              <a:rPr lang="de-DE" sz="3200" dirty="0">
                <a:solidFill>
                  <a:schemeClr val="bg1"/>
                </a:solidFill>
              </a:rPr>
              <a:t> </a:t>
            </a:r>
            <a:r>
              <a:rPr lang="de-DE" sz="3200" dirty="0" err="1">
                <a:solidFill>
                  <a:schemeClr val="bg1"/>
                </a:solidFill>
              </a:rPr>
              <a:t>these</a:t>
            </a:r>
            <a:r>
              <a:rPr lang="de-DE" sz="3200" dirty="0">
                <a:solidFill>
                  <a:schemeClr val="bg1"/>
                </a:solidFill>
              </a:rPr>
              <a:t> </a:t>
            </a:r>
            <a:r>
              <a:rPr lang="de-DE" sz="3200" dirty="0" err="1">
                <a:solidFill>
                  <a:schemeClr val="bg1"/>
                </a:solidFill>
              </a:rPr>
              <a:t>two</a:t>
            </a:r>
            <a:r>
              <a:rPr lang="de-DE" sz="3200" dirty="0">
                <a:solidFill>
                  <a:schemeClr val="bg1"/>
                </a:solidFill>
              </a:rPr>
              <a:t> </a:t>
            </a:r>
            <a:r>
              <a:rPr lang="de-DE" sz="3200" dirty="0" err="1">
                <a:solidFill>
                  <a:schemeClr val="bg1"/>
                </a:solidFill>
              </a:rPr>
              <a:t>items</a:t>
            </a:r>
            <a:r>
              <a:rPr lang="de-DE" sz="3200" dirty="0">
                <a:solidFill>
                  <a:schemeClr val="bg1"/>
                </a:solidFill>
              </a:rPr>
              <a:t> </a:t>
            </a:r>
            <a:r>
              <a:rPr lang="de-DE" sz="3200" dirty="0" err="1">
                <a:solidFill>
                  <a:schemeClr val="bg1"/>
                </a:solidFill>
              </a:rPr>
              <a:t>are</a:t>
            </a:r>
            <a:r>
              <a:rPr lang="de-DE" sz="3200" dirty="0">
                <a:solidFill>
                  <a:schemeClr val="bg1"/>
                </a:solidFill>
              </a:rPr>
              <a:t> </a:t>
            </a:r>
            <a:r>
              <a:rPr lang="de-DE" sz="3200" dirty="0" err="1">
                <a:solidFill>
                  <a:schemeClr val="bg1"/>
                </a:solidFill>
              </a:rPr>
              <a:t>made</a:t>
            </a:r>
            <a:r>
              <a:rPr lang="de-DE" sz="3200" dirty="0">
                <a:solidFill>
                  <a:schemeClr val="bg1"/>
                </a:solidFill>
              </a:rPr>
              <a:t> </a:t>
            </a:r>
            <a:r>
              <a:rPr lang="de-DE" sz="3200" dirty="0" err="1">
                <a:solidFill>
                  <a:schemeClr val="bg1"/>
                </a:solidFill>
              </a:rPr>
              <a:t>from</a:t>
            </a:r>
            <a:r>
              <a:rPr lang="de-DE" sz="3200" dirty="0">
                <a:solidFill>
                  <a:schemeClr val="bg1"/>
                </a:solidFill>
              </a:rPr>
              <a:t>?</a:t>
            </a:r>
            <a:endParaRPr lang="en-US" sz="3200" dirty="0">
              <a:solidFill>
                <a:schemeClr val="bg1"/>
              </a:solidFill>
            </a:endParaRPr>
          </a:p>
        </p:txBody>
      </p:sp>
    </p:spTree>
    <p:extLst>
      <p:ext uri="{BB962C8B-B14F-4D97-AF65-F5344CB8AC3E}">
        <p14:creationId xmlns:p14="http://schemas.microsoft.com/office/powerpoint/2010/main" val="39254052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grpId="0" nodeType="clickEffect">
                                  <p:stCondLst>
                                    <p:cond delay="0"/>
                                  </p:stCondLst>
                                  <p:childTnLst>
                                    <p:animEffect transition="out" filter="wipe(down)">
                                      <p:cBhvr>
                                        <p:cTn id="6" dur="180" accel="50000">
                                          <p:stCondLst>
                                            <p:cond delay="1820"/>
                                          </p:stCondLst>
                                        </p:cTn>
                                        <p:tgtEl>
                                          <p:spTgt spid="7"/>
                                        </p:tgtEl>
                                      </p:cBhvr>
                                    </p:animEffect>
                                    <p:anim calcmode="lin" valueType="num">
                                      <p:cBhvr>
                                        <p:cTn id="7" dur="1822" tmFilter="0,0; 0.14,0.31; 0.43,0.73; 0.71,0.91; 1.0,1.0">
                                          <p:stCondLst>
                                            <p:cond delay="0"/>
                                          </p:stCondLst>
                                        </p:cTn>
                                        <p:tgtEl>
                                          <p:spTgt spid="7"/>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7"/>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7"/>
                                        </p:tgtEl>
                                        <p:attrNameLst>
                                          <p:attrName>ppt_y</p:attrName>
                                        </p:attrNameLst>
                                      </p:cBhvr>
                                      <p:tavLst>
                                        <p:tav tm="0">
                                          <p:val>
                                            <p:strVal val="ppt_y"/>
                                          </p:val>
                                        </p:tav>
                                        <p:tav tm="100000">
                                          <p:val>
                                            <p:strVal val="ppt_y+ppt_h"/>
                                          </p:val>
                                        </p:tav>
                                      </p:tavLst>
                                    </p:anim>
                                    <p:animScale>
                                      <p:cBhvr>
                                        <p:cTn id="14" dur="26">
                                          <p:stCondLst>
                                            <p:cond delay="620"/>
                                          </p:stCondLst>
                                        </p:cTn>
                                        <p:tgtEl>
                                          <p:spTgt spid="7"/>
                                        </p:tgtEl>
                                      </p:cBhvr>
                                      <p:to x="100000" y="60000"/>
                                    </p:animScale>
                                    <p:animScale>
                                      <p:cBhvr>
                                        <p:cTn id="15" dur="166" decel="50000">
                                          <p:stCondLst>
                                            <p:cond delay="646"/>
                                          </p:stCondLst>
                                        </p:cTn>
                                        <p:tgtEl>
                                          <p:spTgt spid="7"/>
                                        </p:tgtEl>
                                      </p:cBhvr>
                                      <p:to x="100000" y="100000"/>
                                    </p:animScale>
                                    <p:animScale>
                                      <p:cBhvr>
                                        <p:cTn id="16" dur="26">
                                          <p:stCondLst>
                                            <p:cond delay="1312"/>
                                          </p:stCondLst>
                                        </p:cTn>
                                        <p:tgtEl>
                                          <p:spTgt spid="7"/>
                                        </p:tgtEl>
                                      </p:cBhvr>
                                      <p:to x="100000" y="80000"/>
                                    </p:animScale>
                                    <p:animScale>
                                      <p:cBhvr>
                                        <p:cTn id="17" dur="166" decel="50000">
                                          <p:stCondLst>
                                            <p:cond delay="1338"/>
                                          </p:stCondLst>
                                        </p:cTn>
                                        <p:tgtEl>
                                          <p:spTgt spid="7"/>
                                        </p:tgtEl>
                                      </p:cBhvr>
                                      <p:to x="100000" y="100000"/>
                                    </p:animScale>
                                    <p:animScale>
                                      <p:cBhvr>
                                        <p:cTn id="18" dur="26">
                                          <p:stCondLst>
                                            <p:cond delay="1642"/>
                                          </p:stCondLst>
                                        </p:cTn>
                                        <p:tgtEl>
                                          <p:spTgt spid="7"/>
                                        </p:tgtEl>
                                      </p:cBhvr>
                                      <p:to x="100000" y="90000"/>
                                    </p:animScale>
                                    <p:animScale>
                                      <p:cBhvr>
                                        <p:cTn id="19" dur="166" decel="50000">
                                          <p:stCondLst>
                                            <p:cond delay="1668"/>
                                          </p:stCondLst>
                                        </p:cTn>
                                        <p:tgtEl>
                                          <p:spTgt spid="7"/>
                                        </p:tgtEl>
                                      </p:cBhvr>
                                      <p:to x="100000" y="100000"/>
                                    </p:animScale>
                                    <p:animScale>
                                      <p:cBhvr>
                                        <p:cTn id="20" dur="26">
                                          <p:stCondLst>
                                            <p:cond delay="1808"/>
                                          </p:stCondLst>
                                        </p:cTn>
                                        <p:tgtEl>
                                          <p:spTgt spid="7"/>
                                        </p:tgtEl>
                                      </p:cBhvr>
                                      <p:to x="100000" y="95000"/>
                                    </p:animScale>
                                    <p:animScale>
                                      <p:cBhvr>
                                        <p:cTn id="21" dur="166" decel="50000">
                                          <p:stCondLst>
                                            <p:cond delay="1834"/>
                                          </p:stCondLst>
                                        </p:cTn>
                                        <p:tgtEl>
                                          <p:spTgt spid="7"/>
                                        </p:tgtEl>
                                      </p:cBhvr>
                                      <p:to x="100000" y="100000"/>
                                    </p:animScale>
                                    <p:set>
                                      <p:cBhvr>
                                        <p:cTn id="22"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3144033" y="0"/>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D65089E2-1373-C34D-B297-36013F08ED63}"/>
              </a:ext>
            </a:extLst>
          </p:cNvPr>
          <p:cNvSpPr txBox="1"/>
          <p:nvPr/>
        </p:nvSpPr>
        <p:spPr>
          <a:xfrm>
            <a:off x="3709851" y="511218"/>
            <a:ext cx="7509085" cy="4416594"/>
          </a:xfrm>
          <a:prstGeom prst="rect">
            <a:avLst/>
          </a:prstGeom>
          <a:noFill/>
        </p:spPr>
        <p:txBody>
          <a:bodyPr wrap="square" rtlCol="0" anchor="t">
            <a:spAutoFit/>
          </a:bodyPr>
          <a:lstStyle/>
          <a:p>
            <a:r>
              <a:rPr lang="en-GB" sz="3400" dirty="0">
                <a:solidFill>
                  <a:schemeClr val="bg1"/>
                </a:solidFill>
                <a:latin typeface="Roboto Medium" panose="02000000000000000000" pitchFamily="2" charset="0"/>
                <a:ea typeface="Roboto Light" panose="02000000000000000000" pitchFamily="2" charset="0"/>
                <a:cs typeface="Arial" panose="020B0604020202020204" pitchFamily="34" charset="0"/>
              </a:rPr>
              <a:t>Outline</a:t>
            </a:r>
          </a:p>
          <a:p>
            <a:endParaRPr lang="en-GB" sz="3400" dirty="0">
              <a:solidFill>
                <a:schemeClr val="bg1"/>
              </a:solidFill>
              <a:latin typeface="Roboto Medium" panose="02000000000000000000" pitchFamily="2" charset="0"/>
              <a:ea typeface="Roboto Light" panose="02000000000000000000" pitchFamily="2" charset="0"/>
              <a:cs typeface="Arial" panose="020B0604020202020204" pitchFamily="34" charset="0"/>
            </a:endParaRPr>
          </a:p>
          <a:p>
            <a:pPr marL="457200" indent="-457200">
              <a:buBlip>
                <a:blip r:embed="rId3">
                  <a:extLst>
                    <a:ext uri="{96DAC541-7B7A-43D3-8B79-37D633B846F1}">
                      <asvg:svgBlip xmlns:asvg="http://schemas.microsoft.com/office/drawing/2016/SVG/main" r:embed="rId4"/>
                    </a:ext>
                  </a:extLst>
                </a:blip>
              </a:buBlip>
            </a:pPr>
            <a:r>
              <a:rPr lang="en-GB" sz="2400" dirty="0">
                <a:latin typeface="Roboto Medium" panose="02000000000000000000" pitchFamily="2" charset="0"/>
                <a:ea typeface="Roboto Light" panose="02000000000000000000" pitchFamily="2" charset="0"/>
                <a:cs typeface="Arial" panose="020B0604020202020204" pitchFamily="34" charset="0"/>
              </a:rPr>
              <a:t>What is Sustainability? </a:t>
            </a:r>
          </a:p>
          <a:p>
            <a:pPr marL="457200" indent="-457200">
              <a:buBlip>
                <a:blip r:embed="rId3">
                  <a:extLst>
                    <a:ext uri="{96DAC541-7B7A-43D3-8B79-37D633B846F1}">
                      <asvg:svgBlip xmlns:asvg="http://schemas.microsoft.com/office/drawing/2016/SVG/main" r:embed="rId4"/>
                    </a:ext>
                  </a:extLst>
                </a:blip>
              </a:buBlip>
            </a:pPr>
            <a:r>
              <a:rPr lang="en-GB" sz="2400" dirty="0">
                <a:latin typeface="Roboto Medium" panose="02000000000000000000" pitchFamily="2" charset="0"/>
                <a:ea typeface="Roboto Light" panose="02000000000000000000" pitchFamily="2" charset="0"/>
                <a:cs typeface="Arial" panose="020B0604020202020204" pitchFamily="34" charset="0"/>
              </a:rPr>
              <a:t>The Sustainability problem </a:t>
            </a:r>
          </a:p>
          <a:p>
            <a:pPr marL="457200" indent="-457200">
              <a:buBlip>
                <a:blip r:embed="rId3">
                  <a:extLst>
                    <a:ext uri="{96DAC541-7B7A-43D3-8B79-37D633B846F1}">
                      <asvg:svgBlip xmlns:asvg="http://schemas.microsoft.com/office/drawing/2016/SVG/main" r:embed="rId4"/>
                    </a:ext>
                  </a:extLst>
                </a:blip>
              </a:buBlip>
            </a:pPr>
            <a:r>
              <a:rPr lang="en-GB" sz="2400" dirty="0">
                <a:latin typeface="Roboto Medium" panose="02000000000000000000" pitchFamily="2" charset="0"/>
                <a:ea typeface="Roboto Light" panose="02000000000000000000" pitchFamily="2" charset="0"/>
                <a:cs typeface="Arial" panose="020B0604020202020204" pitchFamily="34" charset="0"/>
              </a:rPr>
              <a:t>Weak vs Strong Sustainability </a:t>
            </a:r>
          </a:p>
          <a:p>
            <a:pPr marL="457200" indent="-457200">
              <a:buBlip>
                <a:blip r:embed="rId3">
                  <a:extLst>
                    <a:ext uri="{96DAC541-7B7A-43D3-8B79-37D633B846F1}">
                      <asvg:svgBlip xmlns:asvg="http://schemas.microsoft.com/office/drawing/2016/SVG/main" r:embed="rId4"/>
                    </a:ext>
                  </a:extLst>
                </a:blip>
              </a:buBlip>
            </a:pPr>
            <a:r>
              <a:rPr lang="en-GB" sz="2400" dirty="0">
                <a:latin typeface="Roboto Medium" panose="02000000000000000000" pitchFamily="2" charset="0"/>
                <a:ea typeface="Roboto Light" panose="02000000000000000000" pitchFamily="2" charset="0"/>
                <a:cs typeface="Arial" panose="020B0604020202020204" pitchFamily="34" charset="0"/>
              </a:rPr>
              <a:t>Tragedy of the commons </a:t>
            </a:r>
          </a:p>
          <a:p>
            <a:pPr marL="457200" indent="-457200">
              <a:buBlip>
                <a:blip r:embed="rId3">
                  <a:extLst>
                    <a:ext uri="{96DAC541-7B7A-43D3-8B79-37D633B846F1}">
                      <asvg:svgBlip xmlns:asvg="http://schemas.microsoft.com/office/drawing/2016/SVG/main" r:embed="rId4"/>
                    </a:ext>
                  </a:extLst>
                </a:blip>
              </a:buBlip>
            </a:pPr>
            <a:r>
              <a:rPr lang="en-GB" sz="2400" dirty="0">
                <a:latin typeface="Roboto Medium" panose="02000000000000000000" pitchFamily="2" charset="0"/>
                <a:ea typeface="Roboto Light" panose="02000000000000000000" pitchFamily="2" charset="0"/>
                <a:cs typeface="Arial" panose="020B0604020202020204" pitchFamily="34" charset="0"/>
              </a:rPr>
              <a:t>Quick Quiz </a:t>
            </a:r>
          </a:p>
          <a:p>
            <a:pPr marL="457200" indent="-457200">
              <a:buBlip>
                <a:blip r:embed="rId3">
                  <a:extLst>
                    <a:ext uri="{96DAC541-7B7A-43D3-8B79-37D633B846F1}">
                      <asvg:svgBlip xmlns:asvg="http://schemas.microsoft.com/office/drawing/2016/SVG/main" r:embed="rId4"/>
                    </a:ext>
                  </a:extLst>
                </a:blip>
              </a:buBlip>
            </a:pPr>
            <a:r>
              <a:rPr lang="en-GB" sz="2400" dirty="0">
                <a:latin typeface="Roboto Medium" panose="02000000000000000000" pitchFamily="2" charset="0"/>
                <a:ea typeface="Roboto Light" panose="02000000000000000000" pitchFamily="2" charset="0"/>
                <a:cs typeface="Arial" panose="020B0604020202020204" pitchFamily="34" charset="0"/>
              </a:rPr>
              <a:t>How The Bioeconomy contributes to sustainability</a:t>
            </a:r>
          </a:p>
          <a:p>
            <a:pPr marL="457200" indent="-457200">
              <a:buBlip>
                <a:blip r:embed="rId3">
                  <a:extLst>
                    <a:ext uri="{96DAC541-7B7A-43D3-8B79-37D633B846F1}">
                      <asvg:svgBlip xmlns:asvg="http://schemas.microsoft.com/office/drawing/2016/SVG/main" r:embed="rId4"/>
                    </a:ext>
                  </a:extLst>
                </a:blip>
              </a:buBlip>
            </a:pPr>
            <a:r>
              <a:rPr lang="en-GB" sz="2400" dirty="0">
                <a:latin typeface="Roboto Medium" panose="02000000000000000000" pitchFamily="2" charset="0"/>
                <a:ea typeface="Roboto Light" panose="02000000000000000000" pitchFamily="2" charset="0"/>
                <a:cs typeface="Arial" panose="020B0604020202020204" pitchFamily="34" charset="0"/>
              </a:rPr>
              <a:t>Ecological limits and the Bioeconomy  </a:t>
            </a:r>
          </a:p>
          <a:p>
            <a:pPr marL="457200" indent="-457200">
              <a:buBlip>
                <a:blip r:embed="rId3">
                  <a:extLst>
                    <a:ext uri="{96DAC541-7B7A-43D3-8B79-37D633B846F1}">
                      <asvg:svgBlip xmlns:asvg="http://schemas.microsoft.com/office/drawing/2016/SVG/main" r:embed="rId4"/>
                    </a:ext>
                  </a:extLst>
                </a:blip>
              </a:buBlip>
            </a:pPr>
            <a:r>
              <a:rPr lang="en-GB" sz="2400" dirty="0">
                <a:latin typeface="Roboto Medium" panose="02000000000000000000" pitchFamily="2" charset="0"/>
                <a:ea typeface="Roboto Light" panose="02000000000000000000" pitchFamily="2" charset="0"/>
                <a:cs typeface="Arial" panose="020B0604020202020204" pitchFamily="34" charset="0"/>
              </a:rPr>
              <a:t>The importance of innovation </a:t>
            </a:r>
            <a:endParaRPr lang="en-GB" sz="2400" dirty="0">
              <a:solidFill>
                <a:schemeClr val="bg1"/>
              </a:solidFill>
              <a:latin typeface="Roboto Light" panose="02000000000000000000" pitchFamily="2" charset="0"/>
              <a:ea typeface="Roboto Light" panose="02000000000000000000" pitchFamily="2" charset="0"/>
              <a:cs typeface="Arial"/>
            </a:endParaRPr>
          </a:p>
          <a:p>
            <a:pPr>
              <a:spcBef>
                <a:spcPts val="600"/>
              </a:spcBef>
            </a:pPr>
            <a:endParaRPr lang="en-GB" sz="16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5"/>
          <a:stretch>
            <a:fillRect/>
          </a:stretch>
        </p:blipFill>
        <p:spPr>
          <a:xfrm>
            <a:off x="194594" y="178329"/>
            <a:ext cx="2069841" cy="1544253"/>
          </a:xfrm>
          <a:prstGeom prst="rect">
            <a:avLst/>
          </a:prstGeom>
        </p:spPr>
      </p:pic>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3" name="Graphic 2" descr="Checkmark">
            <a:extLst>
              <a:ext uri="{FF2B5EF4-FFF2-40B4-BE49-F238E27FC236}">
                <a16:creationId xmlns:a16="http://schemas.microsoft.com/office/drawing/2014/main" id="{43CD6E2F-2052-460F-9518-97DAC461AF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0185" y="3075784"/>
            <a:ext cx="280851" cy="280851"/>
          </a:xfrm>
          <a:prstGeom prst="rect">
            <a:avLst/>
          </a:prstGeom>
        </p:spPr>
      </p:pic>
      <p:pic>
        <p:nvPicPr>
          <p:cNvPr id="11" name="Graphic 10" descr="Checkmark">
            <a:extLst>
              <a:ext uri="{FF2B5EF4-FFF2-40B4-BE49-F238E27FC236}">
                <a16:creationId xmlns:a16="http://schemas.microsoft.com/office/drawing/2014/main" id="{F5EA742A-C547-4EEB-A05D-997BC85EAE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64393" y="1722582"/>
            <a:ext cx="280851" cy="280851"/>
          </a:xfrm>
          <a:prstGeom prst="rect">
            <a:avLst/>
          </a:prstGeom>
        </p:spPr>
      </p:pic>
      <p:pic>
        <p:nvPicPr>
          <p:cNvPr id="12" name="Graphic 11" descr="Checkmark">
            <a:extLst>
              <a:ext uri="{FF2B5EF4-FFF2-40B4-BE49-F238E27FC236}">
                <a16:creationId xmlns:a16="http://schemas.microsoft.com/office/drawing/2014/main" id="{AB707D80-FC58-4A79-9930-6FD68B21B6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00611" y="2794933"/>
            <a:ext cx="280851" cy="280851"/>
          </a:xfrm>
          <a:prstGeom prst="rect">
            <a:avLst/>
          </a:prstGeom>
        </p:spPr>
      </p:pic>
      <p:pic>
        <p:nvPicPr>
          <p:cNvPr id="13" name="Graphic 12" descr="Checkmark">
            <a:extLst>
              <a:ext uri="{FF2B5EF4-FFF2-40B4-BE49-F238E27FC236}">
                <a16:creationId xmlns:a16="http://schemas.microsoft.com/office/drawing/2014/main" id="{8028EEDB-CD33-48A4-9204-C4114002A9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64314" y="2057862"/>
            <a:ext cx="280851" cy="280851"/>
          </a:xfrm>
          <a:prstGeom prst="rect">
            <a:avLst/>
          </a:prstGeom>
        </p:spPr>
      </p:pic>
      <p:pic>
        <p:nvPicPr>
          <p:cNvPr id="19" name="Graphic 16" descr="Checkmark">
            <a:extLst>
              <a:ext uri="{FF2B5EF4-FFF2-40B4-BE49-F238E27FC236}">
                <a16:creationId xmlns:a16="http://schemas.microsoft.com/office/drawing/2014/main" id="{98D30B36-3184-45C9-B8F2-E9B0C1603C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77583" y="4247771"/>
            <a:ext cx="280851" cy="280851"/>
          </a:xfrm>
          <a:prstGeom prst="rect">
            <a:avLst/>
          </a:prstGeom>
        </p:spPr>
      </p:pic>
      <p:pic>
        <p:nvPicPr>
          <p:cNvPr id="21" name="Graphic 15" descr="Checkmark">
            <a:extLst>
              <a:ext uri="{FF2B5EF4-FFF2-40B4-BE49-F238E27FC236}">
                <a16:creationId xmlns:a16="http://schemas.microsoft.com/office/drawing/2014/main" id="{9FB3B108-6122-4CF6-80DD-30B9E93982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53392" y="3807536"/>
            <a:ext cx="280851" cy="280851"/>
          </a:xfrm>
          <a:prstGeom prst="rect">
            <a:avLst/>
          </a:prstGeom>
        </p:spPr>
      </p:pic>
      <p:pic>
        <p:nvPicPr>
          <p:cNvPr id="23" name="Graphic 15" descr="Checkmark">
            <a:extLst>
              <a:ext uri="{FF2B5EF4-FFF2-40B4-BE49-F238E27FC236}">
                <a16:creationId xmlns:a16="http://schemas.microsoft.com/office/drawing/2014/main" id="{9FB3B108-6122-4CF6-80DD-30B9E93982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6610" y="3429000"/>
            <a:ext cx="280851" cy="280851"/>
          </a:xfrm>
          <a:prstGeom prst="rect">
            <a:avLst/>
          </a:prstGeom>
        </p:spPr>
      </p:pic>
    </p:spTree>
    <p:extLst>
      <p:ext uri="{BB962C8B-B14F-4D97-AF65-F5344CB8AC3E}">
        <p14:creationId xmlns:p14="http://schemas.microsoft.com/office/powerpoint/2010/main" val="2773470665"/>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3144033" y="0"/>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D65089E2-1373-C34D-B297-36013F08ED63}"/>
              </a:ext>
            </a:extLst>
          </p:cNvPr>
          <p:cNvSpPr txBox="1"/>
          <p:nvPr/>
        </p:nvSpPr>
        <p:spPr>
          <a:xfrm>
            <a:off x="3709851" y="511218"/>
            <a:ext cx="7720149" cy="3908762"/>
          </a:xfrm>
          <a:prstGeom prst="rect">
            <a:avLst/>
          </a:prstGeom>
          <a:noFill/>
        </p:spPr>
        <p:txBody>
          <a:bodyPr wrap="square" rtlCol="0" anchor="t">
            <a:spAutoFit/>
          </a:bodyPr>
          <a:lstStyle/>
          <a:p>
            <a:r>
              <a:rPr lang="en-GB" sz="3400" b="1" dirty="0">
                <a:solidFill>
                  <a:schemeClr val="bg1"/>
                </a:solidFill>
                <a:latin typeface="Roboto Medium" panose="02000000000000000000" pitchFamily="2" charset="0"/>
                <a:ea typeface="Roboto Light" panose="02000000000000000000" pitchFamily="2" charset="0"/>
                <a:cs typeface="Arial" panose="020B0604020202020204" pitchFamily="34" charset="0"/>
              </a:rPr>
              <a:t>Key Points Covered – Sustainability</a:t>
            </a:r>
            <a:r>
              <a:rPr lang="en-GB" sz="3400" dirty="0">
                <a:solidFill>
                  <a:schemeClr val="bg1"/>
                </a:solidFill>
                <a:latin typeface="Roboto Medium" panose="02000000000000000000" pitchFamily="2" charset="0"/>
                <a:ea typeface="Roboto Light" panose="02000000000000000000" pitchFamily="2" charset="0"/>
                <a:cs typeface="Arial" panose="020B0604020202020204" pitchFamily="34" charset="0"/>
              </a:rPr>
              <a:t> </a:t>
            </a:r>
          </a:p>
          <a:p>
            <a:endParaRPr lang="en-GB" sz="3400" dirty="0">
              <a:solidFill>
                <a:schemeClr val="bg1"/>
              </a:solidFill>
              <a:latin typeface="Roboto Medium" panose="02000000000000000000" pitchFamily="2" charset="0"/>
              <a:ea typeface="Roboto Light" panose="02000000000000000000" pitchFamily="2" charset="0"/>
              <a:cs typeface="Arial" panose="020B0604020202020204" pitchFamily="34" charset="0"/>
            </a:endParaRPr>
          </a:p>
          <a:p>
            <a:pPr marL="342900" indent="-342900">
              <a:spcBef>
                <a:spcPts val="600"/>
              </a:spcBef>
              <a:buAutoNum type="arabicPeriod"/>
            </a:pPr>
            <a:r>
              <a:rPr lang="en-GB" sz="3200" dirty="0">
                <a:solidFill>
                  <a:schemeClr val="bg1"/>
                </a:solidFill>
                <a:latin typeface="Roboto" panose="02000000000000000000" pitchFamily="2" charset="0"/>
                <a:ea typeface="Roboto" panose="02000000000000000000" pitchFamily="2" charset="0"/>
                <a:cs typeface="Arial" panose="020B0604020202020204" pitchFamily="34" charset="0"/>
              </a:rPr>
              <a:t> Preserving resources for future generations and social equity! </a:t>
            </a:r>
          </a:p>
          <a:p>
            <a:pPr marL="342900" indent="-342900">
              <a:spcBef>
                <a:spcPts val="600"/>
              </a:spcBef>
              <a:buAutoNum type="arabicPeriod"/>
            </a:pPr>
            <a:r>
              <a:rPr lang="en-GB" sz="3200" dirty="0">
                <a:solidFill>
                  <a:schemeClr val="bg1"/>
                </a:solidFill>
                <a:latin typeface="Roboto" panose="02000000000000000000" pitchFamily="2" charset="0"/>
                <a:ea typeface="Roboto" panose="02000000000000000000" pitchFamily="2" charset="0"/>
                <a:cs typeface="Arial" panose="020B0604020202020204" pitchFamily="34" charset="0"/>
              </a:rPr>
              <a:t> Many problems surrounding the issue!</a:t>
            </a:r>
          </a:p>
          <a:p>
            <a:pPr marL="342900" indent="-342900">
              <a:spcBef>
                <a:spcPts val="600"/>
              </a:spcBef>
              <a:buAutoNum type="arabicPeriod"/>
            </a:pPr>
            <a:r>
              <a:rPr lang="en-GB" sz="3200" dirty="0">
                <a:solidFill>
                  <a:schemeClr val="bg1"/>
                </a:solidFill>
                <a:latin typeface="Roboto" panose="02000000000000000000" pitchFamily="2" charset="0"/>
                <a:ea typeface="Roboto" panose="02000000000000000000" pitchFamily="2" charset="0"/>
                <a:cs typeface="Arial" panose="020B0604020202020204" pitchFamily="34" charset="0"/>
              </a:rPr>
              <a:t> The risk of reaching ecological limits!</a:t>
            </a:r>
          </a:p>
          <a:p>
            <a:pPr marL="342900" indent="-342900">
              <a:spcBef>
                <a:spcPts val="600"/>
              </a:spcBef>
              <a:buAutoNum type="arabicPeriod"/>
            </a:pPr>
            <a:r>
              <a:rPr lang="en-GB" sz="3200" dirty="0">
                <a:solidFill>
                  <a:schemeClr val="bg1"/>
                </a:solidFill>
                <a:latin typeface="Roboto" panose="02000000000000000000" pitchFamily="2" charset="0"/>
                <a:ea typeface="Roboto" panose="02000000000000000000" pitchFamily="2" charset="0"/>
                <a:cs typeface="Arial" panose="020B0604020202020204" pitchFamily="34" charset="0"/>
              </a:rPr>
              <a:t> Innovation into the future!  </a:t>
            </a: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a:stretch>
            <a:fillRect/>
          </a:stretch>
        </p:blipFill>
        <p:spPr>
          <a:xfrm>
            <a:off x="194594" y="178329"/>
            <a:ext cx="2069841" cy="1544253"/>
          </a:xfrm>
          <a:prstGeom prst="rect">
            <a:avLst/>
          </a:prstGeom>
        </p:spPr>
      </p:pic>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18" name="Picture 17">
            <a:extLst>
              <a:ext uri="{FF2B5EF4-FFF2-40B4-BE49-F238E27FC236}">
                <a16:creationId xmlns:a16="http://schemas.microsoft.com/office/drawing/2014/main" id="{A6FBFB66-6514-4F11-AE91-F955BEB54D1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726349" y="3709584"/>
            <a:ext cx="3084651" cy="3084651"/>
          </a:xfrm>
          <a:prstGeom prst="rect">
            <a:avLst/>
          </a:prstGeom>
        </p:spPr>
      </p:pic>
      <p:sp>
        <p:nvSpPr>
          <p:cNvPr id="19" name="TextBox 18">
            <a:extLst>
              <a:ext uri="{FF2B5EF4-FFF2-40B4-BE49-F238E27FC236}">
                <a16:creationId xmlns:a16="http://schemas.microsoft.com/office/drawing/2014/main" id="{63CF903A-9539-4471-AFA6-DCC501BC24DF}"/>
              </a:ext>
            </a:extLst>
          </p:cNvPr>
          <p:cNvSpPr txBox="1"/>
          <p:nvPr/>
        </p:nvSpPr>
        <p:spPr>
          <a:xfrm>
            <a:off x="9107349" y="6794235"/>
            <a:ext cx="4915816" cy="230832"/>
          </a:xfrm>
          <a:prstGeom prst="rect">
            <a:avLst/>
          </a:prstGeom>
          <a:noFill/>
        </p:spPr>
        <p:txBody>
          <a:bodyPr wrap="square" rtlCol="0">
            <a:spAutoFit/>
          </a:bodyPr>
          <a:lstStyle/>
          <a:p>
            <a:r>
              <a:rPr lang="en-GB" sz="900" dirty="0">
                <a:hlinkClick r:id="rId5" tooltip="http://www.widerembraces.org/"/>
              </a:rPr>
              <a:t>This Photo</a:t>
            </a:r>
            <a:r>
              <a:rPr lang="en-GB" sz="900" dirty="0"/>
              <a:t> by Unknown Author is licensed under </a:t>
            </a:r>
            <a:r>
              <a:rPr lang="en-GB" sz="900" dirty="0">
                <a:hlinkClick r:id="rId6" tooltip="https://creativecommons.org/licenses/by-nc-sa/3.0/"/>
              </a:rPr>
              <a:t>CC BY-SA-NC</a:t>
            </a:r>
            <a:endParaRPr lang="en-GB" sz="900" dirty="0"/>
          </a:p>
        </p:txBody>
      </p:sp>
    </p:spTree>
    <p:extLst>
      <p:ext uri="{BB962C8B-B14F-4D97-AF65-F5344CB8AC3E}">
        <p14:creationId xmlns:p14="http://schemas.microsoft.com/office/powerpoint/2010/main" val="14788790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 calcmode="lin" valueType="num">
                                      <p:cBhvr additive="base">
                                        <p:cTn id="31"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2963806" y="7524"/>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a:stretch>
            <a:fillRect/>
          </a:stretch>
        </p:blipFill>
        <p:spPr>
          <a:xfrm>
            <a:off x="194594" y="178329"/>
            <a:ext cx="2069841" cy="1544253"/>
          </a:xfrm>
          <a:prstGeom prst="rect">
            <a:avLst/>
          </a:prstGeom>
        </p:spPr>
      </p:pic>
      <p:sp>
        <p:nvSpPr>
          <p:cNvPr id="3" name="Textfeld 2">
            <a:extLst>
              <a:ext uri="{FF2B5EF4-FFF2-40B4-BE49-F238E27FC236}">
                <a16:creationId xmlns:a16="http://schemas.microsoft.com/office/drawing/2014/main" id="{6C3DD885-330E-6B46-BABD-B7F8FC9924B9}"/>
              </a:ext>
            </a:extLst>
          </p:cNvPr>
          <p:cNvSpPr txBox="1"/>
          <p:nvPr/>
        </p:nvSpPr>
        <p:spPr>
          <a:xfrm>
            <a:off x="3995132" y="6332474"/>
            <a:ext cx="4013200" cy="307777"/>
          </a:xfrm>
          <a:prstGeom prst="rect">
            <a:avLst/>
          </a:prstGeom>
          <a:noFill/>
        </p:spPr>
        <p:txBody>
          <a:bodyPr wrap="square" rtlCol="0" anchor="b">
            <a:spAutoFit/>
          </a:bodyPr>
          <a:lstStyle/>
          <a:p>
            <a:r>
              <a:rPr lang="en-GB" sz="1400" dirty="0">
                <a:solidFill>
                  <a:schemeClr val="bg1"/>
                </a:solidFill>
                <a:latin typeface="Roboto" panose="02000000000000000000" pitchFamily="2" charset="0"/>
                <a:ea typeface="Roboto" panose="02000000000000000000" pitchFamily="2" charset="0"/>
                <a:cs typeface="Arial" panose="020B0604020202020204" pitchFamily="34" charset="0"/>
              </a:rPr>
              <a:t>Name of presenter</a:t>
            </a:r>
          </a:p>
        </p:txBody>
      </p:sp>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4"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2944723" y="3760717"/>
            <a:ext cx="9052682" cy="2342748"/>
          </a:xfrm>
          <a:prstGeom prst="rect">
            <a:avLst/>
          </a:prstGeom>
        </p:spPr>
      </p:pic>
      <p:sp>
        <p:nvSpPr>
          <p:cNvPr id="2" name="TextBox 1">
            <a:extLst>
              <a:ext uri="{FF2B5EF4-FFF2-40B4-BE49-F238E27FC236}">
                <a16:creationId xmlns:a16="http://schemas.microsoft.com/office/drawing/2014/main" id="{81D90501-FD6D-4E51-93F1-27B8FAB6BBCA}"/>
              </a:ext>
            </a:extLst>
          </p:cNvPr>
          <p:cNvSpPr txBox="1"/>
          <p:nvPr/>
        </p:nvSpPr>
        <p:spPr>
          <a:xfrm>
            <a:off x="4342512" y="1172473"/>
            <a:ext cx="6257103" cy="707886"/>
          </a:xfrm>
          <a:prstGeom prst="rect">
            <a:avLst/>
          </a:prstGeom>
          <a:noFill/>
        </p:spPr>
        <p:txBody>
          <a:bodyPr wrap="square" rtlCol="0">
            <a:spAutoFit/>
          </a:bodyPr>
          <a:lstStyle/>
          <a:p>
            <a:r>
              <a:rPr lang="en-GB" sz="4000" b="1" dirty="0">
                <a:solidFill>
                  <a:srgbClr val="FFED00"/>
                </a:solidFill>
              </a:rPr>
              <a:t>Questions and Discussion</a:t>
            </a:r>
          </a:p>
        </p:txBody>
      </p:sp>
    </p:spTree>
    <p:extLst>
      <p:ext uri="{BB962C8B-B14F-4D97-AF65-F5344CB8AC3E}">
        <p14:creationId xmlns:p14="http://schemas.microsoft.com/office/powerpoint/2010/main" val="5985507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6">
            <a:extLst>
              <a:ext uri="{FF2B5EF4-FFF2-40B4-BE49-F238E27FC236}">
                <a16:creationId xmlns:a16="http://schemas.microsoft.com/office/drawing/2014/main" id="{DDAAA71E-0CB2-9B41-8F64-966BFF99CF67}"/>
              </a:ext>
            </a:extLst>
          </p:cNvPr>
          <p:cNvPicPr>
            <a:picLocks noChangeAspect="1"/>
          </p:cNvPicPr>
          <p:nvPr/>
        </p:nvPicPr>
        <p:blipFill>
          <a:blip r:embed="rId3"/>
          <a:stretch>
            <a:fillRect/>
          </a:stretch>
        </p:blipFill>
        <p:spPr>
          <a:xfrm>
            <a:off x="237815" y="144877"/>
            <a:ext cx="1552381" cy="1158190"/>
          </a:xfrm>
          <a:prstGeom prst="rect">
            <a:avLst/>
          </a:prstGeom>
        </p:spPr>
      </p:pic>
      <p:pic>
        <p:nvPicPr>
          <p:cNvPr id="12"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2111336" y="1"/>
            <a:ext cx="8556664" cy="1757061"/>
          </a:xfrm>
          <a:prstGeom prst="rect">
            <a:avLst/>
          </a:prstGeom>
        </p:spPr>
      </p:pic>
      <p:sp>
        <p:nvSpPr>
          <p:cNvPr id="13" name="Rectangle 12"/>
          <p:cNvSpPr/>
          <p:nvPr/>
        </p:nvSpPr>
        <p:spPr>
          <a:xfrm>
            <a:off x="394855" y="1902266"/>
            <a:ext cx="11492345" cy="738664"/>
          </a:xfrm>
          <a:prstGeom prst="rect">
            <a:avLst/>
          </a:prstGeom>
        </p:spPr>
        <p:txBody>
          <a:bodyPr wrap="square">
            <a:spAutoFit/>
          </a:bodyPr>
          <a:lstStyle/>
          <a:p>
            <a:pPr algn="ctr"/>
            <a:r>
              <a:rPr lang="en-US" sz="2400" b="1" dirty="0">
                <a:solidFill>
                  <a:schemeClr val="accent6">
                    <a:lumMod val="50000"/>
                  </a:schemeClr>
                </a:solidFill>
              </a:rPr>
              <a:t>These educational resources were developed as part of the BE-Rural project</a:t>
            </a:r>
            <a:r>
              <a:rPr lang="en-US" sz="2400" b="1" dirty="0">
                <a:solidFill>
                  <a:schemeClr val="accent3">
                    <a:lumMod val="75000"/>
                  </a:schemeClr>
                </a:solidFill>
              </a:rPr>
              <a:t> </a:t>
            </a:r>
            <a:endParaRPr lang="en-US" sz="2000" dirty="0">
              <a:solidFill>
                <a:schemeClr val="accent3">
                  <a:lumMod val="75000"/>
                </a:schemeClr>
              </a:solidFill>
            </a:endParaRPr>
          </a:p>
          <a:p>
            <a:pPr algn="ctr"/>
            <a:r>
              <a:rPr lang="en-US" dirty="0">
                <a:solidFill>
                  <a:schemeClr val="accent3">
                    <a:lumMod val="75000"/>
                  </a:schemeClr>
                </a:solidFill>
              </a:rPr>
              <a:t>Bio-based strategies and roadmaps for enhanced rural and regional development in the EU (April 2019 – March 2022)</a:t>
            </a:r>
          </a:p>
        </p:txBody>
      </p:sp>
      <p:sp>
        <p:nvSpPr>
          <p:cNvPr id="14" name="Textfeld 9">
            <a:extLst>
              <a:ext uri="{FF2B5EF4-FFF2-40B4-BE49-F238E27FC236}">
                <a16:creationId xmlns:a16="http://schemas.microsoft.com/office/drawing/2014/main" id="{8DA0CED4-49C8-2449-95D6-706ECBA6F632}"/>
              </a:ext>
            </a:extLst>
          </p:cNvPr>
          <p:cNvSpPr txBox="1"/>
          <p:nvPr/>
        </p:nvSpPr>
        <p:spPr>
          <a:xfrm>
            <a:off x="700095" y="2839649"/>
            <a:ext cx="3698278" cy="3139321"/>
          </a:xfrm>
          <a:prstGeom prst="rect">
            <a:avLst/>
          </a:prstGeom>
          <a:noFill/>
        </p:spPr>
        <p:txBody>
          <a:bodyPr wrap="square" rtlCol="0" anchor="t">
            <a:spAutoFit/>
          </a:bodyPr>
          <a:lstStyle/>
          <a:p>
            <a:pPr algn="just">
              <a:spcAft>
                <a:spcPts val="1800"/>
              </a:spcAft>
            </a:pPr>
            <a:r>
              <a:rPr lang="en-GB" sz="2400" b="1" dirty="0">
                <a:solidFill>
                  <a:srgbClr val="AE0917"/>
                </a:solidFill>
                <a:ea typeface="Roboto" panose="02000000000000000000" pitchFamily="2" charset="0"/>
                <a:cs typeface="Arial" panose="020B0604020202020204" pitchFamily="34" charset="0"/>
              </a:rPr>
              <a:t>BE-Rural supports </a:t>
            </a:r>
          </a:p>
          <a:p>
            <a:pPr algn="just">
              <a:spcAft>
                <a:spcPts val="1800"/>
              </a:spcAft>
            </a:pPr>
            <a:r>
              <a:rPr lang="en-US" sz="1400" dirty="0">
                <a:ea typeface="Roboto" panose="02000000000000000000" pitchFamily="2" charset="0"/>
                <a:cs typeface="Arial" panose="020B0604020202020204" pitchFamily="34" charset="0"/>
              </a:rPr>
              <a:t>… regional stakeholders in five countries:</a:t>
            </a: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Latvia: </a:t>
            </a:r>
            <a:r>
              <a:rPr lang="en-GB" sz="1400" dirty="0" err="1">
                <a:ea typeface="Roboto" panose="02000000000000000000" pitchFamily="2" charset="0"/>
                <a:cs typeface="Arial" panose="020B0604020202020204" pitchFamily="34" charset="0"/>
              </a:rPr>
              <a:t>Vidzeme</a:t>
            </a:r>
            <a:r>
              <a:rPr lang="en-GB" sz="1400" dirty="0">
                <a:ea typeface="Roboto" panose="02000000000000000000" pitchFamily="2" charset="0"/>
                <a:cs typeface="Arial" panose="020B0604020202020204" pitchFamily="34" charset="0"/>
              </a:rPr>
              <a:t> and </a:t>
            </a:r>
            <a:r>
              <a:rPr lang="en-GB" sz="1400" dirty="0" err="1">
                <a:ea typeface="Roboto" panose="02000000000000000000" pitchFamily="2" charset="0"/>
                <a:cs typeface="Arial" panose="020B0604020202020204" pitchFamily="34" charset="0"/>
              </a:rPr>
              <a:t>Kurzeme</a:t>
            </a:r>
            <a:endParaRPr lang="en-GB" sz="1400" dirty="0">
              <a:ea typeface="Roboto" panose="02000000000000000000" pitchFamily="2" charset="0"/>
              <a:cs typeface="Arial" panose="020B0604020202020204" pitchFamily="34" charset="0"/>
            </a:endParaRP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Poland: </a:t>
            </a:r>
            <a:r>
              <a:rPr lang="en-US" sz="1400" dirty="0">
                <a:ea typeface="Roboto" panose="02000000000000000000" pitchFamily="2" charset="0"/>
                <a:cs typeface="Arial" panose="020B0604020202020204" pitchFamily="34" charset="0"/>
              </a:rPr>
              <a:t>Szczecin and Vistula Lagoons</a:t>
            </a:r>
            <a:endParaRPr lang="en-GB" sz="1400" dirty="0">
              <a:ea typeface="Roboto" panose="02000000000000000000" pitchFamily="2" charset="0"/>
              <a:cs typeface="Arial" panose="020B0604020202020204" pitchFamily="34" charset="0"/>
            </a:endParaRP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Romania: Covasna</a:t>
            </a: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Bulgaria: </a:t>
            </a:r>
            <a:r>
              <a:rPr lang="en-GB" sz="1400" dirty="0" err="1">
                <a:ea typeface="Roboto" panose="02000000000000000000" pitchFamily="2" charset="0"/>
                <a:cs typeface="Arial" panose="020B0604020202020204" pitchFamily="34" charset="0"/>
              </a:rPr>
              <a:t>Stara</a:t>
            </a:r>
            <a:r>
              <a:rPr lang="en-GB" sz="1400" dirty="0">
                <a:ea typeface="Roboto" panose="02000000000000000000" pitchFamily="2" charset="0"/>
                <a:cs typeface="Arial" panose="020B0604020202020204" pitchFamily="34" charset="0"/>
              </a:rPr>
              <a:t> Zagora</a:t>
            </a: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North Macedonia: </a:t>
            </a:r>
            <a:r>
              <a:rPr lang="en-GB" sz="1400" dirty="0" err="1">
                <a:ea typeface="Roboto" panose="02000000000000000000" pitchFamily="2" charset="0"/>
                <a:cs typeface="Arial" panose="020B0604020202020204" pitchFamily="34" charset="0"/>
              </a:rPr>
              <a:t>Strumica</a:t>
            </a:r>
            <a:endParaRPr lang="en-GB" sz="1400" dirty="0">
              <a:ea typeface="Roboto" panose="02000000000000000000" pitchFamily="2" charset="0"/>
              <a:cs typeface="Arial" panose="020B0604020202020204" pitchFamily="34" charset="0"/>
            </a:endParaRPr>
          </a:p>
        </p:txBody>
      </p:sp>
      <p:sp>
        <p:nvSpPr>
          <p:cNvPr id="16" name="TextBox 15"/>
          <p:cNvSpPr txBox="1"/>
          <p:nvPr/>
        </p:nvSpPr>
        <p:spPr>
          <a:xfrm>
            <a:off x="136347" y="1317491"/>
            <a:ext cx="1974989" cy="584775"/>
          </a:xfrm>
          <a:prstGeom prst="rect">
            <a:avLst/>
          </a:prstGeom>
          <a:noFill/>
        </p:spPr>
        <p:txBody>
          <a:bodyPr wrap="square" rtlCol="0">
            <a:spAutoFit/>
          </a:bodyPr>
          <a:lstStyle/>
          <a:p>
            <a:r>
              <a:rPr lang="en-US" sz="1600" dirty="0">
                <a:solidFill>
                  <a:schemeClr val="accent3">
                    <a:lumMod val="75000"/>
                  </a:schemeClr>
                </a:solidFill>
              </a:rPr>
              <a:t>https://be-</a:t>
            </a:r>
            <a:r>
              <a:rPr lang="en-US" sz="1600" dirty="0" err="1">
                <a:solidFill>
                  <a:schemeClr val="accent3">
                    <a:lumMod val="75000"/>
                  </a:schemeClr>
                </a:solidFill>
              </a:rPr>
              <a:t>rural.eu</a:t>
            </a:r>
            <a:r>
              <a:rPr lang="en-US" sz="1600" dirty="0">
                <a:solidFill>
                  <a:schemeClr val="accent3">
                    <a:lumMod val="75000"/>
                  </a:schemeClr>
                </a:solidFill>
              </a:rPr>
              <a:t> </a:t>
            </a:r>
          </a:p>
          <a:p>
            <a:endParaRPr lang="en-US" sz="1600" dirty="0">
              <a:solidFill>
                <a:schemeClr val="accent3">
                  <a:lumMod val="75000"/>
                </a:schemeClr>
              </a:solidFill>
            </a:endParaRPr>
          </a:p>
        </p:txBody>
      </p:sp>
      <p:sp>
        <p:nvSpPr>
          <p:cNvPr id="17" name="Rectangle 16"/>
          <p:cNvSpPr/>
          <p:nvPr/>
        </p:nvSpPr>
        <p:spPr>
          <a:xfrm>
            <a:off x="8208708" y="3224734"/>
            <a:ext cx="3353416" cy="2302737"/>
          </a:xfrm>
          <a:prstGeom prst="rect">
            <a:avLst/>
          </a:prstGeom>
        </p:spPr>
        <p:txBody>
          <a:bodyPr wrap="square">
            <a:spAutoFit/>
          </a:bodyPr>
          <a:lstStyle/>
          <a:p>
            <a:pPr marL="7144" algn="ctr"/>
            <a:r>
              <a:rPr lang="en-GB" sz="2000" dirty="0">
                <a:solidFill>
                  <a:schemeClr val="accent6">
                    <a:lumMod val="50000"/>
                  </a:schemeClr>
                </a:solidFill>
                <a:ea typeface="Roboto Light" panose="02000000000000000000" pitchFamily="2" charset="0"/>
                <a:cs typeface="Arial" panose="020B0604020202020204" pitchFamily="34" charset="0"/>
              </a:rPr>
              <a:t>The goal of BE-Rural is to realise the potential of regional bio-based economies by supporting relevant actors in the participatory development of </a:t>
            </a:r>
            <a:r>
              <a:rPr lang="en-GB" sz="2000" dirty="0" err="1">
                <a:solidFill>
                  <a:schemeClr val="accent6">
                    <a:lumMod val="50000"/>
                  </a:schemeClr>
                </a:solidFill>
                <a:ea typeface="Roboto Light" panose="02000000000000000000" pitchFamily="2" charset="0"/>
                <a:cs typeface="Arial" panose="020B0604020202020204" pitchFamily="34" charset="0"/>
              </a:rPr>
              <a:t>bioeconomy</a:t>
            </a:r>
            <a:r>
              <a:rPr lang="en-GB" sz="2000" dirty="0">
                <a:solidFill>
                  <a:schemeClr val="accent6">
                    <a:lumMod val="50000"/>
                  </a:schemeClr>
                </a:solidFill>
                <a:ea typeface="Roboto Light" panose="02000000000000000000" pitchFamily="2" charset="0"/>
                <a:cs typeface="Arial" panose="020B0604020202020204" pitchFamily="34" charset="0"/>
              </a:rPr>
              <a:t> strategies and roadmaps </a:t>
            </a:r>
          </a:p>
        </p:txBody>
      </p:sp>
      <p:sp>
        <p:nvSpPr>
          <p:cNvPr id="2" name="Rectangle 1"/>
          <p:cNvSpPr/>
          <p:nvPr/>
        </p:nvSpPr>
        <p:spPr>
          <a:xfrm>
            <a:off x="700095" y="6177689"/>
            <a:ext cx="3943002" cy="369332"/>
          </a:xfrm>
          <a:prstGeom prst="rect">
            <a:avLst/>
          </a:prstGeom>
        </p:spPr>
        <p:txBody>
          <a:bodyPr wrap="none">
            <a:spAutoFit/>
          </a:bodyPr>
          <a:lstStyle/>
          <a:p>
            <a:r>
              <a:rPr lang="en-US" dirty="0">
                <a:hlinkClick r:id="rId5"/>
              </a:rPr>
              <a:t>https://be-rural.eu/innovation-regions/</a:t>
            </a:r>
            <a:r>
              <a:rPr lang="en-US" dirty="0"/>
              <a:t> </a:t>
            </a:r>
          </a:p>
        </p:txBody>
      </p:sp>
      <p:pic>
        <p:nvPicPr>
          <p:cNvPr id="24" name="Picture 23"/>
          <p:cNvPicPr/>
          <p:nvPr/>
        </p:nvPicPr>
        <p:blipFill>
          <a:blip r:embed="rId6"/>
          <a:stretch>
            <a:fillRect/>
          </a:stretch>
        </p:blipFill>
        <p:spPr>
          <a:xfrm>
            <a:off x="4901605" y="2640930"/>
            <a:ext cx="3048595" cy="4039270"/>
          </a:xfrm>
          <a:prstGeom prst="rect">
            <a:avLst/>
          </a:prstGeom>
        </p:spPr>
      </p:pic>
      <p:pic>
        <p:nvPicPr>
          <p:cNvPr id="25" name="Picture 24">
            <a:extLst>
              <a:ext uri="{FF2B5EF4-FFF2-40B4-BE49-F238E27FC236}">
                <a16:creationId xmlns:a16="http://schemas.microsoft.com/office/drawing/2014/main" id="{58C09213-F965-480D-9E15-75FEE2BFFB99}"/>
              </a:ext>
            </a:extLst>
          </p:cNvPr>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21225" y="3936635"/>
            <a:ext cx="197098" cy="278784"/>
          </a:xfrm>
          <a:prstGeom prst="rect">
            <a:avLst/>
          </a:prstGeom>
          <a:noFill/>
        </p:spPr>
      </p:pic>
      <p:pic>
        <p:nvPicPr>
          <p:cNvPr id="26" name="Picture 25">
            <a:extLst>
              <a:ext uri="{FF2B5EF4-FFF2-40B4-BE49-F238E27FC236}">
                <a16:creationId xmlns:a16="http://schemas.microsoft.com/office/drawing/2014/main" id="{A5BE3F12-036D-4F58-8779-288AC305FAFC}"/>
              </a:ext>
            </a:extLst>
          </p:cNvPr>
          <p:cNvPicPr/>
          <p:nvPr/>
        </p:nvPicPr>
        <p:blipFill>
          <a:blip r:embed="rId8">
            <a:clrChange>
              <a:clrFrom>
                <a:srgbClr val="FFFFFF"/>
              </a:clrFrom>
              <a:clrTo>
                <a:srgbClr val="FFFFFF">
                  <a:alpha val="0"/>
                </a:srgbClr>
              </a:clrTo>
            </a:clrChange>
          </a:blip>
          <a:stretch>
            <a:fillRect/>
          </a:stretch>
        </p:blipFill>
        <p:spPr>
          <a:xfrm>
            <a:off x="5219902" y="6451813"/>
            <a:ext cx="518747" cy="190416"/>
          </a:xfrm>
          <a:prstGeom prst="rect">
            <a:avLst/>
          </a:prstGeom>
        </p:spPr>
      </p:pic>
    </p:spTree>
    <p:extLst>
      <p:ext uri="{BB962C8B-B14F-4D97-AF65-F5344CB8AC3E}">
        <p14:creationId xmlns:p14="http://schemas.microsoft.com/office/powerpoint/2010/main" val="106910231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2922" y="1527544"/>
            <a:ext cx="11125896" cy="4401205"/>
          </a:xfrm>
          <a:prstGeom prst="rect">
            <a:avLst/>
          </a:prstGeom>
          <a:noFill/>
        </p:spPr>
        <p:txBody>
          <a:bodyPr wrap="square" rtlCol="0" anchor="t">
            <a:spAutoFit/>
          </a:bodyPr>
          <a:lstStyle/>
          <a:p>
            <a:pPr algn="ctr">
              <a:spcAft>
                <a:spcPts val="2400"/>
              </a:spcAft>
            </a:pPr>
            <a:r>
              <a:rPr lang="en-GB" sz="4400" b="1" dirty="0">
                <a:solidFill>
                  <a:srgbClr val="AE0917"/>
                </a:solidFill>
                <a:latin typeface="Roboto" panose="02000000000000000000" pitchFamily="2" charset="0"/>
                <a:ea typeface="Roboto" panose="02000000000000000000" pitchFamily="2" charset="0"/>
                <a:cs typeface="Arial" panose="020B0604020202020204" pitchFamily="34" charset="0"/>
              </a:rPr>
              <a:t>What is Sustainability? </a:t>
            </a:r>
          </a:p>
          <a:p>
            <a:pPr algn="ctr">
              <a:spcAft>
                <a:spcPts val="2400"/>
              </a:spcAft>
            </a:pPr>
            <a:r>
              <a:rPr lang="en-GB" sz="4400" b="1" dirty="0">
                <a:solidFill>
                  <a:srgbClr val="AE0917"/>
                </a:solidFill>
                <a:latin typeface="Roboto" panose="02000000000000000000" pitchFamily="2" charset="0"/>
                <a:ea typeface="Roboto" panose="02000000000000000000" pitchFamily="2" charset="0"/>
                <a:cs typeface="Arial" panose="020B0604020202020204" pitchFamily="34" charset="0"/>
              </a:rPr>
              <a:t>Go to -  </a:t>
            </a:r>
            <a:r>
              <a:rPr lang="en-GB" sz="4400" b="1" dirty="0">
                <a:solidFill>
                  <a:srgbClr val="AE0917"/>
                </a:solidFill>
                <a:latin typeface="Roboto" panose="02000000000000000000" pitchFamily="2" charset="0"/>
                <a:ea typeface="Roboto" panose="02000000000000000000" pitchFamily="2" charset="0"/>
                <a:cs typeface="Arial" panose="020B0604020202020204" pitchFamily="34" charset="0"/>
                <a:hlinkClick r:id="rId3"/>
              </a:rPr>
              <a:t>https://www.menti.com/</a:t>
            </a:r>
            <a:r>
              <a:rPr lang="en-GB" sz="4400" b="1" dirty="0">
                <a:solidFill>
                  <a:srgbClr val="AE0917"/>
                </a:solidFill>
                <a:latin typeface="Roboto" panose="02000000000000000000" pitchFamily="2" charset="0"/>
                <a:ea typeface="Roboto" panose="02000000000000000000" pitchFamily="2" charset="0"/>
                <a:cs typeface="Arial" panose="020B0604020202020204" pitchFamily="34" charset="0"/>
              </a:rPr>
              <a:t> </a:t>
            </a:r>
          </a:p>
          <a:p>
            <a:pPr algn="ctr">
              <a:spcAft>
                <a:spcPts val="2400"/>
              </a:spcAft>
            </a:pPr>
            <a:endParaRPr lang="en-GB" sz="4400" b="1" dirty="0">
              <a:solidFill>
                <a:srgbClr val="AE0917"/>
              </a:solidFill>
              <a:latin typeface="Roboto" panose="02000000000000000000" pitchFamily="2" charset="0"/>
              <a:ea typeface="Roboto" panose="02000000000000000000" pitchFamily="2" charset="0"/>
              <a:cs typeface="Arial" panose="020B0604020202020204" pitchFamily="34" charset="0"/>
            </a:endParaRPr>
          </a:p>
          <a:p>
            <a:pPr algn="ctr">
              <a:spcAft>
                <a:spcPts val="2400"/>
              </a:spcAft>
            </a:pPr>
            <a:r>
              <a:rPr lang="en-GB" sz="4400" b="1" dirty="0">
                <a:solidFill>
                  <a:srgbClr val="AE0917"/>
                </a:solidFill>
                <a:latin typeface="Roboto" panose="02000000000000000000" pitchFamily="2" charset="0"/>
                <a:ea typeface="Roboto" panose="02000000000000000000" pitchFamily="2" charset="0"/>
                <a:cs typeface="Arial" panose="020B0604020202020204" pitchFamily="34" charset="0"/>
              </a:rPr>
              <a:t>Type any words that you associate with Sustainability into the </a:t>
            </a:r>
            <a:r>
              <a:rPr lang="en-GB" sz="4400" b="1" dirty="0" err="1">
                <a:solidFill>
                  <a:srgbClr val="AE0917"/>
                </a:solidFill>
                <a:latin typeface="Roboto" panose="02000000000000000000" pitchFamily="2" charset="0"/>
                <a:ea typeface="Roboto" panose="02000000000000000000" pitchFamily="2" charset="0"/>
                <a:cs typeface="Arial" panose="020B0604020202020204" pitchFamily="34" charset="0"/>
              </a:rPr>
              <a:t>Mentimeter</a:t>
            </a:r>
            <a:r>
              <a:rPr lang="en-GB" sz="4400" b="1" dirty="0">
                <a:solidFill>
                  <a:srgbClr val="AE0917"/>
                </a:solidFill>
                <a:latin typeface="Roboto" panose="02000000000000000000" pitchFamily="2" charset="0"/>
                <a:ea typeface="Roboto" panose="02000000000000000000" pitchFamily="2" charset="0"/>
                <a:cs typeface="Arial" panose="020B0604020202020204" pitchFamily="34" charset="0"/>
              </a:rPr>
              <a:t> </a:t>
            </a:r>
            <a:endParaRPr lang="en-GB" sz="60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TextBox 2">
            <a:extLst>
              <a:ext uri="{FF2B5EF4-FFF2-40B4-BE49-F238E27FC236}">
                <a16:creationId xmlns:a16="http://schemas.microsoft.com/office/drawing/2014/main" id="{D9821D9E-F436-4F36-B63C-6373E864F0CA}"/>
              </a:ext>
            </a:extLst>
          </p:cNvPr>
          <p:cNvSpPr txBox="1"/>
          <p:nvPr/>
        </p:nvSpPr>
        <p:spPr>
          <a:xfrm>
            <a:off x="6343897" y="124691"/>
            <a:ext cx="5611091" cy="584775"/>
          </a:xfrm>
          <a:prstGeom prst="rect">
            <a:avLst/>
          </a:prstGeom>
          <a:noFill/>
        </p:spPr>
        <p:txBody>
          <a:bodyPr wrap="square" rtlCol="0">
            <a:spAutoFit/>
          </a:bodyPr>
          <a:lstStyle/>
          <a:p>
            <a:r>
              <a:rPr lang="en-GB" sz="3200" dirty="0" err="1">
                <a:solidFill>
                  <a:schemeClr val="bg1"/>
                </a:solidFill>
              </a:rPr>
              <a:t>Mentimeter</a:t>
            </a:r>
            <a:r>
              <a:rPr lang="en-GB" sz="3200" dirty="0">
                <a:solidFill>
                  <a:schemeClr val="bg1"/>
                </a:solidFill>
              </a:rPr>
              <a:t> code – -- -- -- </a:t>
            </a:r>
          </a:p>
        </p:txBody>
      </p:sp>
    </p:spTree>
    <p:extLst>
      <p:ext uri="{BB962C8B-B14F-4D97-AF65-F5344CB8AC3E}">
        <p14:creationId xmlns:p14="http://schemas.microsoft.com/office/powerpoint/2010/main" val="365656753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55870" y="174791"/>
            <a:ext cx="5446717"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What is sustainability?</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TextBox 2">
            <a:extLst>
              <a:ext uri="{FF2B5EF4-FFF2-40B4-BE49-F238E27FC236}">
                <a16:creationId xmlns:a16="http://schemas.microsoft.com/office/drawing/2014/main" id="{C1B484A8-7883-4E30-B40E-FC58CB3340CF}"/>
              </a:ext>
            </a:extLst>
          </p:cNvPr>
          <p:cNvSpPr txBox="1"/>
          <p:nvPr/>
        </p:nvSpPr>
        <p:spPr>
          <a:xfrm>
            <a:off x="431965" y="1722217"/>
            <a:ext cx="8080733" cy="3385542"/>
          </a:xfrm>
          <a:prstGeom prst="rect">
            <a:avLst/>
          </a:prstGeom>
          <a:noFill/>
        </p:spPr>
        <p:txBody>
          <a:bodyPr wrap="square" rtlCol="0">
            <a:spAutoFit/>
          </a:bodyPr>
          <a:lstStyle/>
          <a:p>
            <a:endParaRPr lang="en-GB" sz="1600" b="1" dirty="0">
              <a:solidFill>
                <a:srgbClr val="AE0917"/>
              </a:solidFill>
              <a:latin typeface="Roboto" panose="02000000000000000000" pitchFamily="2" charset="0"/>
              <a:ea typeface="Roboto" panose="02000000000000000000" pitchFamily="2" charset="0"/>
              <a:cs typeface="Arial" panose="020B0604020202020204" pitchFamily="34" charset="0"/>
            </a:endParaRPr>
          </a:p>
          <a:p>
            <a:r>
              <a:rPr lang="en-GB" sz="4000" b="1" dirty="0">
                <a:solidFill>
                  <a:schemeClr val="accent1"/>
                </a:solidFill>
                <a:latin typeface="Roboto" panose="02000000000000000000" pitchFamily="2" charset="0"/>
                <a:ea typeface="Roboto" panose="02000000000000000000" pitchFamily="2" charset="0"/>
                <a:cs typeface="Arial" panose="020B0604020202020204" pitchFamily="34" charset="0"/>
              </a:rPr>
              <a:t>“</a:t>
            </a:r>
            <a:r>
              <a:rPr lang="en-GB" sz="4000" dirty="0">
                <a:solidFill>
                  <a:schemeClr val="accent1"/>
                </a:solidFill>
              </a:rPr>
              <a:t>Development that meets the needs of the present without compromising the ability of future generations to meet their own needs”</a:t>
            </a:r>
            <a:br>
              <a:rPr lang="en-GB" sz="4000" dirty="0">
                <a:solidFill>
                  <a:schemeClr val="accent1"/>
                </a:solidFill>
              </a:rPr>
            </a:br>
            <a:endParaRPr lang="en-GB" dirty="0">
              <a:solidFill>
                <a:schemeClr val="accent1"/>
              </a:solidFill>
            </a:endParaRPr>
          </a:p>
          <a:p>
            <a:r>
              <a:rPr lang="en-GB" sz="2000" dirty="0">
                <a:solidFill>
                  <a:srgbClr val="0070C0"/>
                </a:solidFill>
              </a:rPr>
              <a:t>(</a:t>
            </a:r>
            <a:r>
              <a:rPr lang="en-US" sz="2000" dirty="0">
                <a:solidFill>
                  <a:srgbClr val="0070C0"/>
                </a:solidFill>
                <a:latin typeface="arial" charset="0"/>
              </a:rPr>
              <a:t>World Commission on Environment and Development</a:t>
            </a:r>
            <a:r>
              <a:rPr lang="en-GB" sz="2000" dirty="0">
                <a:solidFill>
                  <a:srgbClr val="0070C0"/>
                </a:solidFill>
              </a:rPr>
              <a:t>, 1987)</a:t>
            </a:r>
          </a:p>
        </p:txBody>
      </p:sp>
      <p:pic>
        <p:nvPicPr>
          <p:cNvPr id="6" name="Picture 5"/>
          <p:cNvPicPr>
            <a:picLocks noChangeAspect="1"/>
          </p:cNvPicPr>
          <p:nvPr/>
        </p:nvPicPr>
        <p:blipFill>
          <a:blip r:embed="rId4"/>
          <a:stretch>
            <a:fillRect/>
          </a:stretch>
        </p:blipFill>
        <p:spPr>
          <a:xfrm>
            <a:off x="8955349" y="1578081"/>
            <a:ext cx="2794000" cy="4127500"/>
          </a:xfrm>
          <a:prstGeom prst="rect">
            <a:avLst/>
          </a:prstGeom>
        </p:spPr>
      </p:pic>
    </p:spTree>
    <p:extLst>
      <p:ext uri="{BB962C8B-B14F-4D97-AF65-F5344CB8AC3E}">
        <p14:creationId xmlns:p14="http://schemas.microsoft.com/office/powerpoint/2010/main" val="230742393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744583" y="1268937"/>
            <a:ext cx="10966041" cy="4585871"/>
          </a:xfrm>
          <a:prstGeom prst="rect">
            <a:avLst/>
          </a:prstGeom>
          <a:noFill/>
        </p:spPr>
        <p:txBody>
          <a:bodyPr wrap="square" rtlCol="0" anchor="t">
            <a:spAutoFit/>
          </a:bodyPr>
          <a:lstStyle/>
          <a:p>
            <a:pPr>
              <a:spcAft>
                <a:spcPts val="2400"/>
              </a:spcAft>
            </a:pPr>
            <a:r>
              <a:rPr lang="en-GB" sz="4400" dirty="0">
                <a:solidFill>
                  <a:schemeClr val="accent1"/>
                </a:solidFill>
              </a:rPr>
              <a:t>“The property of being environmentally </a:t>
            </a:r>
            <a:r>
              <a:rPr lang="en-GB" sz="4400" b="1" dirty="0">
                <a:solidFill>
                  <a:schemeClr val="accent1"/>
                </a:solidFill>
              </a:rPr>
              <a:t>sustainable</a:t>
            </a:r>
            <a:r>
              <a:rPr lang="en-GB" sz="4400" dirty="0">
                <a:solidFill>
                  <a:schemeClr val="accent1"/>
                </a:solidFill>
              </a:rPr>
              <a:t>; the degree to which a process or enterprise is able to be maintained or continued while avoiding the long-term depletion of natural resources” </a:t>
            </a:r>
            <a:br>
              <a:rPr lang="en-GB" sz="4400" dirty="0">
                <a:solidFill>
                  <a:schemeClr val="accent1"/>
                </a:solidFill>
              </a:rPr>
            </a:br>
            <a:br>
              <a:rPr lang="en-GB" sz="4400" dirty="0">
                <a:solidFill>
                  <a:schemeClr val="accent1"/>
                </a:solidFill>
              </a:rPr>
            </a:br>
            <a:r>
              <a:rPr lang="en-GB" sz="2800" dirty="0">
                <a:solidFill>
                  <a:schemeClr val="accent1"/>
                </a:solidFill>
              </a:rPr>
              <a:t>(Oxford English Dictionary, 2020)</a:t>
            </a:r>
            <a:endParaRPr lang="en-GB" sz="2800" b="1" dirty="0">
              <a:solidFill>
                <a:schemeClr val="accent1"/>
              </a:solidFill>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55870" y="174791"/>
            <a:ext cx="5446717"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What is sustainability?</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Tree>
    <p:extLst>
      <p:ext uri="{BB962C8B-B14F-4D97-AF65-F5344CB8AC3E}">
        <p14:creationId xmlns:p14="http://schemas.microsoft.com/office/powerpoint/2010/main" val="1272989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55870" y="174791"/>
            <a:ext cx="5446717"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What is sustainability?</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TextBox 2">
            <a:extLst>
              <a:ext uri="{FF2B5EF4-FFF2-40B4-BE49-F238E27FC236}">
                <a16:creationId xmlns:a16="http://schemas.microsoft.com/office/drawing/2014/main" id="{C1B484A8-7883-4E30-B40E-FC58CB3340CF}"/>
              </a:ext>
            </a:extLst>
          </p:cNvPr>
          <p:cNvSpPr txBox="1"/>
          <p:nvPr/>
        </p:nvSpPr>
        <p:spPr>
          <a:xfrm>
            <a:off x="481376" y="1413624"/>
            <a:ext cx="5203807" cy="2707801"/>
          </a:xfrm>
          <a:prstGeom prst="rect">
            <a:avLst/>
          </a:prstGeom>
          <a:noFill/>
        </p:spPr>
        <p:txBody>
          <a:bodyPr wrap="square" rtlCol="0">
            <a:spAutoFit/>
          </a:bodyPr>
          <a:lstStyle/>
          <a:p>
            <a:r>
              <a:rPr lang="en-GB" sz="2800" dirty="0"/>
              <a:t>The key point within both definitions can be identified as avoiding the depletion of resources so that future generations can have their needs met. </a:t>
            </a:r>
          </a:p>
        </p:txBody>
      </p:sp>
      <p:sp>
        <p:nvSpPr>
          <p:cNvPr id="11" name="TextBox 10">
            <a:extLst>
              <a:ext uri="{FF2B5EF4-FFF2-40B4-BE49-F238E27FC236}">
                <a16:creationId xmlns:a16="http://schemas.microsoft.com/office/drawing/2014/main" id="{5C86509C-C210-4EC2-A73B-07FB78350A72}"/>
              </a:ext>
            </a:extLst>
          </p:cNvPr>
          <p:cNvSpPr txBox="1"/>
          <p:nvPr/>
        </p:nvSpPr>
        <p:spPr>
          <a:xfrm>
            <a:off x="481376" y="1413624"/>
            <a:ext cx="5203807" cy="2677656"/>
          </a:xfrm>
          <a:prstGeom prst="rect">
            <a:avLst/>
          </a:prstGeom>
          <a:noFill/>
        </p:spPr>
        <p:txBody>
          <a:bodyPr wrap="square" rtlCol="0">
            <a:spAutoFit/>
          </a:bodyPr>
          <a:lstStyle/>
          <a:p>
            <a:r>
              <a:rPr lang="en-GB" sz="2800" dirty="0"/>
              <a:t>The key point within both definitions can be identified as </a:t>
            </a:r>
            <a:r>
              <a:rPr lang="en-GB" sz="2800" dirty="0">
                <a:solidFill>
                  <a:schemeClr val="accent1"/>
                </a:solidFill>
              </a:rPr>
              <a:t>avoiding the depletion of resources </a:t>
            </a:r>
            <a:r>
              <a:rPr lang="en-GB" sz="2800" dirty="0"/>
              <a:t>so that future generations can have their needs met. </a:t>
            </a:r>
          </a:p>
        </p:txBody>
      </p:sp>
      <p:sp>
        <p:nvSpPr>
          <p:cNvPr id="5" name="TextBox 4">
            <a:extLst>
              <a:ext uri="{FF2B5EF4-FFF2-40B4-BE49-F238E27FC236}">
                <a16:creationId xmlns:a16="http://schemas.microsoft.com/office/drawing/2014/main" id="{BA33F2F7-169B-469F-AD87-246E0FDCCEC7}"/>
              </a:ext>
            </a:extLst>
          </p:cNvPr>
          <p:cNvSpPr txBox="1"/>
          <p:nvPr/>
        </p:nvSpPr>
        <p:spPr>
          <a:xfrm>
            <a:off x="1624547" y="4396853"/>
            <a:ext cx="5044781" cy="1938992"/>
          </a:xfrm>
          <a:prstGeom prst="rect">
            <a:avLst/>
          </a:prstGeom>
          <a:noFill/>
        </p:spPr>
        <p:txBody>
          <a:bodyPr wrap="square" rtlCol="0">
            <a:spAutoFit/>
          </a:bodyPr>
          <a:lstStyle/>
          <a:p>
            <a:r>
              <a:rPr lang="en-GB" sz="2400" b="1" dirty="0">
                <a:solidFill>
                  <a:schemeClr val="accent1"/>
                </a:solidFill>
              </a:rPr>
              <a:t>What do we mean by resources?</a:t>
            </a:r>
          </a:p>
          <a:p>
            <a:endParaRPr lang="en-GB" sz="2400" dirty="0"/>
          </a:p>
          <a:p>
            <a:r>
              <a:rPr lang="en-GB" sz="2400" dirty="0"/>
              <a:t>By resources we mean both infinite and finite materials that can be found on the earth. </a:t>
            </a:r>
          </a:p>
        </p:txBody>
      </p:sp>
      <p:pic>
        <p:nvPicPr>
          <p:cNvPr id="9" name="Picture 8">
            <a:extLst>
              <a:ext uri="{FF2B5EF4-FFF2-40B4-BE49-F238E27FC236}">
                <a16:creationId xmlns:a16="http://schemas.microsoft.com/office/drawing/2014/main" id="{BFC38B2C-8BED-41AB-A70F-064EA7D938D6}"/>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278965" y="914400"/>
            <a:ext cx="4915816" cy="4915816"/>
          </a:xfrm>
          <a:prstGeom prst="rect">
            <a:avLst/>
          </a:prstGeom>
        </p:spPr>
      </p:pic>
      <p:sp>
        <p:nvSpPr>
          <p:cNvPr id="10" name="TextBox 9">
            <a:extLst>
              <a:ext uri="{FF2B5EF4-FFF2-40B4-BE49-F238E27FC236}">
                <a16:creationId xmlns:a16="http://schemas.microsoft.com/office/drawing/2014/main" id="{CE9A22B1-022F-4921-B57B-F54C88959EB1}"/>
              </a:ext>
            </a:extLst>
          </p:cNvPr>
          <p:cNvSpPr txBox="1"/>
          <p:nvPr/>
        </p:nvSpPr>
        <p:spPr>
          <a:xfrm>
            <a:off x="6972756" y="5999816"/>
            <a:ext cx="4915816" cy="230832"/>
          </a:xfrm>
          <a:prstGeom prst="rect">
            <a:avLst/>
          </a:prstGeom>
          <a:noFill/>
        </p:spPr>
        <p:txBody>
          <a:bodyPr wrap="square" rtlCol="0">
            <a:spAutoFit/>
          </a:bodyPr>
          <a:lstStyle/>
          <a:p>
            <a:r>
              <a:rPr lang="en-GB" sz="900">
                <a:hlinkClick r:id="rId5" tooltip="http://www.widerembraces.org/"/>
              </a:rPr>
              <a:t>This Photo</a:t>
            </a:r>
            <a:r>
              <a:rPr lang="en-GB" sz="900"/>
              <a:t> by Unknown Author is licensed under </a:t>
            </a:r>
            <a:r>
              <a:rPr lang="en-GB" sz="900">
                <a:hlinkClick r:id="rId6" tooltip="https://creativecommons.org/licenses/by-nc-sa/3.0/"/>
              </a:rPr>
              <a:t>CC BY-SA-NC</a:t>
            </a:r>
            <a:endParaRPr lang="en-GB" sz="900"/>
          </a:p>
        </p:txBody>
      </p:sp>
    </p:spTree>
    <p:extLst>
      <p:ext uri="{BB962C8B-B14F-4D97-AF65-F5344CB8AC3E}">
        <p14:creationId xmlns:p14="http://schemas.microsoft.com/office/powerpoint/2010/main" val="26602601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80">
                                          <p:stCondLst>
                                            <p:cond delay="0"/>
                                          </p:stCondLst>
                                        </p:cTn>
                                        <p:tgtEl>
                                          <p:spTgt spid="5"/>
                                        </p:tgtEl>
                                      </p:cBhvr>
                                    </p:animEffect>
                                    <p:anim calcmode="lin" valueType="num">
                                      <p:cBhvr>
                                        <p:cTn id="1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gtEl>
                                      </p:cBhvr>
                                      <p:to x="100000" y="60000"/>
                                    </p:animScale>
                                    <p:animScale>
                                      <p:cBhvr>
                                        <p:cTn id="18" dur="166" decel="50000">
                                          <p:stCondLst>
                                            <p:cond delay="676"/>
                                          </p:stCondLst>
                                        </p:cTn>
                                        <p:tgtEl>
                                          <p:spTgt spid="5"/>
                                        </p:tgtEl>
                                      </p:cBhvr>
                                      <p:to x="100000" y="100000"/>
                                    </p:animScale>
                                    <p:animScale>
                                      <p:cBhvr>
                                        <p:cTn id="19" dur="26">
                                          <p:stCondLst>
                                            <p:cond delay="1312"/>
                                          </p:stCondLst>
                                        </p:cTn>
                                        <p:tgtEl>
                                          <p:spTgt spid="5"/>
                                        </p:tgtEl>
                                      </p:cBhvr>
                                      <p:to x="100000" y="80000"/>
                                    </p:animScale>
                                    <p:animScale>
                                      <p:cBhvr>
                                        <p:cTn id="20" dur="166" decel="50000">
                                          <p:stCondLst>
                                            <p:cond delay="1338"/>
                                          </p:stCondLst>
                                        </p:cTn>
                                        <p:tgtEl>
                                          <p:spTgt spid="5"/>
                                        </p:tgtEl>
                                      </p:cBhvr>
                                      <p:to x="100000" y="100000"/>
                                    </p:animScale>
                                    <p:animScale>
                                      <p:cBhvr>
                                        <p:cTn id="21" dur="26">
                                          <p:stCondLst>
                                            <p:cond delay="1642"/>
                                          </p:stCondLst>
                                        </p:cTn>
                                        <p:tgtEl>
                                          <p:spTgt spid="5"/>
                                        </p:tgtEl>
                                      </p:cBhvr>
                                      <p:to x="100000" y="90000"/>
                                    </p:animScale>
                                    <p:animScale>
                                      <p:cBhvr>
                                        <p:cTn id="22" dur="166" decel="50000">
                                          <p:stCondLst>
                                            <p:cond delay="1668"/>
                                          </p:stCondLst>
                                        </p:cTn>
                                        <p:tgtEl>
                                          <p:spTgt spid="5"/>
                                        </p:tgtEl>
                                      </p:cBhvr>
                                      <p:to x="100000" y="100000"/>
                                    </p:animScale>
                                    <p:animScale>
                                      <p:cBhvr>
                                        <p:cTn id="23" dur="26">
                                          <p:stCondLst>
                                            <p:cond delay="1808"/>
                                          </p:stCondLst>
                                        </p:cTn>
                                        <p:tgtEl>
                                          <p:spTgt spid="5"/>
                                        </p:tgtEl>
                                      </p:cBhvr>
                                      <p:to x="100000" y="95000"/>
                                    </p:animScale>
                                    <p:animScale>
                                      <p:cBhvr>
                                        <p:cTn id="24"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55870" y="174791"/>
            <a:ext cx="5446717"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What is sustainability?</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TextBox 2">
            <a:extLst>
              <a:ext uri="{FF2B5EF4-FFF2-40B4-BE49-F238E27FC236}">
                <a16:creationId xmlns:a16="http://schemas.microsoft.com/office/drawing/2014/main" id="{C1B484A8-7883-4E30-B40E-FC58CB3340CF}"/>
              </a:ext>
            </a:extLst>
          </p:cNvPr>
          <p:cNvSpPr txBox="1"/>
          <p:nvPr/>
        </p:nvSpPr>
        <p:spPr>
          <a:xfrm>
            <a:off x="729165" y="989342"/>
            <a:ext cx="5203807" cy="3231654"/>
          </a:xfrm>
          <a:prstGeom prst="rect">
            <a:avLst/>
          </a:prstGeom>
          <a:noFill/>
        </p:spPr>
        <p:txBody>
          <a:bodyPr wrap="square" rtlCol="0">
            <a:spAutoFit/>
          </a:bodyPr>
          <a:lstStyle/>
          <a:p>
            <a:r>
              <a:rPr lang="en-GB" sz="3600" dirty="0">
                <a:solidFill>
                  <a:schemeClr val="accent1"/>
                </a:solidFill>
              </a:rPr>
              <a:t>Social equity…</a:t>
            </a:r>
          </a:p>
          <a:p>
            <a:endParaRPr lang="en-GB" sz="2800" dirty="0"/>
          </a:p>
          <a:p>
            <a:endParaRPr lang="en-GB" sz="2800" dirty="0"/>
          </a:p>
          <a:p>
            <a:endParaRPr lang="en-GB" sz="2800" dirty="0"/>
          </a:p>
          <a:p>
            <a:endParaRPr lang="en-GB" sz="2800" dirty="0">
              <a:solidFill>
                <a:schemeClr val="accent1"/>
              </a:solidFill>
            </a:endParaRPr>
          </a:p>
          <a:p>
            <a:endParaRPr lang="en-GB" sz="2800" dirty="0">
              <a:solidFill>
                <a:schemeClr val="accent1"/>
              </a:solidFill>
            </a:endParaRPr>
          </a:p>
          <a:p>
            <a:endParaRPr lang="en-GB" sz="2800" dirty="0"/>
          </a:p>
        </p:txBody>
      </p:sp>
      <p:sp>
        <p:nvSpPr>
          <p:cNvPr id="14" name="TextBox 13">
            <a:extLst>
              <a:ext uri="{FF2B5EF4-FFF2-40B4-BE49-F238E27FC236}">
                <a16:creationId xmlns:a16="http://schemas.microsoft.com/office/drawing/2014/main" id="{03625934-8464-4A6F-986F-0FEED56C9C45}"/>
              </a:ext>
            </a:extLst>
          </p:cNvPr>
          <p:cNvSpPr txBox="1"/>
          <p:nvPr/>
        </p:nvSpPr>
        <p:spPr>
          <a:xfrm>
            <a:off x="4435509" y="5844735"/>
            <a:ext cx="4915816" cy="230832"/>
          </a:xfrm>
          <a:prstGeom prst="rect">
            <a:avLst/>
          </a:prstGeom>
          <a:noFill/>
        </p:spPr>
        <p:txBody>
          <a:bodyPr wrap="square" rtlCol="0">
            <a:spAutoFit/>
          </a:bodyPr>
          <a:lstStyle/>
          <a:p>
            <a:r>
              <a:rPr lang="en-GB" sz="900" dirty="0">
                <a:hlinkClick r:id="rId4" tooltip="http://www.widerembraces.org/"/>
              </a:rPr>
              <a:t>This Photo</a:t>
            </a:r>
            <a:r>
              <a:rPr lang="en-GB" sz="900" dirty="0"/>
              <a:t> by Unknown Author is licensed under </a:t>
            </a:r>
            <a:r>
              <a:rPr lang="en-GB" sz="900" dirty="0">
                <a:hlinkClick r:id="rId5" tooltip="https://creativecommons.org/licenses/by-nc-sa/3.0/"/>
              </a:rPr>
              <a:t>CC BY-SA-NC</a:t>
            </a:r>
            <a:endParaRPr lang="en-GB" sz="900" dirty="0"/>
          </a:p>
        </p:txBody>
      </p:sp>
      <p:pic>
        <p:nvPicPr>
          <p:cNvPr id="6" name="Picture 5" descr="A screenshot of a cell phone&#10;&#10;Description automatically generated">
            <a:extLst>
              <a:ext uri="{FF2B5EF4-FFF2-40B4-BE49-F238E27FC236}">
                <a16:creationId xmlns:a16="http://schemas.microsoft.com/office/drawing/2014/main" id="{1929862F-424E-4444-BF08-AE2787E4487A}"/>
              </a:ext>
            </a:extLst>
          </p:cNvPr>
          <p:cNvPicPr>
            <a:picLocks noChangeAspect="1"/>
          </p:cNvPicPr>
          <p:nvPr/>
        </p:nvPicPr>
        <p:blipFill>
          <a:blip r:embed="rId6"/>
          <a:stretch>
            <a:fillRect/>
          </a:stretch>
        </p:blipFill>
        <p:spPr>
          <a:xfrm>
            <a:off x="137410" y="1914910"/>
            <a:ext cx="12054589" cy="1766227"/>
          </a:xfrm>
          <a:prstGeom prst="rect">
            <a:avLst/>
          </a:prstGeom>
        </p:spPr>
      </p:pic>
      <p:pic>
        <p:nvPicPr>
          <p:cNvPr id="13" name="Picture 12">
            <a:extLst>
              <a:ext uri="{FF2B5EF4-FFF2-40B4-BE49-F238E27FC236}">
                <a16:creationId xmlns:a16="http://schemas.microsoft.com/office/drawing/2014/main" id="{2FABEE67-8851-43CD-B0B9-54F1E71AE921}"/>
              </a:ext>
            </a:extLst>
          </p:cNvPr>
          <p:cNvPicPr>
            <a:picLocks noChangeAspect="1"/>
          </p:cNvPicPr>
          <p:nvPr/>
        </p:nvPicPr>
        <p:blipFill>
          <a:blip r:embed="rId7">
            <a:extLst>
              <a:ext uri="{837473B0-CC2E-450A-ABE3-18F120FF3D39}">
                <a1611:picAttrSrcUrl xmlns:a1611="http://schemas.microsoft.com/office/drawing/2016/11/main" r:id="rId4"/>
              </a:ext>
            </a:extLst>
          </a:blip>
          <a:stretch>
            <a:fillRect/>
          </a:stretch>
        </p:blipFill>
        <p:spPr>
          <a:xfrm>
            <a:off x="4435509" y="2823849"/>
            <a:ext cx="3084651" cy="3084651"/>
          </a:xfrm>
          <a:prstGeom prst="rect">
            <a:avLst/>
          </a:prstGeom>
        </p:spPr>
      </p:pic>
    </p:spTree>
    <p:extLst>
      <p:ext uri="{BB962C8B-B14F-4D97-AF65-F5344CB8AC3E}">
        <p14:creationId xmlns:p14="http://schemas.microsoft.com/office/powerpoint/2010/main" val="25654776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31379" y="178132"/>
            <a:ext cx="6036128"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Sustainability diagram</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TextBox 2">
            <a:extLst>
              <a:ext uri="{FF2B5EF4-FFF2-40B4-BE49-F238E27FC236}">
                <a16:creationId xmlns:a16="http://schemas.microsoft.com/office/drawing/2014/main" id="{C1B484A8-7883-4E30-B40E-FC58CB3340CF}"/>
              </a:ext>
            </a:extLst>
          </p:cNvPr>
          <p:cNvSpPr txBox="1"/>
          <p:nvPr/>
        </p:nvSpPr>
        <p:spPr>
          <a:xfrm>
            <a:off x="481376" y="1413625"/>
            <a:ext cx="5244015" cy="800219"/>
          </a:xfrm>
          <a:prstGeom prst="rect">
            <a:avLst/>
          </a:prstGeom>
          <a:noFill/>
        </p:spPr>
        <p:txBody>
          <a:bodyPr wrap="square" rtlCol="0">
            <a:spAutoFit/>
          </a:bodyPr>
          <a:lstStyle/>
          <a:p>
            <a:endParaRPr lang="en-GB" b="1" dirty="0">
              <a:solidFill>
                <a:srgbClr val="AE0917"/>
              </a:solidFill>
              <a:latin typeface="Roboto" panose="02000000000000000000" pitchFamily="2" charset="0"/>
              <a:ea typeface="Roboto" panose="02000000000000000000" pitchFamily="2" charset="0"/>
              <a:cs typeface="Arial" panose="020B0604020202020204" pitchFamily="34" charset="0"/>
            </a:endParaRPr>
          </a:p>
          <a:p>
            <a:endParaRPr lang="en-GB" sz="2800" dirty="0"/>
          </a:p>
        </p:txBody>
      </p:sp>
      <p:sp>
        <p:nvSpPr>
          <p:cNvPr id="11" name="TextBox 10">
            <a:extLst>
              <a:ext uri="{FF2B5EF4-FFF2-40B4-BE49-F238E27FC236}">
                <a16:creationId xmlns:a16="http://schemas.microsoft.com/office/drawing/2014/main" id="{3D2D7165-C6BB-486C-AC7B-C95FD01DB46A}"/>
              </a:ext>
            </a:extLst>
          </p:cNvPr>
          <p:cNvSpPr txBox="1"/>
          <p:nvPr/>
        </p:nvSpPr>
        <p:spPr>
          <a:xfrm>
            <a:off x="3484400" y="5050758"/>
            <a:ext cx="4786781" cy="275399"/>
          </a:xfrm>
          <a:prstGeom prst="rect">
            <a:avLst/>
          </a:prstGeom>
          <a:noFill/>
        </p:spPr>
        <p:txBody>
          <a:bodyPr wrap="square" rtlCol="0">
            <a:spAutoFit/>
          </a:bodyPr>
          <a:lstStyle/>
          <a:p>
            <a:r>
              <a:rPr lang="en-GB" sz="1200">
                <a:hlinkClick r:id="rId4"/>
              </a:rPr>
              <a:t>https</a:t>
            </a:r>
            <a:r>
              <a:rPr lang="en-GB" sz="1200" dirty="0">
                <a:hlinkClick r:id="rId4"/>
              </a:rPr>
              <a:t>://commons.wikimedia.org/wiki/File:Sustainability-diagram-v4.gif</a:t>
            </a:r>
            <a:endParaRPr lang="en-GB" sz="1200" dirty="0"/>
          </a:p>
        </p:txBody>
      </p:sp>
      <p:sp>
        <p:nvSpPr>
          <p:cNvPr id="13" name="TextBox 12">
            <a:extLst>
              <a:ext uri="{FF2B5EF4-FFF2-40B4-BE49-F238E27FC236}">
                <a16:creationId xmlns:a16="http://schemas.microsoft.com/office/drawing/2014/main" id="{AB463C9E-02A3-4172-9FF8-0B65369663CB}"/>
              </a:ext>
            </a:extLst>
          </p:cNvPr>
          <p:cNvSpPr txBox="1"/>
          <p:nvPr/>
        </p:nvSpPr>
        <p:spPr>
          <a:xfrm>
            <a:off x="633776" y="1566025"/>
            <a:ext cx="5244015" cy="800219"/>
          </a:xfrm>
          <a:prstGeom prst="rect">
            <a:avLst/>
          </a:prstGeom>
          <a:noFill/>
        </p:spPr>
        <p:txBody>
          <a:bodyPr wrap="square" rtlCol="0">
            <a:spAutoFit/>
          </a:bodyPr>
          <a:lstStyle/>
          <a:p>
            <a:endParaRPr lang="en-GB" b="1" dirty="0">
              <a:solidFill>
                <a:srgbClr val="AE0917"/>
              </a:solidFill>
              <a:latin typeface="Roboto" panose="02000000000000000000" pitchFamily="2" charset="0"/>
              <a:ea typeface="Roboto" panose="02000000000000000000" pitchFamily="2" charset="0"/>
              <a:cs typeface="Arial" panose="020B0604020202020204" pitchFamily="34" charset="0"/>
            </a:endParaRPr>
          </a:p>
          <a:p>
            <a:endParaRPr lang="en-GB" sz="2800" dirty="0"/>
          </a:p>
        </p:txBody>
      </p:sp>
      <p:sp>
        <p:nvSpPr>
          <p:cNvPr id="14" name="TextBox 13">
            <a:extLst>
              <a:ext uri="{FF2B5EF4-FFF2-40B4-BE49-F238E27FC236}">
                <a16:creationId xmlns:a16="http://schemas.microsoft.com/office/drawing/2014/main" id="{5F1DA2E9-9196-4669-8E7D-C82FBD05C4CE}"/>
              </a:ext>
            </a:extLst>
          </p:cNvPr>
          <p:cNvSpPr txBox="1"/>
          <p:nvPr/>
        </p:nvSpPr>
        <p:spPr>
          <a:xfrm>
            <a:off x="786176" y="1718425"/>
            <a:ext cx="5244015" cy="800219"/>
          </a:xfrm>
          <a:prstGeom prst="rect">
            <a:avLst/>
          </a:prstGeom>
          <a:noFill/>
        </p:spPr>
        <p:txBody>
          <a:bodyPr wrap="square" rtlCol="0">
            <a:spAutoFit/>
          </a:bodyPr>
          <a:lstStyle/>
          <a:p>
            <a:endParaRPr lang="en-GB" b="1" dirty="0">
              <a:solidFill>
                <a:srgbClr val="AE0917"/>
              </a:solidFill>
              <a:latin typeface="Roboto" panose="02000000000000000000" pitchFamily="2" charset="0"/>
              <a:ea typeface="Roboto" panose="02000000000000000000" pitchFamily="2" charset="0"/>
              <a:cs typeface="Arial" panose="020B0604020202020204" pitchFamily="34" charset="0"/>
            </a:endParaRPr>
          </a:p>
          <a:p>
            <a:endParaRPr lang="en-GB" sz="2800" dirty="0"/>
          </a:p>
        </p:txBody>
      </p:sp>
      <p:pic>
        <p:nvPicPr>
          <p:cNvPr id="6" name="Picture 5" descr="A picture containing game, device&#10;&#10;Description automatically generated">
            <a:extLst>
              <a:ext uri="{FF2B5EF4-FFF2-40B4-BE49-F238E27FC236}">
                <a16:creationId xmlns:a16="http://schemas.microsoft.com/office/drawing/2014/main" id="{7835C585-40F6-4911-AD89-EF42A74E12CD}"/>
              </a:ext>
            </a:extLst>
          </p:cNvPr>
          <p:cNvPicPr>
            <a:picLocks noChangeAspect="1"/>
          </p:cNvPicPr>
          <p:nvPr/>
        </p:nvPicPr>
        <p:blipFill>
          <a:blip r:embed="rId5"/>
          <a:stretch>
            <a:fillRect/>
          </a:stretch>
        </p:blipFill>
        <p:spPr>
          <a:xfrm>
            <a:off x="2670878" y="1092532"/>
            <a:ext cx="5908234" cy="4033481"/>
          </a:xfrm>
          <a:prstGeom prst="rect">
            <a:avLst/>
          </a:prstGeom>
        </p:spPr>
      </p:pic>
      <p:sp>
        <p:nvSpPr>
          <p:cNvPr id="5" name="TextBox 4"/>
          <p:cNvSpPr txBox="1"/>
          <p:nvPr/>
        </p:nvSpPr>
        <p:spPr>
          <a:xfrm>
            <a:off x="633776" y="5568904"/>
            <a:ext cx="11509733" cy="923330"/>
          </a:xfrm>
          <a:prstGeom prst="rect">
            <a:avLst/>
          </a:prstGeom>
          <a:noFill/>
        </p:spPr>
        <p:txBody>
          <a:bodyPr wrap="square" rtlCol="0">
            <a:spAutoFit/>
          </a:bodyPr>
          <a:lstStyle/>
          <a:p>
            <a:r>
              <a:rPr lang="en-US" b="1" dirty="0"/>
              <a:t>The links between these factors is critical. </a:t>
            </a:r>
            <a:r>
              <a:rPr lang="en-US" dirty="0"/>
              <a:t>“</a:t>
            </a:r>
            <a:r>
              <a:rPr lang="en-US" dirty="0">
                <a:latin typeface="Calibri" pitchFamily="34" charset="0"/>
              </a:rPr>
              <a:t>Many approaches to sustainability…have begun by addressing the social, economic and ecological considerations separately. The combined effect is not merely an absence of integrative expertise, data and authority but an entrenched tendency to neglect the interdependence of these factors.’ (Gibson 2006, p. 259)</a:t>
            </a:r>
          </a:p>
        </p:txBody>
      </p:sp>
    </p:spTree>
    <p:extLst>
      <p:ext uri="{BB962C8B-B14F-4D97-AF65-F5344CB8AC3E}">
        <p14:creationId xmlns:p14="http://schemas.microsoft.com/office/powerpoint/2010/main" val="52891532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55870" y="174791"/>
            <a:ext cx="6036129"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The Sustainability problem</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9" name="TextBox 8"/>
          <p:cNvSpPr txBox="1">
            <a:spLocks noChangeArrowheads="1"/>
          </p:cNvSpPr>
          <p:nvPr/>
        </p:nvSpPr>
        <p:spPr bwMode="auto">
          <a:xfrm>
            <a:off x="332857" y="1346604"/>
            <a:ext cx="6599238" cy="769938"/>
          </a:xfrm>
          <a:prstGeom prst="rect">
            <a:avLst/>
          </a:prstGeom>
          <a:noFill/>
          <a:ln w="9525">
            <a:noFill/>
            <a:miter lim="800000"/>
            <a:headEnd/>
            <a:tailEnd/>
          </a:ln>
        </p:spPr>
        <p:txBody>
          <a:bodyPr wrap="none">
            <a:spAutoFit/>
          </a:bodyPr>
          <a:lstStyle/>
          <a:p>
            <a:r>
              <a:rPr lang="en-US" sz="4400" dirty="0">
                <a:solidFill>
                  <a:srgbClr val="0070C0"/>
                </a:solidFill>
                <a:latin typeface="Calibri" pitchFamily="34" charset="0"/>
              </a:rPr>
              <a:t>Complexity and Wickedness</a:t>
            </a:r>
          </a:p>
        </p:txBody>
      </p:sp>
      <p:sp>
        <p:nvSpPr>
          <p:cNvPr id="10" name="Rectangle 9"/>
          <p:cNvSpPr>
            <a:spLocks noChangeArrowheads="1"/>
          </p:cNvSpPr>
          <p:nvPr/>
        </p:nvSpPr>
        <p:spPr bwMode="auto">
          <a:xfrm>
            <a:off x="332857" y="4333246"/>
            <a:ext cx="7345064" cy="1818959"/>
          </a:xfrm>
          <a:prstGeom prst="rect">
            <a:avLst/>
          </a:prstGeom>
          <a:noFill/>
          <a:ln w="9525">
            <a:noFill/>
            <a:miter lim="800000"/>
            <a:headEnd/>
            <a:tailEnd/>
          </a:ln>
        </p:spPr>
        <p:txBody>
          <a:bodyPr wrap="square">
            <a:spAutoFit/>
          </a:bodyPr>
          <a:lstStyle/>
          <a:p>
            <a:pPr algn="just">
              <a:lnSpc>
                <a:spcPct val="85000"/>
              </a:lnSpc>
            </a:pPr>
            <a:r>
              <a:rPr lang="en-GB" sz="2400" dirty="0">
                <a:latin typeface="Calibri" pitchFamily="34" charset="0"/>
              </a:rPr>
              <a:t>These have been called </a:t>
            </a:r>
            <a:r>
              <a:rPr lang="en-GB" sz="3600" dirty="0">
                <a:solidFill>
                  <a:srgbClr val="E46C0A"/>
                </a:solidFill>
                <a:latin typeface="Calibri" pitchFamily="34" charset="0"/>
              </a:rPr>
              <a:t>wicked problems </a:t>
            </a:r>
            <a:r>
              <a:rPr lang="en-GB" sz="2400" dirty="0">
                <a:latin typeface="Calibri" pitchFamily="34" charset="0"/>
              </a:rPr>
              <a:t>(</a:t>
            </a:r>
            <a:r>
              <a:rPr lang="en-GB" sz="2400" dirty="0" err="1">
                <a:latin typeface="Calibri" pitchFamily="34" charset="0"/>
              </a:rPr>
              <a:t>Rittel</a:t>
            </a:r>
            <a:r>
              <a:rPr lang="en-GB" sz="2400" dirty="0">
                <a:latin typeface="Calibri" pitchFamily="34" charset="0"/>
              </a:rPr>
              <a:t> and Webber 1973), </a:t>
            </a:r>
            <a:r>
              <a:rPr lang="en-GB" sz="3600" dirty="0">
                <a:solidFill>
                  <a:srgbClr val="E46C0A"/>
                </a:solidFill>
                <a:latin typeface="Calibri" pitchFamily="34" charset="0"/>
              </a:rPr>
              <a:t>the ‘</a:t>
            </a:r>
            <a:r>
              <a:rPr lang="en-GB" sz="3600" dirty="0" err="1">
                <a:solidFill>
                  <a:srgbClr val="E46C0A"/>
                </a:solidFill>
                <a:latin typeface="Calibri" pitchFamily="34" charset="0"/>
              </a:rPr>
              <a:t>problematique</a:t>
            </a:r>
            <a:r>
              <a:rPr lang="en-GB" sz="3600" dirty="0">
                <a:solidFill>
                  <a:srgbClr val="E46C0A"/>
                </a:solidFill>
                <a:latin typeface="Calibri" pitchFamily="34" charset="0"/>
              </a:rPr>
              <a:t>’</a:t>
            </a:r>
            <a:r>
              <a:rPr lang="en-GB" sz="2400" dirty="0">
                <a:latin typeface="Calibri" pitchFamily="34" charset="0"/>
              </a:rPr>
              <a:t> (Reid et al. 2006) or </a:t>
            </a:r>
            <a:r>
              <a:rPr lang="en-GB" sz="3600" dirty="0">
                <a:solidFill>
                  <a:srgbClr val="E46C0A"/>
                </a:solidFill>
                <a:latin typeface="Calibri" pitchFamily="34" charset="0"/>
              </a:rPr>
              <a:t>the sustainability problem</a:t>
            </a:r>
            <a:r>
              <a:rPr lang="en-GB" sz="2400" dirty="0">
                <a:latin typeface="Calibri" pitchFamily="34" charset="0"/>
              </a:rPr>
              <a:t> (Common 1995).</a:t>
            </a:r>
          </a:p>
        </p:txBody>
      </p:sp>
      <p:sp>
        <p:nvSpPr>
          <p:cNvPr id="12" name="Rectangle 11"/>
          <p:cNvSpPr/>
          <p:nvPr/>
        </p:nvSpPr>
        <p:spPr>
          <a:xfrm>
            <a:off x="6165300" y="2525606"/>
            <a:ext cx="5761038" cy="1348061"/>
          </a:xfrm>
          <a:prstGeom prst="rect">
            <a:avLst/>
          </a:prstGeom>
        </p:spPr>
        <p:txBody>
          <a:bodyPr>
            <a:spAutoFit/>
          </a:bodyPr>
          <a:lstStyle/>
          <a:p>
            <a:pPr algn="just">
              <a:lnSpc>
                <a:spcPct val="85000"/>
              </a:lnSpc>
              <a:defRPr/>
            </a:pPr>
            <a:r>
              <a:rPr lang="en-GB" sz="2400" dirty="0">
                <a:solidFill>
                  <a:prstClr val="black"/>
                </a:solidFill>
              </a:rPr>
              <a:t>The examination of the process of </a:t>
            </a:r>
            <a:r>
              <a:rPr lang="en-GB" sz="3600" dirty="0">
                <a:solidFill>
                  <a:schemeClr val="accent6">
                    <a:lumMod val="75000"/>
                  </a:schemeClr>
                </a:solidFill>
              </a:rPr>
              <a:t>sustainability transition </a:t>
            </a:r>
            <a:r>
              <a:rPr lang="en-GB" sz="2400" dirty="0">
                <a:solidFill>
                  <a:prstClr val="black"/>
                </a:solidFill>
              </a:rPr>
              <a:t>and the </a:t>
            </a:r>
            <a:r>
              <a:rPr lang="en-GB" sz="3600" dirty="0">
                <a:solidFill>
                  <a:srgbClr val="E46C0A"/>
                </a:solidFill>
              </a:rPr>
              <a:t>hurdles that make it difficult</a:t>
            </a:r>
            <a:r>
              <a:rPr lang="en-GB" sz="2800" dirty="0">
                <a:solidFill>
                  <a:prstClr val="black"/>
                </a:solidFill>
              </a:rPr>
              <a:t>.</a:t>
            </a:r>
          </a:p>
        </p:txBody>
      </p:sp>
    </p:spTree>
    <p:extLst>
      <p:ext uri="{BB962C8B-B14F-4D97-AF65-F5344CB8AC3E}">
        <p14:creationId xmlns:p14="http://schemas.microsoft.com/office/powerpoint/2010/main" val="4069615459"/>
      </p:ext>
    </p:extLst>
  </p:cSld>
  <p:clrMapOvr>
    <a:masterClrMapping/>
  </p:clrMapOvr>
  <p:transition spd="slow">
    <p:push dir="u"/>
  </p:transition>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80493328AADB439252D3A4A5389DE1" ma:contentTypeVersion="6" ma:contentTypeDescription="Create a new document." ma:contentTypeScope="" ma:versionID="0138566a13587853b6710ac3e77774b4">
  <xsd:schema xmlns:xsd="http://www.w3.org/2001/XMLSchema" xmlns:xs="http://www.w3.org/2001/XMLSchema" xmlns:p="http://schemas.microsoft.com/office/2006/metadata/properties" xmlns:ns2="d0a049c0-0b5b-40dc-bb16-5c3182e846c3" targetNamespace="http://schemas.microsoft.com/office/2006/metadata/properties" ma:root="true" ma:fieldsID="aada6981eb83e5731c59671e82c8aba1" ns2:_="">
    <xsd:import namespace="d0a049c0-0b5b-40dc-bb16-5c3182e846c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a049c0-0b5b-40dc-bb16-5c3182e846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D90596-0982-42CF-8391-DA2C543F82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a049c0-0b5b-40dc-bb16-5c3182e846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C96350-CC1C-4997-8433-5E8EFB8CC034}">
  <ds:schemaRefs>
    <ds:schemaRef ds:uri="http://schemas.microsoft.com/office/2006/documentManagement/types"/>
    <ds:schemaRef ds:uri="http://purl.org/dc/elements/1.1/"/>
    <ds:schemaRef ds:uri="http://schemas.microsoft.com/office/2006/metadata/properties"/>
    <ds:schemaRef ds:uri="d0a049c0-0b5b-40dc-bb16-5c3182e846c3"/>
    <ds:schemaRef ds:uri="http://purl.org/dc/term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E4003685-F6DD-41ED-8A2E-EA926CFC0C4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8150</TotalTime>
  <Words>4991</Words>
  <Application>Microsoft Macintosh PowerPoint</Application>
  <PresentationFormat>Widescreen</PresentationFormat>
  <Paragraphs>316</Paragraphs>
  <Slides>28</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Arial</vt:lpstr>
      <vt:lpstr>Calibri</vt:lpstr>
      <vt:lpstr>Calibri Light</vt:lpstr>
      <vt:lpstr>Roboto</vt:lpstr>
      <vt:lpstr>Roboto Light</vt:lpstr>
      <vt:lpstr>Roboto Medium</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Dr. Katja Bölcker</dc:creator>
  <cp:lastModifiedBy>Clément Robijns</cp:lastModifiedBy>
  <cp:revision>363</cp:revision>
  <dcterms:created xsi:type="dcterms:W3CDTF">2019-05-22T07:43:42Z</dcterms:created>
  <dcterms:modified xsi:type="dcterms:W3CDTF">2020-11-13T10:27:53Z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0x0101001180493328AADB439252D3A4A5389DE1</vt:lpwstr>
  </property>
</Properties>
</file>