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4"/>
  </p:sldMasterIdLst>
  <p:notesMasterIdLst>
    <p:notesMasterId r:id="rId33"/>
  </p:notesMasterIdLst>
  <p:sldIdLst>
    <p:sldId id="337" r:id="rId5"/>
    <p:sldId id="354" r:id="rId6"/>
    <p:sldId id="340" r:id="rId7"/>
    <p:sldId id="357" r:id="rId8"/>
    <p:sldId id="322" r:id="rId9"/>
    <p:sldId id="351" r:id="rId10"/>
    <p:sldId id="356" r:id="rId11"/>
    <p:sldId id="352" r:id="rId12"/>
    <p:sldId id="341" r:id="rId13"/>
    <p:sldId id="367" r:id="rId14"/>
    <p:sldId id="327" r:id="rId15"/>
    <p:sldId id="362" r:id="rId16"/>
    <p:sldId id="363" r:id="rId17"/>
    <p:sldId id="343" r:id="rId18"/>
    <p:sldId id="329" r:id="rId19"/>
    <p:sldId id="339" r:id="rId20"/>
    <p:sldId id="345" r:id="rId21"/>
    <p:sldId id="355" r:id="rId22"/>
    <p:sldId id="370" r:id="rId23"/>
    <p:sldId id="371" r:id="rId24"/>
    <p:sldId id="332" r:id="rId25"/>
    <p:sldId id="346" r:id="rId26"/>
    <p:sldId id="344" r:id="rId27"/>
    <p:sldId id="348" r:id="rId28"/>
    <p:sldId id="359" r:id="rId29"/>
    <p:sldId id="360" r:id="rId30"/>
    <p:sldId id="368" r:id="rId31"/>
    <p:sldId id="369"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90" userDrawn="1">
          <p15:clr>
            <a:srgbClr val="A4A3A4"/>
          </p15:clr>
        </p15:guide>
        <p15:guide id="2" pos="3840">
          <p15:clr>
            <a:srgbClr val="A4A3A4"/>
          </p15:clr>
        </p15:guide>
        <p15:guide id="3" pos="438" userDrawn="1">
          <p15:clr>
            <a:srgbClr val="A4A3A4"/>
          </p15:clr>
        </p15:guide>
        <p15:guide id="4" pos="7219" userDrawn="1">
          <p15:clr>
            <a:srgbClr val="A4A3A4"/>
          </p15:clr>
        </p15:guide>
        <p15:guide id="5" orient="horz" pos="618" userDrawn="1">
          <p15:clr>
            <a:srgbClr val="A4A3A4"/>
          </p15:clr>
        </p15:guide>
        <p15:guide id="6" orient="horz" pos="4020" userDrawn="1">
          <p15:clr>
            <a:srgbClr val="A4A3A4"/>
          </p15:clr>
        </p15:guide>
        <p15:guide id="7" orient="horz" pos="4156" userDrawn="1">
          <p15:clr>
            <a:srgbClr val="A4A3A4"/>
          </p15:clr>
        </p15:guide>
        <p15:guide id="8" orient="horz" pos="187" userDrawn="1">
          <p15:clr>
            <a:srgbClr val="A4A3A4"/>
          </p15:clr>
        </p15:guide>
        <p15:guide id="9" pos="2887" userDrawn="1">
          <p15:clr>
            <a:srgbClr val="A4A3A4"/>
          </p15:clr>
        </p15:guide>
        <p15:guide id="10" orient="horz" pos="3294" userDrawn="1">
          <p15:clr>
            <a:srgbClr val="A4A3A4"/>
          </p15:clr>
        </p15:guide>
        <p15:guide id="11" orient="horz" pos="981" userDrawn="1">
          <p15:clr>
            <a:srgbClr val="A4A3A4"/>
          </p15:clr>
        </p15:guide>
        <p15:guide id="12" orient="horz" pos="3634" userDrawn="1">
          <p15:clr>
            <a:srgbClr val="A4A3A4"/>
          </p15:clr>
        </p15:guide>
        <p15:guide id="13" pos="263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D00"/>
    <a:srgbClr val="FFFFFF"/>
    <a:srgbClr val="A2C300"/>
    <a:srgbClr val="0BE935"/>
    <a:srgbClr val="3D8400"/>
    <a:srgbClr val="FABA00"/>
    <a:srgbClr val="80CCDF"/>
    <a:srgbClr val="008BDF"/>
    <a:srgbClr val="AE0917"/>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46F890A9-2807-4EBB-B81D-B2AA78EC7F39}" styleName="Dunkle Formatvorlage 2 - Akzent 5/Akz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9" autoAdjust="0"/>
    <p:restoredTop sz="86355" autoAdjust="0"/>
  </p:normalViewPr>
  <p:slideViewPr>
    <p:cSldViewPr snapToGrid="0" snapToObjects="1">
      <p:cViewPr varScale="1">
        <p:scale>
          <a:sx n="99" d="100"/>
          <a:sy n="99" d="100"/>
        </p:scale>
        <p:origin x="234" y="78"/>
      </p:cViewPr>
      <p:guideLst>
        <p:guide orient="horz" pos="890"/>
        <p:guide pos="3840"/>
        <p:guide pos="438"/>
        <p:guide pos="7219"/>
        <p:guide orient="horz" pos="618"/>
        <p:guide orient="horz" pos="4020"/>
        <p:guide orient="horz" pos="4156"/>
        <p:guide orient="horz" pos="187"/>
        <p:guide pos="2887"/>
        <p:guide orient="horz" pos="3294"/>
        <p:guide orient="horz" pos="981"/>
        <p:guide orient="horz" pos="3634"/>
        <p:guide pos="2638"/>
      </p:guideLst>
    </p:cSldViewPr>
  </p:slideViewPr>
  <p:outlineViewPr>
    <p:cViewPr>
      <p:scale>
        <a:sx n="33" d="100"/>
        <a:sy n="33" d="100"/>
      </p:scale>
      <p:origin x="0" y="-144"/>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76" d="100"/>
          <a:sy n="76" d="100"/>
        </p:scale>
        <p:origin x="2944"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B3DD78-1EB4-8045-97D6-FF50959E5DC9}" type="datetimeFigureOut">
              <a:rPr lang="de-DE" smtClean="0"/>
              <a:t>25.11.2020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B9ABF1-A5E8-FF4C-953A-B9DDF0BF59CB}" type="slidenum">
              <a:rPr lang="de-DE" smtClean="0"/>
              <a:t>‹#›</a:t>
            </a:fld>
            <a:endParaRPr lang="de-DE"/>
          </a:p>
        </p:txBody>
      </p:sp>
    </p:spTree>
    <p:extLst>
      <p:ext uri="{BB962C8B-B14F-4D97-AF65-F5344CB8AC3E}">
        <p14:creationId xmlns:p14="http://schemas.microsoft.com/office/powerpoint/2010/main" val="1389878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c.europa.eu/research/bioeconomy/pdf/ec_bioeconomy_strategy_2018.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c.europa.eu/commission/news/new-bioeconomy-strategy-sustainable-europe-2018-oct-11-0_en"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eur02.safelinks.protection.outlook.com/?url=https://www.sciencedirect.com/science/article/abs/pii/S0921800918308115&amp;data=02|01|elsa.joao@strath.ac.uk|cd9b09a7de14463d665608d813a81961|631e0763153347eba5cd0457bee5944e|0|0|637280960594483913&amp;sdata=OF9qjOzeXVu24IZ6RuYTJiWurAzaY5DX79fuy8fdPgw=&amp;reserved=0" TargetMode="External"/><Relationship Id="rId5" Type="http://schemas.openxmlformats.org/officeDocument/2006/relationships/hyperlink" Target="https://eur02.safelinks.protection.outlook.com/?url=https://www.sciencedirect.com/science/article/pii/S0921800918317178&amp;data=02|01|elsa.joao@strath.ac.uk|cd9b09a7de14463d665608d813a81961|631e0763153347eba5cd0457bee5944e|0|0|637280960594483913&amp;sdata=s3f/d0i6XeeboMqvkuRQhNF+nw7GQKpjQBfvA37wysg=&amp;reserved=0" TargetMode="External"/><Relationship Id="rId4" Type="http://schemas.openxmlformats.org/officeDocument/2006/relationships/hyperlink" Target="https://ec.europa.eu/research/bioeconomy/pdf/ec_bioeconomy_actions_2018.pdf"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c.europa.eu/commission/news/new-bioeconomy-strategy-sustainable-europe-2018-oct-11-0_e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be-rural.eu/innovation-region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menti.co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princeton.edu/~ota/disk1/1993/9340/934004.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oxfordcollegeofprocurementandsupply.com/how-sustainable-is-sustainability/"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n.wikipedia.org/wiki/International_Standard_Book_Number"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en.wikipedia.org/wiki/Special:BookSources/1931498512"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415" indent="-18415" algn="just"/>
            <a:r>
              <a:rPr lang="en-GB" sz="1200" b="1" dirty="0" err="1">
                <a:effectLst/>
                <a:latin typeface="Arial" panose="020B0604020202020204" pitchFamily="34" charset="0"/>
                <a:ea typeface="Arial" panose="020B0604020202020204" pitchFamily="34" charset="0"/>
              </a:rPr>
              <a:t>Бележки</a:t>
            </a:r>
            <a:r>
              <a:rPr lang="en-GB" sz="1200" b="1" dirty="0">
                <a:effectLst/>
                <a:latin typeface="Arial" panose="020B0604020202020204" pitchFamily="34" charset="0"/>
                <a:ea typeface="Arial" panose="020B0604020202020204" pitchFamily="34" charset="0"/>
              </a:rPr>
              <a:t> </a:t>
            </a:r>
            <a:r>
              <a:rPr lang="en-GB" sz="1200" b="1" dirty="0" err="1">
                <a:effectLst/>
                <a:latin typeface="Arial" panose="020B0604020202020204" pitchFamily="34" charset="0"/>
                <a:ea typeface="Arial" panose="020B0604020202020204" pitchFamily="34" charset="0"/>
              </a:rPr>
              <a:t>към</a:t>
            </a:r>
            <a:r>
              <a:rPr lang="en-GB" sz="1200" b="1" dirty="0">
                <a:effectLst/>
                <a:latin typeface="Arial" panose="020B0604020202020204" pitchFamily="34" charset="0"/>
                <a:ea typeface="Arial" panose="020B0604020202020204" pitchFamily="34" charset="0"/>
              </a:rPr>
              <a:t> </a:t>
            </a:r>
            <a:r>
              <a:rPr lang="en-GB" sz="1200" b="1" dirty="0" err="1">
                <a:effectLst/>
                <a:latin typeface="Arial" panose="020B0604020202020204" pitchFamily="34" charset="0"/>
                <a:ea typeface="Arial" panose="020B0604020202020204" pitchFamily="34" charset="0"/>
              </a:rPr>
              <a:t>учителя</a:t>
            </a:r>
            <a:r>
              <a:rPr lang="en-GB" sz="1200" b="1"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Името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учителя</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постави</a:t>
            </a:r>
            <a:r>
              <a:rPr lang="en-GB" sz="1200" dirty="0">
                <a:effectLst/>
                <a:latin typeface="Arial" panose="020B0604020202020204" pitchFamily="34" charset="0"/>
                <a:ea typeface="Arial" panose="020B0604020202020204" pitchFamily="34" charset="0"/>
              </a:rPr>
              <a:t>  в </a:t>
            </a:r>
            <a:r>
              <a:rPr lang="en-GB" sz="1200" dirty="0" err="1">
                <a:effectLst/>
                <a:latin typeface="Arial" panose="020B0604020202020204" pitchFamily="34" charset="0"/>
                <a:ea typeface="Arial" panose="020B0604020202020204" pitchFamily="34" charset="0"/>
              </a:rPr>
              <a:t>пространството</a:t>
            </a:r>
            <a:r>
              <a:rPr lang="en-GB" sz="1200" dirty="0">
                <a:effectLst/>
                <a:latin typeface="Arial" panose="020B0604020202020204" pitchFamily="34" charset="0"/>
                <a:ea typeface="Arial" panose="020B0604020202020204" pitchFamily="34" charset="0"/>
              </a:rPr>
              <a:t> в </a:t>
            </a:r>
            <a:r>
              <a:rPr lang="en-GB" sz="1200" dirty="0" err="1">
                <a:effectLst/>
                <a:latin typeface="Arial" panose="020B0604020202020204" pitchFamily="34" charset="0"/>
                <a:ea typeface="Arial" panose="020B0604020202020204" pitchFamily="34" charset="0"/>
              </a:rPr>
              <a:t>долния</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ляв</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ъгъл</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слайда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Обяснете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че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тази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презентация</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има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цел</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обучи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ключовите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принципи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устойчивостта</a:t>
            </a:r>
            <a:r>
              <a:rPr lang="en-GB" sz="1200" dirty="0">
                <a:effectLst/>
                <a:latin typeface="Arial" panose="020B0604020202020204" pitchFamily="34" charset="0"/>
                <a:ea typeface="Arial" panose="020B0604020202020204" pitchFamily="34" charset="0"/>
              </a:rPr>
              <a:t> (и </a:t>
            </a:r>
            <a:r>
              <a:rPr lang="en-GB" sz="1200" dirty="0" err="1">
                <a:effectLst/>
                <a:latin typeface="Arial" panose="020B0604020202020204" pitchFamily="34" charset="0"/>
                <a:ea typeface="Arial" panose="020B0604020202020204" pitchFamily="34" charset="0"/>
              </a:rPr>
              <a:t>как</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биоикономиката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може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бъде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стратегия</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устойчивост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като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използва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дефиниции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примери</a:t>
            </a:r>
            <a:r>
              <a:rPr lang="en-GB" sz="1200" dirty="0">
                <a:effectLst/>
                <a:latin typeface="Arial" panose="020B0604020202020204" pitchFamily="34" charset="0"/>
                <a:ea typeface="Arial" panose="020B0604020202020204" pitchFamily="34" charset="0"/>
              </a:rPr>
              <a:t> и </a:t>
            </a:r>
            <a:r>
              <a:rPr lang="en-GB" sz="1200" dirty="0" err="1">
                <a:effectLst/>
                <a:latin typeface="Arial" panose="020B0604020202020204" pitchFamily="34" charset="0"/>
                <a:ea typeface="Arial" panose="020B0604020202020204" pitchFamily="34" charset="0"/>
              </a:rPr>
              <a:t>интерактивни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въпроси</a:t>
            </a:r>
            <a:r>
              <a:rPr lang="en-GB" sz="1200" dirty="0">
                <a:effectLst/>
                <a:latin typeface="Arial" panose="020B0604020202020204" pitchFamily="34" charset="0"/>
                <a:ea typeface="Arial" panose="020B0604020202020204" pitchFamily="34" charset="0"/>
              </a:rPr>
              <a:t>.</a:t>
            </a:r>
            <a:endParaRPr lang="bg-BG" sz="2000" dirty="0">
              <a:effectLst/>
              <a:latin typeface="Times New Roman" panose="02020603050405020304" pitchFamily="18" charset="0"/>
              <a:ea typeface="Arial" panose="020B0604020202020204" pitchFamily="34" charset="0"/>
            </a:endParaRPr>
          </a:p>
          <a:p>
            <a:pPr marL="18415" indent="-18415"/>
            <a:r>
              <a:rPr lang="en-GB" sz="1200" dirty="0">
                <a:effectLst/>
                <a:latin typeface="Arial" panose="020B0604020202020204" pitchFamily="34" charset="0"/>
                <a:ea typeface="Arial" panose="020B0604020202020204" pitchFamily="34" charset="0"/>
              </a:rPr>
              <a:t> </a:t>
            </a:r>
            <a:endParaRPr lang="bg-BG" sz="2000" dirty="0">
              <a:effectLst/>
              <a:latin typeface="Times New Roman" panose="02020603050405020304" pitchFamily="18" charset="0"/>
              <a:ea typeface="Arial" panose="020B0604020202020204" pitchFamily="34" charset="0"/>
            </a:endParaRPr>
          </a:p>
          <a:p>
            <a:pPr marL="18415" indent="-18415"/>
            <a:r>
              <a:rPr lang="bg-BG" sz="1200" dirty="0">
                <a:effectLst/>
                <a:latin typeface="Arial" panose="020B0604020202020204" pitchFamily="34" charset="0"/>
                <a:ea typeface="Arial" panose="020B0604020202020204" pitchFamily="34" charset="0"/>
              </a:rPr>
              <a:t>Освен</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двете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упражнения</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Mentimeter</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този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първи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слайд</a:t>
            </a:r>
            <a:r>
              <a:rPr lang="en-GB" sz="1200" dirty="0">
                <a:effectLst/>
                <a:latin typeface="Arial" panose="020B0604020202020204" pitchFamily="34" charset="0"/>
                <a:ea typeface="Arial" panose="020B0604020202020204" pitchFamily="34" charset="0"/>
              </a:rPr>
              <a:t> и </a:t>
            </a:r>
            <a:r>
              <a:rPr lang="en-GB" sz="1200" dirty="0" err="1">
                <a:effectLst/>
                <a:latin typeface="Arial" panose="020B0604020202020204" pitchFamily="34" charset="0"/>
                <a:ea typeface="Arial" panose="020B0604020202020204" pitchFamily="34" charset="0"/>
              </a:rPr>
              <a:t>уводните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слайдове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има</a:t>
            </a:r>
            <a:r>
              <a:rPr lang="en-GB" sz="1200" dirty="0">
                <a:effectLst/>
                <a:latin typeface="Arial" panose="020B0604020202020204" pitchFamily="34" charset="0"/>
                <a:ea typeface="Arial" panose="020B0604020202020204" pitchFamily="34" charset="0"/>
              </a:rPr>
              <a:t> 20 </a:t>
            </a:r>
            <a:r>
              <a:rPr lang="en-GB" sz="1200" dirty="0" err="1">
                <a:effectLst/>
                <a:latin typeface="Arial" panose="020B0604020202020204" pitchFamily="34" charset="0"/>
                <a:ea typeface="Arial" panose="020B0604020202020204" pitchFamily="34" charset="0"/>
              </a:rPr>
              <a:t>слайда</a:t>
            </a:r>
            <a:r>
              <a:rPr lang="en-GB" sz="1200" dirty="0">
                <a:effectLst/>
                <a:latin typeface="Arial" panose="020B0604020202020204" pitchFamily="34" charset="0"/>
                <a:ea typeface="Arial" panose="020B0604020202020204" pitchFamily="34" charset="0"/>
              </a:rPr>
              <a:t> - </a:t>
            </a:r>
            <a:r>
              <a:rPr lang="en-GB" sz="1200" dirty="0" err="1">
                <a:effectLst/>
                <a:latin typeface="Arial" panose="020B0604020202020204" pitchFamily="34" charset="0"/>
                <a:ea typeface="Arial" panose="020B0604020202020204" pitchFamily="34" charset="0"/>
              </a:rPr>
              <a:t>така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че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тези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слайдове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трябва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отнемат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между</a:t>
            </a:r>
            <a:r>
              <a:rPr lang="en-GB" sz="1200" dirty="0">
                <a:effectLst/>
                <a:latin typeface="Arial" panose="020B0604020202020204" pitchFamily="34" charset="0"/>
                <a:ea typeface="Arial" panose="020B0604020202020204" pitchFamily="34" charset="0"/>
              </a:rPr>
              <a:t> 20 и 40 </a:t>
            </a:r>
            <a:r>
              <a:rPr lang="en-GB" sz="1200" dirty="0" err="1">
                <a:effectLst/>
                <a:latin typeface="Arial" panose="020B0604020202020204" pitchFamily="34" charset="0"/>
                <a:ea typeface="Arial" panose="020B0604020202020204" pitchFamily="34" charset="0"/>
              </a:rPr>
              <a:t>минути</a:t>
            </a:r>
            <a:r>
              <a:rPr lang="en-GB" sz="1200" dirty="0">
                <a:effectLst/>
                <a:latin typeface="Arial" panose="020B0604020202020204" pitchFamily="34" charset="0"/>
                <a:ea typeface="Arial" panose="020B0604020202020204" pitchFamily="34" charset="0"/>
              </a:rPr>
              <a:t>, в </a:t>
            </a:r>
            <a:r>
              <a:rPr lang="en-GB" sz="1200" dirty="0" err="1">
                <a:effectLst/>
                <a:latin typeface="Arial" panose="020B0604020202020204" pitchFamily="34" charset="0"/>
                <a:ea typeface="Arial" panose="020B0604020202020204" pitchFamily="34" charset="0"/>
              </a:rPr>
              <a:t>зависимост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обема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обяснението</a:t>
            </a:r>
            <a:r>
              <a:rPr lang="en-GB" sz="1200" dirty="0">
                <a:effectLst/>
                <a:latin typeface="Arial" panose="020B0604020202020204" pitchFamily="34" charset="0"/>
                <a:ea typeface="Arial" panose="020B0604020202020204" pitchFamily="34" charset="0"/>
              </a:rPr>
              <a:t>..</a:t>
            </a:r>
            <a:endParaRPr lang="bg-BG" sz="2000" dirty="0">
              <a:effectLst/>
              <a:latin typeface="Times New Roman" panose="02020603050405020304" pitchFamily="18" charset="0"/>
              <a:ea typeface="Arial" panose="020B0604020202020204" pitchFamily="34" charset="0"/>
            </a:endParaRPr>
          </a:p>
          <a:p>
            <a:pPr marL="18415" indent="-18415"/>
            <a:r>
              <a:rPr lang="en-GB" sz="1200" dirty="0">
                <a:effectLst/>
                <a:latin typeface="Arial" panose="020B0604020202020204" pitchFamily="34" charset="0"/>
                <a:ea typeface="Arial" panose="020B0604020202020204" pitchFamily="34" charset="0"/>
              </a:rPr>
              <a:t> </a:t>
            </a:r>
            <a:endParaRPr lang="bg-BG" sz="2000" dirty="0">
              <a:effectLst/>
              <a:latin typeface="Times New Roman" panose="02020603050405020304" pitchFamily="18" charset="0"/>
              <a:ea typeface="Arial" panose="020B0604020202020204" pitchFamily="34" charset="0"/>
            </a:endParaRPr>
          </a:p>
          <a:p>
            <a:r>
              <a:rPr lang="en-GB" sz="1200" dirty="0" err="1">
                <a:effectLst/>
                <a:latin typeface="Arial" panose="020B0604020202020204" pitchFamily="34" charset="0"/>
                <a:ea typeface="Arial" panose="020B0604020202020204" pitchFamily="34" charset="0"/>
              </a:rPr>
              <a:t>Двете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упражнения</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Mentimeter</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ще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отнемат</a:t>
            </a:r>
            <a:r>
              <a:rPr lang="en-GB" sz="1200" dirty="0">
                <a:effectLst/>
                <a:latin typeface="Arial" panose="020B0604020202020204" pitchFamily="34" charset="0"/>
                <a:ea typeface="Arial" panose="020B0604020202020204" pitchFamily="34" charset="0"/>
              </a:rPr>
              <a:t> около 2 </a:t>
            </a:r>
            <a:r>
              <a:rPr lang="en-GB" sz="1200" dirty="0" err="1">
                <a:effectLst/>
                <a:latin typeface="Arial" panose="020B0604020202020204" pitchFamily="34" charset="0"/>
                <a:ea typeface="Arial" panose="020B0604020202020204" pitchFamily="34" charset="0"/>
              </a:rPr>
              <a:t>минути</a:t>
            </a:r>
            <a:r>
              <a:rPr lang="bg-BG" sz="1200" dirty="0">
                <a:effectLst/>
                <a:latin typeface="Arial" panose="020B0604020202020204" pitchFamily="34" charset="0"/>
                <a:ea typeface="Arial" panose="020B0604020202020204" pitchFamily="34" charset="0"/>
              </a:rPr>
              <a:t> всяко</a:t>
            </a:r>
            <a:r>
              <a:rPr lang="en-GB" sz="1200" dirty="0">
                <a:effectLst/>
                <a:latin typeface="Arial" panose="020B0604020202020204" pitchFamily="34" charset="0"/>
                <a:ea typeface="Arial" panose="020B0604020202020204" pitchFamily="34" charset="0"/>
              </a:rPr>
              <a:t>.</a:t>
            </a:r>
            <a:endParaRPr lang="en-GB" sz="1200" kern="1200" baseline="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1</a:t>
            </a:fld>
            <a:endParaRPr lang="de-DE"/>
          </a:p>
        </p:txBody>
      </p:sp>
    </p:spTree>
    <p:extLst>
      <p:ext uri="{BB962C8B-B14F-4D97-AF65-F5344CB8AC3E}">
        <p14:creationId xmlns:p14="http://schemas.microsoft.com/office/powerpoint/2010/main" val="540447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15" indent="-18415" algn="just"/>
            <a:r>
              <a:rPr lang="en-GB" sz="1200" dirty="0" err="1">
                <a:effectLst/>
                <a:latin typeface="Arial" panose="020B0604020202020204" pitchFamily="34" charset="0"/>
                <a:ea typeface="Arial" panose="020B0604020202020204" pitchFamily="34" charset="0"/>
              </a:rPr>
              <a:t>Повече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сложността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подхода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към</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устойчивост</a:t>
            </a:r>
            <a:r>
              <a:rPr lang="en-GB" sz="1200" dirty="0">
                <a:effectLst/>
                <a:latin typeface="Arial" panose="020B0604020202020204" pitchFamily="34" charset="0"/>
                <a:ea typeface="Arial" panose="020B0604020202020204" pitchFamily="34" charset="0"/>
              </a:rPr>
              <a:t> и </a:t>
            </a:r>
            <a:r>
              <a:rPr lang="en-GB" sz="1200" dirty="0" err="1">
                <a:effectLst/>
                <a:latin typeface="Arial" panose="020B0604020202020204" pitchFamily="34" charset="0"/>
                <a:ea typeface="Arial" panose="020B0604020202020204" pitchFamily="34" charset="0"/>
              </a:rPr>
              <a:t>всякакви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други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сложни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системи</a:t>
            </a:r>
            <a:endParaRPr lang="bg-BG" sz="1200" dirty="0">
              <a:effectLst/>
              <a:latin typeface="Arial" panose="020B0604020202020204" pitchFamily="34" charset="0"/>
              <a:ea typeface="Arial" panose="020B0604020202020204" pitchFamily="34" charset="0"/>
            </a:endParaRPr>
          </a:p>
          <a:p>
            <a:pPr marL="18415" indent="-18415" algn="just"/>
            <a:r>
              <a:rPr lang="en-GB" sz="1200" dirty="0">
                <a:effectLst/>
                <a:latin typeface="Arial" panose="020B0604020202020204" pitchFamily="34" charset="0"/>
                <a:ea typeface="Arial" panose="020B0604020202020204" pitchFamily="34" charset="0"/>
              </a:rPr>
              <a:t>.</a:t>
            </a:r>
            <a:endParaRPr lang="bg-BG" sz="2000" dirty="0">
              <a:effectLst/>
              <a:latin typeface="Times New Roman" panose="02020603050405020304" pitchFamily="18" charset="0"/>
              <a:ea typeface="Arial" panose="020B0604020202020204" pitchFamily="34" charset="0"/>
            </a:endParaRPr>
          </a:p>
          <a:p>
            <a:r>
              <a:rPr lang="en-GB" sz="1200" dirty="0">
                <a:effectLst/>
                <a:latin typeface="Arial" panose="020B0604020202020204" pitchFamily="34" charset="0"/>
                <a:ea typeface="Arial" panose="020B0604020202020204" pitchFamily="34" charset="0"/>
              </a:rPr>
              <a:t>Hollings, C.S. 1973. </a:t>
            </a:r>
            <a:r>
              <a:rPr lang="en-GB" sz="1200" dirty="0" err="1">
                <a:effectLst/>
                <a:latin typeface="Arial" panose="020B0604020202020204" pitchFamily="34" charset="0"/>
                <a:ea typeface="Arial" panose="020B0604020202020204" pitchFamily="34" charset="0"/>
              </a:rPr>
              <a:t>Устойчивост</a:t>
            </a:r>
            <a:r>
              <a:rPr lang="en-GB" sz="1200" dirty="0">
                <a:effectLst/>
                <a:latin typeface="Arial" panose="020B0604020202020204" pitchFamily="34" charset="0"/>
                <a:ea typeface="Arial" panose="020B0604020202020204" pitchFamily="34" charset="0"/>
              </a:rPr>
              <a:t> и </a:t>
            </a:r>
            <a:r>
              <a:rPr lang="en-GB" sz="1200" dirty="0" err="1">
                <a:effectLst/>
                <a:latin typeface="Arial" panose="020B0604020202020204" pitchFamily="34" charset="0"/>
                <a:ea typeface="Arial" panose="020B0604020202020204" pitchFamily="34" charset="0"/>
              </a:rPr>
              <a:t>стабилност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екологичните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системи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Годишен</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преглед</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екологията</a:t>
            </a:r>
            <a:r>
              <a:rPr lang="en-GB" sz="1200" dirty="0">
                <a:effectLst/>
                <a:latin typeface="Arial" panose="020B0604020202020204" pitchFamily="34" charset="0"/>
                <a:ea typeface="Arial" panose="020B0604020202020204" pitchFamily="34" charset="0"/>
              </a:rPr>
              <a:t> и </a:t>
            </a:r>
            <a:r>
              <a:rPr lang="en-GB" sz="1200" dirty="0" err="1">
                <a:effectLst/>
                <a:latin typeface="Arial" panose="020B0604020202020204" pitchFamily="34" charset="0"/>
                <a:ea typeface="Arial" panose="020B0604020202020204" pitchFamily="34" charset="0"/>
              </a:rPr>
              <a:t>систематиката</a:t>
            </a:r>
            <a:r>
              <a:rPr lang="en-GB" sz="1200" dirty="0">
                <a:effectLst/>
                <a:latin typeface="Arial" panose="020B0604020202020204" pitchFamily="34" charset="0"/>
                <a:ea typeface="Arial" panose="020B0604020202020204" pitchFamily="34" charset="0"/>
              </a:rPr>
              <a:t>, Vol. 4 , pp. 1-23</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0000"/>
              </a:solidFill>
              <a:latin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latin typeface="Calibri"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F4B9ABF1-A5E8-FF4C-953A-B9DDF0BF59CB}" type="slidenum">
              <a:rPr lang="de-DE" smtClean="0"/>
              <a:t>10</a:t>
            </a:fld>
            <a:endParaRPr lang="de-DE"/>
          </a:p>
        </p:txBody>
      </p:sp>
    </p:spTree>
    <p:extLst>
      <p:ext uri="{BB962C8B-B14F-4D97-AF65-F5344CB8AC3E}">
        <p14:creationId xmlns:p14="http://schemas.microsoft.com/office/powerpoint/2010/main" val="1781403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415" indent="-18415" algn="just"/>
            <a:r>
              <a:rPr lang="de-DE" sz="1800" b="1" dirty="0" err="1">
                <a:effectLst/>
                <a:latin typeface="Arial" panose="020B0604020202020204" pitchFamily="34" charset="0"/>
                <a:ea typeface="Arial" panose="020B0604020202020204" pitchFamily="34" charset="0"/>
              </a:rPr>
              <a:t>Бележки</a:t>
            </a:r>
            <a:r>
              <a:rPr lang="de-DE" sz="1800" b="1" dirty="0">
                <a:effectLst/>
                <a:latin typeface="Arial" panose="020B0604020202020204" pitchFamily="34" charset="0"/>
                <a:ea typeface="Arial" panose="020B0604020202020204" pitchFamily="34" charset="0"/>
              </a:rPr>
              <a:t> </a:t>
            </a:r>
            <a:r>
              <a:rPr lang="de-DE" sz="1800" b="1" dirty="0" err="1">
                <a:effectLst/>
                <a:latin typeface="Arial" panose="020B0604020202020204" pitchFamily="34" charset="0"/>
                <a:ea typeface="Arial" panose="020B0604020202020204" pitchFamily="34" charset="0"/>
              </a:rPr>
              <a:t>към</a:t>
            </a:r>
            <a:r>
              <a:rPr lang="de-DE" sz="1800" b="1" dirty="0">
                <a:effectLst/>
                <a:latin typeface="Arial" panose="020B0604020202020204" pitchFamily="34" charset="0"/>
                <a:ea typeface="Arial" panose="020B0604020202020204" pitchFamily="34" charset="0"/>
              </a:rPr>
              <a:t> </a:t>
            </a:r>
            <a:r>
              <a:rPr lang="de-DE" sz="1800" b="1" dirty="0" err="1">
                <a:effectLst/>
                <a:latin typeface="Arial" panose="020B0604020202020204" pitchFamily="34" charset="0"/>
                <a:ea typeface="Arial" panose="020B0604020202020204" pitchFamily="34" charset="0"/>
              </a:rPr>
              <a:t>учителя</a:t>
            </a:r>
            <a:r>
              <a:rPr lang="de-DE" sz="1800" dirty="0">
                <a:effectLst/>
                <a:latin typeface="Arial" panose="020B0604020202020204" pitchFamily="34" charset="0"/>
                <a:ea typeface="Arial" panose="020B0604020202020204" pitchFamily="34" charset="0"/>
              </a:rPr>
              <a:t>:</a:t>
            </a:r>
            <a:r>
              <a:rPr lang="de-DE" sz="1800" b="1"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Обяснете</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че</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друг</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въпрос</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свързан</a:t>
            </a:r>
            <a:r>
              <a:rPr lang="de-DE" sz="1800" dirty="0">
                <a:effectLst/>
                <a:latin typeface="Arial" panose="020B0604020202020204" pitchFamily="34" charset="0"/>
                <a:ea typeface="Arial" panose="020B0604020202020204" pitchFamily="34" charset="0"/>
              </a:rPr>
              <a:t> с </a:t>
            </a:r>
            <a:r>
              <a:rPr lang="de-DE" sz="1800" dirty="0" err="1">
                <a:effectLst/>
                <a:latin typeface="Arial" panose="020B0604020202020204" pitchFamily="34" charset="0"/>
                <a:ea typeface="Arial" panose="020B0604020202020204" pitchFamily="34" charset="0"/>
              </a:rPr>
              <a:t>устойчивостта</a:t>
            </a:r>
            <a:r>
              <a:rPr lang="de-DE" sz="1800" dirty="0">
                <a:effectLst/>
                <a:latin typeface="Arial" panose="020B0604020202020204" pitchFamily="34" charset="0"/>
                <a:ea typeface="Arial" panose="020B0604020202020204" pitchFamily="34" charset="0"/>
              </a:rPr>
              <a:t>, е </a:t>
            </a:r>
            <a:r>
              <a:rPr lang="de-DE" sz="1800" dirty="0" err="1">
                <a:effectLst/>
                <a:latin typeface="Arial" panose="020B0604020202020204" pitchFamily="34" charset="0"/>
                <a:ea typeface="Arial" panose="020B0604020202020204" pitchFamily="34" charset="0"/>
              </a:rPr>
              <a:t>важното</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разграничение</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което</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трябва</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да</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се</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направи</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между</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слаба</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устойчивост</a:t>
            </a:r>
            <a:r>
              <a:rPr lang="de-DE" sz="1800" dirty="0">
                <a:effectLst/>
                <a:latin typeface="Arial" panose="020B0604020202020204" pitchFamily="34" charset="0"/>
                <a:ea typeface="Arial" panose="020B0604020202020204" pitchFamily="34" charset="0"/>
              </a:rPr>
              <a:t> и </a:t>
            </a:r>
            <a:r>
              <a:rPr lang="de-DE" sz="1800" dirty="0" err="1">
                <a:effectLst/>
                <a:latin typeface="Arial" panose="020B0604020202020204" pitchFamily="34" charset="0"/>
                <a:ea typeface="Arial" panose="020B0604020202020204" pitchFamily="34" charset="0"/>
              </a:rPr>
              <a:t>силна</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устойчивост</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Анимирайте</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първата</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снимка</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когато</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се</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казва</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думата</a:t>
            </a:r>
            <a:r>
              <a:rPr lang="de-DE" sz="1800" dirty="0">
                <a:effectLst/>
                <a:latin typeface="Arial" panose="020B0604020202020204" pitchFamily="34" charset="0"/>
                <a:ea typeface="Arial" panose="020B0604020202020204" pitchFamily="34" charset="0"/>
              </a:rPr>
              <a:t> СЛАБ и </a:t>
            </a:r>
            <a:r>
              <a:rPr lang="de-DE" sz="1800" dirty="0" err="1">
                <a:effectLst/>
                <a:latin typeface="Arial" panose="020B0604020202020204" pitchFamily="34" charset="0"/>
                <a:ea typeface="Arial" panose="020B0604020202020204" pitchFamily="34" charset="0"/>
              </a:rPr>
              <a:t>втората</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картина</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когато</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се</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казва</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думата</a:t>
            </a:r>
            <a:r>
              <a:rPr lang="de-DE" sz="1800" dirty="0">
                <a:effectLst/>
                <a:latin typeface="Arial" panose="020B0604020202020204" pitchFamily="34" charset="0"/>
                <a:ea typeface="Arial" panose="020B0604020202020204" pitchFamily="34" charset="0"/>
              </a:rPr>
              <a:t> СИЛЕН.</a:t>
            </a:r>
            <a:endParaRPr lang="bg-BG" sz="1800" dirty="0">
              <a:effectLst/>
              <a:latin typeface="Times New Roman" panose="02020603050405020304" pitchFamily="18" charset="0"/>
              <a:ea typeface="Arial" panose="020B0604020202020204" pitchFamily="34" charset="0"/>
            </a:endParaRPr>
          </a:p>
          <a:p>
            <a:pPr marL="18415" indent="-18415" algn="just"/>
            <a:endParaRPr lang="bg-BG" sz="1800" dirty="0">
              <a:effectLst/>
              <a:latin typeface="Arial" panose="020B0604020202020204" pitchFamily="34" charset="0"/>
              <a:ea typeface="Arial" panose="020B0604020202020204" pitchFamily="34" charset="0"/>
            </a:endParaRPr>
          </a:p>
          <a:p>
            <a:pPr marL="18415" indent="-18415" algn="just"/>
            <a:r>
              <a:rPr lang="en-GB" sz="1800" dirty="0" err="1">
                <a:effectLst/>
                <a:latin typeface="Arial" panose="020B0604020202020204" pitchFamily="34" charset="0"/>
                <a:ea typeface="Arial" panose="020B0604020202020204" pitchFamily="34" charset="0"/>
              </a:rPr>
              <a:t>Neumayer</a:t>
            </a:r>
            <a:r>
              <a:rPr lang="en-GB" sz="1800" dirty="0">
                <a:effectLst/>
                <a:latin typeface="Arial" panose="020B0604020202020204" pitchFamily="34" charset="0"/>
                <a:ea typeface="Arial" panose="020B0604020202020204" pitchFamily="34" charset="0"/>
              </a:rPr>
              <a:t>, E. 2010. </a:t>
            </a:r>
            <a:r>
              <a:rPr lang="en-GB" sz="1800" i="1" dirty="0" err="1">
                <a:effectLst/>
                <a:latin typeface="Arial" panose="020B0604020202020204" pitchFamily="34" charset="0"/>
                <a:ea typeface="Arial" panose="020B0604020202020204" pitchFamily="34" charset="0"/>
              </a:rPr>
              <a:t>Слаба</a:t>
            </a:r>
            <a:r>
              <a:rPr lang="en-GB" sz="1800" i="1" dirty="0">
                <a:effectLst/>
                <a:latin typeface="Arial" panose="020B0604020202020204" pitchFamily="34" charset="0"/>
                <a:ea typeface="Arial" panose="020B0604020202020204" pitchFamily="34" charset="0"/>
              </a:rPr>
              <a:t> </a:t>
            </a:r>
            <a:r>
              <a:rPr lang="en-GB" sz="1800" i="1" dirty="0" err="1">
                <a:effectLst/>
                <a:latin typeface="Arial" panose="020B0604020202020204" pitchFamily="34" charset="0"/>
                <a:ea typeface="Arial" panose="020B0604020202020204" pitchFamily="34" charset="0"/>
              </a:rPr>
              <a:t>срещу</a:t>
            </a:r>
            <a:r>
              <a:rPr lang="en-GB" sz="1800" i="1" dirty="0">
                <a:effectLst/>
                <a:latin typeface="Arial" panose="020B0604020202020204" pitchFamily="34" charset="0"/>
                <a:ea typeface="Arial" panose="020B0604020202020204" pitchFamily="34" charset="0"/>
              </a:rPr>
              <a:t> </a:t>
            </a:r>
            <a:r>
              <a:rPr lang="en-GB" sz="1800" i="1" dirty="0" err="1">
                <a:effectLst/>
                <a:latin typeface="Arial" panose="020B0604020202020204" pitchFamily="34" charset="0"/>
                <a:ea typeface="Arial" panose="020B0604020202020204" pitchFamily="34" charset="0"/>
              </a:rPr>
              <a:t>силна</a:t>
            </a:r>
            <a:r>
              <a:rPr lang="en-GB" sz="1800" i="1" dirty="0">
                <a:effectLst/>
                <a:latin typeface="Arial" panose="020B0604020202020204" pitchFamily="34" charset="0"/>
                <a:ea typeface="Arial" panose="020B0604020202020204" pitchFamily="34" charset="0"/>
              </a:rPr>
              <a:t> </a:t>
            </a:r>
            <a:r>
              <a:rPr lang="en-GB" sz="1800" i="1" dirty="0" err="1">
                <a:effectLst/>
                <a:latin typeface="Arial" panose="020B0604020202020204" pitchFamily="34" charset="0"/>
                <a:ea typeface="Arial" panose="020B0604020202020204" pitchFamily="34" charset="0"/>
              </a:rPr>
              <a:t>устойчивост</a:t>
            </a:r>
            <a:r>
              <a:rPr lang="en-GB" sz="1800" dirty="0">
                <a:effectLst/>
                <a:latin typeface="Arial" panose="020B0604020202020204" pitchFamily="34" charset="0"/>
                <a:ea typeface="Arial" panose="020B0604020202020204" pitchFamily="34" charset="0"/>
              </a:rPr>
              <a:t>. 3</a:t>
            </a:r>
            <a:r>
              <a:rPr lang="en-GB" sz="1800" baseline="30000" dirty="0">
                <a:effectLst/>
                <a:latin typeface="Arial" panose="020B0604020202020204" pitchFamily="34" charset="0"/>
                <a:ea typeface="Arial" panose="020B0604020202020204" pitchFamily="34" charset="0"/>
              </a:rPr>
              <a:t>rd</a:t>
            </a:r>
            <a:r>
              <a:rPr lang="en-GB" sz="1800" dirty="0">
                <a:effectLst/>
                <a:latin typeface="Arial" panose="020B0604020202020204" pitchFamily="34" charset="0"/>
                <a:ea typeface="Arial" panose="020B0604020202020204" pitchFamily="34" charset="0"/>
              </a:rPr>
              <a:t> Ed. UK: Elgar. </a:t>
            </a:r>
            <a:endParaRPr lang="bg-BG" sz="1800" dirty="0">
              <a:effectLst/>
              <a:latin typeface="Times New Roman" panose="02020603050405020304" pitchFamily="18" charset="0"/>
              <a:ea typeface="Arial" panose="020B0604020202020204" pitchFamily="34" charset="0"/>
            </a:endParaRPr>
          </a:p>
          <a:p>
            <a:endParaRPr lang="en-GB"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11</a:t>
            </a:fld>
            <a:endParaRPr lang="de-DE"/>
          </a:p>
        </p:txBody>
      </p:sp>
    </p:spTree>
    <p:extLst>
      <p:ext uri="{BB962C8B-B14F-4D97-AF65-F5344CB8AC3E}">
        <p14:creationId xmlns:p14="http://schemas.microsoft.com/office/powerpoint/2010/main" val="3325145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b="1" dirty="0" err="1">
                <a:effectLst/>
                <a:latin typeface="Arial" panose="020B0604020202020204" pitchFamily="34" charset="0"/>
                <a:ea typeface="Arial" panose="020B0604020202020204" pitchFamily="34" charset="0"/>
              </a:rPr>
              <a:t>Бележки</a:t>
            </a:r>
            <a:r>
              <a:rPr lang="de-DE" sz="1800" b="1" dirty="0">
                <a:effectLst/>
                <a:latin typeface="Arial" panose="020B0604020202020204" pitchFamily="34" charset="0"/>
                <a:ea typeface="Arial" panose="020B0604020202020204" pitchFamily="34" charset="0"/>
              </a:rPr>
              <a:t> </a:t>
            </a:r>
            <a:r>
              <a:rPr lang="de-DE" sz="1800" b="1" dirty="0" err="1">
                <a:effectLst/>
                <a:latin typeface="Arial" panose="020B0604020202020204" pitchFamily="34" charset="0"/>
                <a:ea typeface="Arial" panose="020B0604020202020204" pitchFamily="34" charset="0"/>
              </a:rPr>
              <a:t>към</a:t>
            </a:r>
            <a:r>
              <a:rPr lang="de-DE" sz="1800" b="1" dirty="0">
                <a:effectLst/>
                <a:latin typeface="Arial" panose="020B0604020202020204" pitchFamily="34" charset="0"/>
                <a:ea typeface="Arial" panose="020B0604020202020204" pitchFamily="34" charset="0"/>
              </a:rPr>
              <a:t> </a:t>
            </a:r>
            <a:r>
              <a:rPr lang="de-DE" sz="1800" b="1" dirty="0" err="1">
                <a:effectLst/>
                <a:latin typeface="Arial" panose="020B0604020202020204" pitchFamily="34" charset="0"/>
                <a:ea typeface="Arial" panose="020B0604020202020204" pitchFamily="34" charset="0"/>
              </a:rPr>
              <a:t>учителя</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Обяснете</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че</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слабата</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устойчивост</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позволява</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изчерпване</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или</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деградация</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на</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природните</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ресурси</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стига</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такова</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изчерпване</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да</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се</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компенсира</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от</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увеличаване</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на</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запасите</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от</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други</a:t>
            </a:r>
            <a:r>
              <a:rPr lang="de-DE" sz="1800" dirty="0">
                <a:effectLst/>
                <a:latin typeface="Arial" panose="020B0604020202020204" pitchFamily="34" charset="0"/>
                <a:ea typeface="Arial" panose="020B0604020202020204" pitchFamily="34" charset="0"/>
              </a:rPr>
              <a:t> форми </a:t>
            </a:r>
            <a:r>
              <a:rPr lang="de-DE" sz="1800" dirty="0" err="1">
                <a:effectLst/>
                <a:latin typeface="Arial" panose="020B0604020202020204" pitchFamily="34" charset="0"/>
                <a:ea typeface="Arial" panose="020B0604020202020204" pitchFamily="34" charset="0"/>
              </a:rPr>
              <a:t>на</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капитал</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Например</a:t>
            </a:r>
            <a:r>
              <a:rPr lang="de-DE" sz="1800" dirty="0">
                <a:effectLst/>
                <a:latin typeface="Arial" panose="020B0604020202020204" pitchFamily="34" charset="0"/>
                <a:ea typeface="Arial" panose="020B0604020202020204" pitchFamily="34" charset="0"/>
              </a:rPr>
              <a:t> чрез </a:t>
            </a:r>
            <a:r>
              <a:rPr lang="de-DE" sz="1800" dirty="0" err="1">
                <a:effectLst/>
                <a:latin typeface="Arial" panose="020B0604020202020204" pitchFamily="34" charset="0"/>
                <a:ea typeface="Arial" panose="020B0604020202020204" pitchFamily="34" charset="0"/>
              </a:rPr>
              <a:t>инвестиране</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на</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възнаграждения</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от</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изчерпване</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на</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минералните</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запаси</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във</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фабрики</a:t>
            </a:r>
            <a:endParaRPr lang="en-GB"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12</a:t>
            </a:fld>
            <a:endParaRPr lang="de-DE"/>
          </a:p>
        </p:txBody>
      </p:sp>
    </p:spTree>
    <p:extLst>
      <p:ext uri="{BB962C8B-B14F-4D97-AF65-F5344CB8AC3E}">
        <p14:creationId xmlns:p14="http://schemas.microsoft.com/office/powerpoint/2010/main" val="3638179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415" indent="-18415" algn="just"/>
            <a:r>
              <a:rPr lang="de-DE" sz="1800" b="1" dirty="0" err="1">
                <a:effectLst/>
                <a:latin typeface="Arial" panose="020B0604020202020204" pitchFamily="34" charset="0"/>
                <a:ea typeface="Arial" panose="020B0604020202020204" pitchFamily="34" charset="0"/>
              </a:rPr>
              <a:t>Бележки</a:t>
            </a:r>
            <a:r>
              <a:rPr lang="de-DE" sz="1800" b="1" dirty="0">
                <a:effectLst/>
                <a:latin typeface="Arial" panose="020B0604020202020204" pitchFamily="34" charset="0"/>
                <a:ea typeface="Arial" panose="020B0604020202020204" pitchFamily="34" charset="0"/>
              </a:rPr>
              <a:t> </a:t>
            </a:r>
            <a:r>
              <a:rPr lang="de-DE" sz="1800" b="1" dirty="0" err="1">
                <a:effectLst/>
                <a:latin typeface="Arial" panose="020B0604020202020204" pitchFamily="34" charset="0"/>
                <a:ea typeface="Arial" panose="020B0604020202020204" pitchFamily="34" charset="0"/>
              </a:rPr>
              <a:t>към</a:t>
            </a:r>
            <a:r>
              <a:rPr lang="de-DE" sz="1800" b="1" dirty="0">
                <a:effectLst/>
                <a:latin typeface="Arial" panose="020B0604020202020204" pitchFamily="34" charset="0"/>
                <a:ea typeface="Arial" panose="020B0604020202020204" pitchFamily="34" charset="0"/>
              </a:rPr>
              <a:t> </a:t>
            </a:r>
            <a:r>
              <a:rPr lang="de-DE" sz="1800" b="1" dirty="0" err="1">
                <a:effectLst/>
                <a:latin typeface="Arial" panose="020B0604020202020204" pitchFamily="34" charset="0"/>
                <a:ea typeface="Arial" panose="020B0604020202020204" pitchFamily="34" charset="0"/>
              </a:rPr>
              <a:t>учителя</a:t>
            </a:r>
            <a:r>
              <a:rPr lang="de-DE"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Обяснете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че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силната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устойчивост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изисква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всички</a:t>
            </a:r>
            <a:r>
              <a:rPr lang="en-GB" sz="1800" dirty="0">
                <a:effectLst/>
                <a:latin typeface="Arial" panose="020B0604020202020204" pitchFamily="34" charset="0"/>
                <a:ea typeface="Arial" panose="020B0604020202020204" pitchFamily="34" charset="0"/>
              </a:rPr>
              <a:t> форми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капитал</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поддържат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независимо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една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от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друга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Трябва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запазят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съществуващите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запаси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например</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запасите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от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дървен</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материал</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тъй</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като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функциите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които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дървеният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материал</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може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изпълнява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могат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бъдат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заменени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или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компенсирани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от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нещо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друго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като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инвестиране</a:t>
            </a:r>
            <a:r>
              <a:rPr lang="en-GB" sz="1800" dirty="0">
                <a:effectLst/>
                <a:latin typeface="Arial" panose="020B0604020202020204" pitchFamily="34" charset="0"/>
                <a:ea typeface="Arial" panose="020B0604020202020204" pitchFamily="34" charset="0"/>
              </a:rPr>
              <a:t> в </a:t>
            </a:r>
            <a:r>
              <a:rPr lang="en-GB" sz="1800" dirty="0" err="1">
                <a:effectLst/>
                <a:latin typeface="Arial" panose="020B0604020202020204" pitchFamily="34" charset="0"/>
                <a:ea typeface="Arial" panose="020B0604020202020204" pitchFamily="34" charset="0"/>
              </a:rPr>
              <a:t>лицензионни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възнаграждения</a:t>
            </a:r>
            <a:r>
              <a:rPr lang="en-GB" sz="1800" dirty="0">
                <a:effectLst/>
                <a:latin typeface="Arial" panose="020B0604020202020204" pitchFamily="34" charset="0"/>
                <a:ea typeface="Arial" panose="020B0604020202020204" pitchFamily="34" charset="0"/>
              </a:rPr>
              <a:t>. </a:t>
            </a:r>
            <a:endParaRPr lang="bg-BG" sz="1800" dirty="0">
              <a:effectLst/>
              <a:latin typeface="Times New Roman" panose="02020603050405020304" pitchFamily="18" charset="0"/>
              <a:ea typeface="Arial" panose="020B0604020202020204" pitchFamily="34" charset="0"/>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13</a:t>
            </a:fld>
            <a:endParaRPr lang="de-DE"/>
          </a:p>
        </p:txBody>
      </p:sp>
    </p:spTree>
    <p:extLst>
      <p:ext uri="{BB962C8B-B14F-4D97-AF65-F5344CB8AC3E}">
        <p14:creationId xmlns:p14="http://schemas.microsoft.com/office/powerpoint/2010/main" val="2470842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r>
              <a:rPr lang="de-DE" sz="1800" b="1" dirty="0" err="1">
                <a:effectLst/>
                <a:latin typeface="Arial" panose="020B0604020202020204" pitchFamily="34" charset="0"/>
                <a:ea typeface="Arial" panose="020B0604020202020204" pitchFamily="34" charset="0"/>
              </a:rPr>
              <a:t>Бележки</a:t>
            </a:r>
            <a:r>
              <a:rPr lang="de-DE" sz="1800" b="1" dirty="0">
                <a:effectLst/>
                <a:latin typeface="Arial" panose="020B0604020202020204" pitchFamily="34" charset="0"/>
                <a:ea typeface="Arial" panose="020B0604020202020204" pitchFamily="34" charset="0"/>
              </a:rPr>
              <a:t> </a:t>
            </a:r>
            <a:r>
              <a:rPr lang="de-DE" sz="1800" b="1" dirty="0" err="1">
                <a:effectLst/>
                <a:latin typeface="Arial" panose="020B0604020202020204" pitchFamily="34" charset="0"/>
                <a:ea typeface="Arial" panose="020B0604020202020204" pitchFamily="34" charset="0"/>
              </a:rPr>
              <a:t>към</a:t>
            </a:r>
            <a:r>
              <a:rPr lang="de-DE" sz="1800" b="1" dirty="0">
                <a:effectLst/>
                <a:latin typeface="Arial" panose="020B0604020202020204" pitchFamily="34" charset="0"/>
                <a:ea typeface="Arial" panose="020B0604020202020204" pitchFamily="34" charset="0"/>
              </a:rPr>
              <a:t> </a:t>
            </a:r>
            <a:r>
              <a:rPr lang="de-DE" sz="1800" b="1" dirty="0" err="1">
                <a:effectLst/>
                <a:latin typeface="Arial" panose="020B0604020202020204" pitchFamily="34" charset="0"/>
                <a:ea typeface="Arial" panose="020B0604020202020204" pitchFamily="34" charset="0"/>
              </a:rPr>
              <a:t>учителя</a:t>
            </a:r>
            <a:r>
              <a:rPr lang="de-DE" sz="1800" dirty="0">
                <a:effectLst/>
                <a:latin typeface="Arial" panose="020B0604020202020204" pitchFamily="34" charset="0"/>
                <a:ea typeface="Arial" panose="020B0604020202020204" pitchFamily="34" charset="0"/>
              </a:rPr>
              <a:t>: Това е </a:t>
            </a:r>
            <a:r>
              <a:rPr lang="de-DE" sz="1800" dirty="0" err="1">
                <a:effectLst/>
                <a:latin typeface="Arial" panose="020B0604020202020204" pitchFamily="34" charset="0"/>
                <a:ea typeface="Arial" panose="020B0604020202020204" pitchFamily="34" charset="0"/>
              </a:rPr>
              <a:t>обобщение</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на</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слабата</a:t>
            </a:r>
            <a:r>
              <a:rPr lang="de-DE" sz="1800" dirty="0">
                <a:effectLst/>
                <a:latin typeface="Arial" panose="020B0604020202020204" pitchFamily="34" charset="0"/>
                <a:ea typeface="Arial" panose="020B0604020202020204" pitchFamily="34" charset="0"/>
              </a:rPr>
              <a:t> и </a:t>
            </a:r>
            <a:r>
              <a:rPr lang="de-DE" sz="1800" dirty="0" err="1">
                <a:effectLst/>
                <a:latin typeface="Arial" panose="020B0604020202020204" pitchFamily="34" charset="0"/>
                <a:ea typeface="Arial" panose="020B0604020202020204" pitchFamily="34" charset="0"/>
              </a:rPr>
              <a:t>силна</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устойчивост</a:t>
            </a:r>
            <a:r>
              <a:rPr lang="de-DE" sz="1800" dirty="0">
                <a:effectLst/>
                <a:latin typeface="Arial" panose="020B0604020202020204" pitchFamily="34" charset="0"/>
                <a:ea typeface="Arial" panose="020B0604020202020204" pitchFamily="34" charset="0"/>
              </a:rPr>
              <a:t> - </a:t>
            </a:r>
            <a:r>
              <a:rPr lang="de-DE" sz="1800" dirty="0" err="1">
                <a:effectLst/>
                <a:latin typeface="Arial" panose="020B0604020202020204" pitchFamily="34" charset="0"/>
                <a:ea typeface="Arial" panose="020B0604020202020204" pitchFamily="34" charset="0"/>
              </a:rPr>
              <a:t>поддръжниците</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на</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слабата</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устойчивост</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предполагат</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че</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човешкият</a:t>
            </a:r>
            <a:r>
              <a:rPr lang="de-DE" sz="1800" dirty="0">
                <a:effectLst/>
                <a:latin typeface="Arial" panose="020B0604020202020204" pitchFamily="34" charset="0"/>
                <a:ea typeface="Arial" panose="020B0604020202020204" pitchFamily="34" charset="0"/>
              </a:rPr>
              <a:t> и </a:t>
            </a:r>
            <a:r>
              <a:rPr lang="de-DE" sz="1800" dirty="0" err="1">
                <a:effectLst/>
                <a:latin typeface="Arial" panose="020B0604020202020204" pitchFamily="34" charset="0"/>
                <a:ea typeface="Arial" panose="020B0604020202020204" pitchFamily="34" charset="0"/>
              </a:rPr>
              <a:t>природният</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капитал</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са</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заменими</a:t>
            </a:r>
            <a:r>
              <a:rPr lang="de-DE" sz="1800" dirty="0">
                <a:effectLst/>
                <a:latin typeface="Arial" panose="020B0604020202020204" pitchFamily="34" charset="0"/>
                <a:ea typeface="Arial" panose="020B0604020202020204" pitchFamily="34" charset="0"/>
              </a:rPr>
              <a:t> в </a:t>
            </a:r>
            <a:r>
              <a:rPr lang="de-DE" sz="1800" dirty="0" err="1">
                <a:effectLst/>
                <a:latin typeface="Arial" panose="020B0604020202020204" pitchFamily="34" charset="0"/>
                <a:ea typeface="Arial" panose="020B0604020202020204" pitchFamily="34" charset="0"/>
              </a:rPr>
              <a:t>дългосрочен</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план</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докато</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привържениците</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на</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силната</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устойчивост</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смятат</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че</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не</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са</a:t>
            </a:r>
            <a:r>
              <a:rPr lang="de-DE" sz="1800" dirty="0">
                <a:effectLst/>
                <a:latin typeface="Arial" panose="020B0604020202020204" pitchFamily="34" charset="0"/>
                <a:ea typeface="Arial" panose="020B0604020202020204" pitchFamily="34" charset="0"/>
              </a:rPr>
              <a:t>.</a:t>
            </a:r>
            <a:endParaRPr lang="bg-BG" sz="1800" dirty="0">
              <a:effectLst/>
              <a:latin typeface="Times New Roman" panose="02020603050405020304" pitchFamily="18" charset="0"/>
              <a:ea typeface="Arial" panose="020B0604020202020204" pitchFamily="34" charset="0"/>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14</a:t>
            </a:fld>
            <a:endParaRPr lang="de-DE"/>
          </a:p>
        </p:txBody>
      </p:sp>
    </p:spTree>
    <p:extLst>
      <p:ext uri="{BB962C8B-B14F-4D97-AF65-F5344CB8AC3E}">
        <p14:creationId xmlns:p14="http://schemas.microsoft.com/office/powerpoint/2010/main" val="319174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15" indent="-18415" algn="just"/>
            <a:r>
              <a:rPr lang="en-GB" sz="1800" b="1" dirty="0" err="1">
                <a:effectLst/>
                <a:latin typeface="Arial" panose="020B0604020202020204" pitchFamily="34" charset="0"/>
                <a:ea typeface="Arial" panose="020B0604020202020204" pitchFamily="34" charset="0"/>
              </a:rPr>
              <a:t>Бележки</a:t>
            </a:r>
            <a:r>
              <a:rPr lang="en-GB" sz="1800" b="1" dirty="0">
                <a:effectLst/>
                <a:latin typeface="Arial" panose="020B0604020202020204" pitchFamily="34" charset="0"/>
                <a:ea typeface="Arial" panose="020B0604020202020204" pitchFamily="34" charset="0"/>
              </a:rPr>
              <a:t> </a:t>
            </a:r>
            <a:r>
              <a:rPr lang="en-GB" sz="1800" b="1" dirty="0" err="1">
                <a:effectLst/>
                <a:latin typeface="Arial" panose="020B0604020202020204" pitchFamily="34" charset="0"/>
                <a:ea typeface="Arial" panose="020B0604020202020204" pitchFamily="34" charset="0"/>
              </a:rPr>
              <a:t>към</a:t>
            </a:r>
            <a:r>
              <a:rPr lang="en-GB" sz="1800" b="1" dirty="0">
                <a:effectLst/>
                <a:latin typeface="Arial" panose="020B0604020202020204" pitchFamily="34" charset="0"/>
                <a:ea typeface="Arial" panose="020B0604020202020204" pitchFamily="34" charset="0"/>
              </a:rPr>
              <a:t> </a:t>
            </a:r>
            <a:r>
              <a:rPr lang="en-GB" sz="1800" b="1" dirty="0" err="1">
                <a:effectLst/>
                <a:latin typeface="Arial" panose="020B0604020202020204" pitchFamily="34" charset="0"/>
                <a:ea typeface="Arial" panose="020B0604020202020204" pitchFamily="34" charset="0"/>
              </a:rPr>
              <a:t>учителя</a:t>
            </a:r>
            <a:r>
              <a:rPr lang="en-GB" sz="1800" b="1"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Обяснете</a:t>
            </a:r>
            <a:r>
              <a:rPr lang="en-GB" sz="1800" dirty="0">
                <a:effectLst/>
                <a:latin typeface="Arial" panose="020B0604020202020204" pitchFamily="34" charset="0"/>
                <a:ea typeface="Arial" panose="020B0604020202020204" pitchFamily="34" charset="0"/>
              </a:rPr>
              <a:t> това; </a:t>
            </a:r>
            <a:r>
              <a:rPr lang="en-GB" sz="1800" dirty="0" err="1">
                <a:effectLst/>
                <a:latin typeface="Arial" panose="020B0604020202020204" pitchFamily="34" charset="0"/>
                <a:ea typeface="Arial" panose="020B0604020202020204" pitchFamily="34" charset="0"/>
              </a:rPr>
              <a:t>трагедията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bg-BG" sz="1800" dirty="0">
                <a:effectLst/>
                <a:latin typeface="Arial" panose="020B0604020202020204" pitchFamily="34" charset="0"/>
                <a:ea typeface="Arial" panose="020B0604020202020204" pitchFamily="34" charset="0"/>
              </a:rPr>
              <a:t>общите блага</a:t>
            </a:r>
            <a:r>
              <a:rPr lang="en-GB" sz="1800" dirty="0">
                <a:effectLst/>
                <a:latin typeface="Arial" panose="020B0604020202020204" pitchFamily="34" charset="0"/>
                <a:ea typeface="Arial" panose="020B0604020202020204" pitchFamily="34" charset="0"/>
              </a:rPr>
              <a:t> е </a:t>
            </a:r>
            <a:r>
              <a:rPr lang="en-GB" sz="1800" dirty="0" err="1">
                <a:effectLst/>
                <a:latin typeface="Arial" panose="020B0604020202020204" pitchFamily="34" charset="0"/>
                <a:ea typeface="Arial" panose="020B0604020202020204" pitchFamily="34" charset="0"/>
              </a:rPr>
              <a:t>концепция</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която</a:t>
            </a:r>
            <a:r>
              <a:rPr lang="en-GB" sz="1800" dirty="0">
                <a:effectLst/>
                <a:latin typeface="Arial" panose="020B0604020202020204" pitchFamily="34" charset="0"/>
                <a:ea typeface="Arial" panose="020B0604020202020204" pitchFamily="34" charset="0"/>
              </a:rPr>
              <a:t> е </a:t>
            </a:r>
            <a:r>
              <a:rPr lang="en-GB" sz="1800" dirty="0" err="1">
                <a:effectLst/>
                <a:latin typeface="Arial" panose="020B0604020202020204" pitchFamily="34" charset="0"/>
                <a:ea typeface="Arial" panose="020B0604020202020204" pitchFamily="34" charset="0"/>
              </a:rPr>
              <a:t>свързана</a:t>
            </a:r>
            <a:r>
              <a:rPr lang="en-GB" sz="1800" dirty="0">
                <a:effectLst/>
                <a:latin typeface="Arial" panose="020B0604020202020204" pitchFamily="34" charset="0"/>
                <a:ea typeface="Arial" panose="020B0604020202020204" pitchFamily="34" charset="0"/>
              </a:rPr>
              <a:t> с </a:t>
            </a:r>
            <a:r>
              <a:rPr lang="en-GB" sz="1800" dirty="0" err="1">
                <a:effectLst/>
                <a:latin typeface="Arial" panose="020B0604020202020204" pitchFamily="34" charset="0"/>
                <a:ea typeface="Arial" panose="020B0604020202020204" pitchFamily="34" charset="0"/>
              </a:rPr>
              <a:t>устойчивост</a:t>
            </a:r>
            <a:r>
              <a:rPr lang="en-GB" sz="1800" dirty="0">
                <a:effectLst/>
                <a:latin typeface="Arial" panose="020B0604020202020204" pitchFamily="34" charset="0"/>
                <a:ea typeface="Arial" panose="020B0604020202020204" pitchFamily="34" charset="0"/>
              </a:rPr>
              <a:t>. Това </a:t>
            </a:r>
            <a:r>
              <a:rPr lang="en-GB" sz="1800" dirty="0" err="1">
                <a:effectLst/>
                <a:latin typeface="Arial" panose="020B0604020202020204" pitchFamily="34" charset="0"/>
                <a:ea typeface="Arial" panose="020B0604020202020204" pitchFamily="34" charset="0"/>
              </a:rPr>
              <a:t>се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случва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когато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има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споделен</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ресурс</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който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хората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имат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стимул</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използват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Ако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хората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пренебрегват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благосъстоянието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обществото</a:t>
            </a:r>
            <a:r>
              <a:rPr lang="en-GB" sz="1800" dirty="0">
                <a:effectLst/>
                <a:latin typeface="Arial" panose="020B0604020202020204" pitchFamily="34" charset="0"/>
                <a:ea typeface="Arial" panose="020B0604020202020204" pitchFamily="34" charset="0"/>
              </a:rPr>
              <a:t> и насърчават </a:t>
            </a:r>
            <a:r>
              <a:rPr lang="en-GB" sz="1800" dirty="0" err="1">
                <a:effectLst/>
                <a:latin typeface="Arial" panose="020B0604020202020204" pitchFamily="34" charset="0"/>
                <a:ea typeface="Arial" panose="020B0604020202020204" pitchFamily="34" charset="0"/>
              </a:rPr>
              <a:t>личната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печалба</a:t>
            </a:r>
            <a:r>
              <a:rPr lang="en-GB" sz="1800" dirty="0">
                <a:effectLst/>
                <a:latin typeface="Arial" panose="020B0604020202020204" pitchFamily="34" charset="0"/>
                <a:ea typeface="Arial" panose="020B0604020202020204" pitchFamily="34" charset="0"/>
              </a:rPr>
              <a:t>, това </a:t>
            </a:r>
            <a:r>
              <a:rPr lang="en-GB" sz="1800" dirty="0" err="1">
                <a:effectLst/>
                <a:latin typeface="Arial" panose="020B0604020202020204" pitchFamily="34" charset="0"/>
                <a:ea typeface="Arial" panose="020B0604020202020204" pitchFamily="34" charset="0"/>
              </a:rPr>
              <a:t>може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доведе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прекомерно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потребление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недостатъчно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инвестиране</a:t>
            </a:r>
            <a:r>
              <a:rPr lang="en-GB" sz="1800" dirty="0">
                <a:effectLst/>
                <a:latin typeface="Arial" panose="020B0604020202020204" pitchFamily="34" charset="0"/>
                <a:ea typeface="Arial" panose="020B0604020202020204" pitchFamily="34" charset="0"/>
              </a:rPr>
              <a:t> и </a:t>
            </a:r>
            <a:r>
              <a:rPr lang="en-GB" sz="1800" dirty="0" err="1">
                <a:effectLst/>
                <a:latin typeface="Arial" panose="020B0604020202020204" pitchFamily="34" charset="0"/>
                <a:ea typeface="Arial" panose="020B0604020202020204" pitchFamily="34" charset="0"/>
              </a:rPr>
              <a:t>изчерпване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ресурса</a:t>
            </a:r>
            <a:r>
              <a:rPr lang="en-GB" sz="1800" dirty="0">
                <a:effectLst/>
                <a:latin typeface="Arial" panose="020B0604020202020204" pitchFamily="34" charset="0"/>
                <a:ea typeface="Arial" panose="020B0604020202020204" pitchFamily="34" charset="0"/>
              </a:rPr>
              <a:t>. В </a:t>
            </a:r>
            <a:r>
              <a:rPr lang="en-GB" sz="1800" dirty="0" err="1">
                <a:effectLst/>
                <a:latin typeface="Arial" panose="020B0604020202020204" pitchFamily="34" charset="0"/>
                <a:ea typeface="Arial" panose="020B0604020202020204" pitchFamily="34" charset="0"/>
              </a:rPr>
              <a:t>крайна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сметка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ресурсът</a:t>
            </a:r>
            <a:r>
              <a:rPr lang="en-GB" sz="1800" dirty="0">
                <a:effectLst/>
                <a:latin typeface="Arial" panose="020B0604020202020204" pitchFamily="34" charset="0"/>
                <a:ea typeface="Arial" panose="020B0604020202020204" pitchFamily="34" charset="0"/>
              </a:rPr>
              <a:t> е </a:t>
            </a:r>
            <a:r>
              <a:rPr lang="en-GB" sz="1800" dirty="0" err="1">
                <a:effectLst/>
                <a:latin typeface="Arial" panose="020B0604020202020204" pitchFamily="34" charset="0"/>
                <a:ea typeface="Arial" panose="020B0604020202020204" pitchFamily="34" charset="0"/>
              </a:rPr>
              <a:t>загубен</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за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всички</a:t>
            </a:r>
            <a:r>
              <a:rPr lang="en-GB" sz="1800" dirty="0">
                <a:effectLst/>
                <a:latin typeface="Arial" panose="020B0604020202020204" pitchFamily="34" charset="0"/>
                <a:ea typeface="Arial" panose="020B0604020202020204" pitchFamily="34" charset="0"/>
              </a:rPr>
              <a:t>.</a:t>
            </a:r>
            <a:endParaRPr lang="bg-BG" sz="1800" dirty="0">
              <a:effectLst/>
              <a:latin typeface="Times New Roman" panose="02020603050405020304" pitchFamily="18" charset="0"/>
              <a:ea typeface="Arial" panose="020B0604020202020204" pitchFamily="34" charset="0"/>
            </a:endParaRPr>
          </a:p>
          <a:p>
            <a:pPr marL="18415" indent="-18415" algn="just"/>
            <a:r>
              <a:rPr lang="en-GB" sz="1800" dirty="0" err="1">
                <a:effectLst/>
                <a:latin typeface="Arial" panose="020B0604020202020204" pitchFamily="34" charset="0"/>
                <a:ea typeface="Arial" panose="020B0604020202020204" pitchFamily="34" charset="0"/>
              </a:rPr>
              <a:t>Покажете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трите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снимки</a:t>
            </a:r>
            <a:r>
              <a:rPr lang="en-GB" sz="1800" dirty="0">
                <a:effectLst/>
                <a:latin typeface="Arial" panose="020B0604020202020204" pitchFamily="34" charset="0"/>
                <a:ea typeface="Arial" panose="020B0604020202020204" pitchFamily="34" charset="0"/>
              </a:rPr>
              <a:t> и </a:t>
            </a:r>
            <a:r>
              <a:rPr lang="en-GB" sz="1800" dirty="0" err="1">
                <a:effectLst/>
                <a:latin typeface="Arial" panose="020B0604020202020204" pitchFamily="34" charset="0"/>
                <a:ea typeface="Arial" panose="020B0604020202020204" pitchFamily="34" charset="0"/>
              </a:rPr>
              <a:t>обяснете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Снимка</a:t>
            </a:r>
            <a:r>
              <a:rPr lang="en-GB" sz="1800" dirty="0">
                <a:effectLst/>
                <a:latin typeface="Arial" panose="020B0604020202020204" pitchFamily="34" charset="0"/>
                <a:ea typeface="Arial" panose="020B0604020202020204" pitchFamily="34" charset="0"/>
              </a:rPr>
              <a:t> 1 - </a:t>
            </a:r>
            <a:r>
              <a:rPr lang="en-GB" sz="1800" dirty="0" err="1">
                <a:effectLst/>
                <a:latin typeface="Arial" panose="020B0604020202020204" pitchFamily="34" charset="0"/>
                <a:ea typeface="Arial" panose="020B0604020202020204" pitchFamily="34" charset="0"/>
              </a:rPr>
              <a:t>Общи</a:t>
            </a:r>
            <a:r>
              <a:rPr lang="en-GB" sz="1800" dirty="0">
                <a:effectLst/>
                <a:latin typeface="Arial" panose="020B0604020202020204" pitchFamily="34" charset="0"/>
                <a:ea typeface="Arial" panose="020B0604020202020204" pitchFamily="34" charset="0"/>
              </a:rPr>
              <a:t> </a:t>
            </a:r>
            <a:r>
              <a:rPr lang="bg-BG" sz="1800" dirty="0">
                <a:effectLst/>
                <a:latin typeface="Arial" panose="020B0604020202020204" pitchFamily="34" charset="0"/>
                <a:ea typeface="Arial" panose="020B0604020202020204" pitchFamily="34" charset="0"/>
              </a:rPr>
              <a:t>блага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Споделено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пасище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което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множество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фермери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имат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достъп</a:t>
            </a:r>
            <a:r>
              <a:rPr lang="en-GB" sz="1800" dirty="0">
                <a:effectLst/>
                <a:latin typeface="Arial" panose="020B0604020202020204" pitchFamily="34" charset="0"/>
                <a:ea typeface="Arial" panose="020B0604020202020204" pitchFamily="34" charset="0"/>
              </a:rPr>
              <a:t> и </a:t>
            </a:r>
            <a:r>
              <a:rPr lang="en-GB" sz="1800" dirty="0" err="1">
                <a:effectLst/>
                <a:latin typeface="Arial" panose="020B0604020202020204" pitchFamily="34" charset="0"/>
                <a:ea typeface="Arial" panose="020B0604020202020204" pitchFamily="34" charset="0"/>
              </a:rPr>
              <a:t>свобода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пасат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добитъка</a:t>
            </a:r>
            <a:r>
              <a:rPr lang="en-GB" sz="1800" dirty="0">
                <a:effectLst/>
                <a:latin typeface="Arial" panose="020B0604020202020204" pitchFamily="34" charset="0"/>
                <a:ea typeface="Arial" panose="020B0604020202020204" pitchFamily="34" charset="0"/>
              </a:rPr>
              <a:t> си. </a:t>
            </a:r>
            <a:r>
              <a:rPr lang="en-GB" sz="1800" dirty="0" err="1">
                <a:effectLst/>
                <a:latin typeface="Arial" panose="020B0604020202020204" pitchFamily="34" charset="0"/>
                <a:ea typeface="Arial" panose="020B0604020202020204" pitchFamily="34" charset="0"/>
              </a:rPr>
              <a:t>Фигура</a:t>
            </a:r>
            <a:r>
              <a:rPr lang="en-GB" sz="1800" dirty="0">
                <a:effectLst/>
                <a:latin typeface="Arial" panose="020B0604020202020204" pitchFamily="34" charset="0"/>
                <a:ea typeface="Arial" panose="020B0604020202020204" pitchFamily="34" charset="0"/>
              </a:rPr>
              <a:t> 2 - </a:t>
            </a:r>
            <a:r>
              <a:rPr lang="en-GB" sz="1800" dirty="0" err="1">
                <a:effectLst/>
                <a:latin typeface="Arial" panose="020B0604020202020204" pitchFamily="34" charset="0"/>
                <a:ea typeface="Arial" panose="020B0604020202020204" pitchFamily="34" charset="0"/>
              </a:rPr>
              <a:t>Устойчивото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използване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този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споделен</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ресурс</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би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било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всички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фермери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придържат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към</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количеството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допустимо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натоварване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говедата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Фигура</a:t>
            </a:r>
            <a:r>
              <a:rPr lang="en-GB" sz="1800" dirty="0">
                <a:effectLst/>
                <a:latin typeface="Arial" panose="020B0604020202020204" pitchFamily="34" charset="0"/>
                <a:ea typeface="Arial" panose="020B0604020202020204" pitchFamily="34" charset="0"/>
              </a:rPr>
              <a:t> 3 - </a:t>
            </a:r>
            <a:r>
              <a:rPr lang="en-GB" sz="1800" dirty="0" err="1">
                <a:effectLst/>
                <a:latin typeface="Arial" panose="020B0604020202020204" pitchFamily="34" charset="0"/>
                <a:ea typeface="Arial" panose="020B0604020202020204" pitchFamily="34" charset="0"/>
              </a:rPr>
              <a:t>Ако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обаче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хората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решат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продължат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добавят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още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няколко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крави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мислейки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че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техният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допълнителен</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принос</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няма</a:t>
            </a:r>
            <a:r>
              <a:rPr lang="en-GB" sz="1800" dirty="0">
                <a:effectLst/>
                <a:latin typeface="Arial" panose="020B0604020202020204" pitchFamily="34" charset="0"/>
                <a:ea typeface="Arial" panose="020B0604020202020204" pitchFamily="34" charset="0"/>
              </a:rPr>
              <a:t> </a:t>
            </a:r>
            <a:r>
              <a:rPr lang="bg-BG" sz="1800" dirty="0">
                <a:effectLst/>
                <a:latin typeface="Arial" panose="020B0604020202020204" pitchFamily="34" charset="0"/>
                <a:ea typeface="Arial" panose="020B0604020202020204" pitchFamily="34" charset="0"/>
              </a:rPr>
              <a:t>нищо </a:t>
            </a:r>
            <a:r>
              <a:rPr lang="en-GB" sz="1800" dirty="0" err="1">
                <a:effectLst/>
                <a:latin typeface="Arial" panose="020B0604020202020204" pitchFamily="34" charset="0"/>
                <a:ea typeface="Arial" panose="020B0604020202020204" pitchFamily="34" charset="0"/>
              </a:rPr>
              <a:t>да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промени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тогава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ще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бъде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достигната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точката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поврат</a:t>
            </a:r>
            <a:r>
              <a:rPr lang="en-GB" sz="1800" dirty="0">
                <a:effectLst/>
                <a:latin typeface="Arial" panose="020B0604020202020204" pitchFamily="34" charset="0"/>
                <a:ea typeface="Arial" panose="020B0604020202020204" pitchFamily="34" charset="0"/>
              </a:rPr>
              <a:t> и </a:t>
            </a:r>
            <a:r>
              <a:rPr lang="en-GB" sz="1800" dirty="0" err="1">
                <a:effectLst/>
                <a:latin typeface="Arial" panose="020B0604020202020204" pitchFamily="34" charset="0"/>
                <a:ea typeface="Arial" panose="020B0604020202020204" pitchFamily="34" charset="0"/>
              </a:rPr>
              <a:t>ресурсът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ще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бъде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изчерпан</a:t>
            </a:r>
            <a:r>
              <a:rPr lang="en-GB" sz="1800" dirty="0">
                <a:effectLst/>
                <a:latin typeface="Arial" panose="020B0604020202020204" pitchFamily="34" charset="0"/>
                <a:ea typeface="Arial" panose="020B0604020202020204" pitchFamily="34" charset="0"/>
              </a:rPr>
              <a:t> и </a:t>
            </a:r>
            <a:r>
              <a:rPr lang="en-GB" sz="1800" dirty="0" err="1">
                <a:effectLst/>
                <a:latin typeface="Arial" panose="020B0604020202020204" pitchFamily="34" charset="0"/>
                <a:ea typeface="Arial" panose="020B0604020202020204" pitchFamily="34" charset="0"/>
              </a:rPr>
              <a:t>никой</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фермер</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няма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може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го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използва</a:t>
            </a:r>
            <a:r>
              <a:rPr lang="en-GB" sz="1800" dirty="0">
                <a:effectLst/>
                <a:latin typeface="Arial" panose="020B0604020202020204" pitchFamily="34" charset="0"/>
                <a:ea typeface="Arial" panose="020B0604020202020204" pitchFamily="34" charset="0"/>
              </a:rPr>
              <a:t>.</a:t>
            </a:r>
            <a:endParaRPr lang="bg-BG" sz="1800" dirty="0">
              <a:effectLst/>
              <a:latin typeface="Times New Roman" panose="02020603050405020304" pitchFamily="18" charset="0"/>
              <a:ea typeface="Arial" panose="020B0604020202020204" pitchFamily="34" charset="0"/>
            </a:endParaRPr>
          </a:p>
          <a:p>
            <a:r>
              <a:rPr lang="en-GB" sz="1800" dirty="0" err="1">
                <a:effectLst/>
                <a:latin typeface="Arial" panose="020B0604020202020204" pitchFamily="34" charset="0"/>
                <a:ea typeface="Arial" panose="020B0604020202020204" pitchFamily="34" charset="0"/>
              </a:rPr>
              <a:t>Допустимото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натоварване</a:t>
            </a:r>
            <a:r>
              <a:rPr lang="en-GB" sz="1800" dirty="0">
                <a:effectLst/>
                <a:latin typeface="Arial" panose="020B0604020202020204" pitchFamily="34" charset="0"/>
                <a:ea typeface="Arial" panose="020B0604020202020204" pitchFamily="34" charset="0"/>
              </a:rPr>
              <a:t> в </a:t>
            </a:r>
            <a:r>
              <a:rPr lang="en-GB" sz="1800" dirty="0" err="1">
                <a:effectLst/>
                <a:latin typeface="Arial" panose="020B0604020202020204" pitchFamily="34" charset="0"/>
                <a:ea typeface="Arial" panose="020B0604020202020204" pitchFamily="34" charset="0"/>
              </a:rPr>
              <a:t>екологията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отнася</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броя</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хората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животните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или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културите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които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регионът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може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поеме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без</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влошаване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околната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среда</a:t>
            </a:r>
            <a:r>
              <a:rPr lang="en-GB" sz="1800" dirty="0">
                <a:effectLst/>
                <a:latin typeface="Arial" panose="020B0604020202020204" pitchFamily="34" charset="0"/>
                <a:ea typeface="Arial" panose="020B0604020202020204" pitchFamily="34" charset="0"/>
              </a:rPr>
              <a:t>.</a:t>
            </a:r>
            <a:endParaRPr lang="en-GB" dirty="0"/>
          </a:p>
        </p:txBody>
      </p:sp>
      <p:sp>
        <p:nvSpPr>
          <p:cNvPr id="4" name="Slide Number Placeholder 3"/>
          <p:cNvSpPr>
            <a:spLocks noGrp="1"/>
          </p:cNvSpPr>
          <p:nvPr>
            <p:ph type="sldNum" sz="quarter" idx="5"/>
          </p:nvPr>
        </p:nvSpPr>
        <p:spPr/>
        <p:txBody>
          <a:bodyPr/>
          <a:lstStyle/>
          <a:p>
            <a:fld id="{F4B9ABF1-A5E8-FF4C-953A-B9DDF0BF59CB}" type="slidenum">
              <a:rPr lang="de-DE" smtClean="0"/>
              <a:t>15</a:t>
            </a:fld>
            <a:endParaRPr lang="de-DE"/>
          </a:p>
        </p:txBody>
      </p:sp>
    </p:spTree>
    <p:extLst>
      <p:ext uri="{BB962C8B-B14F-4D97-AF65-F5344CB8AC3E}">
        <p14:creationId xmlns:p14="http://schemas.microsoft.com/office/powerpoint/2010/main" val="213793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dirty="0" err="1">
                <a:effectLst/>
                <a:latin typeface="Arial" panose="020B0604020202020204" pitchFamily="34" charset="0"/>
                <a:ea typeface="Arial" panose="020B0604020202020204" pitchFamily="34" charset="0"/>
              </a:rPr>
              <a:t>Бележки</a:t>
            </a:r>
            <a:r>
              <a:rPr lang="de-DE" sz="1800" b="1" dirty="0">
                <a:effectLst/>
                <a:latin typeface="Arial" panose="020B0604020202020204" pitchFamily="34" charset="0"/>
                <a:ea typeface="Arial" panose="020B0604020202020204" pitchFamily="34" charset="0"/>
              </a:rPr>
              <a:t> </a:t>
            </a:r>
            <a:r>
              <a:rPr lang="de-DE" sz="1800" b="1" dirty="0" err="1">
                <a:effectLst/>
                <a:latin typeface="Arial" panose="020B0604020202020204" pitchFamily="34" charset="0"/>
                <a:ea typeface="Arial" panose="020B0604020202020204" pitchFamily="34" charset="0"/>
              </a:rPr>
              <a:t>към</a:t>
            </a:r>
            <a:r>
              <a:rPr lang="de-DE" sz="1800" b="1" dirty="0">
                <a:effectLst/>
                <a:latin typeface="Arial" panose="020B0604020202020204" pitchFamily="34" charset="0"/>
                <a:ea typeface="Arial" panose="020B0604020202020204" pitchFamily="34" charset="0"/>
              </a:rPr>
              <a:t> </a:t>
            </a:r>
            <a:r>
              <a:rPr lang="de-DE" sz="1800" b="1" dirty="0" err="1">
                <a:effectLst/>
                <a:latin typeface="Arial" panose="020B0604020202020204" pitchFamily="34" charset="0"/>
                <a:ea typeface="Arial" panose="020B0604020202020204" pitchFamily="34" charset="0"/>
              </a:rPr>
              <a:t>учителя</a:t>
            </a:r>
            <a:r>
              <a:rPr lang="de-DE" sz="1800" dirty="0">
                <a:effectLst/>
                <a:latin typeface="Arial" panose="020B0604020202020204" pitchFamily="34" charset="0"/>
                <a:ea typeface="Arial" panose="020B0604020202020204" pitchFamily="34" charset="0"/>
              </a:rPr>
              <a:t>:</a:t>
            </a:r>
            <a:r>
              <a:rPr lang="de-DE" sz="1800" b="1" dirty="0">
                <a:effectLst/>
                <a:latin typeface="Arial" panose="020B0604020202020204" pitchFamily="34" charset="0"/>
                <a:ea typeface="Arial" panose="020B0604020202020204" pitchFamily="34" charset="0"/>
              </a:rPr>
              <a:t> </a:t>
            </a:r>
            <a:r>
              <a:rPr lang="en-GB" sz="1800" dirty="0">
                <a:effectLst/>
                <a:latin typeface="Arial" panose="020B0604020202020204" pitchFamily="34" charset="0"/>
                <a:ea typeface="Arial" panose="020B0604020202020204" pitchFamily="34" charset="0"/>
              </a:rPr>
              <a:t>Това е </a:t>
            </a:r>
            <a:r>
              <a:rPr lang="en-GB" sz="1800" dirty="0" err="1">
                <a:effectLst/>
                <a:latin typeface="Arial" panose="020B0604020202020204" pitchFamily="34" charset="0"/>
                <a:ea typeface="Arial" panose="020B0604020202020204" pitchFamily="34" charset="0"/>
              </a:rPr>
              <a:t>пример</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от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реалния</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живот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който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помага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учениците</a:t>
            </a:r>
            <a:r>
              <a:rPr lang="en-GB" sz="1800" dirty="0">
                <a:effectLst/>
                <a:latin typeface="Arial" panose="020B0604020202020204" pitchFamily="34" charset="0"/>
                <a:ea typeface="Arial" panose="020B0604020202020204" pitchFamily="34" charset="0"/>
              </a:rPr>
              <a:t> / </a:t>
            </a:r>
            <a:r>
              <a:rPr lang="en-GB" sz="1800" dirty="0" err="1">
                <a:effectLst/>
                <a:latin typeface="Arial" panose="020B0604020202020204" pitchFamily="34" charset="0"/>
                <a:ea typeface="Arial" panose="020B0604020202020204" pitchFamily="34" charset="0"/>
              </a:rPr>
              <a:t>участниците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разберат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концепцията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Обяснете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че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Гранд</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Банкс</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риболовни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зони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край</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бреговете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Нюфаундленд</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През</a:t>
            </a:r>
            <a:r>
              <a:rPr lang="en-GB" sz="1800" dirty="0">
                <a:effectLst/>
                <a:latin typeface="Arial" panose="020B0604020202020204" pitchFamily="34" charset="0"/>
                <a:ea typeface="Arial" panose="020B0604020202020204" pitchFamily="34" charset="0"/>
              </a:rPr>
              <a:t> 60-те и 70-те </a:t>
            </a:r>
            <a:r>
              <a:rPr lang="en-GB" sz="1800" dirty="0" err="1">
                <a:effectLst/>
                <a:latin typeface="Arial" panose="020B0604020202020204" pitchFamily="34" charset="0"/>
                <a:ea typeface="Arial" panose="020B0604020202020204" pitchFamily="34" charset="0"/>
              </a:rPr>
              <a:t>години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напредъкът</a:t>
            </a:r>
            <a:r>
              <a:rPr lang="en-GB" sz="1800" dirty="0">
                <a:effectLst/>
                <a:latin typeface="Arial" panose="020B0604020202020204" pitchFamily="34" charset="0"/>
                <a:ea typeface="Arial" panose="020B0604020202020204" pitchFamily="34" charset="0"/>
              </a:rPr>
              <a:t> в </a:t>
            </a:r>
            <a:r>
              <a:rPr lang="en-GB" sz="1800" dirty="0" err="1">
                <a:effectLst/>
                <a:latin typeface="Arial" panose="020B0604020202020204" pitchFamily="34" charset="0"/>
                <a:ea typeface="Arial" panose="020B0604020202020204" pitchFamily="34" charset="0"/>
              </a:rPr>
              <a:t>технологиите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за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риболов</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означава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че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може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лови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все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повече</a:t>
            </a:r>
            <a:r>
              <a:rPr lang="en-GB" sz="1800" dirty="0">
                <a:effectLst/>
                <a:latin typeface="Arial" panose="020B0604020202020204" pitchFamily="34" charset="0"/>
                <a:ea typeface="Arial" panose="020B0604020202020204" pitchFamily="34" charset="0"/>
              </a:rPr>
              <a:t> и </a:t>
            </a:r>
            <a:r>
              <a:rPr lang="en-GB" sz="1800" dirty="0" err="1">
                <a:effectLst/>
                <a:latin typeface="Arial" panose="020B0604020202020204" pitchFamily="34" charset="0"/>
                <a:ea typeface="Arial" panose="020B0604020202020204" pitchFamily="34" charset="0"/>
              </a:rPr>
              <a:t>повече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треска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Поради</a:t>
            </a:r>
            <a:r>
              <a:rPr lang="en-GB" sz="1800" dirty="0">
                <a:effectLst/>
                <a:latin typeface="Arial" panose="020B0604020202020204" pitchFamily="34" charset="0"/>
                <a:ea typeface="Arial" panose="020B0604020202020204" pitchFamily="34" charset="0"/>
              </a:rPr>
              <a:t> това </a:t>
            </a:r>
            <a:r>
              <a:rPr lang="en-GB" sz="1800" dirty="0" err="1">
                <a:effectLst/>
                <a:latin typeface="Arial" panose="020B0604020202020204" pitchFamily="34" charset="0"/>
                <a:ea typeface="Arial" panose="020B0604020202020204" pitchFamily="34" charset="0"/>
              </a:rPr>
              <a:t>през</a:t>
            </a:r>
            <a:r>
              <a:rPr lang="en-GB" sz="1800" dirty="0">
                <a:effectLst/>
                <a:latin typeface="Arial" panose="020B0604020202020204" pitchFamily="34" charset="0"/>
                <a:ea typeface="Arial" panose="020B0604020202020204" pitchFamily="34" charset="0"/>
              </a:rPr>
              <a:t> 90-те </a:t>
            </a:r>
            <a:r>
              <a:rPr lang="en-GB" sz="1800" dirty="0" err="1">
                <a:effectLst/>
                <a:latin typeface="Arial" panose="020B0604020202020204" pitchFamily="34" charset="0"/>
                <a:ea typeface="Arial" panose="020B0604020202020204" pitchFamily="34" charset="0"/>
              </a:rPr>
              <a:t>години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популациите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от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атлантическа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треска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бяха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толкова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ниски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че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риболовната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индустрия</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Гранд</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Банкс</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срина</a:t>
            </a:r>
            <a:r>
              <a:rPr lang="en-GB" sz="1800" dirty="0">
                <a:effectLst/>
                <a:latin typeface="Arial" panose="020B0604020202020204" pitchFamily="34" charset="0"/>
                <a:ea typeface="Arial" panose="020B0604020202020204" pitchFamily="34" charset="0"/>
              </a:rPr>
              <a:t>. Беше </a:t>
            </a:r>
            <a:r>
              <a:rPr lang="en-GB" sz="1800" dirty="0" err="1">
                <a:effectLst/>
                <a:latin typeface="Arial" panose="020B0604020202020204" pitchFamily="34" charset="0"/>
                <a:ea typeface="Arial" panose="020B0604020202020204" pitchFamily="34" charset="0"/>
              </a:rPr>
              <a:t>твърде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късно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за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регулиране</a:t>
            </a:r>
            <a:r>
              <a:rPr lang="en-GB" sz="1800" dirty="0">
                <a:effectLst/>
                <a:latin typeface="Arial" panose="020B0604020202020204" pitchFamily="34" charset="0"/>
                <a:ea typeface="Arial" panose="020B0604020202020204" pitchFamily="34" charset="0"/>
              </a:rPr>
              <a:t> и </a:t>
            </a:r>
            <a:r>
              <a:rPr lang="en-GB" sz="1800" dirty="0" err="1">
                <a:effectLst/>
                <a:latin typeface="Arial" panose="020B0604020202020204" pitchFamily="34" charset="0"/>
                <a:ea typeface="Arial" panose="020B0604020202020204" pitchFamily="34" charset="0"/>
              </a:rPr>
              <a:t>управление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запасите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от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треска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били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непоправимо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повредени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Оттогава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популациите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атлантическа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треска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остават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ниски</a:t>
            </a:r>
            <a:r>
              <a:rPr lang="en-GB" sz="1800" dirty="0">
                <a:effectLst/>
                <a:latin typeface="Arial" panose="020B0604020202020204" pitchFamily="34" charset="0"/>
                <a:ea typeface="Arial" panose="020B0604020202020204" pitchFamily="34" charset="0"/>
              </a:rPr>
              <a:t> и </a:t>
            </a:r>
            <a:r>
              <a:rPr lang="en-GB" sz="1800" dirty="0" err="1">
                <a:effectLst/>
                <a:latin typeface="Arial" panose="020B0604020202020204" pitchFamily="34" charset="0"/>
                <a:ea typeface="Arial" panose="020B0604020202020204" pitchFamily="34" charset="0"/>
              </a:rPr>
              <a:t>някои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учени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съмняват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че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екосистемата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Гранд</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Банкс</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някога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ще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възстанови</a:t>
            </a:r>
            <a:r>
              <a:rPr lang="en-GB" sz="1800" dirty="0">
                <a:effectLst/>
                <a:latin typeface="Arial" panose="020B0604020202020204" pitchFamily="34" charset="0"/>
                <a:ea typeface="Arial" panose="020B0604020202020204" pitchFamily="34" charset="0"/>
              </a:rPr>
              <a:t>.</a:t>
            </a:r>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16</a:t>
            </a:fld>
            <a:endParaRPr lang="de-DE"/>
          </a:p>
        </p:txBody>
      </p:sp>
    </p:spTree>
    <p:extLst>
      <p:ext uri="{BB962C8B-B14F-4D97-AF65-F5344CB8AC3E}">
        <p14:creationId xmlns:p14="http://schemas.microsoft.com/office/powerpoint/2010/main" val="2447509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15" indent="-18415"/>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Този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слайд</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работи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само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след</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получаване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Mentimeter</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код</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преди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презентацията</a:t>
            </a:r>
            <a:r>
              <a:rPr lang="en-GB" sz="1200" dirty="0">
                <a:effectLst/>
                <a:latin typeface="Arial" panose="020B0604020202020204" pitchFamily="34" charset="0"/>
                <a:ea typeface="Arial" panose="020B0604020202020204" pitchFamily="34" charset="0"/>
              </a:rPr>
              <a:t>.**</a:t>
            </a:r>
            <a:endParaRPr lang="bg-BG" sz="2000" dirty="0">
              <a:effectLst/>
              <a:latin typeface="Times New Roman" panose="02020603050405020304" pitchFamily="18" charset="0"/>
              <a:ea typeface="Arial" panose="020B0604020202020204" pitchFamily="34" charset="0"/>
            </a:endParaRPr>
          </a:p>
          <a:p>
            <a:pPr marL="18415" indent="-18415" algn="just"/>
            <a:r>
              <a:rPr lang="de-DE" sz="1200" b="1" dirty="0" err="1">
                <a:effectLst/>
                <a:latin typeface="Arial" panose="020B0604020202020204" pitchFamily="34" charset="0"/>
                <a:ea typeface="Arial" panose="020B0604020202020204" pitchFamily="34" charset="0"/>
              </a:rPr>
              <a:t>Бележки</a:t>
            </a:r>
            <a:r>
              <a:rPr lang="de-DE" sz="1200" b="1" dirty="0">
                <a:effectLst/>
                <a:latin typeface="Arial" panose="020B0604020202020204" pitchFamily="34" charset="0"/>
                <a:ea typeface="Arial" panose="020B0604020202020204" pitchFamily="34" charset="0"/>
              </a:rPr>
              <a:t> </a:t>
            </a:r>
            <a:r>
              <a:rPr lang="de-DE" sz="1200" b="1" dirty="0" err="1">
                <a:effectLst/>
                <a:latin typeface="Arial" panose="020B0604020202020204" pitchFamily="34" charset="0"/>
                <a:ea typeface="Arial" panose="020B0604020202020204" pitchFamily="34" charset="0"/>
              </a:rPr>
              <a:t>към</a:t>
            </a:r>
            <a:r>
              <a:rPr lang="de-DE" sz="1200" b="1" dirty="0">
                <a:effectLst/>
                <a:latin typeface="Arial" panose="020B0604020202020204" pitchFamily="34" charset="0"/>
                <a:ea typeface="Arial" panose="020B0604020202020204" pitchFamily="34" charset="0"/>
              </a:rPr>
              <a:t> </a:t>
            </a:r>
            <a:r>
              <a:rPr lang="de-DE" sz="1200" b="1" dirty="0" err="1">
                <a:effectLst/>
                <a:latin typeface="Arial" panose="020B0604020202020204" pitchFamily="34" charset="0"/>
                <a:ea typeface="Arial" panose="020B0604020202020204" pitchFamily="34" charset="0"/>
              </a:rPr>
              <a:t>учителя</a:t>
            </a:r>
            <a:r>
              <a:rPr lang="de-DE" sz="1200" dirty="0">
                <a:effectLst/>
                <a:latin typeface="Arial" panose="020B0604020202020204" pitchFamily="34" charset="0"/>
                <a:ea typeface="Arial" panose="020B0604020202020204" pitchFamily="34" charset="0"/>
              </a:rPr>
              <a:t>:</a:t>
            </a:r>
            <a:r>
              <a:rPr lang="de-DE" sz="1200" b="1"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Използвайте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функцията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тест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Mentimeter</a:t>
            </a:r>
            <a:r>
              <a:rPr lang="en-GB" sz="1200" dirty="0">
                <a:effectLst/>
                <a:latin typeface="Arial" panose="020B0604020202020204" pitchFamily="34" charset="0"/>
                <a:ea typeface="Arial" panose="020B0604020202020204" pitchFamily="34" charset="0"/>
              </a:rPr>
              <a:t> и </a:t>
            </a:r>
            <a:r>
              <a:rPr lang="en-GB" sz="1200" dirty="0" err="1">
                <a:effectLst/>
                <a:latin typeface="Arial" panose="020B0604020202020204" pitchFamily="34" charset="0"/>
                <a:ea typeface="Arial" panose="020B0604020202020204" pitchFamily="34" charset="0"/>
              </a:rPr>
              <a:t>въведете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въпросите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по-долу</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Поставете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кода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Mentimeter</a:t>
            </a:r>
            <a:r>
              <a:rPr lang="en-GB" sz="1200" dirty="0">
                <a:effectLst/>
                <a:latin typeface="Arial" panose="020B0604020202020204" pitchFamily="34" charset="0"/>
                <a:ea typeface="Arial" panose="020B0604020202020204" pitchFamily="34" charset="0"/>
              </a:rPr>
              <a:t> в </a:t>
            </a:r>
            <a:r>
              <a:rPr lang="en-GB" sz="1200" dirty="0" err="1">
                <a:effectLst/>
                <a:latin typeface="Arial" panose="020B0604020202020204" pitchFamily="34" charset="0"/>
                <a:ea typeface="Arial" panose="020B0604020202020204" pitchFamily="34" charset="0"/>
              </a:rPr>
              <a:t>горния</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десен</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ъгъл</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слайда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Описани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са</a:t>
            </a:r>
            <a:r>
              <a:rPr lang="en-GB" sz="1200" dirty="0">
                <a:effectLst/>
                <a:latin typeface="Arial" panose="020B0604020202020204" pitchFamily="34" charset="0"/>
                <a:ea typeface="Arial" panose="020B0604020202020204" pitchFamily="34" charset="0"/>
              </a:rPr>
              <a:t> 3 </a:t>
            </a:r>
            <a:r>
              <a:rPr lang="en-GB" sz="1200" dirty="0" err="1">
                <a:effectLst/>
                <a:latin typeface="Arial" panose="020B0604020202020204" pitchFamily="34" charset="0"/>
                <a:ea typeface="Arial" panose="020B0604020202020204" pitchFamily="34" charset="0"/>
              </a:rPr>
              <a:t>ситуации</a:t>
            </a:r>
            <a:r>
              <a:rPr lang="en-GB" sz="1200" dirty="0">
                <a:effectLst/>
                <a:latin typeface="Arial" panose="020B0604020202020204" pitchFamily="34" charset="0"/>
                <a:ea typeface="Arial" panose="020B0604020202020204" pitchFamily="34" charset="0"/>
              </a:rPr>
              <a:t> и </a:t>
            </a:r>
            <a:r>
              <a:rPr lang="en-GB" sz="1200" dirty="0" err="1">
                <a:effectLst/>
                <a:latin typeface="Arial" panose="020B0604020202020204" pitchFamily="34" charset="0"/>
                <a:ea typeface="Arial" panose="020B0604020202020204" pitchFamily="34" charset="0"/>
              </a:rPr>
              <a:t>всяка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тях</a:t>
            </a:r>
            <a:r>
              <a:rPr lang="en-GB" sz="1200" dirty="0">
                <a:effectLst/>
                <a:latin typeface="Arial" panose="020B0604020202020204" pitchFamily="34" charset="0"/>
                <a:ea typeface="Arial" panose="020B0604020202020204" pitchFamily="34" charset="0"/>
              </a:rPr>
              <a:t> е </a:t>
            </a:r>
            <a:r>
              <a:rPr lang="en-GB" sz="1200" dirty="0" err="1">
                <a:effectLst/>
                <a:latin typeface="Arial" panose="020B0604020202020204" pitchFamily="34" charset="0"/>
                <a:ea typeface="Arial" panose="020B0604020202020204" pitchFamily="34" charset="0"/>
              </a:rPr>
              <a:t>пример</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или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слаба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устойчивост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или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силна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устойчивост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или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трагедия</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общите</a:t>
            </a:r>
            <a:r>
              <a:rPr lang="en-GB" sz="1200" dirty="0">
                <a:effectLst/>
                <a:latin typeface="Arial" panose="020B0604020202020204" pitchFamily="34" charset="0"/>
                <a:ea typeface="Arial" panose="020B0604020202020204" pitchFamily="34" charset="0"/>
              </a:rPr>
              <a:t> </a:t>
            </a:r>
            <a:r>
              <a:rPr lang="bg-BG" sz="1200" dirty="0">
                <a:effectLst/>
                <a:latin typeface="Arial" panose="020B0604020202020204" pitchFamily="34" charset="0"/>
                <a:ea typeface="Arial" panose="020B0604020202020204" pitchFamily="34" charset="0"/>
              </a:rPr>
              <a:t>блага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Оставете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учениците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малко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време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изберат</a:t>
            </a:r>
            <a:r>
              <a:rPr lang="en-GB" sz="1200" dirty="0">
                <a:effectLst/>
                <a:latin typeface="Arial" panose="020B0604020202020204" pitchFamily="34" charset="0"/>
                <a:ea typeface="Arial" panose="020B0604020202020204" pitchFamily="34" charset="0"/>
              </a:rPr>
              <a:t> своите </a:t>
            </a:r>
            <a:r>
              <a:rPr lang="en-GB" sz="1200" dirty="0" err="1">
                <a:effectLst/>
                <a:latin typeface="Arial" panose="020B0604020202020204" pitchFamily="34" charset="0"/>
                <a:ea typeface="Arial" panose="020B0604020202020204" pitchFamily="34" charset="0"/>
              </a:rPr>
              <a:t>отговори</a:t>
            </a:r>
            <a:r>
              <a:rPr lang="en-GB" sz="1200" dirty="0">
                <a:effectLst/>
                <a:latin typeface="Arial" panose="020B0604020202020204" pitchFamily="34" charset="0"/>
                <a:ea typeface="Arial" panose="020B0604020202020204" pitchFamily="34" charset="0"/>
              </a:rPr>
              <a:t> и </a:t>
            </a:r>
            <a:r>
              <a:rPr lang="en-GB" sz="1200" dirty="0" err="1">
                <a:effectLst/>
                <a:latin typeface="Arial" panose="020B0604020202020204" pitchFamily="34" charset="0"/>
                <a:ea typeface="Arial" panose="020B0604020202020204" pitchFamily="34" charset="0"/>
              </a:rPr>
              <a:t>след</a:t>
            </a:r>
            <a:r>
              <a:rPr lang="en-GB" sz="1200" dirty="0">
                <a:effectLst/>
                <a:latin typeface="Arial" panose="020B0604020202020204" pitchFamily="34" charset="0"/>
                <a:ea typeface="Arial" panose="020B0604020202020204" pitchFamily="34" charset="0"/>
              </a:rPr>
              <a:t> това </a:t>
            </a:r>
            <a:r>
              <a:rPr lang="en-GB" sz="1200" dirty="0" err="1">
                <a:effectLst/>
                <a:latin typeface="Arial" panose="020B0604020202020204" pitchFamily="34" charset="0"/>
                <a:ea typeface="Arial" panose="020B0604020202020204" pitchFamily="34" charset="0"/>
              </a:rPr>
              <a:t>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прочетат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правилните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комбинации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отговори</a:t>
            </a:r>
            <a:r>
              <a:rPr lang="en-GB" sz="1200" dirty="0">
                <a:effectLst/>
                <a:latin typeface="Arial" panose="020B0604020202020204" pitchFamily="34" charset="0"/>
                <a:ea typeface="Arial" panose="020B0604020202020204" pitchFamily="34" charset="0"/>
              </a:rPr>
              <a:t> / </a:t>
            </a:r>
            <a:r>
              <a:rPr lang="en-GB" sz="1200" dirty="0" err="1">
                <a:effectLst/>
                <a:latin typeface="Arial" panose="020B0604020202020204" pitchFamily="34" charset="0"/>
                <a:ea typeface="Arial" panose="020B0604020202020204" pitchFamily="34" charset="0"/>
              </a:rPr>
              <a:t>заглавия</a:t>
            </a:r>
            <a:r>
              <a:rPr lang="en-GB" sz="1200" dirty="0">
                <a:effectLst/>
                <a:latin typeface="Arial" panose="020B0604020202020204" pitchFamily="34" charset="0"/>
                <a:ea typeface="Arial" panose="020B0604020202020204" pitchFamily="34" charset="0"/>
              </a:rPr>
              <a:t>.</a:t>
            </a:r>
            <a:endParaRPr lang="bg-BG" sz="2000" dirty="0">
              <a:effectLst/>
              <a:latin typeface="Times New Roman" panose="02020603050405020304" pitchFamily="18" charset="0"/>
              <a:ea typeface="Arial" panose="020B0604020202020204" pitchFamily="34" charset="0"/>
            </a:endParaRPr>
          </a:p>
          <a:p>
            <a:pPr marL="18415" indent="-18415" algn="just"/>
            <a:r>
              <a:rPr lang="en-GB" sz="1200" dirty="0" err="1">
                <a:effectLst/>
                <a:latin typeface="Arial" panose="020B0604020202020204" pitchFamily="34" charset="0"/>
                <a:ea typeface="Arial" panose="020B0604020202020204" pitchFamily="34" charset="0"/>
              </a:rPr>
              <a:t>Въпрос</a:t>
            </a:r>
            <a:r>
              <a:rPr lang="en-GB" sz="1200" dirty="0">
                <a:effectLst/>
                <a:latin typeface="Arial" panose="020B0604020202020204" pitchFamily="34" charset="0"/>
                <a:ea typeface="Arial" panose="020B0604020202020204" pitchFamily="34" charset="0"/>
              </a:rPr>
              <a:t> 1: „</a:t>
            </a:r>
            <a:r>
              <a:rPr lang="en-GB" sz="1200" dirty="0" err="1">
                <a:effectLst/>
                <a:latin typeface="Arial" panose="020B0604020202020204" pitchFamily="34" charset="0"/>
                <a:ea typeface="Arial" panose="020B0604020202020204" pitchFamily="34" charset="0"/>
              </a:rPr>
              <a:t>Засаждането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две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дървета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всяко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отсечено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дърво</a:t>
            </a:r>
            <a:r>
              <a:rPr lang="en-GB" sz="1200" dirty="0">
                <a:effectLst/>
                <a:latin typeface="Arial" panose="020B0604020202020204" pitchFamily="34" charset="0"/>
                <a:ea typeface="Arial" panose="020B0604020202020204" pitchFamily="34" charset="0"/>
              </a:rPr>
              <a:t> е </a:t>
            </a:r>
            <a:r>
              <a:rPr lang="en-GB" sz="1200" dirty="0" err="1">
                <a:effectLst/>
                <a:latin typeface="Arial" panose="020B0604020202020204" pitchFamily="34" charset="0"/>
                <a:ea typeface="Arial" panose="020B0604020202020204" pitchFamily="34" charset="0"/>
              </a:rPr>
              <a:t>пример</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a:t>
            </a:r>
            <a:endParaRPr lang="bg-BG" sz="2000" dirty="0">
              <a:effectLst/>
              <a:latin typeface="Times New Roman" panose="02020603050405020304" pitchFamily="18" charset="0"/>
              <a:ea typeface="Arial" panose="020B0604020202020204" pitchFamily="34" charset="0"/>
            </a:endParaRPr>
          </a:p>
          <a:p>
            <a:pPr marL="18415" indent="-18415" algn="just"/>
            <a:r>
              <a:rPr lang="en-GB" sz="1200" b="1" dirty="0" err="1">
                <a:effectLst/>
                <a:latin typeface="Arial" panose="020B0604020202020204" pitchFamily="34" charset="0"/>
                <a:ea typeface="Arial" panose="020B0604020202020204" pitchFamily="34" charset="0"/>
              </a:rPr>
              <a:t>Опции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Слаба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устойчивост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Трагедия</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общите</a:t>
            </a:r>
            <a:r>
              <a:rPr lang="en-GB" sz="1200" dirty="0">
                <a:effectLst/>
                <a:latin typeface="Arial" panose="020B0604020202020204" pitchFamily="34" charset="0"/>
                <a:ea typeface="Arial" panose="020B0604020202020204" pitchFamily="34" charset="0"/>
              </a:rPr>
              <a:t> </a:t>
            </a:r>
            <a:r>
              <a:rPr lang="bg-BG" sz="1200" dirty="0">
                <a:effectLst/>
                <a:latin typeface="Arial" panose="020B0604020202020204" pitchFamily="34" charset="0"/>
                <a:ea typeface="Arial" panose="020B0604020202020204" pitchFamily="34" charset="0"/>
              </a:rPr>
              <a:t>блага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Силна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устойчивост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или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проблем</a:t>
            </a:r>
            <a:r>
              <a:rPr lang="en-GB" sz="1200" dirty="0">
                <a:effectLst/>
                <a:latin typeface="Arial" panose="020B0604020202020204" pitchFamily="34" charset="0"/>
                <a:ea typeface="Arial" panose="020B0604020202020204" pitchFamily="34" charset="0"/>
              </a:rPr>
              <a:t> с </a:t>
            </a:r>
            <a:r>
              <a:rPr lang="en-GB" sz="1200" dirty="0" err="1">
                <a:effectLst/>
                <a:latin typeface="Arial" panose="020B0604020202020204" pitchFamily="34" charset="0"/>
                <a:ea typeface="Arial" panose="020B0604020202020204" pitchFamily="34" charset="0"/>
              </a:rPr>
              <a:t>устойчивостта</a:t>
            </a:r>
            <a:r>
              <a:rPr lang="en-GB" sz="1200" dirty="0">
                <a:effectLst/>
                <a:latin typeface="Arial" panose="020B0604020202020204" pitchFamily="34" charset="0"/>
                <a:ea typeface="Arial" panose="020B0604020202020204" pitchFamily="34" charset="0"/>
              </a:rPr>
              <a:t>? ”.</a:t>
            </a:r>
            <a:endParaRPr lang="bg-BG" sz="2000" dirty="0">
              <a:effectLst/>
              <a:latin typeface="Times New Roman" panose="02020603050405020304" pitchFamily="18" charset="0"/>
              <a:ea typeface="Arial" panose="020B0604020202020204" pitchFamily="34" charset="0"/>
            </a:endParaRPr>
          </a:p>
          <a:p>
            <a:pPr marL="18415" indent="-18415" algn="just"/>
            <a:r>
              <a:rPr lang="en-GB" sz="1200" dirty="0" err="1">
                <a:effectLst/>
                <a:latin typeface="Arial" panose="020B0604020202020204" pitchFamily="34" charset="0"/>
                <a:ea typeface="Arial" panose="020B0604020202020204" pitchFamily="34" charset="0"/>
              </a:rPr>
              <a:t>Правилният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отговор</a:t>
            </a:r>
            <a:r>
              <a:rPr lang="en-GB" sz="1200" dirty="0">
                <a:effectLst/>
                <a:latin typeface="Arial" panose="020B0604020202020204" pitchFamily="34" charset="0"/>
                <a:ea typeface="Arial" panose="020B0604020202020204" pitchFamily="34" charset="0"/>
              </a:rPr>
              <a:t> е </a:t>
            </a:r>
            <a:r>
              <a:rPr lang="en-GB" sz="1200" b="1" dirty="0" err="1">
                <a:effectLst/>
                <a:latin typeface="Arial" panose="020B0604020202020204" pitchFamily="34" charset="0"/>
                <a:ea typeface="Arial" panose="020B0604020202020204" pitchFamily="34" charset="0"/>
              </a:rPr>
              <a:t>Силна</a:t>
            </a:r>
            <a:r>
              <a:rPr lang="en-GB" sz="1200" b="1" dirty="0">
                <a:effectLst/>
                <a:latin typeface="Arial" panose="020B0604020202020204" pitchFamily="34" charset="0"/>
                <a:ea typeface="Arial" panose="020B0604020202020204" pitchFamily="34" charset="0"/>
              </a:rPr>
              <a:t> </a:t>
            </a:r>
            <a:r>
              <a:rPr lang="en-GB" sz="1200" b="1" dirty="0" err="1">
                <a:effectLst/>
                <a:latin typeface="Arial" panose="020B0604020202020204" pitchFamily="34" charset="0"/>
                <a:ea typeface="Arial" panose="020B0604020202020204" pitchFamily="34" charset="0"/>
              </a:rPr>
              <a:t>устойчивост</a:t>
            </a:r>
            <a:r>
              <a:rPr lang="en-GB" sz="1200" dirty="0">
                <a:effectLst/>
                <a:latin typeface="Arial" panose="020B0604020202020204" pitchFamily="34" charset="0"/>
                <a:ea typeface="Arial" panose="020B0604020202020204" pitchFamily="34" charset="0"/>
              </a:rPr>
              <a:t>..</a:t>
            </a:r>
            <a:endParaRPr lang="bg-BG" sz="2000" dirty="0">
              <a:effectLst/>
              <a:latin typeface="Times New Roman" panose="02020603050405020304" pitchFamily="18" charset="0"/>
              <a:ea typeface="Arial" panose="020B0604020202020204" pitchFamily="34" charset="0"/>
            </a:endParaRPr>
          </a:p>
          <a:p>
            <a:pPr marL="18415" indent="-18415" algn="just"/>
            <a:r>
              <a:rPr lang="en-GB" sz="1200" dirty="0" err="1">
                <a:effectLst/>
                <a:latin typeface="Arial" panose="020B0604020202020204" pitchFamily="34" charset="0"/>
                <a:ea typeface="Arial" panose="020B0604020202020204" pitchFamily="34" charset="0"/>
              </a:rPr>
              <a:t>Въпрос</a:t>
            </a:r>
            <a:r>
              <a:rPr lang="en-GB" sz="1200" dirty="0">
                <a:effectLst/>
                <a:latin typeface="Arial" panose="020B0604020202020204" pitchFamily="34" charset="0"/>
                <a:ea typeface="Arial" panose="020B0604020202020204" pitchFamily="34" charset="0"/>
              </a:rPr>
              <a:t> 2: „</a:t>
            </a:r>
            <a:r>
              <a:rPr lang="en-GB" sz="1200" dirty="0" err="1">
                <a:effectLst/>
                <a:latin typeface="Arial" panose="020B0604020202020204" pitchFamily="34" charset="0"/>
                <a:ea typeface="Arial" panose="020B0604020202020204" pitchFamily="34" charset="0"/>
              </a:rPr>
              <a:t>Изчерпването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запасите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дървен</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материал</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след</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което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купуването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лицензионни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възнаграждения</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компенсация</a:t>
            </a:r>
            <a:r>
              <a:rPr lang="en-GB" sz="1200" dirty="0">
                <a:effectLst/>
                <a:latin typeface="Arial" panose="020B0604020202020204" pitchFamily="34" charset="0"/>
                <a:ea typeface="Arial" panose="020B0604020202020204" pitchFamily="34" charset="0"/>
              </a:rPr>
              <a:t> е </a:t>
            </a:r>
            <a:r>
              <a:rPr lang="en-GB" sz="1200" dirty="0" err="1">
                <a:effectLst/>
                <a:latin typeface="Arial" panose="020B0604020202020204" pitchFamily="34" charset="0"/>
                <a:ea typeface="Arial" panose="020B0604020202020204" pitchFamily="34" charset="0"/>
              </a:rPr>
              <a:t>пример</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a:t>
            </a:r>
            <a:endParaRPr lang="bg-BG" sz="2000" dirty="0">
              <a:effectLst/>
              <a:latin typeface="Times New Roman" panose="02020603050405020304" pitchFamily="18" charset="0"/>
              <a:ea typeface="Arial" panose="020B0604020202020204" pitchFamily="34" charset="0"/>
            </a:endParaRPr>
          </a:p>
          <a:p>
            <a:pPr marL="18415" indent="-18415" algn="just"/>
            <a:r>
              <a:rPr lang="en-GB" sz="1200" b="1" dirty="0" err="1">
                <a:effectLst/>
                <a:latin typeface="Arial" panose="020B0604020202020204" pitchFamily="34" charset="0"/>
                <a:ea typeface="Arial" panose="020B0604020202020204" pitchFamily="34" charset="0"/>
              </a:rPr>
              <a:t>Опции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Слаба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устойчивост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Трагедия</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общите</a:t>
            </a:r>
            <a:r>
              <a:rPr lang="en-GB" sz="1200" dirty="0">
                <a:effectLst/>
                <a:latin typeface="Arial" panose="020B0604020202020204" pitchFamily="34" charset="0"/>
                <a:ea typeface="Arial" panose="020B0604020202020204" pitchFamily="34" charset="0"/>
              </a:rPr>
              <a:t> </a:t>
            </a:r>
            <a:r>
              <a:rPr lang="bg-BG" sz="1200" dirty="0">
                <a:effectLst/>
                <a:latin typeface="Arial" panose="020B0604020202020204" pitchFamily="34" charset="0"/>
                <a:ea typeface="Arial" panose="020B0604020202020204" pitchFamily="34" charset="0"/>
              </a:rPr>
              <a:t>блага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Силна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устойчивост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или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проблем</a:t>
            </a:r>
            <a:r>
              <a:rPr lang="en-GB" sz="1200" dirty="0">
                <a:effectLst/>
                <a:latin typeface="Arial" panose="020B0604020202020204" pitchFamily="34" charset="0"/>
                <a:ea typeface="Arial" panose="020B0604020202020204" pitchFamily="34" charset="0"/>
              </a:rPr>
              <a:t> с </a:t>
            </a:r>
            <a:r>
              <a:rPr lang="en-GB" sz="1200" dirty="0" err="1">
                <a:effectLst/>
                <a:latin typeface="Arial" panose="020B0604020202020204" pitchFamily="34" charset="0"/>
                <a:ea typeface="Arial" panose="020B0604020202020204" pitchFamily="34" charset="0"/>
              </a:rPr>
              <a:t>устойчивостта</a:t>
            </a:r>
            <a:r>
              <a:rPr lang="en-GB" sz="1200" dirty="0">
                <a:effectLst/>
                <a:latin typeface="Arial" panose="020B0604020202020204" pitchFamily="34" charset="0"/>
                <a:ea typeface="Arial" panose="020B0604020202020204" pitchFamily="34" charset="0"/>
              </a:rPr>
              <a:t>? ”.</a:t>
            </a:r>
            <a:endParaRPr lang="bg-BG" sz="2000" dirty="0">
              <a:effectLst/>
              <a:latin typeface="Times New Roman" panose="02020603050405020304" pitchFamily="18" charset="0"/>
              <a:ea typeface="Arial" panose="020B0604020202020204" pitchFamily="34" charset="0"/>
            </a:endParaRPr>
          </a:p>
          <a:p>
            <a:pPr marL="18415" indent="-18415" algn="just"/>
            <a:r>
              <a:rPr lang="en-GB" sz="1200" dirty="0" err="1">
                <a:effectLst/>
                <a:latin typeface="Arial" panose="020B0604020202020204" pitchFamily="34" charset="0"/>
                <a:ea typeface="Arial" panose="020B0604020202020204" pitchFamily="34" charset="0"/>
              </a:rPr>
              <a:t>Точният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отговор</a:t>
            </a:r>
            <a:r>
              <a:rPr lang="en-GB" sz="1200" dirty="0">
                <a:effectLst/>
                <a:latin typeface="Arial" panose="020B0604020202020204" pitchFamily="34" charset="0"/>
                <a:ea typeface="Arial" panose="020B0604020202020204" pitchFamily="34" charset="0"/>
              </a:rPr>
              <a:t> беше </a:t>
            </a:r>
            <a:r>
              <a:rPr lang="en-GB" sz="1200" b="1" dirty="0" err="1">
                <a:effectLst/>
                <a:latin typeface="Arial" panose="020B0604020202020204" pitchFamily="34" charset="0"/>
                <a:ea typeface="Arial" panose="020B0604020202020204" pitchFamily="34" charset="0"/>
              </a:rPr>
              <a:t>Слаба</a:t>
            </a:r>
            <a:r>
              <a:rPr lang="en-GB" sz="1200" b="1" dirty="0">
                <a:effectLst/>
                <a:latin typeface="Arial" panose="020B0604020202020204" pitchFamily="34" charset="0"/>
                <a:ea typeface="Arial" panose="020B0604020202020204" pitchFamily="34" charset="0"/>
              </a:rPr>
              <a:t> </a:t>
            </a:r>
            <a:r>
              <a:rPr lang="en-GB" sz="1200" b="1" dirty="0" err="1">
                <a:effectLst/>
                <a:latin typeface="Arial" panose="020B0604020202020204" pitchFamily="34" charset="0"/>
                <a:ea typeface="Arial" panose="020B0604020202020204" pitchFamily="34" charset="0"/>
              </a:rPr>
              <a:t>устойчивост</a:t>
            </a:r>
            <a:r>
              <a:rPr lang="en-GB" sz="1200" dirty="0">
                <a:effectLst/>
                <a:latin typeface="Arial" panose="020B0604020202020204" pitchFamily="34" charset="0"/>
                <a:ea typeface="Arial" panose="020B0604020202020204" pitchFamily="34" charset="0"/>
              </a:rPr>
              <a:t>.</a:t>
            </a:r>
            <a:endParaRPr lang="bg-BG" sz="2000" dirty="0">
              <a:effectLst/>
              <a:latin typeface="Times New Roman" panose="02020603050405020304" pitchFamily="18" charset="0"/>
              <a:ea typeface="Arial" panose="020B0604020202020204" pitchFamily="34" charset="0"/>
            </a:endParaRPr>
          </a:p>
          <a:p>
            <a:pPr marL="18415" indent="-18415" algn="just"/>
            <a:r>
              <a:rPr lang="en-GB" sz="1200" dirty="0" err="1">
                <a:effectLst/>
                <a:latin typeface="Arial" panose="020B0604020202020204" pitchFamily="34" charset="0"/>
                <a:ea typeface="Arial" panose="020B0604020202020204" pitchFamily="34" charset="0"/>
              </a:rPr>
              <a:t>Въпрос</a:t>
            </a:r>
            <a:r>
              <a:rPr lang="en-GB" sz="1200" dirty="0">
                <a:effectLst/>
                <a:latin typeface="Arial" panose="020B0604020202020204" pitchFamily="34" charset="0"/>
                <a:ea typeface="Arial" panose="020B0604020202020204" pitchFamily="34" charset="0"/>
              </a:rPr>
              <a:t> 3: „</a:t>
            </a:r>
            <a:r>
              <a:rPr lang="en-GB" sz="1200" dirty="0" err="1">
                <a:effectLst/>
                <a:latin typeface="Arial" panose="020B0604020202020204" pitchFamily="34" charset="0"/>
                <a:ea typeface="Arial" panose="020B0604020202020204" pitchFamily="34" charset="0"/>
              </a:rPr>
              <a:t>Всички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които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шофираме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магазините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мислейки</a:t>
            </a:r>
            <a:r>
              <a:rPr lang="en-GB" sz="1200" dirty="0">
                <a:effectLst/>
                <a:latin typeface="Arial" panose="020B0604020202020204" pitchFamily="34" charset="0"/>
                <a:ea typeface="Arial" panose="020B0604020202020204" pitchFamily="34" charset="0"/>
              </a:rPr>
              <a:t> си:„ </a:t>
            </a:r>
            <a:r>
              <a:rPr lang="en-GB" sz="1200" dirty="0" err="1">
                <a:effectLst/>
                <a:latin typeface="Arial" panose="020B0604020202020204" pitchFamily="34" charset="0"/>
                <a:ea typeface="Arial" panose="020B0604020202020204" pitchFamily="34" charset="0"/>
              </a:rPr>
              <a:t>Още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една</a:t>
            </a:r>
            <a:r>
              <a:rPr lang="en-GB" sz="1200" dirty="0">
                <a:effectLst/>
                <a:latin typeface="Arial" panose="020B0604020202020204" pitchFamily="34" charset="0"/>
                <a:ea typeface="Arial" panose="020B0604020202020204" pitchFamily="34" charset="0"/>
              </a:rPr>
              <a:t> кола </a:t>
            </a:r>
            <a:r>
              <a:rPr lang="en-GB" sz="1200" dirty="0" err="1">
                <a:effectLst/>
                <a:latin typeface="Arial" panose="020B0604020202020204" pitchFamily="34" charset="0"/>
                <a:ea typeface="Arial" panose="020B0604020202020204" pitchFamily="34" charset="0"/>
              </a:rPr>
              <a:t>няма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направи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разлика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Тогава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прекалените</a:t>
            </a:r>
            <a:r>
              <a:rPr lang="en-GB" sz="1200" dirty="0">
                <a:effectLst/>
                <a:latin typeface="Arial" panose="020B0604020202020204" pitchFamily="34" charset="0"/>
                <a:ea typeface="Arial" panose="020B0604020202020204" pitchFamily="34" charset="0"/>
              </a:rPr>
              <a:t> коли, </a:t>
            </a:r>
            <a:r>
              <a:rPr lang="en-GB" sz="1200" dirty="0" err="1">
                <a:effectLst/>
                <a:latin typeface="Arial" panose="020B0604020202020204" pitchFamily="34" charset="0"/>
                <a:ea typeface="Arial" panose="020B0604020202020204" pitchFamily="34" charset="0"/>
              </a:rPr>
              <a:t>каращи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всички</a:t>
            </a:r>
            <a:r>
              <a:rPr lang="en-GB" sz="1200" dirty="0">
                <a:effectLst/>
                <a:latin typeface="Arial" panose="020B0604020202020204" pitchFamily="34" charset="0"/>
                <a:ea typeface="Arial" panose="020B0604020202020204" pitchFamily="34" charset="0"/>
              </a:rPr>
              <a:t> н</a:t>
            </a:r>
            <a:r>
              <a:rPr lang="bg-BG" sz="1200" dirty="0">
                <a:effectLst/>
                <a:latin typeface="Arial" panose="020B0604020202020204" pitchFamily="34" charset="0"/>
                <a:ea typeface="Arial" panose="020B0604020202020204" pitchFamily="34" charset="0"/>
              </a:rPr>
              <a:t>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страдаме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замърсяване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въздуха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пример</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a:t>
            </a:r>
            <a:endParaRPr lang="bg-BG" sz="2000" dirty="0">
              <a:effectLst/>
              <a:latin typeface="Times New Roman" panose="02020603050405020304" pitchFamily="18" charset="0"/>
              <a:ea typeface="Arial" panose="020B0604020202020204" pitchFamily="34" charset="0"/>
            </a:endParaRPr>
          </a:p>
          <a:p>
            <a:pPr marL="18415" indent="-18415" algn="just"/>
            <a:r>
              <a:rPr lang="en-GB" sz="1200" b="1" dirty="0" err="1">
                <a:effectLst/>
                <a:latin typeface="Arial" panose="020B0604020202020204" pitchFamily="34" charset="0"/>
                <a:ea typeface="Arial" panose="020B0604020202020204" pitchFamily="34" charset="0"/>
              </a:rPr>
              <a:t>Опции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Слаба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устойчивост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Трагедия</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общите</a:t>
            </a:r>
            <a:r>
              <a:rPr lang="en-GB" sz="1200" dirty="0">
                <a:effectLst/>
                <a:latin typeface="Arial" panose="020B0604020202020204" pitchFamily="34" charset="0"/>
                <a:ea typeface="Arial" panose="020B0604020202020204" pitchFamily="34" charset="0"/>
              </a:rPr>
              <a:t> </a:t>
            </a:r>
            <a:r>
              <a:rPr lang="bg-BG" sz="1200" dirty="0">
                <a:effectLst/>
                <a:latin typeface="Arial" panose="020B0604020202020204" pitchFamily="34" charset="0"/>
                <a:ea typeface="Arial" panose="020B0604020202020204" pitchFamily="34" charset="0"/>
              </a:rPr>
              <a:t>блага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Силна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устойчивост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или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проблем</a:t>
            </a:r>
            <a:r>
              <a:rPr lang="en-GB" sz="1200" dirty="0">
                <a:effectLst/>
                <a:latin typeface="Arial" panose="020B0604020202020204" pitchFamily="34" charset="0"/>
                <a:ea typeface="Arial" panose="020B0604020202020204" pitchFamily="34" charset="0"/>
              </a:rPr>
              <a:t> с </a:t>
            </a:r>
            <a:r>
              <a:rPr lang="en-GB" sz="1200" dirty="0" err="1">
                <a:effectLst/>
                <a:latin typeface="Arial" panose="020B0604020202020204" pitchFamily="34" charset="0"/>
                <a:ea typeface="Arial" panose="020B0604020202020204" pitchFamily="34" charset="0"/>
              </a:rPr>
              <a:t>устойчивостта</a:t>
            </a:r>
            <a:r>
              <a:rPr lang="en-GB" sz="1200" dirty="0">
                <a:effectLst/>
                <a:latin typeface="Arial" panose="020B0604020202020204" pitchFamily="34" charset="0"/>
                <a:ea typeface="Arial" panose="020B0604020202020204" pitchFamily="34" charset="0"/>
              </a:rPr>
              <a:t>? ”.</a:t>
            </a:r>
            <a:endParaRPr lang="bg-BG" sz="2000" dirty="0">
              <a:effectLst/>
              <a:latin typeface="Times New Roman" panose="02020603050405020304" pitchFamily="18" charset="0"/>
              <a:ea typeface="Arial" panose="020B0604020202020204" pitchFamily="34" charset="0"/>
            </a:endParaRPr>
          </a:p>
          <a:p>
            <a:pPr marL="18415" indent="-18415" algn="just"/>
            <a:r>
              <a:rPr lang="en-GB" sz="1200" dirty="0" err="1">
                <a:effectLst/>
                <a:latin typeface="Arial" panose="020B0604020202020204" pitchFamily="34" charset="0"/>
                <a:ea typeface="Arial" panose="020B0604020202020204" pitchFamily="34" charset="0"/>
              </a:rPr>
              <a:t>Правилният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отговор</a:t>
            </a:r>
            <a:r>
              <a:rPr lang="en-GB" sz="1200" dirty="0">
                <a:effectLst/>
                <a:latin typeface="Arial" panose="020B0604020202020204" pitchFamily="34" charset="0"/>
                <a:ea typeface="Arial" panose="020B0604020202020204" pitchFamily="34" charset="0"/>
              </a:rPr>
              <a:t> е „</a:t>
            </a:r>
            <a:r>
              <a:rPr lang="en-GB" sz="1200" b="1" dirty="0" err="1">
                <a:effectLst/>
                <a:latin typeface="Arial" panose="020B0604020202020204" pitchFamily="34" charset="0"/>
                <a:ea typeface="Arial" panose="020B0604020202020204" pitchFamily="34" charset="0"/>
              </a:rPr>
              <a:t>Трагедия</a:t>
            </a:r>
            <a:r>
              <a:rPr lang="en-GB" sz="1200" b="1" dirty="0">
                <a:effectLst/>
                <a:latin typeface="Arial" panose="020B0604020202020204" pitchFamily="34" charset="0"/>
                <a:ea typeface="Arial" panose="020B0604020202020204" pitchFamily="34" charset="0"/>
              </a:rPr>
              <a:t> </a:t>
            </a:r>
            <a:r>
              <a:rPr lang="en-GB" sz="1200" b="1" dirty="0" err="1">
                <a:effectLst/>
                <a:latin typeface="Arial" panose="020B0604020202020204" pitchFamily="34" charset="0"/>
                <a:ea typeface="Arial" panose="020B0604020202020204" pitchFamily="34" charset="0"/>
              </a:rPr>
              <a:t>на</a:t>
            </a:r>
            <a:r>
              <a:rPr lang="en-GB" sz="1200" b="1" dirty="0">
                <a:effectLst/>
                <a:latin typeface="Arial" panose="020B0604020202020204" pitchFamily="34" charset="0"/>
                <a:ea typeface="Arial" panose="020B0604020202020204" pitchFamily="34" charset="0"/>
              </a:rPr>
              <a:t> </a:t>
            </a:r>
            <a:r>
              <a:rPr lang="en-GB" sz="1200" b="1" dirty="0" err="1">
                <a:effectLst/>
                <a:latin typeface="Arial" panose="020B0604020202020204" pitchFamily="34" charset="0"/>
                <a:ea typeface="Arial" panose="020B0604020202020204" pitchFamily="34" charset="0"/>
              </a:rPr>
              <a:t>общите</a:t>
            </a:r>
            <a:r>
              <a:rPr lang="en-GB" sz="1200" b="1" dirty="0">
                <a:effectLst/>
                <a:latin typeface="Arial" panose="020B0604020202020204" pitchFamily="34" charset="0"/>
                <a:ea typeface="Arial" panose="020B0604020202020204" pitchFamily="34" charset="0"/>
              </a:rPr>
              <a:t> </a:t>
            </a:r>
            <a:r>
              <a:rPr lang="bg-BG" sz="1200" b="1" dirty="0">
                <a:effectLst/>
                <a:latin typeface="Arial" panose="020B0604020202020204" pitchFamily="34" charset="0"/>
                <a:ea typeface="Arial" panose="020B0604020202020204" pitchFamily="34" charset="0"/>
              </a:rPr>
              <a:t>блага</a:t>
            </a:r>
            <a:r>
              <a:rPr lang="en-GB" sz="1200" b="1" dirty="0">
                <a:effectLst/>
                <a:latin typeface="Arial" panose="020B0604020202020204" pitchFamily="34" charset="0"/>
                <a:ea typeface="Arial" panose="020B0604020202020204" pitchFamily="34" charset="0"/>
              </a:rPr>
              <a:t>.</a:t>
            </a:r>
            <a:endParaRPr lang="bg-BG" sz="2000" dirty="0">
              <a:effectLst/>
              <a:latin typeface="Times New Roman" panose="02020603050405020304" pitchFamily="18" charset="0"/>
              <a:ea typeface="Arial" panose="020B0604020202020204" pitchFamily="34" charset="0"/>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4B9ABF1-A5E8-FF4C-953A-B9DDF0BF59CB}" type="slidenum">
              <a:rPr lang="de-DE" smtClean="0"/>
              <a:t>17</a:t>
            </a:fld>
            <a:endParaRPr lang="de-DE"/>
          </a:p>
        </p:txBody>
      </p:sp>
    </p:spTree>
    <p:extLst>
      <p:ext uri="{BB962C8B-B14F-4D97-AF65-F5344CB8AC3E}">
        <p14:creationId xmlns:p14="http://schemas.microsoft.com/office/powerpoint/2010/main" val="10244102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415" indent="-18415" algn="just"/>
            <a:r>
              <a:rPr lang="de-DE" sz="1800" b="1" dirty="0" err="1">
                <a:effectLst/>
                <a:latin typeface="Arial" panose="020B0604020202020204" pitchFamily="34" charset="0"/>
                <a:ea typeface="Arial" panose="020B0604020202020204" pitchFamily="34" charset="0"/>
              </a:rPr>
              <a:t>Бележки</a:t>
            </a:r>
            <a:r>
              <a:rPr lang="de-DE" sz="1800" b="1" dirty="0">
                <a:effectLst/>
                <a:latin typeface="Arial" panose="020B0604020202020204" pitchFamily="34" charset="0"/>
                <a:ea typeface="Arial" panose="020B0604020202020204" pitchFamily="34" charset="0"/>
              </a:rPr>
              <a:t> </a:t>
            </a:r>
            <a:r>
              <a:rPr lang="de-DE" sz="1800" b="1" dirty="0" err="1">
                <a:effectLst/>
                <a:latin typeface="Arial" panose="020B0604020202020204" pitchFamily="34" charset="0"/>
                <a:ea typeface="Arial" panose="020B0604020202020204" pitchFamily="34" charset="0"/>
              </a:rPr>
              <a:t>към</a:t>
            </a:r>
            <a:r>
              <a:rPr lang="de-DE" sz="1800" b="1" dirty="0">
                <a:effectLst/>
                <a:latin typeface="Arial" panose="020B0604020202020204" pitchFamily="34" charset="0"/>
                <a:ea typeface="Arial" panose="020B0604020202020204" pitchFamily="34" charset="0"/>
              </a:rPr>
              <a:t> </a:t>
            </a:r>
            <a:r>
              <a:rPr lang="de-DE" sz="1800" b="1" dirty="0" err="1">
                <a:effectLst/>
                <a:latin typeface="Arial" panose="020B0604020202020204" pitchFamily="34" charset="0"/>
                <a:ea typeface="Arial" panose="020B0604020202020204" pitchFamily="34" charset="0"/>
              </a:rPr>
              <a:t>учителя</a:t>
            </a:r>
            <a:r>
              <a:rPr lang="de-DE" sz="1800" dirty="0">
                <a:effectLst/>
                <a:latin typeface="Arial" panose="020B0604020202020204" pitchFamily="34" charset="0"/>
                <a:ea typeface="Arial" panose="020B0604020202020204" pitchFamily="34" charset="0"/>
              </a:rPr>
              <a:t>:</a:t>
            </a:r>
            <a:r>
              <a:rPr lang="de-DE" sz="1800" b="1"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Преминете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върху</a:t>
            </a:r>
            <a:r>
              <a:rPr lang="en-GB" sz="1800" dirty="0">
                <a:effectLst/>
                <a:latin typeface="Arial" panose="020B0604020202020204" pitchFamily="34" charset="0"/>
                <a:ea typeface="Arial" panose="020B0604020202020204" pitchFamily="34" charset="0"/>
              </a:rPr>
              <a:t> това, </a:t>
            </a:r>
            <a:r>
              <a:rPr lang="en-GB" sz="1800" dirty="0" err="1">
                <a:effectLst/>
                <a:latin typeface="Arial" panose="020B0604020202020204" pitchFamily="34" charset="0"/>
                <a:ea typeface="Arial" panose="020B0604020202020204" pitchFamily="34" charset="0"/>
              </a:rPr>
              <a:t>което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вече</a:t>
            </a:r>
            <a:r>
              <a:rPr lang="en-GB" sz="1800" dirty="0">
                <a:effectLst/>
                <a:latin typeface="Arial" panose="020B0604020202020204" pitchFamily="34" charset="0"/>
                <a:ea typeface="Arial" panose="020B0604020202020204" pitchFamily="34" charset="0"/>
              </a:rPr>
              <a:t> е </a:t>
            </a:r>
            <a:r>
              <a:rPr lang="en-GB" sz="1800" dirty="0" err="1">
                <a:effectLst/>
                <a:latin typeface="Arial" panose="020B0604020202020204" pitchFamily="34" charset="0"/>
                <a:ea typeface="Arial" panose="020B0604020202020204" pitchFamily="34" charset="0"/>
              </a:rPr>
              <a:t>покрито</a:t>
            </a:r>
            <a:r>
              <a:rPr lang="en-GB" sz="1800" dirty="0">
                <a:effectLst/>
                <a:latin typeface="Arial" panose="020B0604020202020204" pitchFamily="34" charset="0"/>
                <a:ea typeface="Arial" panose="020B0604020202020204" pitchFamily="34" charset="0"/>
              </a:rPr>
              <a:t>, и това, </a:t>
            </a:r>
            <a:r>
              <a:rPr lang="en-GB" sz="1800" dirty="0" err="1">
                <a:effectLst/>
                <a:latin typeface="Arial" panose="020B0604020202020204" pitchFamily="34" charset="0"/>
                <a:ea typeface="Arial" panose="020B0604020202020204" pitchFamily="34" charset="0"/>
              </a:rPr>
              <a:t>което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все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още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предстои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бъде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покрито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Какво</a:t>
            </a:r>
            <a:r>
              <a:rPr lang="en-GB" sz="1800" dirty="0">
                <a:effectLst/>
                <a:latin typeface="Arial" panose="020B0604020202020204" pitchFamily="34" charset="0"/>
                <a:ea typeface="Arial" panose="020B0604020202020204" pitchFamily="34" charset="0"/>
              </a:rPr>
              <a:t> е </a:t>
            </a:r>
            <a:r>
              <a:rPr lang="en-GB" sz="1800" dirty="0" err="1">
                <a:effectLst/>
                <a:latin typeface="Arial" panose="020B0604020202020204" pitchFamily="34" charset="0"/>
                <a:ea typeface="Arial" panose="020B0604020202020204" pitchFamily="34" charset="0"/>
              </a:rPr>
              <a:t>покрито</a:t>
            </a:r>
            <a:r>
              <a:rPr lang="en-GB" sz="1800" dirty="0">
                <a:effectLst/>
                <a:latin typeface="Arial" panose="020B0604020202020204" pitchFamily="34" charset="0"/>
                <a:ea typeface="Arial" panose="020B0604020202020204" pitchFamily="34" charset="0"/>
              </a:rPr>
              <a:t> в </a:t>
            </a:r>
            <a:r>
              <a:rPr lang="en-GB" sz="1800" dirty="0" err="1">
                <a:effectLst/>
                <a:latin typeface="Arial" panose="020B0604020202020204" pitchFamily="34" charset="0"/>
                <a:ea typeface="Arial" panose="020B0604020202020204" pitchFamily="34" charset="0"/>
              </a:rPr>
              <a:t>черно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какво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още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трябва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бъде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покрито</a:t>
            </a:r>
            <a:r>
              <a:rPr lang="en-GB" sz="1800" dirty="0">
                <a:effectLst/>
                <a:latin typeface="Arial" panose="020B0604020202020204" pitchFamily="34" charset="0"/>
                <a:ea typeface="Arial" panose="020B0604020202020204" pitchFamily="34" charset="0"/>
              </a:rPr>
              <a:t> в </a:t>
            </a:r>
            <a:r>
              <a:rPr lang="en-GB" sz="1800" dirty="0" err="1">
                <a:effectLst/>
                <a:latin typeface="Arial" panose="020B0604020202020204" pitchFamily="34" charset="0"/>
                <a:ea typeface="Arial" panose="020B0604020202020204" pitchFamily="34" charset="0"/>
              </a:rPr>
              <a:t>бяло</a:t>
            </a:r>
            <a:r>
              <a:rPr lang="en-GB" sz="1800" dirty="0">
                <a:effectLst/>
                <a:latin typeface="Arial" panose="020B0604020202020204" pitchFamily="34" charset="0"/>
                <a:ea typeface="Arial" panose="020B0604020202020204" pitchFamily="34" charset="0"/>
              </a:rPr>
              <a:t>.</a:t>
            </a:r>
            <a:endParaRPr lang="bg-BG" sz="1800" dirty="0">
              <a:effectLst/>
              <a:latin typeface="Times New Roman" panose="02020603050405020304" pitchFamily="18" charset="0"/>
              <a:ea typeface="Arial" panose="020B0604020202020204" pitchFamily="34" charset="0"/>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18</a:t>
            </a:fld>
            <a:endParaRPr lang="de-DE"/>
          </a:p>
        </p:txBody>
      </p:sp>
    </p:spTree>
    <p:extLst>
      <p:ext uri="{BB962C8B-B14F-4D97-AF65-F5344CB8AC3E}">
        <p14:creationId xmlns:p14="http://schemas.microsoft.com/office/powerpoint/2010/main" val="3931793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415" indent="-18415" algn="just"/>
            <a:r>
              <a:rPr lang="en-GB" sz="1200" b="1" dirty="0" err="1">
                <a:effectLst/>
                <a:latin typeface="Arial" panose="020B0604020202020204" pitchFamily="34" charset="0"/>
                <a:ea typeface="Arial" panose="020B0604020202020204" pitchFamily="34" charset="0"/>
              </a:rPr>
              <a:t>Бележки</a:t>
            </a:r>
            <a:r>
              <a:rPr lang="en-GB" sz="1200" b="1" dirty="0">
                <a:effectLst/>
                <a:latin typeface="Arial" panose="020B0604020202020204" pitchFamily="34" charset="0"/>
                <a:ea typeface="Arial" panose="020B0604020202020204" pitchFamily="34" charset="0"/>
              </a:rPr>
              <a:t> </a:t>
            </a:r>
            <a:r>
              <a:rPr lang="en-GB" sz="1200" b="1" dirty="0" err="1">
                <a:effectLst/>
                <a:latin typeface="Arial" panose="020B0604020202020204" pitchFamily="34" charset="0"/>
                <a:ea typeface="Arial" panose="020B0604020202020204" pitchFamily="34" charset="0"/>
              </a:rPr>
              <a:t>към</a:t>
            </a:r>
            <a:r>
              <a:rPr lang="en-GB" sz="1200" b="1" dirty="0">
                <a:effectLst/>
                <a:latin typeface="Arial" panose="020B0604020202020204" pitchFamily="34" charset="0"/>
                <a:ea typeface="Arial" panose="020B0604020202020204" pitchFamily="34" charset="0"/>
              </a:rPr>
              <a:t> </a:t>
            </a:r>
            <a:r>
              <a:rPr lang="en-GB" sz="1200" b="1" dirty="0" err="1">
                <a:effectLst/>
                <a:latin typeface="Arial" panose="020B0604020202020204" pitchFamily="34" charset="0"/>
                <a:ea typeface="Arial" panose="020B0604020202020204" pitchFamily="34" charset="0"/>
              </a:rPr>
              <a:t>учителя</a:t>
            </a:r>
            <a:r>
              <a:rPr lang="en-GB" sz="1200" b="1" dirty="0">
                <a:effectLst/>
                <a:latin typeface="Arial" panose="020B0604020202020204" pitchFamily="34" charset="0"/>
                <a:ea typeface="Arial" panose="020B0604020202020204" pitchFamily="34" charset="0"/>
              </a:rPr>
              <a:t>:</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Обяснете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класа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че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предприемат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стъпки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към</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устойчивост</a:t>
            </a:r>
            <a:r>
              <a:rPr lang="en-GB" sz="1200" dirty="0">
                <a:effectLst/>
                <a:latin typeface="Arial" panose="020B0604020202020204" pitchFamily="34" charset="0"/>
                <a:ea typeface="Arial" panose="020B0604020202020204" pitchFamily="34" charset="0"/>
              </a:rPr>
              <a:t> и </a:t>
            </a:r>
            <a:r>
              <a:rPr lang="en-GB" sz="1200" dirty="0" err="1">
                <a:effectLst/>
                <a:latin typeface="Arial" panose="020B0604020202020204" pitchFamily="34" charset="0"/>
                <a:ea typeface="Arial" panose="020B0604020202020204" pitchFamily="34" charset="0"/>
              </a:rPr>
              <a:t>избягване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достигане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екологични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граници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биоикономиката</a:t>
            </a:r>
            <a:r>
              <a:rPr lang="en-GB" sz="1200" dirty="0">
                <a:effectLst/>
                <a:latin typeface="Arial" panose="020B0604020202020204" pitchFamily="34" charset="0"/>
                <a:ea typeface="Arial" panose="020B0604020202020204" pitchFamily="34" charset="0"/>
              </a:rPr>
              <a:t> е </a:t>
            </a:r>
            <a:r>
              <a:rPr lang="en-GB" sz="1200" dirty="0" err="1">
                <a:effectLst/>
                <a:latin typeface="Arial" panose="020B0604020202020204" pitchFamily="34" charset="0"/>
                <a:ea typeface="Arial" panose="020B0604020202020204" pitchFamily="34" charset="0"/>
              </a:rPr>
              <a:t>много</a:t>
            </a:r>
            <a:r>
              <a:rPr lang="en-GB" sz="1200" dirty="0">
                <a:effectLst/>
                <a:latin typeface="Arial" panose="020B0604020202020204" pitchFamily="34" charset="0"/>
                <a:ea typeface="Arial" panose="020B0604020202020204" pitchFamily="34" charset="0"/>
              </a:rPr>
              <a:t> важна. </a:t>
            </a:r>
            <a:r>
              <a:rPr lang="en-GB" sz="1200" dirty="0" err="1">
                <a:effectLst/>
                <a:latin typeface="Arial" panose="020B0604020202020204" pitchFamily="34" charset="0"/>
                <a:ea typeface="Arial" panose="020B0604020202020204" pitchFamily="34" charset="0"/>
              </a:rPr>
              <a:t>Биоикономиката</a:t>
            </a:r>
            <a:r>
              <a:rPr lang="en-GB" sz="1200" dirty="0">
                <a:effectLst/>
                <a:latin typeface="Arial" panose="020B0604020202020204" pitchFamily="34" charset="0"/>
                <a:ea typeface="Arial" panose="020B0604020202020204" pitchFamily="34" charset="0"/>
              </a:rPr>
              <a:t> е </a:t>
            </a:r>
            <a:r>
              <a:rPr lang="en-GB" sz="1200" dirty="0" err="1">
                <a:effectLst/>
                <a:latin typeface="Arial" panose="020B0604020202020204" pitchFamily="34" charset="0"/>
                <a:ea typeface="Arial" panose="020B0604020202020204" pitchFamily="34" charset="0"/>
              </a:rPr>
              <a:t>производството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стоки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услуги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или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енергия</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биологичен</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материал</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като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основен</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ресурс</a:t>
            </a:r>
            <a:r>
              <a:rPr lang="en-GB" sz="1200" dirty="0">
                <a:effectLst/>
                <a:latin typeface="Arial" panose="020B0604020202020204" pitchFamily="34" charset="0"/>
                <a:ea typeface="Arial" panose="020B0604020202020204" pitchFamily="34" charset="0"/>
              </a:rPr>
              <a:t>. Това е </a:t>
            </a:r>
            <a:r>
              <a:rPr lang="en-GB" sz="1200" dirty="0" err="1">
                <a:effectLst/>
                <a:latin typeface="Arial" panose="020B0604020202020204" pitchFamily="34" charset="0"/>
                <a:ea typeface="Arial" panose="020B0604020202020204" pitchFamily="34" charset="0"/>
              </a:rPr>
              <a:t>тясно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свързано</a:t>
            </a:r>
            <a:r>
              <a:rPr lang="en-GB" sz="1200" dirty="0">
                <a:effectLst/>
                <a:latin typeface="Arial" panose="020B0604020202020204" pitchFamily="34" charset="0"/>
                <a:ea typeface="Arial" panose="020B0604020202020204" pitchFamily="34" charset="0"/>
              </a:rPr>
              <a:t> с </a:t>
            </a:r>
            <a:r>
              <a:rPr lang="en-GB" sz="1200" dirty="0" err="1">
                <a:effectLst/>
                <a:latin typeface="Arial" panose="020B0604020202020204" pitchFamily="34" charset="0"/>
                <a:ea typeface="Arial" panose="020B0604020202020204" pitchFamily="34" charset="0"/>
              </a:rPr>
              <a:t>устойчивостта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тъй</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като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биоразградимите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ресурси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често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използват</a:t>
            </a:r>
            <a:r>
              <a:rPr lang="en-GB" sz="1200" dirty="0">
                <a:effectLst/>
                <a:latin typeface="Arial" panose="020B0604020202020204" pitchFamily="34" charset="0"/>
                <a:ea typeface="Arial" panose="020B0604020202020204" pitchFamily="34" charset="0"/>
              </a:rPr>
              <a:t>, а </a:t>
            </a:r>
            <a:r>
              <a:rPr lang="en-GB" sz="1200" dirty="0" err="1">
                <a:effectLst/>
                <a:latin typeface="Arial" panose="020B0604020202020204" pitchFamily="34" charset="0"/>
                <a:ea typeface="Arial" panose="020B0604020202020204" pitchFamily="34" charset="0"/>
              </a:rPr>
              <a:t>отпадъците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често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напълно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проектирани</a:t>
            </a:r>
            <a:r>
              <a:rPr lang="en-GB" sz="1200" dirty="0">
                <a:effectLst/>
                <a:latin typeface="Arial" panose="020B0604020202020204" pitchFamily="34" charset="0"/>
                <a:ea typeface="Arial" panose="020B0604020202020204" pitchFamily="34" charset="0"/>
              </a:rPr>
              <a:t> извън </a:t>
            </a:r>
            <a:r>
              <a:rPr lang="en-GB" sz="1200" dirty="0" err="1">
                <a:effectLst/>
                <a:latin typeface="Arial" panose="020B0604020202020204" pitchFamily="34" charset="0"/>
                <a:ea typeface="Arial" panose="020B0604020202020204" pitchFamily="34" charset="0"/>
              </a:rPr>
              <a:t>системата</a:t>
            </a:r>
            <a:r>
              <a:rPr lang="en-GB" sz="1200" dirty="0">
                <a:effectLst/>
                <a:latin typeface="Arial" panose="020B0604020202020204" pitchFamily="34" charset="0"/>
                <a:ea typeface="Arial" panose="020B0604020202020204" pitchFamily="34" charset="0"/>
              </a:rPr>
              <a:t>. Това </a:t>
            </a:r>
            <a:r>
              <a:rPr lang="en-GB" sz="1200" dirty="0" err="1">
                <a:effectLst/>
                <a:latin typeface="Arial" panose="020B0604020202020204" pitchFamily="34" charset="0"/>
                <a:ea typeface="Arial" panose="020B0604020202020204" pitchFamily="34" charset="0"/>
              </a:rPr>
              <a:t>може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избегне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изчерпването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ресурсите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бъдещите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поколения</a:t>
            </a:r>
            <a:r>
              <a:rPr lang="en-GB" sz="1200" dirty="0">
                <a:effectLst/>
                <a:latin typeface="Arial" panose="020B0604020202020204" pitchFamily="34" charset="0"/>
                <a:ea typeface="Arial" panose="020B0604020202020204" pitchFamily="34" charset="0"/>
              </a:rPr>
              <a:t> и </a:t>
            </a:r>
            <a:r>
              <a:rPr lang="en-GB" sz="1200" dirty="0" err="1">
                <a:effectLst/>
                <a:latin typeface="Arial" panose="020B0604020202020204" pitchFamily="34" charset="0"/>
                <a:ea typeface="Arial" panose="020B0604020202020204" pitchFamily="34" charset="0"/>
              </a:rPr>
              <a:t>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защити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стабилността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планетата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Европейската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комисия</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предприема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стъпки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към</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устойчива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биоикономика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Превръщането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отпадъците</a:t>
            </a:r>
            <a:r>
              <a:rPr lang="en-GB" sz="1200" dirty="0">
                <a:effectLst/>
                <a:latin typeface="Arial" panose="020B0604020202020204" pitchFamily="34" charset="0"/>
                <a:ea typeface="Arial" panose="020B0604020202020204" pitchFamily="34" charset="0"/>
              </a:rPr>
              <a:t> в </a:t>
            </a:r>
            <a:r>
              <a:rPr lang="en-GB" sz="1200" dirty="0" err="1">
                <a:effectLst/>
                <a:latin typeface="Arial" panose="020B0604020202020204" pitchFamily="34" charset="0"/>
                <a:ea typeface="Arial" panose="020B0604020202020204" pitchFamily="34" charset="0"/>
              </a:rPr>
              <a:t>ценни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ресурси</a:t>
            </a:r>
            <a:r>
              <a:rPr lang="en-GB" sz="1200" dirty="0">
                <a:effectLst/>
                <a:latin typeface="Arial" panose="020B0604020202020204" pitchFamily="34" charset="0"/>
                <a:ea typeface="Arial" panose="020B0604020202020204" pitchFamily="34" charset="0"/>
              </a:rPr>
              <a:t> и </a:t>
            </a:r>
            <a:r>
              <a:rPr lang="en-GB" sz="1200" dirty="0" err="1">
                <a:effectLst/>
                <a:latin typeface="Arial" panose="020B0604020202020204" pitchFamily="34" charset="0"/>
                <a:ea typeface="Arial" panose="020B0604020202020204" pitchFamily="34" charset="0"/>
              </a:rPr>
              <a:t>създаване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стимули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подпомагане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търговците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дребно</a:t>
            </a:r>
            <a:r>
              <a:rPr lang="en-GB" sz="1200" dirty="0">
                <a:effectLst/>
                <a:latin typeface="Arial" panose="020B0604020202020204" pitchFamily="34" charset="0"/>
                <a:ea typeface="Arial" panose="020B0604020202020204" pitchFamily="34" charset="0"/>
              </a:rPr>
              <a:t> и </a:t>
            </a:r>
            <a:r>
              <a:rPr lang="en-GB" sz="1200" dirty="0" err="1">
                <a:effectLst/>
                <a:latin typeface="Arial" panose="020B0604020202020204" pitchFamily="34" charset="0"/>
                <a:ea typeface="Arial" panose="020B0604020202020204" pitchFamily="34" charset="0"/>
              </a:rPr>
              <a:t>потребителите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намалят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хранителните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отпадъци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Европейската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комисия</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има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стратегия</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биоикономика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насърчаване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биоикономиката</a:t>
            </a:r>
            <a:r>
              <a:rPr lang="en-GB" sz="1200" dirty="0">
                <a:effectLst/>
                <a:latin typeface="Arial" panose="020B0604020202020204" pitchFamily="34" charset="0"/>
                <a:ea typeface="Arial" panose="020B0604020202020204" pitchFamily="34" charset="0"/>
              </a:rPr>
              <a:t> и </a:t>
            </a:r>
            <a:r>
              <a:rPr lang="en-GB" sz="1200" dirty="0" err="1">
                <a:effectLst/>
                <a:latin typeface="Arial" panose="020B0604020202020204" pitchFamily="34" charset="0"/>
                <a:ea typeface="Arial" panose="020B0604020202020204" pitchFamily="34" charset="0"/>
              </a:rPr>
              <a:t>избягване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достигане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екологични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граници</a:t>
            </a:r>
            <a:r>
              <a:rPr lang="en-GB" sz="1200" dirty="0">
                <a:effectLst/>
                <a:latin typeface="Arial" panose="020B0604020202020204" pitchFamily="34" charset="0"/>
                <a:ea typeface="Arial" panose="020B0604020202020204" pitchFamily="34" charset="0"/>
              </a:rPr>
              <a:t>.</a:t>
            </a:r>
            <a:endParaRPr lang="bg-BG" sz="2000" dirty="0">
              <a:effectLst/>
              <a:latin typeface="Times New Roman" panose="02020603050405020304" pitchFamily="18" charset="0"/>
              <a:ea typeface="Arial" panose="020B0604020202020204" pitchFamily="34" charset="0"/>
            </a:endParaRPr>
          </a:p>
          <a:p>
            <a:r>
              <a:rPr lang="en-GB" sz="1200" dirty="0" err="1">
                <a:effectLst/>
                <a:latin typeface="Arial" panose="020B0604020202020204" pitchFamily="34" charset="0"/>
                <a:ea typeface="Arial" panose="020B0604020202020204" pitchFamily="34" charset="0"/>
              </a:rPr>
              <a:t>Европейска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комисия</a:t>
            </a:r>
            <a:r>
              <a:rPr lang="en-GB" sz="1200" dirty="0">
                <a:effectLst/>
                <a:latin typeface="Arial" panose="020B0604020202020204" pitchFamily="34" charset="0"/>
                <a:ea typeface="Arial" panose="020B0604020202020204" pitchFamily="34" charset="0"/>
              </a:rPr>
              <a:t> (2018), </a:t>
            </a:r>
            <a:r>
              <a:rPr lang="en-GB" sz="1200" dirty="0" err="1">
                <a:effectLst/>
                <a:latin typeface="Arial" panose="020B0604020202020204" pitchFamily="34" charset="0"/>
                <a:ea typeface="Arial" panose="020B0604020202020204" pitchFamily="34" charset="0"/>
              </a:rPr>
              <a:t>Устойчива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биоикономика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Европа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укрепване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връзката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между</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икономиката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обществото</a:t>
            </a:r>
            <a:r>
              <a:rPr lang="en-GB" sz="1200" dirty="0">
                <a:effectLst/>
                <a:latin typeface="Arial" panose="020B0604020202020204" pitchFamily="34" charset="0"/>
                <a:ea typeface="Arial" panose="020B0604020202020204" pitchFamily="34" charset="0"/>
              </a:rPr>
              <a:t> и </a:t>
            </a:r>
            <a:r>
              <a:rPr lang="en-GB" sz="1200" dirty="0" err="1">
                <a:effectLst/>
                <a:latin typeface="Arial" panose="020B0604020202020204" pitchFamily="34" charset="0"/>
                <a:ea typeface="Arial" panose="020B0604020202020204" pitchFamily="34" charset="0"/>
              </a:rPr>
              <a:t>околната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среда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Актуализирана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стратегия</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биоикономика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Генерална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дирекция</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изследвания</a:t>
            </a:r>
            <a:r>
              <a:rPr lang="en-GB" sz="1200" dirty="0">
                <a:effectLst/>
                <a:latin typeface="Arial" panose="020B0604020202020204" pitchFamily="34" charset="0"/>
                <a:ea typeface="Arial" panose="020B0604020202020204" pitchFamily="34" charset="0"/>
              </a:rPr>
              <a:t> и </a:t>
            </a:r>
            <a:r>
              <a:rPr lang="en-GB" sz="1200" dirty="0" err="1">
                <a:effectLst/>
                <a:latin typeface="Arial" panose="020B0604020202020204" pitchFamily="34" charset="0"/>
                <a:ea typeface="Arial" panose="020B0604020202020204" pitchFamily="34" charset="0"/>
              </a:rPr>
              <a:t>иновации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достъпна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адрес</a:t>
            </a:r>
            <a:r>
              <a:rPr lang="en-GB" sz="1200" dirty="0">
                <a:effectLst/>
                <a:latin typeface="Arial" panose="020B0604020202020204" pitchFamily="34" charset="0"/>
                <a:ea typeface="Arial" panose="020B0604020202020204" pitchFamily="34" charset="0"/>
              </a:rPr>
              <a:t>:  </a:t>
            </a:r>
            <a:r>
              <a:rPr lang="en-GB" sz="1200" dirty="0">
                <a:solidFill>
                  <a:srgbClr val="3D8400"/>
                </a:solidFill>
                <a:effectLst/>
                <a:latin typeface="Arial" panose="020B0604020202020204" pitchFamily="34" charset="0"/>
                <a:ea typeface="Arial" panose="020B0604020202020204" pitchFamily="34" charset="0"/>
                <a:hlinkClick r:id="rId3"/>
              </a:rPr>
              <a:t>https://ec.europa.eu/research/bioeconomy/pdf/ec_bioeconomy_strategy_2018.pdf</a:t>
            </a:r>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19</a:t>
            </a:fld>
            <a:endParaRPr lang="de-DE"/>
          </a:p>
        </p:txBody>
      </p:sp>
    </p:spTree>
    <p:extLst>
      <p:ext uri="{BB962C8B-B14F-4D97-AF65-F5344CB8AC3E}">
        <p14:creationId xmlns:p14="http://schemas.microsoft.com/office/powerpoint/2010/main" val="1742773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Arial" panose="020B0604020202020204" pitchFamily="34" charset="0"/>
                <a:ea typeface="Arial" panose="020B0604020202020204" pitchFamily="34" charset="0"/>
              </a:rPr>
              <a:t> </a:t>
            </a:r>
            <a:r>
              <a:rPr lang="en-GB" sz="1800" b="1" dirty="0" err="1">
                <a:effectLst/>
                <a:latin typeface="Arial" panose="020B0604020202020204" pitchFamily="34" charset="0"/>
                <a:ea typeface="Arial" panose="020B0604020202020204" pitchFamily="34" charset="0"/>
              </a:rPr>
              <a:t>Бележки</a:t>
            </a:r>
            <a:r>
              <a:rPr lang="en-GB" sz="1800" b="1" dirty="0">
                <a:effectLst/>
                <a:latin typeface="Arial" panose="020B0604020202020204" pitchFamily="34" charset="0"/>
                <a:ea typeface="Arial" panose="020B0604020202020204" pitchFamily="34" charset="0"/>
              </a:rPr>
              <a:t> </a:t>
            </a:r>
            <a:r>
              <a:rPr lang="en-GB" sz="1800" b="1" dirty="0" err="1">
                <a:effectLst/>
                <a:latin typeface="Arial" panose="020B0604020202020204" pitchFamily="34" charset="0"/>
                <a:ea typeface="Arial" panose="020B0604020202020204" pitchFamily="34" charset="0"/>
              </a:rPr>
              <a:t>към</a:t>
            </a:r>
            <a:r>
              <a:rPr lang="en-GB" sz="1800" b="1" dirty="0">
                <a:effectLst/>
                <a:latin typeface="Arial" panose="020B0604020202020204" pitchFamily="34" charset="0"/>
                <a:ea typeface="Arial" panose="020B0604020202020204" pitchFamily="34" charset="0"/>
              </a:rPr>
              <a:t> </a:t>
            </a:r>
            <a:r>
              <a:rPr lang="en-GB" sz="1800" b="1" dirty="0" err="1">
                <a:effectLst/>
                <a:latin typeface="Arial" panose="020B0604020202020204" pitchFamily="34" charset="0"/>
                <a:ea typeface="Arial" panose="020B0604020202020204" pitchFamily="34" charset="0"/>
              </a:rPr>
              <a:t>учителя</a:t>
            </a:r>
            <a:r>
              <a:rPr lang="en-GB" sz="1800" b="1"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Прегледайте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накратко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темите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за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които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ще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говори</a:t>
            </a:r>
            <a:r>
              <a:rPr lang="en-GB" sz="1800" dirty="0">
                <a:effectLst/>
                <a:latin typeface="Arial" panose="020B0604020202020204" pitchFamily="34" charset="0"/>
                <a:ea typeface="Arial" panose="020B0604020202020204" pitchFamily="34" charset="0"/>
              </a:rPr>
              <a:t> в </a:t>
            </a:r>
            <a:r>
              <a:rPr lang="en-GB" sz="1800" dirty="0" err="1">
                <a:effectLst/>
                <a:latin typeface="Arial" panose="020B0604020202020204" pitchFamily="34" charset="0"/>
                <a:ea typeface="Arial" panose="020B0604020202020204" pitchFamily="34" charset="0"/>
              </a:rPr>
              <a:t>тази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презентация</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както</a:t>
            </a:r>
            <a:r>
              <a:rPr lang="en-GB" sz="1800" dirty="0">
                <a:effectLst/>
                <a:latin typeface="Arial" panose="020B0604020202020204" pitchFamily="34" charset="0"/>
                <a:ea typeface="Arial" panose="020B0604020202020204" pitchFamily="34" charset="0"/>
              </a:rPr>
              <a:t> е </a:t>
            </a:r>
            <a:r>
              <a:rPr lang="en-GB" sz="1800" dirty="0" err="1">
                <a:effectLst/>
                <a:latin typeface="Arial" panose="020B0604020202020204" pitchFamily="34" charset="0"/>
                <a:ea typeface="Arial" panose="020B0604020202020204" pitchFamily="34" charset="0"/>
              </a:rPr>
              <a:t>показано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слайда</a:t>
            </a:r>
            <a:endParaRPr lang="en-GB"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2</a:t>
            </a:fld>
            <a:endParaRPr lang="de-DE"/>
          </a:p>
        </p:txBody>
      </p:sp>
    </p:spTree>
    <p:extLst>
      <p:ext uri="{BB962C8B-B14F-4D97-AF65-F5344CB8AC3E}">
        <p14:creationId xmlns:p14="http://schemas.microsoft.com/office/powerpoint/2010/main" val="2839456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tabLst>
                <a:tab pos="574675" algn="l"/>
              </a:tabLst>
            </a:pPr>
            <a:r>
              <a:rPr lang="de-DE" sz="1200" b="1" dirty="0" err="1">
                <a:effectLst/>
                <a:latin typeface="Arial" panose="020B0604020202020204" pitchFamily="34" charset="0"/>
                <a:ea typeface="Arial" panose="020B0604020202020204" pitchFamily="34" charset="0"/>
              </a:rPr>
              <a:t>Бележки</a:t>
            </a:r>
            <a:r>
              <a:rPr lang="de-DE" sz="1200" b="1" dirty="0">
                <a:effectLst/>
                <a:latin typeface="Arial" panose="020B0604020202020204" pitchFamily="34" charset="0"/>
                <a:ea typeface="Arial" panose="020B0604020202020204" pitchFamily="34" charset="0"/>
              </a:rPr>
              <a:t> </a:t>
            </a:r>
            <a:r>
              <a:rPr lang="de-DE" sz="1200" b="1" dirty="0" err="1">
                <a:effectLst/>
                <a:latin typeface="Arial" panose="020B0604020202020204" pitchFamily="34" charset="0"/>
                <a:ea typeface="Arial" panose="020B0604020202020204" pitchFamily="34" charset="0"/>
              </a:rPr>
              <a:t>към</a:t>
            </a:r>
            <a:r>
              <a:rPr lang="de-DE" sz="1200" b="1" dirty="0">
                <a:effectLst/>
                <a:latin typeface="Arial" panose="020B0604020202020204" pitchFamily="34" charset="0"/>
                <a:ea typeface="Arial" panose="020B0604020202020204" pitchFamily="34" charset="0"/>
              </a:rPr>
              <a:t> </a:t>
            </a:r>
            <a:r>
              <a:rPr lang="de-DE" sz="1200" b="1" dirty="0" err="1">
                <a:effectLst/>
                <a:latin typeface="Arial" panose="020B0604020202020204" pitchFamily="34" charset="0"/>
                <a:ea typeface="Arial" panose="020B0604020202020204" pitchFamily="34" charset="0"/>
              </a:rPr>
              <a:t>учителя</a:t>
            </a:r>
            <a:r>
              <a:rPr lang="de-DE" sz="1200" dirty="0">
                <a:effectLst/>
                <a:latin typeface="Arial" panose="020B0604020202020204" pitchFamily="34" charset="0"/>
                <a:ea typeface="Arial" panose="020B0604020202020204" pitchFamily="34" charset="0"/>
              </a:rPr>
              <a:t>:</a:t>
            </a:r>
            <a:r>
              <a:rPr lang="de-DE" sz="1200" b="1"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Обяснете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че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опитаме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справим</a:t>
            </a:r>
            <a:r>
              <a:rPr lang="en-GB" sz="1200" dirty="0">
                <a:effectLst/>
                <a:latin typeface="Arial" panose="020B0604020202020204" pitchFamily="34" charset="0"/>
                <a:ea typeface="Arial" panose="020B0604020202020204" pitchFamily="34" charset="0"/>
              </a:rPr>
              <a:t> с </a:t>
            </a:r>
            <a:r>
              <a:rPr lang="en-GB" sz="1200" dirty="0" err="1">
                <a:effectLst/>
                <a:latin typeface="Arial" panose="020B0604020202020204" pitchFamily="34" charset="0"/>
                <a:ea typeface="Arial" panose="020B0604020202020204" pitchFamily="34" charset="0"/>
              </a:rPr>
              <a:t>проблемите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свързани</a:t>
            </a:r>
            <a:r>
              <a:rPr lang="en-GB" sz="1200" dirty="0">
                <a:effectLst/>
                <a:latin typeface="Arial" panose="020B0604020202020204" pitchFamily="34" charset="0"/>
                <a:ea typeface="Arial" panose="020B0604020202020204" pitchFamily="34" charset="0"/>
              </a:rPr>
              <a:t> с </a:t>
            </a:r>
            <a:r>
              <a:rPr lang="en-GB" sz="1200" dirty="0" err="1">
                <a:effectLst/>
                <a:latin typeface="Arial" panose="020B0604020202020204" pitchFamily="34" charset="0"/>
                <a:ea typeface="Arial" panose="020B0604020202020204" pitchFamily="34" charset="0"/>
              </a:rPr>
              <a:t>екологичните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граници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Националните</a:t>
            </a:r>
            <a:r>
              <a:rPr lang="en-GB" sz="1200" dirty="0">
                <a:effectLst/>
                <a:latin typeface="Arial" panose="020B0604020202020204" pitchFamily="34" charset="0"/>
                <a:ea typeface="Arial" panose="020B0604020202020204" pitchFamily="34" charset="0"/>
              </a:rPr>
              <a:t> и </a:t>
            </a:r>
            <a:r>
              <a:rPr lang="en-GB" sz="1200" dirty="0" err="1">
                <a:effectLst/>
                <a:latin typeface="Arial" panose="020B0604020202020204" pitchFamily="34" charset="0"/>
                <a:ea typeface="Arial" panose="020B0604020202020204" pitchFamily="34" charset="0"/>
              </a:rPr>
              <a:t>международните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органи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имат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специфични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насоки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Пример</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това е </a:t>
            </a:r>
            <a:r>
              <a:rPr lang="en-GB" sz="1200" dirty="0" err="1">
                <a:effectLst/>
                <a:latin typeface="Arial" panose="020B0604020202020204" pitchFamily="34" charset="0"/>
                <a:ea typeface="Arial" panose="020B0604020202020204" pitchFamily="34" charset="0"/>
              </a:rPr>
              <a:t>публикацията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Европейската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комисия</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2018 г.; „</a:t>
            </a:r>
            <a:r>
              <a:rPr lang="en-GB" sz="1200" dirty="0" err="1">
                <a:effectLst/>
                <a:latin typeface="Arial" panose="020B0604020202020204" pitchFamily="34" charset="0"/>
                <a:ea typeface="Arial" panose="020B0604020202020204" pitchFamily="34" charset="0"/>
              </a:rPr>
              <a:t>Нова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стратегия</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биоикономика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устойчива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Европа</a:t>
            </a:r>
            <a:r>
              <a:rPr lang="en-GB" sz="1200" dirty="0">
                <a:effectLst/>
                <a:latin typeface="Arial" panose="020B0604020202020204" pitchFamily="34" charset="0"/>
                <a:ea typeface="Arial" panose="020B0604020202020204" pitchFamily="34" charset="0"/>
              </a:rPr>
              <a:t>.“ Допълнителна </a:t>
            </a:r>
            <a:r>
              <a:rPr lang="en-GB" sz="1200" dirty="0" err="1">
                <a:effectLst/>
                <a:latin typeface="Arial" panose="020B0604020202020204" pitchFamily="34" charset="0"/>
                <a:ea typeface="Arial" panose="020B0604020202020204" pitchFamily="34" charset="0"/>
              </a:rPr>
              <a:t>информация</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a:solidFill>
                  <a:srgbClr val="3D8400"/>
                </a:solidFill>
                <a:effectLst/>
                <a:latin typeface="Arial" panose="020B0604020202020204" pitchFamily="34" charset="0"/>
                <a:ea typeface="Arial" panose="020B0604020202020204" pitchFamily="34" charset="0"/>
                <a:hlinkClick r:id="rId3"/>
              </a:rPr>
              <a:t>https://ec.europa.eu/commission/news/new-bioeconomy-strategy-sustainable-europe-2018-oct-11-0_en</a:t>
            </a:r>
            <a:endParaRPr lang="bg-BG" sz="2000" dirty="0">
              <a:effectLst/>
              <a:latin typeface="Times New Roman" panose="02020603050405020304" pitchFamily="18" charset="0"/>
              <a:ea typeface="Arial" panose="020B0604020202020204" pitchFamily="34" charset="0"/>
            </a:endParaRPr>
          </a:p>
          <a:p>
            <a:pPr algn="just">
              <a:tabLst>
                <a:tab pos="574675" algn="l"/>
              </a:tabLst>
            </a:pPr>
            <a:r>
              <a:rPr lang="bg-BG" sz="1200" dirty="0">
                <a:effectLst/>
                <a:latin typeface="Arial" panose="020B0604020202020204" pitchFamily="34" charset="0"/>
                <a:ea typeface="Arial" panose="020B0604020202020204" pitchFamily="34" charset="0"/>
              </a:rPr>
              <a:t>Ключови четива</a:t>
            </a:r>
            <a:r>
              <a:rPr lang="en-US" sz="1200" dirty="0">
                <a:effectLst/>
                <a:latin typeface="Arial" panose="020B0604020202020204" pitchFamily="34" charset="0"/>
                <a:ea typeface="Arial" panose="020B0604020202020204" pitchFamily="34" charset="0"/>
              </a:rPr>
              <a:t>: </a:t>
            </a:r>
            <a:endParaRPr lang="bg-BG" sz="2000" dirty="0">
              <a:effectLst/>
              <a:latin typeface="Times New Roman" panose="02020603050405020304" pitchFamily="18" charset="0"/>
              <a:ea typeface="Arial" panose="020B0604020202020204" pitchFamily="34" charset="0"/>
            </a:endParaRPr>
          </a:p>
          <a:p>
            <a:pPr algn="just">
              <a:tabLst>
                <a:tab pos="574675" algn="l"/>
              </a:tabLst>
            </a:pPr>
            <a:r>
              <a:rPr lang="en-US" sz="1200" dirty="0">
                <a:effectLst/>
                <a:latin typeface="Arial" panose="020B0604020202020204" pitchFamily="34" charset="0"/>
                <a:ea typeface="Arial" panose="020B0604020202020204" pitchFamily="34" charset="0"/>
              </a:rPr>
              <a:t>EC (2018), </a:t>
            </a:r>
            <a:r>
              <a:rPr lang="en-US" sz="1200" dirty="0" err="1">
                <a:effectLst/>
                <a:latin typeface="Arial" panose="020B0604020202020204" pitchFamily="34" charset="0"/>
                <a:ea typeface="Arial" panose="020B0604020202020204" pitchFamily="34" charset="0"/>
              </a:rPr>
              <a:t>Биоикономика</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Нова</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стратегия</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за</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устойчива</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Европа</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Възстановяване</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на</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здрави</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екосистеми</a:t>
            </a:r>
            <a:r>
              <a:rPr lang="en-US" sz="1200" dirty="0">
                <a:effectLst/>
                <a:latin typeface="Arial" panose="020B0604020202020204" pitchFamily="34" charset="0"/>
                <a:ea typeface="Arial" panose="020B0604020202020204" pitchFamily="34" charset="0"/>
              </a:rPr>
              <a:t> и </a:t>
            </a:r>
            <a:r>
              <a:rPr lang="en-US" sz="1200" dirty="0" err="1">
                <a:effectLst/>
                <a:latin typeface="Arial" panose="020B0604020202020204" pitchFamily="34" charset="0"/>
                <a:ea typeface="Arial" panose="020B0604020202020204" pitchFamily="34" charset="0"/>
              </a:rPr>
              <a:t>подобряване</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на</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биологичното</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разнообразие</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Европейска</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комисия</a:t>
            </a:r>
            <a:r>
              <a:rPr lang="en-US" sz="1200" dirty="0">
                <a:effectLst/>
                <a:latin typeface="Arial" panose="020B0604020202020204" pitchFamily="34" charset="0"/>
                <a:ea typeface="Arial" panose="020B0604020202020204" pitchFamily="34" charset="0"/>
              </a:rPr>
              <a:t> </a:t>
            </a:r>
            <a:r>
              <a:rPr lang="en-US" sz="1200" dirty="0">
                <a:solidFill>
                  <a:srgbClr val="3D8400"/>
                </a:solidFill>
                <a:effectLst/>
                <a:latin typeface="Arial" panose="020B0604020202020204" pitchFamily="34" charset="0"/>
                <a:ea typeface="Arial" panose="020B0604020202020204" pitchFamily="34" charset="0"/>
                <a:hlinkClick r:id="rId4"/>
              </a:rPr>
              <a:t>https://ec.europa.eu/research/bioeconomy/pdf/ec_bioeconomy_actions_2018.pdf</a:t>
            </a:r>
            <a:r>
              <a:rPr lang="en-US" sz="1200" dirty="0">
                <a:effectLst/>
                <a:latin typeface="Arial" panose="020B0604020202020204" pitchFamily="34" charset="0"/>
                <a:ea typeface="Arial" panose="020B0604020202020204" pitchFamily="34" charset="0"/>
              </a:rPr>
              <a:t> </a:t>
            </a:r>
            <a:endParaRPr lang="bg-BG" sz="2000" dirty="0">
              <a:effectLst/>
              <a:latin typeface="Times New Roman" panose="02020603050405020304" pitchFamily="18" charset="0"/>
              <a:ea typeface="Arial" panose="020B0604020202020204" pitchFamily="34" charset="0"/>
            </a:endParaRPr>
          </a:p>
          <a:p>
            <a:pPr algn="just">
              <a:tabLst>
                <a:tab pos="574675" algn="l"/>
              </a:tabLst>
            </a:pPr>
            <a:r>
              <a:rPr lang="en-GB" sz="1200" dirty="0" err="1">
                <a:effectLst/>
                <a:latin typeface="Arial" panose="020B0604020202020204" pitchFamily="34" charset="0"/>
                <a:ea typeface="Arial" panose="020B0604020202020204" pitchFamily="34" charset="0"/>
              </a:rPr>
              <a:t>Бихте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могли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проверите</a:t>
            </a:r>
            <a:r>
              <a:rPr lang="en-GB" sz="1200" dirty="0">
                <a:effectLst/>
                <a:latin typeface="Arial" panose="020B0604020202020204" pitchFamily="34" charset="0"/>
                <a:ea typeface="Arial" panose="020B0604020202020204" pitchFamily="34" charset="0"/>
              </a:rPr>
              <a:t> и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по-напреднало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чет</a:t>
            </a:r>
            <a:r>
              <a:rPr lang="bg-BG" sz="1200" dirty="0" err="1">
                <a:effectLst/>
                <a:latin typeface="Arial" panose="020B0604020202020204" pitchFamily="34" charset="0"/>
                <a:ea typeface="Arial" panose="020B0604020202020204" pitchFamily="34" charset="0"/>
              </a:rPr>
              <a:t>ене</a:t>
            </a:r>
            <a:r>
              <a:rPr lang="en-GB" sz="1200" dirty="0">
                <a:effectLst/>
                <a:latin typeface="Arial" panose="020B0604020202020204" pitchFamily="34" charset="0"/>
                <a:ea typeface="Arial" panose="020B0604020202020204" pitchFamily="34" charset="0"/>
              </a:rPr>
              <a:t>: </a:t>
            </a:r>
            <a:endParaRPr lang="bg-BG" sz="2000" dirty="0">
              <a:effectLst/>
              <a:latin typeface="Times New Roman" panose="02020603050405020304" pitchFamily="18" charset="0"/>
              <a:ea typeface="Arial" panose="020B0604020202020204" pitchFamily="34" charset="0"/>
            </a:endParaRPr>
          </a:p>
          <a:p>
            <a:pPr algn="just">
              <a:tabLst>
                <a:tab pos="574675" algn="l"/>
              </a:tabLst>
            </a:pPr>
            <a:r>
              <a:rPr lang="en-GB" sz="1200" dirty="0" err="1">
                <a:effectLst/>
                <a:latin typeface="Arial" panose="020B0604020202020204" pitchFamily="34" charset="0"/>
                <a:ea typeface="Arial" panose="020B0604020202020204" pitchFamily="34" charset="0"/>
              </a:rPr>
              <a:t>Giampietro</a:t>
            </a:r>
            <a:r>
              <a:rPr lang="en-GB" sz="1200" dirty="0">
                <a:effectLst/>
                <a:latin typeface="Arial" panose="020B0604020202020204" pitchFamily="34" charset="0"/>
                <a:ea typeface="Arial" panose="020B0604020202020204" pitchFamily="34" charset="0"/>
              </a:rPr>
              <a:t>, M. (2019). </a:t>
            </a:r>
            <a:r>
              <a:rPr lang="en-GB" sz="1200" dirty="0" err="1">
                <a:effectLst/>
                <a:latin typeface="Arial" panose="020B0604020202020204" pitchFamily="34" charset="0"/>
                <a:ea typeface="Arial" panose="020B0604020202020204" pitchFamily="34" charset="0"/>
              </a:rPr>
              <a:t>Относно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кръговата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биоикономика</a:t>
            </a:r>
            <a:r>
              <a:rPr lang="en-GB" sz="1200" dirty="0">
                <a:effectLst/>
                <a:latin typeface="Arial" panose="020B0604020202020204" pitchFamily="34" charset="0"/>
                <a:ea typeface="Arial" panose="020B0604020202020204" pitchFamily="34" charset="0"/>
              </a:rPr>
              <a:t> и </a:t>
            </a:r>
            <a:r>
              <a:rPr lang="en-GB" sz="1200" dirty="0" err="1">
                <a:effectLst/>
                <a:latin typeface="Arial" panose="020B0604020202020204" pitchFamily="34" charset="0"/>
                <a:ea typeface="Arial" panose="020B0604020202020204" pitchFamily="34" charset="0"/>
              </a:rPr>
              <a:t>отделяне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последици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устойчивия</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растеж</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Екологична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икономика</a:t>
            </a:r>
            <a:r>
              <a:rPr lang="en-GB" sz="1200" dirty="0">
                <a:effectLst/>
                <a:latin typeface="Arial" panose="020B0604020202020204" pitchFamily="34" charset="0"/>
                <a:ea typeface="Arial" panose="020B0604020202020204" pitchFamily="34" charset="0"/>
              </a:rPr>
              <a:t>, </a:t>
            </a:r>
            <a:r>
              <a:rPr lang="en-GB" sz="1200" i="1" dirty="0">
                <a:effectLst/>
                <a:latin typeface="Arial" panose="020B0604020202020204" pitchFamily="34" charset="0"/>
                <a:ea typeface="Arial" panose="020B0604020202020204" pitchFamily="34" charset="0"/>
              </a:rPr>
              <a:t>162</a:t>
            </a:r>
            <a:r>
              <a:rPr lang="en-GB" sz="1200" dirty="0">
                <a:effectLst/>
                <a:latin typeface="Arial" panose="020B0604020202020204" pitchFamily="34" charset="0"/>
                <a:ea typeface="Arial" panose="020B0604020202020204" pitchFamily="34" charset="0"/>
              </a:rPr>
              <a:t>, 143-156. </a:t>
            </a:r>
            <a:r>
              <a:rPr lang="en-GB" sz="1200" dirty="0">
                <a:solidFill>
                  <a:srgbClr val="3D8400"/>
                </a:solidFill>
                <a:effectLst/>
                <a:latin typeface="Arial" panose="020B0604020202020204" pitchFamily="34" charset="0"/>
                <a:ea typeface="Arial" panose="020B0604020202020204" pitchFamily="34" charset="0"/>
                <a:hlinkClick r:id="rId5"/>
              </a:rPr>
              <a:t>https://www.sciencedirect.com/science/article/pii/S0921800918317178</a:t>
            </a:r>
            <a:endParaRPr lang="bg-BG" sz="2000" dirty="0">
              <a:effectLst/>
              <a:latin typeface="Times New Roman" panose="02020603050405020304" pitchFamily="18" charset="0"/>
              <a:ea typeface="Arial" panose="020B0604020202020204" pitchFamily="34" charset="0"/>
            </a:endParaRPr>
          </a:p>
          <a:p>
            <a:pPr algn="just">
              <a:tabLst>
                <a:tab pos="574675" algn="l"/>
              </a:tabLst>
            </a:pPr>
            <a:r>
              <a:rPr lang="en-GB" sz="1200" dirty="0">
                <a:effectLst/>
                <a:latin typeface="Arial" panose="020B0604020202020204" pitchFamily="34" charset="0"/>
                <a:ea typeface="Arial" panose="020B0604020202020204" pitchFamily="34" charset="0"/>
              </a:rPr>
              <a:t>Vivien, F. D., </a:t>
            </a:r>
            <a:r>
              <a:rPr lang="en-GB" sz="1200" dirty="0" err="1">
                <a:effectLst/>
                <a:latin typeface="Arial" panose="020B0604020202020204" pitchFamily="34" charset="0"/>
                <a:ea typeface="Arial" panose="020B0604020202020204" pitchFamily="34" charset="0"/>
              </a:rPr>
              <a:t>Nieddu</a:t>
            </a:r>
            <a:r>
              <a:rPr lang="en-GB" sz="1200" dirty="0">
                <a:effectLst/>
                <a:latin typeface="Arial" panose="020B0604020202020204" pitchFamily="34" charset="0"/>
                <a:ea typeface="Arial" panose="020B0604020202020204" pitchFamily="34" charset="0"/>
              </a:rPr>
              <a:t>, M., </a:t>
            </a:r>
            <a:r>
              <a:rPr lang="en-GB" sz="1200" dirty="0" err="1">
                <a:effectLst/>
                <a:latin typeface="Arial" panose="020B0604020202020204" pitchFamily="34" charset="0"/>
                <a:ea typeface="Arial" panose="020B0604020202020204" pitchFamily="34" charset="0"/>
              </a:rPr>
              <a:t>Befort</a:t>
            </a:r>
            <a:r>
              <a:rPr lang="en-GB" sz="1200" dirty="0">
                <a:effectLst/>
                <a:latin typeface="Arial" panose="020B0604020202020204" pitchFamily="34" charset="0"/>
                <a:ea typeface="Arial" panose="020B0604020202020204" pitchFamily="34" charset="0"/>
              </a:rPr>
              <a:t>, N., </a:t>
            </a:r>
            <a:r>
              <a:rPr lang="en-GB" sz="1200" dirty="0" err="1">
                <a:effectLst/>
                <a:latin typeface="Arial" panose="020B0604020202020204" pitchFamily="34" charset="0"/>
                <a:ea typeface="Arial" panose="020B0604020202020204" pitchFamily="34" charset="0"/>
              </a:rPr>
              <a:t>Debref</a:t>
            </a:r>
            <a:r>
              <a:rPr lang="en-GB" sz="1200" dirty="0">
                <a:effectLst/>
                <a:latin typeface="Arial" panose="020B0604020202020204" pitchFamily="34" charset="0"/>
                <a:ea typeface="Arial" panose="020B0604020202020204" pitchFamily="34" charset="0"/>
              </a:rPr>
              <a:t>, R., &amp; </a:t>
            </a:r>
            <a:r>
              <a:rPr lang="en-GB" sz="1200" dirty="0" err="1">
                <a:effectLst/>
                <a:latin typeface="Arial" panose="020B0604020202020204" pitchFamily="34" charset="0"/>
                <a:ea typeface="Arial" panose="020B0604020202020204" pitchFamily="34" charset="0"/>
              </a:rPr>
              <a:t>Giampietro</a:t>
            </a:r>
            <a:r>
              <a:rPr lang="en-GB" sz="1200" dirty="0">
                <a:effectLst/>
                <a:latin typeface="Arial" panose="020B0604020202020204" pitchFamily="34" charset="0"/>
                <a:ea typeface="Arial" panose="020B0604020202020204" pitchFamily="34" charset="0"/>
              </a:rPr>
              <a:t>, M. (2019). </a:t>
            </a:r>
            <a:r>
              <a:rPr lang="en-GB" sz="1200" dirty="0" err="1">
                <a:effectLst/>
                <a:latin typeface="Arial" panose="020B0604020202020204" pitchFamily="34" charset="0"/>
                <a:ea typeface="Arial" panose="020B0604020202020204" pitchFamily="34" charset="0"/>
              </a:rPr>
              <a:t>Отвличането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биоикономиката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Екологична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икономика</a:t>
            </a:r>
            <a:r>
              <a:rPr lang="en-GB" sz="1200" dirty="0">
                <a:effectLst/>
                <a:latin typeface="Arial" panose="020B0604020202020204" pitchFamily="34" charset="0"/>
                <a:ea typeface="Arial" panose="020B0604020202020204" pitchFamily="34" charset="0"/>
              </a:rPr>
              <a:t>, </a:t>
            </a:r>
            <a:r>
              <a:rPr lang="en-GB" sz="1200" i="1" dirty="0">
                <a:effectLst/>
                <a:latin typeface="Arial" panose="020B0604020202020204" pitchFamily="34" charset="0"/>
                <a:ea typeface="Arial" panose="020B0604020202020204" pitchFamily="34" charset="0"/>
              </a:rPr>
              <a:t>159</a:t>
            </a:r>
            <a:r>
              <a:rPr lang="en-GB" sz="1200" dirty="0">
                <a:effectLst/>
                <a:latin typeface="Arial" panose="020B0604020202020204" pitchFamily="34" charset="0"/>
                <a:ea typeface="Arial" panose="020B0604020202020204" pitchFamily="34" charset="0"/>
              </a:rPr>
              <a:t>, 189-197. </a:t>
            </a:r>
            <a:r>
              <a:rPr lang="en-GB" sz="1200" dirty="0">
                <a:solidFill>
                  <a:srgbClr val="3D8400"/>
                </a:solidFill>
                <a:effectLst/>
                <a:latin typeface="Arial" panose="020B0604020202020204" pitchFamily="34" charset="0"/>
                <a:ea typeface="Arial" panose="020B0604020202020204" pitchFamily="34" charset="0"/>
                <a:hlinkClick r:id="rId6"/>
              </a:rPr>
              <a:t>https://www.sciencedirect.com/science/article/abs/pii/S0921800918308115</a:t>
            </a:r>
            <a:endParaRPr lang="bg-BG" sz="2000" dirty="0">
              <a:effectLst/>
              <a:latin typeface="Times New Roman" panose="02020603050405020304" pitchFamily="18" charset="0"/>
              <a:ea typeface="Arial" panose="020B0604020202020204" pitchFamily="34" charset="0"/>
            </a:endParaRPr>
          </a:p>
          <a:p>
            <a:pPr>
              <a:tabLst>
                <a:tab pos="574675" algn="l"/>
              </a:tabLst>
            </a:pPr>
            <a:r>
              <a:rPr lang="en-US" sz="1200" dirty="0">
                <a:effectLst/>
                <a:latin typeface="Arial" panose="020B0604020202020204" pitchFamily="34" charset="0"/>
                <a:ea typeface="Arial" panose="020B0604020202020204" pitchFamily="34" charset="0"/>
              </a:rPr>
              <a:t> </a:t>
            </a:r>
            <a:endParaRPr lang="bg-BG" sz="2000" dirty="0">
              <a:effectLst/>
              <a:latin typeface="Times New Roman" panose="02020603050405020304" pitchFamily="18" charset="0"/>
              <a:ea typeface="Arial" panose="020B0604020202020204" pitchFamily="34" charset="0"/>
            </a:endParaRPr>
          </a:p>
          <a:p>
            <a:pPr algn="just">
              <a:tabLst>
                <a:tab pos="574675" algn="l"/>
              </a:tabLst>
            </a:pPr>
            <a:r>
              <a:rPr lang="en-US" sz="1200" dirty="0" err="1">
                <a:effectLst/>
                <a:latin typeface="Arial" panose="020B0604020202020204" pitchFamily="34" charset="0"/>
                <a:ea typeface="Arial" panose="020B0604020202020204" pitchFamily="34" charset="0"/>
              </a:rPr>
              <a:t>Вижте</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слайдове</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Какво</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представлява</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биоикономиката</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Възможности</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предизвикателства</a:t>
            </a:r>
            <a:r>
              <a:rPr lang="en-US" sz="1200" dirty="0">
                <a:effectLst/>
                <a:latin typeface="Arial" panose="020B0604020202020204" pitchFamily="34" charset="0"/>
                <a:ea typeface="Arial" panose="020B0604020202020204" pitchFamily="34" charset="0"/>
              </a:rPr>
              <a:t> и </a:t>
            </a:r>
            <a:r>
              <a:rPr lang="en-US" sz="1200" dirty="0" err="1">
                <a:effectLst/>
                <a:latin typeface="Arial" panose="020B0604020202020204" pitchFamily="34" charset="0"/>
                <a:ea typeface="Arial" panose="020B0604020202020204" pitchFamily="34" charset="0"/>
              </a:rPr>
              <a:t>решения</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за</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информация</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на</a:t>
            </a:r>
            <a:r>
              <a:rPr lang="en-US" sz="1200" dirty="0">
                <a:effectLst/>
                <a:latin typeface="Arial" panose="020B0604020202020204" pitchFamily="34" charset="0"/>
                <a:ea typeface="Arial" panose="020B0604020202020204" pitchFamily="34" charset="0"/>
              </a:rPr>
              <a:t>:</a:t>
            </a:r>
            <a:endParaRPr lang="bg-BG" sz="2000" dirty="0">
              <a:effectLst/>
              <a:latin typeface="Times New Roman" panose="02020603050405020304" pitchFamily="18" charset="0"/>
              <a:ea typeface="Arial" panose="020B0604020202020204" pitchFamily="34" charset="0"/>
            </a:endParaRPr>
          </a:p>
          <a:p>
            <a:pPr marL="342900" lvl="0" indent="-342900">
              <a:buFont typeface="Times New Roman" panose="02020603050405020304" pitchFamily="18" charset="0"/>
              <a:buChar char="-"/>
              <a:tabLst>
                <a:tab pos="457200" algn="l"/>
                <a:tab pos="574675" algn="l"/>
              </a:tabLst>
            </a:pPr>
            <a:r>
              <a:rPr lang="en-GB" sz="1200" dirty="0" err="1">
                <a:effectLst/>
                <a:latin typeface="Arial" panose="020B0604020202020204" pitchFamily="34" charset="0"/>
                <a:ea typeface="Arial" panose="020B0604020202020204" pitchFamily="34" charset="0"/>
              </a:rPr>
              <a:t>Биоикономика</a:t>
            </a:r>
            <a:r>
              <a:rPr lang="en-GB" sz="1200" dirty="0">
                <a:effectLst/>
                <a:latin typeface="Arial" panose="020B0604020202020204" pitchFamily="34" charset="0"/>
                <a:ea typeface="Arial" panose="020B0604020202020204" pitchFamily="34" charset="0"/>
              </a:rPr>
              <a:t> - </a:t>
            </a:r>
            <a:r>
              <a:rPr lang="en-GB" sz="1200" dirty="0" err="1">
                <a:effectLst/>
                <a:latin typeface="Arial" panose="020B0604020202020204" pitchFamily="34" charset="0"/>
                <a:ea typeface="Arial" panose="020B0604020202020204" pitchFamily="34" charset="0"/>
              </a:rPr>
              <a:t>връзки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със</a:t>
            </a:r>
            <a:r>
              <a:rPr lang="en-GB" sz="1200" dirty="0">
                <a:effectLst/>
                <a:latin typeface="Arial" panose="020B0604020202020204" pitchFamily="34" charset="0"/>
                <a:ea typeface="Arial" panose="020B0604020202020204" pitchFamily="34" charset="0"/>
              </a:rPr>
              <a:t> ЦУР и </a:t>
            </a:r>
            <a:r>
              <a:rPr lang="en-GB" sz="1200" dirty="0" err="1">
                <a:effectLst/>
                <a:latin typeface="Arial" panose="020B0604020202020204" pitchFamily="34" charset="0"/>
                <a:ea typeface="Arial" panose="020B0604020202020204" pitchFamily="34" charset="0"/>
              </a:rPr>
              <a:t>изменението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климата</a:t>
            </a:r>
            <a:r>
              <a:rPr lang="en-GB" sz="1200" dirty="0">
                <a:effectLst/>
                <a:latin typeface="Arial" panose="020B0604020202020204" pitchFamily="34" charset="0"/>
                <a:ea typeface="Arial" panose="020B0604020202020204" pitchFamily="34" charset="0"/>
              </a:rPr>
              <a:t> и </a:t>
            </a:r>
            <a:r>
              <a:rPr lang="en-GB" sz="1200" dirty="0" err="1">
                <a:effectLst/>
                <a:latin typeface="Arial" panose="020B0604020202020204" pitchFamily="34" charset="0"/>
                <a:ea typeface="Arial" panose="020B0604020202020204" pitchFamily="34" charset="0"/>
              </a:rPr>
              <a:t>ресурси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биоикономиката</a:t>
            </a:r>
            <a:endParaRPr lang="bg-BG" sz="2000" dirty="0">
              <a:effectLst/>
              <a:latin typeface="Times New Roman" panose="02020603050405020304" pitchFamily="18" charset="0"/>
              <a:ea typeface="Arial" panose="020B0604020202020204" pitchFamily="34" charset="0"/>
            </a:endParaRPr>
          </a:p>
          <a:p>
            <a:pPr marL="342900" lvl="0" indent="-342900">
              <a:buFont typeface="Times New Roman" panose="02020603050405020304" pitchFamily="18" charset="0"/>
              <a:buChar char="-"/>
              <a:tabLst>
                <a:tab pos="457200" algn="l"/>
                <a:tab pos="574675" algn="l"/>
              </a:tabLst>
            </a:pPr>
            <a:r>
              <a:rPr lang="en-GB" sz="1200" dirty="0" err="1">
                <a:effectLst/>
                <a:latin typeface="Arial" panose="020B0604020202020204" pitchFamily="34" charset="0"/>
                <a:ea typeface="Arial" panose="020B0604020202020204" pitchFamily="34" charset="0"/>
              </a:rPr>
              <a:t>Преходът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към</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биоикономика</a:t>
            </a:r>
            <a:r>
              <a:rPr lang="en-GB" sz="1200" dirty="0">
                <a:effectLst/>
                <a:latin typeface="Arial" panose="020B0604020202020204" pitchFamily="34" charset="0"/>
                <a:ea typeface="Arial" panose="020B0604020202020204" pitchFamily="34" charset="0"/>
              </a:rPr>
              <a:t> е </a:t>
            </a:r>
            <a:r>
              <a:rPr lang="en-GB" sz="1200" dirty="0" err="1">
                <a:effectLst/>
                <a:latin typeface="Arial" panose="020B0604020202020204" pitchFamily="34" charset="0"/>
                <a:ea typeface="Arial" panose="020B0604020202020204" pitchFamily="34" charset="0"/>
              </a:rPr>
              <a:t>сложен</a:t>
            </a:r>
            <a:endParaRPr lang="bg-BG" sz="2000" dirty="0">
              <a:effectLst/>
              <a:latin typeface="Times New Roman" panose="02020603050405020304" pitchFamily="18" charset="0"/>
              <a:ea typeface="Arial" panose="020B0604020202020204" pitchFamily="34" charset="0"/>
            </a:endParaRPr>
          </a:p>
          <a:p>
            <a:pPr marL="342900" lvl="0" indent="-342900">
              <a:buFont typeface="Times New Roman" panose="02020603050405020304" pitchFamily="18" charset="0"/>
              <a:buChar char="-"/>
              <a:tabLst>
                <a:tab pos="457200" algn="l"/>
                <a:tab pos="574675" algn="l"/>
              </a:tabLst>
            </a:pPr>
            <a:r>
              <a:rPr lang="en-GB" sz="1200" dirty="0" err="1">
                <a:effectLst/>
                <a:latin typeface="Arial" panose="020B0604020202020204" pitchFamily="34" charset="0"/>
                <a:ea typeface="Arial" panose="020B0604020202020204" pitchFamily="34" charset="0"/>
              </a:rPr>
              <a:t>Оценка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биологичното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разнообразие</a:t>
            </a:r>
            <a:endParaRPr lang="bg-BG" sz="2000" dirty="0">
              <a:effectLst/>
              <a:latin typeface="Times New Roman" panose="02020603050405020304" pitchFamily="18" charset="0"/>
              <a:ea typeface="Arial" panose="020B0604020202020204" pitchFamily="34" charset="0"/>
            </a:endParaRPr>
          </a:p>
          <a:p>
            <a:pPr marL="342900" lvl="0" indent="-342900">
              <a:buFont typeface="Times New Roman" panose="02020603050405020304" pitchFamily="18" charset="0"/>
              <a:buChar char="-"/>
              <a:tabLst>
                <a:tab pos="457200" algn="l"/>
                <a:tab pos="574675" algn="l"/>
              </a:tabLst>
            </a:pPr>
            <a:r>
              <a:rPr lang="en-GB" sz="1200" dirty="0" err="1">
                <a:effectLst/>
                <a:latin typeface="Arial" panose="020B0604020202020204" pitchFamily="34" charset="0"/>
                <a:ea typeface="Arial" panose="020B0604020202020204" pitchFamily="34" charset="0"/>
              </a:rPr>
              <a:t>Преки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косвени</a:t>
            </a:r>
            <a:r>
              <a:rPr lang="en-GB" sz="1200" dirty="0">
                <a:effectLst/>
                <a:latin typeface="Arial" panose="020B0604020202020204" pitchFamily="34" charset="0"/>
                <a:ea typeface="Arial" panose="020B0604020202020204" pitchFamily="34" charset="0"/>
              </a:rPr>
              <a:t> и </a:t>
            </a:r>
            <a:r>
              <a:rPr lang="en-GB" sz="1200" dirty="0" err="1">
                <a:effectLst/>
                <a:latin typeface="Arial" panose="020B0604020202020204" pitchFamily="34" charset="0"/>
                <a:ea typeface="Arial" panose="020B0604020202020204" pitchFamily="34" charset="0"/>
              </a:rPr>
              <a:t>кумулативни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въздействия</a:t>
            </a:r>
            <a:endParaRPr lang="bg-BG" sz="2000" dirty="0">
              <a:effectLst/>
              <a:latin typeface="Times New Roman" panose="02020603050405020304" pitchFamily="18" charset="0"/>
              <a:ea typeface="Arial" panose="020B0604020202020204" pitchFamily="34" charset="0"/>
            </a:endParaRPr>
          </a:p>
          <a:p>
            <a:pPr marL="342900" lvl="0" indent="-342900">
              <a:buFont typeface="Times New Roman" panose="02020603050405020304" pitchFamily="18" charset="0"/>
              <a:buChar char="-"/>
              <a:tabLst>
                <a:tab pos="457200" algn="l"/>
                <a:tab pos="574675" algn="l"/>
              </a:tabLst>
            </a:pPr>
            <a:r>
              <a:rPr lang="en-GB" sz="1200" dirty="0" err="1">
                <a:effectLst/>
                <a:latin typeface="Arial" panose="020B0604020202020204" pitchFamily="34" charset="0"/>
                <a:ea typeface="Arial" panose="020B0604020202020204" pitchFamily="34" charset="0"/>
              </a:rPr>
              <a:t>Какви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въздействията</a:t>
            </a:r>
            <a:r>
              <a:rPr lang="en-GB" sz="1200" dirty="0">
                <a:effectLst/>
                <a:latin typeface="Arial" panose="020B0604020202020204" pitchFamily="34" charset="0"/>
                <a:ea typeface="Arial" panose="020B0604020202020204" pitchFamily="34" charset="0"/>
              </a:rPr>
              <a:t> и </a:t>
            </a:r>
            <a:r>
              <a:rPr lang="en-GB" sz="1200" dirty="0" err="1">
                <a:effectLst/>
                <a:latin typeface="Arial" panose="020B0604020202020204" pitchFamily="34" charset="0"/>
                <a:ea typeface="Arial" panose="020B0604020202020204" pitchFamily="34" charset="0"/>
              </a:rPr>
              <a:t>нуждата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оценка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въздействието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върху</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околната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среда</a:t>
            </a:r>
            <a:r>
              <a:rPr lang="en-GB" sz="1200" dirty="0">
                <a:effectLst/>
                <a:latin typeface="Arial" panose="020B0604020202020204" pitchFamily="34" charset="0"/>
                <a:ea typeface="Arial" panose="020B0604020202020204" pitchFamily="34" charset="0"/>
              </a:rPr>
              <a:t> (EIA) и / </a:t>
            </a:r>
            <a:r>
              <a:rPr lang="en-GB" sz="1200" dirty="0" err="1">
                <a:effectLst/>
                <a:latin typeface="Arial" panose="020B0604020202020204" pitchFamily="34" charset="0"/>
                <a:ea typeface="Arial" panose="020B0604020202020204" pitchFamily="34" charset="0"/>
              </a:rPr>
              <a:t>или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стратегическа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екологична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оценка</a:t>
            </a:r>
            <a:r>
              <a:rPr lang="en-GB" sz="1200" dirty="0">
                <a:effectLst/>
                <a:latin typeface="Arial" panose="020B0604020202020204" pitchFamily="34" charset="0"/>
                <a:ea typeface="Arial" panose="020B0604020202020204" pitchFamily="34" charset="0"/>
              </a:rPr>
              <a:t> (SEA).</a:t>
            </a:r>
            <a:endParaRPr lang="bg-BG" sz="2000" dirty="0">
              <a:effectLst/>
              <a:latin typeface="Times New Roman" panose="02020603050405020304" pitchFamily="18" charset="0"/>
              <a:ea typeface="Arial" panose="020B0604020202020204" pitchFamily="34" charset="0"/>
            </a:endParaRPr>
          </a:p>
          <a:p>
            <a:pPr marL="342900" lvl="0" indent="-342900">
              <a:buFont typeface="Times New Roman" panose="02020603050405020304" pitchFamily="18" charset="0"/>
              <a:buChar char="-"/>
              <a:tabLst>
                <a:tab pos="457200" algn="l"/>
                <a:tab pos="574675" algn="l"/>
              </a:tabLst>
            </a:pPr>
            <a:r>
              <a:rPr lang="en-GB" sz="1200" dirty="0" err="1">
                <a:effectLst/>
                <a:latin typeface="Arial" panose="020B0604020202020204" pitchFamily="34" charset="0"/>
                <a:ea typeface="Arial" panose="020B0604020202020204" pitchFamily="34" charset="0"/>
              </a:rPr>
              <a:t>Нетни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положителни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резултати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подобрения</a:t>
            </a:r>
            <a:r>
              <a:rPr lang="en-GB" sz="1200" dirty="0">
                <a:effectLst/>
                <a:latin typeface="Arial" panose="020B0604020202020204" pitchFamily="34" charset="0"/>
                <a:ea typeface="Arial" panose="020B0604020202020204" pitchFamily="34" charset="0"/>
              </a:rPr>
              <a:t> и </a:t>
            </a:r>
            <a:r>
              <a:rPr lang="en-GB" sz="1200" dirty="0" err="1">
                <a:effectLst/>
                <a:latin typeface="Arial" panose="020B0604020202020204" pitchFamily="34" charset="0"/>
                <a:ea typeface="Arial" panose="020B0604020202020204" pitchFamily="34" charset="0"/>
              </a:rPr>
              <a:t>йерархия</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смекчаването</a:t>
            </a:r>
            <a:endParaRPr lang="bg-BG" sz="2000" dirty="0">
              <a:effectLst/>
              <a:latin typeface="Times New Roman" panose="02020603050405020304" pitchFamily="18" charset="0"/>
              <a:ea typeface="Arial" panose="020B0604020202020204" pitchFamily="34" charset="0"/>
            </a:endParaRPr>
          </a:p>
          <a:p>
            <a:pPr marL="342900" lvl="0" indent="-342900">
              <a:buFont typeface="Times New Roman" panose="02020603050405020304" pitchFamily="18" charset="0"/>
              <a:buChar char="-"/>
              <a:tabLst>
                <a:tab pos="457200" algn="l"/>
                <a:tab pos="574675" algn="l"/>
              </a:tabLst>
            </a:pPr>
            <a:r>
              <a:rPr lang="en-GB" sz="1200" dirty="0" err="1">
                <a:effectLst/>
                <a:latin typeface="Arial" panose="020B0604020202020204" pitchFamily="34" charset="0"/>
                <a:ea typeface="Arial" panose="020B0604020202020204" pitchFamily="34" charset="0"/>
              </a:rPr>
              <a:t>Пример</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въздействието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биогоривата</a:t>
            </a:r>
            <a:endParaRPr lang="bg-BG" sz="2000" dirty="0">
              <a:effectLst/>
              <a:latin typeface="Times New Roman" panose="02020603050405020304" pitchFamily="18" charset="0"/>
              <a:ea typeface="Arial" panose="020B0604020202020204" pitchFamily="34" charset="0"/>
            </a:endParaRP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20</a:t>
            </a:fld>
            <a:endParaRPr lang="de-DE"/>
          </a:p>
        </p:txBody>
      </p:sp>
    </p:spTree>
    <p:extLst>
      <p:ext uri="{BB962C8B-B14F-4D97-AF65-F5344CB8AC3E}">
        <p14:creationId xmlns:p14="http://schemas.microsoft.com/office/powerpoint/2010/main" val="1747144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415" indent="-18415" algn="just"/>
            <a:r>
              <a:rPr lang="de-DE" sz="1200" b="1" dirty="0" err="1">
                <a:effectLst/>
                <a:latin typeface="Arial" panose="020B0604020202020204" pitchFamily="34" charset="0"/>
                <a:ea typeface="Arial" panose="020B0604020202020204" pitchFamily="34" charset="0"/>
              </a:rPr>
              <a:t>Бележки</a:t>
            </a:r>
            <a:r>
              <a:rPr lang="de-DE" sz="1200" b="1" dirty="0">
                <a:effectLst/>
                <a:latin typeface="Arial" panose="020B0604020202020204" pitchFamily="34" charset="0"/>
                <a:ea typeface="Arial" panose="020B0604020202020204" pitchFamily="34" charset="0"/>
              </a:rPr>
              <a:t> </a:t>
            </a:r>
            <a:r>
              <a:rPr lang="de-DE" sz="1200" b="1" dirty="0" err="1">
                <a:effectLst/>
                <a:latin typeface="Arial" panose="020B0604020202020204" pitchFamily="34" charset="0"/>
                <a:ea typeface="Arial" panose="020B0604020202020204" pitchFamily="34" charset="0"/>
              </a:rPr>
              <a:t>към</a:t>
            </a:r>
            <a:r>
              <a:rPr lang="de-DE" sz="1200" b="1" dirty="0">
                <a:effectLst/>
                <a:latin typeface="Arial" panose="020B0604020202020204" pitchFamily="34" charset="0"/>
                <a:ea typeface="Arial" panose="020B0604020202020204" pitchFamily="34" charset="0"/>
              </a:rPr>
              <a:t> </a:t>
            </a:r>
            <a:r>
              <a:rPr lang="de-DE" sz="1200" b="1" dirty="0" err="1">
                <a:effectLst/>
                <a:latin typeface="Arial" panose="020B0604020202020204" pitchFamily="34" charset="0"/>
                <a:ea typeface="Arial" panose="020B0604020202020204" pitchFamily="34" charset="0"/>
              </a:rPr>
              <a:t>учителя</a:t>
            </a:r>
            <a:r>
              <a:rPr lang="de-DE" sz="1200" dirty="0">
                <a:effectLst/>
                <a:latin typeface="Arial" panose="020B0604020202020204" pitchFamily="34" charset="0"/>
                <a:ea typeface="Arial" panose="020B0604020202020204" pitchFamily="34" charset="0"/>
              </a:rPr>
              <a:t>:</a:t>
            </a:r>
            <a:r>
              <a:rPr lang="de-DE" sz="1200" b="1"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Обяснете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че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друг</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ключов</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въпрос</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свързан</a:t>
            </a:r>
            <a:r>
              <a:rPr lang="en-GB" sz="1200" dirty="0">
                <a:effectLst/>
                <a:latin typeface="Arial" panose="020B0604020202020204" pitchFamily="34" charset="0"/>
                <a:ea typeface="Arial" panose="020B0604020202020204" pitchFamily="34" charset="0"/>
              </a:rPr>
              <a:t> с </a:t>
            </a:r>
            <a:r>
              <a:rPr lang="en-GB" sz="1200" dirty="0" err="1">
                <a:effectLst/>
                <a:latin typeface="Arial" panose="020B0604020202020204" pitchFamily="34" charset="0"/>
                <a:ea typeface="Arial" panose="020B0604020202020204" pitchFamily="34" charset="0"/>
              </a:rPr>
              <a:t>устойчивостта</a:t>
            </a:r>
            <a:r>
              <a:rPr lang="en-GB" sz="1200" dirty="0">
                <a:effectLst/>
                <a:latin typeface="Arial" panose="020B0604020202020204" pitchFamily="34" charset="0"/>
                <a:ea typeface="Arial" panose="020B0604020202020204" pitchFamily="34" charset="0"/>
              </a:rPr>
              <a:t>, е </a:t>
            </a:r>
            <a:r>
              <a:rPr lang="en-GB" sz="1200" dirty="0" err="1">
                <a:effectLst/>
                <a:latin typeface="Arial" panose="020B0604020202020204" pitchFamily="34" charset="0"/>
                <a:ea typeface="Arial" panose="020B0604020202020204" pitchFamily="34" charset="0"/>
              </a:rPr>
              <a:t>свързан</a:t>
            </a:r>
            <a:r>
              <a:rPr lang="en-GB" sz="1200" dirty="0">
                <a:effectLst/>
                <a:latin typeface="Arial" panose="020B0604020202020204" pitchFamily="34" charset="0"/>
                <a:ea typeface="Arial" panose="020B0604020202020204" pitchFamily="34" charset="0"/>
              </a:rPr>
              <a:t> с </a:t>
            </a:r>
            <a:r>
              <a:rPr lang="en-GB" sz="1200" dirty="0" err="1">
                <a:effectLst/>
                <a:latin typeface="Arial" panose="020B0604020202020204" pitchFamily="34" charset="0"/>
                <a:ea typeface="Arial" panose="020B0604020202020204" pitchFamily="34" charset="0"/>
              </a:rPr>
              <a:t>екологичните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граници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Екологичните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ограничения</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ограниченията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планетата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може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поддържа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живота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такъв</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какъвто</a:t>
            </a:r>
            <a:r>
              <a:rPr lang="en-GB" sz="1200" dirty="0">
                <a:effectLst/>
                <a:latin typeface="Arial" panose="020B0604020202020204" pitchFamily="34" charset="0"/>
                <a:ea typeface="Arial" panose="020B0604020202020204" pitchFamily="34" charset="0"/>
              </a:rPr>
              <a:t> е в </a:t>
            </a:r>
            <a:r>
              <a:rPr lang="en-GB" sz="1200" dirty="0" err="1">
                <a:effectLst/>
                <a:latin typeface="Arial" panose="020B0604020202020204" pitchFamily="34" charset="0"/>
                <a:ea typeface="Arial" panose="020B0604020202020204" pitchFamily="34" charset="0"/>
              </a:rPr>
              <a:t>момента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Екологичните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граници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концентрират</a:t>
            </a:r>
            <a:r>
              <a:rPr lang="en-GB" sz="1200" dirty="0">
                <a:effectLst/>
                <a:latin typeface="Arial" panose="020B0604020202020204" pitchFamily="34" charset="0"/>
                <a:ea typeface="Arial" panose="020B0604020202020204" pitchFamily="34" charset="0"/>
              </a:rPr>
              <a:t> около </a:t>
            </a:r>
            <a:r>
              <a:rPr lang="en-GB" sz="1200" dirty="0" err="1">
                <a:effectLst/>
                <a:latin typeface="Arial" panose="020B0604020202020204" pitchFamily="34" charset="0"/>
                <a:ea typeface="Arial" panose="020B0604020202020204" pitchFamily="34" charset="0"/>
              </a:rPr>
              <a:t>три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основни</a:t>
            </a:r>
            <a:r>
              <a:rPr lang="en-GB" sz="1200" dirty="0">
                <a:effectLst/>
                <a:latin typeface="Arial" panose="020B0604020202020204" pitchFamily="34" charset="0"/>
                <a:ea typeface="Arial" panose="020B0604020202020204" pitchFamily="34" charset="0"/>
              </a:rPr>
              <a:t> области: (1) </a:t>
            </a:r>
            <a:r>
              <a:rPr lang="en-GB" sz="1200" dirty="0" err="1">
                <a:effectLst/>
                <a:latin typeface="Arial" panose="020B0604020202020204" pitchFamily="34" charset="0"/>
                <a:ea typeface="Arial" panose="020B0604020202020204" pitchFamily="34" charset="0"/>
              </a:rPr>
              <a:t>Хранителни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ресурси</a:t>
            </a:r>
            <a:r>
              <a:rPr lang="en-GB" sz="1200" dirty="0">
                <a:effectLst/>
                <a:latin typeface="Arial" panose="020B0604020202020204" pitchFamily="34" charset="0"/>
                <a:ea typeface="Arial" panose="020B0604020202020204" pitchFamily="34" charset="0"/>
              </a:rPr>
              <a:t> (2) </a:t>
            </a:r>
            <a:r>
              <a:rPr lang="en-GB" sz="1200" dirty="0" err="1">
                <a:effectLst/>
                <a:latin typeface="Arial" panose="020B0604020202020204" pitchFamily="34" charset="0"/>
                <a:ea typeface="Arial" panose="020B0604020202020204" pitchFamily="34" charset="0"/>
              </a:rPr>
              <a:t>Максималният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капацитет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екосистемите</a:t>
            </a:r>
            <a:r>
              <a:rPr lang="en-GB" sz="1200" dirty="0">
                <a:effectLst/>
                <a:latin typeface="Arial" panose="020B0604020202020204" pitchFamily="34" charset="0"/>
                <a:ea typeface="Arial" panose="020B0604020202020204" pitchFamily="34" charset="0"/>
              </a:rPr>
              <a:t> (3) </a:t>
            </a:r>
            <a:r>
              <a:rPr lang="en-GB" sz="1200" dirty="0" err="1">
                <a:effectLst/>
                <a:latin typeface="Arial" panose="020B0604020202020204" pitchFamily="34" charset="0"/>
                <a:ea typeface="Arial" panose="020B0604020202020204" pitchFamily="34" charset="0"/>
              </a:rPr>
              <a:t>Териториалността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популациите</a:t>
            </a:r>
            <a:r>
              <a:rPr lang="en-GB" sz="1200" dirty="0">
                <a:effectLst/>
                <a:latin typeface="Arial" panose="020B0604020202020204" pitchFamily="34" charset="0"/>
                <a:ea typeface="Arial" panose="020B0604020202020204" pitchFamily="34" charset="0"/>
              </a:rPr>
              <a:t> в </a:t>
            </a:r>
            <a:r>
              <a:rPr lang="en-GB" sz="1200" dirty="0" err="1">
                <a:effectLst/>
                <a:latin typeface="Arial" panose="020B0604020202020204" pitchFamily="34" charset="0"/>
                <a:ea typeface="Arial" panose="020B0604020202020204" pitchFamily="34" charset="0"/>
              </a:rPr>
              <a:t>екосистемите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Обяснете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че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като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има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предвид</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че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човешката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популация</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ще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достигне</a:t>
            </a:r>
            <a:r>
              <a:rPr lang="en-GB" sz="1200" dirty="0">
                <a:effectLst/>
                <a:latin typeface="Arial" panose="020B0604020202020204" pitchFamily="34" charset="0"/>
                <a:ea typeface="Arial" panose="020B0604020202020204" pitchFamily="34" charset="0"/>
              </a:rPr>
              <a:t> 10 </a:t>
            </a:r>
            <a:r>
              <a:rPr lang="en-GB" sz="1200" dirty="0" err="1">
                <a:effectLst/>
                <a:latin typeface="Arial" panose="020B0604020202020204" pitchFamily="34" charset="0"/>
                <a:ea typeface="Arial" panose="020B0604020202020204" pitchFamily="34" charset="0"/>
              </a:rPr>
              <a:t>милиарда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до</a:t>
            </a:r>
            <a:r>
              <a:rPr lang="en-GB" sz="1200" dirty="0">
                <a:effectLst/>
                <a:latin typeface="Arial" panose="020B0604020202020204" pitchFamily="34" charset="0"/>
                <a:ea typeface="Arial" panose="020B0604020202020204" pitchFamily="34" charset="0"/>
              </a:rPr>
              <a:t> 2050 г., </a:t>
            </a:r>
            <a:r>
              <a:rPr lang="en-GB" sz="1200" dirty="0" err="1">
                <a:effectLst/>
                <a:latin typeface="Arial" panose="020B0604020202020204" pitchFamily="34" charset="0"/>
                <a:ea typeface="Arial" panose="020B0604020202020204" pitchFamily="34" charset="0"/>
              </a:rPr>
              <a:t>не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изглежда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пресилено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да</a:t>
            </a:r>
            <a:r>
              <a:rPr lang="en-GB" sz="1200" dirty="0">
                <a:effectLst/>
                <a:latin typeface="Arial" panose="020B0604020202020204" pitchFamily="34" charset="0"/>
                <a:ea typeface="Arial" panose="020B0604020202020204" pitchFamily="34" charset="0"/>
              </a:rPr>
              <a:t> си </a:t>
            </a:r>
            <a:r>
              <a:rPr lang="en-GB" sz="1200" dirty="0" err="1">
                <a:effectLst/>
                <a:latin typeface="Arial" panose="020B0604020202020204" pitchFamily="34" charset="0"/>
                <a:ea typeface="Arial" panose="020B0604020202020204" pitchFamily="34" charset="0"/>
              </a:rPr>
              <a:t>представяме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свят</a:t>
            </a:r>
            <a:r>
              <a:rPr lang="en-GB" sz="1200" dirty="0">
                <a:effectLst/>
                <a:latin typeface="Arial" panose="020B0604020202020204" pitchFamily="34" charset="0"/>
                <a:ea typeface="Arial" panose="020B0604020202020204" pitchFamily="34" charset="0"/>
              </a:rPr>
              <a:t>, в </a:t>
            </a:r>
            <a:r>
              <a:rPr lang="en-GB" sz="1200" dirty="0" err="1">
                <a:effectLst/>
                <a:latin typeface="Arial" panose="020B0604020202020204" pitchFamily="34" charset="0"/>
                <a:ea typeface="Arial" panose="020B0604020202020204" pitchFamily="34" charset="0"/>
              </a:rPr>
              <a:t>който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ще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бъде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достигната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екологичната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граница</a:t>
            </a:r>
            <a:r>
              <a:rPr lang="en-GB" sz="1200" dirty="0">
                <a:effectLst/>
                <a:latin typeface="Arial" panose="020B0604020202020204" pitchFamily="34" charset="0"/>
                <a:ea typeface="Arial" panose="020B0604020202020204" pitchFamily="34" charset="0"/>
              </a:rPr>
              <a:t>.</a:t>
            </a:r>
            <a:endParaRPr lang="bg-BG" sz="1200" dirty="0">
              <a:effectLst/>
              <a:latin typeface="Arial" panose="020B0604020202020204" pitchFamily="34" charset="0"/>
              <a:ea typeface="Arial" panose="020B0604020202020204" pitchFamily="34" charset="0"/>
            </a:endParaRPr>
          </a:p>
          <a:p>
            <a:pPr marL="18415" indent="-18415" algn="just"/>
            <a:endParaRPr lang="bg-BG" sz="2000" dirty="0">
              <a:effectLst/>
              <a:latin typeface="Times New Roman" panose="02020603050405020304" pitchFamily="18" charset="0"/>
              <a:ea typeface="Arial" panose="020B0604020202020204" pitchFamily="34" charset="0"/>
            </a:endParaRPr>
          </a:p>
          <a:p>
            <a:pPr marL="18415" indent="-18415" algn="just"/>
            <a:r>
              <a:rPr lang="en-GB" sz="1200" b="1" dirty="0" err="1">
                <a:effectLst/>
                <a:latin typeface="Arial" panose="020B0604020202020204" pitchFamily="34" charset="0"/>
                <a:ea typeface="Arial" panose="020B0604020202020204" pitchFamily="34" charset="0"/>
              </a:rPr>
              <a:t>Основна</a:t>
            </a:r>
            <a:r>
              <a:rPr lang="en-GB" sz="1200" b="1" dirty="0">
                <a:effectLst/>
                <a:latin typeface="Arial" panose="020B0604020202020204" pitchFamily="34" charset="0"/>
                <a:ea typeface="Arial" panose="020B0604020202020204" pitchFamily="34" charset="0"/>
              </a:rPr>
              <a:t> </a:t>
            </a:r>
            <a:r>
              <a:rPr lang="en-GB" sz="1200" b="1" dirty="0" err="1">
                <a:effectLst/>
                <a:latin typeface="Arial" panose="020B0604020202020204" pitchFamily="34" charset="0"/>
                <a:ea typeface="Arial" panose="020B0604020202020204" pitchFamily="34" charset="0"/>
              </a:rPr>
              <a:t>информация</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Капацитет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допустимост</a:t>
            </a:r>
            <a:r>
              <a:rPr lang="en-GB" sz="1200" dirty="0">
                <a:effectLst/>
                <a:latin typeface="Arial" panose="020B0604020202020204" pitchFamily="34" charset="0"/>
                <a:ea typeface="Arial" panose="020B0604020202020204" pitchFamily="34" charset="0"/>
              </a:rPr>
              <a:t>“ е </a:t>
            </a:r>
            <a:r>
              <a:rPr lang="en-GB" sz="1200" dirty="0" err="1">
                <a:effectLst/>
                <a:latin typeface="Arial" panose="020B0604020202020204" pitchFamily="34" charset="0"/>
                <a:ea typeface="Arial" panose="020B0604020202020204" pitchFamily="34" charset="0"/>
              </a:rPr>
              <a:t>броят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хората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които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могат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живеят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начина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който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случва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без</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увреждат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околната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среда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или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намаляват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способността</a:t>
            </a:r>
            <a:r>
              <a:rPr lang="en-GB" sz="1200" dirty="0">
                <a:effectLst/>
                <a:latin typeface="Arial" panose="020B0604020202020204" pitchFamily="34" charset="0"/>
                <a:ea typeface="Arial" panose="020B0604020202020204" pitchFamily="34" charset="0"/>
              </a:rPr>
              <a:t> й </a:t>
            </a:r>
            <a:r>
              <a:rPr lang="en-GB" sz="1200" dirty="0" err="1">
                <a:effectLst/>
                <a:latin typeface="Arial" panose="020B0604020202020204" pitchFamily="34" charset="0"/>
                <a:ea typeface="Arial" panose="020B0604020202020204" pitchFamily="34" charset="0"/>
              </a:rPr>
              <a:t>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подкрепя</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хората</a:t>
            </a:r>
            <a:r>
              <a:rPr lang="en-GB" sz="1200" dirty="0">
                <a:effectLst/>
                <a:latin typeface="Arial" panose="020B0604020202020204" pitchFamily="34" charset="0"/>
                <a:ea typeface="Arial" panose="020B0604020202020204" pitchFamily="34" charset="0"/>
              </a:rPr>
              <a:t> в </a:t>
            </a:r>
            <a:r>
              <a:rPr lang="en-GB" sz="1200" dirty="0" err="1">
                <a:effectLst/>
                <a:latin typeface="Arial" panose="020B0604020202020204" pitchFamily="34" charset="0"/>
                <a:ea typeface="Arial" panose="020B0604020202020204" pitchFamily="34" charset="0"/>
              </a:rPr>
              <a:t>бъдеще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Трябва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предприемат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стъпки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защита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хранителните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ресурси</a:t>
            </a:r>
            <a:r>
              <a:rPr lang="en-GB" sz="1200" dirty="0">
                <a:effectLst/>
                <a:latin typeface="Arial" panose="020B0604020202020204" pitchFamily="34" charset="0"/>
                <a:ea typeface="Arial" panose="020B0604020202020204" pitchFamily="34" charset="0"/>
              </a:rPr>
              <a:t> и </a:t>
            </a:r>
            <a:r>
              <a:rPr lang="en-GB" sz="1200" dirty="0" err="1">
                <a:effectLst/>
                <a:latin typeface="Arial" panose="020B0604020202020204" pitchFamily="34" charset="0"/>
                <a:ea typeface="Arial" panose="020B0604020202020204" pitchFamily="34" charset="0"/>
              </a:rPr>
              <a:t>екосистемите</a:t>
            </a:r>
            <a:r>
              <a:rPr lang="en-GB" sz="1200" dirty="0">
                <a:effectLst/>
                <a:latin typeface="Arial" panose="020B0604020202020204" pitchFamily="34" charset="0"/>
                <a:ea typeface="Arial" panose="020B0604020202020204" pitchFamily="34" charset="0"/>
              </a:rPr>
              <a:t>.</a:t>
            </a:r>
            <a:endParaRPr lang="bg-BG" sz="2000" dirty="0">
              <a:effectLst/>
              <a:latin typeface="Times New Roman" panose="02020603050405020304" pitchFamily="18" charset="0"/>
              <a:ea typeface="Arial" panose="020B0604020202020204" pitchFamily="34" charset="0"/>
            </a:endParaRP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21</a:t>
            </a:fld>
            <a:endParaRPr lang="de-DE"/>
          </a:p>
        </p:txBody>
      </p:sp>
    </p:spTree>
    <p:extLst>
      <p:ext uri="{BB962C8B-B14F-4D97-AF65-F5344CB8AC3E}">
        <p14:creationId xmlns:p14="http://schemas.microsoft.com/office/powerpoint/2010/main" val="2403360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415" indent="-18415" algn="just"/>
            <a:r>
              <a:rPr lang="de-DE" sz="1800" b="1" dirty="0" err="1">
                <a:effectLst/>
                <a:latin typeface="Arial" panose="020B0604020202020204" pitchFamily="34" charset="0"/>
                <a:ea typeface="Arial" panose="020B0604020202020204" pitchFamily="34" charset="0"/>
              </a:rPr>
              <a:t>Бележки</a:t>
            </a:r>
            <a:r>
              <a:rPr lang="de-DE" sz="1800" b="1" dirty="0">
                <a:effectLst/>
                <a:latin typeface="Arial" panose="020B0604020202020204" pitchFamily="34" charset="0"/>
                <a:ea typeface="Arial" panose="020B0604020202020204" pitchFamily="34" charset="0"/>
              </a:rPr>
              <a:t> </a:t>
            </a:r>
            <a:r>
              <a:rPr lang="de-DE" sz="1800" b="1" dirty="0" err="1">
                <a:effectLst/>
                <a:latin typeface="Arial" panose="020B0604020202020204" pitchFamily="34" charset="0"/>
                <a:ea typeface="Arial" panose="020B0604020202020204" pitchFamily="34" charset="0"/>
              </a:rPr>
              <a:t>към</a:t>
            </a:r>
            <a:r>
              <a:rPr lang="de-DE" sz="1800" b="1" dirty="0">
                <a:effectLst/>
                <a:latin typeface="Arial" panose="020B0604020202020204" pitchFamily="34" charset="0"/>
                <a:ea typeface="Arial" panose="020B0604020202020204" pitchFamily="34" charset="0"/>
              </a:rPr>
              <a:t> </a:t>
            </a:r>
            <a:r>
              <a:rPr lang="de-DE" sz="1800" b="1" dirty="0" err="1">
                <a:effectLst/>
                <a:latin typeface="Arial" panose="020B0604020202020204" pitchFamily="34" charset="0"/>
                <a:ea typeface="Arial" panose="020B0604020202020204" pitchFamily="34" charset="0"/>
              </a:rPr>
              <a:t>учителя</a:t>
            </a:r>
            <a:r>
              <a:rPr lang="de-DE"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Някои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мерки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които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Европейската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комисия</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очертава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както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следва</a:t>
            </a:r>
            <a:r>
              <a:rPr lang="en-GB" sz="1800" dirty="0">
                <a:effectLst/>
                <a:latin typeface="Arial" panose="020B0604020202020204" pitchFamily="34" charset="0"/>
                <a:ea typeface="Arial" panose="020B0604020202020204" pitchFamily="34" charset="0"/>
              </a:rPr>
              <a:t>: (1) </a:t>
            </a:r>
            <a:r>
              <a:rPr lang="en-GB" sz="1800" dirty="0" err="1">
                <a:effectLst/>
                <a:latin typeface="Arial" panose="020B0604020202020204" pitchFamily="34" charset="0"/>
                <a:ea typeface="Arial" panose="020B0604020202020204" pitchFamily="34" charset="0"/>
              </a:rPr>
              <a:t>Прилагане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система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за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мониторинг</a:t>
            </a:r>
            <a:r>
              <a:rPr lang="en-GB" sz="1800" dirty="0">
                <a:effectLst/>
                <a:latin typeface="Arial" panose="020B0604020202020204" pitchFamily="34" charset="0"/>
                <a:ea typeface="Arial" panose="020B0604020202020204" pitchFamily="34" charset="0"/>
              </a:rPr>
              <a:t> в </a:t>
            </a:r>
            <a:r>
              <a:rPr lang="en-GB" sz="1800" dirty="0" err="1">
                <a:effectLst/>
                <a:latin typeface="Arial" panose="020B0604020202020204" pitchFamily="34" charset="0"/>
                <a:ea typeface="Arial" panose="020B0604020202020204" pitchFamily="34" charset="0"/>
              </a:rPr>
              <a:t>целия</a:t>
            </a:r>
            <a:r>
              <a:rPr lang="en-GB" sz="1800" dirty="0">
                <a:effectLst/>
                <a:latin typeface="Arial" panose="020B0604020202020204" pitchFamily="34" charset="0"/>
                <a:ea typeface="Arial" panose="020B0604020202020204" pitchFamily="34" charset="0"/>
              </a:rPr>
              <a:t> ЕС </a:t>
            </a:r>
            <a:r>
              <a:rPr lang="en-GB" sz="1800" dirty="0" err="1">
                <a:effectLst/>
                <a:latin typeface="Arial" panose="020B0604020202020204" pitchFamily="34" charset="0"/>
                <a:ea typeface="Arial" panose="020B0604020202020204" pitchFamily="34" charset="0"/>
              </a:rPr>
              <a:t>за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проследяване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напредъка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към</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устойчива</a:t>
            </a:r>
            <a:r>
              <a:rPr lang="en-GB" sz="1800" dirty="0">
                <a:effectLst/>
                <a:latin typeface="Arial" panose="020B0604020202020204" pitchFamily="34" charset="0"/>
                <a:ea typeface="Arial" panose="020B0604020202020204" pitchFamily="34" charset="0"/>
              </a:rPr>
              <a:t> и </a:t>
            </a:r>
            <a:r>
              <a:rPr lang="en-GB" sz="1800" dirty="0" err="1">
                <a:effectLst/>
                <a:latin typeface="Arial" panose="020B0604020202020204" pitchFamily="34" charset="0"/>
                <a:ea typeface="Arial" panose="020B0604020202020204" pitchFamily="34" charset="0"/>
              </a:rPr>
              <a:t>кръгова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биоикономика</a:t>
            </a:r>
            <a:r>
              <a:rPr lang="en-GB" sz="1800" dirty="0">
                <a:effectLst/>
                <a:latin typeface="Arial" panose="020B0604020202020204" pitchFamily="34" charset="0"/>
                <a:ea typeface="Arial" panose="020B0604020202020204" pitchFamily="34" charset="0"/>
              </a:rPr>
              <a:t>; (2) </a:t>
            </a:r>
            <a:r>
              <a:rPr lang="en-GB" sz="1800" dirty="0" err="1">
                <a:effectLst/>
                <a:latin typeface="Arial" panose="020B0604020202020204" pitchFamily="34" charset="0"/>
                <a:ea typeface="Arial" panose="020B0604020202020204" pitchFamily="34" charset="0"/>
              </a:rPr>
              <a:t>Подобряване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нашата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база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от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знания</a:t>
            </a:r>
            <a:r>
              <a:rPr lang="en-GB" sz="1800" dirty="0">
                <a:effectLst/>
                <a:latin typeface="Arial" panose="020B0604020202020204" pitchFamily="34" charset="0"/>
                <a:ea typeface="Arial" panose="020B0604020202020204" pitchFamily="34" charset="0"/>
              </a:rPr>
              <a:t> и </a:t>
            </a:r>
            <a:r>
              <a:rPr lang="en-GB" sz="1800" dirty="0" err="1">
                <a:effectLst/>
                <a:latin typeface="Arial" panose="020B0604020202020204" pitchFamily="34" charset="0"/>
                <a:ea typeface="Arial" panose="020B0604020202020204" pitchFamily="34" charset="0"/>
              </a:rPr>
              <a:t>разбиране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специфични</a:t>
            </a:r>
            <a:r>
              <a:rPr lang="en-GB" sz="1800" dirty="0">
                <a:effectLst/>
                <a:latin typeface="Arial" panose="020B0604020202020204" pitchFamily="34" charset="0"/>
                <a:ea typeface="Arial" panose="020B0604020202020204" pitchFamily="34" charset="0"/>
              </a:rPr>
              <a:t> области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биоикономиката</a:t>
            </a:r>
            <a:r>
              <a:rPr lang="en-GB" sz="1800" dirty="0">
                <a:effectLst/>
                <a:latin typeface="Arial" panose="020B0604020202020204" pitchFamily="34" charset="0"/>
                <a:ea typeface="Arial" panose="020B0604020202020204" pitchFamily="34" charset="0"/>
              </a:rPr>
              <a:t> чрез </a:t>
            </a:r>
            <a:r>
              <a:rPr lang="en-GB" sz="1800" dirty="0" err="1">
                <a:effectLst/>
                <a:latin typeface="Arial" panose="020B0604020202020204" pitchFamily="34" charset="0"/>
                <a:ea typeface="Arial" panose="020B0604020202020204" pitchFamily="34" charset="0"/>
              </a:rPr>
              <a:t>събиране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данни</a:t>
            </a:r>
            <a:r>
              <a:rPr lang="en-GB" sz="1800" dirty="0">
                <a:effectLst/>
                <a:latin typeface="Arial" panose="020B0604020202020204" pitchFamily="34" charset="0"/>
                <a:ea typeface="Arial" panose="020B0604020202020204" pitchFamily="34" charset="0"/>
              </a:rPr>
              <a:t> и </a:t>
            </a:r>
            <a:r>
              <a:rPr lang="en-GB" sz="1800" dirty="0" err="1">
                <a:effectLst/>
                <a:latin typeface="Arial" panose="020B0604020202020204" pitchFamily="34" charset="0"/>
                <a:ea typeface="Arial" panose="020B0604020202020204" pitchFamily="34" charset="0"/>
              </a:rPr>
              <a:t>осигуряване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по-добър</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достъп</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тях</a:t>
            </a:r>
            <a:r>
              <a:rPr lang="en-GB" sz="1800" dirty="0">
                <a:effectLst/>
                <a:latin typeface="Arial" panose="020B0604020202020204" pitchFamily="34" charset="0"/>
                <a:ea typeface="Arial" panose="020B0604020202020204" pitchFamily="34" charset="0"/>
              </a:rPr>
              <a:t> чрез </a:t>
            </a:r>
            <a:r>
              <a:rPr lang="en-GB" sz="1800" dirty="0" err="1">
                <a:effectLst/>
                <a:latin typeface="Arial" panose="020B0604020202020204" pitchFamily="34" charset="0"/>
                <a:ea typeface="Arial" panose="020B0604020202020204" pitchFamily="34" charset="0"/>
              </a:rPr>
              <a:t>Центъра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за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знания</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за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биоикономиката</a:t>
            </a:r>
            <a:r>
              <a:rPr lang="en-GB" sz="1800" dirty="0">
                <a:effectLst/>
                <a:latin typeface="Arial" panose="020B0604020202020204" pitchFamily="34" charset="0"/>
                <a:ea typeface="Arial" panose="020B0604020202020204" pitchFamily="34" charset="0"/>
              </a:rPr>
              <a:t>; (3) </a:t>
            </a:r>
            <a:r>
              <a:rPr lang="en-GB" sz="1800" dirty="0" err="1">
                <a:effectLst/>
                <a:latin typeface="Arial" panose="020B0604020202020204" pitchFamily="34" charset="0"/>
                <a:ea typeface="Arial" panose="020B0604020202020204" pitchFamily="34" charset="0"/>
              </a:rPr>
              <a:t>Предоставяне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насоки</a:t>
            </a:r>
            <a:r>
              <a:rPr lang="en-GB" sz="1800" dirty="0">
                <a:effectLst/>
                <a:latin typeface="Arial" panose="020B0604020202020204" pitchFamily="34" charset="0"/>
                <a:ea typeface="Arial" panose="020B0604020202020204" pitchFamily="34" charset="0"/>
              </a:rPr>
              <a:t> и </a:t>
            </a:r>
            <a:r>
              <a:rPr lang="en-GB" sz="1800" dirty="0" err="1">
                <a:effectLst/>
                <a:latin typeface="Arial" panose="020B0604020202020204" pitchFamily="34" charset="0"/>
                <a:ea typeface="Arial" panose="020B0604020202020204" pitchFamily="34" charset="0"/>
              </a:rPr>
              <a:t>насърчаване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добри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практики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за</a:t>
            </a:r>
            <a:r>
              <a:rPr lang="en-GB" sz="1800" dirty="0">
                <a:effectLst/>
                <a:latin typeface="Arial" panose="020B0604020202020204" pitchFamily="34" charset="0"/>
                <a:ea typeface="Arial" panose="020B0604020202020204" pitchFamily="34" charset="0"/>
              </a:rPr>
              <a:t> това </a:t>
            </a:r>
            <a:r>
              <a:rPr lang="en-GB" sz="1800" dirty="0" err="1">
                <a:effectLst/>
                <a:latin typeface="Arial" panose="020B0604020202020204" pitchFamily="34" charset="0"/>
                <a:ea typeface="Arial" panose="020B0604020202020204" pitchFamily="34" charset="0"/>
              </a:rPr>
              <a:t>как</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работи</a:t>
            </a:r>
            <a:r>
              <a:rPr lang="en-GB" sz="1800" dirty="0">
                <a:effectLst/>
                <a:latin typeface="Arial" panose="020B0604020202020204" pitchFamily="34" charset="0"/>
                <a:ea typeface="Arial" panose="020B0604020202020204" pitchFamily="34" charset="0"/>
              </a:rPr>
              <a:t> в </a:t>
            </a:r>
            <a:r>
              <a:rPr lang="en-GB" sz="1800" dirty="0" err="1">
                <a:effectLst/>
                <a:latin typeface="Arial" panose="020B0604020202020204" pitchFamily="34" charset="0"/>
                <a:ea typeface="Arial" panose="020B0604020202020204" pitchFamily="34" charset="0"/>
              </a:rPr>
              <a:t>биоикономиката</a:t>
            </a:r>
            <a:r>
              <a:rPr lang="en-GB" sz="1800" dirty="0">
                <a:effectLst/>
                <a:latin typeface="Arial" panose="020B0604020202020204" pitchFamily="34" charset="0"/>
                <a:ea typeface="Arial" panose="020B0604020202020204" pitchFamily="34" charset="0"/>
              </a:rPr>
              <a:t> в </a:t>
            </a:r>
            <a:r>
              <a:rPr lang="en-GB" sz="1800" dirty="0" err="1">
                <a:effectLst/>
                <a:latin typeface="Arial" panose="020B0604020202020204" pitchFamily="34" charset="0"/>
                <a:ea typeface="Arial" panose="020B0604020202020204" pitchFamily="34" charset="0"/>
              </a:rPr>
              <a:t>безопасни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екологични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граници</a:t>
            </a:r>
            <a:r>
              <a:rPr lang="en-GB" sz="1800" dirty="0">
                <a:effectLst/>
                <a:latin typeface="Arial" panose="020B0604020202020204" pitchFamily="34" charset="0"/>
                <a:ea typeface="Arial" panose="020B0604020202020204" pitchFamily="34" charset="0"/>
              </a:rPr>
              <a:t>.</a:t>
            </a:r>
            <a:endParaRPr lang="bg-BG" sz="1800" dirty="0">
              <a:effectLst/>
              <a:latin typeface="Times New Roman" panose="02020603050405020304" pitchFamily="18" charset="0"/>
              <a:ea typeface="Arial" panose="020B0604020202020204" pitchFamily="34" charset="0"/>
            </a:endParaRPr>
          </a:p>
          <a:p>
            <a:pPr marL="18415" indent="-18415" algn="just"/>
            <a:r>
              <a:rPr lang="en-GB" sz="1800" dirty="0" err="1">
                <a:effectLst/>
                <a:latin typeface="Arial" panose="020B0604020202020204" pitchFamily="34" charset="0"/>
                <a:ea typeface="Arial" panose="020B0604020202020204" pitchFamily="34" charset="0"/>
              </a:rPr>
              <a:t>Обяснете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че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тези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мерки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биха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помогнали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за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предотвратяване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достигане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екологични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граници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тъй</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като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помагат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за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образованието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хората</a:t>
            </a:r>
            <a:r>
              <a:rPr lang="en-GB" sz="1800" dirty="0">
                <a:effectLst/>
                <a:latin typeface="Arial" panose="020B0604020202020204" pitchFamily="34" charset="0"/>
                <a:ea typeface="Arial" panose="020B0604020202020204" pitchFamily="34" charset="0"/>
              </a:rPr>
              <a:t> и насърчават </a:t>
            </a:r>
            <a:r>
              <a:rPr lang="en-GB" sz="1800" dirty="0" err="1">
                <a:effectLst/>
                <a:latin typeface="Arial" panose="020B0604020202020204" pitchFamily="34" charset="0"/>
                <a:ea typeface="Arial" panose="020B0604020202020204" pitchFamily="34" charset="0"/>
              </a:rPr>
              <a:t>ефективни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практики</a:t>
            </a:r>
            <a:r>
              <a:rPr lang="en-GB" sz="1800" dirty="0">
                <a:effectLst/>
                <a:latin typeface="Arial" panose="020B0604020202020204" pitchFamily="34" charset="0"/>
                <a:ea typeface="Arial" panose="020B0604020202020204" pitchFamily="34" charset="0"/>
              </a:rPr>
              <a:t>. </a:t>
            </a:r>
            <a:endParaRPr lang="bg-BG" sz="1800" dirty="0">
              <a:effectLst/>
              <a:latin typeface="Times New Roman" panose="02020603050405020304" pitchFamily="18" charset="0"/>
              <a:ea typeface="Arial" panose="020B0604020202020204" pitchFamily="34" charset="0"/>
            </a:endParaRPr>
          </a:p>
          <a:p>
            <a:r>
              <a:rPr lang="en-GB" sz="1800" b="1" dirty="0">
                <a:effectLst/>
                <a:latin typeface="Arial" panose="020B0604020202020204" pitchFamily="34" charset="0"/>
                <a:ea typeface="Arial" panose="020B0604020202020204" pitchFamily="34" charset="0"/>
              </a:rPr>
              <a:t>Допълнителна </a:t>
            </a:r>
            <a:r>
              <a:rPr lang="en-GB" sz="1800" b="1" dirty="0" err="1">
                <a:effectLst/>
                <a:latin typeface="Arial" panose="020B0604020202020204" pitchFamily="34" charset="0"/>
                <a:ea typeface="Arial" panose="020B0604020202020204" pitchFamily="34" charset="0"/>
              </a:rPr>
              <a:t>информация</a:t>
            </a:r>
            <a:r>
              <a:rPr lang="en-GB" sz="1800" b="1" dirty="0">
                <a:effectLst/>
                <a:latin typeface="Arial" panose="020B0604020202020204" pitchFamily="34" charset="0"/>
                <a:ea typeface="Arial" panose="020B0604020202020204" pitchFamily="34" charset="0"/>
              </a:rPr>
              <a:t> </a:t>
            </a:r>
            <a:r>
              <a:rPr lang="en-GB" sz="1800" b="1" dirty="0" err="1">
                <a:effectLst/>
                <a:latin typeface="Arial" panose="020B0604020202020204" pitchFamily="34" charset="0"/>
                <a:ea typeface="Arial" panose="020B0604020202020204" pitchFamily="34" charset="0"/>
              </a:rPr>
              <a:t>на</a:t>
            </a:r>
            <a:r>
              <a:rPr lang="en-GB" sz="1800" b="1" dirty="0">
                <a:effectLst/>
                <a:latin typeface="Arial" panose="020B0604020202020204" pitchFamily="34" charset="0"/>
                <a:ea typeface="Arial" panose="020B0604020202020204" pitchFamily="34" charset="0"/>
              </a:rPr>
              <a:t>:</a:t>
            </a:r>
            <a:r>
              <a:rPr lang="en-GB" sz="1800" dirty="0">
                <a:effectLst/>
                <a:latin typeface="Arial" panose="020B0604020202020204" pitchFamily="34" charset="0"/>
                <a:ea typeface="Arial" panose="020B0604020202020204" pitchFamily="34" charset="0"/>
              </a:rPr>
              <a:t> </a:t>
            </a:r>
            <a:r>
              <a:rPr lang="en-GB" sz="1800" dirty="0">
                <a:solidFill>
                  <a:srgbClr val="3D8400"/>
                </a:solidFill>
                <a:effectLst/>
                <a:latin typeface="Arial" panose="020B0604020202020204" pitchFamily="34" charset="0"/>
                <a:ea typeface="Arial" panose="020B0604020202020204" pitchFamily="34" charset="0"/>
                <a:hlinkClick r:id="rId3"/>
              </a:rPr>
              <a:t>https://ec.europa.eu/commission/news/new-bioeconomy-strategy-sustainable-europe-2018-oct-11-0_en</a:t>
            </a:r>
            <a:endParaRPr lang="en-GB"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22</a:t>
            </a:fld>
            <a:endParaRPr lang="de-DE"/>
          </a:p>
        </p:txBody>
      </p:sp>
    </p:spTree>
    <p:extLst>
      <p:ext uri="{BB962C8B-B14F-4D97-AF65-F5344CB8AC3E}">
        <p14:creationId xmlns:p14="http://schemas.microsoft.com/office/powerpoint/2010/main" val="259236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415" indent="-18415" algn="just"/>
            <a:r>
              <a:rPr lang="de-DE" sz="1800" b="1" dirty="0" err="1">
                <a:effectLst/>
                <a:latin typeface="Arial" panose="020B0604020202020204" pitchFamily="34" charset="0"/>
                <a:ea typeface="Arial" panose="020B0604020202020204" pitchFamily="34" charset="0"/>
              </a:rPr>
              <a:t>Бележки</a:t>
            </a:r>
            <a:r>
              <a:rPr lang="de-DE" sz="1800" b="1" dirty="0">
                <a:effectLst/>
                <a:latin typeface="Arial" panose="020B0604020202020204" pitchFamily="34" charset="0"/>
                <a:ea typeface="Arial" panose="020B0604020202020204" pitchFamily="34" charset="0"/>
              </a:rPr>
              <a:t> </a:t>
            </a:r>
            <a:r>
              <a:rPr lang="de-DE" sz="1800" b="1" dirty="0" err="1">
                <a:effectLst/>
                <a:latin typeface="Arial" panose="020B0604020202020204" pitchFamily="34" charset="0"/>
                <a:ea typeface="Arial" panose="020B0604020202020204" pitchFamily="34" charset="0"/>
              </a:rPr>
              <a:t>към</a:t>
            </a:r>
            <a:r>
              <a:rPr lang="de-DE" sz="1800" b="1" dirty="0">
                <a:effectLst/>
                <a:latin typeface="Arial" panose="020B0604020202020204" pitchFamily="34" charset="0"/>
                <a:ea typeface="Arial" panose="020B0604020202020204" pitchFamily="34" charset="0"/>
              </a:rPr>
              <a:t> </a:t>
            </a:r>
            <a:r>
              <a:rPr lang="de-DE" sz="1800" b="1" dirty="0" err="1">
                <a:effectLst/>
                <a:latin typeface="Arial" panose="020B0604020202020204" pitchFamily="34" charset="0"/>
                <a:ea typeface="Arial" panose="020B0604020202020204" pitchFamily="34" charset="0"/>
              </a:rPr>
              <a:t>учителя</a:t>
            </a:r>
            <a:r>
              <a:rPr lang="de-DE" sz="1800" dirty="0">
                <a:effectLst/>
                <a:latin typeface="Arial" panose="020B0604020202020204" pitchFamily="34" charset="0"/>
                <a:ea typeface="Arial" panose="020B0604020202020204" pitchFamily="34" charset="0"/>
              </a:rPr>
              <a:t>:</a:t>
            </a:r>
            <a:r>
              <a:rPr lang="de-DE" sz="1800" b="1"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Обяснете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че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иновациите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изключително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важни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когато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обмисля</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как</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човешката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популация</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остане</a:t>
            </a:r>
            <a:r>
              <a:rPr lang="en-GB" sz="1800" dirty="0">
                <a:effectLst/>
                <a:latin typeface="Arial" panose="020B0604020202020204" pitchFamily="34" charset="0"/>
                <a:ea typeface="Arial" panose="020B0604020202020204" pitchFamily="34" charset="0"/>
              </a:rPr>
              <a:t> в </a:t>
            </a:r>
            <a:r>
              <a:rPr lang="en-GB" sz="1800" dirty="0" err="1">
                <a:effectLst/>
                <a:latin typeface="Arial" panose="020B0604020202020204" pitchFamily="34" charset="0"/>
                <a:ea typeface="Arial" panose="020B0604020202020204" pitchFamily="34" charset="0"/>
              </a:rPr>
              <a:t>екологичните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граници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Продуктите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които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могат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използват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отново</a:t>
            </a:r>
            <a:r>
              <a:rPr lang="en-GB" sz="1800" dirty="0">
                <a:effectLst/>
                <a:latin typeface="Arial" panose="020B0604020202020204" pitchFamily="34" charset="0"/>
                <a:ea typeface="Arial" panose="020B0604020202020204" pitchFamily="34" charset="0"/>
              </a:rPr>
              <a:t> и </a:t>
            </a:r>
            <a:r>
              <a:rPr lang="en-GB" sz="1800" dirty="0" err="1">
                <a:effectLst/>
                <a:latin typeface="Arial" panose="020B0604020202020204" pitchFamily="34" charset="0"/>
                <a:ea typeface="Arial" panose="020B0604020202020204" pitchFamily="34" charset="0"/>
              </a:rPr>
              <a:t>отново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често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от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отпадъци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изключително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устойчиви</a:t>
            </a:r>
            <a:r>
              <a:rPr lang="en-GB" sz="1800" dirty="0">
                <a:effectLst/>
                <a:latin typeface="Arial" panose="020B0604020202020204" pitchFamily="34" charset="0"/>
                <a:ea typeface="Arial" panose="020B0604020202020204" pitchFamily="34" charset="0"/>
              </a:rPr>
              <a:t> и </a:t>
            </a:r>
            <a:r>
              <a:rPr lang="en-GB" sz="1800" dirty="0" err="1">
                <a:effectLst/>
                <a:latin typeface="Arial" panose="020B0604020202020204" pitchFamily="34" charset="0"/>
                <a:ea typeface="Arial" panose="020B0604020202020204" pitchFamily="34" charset="0"/>
              </a:rPr>
              <a:t>избягват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изчерпването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ресурсите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могат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бъдат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известни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като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биопродукти</a:t>
            </a:r>
            <a:r>
              <a:rPr lang="en-GB" sz="1800" dirty="0">
                <a:effectLst/>
                <a:latin typeface="Arial" panose="020B0604020202020204" pitchFamily="34" charset="0"/>
                <a:ea typeface="Arial" panose="020B0604020202020204" pitchFamily="34" charset="0"/>
              </a:rPr>
              <a:t>.</a:t>
            </a:r>
            <a:endParaRPr lang="bg-BG" sz="1800" dirty="0">
              <a:effectLst/>
              <a:latin typeface="Times New Roman" panose="02020603050405020304" pitchFamily="18" charset="0"/>
              <a:ea typeface="Arial" panose="020B0604020202020204" pitchFamily="34" charset="0"/>
            </a:endParaRP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23</a:t>
            </a:fld>
            <a:endParaRPr lang="de-DE"/>
          </a:p>
        </p:txBody>
      </p:sp>
    </p:spTree>
    <p:extLst>
      <p:ext uri="{BB962C8B-B14F-4D97-AF65-F5344CB8AC3E}">
        <p14:creationId xmlns:p14="http://schemas.microsoft.com/office/powerpoint/2010/main" val="4210315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8415" indent="-18415"/>
            <a:r>
              <a:rPr lang="de-DE" sz="1800" b="1" dirty="0" err="1">
                <a:effectLst/>
                <a:latin typeface="Arial" panose="020B0604020202020204" pitchFamily="34" charset="0"/>
                <a:ea typeface="Arial" panose="020B0604020202020204" pitchFamily="34" charset="0"/>
              </a:rPr>
              <a:t>Бележки</a:t>
            </a:r>
            <a:r>
              <a:rPr lang="de-DE" sz="1800" b="1" dirty="0">
                <a:effectLst/>
                <a:latin typeface="Arial" panose="020B0604020202020204" pitchFamily="34" charset="0"/>
                <a:ea typeface="Arial" panose="020B0604020202020204" pitchFamily="34" charset="0"/>
              </a:rPr>
              <a:t> </a:t>
            </a:r>
            <a:r>
              <a:rPr lang="de-DE" sz="1800" b="1" dirty="0" err="1">
                <a:effectLst/>
                <a:latin typeface="Arial" panose="020B0604020202020204" pitchFamily="34" charset="0"/>
                <a:ea typeface="Arial" panose="020B0604020202020204" pitchFamily="34" charset="0"/>
              </a:rPr>
              <a:t>към</a:t>
            </a:r>
            <a:r>
              <a:rPr lang="de-DE" sz="1800" b="1" dirty="0">
                <a:effectLst/>
                <a:latin typeface="Arial" panose="020B0604020202020204" pitchFamily="34" charset="0"/>
                <a:ea typeface="Arial" panose="020B0604020202020204" pitchFamily="34" charset="0"/>
              </a:rPr>
              <a:t> </a:t>
            </a:r>
            <a:r>
              <a:rPr lang="de-DE" sz="1800" b="1" dirty="0" err="1">
                <a:effectLst/>
                <a:latin typeface="Arial" panose="020B0604020202020204" pitchFamily="34" charset="0"/>
                <a:ea typeface="Arial" panose="020B0604020202020204" pitchFamily="34" charset="0"/>
              </a:rPr>
              <a:t>учителя</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Попитайте</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участниците</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дали</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имат</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представа</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от</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какво</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са</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направени</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тези</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два</a:t>
            </a:r>
            <a:r>
              <a:rPr lang="de-DE" sz="1800" dirty="0">
                <a:effectLst/>
                <a:latin typeface="Arial" panose="020B0604020202020204" pitchFamily="34" charset="0"/>
                <a:ea typeface="Arial" panose="020B0604020202020204" pitchFamily="34" charset="0"/>
              </a:rPr>
              <a:t> </a:t>
            </a:r>
            <a:r>
              <a:rPr lang="de-DE" sz="1800" dirty="0" err="1">
                <a:effectLst/>
                <a:latin typeface="Arial" panose="020B0604020202020204" pitchFamily="34" charset="0"/>
                <a:ea typeface="Arial" panose="020B0604020202020204" pitchFamily="34" charset="0"/>
              </a:rPr>
              <a:t>предмета</a:t>
            </a:r>
            <a:r>
              <a:rPr lang="de-DE" sz="1800" dirty="0">
                <a:effectLst/>
                <a:latin typeface="Arial" panose="020B0604020202020204" pitchFamily="34" charset="0"/>
                <a:ea typeface="Arial" panose="020B0604020202020204" pitchFamily="34" charset="0"/>
              </a:rPr>
              <a:t>. </a:t>
            </a:r>
            <a:endParaRPr lang="bg-BG" sz="1800" dirty="0">
              <a:effectLst/>
              <a:latin typeface="Times New Roman" panose="02020603050405020304" pitchFamily="18" charset="0"/>
              <a:ea typeface="Arial" panose="020B0604020202020204" pitchFamily="34" charset="0"/>
            </a:endParaRPr>
          </a:p>
          <a:p>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24</a:t>
            </a:fld>
            <a:endParaRPr lang="de-DE"/>
          </a:p>
        </p:txBody>
      </p:sp>
    </p:spTree>
    <p:extLst>
      <p:ext uri="{BB962C8B-B14F-4D97-AF65-F5344CB8AC3E}">
        <p14:creationId xmlns:p14="http://schemas.microsoft.com/office/powerpoint/2010/main" val="30437838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800" b="1" dirty="0" err="1">
                <a:effectLst/>
                <a:latin typeface="Arial" panose="020B0604020202020204" pitchFamily="34" charset="0"/>
                <a:ea typeface="Arial" panose="020B0604020202020204" pitchFamily="34" charset="0"/>
              </a:rPr>
              <a:t>Бележки</a:t>
            </a:r>
            <a:r>
              <a:rPr lang="en-GB" sz="1800" b="1" dirty="0">
                <a:effectLst/>
                <a:latin typeface="Arial" panose="020B0604020202020204" pitchFamily="34" charset="0"/>
                <a:ea typeface="Arial" panose="020B0604020202020204" pitchFamily="34" charset="0"/>
              </a:rPr>
              <a:t> </a:t>
            </a:r>
            <a:r>
              <a:rPr lang="en-GB" sz="1800" b="1" dirty="0" err="1">
                <a:effectLst/>
                <a:latin typeface="Arial" panose="020B0604020202020204" pitchFamily="34" charset="0"/>
                <a:ea typeface="Arial" panose="020B0604020202020204" pitchFamily="34" charset="0"/>
              </a:rPr>
              <a:t>към</a:t>
            </a:r>
            <a:r>
              <a:rPr lang="en-GB" sz="1800" b="1" dirty="0">
                <a:effectLst/>
                <a:latin typeface="Arial" panose="020B0604020202020204" pitchFamily="34" charset="0"/>
                <a:ea typeface="Arial" panose="020B0604020202020204" pitchFamily="34" charset="0"/>
              </a:rPr>
              <a:t> </a:t>
            </a:r>
            <a:r>
              <a:rPr lang="en-GB" sz="1800" b="1" dirty="0" err="1">
                <a:effectLst/>
                <a:latin typeface="Arial" panose="020B0604020202020204" pitchFamily="34" charset="0"/>
                <a:ea typeface="Arial" panose="020B0604020202020204" pitchFamily="34" charset="0"/>
              </a:rPr>
              <a:t>учителя</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Споменете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че</a:t>
            </a:r>
            <a:r>
              <a:rPr lang="en-GB" sz="1800" dirty="0">
                <a:effectLst/>
                <a:latin typeface="Arial" panose="020B0604020202020204" pitchFamily="34" charset="0"/>
                <a:ea typeface="Arial" panose="020B0604020202020204" pitchFamily="34" charset="0"/>
              </a:rPr>
              <a:t> това е </a:t>
            </a:r>
            <a:r>
              <a:rPr lang="en-GB" sz="1800" dirty="0" err="1">
                <a:effectLst/>
                <a:latin typeface="Arial" panose="020B0604020202020204" pitchFamily="34" charset="0"/>
                <a:ea typeface="Arial" panose="020B0604020202020204" pitchFamily="34" charset="0"/>
              </a:rPr>
              <a:t>всичко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за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което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трябва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говори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днес</a:t>
            </a:r>
            <a:r>
              <a:rPr lang="en-GB" sz="1800" dirty="0">
                <a:effectLst/>
                <a:latin typeface="Arial" panose="020B0604020202020204" pitchFamily="34" charset="0"/>
                <a:ea typeface="Arial" panose="020B0604020202020204" pitchFamily="34" charset="0"/>
              </a:rPr>
              <a:t>.</a:t>
            </a:r>
            <a:endParaRPr lang="en-GB" sz="1200" i="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25</a:t>
            </a:fld>
            <a:endParaRPr lang="de-DE"/>
          </a:p>
        </p:txBody>
      </p:sp>
    </p:spTree>
    <p:extLst>
      <p:ext uri="{BB962C8B-B14F-4D97-AF65-F5344CB8AC3E}">
        <p14:creationId xmlns:p14="http://schemas.microsoft.com/office/powerpoint/2010/main" val="4030729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err="1">
                <a:effectLst/>
                <a:latin typeface="Arial" panose="020B0604020202020204" pitchFamily="34" charset="0"/>
                <a:ea typeface="Arial" panose="020B0604020202020204" pitchFamily="34" charset="0"/>
              </a:rPr>
              <a:t>Бележки</a:t>
            </a:r>
            <a:r>
              <a:rPr lang="en-GB" sz="1800" b="1" dirty="0">
                <a:effectLst/>
                <a:latin typeface="Arial" panose="020B0604020202020204" pitchFamily="34" charset="0"/>
                <a:ea typeface="Arial" panose="020B0604020202020204" pitchFamily="34" charset="0"/>
              </a:rPr>
              <a:t> </a:t>
            </a:r>
            <a:r>
              <a:rPr lang="en-GB" sz="1800" b="1" dirty="0" err="1">
                <a:effectLst/>
                <a:latin typeface="Arial" panose="020B0604020202020204" pitchFamily="34" charset="0"/>
                <a:ea typeface="Arial" panose="020B0604020202020204" pitchFamily="34" charset="0"/>
              </a:rPr>
              <a:t>към</a:t>
            </a:r>
            <a:r>
              <a:rPr lang="en-GB" sz="1800" b="1" dirty="0">
                <a:effectLst/>
                <a:latin typeface="Arial" panose="020B0604020202020204" pitchFamily="34" charset="0"/>
                <a:ea typeface="Arial" panose="020B0604020202020204" pitchFamily="34" charset="0"/>
              </a:rPr>
              <a:t> </a:t>
            </a:r>
            <a:r>
              <a:rPr lang="en-GB" sz="1800" b="1" dirty="0" err="1">
                <a:effectLst/>
                <a:latin typeface="Arial" panose="020B0604020202020204" pitchFamily="34" charset="0"/>
                <a:ea typeface="Arial" panose="020B0604020202020204" pitchFamily="34" charset="0"/>
              </a:rPr>
              <a:t>учителя</a:t>
            </a:r>
            <a:r>
              <a:rPr lang="en-GB" sz="1800" dirty="0">
                <a:effectLst/>
                <a:latin typeface="Arial" panose="020B0604020202020204" pitchFamily="34" charset="0"/>
                <a:ea typeface="Arial" panose="020B0604020202020204" pitchFamily="34" charset="0"/>
              </a:rPr>
              <a:t>: Това е </a:t>
            </a:r>
            <a:r>
              <a:rPr lang="en-GB" sz="1800" dirty="0" err="1">
                <a:effectLst/>
                <a:latin typeface="Arial" panose="020B0604020202020204" pitchFamily="34" charset="0"/>
                <a:ea typeface="Arial" panose="020B0604020202020204" pitchFamily="34" charset="0"/>
              </a:rPr>
              <a:t>слайд</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който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обобщава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основните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точки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Power point. </a:t>
            </a:r>
            <a:r>
              <a:rPr lang="en-GB" sz="1800" dirty="0" err="1">
                <a:effectLst/>
                <a:latin typeface="Arial" panose="020B0604020202020204" pitchFamily="34" charset="0"/>
                <a:ea typeface="Arial" panose="020B0604020202020204" pitchFamily="34" charset="0"/>
              </a:rPr>
              <a:t>Обяснете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че</a:t>
            </a:r>
            <a:r>
              <a:rPr lang="en-GB" sz="1800" dirty="0">
                <a:effectLst/>
                <a:latin typeface="Arial" panose="020B0604020202020204" pitchFamily="34" charset="0"/>
                <a:ea typeface="Arial" panose="020B0604020202020204" pitchFamily="34" charset="0"/>
              </a:rPr>
              <a:t> (1) </a:t>
            </a:r>
            <a:r>
              <a:rPr lang="en-GB" sz="1800" dirty="0" err="1">
                <a:effectLst/>
                <a:latin typeface="Arial" panose="020B0604020202020204" pitchFamily="34" charset="0"/>
                <a:ea typeface="Arial" panose="020B0604020202020204" pitchFamily="34" charset="0"/>
              </a:rPr>
              <a:t>Устойчивостта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трябва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бъде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свързана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със</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запазване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ресурси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за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бъдещите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поколения</a:t>
            </a:r>
            <a:r>
              <a:rPr lang="en-GB" sz="1800" dirty="0">
                <a:effectLst/>
                <a:latin typeface="Arial" panose="020B0604020202020204" pitchFamily="34" charset="0"/>
                <a:ea typeface="Arial" panose="020B0604020202020204" pitchFamily="34" charset="0"/>
              </a:rPr>
              <a:t> и </a:t>
            </a:r>
            <a:r>
              <a:rPr lang="en-GB" sz="1800" dirty="0" err="1">
                <a:effectLst/>
                <a:latin typeface="Arial" panose="020B0604020202020204" pitchFamily="34" charset="0"/>
                <a:ea typeface="Arial" panose="020B0604020202020204" pitchFamily="34" charset="0"/>
              </a:rPr>
              <a:t>социална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справедливост</a:t>
            </a:r>
            <a:r>
              <a:rPr lang="en-GB" sz="1800" dirty="0">
                <a:effectLst/>
                <a:latin typeface="Arial" panose="020B0604020202020204" pitchFamily="34" charset="0"/>
                <a:ea typeface="Arial" panose="020B0604020202020204" pitchFamily="34" charset="0"/>
              </a:rPr>
              <a:t>. (2) </a:t>
            </a:r>
            <a:r>
              <a:rPr lang="en-GB" sz="1800" dirty="0" err="1">
                <a:effectLst/>
                <a:latin typeface="Arial" panose="020B0604020202020204" pitchFamily="34" charset="0"/>
                <a:ea typeface="Arial" panose="020B0604020202020204" pitchFamily="34" charset="0"/>
              </a:rPr>
              <a:t>Съществуват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много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въпроси</a:t>
            </a:r>
            <a:r>
              <a:rPr lang="en-GB" sz="1800" dirty="0">
                <a:effectLst/>
                <a:latin typeface="Arial" panose="020B0604020202020204" pitchFamily="34" charset="0"/>
                <a:ea typeface="Arial" panose="020B0604020202020204" pitchFamily="34" charset="0"/>
              </a:rPr>
              <a:t> и </a:t>
            </a:r>
            <a:r>
              <a:rPr lang="en-GB" sz="1800" dirty="0" err="1">
                <a:effectLst/>
                <a:latin typeface="Arial" panose="020B0604020202020204" pitchFamily="34" charset="0"/>
                <a:ea typeface="Arial" panose="020B0604020202020204" pitchFamily="34" charset="0"/>
              </a:rPr>
              <a:t>концепции</a:t>
            </a:r>
            <a:r>
              <a:rPr lang="en-GB" sz="1800" dirty="0">
                <a:effectLst/>
                <a:latin typeface="Arial" panose="020B0604020202020204" pitchFamily="34" charset="0"/>
                <a:ea typeface="Arial" panose="020B0604020202020204" pitchFamily="34" charset="0"/>
              </a:rPr>
              <a:t> около </a:t>
            </a:r>
            <a:r>
              <a:rPr lang="en-GB" sz="1800" dirty="0" err="1">
                <a:effectLst/>
                <a:latin typeface="Arial" panose="020B0604020202020204" pitchFamily="34" charset="0"/>
                <a:ea typeface="Arial" panose="020B0604020202020204" pitchFamily="34" charset="0"/>
              </a:rPr>
              <a:t>устойчивостта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като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например</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слаба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устойчивост</a:t>
            </a:r>
            <a:r>
              <a:rPr lang="en-GB" sz="1800" dirty="0">
                <a:effectLst/>
                <a:latin typeface="Arial" panose="020B0604020202020204" pitchFamily="34" charset="0"/>
                <a:ea typeface="Arial" panose="020B0604020202020204" pitchFamily="34" charset="0"/>
              </a:rPr>
              <a:t> / </a:t>
            </a:r>
            <a:r>
              <a:rPr lang="en-GB" sz="1800" dirty="0" err="1">
                <a:effectLst/>
                <a:latin typeface="Arial" panose="020B0604020202020204" pitchFamily="34" charset="0"/>
                <a:ea typeface="Arial" panose="020B0604020202020204" pitchFamily="34" charset="0"/>
              </a:rPr>
              <a:t>силна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устойчивост</a:t>
            </a:r>
            <a:r>
              <a:rPr lang="en-GB" sz="1800" dirty="0">
                <a:effectLst/>
                <a:latin typeface="Arial" panose="020B0604020202020204" pitchFamily="34" charset="0"/>
                <a:ea typeface="Arial" panose="020B0604020202020204" pitchFamily="34" charset="0"/>
              </a:rPr>
              <a:t> / </a:t>
            </a:r>
            <a:r>
              <a:rPr lang="en-GB" sz="1800" dirty="0" err="1">
                <a:effectLst/>
                <a:latin typeface="Arial" panose="020B0604020202020204" pitchFamily="34" charset="0"/>
                <a:ea typeface="Arial" panose="020B0604020202020204" pitchFamily="34" charset="0"/>
              </a:rPr>
              <a:t>трагедията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общите</a:t>
            </a:r>
            <a:r>
              <a:rPr lang="en-GB" sz="1800" dirty="0">
                <a:effectLst/>
                <a:latin typeface="Arial" panose="020B0604020202020204" pitchFamily="34" charset="0"/>
                <a:ea typeface="Arial" panose="020B0604020202020204" pitchFamily="34" charset="0"/>
              </a:rPr>
              <a:t> </a:t>
            </a:r>
            <a:r>
              <a:rPr lang="bg-BG" sz="1800" dirty="0">
                <a:effectLst/>
                <a:latin typeface="Arial" panose="020B0604020202020204" pitchFamily="34" charset="0"/>
                <a:ea typeface="Arial" panose="020B0604020202020204" pitchFamily="34" charset="0"/>
              </a:rPr>
              <a:t>блага</a:t>
            </a:r>
            <a:r>
              <a:rPr lang="en-GB" sz="1800" dirty="0">
                <a:effectLst/>
                <a:latin typeface="Arial" panose="020B0604020202020204" pitchFamily="34" charset="0"/>
                <a:ea typeface="Arial" panose="020B0604020202020204" pitchFamily="34" charset="0"/>
              </a:rPr>
              <a:t> / </a:t>
            </a:r>
            <a:r>
              <a:rPr lang="en-GB" sz="1800" dirty="0" err="1">
                <a:effectLst/>
                <a:latin typeface="Arial" panose="020B0604020202020204" pitchFamily="34" charset="0"/>
                <a:ea typeface="Arial" panose="020B0604020202020204" pitchFamily="34" charset="0"/>
              </a:rPr>
              <a:t>проблемът</a:t>
            </a:r>
            <a:r>
              <a:rPr lang="en-GB" sz="1800" dirty="0">
                <a:effectLst/>
                <a:latin typeface="Arial" panose="020B0604020202020204" pitchFamily="34" charset="0"/>
                <a:ea typeface="Arial" panose="020B0604020202020204" pitchFamily="34" charset="0"/>
              </a:rPr>
              <a:t> с </a:t>
            </a:r>
            <a:r>
              <a:rPr lang="en-GB" sz="1800" dirty="0" err="1">
                <a:effectLst/>
                <a:latin typeface="Arial" panose="020B0604020202020204" pitchFamily="34" charset="0"/>
                <a:ea typeface="Arial" panose="020B0604020202020204" pitchFamily="34" charset="0"/>
              </a:rPr>
              <a:t>устойчивостта</a:t>
            </a:r>
            <a:r>
              <a:rPr lang="en-GB" sz="1800" dirty="0">
                <a:effectLst/>
                <a:latin typeface="Arial" panose="020B0604020202020204" pitchFamily="34" charset="0"/>
                <a:ea typeface="Arial" panose="020B0604020202020204" pitchFamily="34" charset="0"/>
              </a:rPr>
              <a:t>. (3) </a:t>
            </a:r>
            <a:r>
              <a:rPr lang="en-GB" sz="1800" dirty="0" err="1">
                <a:effectLst/>
                <a:latin typeface="Arial" panose="020B0604020202020204" pitchFamily="34" charset="0"/>
                <a:ea typeface="Arial" panose="020B0604020202020204" pitchFamily="34" charset="0"/>
              </a:rPr>
              <a:t>Тъй</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като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човешката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популация</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продължава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нараства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съществува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риск</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достигнем</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нашите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екологични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граници</a:t>
            </a:r>
            <a:r>
              <a:rPr lang="en-GB" sz="1800" dirty="0">
                <a:effectLst/>
                <a:latin typeface="Arial" panose="020B0604020202020204" pitchFamily="34" charset="0"/>
                <a:ea typeface="Arial" panose="020B0604020202020204" pitchFamily="34" charset="0"/>
              </a:rPr>
              <a:t> (4) </a:t>
            </a:r>
            <a:r>
              <a:rPr lang="en-GB" sz="1800" dirty="0" err="1">
                <a:effectLst/>
                <a:latin typeface="Arial" panose="020B0604020202020204" pitchFamily="34" charset="0"/>
                <a:ea typeface="Arial" panose="020B0604020202020204" pitchFamily="34" charset="0"/>
              </a:rPr>
              <a:t>Иновациите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като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биопродукти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един</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от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начините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който</a:t>
            </a:r>
            <a:r>
              <a:rPr lang="en-GB" sz="1800" dirty="0">
                <a:effectLst/>
                <a:latin typeface="Arial" panose="020B0604020202020204" pitchFamily="34" charset="0"/>
                <a:ea typeface="Arial" panose="020B0604020202020204" pitchFamily="34" charset="0"/>
              </a:rPr>
              <a:t> можем </a:t>
            </a:r>
            <a:r>
              <a:rPr lang="en-GB" sz="1800" dirty="0" err="1">
                <a:effectLst/>
                <a:latin typeface="Arial" panose="020B0604020202020204" pitchFamily="34" charset="0"/>
                <a:ea typeface="Arial" panose="020B0604020202020204" pitchFamily="34" charset="0"/>
              </a:rPr>
              <a:t>да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опитаме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преборим</a:t>
            </a:r>
            <a:r>
              <a:rPr lang="en-GB" sz="1800" dirty="0">
                <a:effectLst/>
                <a:latin typeface="Arial" panose="020B0604020202020204" pitchFamily="34" charset="0"/>
                <a:ea typeface="Arial" panose="020B0604020202020204" pitchFamily="34" charset="0"/>
              </a:rPr>
              <a:t> с </a:t>
            </a:r>
            <a:r>
              <a:rPr lang="en-GB" sz="1800" dirty="0" err="1">
                <a:effectLst/>
                <a:latin typeface="Arial" panose="020B0604020202020204" pitchFamily="34" charset="0"/>
                <a:ea typeface="Arial" panose="020B0604020202020204" pitchFamily="34" charset="0"/>
              </a:rPr>
              <a:t>този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проблем</a:t>
            </a:r>
            <a:r>
              <a:rPr lang="en-GB" sz="1800" dirty="0">
                <a:effectLst/>
                <a:latin typeface="Arial" panose="020B0604020202020204" pitchFamily="34" charset="0"/>
                <a:ea typeface="Arial" panose="020B0604020202020204" pitchFamily="34" charset="0"/>
              </a:rPr>
              <a:t>.</a:t>
            </a:r>
            <a:endParaRPr lang="en-GB" sz="1200" i="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26</a:t>
            </a:fld>
            <a:endParaRPr lang="de-DE"/>
          </a:p>
        </p:txBody>
      </p:sp>
    </p:spTree>
    <p:extLst>
      <p:ext uri="{BB962C8B-B14F-4D97-AF65-F5344CB8AC3E}">
        <p14:creationId xmlns:p14="http://schemas.microsoft.com/office/powerpoint/2010/main" val="29581035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508000"/>
            <a:ext cx="5486400" cy="3086100"/>
          </a:xfrm>
        </p:spPr>
      </p:sp>
      <p:sp>
        <p:nvSpPr>
          <p:cNvPr id="3" name="Notizenplatzhalter 2"/>
          <p:cNvSpPr>
            <a:spLocks noGrp="1"/>
          </p:cNvSpPr>
          <p:nvPr>
            <p:ph type="body" idx="1"/>
          </p:nvPr>
        </p:nvSpPr>
        <p:spPr/>
        <p:txBody>
          <a:bodyPr/>
          <a:lstStyle/>
          <a:p>
            <a:r>
              <a:rPr lang="en-GB" sz="1800" dirty="0" err="1">
                <a:effectLst/>
                <a:latin typeface="Arial" panose="020B0604020202020204" pitchFamily="34" charset="0"/>
                <a:ea typeface="Arial" panose="020B0604020202020204" pitchFamily="34" charset="0"/>
              </a:rPr>
              <a:t>Бележки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към</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учителя</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Името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учителя</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да</a:t>
            </a:r>
            <a:r>
              <a:rPr lang="en-GB" sz="1800" dirty="0">
                <a:effectLst/>
                <a:latin typeface="Arial" panose="020B0604020202020204" pitchFamily="34" charset="0"/>
                <a:ea typeface="Arial" panose="020B0604020202020204" pitchFamily="34" charset="0"/>
              </a:rPr>
              <a:t> </a:t>
            </a:r>
            <a:r>
              <a:rPr lang="bg-BG" sz="1800" dirty="0">
                <a:effectLst/>
                <a:latin typeface="Arial" panose="020B0604020202020204" pitchFamily="34" charset="0"/>
                <a:ea typeface="Arial" panose="020B0604020202020204" pitchFamily="34" charset="0"/>
              </a:rPr>
              <a:t>се постави</a:t>
            </a:r>
            <a:r>
              <a:rPr lang="en-GB" sz="1800" dirty="0">
                <a:effectLst/>
                <a:latin typeface="Arial" panose="020B0604020202020204" pitchFamily="34" charset="0"/>
                <a:ea typeface="Arial" panose="020B0604020202020204" pitchFamily="34" charset="0"/>
              </a:rPr>
              <a:t> в </a:t>
            </a:r>
            <a:r>
              <a:rPr lang="en-GB" sz="1800" dirty="0" err="1">
                <a:effectLst/>
                <a:latin typeface="Arial" panose="020B0604020202020204" pitchFamily="34" charset="0"/>
                <a:ea typeface="Arial" panose="020B0604020202020204" pitchFamily="34" charset="0"/>
              </a:rPr>
              <a:t>пространството</a:t>
            </a:r>
            <a:r>
              <a:rPr lang="en-GB" sz="1800" dirty="0">
                <a:effectLst/>
                <a:latin typeface="Arial" panose="020B0604020202020204" pitchFamily="34" charset="0"/>
                <a:ea typeface="Arial" panose="020B0604020202020204" pitchFamily="34" charset="0"/>
              </a:rPr>
              <a:t> в </a:t>
            </a:r>
            <a:r>
              <a:rPr lang="en-GB" sz="1800" dirty="0" err="1">
                <a:effectLst/>
                <a:latin typeface="Arial" panose="020B0604020202020204" pitchFamily="34" charset="0"/>
                <a:ea typeface="Arial" panose="020B0604020202020204" pitchFamily="34" charset="0"/>
              </a:rPr>
              <a:t>долния</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ляв</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ъгъл</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слайда</a:t>
            </a:r>
            <a:r>
              <a:rPr lang="en-GB" sz="1800" dirty="0">
                <a:effectLst/>
                <a:latin typeface="Arial" panose="020B0604020202020204" pitchFamily="34" charset="0"/>
                <a:ea typeface="Arial" panose="020B0604020202020204" pitchFamily="34" charset="0"/>
              </a:rPr>
              <a:t>. Това е </a:t>
            </a:r>
            <a:r>
              <a:rPr lang="en-GB" sz="1800" dirty="0" err="1">
                <a:effectLst/>
                <a:latin typeface="Arial" panose="020B0604020202020204" pitchFamily="34" charset="0"/>
                <a:ea typeface="Arial" panose="020B0604020202020204" pitchFamily="34" charset="0"/>
              </a:rPr>
              <a:t>последният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слайд</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презентацията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Оставете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време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учениците</a:t>
            </a:r>
            <a:r>
              <a:rPr lang="en-GB" sz="1800" dirty="0">
                <a:effectLst/>
                <a:latin typeface="Arial" panose="020B0604020202020204" pitchFamily="34" charset="0"/>
                <a:ea typeface="Arial" panose="020B0604020202020204" pitchFamily="34" charset="0"/>
              </a:rPr>
              <a:t> / </a:t>
            </a:r>
            <a:r>
              <a:rPr lang="en-GB" sz="1800" dirty="0" err="1">
                <a:effectLst/>
                <a:latin typeface="Arial" panose="020B0604020202020204" pitchFamily="34" charset="0"/>
                <a:ea typeface="Arial" panose="020B0604020202020204" pitchFamily="34" charset="0"/>
              </a:rPr>
              <a:t>участниците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задават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всякакви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въпроси</a:t>
            </a:r>
            <a:endParaRPr lang="en-GB"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27</a:t>
            </a:fld>
            <a:endParaRPr lang="de-DE"/>
          </a:p>
        </p:txBody>
      </p:sp>
    </p:spTree>
    <p:extLst>
      <p:ext uri="{BB962C8B-B14F-4D97-AF65-F5344CB8AC3E}">
        <p14:creationId xmlns:p14="http://schemas.microsoft.com/office/powerpoint/2010/main" val="10298090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15" indent="-18415" algn="just"/>
            <a:r>
              <a:rPr lang="en-US" sz="1200" b="1" dirty="0">
                <a:effectLst/>
                <a:latin typeface="Arial" panose="020B0604020202020204" pitchFamily="34" charset="0"/>
                <a:ea typeface="Arial" panose="020B0604020202020204" pitchFamily="34" charset="0"/>
              </a:rPr>
              <a:t>BE-Rural </a:t>
            </a:r>
            <a:r>
              <a:rPr lang="en-US" sz="1200" b="1" dirty="0" err="1">
                <a:effectLst/>
                <a:latin typeface="Arial" panose="020B0604020202020204" pitchFamily="34" charset="0"/>
                <a:ea typeface="Arial" panose="020B0604020202020204" pitchFamily="34" charset="0"/>
              </a:rPr>
              <a:t>ще</a:t>
            </a:r>
            <a:r>
              <a:rPr lang="en-US" sz="1200" b="1" dirty="0">
                <a:effectLst/>
                <a:latin typeface="Arial" panose="020B0604020202020204" pitchFamily="34" charset="0"/>
                <a:ea typeface="Arial" panose="020B0604020202020204" pitchFamily="34" charset="0"/>
              </a:rPr>
              <a:t> </a:t>
            </a:r>
            <a:r>
              <a:rPr lang="en-US" sz="1200" b="1" dirty="0" err="1">
                <a:effectLst/>
                <a:latin typeface="Arial" panose="020B0604020202020204" pitchFamily="34" charset="0"/>
                <a:ea typeface="Arial" panose="020B0604020202020204" pitchFamily="34" charset="0"/>
              </a:rPr>
              <a:t>създаде</a:t>
            </a:r>
            <a:r>
              <a:rPr lang="en-US" sz="1200" b="1" dirty="0">
                <a:effectLst/>
                <a:latin typeface="Arial" panose="020B0604020202020204" pitchFamily="34" charset="0"/>
                <a:ea typeface="Arial" panose="020B0604020202020204" pitchFamily="34" charset="0"/>
              </a:rPr>
              <a:t> </a:t>
            </a:r>
            <a:r>
              <a:rPr lang="en-US" sz="1200" b="1" dirty="0" err="1">
                <a:effectLst/>
                <a:latin typeface="Arial" panose="020B0604020202020204" pitchFamily="34" charset="0"/>
                <a:ea typeface="Arial" panose="020B0604020202020204" pitchFamily="34" charset="0"/>
              </a:rPr>
              <a:t>пет</a:t>
            </a:r>
            <a:r>
              <a:rPr lang="en-US" sz="1200" b="1" dirty="0">
                <a:effectLst/>
                <a:latin typeface="Arial" panose="020B0604020202020204" pitchFamily="34" charset="0"/>
                <a:ea typeface="Arial" panose="020B0604020202020204" pitchFamily="34" charset="0"/>
              </a:rPr>
              <a:t> </a:t>
            </a:r>
            <a:r>
              <a:rPr lang="en-US" sz="1200" b="1" dirty="0" err="1">
                <a:effectLst/>
                <a:latin typeface="Arial" panose="020B0604020202020204" pitchFamily="34" charset="0"/>
                <a:ea typeface="Arial" panose="020B0604020202020204" pitchFamily="34" charset="0"/>
              </a:rPr>
              <a:t>регионални</a:t>
            </a:r>
            <a:r>
              <a:rPr lang="en-US" sz="1200" b="1" dirty="0">
                <a:effectLst/>
                <a:latin typeface="Arial" panose="020B0604020202020204" pitchFamily="34" charset="0"/>
                <a:ea typeface="Arial" panose="020B0604020202020204" pitchFamily="34" charset="0"/>
              </a:rPr>
              <a:t> </a:t>
            </a:r>
            <a:r>
              <a:rPr lang="en-US" sz="1200" b="1" dirty="0" err="1">
                <a:effectLst/>
                <a:latin typeface="Arial" panose="020B0604020202020204" pitchFamily="34" charset="0"/>
                <a:ea typeface="Arial" panose="020B0604020202020204" pitchFamily="34" charset="0"/>
              </a:rPr>
              <a:t>платформи</a:t>
            </a:r>
            <a:r>
              <a:rPr lang="en-US" sz="1200" b="1" dirty="0">
                <a:effectLst/>
                <a:latin typeface="Arial" panose="020B0604020202020204" pitchFamily="34" charset="0"/>
                <a:ea typeface="Arial" panose="020B0604020202020204" pitchFamily="34" charset="0"/>
              </a:rPr>
              <a:t> </a:t>
            </a:r>
            <a:r>
              <a:rPr lang="en-US" sz="1200" b="1" dirty="0" err="1">
                <a:effectLst/>
                <a:latin typeface="Arial" panose="020B0604020202020204" pitchFamily="34" charset="0"/>
                <a:ea typeface="Arial" panose="020B0604020202020204" pitchFamily="34" charset="0"/>
              </a:rPr>
              <a:t>за</a:t>
            </a:r>
            <a:r>
              <a:rPr lang="en-US" sz="1200" b="1" dirty="0">
                <a:effectLst/>
                <a:latin typeface="Arial" panose="020B0604020202020204" pitchFamily="34" charset="0"/>
                <a:ea typeface="Arial" panose="020B0604020202020204" pitchFamily="34" charset="0"/>
              </a:rPr>
              <a:t> </a:t>
            </a:r>
            <a:r>
              <a:rPr lang="en-US" sz="1200" b="1" dirty="0" err="1">
                <a:effectLst/>
                <a:latin typeface="Arial" panose="020B0604020202020204" pitchFamily="34" charset="0"/>
                <a:ea typeface="Arial" panose="020B0604020202020204" pitchFamily="34" charset="0"/>
              </a:rPr>
              <a:t>отворени</a:t>
            </a:r>
            <a:r>
              <a:rPr lang="en-US" sz="1200" b="1" dirty="0">
                <a:effectLst/>
                <a:latin typeface="Arial" panose="020B0604020202020204" pitchFamily="34" charset="0"/>
                <a:ea typeface="Arial" panose="020B0604020202020204" pitchFamily="34" charset="0"/>
              </a:rPr>
              <a:t> </a:t>
            </a:r>
            <a:r>
              <a:rPr lang="en-US" sz="1200" b="1" dirty="0" err="1">
                <a:effectLst/>
                <a:latin typeface="Arial" panose="020B0604020202020204" pitchFamily="34" charset="0"/>
                <a:ea typeface="Arial" panose="020B0604020202020204" pitchFamily="34" charset="0"/>
              </a:rPr>
              <a:t>иновации</a:t>
            </a:r>
            <a:r>
              <a:rPr lang="en-US" sz="1200" b="1" dirty="0">
                <a:effectLst/>
                <a:latin typeface="Arial" panose="020B0604020202020204" pitchFamily="34" charset="0"/>
                <a:ea typeface="Arial" panose="020B0604020202020204" pitchFamily="34" charset="0"/>
              </a:rPr>
              <a:t> (OIP) </a:t>
            </a:r>
            <a:r>
              <a:rPr lang="en-US" sz="1200" dirty="0" err="1">
                <a:effectLst/>
                <a:latin typeface="Arial" panose="020B0604020202020204" pitchFamily="34" charset="0"/>
                <a:ea typeface="Arial" panose="020B0604020202020204" pitchFamily="34" charset="0"/>
              </a:rPr>
              <a:t>за</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съвместно</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разработване</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на</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стратегии</a:t>
            </a:r>
            <a:r>
              <a:rPr lang="en-US" sz="1200" dirty="0">
                <a:effectLst/>
                <a:latin typeface="Arial" panose="020B0604020202020204" pitchFamily="34" charset="0"/>
                <a:ea typeface="Arial" panose="020B0604020202020204" pitchFamily="34" charset="0"/>
              </a:rPr>
              <a:t> и </a:t>
            </a:r>
            <a:r>
              <a:rPr lang="en-US" sz="1200" dirty="0" err="1">
                <a:effectLst/>
                <a:latin typeface="Arial" panose="020B0604020202020204" pitchFamily="34" charset="0"/>
                <a:ea typeface="Arial" panose="020B0604020202020204" pitchFamily="34" charset="0"/>
              </a:rPr>
              <a:t>пътни</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карти</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за</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биоикономика</a:t>
            </a:r>
            <a:r>
              <a:rPr lang="en-US" sz="1200" b="1" dirty="0">
                <a:effectLst/>
                <a:latin typeface="Arial" panose="020B0604020202020204" pitchFamily="34" charset="0"/>
                <a:ea typeface="Arial" panose="020B0604020202020204" pitchFamily="34" charset="0"/>
              </a:rPr>
              <a:t>.</a:t>
            </a:r>
            <a:r>
              <a:rPr lang="en-US" sz="1200" dirty="0">
                <a:effectLst/>
                <a:latin typeface="Arial" panose="020B0604020202020204" pitchFamily="34" charset="0"/>
                <a:ea typeface="Arial" panose="020B0604020202020204" pitchFamily="34" charset="0"/>
              </a:rPr>
              <a:t>. </a:t>
            </a:r>
            <a:endParaRPr lang="bg-BG" sz="2000" dirty="0">
              <a:effectLst/>
              <a:latin typeface="Times New Roman" panose="02020603050405020304" pitchFamily="18" charset="0"/>
              <a:ea typeface="Arial" panose="020B0604020202020204" pitchFamily="34" charset="0"/>
            </a:endParaRPr>
          </a:p>
          <a:p>
            <a:pPr marL="18415" indent="-18415" algn="just"/>
            <a:r>
              <a:rPr lang="en-US" sz="1200" b="1" dirty="0" err="1">
                <a:effectLst/>
                <a:latin typeface="Arial" panose="020B0604020202020204" pitchFamily="34" charset="0"/>
                <a:ea typeface="Arial" panose="020B0604020202020204" pitchFamily="34" charset="0"/>
              </a:rPr>
              <a:t>Стара</a:t>
            </a:r>
            <a:r>
              <a:rPr lang="en-US" sz="1200" b="1" dirty="0">
                <a:effectLst/>
                <a:latin typeface="Arial" panose="020B0604020202020204" pitchFamily="34" charset="0"/>
                <a:ea typeface="Arial" panose="020B0604020202020204" pitchFamily="34" charset="0"/>
              </a:rPr>
              <a:t> </a:t>
            </a:r>
            <a:r>
              <a:rPr lang="en-US" sz="1200" b="1" dirty="0" err="1">
                <a:effectLst/>
                <a:latin typeface="Arial" panose="020B0604020202020204" pitchFamily="34" charset="0"/>
                <a:ea typeface="Arial" panose="020B0604020202020204" pitchFamily="34" charset="0"/>
              </a:rPr>
              <a:t>Загора</a:t>
            </a:r>
            <a:r>
              <a:rPr lang="en-US" sz="1200" b="1" dirty="0">
                <a:effectLst/>
                <a:latin typeface="Arial" panose="020B0604020202020204" pitchFamily="34" charset="0"/>
                <a:ea typeface="Arial" panose="020B0604020202020204" pitchFamily="34" charset="0"/>
              </a:rPr>
              <a:t>, </a:t>
            </a:r>
            <a:r>
              <a:rPr lang="en-US" sz="1200" b="1" dirty="0" err="1">
                <a:effectLst/>
                <a:latin typeface="Arial" panose="020B0604020202020204" pitchFamily="34" charset="0"/>
                <a:ea typeface="Arial" panose="020B0604020202020204" pitchFamily="34" charset="0"/>
              </a:rPr>
              <a:t>България</a:t>
            </a:r>
            <a:r>
              <a:rPr lang="en-US" sz="1200" b="1"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ще</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се</a:t>
            </a:r>
            <a:r>
              <a:rPr lang="en-US" sz="1200" dirty="0">
                <a:effectLst/>
                <a:latin typeface="Arial" panose="020B0604020202020204" pitchFamily="34" charset="0"/>
                <a:ea typeface="Arial" panose="020B0604020202020204" pitchFamily="34" charset="0"/>
              </a:rPr>
              <a:t> съсредоточи </a:t>
            </a:r>
            <a:r>
              <a:rPr lang="en-US" sz="1200" dirty="0" err="1">
                <a:effectLst/>
                <a:latin typeface="Arial" panose="020B0604020202020204" pitchFamily="34" charset="0"/>
                <a:ea typeface="Arial" panose="020B0604020202020204" pitchFamily="34" charset="0"/>
              </a:rPr>
              <a:t>върху</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търсенето</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на</a:t>
            </a:r>
            <a:r>
              <a:rPr lang="en-US" sz="1200" dirty="0">
                <a:effectLst/>
                <a:latin typeface="Arial" panose="020B0604020202020204" pitchFamily="34" charset="0"/>
                <a:ea typeface="Arial" panose="020B0604020202020204" pitchFamily="34" charset="0"/>
              </a:rPr>
              <a:t> нови </a:t>
            </a:r>
            <a:r>
              <a:rPr lang="en-US" sz="1200" dirty="0" err="1">
                <a:effectLst/>
                <a:latin typeface="Arial" panose="020B0604020202020204" pitchFamily="34" charset="0"/>
                <a:ea typeface="Arial" panose="020B0604020202020204" pitchFamily="34" charset="0"/>
              </a:rPr>
              <a:t>технологии</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за</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приложение</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на</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етерични</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масла</a:t>
            </a:r>
            <a:r>
              <a:rPr lang="en-US" sz="1200" dirty="0">
                <a:effectLst/>
                <a:latin typeface="Arial" panose="020B0604020202020204" pitchFamily="34" charset="0"/>
                <a:ea typeface="Arial" panose="020B0604020202020204" pitchFamily="34" charset="0"/>
              </a:rPr>
              <a:t> и </a:t>
            </a:r>
            <a:r>
              <a:rPr lang="en-US" sz="1200" dirty="0" err="1">
                <a:effectLst/>
                <a:latin typeface="Arial" panose="020B0604020202020204" pitchFamily="34" charset="0"/>
                <a:ea typeface="Arial" panose="020B0604020202020204" pitchFamily="34" charset="0"/>
              </a:rPr>
              <a:t>билкови</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растения</a:t>
            </a:r>
            <a:r>
              <a:rPr lang="en-US" sz="1200" dirty="0">
                <a:effectLst/>
                <a:latin typeface="Arial" panose="020B0604020202020204" pitchFamily="34" charset="0"/>
                <a:ea typeface="Arial" panose="020B0604020202020204" pitchFamily="34" charset="0"/>
              </a:rPr>
              <a:t> в </a:t>
            </a:r>
            <a:r>
              <a:rPr lang="en-US" sz="1200" dirty="0" err="1">
                <a:effectLst/>
                <a:latin typeface="Arial" panose="020B0604020202020204" pitchFamily="34" charset="0"/>
                <a:ea typeface="Arial" panose="020B0604020202020204" pitchFamily="34" charset="0"/>
              </a:rPr>
              <a:t>козметичната</a:t>
            </a:r>
            <a:r>
              <a:rPr lang="en-US" sz="1200" dirty="0">
                <a:effectLst/>
                <a:latin typeface="Arial" panose="020B0604020202020204" pitchFamily="34" charset="0"/>
                <a:ea typeface="Arial" panose="020B0604020202020204" pitchFamily="34" charset="0"/>
              </a:rPr>
              <a:t> и </a:t>
            </a:r>
            <a:r>
              <a:rPr lang="en-US" sz="1200" dirty="0" err="1">
                <a:effectLst/>
                <a:latin typeface="Arial" panose="020B0604020202020204" pitchFamily="34" charset="0"/>
                <a:ea typeface="Arial" panose="020B0604020202020204" pitchFamily="34" charset="0"/>
              </a:rPr>
              <a:t>фармацевтичната</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индустрия</a:t>
            </a:r>
            <a:r>
              <a:rPr lang="en-US" sz="1200" dirty="0">
                <a:effectLst/>
                <a:latin typeface="Arial" panose="020B0604020202020204" pitchFamily="34" charset="0"/>
                <a:ea typeface="Arial" panose="020B0604020202020204" pitchFamily="34" charset="0"/>
              </a:rPr>
              <a:t>. </a:t>
            </a:r>
            <a:endParaRPr lang="bg-BG" sz="2000" dirty="0">
              <a:effectLst/>
              <a:latin typeface="Times New Roman" panose="02020603050405020304" pitchFamily="18" charset="0"/>
              <a:ea typeface="Arial" panose="020B0604020202020204" pitchFamily="34" charset="0"/>
            </a:endParaRPr>
          </a:p>
          <a:p>
            <a:pPr marL="18415" indent="-18415" algn="just"/>
            <a:r>
              <a:rPr lang="bg-BG" sz="1200" b="1" dirty="0" err="1">
                <a:effectLst/>
                <a:latin typeface="Arial" panose="020B0604020202020204" pitchFamily="34" charset="0"/>
                <a:ea typeface="Arial" panose="020B0604020202020204" pitchFamily="34" charset="0"/>
              </a:rPr>
              <a:t>Видземе</a:t>
            </a:r>
            <a:r>
              <a:rPr lang="bg-BG" sz="1200" b="1" dirty="0">
                <a:effectLst/>
                <a:latin typeface="Arial" panose="020B0604020202020204" pitchFamily="34" charset="0"/>
                <a:ea typeface="Arial" panose="020B0604020202020204" pitchFamily="34" charset="0"/>
              </a:rPr>
              <a:t> и </a:t>
            </a:r>
            <a:r>
              <a:rPr lang="bg-BG" sz="1200" b="1" dirty="0" err="1">
                <a:effectLst/>
                <a:latin typeface="Arial" panose="020B0604020202020204" pitchFamily="34" charset="0"/>
                <a:ea typeface="Arial" panose="020B0604020202020204" pitchFamily="34" charset="0"/>
              </a:rPr>
              <a:t>Курземе</a:t>
            </a:r>
            <a:r>
              <a:rPr lang="en-US" sz="1200" b="1" dirty="0">
                <a:effectLst/>
                <a:latin typeface="Arial" panose="020B0604020202020204" pitchFamily="34" charset="0"/>
                <a:ea typeface="Arial" panose="020B0604020202020204" pitchFamily="34" charset="0"/>
              </a:rPr>
              <a:t>, </a:t>
            </a:r>
            <a:r>
              <a:rPr lang="bg-BG" sz="1200" b="1" dirty="0">
                <a:effectLst/>
                <a:latin typeface="Arial" panose="020B0604020202020204" pitchFamily="34" charset="0"/>
                <a:ea typeface="Arial" panose="020B0604020202020204" pitchFamily="34" charset="0"/>
              </a:rPr>
              <a:t>Латвия</a:t>
            </a:r>
            <a:r>
              <a:rPr lang="en-US" sz="1200" b="1"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ще</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се</a:t>
            </a:r>
            <a:r>
              <a:rPr lang="en-US" sz="1200" dirty="0">
                <a:effectLst/>
                <a:latin typeface="Arial" panose="020B0604020202020204" pitchFamily="34" charset="0"/>
                <a:ea typeface="Arial" panose="020B0604020202020204" pitchFamily="34" charset="0"/>
              </a:rPr>
              <a:t> съсредоточи </a:t>
            </a:r>
            <a:r>
              <a:rPr lang="en-US" sz="1200" dirty="0" err="1">
                <a:effectLst/>
                <a:latin typeface="Arial" panose="020B0604020202020204" pitchFamily="34" charset="0"/>
                <a:ea typeface="Arial" panose="020B0604020202020204" pitchFamily="34" charset="0"/>
              </a:rPr>
              <a:t>върху</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потенциала</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на</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страничните</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продукти</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от</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управлението</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на</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горите</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т.е</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от</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изтъняване</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на</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млади</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горски</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насаждения</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изкоренени</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дървета</a:t>
            </a:r>
            <a:r>
              <a:rPr lang="en-US" sz="1200" dirty="0">
                <a:effectLst/>
                <a:latin typeface="Arial" panose="020B0604020202020204" pitchFamily="34" charset="0"/>
                <a:ea typeface="Arial" panose="020B0604020202020204" pitchFamily="34" charset="0"/>
              </a:rPr>
              <a:t> и </a:t>
            </a:r>
            <a:r>
              <a:rPr lang="en-US" sz="1200" dirty="0" err="1">
                <a:effectLst/>
                <a:latin typeface="Arial" panose="020B0604020202020204" pitchFamily="34" charset="0"/>
                <a:ea typeface="Arial" panose="020B0604020202020204" pitchFamily="34" charset="0"/>
              </a:rPr>
              <a:t>горски</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насаждения</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премахване</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на</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свръхрастеж</a:t>
            </a:r>
            <a:r>
              <a:rPr lang="en-US" sz="1200" dirty="0">
                <a:effectLst/>
                <a:latin typeface="Arial" panose="020B0604020202020204" pitchFamily="34" charset="0"/>
                <a:ea typeface="Arial" panose="020B0604020202020204" pitchFamily="34" charset="0"/>
              </a:rPr>
              <a:t> в </a:t>
            </a:r>
            <a:r>
              <a:rPr lang="en-US" sz="1200" dirty="0" err="1">
                <a:effectLst/>
                <a:latin typeface="Arial" panose="020B0604020202020204" pitchFamily="34" charset="0"/>
                <a:ea typeface="Arial" panose="020B0604020202020204" pitchFamily="34" charset="0"/>
              </a:rPr>
              <a:t>изоставени</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земеделски</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земи</a:t>
            </a:r>
            <a:r>
              <a:rPr lang="en-US" sz="1200" dirty="0">
                <a:effectLst/>
                <a:latin typeface="Arial" panose="020B0604020202020204" pitchFamily="34" charset="0"/>
                <a:ea typeface="Arial" panose="020B0604020202020204" pitchFamily="34" charset="0"/>
              </a:rPr>
              <a:t> и </a:t>
            </a:r>
            <a:r>
              <a:rPr lang="en-US" sz="1200" dirty="0" err="1">
                <a:effectLst/>
                <a:latin typeface="Arial" panose="020B0604020202020204" pitchFamily="34" charset="0"/>
                <a:ea typeface="Arial" panose="020B0604020202020204" pitchFamily="34" charset="0"/>
              </a:rPr>
              <a:t>многогодишни</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треви</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като</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източник</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на</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биоенергия</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или</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биорафинерия</a:t>
            </a:r>
            <a:r>
              <a:rPr lang="en-US" sz="1200" dirty="0">
                <a:effectLst/>
                <a:latin typeface="Arial" panose="020B0604020202020204" pitchFamily="34" charset="0"/>
                <a:ea typeface="Arial" panose="020B0604020202020204" pitchFamily="34" charset="0"/>
              </a:rPr>
              <a:t>. </a:t>
            </a:r>
            <a:endParaRPr lang="bg-BG" sz="2000" dirty="0">
              <a:effectLst/>
              <a:latin typeface="Times New Roman" panose="02020603050405020304" pitchFamily="18" charset="0"/>
              <a:ea typeface="Arial" panose="020B0604020202020204" pitchFamily="34" charset="0"/>
            </a:endParaRPr>
          </a:p>
          <a:p>
            <a:pPr marL="18415" indent="-18415" algn="just"/>
            <a:r>
              <a:rPr lang="en-US" sz="1200" b="1" dirty="0" err="1">
                <a:effectLst/>
                <a:latin typeface="Arial" panose="020B0604020202020204" pitchFamily="34" charset="0"/>
                <a:ea typeface="Arial" panose="020B0604020202020204" pitchFamily="34" charset="0"/>
              </a:rPr>
              <a:t>Струмица</a:t>
            </a:r>
            <a:r>
              <a:rPr lang="en-US" sz="1200" b="1" dirty="0">
                <a:effectLst/>
                <a:latin typeface="Arial" panose="020B0604020202020204" pitchFamily="34" charset="0"/>
                <a:ea typeface="Arial" panose="020B0604020202020204" pitchFamily="34" charset="0"/>
              </a:rPr>
              <a:t>, </a:t>
            </a:r>
            <a:r>
              <a:rPr lang="en-US" sz="1200" b="1" dirty="0" err="1">
                <a:effectLst/>
                <a:latin typeface="Arial" panose="020B0604020202020204" pitchFamily="34" charset="0"/>
                <a:ea typeface="Arial" panose="020B0604020202020204" pitchFamily="34" charset="0"/>
              </a:rPr>
              <a:t>Северна</a:t>
            </a:r>
            <a:r>
              <a:rPr lang="en-US" sz="1200" b="1" dirty="0">
                <a:effectLst/>
                <a:latin typeface="Arial" panose="020B0604020202020204" pitchFamily="34" charset="0"/>
                <a:ea typeface="Arial" panose="020B0604020202020204" pitchFamily="34" charset="0"/>
              </a:rPr>
              <a:t> </a:t>
            </a:r>
            <a:r>
              <a:rPr lang="en-US" sz="1200" b="1" dirty="0" err="1">
                <a:effectLst/>
                <a:latin typeface="Arial" panose="020B0604020202020204" pitchFamily="34" charset="0"/>
                <a:ea typeface="Arial" panose="020B0604020202020204" pitchFamily="34" charset="0"/>
              </a:rPr>
              <a:t>Македония</a:t>
            </a:r>
            <a:r>
              <a:rPr lang="en-US" sz="1200" b="1"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ще</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се</a:t>
            </a:r>
            <a:r>
              <a:rPr lang="en-US" sz="1200" dirty="0">
                <a:effectLst/>
                <a:latin typeface="Arial" panose="020B0604020202020204" pitchFamily="34" charset="0"/>
                <a:ea typeface="Arial" panose="020B0604020202020204" pitchFamily="34" charset="0"/>
              </a:rPr>
              <a:t> съсредоточи </a:t>
            </a:r>
            <a:r>
              <a:rPr lang="en-US" sz="1200" dirty="0" err="1">
                <a:effectLst/>
                <a:latin typeface="Arial" panose="020B0604020202020204" pitchFamily="34" charset="0"/>
                <a:ea typeface="Arial" panose="020B0604020202020204" pitchFamily="34" charset="0"/>
              </a:rPr>
              <a:t>върху</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оползотворяването</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на</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селскостопански</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остатъци</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по-специално</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страничното</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производство</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на</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органични</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материали</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от</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селскостопански</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дейности</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като</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източник</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на</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енергия</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за</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битови</a:t>
            </a:r>
            <a:r>
              <a:rPr lang="en-US" sz="1200" dirty="0">
                <a:effectLst/>
                <a:latin typeface="Arial" panose="020B0604020202020204" pitchFamily="34" charset="0"/>
                <a:ea typeface="Arial" panose="020B0604020202020204" pitchFamily="34" charset="0"/>
              </a:rPr>
              <a:t> и </a:t>
            </a:r>
            <a:r>
              <a:rPr lang="en-US" sz="1200" dirty="0" err="1">
                <a:effectLst/>
                <a:latin typeface="Arial" panose="020B0604020202020204" pitchFamily="34" charset="0"/>
                <a:ea typeface="Arial" panose="020B0604020202020204" pitchFamily="34" charset="0"/>
              </a:rPr>
              <a:t>промишлени</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цели</a:t>
            </a:r>
            <a:r>
              <a:rPr lang="en-US" sz="1200" dirty="0">
                <a:effectLst/>
                <a:latin typeface="Arial" panose="020B0604020202020204" pitchFamily="34" charset="0"/>
                <a:ea typeface="Arial" panose="020B0604020202020204" pitchFamily="34" charset="0"/>
              </a:rPr>
              <a:t>. </a:t>
            </a:r>
            <a:endParaRPr lang="bg-BG" sz="2000" dirty="0">
              <a:effectLst/>
              <a:latin typeface="Times New Roman" panose="02020603050405020304" pitchFamily="18" charset="0"/>
              <a:ea typeface="Arial" panose="020B0604020202020204" pitchFamily="34" charset="0"/>
            </a:endParaRPr>
          </a:p>
          <a:p>
            <a:pPr marL="18415" indent="-18415" algn="just"/>
            <a:r>
              <a:rPr lang="en-US" sz="1200" b="1" dirty="0" err="1">
                <a:effectLst/>
                <a:latin typeface="Arial" panose="020B0604020202020204" pitchFamily="34" charset="0"/>
                <a:ea typeface="Arial" panose="020B0604020202020204" pitchFamily="34" charset="0"/>
              </a:rPr>
              <a:t>Лагуна</a:t>
            </a:r>
            <a:r>
              <a:rPr lang="en-US" sz="1200" b="1" dirty="0">
                <a:effectLst/>
                <a:latin typeface="Arial" panose="020B0604020202020204" pitchFamily="34" charset="0"/>
                <a:ea typeface="Arial" panose="020B0604020202020204" pitchFamily="34" charset="0"/>
              </a:rPr>
              <a:t> </a:t>
            </a:r>
            <a:r>
              <a:rPr lang="en-US" sz="1200" b="1" dirty="0" err="1">
                <a:effectLst/>
                <a:latin typeface="Arial" panose="020B0604020202020204" pitchFamily="34" charset="0"/>
                <a:ea typeface="Arial" panose="020B0604020202020204" pitchFamily="34" charset="0"/>
              </a:rPr>
              <a:t>Шчецин</a:t>
            </a:r>
            <a:r>
              <a:rPr lang="en-US" sz="1200" b="1" dirty="0">
                <a:effectLst/>
                <a:latin typeface="Arial" panose="020B0604020202020204" pitchFamily="34" charset="0"/>
                <a:ea typeface="Arial" panose="020B0604020202020204" pitchFamily="34" charset="0"/>
              </a:rPr>
              <a:t> и </a:t>
            </a:r>
            <a:r>
              <a:rPr lang="en-US" sz="1200" b="1" dirty="0" err="1">
                <a:effectLst/>
                <a:latin typeface="Arial" panose="020B0604020202020204" pitchFamily="34" charset="0"/>
                <a:ea typeface="Arial" panose="020B0604020202020204" pitchFamily="34" charset="0"/>
              </a:rPr>
              <a:t>лагуна</a:t>
            </a:r>
            <a:r>
              <a:rPr lang="en-US" sz="1200" b="1" dirty="0">
                <a:effectLst/>
                <a:latin typeface="Arial" panose="020B0604020202020204" pitchFamily="34" charset="0"/>
                <a:ea typeface="Arial" panose="020B0604020202020204" pitchFamily="34" charset="0"/>
              </a:rPr>
              <a:t> </a:t>
            </a:r>
            <a:r>
              <a:rPr lang="en-US" sz="1200" b="1" dirty="0" err="1">
                <a:effectLst/>
                <a:latin typeface="Arial" panose="020B0604020202020204" pitchFamily="34" charset="0"/>
                <a:ea typeface="Arial" panose="020B0604020202020204" pitchFamily="34" charset="0"/>
              </a:rPr>
              <a:t>Висла</a:t>
            </a:r>
            <a:r>
              <a:rPr lang="en-US" sz="1200" b="1" dirty="0">
                <a:effectLst/>
                <a:latin typeface="Arial" panose="020B0604020202020204" pitchFamily="34" charset="0"/>
                <a:ea typeface="Arial" panose="020B0604020202020204" pitchFamily="34" charset="0"/>
              </a:rPr>
              <a:t>, </a:t>
            </a:r>
            <a:r>
              <a:rPr lang="en-US" sz="1200" b="1" dirty="0" err="1">
                <a:effectLst/>
                <a:latin typeface="Arial" panose="020B0604020202020204" pitchFamily="34" charset="0"/>
                <a:ea typeface="Arial" panose="020B0604020202020204" pitchFamily="34" charset="0"/>
              </a:rPr>
              <a:t>Полша</a:t>
            </a:r>
            <a:r>
              <a:rPr lang="en-US" sz="1200" b="1"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ще</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се</a:t>
            </a:r>
            <a:r>
              <a:rPr lang="en-US" sz="1200" dirty="0">
                <a:effectLst/>
                <a:latin typeface="Arial" panose="020B0604020202020204" pitchFamily="34" charset="0"/>
                <a:ea typeface="Arial" panose="020B0604020202020204" pitchFamily="34" charset="0"/>
              </a:rPr>
              <a:t> съсредоточи </a:t>
            </a:r>
            <a:r>
              <a:rPr lang="en-US" sz="1200" dirty="0" err="1">
                <a:effectLst/>
                <a:latin typeface="Arial" panose="020B0604020202020204" pitchFamily="34" charset="0"/>
                <a:ea typeface="Arial" panose="020B0604020202020204" pitchFamily="34" charset="0"/>
              </a:rPr>
              <a:t>върху</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дребномащабния</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риболов</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по-специално</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върху</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устойчивото</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използване</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на</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недостатъчно</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използвани</a:t>
            </a:r>
            <a:r>
              <a:rPr lang="en-US" sz="1200" dirty="0">
                <a:effectLst/>
                <a:latin typeface="Arial" panose="020B0604020202020204" pitchFamily="34" charset="0"/>
                <a:ea typeface="Arial" panose="020B0604020202020204" pitchFamily="34" charset="0"/>
              </a:rPr>
              <a:t> и </a:t>
            </a:r>
            <a:r>
              <a:rPr lang="en-US" sz="1200" dirty="0" err="1">
                <a:effectLst/>
                <a:latin typeface="Arial" panose="020B0604020202020204" pitchFamily="34" charset="0"/>
                <a:ea typeface="Arial" panose="020B0604020202020204" pitchFamily="34" charset="0"/>
              </a:rPr>
              <a:t>ниско</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стойностни</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видове</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риби</a:t>
            </a:r>
            <a:r>
              <a:rPr lang="en-US" sz="1200" dirty="0">
                <a:effectLst/>
                <a:latin typeface="Arial" panose="020B0604020202020204" pitchFamily="34" charset="0"/>
                <a:ea typeface="Arial" panose="020B0604020202020204" pitchFamily="34" charset="0"/>
              </a:rPr>
              <a:t>, разположени в </a:t>
            </a:r>
            <a:r>
              <a:rPr lang="en-US" sz="1200" dirty="0" err="1">
                <a:effectLst/>
                <a:latin typeface="Arial" panose="020B0604020202020204" pitchFamily="34" charset="0"/>
                <a:ea typeface="Arial" panose="020B0604020202020204" pitchFamily="34" charset="0"/>
              </a:rPr>
              <a:t>две</a:t>
            </a:r>
            <a:r>
              <a:rPr lang="bg-BG" sz="1200" dirty="0">
                <a:effectLst/>
                <a:latin typeface="Arial" panose="020B0604020202020204" pitchFamily="34" charset="0"/>
                <a:ea typeface="Arial" panose="020B0604020202020204" pitchFamily="34" charset="0"/>
              </a:rPr>
              <a:t>те</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лагуни</a:t>
            </a:r>
            <a:r>
              <a:rPr lang="en-US" sz="1200" dirty="0">
                <a:effectLst/>
                <a:latin typeface="Arial" panose="020B0604020202020204" pitchFamily="34" charset="0"/>
                <a:ea typeface="Arial" panose="020B0604020202020204" pitchFamily="34" charset="0"/>
              </a:rPr>
              <a:t>. </a:t>
            </a:r>
            <a:endParaRPr lang="bg-BG" sz="2000" dirty="0">
              <a:effectLst/>
              <a:latin typeface="Times New Roman" panose="02020603050405020304" pitchFamily="18" charset="0"/>
              <a:ea typeface="Arial" panose="020B0604020202020204" pitchFamily="34" charset="0"/>
            </a:endParaRPr>
          </a:p>
          <a:p>
            <a:pPr marL="18415" indent="-18415" algn="just"/>
            <a:r>
              <a:rPr lang="en-US" sz="1200" b="1" dirty="0" err="1">
                <a:effectLst/>
                <a:latin typeface="Arial" panose="020B0604020202020204" pitchFamily="34" charset="0"/>
                <a:ea typeface="Arial" panose="020B0604020202020204" pitchFamily="34" charset="0"/>
              </a:rPr>
              <a:t>Ковасна</a:t>
            </a:r>
            <a:r>
              <a:rPr lang="en-US" sz="1200" b="1" dirty="0">
                <a:effectLst/>
                <a:latin typeface="Arial" panose="020B0604020202020204" pitchFamily="34" charset="0"/>
                <a:ea typeface="Arial" panose="020B0604020202020204" pitchFamily="34" charset="0"/>
              </a:rPr>
              <a:t>, </a:t>
            </a:r>
            <a:r>
              <a:rPr lang="en-US" sz="1200" b="1" dirty="0" err="1">
                <a:effectLst/>
                <a:latin typeface="Arial" panose="020B0604020202020204" pitchFamily="34" charset="0"/>
                <a:ea typeface="Arial" panose="020B0604020202020204" pitchFamily="34" charset="0"/>
              </a:rPr>
              <a:t>Румъния</a:t>
            </a:r>
            <a:r>
              <a:rPr lang="en-US" sz="1200" b="1"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ще</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се</a:t>
            </a:r>
            <a:r>
              <a:rPr lang="en-US" sz="1200" dirty="0">
                <a:effectLst/>
                <a:latin typeface="Arial" panose="020B0604020202020204" pitchFamily="34" charset="0"/>
                <a:ea typeface="Arial" panose="020B0604020202020204" pitchFamily="34" charset="0"/>
              </a:rPr>
              <a:t> съсредоточи </a:t>
            </a:r>
            <a:r>
              <a:rPr lang="en-US" sz="1200" dirty="0" err="1">
                <a:effectLst/>
                <a:latin typeface="Arial" panose="020B0604020202020204" pitchFamily="34" charset="0"/>
                <a:ea typeface="Arial" panose="020B0604020202020204" pitchFamily="34" charset="0"/>
              </a:rPr>
              <a:t>върху</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фрагментирани</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вериги</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за</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създаване</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на</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стойност</a:t>
            </a:r>
            <a:r>
              <a:rPr lang="en-US" sz="1200" dirty="0">
                <a:effectLst/>
                <a:latin typeface="Arial" panose="020B0604020202020204" pitchFamily="34" charset="0"/>
                <a:ea typeface="Arial" panose="020B0604020202020204" pitchFamily="34" charset="0"/>
              </a:rPr>
              <a:t> и </a:t>
            </a:r>
            <a:r>
              <a:rPr lang="en-US" sz="1200" dirty="0" err="1">
                <a:effectLst/>
                <a:latin typeface="Arial" panose="020B0604020202020204" pitchFamily="34" charset="0"/>
                <a:ea typeface="Arial" panose="020B0604020202020204" pitchFamily="34" charset="0"/>
              </a:rPr>
              <a:t>прилагането</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на</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концепцията</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за</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кръговата</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икономика</a:t>
            </a:r>
            <a:r>
              <a:rPr lang="en-US" sz="1200" dirty="0">
                <a:effectLst/>
                <a:latin typeface="Arial" panose="020B0604020202020204" pitchFamily="34" charset="0"/>
                <a:ea typeface="Arial" panose="020B0604020202020204" pitchFamily="34" charset="0"/>
              </a:rPr>
              <a:t> в </a:t>
            </a:r>
            <a:r>
              <a:rPr lang="en-US" sz="1200" dirty="0" err="1">
                <a:effectLst/>
                <a:latin typeface="Arial" panose="020B0604020202020204" pitchFamily="34" charset="0"/>
                <a:ea typeface="Arial" panose="020B0604020202020204" pitchFamily="34" charset="0"/>
              </a:rPr>
              <a:t>индустриалните</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сектори</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на</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окръга</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т.е</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дърво</a:t>
            </a:r>
            <a:r>
              <a:rPr lang="en-US" sz="1200" dirty="0">
                <a:effectLst/>
                <a:latin typeface="Arial" panose="020B0604020202020204" pitchFamily="34" charset="0"/>
                <a:ea typeface="Arial" panose="020B0604020202020204" pitchFamily="34" charset="0"/>
              </a:rPr>
              <a:t> и </a:t>
            </a:r>
            <a:r>
              <a:rPr lang="en-US" sz="1200" dirty="0" err="1">
                <a:effectLst/>
                <a:latin typeface="Arial" panose="020B0604020202020204" pitchFamily="34" charset="0"/>
                <a:ea typeface="Arial" panose="020B0604020202020204" pitchFamily="34" charset="0"/>
              </a:rPr>
              <a:t>мебели</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текстил</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селскостопански</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храни</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машиностроене</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зелена</a:t>
            </a:r>
            <a:r>
              <a:rPr lang="en-US" sz="1200" dirty="0">
                <a:effectLst/>
                <a:latin typeface="Arial" panose="020B0604020202020204" pitchFamily="34" charset="0"/>
                <a:ea typeface="Arial" panose="020B0604020202020204" pitchFamily="34" charset="0"/>
              </a:rPr>
              <a:t> </a:t>
            </a:r>
            <a:r>
              <a:rPr lang="en-US" sz="1200" dirty="0" err="1">
                <a:effectLst/>
                <a:latin typeface="Arial" panose="020B0604020202020204" pitchFamily="34" charset="0"/>
                <a:ea typeface="Arial" panose="020B0604020202020204" pitchFamily="34" charset="0"/>
              </a:rPr>
              <a:t>енергия</a:t>
            </a:r>
            <a:r>
              <a:rPr lang="en-US" sz="1200" dirty="0">
                <a:effectLst/>
                <a:latin typeface="Arial" panose="020B0604020202020204" pitchFamily="34" charset="0"/>
                <a:ea typeface="Arial" panose="020B0604020202020204" pitchFamily="34" charset="0"/>
              </a:rPr>
              <a:t>).</a:t>
            </a:r>
            <a:endParaRPr lang="bg-BG" sz="2000" dirty="0">
              <a:effectLst/>
              <a:latin typeface="Times New Roman" panose="02020603050405020304" pitchFamily="18" charset="0"/>
              <a:ea typeface="Arial" panose="020B0604020202020204" pitchFamily="34" charset="0"/>
            </a:endParaRPr>
          </a:p>
          <a:p>
            <a:pPr marL="18415" indent="-18415"/>
            <a:r>
              <a:rPr lang="en-US" sz="1200" b="1" dirty="0" err="1">
                <a:effectLst/>
                <a:latin typeface="Arial" panose="020B0604020202020204" pitchFamily="34" charset="0"/>
                <a:ea typeface="Arial" panose="020B0604020202020204" pitchFamily="34" charset="0"/>
              </a:rPr>
              <a:t>Източник</a:t>
            </a:r>
            <a:r>
              <a:rPr lang="en-US" sz="1200" b="1" dirty="0">
                <a:effectLst/>
                <a:latin typeface="Arial" panose="020B0604020202020204" pitchFamily="34" charset="0"/>
                <a:ea typeface="Arial" panose="020B0604020202020204" pitchFamily="34" charset="0"/>
              </a:rPr>
              <a:t>: BE-Rural (2020), </a:t>
            </a:r>
            <a:r>
              <a:rPr lang="en-US" sz="1200" b="1" dirty="0" err="1">
                <a:effectLst/>
                <a:latin typeface="Arial" panose="020B0604020202020204" pitchFamily="34" charset="0"/>
                <a:ea typeface="Arial" panose="020B0604020202020204" pitchFamily="34" charset="0"/>
              </a:rPr>
              <a:t>Иновационни</a:t>
            </a:r>
            <a:r>
              <a:rPr lang="en-US" sz="1200" b="1" dirty="0">
                <a:effectLst/>
                <a:latin typeface="Arial" panose="020B0604020202020204" pitchFamily="34" charset="0"/>
                <a:ea typeface="Arial" panose="020B0604020202020204" pitchFamily="34" charset="0"/>
              </a:rPr>
              <a:t> </a:t>
            </a:r>
            <a:r>
              <a:rPr lang="en-US" sz="1200" b="1" dirty="0" err="1">
                <a:effectLst/>
                <a:latin typeface="Arial" panose="020B0604020202020204" pitchFamily="34" charset="0"/>
                <a:ea typeface="Arial" panose="020B0604020202020204" pitchFamily="34" charset="0"/>
              </a:rPr>
              <a:t>региони</a:t>
            </a:r>
            <a:r>
              <a:rPr lang="en-US" sz="1200" b="1" dirty="0">
                <a:effectLst/>
                <a:latin typeface="Arial" panose="020B0604020202020204" pitchFamily="34" charset="0"/>
                <a:ea typeface="Arial" panose="020B0604020202020204" pitchFamily="34" charset="0"/>
              </a:rPr>
              <a:t>, </a:t>
            </a:r>
            <a:r>
              <a:rPr lang="en-US" sz="1200" b="1" dirty="0" err="1">
                <a:effectLst/>
                <a:latin typeface="Arial" panose="020B0604020202020204" pitchFamily="34" charset="0"/>
                <a:ea typeface="Arial" panose="020B0604020202020204" pitchFamily="34" charset="0"/>
              </a:rPr>
              <a:t>достъпен</a:t>
            </a:r>
            <a:r>
              <a:rPr lang="en-US" sz="1200" b="1" dirty="0">
                <a:effectLst/>
                <a:latin typeface="Arial" panose="020B0604020202020204" pitchFamily="34" charset="0"/>
                <a:ea typeface="Arial" panose="020B0604020202020204" pitchFamily="34" charset="0"/>
              </a:rPr>
              <a:t> </a:t>
            </a:r>
            <a:r>
              <a:rPr lang="en-US" sz="1200" b="1" dirty="0" err="1">
                <a:effectLst/>
                <a:latin typeface="Arial" panose="020B0604020202020204" pitchFamily="34" charset="0"/>
                <a:ea typeface="Arial" panose="020B0604020202020204" pitchFamily="34" charset="0"/>
              </a:rPr>
              <a:t>на</a:t>
            </a:r>
            <a:r>
              <a:rPr lang="en-US" sz="1200" b="1" dirty="0">
                <a:effectLst/>
                <a:latin typeface="Arial" panose="020B0604020202020204" pitchFamily="34" charset="0"/>
                <a:ea typeface="Arial" panose="020B0604020202020204" pitchFamily="34" charset="0"/>
              </a:rPr>
              <a:t>: </a:t>
            </a:r>
            <a:r>
              <a:rPr lang="en-US" sz="1200" dirty="0">
                <a:effectLst/>
                <a:latin typeface="Arial" panose="020B0604020202020204" pitchFamily="34" charset="0"/>
                <a:ea typeface="Arial" panose="020B0604020202020204" pitchFamily="34" charset="0"/>
              </a:rPr>
              <a:t> </a:t>
            </a:r>
            <a:r>
              <a:rPr lang="en-US" sz="1200" dirty="0">
                <a:solidFill>
                  <a:srgbClr val="3D8400"/>
                </a:solidFill>
                <a:effectLst/>
                <a:latin typeface="Arial" panose="020B0604020202020204" pitchFamily="34" charset="0"/>
                <a:ea typeface="Arial" panose="020B0604020202020204" pitchFamily="34" charset="0"/>
                <a:hlinkClick r:id="rId3"/>
              </a:rPr>
              <a:t>https://be-rural.eu/innovation-regions/</a:t>
            </a:r>
            <a:r>
              <a:rPr lang="en-US" sz="1200" dirty="0">
                <a:effectLst/>
                <a:latin typeface="Arial" panose="020B0604020202020204" pitchFamily="34" charset="0"/>
                <a:ea typeface="Arial" panose="020B0604020202020204" pitchFamily="34" charset="0"/>
              </a:rPr>
              <a:t> </a:t>
            </a:r>
            <a:endParaRPr lang="bg-BG" sz="2000">
              <a:effectLst/>
              <a:latin typeface="Times New Roman" panose="02020603050405020304" pitchFamily="18" charset="0"/>
              <a:ea typeface="Arial" panose="020B0604020202020204" pitchFamily="34" charset="0"/>
            </a:endParaRPr>
          </a:p>
          <a:p>
            <a:r>
              <a:rPr lang="en-US" sz="1200" kern="120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F4B9ABF1-A5E8-FF4C-953A-B9DDF0BF59CB}" type="slidenum">
              <a:rPr lang="de-DE" smtClean="0"/>
              <a:t>28</a:t>
            </a:fld>
            <a:endParaRPr lang="de-DE"/>
          </a:p>
        </p:txBody>
      </p:sp>
    </p:spTree>
    <p:extLst>
      <p:ext uri="{BB962C8B-B14F-4D97-AF65-F5344CB8AC3E}">
        <p14:creationId xmlns:p14="http://schemas.microsoft.com/office/powerpoint/2010/main" val="406967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15" indent="-18415"/>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Този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слайд</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работи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само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след</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получаване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Mentimeter</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код</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преди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презентацията</a:t>
            </a:r>
            <a:r>
              <a:rPr lang="en-GB" sz="1200" dirty="0">
                <a:effectLst/>
                <a:latin typeface="Arial" panose="020B0604020202020204" pitchFamily="34" charset="0"/>
                <a:ea typeface="Arial" panose="020B0604020202020204" pitchFamily="34" charset="0"/>
              </a:rPr>
              <a:t>. **</a:t>
            </a:r>
            <a:endParaRPr lang="bg-BG" sz="2000" dirty="0">
              <a:effectLst/>
              <a:latin typeface="Times New Roman" panose="02020603050405020304" pitchFamily="18" charset="0"/>
              <a:ea typeface="Arial" panose="020B0604020202020204" pitchFamily="34" charset="0"/>
            </a:endParaRPr>
          </a:p>
          <a:p>
            <a:pPr marL="18415" indent="-18415"/>
            <a:r>
              <a:rPr lang="en-GB" sz="1200" dirty="0" err="1">
                <a:effectLst/>
                <a:latin typeface="Arial" panose="020B0604020202020204" pitchFamily="34" charset="0"/>
                <a:ea typeface="Arial" panose="020B0604020202020204" pitchFamily="34" charset="0"/>
              </a:rPr>
              <a:t>Бележки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към</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учителя</a:t>
            </a:r>
            <a:r>
              <a:rPr lang="en-GB" sz="1200" dirty="0">
                <a:effectLst/>
                <a:latin typeface="Arial" panose="020B0604020202020204" pitchFamily="34" charset="0"/>
                <a:ea typeface="Arial" panose="020B0604020202020204" pitchFamily="34" charset="0"/>
              </a:rPr>
              <a:t>:</a:t>
            </a:r>
            <a:endParaRPr lang="bg-BG" sz="2000" dirty="0">
              <a:effectLst/>
              <a:latin typeface="Times New Roman" panose="02020603050405020304" pitchFamily="18" charset="0"/>
              <a:ea typeface="Arial" panose="020B0604020202020204" pitchFamily="34" charset="0"/>
            </a:endParaRPr>
          </a:p>
          <a:p>
            <a:pPr marL="18415" indent="-18415" algn="just"/>
            <a:r>
              <a:rPr lang="en-GB" sz="1200" dirty="0" err="1">
                <a:effectLst/>
                <a:latin typeface="Arial" panose="020B0604020202020204" pitchFamily="34" charset="0"/>
                <a:ea typeface="Arial" panose="020B0604020202020204" pitchFamily="34" charset="0"/>
              </a:rPr>
              <a:t>Обяснете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че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устойчивостта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може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бъде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трудна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дефиниране</a:t>
            </a:r>
            <a:r>
              <a:rPr lang="en-GB" sz="1200" dirty="0">
                <a:effectLst/>
                <a:latin typeface="Arial" panose="020B0604020202020204" pitchFamily="34" charset="0"/>
                <a:ea typeface="Arial" panose="020B0604020202020204" pitchFamily="34" charset="0"/>
              </a:rPr>
              <a:t> и </a:t>
            </a:r>
            <a:r>
              <a:rPr lang="en-GB" sz="1200" dirty="0" err="1">
                <a:effectLst/>
                <a:latin typeface="Arial" panose="020B0604020202020204" pitchFamily="34" charset="0"/>
                <a:ea typeface="Arial" panose="020B0604020202020204" pitchFamily="34" charset="0"/>
              </a:rPr>
              <a:t>може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означава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различни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неща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различните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хора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Използвайте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функцията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приложението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ментиметър</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дума-облак</a:t>
            </a:r>
            <a:r>
              <a:rPr lang="en-GB" sz="1200" dirty="0">
                <a:effectLst/>
                <a:latin typeface="Arial" panose="020B0604020202020204" pitchFamily="34" charset="0"/>
                <a:ea typeface="Arial" panose="020B0604020202020204" pitchFamily="34" charset="0"/>
              </a:rPr>
              <a:t> и </a:t>
            </a:r>
            <a:r>
              <a:rPr lang="en-GB" sz="1200" dirty="0" err="1">
                <a:effectLst/>
                <a:latin typeface="Arial" panose="020B0604020202020204" pitchFamily="34" charset="0"/>
                <a:ea typeface="Arial" panose="020B0604020202020204" pitchFamily="34" charset="0"/>
              </a:rPr>
              <a:t>накарайте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участниците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въведат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думите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които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свързват</a:t>
            </a:r>
            <a:r>
              <a:rPr lang="en-GB" sz="1200" dirty="0">
                <a:effectLst/>
                <a:latin typeface="Arial" panose="020B0604020202020204" pitchFamily="34" charset="0"/>
                <a:ea typeface="Arial" panose="020B0604020202020204" pitchFamily="34" charset="0"/>
              </a:rPr>
              <a:t> с „</a:t>
            </a:r>
            <a:r>
              <a:rPr lang="en-GB" sz="1200" dirty="0" err="1">
                <a:effectLst/>
                <a:latin typeface="Arial" panose="020B0604020202020204" pitchFamily="34" charset="0"/>
                <a:ea typeface="Arial" panose="020B0604020202020204" pitchFamily="34" charset="0"/>
              </a:rPr>
              <a:t>Устойчивост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Поставете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Mentimeter</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код</a:t>
            </a:r>
            <a:r>
              <a:rPr lang="en-GB" sz="1200" dirty="0">
                <a:effectLst/>
                <a:latin typeface="Arial" panose="020B0604020202020204" pitchFamily="34" charset="0"/>
                <a:ea typeface="Arial" panose="020B0604020202020204" pitchFamily="34" charset="0"/>
              </a:rPr>
              <a:t> в </a:t>
            </a:r>
            <a:r>
              <a:rPr lang="en-GB" sz="1200" dirty="0" err="1">
                <a:effectLst/>
                <a:latin typeface="Arial" panose="020B0604020202020204" pitchFamily="34" charset="0"/>
                <a:ea typeface="Arial" panose="020B0604020202020204" pitchFamily="34" charset="0"/>
              </a:rPr>
              <a:t>горния</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десен</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ъгъл</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слайда</a:t>
            </a:r>
            <a:r>
              <a:rPr lang="en-GB" sz="1200" dirty="0">
                <a:effectLst/>
                <a:latin typeface="Arial" panose="020B0604020202020204" pitchFamily="34" charset="0"/>
                <a:ea typeface="Arial" panose="020B0604020202020204" pitchFamily="34" charset="0"/>
              </a:rPr>
              <a:t>.</a:t>
            </a:r>
            <a:endParaRPr lang="bg-BG" sz="2000" dirty="0">
              <a:effectLst/>
              <a:latin typeface="Times New Roman" panose="02020603050405020304" pitchFamily="18" charset="0"/>
              <a:ea typeface="Arial" panose="020B0604020202020204" pitchFamily="34" charset="0"/>
            </a:endParaRPr>
          </a:p>
          <a:p>
            <a:r>
              <a:rPr lang="en-GB" sz="1200" dirty="0" err="1">
                <a:effectLst/>
                <a:latin typeface="Arial" panose="020B0604020202020204" pitchFamily="34" charset="0"/>
                <a:ea typeface="Arial" panose="020B0604020202020204" pitchFamily="34" charset="0"/>
              </a:rPr>
              <a:t>Когато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участниците</a:t>
            </a:r>
            <a:r>
              <a:rPr lang="en-GB" sz="1200" dirty="0">
                <a:effectLst/>
                <a:latin typeface="Arial" panose="020B0604020202020204" pitchFamily="34" charset="0"/>
                <a:ea typeface="Arial" panose="020B0604020202020204" pitchFamily="34" charset="0"/>
              </a:rPr>
              <a:t> / </a:t>
            </a:r>
            <a:r>
              <a:rPr lang="en-GB" sz="1200" dirty="0" err="1">
                <a:effectLst/>
                <a:latin typeface="Arial" panose="020B0604020202020204" pitchFamily="34" charset="0"/>
                <a:ea typeface="Arial" panose="020B0604020202020204" pitchFamily="34" charset="0"/>
              </a:rPr>
              <a:t>учениците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завършили</a:t>
            </a:r>
            <a:r>
              <a:rPr lang="en-GB" sz="1200" dirty="0">
                <a:effectLst/>
                <a:latin typeface="Arial" panose="020B0604020202020204" pitchFamily="34" charset="0"/>
                <a:ea typeface="Arial" panose="020B0604020202020204" pitchFamily="34" charset="0"/>
              </a:rPr>
              <a:t> това; </a:t>
            </a:r>
            <a:r>
              <a:rPr lang="en-GB" sz="1200" dirty="0" err="1">
                <a:effectLst/>
                <a:latin typeface="Arial" panose="020B0604020202020204" pitchFamily="34" charset="0"/>
                <a:ea typeface="Arial" panose="020B0604020202020204" pitchFamily="34" charset="0"/>
              </a:rPr>
              <a:t>прочетете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някои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най-популярните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думи</a:t>
            </a:r>
            <a:r>
              <a:rPr lang="en-GB" sz="1200" dirty="0">
                <a:effectLst/>
                <a:latin typeface="Arial" panose="020B0604020202020204" pitchFamily="34" charset="0"/>
                <a:ea typeface="Arial" panose="020B0604020202020204" pitchFamily="34" charset="0"/>
              </a:rPr>
              <a:t> и </a:t>
            </a:r>
            <a:r>
              <a:rPr lang="en-GB" sz="1200" dirty="0" err="1">
                <a:effectLst/>
                <a:latin typeface="Arial" panose="020B0604020202020204" pitchFamily="34" charset="0"/>
                <a:ea typeface="Arial" panose="020B0604020202020204" pitchFamily="34" charset="0"/>
              </a:rPr>
              <a:t>направете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коментари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които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смятате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че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подходящи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Тази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задача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ще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накара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учащите</a:t>
            </a:r>
            <a:r>
              <a:rPr lang="en-GB" sz="1200" dirty="0">
                <a:effectLst/>
                <a:latin typeface="Arial" panose="020B0604020202020204" pitchFamily="34" charset="0"/>
                <a:ea typeface="Arial" panose="020B0604020202020204" pitchFamily="34" charset="0"/>
              </a:rPr>
              <a:t> / </a:t>
            </a:r>
            <a:r>
              <a:rPr lang="en-GB" sz="1200" dirty="0" err="1">
                <a:effectLst/>
                <a:latin typeface="Arial" panose="020B0604020202020204" pitchFamily="34" charset="0"/>
                <a:ea typeface="Arial" panose="020B0604020202020204" pitchFamily="34" charset="0"/>
              </a:rPr>
              <a:t>участниците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замислят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това </a:t>
            </a:r>
            <a:r>
              <a:rPr lang="en-GB" sz="1200" dirty="0" err="1">
                <a:effectLst/>
                <a:latin typeface="Arial" panose="020B0604020202020204" pitchFamily="34" charset="0"/>
                <a:ea typeface="Arial" panose="020B0604020202020204" pitchFamily="34" charset="0"/>
              </a:rPr>
              <a:t>как</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вече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гледат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концепцията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устойчивост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Използвайте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връзка</a:t>
            </a:r>
            <a:r>
              <a:rPr lang="en-GB" sz="1200" dirty="0">
                <a:effectLst/>
                <a:latin typeface="Arial" panose="020B0604020202020204" pitchFamily="34" charset="0"/>
                <a:ea typeface="Arial" panose="020B0604020202020204" pitchFamily="34" charset="0"/>
              </a:rPr>
              <a:t> - </a:t>
            </a:r>
            <a:r>
              <a:rPr lang="en-GB" sz="1200" dirty="0">
                <a:solidFill>
                  <a:srgbClr val="3D8400"/>
                </a:solidFill>
                <a:effectLst/>
                <a:latin typeface="Arial" panose="020B0604020202020204" pitchFamily="34" charset="0"/>
                <a:ea typeface="Arial" panose="020B0604020202020204" pitchFamily="34" charset="0"/>
                <a:hlinkClick r:id="rId3"/>
              </a:rPr>
              <a:t>https://www.menti.com/</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4B9ABF1-A5E8-FF4C-953A-B9DDF0BF59CB}" type="slidenum">
              <a:rPr lang="de-DE" smtClean="0"/>
              <a:t>3</a:t>
            </a:fld>
            <a:endParaRPr lang="de-DE"/>
          </a:p>
        </p:txBody>
      </p:sp>
    </p:spTree>
    <p:extLst>
      <p:ext uri="{BB962C8B-B14F-4D97-AF65-F5344CB8AC3E}">
        <p14:creationId xmlns:p14="http://schemas.microsoft.com/office/powerpoint/2010/main" val="219684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15" indent="-18415" algn="just"/>
            <a:r>
              <a:rPr lang="en-GB" sz="1200" b="1" dirty="0" err="1">
                <a:effectLst/>
                <a:latin typeface="Arial" panose="020B0604020202020204" pitchFamily="34" charset="0"/>
                <a:ea typeface="Arial" panose="020B0604020202020204" pitchFamily="34" charset="0"/>
              </a:rPr>
              <a:t>Бележки</a:t>
            </a:r>
            <a:r>
              <a:rPr lang="en-GB" sz="1200" b="1" dirty="0">
                <a:effectLst/>
                <a:latin typeface="Arial" panose="020B0604020202020204" pitchFamily="34" charset="0"/>
                <a:ea typeface="Arial" panose="020B0604020202020204" pitchFamily="34" charset="0"/>
              </a:rPr>
              <a:t> </a:t>
            </a:r>
            <a:r>
              <a:rPr lang="en-GB" sz="1200" b="1" dirty="0" err="1">
                <a:effectLst/>
                <a:latin typeface="Arial" panose="020B0604020202020204" pitchFamily="34" charset="0"/>
                <a:ea typeface="Arial" panose="020B0604020202020204" pitchFamily="34" charset="0"/>
              </a:rPr>
              <a:t>към</a:t>
            </a:r>
            <a:r>
              <a:rPr lang="en-GB" sz="1200" b="1" dirty="0">
                <a:effectLst/>
                <a:latin typeface="Arial" panose="020B0604020202020204" pitchFamily="34" charset="0"/>
                <a:ea typeface="Arial" panose="020B0604020202020204" pitchFamily="34" charset="0"/>
              </a:rPr>
              <a:t> </a:t>
            </a:r>
            <a:r>
              <a:rPr lang="en-GB" sz="1200" b="1" dirty="0" err="1">
                <a:effectLst/>
                <a:latin typeface="Arial" panose="020B0604020202020204" pitchFamily="34" charset="0"/>
                <a:ea typeface="Arial" panose="020B0604020202020204" pitchFamily="34" charset="0"/>
              </a:rPr>
              <a:t>учителя</a:t>
            </a:r>
            <a:r>
              <a:rPr lang="en-GB" sz="1200" dirty="0">
                <a:effectLst/>
                <a:latin typeface="Arial" panose="020B0604020202020204" pitchFamily="34" charset="0"/>
                <a:ea typeface="Arial" panose="020B0604020202020204" pitchFamily="34" charset="0"/>
              </a:rPr>
              <a:t>: Това е </a:t>
            </a:r>
            <a:r>
              <a:rPr lang="en-GB" sz="1200" dirty="0" err="1">
                <a:effectLst/>
                <a:latin typeface="Arial" panose="020B0604020202020204" pitchFamily="34" charset="0"/>
                <a:ea typeface="Arial" panose="020B0604020202020204" pitchFamily="34" charset="0"/>
              </a:rPr>
              <a:t>най-известното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определение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Общото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бъдеще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нарича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още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Докладът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Брундланд</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тъй</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като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ролята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бившия</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норвежки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министър-председател</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Гро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Харлем</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Брундтланд</a:t>
            </a:r>
            <a:r>
              <a:rPr lang="en-GB" sz="1200" dirty="0">
                <a:effectLst/>
                <a:latin typeface="Arial" panose="020B0604020202020204" pitchFamily="34" charset="0"/>
                <a:ea typeface="Arial" panose="020B0604020202020204" pitchFamily="34" charset="0"/>
              </a:rPr>
              <a:t> беше </a:t>
            </a:r>
            <a:r>
              <a:rPr lang="en-GB" sz="1200" dirty="0" err="1">
                <a:effectLst/>
                <a:latin typeface="Arial" panose="020B0604020202020204" pitchFamily="34" charset="0"/>
                <a:ea typeface="Arial" panose="020B0604020202020204" pitchFamily="34" charset="0"/>
              </a:rPr>
              <a:t>председател</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Световната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комисия</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околна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среда</a:t>
            </a:r>
            <a:r>
              <a:rPr lang="en-GB" sz="1200" dirty="0">
                <a:effectLst/>
                <a:latin typeface="Arial" panose="020B0604020202020204" pitchFamily="34" charset="0"/>
                <a:ea typeface="Arial" panose="020B0604020202020204" pitchFamily="34" charset="0"/>
              </a:rPr>
              <a:t> и развитие).</a:t>
            </a:r>
            <a:endParaRPr lang="bg-BG" sz="2000" dirty="0">
              <a:effectLst/>
              <a:latin typeface="Times New Roman" panose="02020603050405020304" pitchFamily="18" charset="0"/>
              <a:ea typeface="Arial" panose="020B0604020202020204" pitchFamily="34" charset="0"/>
            </a:endParaRPr>
          </a:p>
          <a:p>
            <a:pPr marL="18415" indent="-18415" algn="just"/>
            <a:r>
              <a:rPr lang="en-GB" sz="1200" dirty="0" err="1">
                <a:effectLst/>
                <a:latin typeface="Arial" panose="020B0604020202020204" pitchFamily="34" charset="0"/>
                <a:ea typeface="Arial" panose="020B0604020202020204" pitchFamily="34" charset="0"/>
              </a:rPr>
              <a:t>Прочетете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тази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дефиниция</a:t>
            </a:r>
            <a:r>
              <a:rPr lang="en-GB" sz="1200" dirty="0">
                <a:effectLst/>
                <a:latin typeface="Arial" panose="020B0604020202020204" pitchFamily="34" charset="0"/>
                <a:ea typeface="Arial" panose="020B0604020202020204" pitchFamily="34" charset="0"/>
              </a:rPr>
              <a:t> и </a:t>
            </a:r>
            <a:r>
              <a:rPr lang="en-GB" sz="1200" dirty="0" err="1">
                <a:effectLst/>
                <a:latin typeface="Arial" panose="020B0604020202020204" pitchFamily="34" charset="0"/>
                <a:ea typeface="Arial" panose="020B0604020202020204" pitchFamily="34" charset="0"/>
              </a:rPr>
              <a:t>се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опитайте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върнете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обратно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към</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думите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които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участниците</a:t>
            </a:r>
            <a:r>
              <a:rPr lang="en-GB" sz="1200" dirty="0">
                <a:effectLst/>
                <a:latin typeface="Arial" panose="020B0604020202020204" pitchFamily="34" charset="0"/>
                <a:ea typeface="Arial" panose="020B0604020202020204" pitchFamily="34" charset="0"/>
              </a:rPr>
              <a:t> / </a:t>
            </a:r>
            <a:r>
              <a:rPr lang="en-GB" sz="1200" dirty="0" err="1">
                <a:effectLst/>
                <a:latin typeface="Arial" panose="020B0604020202020204" pitchFamily="34" charset="0"/>
                <a:ea typeface="Arial" panose="020B0604020202020204" pitchFamily="34" charset="0"/>
              </a:rPr>
              <a:t>учениците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измислили</a:t>
            </a:r>
            <a:r>
              <a:rPr lang="en-GB" sz="1200" dirty="0">
                <a:effectLst/>
                <a:latin typeface="Arial" panose="020B0604020202020204" pitchFamily="34" charset="0"/>
                <a:ea typeface="Arial" panose="020B0604020202020204" pitchFamily="34" charset="0"/>
              </a:rPr>
              <a:t> в </a:t>
            </a:r>
            <a:r>
              <a:rPr lang="en-GB" sz="1200" dirty="0" err="1">
                <a:effectLst/>
                <a:latin typeface="Arial" panose="020B0604020202020204" pitchFamily="34" charset="0"/>
                <a:ea typeface="Arial" panose="020B0604020202020204" pitchFamily="34" charset="0"/>
              </a:rPr>
              <a:t>дейността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Mentimeter</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предишния</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слайд</a:t>
            </a:r>
            <a:r>
              <a:rPr lang="en-GB" sz="1200" dirty="0">
                <a:effectLst/>
                <a:latin typeface="Arial" panose="020B0604020202020204" pitchFamily="34" charset="0"/>
                <a:ea typeface="Arial" panose="020B0604020202020204" pitchFamily="34" charset="0"/>
              </a:rPr>
              <a:t>.</a:t>
            </a:r>
            <a:endParaRPr lang="bg-BG" sz="2000" dirty="0">
              <a:effectLst/>
              <a:latin typeface="Times New Roman" panose="02020603050405020304" pitchFamily="18" charset="0"/>
              <a:ea typeface="Arial" panose="020B0604020202020204" pitchFamily="34" charset="0"/>
            </a:endParaRPr>
          </a:p>
          <a:p>
            <a:pPr marL="18415" indent="-18415" algn="just"/>
            <a:r>
              <a:rPr lang="en-GB" sz="1200" dirty="0" err="1">
                <a:effectLst/>
                <a:latin typeface="Arial" panose="020B0604020202020204" pitchFamily="34" charset="0"/>
                <a:ea typeface="Arial" panose="020B0604020202020204" pitchFamily="34" charset="0"/>
              </a:rPr>
              <a:t>Световна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комисия</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околна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среда</a:t>
            </a:r>
            <a:r>
              <a:rPr lang="en-GB" sz="1200" dirty="0">
                <a:effectLst/>
                <a:latin typeface="Arial" panose="020B0604020202020204" pitchFamily="34" charset="0"/>
                <a:ea typeface="Arial" panose="020B0604020202020204" pitchFamily="34" charset="0"/>
              </a:rPr>
              <a:t> и развитие. (1987). </a:t>
            </a:r>
            <a:r>
              <a:rPr lang="en-GB" sz="1200" dirty="0" err="1">
                <a:effectLst/>
                <a:latin typeface="Arial" panose="020B0604020202020204" pitchFamily="34" charset="0"/>
                <a:ea typeface="Arial" panose="020B0604020202020204" pitchFamily="34" charset="0"/>
              </a:rPr>
              <a:t>Общото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бъдеще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Оксфорд</a:t>
            </a:r>
            <a:r>
              <a:rPr lang="en-GB" sz="1200" dirty="0">
                <a:effectLst/>
                <a:latin typeface="Arial" panose="020B0604020202020204" pitchFamily="34" charset="0"/>
                <a:ea typeface="Arial" panose="020B0604020202020204" pitchFamily="34" charset="0"/>
              </a:rPr>
              <a:t>: Oxford University Press. (</a:t>
            </a:r>
            <a:r>
              <a:rPr lang="en-GB" sz="1200" dirty="0" err="1">
                <a:effectLst/>
                <a:latin typeface="Arial" panose="020B0604020202020204" pitchFamily="34" charset="0"/>
                <a:ea typeface="Arial" panose="020B0604020202020204" pitchFamily="34" charset="0"/>
              </a:rPr>
              <a:t>Наличен</a:t>
            </a:r>
            <a:r>
              <a:rPr lang="en-GB" sz="1200" dirty="0">
                <a:effectLst/>
                <a:latin typeface="Arial" panose="020B0604020202020204" pitchFamily="34" charset="0"/>
                <a:ea typeface="Arial" panose="020B0604020202020204" pitchFamily="34" charset="0"/>
              </a:rPr>
              <a:t> </a:t>
            </a:r>
            <a:r>
              <a:rPr lang="bg-BG" sz="1200" dirty="0">
                <a:effectLst/>
                <a:latin typeface="Arial" panose="020B0604020202020204" pitchFamily="34" charset="0"/>
                <a:ea typeface="Arial" panose="020B0604020202020204" pitchFamily="34" charset="0"/>
              </a:rPr>
              <a:t>на </a:t>
            </a:r>
            <a:r>
              <a:rPr lang="en-GB" sz="1200" dirty="0">
                <a:effectLst/>
                <a:latin typeface="Arial" panose="020B0604020202020204" pitchFamily="34" charset="0"/>
                <a:ea typeface="Arial" panose="020B0604020202020204" pitchFamily="34" charset="0"/>
              </a:rPr>
              <a:t>:</a:t>
            </a:r>
            <a:r>
              <a:rPr lang="en-GB" sz="1200" dirty="0">
                <a:solidFill>
                  <a:srgbClr val="3D8400"/>
                </a:solidFill>
                <a:effectLst/>
                <a:latin typeface="Arial" panose="020B0604020202020204" pitchFamily="34" charset="0"/>
                <a:ea typeface="Arial" panose="020B0604020202020204" pitchFamily="34" charset="0"/>
                <a:hlinkClick r:id="rId3"/>
              </a:rPr>
              <a:t>http://www.princeton.edu/~ota/disk1/1993/9340/934004.PDF</a:t>
            </a:r>
            <a:r>
              <a:rPr lang="en-GB" sz="1200" dirty="0">
                <a:effectLst/>
                <a:latin typeface="Arial" panose="020B0604020202020204" pitchFamily="34" charset="0"/>
                <a:ea typeface="Arial" panose="020B0604020202020204" pitchFamily="34" charset="0"/>
              </a:rPr>
              <a:t>)</a:t>
            </a:r>
            <a:endParaRPr lang="bg-BG" sz="2000" dirty="0">
              <a:effectLst/>
              <a:latin typeface="Times New Roman" panose="02020603050405020304" pitchFamily="18" charset="0"/>
              <a:ea typeface="Arial" panose="020B0604020202020204" pitchFamily="34" charset="0"/>
            </a:endParaRPr>
          </a:p>
          <a:p>
            <a:r>
              <a:rPr lang="en-GB" sz="1200" dirty="0" err="1">
                <a:effectLst/>
                <a:latin typeface="Arial" panose="020B0604020202020204" pitchFamily="34" charset="0"/>
                <a:ea typeface="Arial" panose="020B0604020202020204" pitchFamily="34" charset="0"/>
              </a:rPr>
              <a:t>Публикуването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Общото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бъдеще</a:t>
            </a:r>
            <a:r>
              <a:rPr lang="en-GB" sz="1200" dirty="0">
                <a:effectLst/>
                <a:latin typeface="Arial" panose="020B0604020202020204" pitchFamily="34" charset="0"/>
                <a:ea typeface="Arial" panose="020B0604020202020204" pitchFamily="34" charset="0"/>
              </a:rPr>
              <a:t>“ и </a:t>
            </a:r>
            <a:r>
              <a:rPr lang="en-GB" sz="1200" dirty="0" err="1">
                <a:effectLst/>
                <a:latin typeface="Arial" panose="020B0604020202020204" pitchFamily="34" charset="0"/>
                <a:ea typeface="Arial" panose="020B0604020202020204" pitchFamily="34" charset="0"/>
              </a:rPr>
              <a:t>работата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Световната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комисия</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околна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среда</a:t>
            </a:r>
            <a:r>
              <a:rPr lang="en-GB" sz="1200" dirty="0">
                <a:effectLst/>
                <a:latin typeface="Arial" panose="020B0604020202020204" pitchFamily="34" charset="0"/>
                <a:ea typeface="Arial" panose="020B0604020202020204" pitchFamily="34" charset="0"/>
              </a:rPr>
              <a:t> и развитие </a:t>
            </a:r>
            <a:r>
              <a:rPr lang="en-GB" sz="1200" dirty="0" err="1">
                <a:effectLst/>
                <a:latin typeface="Arial" panose="020B0604020202020204" pitchFamily="34" charset="0"/>
                <a:ea typeface="Arial" panose="020B0604020202020204" pitchFamily="34" charset="0"/>
              </a:rPr>
              <a:t>постави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основите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свикването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срещата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върха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Земята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през</a:t>
            </a:r>
            <a:r>
              <a:rPr lang="en-GB" sz="1200" dirty="0">
                <a:effectLst/>
                <a:latin typeface="Arial" panose="020B0604020202020204" pitchFamily="34" charset="0"/>
                <a:ea typeface="Arial" panose="020B0604020202020204" pitchFamily="34" charset="0"/>
              </a:rPr>
              <a:t> 1992 г. и </a:t>
            </a:r>
            <a:r>
              <a:rPr lang="en-GB" sz="1200" dirty="0" err="1">
                <a:effectLst/>
                <a:latin typeface="Arial" panose="020B0604020202020204" pitchFamily="34" charset="0"/>
                <a:ea typeface="Arial" panose="020B0604020202020204" pitchFamily="34" charset="0"/>
              </a:rPr>
              <a:t>приемането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Програма</a:t>
            </a:r>
            <a:r>
              <a:rPr lang="en-GB" sz="1200" dirty="0">
                <a:effectLst/>
                <a:latin typeface="Arial" panose="020B0604020202020204" pitchFamily="34" charset="0"/>
                <a:ea typeface="Arial" panose="020B0604020202020204" pitchFamily="34" charset="0"/>
              </a:rPr>
              <a:t> 21, </a:t>
            </a:r>
            <a:r>
              <a:rPr lang="en-GB" sz="1200" dirty="0" err="1">
                <a:effectLst/>
                <a:latin typeface="Arial" panose="020B0604020202020204" pitchFamily="34" charset="0"/>
                <a:ea typeface="Arial" panose="020B0604020202020204" pitchFamily="34" charset="0"/>
              </a:rPr>
              <a:t>Декларацията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Рио</a:t>
            </a:r>
            <a:r>
              <a:rPr lang="en-GB" sz="1200" dirty="0">
                <a:effectLst/>
                <a:latin typeface="Arial" panose="020B0604020202020204" pitchFamily="34" charset="0"/>
                <a:ea typeface="Arial" panose="020B0604020202020204" pitchFamily="34" charset="0"/>
              </a:rPr>
              <a:t> и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създаването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Комисията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устойчиво</a:t>
            </a:r>
            <a:r>
              <a:rPr lang="en-GB" sz="1200" dirty="0">
                <a:effectLst/>
                <a:latin typeface="Arial" panose="020B0604020202020204" pitchFamily="34" charset="0"/>
                <a:ea typeface="Arial" panose="020B0604020202020204" pitchFamily="34" charset="0"/>
              </a:rPr>
              <a:t> развитие</a:t>
            </a:r>
            <a:endParaRPr lang="en-GB" dirty="0"/>
          </a:p>
        </p:txBody>
      </p:sp>
      <p:sp>
        <p:nvSpPr>
          <p:cNvPr id="4" name="Slide Number Placeholder 3"/>
          <p:cNvSpPr>
            <a:spLocks noGrp="1"/>
          </p:cNvSpPr>
          <p:nvPr>
            <p:ph type="sldNum" sz="quarter" idx="5"/>
          </p:nvPr>
        </p:nvSpPr>
        <p:spPr/>
        <p:txBody>
          <a:bodyPr/>
          <a:lstStyle/>
          <a:p>
            <a:fld id="{F4B9ABF1-A5E8-FF4C-953A-B9DDF0BF59CB}" type="slidenum">
              <a:rPr lang="de-DE" smtClean="0"/>
              <a:t>4</a:t>
            </a:fld>
            <a:endParaRPr lang="de-DE"/>
          </a:p>
        </p:txBody>
      </p:sp>
    </p:spTree>
    <p:extLst>
      <p:ext uri="{BB962C8B-B14F-4D97-AF65-F5344CB8AC3E}">
        <p14:creationId xmlns:p14="http://schemas.microsoft.com/office/powerpoint/2010/main" val="354543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15" indent="-18415" algn="just"/>
            <a:r>
              <a:rPr lang="en-GB" sz="1200" b="1" dirty="0" err="1">
                <a:effectLst/>
                <a:latin typeface="Arial" panose="020B0604020202020204" pitchFamily="34" charset="0"/>
                <a:ea typeface="Arial" panose="020B0604020202020204" pitchFamily="34" charset="0"/>
              </a:rPr>
              <a:t>Бележки</a:t>
            </a:r>
            <a:r>
              <a:rPr lang="en-GB" sz="1200" b="1" dirty="0">
                <a:effectLst/>
                <a:latin typeface="Arial" panose="020B0604020202020204" pitchFamily="34" charset="0"/>
                <a:ea typeface="Arial" panose="020B0604020202020204" pitchFamily="34" charset="0"/>
              </a:rPr>
              <a:t> </a:t>
            </a:r>
            <a:r>
              <a:rPr lang="en-GB" sz="1200" b="1" dirty="0" err="1">
                <a:effectLst/>
                <a:latin typeface="Arial" panose="020B0604020202020204" pitchFamily="34" charset="0"/>
                <a:ea typeface="Arial" panose="020B0604020202020204" pitchFamily="34" charset="0"/>
              </a:rPr>
              <a:t>към</a:t>
            </a:r>
            <a:r>
              <a:rPr lang="en-GB" sz="1200" b="1" dirty="0">
                <a:effectLst/>
                <a:latin typeface="Arial" panose="020B0604020202020204" pitchFamily="34" charset="0"/>
                <a:ea typeface="Arial" panose="020B0604020202020204" pitchFamily="34" charset="0"/>
              </a:rPr>
              <a:t> </a:t>
            </a:r>
            <a:r>
              <a:rPr lang="en-GB" sz="1200" b="1" dirty="0" err="1">
                <a:effectLst/>
                <a:latin typeface="Arial" panose="020B0604020202020204" pitchFamily="34" charset="0"/>
                <a:ea typeface="Arial" panose="020B0604020202020204" pitchFamily="34" charset="0"/>
              </a:rPr>
              <a:t>учителя</a:t>
            </a:r>
            <a:r>
              <a:rPr lang="en-GB" sz="1200" dirty="0">
                <a:effectLst/>
                <a:latin typeface="Arial" panose="020B0604020202020204" pitchFamily="34" charset="0"/>
                <a:ea typeface="Arial" panose="020B0604020202020204" pitchFamily="34" charset="0"/>
              </a:rPr>
              <a:t>: Това е </a:t>
            </a:r>
            <a:r>
              <a:rPr lang="en-GB" sz="1200" dirty="0" err="1">
                <a:effectLst/>
                <a:latin typeface="Arial" panose="020B0604020202020204" pitchFamily="34" charset="0"/>
                <a:ea typeface="Arial" panose="020B0604020202020204" pitchFamily="34" charset="0"/>
              </a:rPr>
              <a:t>по-нова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дефиниция</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Прочетете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тази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дефиниция</a:t>
            </a:r>
            <a:r>
              <a:rPr lang="en-GB" sz="1200" dirty="0">
                <a:effectLst/>
                <a:latin typeface="Arial" panose="020B0604020202020204" pitchFamily="34" charset="0"/>
                <a:ea typeface="Arial" panose="020B0604020202020204" pitchFamily="34" charset="0"/>
              </a:rPr>
              <a:t> и </a:t>
            </a:r>
            <a:r>
              <a:rPr lang="en-GB" sz="1200" dirty="0" err="1">
                <a:effectLst/>
                <a:latin typeface="Arial" panose="020B0604020202020204" pitchFamily="34" charset="0"/>
                <a:ea typeface="Arial" panose="020B0604020202020204" pitchFamily="34" charset="0"/>
              </a:rPr>
              <a:t>се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опитайте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върнете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обратно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към</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думите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които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участниците</a:t>
            </a:r>
            <a:r>
              <a:rPr lang="en-GB" sz="1200" dirty="0">
                <a:effectLst/>
                <a:latin typeface="Arial" panose="020B0604020202020204" pitchFamily="34" charset="0"/>
                <a:ea typeface="Arial" panose="020B0604020202020204" pitchFamily="34" charset="0"/>
              </a:rPr>
              <a:t> / </a:t>
            </a:r>
            <a:r>
              <a:rPr lang="en-GB" sz="1200" dirty="0" err="1">
                <a:effectLst/>
                <a:latin typeface="Arial" panose="020B0604020202020204" pitchFamily="34" charset="0"/>
                <a:ea typeface="Arial" panose="020B0604020202020204" pitchFamily="34" charset="0"/>
              </a:rPr>
              <a:t>учениците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измислили</a:t>
            </a:r>
            <a:r>
              <a:rPr lang="en-GB" sz="1200" dirty="0">
                <a:effectLst/>
                <a:latin typeface="Arial" panose="020B0604020202020204" pitchFamily="34" charset="0"/>
                <a:ea typeface="Arial" panose="020B0604020202020204" pitchFamily="34" charset="0"/>
              </a:rPr>
              <a:t> в </a:t>
            </a:r>
            <a:r>
              <a:rPr lang="en-GB" sz="1200" dirty="0" err="1">
                <a:effectLst/>
                <a:latin typeface="Arial" panose="020B0604020202020204" pitchFamily="34" charset="0"/>
                <a:ea typeface="Arial" panose="020B0604020202020204" pitchFamily="34" charset="0"/>
              </a:rPr>
              <a:t>дейността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Mentimeter</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предишния</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слайд</a:t>
            </a:r>
            <a:r>
              <a:rPr lang="en-GB" sz="1200" dirty="0">
                <a:effectLst/>
                <a:latin typeface="Arial" panose="020B0604020202020204" pitchFamily="34" charset="0"/>
                <a:ea typeface="Arial" panose="020B0604020202020204" pitchFamily="34" charset="0"/>
              </a:rPr>
              <a:t>.</a:t>
            </a:r>
            <a:endParaRPr lang="bg-BG" sz="2000" dirty="0">
              <a:effectLst/>
              <a:latin typeface="Times New Roman" panose="02020603050405020304" pitchFamily="18" charset="0"/>
              <a:ea typeface="Arial" panose="020B0604020202020204" pitchFamily="34" charset="0"/>
            </a:endParaRPr>
          </a:p>
          <a:p>
            <a:pPr marL="18415" indent="-18415" algn="just"/>
            <a:r>
              <a:rPr lang="en-GB" sz="1200" dirty="0" err="1">
                <a:effectLst/>
                <a:latin typeface="Arial" panose="020B0604020202020204" pitchFamily="34" charset="0"/>
                <a:ea typeface="Arial" panose="020B0604020202020204" pitchFamily="34" charset="0"/>
              </a:rPr>
              <a:t>Оксфордски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колеж</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обществени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поръчки</a:t>
            </a:r>
            <a:r>
              <a:rPr lang="en-GB" sz="1200" dirty="0">
                <a:effectLst/>
                <a:latin typeface="Arial" panose="020B0604020202020204" pitchFamily="34" charset="0"/>
                <a:ea typeface="Arial" panose="020B0604020202020204" pitchFamily="34" charset="0"/>
              </a:rPr>
              <a:t> и </a:t>
            </a:r>
            <a:r>
              <a:rPr lang="en-GB" sz="1200" dirty="0" err="1">
                <a:effectLst/>
                <a:latin typeface="Arial" panose="020B0604020202020204" pitchFamily="34" charset="0"/>
                <a:ea typeface="Arial" panose="020B0604020202020204" pitchFamily="34" charset="0"/>
              </a:rPr>
              <a:t>доставки</a:t>
            </a:r>
            <a:r>
              <a:rPr lang="en-GB" sz="1200" dirty="0">
                <a:effectLst/>
                <a:latin typeface="Arial" panose="020B0604020202020204" pitchFamily="34" charset="0"/>
                <a:ea typeface="Arial" panose="020B0604020202020204" pitchFamily="34" charset="0"/>
              </a:rPr>
              <a:t>, (2020), </a:t>
            </a:r>
            <a:r>
              <a:rPr lang="en-GB" sz="1200" dirty="0" err="1">
                <a:effectLst/>
                <a:latin typeface="Arial" panose="020B0604020202020204" pitchFamily="34" charset="0"/>
                <a:ea typeface="Arial" panose="020B0604020202020204" pitchFamily="34" charset="0"/>
              </a:rPr>
              <a:t>Колко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устойчива</a:t>
            </a:r>
            <a:r>
              <a:rPr lang="en-GB" sz="1200" dirty="0">
                <a:effectLst/>
                <a:latin typeface="Arial" panose="020B0604020202020204" pitchFamily="34" charset="0"/>
                <a:ea typeface="Arial" panose="020B0604020202020204" pitchFamily="34" charset="0"/>
              </a:rPr>
              <a:t> е </a:t>
            </a:r>
            <a:r>
              <a:rPr lang="en-GB" sz="1200" dirty="0" err="1">
                <a:effectLst/>
                <a:latin typeface="Arial" panose="020B0604020202020204" pitchFamily="34" charset="0"/>
                <a:ea typeface="Arial" panose="020B0604020202020204" pitchFamily="34" charset="0"/>
              </a:rPr>
              <a:t>устойчивостта</a:t>
            </a:r>
            <a:r>
              <a:rPr lang="en-GB" sz="1200" dirty="0">
                <a:effectLst/>
                <a:latin typeface="Arial" panose="020B0604020202020204" pitchFamily="34" charset="0"/>
                <a:ea typeface="Arial" panose="020B0604020202020204" pitchFamily="34" charset="0"/>
              </a:rPr>
              <a:t> ?, </a:t>
            </a:r>
            <a:r>
              <a:rPr lang="en-GB" sz="1200" dirty="0" err="1">
                <a:effectLst/>
                <a:latin typeface="Arial" panose="020B0604020202020204" pitchFamily="34" charset="0"/>
                <a:ea typeface="Arial" panose="020B0604020202020204" pitchFamily="34" charset="0"/>
              </a:rPr>
              <a:t>достъпна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a:solidFill>
                  <a:srgbClr val="3D8400"/>
                </a:solidFill>
                <a:effectLst/>
                <a:latin typeface="Arial" panose="020B0604020202020204" pitchFamily="34" charset="0"/>
                <a:ea typeface="Arial" panose="020B0604020202020204" pitchFamily="34" charset="0"/>
                <a:hlinkClick r:id="rId3"/>
              </a:rPr>
              <a:t>https://www.oxfordcollegeofprocurementandsupply.com/how-sustainable-is-sustainability/</a:t>
            </a:r>
            <a:r>
              <a:rPr lang="en-GB" sz="1200" dirty="0">
                <a:effectLst/>
                <a:latin typeface="Arial" panose="020B0604020202020204" pitchFamily="34" charset="0"/>
                <a:ea typeface="Arial" panose="020B0604020202020204" pitchFamily="34" charset="0"/>
              </a:rPr>
              <a:t> </a:t>
            </a:r>
            <a:endParaRPr lang="bg-BG" sz="2000" dirty="0">
              <a:effectLst/>
              <a:latin typeface="Times New Roman" panose="02020603050405020304" pitchFamily="18" charset="0"/>
              <a:ea typeface="Arial" panose="020B0604020202020204" pitchFamily="34" charset="0"/>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4B9ABF1-A5E8-FF4C-953A-B9DDF0BF59CB}" type="slidenum">
              <a:rPr lang="de-DE" smtClean="0"/>
              <a:t>5</a:t>
            </a:fld>
            <a:endParaRPr lang="de-DE"/>
          </a:p>
        </p:txBody>
      </p:sp>
    </p:spTree>
    <p:extLst>
      <p:ext uri="{BB962C8B-B14F-4D97-AF65-F5344CB8AC3E}">
        <p14:creationId xmlns:p14="http://schemas.microsoft.com/office/powerpoint/2010/main" val="2773885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tabLst>
                <a:tab pos="418465" algn="l"/>
              </a:tabLst>
            </a:pPr>
            <a:r>
              <a:rPr lang="en-GB" sz="1800" b="1" dirty="0" err="1">
                <a:effectLst/>
                <a:latin typeface="Arial" panose="020B0604020202020204" pitchFamily="34" charset="0"/>
                <a:ea typeface="Arial" panose="020B0604020202020204" pitchFamily="34" charset="0"/>
              </a:rPr>
              <a:t>Бележки</a:t>
            </a:r>
            <a:r>
              <a:rPr lang="en-GB" sz="1800" b="1" dirty="0">
                <a:effectLst/>
                <a:latin typeface="Arial" panose="020B0604020202020204" pitchFamily="34" charset="0"/>
                <a:ea typeface="Arial" panose="020B0604020202020204" pitchFamily="34" charset="0"/>
              </a:rPr>
              <a:t> </a:t>
            </a:r>
            <a:r>
              <a:rPr lang="en-GB" sz="1800" b="1" dirty="0" err="1">
                <a:effectLst/>
                <a:latin typeface="Arial" panose="020B0604020202020204" pitchFamily="34" charset="0"/>
                <a:ea typeface="Arial" panose="020B0604020202020204" pitchFamily="34" charset="0"/>
              </a:rPr>
              <a:t>към</a:t>
            </a:r>
            <a:r>
              <a:rPr lang="en-GB" sz="1800" b="1" dirty="0">
                <a:effectLst/>
                <a:latin typeface="Arial" panose="020B0604020202020204" pitchFamily="34" charset="0"/>
                <a:ea typeface="Arial" panose="020B0604020202020204" pitchFamily="34" charset="0"/>
              </a:rPr>
              <a:t> </a:t>
            </a:r>
            <a:r>
              <a:rPr lang="en-GB" sz="1800" b="1" dirty="0" err="1">
                <a:effectLst/>
                <a:latin typeface="Arial" panose="020B0604020202020204" pitchFamily="34" charset="0"/>
                <a:ea typeface="Arial" panose="020B0604020202020204" pitchFamily="34" charset="0"/>
              </a:rPr>
              <a:t>учителя</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Ключовият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момент</a:t>
            </a:r>
            <a:r>
              <a:rPr lang="en-GB" sz="1800" dirty="0">
                <a:effectLst/>
                <a:latin typeface="Arial" panose="020B0604020202020204" pitchFamily="34" charset="0"/>
                <a:ea typeface="Arial" panose="020B0604020202020204" pitchFamily="34" charset="0"/>
              </a:rPr>
              <a:t> в </a:t>
            </a:r>
            <a:r>
              <a:rPr lang="en-GB" sz="1800" dirty="0" err="1">
                <a:effectLst/>
                <a:latin typeface="Arial" panose="020B0604020202020204" pitchFamily="34" charset="0"/>
                <a:ea typeface="Arial" panose="020B0604020202020204" pitchFamily="34" charset="0"/>
              </a:rPr>
              <a:t>двете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предишни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дефиниции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може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бъде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идентифициран</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като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избягване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изчерпването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ресурсите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така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че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бъдещите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поколения</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могат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задоволят</a:t>
            </a:r>
            <a:r>
              <a:rPr lang="en-GB" sz="1800" dirty="0">
                <a:effectLst/>
                <a:latin typeface="Arial" panose="020B0604020202020204" pitchFamily="34" charset="0"/>
                <a:ea typeface="Arial" panose="020B0604020202020204" pitchFamily="34" charset="0"/>
              </a:rPr>
              <a:t> своите </a:t>
            </a:r>
            <a:r>
              <a:rPr lang="en-GB" sz="1800" dirty="0" err="1">
                <a:effectLst/>
                <a:latin typeface="Arial" panose="020B0604020202020204" pitchFamily="34" charset="0"/>
                <a:ea typeface="Arial" panose="020B0604020202020204" pitchFamily="34" charset="0"/>
              </a:rPr>
              <a:t>нужди</a:t>
            </a:r>
            <a:r>
              <a:rPr lang="en-GB" sz="1800" dirty="0">
                <a:effectLst/>
                <a:latin typeface="Arial" panose="020B0604020202020204" pitchFamily="34" charset="0"/>
                <a:ea typeface="Arial" panose="020B0604020202020204" pitchFamily="34" charset="0"/>
              </a:rPr>
              <a:t>. - </a:t>
            </a:r>
            <a:r>
              <a:rPr lang="en-GB" sz="1800" dirty="0" err="1">
                <a:effectLst/>
                <a:latin typeface="Arial" panose="020B0604020202020204" pitchFamily="34" charset="0"/>
                <a:ea typeface="Arial" panose="020B0604020202020204" pitchFamily="34" charset="0"/>
              </a:rPr>
              <a:t>Опитайте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свържете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думите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обратно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към</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облака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от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думи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Mentimeter</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ако</a:t>
            </a:r>
            <a:r>
              <a:rPr lang="en-GB" sz="1800" dirty="0">
                <a:effectLst/>
                <a:latin typeface="Arial" panose="020B0604020202020204" pitchFamily="34" charset="0"/>
                <a:ea typeface="Arial" panose="020B0604020202020204" pitchFamily="34" charset="0"/>
              </a:rPr>
              <a:t> е </a:t>
            </a:r>
            <a:r>
              <a:rPr lang="en-GB" sz="1800" dirty="0" err="1">
                <a:effectLst/>
                <a:latin typeface="Arial" panose="020B0604020202020204" pitchFamily="34" charset="0"/>
                <a:ea typeface="Arial" panose="020B0604020202020204" pitchFamily="34" charset="0"/>
              </a:rPr>
              <a:t>възможно</a:t>
            </a:r>
            <a:r>
              <a:rPr lang="en-GB" sz="1800" dirty="0">
                <a:effectLst/>
                <a:latin typeface="Arial" panose="020B0604020202020204" pitchFamily="34" charset="0"/>
                <a:ea typeface="Arial" panose="020B0604020202020204" pitchFamily="34" charset="0"/>
              </a:rPr>
              <a:t>.</a:t>
            </a:r>
            <a:endParaRPr lang="bg-BG" sz="1800" dirty="0">
              <a:effectLst/>
              <a:latin typeface="Times New Roman" panose="02020603050405020304" pitchFamily="18" charset="0"/>
              <a:ea typeface="Arial" panose="020B0604020202020204" pitchFamily="34" charset="0"/>
            </a:endParaRPr>
          </a:p>
          <a:p>
            <a:r>
              <a:rPr lang="en-GB" sz="1800" dirty="0" err="1">
                <a:effectLst/>
                <a:latin typeface="Arial" panose="020B0604020202020204" pitchFamily="34" charset="0"/>
                <a:ea typeface="Arial" panose="020B0604020202020204" pitchFamily="34" charset="0"/>
              </a:rPr>
              <a:t>Първата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анимация</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слайда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ще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подчертае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думите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избягване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изчерпването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ресурсите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Втората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анимация</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слайда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ще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накара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появи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текстът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Какво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имаме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предвид</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под</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ресурси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Кажете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че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под</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ресурси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разбираме</a:t>
            </a:r>
            <a:r>
              <a:rPr lang="bg-BG" sz="1800" dirty="0">
                <a:effectLst/>
                <a:latin typeface="Arial" panose="020B0604020202020204" pitchFamily="34" charset="0"/>
                <a:ea typeface="Arial" panose="020B0604020202020204" pitchFamily="34" charset="0"/>
              </a:rPr>
              <a:t>,</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както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безкрайни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така</a:t>
            </a:r>
            <a:r>
              <a:rPr lang="en-GB" sz="1800" dirty="0">
                <a:effectLst/>
                <a:latin typeface="Arial" panose="020B0604020202020204" pitchFamily="34" charset="0"/>
                <a:ea typeface="Arial" panose="020B0604020202020204" pitchFamily="34" charset="0"/>
              </a:rPr>
              <a:t> и </a:t>
            </a:r>
            <a:r>
              <a:rPr lang="en-GB" sz="1800" dirty="0" err="1">
                <a:effectLst/>
                <a:latin typeface="Arial" panose="020B0604020202020204" pitchFamily="34" charset="0"/>
                <a:ea typeface="Arial" panose="020B0604020202020204" pitchFamily="34" charset="0"/>
              </a:rPr>
              <a:t>крайни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материали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които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могат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бъдат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намерени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земята</a:t>
            </a:r>
            <a:r>
              <a:rPr lang="en-GB" sz="1800" dirty="0">
                <a:effectLst/>
                <a:latin typeface="Arial" panose="020B0604020202020204" pitchFamily="34" charset="0"/>
                <a:ea typeface="Arial" panose="020B0604020202020204" pitchFamily="34" charset="0"/>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4B9ABF1-A5E8-FF4C-953A-B9DDF0BF59CB}" type="slidenum">
              <a:rPr lang="de-DE" smtClean="0"/>
              <a:t>6</a:t>
            </a:fld>
            <a:endParaRPr lang="de-DE"/>
          </a:p>
        </p:txBody>
      </p:sp>
    </p:spTree>
    <p:extLst>
      <p:ext uri="{BB962C8B-B14F-4D97-AF65-F5344CB8AC3E}">
        <p14:creationId xmlns:p14="http://schemas.microsoft.com/office/powerpoint/2010/main" val="1387917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15" indent="-18415" algn="just"/>
            <a:r>
              <a:rPr lang="en-GB" sz="1800" b="1" dirty="0" err="1">
                <a:effectLst/>
                <a:latin typeface="Arial" panose="020B0604020202020204" pitchFamily="34" charset="0"/>
                <a:ea typeface="Arial" panose="020B0604020202020204" pitchFamily="34" charset="0"/>
              </a:rPr>
              <a:t>Бележки</a:t>
            </a:r>
            <a:r>
              <a:rPr lang="en-GB" sz="1800" b="1" dirty="0">
                <a:effectLst/>
                <a:latin typeface="Arial" panose="020B0604020202020204" pitchFamily="34" charset="0"/>
                <a:ea typeface="Arial" panose="020B0604020202020204" pitchFamily="34" charset="0"/>
              </a:rPr>
              <a:t> </a:t>
            </a:r>
            <a:r>
              <a:rPr lang="en-GB" sz="1800" b="1" dirty="0" err="1">
                <a:effectLst/>
                <a:latin typeface="Arial" panose="020B0604020202020204" pitchFamily="34" charset="0"/>
                <a:ea typeface="Arial" panose="020B0604020202020204" pitchFamily="34" charset="0"/>
              </a:rPr>
              <a:t>към</a:t>
            </a:r>
            <a:r>
              <a:rPr lang="en-GB" sz="1800" b="1" dirty="0">
                <a:effectLst/>
                <a:latin typeface="Arial" panose="020B0604020202020204" pitchFamily="34" charset="0"/>
                <a:ea typeface="Arial" panose="020B0604020202020204" pitchFamily="34" charset="0"/>
              </a:rPr>
              <a:t> </a:t>
            </a:r>
            <a:r>
              <a:rPr lang="en-GB" sz="1800" b="1" dirty="0" err="1">
                <a:effectLst/>
                <a:latin typeface="Arial" panose="020B0604020202020204" pitchFamily="34" charset="0"/>
                <a:ea typeface="Arial" panose="020B0604020202020204" pitchFamily="34" charset="0"/>
              </a:rPr>
              <a:t>учителя</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Обяснете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че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Трябва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отбележи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че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устойчивостта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не</a:t>
            </a:r>
            <a:r>
              <a:rPr lang="en-GB" sz="1800" dirty="0">
                <a:effectLst/>
                <a:latin typeface="Arial" panose="020B0604020202020204" pitchFamily="34" charset="0"/>
                <a:ea typeface="Arial" panose="020B0604020202020204" pitchFamily="34" charset="0"/>
              </a:rPr>
              <a:t> е </a:t>
            </a:r>
            <a:r>
              <a:rPr lang="en-GB" sz="1800" dirty="0" err="1">
                <a:effectLst/>
                <a:latin typeface="Arial" panose="020B0604020202020204" pitchFamily="34" charset="0"/>
                <a:ea typeface="Arial" panose="020B0604020202020204" pitchFamily="34" charset="0"/>
              </a:rPr>
              <a:t>свързана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само</a:t>
            </a:r>
            <a:r>
              <a:rPr lang="en-GB" sz="1800" dirty="0">
                <a:effectLst/>
                <a:latin typeface="Arial" panose="020B0604020202020204" pitchFamily="34" charset="0"/>
                <a:ea typeface="Arial" panose="020B0604020202020204" pitchFamily="34" charset="0"/>
              </a:rPr>
              <a:t> с </a:t>
            </a:r>
            <a:r>
              <a:rPr lang="en-GB" sz="1800" dirty="0" err="1">
                <a:effectLst/>
                <a:latin typeface="Arial" panose="020B0604020202020204" pitchFamily="34" charset="0"/>
                <a:ea typeface="Arial" panose="020B0604020202020204" pitchFamily="34" charset="0"/>
              </a:rPr>
              <a:t>ресурсите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Трябва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става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дума</a:t>
            </a:r>
            <a:r>
              <a:rPr lang="en-GB" sz="1800" dirty="0">
                <a:effectLst/>
                <a:latin typeface="Arial" panose="020B0604020202020204" pitchFamily="34" charset="0"/>
                <a:ea typeface="Arial" panose="020B0604020202020204" pitchFamily="34" charset="0"/>
              </a:rPr>
              <a:t> и </a:t>
            </a:r>
            <a:r>
              <a:rPr lang="en-GB" sz="1800" dirty="0" err="1">
                <a:effectLst/>
                <a:latin typeface="Arial" panose="020B0604020202020204" pitchFamily="34" charset="0"/>
                <a:ea typeface="Arial" panose="020B0604020202020204" pitchFamily="34" charset="0"/>
              </a:rPr>
              <a:t>за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социална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справедливост</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Трябва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става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дума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за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увеличаване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нивата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потребление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бедните</a:t>
            </a:r>
            <a:r>
              <a:rPr lang="en-GB" sz="1800" dirty="0">
                <a:effectLst/>
                <a:latin typeface="Arial" panose="020B0604020202020204" pitchFamily="34" charset="0"/>
                <a:ea typeface="Arial" panose="020B0604020202020204" pitchFamily="34" charset="0"/>
              </a:rPr>
              <a:t> в </a:t>
            </a:r>
            <a:r>
              <a:rPr lang="en-GB" sz="1800" dirty="0" err="1">
                <a:effectLst/>
                <a:latin typeface="Arial" panose="020B0604020202020204" pitchFamily="34" charset="0"/>
                <a:ea typeface="Arial" panose="020B0604020202020204" pitchFamily="34" charset="0"/>
              </a:rPr>
              <a:t>света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като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същевременно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намалява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цялостния</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екологичен</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отпечатък</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човечеството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Следователно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социалните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икономическите</a:t>
            </a:r>
            <a:r>
              <a:rPr lang="en-GB" sz="1800" dirty="0">
                <a:effectLst/>
                <a:latin typeface="Arial" panose="020B0604020202020204" pitchFamily="34" charset="0"/>
                <a:ea typeface="Arial" panose="020B0604020202020204" pitchFamily="34" charset="0"/>
              </a:rPr>
              <a:t> и </a:t>
            </a:r>
            <a:r>
              <a:rPr lang="en-GB" sz="1800" dirty="0" err="1">
                <a:effectLst/>
                <a:latin typeface="Arial" panose="020B0604020202020204" pitchFamily="34" charset="0"/>
                <a:ea typeface="Arial" panose="020B0604020202020204" pitchFamily="34" charset="0"/>
              </a:rPr>
              <a:t>екологичните</a:t>
            </a:r>
            <a:r>
              <a:rPr lang="en-GB" sz="1800" dirty="0">
                <a:effectLst/>
                <a:latin typeface="Arial" panose="020B0604020202020204" pitchFamily="34" charset="0"/>
                <a:ea typeface="Arial" panose="020B0604020202020204" pitchFamily="34" charset="0"/>
              </a:rPr>
              <a:t> проблеми </a:t>
            </a:r>
            <a:r>
              <a:rPr lang="en-GB" sz="1800" dirty="0" err="1">
                <a:effectLst/>
                <a:latin typeface="Arial" panose="020B0604020202020204" pitchFamily="34" charset="0"/>
                <a:ea typeface="Arial" panose="020B0604020202020204" pitchFamily="34" charset="0"/>
              </a:rPr>
              <a:t>трябва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се</a:t>
            </a:r>
            <a:r>
              <a:rPr lang="en-GB" sz="1800" dirty="0">
                <a:effectLst/>
                <a:latin typeface="Arial" panose="020B0604020202020204" pitchFamily="34" charset="0"/>
                <a:ea typeface="Arial" panose="020B0604020202020204" pitchFamily="34" charset="0"/>
              </a:rPr>
              <a:t> вземат </a:t>
            </a:r>
            <a:r>
              <a:rPr lang="en-GB" sz="1800" dirty="0" err="1">
                <a:effectLst/>
                <a:latin typeface="Arial" panose="020B0604020202020204" pitchFamily="34" charset="0"/>
                <a:ea typeface="Arial" panose="020B0604020202020204" pitchFamily="34" charset="0"/>
              </a:rPr>
              <a:t>предвид</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когато</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се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мисли</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за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устойчивост</a:t>
            </a:r>
            <a:r>
              <a:rPr lang="en-GB" sz="1800" dirty="0">
                <a:effectLst/>
                <a:latin typeface="Arial" panose="020B0604020202020204" pitchFamily="34" charset="0"/>
                <a:ea typeface="Arial" panose="020B0604020202020204" pitchFamily="34" charset="0"/>
              </a:rPr>
              <a:t>. Това </a:t>
            </a:r>
            <a:r>
              <a:rPr lang="en-GB" sz="1800" dirty="0" err="1">
                <a:effectLst/>
                <a:latin typeface="Arial" panose="020B0604020202020204" pitchFamily="34" charset="0"/>
                <a:ea typeface="Arial" panose="020B0604020202020204" pitchFamily="34" charset="0"/>
              </a:rPr>
              <a:t>често</a:t>
            </a:r>
            <a:r>
              <a:rPr lang="en-GB" sz="1800" dirty="0">
                <a:effectLst/>
                <a:latin typeface="Arial" panose="020B0604020202020204" pitchFamily="34" charset="0"/>
                <a:ea typeface="Arial" panose="020B0604020202020204" pitchFamily="34" charset="0"/>
              </a:rPr>
              <a:t> е </a:t>
            </a:r>
            <a:r>
              <a:rPr lang="en-GB" sz="1800" dirty="0" err="1">
                <a:effectLst/>
                <a:latin typeface="Arial" panose="020B0604020202020204" pitchFamily="34" charset="0"/>
                <a:ea typeface="Arial" panose="020B0604020202020204" pitchFamily="34" charset="0"/>
              </a:rPr>
              <a:t>представено</a:t>
            </a:r>
            <a:r>
              <a:rPr lang="en-GB" sz="1800" dirty="0">
                <a:effectLst/>
                <a:latin typeface="Arial" panose="020B0604020202020204" pitchFamily="34" charset="0"/>
                <a:ea typeface="Arial" panose="020B0604020202020204" pitchFamily="34" charset="0"/>
              </a:rPr>
              <a:t> в </a:t>
            </a:r>
            <a:r>
              <a:rPr lang="en-GB" sz="1800" dirty="0" err="1">
                <a:effectLst/>
                <a:latin typeface="Arial" panose="020B0604020202020204" pitchFamily="34" charset="0"/>
                <a:ea typeface="Arial" panose="020B0604020202020204" pitchFamily="34" charset="0"/>
              </a:rPr>
              <a:t>диаграми</a:t>
            </a:r>
            <a:r>
              <a:rPr lang="en-GB" sz="1800" dirty="0">
                <a:effectLst/>
                <a:latin typeface="Arial" panose="020B0604020202020204" pitchFamily="34" charset="0"/>
                <a:ea typeface="Arial" panose="020B0604020202020204" pitchFamily="34" charset="0"/>
              </a:rPr>
              <a:t>. – </a:t>
            </a:r>
            <a:endParaRPr lang="bg-BG" sz="1800" dirty="0">
              <a:effectLst/>
              <a:latin typeface="Arial" panose="020B0604020202020204" pitchFamily="34" charset="0"/>
              <a:ea typeface="Arial" panose="020B0604020202020204" pitchFamily="34" charset="0"/>
            </a:endParaRPr>
          </a:p>
          <a:p>
            <a:pPr marL="18415" indent="-18415" algn="just"/>
            <a:r>
              <a:rPr lang="en-GB" sz="1800" dirty="0" err="1">
                <a:effectLst/>
                <a:latin typeface="Arial" panose="020B0604020202020204" pitchFamily="34" charset="0"/>
                <a:ea typeface="Arial" panose="020B0604020202020204" pitchFamily="34" charset="0"/>
              </a:rPr>
              <a:t>Показване</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диаграма</a:t>
            </a:r>
            <a:r>
              <a:rPr lang="en-GB" sz="1800" dirty="0">
                <a:effectLst/>
                <a:latin typeface="Arial" panose="020B0604020202020204" pitchFamily="34" charset="0"/>
                <a:ea typeface="Arial" panose="020B0604020202020204" pitchFamily="34" charset="0"/>
              </a:rPr>
              <a:t> </a:t>
            </a:r>
            <a:r>
              <a:rPr lang="en-GB" sz="1800" dirty="0" err="1">
                <a:effectLst/>
                <a:latin typeface="Arial" panose="020B0604020202020204" pitchFamily="34" charset="0"/>
                <a:ea typeface="Arial" panose="020B0604020202020204" pitchFamily="34" charset="0"/>
              </a:rPr>
              <a:t>на</a:t>
            </a:r>
            <a:r>
              <a:rPr lang="en-GB" sz="1800" dirty="0">
                <a:effectLst/>
                <a:latin typeface="Arial" panose="020B0604020202020204" pitchFamily="34" charset="0"/>
                <a:ea typeface="Arial" panose="020B0604020202020204" pitchFamily="34" charset="0"/>
              </a:rPr>
              <a:t> следващия </a:t>
            </a:r>
            <a:r>
              <a:rPr lang="en-GB" sz="1800" dirty="0" err="1">
                <a:effectLst/>
                <a:latin typeface="Arial" panose="020B0604020202020204" pitchFamily="34" charset="0"/>
                <a:ea typeface="Arial" panose="020B0604020202020204" pitchFamily="34" charset="0"/>
              </a:rPr>
              <a:t>слайд</a:t>
            </a:r>
            <a:r>
              <a:rPr lang="en-GB" sz="1800" dirty="0">
                <a:effectLst/>
                <a:latin typeface="Arial" panose="020B0604020202020204" pitchFamily="34" charset="0"/>
                <a:ea typeface="Arial" panose="020B0604020202020204" pitchFamily="34" charset="0"/>
              </a:rPr>
              <a:t>. </a:t>
            </a:r>
            <a:endParaRPr lang="bg-BG" sz="1800" dirty="0">
              <a:effectLst/>
              <a:latin typeface="Times New Roman" panose="02020603050405020304" pitchFamily="18" charset="0"/>
              <a:ea typeface="Arial" panose="020B0604020202020204" pitchFamily="34" charset="0"/>
            </a:endParaRPr>
          </a:p>
          <a:p>
            <a:r>
              <a:rPr lang="en-GB" sz="1800" dirty="0">
                <a:effectLst/>
                <a:latin typeface="Arial" panose="020B0604020202020204" pitchFamily="34" charset="0"/>
                <a:ea typeface="Arial" panose="020B0604020202020204" pitchFamily="34" charset="0"/>
              </a:rPr>
              <a:t>Meadows. Dennis; Meadows. Donella; Randers. J; (2005). </a:t>
            </a:r>
            <a:r>
              <a:rPr lang="en-GB" sz="1800" i="1" dirty="0">
                <a:effectLst/>
                <a:latin typeface="Arial" panose="020B0604020202020204" pitchFamily="34" charset="0"/>
                <a:ea typeface="Arial" panose="020B0604020202020204" pitchFamily="34" charset="0"/>
              </a:rPr>
              <a:t>Limits To Growth: The 30-Year Update</a:t>
            </a:r>
            <a:r>
              <a:rPr lang="en-GB" sz="1800" dirty="0">
                <a:effectLst/>
                <a:latin typeface="Arial" panose="020B0604020202020204" pitchFamily="34" charset="0"/>
                <a:ea typeface="Arial" panose="020B0604020202020204" pitchFamily="34" charset="0"/>
              </a:rPr>
              <a:t> (Hardcover ed.). Chelsea Green Publishing. </a:t>
            </a:r>
            <a:r>
              <a:rPr lang="en-GB" sz="1800" dirty="0">
                <a:solidFill>
                  <a:srgbClr val="3D8400"/>
                </a:solidFill>
                <a:effectLst/>
                <a:latin typeface="Arial" panose="020B0604020202020204" pitchFamily="34" charset="0"/>
                <a:ea typeface="Arial" panose="020B0604020202020204" pitchFamily="34" charset="0"/>
                <a:hlinkClick r:id="rId3"/>
              </a:rPr>
              <a:t>ISBN</a:t>
            </a:r>
            <a:r>
              <a:rPr lang="en-GB" sz="1800" dirty="0">
                <a:effectLst/>
                <a:latin typeface="Arial" panose="020B0604020202020204" pitchFamily="34" charset="0"/>
                <a:ea typeface="Arial" panose="020B0604020202020204" pitchFamily="34" charset="0"/>
              </a:rPr>
              <a:t> </a:t>
            </a:r>
            <a:r>
              <a:rPr lang="en-GB" sz="1800" dirty="0">
                <a:solidFill>
                  <a:srgbClr val="3D8400"/>
                </a:solidFill>
                <a:effectLst/>
                <a:latin typeface="Arial" panose="020B0604020202020204" pitchFamily="34" charset="0"/>
                <a:ea typeface="Arial" panose="020B0604020202020204" pitchFamily="34" charset="0"/>
                <a:hlinkClick r:id="rId4"/>
              </a:rPr>
              <a:t>1931498512</a:t>
            </a:r>
            <a:r>
              <a:rPr lang="en-GB" sz="1800" dirty="0">
                <a:effectLst/>
                <a:latin typeface="Arial" panose="020B0604020202020204" pitchFamily="34" charset="0"/>
                <a:ea typeface="Arial" panose="020B0604020202020204" pitchFamily="34" charset="0"/>
              </a:rPr>
              <a:t>.</a:t>
            </a:r>
            <a:endParaRPr lang="en-GB" sz="1200" dirty="0"/>
          </a:p>
        </p:txBody>
      </p:sp>
      <p:sp>
        <p:nvSpPr>
          <p:cNvPr id="4" name="Slide Number Placeholder 3"/>
          <p:cNvSpPr>
            <a:spLocks noGrp="1"/>
          </p:cNvSpPr>
          <p:nvPr>
            <p:ph type="sldNum" sz="quarter" idx="5"/>
          </p:nvPr>
        </p:nvSpPr>
        <p:spPr/>
        <p:txBody>
          <a:bodyPr/>
          <a:lstStyle/>
          <a:p>
            <a:fld id="{F4B9ABF1-A5E8-FF4C-953A-B9DDF0BF59CB}" type="slidenum">
              <a:rPr lang="de-DE" smtClean="0"/>
              <a:t>7</a:t>
            </a:fld>
            <a:endParaRPr lang="de-DE"/>
          </a:p>
        </p:txBody>
      </p:sp>
    </p:spTree>
    <p:extLst>
      <p:ext uri="{BB962C8B-B14F-4D97-AF65-F5344CB8AC3E}">
        <p14:creationId xmlns:p14="http://schemas.microsoft.com/office/powerpoint/2010/main" val="3053229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de-DE" sz="1200" b="1" dirty="0" err="1">
                <a:effectLst/>
                <a:latin typeface="Arial" panose="020B0604020202020204" pitchFamily="34" charset="0"/>
                <a:ea typeface="Arial" panose="020B0604020202020204" pitchFamily="34" charset="0"/>
              </a:rPr>
              <a:t>Бележки</a:t>
            </a:r>
            <a:r>
              <a:rPr lang="de-DE" sz="1200" b="1" dirty="0">
                <a:effectLst/>
                <a:latin typeface="Arial" panose="020B0604020202020204" pitchFamily="34" charset="0"/>
                <a:ea typeface="Arial" panose="020B0604020202020204" pitchFamily="34" charset="0"/>
              </a:rPr>
              <a:t> </a:t>
            </a:r>
            <a:r>
              <a:rPr lang="de-DE" sz="1200" b="1" dirty="0" err="1">
                <a:effectLst/>
                <a:latin typeface="Arial" panose="020B0604020202020204" pitchFamily="34" charset="0"/>
                <a:ea typeface="Arial" panose="020B0604020202020204" pitchFamily="34" charset="0"/>
              </a:rPr>
              <a:t>към</a:t>
            </a:r>
            <a:r>
              <a:rPr lang="de-DE" sz="1200" b="1" dirty="0">
                <a:effectLst/>
                <a:latin typeface="Arial" panose="020B0604020202020204" pitchFamily="34" charset="0"/>
                <a:ea typeface="Arial" panose="020B0604020202020204" pitchFamily="34" charset="0"/>
              </a:rPr>
              <a:t> </a:t>
            </a:r>
            <a:r>
              <a:rPr lang="de-DE" sz="1200" b="1" dirty="0" err="1">
                <a:effectLst/>
                <a:latin typeface="Arial" panose="020B0604020202020204" pitchFamily="34" charset="0"/>
                <a:ea typeface="Arial" panose="020B0604020202020204" pitchFamily="34" charset="0"/>
              </a:rPr>
              <a:t>учителя</a:t>
            </a:r>
            <a:r>
              <a:rPr lang="de-DE" sz="1200" dirty="0">
                <a:effectLst/>
                <a:latin typeface="Arial" panose="020B0604020202020204" pitchFamily="34" charset="0"/>
                <a:ea typeface="Arial" panose="020B0604020202020204" pitchFamily="34" charset="0"/>
              </a:rPr>
              <a:t>:</a:t>
            </a:r>
            <a:r>
              <a:rPr lang="de-DE" sz="1200" b="1"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Някои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студенти</a:t>
            </a:r>
            <a:r>
              <a:rPr lang="en-GB" sz="1200" dirty="0">
                <a:effectLst/>
                <a:latin typeface="Arial" panose="020B0604020202020204" pitchFamily="34" charset="0"/>
                <a:ea typeface="Arial" panose="020B0604020202020204" pitchFamily="34" charset="0"/>
              </a:rPr>
              <a:t> / </a:t>
            </a:r>
            <a:r>
              <a:rPr lang="en-GB" sz="1200" dirty="0" err="1">
                <a:effectLst/>
                <a:latin typeface="Arial" panose="020B0604020202020204" pitchFamily="34" charset="0"/>
                <a:ea typeface="Arial" panose="020B0604020202020204" pitchFamily="34" charset="0"/>
              </a:rPr>
              <a:t>участници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могат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възползват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от</a:t>
            </a:r>
            <a:r>
              <a:rPr lang="en-GB" sz="1200" dirty="0">
                <a:effectLst/>
                <a:latin typeface="Arial" panose="020B0604020202020204" pitchFamily="34" charset="0"/>
                <a:ea typeface="Arial" panose="020B0604020202020204" pitchFamily="34" charset="0"/>
              </a:rPr>
              <a:t> това </a:t>
            </a:r>
            <a:r>
              <a:rPr lang="en-GB" sz="1200" dirty="0" err="1">
                <a:effectLst/>
                <a:latin typeface="Arial" panose="020B0604020202020204" pitchFamily="34" charset="0"/>
                <a:ea typeface="Arial" panose="020B0604020202020204" pitchFamily="34" charset="0"/>
              </a:rPr>
              <a:t>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видят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схеми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концепциите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които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говори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Обяснете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че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наистина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постигнете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устойчивост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Трябва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разгледат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екологични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икономически</a:t>
            </a:r>
            <a:r>
              <a:rPr lang="en-GB" sz="1200" dirty="0">
                <a:effectLst/>
                <a:latin typeface="Arial" panose="020B0604020202020204" pitchFamily="34" charset="0"/>
                <a:ea typeface="Arial" panose="020B0604020202020204" pitchFamily="34" charset="0"/>
              </a:rPr>
              <a:t> и </a:t>
            </a:r>
            <a:r>
              <a:rPr lang="en-GB" sz="1200" dirty="0" err="1">
                <a:effectLst/>
                <a:latin typeface="Arial" panose="020B0604020202020204" pitchFamily="34" charset="0"/>
                <a:ea typeface="Arial" panose="020B0604020202020204" pitchFamily="34" charset="0"/>
              </a:rPr>
              <a:t>социални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въпроси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Важен</a:t>
            </a:r>
            <a:r>
              <a:rPr lang="en-GB" sz="1200" dirty="0">
                <a:effectLst/>
                <a:latin typeface="Arial" panose="020B0604020202020204" pitchFamily="34" charset="0"/>
                <a:ea typeface="Arial" panose="020B0604020202020204" pitchFamily="34" charset="0"/>
              </a:rPr>
              <a:t> е </a:t>
            </a:r>
            <a:r>
              <a:rPr lang="en-GB" sz="1200" dirty="0" err="1">
                <a:effectLst/>
                <a:latin typeface="Arial" panose="020B0604020202020204" pitchFamily="34" charset="0"/>
                <a:ea typeface="Arial" panose="020B0604020202020204" pitchFamily="34" charset="0"/>
              </a:rPr>
              <a:t>интегралният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подход</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решаване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социалните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икономическите</a:t>
            </a:r>
            <a:r>
              <a:rPr lang="en-GB" sz="1200" dirty="0">
                <a:effectLst/>
                <a:latin typeface="Arial" panose="020B0604020202020204" pitchFamily="34" charset="0"/>
                <a:ea typeface="Arial" panose="020B0604020202020204" pitchFamily="34" charset="0"/>
              </a:rPr>
              <a:t> и </a:t>
            </a:r>
            <a:r>
              <a:rPr lang="en-GB" sz="1200" dirty="0" err="1">
                <a:effectLst/>
                <a:latin typeface="Arial" panose="020B0604020202020204" pitchFamily="34" charset="0"/>
                <a:ea typeface="Arial" panose="020B0604020202020204" pitchFamily="34" charset="0"/>
              </a:rPr>
              <a:t>екологичните</a:t>
            </a:r>
            <a:r>
              <a:rPr lang="en-GB" sz="1200" dirty="0">
                <a:effectLst/>
                <a:latin typeface="Arial" panose="020B0604020202020204" pitchFamily="34" charset="0"/>
                <a:ea typeface="Arial" panose="020B0604020202020204" pitchFamily="34" charset="0"/>
              </a:rPr>
              <a:t> проблеми. </a:t>
            </a:r>
            <a:r>
              <a:rPr lang="en-GB" sz="1200" dirty="0" err="1">
                <a:effectLst/>
                <a:latin typeface="Arial" panose="020B0604020202020204" pitchFamily="34" charset="0"/>
                <a:ea typeface="Arial" panose="020B0604020202020204" pitchFamily="34" charset="0"/>
              </a:rPr>
              <a:t>Решаването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проблемите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поотделно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или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пренебрегването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им</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може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доведе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лоши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или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смесени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резултати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Използвайте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лазерен</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показалец</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сочите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към</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поносим</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справедлив</a:t>
            </a:r>
            <a:r>
              <a:rPr lang="en-GB" sz="1200" dirty="0">
                <a:effectLst/>
                <a:latin typeface="Arial" panose="020B0604020202020204" pitchFamily="34" charset="0"/>
                <a:ea typeface="Arial" panose="020B0604020202020204" pitchFamily="34" charset="0"/>
              </a:rPr>
              <a:t>“ и „</a:t>
            </a:r>
            <a:r>
              <a:rPr lang="en-GB" sz="1200" dirty="0" err="1">
                <a:effectLst/>
                <a:latin typeface="Arial" panose="020B0604020202020204" pitchFamily="34" charset="0"/>
                <a:ea typeface="Arial" panose="020B0604020202020204" pitchFamily="34" charset="0"/>
              </a:rPr>
              <a:t>жизнеспособен</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когато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говорите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смесени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резултати</a:t>
            </a:r>
            <a:r>
              <a:rPr lang="en-GB" sz="1200" dirty="0">
                <a:effectLst/>
                <a:latin typeface="Arial" panose="020B0604020202020204" pitchFamily="34" charset="0"/>
                <a:ea typeface="Arial" panose="020B0604020202020204" pitchFamily="34" charset="0"/>
              </a:rPr>
              <a:t>.</a:t>
            </a:r>
            <a:endParaRPr lang="bg-BG" sz="2000" dirty="0">
              <a:effectLst/>
              <a:latin typeface="Times New Roman" panose="02020603050405020304" pitchFamily="18" charset="0"/>
              <a:ea typeface="Arial" panose="020B0604020202020204" pitchFamily="34" charset="0"/>
            </a:endParaRPr>
          </a:p>
          <a:p>
            <a:r>
              <a:rPr lang="en-GB" sz="1200" dirty="0">
                <a:effectLst/>
                <a:latin typeface="Arial" panose="020B0604020202020204" pitchFamily="34" charset="0"/>
                <a:ea typeface="Arial" panose="020B0604020202020204" pitchFamily="34" charset="0"/>
              </a:rPr>
              <a:t>Gibson, R.B., 2006. </a:t>
            </a:r>
            <a:r>
              <a:rPr lang="en-GB" sz="1200" dirty="0" err="1">
                <a:effectLst/>
                <a:latin typeface="Arial" panose="020B0604020202020204" pitchFamily="34" charset="0"/>
                <a:ea typeface="Arial" panose="020B0604020202020204" pitchFamily="34" charset="0"/>
              </a:rPr>
              <a:t>Отвъд</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стълбовете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оценка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устойчивостта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като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рамка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ефективно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интегриране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социални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икономически</a:t>
            </a:r>
            <a:r>
              <a:rPr lang="en-GB" sz="1200" dirty="0">
                <a:effectLst/>
                <a:latin typeface="Arial" panose="020B0604020202020204" pitchFamily="34" charset="0"/>
                <a:ea typeface="Arial" panose="020B0604020202020204" pitchFamily="34" charset="0"/>
              </a:rPr>
              <a:t> и </a:t>
            </a:r>
            <a:r>
              <a:rPr lang="en-GB" sz="1200" dirty="0" err="1">
                <a:effectLst/>
                <a:latin typeface="Arial" panose="020B0604020202020204" pitchFamily="34" charset="0"/>
                <a:ea typeface="Arial" panose="020B0604020202020204" pitchFamily="34" charset="0"/>
              </a:rPr>
              <a:t>екологични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съображения</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при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вземането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важни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решения</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Списание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политика</a:t>
            </a:r>
            <a:r>
              <a:rPr lang="en-GB" sz="1200" dirty="0">
                <a:effectLst/>
                <a:latin typeface="Arial" panose="020B0604020202020204" pitchFamily="34" charset="0"/>
                <a:ea typeface="Arial" panose="020B0604020202020204" pitchFamily="34" charset="0"/>
              </a:rPr>
              <a:t> и </a:t>
            </a:r>
            <a:r>
              <a:rPr lang="en-GB" sz="1200" dirty="0" err="1">
                <a:effectLst/>
                <a:latin typeface="Arial" panose="020B0604020202020204" pitchFamily="34" charset="0"/>
                <a:ea typeface="Arial" panose="020B0604020202020204" pitchFamily="34" charset="0"/>
              </a:rPr>
              <a:t>управление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екологичната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оценка</a:t>
            </a:r>
            <a:r>
              <a:rPr lang="en-GB" sz="1200" dirty="0">
                <a:effectLst/>
                <a:latin typeface="Arial" panose="020B0604020202020204" pitchFamily="34" charset="0"/>
                <a:ea typeface="Arial" panose="020B0604020202020204" pitchFamily="34" charset="0"/>
              </a:rPr>
              <a:t>, 8(3), pp.259–280.</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4B9ABF1-A5E8-FF4C-953A-B9DDF0BF59CB}" type="slidenum">
              <a:rPr lang="de-DE" smtClean="0"/>
              <a:t>8</a:t>
            </a:fld>
            <a:endParaRPr lang="de-DE"/>
          </a:p>
        </p:txBody>
      </p:sp>
    </p:spTree>
    <p:extLst>
      <p:ext uri="{BB962C8B-B14F-4D97-AF65-F5344CB8AC3E}">
        <p14:creationId xmlns:p14="http://schemas.microsoft.com/office/powerpoint/2010/main" val="1912113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15" indent="-18415" algn="just"/>
            <a:r>
              <a:rPr lang="en-GB" sz="1200" dirty="0" err="1">
                <a:effectLst/>
                <a:latin typeface="Arial" panose="020B0604020202020204" pitchFamily="34" charset="0"/>
                <a:ea typeface="Arial" panose="020B0604020202020204" pitchFamily="34" charset="0"/>
              </a:rPr>
              <a:t>Обяснете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че</a:t>
            </a:r>
            <a:r>
              <a:rPr lang="en-GB" sz="1200" dirty="0">
                <a:effectLst/>
                <a:latin typeface="Arial" panose="020B0604020202020204" pitchFamily="34" charset="0"/>
                <a:ea typeface="Arial" panose="020B0604020202020204" pitchFamily="34" charset="0"/>
              </a:rPr>
              <a:t> - </a:t>
            </a:r>
            <a:r>
              <a:rPr lang="en-GB" sz="1200" dirty="0" err="1">
                <a:effectLst/>
                <a:latin typeface="Arial" panose="020B0604020202020204" pitchFamily="34" charset="0"/>
                <a:ea typeface="Arial" panose="020B0604020202020204" pitchFamily="34" charset="0"/>
              </a:rPr>
              <a:t>Сложността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подхода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към</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устойчивост</a:t>
            </a:r>
            <a:r>
              <a:rPr lang="en-GB" sz="1200" dirty="0">
                <a:effectLst/>
                <a:latin typeface="Arial" panose="020B0604020202020204" pitchFamily="34" charset="0"/>
                <a:ea typeface="Arial" panose="020B0604020202020204" pitchFamily="34" charset="0"/>
              </a:rPr>
              <a:t> и </a:t>
            </a:r>
            <a:r>
              <a:rPr lang="en-GB" sz="1200" dirty="0" err="1">
                <a:effectLst/>
                <a:latin typeface="Arial" panose="020B0604020202020204" pitchFamily="34" charset="0"/>
                <a:ea typeface="Arial" panose="020B0604020202020204" pitchFamily="34" charset="0"/>
              </a:rPr>
              <a:t>опитите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обърне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еднакво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внимание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трите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основни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проблема</a:t>
            </a:r>
            <a:r>
              <a:rPr lang="en-GB" sz="1200" dirty="0">
                <a:effectLst/>
                <a:latin typeface="Arial" panose="020B0604020202020204" pitchFamily="34" charset="0"/>
                <a:ea typeface="Arial" panose="020B0604020202020204" pitchFamily="34" charset="0"/>
              </a:rPr>
              <a:t> е </a:t>
            </a:r>
            <a:r>
              <a:rPr lang="en-GB" sz="1200" dirty="0" err="1">
                <a:effectLst/>
                <a:latin typeface="Arial" panose="020B0604020202020204" pitchFamily="34" charset="0"/>
                <a:ea typeface="Arial" panose="020B0604020202020204" pitchFamily="34" charset="0"/>
              </a:rPr>
              <a:t>известна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като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Проблемът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устойчивостта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Основната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грижа</a:t>
            </a:r>
            <a:r>
              <a:rPr lang="en-GB" sz="1200" dirty="0">
                <a:effectLst/>
                <a:latin typeface="Arial" panose="020B0604020202020204" pitchFamily="34" charset="0"/>
                <a:ea typeface="Arial" panose="020B0604020202020204" pitchFamily="34" charset="0"/>
              </a:rPr>
              <a:t> е около </a:t>
            </a:r>
            <a:r>
              <a:rPr lang="en-GB" sz="1200" dirty="0" err="1">
                <a:effectLst/>
                <a:latin typeface="Arial" panose="020B0604020202020204" pitchFamily="34" charset="0"/>
                <a:ea typeface="Arial" panose="020B0604020202020204" pitchFamily="34" charset="0"/>
              </a:rPr>
              <a:t>непрекъснато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променящата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природа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проблема</a:t>
            </a:r>
            <a:r>
              <a:rPr lang="en-GB" sz="1200" dirty="0">
                <a:effectLst/>
                <a:latin typeface="Arial" panose="020B0604020202020204" pitchFamily="34" charset="0"/>
                <a:ea typeface="Arial" panose="020B0604020202020204" pitchFamily="34" charset="0"/>
              </a:rPr>
              <a:t> и </a:t>
            </a:r>
            <a:r>
              <a:rPr lang="en-GB" sz="1200" dirty="0" err="1">
                <a:effectLst/>
                <a:latin typeface="Arial" panose="020B0604020202020204" pitchFamily="34" charset="0"/>
                <a:ea typeface="Arial" panose="020B0604020202020204" pitchFamily="34" charset="0"/>
              </a:rPr>
              <a:t>несигурността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нашите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знания</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него</a:t>
            </a:r>
            <a:r>
              <a:rPr lang="en-GB" sz="1200" dirty="0">
                <a:effectLst/>
                <a:latin typeface="Arial" panose="020B0604020202020204" pitchFamily="34" charset="0"/>
                <a:ea typeface="Arial" panose="020B0604020202020204" pitchFamily="34" charset="0"/>
              </a:rPr>
              <a:t>.</a:t>
            </a:r>
            <a:endParaRPr lang="bg-BG" sz="2000" dirty="0">
              <a:effectLst/>
              <a:latin typeface="Times New Roman" panose="02020603050405020304" pitchFamily="18" charset="0"/>
              <a:ea typeface="Arial" panose="020B0604020202020204" pitchFamily="34" charset="0"/>
            </a:endParaRPr>
          </a:p>
          <a:p>
            <a:pPr marL="18415" indent="-18415" algn="just"/>
            <a:r>
              <a:rPr lang="en-GB" sz="1200" dirty="0">
                <a:effectLst/>
                <a:latin typeface="Arial" panose="020B0604020202020204" pitchFamily="34" charset="0"/>
                <a:ea typeface="Arial" panose="020B0604020202020204" pitchFamily="34" charset="0"/>
              </a:rPr>
              <a:t>Common, M. (1995), </a:t>
            </a:r>
            <a:r>
              <a:rPr lang="en-GB" sz="1200" i="1" dirty="0" err="1">
                <a:effectLst/>
                <a:latin typeface="Arial" panose="020B0604020202020204" pitchFamily="34" charset="0"/>
                <a:ea typeface="Arial" panose="020B0604020202020204" pitchFamily="34" charset="0"/>
              </a:rPr>
              <a:t>Устойчивост</a:t>
            </a:r>
            <a:r>
              <a:rPr lang="en-GB" sz="1200" i="1" dirty="0">
                <a:effectLst/>
                <a:latin typeface="Arial" panose="020B0604020202020204" pitchFamily="34" charset="0"/>
                <a:ea typeface="Arial" panose="020B0604020202020204" pitchFamily="34" charset="0"/>
              </a:rPr>
              <a:t> и </a:t>
            </a:r>
            <a:r>
              <a:rPr lang="en-GB" sz="1200" i="1" dirty="0" err="1">
                <a:effectLst/>
                <a:latin typeface="Arial" panose="020B0604020202020204" pitchFamily="34" charset="0"/>
                <a:ea typeface="Arial" panose="020B0604020202020204" pitchFamily="34" charset="0"/>
              </a:rPr>
              <a:t>политика</a:t>
            </a:r>
            <a:r>
              <a:rPr lang="en-GB" sz="1200" i="1" dirty="0">
                <a:effectLst/>
                <a:latin typeface="Arial" panose="020B0604020202020204" pitchFamily="34" charset="0"/>
                <a:ea typeface="Arial" panose="020B0604020202020204" pitchFamily="34" charset="0"/>
              </a:rPr>
              <a:t>: </a:t>
            </a:r>
            <a:r>
              <a:rPr lang="en-GB" sz="1200" i="1" dirty="0" err="1">
                <a:effectLst/>
                <a:latin typeface="Arial" panose="020B0604020202020204" pitchFamily="34" charset="0"/>
                <a:ea typeface="Arial" panose="020B0604020202020204" pitchFamily="34" charset="0"/>
              </a:rPr>
              <a:t>граници</a:t>
            </a:r>
            <a:r>
              <a:rPr lang="en-GB" sz="1200" i="1" dirty="0">
                <a:effectLst/>
                <a:latin typeface="Arial" panose="020B0604020202020204" pitchFamily="34" charset="0"/>
                <a:ea typeface="Arial" panose="020B0604020202020204" pitchFamily="34" charset="0"/>
              </a:rPr>
              <a:t> </a:t>
            </a:r>
            <a:r>
              <a:rPr lang="en-GB" sz="1200" i="1" dirty="0" err="1">
                <a:effectLst/>
                <a:latin typeface="Arial" panose="020B0604020202020204" pitchFamily="34" charset="0"/>
                <a:ea typeface="Arial" panose="020B0604020202020204" pitchFamily="34" charset="0"/>
              </a:rPr>
              <a:t>на</a:t>
            </a:r>
            <a:r>
              <a:rPr lang="en-GB" sz="1200" i="1" dirty="0">
                <a:effectLst/>
                <a:latin typeface="Arial" panose="020B0604020202020204" pitchFamily="34" charset="0"/>
                <a:ea typeface="Arial" panose="020B0604020202020204" pitchFamily="34" charset="0"/>
              </a:rPr>
              <a:t> </a:t>
            </a:r>
            <a:r>
              <a:rPr lang="en-GB" sz="1200" i="1" dirty="0" err="1">
                <a:effectLst/>
                <a:latin typeface="Arial" panose="020B0604020202020204" pitchFamily="34" charset="0"/>
                <a:ea typeface="Arial" panose="020B0604020202020204" pitchFamily="34" charset="0"/>
              </a:rPr>
              <a:t>икономиката</a:t>
            </a:r>
            <a:r>
              <a:rPr lang="en-GB" sz="1200" dirty="0">
                <a:effectLst/>
                <a:latin typeface="Arial" panose="020B0604020202020204" pitchFamily="34" charset="0"/>
                <a:ea typeface="Arial" panose="020B0604020202020204" pitchFamily="34" charset="0"/>
              </a:rPr>
              <a:t>. Cambridge UK: Cambridge University Press.</a:t>
            </a:r>
            <a:endParaRPr lang="bg-BG" sz="2000" dirty="0">
              <a:effectLst/>
              <a:latin typeface="Times New Roman" panose="02020603050405020304" pitchFamily="18" charset="0"/>
              <a:ea typeface="Arial" panose="020B0604020202020204" pitchFamily="34" charset="0"/>
            </a:endParaRPr>
          </a:p>
          <a:p>
            <a:pPr marL="18415" indent="-18415"/>
            <a:r>
              <a:rPr lang="en-GB" sz="1200" dirty="0" err="1">
                <a:effectLst/>
                <a:latin typeface="Arial" panose="020B0604020202020204" pitchFamily="34" charset="0"/>
                <a:ea typeface="Arial" panose="020B0604020202020204" pitchFamily="34" charset="0"/>
              </a:rPr>
              <a:t>Pryshlakivsky</a:t>
            </a:r>
            <a:r>
              <a:rPr lang="en-GB" sz="1200" dirty="0">
                <a:effectLst/>
                <a:latin typeface="Arial" panose="020B0604020202020204" pitchFamily="34" charset="0"/>
                <a:ea typeface="Arial" panose="020B0604020202020204" pitchFamily="34" charset="0"/>
              </a:rPr>
              <a:t> J., Searcy C. (2013) </a:t>
            </a:r>
            <a:r>
              <a:rPr lang="en-GB" sz="1200" dirty="0" err="1">
                <a:effectLst/>
                <a:latin typeface="Arial" panose="020B0604020202020204" pitchFamily="34" charset="0"/>
                <a:ea typeface="Arial" panose="020B0604020202020204" pitchFamily="34" charset="0"/>
              </a:rPr>
              <a:t>Устойчивото</a:t>
            </a:r>
            <a:r>
              <a:rPr lang="en-GB" sz="1200" dirty="0">
                <a:effectLst/>
                <a:latin typeface="Arial" panose="020B0604020202020204" pitchFamily="34" charset="0"/>
                <a:ea typeface="Arial" panose="020B0604020202020204" pitchFamily="34" charset="0"/>
              </a:rPr>
              <a:t> развитие </a:t>
            </a:r>
            <a:r>
              <a:rPr lang="en-GB" sz="1200" dirty="0" err="1">
                <a:effectLst/>
                <a:latin typeface="Arial" panose="020B0604020202020204" pitchFamily="34" charset="0"/>
                <a:ea typeface="Arial" panose="020B0604020202020204" pitchFamily="34" charset="0"/>
              </a:rPr>
              <a:t>като</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нечестив</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проблем</a:t>
            </a:r>
            <a:r>
              <a:rPr lang="en-GB" sz="1200" dirty="0">
                <a:effectLst/>
                <a:latin typeface="Arial" panose="020B0604020202020204" pitchFamily="34" charset="0"/>
                <a:ea typeface="Arial" panose="020B0604020202020204" pitchFamily="34" charset="0"/>
              </a:rPr>
              <a:t>. In: </a:t>
            </a:r>
            <a:r>
              <a:rPr lang="en-GB" sz="1200" dirty="0" err="1">
                <a:effectLst/>
                <a:latin typeface="Arial" panose="020B0604020202020204" pitchFamily="34" charset="0"/>
                <a:ea typeface="Arial" panose="020B0604020202020204" pitchFamily="34" charset="0"/>
              </a:rPr>
              <a:t>Kovacic</a:t>
            </a:r>
            <a:r>
              <a:rPr lang="en-GB" sz="1200" dirty="0">
                <a:effectLst/>
                <a:latin typeface="Arial" panose="020B0604020202020204" pitchFamily="34" charset="0"/>
                <a:ea typeface="Arial" panose="020B0604020202020204" pitchFamily="34" charset="0"/>
              </a:rPr>
              <a:t> S., Sousa-Poza A. (eds) </a:t>
            </a:r>
            <a:r>
              <a:rPr lang="en-GB" sz="1200" dirty="0" err="1">
                <a:effectLst/>
                <a:latin typeface="Arial" panose="020B0604020202020204" pitchFamily="34" charset="0"/>
                <a:ea typeface="Arial" panose="020B0604020202020204" pitchFamily="34" charset="0"/>
              </a:rPr>
              <a:t>Управление</a:t>
            </a:r>
            <a:r>
              <a:rPr lang="en-GB" sz="1200" dirty="0">
                <a:effectLst/>
                <a:latin typeface="Arial" panose="020B0604020202020204" pitchFamily="34" charset="0"/>
                <a:ea typeface="Arial" panose="020B0604020202020204" pitchFamily="34" charset="0"/>
              </a:rPr>
              <a:t> и </a:t>
            </a:r>
            <a:r>
              <a:rPr lang="en-GB" sz="1200" dirty="0" err="1">
                <a:effectLst/>
                <a:latin typeface="Arial" panose="020B0604020202020204" pitchFamily="34" charset="0"/>
                <a:ea typeface="Arial" panose="020B0604020202020204" pitchFamily="34" charset="0"/>
              </a:rPr>
              <a:t>инженеринг</a:t>
            </a:r>
            <a:r>
              <a:rPr lang="en-GB" sz="1200" dirty="0">
                <a:effectLst/>
                <a:latin typeface="Arial" panose="020B0604020202020204" pitchFamily="34" charset="0"/>
                <a:ea typeface="Arial" panose="020B0604020202020204" pitchFamily="34" charset="0"/>
              </a:rPr>
              <a:t> в </a:t>
            </a:r>
            <a:r>
              <a:rPr lang="en-GB" sz="1200" dirty="0" err="1">
                <a:effectLst/>
                <a:latin typeface="Arial" panose="020B0604020202020204" pitchFamily="34" charset="0"/>
                <a:ea typeface="Arial" panose="020B0604020202020204" pitchFamily="34" charset="0"/>
              </a:rPr>
              <a:t>сложни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ситуации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Теми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безопасност</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риск</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надеждност</a:t>
            </a:r>
            <a:r>
              <a:rPr lang="en-GB" sz="1200" dirty="0">
                <a:effectLst/>
                <a:latin typeface="Arial" panose="020B0604020202020204" pitchFamily="34" charset="0"/>
                <a:ea typeface="Arial" panose="020B0604020202020204" pitchFamily="34" charset="0"/>
              </a:rPr>
              <a:t> и </a:t>
            </a:r>
            <a:r>
              <a:rPr lang="en-GB" sz="1200" dirty="0" err="1">
                <a:effectLst/>
                <a:latin typeface="Arial" panose="020B0604020202020204" pitchFamily="34" charset="0"/>
                <a:ea typeface="Arial" panose="020B0604020202020204" pitchFamily="34" charset="0"/>
              </a:rPr>
              <a:t>качество</a:t>
            </a:r>
            <a:r>
              <a:rPr lang="en-GB" sz="1200" dirty="0">
                <a:effectLst/>
                <a:latin typeface="Arial" panose="020B0604020202020204" pitchFamily="34" charset="0"/>
                <a:ea typeface="Arial" panose="020B0604020202020204" pitchFamily="34" charset="0"/>
              </a:rPr>
              <a:t>, vol 21. Springer, Dordrecht</a:t>
            </a:r>
            <a:endParaRPr lang="bg-BG" sz="2000" dirty="0">
              <a:effectLst/>
              <a:latin typeface="Times New Roman" panose="02020603050405020304" pitchFamily="18" charset="0"/>
              <a:ea typeface="Arial" panose="020B0604020202020204" pitchFamily="34" charset="0"/>
            </a:endParaRPr>
          </a:p>
          <a:p>
            <a:pPr marL="18415" indent="-18415" algn="just"/>
            <a:r>
              <a:rPr lang="en-GB" sz="1200" dirty="0">
                <a:effectLst/>
                <a:latin typeface="Arial" panose="020B0604020202020204" pitchFamily="34" charset="0"/>
                <a:ea typeface="Arial" panose="020B0604020202020204" pitchFamily="34" charset="0"/>
              </a:rPr>
              <a:t>Reid, W.V., </a:t>
            </a:r>
            <a:r>
              <a:rPr lang="en-GB" sz="1200" dirty="0" err="1">
                <a:effectLst/>
                <a:latin typeface="Arial" panose="020B0604020202020204" pitchFamily="34" charset="0"/>
                <a:ea typeface="Arial" panose="020B0604020202020204" pitchFamily="34" charset="0"/>
              </a:rPr>
              <a:t>Berkes,F</a:t>
            </a:r>
            <a:r>
              <a:rPr lang="en-GB" sz="1200" dirty="0">
                <a:effectLst/>
                <a:latin typeface="Arial" panose="020B0604020202020204" pitchFamily="34" charset="0"/>
                <a:ea typeface="Arial" panose="020B0604020202020204" pitchFamily="34" charset="0"/>
              </a:rPr>
              <a:t>., Wilbanks, T. and Capistrano, D. (eds.) 2006. </a:t>
            </a:r>
            <a:r>
              <a:rPr lang="en-GB" sz="1200" dirty="0" err="1">
                <a:effectLst/>
                <a:latin typeface="Arial" panose="020B0604020202020204" pitchFamily="34" charset="0"/>
                <a:ea typeface="Arial" panose="020B0604020202020204" pitchFamily="34" charset="0"/>
              </a:rPr>
              <a:t>Свързващи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скали</a:t>
            </a:r>
            <a:r>
              <a:rPr lang="en-GB" sz="1200" dirty="0">
                <a:effectLst/>
                <a:latin typeface="Arial" panose="020B0604020202020204" pitchFamily="34" charset="0"/>
                <a:ea typeface="Arial" panose="020B0604020202020204" pitchFamily="34" charset="0"/>
              </a:rPr>
              <a:t> и </a:t>
            </a:r>
            <a:r>
              <a:rPr lang="en-GB" sz="1200" dirty="0" err="1">
                <a:effectLst/>
                <a:latin typeface="Arial" panose="020B0604020202020204" pitchFamily="34" charset="0"/>
                <a:ea typeface="Arial" panose="020B0604020202020204" pitchFamily="34" charset="0"/>
              </a:rPr>
              <a:t>системи</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знания</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Концепции</a:t>
            </a:r>
            <a:r>
              <a:rPr lang="en-GB" sz="1200" dirty="0">
                <a:effectLst/>
                <a:latin typeface="Arial" panose="020B0604020202020204" pitchFamily="34" charset="0"/>
                <a:ea typeface="Arial" panose="020B0604020202020204" pitchFamily="34" charset="0"/>
              </a:rPr>
              <a:t> и </a:t>
            </a:r>
            <a:r>
              <a:rPr lang="en-GB" sz="1200" dirty="0" err="1">
                <a:effectLst/>
                <a:latin typeface="Arial" panose="020B0604020202020204" pitchFamily="34" charset="0"/>
                <a:ea typeface="Arial" panose="020B0604020202020204" pitchFamily="34" charset="0"/>
              </a:rPr>
              <a:t>приложения</a:t>
            </a:r>
            <a:r>
              <a:rPr lang="en-GB" sz="1200" dirty="0">
                <a:effectLst/>
                <a:latin typeface="Arial" panose="020B0604020202020204" pitchFamily="34" charset="0"/>
                <a:ea typeface="Arial" panose="020B0604020202020204" pitchFamily="34" charset="0"/>
              </a:rPr>
              <a:t> в </a:t>
            </a:r>
            <a:r>
              <a:rPr lang="en-GB" sz="1200" dirty="0" err="1">
                <a:effectLst/>
                <a:latin typeface="Arial" panose="020B0604020202020204" pitchFamily="34" charset="0"/>
                <a:ea typeface="Arial" panose="020B0604020202020204" pitchFamily="34" charset="0"/>
              </a:rPr>
              <a:t>оценката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на</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екосистемите</a:t>
            </a:r>
            <a:r>
              <a:rPr lang="en-GB" sz="1200" dirty="0">
                <a:effectLst/>
                <a:latin typeface="Arial" panose="020B0604020202020204" pitchFamily="34" charset="0"/>
                <a:ea typeface="Arial" panose="020B0604020202020204" pitchFamily="34" charset="0"/>
              </a:rPr>
              <a:t>. </a:t>
            </a:r>
            <a:r>
              <a:rPr lang="en-GB" sz="1200" dirty="0" err="1">
                <a:effectLst/>
                <a:latin typeface="Arial" panose="020B0604020202020204" pitchFamily="34" charset="0"/>
                <a:ea typeface="Arial" panose="020B0604020202020204" pitchFamily="34" charset="0"/>
              </a:rPr>
              <a:t>Вашингтон</a:t>
            </a:r>
            <a:r>
              <a:rPr lang="en-GB" sz="1200" dirty="0">
                <a:effectLst/>
                <a:latin typeface="Arial" panose="020B0604020202020204" pitchFamily="34" charset="0"/>
                <a:ea typeface="Arial" panose="020B0604020202020204" pitchFamily="34" charset="0"/>
              </a:rPr>
              <a:t> DC: Millennium Ecosystem Assessment and Island Press.  </a:t>
            </a:r>
            <a:endParaRPr lang="bg-BG" sz="2000" dirty="0">
              <a:effectLst/>
              <a:latin typeface="Times New Roman" panose="02020603050405020304" pitchFamily="18" charset="0"/>
              <a:ea typeface="Arial" panose="020B0604020202020204" pitchFamily="34" charset="0"/>
            </a:endParaRPr>
          </a:p>
          <a:p>
            <a:pPr marL="18415" indent="-18415" algn="just"/>
            <a:r>
              <a:rPr lang="en-GB" sz="1200" dirty="0" err="1">
                <a:effectLst/>
                <a:latin typeface="Arial" panose="020B0604020202020204" pitchFamily="34" charset="0"/>
                <a:ea typeface="Arial" panose="020B0604020202020204" pitchFamily="34" charset="0"/>
              </a:rPr>
              <a:t>Rittel</a:t>
            </a:r>
            <a:r>
              <a:rPr lang="en-GB" sz="1200" dirty="0">
                <a:effectLst/>
                <a:latin typeface="Arial" panose="020B0604020202020204" pitchFamily="34" charset="0"/>
                <a:ea typeface="Arial" panose="020B0604020202020204" pitchFamily="34" charset="0"/>
              </a:rPr>
              <a:t>, H.W.J. and Webber, M.M. 1973. </a:t>
            </a:r>
            <a:r>
              <a:rPr lang="bg-BG" sz="1200" dirty="0">
                <a:effectLst/>
                <a:latin typeface="Arial" panose="020B0604020202020204" pitchFamily="34" charset="0"/>
                <a:ea typeface="Arial" panose="020B0604020202020204" pitchFamily="34" charset="0"/>
              </a:rPr>
              <a:t>Дилеми в общата теория на планирането</a:t>
            </a:r>
            <a:r>
              <a:rPr lang="en-GB" sz="1200" dirty="0">
                <a:effectLst/>
                <a:latin typeface="Arial" panose="020B0604020202020204" pitchFamily="34" charset="0"/>
                <a:ea typeface="Arial" panose="020B0604020202020204" pitchFamily="34" charset="0"/>
              </a:rPr>
              <a:t>. </a:t>
            </a:r>
            <a:r>
              <a:rPr lang="en-GB" sz="1200" i="1" dirty="0">
                <a:effectLst/>
                <a:latin typeface="Arial" panose="020B0604020202020204" pitchFamily="34" charset="0"/>
                <a:ea typeface="Arial" panose="020B0604020202020204" pitchFamily="34" charset="0"/>
              </a:rPr>
              <a:t>Policy Sciences</a:t>
            </a:r>
            <a:r>
              <a:rPr lang="en-GB" sz="1200" dirty="0">
                <a:effectLst/>
                <a:latin typeface="Arial" panose="020B0604020202020204" pitchFamily="34" charset="0"/>
                <a:ea typeface="Arial" panose="020B0604020202020204" pitchFamily="34" charset="0"/>
              </a:rPr>
              <a:t>, Vol. 4, No. 2, pp. 155-169.</a:t>
            </a:r>
            <a:endParaRPr lang="bg-BG" sz="2000" dirty="0">
              <a:effectLst/>
              <a:latin typeface="Times New Roman" panose="02020603050405020304" pitchFamily="18" charset="0"/>
              <a:ea typeface="Arial" panose="020B0604020202020204" pitchFamily="34" charset="0"/>
            </a:endParaRPr>
          </a:p>
        </p:txBody>
      </p:sp>
      <p:sp>
        <p:nvSpPr>
          <p:cNvPr id="4" name="Slide Number Placeholder 3"/>
          <p:cNvSpPr>
            <a:spLocks noGrp="1"/>
          </p:cNvSpPr>
          <p:nvPr>
            <p:ph type="sldNum" sz="quarter" idx="5"/>
          </p:nvPr>
        </p:nvSpPr>
        <p:spPr/>
        <p:txBody>
          <a:bodyPr/>
          <a:lstStyle/>
          <a:p>
            <a:fld id="{F4B9ABF1-A5E8-FF4C-953A-B9DDF0BF59CB}" type="slidenum">
              <a:rPr lang="de-DE" smtClean="0"/>
              <a:t>9</a:t>
            </a:fld>
            <a:endParaRPr lang="de-DE"/>
          </a:p>
        </p:txBody>
      </p:sp>
    </p:spTree>
    <p:extLst>
      <p:ext uri="{BB962C8B-B14F-4D97-AF65-F5344CB8AC3E}">
        <p14:creationId xmlns:p14="http://schemas.microsoft.com/office/powerpoint/2010/main" val="2908325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35880D61-0F0D-4ABF-BCD5-E1B59314E758}" type="datetime1">
              <a:rPr lang="de-DE" smtClean="0"/>
              <a:t>25.11.2020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55031858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02E78F2-6037-4E28-91DB-2DF47BEEB5C2}" type="datetime1">
              <a:rPr lang="de-DE" smtClean="0"/>
              <a:t>25.11.2020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361283983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6BC3E7EA-9BBA-43F2-B7BA-15A4BFE41B3B}" type="datetime1">
              <a:rPr lang="de-DE" smtClean="0"/>
              <a:t>25.11.2020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413963806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730430-5261-0B44-BC17-AF2B392D3D1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8ADBDC5-09BB-5441-828B-0944121CA7E7}"/>
              </a:ext>
            </a:extLst>
          </p:cNvPr>
          <p:cNvSpPr>
            <a:spLocks noGrp="1"/>
          </p:cNvSpPr>
          <p:nvPr>
            <p:ph type="dt" sz="half" idx="10"/>
          </p:nvPr>
        </p:nvSpPr>
        <p:spPr/>
        <p:txBody>
          <a:bodyPr/>
          <a:lstStyle/>
          <a:p>
            <a:fld id="{9B9C6FCF-81CC-417B-9FE7-4192053ACB29}" type="datetime1">
              <a:rPr lang="de-DE" smtClean="0"/>
              <a:t>25.11.2020</a:t>
            </a:fld>
            <a:endParaRPr lang="de-DE"/>
          </a:p>
        </p:txBody>
      </p:sp>
      <p:sp>
        <p:nvSpPr>
          <p:cNvPr id="4" name="Fußzeilenplatzhalter 3">
            <a:extLst>
              <a:ext uri="{FF2B5EF4-FFF2-40B4-BE49-F238E27FC236}">
                <a16:creationId xmlns:a16="http://schemas.microsoft.com/office/drawing/2014/main" id="{B61FDA93-8D01-4D42-AA75-015F0EB138BB}"/>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3FC604E3-4557-A04B-BF17-6EAA528A5A98}"/>
              </a:ext>
            </a:extLst>
          </p:cNvPr>
          <p:cNvSpPr>
            <a:spLocks noGrp="1"/>
          </p:cNvSpPr>
          <p:nvPr>
            <p:ph type="sldNum" sz="quarter" idx="12"/>
          </p:nvPr>
        </p:nvSpPr>
        <p:spPr/>
        <p:txBody>
          <a:bodyPr/>
          <a:lstStyle/>
          <a:p>
            <a:fld id="{EC26C995-391B-2840-AEE5-46B20E750235}" type="slidenum">
              <a:rPr lang="de-DE" smtClean="0"/>
              <a:t>‹#›</a:t>
            </a:fld>
            <a:endParaRPr lang="de-DE"/>
          </a:p>
        </p:txBody>
      </p:sp>
      <p:sp>
        <p:nvSpPr>
          <p:cNvPr id="7" name="Bildplatzhalter 6">
            <a:extLst>
              <a:ext uri="{FF2B5EF4-FFF2-40B4-BE49-F238E27FC236}">
                <a16:creationId xmlns:a16="http://schemas.microsoft.com/office/drawing/2014/main" id="{FCDACDCF-9AAF-174F-845E-0A0CEA63FF05}"/>
              </a:ext>
            </a:extLst>
          </p:cNvPr>
          <p:cNvSpPr>
            <a:spLocks noGrp="1"/>
          </p:cNvSpPr>
          <p:nvPr>
            <p:ph type="pic" sz="quarter" idx="13" hasCustomPrompt="1"/>
          </p:nvPr>
        </p:nvSpPr>
        <p:spPr>
          <a:xfrm>
            <a:off x="6824663" y="2063750"/>
            <a:ext cx="4616450" cy="3378200"/>
          </a:xfrm>
        </p:spPr>
        <p:txBody>
          <a:bodyPr/>
          <a:lstStyle/>
          <a:p>
            <a:r>
              <a:rPr lang="de-DE" dirty="0"/>
              <a:t>Picture</a:t>
            </a:r>
          </a:p>
        </p:txBody>
      </p:sp>
    </p:spTree>
    <p:extLst>
      <p:ext uri="{BB962C8B-B14F-4D97-AF65-F5344CB8AC3E}">
        <p14:creationId xmlns:p14="http://schemas.microsoft.com/office/powerpoint/2010/main" val="70893287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2203ED17-189F-42E5-8EEE-3CDFD79471F6}" type="datetime1">
              <a:rPr lang="de-DE" smtClean="0"/>
              <a:t>25.11.2020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51379585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30808734-764A-4CDD-A2C7-114291915930}" type="datetime1">
              <a:rPr lang="de-DE" smtClean="0"/>
              <a:t>25.11.2020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355357436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C5C849E1-01EE-4B2C-A672-CECF6B19EF12}" type="datetime1">
              <a:rPr lang="de-DE" smtClean="0"/>
              <a:t>25.11.2020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92937486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A1D52735-1670-4442-A950-6E5EE4CD9FA0}" type="datetime1">
              <a:rPr lang="de-DE" smtClean="0"/>
              <a:t>25.11.2020</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204120533"/>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31EB76D1-A3E2-416A-9E4F-8E9D4926B131}" type="datetime1">
              <a:rPr lang="de-DE" smtClean="0"/>
              <a:t>25.11.2020</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2818588577"/>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07EBD5-7288-4034-A626-8B43B0039117}" type="datetime1">
              <a:rPr lang="de-DE" smtClean="0"/>
              <a:t>25.11.2020</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55852178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1E72D618-DC42-4ED9-99EB-07074907B1BA}" type="datetime1">
              <a:rPr lang="de-DE" smtClean="0"/>
              <a:t>25.11.2020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368802097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DC497A66-0FE5-4BF8-A371-B348C9B1F326}" type="datetime1">
              <a:rPr lang="de-DE" smtClean="0"/>
              <a:t>25.11.2020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262845468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A91420-24DA-49B7-BB80-F60C9ACCE8A4}" type="datetime1">
              <a:rPr lang="de-DE" smtClean="0"/>
              <a:t>25.11.2020</a:t>
            </a:fld>
            <a:endParaRPr lang="de-D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26C995-391B-2840-AEE5-46B20E750235}" type="slidenum">
              <a:rPr lang="de-DE" smtClean="0"/>
              <a:t>‹#›</a:t>
            </a:fld>
            <a:endParaRPr lang="de-DE"/>
          </a:p>
        </p:txBody>
      </p:sp>
    </p:spTree>
    <p:extLst>
      <p:ext uri="{BB962C8B-B14F-4D97-AF65-F5344CB8AC3E}">
        <p14:creationId xmlns:p14="http://schemas.microsoft.com/office/powerpoint/2010/main" val="349955881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ransition spd="slow">
    <p:push dir="u"/>
  </p:transition>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image" Target="../media/image3.jpeg"/><Relationship Id="rId7" Type="http://schemas.openxmlformats.org/officeDocument/2006/relationships/hyperlink" Target="https://www.flickr.com/photos/sauer-thompson/8360869046"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hyperlink" Target="https://pixabay.com/en/big-tree-nature-summer-environment-888758/" TargetMode="External"/><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image" Target="../media/image3.jpeg"/><Relationship Id="rId7" Type="http://schemas.openxmlformats.org/officeDocument/2006/relationships/hyperlink" Target="https://www.flickr.com/photos/sauer-thompson/8360869046"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hyperlink" Target="https://pixabay.com/en/big-tree-nature-summer-environment-888758/" TargetMode="External"/><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image" Target="../media/image3.jpeg"/><Relationship Id="rId7" Type="http://schemas.openxmlformats.org/officeDocument/2006/relationships/hyperlink" Target="https://www.flickr.com/photos/sauer-thompson/8360869046"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hyperlink" Target="https://pixabay.com/en/big-tree-nature-summer-environment-888758/" TargetMode="External"/><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hyperlink" Target="https://www.menti.co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3.sv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creativecommons.org/licenses/by/3.0/" TargetMode="External"/><Relationship Id="rId5" Type="http://schemas.openxmlformats.org/officeDocument/2006/relationships/hyperlink" Target="https://uminntilt.wordpress.com/2015/09/14/celebrating-and-going-public-with-pedagogical-innovations/" TargetMode="External"/><Relationship Id="rId4" Type="http://schemas.openxmlformats.org/officeDocument/2006/relationships/image" Target="../media/image17.jp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3.sv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https://creativecommons.org/licenses/by-nc-sa/3.0/" TargetMode="External"/><Relationship Id="rId5" Type="http://schemas.openxmlformats.org/officeDocument/2006/relationships/hyperlink" Target="http://www.widerembraces.org/" TargetMode="Externa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hyperlink" Target="https://be-rural.eu/innovation-regions/"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hyperlink" Target="https://www.menti.co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creativecommons.org/licenses/by-nc-sa/3.0/" TargetMode="External"/><Relationship Id="rId5" Type="http://schemas.openxmlformats.org/officeDocument/2006/relationships/hyperlink" Target="http://www.widerembraces.org/" TargetMode="Externa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creativecommons.org/licenses/by-nc-sa/3.0/" TargetMode="External"/><Relationship Id="rId4" Type="http://schemas.openxmlformats.org/officeDocument/2006/relationships/hyperlink" Target="http://www.widerembraces.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hyperlink" Target="https://commons.wikimedia.org/wiki/File:Sustainability-diagram-v4.gi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3144033" y="0"/>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D65089E2-1373-C34D-B297-36013F08ED63}"/>
              </a:ext>
            </a:extLst>
          </p:cNvPr>
          <p:cNvSpPr txBox="1"/>
          <p:nvPr/>
        </p:nvSpPr>
        <p:spPr>
          <a:xfrm>
            <a:off x="3484185" y="1330915"/>
            <a:ext cx="8707815" cy="2308324"/>
          </a:xfrm>
          <a:prstGeom prst="rect">
            <a:avLst/>
          </a:prstGeom>
          <a:noFill/>
        </p:spPr>
        <p:txBody>
          <a:bodyPr wrap="square" rtlCol="0" anchor="t">
            <a:spAutoFit/>
          </a:bodyPr>
          <a:lstStyle/>
          <a:p>
            <a:r>
              <a:rPr lang="ru-RU" sz="4800" dirty="0">
                <a:solidFill>
                  <a:srgbClr val="FFED00"/>
                </a:solidFill>
                <a:latin typeface="Roboto Light" panose="02000000000000000000" pitchFamily="2" charset="0"/>
                <a:ea typeface="Roboto Light" panose="02000000000000000000" pitchFamily="2" charset="0"/>
                <a:cs typeface="Arial"/>
              </a:rPr>
              <a:t>Основни принципи на </a:t>
            </a:r>
            <a:r>
              <a:rPr lang="bg-BG" sz="4800" dirty="0">
                <a:solidFill>
                  <a:srgbClr val="FFED00"/>
                </a:solidFill>
                <a:latin typeface="Roboto Light" panose="02000000000000000000" pitchFamily="2" charset="0"/>
                <a:ea typeface="Roboto Light" panose="02000000000000000000" pitchFamily="2" charset="0"/>
                <a:cs typeface="Arial"/>
              </a:rPr>
              <a:t>устойчивото развитие</a:t>
            </a:r>
            <a:r>
              <a:rPr lang="en-US" sz="4800" dirty="0">
                <a:solidFill>
                  <a:srgbClr val="FFED00"/>
                </a:solidFill>
                <a:latin typeface="Roboto Light" panose="02000000000000000000" pitchFamily="2" charset="0"/>
                <a:ea typeface="Roboto Light" panose="02000000000000000000" pitchFamily="2" charset="0"/>
                <a:cs typeface="Arial"/>
              </a:rPr>
              <a:t> </a:t>
            </a:r>
            <a:r>
              <a:rPr lang="ru-RU" sz="4800" dirty="0">
                <a:solidFill>
                  <a:srgbClr val="FFED00"/>
                </a:solidFill>
                <a:latin typeface="Roboto Light" panose="02000000000000000000" pitchFamily="2" charset="0"/>
                <a:ea typeface="Roboto Light" panose="02000000000000000000" pitchFamily="2" charset="0"/>
                <a:cs typeface="Arial"/>
              </a:rPr>
              <a:t>и връзки с биоикономиката</a:t>
            </a:r>
            <a:endParaRPr lang="en-GB" sz="4800" dirty="0">
              <a:solidFill>
                <a:srgbClr val="FFED00"/>
              </a:solidFill>
              <a:latin typeface="Roboto Light" panose="02000000000000000000" pitchFamily="2" charset="0"/>
              <a:ea typeface="Roboto Light" panose="02000000000000000000" pitchFamily="2" charset="0"/>
              <a:cs typeface="Arial"/>
            </a:endParaRP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a:stretch>
            <a:fillRect/>
          </a:stretch>
        </p:blipFill>
        <p:spPr>
          <a:xfrm>
            <a:off x="194594" y="24441"/>
            <a:ext cx="2069841" cy="1544253"/>
          </a:xfrm>
          <a:prstGeom prst="rect">
            <a:avLst/>
          </a:prstGeom>
        </p:spPr>
      </p:pic>
      <p:sp>
        <p:nvSpPr>
          <p:cNvPr id="3" name="Textfeld 2">
            <a:extLst>
              <a:ext uri="{FF2B5EF4-FFF2-40B4-BE49-F238E27FC236}">
                <a16:creationId xmlns:a16="http://schemas.microsoft.com/office/drawing/2014/main" id="{6C3DD885-330E-6B46-BABD-B7F8FC9924B9}"/>
              </a:ext>
            </a:extLst>
          </p:cNvPr>
          <p:cNvSpPr txBox="1"/>
          <p:nvPr/>
        </p:nvSpPr>
        <p:spPr>
          <a:xfrm>
            <a:off x="3659697" y="6332475"/>
            <a:ext cx="4013200" cy="307777"/>
          </a:xfrm>
          <a:prstGeom prst="rect">
            <a:avLst/>
          </a:prstGeom>
          <a:noFill/>
        </p:spPr>
        <p:txBody>
          <a:bodyPr wrap="square" rtlCol="0" anchor="b">
            <a:spAutoFit/>
          </a:bodyPr>
          <a:lstStyle/>
          <a:p>
            <a:r>
              <a:rPr lang="bg-BG" sz="1400" dirty="0">
                <a:solidFill>
                  <a:schemeClr val="bg1"/>
                </a:solidFill>
                <a:latin typeface="Roboto" panose="02000000000000000000" pitchFamily="2" charset="0"/>
                <a:ea typeface="Roboto" panose="02000000000000000000" pitchFamily="2" charset="0"/>
                <a:cs typeface="Arial" panose="020B0604020202020204" pitchFamily="34" charset="0"/>
              </a:rPr>
              <a:t>Име на лектора</a:t>
            </a:r>
            <a:endParaRPr lang="en-GB" sz="14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4"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3139318" y="3492826"/>
            <a:ext cx="9052682" cy="2342748"/>
          </a:xfrm>
          <a:prstGeom prst="rect">
            <a:avLst/>
          </a:prstGeom>
        </p:spPr>
      </p:pic>
    </p:spTree>
    <p:extLst>
      <p:ext uri="{BB962C8B-B14F-4D97-AF65-F5344CB8AC3E}">
        <p14:creationId xmlns:p14="http://schemas.microsoft.com/office/powerpoint/2010/main" val="301993224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1" y="25366"/>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31378" y="11314"/>
            <a:ext cx="6106886" cy="553998"/>
          </a:xfrm>
          <a:prstGeom prst="rect">
            <a:avLst/>
          </a:prstGeom>
          <a:noFill/>
        </p:spPr>
        <p:txBody>
          <a:bodyPr wrap="square" rtlCol="0">
            <a:spAutoFit/>
          </a:bodyPr>
          <a:lstStyle/>
          <a:p>
            <a:r>
              <a:rPr lang="bg-BG" sz="3000" b="1" spc="100" dirty="0">
                <a:solidFill>
                  <a:schemeClr val="bg1"/>
                </a:solidFill>
                <a:latin typeface="Roboto" panose="02000000000000000000" pitchFamily="2" charset="0"/>
                <a:ea typeface="Roboto" panose="02000000000000000000" pitchFamily="2" charset="0"/>
                <a:cs typeface="Arial" panose="020B0604020202020204" pitchFamily="34" charset="0"/>
              </a:rPr>
              <a:t>Проблемът на устойчивостта</a:t>
            </a:r>
            <a:endParaRPr lang="en-GB" sz="30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Rectangle 2"/>
          <p:cNvSpPr/>
          <p:nvPr/>
        </p:nvSpPr>
        <p:spPr>
          <a:xfrm>
            <a:off x="1524495" y="1918519"/>
            <a:ext cx="9164782" cy="3748719"/>
          </a:xfrm>
          <a:prstGeom prst="rect">
            <a:avLst/>
          </a:prstGeom>
        </p:spPr>
        <p:txBody>
          <a:bodyPr wrap="square">
            <a:spAutoFit/>
          </a:bodyPr>
          <a:lstStyle/>
          <a:p>
            <a:pPr defTabSz="762000">
              <a:lnSpc>
                <a:spcPct val="90000"/>
              </a:lnSpc>
            </a:pPr>
            <a:r>
              <a:rPr lang="en-GB" sz="4000" dirty="0">
                <a:solidFill>
                  <a:srgbClr val="0070C0"/>
                </a:solidFill>
                <a:latin typeface="Calibri" pitchFamily="34" charset="0"/>
              </a:rPr>
              <a:t>“</a:t>
            </a:r>
            <a:r>
              <a:rPr lang="ru-RU" sz="4000" dirty="0">
                <a:solidFill>
                  <a:srgbClr val="0070C0"/>
                </a:solidFill>
                <a:latin typeface="Calibri" pitchFamily="34" charset="0"/>
              </a:rPr>
              <a:t>Познанията за системата, с която се занимаваме, винаги са непълни</a:t>
            </a:r>
            <a:r>
              <a:rPr lang="en-GB" sz="4000" dirty="0">
                <a:solidFill>
                  <a:srgbClr val="0070C0"/>
                </a:solidFill>
                <a:latin typeface="Calibri" pitchFamily="34" charset="0"/>
              </a:rPr>
              <a:t>. </a:t>
            </a:r>
            <a:r>
              <a:rPr lang="bg-BG" sz="4000" dirty="0">
                <a:solidFill>
                  <a:srgbClr val="0070C0"/>
                </a:solidFill>
                <a:latin typeface="Calibri" pitchFamily="34" charset="0"/>
              </a:rPr>
              <a:t>Изненадата е неизбежна</a:t>
            </a:r>
            <a:r>
              <a:rPr lang="en-GB" sz="4000" dirty="0">
                <a:solidFill>
                  <a:srgbClr val="0070C0"/>
                </a:solidFill>
                <a:latin typeface="Calibri" pitchFamily="34" charset="0"/>
              </a:rPr>
              <a:t>. </a:t>
            </a:r>
            <a:r>
              <a:rPr lang="ru-RU" sz="4000" dirty="0">
                <a:solidFill>
                  <a:srgbClr val="0070C0"/>
                </a:solidFill>
                <a:latin typeface="Calibri" pitchFamily="34" charset="0"/>
              </a:rPr>
              <a:t>Науката не само е непълна, а самата система е движеща се цел</a:t>
            </a:r>
            <a:r>
              <a:rPr lang="en-GB" sz="4000" dirty="0">
                <a:solidFill>
                  <a:srgbClr val="0070C0"/>
                </a:solidFill>
                <a:latin typeface="Calibri" pitchFamily="34" charset="0"/>
              </a:rPr>
              <a:t>”. </a:t>
            </a:r>
          </a:p>
          <a:p>
            <a:pPr defTabSz="762000">
              <a:lnSpc>
                <a:spcPct val="90000"/>
              </a:lnSpc>
            </a:pPr>
            <a:endParaRPr lang="en-GB" sz="3200" dirty="0">
              <a:solidFill>
                <a:srgbClr val="E46C0A"/>
              </a:solidFill>
              <a:latin typeface="Calibri" pitchFamily="34" charset="0"/>
            </a:endParaRPr>
          </a:p>
          <a:p>
            <a:pPr defTabSz="762000">
              <a:lnSpc>
                <a:spcPct val="90000"/>
              </a:lnSpc>
            </a:pPr>
            <a:r>
              <a:rPr lang="en-GB" sz="3200" dirty="0">
                <a:latin typeface="Calibri" pitchFamily="34" charset="0"/>
              </a:rPr>
              <a:t>(Hollings 1973, </a:t>
            </a:r>
            <a:r>
              <a:rPr lang="bg-BG" sz="3200" dirty="0">
                <a:latin typeface="Calibri" pitchFamily="34" charset="0"/>
              </a:rPr>
              <a:t>стр</a:t>
            </a:r>
            <a:r>
              <a:rPr lang="en-GB" sz="3200" dirty="0">
                <a:latin typeface="Calibri" pitchFamily="34" charset="0"/>
              </a:rPr>
              <a:t>. 2)</a:t>
            </a:r>
          </a:p>
        </p:txBody>
      </p:sp>
    </p:spTree>
    <p:extLst>
      <p:ext uri="{BB962C8B-B14F-4D97-AF65-F5344CB8AC3E}">
        <p14:creationId xmlns:p14="http://schemas.microsoft.com/office/powerpoint/2010/main" val="4572101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0" y="1428395"/>
            <a:ext cx="5528441" cy="523220"/>
          </a:xfrm>
          <a:prstGeom prst="rect">
            <a:avLst/>
          </a:prstGeom>
          <a:noFill/>
        </p:spPr>
        <p:txBody>
          <a:bodyPr wrap="square" rtlCol="0" anchor="t">
            <a:spAutoFit/>
          </a:bodyPr>
          <a:lstStyle/>
          <a:p>
            <a:pPr algn="just">
              <a:spcAft>
                <a:spcPts val="2400"/>
              </a:spcAft>
            </a:pPr>
            <a:r>
              <a:rPr lang="bg-BG" sz="2800" b="1" dirty="0">
                <a:solidFill>
                  <a:srgbClr val="AE0917"/>
                </a:solidFill>
                <a:latin typeface="Roboto" panose="02000000000000000000" pitchFamily="2" charset="0"/>
                <a:ea typeface="Roboto" panose="02000000000000000000" pitchFamily="2" charset="0"/>
                <a:cs typeface="Arial" panose="020B0604020202020204" pitchFamily="34" charset="0"/>
              </a:rPr>
              <a:t>Слаба устойчивост срещу</a:t>
            </a:r>
            <a:endPar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5625137" y="-146245"/>
            <a:ext cx="6462667" cy="1138773"/>
          </a:xfrm>
          <a:prstGeom prst="rect">
            <a:avLst/>
          </a:prstGeom>
          <a:noFill/>
        </p:spPr>
        <p:txBody>
          <a:bodyPr wrap="square" rtlCol="0">
            <a:spAutoFit/>
          </a:bodyPr>
          <a:lstStyle/>
          <a:p>
            <a:pPr algn="ctr"/>
            <a:r>
              <a:rPr lang="bg-BG" sz="3400" b="1" spc="100" dirty="0">
                <a:solidFill>
                  <a:schemeClr val="bg1"/>
                </a:solidFill>
                <a:latin typeface="Roboto" panose="02000000000000000000" pitchFamily="2" charset="0"/>
                <a:ea typeface="Roboto" panose="02000000000000000000" pitchFamily="2" charset="0"/>
                <a:cs typeface="Arial" panose="020B0604020202020204" pitchFamily="34" charset="0"/>
              </a:rPr>
              <a:t>Слаба или силна устойчивост</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9" name="Rechteck 8">
            <a:extLst>
              <a:ext uri="{FF2B5EF4-FFF2-40B4-BE49-F238E27FC236}">
                <a16:creationId xmlns:a16="http://schemas.microsoft.com/office/drawing/2014/main" id="{F696A0B2-9588-9440-9A8F-A1AE5DD09EAD}"/>
              </a:ext>
            </a:extLst>
          </p:cNvPr>
          <p:cNvSpPr/>
          <p:nvPr/>
        </p:nvSpPr>
        <p:spPr>
          <a:xfrm>
            <a:off x="5976928" y="1248075"/>
            <a:ext cx="5304293" cy="4510717"/>
          </a:xfrm>
          <a:prstGeom prst="rect">
            <a:avLst/>
          </a:prstGeom>
          <a:solidFill>
            <a:srgbClr val="008BDF">
              <a:alpha val="10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1" name="Textfeld 10">
            <a:extLst>
              <a:ext uri="{FF2B5EF4-FFF2-40B4-BE49-F238E27FC236}">
                <a16:creationId xmlns:a16="http://schemas.microsoft.com/office/drawing/2014/main" id="{2CEE3F43-1D49-AC41-9147-A5D867F350CA}"/>
              </a:ext>
            </a:extLst>
          </p:cNvPr>
          <p:cNvSpPr txBox="1"/>
          <p:nvPr/>
        </p:nvSpPr>
        <p:spPr>
          <a:xfrm>
            <a:off x="6159135" y="1399530"/>
            <a:ext cx="4325503" cy="1400383"/>
          </a:xfrm>
          <a:prstGeom prst="rect">
            <a:avLst/>
          </a:prstGeom>
          <a:noFill/>
        </p:spPr>
        <p:txBody>
          <a:bodyPr wrap="square" rtlCol="0" anchor="t">
            <a:spAutoFit/>
          </a:bodyPr>
          <a:lstStyle/>
          <a:p>
            <a:pPr algn="just">
              <a:spcAft>
                <a:spcPts val="600"/>
              </a:spcAft>
              <a:buClr>
                <a:srgbClr val="C00000"/>
              </a:buClr>
              <a:buSzPct val="100000"/>
            </a:pPr>
            <a:r>
              <a:rPr lang="bg-BG" sz="2800" b="1" dirty="0">
                <a:solidFill>
                  <a:srgbClr val="AE0917"/>
                </a:solidFill>
                <a:latin typeface="Roboto" panose="02000000000000000000" pitchFamily="2" charset="0"/>
                <a:ea typeface="Roboto" panose="02000000000000000000" pitchFamily="2" charset="0"/>
                <a:cs typeface="Arial" panose="020B0604020202020204" pitchFamily="34" charset="0"/>
              </a:rPr>
              <a:t>Силна устойчивост</a:t>
            </a: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 </a:t>
            </a:r>
          </a:p>
          <a:p>
            <a:pPr algn="just">
              <a:spcAft>
                <a:spcPts val="2400"/>
              </a:spcAft>
              <a:buClr>
                <a:srgbClr val="C00000"/>
              </a:buClr>
              <a:buSzPct val="100000"/>
            </a:pPr>
            <a:endParaRPr lang="en-GB" sz="1600" dirty="0">
              <a:latin typeface="Roboto" panose="02000000000000000000" pitchFamily="2" charset="0"/>
              <a:ea typeface="Roboto" panose="02000000000000000000" pitchFamily="2" charset="0"/>
              <a:cs typeface="Arial" panose="020B0604020202020204" pitchFamily="34" charset="0"/>
            </a:endParaRPr>
          </a:p>
          <a:p>
            <a:pPr marL="285750" indent="-285750" algn="just">
              <a:spcAft>
                <a:spcPts val="2400"/>
              </a:spcAft>
              <a:buClr>
                <a:srgbClr val="C00000"/>
              </a:buClr>
              <a:buSzPct val="100000"/>
              <a:buFont typeface="Arial" panose="020B0604020202020204" pitchFamily="34" charset="0"/>
              <a:buChar char="•"/>
            </a:pPr>
            <a:endParaRPr lang="en-GB" sz="1600" dirty="0">
              <a:latin typeface="Roboto" panose="02000000000000000000" pitchFamily="2" charset="0"/>
              <a:ea typeface="Roboto" panose="02000000000000000000" pitchFamily="2" charset="0"/>
              <a:cs typeface="Arial" panose="020B0604020202020204" pitchFamily="34" charset="0"/>
            </a:endParaRPr>
          </a:p>
        </p:txBody>
      </p:sp>
      <p:pic>
        <p:nvPicPr>
          <p:cNvPr id="5" name="Picture 4" descr="A large tree in a field&#10;&#10;Description automatically generated">
            <a:extLst>
              <a:ext uri="{FF2B5EF4-FFF2-40B4-BE49-F238E27FC236}">
                <a16:creationId xmlns:a16="http://schemas.microsoft.com/office/drawing/2014/main" id="{E55450C6-B2CF-4A02-8107-D5CF8CA387A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146500" y="1951615"/>
            <a:ext cx="4965148" cy="3723861"/>
          </a:xfrm>
          <a:prstGeom prst="rect">
            <a:avLst/>
          </a:prstGeom>
        </p:spPr>
      </p:pic>
      <p:pic>
        <p:nvPicPr>
          <p:cNvPr id="7" name="Picture 6" descr="A large tree in a field&#10;&#10;Description automatically generated">
            <a:extLst>
              <a:ext uri="{FF2B5EF4-FFF2-40B4-BE49-F238E27FC236}">
                <a16:creationId xmlns:a16="http://schemas.microsoft.com/office/drawing/2014/main" id="{80D44A49-046A-47E5-BF2C-6B4D30583DCF}"/>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81748" y="1876136"/>
            <a:ext cx="5143389" cy="3882656"/>
          </a:xfrm>
          <a:prstGeom prst="rect">
            <a:avLst/>
          </a:prstGeom>
        </p:spPr>
      </p:pic>
      <p:sp>
        <p:nvSpPr>
          <p:cNvPr id="8" name="TextBox 7">
            <a:extLst>
              <a:ext uri="{FF2B5EF4-FFF2-40B4-BE49-F238E27FC236}">
                <a16:creationId xmlns:a16="http://schemas.microsoft.com/office/drawing/2014/main" id="{B12D6651-CE7A-4292-8B62-58577C8A004E}"/>
              </a:ext>
            </a:extLst>
          </p:cNvPr>
          <p:cNvSpPr txBox="1"/>
          <p:nvPr/>
        </p:nvSpPr>
        <p:spPr>
          <a:xfrm>
            <a:off x="1604073" y="5830613"/>
            <a:ext cx="9084854" cy="369332"/>
          </a:xfrm>
          <a:prstGeom prst="rect">
            <a:avLst/>
          </a:prstGeom>
          <a:noFill/>
        </p:spPr>
        <p:txBody>
          <a:bodyPr wrap="square" rtlCol="0">
            <a:spAutoFit/>
          </a:bodyPr>
          <a:lstStyle/>
          <a:p>
            <a:r>
              <a:rPr lang="en-GB" sz="900" dirty="0">
                <a:hlinkClick r:id="rId7" tooltip="https://www.flickr.com/photos/sauer-thompson/8360869046"/>
              </a:rPr>
              <a:t>This Photo</a:t>
            </a:r>
            <a:r>
              <a:rPr lang="en-GB" sz="900" dirty="0"/>
              <a:t> by Unknown Author is licensed under </a:t>
            </a:r>
            <a:r>
              <a:rPr lang="en-GB" sz="900" dirty="0">
                <a:hlinkClick r:id="rId8" tooltip="https://creativecommons.org/licenses/by-nc/3.0/"/>
              </a:rPr>
              <a:t>CC BY-NC</a:t>
            </a:r>
            <a:r>
              <a:rPr lang="en-GB" sz="900" dirty="0"/>
              <a:t>								</a:t>
            </a:r>
            <a:r>
              <a:rPr lang="en-GB" sz="900" dirty="0">
                <a:hlinkClick r:id="rId7" tooltip="https://www.flickr.com/photos/sauer-thompson/8360869046"/>
              </a:rPr>
              <a:t>This Photo</a:t>
            </a:r>
            <a:r>
              <a:rPr lang="en-GB" sz="900" dirty="0"/>
              <a:t> by Unknown Author is licensed under </a:t>
            </a:r>
            <a:r>
              <a:rPr lang="en-GB" sz="900" dirty="0">
                <a:hlinkClick r:id="rId8" tooltip="https://creativecommons.org/licenses/by-nc/3.0/"/>
              </a:rPr>
              <a:t>CC BY-NC</a:t>
            </a:r>
            <a:endParaRPr lang="en-GB" sz="900" dirty="0"/>
          </a:p>
          <a:p>
            <a:endParaRPr lang="en-GB" sz="900" dirty="0"/>
          </a:p>
        </p:txBody>
      </p:sp>
    </p:spTree>
    <p:extLst>
      <p:ext uri="{BB962C8B-B14F-4D97-AF65-F5344CB8AC3E}">
        <p14:creationId xmlns:p14="http://schemas.microsoft.com/office/powerpoint/2010/main" val="30562441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93232" y="18811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0" y="1428395"/>
            <a:ext cx="5528441" cy="523220"/>
          </a:xfrm>
          <a:prstGeom prst="rect">
            <a:avLst/>
          </a:prstGeom>
          <a:noFill/>
        </p:spPr>
        <p:txBody>
          <a:bodyPr wrap="square" rtlCol="0" anchor="t">
            <a:spAutoFit/>
          </a:bodyPr>
          <a:lstStyle/>
          <a:p>
            <a:pPr algn="just">
              <a:spcAft>
                <a:spcPts val="2400"/>
              </a:spcAft>
            </a:pPr>
            <a:r>
              <a:rPr lang="bg-BG" sz="2800" b="1" dirty="0">
                <a:solidFill>
                  <a:srgbClr val="AE0917"/>
                </a:solidFill>
                <a:latin typeface="Roboto" panose="02000000000000000000" pitchFamily="2" charset="0"/>
                <a:ea typeface="Roboto" panose="02000000000000000000" pitchFamily="2" charset="0"/>
                <a:cs typeface="Arial" panose="020B0604020202020204" pitchFamily="34" charset="0"/>
              </a:rPr>
              <a:t>Слаба устойчивост срещу</a:t>
            </a:r>
            <a:endPar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9" name="Rechteck 8">
            <a:extLst>
              <a:ext uri="{FF2B5EF4-FFF2-40B4-BE49-F238E27FC236}">
                <a16:creationId xmlns:a16="http://schemas.microsoft.com/office/drawing/2014/main" id="{F696A0B2-9588-9440-9A8F-A1AE5DD09EAD}"/>
              </a:ext>
            </a:extLst>
          </p:cNvPr>
          <p:cNvSpPr/>
          <p:nvPr/>
        </p:nvSpPr>
        <p:spPr>
          <a:xfrm>
            <a:off x="5976928" y="1248075"/>
            <a:ext cx="5304293" cy="4510717"/>
          </a:xfrm>
          <a:prstGeom prst="rect">
            <a:avLst/>
          </a:prstGeom>
          <a:solidFill>
            <a:srgbClr val="008BDF">
              <a:alpha val="10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1" name="Textfeld 10">
            <a:extLst>
              <a:ext uri="{FF2B5EF4-FFF2-40B4-BE49-F238E27FC236}">
                <a16:creationId xmlns:a16="http://schemas.microsoft.com/office/drawing/2014/main" id="{2CEE3F43-1D49-AC41-9147-A5D867F350CA}"/>
              </a:ext>
            </a:extLst>
          </p:cNvPr>
          <p:cNvSpPr txBox="1"/>
          <p:nvPr/>
        </p:nvSpPr>
        <p:spPr>
          <a:xfrm>
            <a:off x="6159135" y="1399530"/>
            <a:ext cx="4325503" cy="1400383"/>
          </a:xfrm>
          <a:prstGeom prst="rect">
            <a:avLst/>
          </a:prstGeom>
          <a:noFill/>
        </p:spPr>
        <p:txBody>
          <a:bodyPr wrap="square" rtlCol="0" anchor="t">
            <a:spAutoFit/>
          </a:bodyPr>
          <a:lstStyle/>
          <a:p>
            <a:pPr algn="just">
              <a:spcAft>
                <a:spcPts val="600"/>
              </a:spcAft>
              <a:buClr>
                <a:srgbClr val="C00000"/>
              </a:buClr>
              <a:buSzPct val="100000"/>
            </a:pPr>
            <a:r>
              <a:rPr lang="bg-BG" sz="2800" b="1" dirty="0">
                <a:solidFill>
                  <a:srgbClr val="AE0917"/>
                </a:solidFill>
                <a:latin typeface="Roboto" panose="02000000000000000000" pitchFamily="2" charset="0"/>
                <a:ea typeface="Roboto" panose="02000000000000000000" pitchFamily="2" charset="0"/>
                <a:cs typeface="Arial" panose="020B0604020202020204" pitchFamily="34" charset="0"/>
              </a:rPr>
              <a:t>Силна устойчивост</a:t>
            </a:r>
            <a:endPar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endParaRPr>
          </a:p>
          <a:p>
            <a:pPr algn="just">
              <a:spcAft>
                <a:spcPts val="2400"/>
              </a:spcAft>
              <a:buClr>
                <a:srgbClr val="C00000"/>
              </a:buClr>
              <a:buSzPct val="100000"/>
            </a:pPr>
            <a:endParaRPr lang="en-GB" sz="1600" dirty="0">
              <a:latin typeface="Roboto" panose="02000000000000000000" pitchFamily="2" charset="0"/>
              <a:ea typeface="Roboto" panose="02000000000000000000" pitchFamily="2" charset="0"/>
              <a:cs typeface="Arial" panose="020B0604020202020204" pitchFamily="34" charset="0"/>
            </a:endParaRPr>
          </a:p>
          <a:p>
            <a:pPr marL="285750" indent="-285750" algn="just">
              <a:spcAft>
                <a:spcPts val="2400"/>
              </a:spcAft>
              <a:buClr>
                <a:srgbClr val="C00000"/>
              </a:buClr>
              <a:buSzPct val="100000"/>
              <a:buFont typeface="Arial" panose="020B0604020202020204" pitchFamily="34" charset="0"/>
              <a:buChar char="•"/>
            </a:pPr>
            <a:endParaRPr lang="en-GB" sz="1600" dirty="0">
              <a:latin typeface="Roboto" panose="02000000000000000000" pitchFamily="2" charset="0"/>
              <a:ea typeface="Roboto" panose="02000000000000000000" pitchFamily="2" charset="0"/>
              <a:cs typeface="Arial" panose="020B0604020202020204" pitchFamily="34" charset="0"/>
            </a:endParaRPr>
          </a:p>
        </p:txBody>
      </p:sp>
      <p:pic>
        <p:nvPicPr>
          <p:cNvPr id="5" name="Picture 4" descr="A large tree in a field&#10;&#10;Description automatically generated">
            <a:extLst>
              <a:ext uri="{FF2B5EF4-FFF2-40B4-BE49-F238E27FC236}">
                <a16:creationId xmlns:a16="http://schemas.microsoft.com/office/drawing/2014/main" id="{E55450C6-B2CF-4A02-8107-D5CF8CA387A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146500" y="1951615"/>
            <a:ext cx="4965148" cy="3723861"/>
          </a:xfrm>
          <a:prstGeom prst="rect">
            <a:avLst/>
          </a:prstGeom>
        </p:spPr>
      </p:pic>
      <p:pic>
        <p:nvPicPr>
          <p:cNvPr id="7" name="Picture 6" descr="A large tree in a field&#10;&#10;Description automatically generated">
            <a:extLst>
              <a:ext uri="{FF2B5EF4-FFF2-40B4-BE49-F238E27FC236}">
                <a16:creationId xmlns:a16="http://schemas.microsoft.com/office/drawing/2014/main" id="{80D44A49-046A-47E5-BF2C-6B4D30583DCF}"/>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81748" y="1876136"/>
            <a:ext cx="5143389" cy="3882656"/>
          </a:xfrm>
          <a:prstGeom prst="rect">
            <a:avLst/>
          </a:prstGeom>
        </p:spPr>
      </p:pic>
      <p:sp>
        <p:nvSpPr>
          <p:cNvPr id="8" name="TextBox 7">
            <a:extLst>
              <a:ext uri="{FF2B5EF4-FFF2-40B4-BE49-F238E27FC236}">
                <a16:creationId xmlns:a16="http://schemas.microsoft.com/office/drawing/2014/main" id="{B12D6651-CE7A-4292-8B62-58577C8A004E}"/>
              </a:ext>
            </a:extLst>
          </p:cNvPr>
          <p:cNvSpPr txBox="1"/>
          <p:nvPr/>
        </p:nvSpPr>
        <p:spPr>
          <a:xfrm>
            <a:off x="1604073" y="5830613"/>
            <a:ext cx="9084854" cy="369332"/>
          </a:xfrm>
          <a:prstGeom prst="rect">
            <a:avLst/>
          </a:prstGeom>
          <a:noFill/>
        </p:spPr>
        <p:txBody>
          <a:bodyPr wrap="square" rtlCol="0">
            <a:spAutoFit/>
          </a:bodyPr>
          <a:lstStyle/>
          <a:p>
            <a:r>
              <a:rPr lang="en-GB" sz="900" dirty="0">
                <a:hlinkClick r:id="rId7" tooltip="https://www.flickr.com/photos/sauer-thompson/8360869046"/>
              </a:rPr>
              <a:t>This Photo</a:t>
            </a:r>
            <a:r>
              <a:rPr lang="en-GB" sz="900" dirty="0"/>
              <a:t> by Unknown Author is licensed under </a:t>
            </a:r>
            <a:r>
              <a:rPr lang="en-GB" sz="900" dirty="0">
                <a:hlinkClick r:id="rId8" tooltip="https://creativecommons.org/licenses/by-nc/3.0/"/>
              </a:rPr>
              <a:t>CC BY-NC</a:t>
            </a:r>
            <a:r>
              <a:rPr lang="en-GB" sz="900" dirty="0"/>
              <a:t>								</a:t>
            </a:r>
            <a:r>
              <a:rPr lang="en-GB" sz="900" dirty="0">
                <a:hlinkClick r:id="rId7" tooltip="https://www.flickr.com/photos/sauer-thompson/8360869046"/>
              </a:rPr>
              <a:t>This Photo</a:t>
            </a:r>
            <a:r>
              <a:rPr lang="en-GB" sz="900" dirty="0"/>
              <a:t> by Unknown Author is licensed under </a:t>
            </a:r>
            <a:r>
              <a:rPr lang="en-GB" sz="900" dirty="0">
                <a:hlinkClick r:id="rId8" tooltip="https://creativecommons.org/licenses/by-nc/3.0/"/>
              </a:rPr>
              <a:t>CC BY-NC</a:t>
            </a:r>
            <a:endParaRPr lang="en-GB" sz="900" dirty="0"/>
          </a:p>
          <a:p>
            <a:endParaRPr lang="en-GB" sz="900" dirty="0"/>
          </a:p>
        </p:txBody>
      </p:sp>
      <p:sp>
        <p:nvSpPr>
          <p:cNvPr id="3" name="TextBox 2">
            <a:extLst>
              <a:ext uri="{FF2B5EF4-FFF2-40B4-BE49-F238E27FC236}">
                <a16:creationId xmlns:a16="http://schemas.microsoft.com/office/drawing/2014/main" id="{D6302DC2-564C-47B5-B2A2-DDAE2D5E6A27}"/>
              </a:ext>
            </a:extLst>
          </p:cNvPr>
          <p:cNvSpPr txBox="1"/>
          <p:nvPr/>
        </p:nvSpPr>
        <p:spPr>
          <a:xfrm>
            <a:off x="694100" y="2475186"/>
            <a:ext cx="4655817" cy="3662541"/>
          </a:xfrm>
          <a:prstGeom prst="rect">
            <a:avLst/>
          </a:prstGeom>
          <a:solidFill>
            <a:srgbClr val="FFFFFF"/>
          </a:solidFill>
        </p:spPr>
        <p:txBody>
          <a:bodyPr wrap="square" rtlCol="0">
            <a:spAutoFit/>
          </a:bodyPr>
          <a:lstStyle/>
          <a:p>
            <a:pPr algn="just">
              <a:spcAft>
                <a:spcPts val="2400"/>
              </a:spcAft>
            </a:pPr>
            <a:r>
              <a:rPr lang="bg-BG" sz="2000" b="1" dirty="0">
                <a:solidFill>
                  <a:srgbClr val="AE0917"/>
                </a:solidFill>
                <a:latin typeface="Roboto" panose="02000000000000000000" pitchFamily="2" charset="0"/>
                <a:ea typeface="Roboto" panose="02000000000000000000" pitchFamily="2" charset="0"/>
                <a:cs typeface="Arial" panose="020B0604020202020204" pitchFamily="34" charset="0"/>
              </a:rPr>
              <a:t>Слаба устойчивост</a:t>
            </a:r>
            <a:endParaRPr lang="en-GB" sz="2000" b="1" dirty="0">
              <a:solidFill>
                <a:srgbClr val="AE0917"/>
              </a:solidFill>
              <a:latin typeface="Roboto" panose="02000000000000000000" pitchFamily="2" charset="0"/>
              <a:ea typeface="Roboto" panose="02000000000000000000" pitchFamily="2" charset="0"/>
              <a:cs typeface="Arial" panose="020B0604020202020204" pitchFamily="34" charset="0"/>
            </a:endParaRPr>
          </a:p>
          <a:p>
            <a:pPr algn="just">
              <a:spcAft>
                <a:spcPts val="2400"/>
              </a:spcAft>
            </a:pPr>
            <a:r>
              <a:rPr lang="ru-RU" dirty="0"/>
              <a:t>Слабата устойчивост позволява изчерпване или деградация на природните ресурси, стига такова изчерпване да се компенсира от увеличаване на запасите от други форми на капитал (например чрез инвестиране на възнаграждения на собствениците на земята при изчерпване на минералните запаси във фабриките</a:t>
            </a:r>
            <a:r>
              <a:rPr lang="en-GB" dirty="0"/>
              <a:t>).</a:t>
            </a:r>
          </a:p>
          <a:p>
            <a:pPr algn="just">
              <a:spcAft>
                <a:spcPts val="2400"/>
              </a:spcAft>
            </a:pPr>
            <a:endPar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sp>
        <p:nvSpPr>
          <p:cNvPr id="14" name="Textfeld 1">
            <a:extLst>
              <a:ext uri="{FF2B5EF4-FFF2-40B4-BE49-F238E27FC236}">
                <a16:creationId xmlns:a16="http://schemas.microsoft.com/office/drawing/2014/main" id="{916C075C-E486-8B40-A758-F39602688645}"/>
              </a:ext>
            </a:extLst>
          </p:cNvPr>
          <p:cNvSpPr txBox="1"/>
          <p:nvPr/>
        </p:nvSpPr>
        <p:spPr>
          <a:xfrm>
            <a:off x="6146500" y="86500"/>
            <a:ext cx="6499881" cy="1138773"/>
          </a:xfrm>
          <a:prstGeom prst="rect">
            <a:avLst/>
          </a:prstGeom>
          <a:noFill/>
        </p:spPr>
        <p:txBody>
          <a:bodyPr wrap="square" rtlCol="0">
            <a:spAutoFit/>
          </a:bodyPr>
          <a:lstStyle/>
          <a:p>
            <a:pPr algn="ctr"/>
            <a:r>
              <a:rPr lang="bg-BG" sz="3400" b="1" spc="100" dirty="0">
                <a:solidFill>
                  <a:schemeClr val="bg1"/>
                </a:solidFill>
                <a:latin typeface="Roboto" panose="02000000000000000000" pitchFamily="2" charset="0"/>
                <a:ea typeface="Roboto" panose="02000000000000000000" pitchFamily="2" charset="0"/>
                <a:cs typeface="Arial" panose="020B0604020202020204" pitchFamily="34" charset="0"/>
              </a:rPr>
              <a:t>Слаба срещу силна устойчивост</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42641115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129957" y="1428395"/>
            <a:ext cx="5677397" cy="523220"/>
          </a:xfrm>
          <a:prstGeom prst="rect">
            <a:avLst/>
          </a:prstGeom>
          <a:noFill/>
        </p:spPr>
        <p:txBody>
          <a:bodyPr wrap="square" rtlCol="0" anchor="t">
            <a:spAutoFit/>
          </a:bodyPr>
          <a:lstStyle/>
          <a:p>
            <a:pPr>
              <a:spcAft>
                <a:spcPts val="2400"/>
              </a:spcAft>
            </a:pPr>
            <a:r>
              <a:rPr lang="bg-BG" sz="2800" b="1" dirty="0">
                <a:solidFill>
                  <a:srgbClr val="AE0917"/>
                </a:solidFill>
                <a:latin typeface="Roboto" panose="02000000000000000000" pitchFamily="2" charset="0"/>
                <a:ea typeface="Roboto" panose="02000000000000000000" pitchFamily="2" charset="0"/>
                <a:cs typeface="Arial" panose="020B0604020202020204" pitchFamily="34" charset="0"/>
              </a:rPr>
              <a:t>Слаба устойчивост срещу</a:t>
            </a:r>
            <a:endPar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9" name="Rechteck 8">
            <a:extLst>
              <a:ext uri="{FF2B5EF4-FFF2-40B4-BE49-F238E27FC236}">
                <a16:creationId xmlns:a16="http://schemas.microsoft.com/office/drawing/2014/main" id="{F696A0B2-9588-9440-9A8F-A1AE5DD09EAD}"/>
              </a:ext>
            </a:extLst>
          </p:cNvPr>
          <p:cNvSpPr/>
          <p:nvPr/>
        </p:nvSpPr>
        <p:spPr>
          <a:xfrm>
            <a:off x="5976928" y="1248075"/>
            <a:ext cx="5304293" cy="4510717"/>
          </a:xfrm>
          <a:prstGeom prst="rect">
            <a:avLst/>
          </a:prstGeom>
          <a:solidFill>
            <a:srgbClr val="008BDF">
              <a:alpha val="10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1" name="Textfeld 10">
            <a:extLst>
              <a:ext uri="{FF2B5EF4-FFF2-40B4-BE49-F238E27FC236}">
                <a16:creationId xmlns:a16="http://schemas.microsoft.com/office/drawing/2014/main" id="{2CEE3F43-1D49-AC41-9147-A5D867F350CA}"/>
              </a:ext>
            </a:extLst>
          </p:cNvPr>
          <p:cNvSpPr txBox="1"/>
          <p:nvPr/>
        </p:nvSpPr>
        <p:spPr>
          <a:xfrm>
            <a:off x="6159135" y="1399530"/>
            <a:ext cx="4325503" cy="1400383"/>
          </a:xfrm>
          <a:prstGeom prst="rect">
            <a:avLst/>
          </a:prstGeom>
          <a:noFill/>
        </p:spPr>
        <p:txBody>
          <a:bodyPr wrap="square" rtlCol="0" anchor="t">
            <a:spAutoFit/>
          </a:bodyPr>
          <a:lstStyle/>
          <a:p>
            <a:pPr algn="just">
              <a:spcAft>
                <a:spcPts val="600"/>
              </a:spcAft>
              <a:buClr>
                <a:srgbClr val="C00000"/>
              </a:buClr>
              <a:buSzPct val="100000"/>
            </a:pPr>
            <a:r>
              <a:rPr lang="bg-BG" sz="2800" b="1" dirty="0">
                <a:solidFill>
                  <a:srgbClr val="AE0917"/>
                </a:solidFill>
                <a:latin typeface="Roboto" panose="02000000000000000000" pitchFamily="2" charset="0"/>
                <a:ea typeface="Roboto" panose="02000000000000000000" pitchFamily="2" charset="0"/>
                <a:cs typeface="Arial" panose="020B0604020202020204" pitchFamily="34" charset="0"/>
              </a:rPr>
              <a:t>Силна устойчивост</a:t>
            </a:r>
            <a:endPar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endParaRPr>
          </a:p>
          <a:p>
            <a:pPr algn="just">
              <a:spcAft>
                <a:spcPts val="2400"/>
              </a:spcAft>
              <a:buClr>
                <a:srgbClr val="C00000"/>
              </a:buClr>
              <a:buSzPct val="100000"/>
            </a:pPr>
            <a:endParaRPr lang="en-GB" sz="1600" dirty="0">
              <a:latin typeface="Roboto" panose="02000000000000000000" pitchFamily="2" charset="0"/>
              <a:ea typeface="Roboto" panose="02000000000000000000" pitchFamily="2" charset="0"/>
              <a:cs typeface="Arial" panose="020B0604020202020204" pitchFamily="34" charset="0"/>
            </a:endParaRPr>
          </a:p>
          <a:p>
            <a:pPr marL="285750" indent="-285750" algn="just">
              <a:spcAft>
                <a:spcPts val="2400"/>
              </a:spcAft>
              <a:buClr>
                <a:srgbClr val="C00000"/>
              </a:buClr>
              <a:buSzPct val="100000"/>
              <a:buFont typeface="Arial" panose="020B0604020202020204" pitchFamily="34" charset="0"/>
              <a:buChar char="•"/>
            </a:pPr>
            <a:endParaRPr lang="en-GB" sz="1600" dirty="0">
              <a:latin typeface="Roboto" panose="02000000000000000000" pitchFamily="2" charset="0"/>
              <a:ea typeface="Roboto" panose="02000000000000000000" pitchFamily="2" charset="0"/>
              <a:cs typeface="Arial" panose="020B0604020202020204" pitchFamily="34" charset="0"/>
            </a:endParaRPr>
          </a:p>
        </p:txBody>
      </p:sp>
      <p:pic>
        <p:nvPicPr>
          <p:cNvPr id="5" name="Picture 4" descr="A large tree in a field&#10;&#10;Description automatically generated">
            <a:extLst>
              <a:ext uri="{FF2B5EF4-FFF2-40B4-BE49-F238E27FC236}">
                <a16:creationId xmlns:a16="http://schemas.microsoft.com/office/drawing/2014/main" id="{E55450C6-B2CF-4A02-8107-D5CF8CA387A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146500" y="1951615"/>
            <a:ext cx="4965148" cy="3723861"/>
          </a:xfrm>
          <a:prstGeom prst="rect">
            <a:avLst/>
          </a:prstGeom>
        </p:spPr>
      </p:pic>
      <p:pic>
        <p:nvPicPr>
          <p:cNvPr id="7" name="Picture 6" descr="A large tree in a field&#10;&#10;Description automatically generated">
            <a:extLst>
              <a:ext uri="{FF2B5EF4-FFF2-40B4-BE49-F238E27FC236}">
                <a16:creationId xmlns:a16="http://schemas.microsoft.com/office/drawing/2014/main" id="{80D44A49-046A-47E5-BF2C-6B4D30583DCF}"/>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81748" y="1876136"/>
            <a:ext cx="5143389" cy="3882656"/>
          </a:xfrm>
          <a:prstGeom prst="rect">
            <a:avLst/>
          </a:prstGeom>
        </p:spPr>
      </p:pic>
      <p:sp>
        <p:nvSpPr>
          <p:cNvPr id="8" name="TextBox 7">
            <a:extLst>
              <a:ext uri="{FF2B5EF4-FFF2-40B4-BE49-F238E27FC236}">
                <a16:creationId xmlns:a16="http://schemas.microsoft.com/office/drawing/2014/main" id="{B12D6651-CE7A-4292-8B62-58577C8A004E}"/>
              </a:ext>
            </a:extLst>
          </p:cNvPr>
          <p:cNvSpPr txBox="1"/>
          <p:nvPr/>
        </p:nvSpPr>
        <p:spPr>
          <a:xfrm>
            <a:off x="1604073" y="5830613"/>
            <a:ext cx="9084854" cy="369332"/>
          </a:xfrm>
          <a:prstGeom prst="rect">
            <a:avLst/>
          </a:prstGeom>
          <a:noFill/>
        </p:spPr>
        <p:txBody>
          <a:bodyPr wrap="square" rtlCol="0">
            <a:spAutoFit/>
          </a:bodyPr>
          <a:lstStyle/>
          <a:p>
            <a:r>
              <a:rPr lang="en-GB" sz="900" dirty="0">
                <a:hlinkClick r:id="rId7" tooltip="https://www.flickr.com/photos/sauer-thompson/8360869046"/>
              </a:rPr>
              <a:t>This Photo</a:t>
            </a:r>
            <a:r>
              <a:rPr lang="en-GB" sz="900" dirty="0"/>
              <a:t> by Unknown Author is licensed under </a:t>
            </a:r>
            <a:r>
              <a:rPr lang="en-GB" sz="900" dirty="0">
                <a:hlinkClick r:id="rId8" tooltip="https://creativecommons.org/licenses/by-nc/3.0/"/>
              </a:rPr>
              <a:t>CC BY-NC</a:t>
            </a:r>
            <a:r>
              <a:rPr lang="en-GB" sz="900" dirty="0"/>
              <a:t>								</a:t>
            </a:r>
            <a:r>
              <a:rPr lang="en-GB" sz="900" dirty="0">
                <a:hlinkClick r:id="rId7" tooltip="https://www.flickr.com/photos/sauer-thompson/8360869046"/>
              </a:rPr>
              <a:t>This Photo</a:t>
            </a:r>
            <a:r>
              <a:rPr lang="en-GB" sz="900" dirty="0"/>
              <a:t> by Unknown Author is licensed under </a:t>
            </a:r>
            <a:r>
              <a:rPr lang="en-GB" sz="900" dirty="0">
                <a:hlinkClick r:id="rId8" tooltip="https://creativecommons.org/licenses/by-nc/3.0/"/>
              </a:rPr>
              <a:t>CC BY-NC</a:t>
            </a:r>
            <a:endParaRPr lang="en-GB" sz="900" dirty="0"/>
          </a:p>
          <a:p>
            <a:endParaRPr lang="en-GB" sz="900" dirty="0"/>
          </a:p>
        </p:txBody>
      </p:sp>
      <p:sp>
        <p:nvSpPr>
          <p:cNvPr id="3" name="TextBox 2">
            <a:extLst>
              <a:ext uri="{FF2B5EF4-FFF2-40B4-BE49-F238E27FC236}">
                <a16:creationId xmlns:a16="http://schemas.microsoft.com/office/drawing/2014/main" id="{D6302DC2-564C-47B5-B2A2-DDAE2D5E6A27}"/>
              </a:ext>
            </a:extLst>
          </p:cNvPr>
          <p:cNvSpPr txBox="1"/>
          <p:nvPr/>
        </p:nvSpPr>
        <p:spPr>
          <a:xfrm>
            <a:off x="694100" y="2475186"/>
            <a:ext cx="4655817" cy="4031873"/>
          </a:xfrm>
          <a:prstGeom prst="rect">
            <a:avLst/>
          </a:prstGeom>
          <a:solidFill>
            <a:srgbClr val="FFFFFF"/>
          </a:solidFill>
        </p:spPr>
        <p:txBody>
          <a:bodyPr wrap="square" rtlCol="0">
            <a:spAutoFit/>
          </a:bodyPr>
          <a:lstStyle/>
          <a:p>
            <a:pPr algn="just">
              <a:spcAft>
                <a:spcPts val="2400"/>
              </a:spcAft>
            </a:pPr>
            <a:r>
              <a:rPr lang="bg-BG" sz="2000" b="1" dirty="0">
                <a:solidFill>
                  <a:srgbClr val="AE0917"/>
                </a:solidFill>
                <a:latin typeface="Roboto" panose="02000000000000000000" pitchFamily="2" charset="0"/>
                <a:ea typeface="Roboto" panose="02000000000000000000" pitchFamily="2" charset="0"/>
                <a:cs typeface="Arial" panose="020B0604020202020204" pitchFamily="34" charset="0"/>
              </a:rPr>
              <a:t>Слаба устойчивост</a:t>
            </a:r>
            <a:endParaRPr lang="en-GB" sz="2000" b="1" dirty="0">
              <a:solidFill>
                <a:srgbClr val="AE0917"/>
              </a:solidFill>
              <a:latin typeface="Roboto" panose="02000000000000000000" pitchFamily="2" charset="0"/>
              <a:ea typeface="Roboto" panose="02000000000000000000" pitchFamily="2" charset="0"/>
              <a:cs typeface="Arial" panose="020B0604020202020204" pitchFamily="34" charset="0"/>
            </a:endParaRPr>
          </a:p>
          <a:p>
            <a:pPr algn="just">
              <a:spcAft>
                <a:spcPts val="2400"/>
              </a:spcAft>
            </a:pPr>
            <a:r>
              <a:rPr lang="ru-RU" dirty="0"/>
              <a:t>Приема, че производственият капитал е с еднаква стойност, и може да заеме мястото на природния капитал</a:t>
            </a:r>
            <a:r>
              <a:rPr lang="en-GB" dirty="0"/>
              <a:t>. </a:t>
            </a:r>
            <a:r>
              <a:rPr lang="ru-RU" dirty="0"/>
              <a:t>Слабата устойчивост позволява изчерпване или деградация на природните ресурси, стига такова изчерпване да бъде заменено от увеличаване на създадения от човека капитал </a:t>
            </a:r>
            <a:r>
              <a:rPr lang="en-GB" dirty="0"/>
              <a:t>(</a:t>
            </a:r>
            <a:r>
              <a:rPr lang="ru-RU" dirty="0"/>
              <a:t>например чрез инвестиране на възнаграждения на собствениците на земята при изчерпване на минералните запаси във фабриките</a:t>
            </a:r>
            <a:r>
              <a:rPr lang="en-GB" dirty="0"/>
              <a:t>). </a:t>
            </a:r>
            <a:r>
              <a:rPr lang="bg-BG" b="1" dirty="0"/>
              <a:t>Тя дава възможност за компромиси</a:t>
            </a:r>
            <a:r>
              <a:rPr lang="en-GB" b="1" dirty="0"/>
              <a:t>.</a:t>
            </a:r>
          </a:p>
        </p:txBody>
      </p:sp>
      <p:sp>
        <p:nvSpPr>
          <p:cNvPr id="6" name="TextBox 5">
            <a:extLst>
              <a:ext uri="{FF2B5EF4-FFF2-40B4-BE49-F238E27FC236}">
                <a16:creationId xmlns:a16="http://schemas.microsoft.com/office/drawing/2014/main" id="{11ED0D20-CCF4-4C84-B383-7E300807A085}"/>
              </a:ext>
            </a:extLst>
          </p:cNvPr>
          <p:cNvSpPr txBox="1"/>
          <p:nvPr/>
        </p:nvSpPr>
        <p:spPr>
          <a:xfrm>
            <a:off x="6423144" y="2452102"/>
            <a:ext cx="4516884" cy="3524042"/>
          </a:xfrm>
          <a:prstGeom prst="rect">
            <a:avLst/>
          </a:prstGeom>
          <a:solidFill>
            <a:schemeClr val="bg1"/>
          </a:solidFill>
        </p:spPr>
        <p:txBody>
          <a:bodyPr wrap="square" rtlCol="0">
            <a:spAutoFit/>
          </a:bodyPr>
          <a:lstStyle/>
          <a:p>
            <a:pPr algn="just">
              <a:spcAft>
                <a:spcPts val="600"/>
              </a:spcAft>
              <a:buClr>
                <a:srgbClr val="C00000"/>
              </a:buClr>
              <a:buSzPct val="100000"/>
            </a:pPr>
            <a:r>
              <a:rPr lang="bg-BG" sz="2000" b="1" dirty="0">
                <a:solidFill>
                  <a:srgbClr val="AE0917"/>
                </a:solidFill>
                <a:latin typeface="Roboto" panose="02000000000000000000" pitchFamily="2" charset="0"/>
                <a:ea typeface="Roboto" panose="02000000000000000000" pitchFamily="2" charset="0"/>
                <a:cs typeface="Arial" panose="020B0604020202020204" pitchFamily="34" charset="0"/>
              </a:rPr>
              <a:t>Силна устойчивост</a:t>
            </a:r>
            <a:endParaRPr lang="en-GB" sz="2000" b="1" dirty="0">
              <a:solidFill>
                <a:srgbClr val="AE0917"/>
              </a:solidFill>
              <a:latin typeface="Roboto" panose="02000000000000000000" pitchFamily="2" charset="0"/>
              <a:ea typeface="Roboto" panose="02000000000000000000" pitchFamily="2" charset="0"/>
              <a:cs typeface="Arial" panose="020B0604020202020204" pitchFamily="34" charset="0"/>
            </a:endParaRPr>
          </a:p>
          <a:p>
            <a:pPr algn="just">
              <a:spcAft>
                <a:spcPts val="600"/>
              </a:spcAft>
              <a:buClr>
                <a:srgbClr val="C00000"/>
              </a:buClr>
              <a:buSzPct val="100000"/>
            </a:pPr>
            <a:r>
              <a:rPr lang="ru-RU" dirty="0"/>
              <a:t>Силната устойчивост изисква всички форми на капитал да бъдат поддържани независимо една от друга</a:t>
            </a:r>
            <a:r>
              <a:rPr lang="en-GB" dirty="0"/>
              <a:t>. </a:t>
            </a:r>
            <a:r>
              <a:rPr lang="ru-RU" dirty="0"/>
              <a:t>Трябва да се запазят съществуващите природни запаси, например запасите от дървен материал, тъй като функциите, които те изпълняват, не могат да бъдат заменени</a:t>
            </a:r>
            <a:r>
              <a:rPr lang="en-GB" dirty="0"/>
              <a:t>. </a:t>
            </a:r>
            <a:r>
              <a:rPr lang="ru-RU" dirty="0"/>
              <a:t>Тя ограничава заместването на екологичния капитал с човешки капитал и определя някои ресурси като критичен природен капитал (запас) за оцеляване. Тя налага прагове</a:t>
            </a:r>
            <a:r>
              <a:rPr lang="en-GB" b="1" dirty="0"/>
              <a:t>.</a:t>
            </a:r>
          </a:p>
        </p:txBody>
      </p:sp>
      <p:sp>
        <p:nvSpPr>
          <p:cNvPr id="17" name="Textfeld 1">
            <a:extLst>
              <a:ext uri="{FF2B5EF4-FFF2-40B4-BE49-F238E27FC236}">
                <a16:creationId xmlns:a16="http://schemas.microsoft.com/office/drawing/2014/main" id="{916C075C-E486-8B40-A758-F39602688645}"/>
              </a:ext>
            </a:extLst>
          </p:cNvPr>
          <p:cNvSpPr txBox="1"/>
          <p:nvPr/>
        </p:nvSpPr>
        <p:spPr>
          <a:xfrm>
            <a:off x="5729333" y="-112188"/>
            <a:ext cx="6462667" cy="1138773"/>
          </a:xfrm>
          <a:prstGeom prst="rect">
            <a:avLst/>
          </a:prstGeom>
          <a:noFill/>
        </p:spPr>
        <p:txBody>
          <a:bodyPr wrap="square" rtlCol="0">
            <a:spAutoFit/>
          </a:bodyPr>
          <a:lstStyle/>
          <a:p>
            <a:pPr algn="ctr"/>
            <a:r>
              <a:rPr lang="bg-BG" sz="3400" b="1" spc="100" dirty="0">
                <a:solidFill>
                  <a:schemeClr val="bg1"/>
                </a:solidFill>
                <a:latin typeface="Roboto" panose="02000000000000000000" pitchFamily="2" charset="0"/>
                <a:ea typeface="Roboto" panose="02000000000000000000" pitchFamily="2" charset="0"/>
                <a:cs typeface="Arial" panose="020B0604020202020204" pitchFamily="34" charset="0"/>
              </a:rPr>
              <a:t>Слаба срещу силна устойчивост</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6259516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TextBox 2">
            <a:extLst>
              <a:ext uri="{FF2B5EF4-FFF2-40B4-BE49-F238E27FC236}">
                <a16:creationId xmlns:a16="http://schemas.microsoft.com/office/drawing/2014/main" id="{8FDC1091-7D2A-46EE-8E6E-646DD506FC99}"/>
              </a:ext>
            </a:extLst>
          </p:cNvPr>
          <p:cNvSpPr txBox="1"/>
          <p:nvPr/>
        </p:nvSpPr>
        <p:spPr>
          <a:xfrm>
            <a:off x="792773" y="2061278"/>
            <a:ext cx="10628226" cy="3170099"/>
          </a:xfrm>
          <a:prstGeom prst="rect">
            <a:avLst/>
          </a:prstGeom>
          <a:noFill/>
        </p:spPr>
        <p:txBody>
          <a:bodyPr wrap="square" rtlCol="0">
            <a:spAutoFit/>
          </a:bodyPr>
          <a:lstStyle/>
          <a:p>
            <a:pPr algn="ctr"/>
            <a:r>
              <a:rPr lang="bg-BG" sz="4000" b="1" dirty="0">
                <a:solidFill>
                  <a:schemeClr val="accent1"/>
                </a:solidFill>
              </a:rPr>
              <a:t>Поддръжниците на слабата устойчивост приемат, че капиталът, създаден от човека </a:t>
            </a:r>
            <a:r>
              <a:rPr lang="en-GB" sz="4000" b="1" dirty="0">
                <a:solidFill>
                  <a:schemeClr val="accent1"/>
                </a:solidFill>
              </a:rPr>
              <a:t> </a:t>
            </a:r>
            <a:r>
              <a:rPr lang="bg-BG" sz="4000" b="1" dirty="0">
                <a:solidFill>
                  <a:schemeClr val="accent1"/>
                </a:solidFill>
              </a:rPr>
              <a:t>и природният капитал са взаимозаменяеми в дългосрочен план</a:t>
            </a:r>
            <a:r>
              <a:rPr lang="en-GB" sz="4000" b="1" dirty="0">
                <a:solidFill>
                  <a:schemeClr val="accent1"/>
                </a:solidFill>
              </a:rPr>
              <a:t>, </a:t>
            </a:r>
            <a:r>
              <a:rPr lang="ru-RU" sz="4000" b="1" dirty="0">
                <a:solidFill>
                  <a:schemeClr val="accent1"/>
                </a:solidFill>
              </a:rPr>
              <a:t>докато привържениците на силната устойчивост смятат, че това не е така</a:t>
            </a:r>
            <a:r>
              <a:rPr lang="en-GB" sz="4000" b="1" dirty="0">
                <a:solidFill>
                  <a:schemeClr val="accent1"/>
                </a:solidFill>
              </a:rPr>
              <a:t>.</a:t>
            </a:r>
          </a:p>
        </p:txBody>
      </p:sp>
      <p:sp>
        <p:nvSpPr>
          <p:cNvPr id="9" name="Textfeld 1">
            <a:extLst>
              <a:ext uri="{FF2B5EF4-FFF2-40B4-BE49-F238E27FC236}">
                <a16:creationId xmlns:a16="http://schemas.microsoft.com/office/drawing/2014/main" id="{916C075C-E486-8B40-A758-F39602688645}"/>
              </a:ext>
            </a:extLst>
          </p:cNvPr>
          <p:cNvSpPr txBox="1"/>
          <p:nvPr/>
        </p:nvSpPr>
        <p:spPr>
          <a:xfrm>
            <a:off x="5098943" y="-112188"/>
            <a:ext cx="7439186" cy="1138773"/>
          </a:xfrm>
          <a:prstGeom prst="rect">
            <a:avLst/>
          </a:prstGeom>
          <a:noFill/>
        </p:spPr>
        <p:txBody>
          <a:bodyPr wrap="square" rtlCol="0">
            <a:spAutoFit/>
          </a:bodyPr>
          <a:lstStyle/>
          <a:p>
            <a:pPr algn="ctr"/>
            <a:r>
              <a:rPr lang="bg-BG" sz="3400" b="1" spc="100" dirty="0">
                <a:solidFill>
                  <a:schemeClr val="bg1"/>
                </a:solidFill>
                <a:latin typeface="Roboto" panose="02000000000000000000" pitchFamily="2" charset="0"/>
                <a:ea typeface="Roboto" panose="02000000000000000000" pitchFamily="2" charset="0"/>
                <a:cs typeface="Arial" panose="020B0604020202020204" pitchFamily="34" charset="0"/>
              </a:rPr>
              <a:t>Слаба срещу силна устойчивост</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05269750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201846" y="294775"/>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06885" y="214579"/>
            <a:ext cx="6528657" cy="1138773"/>
          </a:xfrm>
          <a:prstGeom prst="rect">
            <a:avLst/>
          </a:prstGeom>
          <a:noFill/>
        </p:spPr>
        <p:txBody>
          <a:bodyPr wrap="square" rtlCol="0">
            <a:spAutoFit/>
          </a:bodyPr>
          <a:lstStyle/>
          <a:p>
            <a:pPr algn="ctr"/>
            <a:r>
              <a:rPr lang="bg-BG" sz="3400" b="1" spc="100" dirty="0">
                <a:solidFill>
                  <a:schemeClr val="bg1"/>
                </a:solidFill>
                <a:latin typeface="Roboto" panose="02000000000000000000" pitchFamily="2" charset="0"/>
                <a:ea typeface="Roboto" panose="02000000000000000000" pitchFamily="2" charset="0"/>
                <a:cs typeface="Arial" panose="020B0604020202020204" pitchFamily="34" charset="0"/>
              </a:rPr>
              <a:t>Трагедията на общите блага</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grpSp>
        <p:nvGrpSpPr>
          <p:cNvPr id="72" name="Group 71">
            <a:extLst>
              <a:ext uri="{FF2B5EF4-FFF2-40B4-BE49-F238E27FC236}">
                <a16:creationId xmlns:a16="http://schemas.microsoft.com/office/drawing/2014/main" id="{ADDA429A-5440-469D-AD9D-B405F14371AE}"/>
              </a:ext>
            </a:extLst>
          </p:cNvPr>
          <p:cNvGrpSpPr/>
          <p:nvPr/>
        </p:nvGrpSpPr>
        <p:grpSpPr>
          <a:xfrm>
            <a:off x="0" y="1844234"/>
            <a:ext cx="4108527" cy="3848238"/>
            <a:chOff x="7238028" y="1397743"/>
            <a:chExt cx="4108527" cy="3848238"/>
          </a:xfrm>
        </p:grpSpPr>
        <p:grpSp>
          <p:nvGrpSpPr>
            <p:cNvPr id="51" name="Group 50">
              <a:extLst>
                <a:ext uri="{FF2B5EF4-FFF2-40B4-BE49-F238E27FC236}">
                  <a16:creationId xmlns:a16="http://schemas.microsoft.com/office/drawing/2014/main" id="{DFD07EFA-D32B-4F47-A41B-27D6708D7CC7}"/>
                </a:ext>
              </a:extLst>
            </p:cNvPr>
            <p:cNvGrpSpPr/>
            <p:nvPr/>
          </p:nvGrpSpPr>
          <p:grpSpPr>
            <a:xfrm>
              <a:off x="7238028" y="1419034"/>
              <a:ext cx="4108527" cy="3826947"/>
              <a:chOff x="-1805742" y="1794535"/>
              <a:chExt cx="4108527" cy="3826947"/>
            </a:xfrm>
          </p:grpSpPr>
          <p:sp>
            <p:nvSpPr>
              <p:cNvPr id="52" name="Rectangle 51">
                <a:extLst>
                  <a:ext uri="{FF2B5EF4-FFF2-40B4-BE49-F238E27FC236}">
                    <a16:creationId xmlns:a16="http://schemas.microsoft.com/office/drawing/2014/main" id="{88D27DED-2F5F-448A-87BE-BF16B12F23A0}"/>
                  </a:ext>
                </a:extLst>
              </p:cNvPr>
              <p:cNvSpPr/>
              <p:nvPr/>
            </p:nvSpPr>
            <p:spPr>
              <a:xfrm>
                <a:off x="-1805742" y="1794535"/>
                <a:ext cx="4108527" cy="38269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Rectangle 52">
                <a:extLst>
                  <a:ext uri="{FF2B5EF4-FFF2-40B4-BE49-F238E27FC236}">
                    <a16:creationId xmlns:a16="http://schemas.microsoft.com/office/drawing/2014/main" id="{6A6526E4-CA24-44BA-834F-4D46F3BCB21B}"/>
                  </a:ext>
                </a:extLst>
              </p:cNvPr>
              <p:cNvSpPr/>
              <p:nvPr/>
            </p:nvSpPr>
            <p:spPr>
              <a:xfrm>
                <a:off x="-1589809" y="2213103"/>
                <a:ext cx="3719945" cy="2764142"/>
              </a:xfrm>
              <a:prstGeom prst="rect">
                <a:avLst/>
              </a:prstGeom>
              <a:solidFill>
                <a:srgbClr val="0BE9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0" name="TextBox 69">
              <a:extLst>
                <a:ext uri="{FF2B5EF4-FFF2-40B4-BE49-F238E27FC236}">
                  <a16:creationId xmlns:a16="http://schemas.microsoft.com/office/drawing/2014/main" id="{369926CF-CBE2-46EC-BCE9-1902C86D0755}"/>
                </a:ext>
              </a:extLst>
            </p:cNvPr>
            <p:cNvSpPr txBox="1"/>
            <p:nvPr/>
          </p:nvSpPr>
          <p:spPr>
            <a:xfrm>
              <a:off x="7977324" y="1397743"/>
              <a:ext cx="3036658" cy="369332"/>
            </a:xfrm>
            <a:prstGeom prst="rect">
              <a:avLst/>
            </a:prstGeom>
            <a:noFill/>
          </p:spPr>
          <p:txBody>
            <a:bodyPr wrap="square" rtlCol="0">
              <a:spAutoFit/>
            </a:bodyPr>
            <a:lstStyle/>
            <a:p>
              <a:r>
                <a:rPr lang="bg-BG" b="1" dirty="0"/>
                <a:t>Общите блага</a:t>
              </a:r>
              <a:endParaRPr lang="en-GB" b="1" dirty="0"/>
            </a:p>
          </p:txBody>
        </p:sp>
        <p:sp>
          <p:nvSpPr>
            <p:cNvPr id="71" name="TextBox 70">
              <a:extLst>
                <a:ext uri="{FF2B5EF4-FFF2-40B4-BE49-F238E27FC236}">
                  <a16:creationId xmlns:a16="http://schemas.microsoft.com/office/drawing/2014/main" id="{79394A52-6552-4067-A2C8-C6E8741204CA}"/>
                </a:ext>
              </a:extLst>
            </p:cNvPr>
            <p:cNvSpPr txBox="1"/>
            <p:nvPr/>
          </p:nvSpPr>
          <p:spPr>
            <a:xfrm>
              <a:off x="7846569" y="4641812"/>
              <a:ext cx="3216022" cy="369332"/>
            </a:xfrm>
            <a:prstGeom prst="rect">
              <a:avLst/>
            </a:prstGeom>
            <a:noFill/>
          </p:spPr>
          <p:txBody>
            <a:bodyPr wrap="square" rtlCol="0">
              <a:spAutoFit/>
            </a:bodyPr>
            <a:lstStyle/>
            <a:p>
              <a:r>
                <a:rPr lang="bg-BG" dirty="0"/>
                <a:t>20 декара споделени пасища</a:t>
              </a:r>
              <a:endParaRPr lang="en-GB" dirty="0"/>
            </a:p>
          </p:txBody>
        </p:sp>
      </p:grpSp>
      <p:grpSp>
        <p:nvGrpSpPr>
          <p:cNvPr id="75" name="Group 74">
            <a:extLst>
              <a:ext uri="{FF2B5EF4-FFF2-40B4-BE49-F238E27FC236}">
                <a16:creationId xmlns:a16="http://schemas.microsoft.com/office/drawing/2014/main" id="{6FBF4254-92DC-4528-B5E5-2233E7920679}"/>
              </a:ext>
            </a:extLst>
          </p:cNvPr>
          <p:cNvGrpSpPr/>
          <p:nvPr/>
        </p:nvGrpSpPr>
        <p:grpSpPr>
          <a:xfrm>
            <a:off x="3957947" y="1844234"/>
            <a:ext cx="4108527" cy="3893921"/>
            <a:chOff x="2718873" y="1260876"/>
            <a:chExt cx="4108527" cy="3893921"/>
          </a:xfrm>
        </p:grpSpPr>
        <p:grpSp>
          <p:nvGrpSpPr>
            <p:cNvPr id="67" name="Group 66">
              <a:extLst>
                <a:ext uri="{FF2B5EF4-FFF2-40B4-BE49-F238E27FC236}">
                  <a16:creationId xmlns:a16="http://schemas.microsoft.com/office/drawing/2014/main" id="{1F5B5349-A7DF-485A-9899-84AEA961D194}"/>
                </a:ext>
              </a:extLst>
            </p:cNvPr>
            <p:cNvGrpSpPr/>
            <p:nvPr/>
          </p:nvGrpSpPr>
          <p:grpSpPr>
            <a:xfrm>
              <a:off x="2718873" y="1286293"/>
              <a:ext cx="4108527" cy="3826947"/>
              <a:chOff x="2755789" y="1424965"/>
              <a:chExt cx="4108527" cy="3826947"/>
            </a:xfrm>
          </p:grpSpPr>
          <p:grpSp>
            <p:nvGrpSpPr>
              <p:cNvPr id="48" name="Group 47">
                <a:extLst>
                  <a:ext uri="{FF2B5EF4-FFF2-40B4-BE49-F238E27FC236}">
                    <a16:creationId xmlns:a16="http://schemas.microsoft.com/office/drawing/2014/main" id="{AA1FC4B5-A20A-47DE-BACD-0C335BC80147}"/>
                  </a:ext>
                </a:extLst>
              </p:cNvPr>
              <p:cNvGrpSpPr/>
              <p:nvPr/>
            </p:nvGrpSpPr>
            <p:grpSpPr>
              <a:xfrm>
                <a:off x="2755789" y="1424965"/>
                <a:ext cx="4108527" cy="3826947"/>
                <a:chOff x="-1805742" y="1794535"/>
                <a:chExt cx="4108527" cy="3826947"/>
              </a:xfrm>
            </p:grpSpPr>
            <p:sp>
              <p:nvSpPr>
                <p:cNvPr id="49" name="Rectangle 48">
                  <a:extLst>
                    <a:ext uri="{FF2B5EF4-FFF2-40B4-BE49-F238E27FC236}">
                      <a16:creationId xmlns:a16="http://schemas.microsoft.com/office/drawing/2014/main" id="{E4DB0FC2-4F5D-4301-A2E7-622978C8D11B}"/>
                    </a:ext>
                  </a:extLst>
                </p:cNvPr>
                <p:cNvSpPr/>
                <p:nvPr/>
              </p:nvSpPr>
              <p:spPr>
                <a:xfrm>
                  <a:off x="-1805742" y="1794535"/>
                  <a:ext cx="4108527" cy="38269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Rectangle 49">
                  <a:extLst>
                    <a:ext uri="{FF2B5EF4-FFF2-40B4-BE49-F238E27FC236}">
                      <a16:creationId xmlns:a16="http://schemas.microsoft.com/office/drawing/2014/main" id="{65744E08-7DA9-40A3-9D40-7BD159D651DB}"/>
                    </a:ext>
                  </a:extLst>
                </p:cNvPr>
                <p:cNvSpPr/>
                <p:nvPr/>
              </p:nvSpPr>
              <p:spPr>
                <a:xfrm>
                  <a:off x="-1589809" y="2213103"/>
                  <a:ext cx="3719945" cy="2764142"/>
                </a:xfrm>
                <a:prstGeom prst="rect">
                  <a:avLst/>
                </a:prstGeom>
                <a:solidFill>
                  <a:srgbClr val="A2C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54" name="Picture 53">
                <a:extLst>
                  <a:ext uri="{FF2B5EF4-FFF2-40B4-BE49-F238E27FC236}">
                    <a16:creationId xmlns:a16="http://schemas.microsoft.com/office/drawing/2014/main" id="{83C4293E-38EC-4157-860E-D3E4AB8CC9B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3612758" y="2450050"/>
                <a:ext cx="741063" cy="717828"/>
              </a:xfrm>
              <a:prstGeom prst="rect">
                <a:avLst/>
              </a:prstGeom>
            </p:spPr>
          </p:pic>
          <p:pic>
            <p:nvPicPr>
              <p:cNvPr id="55" name="Picture 54">
                <a:extLst>
                  <a:ext uri="{FF2B5EF4-FFF2-40B4-BE49-F238E27FC236}">
                    <a16:creationId xmlns:a16="http://schemas.microsoft.com/office/drawing/2014/main" id="{DC04CA0A-5B8D-48E5-B904-7BC8C820512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4414828" y="2116250"/>
                <a:ext cx="741063" cy="717828"/>
              </a:xfrm>
              <a:prstGeom prst="rect">
                <a:avLst/>
              </a:prstGeom>
            </p:spPr>
          </p:pic>
          <p:pic>
            <p:nvPicPr>
              <p:cNvPr id="56" name="Picture 55">
                <a:extLst>
                  <a:ext uri="{FF2B5EF4-FFF2-40B4-BE49-F238E27FC236}">
                    <a16:creationId xmlns:a16="http://schemas.microsoft.com/office/drawing/2014/main" id="{3BF6FCA6-3671-458D-A2AF-464018B19B2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4233940" y="3774449"/>
                <a:ext cx="741063" cy="717828"/>
              </a:xfrm>
              <a:prstGeom prst="rect">
                <a:avLst/>
              </a:prstGeom>
            </p:spPr>
          </p:pic>
          <p:pic>
            <p:nvPicPr>
              <p:cNvPr id="57" name="Picture 56">
                <a:extLst>
                  <a:ext uri="{FF2B5EF4-FFF2-40B4-BE49-F238E27FC236}">
                    <a16:creationId xmlns:a16="http://schemas.microsoft.com/office/drawing/2014/main" id="{F1AD23E6-3745-45FB-B8DE-74D09BE945E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3201507" y="2928316"/>
                <a:ext cx="741063" cy="717828"/>
              </a:xfrm>
              <a:prstGeom prst="rect">
                <a:avLst/>
              </a:prstGeom>
            </p:spPr>
          </p:pic>
          <p:pic>
            <p:nvPicPr>
              <p:cNvPr id="58" name="Picture 57">
                <a:extLst>
                  <a:ext uri="{FF2B5EF4-FFF2-40B4-BE49-F238E27FC236}">
                    <a16:creationId xmlns:a16="http://schemas.microsoft.com/office/drawing/2014/main" id="{FF6D0F37-DACA-495F-9CAD-8C297167AA8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3041806" y="1771915"/>
                <a:ext cx="741063" cy="717828"/>
              </a:xfrm>
              <a:prstGeom prst="rect">
                <a:avLst/>
              </a:prstGeom>
            </p:spPr>
          </p:pic>
          <p:pic>
            <p:nvPicPr>
              <p:cNvPr id="59" name="Picture 58">
                <a:extLst>
                  <a:ext uri="{FF2B5EF4-FFF2-40B4-BE49-F238E27FC236}">
                    <a16:creationId xmlns:a16="http://schemas.microsoft.com/office/drawing/2014/main" id="{53AABCCE-5CCD-44AC-8C44-D2AF4B3CB4B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5384604" y="2713297"/>
                <a:ext cx="741063" cy="717828"/>
              </a:xfrm>
              <a:prstGeom prst="rect">
                <a:avLst/>
              </a:prstGeom>
            </p:spPr>
          </p:pic>
          <p:pic>
            <p:nvPicPr>
              <p:cNvPr id="60" name="Picture 59">
                <a:extLst>
                  <a:ext uri="{FF2B5EF4-FFF2-40B4-BE49-F238E27FC236}">
                    <a16:creationId xmlns:a16="http://schemas.microsoft.com/office/drawing/2014/main" id="{21022C1C-C149-4469-962D-831DDD8FDA8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4240058" y="3072783"/>
                <a:ext cx="741063" cy="717828"/>
              </a:xfrm>
              <a:prstGeom prst="rect">
                <a:avLst/>
              </a:prstGeom>
            </p:spPr>
          </p:pic>
          <p:pic>
            <p:nvPicPr>
              <p:cNvPr id="61" name="Picture 60">
                <a:extLst>
                  <a:ext uri="{FF2B5EF4-FFF2-40B4-BE49-F238E27FC236}">
                    <a16:creationId xmlns:a16="http://schemas.microsoft.com/office/drawing/2014/main" id="{8B2595DB-7819-4322-9D32-0A50BCF1E4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3126575" y="3653161"/>
                <a:ext cx="741063" cy="717828"/>
              </a:xfrm>
              <a:prstGeom prst="rect">
                <a:avLst/>
              </a:prstGeom>
            </p:spPr>
          </p:pic>
          <p:pic>
            <p:nvPicPr>
              <p:cNvPr id="62" name="Picture 61">
                <a:extLst>
                  <a:ext uri="{FF2B5EF4-FFF2-40B4-BE49-F238E27FC236}">
                    <a16:creationId xmlns:a16="http://schemas.microsoft.com/office/drawing/2014/main" id="{FE9FEBFB-413D-4561-B462-D4196F76361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5734771" y="3752702"/>
                <a:ext cx="741063" cy="717828"/>
              </a:xfrm>
              <a:prstGeom prst="rect">
                <a:avLst/>
              </a:prstGeom>
            </p:spPr>
          </p:pic>
          <p:pic>
            <p:nvPicPr>
              <p:cNvPr id="63" name="Picture 62">
                <a:extLst>
                  <a:ext uri="{FF2B5EF4-FFF2-40B4-BE49-F238E27FC236}">
                    <a16:creationId xmlns:a16="http://schemas.microsoft.com/office/drawing/2014/main" id="{DFF15F0F-ADAF-4FF8-88AA-C10FA4525AF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5154614" y="1885548"/>
                <a:ext cx="741063" cy="717828"/>
              </a:xfrm>
              <a:prstGeom prst="rect">
                <a:avLst/>
              </a:prstGeom>
            </p:spPr>
          </p:pic>
        </p:grpSp>
        <p:sp>
          <p:nvSpPr>
            <p:cNvPr id="73" name="TextBox 72">
              <a:extLst>
                <a:ext uri="{FF2B5EF4-FFF2-40B4-BE49-F238E27FC236}">
                  <a16:creationId xmlns:a16="http://schemas.microsoft.com/office/drawing/2014/main" id="{8670D00A-0D4B-4E71-BAA2-0AD819C47D11}"/>
                </a:ext>
              </a:extLst>
            </p:cNvPr>
            <p:cNvSpPr txBox="1"/>
            <p:nvPr/>
          </p:nvSpPr>
          <p:spPr>
            <a:xfrm>
              <a:off x="3502351" y="1260876"/>
              <a:ext cx="2572581" cy="369332"/>
            </a:xfrm>
            <a:prstGeom prst="rect">
              <a:avLst/>
            </a:prstGeom>
            <a:noFill/>
          </p:spPr>
          <p:txBody>
            <a:bodyPr wrap="square" rtlCol="0">
              <a:spAutoFit/>
            </a:bodyPr>
            <a:lstStyle/>
            <a:p>
              <a:r>
                <a:rPr lang="bg-BG" b="1" dirty="0"/>
                <a:t>Устойчиво използване</a:t>
              </a:r>
              <a:endParaRPr lang="en-GB" b="1" dirty="0"/>
            </a:p>
          </p:txBody>
        </p:sp>
        <p:sp>
          <p:nvSpPr>
            <p:cNvPr id="74" name="TextBox 73">
              <a:extLst>
                <a:ext uri="{FF2B5EF4-FFF2-40B4-BE49-F238E27FC236}">
                  <a16:creationId xmlns:a16="http://schemas.microsoft.com/office/drawing/2014/main" id="{A0E41EDB-5F15-4454-86BD-FF4E24042B74}"/>
                </a:ext>
              </a:extLst>
            </p:cNvPr>
            <p:cNvSpPr txBox="1"/>
            <p:nvPr/>
          </p:nvSpPr>
          <p:spPr>
            <a:xfrm>
              <a:off x="3164591" y="4508466"/>
              <a:ext cx="2685113" cy="646331"/>
            </a:xfrm>
            <a:prstGeom prst="rect">
              <a:avLst/>
            </a:prstGeom>
            <a:noFill/>
          </p:spPr>
          <p:txBody>
            <a:bodyPr wrap="square" rtlCol="0">
              <a:spAutoFit/>
            </a:bodyPr>
            <a:lstStyle/>
            <a:p>
              <a:pPr algn="ctr"/>
              <a:r>
                <a:rPr lang="en-GB" dirty="0"/>
                <a:t>10 </a:t>
              </a:r>
              <a:r>
                <a:rPr lang="bg-BG" dirty="0"/>
                <a:t>крави</a:t>
              </a:r>
              <a:br>
                <a:rPr lang="en-GB" dirty="0"/>
              </a:br>
              <a:r>
                <a:rPr lang="en-GB" dirty="0"/>
                <a:t>(</a:t>
              </a:r>
              <a:r>
                <a:rPr lang="bg-BG" dirty="0"/>
                <a:t>допустимо натоварване</a:t>
              </a:r>
              <a:r>
                <a:rPr lang="en-GB" dirty="0"/>
                <a:t>)</a:t>
              </a:r>
            </a:p>
          </p:txBody>
        </p:sp>
      </p:grpSp>
      <p:grpSp>
        <p:nvGrpSpPr>
          <p:cNvPr id="78" name="Group 77">
            <a:extLst>
              <a:ext uri="{FF2B5EF4-FFF2-40B4-BE49-F238E27FC236}">
                <a16:creationId xmlns:a16="http://schemas.microsoft.com/office/drawing/2014/main" id="{AA7B7EBA-E0C8-4ACF-907F-55DEB960C633}"/>
              </a:ext>
            </a:extLst>
          </p:cNvPr>
          <p:cNvGrpSpPr/>
          <p:nvPr/>
        </p:nvGrpSpPr>
        <p:grpSpPr>
          <a:xfrm>
            <a:off x="7677992" y="1869651"/>
            <a:ext cx="4891133" cy="3826947"/>
            <a:chOff x="-2165416" y="1378979"/>
            <a:chExt cx="4891133" cy="3826947"/>
          </a:xfrm>
        </p:grpSpPr>
        <p:grpSp>
          <p:nvGrpSpPr>
            <p:cNvPr id="69" name="Group 68">
              <a:extLst>
                <a:ext uri="{FF2B5EF4-FFF2-40B4-BE49-F238E27FC236}">
                  <a16:creationId xmlns:a16="http://schemas.microsoft.com/office/drawing/2014/main" id="{37246A13-26CA-481D-BF4A-F608C440953C}"/>
                </a:ext>
              </a:extLst>
            </p:cNvPr>
            <p:cNvGrpSpPr/>
            <p:nvPr/>
          </p:nvGrpSpPr>
          <p:grpSpPr>
            <a:xfrm>
              <a:off x="-1949082" y="1378979"/>
              <a:ext cx="4108527" cy="3826947"/>
              <a:chOff x="-1725158" y="1664074"/>
              <a:chExt cx="4108527" cy="3826947"/>
            </a:xfrm>
          </p:grpSpPr>
          <p:grpSp>
            <p:nvGrpSpPr>
              <p:cNvPr id="21" name="Group 20">
                <a:extLst>
                  <a:ext uri="{FF2B5EF4-FFF2-40B4-BE49-F238E27FC236}">
                    <a16:creationId xmlns:a16="http://schemas.microsoft.com/office/drawing/2014/main" id="{0658F5C3-DF3B-44E5-BB99-530081B0BB0A}"/>
                  </a:ext>
                </a:extLst>
              </p:cNvPr>
              <p:cNvGrpSpPr/>
              <p:nvPr/>
            </p:nvGrpSpPr>
            <p:grpSpPr>
              <a:xfrm>
                <a:off x="-1725158" y="1664074"/>
                <a:ext cx="4108527" cy="3826947"/>
                <a:chOff x="-1805742" y="1794535"/>
                <a:chExt cx="4108527" cy="3826947"/>
              </a:xfrm>
            </p:grpSpPr>
            <p:sp>
              <p:nvSpPr>
                <p:cNvPr id="11" name="Rectangle 10">
                  <a:extLst>
                    <a:ext uri="{FF2B5EF4-FFF2-40B4-BE49-F238E27FC236}">
                      <a16:creationId xmlns:a16="http://schemas.microsoft.com/office/drawing/2014/main" id="{73AFC605-D571-4034-B127-194A0CBA75D6}"/>
                    </a:ext>
                  </a:extLst>
                </p:cNvPr>
                <p:cNvSpPr/>
                <p:nvPr/>
              </p:nvSpPr>
              <p:spPr>
                <a:xfrm>
                  <a:off x="-1805742" y="1794535"/>
                  <a:ext cx="4108527" cy="38269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D28D722B-0D4E-4CD7-9583-1F8A01C588C3}"/>
                    </a:ext>
                  </a:extLst>
                </p:cNvPr>
                <p:cNvSpPr/>
                <p:nvPr/>
              </p:nvSpPr>
              <p:spPr>
                <a:xfrm>
                  <a:off x="-1589809" y="2213103"/>
                  <a:ext cx="3719945" cy="2764142"/>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23" name="Picture 22">
                <a:extLst>
                  <a:ext uri="{FF2B5EF4-FFF2-40B4-BE49-F238E27FC236}">
                    <a16:creationId xmlns:a16="http://schemas.microsoft.com/office/drawing/2014/main" id="{7102EE8B-2D0C-4686-9E78-20BFE1068C6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1303697" y="2082642"/>
                <a:ext cx="741063" cy="717828"/>
              </a:xfrm>
              <a:prstGeom prst="rect">
                <a:avLst/>
              </a:prstGeom>
            </p:spPr>
          </p:pic>
          <p:pic>
            <p:nvPicPr>
              <p:cNvPr id="28" name="Picture 27">
                <a:extLst>
                  <a:ext uri="{FF2B5EF4-FFF2-40B4-BE49-F238E27FC236}">
                    <a16:creationId xmlns:a16="http://schemas.microsoft.com/office/drawing/2014/main" id="{A32AB4C1-C8BB-4759-A234-3518F3CFB15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1488478" y="3995195"/>
                <a:ext cx="741063" cy="717828"/>
              </a:xfrm>
              <a:prstGeom prst="rect">
                <a:avLst/>
              </a:prstGeom>
            </p:spPr>
          </p:pic>
          <p:pic>
            <p:nvPicPr>
              <p:cNvPr id="29" name="Picture 28">
                <a:extLst>
                  <a:ext uri="{FF2B5EF4-FFF2-40B4-BE49-F238E27FC236}">
                    <a16:creationId xmlns:a16="http://schemas.microsoft.com/office/drawing/2014/main" id="{99AE91E0-28BB-4297-A333-3ACCC990436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350031" y="3324406"/>
                <a:ext cx="741063" cy="717828"/>
              </a:xfrm>
              <a:prstGeom prst="rect">
                <a:avLst/>
              </a:prstGeom>
            </p:spPr>
          </p:pic>
          <p:pic>
            <p:nvPicPr>
              <p:cNvPr id="31" name="Picture 30">
                <a:extLst>
                  <a:ext uri="{FF2B5EF4-FFF2-40B4-BE49-F238E27FC236}">
                    <a16:creationId xmlns:a16="http://schemas.microsoft.com/office/drawing/2014/main" id="{139A0642-805C-4A33-A90B-6F2F8B9859C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672247" y="3716722"/>
                <a:ext cx="741063" cy="717828"/>
              </a:xfrm>
              <a:prstGeom prst="rect">
                <a:avLst/>
              </a:prstGeom>
            </p:spPr>
          </p:pic>
          <p:pic>
            <p:nvPicPr>
              <p:cNvPr id="32" name="Picture 31">
                <a:extLst>
                  <a:ext uri="{FF2B5EF4-FFF2-40B4-BE49-F238E27FC236}">
                    <a16:creationId xmlns:a16="http://schemas.microsoft.com/office/drawing/2014/main" id="{A6EB6F6F-CA89-41CF-AEA0-754700A2CA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723378" y="2244462"/>
                <a:ext cx="741063" cy="717828"/>
              </a:xfrm>
              <a:prstGeom prst="rect">
                <a:avLst/>
              </a:prstGeom>
            </p:spPr>
          </p:pic>
          <p:pic>
            <p:nvPicPr>
              <p:cNvPr id="33" name="Picture 32">
                <a:extLst>
                  <a:ext uri="{FF2B5EF4-FFF2-40B4-BE49-F238E27FC236}">
                    <a16:creationId xmlns:a16="http://schemas.microsoft.com/office/drawing/2014/main" id="{75AC0AAF-2679-4BC4-A608-9F2C4AE88D1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645926" y="3056621"/>
                <a:ext cx="741063" cy="717828"/>
              </a:xfrm>
              <a:prstGeom prst="rect">
                <a:avLst/>
              </a:prstGeom>
            </p:spPr>
          </p:pic>
          <p:pic>
            <p:nvPicPr>
              <p:cNvPr id="34" name="Picture 33">
                <a:extLst>
                  <a:ext uri="{FF2B5EF4-FFF2-40B4-BE49-F238E27FC236}">
                    <a16:creationId xmlns:a16="http://schemas.microsoft.com/office/drawing/2014/main" id="{353988D4-011C-4F15-9BE0-9BD38DBBE01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597342" y="2222851"/>
                <a:ext cx="741063" cy="717828"/>
              </a:xfrm>
              <a:prstGeom prst="rect">
                <a:avLst/>
              </a:prstGeom>
            </p:spPr>
          </p:pic>
          <p:pic>
            <p:nvPicPr>
              <p:cNvPr id="35" name="Picture 34">
                <a:extLst>
                  <a:ext uri="{FF2B5EF4-FFF2-40B4-BE49-F238E27FC236}">
                    <a16:creationId xmlns:a16="http://schemas.microsoft.com/office/drawing/2014/main" id="{7B715B54-C29F-4D83-A4AE-7224009C406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1292146" y="2028528"/>
                <a:ext cx="741063" cy="717828"/>
              </a:xfrm>
              <a:prstGeom prst="rect">
                <a:avLst/>
              </a:prstGeom>
            </p:spPr>
          </p:pic>
          <p:pic>
            <p:nvPicPr>
              <p:cNvPr id="36" name="Picture 35">
                <a:extLst>
                  <a:ext uri="{FF2B5EF4-FFF2-40B4-BE49-F238E27FC236}">
                    <a16:creationId xmlns:a16="http://schemas.microsoft.com/office/drawing/2014/main" id="{D6CB261F-CD48-40E4-A405-DE1D4D2C8FB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670519" y="2965492"/>
                <a:ext cx="741063" cy="717828"/>
              </a:xfrm>
              <a:prstGeom prst="rect">
                <a:avLst/>
              </a:prstGeom>
            </p:spPr>
          </p:pic>
          <p:pic>
            <p:nvPicPr>
              <p:cNvPr id="37" name="Picture 36">
                <a:extLst>
                  <a:ext uri="{FF2B5EF4-FFF2-40B4-BE49-F238E27FC236}">
                    <a16:creationId xmlns:a16="http://schemas.microsoft.com/office/drawing/2014/main" id="{A70E1BA4-9B34-4BD0-A335-2259C5C42C4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1201073" y="3855262"/>
                <a:ext cx="741063" cy="717828"/>
              </a:xfrm>
              <a:prstGeom prst="rect">
                <a:avLst/>
              </a:prstGeom>
            </p:spPr>
          </p:pic>
          <p:pic>
            <p:nvPicPr>
              <p:cNvPr id="38" name="Picture 37">
                <a:extLst>
                  <a:ext uri="{FF2B5EF4-FFF2-40B4-BE49-F238E27FC236}">
                    <a16:creationId xmlns:a16="http://schemas.microsoft.com/office/drawing/2014/main" id="{E0D7A99C-1398-482C-8A66-F6347CCD52F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106073" y="3914088"/>
                <a:ext cx="741063" cy="717828"/>
              </a:xfrm>
              <a:prstGeom prst="rect">
                <a:avLst/>
              </a:prstGeom>
            </p:spPr>
          </p:pic>
          <p:pic>
            <p:nvPicPr>
              <p:cNvPr id="39" name="Picture 38">
                <a:extLst>
                  <a:ext uri="{FF2B5EF4-FFF2-40B4-BE49-F238E27FC236}">
                    <a16:creationId xmlns:a16="http://schemas.microsoft.com/office/drawing/2014/main" id="{BB9A4325-AC63-474E-AAC0-AE905B388F1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65833" y="2834078"/>
                <a:ext cx="741063" cy="717828"/>
              </a:xfrm>
              <a:prstGeom prst="rect">
                <a:avLst/>
              </a:prstGeom>
            </p:spPr>
          </p:pic>
          <p:pic>
            <p:nvPicPr>
              <p:cNvPr id="40" name="Picture 39">
                <a:extLst>
                  <a:ext uri="{FF2B5EF4-FFF2-40B4-BE49-F238E27FC236}">
                    <a16:creationId xmlns:a16="http://schemas.microsoft.com/office/drawing/2014/main" id="{48AA3247-0D15-4AD4-9A2C-999438F7613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1483834" y="3317318"/>
                <a:ext cx="741063" cy="717828"/>
              </a:xfrm>
              <a:prstGeom prst="rect">
                <a:avLst/>
              </a:prstGeom>
            </p:spPr>
          </p:pic>
          <p:pic>
            <p:nvPicPr>
              <p:cNvPr id="41" name="Picture 40">
                <a:extLst>
                  <a:ext uri="{FF2B5EF4-FFF2-40B4-BE49-F238E27FC236}">
                    <a16:creationId xmlns:a16="http://schemas.microsoft.com/office/drawing/2014/main" id="{41B498F5-403B-4AD1-A3F5-0E0EBCB5863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1131048" y="2659766"/>
                <a:ext cx="741063" cy="717828"/>
              </a:xfrm>
              <a:prstGeom prst="rect">
                <a:avLst/>
              </a:prstGeom>
            </p:spPr>
          </p:pic>
          <p:pic>
            <p:nvPicPr>
              <p:cNvPr id="42" name="Picture 41">
                <a:extLst>
                  <a:ext uri="{FF2B5EF4-FFF2-40B4-BE49-F238E27FC236}">
                    <a16:creationId xmlns:a16="http://schemas.microsoft.com/office/drawing/2014/main" id="{3184DDD7-CDBE-4002-916C-5A16D3E207E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857508" y="4220322"/>
                <a:ext cx="741063" cy="717828"/>
              </a:xfrm>
              <a:prstGeom prst="rect">
                <a:avLst/>
              </a:prstGeom>
            </p:spPr>
          </p:pic>
          <p:pic>
            <p:nvPicPr>
              <p:cNvPr id="43" name="Picture 42">
                <a:extLst>
                  <a:ext uri="{FF2B5EF4-FFF2-40B4-BE49-F238E27FC236}">
                    <a16:creationId xmlns:a16="http://schemas.microsoft.com/office/drawing/2014/main" id="{3A1936B9-5A22-4C81-A9F2-3D743BBCEC1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1496086" y="3491595"/>
                <a:ext cx="741063" cy="717828"/>
              </a:xfrm>
              <a:prstGeom prst="rect">
                <a:avLst/>
              </a:prstGeom>
            </p:spPr>
          </p:pic>
          <p:pic>
            <p:nvPicPr>
              <p:cNvPr id="44" name="Picture 43">
                <a:extLst>
                  <a:ext uri="{FF2B5EF4-FFF2-40B4-BE49-F238E27FC236}">
                    <a16:creationId xmlns:a16="http://schemas.microsoft.com/office/drawing/2014/main" id="{42420977-09B0-46E5-B782-FC20C7C617E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332563" y="3507803"/>
                <a:ext cx="741063" cy="717828"/>
              </a:xfrm>
              <a:prstGeom prst="rect">
                <a:avLst/>
              </a:prstGeom>
            </p:spPr>
          </p:pic>
          <p:pic>
            <p:nvPicPr>
              <p:cNvPr id="45" name="Picture 44">
                <a:extLst>
                  <a:ext uri="{FF2B5EF4-FFF2-40B4-BE49-F238E27FC236}">
                    <a16:creationId xmlns:a16="http://schemas.microsoft.com/office/drawing/2014/main" id="{FAE9221D-A59D-4723-8D00-95E11B893AA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150958" y="2419141"/>
                <a:ext cx="741063" cy="717828"/>
              </a:xfrm>
              <a:prstGeom prst="rect">
                <a:avLst/>
              </a:prstGeom>
            </p:spPr>
          </p:pic>
          <p:pic>
            <p:nvPicPr>
              <p:cNvPr id="46" name="Picture 45">
                <a:extLst>
                  <a:ext uri="{FF2B5EF4-FFF2-40B4-BE49-F238E27FC236}">
                    <a16:creationId xmlns:a16="http://schemas.microsoft.com/office/drawing/2014/main" id="{0C8E6FA1-98FF-45C3-B29B-0ADCEF8800C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621632" y="4229187"/>
                <a:ext cx="741063" cy="717828"/>
              </a:xfrm>
              <a:prstGeom prst="rect">
                <a:avLst/>
              </a:prstGeom>
            </p:spPr>
          </p:pic>
          <p:pic>
            <p:nvPicPr>
              <p:cNvPr id="47" name="Picture 46">
                <a:extLst>
                  <a:ext uri="{FF2B5EF4-FFF2-40B4-BE49-F238E27FC236}">
                    <a16:creationId xmlns:a16="http://schemas.microsoft.com/office/drawing/2014/main" id="{A5FF7F5D-22E2-4F64-9DA6-A18E4FDEA52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995" b="80951" l="10000" r="90000"/>
                        </a14:imgEffect>
                      </a14:imgLayer>
                    </a14:imgProps>
                  </a:ext>
                  <a:ext uri="{28A0092B-C50C-407E-A947-70E740481C1C}">
                    <a14:useLocalDpi xmlns:a14="http://schemas.microsoft.com/office/drawing/2010/main"/>
                  </a:ext>
                </a:extLst>
              </a:blip>
              <a:srcRect b="10054"/>
              <a:stretch/>
            </p:blipFill>
            <p:spPr>
              <a:xfrm>
                <a:off x="-1458106" y="2468255"/>
                <a:ext cx="741063" cy="717828"/>
              </a:xfrm>
              <a:prstGeom prst="rect">
                <a:avLst/>
              </a:prstGeom>
            </p:spPr>
          </p:pic>
        </p:grpSp>
        <p:sp>
          <p:nvSpPr>
            <p:cNvPr id="76" name="TextBox 75">
              <a:extLst>
                <a:ext uri="{FF2B5EF4-FFF2-40B4-BE49-F238E27FC236}">
                  <a16:creationId xmlns:a16="http://schemas.microsoft.com/office/drawing/2014/main" id="{1B424C77-3159-490D-AD42-3679A6F4DF0B}"/>
                </a:ext>
              </a:extLst>
            </p:cNvPr>
            <p:cNvSpPr txBox="1"/>
            <p:nvPr/>
          </p:nvSpPr>
          <p:spPr>
            <a:xfrm>
              <a:off x="-2165416" y="1424965"/>
              <a:ext cx="4891133" cy="369332"/>
            </a:xfrm>
            <a:prstGeom prst="rect">
              <a:avLst/>
            </a:prstGeom>
            <a:noFill/>
          </p:spPr>
          <p:txBody>
            <a:bodyPr wrap="square" rtlCol="0">
              <a:spAutoFit/>
            </a:bodyPr>
            <a:lstStyle/>
            <a:p>
              <a:r>
                <a:rPr lang="bg-BG" b="1" dirty="0"/>
                <a:t>Неустойчиво използване </a:t>
              </a:r>
              <a:r>
                <a:rPr lang="en-GB" b="1" dirty="0"/>
                <a:t>– </a:t>
              </a:r>
              <a:r>
                <a:rPr lang="bg-BG" b="1" dirty="0"/>
                <a:t>изчерпан ресурс</a:t>
              </a:r>
              <a:endParaRPr lang="en-GB" b="1" dirty="0"/>
            </a:p>
          </p:txBody>
        </p:sp>
        <p:sp>
          <p:nvSpPr>
            <p:cNvPr id="77" name="TextBox 76">
              <a:extLst>
                <a:ext uri="{FF2B5EF4-FFF2-40B4-BE49-F238E27FC236}">
                  <a16:creationId xmlns:a16="http://schemas.microsoft.com/office/drawing/2014/main" id="{306BC49A-C3AD-46AE-BE49-81C8A4CBC66A}"/>
                </a:ext>
              </a:extLst>
            </p:cNvPr>
            <p:cNvSpPr txBox="1"/>
            <p:nvPr/>
          </p:nvSpPr>
          <p:spPr>
            <a:xfrm>
              <a:off x="-1572791" y="4540943"/>
              <a:ext cx="3355944" cy="646331"/>
            </a:xfrm>
            <a:prstGeom prst="rect">
              <a:avLst/>
            </a:prstGeom>
            <a:noFill/>
          </p:spPr>
          <p:txBody>
            <a:bodyPr wrap="square" rtlCol="0">
              <a:spAutoFit/>
            </a:bodyPr>
            <a:lstStyle/>
            <a:p>
              <a:pPr algn="ctr"/>
              <a:r>
                <a:rPr lang="en-GB" dirty="0"/>
                <a:t>20 </a:t>
              </a:r>
              <a:r>
                <a:rPr lang="bg-BG" dirty="0"/>
                <a:t>и повече крави</a:t>
              </a:r>
              <a:endParaRPr lang="en-GB" dirty="0"/>
            </a:p>
            <a:p>
              <a:pPr algn="ctr"/>
              <a:r>
                <a:rPr lang="en-GB" dirty="0"/>
                <a:t>(</a:t>
              </a:r>
              <a:r>
                <a:rPr lang="bg-BG" dirty="0"/>
                <a:t>над повратната точка</a:t>
              </a:r>
              <a:r>
                <a:rPr lang="en-GB" dirty="0"/>
                <a:t>)</a:t>
              </a:r>
            </a:p>
          </p:txBody>
        </p:sp>
      </p:grpSp>
    </p:spTree>
    <p:extLst>
      <p:ext uri="{BB962C8B-B14F-4D97-AF65-F5344CB8AC3E}">
        <p14:creationId xmlns:p14="http://schemas.microsoft.com/office/powerpoint/2010/main" val="8140265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ppt_x"/>
                                          </p:val>
                                        </p:tav>
                                        <p:tav tm="100000">
                                          <p:val>
                                            <p:strVal val="#ppt_x"/>
                                          </p:val>
                                        </p:tav>
                                      </p:tavLst>
                                    </p:anim>
                                    <p:anim calcmode="lin" valueType="num">
                                      <p:cBhvr additive="base">
                                        <p:cTn id="8"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5"/>
                                        </p:tgtEl>
                                        <p:attrNameLst>
                                          <p:attrName>style.visibility</p:attrName>
                                        </p:attrNameLst>
                                      </p:cBhvr>
                                      <p:to>
                                        <p:strVal val="visible"/>
                                      </p:to>
                                    </p:set>
                                    <p:anim calcmode="lin" valueType="num">
                                      <p:cBhvr additive="base">
                                        <p:cTn id="13" dur="500" fill="hold"/>
                                        <p:tgtEl>
                                          <p:spTgt spid="75"/>
                                        </p:tgtEl>
                                        <p:attrNameLst>
                                          <p:attrName>ppt_x</p:attrName>
                                        </p:attrNameLst>
                                      </p:cBhvr>
                                      <p:tavLst>
                                        <p:tav tm="0">
                                          <p:val>
                                            <p:strVal val="#ppt_x"/>
                                          </p:val>
                                        </p:tav>
                                        <p:tav tm="100000">
                                          <p:val>
                                            <p:strVal val="#ppt_x"/>
                                          </p:val>
                                        </p:tav>
                                      </p:tavLst>
                                    </p:anim>
                                    <p:anim calcmode="lin" valueType="num">
                                      <p:cBhvr additive="base">
                                        <p:cTn id="14"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8"/>
                                        </p:tgtEl>
                                        <p:attrNameLst>
                                          <p:attrName>style.visibility</p:attrName>
                                        </p:attrNameLst>
                                      </p:cBhvr>
                                      <p:to>
                                        <p:strVal val="visible"/>
                                      </p:to>
                                    </p:set>
                                    <p:anim calcmode="lin" valueType="num">
                                      <p:cBhvr additive="base">
                                        <p:cTn id="19" dur="500" fill="hold"/>
                                        <p:tgtEl>
                                          <p:spTgt spid="78"/>
                                        </p:tgtEl>
                                        <p:attrNameLst>
                                          <p:attrName>ppt_x</p:attrName>
                                        </p:attrNameLst>
                                      </p:cBhvr>
                                      <p:tavLst>
                                        <p:tav tm="0">
                                          <p:val>
                                            <p:strVal val="#ppt_x"/>
                                          </p:val>
                                        </p:tav>
                                        <p:tav tm="100000">
                                          <p:val>
                                            <p:strVal val="#ppt_x"/>
                                          </p:val>
                                        </p:tav>
                                      </p:tavLst>
                                    </p:anim>
                                    <p:anim calcmode="lin" valueType="num">
                                      <p:cBhvr additive="base">
                                        <p:cTn id="20"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5976927" y="94720"/>
            <a:ext cx="6798590"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3062922" y="-72355"/>
            <a:ext cx="9643079" cy="16221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7404" y="1428395"/>
            <a:ext cx="4931037" cy="5016758"/>
          </a:xfrm>
          <a:prstGeom prst="rect">
            <a:avLst/>
          </a:prstGeom>
          <a:noFill/>
        </p:spPr>
        <p:txBody>
          <a:bodyPr wrap="square" rtlCol="0" anchor="t">
            <a:spAutoFit/>
          </a:bodyPr>
          <a:lstStyle/>
          <a:p>
            <a:pPr algn="just">
              <a:spcAft>
                <a:spcPts val="2400"/>
              </a:spcAft>
            </a:pPr>
            <a:r>
              <a:rPr lang="bg-BG" sz="2800" b="1" dirty="0">
                <a:solidFill>
                  <a:srgbClr val="AE0917"/>
                </a:solidFill>
                <a:latin typeface="Roboto" panose="02000000000000000000" pitchFamily="2" charset="0"/>
                <a:ea typeface="Roboto" panose="02000000000000000000" pitchFamily="2" charset="0"/>
                <a:cs typeface="Arial" panose="020B0604020202020204" pitchFamily="34" charset="0"/>
              </a:rPr>
              <a:t>Примери от историята</a:t>
            </a: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a:t>
            </a:r>
          </a:p>
          <a:p>
            <a:pPr algn="just">
              <a:spcAft>
                <a:spcPts val="2400"/>
              </a:spcAft>
            </a:pPr>
            <a:r>
              <a:rPr lang="bg-BG" sz="2800" b="1" dirty="0">
                <a:solidFill>
                  <a:srgbClr val="AE0917"/>
                </a:solidFill>
                <a:latin typeface="Roboto" panose="02000000000000000000" pitchFamily="2" charset="0"/>
                <a:ea typeface="Roboto" panose="02000000000000000000" pitchFamily="2" charset="0"/>
                <a:cs typeface="Arial" panose="020B0604020202020204" pitchFamily="34" charset="0"/>
              </a:rPr>
              <a:t>Риболовът в </a:t>
            </a: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Grand Banks</a:t>
            </a:r>
          </a:p>
          <a:p>
            <a:pPr algn="just">
              <a:spcAft>
                <a:spcPts val="2400"/>
              </a:spcAft>
            </a:pPr>
            <a:r>
              <a:rPr lang="ru-RU" sz="2400" dirty="0"/>
              <a:t>Grand Banks са риболовни зони край бреговете на Нюфаундленд</a:t>
            </a:r>
            <a:r>
              <a:rPr lang="en-GB" sz="2400" dirty="0"/>
              <a:t>. </a:t>
            </a:r>
            <a:endParaRPr lang="en-GB" sz="2000" dirty="0">
              <a:latin typeface="+mj-lt"/>
              <a:ea typeface="Roboto" panose="02000000000000000000" pitchFamily="2" charset="0"/>
              <a:cs typeface="Arial" panose="020B0604020202020204" pitchFamily="34" charset="0"/>
            </a:endParaRPr>
          </a:p>
          <a:p>
            <a:pPr algn="just">
              <a:spcAft>
                <a:spcPts val="2400"/>
              </a:spcAft>
            </a:pPr>
            <a:r>
              <a:rPr lang="ru-RU" sz="2400" dirty="0"/>
              <a:t>През 60-те и 70-те години, напредъкът в технологиите за риболов доказва, че може да се лови все повече и повече риба треска</a:t>
            </a:r>
            <a:r>
              <a:rPr lang="en-GB" sz="2400" dirty="0"/>
              <a:t>. </a:t>
            </a:r>
          </a:p>
          <a:p>
            <a:pPr algn="just">
              <a:spcAft>
                <a:spcPts val="2400"/>
              </a:spcAft>
            </a:pPr>
            <a:endParaRPr lang="en-GB" sz="1600" dirty="0">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5976927" y="110548"/>
            <a:ext cx="7749152" cy="615553"/>
          </a:xfrm>
          <a:prstGeom prst="rect">
            <a:avLst/>
          </a:prstGeom>
          <a:noFill/>
        </p:spPr>
        <p:txBody>
          <a:bodyPr wrap="square" rtlCol="0">
            <a:spAutoFit/>
          </a:bodyPr>
          <a:lstStyle/>
          <a:p>
            <a:r>
              <a:rPr lang="bg-BG" sz="3400" b="1" spc="100" dirty="0">
                <a:solidFill>
                  <a:schemeClr val="bg1"/>
                </a:solidFill>
                <a:latin typeface="Roboto" panose="02000000000000000000" pitchFamily="2" charset="0"/>
                <a:ea typeface="Roboto" panose="02000000000000000000" pitchFamily="2" charset="0"/>
                <a:cs typeface="Arial" panose="020B0604020202020204" pitchFamily="34" charset="0"/>
              </a:rPr>
              <a:t>Трагедията на общите блага</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9" name="Rechteck 8">
            <a:extLst>
              <a:ext uri="{FF2B5EF4-FFF2-40B4-BE49-F238E27FC236}">
                <a16:creationId xmlns:a16="http://schemas.microsoft.com/office/drawing/2014/main" id="{F696A0B2-9588-9440-9A8F-A1AE5DD09EAD}"/>
              </a:ext>
            </a:extLst>
          </p:cNvPr>
          <p:cNvSpPr/>
          <p:nvPr/>
        </p:nvSpPr>
        <p:spPr>
          <a:xfrm>
            <a:off x="5976928" y="1248076"/>
            <a:ext cx="5304293" cy="3752550"/>
          </a:xfrm>
          <a:prstGeom prst="rect">
            <a:avLst/>
          </a:prstGeom>
          <a:solidFill>
            <a:srgbClr val="008BDF">
              <a:alpha val="10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bg-BG" sz="2400" dirty="0">
                <a:solidFill>
                  <a:schemeClr val="tx1"/>
                </a:solidFill>
              </a:rPr>
              <a:t>През 90-те години</a:t>
            </a:r>
            <a:r>
              <a:rPr lang="en-GB" sz="2400" dirty="0">
                <a:solidFill>
                  <a:schemeClr val="tx1"/>
                </a:solidFill>
              </a:rPr>
              <a:t>, </a:t>
            </a:r>
            <a:r>
              <a:rPr lang="bg-BG" sz="2400" dirty="0">
                <a:solidFill>
                  <a:schemeClr val="tx1"/>
                </a:solidFill>
              </a:rPr>
              <a:t>популациите на треската бяха толкова ниски,</a:t>
            </a:r>
            <a:r>
              <a:rPr lang="en-GB" sz="2400" dirty="0">
                <a:solidFill>
                  <a:schemeClr val="tx1"/>
                </a:solidFill>
              </a:rPr>
              <a:t> </a:t>
            </a:r>
            <a:r>
              <a:rPr lang="bg-BG" sz="2400" dirty="0">
                <a:solidFill>
                  <a:schemeClr val="tx1"/>
                </a:solidFill>
              </a:rPr>
              <a:t>че риболовната индустрия в </a:t>
            </a:r>
            <a:r>
              <a:rPr lang="en-GB" sz="2400" dirty="0">
                <a:solidFill>
                  <a:schemeClr val="tx1"/>
                </a:solidFill>
              </a:rPr>
              <a:t>Grand Banks </a:t>
            </a:r>
            <a:r>
              <a:rPr lang="bg-BG" sz="2400" dirty="0">
                <a:solidFill>
                  <a:schemeClr val="tx1"/>
                </a:solidFill>
              </a:rPr>
              <a:t>се срина</a:t>
            </a:r>
            <a:r>
              <a:rPr lang="en-GB" sz="2400" dirty="0">
                <a:solidFill>
                  <a:schemeClr val="tx1"/>
                </a:solidFill>
              </a:rPr>
              <a:t>. </a:t>
            </a:r>
            <a:endParaRPr lang="de-DE" sz="2400" dirty="0">
              <a:solidFill>
                <a:schemeClr val="tx1"/>
              </a:solidFill>
            </a:endParaRPr>
          </a:p>
        </p:txBody>
      </p:sp>
      <p:sp>
        <p:nvSpPr>
          <p:cNvPr id="11" name="Textfeld 10">
            <a:extLst>
              <a:ext uri="{FF2B5EF4-FFF2-40B4-BE49-F238E27FC236}">
                <a16:creationId xmlns:a16="http://schemas.microsoft.com/office/drawing/2014/main" id="{2CEE3F43-1D49-AC41-9147-A5D867F350CA}"/>
              </a:ext>
            </a:extLst>
          </p:cNvPr>
          <p:cNvSpPr txBox="1"/>
          <p:nvPr/>
        </p:nvSpPr>
        <p:spPr>
          <a:xfrm>
            <a:off x="6096000" y="1272023"/>
            <a:ext cx="5043055" cy="661720"/>
          </a:xfrm>
          <a:prstGeom prst="rect">
            <a:avLst/>
          </a:prstGeom>
          <a:noFill/>
        </p:spPr>
        <p:txBody>
          <a:bodyPr wrap="square" rtlCol="0" anchor="t">
            <a:spAutoFit/>
          </a:bodyPr>
          <a:lstStyle/>
          <a:p>
            <a:pPr marL="285750" indent="-285750" algn="just">
              <a:spcAft>
                <a:spcPts val="600"/>
              </a:spcAft>
              <a:buClr>
                <a:srgbClr val="C00000"/>
              </a:buClr>
              <a:buSzPct val="100000"/>
              <a:buFont typeface="Arial" panose="020B0604020202020204" pitchFamily="34" charset="0"/>
              <a:buChar char="•"/>
            </a:pPr>
            <a:endParaRPr lang="en-GB" sz="1600" dirty="0">
              <a:latin typeface="Roboto" panose="02000000000000000000" pitchFamily="2" charset="0"/>
              <a:ea typeface="Roboto" panose="02000000000000000000" pitchFamily="2" charset="0"/>
              <a:cs typeface="Arial" panose="020B0604020202020204" pitchFamily="34" charset="0"/>
            </a:endParaRPr>
          </a:p>
          <a:p>
            <a:pPr marL="285750" indent="-285750" algn="just">
              <a:spcAft>
                <a:spcPts val="2400"/>
              </a:spcAft>
              <a:buClr>
                <a:srgbClr val="C00000"/>
              </a:buClr>
              <a:buSzPct val="100000"/>
              <a:buFont typeface="Arial" panose="020B0604020202020204" pitchFamily="34" charset="0"/>
              <a:buChar char="•"/>
            </a:pPr>
            <a:endParaRPr lang="en-GB" sz="1600" dirty="0">
              <a:latin typeface="Roboto" panose="02000000000000000000" pitchFamily="2" charset="0"/>
              <a:ea typeface="Roboto" panose="02000000000000000000" pitchFamily="2" charset="0"/>
              <a:cs typeface="Arial" panose="020B0604020202020204" pitchFamily="34" charset="0"/>
            </a:endParaRPr>
          </a:p>
        </p:txBody>
      </p:sp>
      <p:pic>
        <p:nvPicPr>
          <p:cNvPr id="7" name="Picture 6">
            <a:extLst>
              <a:ext uri="{FF2B5EF4-FFF2-40B4-BE49-F238E27FC236}">
                <a16:creationId xmlns:a16="http://schemas.microsoft.com/office/drawing/2014/main" id="{89EFB024-EF25-4CA1-BBD5-29B87C940959}"/>
              </a:ext>
            </a:extLst>
          </p:cNvPr>
          <p:cNvPicPr>
            <a:picLocks noChangeAspect="1"/>
          </p:cNvPicPr>
          <p:nvPr/>
        </p:nvPicPr>
        <p:blipFill>
          <a:blip r:embed="rId4"/>
          <a:stretch>
            <a:fillRect/>
          </a:stretch>
        </p:blipFill>
        <p:spPr>
          <a:xfrm>
            <a:off x="5528441" y="5197436"/>
            <a:ext cx="4087541" cy="1660564"/>
          </a:xfrm>
          <a:prstGeom prst="rect">
            <a:avLst/>
          </a:prstGeom>
        </p:spPr>
      </p:pic>
      <p:sp>
        <p:nvSpPr>
          <p:cNvPr id="12" name="TextBox 11">
            <a:extLst>
              <a:ext uri="{FF2B5EF4-FFF2-40B4-BE49-F238E27FC236}">
                <a16:creationId xmlns:a16="http://schemas.microsoft.com/office/drawing/2014/main" id="{40CAF766-AE3C-469F-8CD6-2B557606C6BA}"/>
              </a:ext>
            </a:extLst>
          </p:cNvPr>
          <p:cNvSpPr txBox="1"/>
          <p:nvPr/>
        </p:nvSpPr>
        <p:spPr>
          <a:xfrm>
            <a:off x="11167872" y="6204568"/>
            <a:ext cx="1024128" cy="646331"/>
          </a:xfrm>
          <a:prstGeom prst="rect">
            <a:avLst/>
          </a:prstGeom>
          <a:noFill/>
        </p:spPr>
        <p:txBody>
          <a:bodyPr wrap="square" rtlCol="0">
            <a:spAutoFit/>
          </a:bodyPr>
          <a:lstStyle/>
          <a:p>
            <a:r>
              <a:rPr lang="de-DE" dirty="0">
                <a:solidFill>
                  <a:schemeClr val="tx1">
                    <a:lumMod val="95000"/>
                    <a:lumOff val="5000"/>
                  </a:schemeClr>
                </a:solidFill>
              </a:rPr>
              <a:t>Slide </a:t>
            </a:r>
            <a:fld id="{EC26C995-391B-2840-AEE5-46B20E750235}" type="slidenum">
              <a:rPr lang="de-DE">
                <a:solidFill>
                  <a:schemeClr val="tx1">
                    <a:lumMod val="95000"/>
                    <a:lumOff val="5000"/>
                  </a:schemeClr>
                </a:solidFill>
              </a:rPr>
              <a:pPr/>
              <a:t>16</a:t>
            </a:fld>
            <a:endParaRPr lang="de-DE" dirty="0">
              <a:solidFill>
                <a:schemeClr val="tx1">
                  <a:lumMod val="95000"/>
                  <a:lumOff val="5000"/>
                </a:schemeClr>
              </a:solidFill>
            </a:endParaRPr>
          </a:p>
          <a:p>
            <a:endParaRPr lang="en-GB" dirty="0"/>
          </a:p>
        </p:txBody>
      </p:sp>
    </p:spTree>
    <p:extLst>
      <p:ext uri="{BB962C8B-B14F-4D97-AF65-F5344CB8AC3E}">
        <p14:creationId xmlns:p14="http://schemas.microsoft.com/office/powerpoint/2010/main" val="2923084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828656" y="1475509"/>
            <a:ext cx="10936469" cy="4770537"/>
          </a:xfrm>
          <a:prstGeom prst="rect">
            <a:avLst/>
          </a:prstGeom>
          <a:noFill/>
        </p:spPr>
        <p:txBody>
          <a:bodyPr wrap="square" rtlCol="0" anchor="t">
            <a:spAutoFit/>
          </a:bodyPr>
          <a:lstStyle/>
          <a:p>
            <a:pPr algn="ctr">
              <a:spcAft>
                <a:spcPts val="2400"/>
              </a:spcAft>
            </a:pPr>
            <a:r>
              <a:rPr lang="bg-BG" sz="3200" b="1" dirty="0">
                <a:solidFill>
                  <a:srgbClr val="AE0917"/>
                </a:solidFill>
                <a:latin typeface="Roboto" panose="02000000000000000000" pitchFamily="2" charset="0"/>
                <a:ea typeface="Roboto" panose="02000000000000000000" pitchFamily="2" charset="0"/>
                <a:cs typeface="Arial" panose="020B0604020202020204" pitchFamily="34" charset="0"/>
              </a:rPr>
              <a:t>Бърз тест</a:t>
            </a:r>
            <a:r>
              <a:rPr lang="en-GB" sz="3200" b="1" dirty="0">
                <a:solidFill>
                  <a:srgbClr val="AE0917"/>
                </a:solidFill>
                <a:latin typeface="Roboto" panose="02000000000000000000" pitchFamily="2" charset="0"/>
                <a:ea typeface="Roboto" panose="02000000000000000000" pitchFamily="2" charset="0"/>
                <a:cs typeface="Arial" panose="020B0604020202020204" pitchFamily="34" charset="0"/>
              </a:rPr>
              <a:t>!</a:t>
            </a:r>
            <a:r>
              <a:rPr lang="pl-PL" sz="3200" b="1" dirty="0">
                <a:solidFill>
                  <a:srgbClr val="AE0917"/>
                </a:solidFill>
                <a:latin typeface="Roboto" panose="02000000000000000000" pitchFamily="2" charset="0"/>
                <a:ea typeface="Roboto" panose="02000000000000000000" pitchFamily="2" charset="0"/>
                <a:cs typeface="Arial" panose="020B0604020202020204" pitchFamily="34" charset="0"/>
              </a:rPr>
              <a:t> </a:t>
            </a:r>
            <a:br>
              <a:rPr lang="en-GB" sz="3200" b="1" dirty="0">
                <a:solidFill>
                  <a:srgbClr val="AE0917"/>
                </a:solidFill>
                <a:latin typeface="Roboto" panose="02000000000000000000" pitchFamily="2" charset="0"/>
                <a:ea typeface="Roboto" panose="02000000000000000000" pitchFamily="2" charset="0"/>
                <a:cs typeface="Arial" panose="020B0604020202020204" pitchFamily="34" charset="0"/>
              </a:rPr>
            </a:br>
            <a:r>
              <a:rPr lang="bg-BG" sz="3200" b="1" dirty="0">
                <a:solidFill>
                  <a:srgbClr val="AE0917"/>
                </a:solidFill>
                <a:latin typeface="Roboto" panose="02000000000000000000" pitchFamily="2" charset="0"/>
                <a:ea typeface="Roboto" panose="02000000000000000000" pitchFamily="2" charset="0"/>
                <a:cs typeface="Arial" panose="020B0604020202020204" pitchFamily="34" charset="0"/>
              </a:rPr>
              <a:t>Вижте </a:t>
            </a:r>
            <a:r>
              <a:rPr lang="pl-PL" sz="3200" b="1" dirty="0">
                <a:solidFill>
                  <a:srgbClr val="AE0917"/>
                </a:solidFill>
                <a:latin typeface="Roboto" panose="02000000000000000000" pitchFamily="2" charset="0"/>
                <a:ea typeface="Roboto" panose="02000000000000000000" pitchFamily="2" charset="0"/>
                <a:cs typeface="Arial" panose="020B0604020202020204" pitchFamily="34" charset="0"/>
              </a:rPr>
              <a:t>-  </a:t>
            </a:r>
            <a:r>
              <a:rPr lang="pl-PL" sz="3200" b="1" dirty="0">
                <a:solidFill>
                  <a:srgbClr val="AE0917"/>
                </a:solidFill>
                <a:latin typeface="Roboto" panose="02000000000000000000" pitchFamily="2" charset="0"/>
                <a:ea typeface="Roboto" panose="02000000000000000000" pitchFamily="2" charset="0"/>
                <a:cs typeface="Arial" panose="020B0604020202020204" pitchFamily="34" charset="0"/>
                <a:hlinkClick r:id="rId3"/>
              </a:rPr>
              <a:t>https://www.menti.com/</a:t>
            </a:r>
            <a:r>
              <a:rPr lang="en-GB" sz="3200" b="1" dirty="0">
                <a:solidFill>
                  <a:srgbClr val="AE0917"/>
                </a:solidFill>
                <a:latin typeface="Roboto" panose="02000000000000000000" pitchFamily="2" charset="0"/>
                <a:ea typeface="Roboto" panose="02000000000000000000" pitchFamily="2" charset="0"/>
                <a:cs typeface="Arial" panose="020B0604020202020204" pitchFamily="34" charset="0"/>
              </a:rPr>
              <a:t> </a:t>
            </a:r>
            <a:r>
              <a:rPr lang="pl-PL" sz="3200" b="1" dirty="0">
                <a:solidFill>
                  <a:srgbClr val="AE0917"/>
                </a:solidFill>
                <a:latin typeface="Roboto" panose="02000000000000000000" pitchFamily="2" charset="0"/>
                <a:ea typeface="Roboto" panose="02000000000000000000" pitchFamily="2" charset="0"/>
                <a:cs typeface="Arial" panose="020B0604020202020204" pitchFamily="34" charset="0"/>
              </a:rPr>
              <a:t> </a:t>
            </a:r>
            <a:endParaRPr lang="en-GB" sz="3200" b="1" dirty="0">
              <a:solidFill>
                <a:srgbClr val="AE0917"/>
              </a:solidFill>
              <a:latin typeface="Roboto" panose="02000000000000000000" pitchFamily="2" charset="0"/>
              <a:ea typeface="Roboto" panose="02000000000000000000" pitchFamily="2" charset="0"/>
              <a:cs typeface="Arial" panose="020B0604020202020204" pitchFamily="34" charset="0"/>
            </a:endParaRPr>
          </a:p>
          <a:p>
            <a:pPr algn="ctr">
              <a:spcAft>
                <a:spcPts val="2400"/>
              </a:spcAft>
            </a:pPr>
            <a:r>
              <a:rPr lang="bg-BG" sz="2800" b="1" dirty="0">
                <a:solidFill>
                  <a:srgbClr val="AE0917"/>
                </a:solidFill>
                <a:latin typeface="Roboto" panose="02000000000000000000" pitchFamily="2" charset="0"/>
                <a:ea typeface="Roboto" panose="02000000000000000000" pitchFamily="2" charset="0"/>
                <a:cs typeface="Arial" panose="020B0604020202020204" pitchFamily="34" charset="0"/>
              </a:rPr>
              <a:t>В </a:t>
            </a:r>
            <a:r>
              <a:rPr lang="en-GB" sz="2800" b="1" dirty="0" err="1">
                <a:solidFill>
                  <a:srgbClr val="AE0917"/>
                </a:solidFill>
                <a:latin typeface="Roboto" panose="02000000000000000000" pitchFamily="2" charset="0"/>
                <a:ea typeface="Roboto" panose="02000000000000000000" pitchFamily="2" charset="0"/>
                <a:cs typeface="Arial" panose="020B0604020202020204" pitchFamily="34" charset="0"/>
              </a:rPr>
              <a:t>Mentimeter</a:t>
            </a: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 </a:t>
            </a:r>
            <a:r>
              <a:rPr lang="bg-BG" sz="2800" b="1" dirty="0">
                <a:solidFill>
                  <a:srgbClr val="AE0917"/>
                </a:solidFill>
                <a:latin typeface="Roboto" panose="02000000000000000000" pitchFamily="2" charset="0"/>
                <a:ea typeface="Roboto" panose="02000000000000000000" pitchFamily="2" charset="0"/>
                <a:cs typeface="Arial" panose="020B0604020202020204" pitchFamily="34" charset="0"/>
              </a:rPr>
              <a:t>посочете за какво е пример съответната ситуация</a:t>
            </a: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 </a:t>
            </a:r>
          </a:p>
          <a:p>
            <a:pPr algn="ctr">
              <a:spcAft>
                <a:spcPts val="2400"/>
              </a:spcAft>
            </a:pP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 </a:t>
            </a:r>
            <a:r>
              <a:rPr lang="bg-BG" sz="2800" b="1" dirty="0">
                <a:solidFill>
                  <a:srgbClr val="AE0917"/>
                </a:solidFill>
                <a:latin typeface="Roboto" panose="02000000000000000000" pitchFamily="2" charset="0"/>
                <a:ea typeface="Roboto" panose="02000000000000000000" pitchFamily="2" charset="0"/>
                <a:cs typeface="Arial" panose="020B0604020202020204" pitchFamily="34" charset="0"/>
              </a:rPr>
              <a:t>Проблем с устойчивостта</a:t>
            </a:r>
            <a:endPar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endParaRPr>
          </a:p>
          <a:p>
            <a:pPr marL="571500" indent="-571500" algn="ctr">
              <a:spcAft>
                <a:spcPts val="2400"/>
              </a:spcAft>
              <a:buFontTx/>
              <a:buChar char="-"/>
            </a:pPr>
            <a:r>
              <a:rPr lang="bg-BG" sz="2800" b="1" dirty="0">
                <a:solidFill>
                  <a:srgbClr val="AE0917"/>
                </a:solidFill>
                <a:latin typeface="Roboto" panose="02000000000000000000" pitchFamily="2" charset="0"/>
                <a:ea typeface="Roboto" panose="02000000000000000000" pitchFamily="2" charset="0"/>
                <a:cs typeface="Arial" panose="020B0604020202020204" pitchFamily="34" charset="0"/>
              </a:rPr>
              <a:t>Слаба устойчивост</a:t>
            </a: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 </a:t>
            </a:r>
          </a:p>
          <a:p>
            <a:pPr marL="571500" indent="-571500" algn="ctr">
              <a:spcAft>
                <a:spcPts val="2400"/>
              </a:spcAft>
              <a:buFontTx/>
              <a:buChar char="-"/>
            </a:pPr>
            <a:r>
              <a:rPr lang="bg-BG" sz="2800" b="1" dirty="0">
                <a:solidFill>
                  <a:srgbClr val="AE0917"/>
                </a:solidFill>
                <a:latin typeface="Roboto" panose="02000000000000000000" pitchFamily="2" charset="0"/>
                <a:ea typeface="Roboto" panose="02000000000000000000" pitchFamily="2" charset="0"/>
                <a:cs typeface="Arial" panose="020B0604020202020204" pitchFamily="34" charset="0"/>
              </a:rPr>
              <a:t>Силна устойчивост</a:t>
            </a: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 </a:t>
            </a:r>
          </a:p>
          <a:p>
            <a:pPr marL="571500" indent="-571500" algn="ctr">
              <a:spcAft>
                <a:spcPts val="2400"/>
              </a:spcAft>
              <a:buFontTx/>
              <a:buChar char="-"/>
            </a:pPr>
            <a:r>
              <a:rPr lang="bg-BG" sz="2800" b="1" dirty="0">
                <a:solidFill>
                  <a:srgbClr val="AE0917"/>
                </a:solidFill>
                <a:latin typeface="Roboto" panose="02000000000000000000" pitchFamily="2" charset="0"/>
                <a:ea typeface="Roboto" panose="02000000000000000000" pitchFamily="2" charset="0"/>
                <a:cs typeface="Arial" panose="020B0604020202020204" pitchFamily="34" charset="0"/>
              </a:rPr>
              <a:t>Трагедията на общите блага</a:t>
            </a: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 </a:t>
            </a:r>
            <a:endParaRPr lang="en-GB" sz="40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TextBox 2">
            <a:extLst>
              <a:ext uri="{FF2B5EF4-FFF2-40B4-BE49-F238E27FC236}">
                <a16:creationId xmlns:a16="http://schemas.microsoft.com/office/drawing/2014/main" id="{D9821D9E-F436-4F36-B63C-6373E864F0CA}"/>
              </a:ext>
            </a:extLst>
          </p:cNvPr>
          <p:cNvSpPr txBox="1"/>
          <p:nvPr/>
        </p:nvSpPr>
        <p:spPr>
          <a:xfrm>
            <a:off x="6296891" y="124691"/>
            <a:ext cx="5611091" cy="584775"/>
          </a:xfrm>
          <a:prstGeom prst="rect">
            <a:avLst/>
          </a:prstGeom>
          <a:noFill/>
        </p:spPr>
        <p:txBody>
          <a:bodyPr wrap="square" rtlCol="0">
            <a:spAutoFit/>
          </a:bodyPr>
          <a:lstStyle/>
          <a:p>
            <a:r>
              <a:rPr lang="en-GB" sz="3200" dirty="0" err="1">
                <a:solidFill>
                  <a:schemeClr val="bg1"/>
                </a:solidFill>
              </a:rPr>
              <a:t>Mentimeter</a:t>
            </a:r>
            <a:r>
              <a:rPr lang="en-GB" sz="3200" dirty="0">
                <a:solidFill>
                  <a:schemeClr val="bg1"/>
                </a:solidFill>
              </a:rPr>
              <a:t> </a:t>
            </a:r>
            <a:r>
              <a:rPr lang="bg-BG" sz="3200" dirty="0">
                <a:solidFill>
                  <a:schemeClr val="bg1"/>
                </a:solidFill>
              </a:rPr>
              <a:t>код</a:t>
            </a:r>
            <a:r>
              <a:rPr lang="en-GB" sz="3200" dirty="0">
                <a:solidFill>
                  <a:schemeClr val="bg1"/>
                </a:solidFill>
              </a:rPr>
              <a:t>– -- -- -- </a:t>
            </a:r>
          </a:p>
        </p:txBody>
      </p:sp>
    </p:spTree>
    <p:extLst>
      <p:ext uri="{BB962C8B-B14F-4D97-AF65-F5344CB8AC3E}">
        <p14:creationId xmlns:p14="http://schemas.microsoft.com/office/powerpoint/2010/main" val="197781857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2975314" y="0"/>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D65089E2-1373-C34D-B297-36013F08ED63}"/>
              </a:ext>
            </a:extLst>
          </p:cNvPr>
          <p:cNvSpPr txBox="1"/>
          <p:nvPr/>
        </p:nvSpPr>
        <p:spPr>
          <a:xfrm>
            <a:off x="3709851" y="574766"/>
            <a:ext cx="7509085" cy="5155257"/>
          </a:xfrm>
          <a:prstGeom prst="rect">
            <a:avLst/>
          </a:prstGeom>
          <a:noFill/>
        </p:spPr>
        <p:txBody>
          <a:bodyPr wrap="square" rtlCol="0" anchor="t">
            <a:spAutoFit/>
          </a:bodyPr>
          <a:lstStyle/>
          <a:p>
            <a:r>
              <a:rPr lang="bg-BG" sz="3400" dirty="0">
                <a:solidFill>
                  <a:schemeClr val="bg1"/>
                </a:solidFill>
                <a:latin typeface="Roboto Medium" panose="02000000000000000000" pitchFamily="2" charset="0"/>
                <a:ea typeface="Roboto Light" panose="02000000000000000000" pitchFamily="2" charset="0"/>
                <a:cs typeface="Arial" panose="020B0604020202020204" pitchFamily="34" charset="0"/>
              </a:rPr>
              <a:t>Схематично описание</a:t>
            </a:r>
            <a:endParaRPr lang="en-GB" sz="3400" dirty="0">
              <a:solidFill>
                <a:schemeClr val="bg1"/>
              </a:solidFill>
              <a:latin typeface="Roboto Medium" panose="02000000000000000000" pitchFamily="2" charset="0"/>
              <a:ea typeface="Roboto Light" panose="02000000000000000000" pitchFamily="2" charset="0"/>
              <a:cs typeface="Arial" panose="020B0604020202020204" pitchFamily="34" charset="0"/>
            </a:endParaRPr>
          </a:p>
          <a:p>
            <a:endParaRPr lang="en-GB" sz="3400" dirty="0">
              <a:solidFill>
                <a:schemeClr val="bg1"/>
              </a:solidFill>
              <a:latin typeface="Roboto Medium" panose="02000000000000000000" pitchFamily="2" charset="0"/>
              <a:ea typeface="Roboto Light" panose="02000000000000000000" pitchFamily="2" charset="0"/>
              <a:cs typeface="Arial" panose="020B0604020202020204" pitchFamily="34" charset="0"/>
            </a:endParaRPr>
          </a:p>
          <a:p>
            <a:pPr marL="457200" indent="-457200">
              <a:buBlip>
                <a:blip r:embed="rId3">
                  <a:extLst>
                    <a:ext uri="{96DAC541-7B7A-43D3-8B79-37D633B846F1}">
                      <asvg:svgBlip xmlns:asvg="http://schemas.microsoft.com/office/drawing/2016/SVG/main" r:embed="rId4"/>
                    </a:ext>
                  </a:extLst>
                </a:blip>
              </a:buBlip>
            </a:pPr>
            <a:r>
              <a:rPr lang="bg-BG" sz="2400" dirty="0">
                <a:latin typeface="Roboto Medium" panose="02000000000000000000" pitchFamily="2" charset="0"/>
                <a:ea typeface="Roboto Light" panose="02000000000000000000" pitchFamily="2" charset="0"/>
                <a:cs typeface="Arial" panose="020B0604020202020204" pitchFamily="34" charset="0"/>
              </a:rPr>
              <a:t>Какво е устойчивост</a:t>
            </a:r>
            <a:r>
              <a:rPr lang="en-GB" sz="2400" dirty="0">
                <a:latin typeface="Roboto Medium" panose="02000000000000000000" pitchFamily="2" charset="0"/>
                <a:ea typeface="Roboto Light" panose="02000000000000000000" pitchFamily="2" charset="0"/>
                <a:cs typeface="Arial" panose="020B0604020202020204" pitchFamily="34" charset="0"/>
              </a:rPr>
              <a:t>? </a:t>
            </a:r>
            <a:endParaRPr lang="bg-BG" sz="2400" dirty="0">
              <a:latin typeface="Roboto Medium" panose="02000000000000000000" pitchFamily="2" charset="0"/>
              <a:ea typeface="Roboto Light" panose="02000000000000000000" pitchFamily="2" charset="0"/>
              <a:cs typeface="Arial" panose="020B0604020202020204" pitchFamily="34" charset="0"/>
            </a:endParaRPr>
          </a:p>
          <a:p>
            <a:pPr marL="457200" indent="-457200">
              <a:buBlip>
                <a:blip r:embed="rId3">
                  <a:extLst>
                    <a:ext uri="{96DAC541-7B7A-43D3-8B79-37D633B846F1}">
                      <asvg:svgBlip xmlns:asvg="http://schemas.microsoft.com/office/drawing/2016/SVG/main" r:embed="rId4"/>
                    </a:ext>
                  </a:extLst>
                </a:blip>
              </a:buBlip>
            </a:pPr>
            <a:r>
              <a:rPr lang="bg-BG" sz="2400" dirty="0">
                <a:latin typeface="Roboto Medium" panose="02000000000000000000" pitchFamily="2" charset="0"/>
                <a:ea typeface="Roboto Light" panose="02000000000000000000" pitchFamily="2" charset="0"/>
                <a:cs typeface="Arial" panose="020B0604020202020204" pitchFamily="34" charset="0"/>
              </a:rPr>
              <a:t>Проблемът  на устойчивостта</a:t>
            </a:r>
            <a:r>
              <a:rPr lang="en-GB" sz="2400" dirty="0">
                <a:latin typeface="Roboto Medium" panose="02000000000000000000" pitchFamily="2" charset="0"/>
                <a:ea typeface="Roboto Light" panose="02000000000000000000" pitchFamily="2" charset="0"/>
                <a:cs typeface="Arial" panose="020B0604020202020204" pitchFamily="34" charset="0"/>
              </a:rPr>
              <a:t> </a:t>
            </a:r>
          </a:p>
          <a:p>
            <a:pPr marL="457200" indent="-457200">
              <a:buBlip>
                <a:blip r:embed="rId3">
                  <a:extLst>
                    <a:ext uri="{96DAC541-7B7A-43D3-8B79-37D633B846F1}">
                      <asvg:svgBlip xmlns:asvg="http://schemas.microsoft.com/office/drawing/2016/SVG/main" r:embed="rId4"/>
                    </a:ext>
                  </a:extLst>
                </a:blip>
              </a:buBlip>
            </a:pPr>
            <a:r>
              <a:rPr lang="bg-BG" sz="2400" dirty="0">
                <a:latin typeface="Roboto Medium" panose="02000000000000000000" pitchFamily="2" charset="0"/>
                <a:ea typeface="Roboto Light" panose="02000000000000000000" pitchFamily="2" charset="0"/>
                <a:cs typeface="Arial" panose="020B0604020202020204" pitchFamily="34" charset="0"/>
              </a:rPr>
              <a:t>Слаба срещу </a:t>
            </a:r>
            <a:br>
              <a:rPr lang="bg-BG" sz="2400" dirty="0">
                <a:latin typeface="Roboto Medium" panose="02000000000000000000" pitchFamily="2" charset="0"/>
                <a:ea typeface="Roboto Light" panose="02000000000000000000" pitchFamily="2" charset="0"/>
                <a:cs typeface="Arial" panose="020B0604020202020204" pitchFamily="34" charset="0"/>
              </a:rPr>
            </a:br>
            <a:r>
              <a:rPr lang="bg-BG" sz="2400" dirty="0">
                <a:latin typeface="Roboto Medium" panose="02000000000000000000" pitchFamily="2" charset="0"/>
                <a:ea typeface="Roboto Light" panose="02000000000000000000" pitchFamily="2" charset="0"/>
                <a:cs typeface="Arial" panose="020B0604020202020204" pitchFamily="34" charset="0"/>
              </a:rPr>
              <a:t>Силна устойчивост</a:t>
            </a:r>
            <a:r>
              <a:rPr lang="en-GB" sz="2400" dirty="0">
                <a:latin typeface="Roboto Medium" panose="02000000000000000000" pitchFamily="2" charset="0"/>
                <a:ea typeface="Roboto Light" panose="02000000000000000000" pitchFamily="2" charset="0"/>
                <a:cs typeface="Arial" panose="020B0604020202020204" pitchFamily="34" charset="0"/>
              </a:rPr>
              <a:t> </a:t>
            </a:r>
          </a:p>
          <a:p>
            <a:pPr marL="457200" indent="-457200">
              <a:buBlip>
                <a:blip r:embed="rId3">
                  <a:extLst>
                    <a:ext uri="{96DAC541-7B7A-43D3-8B79-37D633B846F1}">
                      <asvg:svgBlip xmlns:asvg="http://schemas.microsoft.com/office/drawing/2016/SVG/main" r:embed="rId4"/>
                    </a:ext>
                  </a:extLst>
                </a:blip>
              </a:buBlip>
            </a:pPr>
            <a:r>
              <a:rPr lang="bg-BG" sz="2400" dirty="0">
                <a:latin typeface="Roboto Medium" panose="02000000000000000000" pitchFamily="2" charset="0"/>
                <a:ea typeface="Roboto Light" panose="02000000000000000000" pitchFamily="2" charset="0"/>
                <a:cs typeface="Arial" panose="020B0604020202020204" pitchFamily="34" charset="0"/>
              </a:rPr>
              <a:t>Трагедията на общите блага</a:t>
            </a:r>
            <a:r>
              <a:rPr lang="en-GB" sz="2400" dirty="0">
                <a:latin typeface="Roboto Medium" panose="02000000000000000000" pitchFamily="2" charset="0"/>
                <a:ea typeface="Roboto Light" panose="02000000000000000000" pitchFamily="2" charset="0"/>
                <a:cs typeface="Arial" panose="020B0604020202020204" pitchFamily="34" charset="0"/>
              </a:rPr>
              <a:t> </a:t>
            </a:r>
          </a:p>
          <a:p>
            <a:pPr marL="457200" indent="-457200">
              <a:buBlip>
                <a:blip r:embed="rId3">
                  <a:extLst>
                    <a:ext uri="{96DAC541-7B7A-43D3-8B79-37D633B846F1}">
                      <asvg:svgBlip xmlns:asvg="http://schemas.microsoft.com/office/drawing/2016/SVG/main" r:embed="rId4"/>
                    </a:ext>
                  </a:extLst>
                </a:blip>
              </a:buBlip>
            </a:pPr>
            <a:r>
              <a:rPr lang="bg-BG" sz="2400" dirty="0">
                <a:latin typeface="Roboto Medium" panose="02000000000000000000" pitchFamily="2" charset="0"/>
                <a:ea typeface="Roboto Light" panose="02000000000000000000" pitchFamily="2" charset="0"/>
                <a:cs typeface="Arial" panose="020B0604020202020204" pitchFamily="34" charset="0"/>
              </a:rPr>
              <a:t>Бърз тест</a:t>
            </a:r>
            <a:r>
              <a:rPr lang="en-GB" sz="2400" dirty="0">
                <a:latin typeface="Roboto Medium" panose="02000000000000000000" pitchFamily="2" charset="0"/>
                <a:ea typeface="Roboto Light" panose="02000000000000000000" pitchFamily="2" charset="0"/>
                <a:cs typeface="Arial" panose="020B0604020202020204" pitchFamily="34" charset="0"/>
              </a:rPr>
              <a:t> </a:t>
            </a:r>
          </a:p>
          <a:p>
            <a:pPr marL="342900" indent="-342900">
              <a:buFontTx/>
              <a:buChar char="-"/>
            </a:pPr>
            <a:r>
              <a:rPr lang="bg-BG"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Как биоикономиката допринася за устойчивостта</a:t>
            </a:r>
            <a:endPar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endParaRPr>
          </a:p>
          <a:p>
            <a:pPr marL="342900" indent="-342900">
              <a:buFontTx/>
              <a:buChar char="-"/>
            </a:pPr>
            <a:r>
              <a:rPr lang="bg-BG"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Екологични граници и биоикономика</a:t>
            </a: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 </a:t>
            </a:r>
          </a:p>
          <a:p>
            <a:pPr marL="342900" indent="-342900">
              <a:buFontTx/>
              <a:buChar char="-"/>
            </a:pPr>
            <a:r>
              <a:rPr lang="bg-BG"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Значението на иновациите</a:t>
            </a:r>
            <a:endParaRPr lang="en-GB" sz="2400" dirty="0">
              <a:solidFill>
                <a:schemeClr val="bg1"/>
              </a:solidFill>
              <a:latin typeface="Roboto Light" panose="02000000000000000000" pitchFamily="2" charset="0"/>
              <a:ea typeface="Roboto Light" panose="02000000000000000000" pitchFamily="2" charset="0"/>
              <a:cs typeface="Arial"/>
            </a:endParaRPr>
          </a:p>
          <a:p>
            <a:pPr>
              <a:spcBef>
                <a:spcPts val="600"/>
              </a:spcBef>
            </a:pPr>
            <a:endParaRPr lang="en-GB" sz="16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5"/>
          <a:stretch>
            <a:fillRect/>
          </a:stretch>
        </p:blipFill>
        <p:spPr>
          <a:xfrm>
            <a:off x="194594" y="178329"/>
            <a:ext cx="2069841" cy="1544253"/>
          </a:xfrm>
          <a:prstGeom prst="rect">
            <a:avLst/>
          </a:prstGeom>
        </p:spPr>
      </p:pic>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Tree>
    <p:extLst>
      <p:ext uri="{BB962C8B-B14F-4D97-AF65-F5344CB8AC3E}">
        <p14:creationId xmlns:p14="http://schemas.microsoft.com/office/powerpoint/2010/main" val="4268110779"/>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sz="1600"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462516" y="1745153"/>
            <a:ext cx="4931037" cy="4985980"/>
          </a:xfrm>
          <a:prstGeom prst="rect">
            <a:avLst/>
          </a:prstGeom>
          <a:noFill/>
        </p:spPr>
        <p:txBody>
          <a:bodyPr wrap="square" rtlCol="0" anchor="t">
            <a:spAutoFit/>
          </a:bodyPr>
          <a:lstStyle/>
          <a:p>
            <a:pPr algn="just">
              <a:spcAft>
                <a:spcPts val="2400"/>
              </a:spcAft>
            </a:pPr>
            <a:r>
              <a:rPr lang="bg-BG" sz="2800" b="1" dirty="0">
                <a:solidFill>
                  <a:srgbClr val="FFC000"/>
                </a:solidFill>
                <a:latin typeface="Roboto" panose="02000000000000000000" pitchFamily="2" charset="0"/>
                <a:ea typeface="Roboto" panose="02000000000000000000" pitchFamily="2" charset="0"/>
                <a:cs typeface="Arial" panose="020B0604020202020204" pitchFamily="34" charset="0"/>
              </a:rPr>
              <a:t>Биоикономиката</a:t>
            </a:r>
            <a:r>
              <a:rPr lang="en-GB" sz="2800" b="1" dirty="0">
                <a:solidFill>
                  <a:srgbClr val="FFC000"/>
                </a:solidFill>
                <a:latin typeface="Roboto" panose="02000000000000000000" pitchFamily="2" charset="0"/>
                <a:ea typeface="Roboto" panose="02000000000000000000" pitchFamily="2" charset="0"/>
                <a:cs typeface="Arial" panose="020B0604020202020204" pitchFamily="34" charset="0"/>
              </a:rPr>
              <a:t>…</a:t>
            </a:r>
          </a:p>
          <a:p>
            <a:pPr marL="285750" indent="-285750">
              <a:spcAft>
                <a:spcPts val="2400"/>
              </a:spcAft>
              <a:buFont typeface="Arial" panose="020B0604020202020204" pitchFamily="34" charset="0"/>
              <a:buChar char="•"/>
            </a:pPr>
            <a:r>
              <a:rPr lang="ru-RU" dirty="0"/>
              <a:t>Основният ресурс е производството на стоки, услуги или енергия от биологичен материал</a:t>
            </a:r>
            <a:r>
              <a:rPr lang="en-GB" dirty="0"/>
              <a:t>. </a:t>
            </a:r>
          </a:p>
          <a:p>
            <a:pPr marL="285750" indent="-285750">
              <a:spcAft>
                <a:spcPts val="2400"/>
              </a:spcAft>
              <a:buFont typeface="Arial" panose="020B0604020202020204" pitchFamily="34" charset="0"/>
              <a:buChar char="•"/>
            </a:pPr>
            <a:r>
              <a:rPr lang="ru-RU" dirty="0"/>
              <a:t>Тясно е свързана с устойчивостта, тъй като биоразградимите ресурси често се използват, а отпадъците често са напълно изключени от системата</a:t>
            </a:r>
            <a:r>
              <a:rPr lang="en-GB" dirty="0"/>
              <a:t>. </a:t>
            </a:r>
          </a:p>
          <a:p>
            <a:pPr marL="285750" indent="-285750">
              <a:spcAft>
                <a:spcPts val="2400"/>
              </a:spcAft>
              <a:buFont typeface="Arial" panose="020B0604020202020204" pitchFamily="34" charset="0"/>
              <a:buChar char="•"/>
            </a:pPr>
            <a:r>
              <a:rPr lang="ru-RU" dirty="0"/>
              <a:t>Може да избегне изчерпването на ресурсите за бъдещите поколения и да защити стабилността на планетата</a:t>
            </a:r>
            <a:r>
              <a:rPr lang="en-GB" dirty="0"/>
              <a:t>.  </a:t>
            </a:r>
            <a:endParaRPr lang="en-GB" sz="2800" b="1" dirty="0">
              <a:solidFill>
                <a:srgbClr val="FFC000"/>
              </a:solidFill>
              <a:latin typeface="Roboto" panose="02000000000000000000" pitchFamily="2" charset="0"/>
              <a:ea typeface="Roboto" panose="02000000000000000000" pitchFamily="2" charset="0"/>
              <a:cs typeface="Arial" panose="020B0604020202020204" pitchFamily="34" charset="0"/>
            </a:endParaRPr>
          </a:p>
          <a:p>
            <a:pPr>
              <a:spcAft>
                <a:spcPts val="2400"/>
              </a:spcAft>
            </a:pPr>
            <a:br>
              <a:rPr lang="en-GB" dirty="0">
                <a:latin typeface="Roboto" panose="02000000000000000000" pitchFamily="2" charset="0"/>
                <a:ea typeface="Roboto" panose="02000000000000000000" pitchFamily="2" charset="0"/>
                <a:cs typeface="Arial" panose="020B0604020202020204" pitchFamily="34" charset="0"/>
              </a:rPr>
            </a:br>
            <a:endParaRPr lang="en-GB" sz="3000" dirty="0">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TextBox 2">
            <a:extLst>
              <a:ext uri="{FF2B5EF4-FFF2-40B4-BE49-F238E27FC236}">
                <a16:creationId xmlns:a16="http://schemas.microsoft.com/office/drawing/2014/main" id="{A5EEF2D5-375F-4CD7-AE86-7045555C3BBD}"/>
              </a:ext>
            </a:extLst>
          </p:cNvPr>
          <p:cNvSpPr txBox="1"/>
          <p:nvPr/>
        </p:nvSpPr>
        <p:spPr>
          <a:xfrm>
            <a:off x="6881822" y="1447042"/>
            <a:ext cx="4931037" cy="2616101"/>
          </a:xfrm>
          <a:prstGeom prst="rect">
            <a:avLst/>
          </a:prstGeom>
          <a:noFill/>
        </p:spPr>
        <p:txBody>
          <a:bodyPr wrap="square" rtlCol="0">
            <a:spAutoFit/>
          </a:bodyPr>
          <a:lstStyle/>
          <a:p>
            <a:pPr algn="ctr"/>
            <a:r>
              <a:rPr lang="bg-BG" sz="2800" b="1" dirty="0">
                <a:solidFill>
                  <a:srgbClr val="FFC000"/>
                </a:solidFill>
              </a:rPr>
              <a:t>Европейска стратегия за биоикономика</a:t>
            </a:r>
            <a:endParaRPr lang="en-GB" sz="2800" b="1" dirty="0">
              <a:solidFill>
                <a:srgbClr val="FFC000"/>
              </a:solidFill>
            </a:endParaRPr>
          </a:p>
          <a:p>
            <a:endParaRPr lang="en-GB" dirty="0"/>
          </a:p>
          <a:p>
            <a:r>
              <a:rPr lang="ru-RU" dirty="0"/>
              <a:t>Европейската комисия предприема стъпки за устойчива биоикономика, и има биоикономическа стратегия за насърчаване на биоикономиката и за избягване на достигането на екологичните граници</a:t>
            </a:r>
            <a:r>
              <a:rPr lang="en-GB" dirty="0">
                <a:ea typeface="Roboto" panose="02000000000000000000" pitchFamily="2" charset="0"/>
                <a:cs typeface="Arial" panose="020B0604020202020204" pitchFamily="34" charset="0"/>
              </a:rPr>
              <a:t>. </a:t>
            </a:r>
            <a:endParaRPr lang="en-GB" dirty="0"/>
          </a:p>
        </p:txBody>
      </p:sp>
      <p:pic>
        <p:nvPicPr>
          <p:cNvPr id="6" name="Picture 5">
            <a:extLst>
              <a:ext uri="{FF2B5EF4-FFF2-40B4-BE49-F238E27FC236}">
                <a16:creationId xmlns:a16="http://schemas.microsoft.com/office/drawing/2014/main" id="{CFAB7680-B3FD-486D-866E-05BD638442FE}"/>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7942474" y="3508759"/>
            <a:ext cx="3526357" cy="2443655"/>
          </a:xfrm>
          <a:prstGeom prst="rect">
            <a:avLst/>
          </a:prstGeom>
        </p:spPr>
      </p:pic>
      <p:sp>
        <p:nvSpPr>
          <p:cNvPr id="9" name="Textfeld 1">
            <a:extLst>
              <a:ext uri="{FF2B5EF4-FFF2-40B4-BE49-F238E27FC236}">
                <a16:creationId xmlns:a16="http://schemas.microsoft.com/office/drawing/2014/main" id="{916C075C-E486-8B40-A758-F39602688645}"/>
              </a:ext>
            </a:extLst>
          </p:cNvPr>
          <p:cNvSpPr txBox="1"/>
          <p:nvPr/>
        </p:nvSpPr>
        <p:spPr>
          <a:xfrm>
            <a:off x="6049226" y="15881"/>
            <a:ext cx="6036131" cy="954107"/>
          </a:xfrm>
          <a:prstGeom prst="rect">
            <a:avLst/>
          </a:prstGeom>
          <a:noFill/>
        </p:spPr>
        <p:txBody>
          <a:bodyPr wrap="square" rtlCol="0">
            <a:spAutoFit/>
          </a:bodyPr>
          <a:lstStyle/>
          <a:p>
            <a:pPr algn="ctr"/>
            <a:r>
              <a:rPr lang="bg-BG" sz="2800" dirty="0">
                <a:solidFill>
                  <a:schemeClr val="bg1"/>
                </a:solidFill>
              </a:rPr>
              <a:t>Как биоикономиката допринася за устойчивостта</a:t>
            </a:r>
            <a:r>
              <a:rPr lang="en-GB" sz="2800" dirty="0">
                <a:solidFill>
                  <a:schemeClr val="bg1"/>
                </a:solidFill>
              </a:rPr>
              <a:t>?</a:t>
            </a:r>
            <a:endParaRPr lang="en-GB" sz="4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7199777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3709851" y="0"/>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D65089E2-1373-C34D-B297-36013F08ED63}"/>
              </a:ext>
            </a:extLst>
          </p:cNvPr>
          <p:cNvSpPr txBox="1"/>
          <p:nvPr/>
        </p:nvSpPr>
        <p:spPr>
          <a:xfrm>
            <a:off x="3709851" y="574766"/>
            <a:ext cx="7509085" cy="4462760"/>
          </a:xfrm>
          <a:prstGeom prst="rect">
            <a:avLst/>
          </a:prstGeom>
          <a:noFill/>
        </p:spPr>
        <p:txBody>
          <a:bodyPr wrap="square" rtlCol="0" anchor="t">
            <a:spAutoFit/>
          </a:bodyPr>
          <a:lstStyle/>
          <a:p>
            <a:r>
              <a:rPr lang="bg-BG" sz="3400" dirty="0">
                <a:solidFill>
                  <a:schemeClr val="bg1"/>
                </a:solidFill>
                <a:latin typeface="Roboto Medium" panose="02000000000000000000" pitchFamily="2" charset="0"/>
                <a:ea typeface="Roboto Light" panose="02000000000000000000" pitchFamily="2" charset="0"/>
                <a:cs typeface="Arial" panose="020B0604020202020204" pitchFamily="34" charset="0"/>
              </a:rPr>
              <a:t>Схематично изложение</a:t>
            </a:r>
            <a:endParaRPr lang="en-GB" sz="3400" dirty="0">
              <a:solidFill>
                <a:schemeClr val="bg1"/>
              </a:solidFill>
              <a:latin typeface="Roboto Medium" panose="02000000000000000000" pitchFamily="2" charset="0"/>
              <a:ea typeface="Roboto Light" panose="02000000000000000000" pitchFamily="2" charset="0"/>
              <a:cs typeface="Arial" panose="020B0604020202020204" pitchFamily="34" charset="0"/>
            </a:endParaRPr>
          </a:p>
          <a:p>
            <a:endParaRPr lang="en-GB" sz="3400" dirty="0">
              <a:solidFill>
                <a:schemeClr val="bg1"/>
              </a:solidFill>
              <a:latin typeface="Roboto Medium" panose="02000000000000000000" pitchFamily="2" charset="0"/>
              <a:ea typeface="Roboto Light" panose="02000000000000000000" pitchFamily="2" charset="0"/>
              <a:cs typeface="Arial" panose="020B0604020202020204" pitchFamily="34" charset="0"/>
            </a:endParaRPr>
          </a:p>
          <a:p>
            <a:pPr marL="342900" indent="-342900">
              <a:buFontTx/>
              <a:buChar char="-"/>
            </a:pPr>
            <a:r>
              <a:rPr lang="bg-BG"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Какво е устойчивост</a:t>
            </a: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a:t>
            </a:r>
          </a:p>
          <a:p>
            <a:pPr marL="342900" indent="-342900">
              <a:buFontTx/>
              <a:buChar char="-"/>
            </a:pPr>
            <a:r>
              <a:rPr lang="bg-BG"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Проблемът на устойчивостта</a:t>
            </a: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 </a:t>
            </a:r>
          </a:p>
          <a:p>
            <a:pPr marL="342900" indent="-342900">
              <a:buFontTx/>
              <a:buChar char="-"/>
            </a:pPr>
            <a:r>
              <a:rPr lang="bg-BG"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Слаба срещу силна устойчивост</a:t>
            </a: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 </a:t>
            </a:r>
          </a:p>
          <a:p>
            <a:pPr marL="342900" indent="-342900">
              <a:buFontTx/>
              <a:buChar char="-"/>
            </a:pPr>
            <a:r>
              <a:rPr lang="bg-BG"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Трагедията на общите блага</a:t>
            </a: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 </a:t>
            </a:r>
          </a:p>
          <a:p>
            <a:pPr marL="342900" indent="-342900">
              <a:buFontTx/>
              <a:buChar char="-"/>
            </a:pPr>
            <a:r>
              <a:rPr lang="bg-BG"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Бърз тест</a:t>
            </a:r>
            <a:endPar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endParaRPr>
          </a:p>
          <a:p>
            <a:pPr marL="342900" indent="-342900">
              <a:buFontTx/>
              <a:buChar char="-"/>
            </a:pPr>
            <a:r>
              <a:rPr lang="ru-RU"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Как биоикономиката допринася за устойчивостта</a:t>
            </a:r>
            <a:endPar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endParaRPr>
          </a:p>
          <a:p>
            <a:pPr marL="342900" indent="-342900">
              <a:buFontTx/>
              <a:buChar char="-"/>
            </a:pPr>
            <a:r>
              <a:rPr lang="bg-BG"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Екологични граници и биоикономика</a:t>
            </a:r>
            <a:r>
              <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 </a:t>
            </a:r>
          </a:p>
          <a:p>
            <a:pPr marL="342900" indent="-342900">
              <a:buFontTx/>
              <a:buChar char="-"/>
            </a:pPr>
            <a:r>
              <a:rPr lang="bg-BG" sz="2400" dirty="0">
                <a:solidFill>
                  <a:schemeClr val="bg1"/>
                </a:solidFill>
                <a:latin typeface="Roboto Medium" panose="02000000000000000000" pitchFamily="2" charset="0"/>
                <a:ea typeface="Roboto Light" panose="02000000000000000000" pitchFamily="2" charset="0"/>
                <a:cs typeface="Arial" panose="020B0604020202020204" pitchFamily="34" charset="0"/>
              </a:rPr>
              <a:t>Значението на иновациите</a:t>
            </a:r>
            <a:endParaRPr lang="en-GB" sz="2400" dirty="0">
              <a:solidFill>
                <a:schemeClr val="bg1"/>
              </a:solidFill>
              <a:latin typeface="Roboto Medium" panose="02000000000000000000" pitchFamily="2" charset="0"/>
              <a:ea typeface="Roboto Light" panose="02000000000000000000" pitchFamily="2" charset="0"/>
              <a:cs typeface="Arial" panose="020B0604020202020204" pitchFamily="34" charset="0"/>
            </a:endParaRP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a:stretch>
            <a:fillRect/>
          </a:stretch>
        </p:blipFill>
        <p:spPr>
          <a:xfrm>
            <a:off x="194594" y="178329"/>
            <a:ext cx="2069841" cy="1544253"/>
          </a:xfrm>
          <a:prstGeom prst="rect">
            <a:avLst/>
          </a:prstGeom>
        </p:spPr>
      </p:pic>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Tree>
    <p:extLst>
      <p:ext uri="{BB962C8B-B14F-4D97-AF65-F5344CB8AC3E}">
        <p14:creationId xmlns:p14="http://schemas.microsoft.com/office/powerpoint/2010/main" val="226646294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Rectangle 2"/>
          <p:cNvSpPr/>
          <p:nvPr/>
        </p:nvSpPr>
        <p:spPr>
          <a:xfrm>
            <a:off x="155301" y="2653084"/>
            <a:ext cx="6266523" cy="4093428"/>
          </a:xfrm>
          <a:prstGeom prst="rect">
            <a:avLst/>
          </a:prstGeom>
        </p:spPr>
        <p:txBody>
          <a:bodyPr wrap="square">
            <a:spAutoFit/>
          </a:bodyPr>
          <a:lstStyle/>
          <a:p>
            <a:r>
              <a:rPr lang="ru-RU" sz="2000" dirty="0">
                <a:latin typeface="Arial" charset="0"/>
                <a:ea typeface="Arial" charset="0"/>
                <a:cs typeface="Arial" charset="0"/>
              </a:rPr>
              <a:t>С новата стратегия за биоикономика Европейската комисия подкрепя инициативи на национално и регионално ниво за развитието на ефективна и устойчива биоикономика, и това включва </a:t>
            </a:r>
            <a:r>
              <a:rPr lang="en-US" sz="2000" dirty="0">
                <a:latin typeface="Arial" charset="0"/>
                <a:ea typeface="Arial" charset="0"/>
                <a:cs typeface="Arial" charset="0"/>
              </a:rPr>
              <a:t>:</a:t>
            </a:r>
          </a:p>
          <a:p>
            <a:pPr lvl="0"/>
            <a:endParaRPr lang="en-GB" sz="2000" dirty="0">
              <a:latin typeface="Arial" charset="0"/>
              <a:ea typeface="Arial" charset="0"/>
              <a:cs typeface="Arial" charset="0"/>
            </a:endParaRPr>
          </a:p>
          <a:p>
            <a:pPr marL="742950" lvl="1" indent="-285750">
              <a:buFont typeface="Arial" charset="0"/>
              <a:buChar char="•"/>
            </a:pPr>
            <a:r>
              <a:rPr lang="ru-RU" sz="2000" dirty="0">
                <a:latin typeface="Arial" charset="0"/>
                <a:ea typeface="Arial" charset="0"/>
                <a:cs typeface="Arial" charset="0"/>
              </a:rPr>
              <a:t>прилагане на система за мониторинг в целия ЕС за проследяване на напредъка към </a:t>
            </a:r>
            <a:r>
              <a:rPr lang="ru-RU" sz="2000" b="1" dirty="0">
                <a:latin typeface="Arial" charset="0"/>
                <a:ea typeface="Arial" charset="0"/>
                <a:cs typeface="Arial" charset="0"/>
              </a:rPr>
              <a:t>устойчива и кръгообразна биоикономика</a:t>
            </a:r>
            <a:r>
              <a:rPr lang="en-GB" sz="2000" dirty="0">
                <a:latin typeface="Arial" charset="0"/>
                <a:ea typeface="Arial" charset="0"/>
                <a:cs typeface="Arial" charset="0"/>
              </a:rPr>
              <a:t>.</a:t>
            </a:r>
          </a:p>
          <a:p>
            <a:pPr lvl="1"/>
            <a:endParaRPr lang="en-GB" sz="2000" dirty="0">
              <a:latin typeface="Arial" charset="0"/>
              <a:ea typeface="Arial" charset="0"/>
              <a:cs typeface="Arial" charset="0"/>
            </a:endParaRPr>
          </a:p>
          <a:p>
            <a:pPr marL="742950" lvl="1" indent="-285750">
              <a:buFont typeface="Arial" charset="0"/>
              <a:buChar char="•"/>
            </a:pPr>
            <a:r>
              <a:rPr lang="ru-RU" sz="2000" dirty="0">
                <a:latin typeface="Arial" charset="0"/>
                <a:ea typeface="Arial" charset="0"/>
                <a:cs typeface="Arial" charset="0"/>
              </a:rPr>
              <a:t>предоставяне на насоки за това как най-добре да се управлява биоикономиката </a:t>
            </a:r>
            <a:r>
              <a:rPr lang="ru-RU" sz="2000" b="1" dirty="0">
                <a:latin typeface="Arial" charset="0"/>
                <a:ea typeface="Arial" charset="0"/>
                <a:cs typeface="Arial" charset="0"/>
              </a:rPr>
              <a:t>в безопасни екологични граници</a:t>
            </a:r>
            <a:r>
              <a:rPr lang="en-GB" sz="2000" dirty="0">
                <a:latin typeface="Arial" charset="0"/>
                <a:ea typeface="Arial" charset="0"/>
                <a:cs typeface="Arial" charset="0"/>
              </a:rPr>
              <a:t>. </a:t>
            </a:r>
          </a:p>
        </p:txBody>
      </p:sp>
      <p:sp>
        <p:nvSpPr>
          <p:cNvPr id="9" name="Rectangle 8"/>
          <p:cNvSpPr/>
          <p:nvPr/>
        </p:nvSpPr>
        <p:spPr>
          <a:xfrm>
            <a:off x="232108" y="925605"/>
            <a:ext cx="11693935" cy="1815882"/>
          </a:xfrm>
          <a:prstGeom prst="rect">
            <a:avLst/>
          </a:prstGeom>
        </p:spPr>
        <p:txBody>
          <a:bodyPr wrap="square">
            <a:spAutoFit/>
          </a:bodyPr>
          <a:lstStyle/>
          <a:p>
            <a:pPr algn="ctr"/>
            <a:r>
              <a:rPr lang="bg-BG" sz="2800" b="1" spc="100" dirty="0">
                <a:solidFill>
                  <a:srgbClr val="C00000"/>
                </a:solidFill>
                <a:latin typeface="Roboto" panose="02000000000000000000" pitchFamily="2" charset="0"/>
                <a:ea typeface="Roboto" panose="02000000000000000000" pitchFamily="2" charset="0"/>
                <a:cs typeface="Arial" panose="020B0604020202020204" pitchFamily="34" charset="0"/>
              </a:rPr>
              <a:t>Освен че е свързана с устойчивостта и смекчаването на климатичните промени</a:t>
            </a:r>
            <a:r>
              <a:rPr lang="en-GB" sz="2800" b="1" spc="100" dirty="0">
                <a:solidFill>
                  <a:srgbClr val="C00000"/>
                </a:solidFill>
                <a:latin typeface="Roboto" panose="02000000000000000000" pitchFamily="2" charset="0"/>
                <a:ea typeface="Roboto" panose="02000000000000000000" pitchFamily="2" charset="0"/>
                <a:cs typeface="Arial" panose="020B0604020202020204" pitchFamily="34" charset="0"/>
              </a:rPr>
              <a:t>, </a:t>
            </a:r>
            <a:r>
              <a:rPr lang="bg-BG" sz="2800" b="1" spc="100" dirty="0">
                <a:solidFill>
                  <a:srgbClr val="C00000"/>
                </a:solidFill>
                <a:latin typeface="Roboto" panose="02000000000000000000" pitchFamily="2" charset="0"/>
                <a:ea typeface="Roboto" panose="02000000000000000000" pitchFamily="2" charset="0"/>
                <a:cs typeface="Arial" panose="020B0604020202020204" pitchFamily="34" charset="0"/>
              </a:rPr>
              <a:t>от решаващо значение е факта, че </a:t>
            </a:r>
            <a:r>
              <a:rPr lang="ru-RU" sz="2800" b="1" spc="100" dirty="0">
                <a:solidFill>
                  <a:srgbClr val="C00000"/>
                </a:solidFill>
                <a:latin typeface="Roboto" panose="02000000000000000000" pitchFamily="2" charset="0"/>
                <a:ea typeface="Roboto" panose="02000000000000000000" pitchFamily="2" charset="0"/>
                <a:cs typeface="Arial" panose="020B0604020202020204" pitchFamily="34" charset="0"/>
              </a:rPr>
              <a:t>биоикономиката функционира в безопасни екологични граници</a:t>
            </a:r>
            <a:r>
              <a:rPr lang="en-GB" sz="2800" b="1" spc="100" dirty="0">
                <a:solidFill>
                  <a:srgbClr val="C00000"/>
                </a:solidFill>
                <a:latin typeface="Roboto" panose="02000000000000000000" pitchFamily="2" charset="0"/>
                <a:ea typeface="Roboto" panose="02000000000000000000" pitchFamily="2" charset="0"/>
                <a:cs typeface="Arial" panose="020B0604020202020204" pitchFamily="34" charset="0"/>
              </a:rPr>
              <a:t>.</a:t>
            </a:r>
          </a:p>
        </p:txBody>
      </p:sp>
      <p:sp>
        <p:nvSpPr>
          <p:cNvPr id="23" name="Textfeld 1">
            <a:extLst>
              <a:ext uri="{FF2B5EF4-FFF2-40B4-BE49-F238E27FC236}">
                <a16:creationId xmlns:a16="http://schemas.microsoft.com/office/drawing/2014/main" id="{916C075C-E486-8B40-A758-F39602688645}"/>
              </a:ext>
            </a:extLst>
          </p:cNvPr>
          <p:cNvSpPr txBox="1"/>
          <p:nvPr/>
        </p:nvSpPr>
        <p:spPr>
          <a:xfrm>
            <a:off x="6335555" y="111488"/>
            <a:ext cx="5735452" cy="615553"/>
          </a:xfrm>
          <a:prstGeom prst="rect">
            <a:avLst/>
          </a:prstGeom>
          <a:noFill/>
        </p:spPr>
        <p:txBody>
          <a:bodyPr wrap="square" rtlCol="0">
            <a:spAutoFit/>
          </a:bodyPr>
          <a:lstStyle/>
          <a:p>
            <a:pPr algn="ctr"/>
            <a:r>
              <a:rPr lang="bg-BG" sz="3400" b="1" spc="100" dirty="0">
                <a:solidFill>
                  <a:schemeClr val="bg1"/>
                </a:solidFill>
                <a:latin typeface="Roboto" panose="02000000000000000000" pitchFamily="2" charset="0"/>
                <a:ea typeface="Roboto" panose="02000000000000000000" pitchFamily="2" charset="0"/>
                <a:cs typeface="Arial" panose="020B0604020202020204" pitchFamily="34" charset="0"/>
              </a:rPr>
              <a:t>Екологични граници</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21824" y="3103983"/>
            <a:ext cx="5504219" cy="2933328"/>
          </a:xfrm>
          <a:prstGeom prst="rect">
            <a:avLst/>
          </a:prstGeom>
        </p:spPr>
      </p:pic>
    </p:spTree>
    <p:extLst>
      <p:ext uri="{BB962C8B-B14F-4D97-AF65-F5344CB8AC3E}">
        <p14:creationId xmlns:p14="http://schemas.microsoft.com/office/powerpoint/2010/main" val="70630625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0" name="Textfeld 9">
            <a:extLst>
              <a:ext uri="{FF2B5EF4-FFF2-40B4-BE49-F238E27FC236}">
                <a16:creationId xmlns:a16="http://schemas.microsoft.com/office/drawing/2014/main" id="{8DA0CED4-49C8-2449-95D6-706ECBA6F632}"/>
              </a:ext>
            </a:extLst>
          </p:cNvPr>
          <p:cNvSpPr txBox="1"/>
          <p:nvPr/>
        </p:nvSpPr>
        <p:spPr>
          <a:xfrm>
            <a:off x="407984" y="1187207"/>
            <a:ext cx="4931037" cy="4339650"/>
          </a:xfrm>
          <a:prstGeom prst="rect">
            <a:avLst/>
          </a:prstGeom>
          <a:noFill/>
        </p:spPr>
        <p:txBody>
          <a:bodyPr wrap="square" rtlCol="0" anchor="t">
            <a:spAutoFit/>
          </a:bodyPr>
          <a:lstStyle/>
          <a:p>
            <a:pPr algn="just">
              <a:spcAft>
                <a:spcPts val="2400"/>
              </a:spcAft>
            </a:pPr>
            <a:r>
              <a:rPr lang="bg-BG" sz="2800" b="1" dirty="0">
                <a:solidFill>
                  <a:srgbClr val="FFC000"/>
                </a:solidFill>
                <a:latin typeface="Roboto" panose="02000000000000000000" pitchFamily="2" charset="0"/>
                <a:ea typeface="Roboto" panose="02000000000000000000" pitchFamily="2" charset="0"/>
                <a:cs typeface="Arial" panose="020B0604020202020204" pitchFamily="34" charset="0"/>
              </a:rPr>
              <a:t>Екологични граници</a:t>
            </a:r>
            <a:r>
              <a:rPr lang="en-GB" sz="2800" b="1" dirty="0">
                <a:solidFill>
                  <a:srgbClr val="FFC000"/>
                </a:solidFill>
                <a:latin typeface="Roboto" panose="02000000000000000000" pitchFamily="2" charset="0"/>
                <a:ea typeface="Roboto" panose="02000000000000000000" pitchFamily="2" charset="0"/>
                <a:cs typeface="Arial" panose="020B0604020202020204" pitchFamily="34" charset="0"/>
              </a:rPr>
              <a:t> </a:t>
            </a:r>
          </a:p>
          <a:p>
            <a:pPr>
              <a:spcAft>
                <a:spcPts val="2400"/>
              </a:spcAft>
            </a:pPr>
            <a:r>
              <a:rPr lang="ru-RU" sz="2400" dirty="0"/>
              <a:t>Екологичните граници се концентрират около три основни области </a:t>
            </a:r>
            <a:r>
              <a:rPr lang="en-GB" sz="2400" dirty="0"/>
              <a:t>:</a:t>
            </a:r>
          </a:p>
          <a:p>
            <a:pPr marL="285750" indent="-285750">
              <a:spcAft>
                <a:spcPts val="2400"/>
              </a:spcAft>
              <a:buFontTx/>
              <a:buChar char="-"/>
            </a:pPr>
            <a:r>
              <a:rPr lang="bg-BG" sz="2400" dirty="0"/>
              <a:t>Хранителните ресурси</a:t>
            </a:r>
            <a:endParaRPr lang="en-GB" sz="2400" dirty="0"/>
          </a:p>
          <a:p>
            <a:pPr marL="285750" indent="-285750">
              <a:spcAft>
                <a:spcPts val="2400"/>
              </a:spcAft>
              <a:buFontTx/>
              <a:buChar char="-"/>
            </a:pPr>
            <a:r>
              <a:rPr lang="bg-BG" sz="2400" dirty="0"/>
              <a:t>Капацитетът на екосистемите</a:t>
            </a:r>
            <a:endParaRPr lang="en-GB" sz="2400" dirty="0"/>
          </a:p>
          <a:p>
            <a:pPr marL="285750" indent="-285750">
              <a:spcAft>
                <a:spcPts val="2400"/>
              </a:spcAft>
              <a:buFontTx/>
              <a:buChar char="-"/>
            </a:pPr>
            <a:r>
              <a:rPr lang="ru-RU" sz="2400" dirty="0"/>
              <a:t>Популациите в рамките на екосистемите</a:t>
            </a:r>
            <a:endParaRPr lang="en-GB" sz="2400" dirty="0">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06886" y="19343"/>
            <a:ext cx="6431243" cy="954107"/>
          </a:xfrm>
          <a:prstGeom prst="rect">
            <a:avLst/>
          </a:prstGeom>
          <a:noFill/>
        </p:spPr>
        <p:txBody>
          <a:bodyPr wrap="square" rtlCol="0">
            <a:spAutoFit/>
          </a:bodyPr>
          <a:lstStyle/>
          <a:p>
            <a:r>
              <a:rPr lang="bg-BG" sz="2800" b="1" dirty="0">
                <a:solidFill>
                  <a:schemeClr val="bg1"/>
                </a:solidFill>
              </a:rPr>
              <a:t>Екологичните граници и</a:t>
            </a:r>
            <a:r>
              <a:rPr lang="en-US" sz="2800" b="1" dirty="0">
                <a:solidFill>
                  <a:schemeClr val="bg1"/>
                </a:solidFill>
              </a:rPr>
              <a:t> </a:t>
            </a:r>
            <a:r>
              <a:rPr lang="bg-BG" sz="2800" b="1" dirty="0">
                <a:solidFill>
                  <a:schemeClr val="bg1"/>
                </a:solidFill>
              </a:rPr>
              <a:t>биоикономиката</a:t>
            </a:r>
            <a:endParaRPr lang="en-GB" sz="4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1" name="Textfeld 10">
            <a:extLst>
              <a:ext uri="{FF2B5EF4-FFF2-40B4-BE49-F238E27FC236}">
                <a16:creationId xmlns:a16="http://schemas.microsoft.com/office/drawing/2014/main" id="{2CEE3F43-1D49-AC41-9147-A5D867F350CA}"/>
              </a:ext>
            </a:extLst>
          </p:cNvPr>
          <p:cNvSpPr txBox="1"/>
          <p:nvPr/>
        </p:nvSpPr>
        <p:spPr>
          <a:xfrm>
            <a:off x="6479723" y="1323508"/>
            <a:ext cx="4325503" cy="892552"/>
          </a:xfrm>
          <a:prstGeom prst="rect">
            <a:avLst/>
          </a:prstGeom>
          <a:noFill/>
        </p:spPr>
        <p:txBody>
          <a:bodyPr wrap="square" rtlCol="0" anchor="t">
            <a:spAutoFit/>
          </a:bodyPr>
          <a:lstStyle/>
          <a:p>
            <a:pPr algn="just">
              <a:spcAft>
                <a:spcPts val="2400"/>
              </a:spcAft>
              <a:buClr>
                <a:srgbClr val="C00000"/>
              </a:buClr>
              <a:buSzPct val="100000"/>
            </a:pPr>
            <a:endParaRPr lang="en-GB" sz="1600" dirty="0">
              <a:latin typeface="Roboto" panose="02000000000000000000" pitchFamily="2" charset="0"/>
              <a:ea typeface="Roboto" panose="02000000000000000000" pitchFamily="2" charset="0"/>
              <a:cs typeface="Arial" panose="020B0604020202020204" pitchFamily="34" charset="0"/>
            </a:endParaRPr>
          </a:p>
          <a:p>
            <a:pPr marL="285750" indent="-285750" algn="just">
              <a:spcAft>
                <a:spcPts val="2400"/>
              </a:spcAft>
              <a:buClr>
                <a:srgbClr val="C00000"/>
              </a:buClr>
              <a:buSzPct val="100000"/>
              <a:buFont typeface="Arial" panose="020B0604020202020204" pitchFamily="34" charset="0"/>
              <a:buChar char="•"/>
            </a:pPr>
            <a:endParaRPr lang="en-GB" sz="1600" dirty="0">
              <a:latin typeface="Roboto" panose="02000000000000000000" pitchFamily="2" charset="0"/>
              <a:ea typeface="Roboto" panose="02000000000000000000" pitchFamily="2" charset="0"/>
              <a:cs typeface="Arial" panose="020B0604020202020204" pitchFamily="34" charset="0"/>
            </a:endParaRPr>
          </a:p>
        </p:txBody>
      </p:sp>
      <p:sp>
        <p:nvSpPr>
          <p:cNvPr id="3" name="TextBox 2">
            <a:extLst>
              <a:ext uri="{FF2B5EF4-FFF2-40B4-BE49-F238E27FC236}">
                <a16:creationId xmlns:a16="http://schemas.microsoft.com/office/drawing/2014/main" id="{A5EEF2D5-375F-4CD7-AE86-7045555C3BBD}"/>
              </a:ext>
            </a:extLst>
          </p:cNvPr>
          <p:cNvSpPr txBox="1"/>
          <p:nvPr/>
        </p:nvSpPr>
        <p:spPr>
          <a:xfrm>
            <a:off x="6155870" y="1355712"/>
            <a:ext cx="5722756" cy="1384995"/>
          </a:xfrm>
          <a:prstGeom prst="rect">
            <a:avLst/>
          </a:prstGeom>
          <a:noFill/>
        </p:spPr>
        <p:txBody>
          <a:bodyPr wrap="square" rtlCol="0">
            <a:spAutoFit/>
          </a:bodyPr>
          <a:lstStyle/>
          <a:p>
            <a:pPr algn="ctr"/>
            <a:r>
              <a:rPr lang="ru-RU" sz="2800" b="1" dirty="0">
                <a:solidFill>
                  <a:srgbClr val="FFC000"/>
                </a:solidFill>
              </a:rPr>
              <a:t>Прогнозира се, че световното човешко население ще достигне около 10 милиарда до 2050 година</a:t>
            </a:r>
            <a:endParaRPr lang="en-GB" sz="2800" b="1" dirty="0">
              <a:solidFill>
                <a:srgbClr val="FFC000"/>
              </a:solidFill>
            </a:endParaRPr>
          </a:p>
        </p:txBody>
      </p:sp>
      <p:pic>
        <p:nvPicPr>
          <p:cNvPr id="5" name="Picture 4">
            <a:extLst>
              <a:ext uri="{FF2B5EF4-FFF2-40B4-BE49-F238E27FC236}">
                <a16:creationId xmlns:a16="http://schemas.microsoft.com/office/drawing/2014/main" id="{EDBD1452-601C-4102-9A51-C05529E1329B}"/>
              </a:ext>
            </a:extLst>
          </p:cNvPr>
          <p:cNvPicPr>
            <a:picLocks noChangeAspect="1"/>
          </p:cNvPicPr>
          <p:nvPr/>
        </p:nvPicPr>
        <p:blipFill>
          <a:blip r:embed="rId4"/>
          <a:stretch>
            <a:fillRect/>
          </a:stretch>
        </p:blipFill>
        <p:spPr>
          <a:xfrm>
            <a:off x="6479723" y="3122969"/>
            <a:ext cx="5304293" cy="3036516"/>
          </a:xfrm>
          <a:prstGeom prst="rect">
            <a:avLst/>
          </a:prstGeom>
        </p:spPr>
      </p:pic>
      <p:sp>
        <p:nvSpPr>
          <p:cNvPr id="6" name="TextBox 5"/>
          <p:cNvSpPr txBox="1"/>
          <p:nvPr/>
        </p:nvSpPr>
        <p:spPr>
          <a:xfrm>
            <a:off x="316807" y="5666577"/>
            <a:ext cx="5473271" cy="1015663"/>
          </a:xfrm>
          <a:prstGeom prst="rect">
            <a:avLst/>
          </a:prstGeom>
          <a:noFill/>
        </p:spPr>
        <p:txBody>
          <a:bodyPr wrap="square" rtlCol="0">
            <a:spAutoFit/>
          </a:bodyPr>
          <a:lstStyle/>
          <a:p>
            <a:r>
              <a:rPr lang="ru-RU" sz="2000" b="1" dirty="0">
                <a:solidFill>
                  <a:srgbClr val="C00000"/>
                </a:solidFill>
              </a:rPr>
              <a:t>При линейна икономика и толкова голямо население ние ще надхвърлим екологичните граници</a:t>
            </a:r>
            <a:r>
              <a:rPr lang="en-US" sz="2000" b="1" dirty="0">
                <a:solidFill>
                  <a:srgbClr val="C00000"/>
                </a:solidFill>
              </a:rPr>
              <a:t>!</a:t>
            </a:r>
          </a:p>
        </p:txBody>
      </p:sp>
    </p:spTree>
    <p:extLst>
      <p:ext uri="{BB962C8B-B14F-4D97-AF65-F5344CB8AC3E}">
        <p14:creationId xmlns:p14="http://schemas.microsoft.com/office/powerpoint/2010/main" val="30640596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nodePh="1">
                                  <p:stCondLst>
                                    <p:cond delay="0"/>
                                  </p:stCondLst>
                                  <p:endCondLst>
                                    <p:cond evt="begin" delay="0">
                                      <p:tn val="17"/>
                                    </p:cond>
                                  </p:end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314325" y="1114459"/>
            <a:ext cx="11624827" cy="5724644"/>
          </a:xfrm>
          <a:prstGeom prst="rect">
            <a:avLst/>
          </a:prstGeom>
          <a:noFill/>
        </p:spPr>
        <p:txBody>
          <a:bodyPr wrap="square" rtlCol="0" anchor="t">
            <a:spAutoFit/>
          </a:bodyPr>
          <a:lstStyle/>
          <a:p>
            <a:pPr algn="just">
              <a:spcAft>
                <a:spcPts val="2400"/>
              </a:spcAft>
            </a:pPr>
            <a:r>
              <a:rPr lang="ru-RU" sz="2800" b="1" dirty="0">
                <a:solidFill>
                  <a:srgbClr val="AE0917"/>
                </a:solidFill>
                <a:latin typeface="Roboto" panose="02000000000000000000" pitchFamily="2" charset="0"/>
                <a:ea typeface="Roboto" panose="02000000000000000000" pitchFamily="2" charset="0"/>
                <a:cs typeface="Arial" panose="020B0604020202020204" pitchFamily="34" charset="0"/>
              </a:rPr>
              <a:t>Мерки, предприети от Европейската комисия</a:t>
            </a:r>
            <a:endPar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endParaRPr>
          </a:p>
          <a:p>
            <a:pPr marL="285750" indent="-285750">
              <a:buFont typeface="Arial" panose="020B0604020202020204" pitchFamily="34" charset="0"/>
              <a:buChar char="•"/>
            </a:pPr>
            <a:r>
              <a:rPr lang="ru-RU" sz="2800" dirty="0"/>
              <a:t>Прилагане на система за мониторинг в целия ЕС за проследяване на напредъка към устойчива и кръгообразна биоикономика</a:t>
            </a:r>
            <a:r>
              <a:rPr lang="en-GB" sz="2800" dirty="0"/>
              <a:t>;</a:t>
            </a:r>
          </a:p>
          <a:p>
            <a:pPr marL="285750" indent="-285750">
              <a:buFont typeface="Arial" panose="020B0604020202020204" pitchFamily="34" charset="0"/>
              <a:buChar char="•"/>
            </a:pPr>
            <a:endParaRPr lang="en-GB" sz="1000" dirty="0"/>
          </a:p>
          <a:p>
            <a:pPr marL="285750" indent="-285750">
              <a:buFont typeface="Arial" panose="020B0604020202020204" pitchFamily="34" charset="0"/>
              <a:buChar char="•"/>
            </a:pPr>
            <a:r>
              <a:rPr lang="ru-RU" sz="2800" dirty="0"/>
              <a:t>Подобряване на нашата база от знания и разбиране на специфични области на биоикономиката чрез събиране на данни и осигуряване на по-добър достъп до тях посредством Центъра за знания по биоикономика</a:t>
            </a:r>
            <a:r>
              <a:rPr lang="en-GB" sz="2800" dirty="0"/>
              <a:t>;</a:t>
            </a:r>
          </a:p>
          <a:p>
            <a:pPr marL="285750" indent="-285750">
              <a:buFont typeface="Arial" panose="020B0604020202020204" pitchFamily="34" charset="0"/>
              <a:buChar char="•"/>
            </a:pPr>
            <a:endParaRPr lang="en-GB" sz="1000" dirty="0"/>
          </a:p>
          <a:p>
            <a:pPr marL="285750" indent="-285750">
              <a:buFont typeface="Arial" panose="020B0604020202020204" pitchFamily="34" charset="0"/>
              <a:buChar char="•"/>
            </a:pPr>
            <a:r>
              <a:rPr lang="ru-RU" sz="2800" dirty="0"/>
              <a:t>Даване на насоки и насърчаване на добри практики за това, как да се развива биоикономиката в безопасни екологични граници</a:t>
            </a:r>
            <a:r>
              <a:rPr lang="en-GB" sz="2800" dirty="0"/>
              <a:t>.</a:t>
            </a:r>
          </a:p>
          <a:p>
            <a:pPr marL="285750" indent="-285750">
              <a:buFont typeface="Arial" panose="020B0604020202020204" pitchFamily="34" charset="0"/>
              <a:buChar char="•"/>
            </a:pPr>
            <a:endParaRPr lang="en-GB" sz="2800" dirty="0"/>
          </a:p>
          <a:p>
            <a:r>
              <a:rPr lang="en-GB" sz="2800" dirty="0"/>
              <a:t>														</a:t>
            </a:r>
            <a:r>
              <a:rPr lang="bg-BG" sz="2800" dirty="0"/>
              <a:t>Европейска комисия,</a:t>
            </a:r>
            <a:r>
              <a:rPr lang="en-GB" sz="2800" dirty="0"/>
              <a:t>(2018</a:t>
            </a:r>
            <a:r>
              <a:rPr lang="bg-BG" sz="2800" dirty="0"/>
              <a:t> г</a:t>
            </a:r>
            <a:r>
              <a:rPr lang="en-GB" sz="2800" dirty="0"/>
              <a:t>)</a:t>
            </a:r>
          </a:p>
          <a:p>
            <a:pPr>
              <a:spcAft>
                <a:spcPts val="2400"/>
              </a:spcAft>
            </a:pPr>
            <a:endParaRPr lang="en-GB" dirty="0">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06885" y="-19855"/>
            <a:ext cx="5390571" cy="954107"/>
          </a:xfrm>
          <a:prstGeom prst="rect">
            <a:avLst/>
          </a:prstGeom>
          <a:noFill/>
        </p:spPr>
        <p:txBody>
          <a:bodyPr wrap="square" rtlCol="0">
            <a:spAutoFit/>
          </a:bodyPr>
          <a:lstStyle/>
          <a:p>
            <a:r>
              <a:rPr lang="bg-BG" sz="2800" b="1" dirty="0">
                <a:solidFill>
                  <a:schemeClr val="bg1"/>
                </a:solidFill>
              </a:rPr>
              <a:t>Екологичните граници и</a:t>
            </a:r>
            <a:r>
              <a:rPr lang="en-US" sz="2800" b="1" dirty="0">
                <a:solidFill>
                  <a:schemeClr val="bg1"/>
                </a:solidFill>
              </a:rPr>
              <a:t> </a:t>
            </a:r>
            <a:r>
              <a:rPr lang="bg-BG" sz="2800" b="1" dirty="0">
                <a:solidFill>
                  <a:schemeClr val="bg1"/>
                </a:solidFill>
              </a:rPr>
              <a:t>биоикономиката</a:t>
            </a:r>
            <a:endParaRPr lang="en-GB" sz="4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Tree>
    <p:extLst>
      <p:ext uri="{BB962C8B-B14F-4D97-AF65-F5344CB8AC3E}">
        <p14:creationId xmlns:p14="http://schemas.microsoft.com/office/powerpoint/2010/main" val="21290071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4850296" y="174791"/>
            <a:ext cx="7341703" cy="523220"/>
          </a:xfrm>
          <a:prstGeom prst="rect">
            <a:avLst/>
          </a:prstGeom>
          <a:noFill/>
        </p:spPr>
        <p:txBody>
          <a:bodyPr wrap="square" rtlCol="0">
            <a:spAutoFit/>
          </a:bodyPr>
          <a:lstStyle/>
          <a:p>
            <a:pPr algn="ctr"/>
            <a:r>
              <a:rPr lang="bg-BG" sz="2800" b="1" dirty="0">
                <a:solidFill>
                  <a:schemeClr val="bg1"/>
                </a:solidFill>
              </a:rPr>
              <a:t>Значението на иновациите</a:t>
            </a:r>
            <a:endParaRPr lang="en-GB" sz="4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1" name="Textfeld 10">
            <a:extLst>
              <a:ext uri="{FF2B5EF4-FFF2-40B4-BE49-F238E27FC236}">
                <a16:creationId xmlns:a16="http://schemas.microsoft.com/office/drawing/2014/main" id="{2CEE3F43-1D49-AC41-9147-A5D867F350CA}"/>
              </a:ext>
            </a:extLst>
          </p:cNvPr>
          <p:cNvSpPr txBox="1"/>
          <p:nvPr/>
        </p:nvSpPr>
        <p:spPr>
          <a:xfrm>
            <a:off x="6613482" y="2155121"/>
            <a:ext cx="4846681" cy="892552"/>
          </a:xfrm>
          <a:prstGeom prst="rect">
            <a:avLst/>
          </a:prstGeom>
          <a:noFill/>
        </p:spPr>
        <p:txBody>
          <a:bodyPr wrap="square" rtlCol="0" anchor="t">
            <a:spAutoFit/>
          </a:bodyPr>
          <a:lstStyle/>
          <a:p>
            <a:pPr marL="285750" indent="-285750" algn="just">
              <a:spcAft>
                <a:spcPts val="2400"/>
              </a:spcAft>
              <a:buClr>
                <a:srgbClr val="C00000"/>
              </a:buClr>
              <a:buSzPct val="100000"/>
              <a:buFont typeface="Arial" panose="020B0604020202020204" pitchFamily="34" charset="0"/>
              <a:buChar char="•"/>
            </a:pPr>
            <a:endParaRPr lang="en-GB" sz="1600" dirty="0">
              <a:latin typeface="Roboto" panose="02000000000000000000" pitchFamily="2" charset="0"/>
              <a:ea typeface="Roboto" panose="02000000000000000000" pitchFamily="2" charset="0"/>
              <a:cs typeface="Arial" panose="020B0604020202020204" pitchFamily="34" charset="0"/>
            </a:endParaRPr>
          </a:p>
          <a:p>
            <a:pPr marL="285750" indent="-285750" algn="just">
              <a:spcAft>
                <a:spcPts val="2400"/>
              </a:spcAft>
              <a:buClr>
                <a:srgbClr val="C00000"/>
              </a:buClr>
              <a:buSzPct val="100000"/>
              <a:buFont typeface="Arial" panose="020B0604020202020204" pitchFamily="34" charset="0"/>
              <a:buChar char="•"/>
            </a:pPr>
            <a:endParaRPr lang="en-GB" sz="1600" dirty="0">
              <a:latin typeface="Roboto" panose="02000000000000000000" pitchFamily="2" charset="0"/>
              <a:ea typeface="Roboto" panose="02000000000000000000" pitchFamily="2" charset="0"/>
              <a:cs typeface="Arial" panose="020B0604020202020204" pitchFamily="34" charset="0"/>
            </a:endParaRPr>
          </a:p>
        </p:txBody>
      </p:sp>
      <p:pic>
        <p:nvPicPr>
          <p:cNvPr id="5" name="Picture 4">
            <a:extLst>
              <a:ext uri="{FF2B5EF4-FFF2-40B4-BE49-F238E27FC236}">
                <a16:creationId xmlns:a16="http://schemas.microsoft.com/office/drawing/2014/main" id="{02B4A0F3-46CF-42CE-AE74-5B2C91ED52E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001693" y="1145360"/>
            <a:ext cx="6068875" cy="5537849"/>
          </a:xfrm>
          <a:prstGeom prst="rect">
            <a:avLst/>
          </a:prstGeom>
        </p:spPr>
      </p:pic>
      <p:sp>
        <p:nvSpPr>
          <p:cNvPr id="6" name="TextBox 5">
            <a:extLst>
              <a:ext uri="{FF2B5EF4-FFF2-40B4-BE49-F238E27FC236}">
                <a16:creationId xmlns:a16="http://schemas.microsoft.com/office/drawing/2014/main" id="{95631E01-AB04-4484-A41C-A25DCB9612F2}"/>
              </a:ext>
            </a:extLst>
          </p:cNvPr>
          <p:cNvSpPr txBox="1"/>
          <p:nvPr/>
        </p:nvSpPr>
        <p:spPr>
          <a:xfrm>
            <a:off x="7484608" y="6567793"/>
            <a:ext cx="5141766" cy="230832"/>
          </a:xfrm>
          <a:prstGeom prst="rect">
            <a:avLst/>
          </a:prstGeom>
          <a:noFill/>
        </p:spPr>
        <p:txBody>
          <a:bodyPr wrap="square" rtlCol="0">
            <a:spAutoFit/>
          </a:bodyPr>
          <a:lstStyle/>
          <a:p>
            <a:r>
              <a:rPr lang="en-GB" sz="900" dirty="0">
                <a:hlinkClick r:id="rId5" tooltip="https://uminntilt.wordpress.com/2015/09/14/celebrating-and-going-public-with-pedagogical-innovations/"/>
              </a:rPr>
              <a:t>This Photo</a:t>
            </a:r>
            <a:r>
              <a:rPr lang="en-GB" sz="900" dirty="0"/>
              <a:t> by Unknown Author is licensed under </a:t>
            </a:r>
            <a:r>
              <a:rPr lang="en-GB" sz="900" dirty="0">
                <a:hlinkClick r:id="rId6" tooltip="https://creativecommons.org/licenses/by/3.0/"/>
              </a:rPr>
              <a:t>CC BY</a:t>
            </a:r>
            <a:endParaRPr lang="en-GB" sz="900" dirty="0"/>
          </a:p>
        </p:txBody>
      </p:sp>
    </p:spTree>
    <p:extLst>
      <p:ext uri="{BB962C8B-B14F-4D97-AF65-F5344CB8AC3E}">
        <p14:creationId xmlns:p14="http://schemas.microsoft.com/office/powerpoint/2010/main" val="31942798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69" y="-46182"/>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0" y="-46181"/>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4850295" y="128610"/>
            <a:ext cx="7341703" cy="523220"/>
          </a:xfrm>
          <a:prstGeom prst="rect">
            <a:avLst/>
          </a:prstGeom>
          <a:noFill/>
        </p:spPr>
        <p:txBody>
          <a:bodyPr wrap="square" rtlCol="0">
            <a:spAutoFit/>
          </a:bodyPr>
          <a:lstStyle/>
          <a:p>
            <a:pPr algn="ctr"/>
            <a:r>
              <a:rPr lang="bg-BG" sz="2800" b="1" dirty="0">
                <a:solidFill>
                  <a:schemeClr val="bg1"/>
                </a:solidFill>
              </a:rPr>
              <a:t>Значението на иновациите</a:t>
            </a:r>
            <a:endParaRPr lang="en-GB" sz="4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 y="-208192"/>
            <a:ext cx="6106886" cy="1076411"/>
          </a:xfrm>
          <a:prstGeom prst="rect">
            <a:avLst/>
          </a:prstGeom>
        </p:spPr>
      </p:pic>
      <p:sp>
        <p:nvSpPr>
          <p:cNvPr id="9" name="Rechteck 8">
            <a:extLst>
              <a:ext uri="{FF2B5EF4-FFF2-40B4-BE49-F238E27FC236}">
                <a16:creationId xmlns:a16="http://schemas.microsoft.com/office/drawing/2014/main" id="{F696A0B2-9588-9440-9A8F-A1AE5DD09EAD}"/>
              </a:ext>
            </a:extLst>
          </p:cNvPr>
          <p:cNvSpPr/>
          <p:nvPr/>
        </p:nvSpPr>
        <p:spPr>
          <a:xfrm>
            <a:off x="6155869" y="1511156"/>
            <a:ext cx="5304293" cy="4510717"/>
          </a:xfrm>
          <a:prstGeom prst="rect">
            <a:avLst/>
          </a:prstGeom>
          <a:solidFill>
            <a:srgbClr val="FABA00">
              <a:alpha val="10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1" name="Textfeld 10">
            <a:extLst>
              <a:ext uri="{FF2B5EF4-FFF2-40B4-BE49-F238E27FC236}">
                <a16:creationId xmlns:a16="http://schemas.microsoft.com/office/drawing/2014/main" id="{2CEE3F43-1D49-AC41-9147-A5D867F350CA}"/>
              </a:ext>
            </a:extLst>
          </p:cNvPr>
          <p:cNvSpPr txBox="1"/>
          <p:nvPr/>
        </p:nvSpPr>
        <p:spPr>
          <a:xfrm>
            <a:off x="6613481" y="2108941"/>
            <a:ext cx="4325503" cy="892552"/>
          </a:xfrm>
          <a:prstGeom prst="rect">
            <a:avLst/>
          </a:prstGeom>
          <a:noFill/>
        </p:spPr>
        <p:txBody>
          <a:bodyPr wrap="square" rtlCol="0" anchor="t">
            <a:spAutoFit/>
          </a:bodyPr>
          <a:lstStyle/>
          <a:p>
            <a:pPr marL="285750" indent="-285750" algn="just">
              <a:spcAft>
                <a:spcPts val="2400"/>
              </a:spcAft>
              <a:buClr>
                <a:srgbClr val="C00000"/>
              </a:buClr>
              <a:buSzPct val="100000"/>
              <a:buFont typeface="Arial" panose="020B0604020202020204" pitchFamily="34" charset="0"/>
              <a:buChar char="•"/>
            </a:pPr>
            <a:endParaRPr lang="en-GB" sz="1600" dirty="0">
              <a:latin typeface="Roboto" panose="02000000000000000000" pitchFamily="2" charset="0"/>
              <a:ea typeface="Roboto" panose="02000000000000000000" pitchFamily="2" charset="0"/>
              <a:cs typeface="Arial" panose="020B0604020202020204" pitchFamily="34" charset="0"/>
            </a:endParaRPr>
          </a:p>
          <a:p>
            <a:pPr marL="285750" indent="-285750" algn="just">
              <a:spcAft>
                <a:spcPts val="2400"/>
              </a:spcAft>
              <a:buClr>
                <a:srgbClr val="C00000"/>
              </a:buClr>
              <a:buSzPct val="100000"/>
              <a:buFont typeface="Arial" panose="020B0604020202020204" pitchFamily="34" charset="0"/>
              <a:buChar char="•"/>
            </a:pPr>
            <a:endParaRPr lang="en-GB" sz="1600" dirty="0">
              <a:latin typeface="Roboto" panose="02000000000000000000" pitchFamily="2" charset="0"/>
              <a:ea typeface="Roboto" panose="02000000000000000000" pitchFamily="2" charset="0"/>
              <a:cs typeface="Arial" panose="020B0604020202020204" pitchFamily="34" charset="0"/>
            </a:endParaRPr>
          </a:p>
        </p:txBody>
      </p:sp>
      <p:pic>
        <p:nvPicPr>
          <p:cNvPr id="13" name="Picture 12">
            <a:extLst>
              <a:ext uri="{FF2B5EF4-FFF2-40B4-BE49-F238E27FC236}">
                <a16:creationId xmlns:a16="http://schemas.microsoft.com/office/drawing/2014/main" id="{A20DC529-101F-4C8D-9CBA-C3B80DC3CC8A}"/>
              </a:ext>
            </a:extLst>
          </p:cNvPr>
          <p:cNvPicPr/>
          <p:nvPr/>
        </p:nvPicPr>
        <p:blipFill>
          <a:blip r:embed="rId4"/>
          <a:stretch>
            <a:fillRect/>
          </a:stretch>
        </p:blipFill>
        <p:spPr>
          <a:xfrm>
            <a:off x="866250" y="1212776"/>
            <a:ext cx="4116566" cy="5051212"/>
          </a:xfrm>
          <a:prstGeom prst="rect">
            <a:avLst/>
          </a:prstGeom>
        </p:spPr>
      </p:pic>
      <p:pic>
        <p:nvPicPr>
          <p:cNvPr id="3" name="Picture 2">
            <a:extLst>
              <a:ext uri="{FF2B5EF4-FFF2-40B4-BE49-F238E27FC236}">
                <a16:creationId xmlns:a16="http://schemas.microsoft.com/office/drawing/2014/main" id="{1687492E-4F6B-4DD9-A4B5-AF1674AFE7B4}"/>
              </a:ext>
            </a:extLst>
          </p:cNvPr>
          <p:cNvPicPr>
            <a:picLocks noChangeAspect="1"/>
          </p:cNvPicPr>
          <p:nvPr/>
        </p:nvPicPr>
        <p:blipFill>
          <a:blip r:embed="rId5"/>
          <a:stretch>
            <a:fillRect/>
          </a:stretch>
        </p:blipFill>
        <p:spPr>
          <a:xfrm>
            <a:off x="5932491" y="1634219"/>
            <a:ext cx="5629275" cy="3800475"/>
          </a:xfrm>
          <a:prstGeom prst="rect">
            <a:avLst/>
          </a:prstGeom>
        </p:spPr>
      </p:pic>
      <p:sp>
        <p:nvSpPr>
          <p:cNvPr id="6" name="TextBox 5">
            <a:extLst>
              <a:ext uri="{FF2B5EF4-FFF2-40B4-BE49-F238E27FC236}">
                <a16:creationId xmlns:a16="http://schemas.microsoft.com/office/drawing/2014/main" id="{2D34E0E0-6613-460C-B7CC-C95DB5B75837}"/>
              </a:ext>
            </a:extLst>
          </p:cNvPr>
          <p:cNvSpPr txBox="1"/>
          <p:nvPr/>
        </p:nvSpPr>
        <p:spPr>
          <a:xfrm>
            <a:off x="4121543" y="3580165"/>
            <a:ext cx="2895599" cy="461665"/>
          </a:xfrm>
          <a:prstGeom prst="rect">
            <a:avLst/>
          </a:prstGeom>
          <a:solidFill>
            <a:schemeClr val="accent2"/>
          </a:solidFill>
        </p:spPr>
        <p:txBody>
          <a:bodyPr wrap="square" rtlCol="0">
            <a:spAutoFit/>
          </a:bodyPr>
          <a:lstStyle/>
          <a:p>
            <a:r>
              <a:rPr lang="en-GB" sz="2400" b="1" dirty="0"/>
              <a:t>coffee ground waste</a:t>
            </a:r>
          </a:p>
        </p:txBody>
      </p:sp>
      <p:pic>
        <p:nvPicPr>
          <p:cNvPr id="5" name="Picture 4"/>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4217866" y="4031618"/>
            <a:ext cx="2615539" cy="2232370"/>
          </a:xfrm>
          <a:prstGeom prst="rect">
            <a:avLst/>
          </a:prstGeom>
        </p:spPr>
      </p:pic>
      <p:sp>
        <p:nvSpPr>
          <p:cNvPr id="7" name="Rectangle 6">
            <a:extLst>
              <a:ext uri="{FF2B5EF4-FFF2-40B4-BE49-F238E27FC236}">
                <a16:creationId xmlns:a16="http://schemas.microsoft.com/office/drawing/2014/main" id="{E0791B36-FF50-4061-9575-7EEEDA8B90E6}"/>
              </a:ext>
            </a:extLst>
          </p:cNvPr>
          <p:cNvSpPr/>
          <p:nvPr/>
        </p:nvSpPr>
        <p:spPr>
          <a:xfrm>
            <a:off x="4071192" y="3376134"/>
            <a:ext cx="2941983" cy="29901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4342392" y="4263261"/>
            <a:ext cx="2399582" cy="2062103"/>
          </a:xfrm>
          <a:prstGeom prst="rect">
            <a:avLst/>
          </a:prstGeom>
          <a:noFill/>
        </p:spPr>
        <p:txBody>
          <a:bodyPr wrap="square" rtlCol="0">
            <a:spAutoFit/>
          </a:bodyPr>
          <a:lstStyle/>
          <a:p>
            <a:pPr algn="ctr"/>
            <a:r>
              <a:rPr lang="ru-RU" sz="3200" dirty="0">
                <a:solidFill>
                  <a:schemeClr val="bg1"/>
                </a:solidFill>
              </a:rPr>
              <a:t>От какво са направени тези два предмета</a:t>
            </a:r>
            <a:r>
              <a:rPr lang="de-DE" sz="3200" dirty="0">
                <a:solidFill>
                  <a:schemeClr val="bg1"/>
                </a:solidFill>
              </a:rPr>
              <a:t>?</a:t>
            </a:r>
            <a:endParaRPr lang="en-US" sz="3200" dirty="0">
              <a:solidFill>
                <a:schemeClr val="bg1"/>
              </a:solidFill>
            </a:endParaRPr>
          </a:p>
        </p:txBody>
      </p:sp>
    </p:spTree>
    <p:extLst>
      <p:ext uri="{BB962C8B-B14F-4D97-AF65-F5344CB8AC3E}">
        <p14:creationId xmlns:p14="http://schemas.microsoft.com/office/powerpoint/2010/main" val="39254052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xit" presetSubtype="0" fill="hold" grpId="0" nodeType="clickEffect">
                                  <p:stCondLst>
                                    <p:cond delay="0"/>
                                  </p:stCondLst>
                                  <p:childTnLst>
                                    <p:animEffect transition="out" filter="wipe(down)">
                                      <p:cBhvr>
                                        <p:cTn id="6" dur="180" accel="50000">
                                          <p:stCondLst>
                                            <p:cond delay="1820"/>
                                          </p:stCondLst>
                                        </p:cTn>
                                        <p:tgtEl>
                                          <p:spTgt spid="7"/>
                                        </p:tgtEl>
                                      </p:cBhvr>
                                    </p:animEffect>
                                    <p:anim calcmode="lin" valueType="num">
                                      <p:cBhvr>
                                        <p:cTn id="7" dur="1822" tmFilter="0,0; 0.14,0.31; 0.43,0.73; 0.71,0.91; 1.0,1.0">
                                          <p:stCondLst>
                                            <p:cond delay="0"/>
                                          </p:stCondLst>
                                        </p:cTn>
                                        <p:tgtEl>
                                          <p:spTgt spid="7"/>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7"/>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7"/>
                                        </p:tgtEl>
                                        <p:attrNameLst>
                                          <p:attrName>ppt_y</p:attrName>
                                        </p:attrNameLst>
                                      </p:cBhvr>
                                      <p:tavLst>
                                        <p:tav tm="0">
                                          <p:val>
                                            <p:strVal val="ppt_y"/>
                                          </p:val>
                                        </p:tav>
                                        <p:tav tm="100000">
                                          <p:val>
                                            <p:strVal val="ppt_y+ppt_h"/>
                                          </p:val>
                                        </p:tav>
                                      </p:tavLst>
                                    </p:anim>
                                    <p:animScale>
                                      <p:cBhvr>
                                        <p:cTn id="14" dur="26">
                                          <p:stCondLst>
                                            <p:cond delay="620"/>
                                          </p:stCondLst>
                                        </p:cTn>
                                        <p:tgtEl>
                                          <p:spTgt spid="7"/>
                                        </p:tgtEl>
                                      </p:cBhvr>
                                      <p:to x="100000" y="60000"/>
                                    </p:animScale>
                                    <p:animScale>
                                      <p:cBhvr>
                                        <p:cTn id="15" dur="166" decel="50000">
                                          <p:stCondLst>
                                            <p:cond delay="646"/>
                                          </p:stCondLst>
                                        </p:cTn>
                                        <p:tgtEl>
                                          <p:spTgt spid="7"/>
                                        </p:tgtEl>
                                      </p:cBhvr>
                                      <p:to x="100000" y="100000"/>
                                    </p:animScale>
                                    <p:animScale>
                                      <p:cBhvr>
                                        <p:cTn id="16" dur="26">
                                          <p:stCondLst>
                                            <p:cond delay="1312"/>
                                          </p:stCondLst>
                                        </p:cTn>
                                        <p:tgtEl>
                                          <p:spTgt spid="7"/>
                                        </p:tgtEl>
                                      </p:cBhvr>
                                      <p:to x="100000" y="80000"/>
                                    </p:animScale>
                                    <p:animScale>
                                      <p:cBhvr>
                                        <p:cTn id="17" dur="166" decel="50000">
                                          <p:stCondLst>
                                            <p:cond delay="1338"/>
                                          </p:stCondLst>
                                        </p:cTn>
                                        <p:tgtEl>
                                          <p:spTgt spid="7"/>
                                        </p:tgtEl>
                                      </p:cBhvr>
                                      <p:to x="100000" y="100000"/>
                                    </p:animScale>
                                    <p:animScale>
                                      <p:cBhvr>
                                        <p:cTn id="18" dur="26">
                                          <p:stCondLst>
                                            <p:cond delay="1642"/>
                                          </p:stCondLst>
                                        </p:cTn>
                                        <p:tgtEl>
                                          <p:spTgt spid="7"/>
                                        </p:tgtEl>
                                      </p:cBhvr>
                                      <p:to x="100000" y="90000"/>
                                    </p:animScale>
                                    <p:animScale>
                                      <p:cBhvr>
                                        <p:cTn id="19" dur="166" decel="50000">
                                          <p:stCondLst>
                                            <p:cond delay="1668"/>
                                          </p:stCondLst>
                                        </p:cTn>
                                        <p:tgtEl>
                                          <p:spTgt spid="7"/>
                                        </p:tgtEl>
                                      </p:cBhvr>
                                      <p:to x="100000" y="100000"/>
                                    </p:animScale>
                                    <p:animScale>
                                      <p:cBhvr>
                                        <p:cTn id="20" dur="26">
                                          <p:stCondLst>
                                            <p:cond delay="1808"/>
                                          </p:stCondLst>
                                        </p:cTn>
                                        <p:tgtEl>
                                          <p:spTgt spid="7"/>
                                        </p:tgtEl>
                                      </p:cBhvr>
                                      <p:to x="100000" y="95000"/>
                                    </p:animScale>
                                    <p:animScale>
                                      <p:cBhvr>
                                        <p:cTn id="21" dur="166" decel="50000">
                                          <p:stCondLst>
                                            <p:cond delay="1834"/>
                                          </p:stCondLst>
                                        </p:cTn>
                                        <p:tgtEl>
                                          <p:spTgt spid="7"/>
                                        </p:tgtEl>
                                      </p:cBhvr>
                                      <p:to x="100000" y="100000"/>
                                    </p:animScale>
                                    <p:set>
                                      <p:cBhvr>
                                        <p:cTn id="22"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3144033" y="0"/>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D65089E2-1373-C34D-B297-36013F08ED63}"/>
              </a:ext>
            </a:extLst>
          </p:cNvPr>
          <p:cNvSpPr txBox="1"/>
          <p:nvPr/>
        </p:nvSpPr>
        <p:spPr>
          <a:xfrm>
            <a:off x="3709851" y="511218"/>
            <a:ext cx="7509085" cy="4416594"/>
          </a:xfrm>
          <a:prstGeom prst="rect">
            <a:avLst/>
          </a:prstGeom>
          <a:noFill/>
        </p:spPr>
        <p:txBody>
          <a:bodyPr wrap="square" rtlCol="0" anchor="t">
            <a:spAutoFit/>
          </a:bodyPr>
          <a:lstStyle/>
          <a:p>
            <a:r>
              <a:rPr lang="bg-BG" sz="3400" dirty="0">
                <a:solidFill>
                  <a:schemeClr val="bg1"/>
                </a:solidFill>
                <a:latin typeface="Roboto Medium" panose="02000000000000000000" pitchFamily="2" charset="0"/>
                <a:ea typeface="Roboto Light" panose="02000000000000000000" pitchFamily="2" charset="0"/>
                <a:cs typeface="Arial" panose="020B0604020202020204" pitchFamily="34" charset="0"/>
              </a:rPr>
              <a:t>Схематично описание</a:t>
            </a:r>
            <a:endParaRPr lang="en-GB" sz="3400" dirty="0">
              <a:solidFill>
                <a:schemeClr val="bg1"/>
              </a:solidFill>
              <a:latin typeface="Roboto Medium" panose="02000000000000000000" pitchFamily="2" charset="0"/>
              <a:ea typeface="Roboto Light" panose="02000000000000000000" pitchFamily="2" charset="0"/>
              <a:cs typeface="Arial" panose="020B0604020202020204" pitchFamily="34" charset="0"/>
            </a:endParaRPr>
          </a:p>
          <a:p>
            <a:endParaRPr lang="en-GB" sz="3400" dirty="0">
              <a:solidFill>
                <a:schemeClr val="bg1"/>
              </a:solidFill>
              <a:latin typeface="Roboto Medium" panose="02000000000000000000" pitchFamily="2" charset="0"/>
              <a:ea typeface="Roboto Light" panose="02000000000000000000" pitchFamily="2" charset="0"/>
              <a:cs typeface="Arial" panose="020B0604020202020204" pitchFamily="34" charset="0"/>
            </a:endParaRPr>
          </a:p>
          <a:p>
            <a:pPr marL="457200" indent="-457200">
              <a:buBlip>
                <a:blip r:embed="rId3">
                  <a:extLst>
                    <a:ext uri="{96DAC541-7B7A-43D3-8B79-37D633B846F1}">
                      <asvg:svgBlip xmlns:asvg="http://schemas.microsoft.com/office/drawing/2016/SVG/main" r:embed="rId4"/>
                    </a:ext>
                  </a:extLst>
                </a:blip>
              </a:buBlip>
            </a:pPr>
            <a:r>
              <a:rPr lang="bg-BG" sz="2400" dirty="0">
                <a:latin typeface="Roboto Medium" panose="02000000000000000000" pitchFamily="2" charset="0"/>
                <a:ea typeface="Roboto Light" panose="02000000000000000000" pitchFamily="2" charset="0"/>
                <a:cs typeface="Arial" panose="020B0604020202020204" pitchFamily="34" charset="0"/>
              </a:rPr>
              <a:t>Какво е устойчивост</a:t>
            </a:r>
            <a:r>
              <a:rPr lang="en-GB" sz="2400" dirty="0">
                <a:latin typeface="Roboto Medium" panose="02000000000000000000" pitchFamily="2" charset="0"/>
                <a:ea typeface="Roboto Light" panose="02000000000000000000" pitchFamily="2" charset="0"/>
                <a:cs typeface="Arial" panose="020B0604020202020204" pitchFamily="34" charset="0"/>
              </a:rPr>
              <a:t>? </a:t>
            </a:r>
          </a:p>
          <a:p>
            <a:pPr marL="457200" indent="-457200">
              <a:buBlip>
                <a:blip r:embed="rId3">
                  <a:extLst>
                    <a:ext uri="{96DAC541-7B7A-43D3-8B79-37D633B846F1}">
                      <asvg:svgBlip xmlns:asvg="http://schemas.microsoft.com/office/drawing/2016/SVG/main" r:embed="rId4"/>
                    </a:ext>
                  </a:extLst>
                </a:blip>
              </a:buBlip>
            </a:pPr>
            <a:r>
              <a:rPr lang="bg-BG" sz="2400" dirty="0">
                <a:latin typeface="Roboto Medium" panose="02000000000000000000" pitchFamily="2" charset="0"/>
                <a:ea typeface="Roboto Light" panose="02000000000000000000" pitchFamily="2" charset="0"/>
                <a:cs typeface="Arial" panose="020B0604020202020204" pitchFamily="34" charset="0"/>
              </a:rPr>
              <a:t>Проблемът на устойчивостта</a:t>
            </a:r>
            <a:r>
              <a:rPr lang="en-GB" sz="2400" dirty="0">
                <a:latin typeface="Roboto Medium" panose="02000000000000000000" pitchFamily="2" charset="0"/>
                <a:ea typeface="Roboto Light" panose="02000000000000000000" pitchFamily="2" charset="0"/>
                <a:cs typeface="Arial" panose="020B0604020202020204" pitchFamily="34" charset="0"/>
              </a:rPr>
              <a:t> </a:t>
            </a:r>
          </a:p>
          <a:p>
            <a:pPr marL="457200" indent="-457200">
              <a:buBlip>
                <a:blip r:embed="rId3">
                  <a:extLst>
                    <a:ext uri="{96DAC541-7B7A-43D3-8B79-37D633B846F1}">
                      <asvg:svgBlip xmlns:asvg="http://schemas.microsoft.com/office/drawing/2016/SVG/main" r:embed="rId4"/>
                    </a:ext>
                  </a:extLst>
                </a:blip>
              </a:buBlip>
            </a:pPr>
            <a:r>
              <a:rPr lang="bg-BG" sz="2400" dirty="0">
                <a:latin typeface="Roboto Medium" panose="02000000000000000000" pitchFamily="2" charset="0"/>
                <a:ea typeface="Roboto Light" panose="02000000000000000000" pitchFamily="2" charset="0"/>
                <a:cs typeface="Arial" panose="020B0604020202020204" pitchFamily="34" charset="0"/>
              </a:rPr>
              <a:t>Слаба  срещу Силна устойчивост</a:t>
            </a:r>
            <a:r>
              <a:rPr lang="en-GB" sz="2400" dirty="0">
                <a:latin typeface="Roboto Medium" panose="02000000000000000000" pitchFamily="2" charset="0"/>
                <a:ea typeface="Roboto Light" panose="02000000000000000000" pitchFamily="2" charset="0"/>
                <a:cs typeface="Arial" panose="020B0604020202020204" pitchFamily="34" charset="0"/>
              </a:rPr>
              <a:t> </a:t>
            </a:r>
          </a:p>
          <a:p>
            <a:pPr marL="457200" indent="-457200">
              <a:buBlip>
                <a:blip r:embed="rId3">
                  <a:extLst>
                    <a:ext uri="{96DAC541-7B7A-43D3-8B79-37D633B846F1}">
                      <asvg:svgBlip xmlns:asvg="http://schemas.microsoft.com/office/drawing/2016/SVG/main" r:embed="rId4"/>
                    </a:ext>
                  </a:extLst>
                </a:blip>
              </a:buBlip>
            </a:pPr>
            <a:r>
              <a:rPr lang="bg-BG" sz="2400" dirty="0">
                <a:latin typeface="Roboto Medium" panose="02000000000000000000" pitchFamily="2" charset="0"/>
                <a:ea typeface="Roboto Light" panose="02000000000000000000" pitchFamily="2" charset="0"/>
                <a:cs typeface="Arial" panose="020B0604020202020204" pitchFamily="34" charset="0"/>
              </a:rPr>
              <a:t>Трагедията на общите блага</a:t>
            </a:r>
            <a:r>
              <a:rPr lang="en-GB" sz="2400" dirty="0">
                <a:latin typeface="Roboto Medium" panose="02000000000000000000" pitchFamily="2" charset="0"/>
                <a:ea typeface="Roboto Light" panose="02000000000000000000" pitchFamily="2" charset="0"/>
                <a:cs typeface="Arial" panose="020B0604020202020204" pitchFamily="34" charset="0"/>
              </a:rPr>
              <a:t> </a:t>
            </a:r>
          </a:p>
          <a:p>
            <a:pPr marL="457200" indent="-457200">
              <a:buBlip>
                <a:blip r:embed="rId3">
                  <a:extLst>
                    <a:ext uri="{96DAC541-7B7A-43D3-8B79-37D633B846F1}">
                      <asvg:svgBlip xmlns:asvg="http://schemas.microsoft.com/office/drawing/2016/SVG/main" r:embed="rId4"/>
                    </a:ext>
                  </a:extLst>
                </a:blip>
              </a:buBlip>
            </a:pPr>
            <a:r>
              <a:rPr lang="bg-BG" sz="2400" dirty="0">
                <a:latin typeface="Roboto Medium" panose="02000000000000000000" pitchFamily="2" charset="0"/>
                <a:ea typeface="Roboto Light" panose="02000000000000000000" pitchFamily="2" charset="0"/>
                <a:cs typeface="Arial" panose="020B0604020202020204" pitchFamily="34" charset="0"/>
              </a:rPr>
              <a:t>Бърз тест</a:t>
            </a:r>
            <a:r>
              <a:rPr lang="en-GB" sz="2400" dirty="0">
                <a:latin typeface="Roboto Medium" panose="02000000000000000000" pitchFamily="2" charset="0"/>
                <a:ea typeface="Roboto Light" panose="02000000000000000000" pitchFamily="2" charset="0"/>
                <a:cs typeface="Arial" panose="020B0604020202020204" pitchFamily="34" charset="0"/>
              </a:rPr>
              <a:t> </a:t>
            </a:r>
          </a:p>
          <a:p>
            <a:pPr marL="457200" indent="-457200">
              <a:buBlip>
                <a:blip r:embed="rId3">
                  <a:extLst>
                    <a:ext uri="{96DAC541-7B7A-43D3-8B79-37D633B846F1}">
                      <asvg:svgBlip xmlns:asvg="http://schemas.microsoft.com/office/drawing/2016/SVG/main" r:embed="rId4"/>
                    </a:ext>
                  </a:extLst>
                </a:blip>
              </a:buBlip>
            </a:pPr>
            <a:r>
              <a:rPr lang="ru-RU" sz="2400" dirty="0">
                <a:latin typeface="Roboto Medium" panose="02000000000000000000" pitchFamily="2" charset="0"/>
                <a:ea typeface="Roboto Light" panose="02000000000000000000" pitchFamily="2" charset="0"/>
                <a:cs typeface="Arial" panose="020B0604020202020204" pitchFamily="34" charset="0"/>
              </a:rPr>
              <a:t>Как биоикономиката допринася за устойчивостта</a:t>
            </a:r>
            <a:endParaRPr lang="en-GB" sz="2400" dirty="0">
              <a:latin typeface="Roboto Medium" panose="02000000000000000000" pitchFamily="2" charset="0"/>
              <a:ea typeface="Roboto Light" panose="02000000000000000000" pitchFamily="2" charset="0"/>
              <a:cs typeface="Arial" panose="020B0604020202020204" pitchFamily="34" charset="0"/>
            </a:endParaRPr>
          </a:p>
          <a:p>
            <a:pPr marL="457200" indent="-457200">
              <a:buBlip>
                <a:blip r:embed="rId3">
                  <a:extLst>
                    <a:ext uri="{96DAC541-7B7A-43D3-8B79-37D633B846F1}">
                      <asvg:svgBlip xmlns:asvg="http://schemas.microsoft.com/office/drawing/2016/SVG/main" r:embed="rId4"/>
                    </a:ext>
                  </a:extLst>
                </a:blip>
              </a:buBlip>
            </a:pPr>
            <a:r>
              <a:rPr lang="bg-BG" sz="2400" dirty="0">
                <a:latin typeface="Roboto Medium" panose="02000000000000000000" pitchFamily="2" charset="0"/>
                <a:ea typeface="Roboto Light" panose="02000000000000000000" pitchFamily="2" charset="0"/>
                <a:cs typeface="Arial" panose="020B0604020202020204" pitchFamily="34" charset="0"/>
              </a:rPr>
              <a:t>Екологични граници и биоикономика</a:t>
            </a:r>
            <a:r>
              <a:rPr lang="en-GB" sz="2400" dirty="0">
                <a:latin typeface="Roboto Medium" panose="02000000000000000000" pitchFamily="2" charset="0"/>
                <a:ea typeface="Roboto Light" panose="02000000000000000000" pitchFamily="2" charset="0"/>
                <a:cs typeface="Arial" panose="020B0604020202020204" pitchFamily="34" charset="0"/>
              </a:rPr>
              <a:t>  </a:t>
            </a:r>
          </a:p>
          <a:p>
            <a:pPr marL="457200" indent="-457200">
              <a:buBlip>
                <a:blip r:embed="rId3">
                  <a:extLst>
                    <a:ext uri="{96DAC541-7B7A-43D3-8B79-37D633B846F1}">
                      <asvg:svgBlip xmlns:asvg="http://schemas.microsoft.com/office/drawing/2016/SVG/main" r:embed="rId4"/>
                    </a:ext>
                  </a:extLst>
                </a:blip>
              </a:buBlip>
            </a:pPr>
            <a:r>
              <a:rPr lang="bg-BG" sz="2400" dirty="0">
                <a:latin typeface="Roboto Medium" panose="02000000000000000000" pitchFamily="2" charset="0"/>
                <a:ea typeface="Roboto Light" panose="02000000000000000000" pitchFamily="2" charset="0"/>
                <a:cs typeface="Arial" panose="020B0604020202020204" pitchFamily="34" charset="0"/>
              </a:rPr>
              <a:t>Значението на иновациите</a:t>
            </a:r>
            <a:r>
              <a:rPr lang="en-GB" sz="2400" dirty="0">
                <a:latin typeface="Roboto Medium" panose="02000000000000000000" pitchFamily="2" charset="0"/>
                <a:ea typeface="Roboto Light" panose="02000000000000000000" pitchFamily="2" charset="0"/>
                <a:cs typeface="Arial" panose="020B0604020202020204" pitchFamily="34" charset="0"/>
              </a:rPr>
              <a:t> </a:t>
            </a:r>
            <a:endParaRPr lang="en-GB" sz="2400" dirty="0">
              <a:solidFill>
                <a:schemeClr val="bg1"/>
              </a:solidFill>
              <a:latin typeface="Roboto Light" panose="02000000000000000000" pitchFamily="2" charset="0"/>
              <a:ea typeface="Roboto Light" panose="02000000000000000000" pitchFamily="2" charset="0"/>
              <a:cs typeface="Arial"/>
            </a:endParaRPr>
          </a:p>
          <a:p>
            <a:pPr>
              <a:spcBef>
                <a:spcPts val="600"/>
              </a:spcBef>
            </a:pPr>
            <a:endParaRPr lang="en-GB" sz="16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5"/>
          <a:stretch>
            <a:fillRect/>
          </a:stretch>
        </p:blipFill>
        <p:spPr>
          <a:xfrm>
            <a:off x="194594" y="178329"/>
            <a:ext cx="2069841" cy="1544253"/>
          </a:xfrm>
          <a:prstGeom prst="rect">
            <a:avLst/>
          </a:prstGeom>
        </p:spPr>
      </p:pic>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Tree>
    <p:extLst>
      <p:ext uri="{BB962C8B-B14F-4D97-AF65-F5344CB8AC3E}">
        <p14:creationId xmlns:p14="http://schemas.microsoft.com/office/powerpoint/2010/main" val="2773470665"/>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3144033" y="0"/>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D65089E2-1373-C34D-B297-36013F08ED63}"/>
              </a:ext>
            </a:extLst>
          </p:cNvPr>
          <p:cNvSpPr txBox="1"/>
          <p:nvPr/>
        </p:nvSpPr>
        <p:spPr>
          <a:xfrm>
            <a:off x="3416109" y="339726"/>
            <a:ext cx="7720149" cy="4401205"/>
          </a:xfrm>
          <a:prstGeom prst="rect">
            <a:avLst/>
          </a:prstGeom>
          <a:noFill/>
        </p:spPr>
        <p:txBody>
          <a:bodyPr wrap="square" rtlCol="0" anchor="t">
            <a:spAutoFit/>
          </a:bodyPr>
          <a:lstStyle/>
          <a:p>
            <a:r>
              <a:rPr lang="bg-BG" sz="3400" b="1" dirty="0">
                <a:solidFill>
                  <a:schemeClr val="bg1"/>
                </a:solidFill>
                <a:latin typeface="Roboto Medium" panose="02000000000000000000" pitchFamily="2" charset="0"/>
                <a:ea typeface="Roboto Light" panose="02000000000000000000" pitchFamily="2" charset="0"/>
                <a:cs typeface="Arial" panose="020B0604020202020204" pitchFamily="34" charset="0"/>
              </a:rPr>
              <a:t>Ключови моменти </a:t>
            </a:r>
            <a:r>
              <a:rPr lang="en-GB" sz="3400" b="1" dirty="0">
                <a:solidFill>
                  <a:schemeClr val="bg1"/>
                </a:solidFill>
                <a:latin typeface="Roboto Medium" panose="02000000000000000000" pitchFamily="2" charset="0"/>
                <a:ea typeface="Roboto Light" panose="02000000000000000000" pitchFamily="2" charset="0"/>
                <a:cs typeface="Arial" panose="020B0604020202020204" pitchFamily="34" charset="0"/>
              </a:rPr>
              <a:t>– </a:t>
            </a:r>
            <a:r>
              <a:rPr lang="bg-BG" sz="3400" b="1" dirty="0">
                <a:solidFill>
                  <a:schemeClr val="bg1"/>
                </a:solidFill>
                <a:latin typeface="Roboto Medium" panose="02000000000000000000" pitchFamily="2" charset="0"/>
                <a:ea typeface="Roboto Light" panose="02000000000000000000" pitchFamily="2" charset="0"/>
                <a:cs typeface="Arial" panose="020B0604020202020204" pitchFamily="34" charset="0"/>
              </a:rPr>
              <a:t>Устойчивост</a:t>
            </a:r>
            <a:endParaRPr lang="en-GB" sz="3400" dirty="0">
              <a:solidFill>
                <a:schemeClr val="bg1"/>
              </a:solidFill>
              <a:latin typeface="Roboto Medium" panose="02000000000000000000" pitchFamily="2" charset="0"/>
              <a:ea typeface="Roboto Light" panose="02000000000000000000" pitchFamily="2" charset="0"/>
              <a:cs typeface="Arial" panose="020B0604020202020204" pitchFamily="34" charset="0"/>
            </a:endParaRPr>
          </a:p>
          <a:p>
            <a:endParaRPr lang="en-GB" sz="3400" dirty="0">
              <a:solidFill>
                <a:schemeClr val="bg1"/>
              </a:solidFill>
              <a:latin typeface="Roboto Medium" panose="02000000000000000000" pitchFamily="2" charset="0"/>
              <a:ea typeface="Roboto Light" panose="02000000000000000000" pitchFamily="2" charset="0"/>
              <a:cs typeface="Arial" panose="020B0604020202020204" pitchFamily="34" charset="0"/>
            </a:endParaRPr>
          </a:p>
          <a:p>
            <a:pPr marL="342900" indent="-342900">
              <a:spcBef>
                <a:spcPts val="600"/>
              </a:spcBef>
              <a:buAutoNum type="arabicPeriod"/>
            </a:pPr>
            <a:r>
              <a:rPr lang="en-GB" sz="3200" dirty="0">
                <a:solidFill>
                  <a:schemeClr val="bg1"/>
                </a:solidFill>
                <a:latin typeface="Roboto" panose="02000000000000000000" pitchFamily="2" charset="0"/>
                <a:ea typeface="Roboto" panose="02000000000000000000" pitchFamily="2" charset="0"/>
                <a:cs typeface="Arial" panose="020B0604020202020204" pitchFamily="34" charset="0"/>
              </a:rPr>
              <a:t> </a:t>
            </a:r>
            <a:r>
              <a:rPr lang="ru-RU" sz="3200" dirty="0">
                <a:solidFill>
                  <a:schemeClr val="bg1"/>
                </a:solidFill>
                <a:latin typeface="Roboto" panose="02000000000000000000" pitchFamily="2" charset="0"/>
                <a:ea typeface="Roboto" panose="02000000000000000000" pitchFamily="2" charset="0"/>
                <a:cs typeface="Arial" panose="020B0604020202020204" pitchFamily="34" charset="0"/>
              </a:rPr>
              <a:t>Запазване на ресурсите за бъдещите поколения и социална справедливост</a:t>
            </a:r>
            <a:r>
              <a:rPr lang="en-GB" sz="3200" dirty="0">
                <a:solidFill>
                  <a:schemeClr val="bg1"/>
                </a:solidFill>
                <a:latin typeface="Roboto" panose="02000000000000000000" pitchFamily="2" charset="0"/>
                <a:ea typeface="Roboto" panose="02000000000000000000" pitchFamily="2" charset="0"/>
                <a:cs typeface="Arial" panose="020B0604020202020204" pitchFamily="34" charset="0"/>
              </a:rPr>
              <a:t>! </a:t>
            </a:r>
          </a:p>
          <a:p>
            <a:pPr marL="342900" indent="-342900">
              <a:spcBef>
                <a:spcPts val="600"/>
              </a:spcBef>
              <a:buAutoNum type="arabicPeriod"/>
            </a:pPr>
            <a:r>
              <a:rPr lang="en-GB" sz="3200" dirty="0">
                <a:solidFill>
                  <a:schemeClr val="bg1"/>
                </a:solidFill>
                <a:latin typeface="Roboto" panose="02000000000000000000" pitchFamily="2" charset="0"/>
                <a:ea typeface="Roboto" panose="02000000000000000000" pitchFamily="2" charset="0"/>
                <a:cs typeface="Arial" panose="020B0604020202020204" pitchFamily="34" charset="0"/>
              </a:rPr>
              <a:t> </a:t>
            </a:r>
            <a:r>
              <a:rPr lang="bg-BG" sz="3200" dirty="0">
                <a:solidFill>
                  <a:schemeClr val="bg1"/>
                </a:solidFill>
                <a:latin typeface="Roboto" panose="02000000000000000000" pitchFamily="2" charset="0"/>
                <a:ea typeface="Roboto" panose="02000000000000000000" pitchFamily="2" charset="0"/>
                <a:cs typeface="Arial" panose="020B0604020202020204" pitchFamily="34" charset="0"/>
              </a:rPr>
              <a:t>Много проблеми свързани с въпроса</a:t>
            </a:r>
            <a:r>
              <a:rPr lang="en-GB" sz="3200" dirty="0">
                <a:solidFill>
                  <a:schemeClr val="bg1"/>
                </a:solidFill>
                <a:latin typeface="Roboto" panose="02000000000000000000" pitchFamily="2" charset="0"/>
                <a:ea typeface="Roboto" panose="02000000000000000000" pitchFamily="2" charset="0"/>
                <a:cs typeface="Arial" panose="020B0604020202020204" pitchFamily="34" charset="0"/>
              </a:rPr>
              <a:t>!</a:t>
            </a:r>
          </a:p>
          <a:p>
            <a:pPr marL="342900" indent="-342900">
              <a:spcBef>
                <a:spcPts val="600"/>
              </a:spcBef>
              <a:buAutoNum type="arabicPeriod"/>
            </a:pPr>
            <a:r>
              <a:rPr lang="en-GB" sz="3200" dirty="0">
                <a:solidFill>
                  <a:schemeClr val="bg1"/>
                </a:solidFill>
                <a:latin typeface="Roboto" panose="02000000000000000000" pitchFamily="2" charset="0"/>
                <a:ea typeface="Roboto" panose="02000000000000000000" pitchFamily="2" charset="0"/>
                <a:cs typeface="Arial" panose="020B0604020202020204" pitchFamily="34" charset="0"/>
              </a:rPr>
              <a:t> </a:t>
            </a:r>
            <a:r>
              <a:rPr lang="ru-RU" sz="3200" dirty="0">
                <a:solidFill>
                  <a:schemeClr val="bg1"/>
                </a:solidFill>
                <a:latin typeface="Roboto" panose="02000000000000000000" pitchFamily="2" charset="0"/>
                <a:ea typeface="Roboto" panose="02000000000000000000" pitchFamily="2" charset="0"/>
                <a:cs typeface="Arial" panose="020B0604020202020204" pitchFamily="34" charset="0"/>
              </a:rPr>
              <a:t>Рискът от достигане на екологичните граници</a:t>
            </a:r>
            <a:r>
              <a:rPr lang="en-GB" sz="3200" dirty="0">
                <a:solidFill>
                  <a:schemeClr val="bg1"/>
                </a:solidFill>
                <a:latin typeface="Roboto" panose="02000000000000000000" pitchFamily="2" charset="0"/>
                <a:ea typeface="Roboto" panose="02000000000000000000" pitchFamily="2" charset="0"/>
                <a:cs typeface="Arial" panose="020B0604020202020204" pitchFamily="34" charset="0"/>
              </a:rPr>
              <a:t>!</a:t>
            </a:r>
          </a:p>
          <a:p>
            <a:pPr marL="342900" indent="-342900">
              <a:spcBef>
                <a:spcPts val="600"/>
              </a:spcBef>
              <a:buAutoNum type="arabicPeriod"/>
            </a:pPr>
            <a:r>
              <a:rPr lang="en-GB" sz="3200" dirty="0">
                <a:solidFill>
                  <a:schemeClr val="bg1"/>
                </a:solidFill>
                <a:latin typeface="Roboto" panose="02000000000000000000" pitchFamily="2" charset="0"/>
                <a:ea typeface="Roboto" panose="02000000000000000000" pitchFamily="2" charset="0"/>
                <a:cs typeface="Arial" panose="020B0604020202020204" pitchFamily="34" charset="0"/>
              </a:rPr>
              <a:t> </a:t>
            </a:r>
            <a:r>
              <a:rPr lang="bg-BG" sz="3200" dirty="0">
                <a:solidFill>
                  <a:schemeClr val="bg1"/>
                </a:solidFill>
                <a:latin typeface="Roboto" panose="02000000000000000000" pitchFamily="2" charset="0"/>
                <a:ea typeface="Roboto" panose="02000000000000000000" pitchFamily="2" charset="0"/>
                <a:cs typeface="Arial" panose="020B0604020202020204" pitchFamily="34" charset="0"/>
              </a:rPr>
              <a:t>Иновациите в бъдещето</a:t>
            </a:r>
            <a:r>
              <a:rPr lang="en-GB" sz="3200" dirty="0">
                <a:solidFill>
                  <a:schemeClr val="bg1"/>
                </a:solidFill>
                <a:latin typeface="Roboto" panose="02000000000000000000" pitchFamily="2" charset="0"/>
                <a:ea typeface="Roboto" panose="02000000000000000000" pitchFamily="2" charset="0"/>
                <a:cs typeface="Arial" panose="020B0604020202020204" pitchFamily="34" charset="0"/>
              </a:rPr>
              <a:t>!  </a:t>
            </a: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a:stretch>
            <a:fillRect/>
          </a:stretch>
        </p:blipFill>
        <p:spPr>
          <a:xfrm>
            <a:off x="194594" y="178329"/>
            <a:ext cx="2069841" cy="1544253"/>
          </a:xfrm>
          <a:prstGeom prst="rect">
            <a:avLst/>
          </a:prstGeom>
        </p:spPr>
      </p:pic>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18" name="Picture 17">
            <a:extLst>
              <a:ext uri="{FF2B5EF4-FFF2-40B4-BE49-F238E27FC236}">
                <a16:creationId xmlns:a16="http://schemas.microsoft.com/office/drawing/2014/main" id="{A6FBFB66-6514-4F11-AE91-F955BEB54D1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107349" y="3940416"/>
            <a:ext cx="3084651" cy="3084651"/>
          </a:xfrm>
          <a:prstGeom prst="rect">
            <a:avLst/>
          </a:prstGeom>
        </p:spPr>
      </p:pic>
      <p:sp>
        <p:nvSpPr>
          <p:cNvPr id="19" name="TextBox 18">
            <a:extLst>
              <a:ext uri="{FF2B5EF4-FFF2-40B4-BE49-F238E27FC236}">
                <a16:creationId xmlns:a16="http://schemas.microsoft.com/office/drawing/2014/main" id="{63CF903A-9539-4471-AFA6-DCC501BC24DF}"/>
              </a:ext>
            </a:extLst>
          </p:cNvPr>
          <p:cNvSpPr txBox="1"/>
          <p:nvPr/>
        </p:nvSpPr>
        <p:spPr>
          <a:xfrm>
            <a:off x="9107349" y="6794235"/>
            <a:ext cx="4915816" cy="230832"/>
          </a:xfrm>
          <a:prstGeom prst="rect">
            <a:avLst/>
          </a:prstGeom>
          <a:noFill/>
        </p:spPr>
        <p:txBody>
          <a:bodyPr wrap="square" rtlCol="0">
            <a:spAutoFit/>
          </a:bodyPr>
          <a:lstStyle/>
          <a:p>
            <a:r>
              <a:rPr lang="en-GB" sz="900" dirty="0">
                <a:hlinkClick r:id="rId5" tooltip="http://www.widerembraces.org/"/>
              </a:rPr>
              <a:t>This Photo</a:t>
            </a:r>
            <a:r>
              <a:rPr lang="en-GB" sz="900" dirty="0"/>
              <a:t> by Unknown Author is licensed under </a:t>
            </a:r>
            <a:r>
              <a:rPr lang="en-GB" sz="900" dirty="0">
                <a:hlinkClick r:id="rId6" tooltip="https://creativecommons.org/licenses/by-nc-sa/3.0/"/>
              </a:rPr>
              <a:t>CC BY-SA-NC</a:t>
            </a:r>
            <a:endParaRPr lang="en-GB" sz="900" dirty="0"/>
          </a:p>
        </p:txBody>
      </p:sp>
    </p:spTree>
    <p:extLst>
      <p:ext uri="{BB962C8B-B14F-4D97-AF65-F5344CB8AC3E}">
        <p14:creationId xmlns:p14="http://schemas.microsoft.com/office/powerpoint/2010/main" val="14788790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 calcmode="lin" valueType="num">
                                      <p:cBhvr additive="base">
                                        <p:cTn id="31"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2963806" y="7524"/>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a:stretch>
            <a:fillRect/>
          </a:stretch>
        </p:blipFill>
        <p:spPr>
          <a:xfrm>
            <a:off x="194594" y="178329"/>
            <a:ext cx="2069841" cy="1544253"/>
          </a:xfrm>
          <a:prstGeom prst="rect">
            <a:avLst/>
          </a:prstGeom>
        </p:spPr>
      </p:pic>
      <p:sp>
        <p:nvSpPr>
          <p:cNvPr id="3" name="Textfeld 2">
            <a:extLst>
              <a:ext uri="{FF2B5EF4-FFF2-40B4-BE49-F238E27FC236}">
                <a16:creationId xmlns:a16="http://schemas.microsoft.com/office/drawing/2014/main" id="{6C3DD885-330E-6B46-BABD-B7F8FC9924B9}"/>
              </a:ext>
            </a:extLst>
          </p:cNvPr>
          <p:cNvSpPr txBox="1"/>
          <p:nvPr/>
        </p:nvSpPr>
        <p:spPr>
          <a:xfrm>
            <a:off x="3995132" y="6332474"/>
            <a:ext cx="4013200" cy="307777"/>
          </a:xfrm>
          <a:prstGeom prst="rect">
            <a:avLst/>
          </a:prstGeom>
          <a:noFill/>
        </p:spPr>
        <p:txBody>
          <a:bodyPr wrap="square" rtlCol="0" anchor="b">
            <a:spAutoFit/>
          </a:bodyPr>
          <a:lstStyle/>
          <a:p>
            <a:r>
              <a:rPr lang="bg-BG" sz="1400" dirty="0">
                <a:solidFill>
                  <a:schemeClr val="bg1"/>
                </a:solidFill>
                <a:latin typeface="Roboto" panose="02000000000000000000" pitchFamily="2" charset="0"/>
                <a:ea typeface="Roboto" panose="02000000000000000000" pitchFamily="2" charset="0"/>
                <a:cs typeface="Arial" panose="020B0604020202020204" pitchFamily="34" charset="0"/>
              </a:rPr>
              <a:t>Име на лектора</a:t>
            </a:r>
            <a:endParaRPr lang="en-GB" sz="14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4"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2944723" y="3760717"/>
            <a:ext cx="9052682" cy="2342748"/>
          </a:xfrm>
          <a:prstGeom prst="rect">
            <a:avLst/>
          </a:prstGeom>
        </p:spPr>
      </p:pic>
      <p:sp>
        <p:nvSpPr>
          <p:cNvPr id="2" name="TextBox 1">
            <a:extLst>
              <a:ext uri="{FF2B5EF4-FFF2-40B4-BE49-F238E27FC236}">
                <a16:creationId xmlns:a16="http://schemas.microsoft.com/office/drawing/2014/main" id="{81D90501-FD6D-4E51-93F1-27B8FAB6BBCA}"/>
              </a:ext>
            </a:extLst>
          </p:cNvPr>
          <p:cNvSpPr txBox="1"/>
          <p:nvPr/>
        </p:nvSpPr>
        <p:spPr>
          <a:xfrm>
            <a:off x="4342512" y="1172473"/>
            <a:ext cx="6257103" cy="707886"/>
          </a:xfrm>
          <a:prstGeom prst="rect">
            <a:avLst/>
          </a:prstGeom>
          <a:noFill/>
        </p:spPr>
        <p:txBody>
          <a:bodyPr wrap="square" rtlCol="0">
            <a:spAutoFit/>
          </a:bodyPr>
          <a:lstStyle/>
          <a:p>
            <a:r>
              <a:rPr lang="bg-BG" sz="4000" b="1" dirty="0">
                <a:solidFill>
                  <a:srgbClr val="FFED00"/>
                </a:solidFill>
              </a:rPr>
              <a:t>Въпроси и дискусия</a:t>
            </a:r>
            <a:endParaRPr lang="en-GB" sz="4000" b="1" dirty="0">
              <a:solidFill>
                <a:srgbClr val="FFED00"/>
              </a:solidFill>
            </a:endParaRPr>
          </a:p>
        </p:txBody>
      </p:sp>
    </p:spTree>
    <p:extLst>
      <p:ext uri="{BB962C8B-B14F-4D97-AF65-F5344CB8AC3E}">
        <p14:creationId xmlns:p14="http://schemas.microsoft.com/office/powerpoint/2010/main" val="5985507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6">
            <a:extLst>
              <a:ext uri="{FF2B5EF4-FFF2-40B4-BE49-F238E27FC236}">
                <a16:creationId xmlns:a16="http://schemas.microsoft.com/office/drawing/2014/main" id="{DDAAA71E-0CB2-9B41-8F64-966BFF99CF67}"/>
              </a:ext>
            </a:extLst>
          </p:cNvPr>
          <p:cNvPicPr>
            <a:picLocks noChangeAspect="1"/>
          </p:cNvPicPr>
          <p:nvPr/>
        </p:nvPicPr>
        <p:blipFill>
          <a:blip r:embed="rId3"/>
          <a:stretch>
            <a:fillRect/>
          </a:stretch>
        </p:blipFill>
        <p:spPr>
          <a:xfrm>
            <a:off x="237815" y="144877"/>
            <a:ext cx="1552381" cy="1158190"/>
          </a:xfrm>
          <a:prstGeom prst="rect">
            <a:avLst/>
          </a:prstGeom>
        </p:spPr>
      </p:pic>
      <p:pic>
        <p:nvPicPr>
          <p:cNvPr id="12"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2111336" y="1"/>
            <a:ext cx="8556664" cy="1757061"/>
          </a:xfrm>
          <a:prstGeom prst="rect">
            <a:avLst/>
          </a:prstGeom>
        </p:spPr>
      </p:pic>
      <p:sp>
        <p:nvSpPr>
          <p:cNvPr id="13" name="Rectangle 12"/>
          <p:cNvSpPr/>
          <p:nvPr/>
        </p:nvSpPr>
        <p:spPr>
          <a:xfrm>
            <a:off x="394855" y="1638772"/>
            <a:ext cx="11492345" cy="1015663"/>
          </a:xfrm>
          <a:prstGeom prst="rect">
            <a:avLst/>
          </a:prstGeom>
        </p:spPr>
        <p:txBody>
          <a:bodyPr wrap="square">
            <a:spAutoFit/>
          </a:bodyPr>
          <a:lstStyle/>
          <a:p>
            <a:pPr algn="ctr"/>
            <a:r>
              <a:rPr lang="ru-RU" sz="2400" b="1" dirty="0">
                <a:solidFill>
                  <a:schemeClr val="accent6">
                    <a:lumMod val="50000"/>
                  </a:schemeClr>
                </a:solidFill>
              </a:rPr>
              <a:t>Тези образователни материали са разработени като част от проекта BE-Rural</a:t>
            </a:r>
            <a:r>
              <a:rPr lang="en-US" sz="2400" b="1" dirty="0">
                <a:solidFill>
                  <a:schemeClr val="accent3">
                    <a:lumMod val="75000"/>
                  </a:schemeClr>
                </a:solidFill>
              </a:rPr>
              <a:t> </a:t>
            </a:r>
            <a:endParaRPr lang="en-US" sz="2000" dirty="0">
              <a:solidFill>
                <a:schemeClr val="accent3">
                  <a:lumMod val="75000"/>
                </a:schemeClr>
              </a:solidFill>
            </a:endParaRPr>
          </a:p>
          <a:p>
            <a:pPr algn="ctr"/>
            <a:r>
              <a:rPr lang="ru-RU" dirty="0">
                <a:solidFill>
                  <a:schemeClr val="accent3">
                    <a:lumMod val="75000"/>
                  </a:schemeClr>
                </a:solidFill>
              </a:rPr>
              <a:t>Био-базирани стратегии и пътни карти за засилено селскостопанско и регионално развитие в ЕС (април 2019 г - март 2022 г)</a:t>
            </a:r>
            <a:endParaRPr lang="en-US" dirty="0">
              <a:solidFill>
                <a:schemeClr val="accent3">
                  <a:lumMod val="75000"/>
                </a:schemeClr>
              </a:solidFill>
            </a:endParaRPr>
          </a:p>
        </p:txBody>
      </p:sp>
      <p:sp>
        <p:nvSpPr>
          <p:cNvPr id="14" name="Textfeld 9">
            <a:extLst>
              <a:ext uri="{FF2B5EF4-FFF2-40B4-BE49-F238E27FC236}">
                <a16:creationId xmlns:a16="http://schemas.microsoft.com/office/drawing/2014/main" id="{8DA0CED4-49C8-2449-95D6-706ECBA6F632}"/>
              </a:ext>
            </a:extLst>
          </p:cNvPr>
          <p:cNvSpPr txBox="1"/>
          <p:nvPr/>
        </p:nvSpPr>
        <p:spPr>
          <a:xfrm>
            <a:off x="700095" y="2839649"/>
            <a:ext cx="3698278" cy="3354765"/>
          </a:xfrm>
          <a:prstGeom prst="rect">
            <a:avLst/>
          </a:prstGeom>
          <a:noFill/>
        </p:spPr>
        <p:txBody>
          <a:bodyPr wrap="square" rtlCol="0" anchor="t">
            <a:spAutoFit/>
          </a:bodyPr>
          <a:lstStyle/>
          <a:p>
            <a:pPr algn="just">
              <a:spcAft>
                <a:spcPts val="1800"/>
              </a:spcAft>
            </a:pPr>
            <a:r>
              <a:rPr lang="en-GB" sz="2400" b="1" dirty="0">
                <a:solidFill>
                  <a:srgbClr val="AE0917"/>
                </a:solidFill>
                <a:ea typeface="Roboto" panose="02000000000000000000" pitchFamily="2" charset="0"/>
                <a:cs typeface="Arial" panose="020B0604020202020204" pitchFamily="34" charset="0"/>
              </a:rPr>
              <a:t>BE-Rural </a:t>
            </a:r>
            <a:r>
              <a:rPr lang="bg-BG" sz="2400" b="1" dirty="0">
                <a:solidFill>
                  <a:srgbClr val="AE0917"/>
                </a:solidFill>
                <a:ea typeface="Roboto" panose="02000000000000000000" pitchFamily="2" charset="0"/>
                <a:cs typeface="Arial" panose="020B0604020202020204" pitchFamily="34" charset="0"/>
              </a:rPr>
              <a:t>подпомага</a:t>
            </a:r>
            <a:r>
              <a:rPr lang="en-GB" sz="2400" b="1" dirty="0">
                <a:solidFill>
                  <a:srgbClr val="AE0917"/>
                </a:solidFill>
                <a:ea typeface="Roboto" panose="02000000000000000000" pitchFamily="2" charset="0"/>
                <a:cs typeface="Arial" panose="020B0604020202020204" pitchFamily="34" charset="0"/>
              </a:rPr>
              <a:t> </a:t>
            </a:r>
          </a:p>
          <a:p>
            <a:pPr algn="just">
              <a:spcAft>
                <a:spcPts val="1800"/>
              </a:spcAft>
            </a:pPr>
            <a:r>
              <a:rPr lang="en-US" sz="1400" dirty="0">
                <a:ea typeface="Roboto" panose="02000000000000000000" pitchFamily="2" charset="0"/>
                <a:cs typeface="Arial" panose="020B0604020202020204" pitchFamily="34" charset="0"/>
              </a:rPr>
              <a:t>… </a:t>
            </a:r>
            <a:r>
              <a:rPr lang="ru-RU" sz="1400" dirty="0">
                <a:ea typeface="Roboto" panose="02000000000000000000" pitchFamily="2" charset="0"/>
                <a:cs typeface="Arial" panose="020B0604020202020204" pitchFamily="34" charset="0"/>
              </a:rPr>
              <a:t>регионални заинтересовани страни в пет държави </a:t>
            </a:r>
            <a:r>
              <a:rPr lang="en-US" sz="1400" dirty="0">
                <a:ea typeface="Roboto" panose="02000000000000000000" pitchFamily="2" charset="0"/>
                <a:cs typeface="Arial" panose="020B0604020202020204" pitchFamily="34" charset="0"/>
              </a:rPr>
              <a:t>:</a:t>
            </a:r>
          </a:p>
          <a:p>
            <a:pPr marL="214313" indent="-214313" algn="just">
              <a:spcAft>
                <a:spcPts val="1800"/>
              </a:spcAft>
              <a:buFont typeface="Arial" panose="020B0604020202020204" pitchFamily="34" charset="0"/>
              <a:buChar char="•"/>
            </a:pPr>
            <a:r>
              <a:rPr lang="bg-BG" sz="1400" dirty="0">
                <a:ea typeface="Roboto" panose="02000000000000000000" pitchFamily="2" charset="0"/>
                <a:cs typeface="Arial" panose="020B0604020202020204" pitchFamily="34" charset="0"/>
              </a:rPr>
              <a:t>Латвия</a:t>
            </a:r>
            <a:r>
              <a:rPr lang="en-GB" sz="1400" dirty="0">
                <a:ea typeface="Roboto" panose="02000000000000000000" pitchFamily="2" charset="0"/>
                <a:cs typeface="Arial" panose="020B0604020202020204" pitchFamily="34" charset="0"/>
              </a:rPr>
              <a:t>: </a:t>
            </a:r>
            <a:r>
              <a:rPr lang="bg-BG" sz="1400" dirty="0" err="1">
                <a:ea typeface="Roboto" panose="02000000000000000000" pitchFamily="2" charset="0"/>
                <a:cs typeface="Arial" panose="020B0604020202020204" pitchFamily="34" charset="0"/>
              </a:rPr>
              <a:t>Видземе</a:t>
            </a:r>
            <a:r>
              <a:rPr lang="bg-BG" sz="1400" dirty="0">
                <a:ea typeface="Roboto" panose="02000000000000000000" pitchFamily="2" charset="0"/>
                <a:cs typeface="Arial" panose="020B0604020202020204" pitchFamily="34" charset="0"/>
              </a:rPr>
              <a:t> и </a:t>
            </a:r>
            <a:r>
              <a:rPr lang="bg-BG" sz="1400" dirty="0" err="1">
                <a:ea typeface="Roboto" panose="02000000000000000000" pitchFamily="2" charset="0"/>
                <a:cs typeface="Arial" panose="020B0604020202020204" pitchFamily="34" charset="0"/>
              </a:rPr>
              <a:t>Курземе</a:t>
            </a:r>
            <a:endParaRPr lang="en-GB" sz="1400" dirty="0">
              <a:ea typeface="Roboto" panose="02000000000000000000" pitchFamily="2" charset="0"/>
              <a:cs typeface="Arial" panose="020B0604020202020204" pitchFamily="34" charset="0"/>
            </a:endParaRPr>
          </a:p>
          <a:p>
            <a:pPr marL="214313" indent="-214313" algn="just">
              <a:spcAft>
                <a:spcPts val="1800"/>
              </a:spcAft>
              <a:buFont typeface="Arial" panose="020B0604020202020204" pitchFamily="34" charset="0"/>
              <a:buChar char="•"/>
            </a:pPr>
            <a:r>
              <a:rPr lang="bg-BG" sz="1400" dirty="0">
                <a:ea typeface="Roboto" panose="02000000000000000000" pitchFamily="2" charset="0"/>
                <a:cs typeface="Arial" panose="020B0604020202020204" pitchFamily="34" charset="0"/>
              </a:rPr>
              <a:t>Полша</a:t>
            </a:r>
            <a:r>
              <a:rPr lang="en-GB" sz="1400" dirty="0">
                <a:ea typeface="Roboto" panose="02000000000000000000" pitchFamily="2" charset="0"/>
                <a:cs typeface="Arial" panose="020B0604020202020204" pitchFamily="34" charset="0"/>
              </a:rPr>
              <a:t>: </a:t>
            </a:r>
            <a:r>
              <a:rPr lang="bg-BG" sz="1400" dirty="0">
                <a:ea typeface="Roboto" panose="02000000000000000000" pitchFamily="2" charset="0"/>
                <a:cs typeface="Arial" panose="020B0604020202020204" pitchFamily="34" charset="0"/>
              </a:rPr>
              <a:t>Лагуни Шчечин и Висла</a:t>
            </a:r>
            <a:endParaRPr lang="en-GB" sz="1400" dirty="0">
              <a:ea typeface="Roboto" panose="02000000000000000000" pitchFamily="2" charset="0"/>
              <a:cs typeface="Arial" panose="020B0604020202020204" pitchFamily="34" charset="0"/>
            </a:endParaRPr>
          </a:p>
          <a:p>
            <a:pPr marL="214313" indent="-214313" algn="just">
              <a:spcAft>
                <a:spcPts val="1800"/>
              </a:spcAft>
              <a:buFont typeface="Arial" panose="020B0604020202020204" pitchFamily="34" charset="0"/>
              <a:buChar char="•"/>
            </a:pPr>
            <a:r>
              <a:rPr lang="bg-BG" sz="1400" dirty="0">
                <a:ea typeface="Roboto" panose="02000000000000000000" pitchFamily="2" charset="0"/>
                <a:cs typeface="Arial" panose="020B0604020202020204" pitchFamily="34" charset="0"/>
              </a:rPr>
              <a:t>Румъния</a:t>
            </a:r>
            <a:r>
              <a:rPr lang="en-GB" sz="1400" dirty="0">
                <a:ea typeface="Roboto" panose="02000000000000000000" pitchFamily="2" charset="0"/>
                <a:cs typeface="Arial" panose="020B0604020202020204" pitchFamily="34" charset="0"/>
              </a:rPr>
              <a:t>: </a:t>
            </a:r>
            <a:r>
              <a:rPr lang="bg-BG" sz="1400" dirty="0" err="1">
                <a:ea typeface="Roboto" panose="02000000000000000000" pitchFamily="2" charset="0"/>
                <a:cs typeface="Arial" panose="020B0604020202020204" pitchFamily="34" charset="0"/>
              </a:rPr>
              <a:t>Ковасна</a:t>
            </a:r>
            <a:endParaRPr lang="en-GB" sz="1400" dirty="0">
              <a:ea typeface="Roboto" panose="02000000000000000000" pitchFamily="2" charset="0"/>
              <a:cs typeface="Arial" panose="020B0604020202020204" pitchFamily="34" charset="0"/>
            </a:endParaRPr>
          </a:p>
          <a:p>
            <a:pPr marL="214313" indent="-214313" algn="just">
              <a:spcAft>
                <a:spcPts val="1800"/>
              </a:spcAft>
              <a:buFont typeface="Arial" panose="020B0604020202020204" pitchFamily="34" charset="0"/>
              <a:buChar char="•"/>
            </a:pPr>
            <a:r>
              <a:rPr lang="bg-BG" sz="1400" dirty="0">
                <a:ea typeface="Roboto" panose="02000000000000000000" pitchFamily="2" charset="0"/>
                <a:cs typeface="Arial" panose="020B0604020202020204" pitchFamily="34" charset="0"/>
              </a:rPr>
              <a:t>България</a:t>
            </a:r>
            <a:r>
              <a:rPr lang="en-GB" sz="1400" dirty="0">
                <a:ea typeface="Roboto" panose="02000000000000000000" pitchFamily="2" charset="0"/>
                <a:cs typeface="Arial" panose="020B0604020202020204" pitchFamily="34" charset="0"/>
              </a:rPr>
              <a:t>: </a:t>
            </a:r>
            <a:r>
              <a:rPr lang="bg-BG" sz="1400" dirty="0">
                <a:ea typeface="Roboto" panose="02000000000000000000" pitchFamily="2" charset="0"/>
                <a:cs typeface="Arial" panose="020B0604020202020204" pitchFamily="34" charset="0"/>
              </a:rPr>
              <a:t>Стара Загора</a:t>
            </a:r>
            <a:endParaRPr lang="en-GB" sz="1400" dirty="0">
              <a:ea typeface="Roboto" panose="02000000000000000000" pitchFamily="2" charset="0"/>
              <a:cs typeface="Arial" panose="020B0604020202020204" pitchFamily="34" charset="0"/>
            </a:endParaRPr>
          </a:p>
          <a:p>
            <a:pPr marL="214313" indent="-214313" algn="just">
              <a:spcAft>
                <a:spcPts val="1800"/>
              </a:spcAft>
              <a:buFont typeface="Arial" panose="020B0604020202020204" pitchFamily="34" charset="0"/>
              <a:buChar char="•"/>
            </a:pPr>
            <a:r>
              <a:rPr lang="bg-BG" sz="1400" dirty="0">
                <a:ea typeface="Roboto" panose="02000000000000000000" pitchFamily="2" charset="0"/>
                <a:cs typeface="Arial" panose="020B0604020202020204" pitchFamily="34" charset="0"/>
              </a:rPr>
              <a:t>Северна Македония</a:t>
            </a:r>
            <a:r>
              <a:rPr lang="en-GB" sz="1400" dirty="0">
                <a:ea typeface="Roboto" panose="02000000000000000000" pitchFamily="2" charset="0"/>
                <a:cs typeface="Arial" panose="020B0604020202020204" pitchFamily="34" charset="0"/>
              </a:rPr>
              <a:t>: </a:t>
            </a:r>
            <a:r>
              <a:rPr lang="bg-BG" sz="1400">
                <a:ea typeface="Roboto" panose="02000000000000000000" pitchFamily="2" charset="0"/>
                <a:cs typeface="Arial" panose="020B0604020202020204" pitchFamily="34" charset="0"/>
              </a:rPr>
              <a:t>Струмица</a:t>
            </a:r>
            <a:endParaRPr lang="en-GB" sz="1400" dirty="0">
              <a:ea typeface="Roboto" panose="02000000000000000000" pitchFamily="2" charset="0"/>
              <a:cs typeface="Arial" panose="020B0604020202020204" pitchFamily="34" charset="0"/>
            </a:endParaRPr>
          </a:p>
        </p:txBody>
      </p:sp>
      <p:sp>
        <p:nvSpPr>
          <p:cNvPr id="16" name="TextBox 15"/>
          <p:cNvSpPr txBox="1"/>
          <p:nvPr/>
        </p:nvSpPr>
        <p:spPr>
          <a:xfrm>
            <a:off x="136347" y="1317491"/>
            <a:ext cx="1974989" cy="584775"/>
          </a:xfrm>
          <a:prstGeom prst="rect">
            <a:avLst/>
          </a:prstGeom>
          <a:noFill/>
        </p:spPr>
        <p:txBody>
          <a:bodyPr wrap="square" rtlCol="0">
            <a:spAutoFit/>
          </a:bodyPr>
          <a:lstStyle/>
          <a:p>
            <a:r>
              <a:rPr lang="en-US" sz="1600" dirty="0">
                <a:solidFill>
                  <a:schemeClr val="accent3">
                    <a:lumMod val="75000"/>
                  </a:schemeClr>
                </a:solidFill>
              </a:rPr>
              <a:t>https://be-</a:t>
            </a:r>
            <a:r>
              <a:rPr lang="en-US" sz="1600" dirty="0" err="1">
                <a:solidFill>
                  <a:schemeClr val="accent3">
                    <a:lumMod val="75000"/>
                  </a:schemeClr>
                </a:solidFill>
              </a:rPr>
              <a:t>rural.eu</a:t>
            </a:r>
            <a:r>
              <a:rPr lang="en-US" sz="1600" dirty="0">
                <a:solidFill>
                  <a:schemeClr val="accent3">
                    <a:lumMod val="75000"/>
                  </a:schemeClr>
                </a:solidFill>
              </a:rPr>
              <a:t> </a:t>
            </a:r>
          </a:p>
          <a:p>
            <a:endParaRPr lang="en-US" sz="1600" dirty="0">
              <a:solidFill>
                <a:schemeClr val="accent3">
                  <a:lumMod val="75000"/>
                </a:schemeClr>
              </a:solidFill>
            </a:endParaRPr>
          </a:p>
        </p:txBody>
      </p:sp>
      <p:sp>
        <p:nvSpPr>
          <p:cNvPr id="17" name="Rectangle 16"/>
          <p:cNvSpPr/>
          <p:nvPr/>
        </p:nvSpPr>
        <p:spPr>
          <a:xfrm>
            <a:off x="8208708" y="3224734"/>
            <a:ext cx="3353416" cy="2554545"/>
          </a:xfrm>
          <a:prstGeom prst="rect">
            <a:avLst/>
          </a:prstGeom>
        </p:spPr>
        <p:txBody>
          <a:bodyPr wrap="square">
            <a:spAutoFit/>
          </a:bodyPr>
          <a:lstStyle/>
          <a:p>
            <a:pPr marL="7144" algn="ctr"/>
            <a:r>
              <a:rPr lang="ru-RU" sz="2000" dirty="0">
                <a:solidFill>
                  <a:schemeClr val="accent6">
                    <a:lumMod val="50000"/>
                  </a:schemeClr>
                </a:solidFill>
                <a:ea typeface="Roboto Light" panose="02000000000000000000" pitchFamily="2" charset="0"/>
                <a:cs typeface="Arial" panose="020B0604020202020204" pitchFamily="34" charset="0"/>
              </a:rPr>
              <a:t>Целта на BE-Rural е да реализира потенциала на регионалните био-базирани икономики, като подкрепи съответните участници в съвместното разработване на стратегии и пътни карти за биоикономиката </a:t>
            </a:r>
            <a:r>
              <a:rPr lang="en-GB" sz="2000" dirty="0">
                <a:solidFill>
                  <a:schemeClr val="accent6">
                    <a:lumMod val="50000"/>
                  </a:schemeClr>
                </a:solidFill>
                <a:ea typeface="Roboto Light" panose="02000000000000000000" pitchFamily="2" charset="0"/>
                <a:cs typeface="Arial" panose="020B0604020202020204" pitchFamily="34" charset="0"/>
              </a:rPr>
              <a:t> </a:t>
            </a:r>
          </a:p>
        </p:txBody>
      </p:sp>
      <p:sp>
        <p:nvSpPr>
          <p:cNvPr id="2" name="Rectangle 1"/>
          <p:cNvSpPr/>
          <p:nvPr/>
        </p:nvSpPr>
        <p:spPr>
          <a:xfrm>
            <a:off x="700095" y="6177689"/>
            <a:ext cx="3943002" cy="369332"/>
          </a:xfrm>
          <a:prstGeom prst="rect">
            <a:avLst/>
          </a:prstGeom>
        </p:spPr>
        <p:txBody>
          <a:bodyPr wrap="none">
            <a:spAutoFit/>
          </a:bodyPr>
          <a:lstStyle/>
          <a:p>
            <a:r>
              <a:rPr lang="en-US" dirty="0">
                <a:hlinkClick r:id="rId5"/>
              </a:rPr>
              <a:t>https://be-rural.eu/innovation-regions/</a:t>
            </a:r>
            <a:r>
              <a:rPr lang="en-US" dirty="0"/>
              <a:t> </a:t>
            </a:r>
          </a:p>
        </p:txBody>
      </p:sp>
      <p:pic>
        <p:nvPicPr>
          <p:cNvPr id="24" name="Picture 23"/>
          <p:cNvPicPr/>
          <p:nvPr/>
        </p:nvPicPr>
        <p:blipFill>
          <a:blip r:embed="rId6"/>
          <a:stretch>
            <a:fillRect/>
          </a:stretch>
        </p:blipFill>
        <p:spPr>
          <a:xfrm>
            <a:off x="4901605" y="2640930"/>
            <a:ext cx="3048595" cy="4039270"/>
          </a:xfrm>
          <a:prstGeom prst="rect">
            <a:avLst/>
          </a:prstGeom>
        </p:spPr>
      </p:pic>
      <p:pic>
        <p:nvPicPr>
          <p:cNvPr id="25" name="Picture 24">
            <a:extLst>
              <a:ext uri="{FF2B5EF4-FFF2-40B4-BE49-F238E27FC236}">
                <a16:creationId xmlns:a16="http://schemas.microsoft.com/office/drawing/2014/main" id="{58C09213-F965-480D-9E15-75FEE2BFFB99}"/>
              </a:ext>
            </a:extLst>
          </p:cNvPr>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21225" y="3936635"/>
            <a:ext cx="197098" cy="278784"/>
          </a:xfrm>
          <a:prstGeom prst="rect">
            <a:avLst/>
          </a:prstGeom>
          <a:noFill/>
        </p:spPr>
      </p:pic>
      <p:pic>
        <p:nvPicPr>
          <p:cNvPr id="26" name="Picture 25">
            <a:extLst>
              <a:ext uri="{FF2B5EF4-FFF2-40B4-BE49-F238E27FC236}">
                <a16:creationId xmlns:a16="http://schemas.microsoft.com/office/drawing/2014/main" id="{A5BE3F12-036D-4F58-8779-288AC305FAFC}"/>
              </a:ext>
            </a:extLst>
          </p:cNvPr>
          <p:cNvPicPr/>
          <p:nvPr/>
        </p:nvPicPr>
        <p:blipFill>
          <a:blip r:embed="rId8">
            <a:clrChange>
              <a:clrFrom>
                <a:srgbClr val="FFFFFF"/>
              </a:clrFrom>
              <a:clrTo>
                <a:srgbClr val="FFFFFF">
                  <a:alpha val="0"/>
                </a:srgbClr>
              </a:clrTo>
            </a:clrChange>
          </a:blip>
          <a:stretch>
            <a:fillRect/>
          </a:stretch>
        </p:blipFill>
        <p:spPr>
          <a:xfrm>
            <a:off x="5219902" y="6451813"/>
            <a:ext cx="518747" cy="190416"/>
          </a:xfrm>
          <a:prstGeom prst="rect">
            <a:avLst/>
          </a:prstGeom>
        </p:spPr>
      </p:pic>
    </p:spTree>
    <p:extLst>
      <p:ext uri="{BB962C8B-B14F-4D97-AF65-F5344CB8AC3E}">
        <p14:creationId xmlns:p14="http://schemas.microsoft.com/office/powerpoint/2010/main" val="106910231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2922" y="1527544"/>
            <a:ext cx="11125896" cy="4401205"/>
          </a:xfrm>
          <a:prstGeom prst="rect">
            <a:avLst/>
          </a:prstGeom>
          <a:noFill/>
        </p:spPr>
        <p:txBody>
          <a:bodyPr wrap="square" rtlCol="0" anchor="t">
            <a:spAutoFit/>
          </a:bodyPr>
          <a:lstStyle/>
          <a:p>
            <a:pPr algn="ctr">
              <a:spcAft>
                <a:spcPts val="2400"/>
              </a:spcAft>
            </a:pPr>
            <a:r>
              <a:rPr lang="bg-BG" sz="4400" b="1" dirty="0">
                <a:solidFill>
                  <a:srgbClr val="AE0917"/>
                </a:solidFill>
                <a:latin typeface="Roboto" panose="02000000000000000000" pitchFamily="2" charset="0"/>
                <a:ea typeface="Roboto" panose="02000000000000000000" pitchFamily="2" charset="0"/>
                <a:cs typeface="Arial" panose="020B0604020202020204" pitchFamily="34" charset="0"/>
              </a:rPr>
              <a:t>Какво е устойчивост</a:t>
            </a:r>
            <a:r>
              <a:rPr lang="en-GB" sz="4400" b="1" dirty="0">
                <a:solidFill>
                  <a:srgbClr val="AE0917"/>
                </a:solidFill>
                <a:latin typeface="Roboto" panose="02000000000000000000" pitchFamily="2" charset="0"/>
                <a:ea typeface="Roboto" panose="02000000000000000000" pitchFamily="2" charset="0"/>
                <a:cs typeface="Arial" panose="020B0604020202020204" pitchFamily="34" charset="0"/>
              </a:rPr>
              <a:t>? </a:t>
            </a:r>
          </a:p>
          <a:p>
            <a:pPr algn="ctr">
              <a:spcAft>
                <a:spcPts val="2400"/>
              </a:spcAft>
            </a:pPr>
            <a:r>
              <a:rPr lang="bg-BG" sz="4400" b="1" dirty="0">
                <a:solidFill>
                  <a:srgbClr val="AE0917"/>
                </a:solidFill>
                <a:latin typeface="Roboto" panose="02000000000000000000" pitchFamily="2" charset="0"/>
                <a:ea typeface="Roboto" panose="02000000000000000000" pitchFamily="2" charset="0"/>
                <a:cs typeface="Arial" panose="020B0604020202020204" pitchFamily="34" charset="0"/>
              </a:rPr>
              <a:t>Виж </a:t>
            </a:r>
            <a:r>
              <a:rPr lang="en-GB" sz="4400" b="1" dirty="0">
                <a:solidFill>
                  <a:srgbClr val="AE0917"/>
                </a:solidFill>
                <a:latin typeface="Roboto" panose="02000000000000000000" pitchFamily="2" charset="0"/>
                <a:ea typeface="Roboto" panose="02000000000000000000" pitchFamily="2" charset="0"/>
                <a:cs typeface="Arial" panose="020B0604020202020204" pitchFamily="34" charset="0"/>
              </a:rPr>
              <a:t>-  </a:t>
            </a:r>
            <a:r>
              <a:rPr lang="en-GB" sz="4400" b="1" dirty="0">
                <a:solidFill>
                  <a:srgbClr val="AE0917"/>
                </a:solidFill>
                <a:latin typeface="Roboto" panose="02000000000000000000" pitchFamily="2" charset="0"/>
                <a:ea typeface="Roboto" panose="02000000000000000000" pitchFamily="2" charset="0"/>
                <a:cs typeface="Arial" panose="020B0604020202020204" pitchFamily="34" charset="0"/>
                <a:hlinkClick r:id="rId3"/>
              </a:rPr>
              <a:t>https://www.menti.com/</a:t>
            </a:r>
            <a:r>
              <a:rPr lang="en-GB" sz="4400" b="1" dirty="0">
                <a:solidFill>
                  <a:srgbClr val="AE0917"/>
                </a:solidFill>
                <a:latin typeface="Roboto" panose="02000000000000000000" pitchFamily="2" charset="0"/>
                <a:ea typeface="Roboto" panose="02000000000000000000" pitchFamily="2" charset="0"/>
                <a:cs typeface="Arial" panose="020B0604020202020204" pitchFamily="34" charset="0"/>
              </a:rPr>
              <a:t> </a:t>
            </a:r>
          </a:p>
          <a:p>
            <a:pPr algn="ctr">
              <a:spcAft>
                <a:spcPts val="2400"/>
              </a:spcAft>
            </a:pPr>
            <a:endParaRPr lang="en-GB" sz="4400" b="1" dirty="0">
              <a:solidFill>
                <a:srgbClr val="AE0917"/>
              </a:solidFill>
              <a:latin typeface="Roboto" panose="02000000000000000000" pitchFamily="2" charset="0"/>
              <a:ea typeface="Roboto" panose="02000000000000000000" pitchFamily="2" charset="0"/>
              <a:cs typeface="Arial" panose="020B0604020202020204" pitchFamily="34" charset="0"/>
            </a:endParaRPr>
          </a:p>
          <a:p>
            <a:pPr algn="ctr">
              <a:spcAft>
                <a:spcPts val="2400"/>
              </a:spcAft>
            </a:pPr>
            <a:r>
              <a:rPr lang="ru-RU" sz="4400" b="1" dirty="0">
                <a:solidFill>
                  <a:srgbClr val="AE0917"/>
                </a:solidFill>
                <a:latin typeface="Roboto" panose="02000000000000000000" pitchFamily="2" charset="0"/>
                <a:ea typeface="Roboto" panose="02000000000000000000" pitchFamily="2" charset="0"/>
                <a:cs typeface="Arial" panose="020B0604020202020204" pitchFamily="34" charset="0"/>
              </a:rPr>
              <a:t>Въведете в Mentimeter всички думи, които свързвате с устойчивостта</a:t>
            </a:r>
            <a:endParaRPr lang="en-GB" sz="60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TextBox 2">
            <a:extLst>
              <a:ext uri="{FF2B5EF4-FFF2-40B4-BE49-F238E27FC236}">
                <a16:creationId xmlns:a16="http://schemas.microsoft.com/office/drawing/2014/main" id="{D9821D9E-F436-4F36-B63C-6373E864F0CA}"/>
              </a:ext>
            </a:extLst>
          </p:cNvPr>
          <p:cNvSpPr txBox="1"/>
          <p:nvPr/>
        </p:nvSpPr>
        <p:spPr>
          <a:xfrm>
            <a:off x="6343897" y="124691"/>
            <a:ext cx="5611091" cy="584775"/>
          </a:xfrm>
          <a:prstGeom prst="rect">
            <a:avLst/>
          </a:prstGeom>
          <a:noFill/>
        </p:spPr>
        <p:txBody>
          <a:bodyPr wrap="square" rtlCol="0">
            <a:spAutoFit/>
          </a:bodyPr>
          <a:lstStyle/>
          <a:p>
            <a:r>
              <a:rPr lang="en-GB" sz="3200" dirty="0" err="1">
                <a:solidFill>
                  <a:schemeClr val="bg1"/>
                </a:solidFill>
              </a:rPr>
              <a:t>Mentimeter</a:t>
            </a:r>
            <a:r>
              <a:rPr lang="en-GB" sz="3200" dirty="0">
                <a:solidFill>
                  <a:schemeClr val="bg1"/>
                </a:solidFill>
              </a:rPr>
              <a:t> </a:t>
            </a:r>
            <a:r>
              <a:rPr lang="bg-BG" sz="3200" dirty="0">
                <a:solidFill>
                  <a:schemeClr val="bg1"/>
                </a:solidFill>
              </a:rPr>
              <a:t>код</a:t>
            </a:r>
            <a:r>
              <a:rPr lang="en-GB" sz="3200" dirty="0">
                <a:solidFill>
                  <a:schemeClr val="bg1"/>
                </a:solidFill>
              </a:rPr>
              <a:t>– -- -- -- </a:t>
            </a:r>
          </a:p>
        </p:txBody>
      </p:sp>
    </p:spTree>
    <p:extLst>
      <p:ext uri="{BB962C8B-B14F-4D97-AF65-F5344CB8AC3E}">
        <p14:creationId xmlns:p14="http://schemas.microsoft.com/office/powerpoint/2010/main" val="365656753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55870" y="174791"/>
            <a:ext cx="6036130" cy="615553"/>
          </a:xfrm>
          <a:prstGeom prst="rect">
            <a:avLst/>
          </a:prstGeom>
          <a:noFill/>
        </p:spPr>
        <p:txBody>
          <a:bodyPr wrap="square" rtlCol="0">
            <a:spAutoFit/>
          </a:bodyPr>
          <a:lstStyle/>
          <a:p>
            <a:r>
              <a:rPr lang="bg-BG" sz="3400" b="1" spc="100" dirty="0">
                <a:solidFill>
                  <a:schemeClr val="bg1"/>
                </a:solidFill>
                <a:latin typeface="Roboto" panose="02000000000000000000" pitchFamily="2" charset="0"/>
                <a:ea typeface="Roboto" panose="02000000000000000000" pitchFamily="2" charset="0"/>
                <a:cs typeface="Arial" panose="020B0604020202020204" pitchFamily="34" charset="0"/>
              </a:rPr>
              <a:t>Какво е устойчивост</a:t>
            </a: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TextBox 2">
            <a:extLst>
              <a:ext uri="{FF2B5EF4-FFF2-40B4-BE49-F238E27FC236}">
                <a16:creationId xmlns:a16="http://schemas.microsoft.com/office/drawing/2014/main" id="{C1B484A8-7883-4E30-B40E-FC58CB3340CF}"/>
              </a:ext>
            </a:extLst>
          </p:cNvPr>
          <p:cNvSpPr txBox="1"/>
          <p:nvPr/>
        </p:nvSpPr>
        <p:spPr>
          <a:xfrm>
            <a:off x="431965" y="1722217"/>
            <a:ext cx="8080733" cy="4001095"/>
          </a:xfrm>
          <a:prstGeom prst="rect">
            <a:avLst/>
          </a:prstGeom>
          <a:noFill/>
        </p:spPr>
        <p:txBody>
          <a:bodyPr wrap="square" rtlCol="0">
            <a:spAutoFit/>
          </a:bodyPr>
          <a:lstStyle/>
          <a:p>
            <a:endParaRPr lang="en-GB" sz="1600" b="1" dirty="0">
              <a:solidFill>
                <a:srgbClr val="AE0917"/>
              </a:solidFill>
              <a:latin typeface="Roboto" panose="02000000000000000000" pitchFamily="2" charset="0"/>
              <a:ea typeface="Roboto" panose="02000000000000000000" pitchFamily="2" charset="0"/>
              <a:cs typeface="Arial" panose="020B0604020202020204" pitchFamily="34" charset="0"/>
            </a:endParaRPr>
          </a:p>
          <a:p>
            <a:r>
              <a:rPr lang="en-GB" sz="4000" b="1" dirty="0">
                <a:solidFill>
                  <a:schemeClr val="accent1"/>
                </a:solidFill>
                <a:latin typeface="Roboto" panose="02000000000000000000" pitchFamily="2" charset="0"/>
                <a:ea typeface="Roboto" panose="02000000000000000000" pitchFamily="2" charset="0"/>
                <a:cs typeface="Arial" panose="020B0604020202020204" pitchFamily="34" charset="0"/>
              </a:rPr>
              <a:t>“</a:t>
            </a:r>
            <a:r>
              <a:rPr lang="ru-RU" sz="4000" dirty="0">
                <a:solidFill>
                  <a:schemeClr val="accent1"/>
                </a:solidFill>
              </a:rPr>
              <a:t>Развитие, което отговаря на нуждите на настоящето, без да излага на риск възможността, бъдещите поколения да посрещат своите собствени нужди</a:t>
            </a:r>
            <a:r>
              <a:rPr lang="en-GB" sz="4000" dirty="0">
                <a:solidFill>
                  <a:schemeClr val="accent1"/>
                </a:solidFill>
              </a:rPr>
              <a:t>”</a:t>
            </a:r>
            <a:br>
              <a:rPr lang="en-GB" sz="4000" dirty="0">
                <a:solidFill>
                  <a:schemeClr val="accent1"/>
                </a:solidFill>
              </a:rPr>
            </a:br>
            <a:endParaRPr lang="en-GB" dirty="0">
              <a:solidFill>
                <a:schemeClr val="accent1"/>
              </a:solidFill>
            </a:endParaRPr>
          </a:p>
          <a:p>
            <a:r>
              <a:rPr lang="en-GB" sz="2000" dirty="0">
                <a:solidFill>
                  <a:srgbClr val="0070C0"/>
                </a:solidFill>
              </a:rPr>
              <a:t>(</a:t>
            </a:r>
            <a:r>
              <a:rPr lang="ru-RU" sz="2000" dirty="0">
                <a:solidFill>
                  <a:srgbClr val="0070C0"/>
                </a:solidFill>
                <a:latin typeface="arial" charset="0"/>
              </a:rPr>
              <a:t>Световна комисия по околна среда и развитие</a:t>
            </a:r>
            <a:r>
              <a:rPr lang="en-GB" sz="2000" dirty="0">
                <a:solidFill>
                  <a:srgbClr val="0070C0"/>
                </a:solidFill>
              </a:rPr>
              <a:t>, 1987</a:t>
            </a:r>
            <a:r>
              <a:rPr lang="bg-BG" sz="2000" dirty="0">
                <a:solidFill>
                  <a:srgbClr val="0070C0"/>
                </a:solidFill>
              </a:rPr>
              <a:t> г</a:t>
            </a:r>
            <a:r>
              <a:rPr lang="en-GB" sz="2000" dirty="0">
                <a:solidFill>
                  <a:srgbClr val="0070C0"/>
                </a:solidFill>
              </a:rPr>
              <a:t>)</a:t>
            </a:r>
          </a:p>
        </p:txBody>
      </p:sp>
      <p:pic>
        <p:nvPicPr>
          <p:cNvPr id="6" name="Picture 5"/>
          <p:cNvPicPr>
            <a:picLocks noChangeAspect="1"/>
          </p:cNvPicPr>
          <p:nvPr/>
        </p:nvPicPr>
        <p:blipFill>
          <a:blip r:embed="rId4"/>
          <a:stretch>
            <a:fillRect/>
          </a:stretch>
        </p:blipFill>
        <p:spPr>
          <a:xfrm>
            <a:off x="8955349" y="1578081"/>
            <a:ext cx="2794000" cy="4127500"/>
          </a:xfrm>
          <a:prstGeom prst="rect">
            <a:avLst/>
          </a:prstGeom>
        </p:spPr>
      </p:pic>
    </p:spTree>
    <p:extLst>
      <p:ext uri="{BB962C8B-B14F-4D97-AF65-F5344CB8AC3E}">
        <p14:creationId xmlns:p14="http://schemas.microsoft.com/office/powerpoint/2010/main" val="230742393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744583" y="1268937"/>
            <a:ext cx="10966041" cy="5262979"/>
          </a:xfrm>
          <a:prstGeom prst="rect">
            <a:avLst/>
          </a:prstGeom>
          <a:noFill/>
        </p:spPr>
        <p:txBody>
          <a:bodyPr wrap="square" rtlCol="0" anchor="t">
            <a:spAutoFit/>
          </a:bodyPr>
          <a:lstStyle/>
          <a:p>
            <a:pPr>
              <a:spcAft>
                <a:spcPts val="2400"/>
              </a:spcAft>
            </a:pPr>
            <a:r>
              <a:rPr lang="en-GB" sz="4400" dirty="0">
                <a:solidFill>
                  <a:schemeClr val="accent1"/>
                </a:solidFill>
              </a:rPr>
              <a:t>“</a:t>
            </a:r>
            <a:r>
              <a:rPr lang="bg-BG" sz="4400" dirty="0">
                <a:solidFill>
                  <a:schemeClr val="accent1"/>
                </a:solidFill>
              </a:rPr>
              <a:t>Свойството да бъде екологично</a:t>
            </a:r>
            <a:r>
              <a:rPr lang="en-GB" sz="4400" dirty="0">
                <a:solidFill>
                  <a:schemeClr val="accent1"/>
                </a:solidFill>
              </a:rPr>
              <a:t> </a:t>
            </a:r>
            <a:r>
              <a:rPr lang="bg-BG" sz="4400" b="1" dirty="0">
                <a:solidFill>
                  <a:schemeClr val="accent1"/>
                </a:solidFill>
              </a:rPr>
              <a:t>устойчив</a:t>
            </a:r>
            <a:r>
              <a:rPr lang="en-GB" sz="4400" dirty="0">
                <a:solidFill>
                  <a:schemeClr val="accent1"/>
                </a:solidFill>
              </a:rPr>
              <a:t>; </a:t>
            </a:r>
            <a:r>
              <a:rPr lang="ru-RU" sz="4400" dirty="0">
                <a:solidFill>
                  <a:schemeClr val="accent1"/>
                </a:solidFill>
              </a:rPr>
              <a:t>степента, до която даден процес или предприятие могат да бъдат поддържани или продължени, като същевременно се избягва дългосрочното изчерпване на природните ресурси</a:t>
            </a:r>
            <a:r>
              <a:rPr lang="en-GB" sz="4400" dirty="0">
                <a:solidFill>
                  <a:schemeClr val="accent1"/>
                </a:solidFill>
              </a:rPr>
              <a:t>” </a:t>
            </a:r>
            <a:br>
              <a:rPr lang="en-GB" sz="4400" dirty="0">
                <a:solidFill>
                  <a:schemeClr val="accent1"/>
                </a:solidFill>
              </a:rPr>
            </a:br>
            <a:br>
              <a:rPr lang="en-GB" sz="4400" dirty="0">
                <a:solidFill>
                  <a:schemeClr val="accent1"/>
                </a:solidFill>
              </a:rPr>
            </a:br>
            <a:r>
              <a:rPr lang="en-GB" sz="2800" dirty="0">
                <a:solidFill>
                  <a:schemeClr val="accent1"/>
                </a:solidFill>
              </a:rPr>
              <a:t>(</a:t>
            </a:r>
            <a:r>
              <a:rPr lang="bg-BG" sz="2800" dirty="0">
                <a:solidFill>
                  <a:schemeClr val="accent1"/>
                </a:solidFill>
              </a:rPr>
              <a:t>Оксфордски английски речник</a:t>
            </a:r>
            <a:r>
              <a:rPr lang="en-GB" sz="2800" dirty="0">
                <a:solidFill>
                  <a:schemeClr val="accent1"/>
                </a:solidFill>
              </a:rPr>
              <a:t>, 2020</a:t>
            </a:r>
            <a:r>
              <a:rPr lang="bg-BG" sz="2800" dirty="0">
                <a:solidFill>
                  <a:schemeClr val="accent1"/>
                </a:solidFill>
              </a:rPr>
              <a:t> г</a:t>
            </a:r>
            <a:r>
              <a:rPr lang="en-GB" sz="2800" dirty="0">
                <a:solidFill>
                  <a:schemeClr val="accent1"/>
                </a:solidFill>
              </a:rPr>
              <a:t>)</a:t>
            </a:r>
            <a:endParaRPr lang="en-GB" sz="2800" b="1" dirty="0">
              <a:solidFill>
                <a:schemeClr val="accent1"/>
              </a:solidFill>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55870" y="174791"/>
            <a:ext cx="6036130" cy="615553"/>
          </a:xfrm>
          <a:prstGeom prst="rect">
            <a:avLst/>
          </a:prstGeom>
          <a:noFill/>
        </p:spPr>
        <p:txBody>
          <a:bodyPr wrap="square" rtlCol="0">
            <a:spAutoFit/>
          </a:bodyPr>
          <a:lstStyle/>
          <a:p>
            <a:r>
              <a:rPr lang="bg-BG" sz="3400" b="1" spc="100" dirty="0">
                <a:solidFill>
                  <a:schemeClr val="bg1"/>
                </a:solidFill>
                <a:latin typeface="Roboto" panose="02000000000000000000" pitchFamily="2" charset="0"/>
                <a:ea typeface="Roboto" panose="02000000000000000000" pitchFamily="2" charset="0"/>
                <a:cs typeface="Arial" panose="020B0604020202020204" pitchFamily="34" charset="0"/>
              </a:rPr>
              <a:t>Какво е устойчивост</a:t>
            </a: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Tree>
    <p:extLst>
      <p:ext uri="{BB962C8B-B14F-4D97-AF65-F5344CB8AC3E}">
        <p14:creationId xmlns:p14="http://schemas.microsoft.com/office/powerpoint/2010/main" val="1272989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55870" y="174791"/>
            <a:ext cx="6285966" cy="615553"/>
          </a:xfrm>
          <a:prstGeom prst="rect">
            <a:avLst/>
          </a:prstGeom>
          <a:noFill/>
        </p:spPr>
        <p:txBody>
          <a:bodyPr wrap="square" rtlCol="0">
            <a:spAutoFit/>
          </a:bodyPr>
          <a:lstStyle/>
          <a:p>
            <a:r>
              <a:rPr lang="bg-BG" sz="3400" b="1" spc="100" dirty="0">
                <a:solidFill>
                  <a:schemeClr val="bg1"/>
                </a:solidFill>
                <a:latin typeface="Roboto" panose="02000000000000000000" pitchFamily="2" charset="0"/>
                <a:ea typeface="Roboto" panose="02000000000000000000" pitchFamily="2" charset="0"/>
                <a:cs typeface="Arial" panose="020B0604020202020204" pitchFamily="34" charset="0"/>
              </a:rPr>
              <a:t>Какво е устойчивост</a:t>
            </a: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1" name="TextBox 10">
            <a:extLst>
              <a:ext uri="{FF2B5EF4-FFF2-40B4-BE49-F238E27FC236}">
                <a16:creationId xmlns:a16="http://schemas.microsoft.com/office/drawing/2014/main" id="{5C86509C-C210-4EC2-A73B-07FB78350A72}"/>
              </a:ext>
            </a:extLst>
          </p:cNvPr>
          <p:cNvSpPr txBox="1"/>
          <p:nvPr/>
        </p:nvSpPr>
        <p:spPr>
          <a:xfrm>
            <a:off x="451539" y="1186778"/>
            <a:ext cx="5203807" cy="2677656"/>
          </a:xfrm>
          <a:prstGeom prst="rect">
            <a:avLst/>
          </a:prstGeom>
          <a:noFill/>
        </p:spPr>
        <p:txBody>
          <a:bodyPr wrap="square" rtlCol="0">
            <a:spAutoFit/>
          </a:bodyPr>
          <a:lstStyle/>
          <a:p>
            <a:r>
              <a:rPr lang="ru-RU" sz="2800" dirty="0"/>
              <a:t>Ключовият момент в двете дефиниции може да бъде идентифициран като</a:t>
            </a:r>
            <a:r>
              <a:rPr lang="en-GB" sz="2800" dirty="0"/>
              <a:t> </a:t>
            </a:r>
            <a:r>
              <a:rPr lang="bg-BG" sz="2800" dirty="0">
                <a:solidFill>
                  <a:schemeClr val="accent1"/>
                </a:solidFill>
              </a:rPr>
              <a:t>избягване на изчерпването на ресурсите,</a:t>
            </a:r>
            <a:r>
              <a:rPr lang="en-GB" sz="2800" dirty="0">
                <a:solidFill>
                  <a:schemeClr val="accent1"/>
                </a:solidFill>
              </a:rPr>
              <a:t> </a:t>
            </a:r>
            <a:r>
              <a:rPr lang="ru-RU" sz="2800" dirty="0"/>
              <a:t>за да могат бъдещите поколения да задоволят своите нужди</a:t>
            </a:r>
            <a:r>
              <a:rPr lang="en-GB" sz="2800" dirty="0"/>
              <a:t>. </a:t>
            </a:r>
          </a:p>
        </p:txBody>
      </p:sp>
      <p:sp>
        <p:nvSpPr>
          <p:cNvPr id="5" name="TextBox 4">
            <a:extLst>
              <a:ext uri="{FF2B5EF4-FFF2-40B4-BE49-F238E27FC236}">
                <a16:creationId xmlns:a16="http://schemas.microsoft.com/office/drawing/2014/main" id="{BA33F2F7-169B-469F-AD87-246E0FDCCEC7}"/>
              </a:ext>
            </a:extLst>
          </p:cNvPr>
          <p:cNvSpPr txBox="1"/>
          <p:nvPr/>
        </p:nvSpPr>
        <p:spPr>
          <a:xfrm>
            <a:off x="1624547" y="4396853"/>
            <a:ext cx="5044781" cy="2308324"/>
          </a:xfrm>
          <a:prstGeom prst="rect">
            <a:avLst/>
          </a:prstGeom>
          <a:noFill/>
        </p:spPr>
        <p:txBody>
          <a:bodyPr wrap="square" rtlCol="0">
            <a:spAutoFit/>
          </a:bodyPr>
          <a:lstStyle/>
          <a:p>
            <a:r>
              <a:rPr lang="ru-RU" sz="2400" b="1" dirty="0">
                <a:solidFill>
                  <a:schemeClr val="accent1"/>
                </a:solidFill>
              </a:rPr>
              <a:t>Какво имаме предвид под ресурси</a:t>
            </a:r>
            <a:r>
              <a:rPr lang="en-GB" sz="2400" b="1" dirty="0">
                <a:solidFill>
                  <a:schemeClr val="accent1"/>
                </a:solidFill>
              </a:rPr>
              <a:t>?</a:t>
            </a:r>
          </a:p>
          <a:p>
            <a:endParaRPr lang="en-GB" sz="2400" dirty="0"/>
          </a:p>
          <a:p>
            <a:r>
              <a:rPr lang="ru-RU" sz="2400" dirty="0"/>
              <a:t>Под ресурси разбираме както неизчерлаеми, така и изчерпаеми материали, които могат да бъдат намерени на земята</a:t>
            </a:r>
            <a:r>
              <a:rPr lang="en-GB" sz="2400" dirty="0"/>
              <a:t>. </a:t>
            </a:r>
          </a:p>
        </p:txBody>
      </p:sp>
      <p:pic>
        <p:nvPicPr>
          <p:cNvPr id="9" name="Picture 8">
            <a:extLst>
              <a:ext uri="{FF2B5EF4-FFF2-40B4-BE49-F238E27FC236}">
                <a16:creationId xmlns:a16="http://schemas.microsoft.com/office/drawing/2014/main" id="{BFC38B2C-8BED-41AB-A70F-064EA7D938D6}"/>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278965" y="914400"/>
            <a:ext cx="4915816" cy="4915816"/>
          </a:xfrm>
          <a:prstGeom prst="rect">
            <a:avLst/>
          </a:prstGeom>
        </p:spPr>
      </p:pic>
      <p:sp>
        <p:nvSpPr>
          <p:cNvPr id="10" name="TextBox 9">
            <a:extLst>
              <a:ext uri="{FF2B5EF4-FFF2-40B4-BE49-F238E27FC236}">
                <a16:creationId xmlns:a16="http://schemas.microsoft.com/office/drawing/2014/main" id="{CE9A22B1-022F-4921-B57B-F54C88959EB1}"/>
              </a:ext>
            </a:extLst>
          </p:cNvPr>
          <p:cNvSpPr txBox="1"/>
          <p:nvPr/>
        </p:nvSpPr>
        <p:spPr>
          <a:xfrm>
            <a:off x="6972756" y="5999816"/>
            <a:ext cx="4915816" cy="230832"/>
          </a:xfrm>
          <a:prstGeom prst="rect">
            <a:avLst/>
          </a:prstGeom>
          <a:noFill/>
        </p:spPr>
        <p:txBody>
          <a:bodyPr wrap="square" rtlCol="0">
            <a:spAutoFit/>
          </a:bodyPr>
          <a:lstStyle/>
          <a:p>
            <a:r>
              <a:rPr lang="en-GB" sz="900">
                <a:hlinkClick r:id="rId5" tooltip="http://www.widerembraces.org/"/>
              </a:rPr>
              <a:t>This Photo</a:t>
            </a:r>
            <a:r>
              <a:rPr lang="en-GB" sz="900"/>
              <a:t> by Unknown Author is licensed under </a:t>
            </a:r>
            <a:r>
              <a:rPr lang="en-GB" sz="900">
                <a:hlinkClick r:id="rId6" tooltip="https://creativecommons.org/licenses/by-nc-sa/3.0/"/>
              </a:rPr>
              <a:t>CC BY-SA-NC</a:t>
            </a:r>
            <a:endParaRPr lang="en-GB" sz="900"/>
          </a:p>
        </p:txBody>
      </p:sp>
    </p:spTree>
    <p:extLst>
      <p:ext uri="{BB962C8B-B14F-4D97-AF65-F5344CB8AC3E}">
        <p14:creationId xmlns:p14="http://schemas.microsoft.com/office/powerpoint/2010/main" val="26602601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80">
                                          <p:stCondLst>
                                            <p:cond delay="0"/>
                                          </p:stCondLst>
                                        </p:cTn>
                                        <p:tgtEl>
                                          <p:spTgt spid="5"/>
                                        </p:tgtEl>
                                      </p:cBhvr>
                                    </p:animEffect>
                                    <p:anim calcmode="lin" valueType="num">
                                      <p:cBhvr>
                                        <p:cTn id="1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gtEl>
                                      </p:cBhvr>
                                      <p:to x="100000" y="60000"/>
                                    </p:animScale>
                                    <p:animScale>
                                      <p:cBhvr>
                                        <p:cTn id="18" dur="166" decel="50000">
                                          <p:stCondLst>
                                            <p:cond delay="676"/>
                                          </p:stCondLst>
                                        </p:cTn>
                                        <p:tgtEl>
                                          <p:spTgt spid="5"/>
                                        </p:tgtEl>
                                      </p:cBhvr>
                                      <p:to x="100000" y="100000"/>
                                    </p:animScale>
                                    <p:animScale>
                                      <p:cBhvr>
                                        <p:cTn id="19" dur="26">
                                          <p:stCondLst>
                                            <p:cond delay="1312"/>
                                          </p:stCondLst>
                                        </p:cTn>
                                        <p:tgtEl>
                                          <p:spTgt spid="5"/>
                                        </p:tgtEl>
                                      </p:cBhvr>
                                      <p:to x="100000" y="80000"/>
                                    </p:animScale>
                                    <p:animScale>
                                      <p:cBhvr>
                                        <p:cTn id="20" dur="166" decel="50000">
                                          <p:stCondLst>
                                            <p:cond delay="1338"/>
                                          </p:stCondLst>
                                        </p:cTn>
                                        <p:tgtEl>
                                          <p:spTgt spid="5"/>
                                        </p:tgtEl>
                                      </p:cBhvr>
                                      <p:to x="100000" y="100000"/>
                                    </p:animScale>
                                    <p:animScale>
                                      <p:cBhvr>
                                        <p:cTn id="21" dur="26">
                                          <p:stCondLst>
                                            <p:cond delay="1642"/>
                                          </p:stCondLst>
                                        </p:cTn>
                                        <p:tgtEl>
                                          <p:spTgt spid="5"/>
                                        </p:tgtEl>
                                      </p:cBhvr>
                                      <p:to x="100000" y="90000"/>
                                    </p:animScale>
                                    <p:animScale>
                                      <p:cBhvr>
                                        <p:cTn id="22" dur="166" decel="50000">
                                          <p:stCondLst>
                                            <p:cond delay="1668"/>
                                          </p:stCondLst>
                                        </p:cTn>
                                        <p:tgtEl>
                                          <p:spTgt spid="5"/>
                                        </p:tgtEl>
                                      </p:cBhvr>
                                      <p:to x="100000" y="100000"/>
                                    </p:animScale>
                                    <p:animScale>
                                      <p:cBhvr>
                                        <p:cTn id="23" dur="26">
                                          <p:stCondLst>
                                            <p:cond delay="1808"/>
                                          </p:stCondLst>
                                        </p:cTn>
                                        <p:tgtEl>
                                          <p:spTgt spid="5"/>
                                        </p:tgtEl>
                                      </p:cBhvr>
                                      <p:to x="100000" y="95000"/>
                                    </p:animScale>
                                    <p:animScale>
                                      <p:cBhvr>
                                        <p:cTn id="24"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06886" y="-34442"/>
            <a:ext cx="6598805"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55870" y="174791"/>
            <a:ext cx="5866241" cy="615553"/>
          </a:xfrm>
          <a:prstGeom prst="rect">
            <a:avLst/>
          </a:prstGeom>
          <a:noFill/>
        </p:spPr>
        <p:txBody>
          <a:bodyPr wrap="square" rtlCol="0">
            <a:spAutoFit/>
          </a:bodyPr>
          <a:lstStyle/>
          <a:p>
            <a:r>
              <a:rPr lang="bg-BG" sz="3400" b="1" spc="100" dirty="0">
                <a:solidFill>
                  <a:schemeClr val="bg1"/>
                </a:solidFill>
                <a:latin typeface="Roboto" panose="02000000000000000000" pitchFamily="2" charset="0"/>
                <a:ea typeface="Roboto" panose="02000000000000000000" pitchFamily="2" charset="0"/>
                <a:cs typeface="Arial" panose="020B0604020202020204" pitchFamily="34" charset="0"/>
              </a:rPr>
              <a:t>Какво е устойчивост</a:t>
            </a: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TextBox 2">
            <a:extLst>
              <a:ext uri="{FF2B5EF4-FFF2-40B4-BE49-F238E27FC236}">
                <a16:creationId xmlns:a16="http://schemas.microsoft.com/office/drawing/2014/main" id="{C1B484A8-7883-4E30-B40E-FC58CB3340CF}"/>
              </a:ext>
            </a:extLst>
          </p:cNvPr>
          <p:cNvSpPr txBox="1"/>
          <p:nvPr/>
        </p:nvSpPr>
        <p:spPr>
          <a:xfrm>
            <a:off x="729165" y="989342"/>
            <a:ext cx="8622160" cy="3231654"/>
          </a:xfrm>
          <a:prstGeom prst="rect">
            <a:avLst/>
          </a:prstGeom>
          <a:noFill/>
        </p:spPr>
        <p:txBody>
          <a:bodyPr wrap="square" rtlCol="0">
            <a:spAutoFit/>
          </a:bodyPr>
          <a:lstStyle/>
          <a:p>
            <a:r>
              <a:rPr lang="bg-BG" sz="3600" dirty="0">
                <a:solidFill>
                  <a:schemeClr val="accent1"/>
                </a:solidFill>
              </a:rPr>
              <a:t>Социално равенство</a:t>
            </a:r>
            <a:r>
              <a:rPr lang="en-GB" sz="3600" dirty="0">
                <a:solidFill>
                  <a:schemeClr val="accent1"/>
                </a:solidFill>
              </a:rPr>
              <a:t>…</a:t>
            </a:r>
          </a:p>
          <a:p>
            <a:endParaRPr lang="en-GB" sz="2800" dirty="0"/>
          </a:p>
          <a:p>
            <a:endParaRPr lang="en-GB" sz="2800" dirty="0"/>
          </a:p>
          <a:p>
            <a:endParaRPr lang="en-GB" sz="2800" dirty="0"/>
          </a:p>
          <a:p>
            <a:endParaRPr lang="en-GB" sz="2800" dirty="0">
              <a:solidFill>
                <a:schemeClr val="accent1"/>
              </a:solidFill>
            </a:endParaRPr>
          </a:p>
          <a:p>
            <a:endParaRPr lang="en-GB" sz="2800" dirty="0">
              <a:solidFill>
                <a:schemeClr val="accent1"/>
              </a:solidFill>
            </a:endParaRPr>
          </a:p>
          <a:p>
            <a:endParaRPr lang="en-GB" sz="2800" dirty="0"/>
          </a:p>
        </p:txBody>
      </p:sp>
      <p:sp>
        <p:nvSpPr>
          <p:cNvPr id="14" name="TextBox 13">
            <a:extLst>
              <a:ext uri="{FF2B5EF4-FFF2-40B4-BE49-F238E27FC236}">
                <a16:creationId xmlns:a16="http://schemas.microsoft.com/office/drawing/2014/main" id="{03625934-8464-4A6F-986F-0FEED56C9C45}"/>
              </a:ext>
            </a:extLst>
          </p:cNvPr>
          <p:cNvSpPr txBox="1"/>
          <p:nvPr/>
        </p:nvSpPr>
        <p:spPr>
          <a:xfrm>
            <a:off x="4435509" y="5844735"/>
            <a:ext cx="4915816" cy="230832"/>
          </a:xfrm>
          <a:prstGeom prst="rect">
            <a:avLst/>
          </a:prstGeom>
          <a:noFill/>
        </p:spPr>
        <p:txBody>
          <a:bodyPr wrap="square" rtlCol="0">
            <a:spAutoFit/>
          </a:bodyPr>
          <a:lstStyle/>
          <a:p>
            <a:r>
              <a:rPr lang="en-GB" sz="900" dirty="0">
                <a:hlinkClick r:id="rId4" tooltip="http://www.widerembraces.org/"/>
              </a:rPr>
              <a:t>This Photo</a:t>
            </a:r>
            <a:r>
              <a:rPr lang="en-GB" sz="900" dirty="0"/>
              <a:t> by Unknown Author is licensed under </a:t>
            </a:r>
            <a:r>
              <a:rPr lang="en-GB" sz="900" dirty="0">
                <a:hlinkClick r:id="rId5" tooltip="https://creativecommons.org/licenses/by-nc-sa/3.0/"/>
              </a:rPr>
              <a:t>CC BY-SA-NC</a:t>
            </a:r>
            <a:endParaRPr lang="en-GB" sz="900" dirty="0"/>
          </a:p>
        </p:txBody>
      </p:sp>
      <p:pic>
        <p:nvPicPr>
          <p:cNvPr id="6" name="Picture 5" descr="A screenshot of a cell phone&#10;&#10;Description automatically generated">
            <a:extLst>
              <a:ext uri="{FF2B5EF4-FFF2-40B4-BE49-F238E27FC236}">
                <a16:creationId xmlns:a16="http://schemas.microsoft.com/office/drawing/2014/main" id="{1929862F-424E-4444-BF08-AE2787E4487A}"/>
              </a:ext>
            </a:extLst>
          </p:cNvPr>
          <p:cNvPicPr>
            <a:picLocks noChangeAspect="1"/>
          </p:cNvPicPr>
          <p:nvPr/>
        </p:nvPicPr>
        <p:blipFill>
          <a:blip r:embed="rId6"/>
          <a:stretch>
            <a:fillRect/>
          </a:stretch>
        </p:blipFill>
        <p:spPr>
          <a:xfrm>
            <a:off x="287312" y="1940735"/>
            <a:ext cx="12054589" cy="1766227"/>
          </a:xfrm>
          <a:prstGeom prst="rect">
            <a:avLst/>
          </a:prstGeom>
        </p:spPr>
      </p:pic>
      <p:pic>
        <p:nvPicPr>
          <p:cNvPr id="13" name="Picture 12">
            <a:extLst>
              <a:ext uri="{FF2B5EF4-FFF2-40B4-BE49-F238E27FC236}">
                <a16:creationId xmlns:a16="http://schemas.microsoft.com/office/drawing/2014/main" id="{2FABEE67-8851-43CD-B0B9-54F1E71AE921}"/>
              </a:ext>
            </a:extLst>
          </p:cNvPr>
          <p:cNvPicPr>
            <a:picLocks noChangeAspect="1"/>
          </p:cNvPicPr>
          <p:nvPr/>
        </p:nvPicPr>
        <p:blipFill>
          <a:blip r:embed="rId7">
            <a:extLst>
              <a:ext uri="{837473B0-CC2E-450A-ABE3-18F120FF3D39}">
                <a1611:picAttrSrcUrl xmlns:a1611="http://schemas.microsoft.com/office/drawing/2016/11/main" r:id="rId4"/>
              </a:ext>
            </a:extLst>
          </a:blip>
          <a:stretch>
            <a:fillRect/>
          </a:stretch>
        </p:blipFill>
        <p:spPr>
          <a:xfrm>
            <a:off x="4435509" y="2823849"/>
            <a:ext cx="3084651" cy="3084651"/>
          </a:xfrm>
          <a:prstGeom prst="rect">
            <a:avLst/>
          </a:prstGeom>
        </p:spPr>
      </p:pic>
      <p:sp>
        <p:nvSpPr>
          <p:cNvPr id="5" name="Title 4"/>
          <p:cNvSpPr>
            <a:spLocks noGrp="1"/>
          </p:cNvSpPr>
          <p:nvPr>
            <p:ph type="title"/>
          </p:nvPr>
        </p:nvSpPr>
        <p:spPr>
          <a:xfrm>
            <a:off x="540261" y="5539450"/>
            <a:ext cx="11154434" cy="1325563"/>
          </a:xfrm>
        </p:spPr>
        <p:txBody>
          <a:bodyPr>
            <a:normAutofit/>
          </a:bodyPr>
          <a:lstStyle/>
          <a:p>
            <a:r>
              <a:rPr lang="bg-BG" sz="2400" dirty="0"/>
              <a:t>Глобалното предизвикателство може да бъде просто дефинирано: За достигане на устойчивост, </a:t>
            </a:r>
            <a:r>
              <a:rPr lang="ru-RU" sz="2400" dirty="0"/>
              <a:t>човечеството трябва да увеличи нивата на потребление на бедните в света, като същевременно намали екологичния отпечатък на човечеството</a:t>
            </a:r>
            <a:endParaRPr lang="en-US" sz="2400" dirty="0"/>
          </a:p>
        </p:txBody>
      </p:sp>
    </p:spTree>
    <p:extLst>
      <p:ext uri="{BB962C8B-B14F-4D97-AF65-F5344CB8AC3E}">
        <p14:creationId xmlns:p14="http://schemas.microsoft.com/office/powerpoint/2010/main" val="25654776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31378" y="178132"/>
            <a:ext cx="6036129" cy="553998"/>
          </a:xfrm>
          <a:prstGeom prst="rect">
            <a:avLst/>
          </a:prstGeom>
          <a:noFill/>
        </p:spPr>
        <p:txBody>
          <a:bodyPr wrap="square" rtlCol="0">
            <a:spAutoFit/>
          </a:bodyPr>
          <a:lstStyle/>
          <a:p>
            <a:r>
              <a:rPr lang="bg-BG" sz="3000" b="1" spc="100" dirty="0">
                <a:solidFill>
                  <a:schemeClr val="bg1"/>
                </a:solidFill>
                <a:latin typeface="Roboto" panose="02000000000000000000" pitchFamily="2" charset="0"/>
                <a:ea typeface="Roboto" panose="02000000000000000000" pitchFamily="2" charset="0"/>
                <a:cs typeface="Arial" panose="020B0604020202020204" pitchFamily="34" charset="0"/>
              </a:rPr>
              <a:t>Диаграма на устойчивостта</a:t>
            </a:r>
            <a:endParaRPr lang="en-GB" sz="30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TextBox 2">
            <a:extLst>
              <a:ext uri="{FF2B5EF4-FFF2-40B4-BE49-F238E27FC236}">
                <a16:creationId xmlns:a16="http://schemas.microsoft.com/office/drawing/2014/main" id="{C1B484A8-7883-4E30-B40E-FC58CB3340CF}"/>
              </a:ext>
            </a:extLst>
          </p:cNvPr>
          <p:cNvSpPr txBox="1"/>
          <p:nvPr/>
        </p:nvSpPr>
        <p:spPr>
          <a:xfrm>
            <a:off x="481376" y="1413625"/>
            <a:ext cx="5244015" cy="800219"/>
          </a:xfrm>
          <a:prstGeom prst="rect">
            <a:avLst/>
          </a:prstGeom>
          <a:noFill/>
        </p:spPr>
        <p:txBody>
          <a:bodyPr wrap="square" rtlCol="0">
            <a:spAutoFit/>
          </a:bodyPr>
          <a:lstStyle/>
          <a:p>
            <a:endParaRPr lang="en-GB" b="1" dirty="0">
              <a:solidFill>
                <a:srgbClr val="AE0917"/>
              </a:solidFill>
              <a:latin typeface="Roboto" panose="02000000000000000000" pitchFamily="2" charset="0"/>
              <a:ea typeface="Roboto" panose="02000000000000000000" pitchFamily="2" charset="0"/>
              <a:cs typeface="Arial" panose="020B0604020202020204" pitchFamily="34" charset="0"/>
            </a:endParaRPr>
          </a:p>
          <a:p>
            <a:endParaRPr lang="en-GB" sz="2800" dirty="0"/>
          </a:p>
        </p:txBody>
      </p:sp>
      <p:sp>
        <p:nvSpPr>
          <p:cNvPr id="11" name="TextBox 10">
            <a:extLst>
              <a:ext uri="{FF2B5EF4-FFF2-40B4-BE49-F238E27FC236}">
                <a16:creationId xmlns:a16="http://schemas.microsoft.com/office/drawing/2014/main" id="{3D2D7165-C6BB-486C-AC7B-C95FD01DB46A}"/>
              </a:ext>
            </a:extLst>
          </p:cNvPr>
          <p:cNvSpPr txBox="1"/>
          <p:nvPr/>
        </p:nvSpPr>
        <p:spPr>
          <a:xfrm>
            <a:off x="3484400" y="5050758"/>
            <a:ext cx="4786781" cy="275399"/>
          </a:xfrm>
          <a:prstGeom prst="rect">
            <a:avLst/>
          </a:prstGeom>
          <a:noFill/>
        </p:spPr>
        <p:txBody>
          <a:bodyPr wrap="square" rtlCol="0">
            <a:spAutoFit/>
          </a:bodyPr>
          <a:lstStyle/>
          <a:p>
            <a:r>
              <a:rPr lang="en-GB" sz="1200">
                <a:hlinkClick r:id="rId4"/>
              </a:rPr>
              <a:t>https</a:t>
            </a:r>
            <a:r>
              <a:rPr lang="en-GB" sz="1200" dirty="0">
                <a:hlinkClick r:id="rId4"/>
              </a:rPr>
              <a:t>://commons.wikimedia.org/wiki/File:Sustainability-diagram-v4.gif</a:t>
            </a:r>
            <a:endParaRPr lang="en-GB" sz="1200" dirty="0"/>
          </a:p>
        </p:txBody>
      </p:sp>
      <p:sp>
        <p:nvSpPr>
          <p:cNvPr id="13" name="TextBox 12">
            <a:extLst>
              <a:ext uri="{FF2B5EF4-FFF2-40B4-BE49-F238E27FC236}">
                <a16:creationId xmlns:a16="http://schemas.microsoft.com/office/drawing/2014/main" id="{AB463C9E-02A3-4172-9FF8-0B65369663CB}"/>
              </a:ext>
            </a:extLst>
          </p:cNvPr>
          <p:cNvSpPr txBox="1"/>
          <p:nvPr/>
        </p:nvSpPr>
        <p:spPr>
          <a:xfrm>
            <a:off x="633776" y="1566025"/>
            <a:ext cx="5244015" cy="800219"/>
          </a:xfrm>
          <a:prstGeom prst="rect">
            <a:avLst/>
          </a:prstGeom>
          <a:noFill/>
        </p:spPr>
        <p:txBody>
          <a:bodyPr wrap="square" rtlCol="0">
            <a:spAutoFit/>
          </a:bodyPr>
          <a:lstStyle/>
          <a:p>
            <a:endParaRPr lang="en-GB" b="1" dirty="0">
              <a:solidFill>
                <a:srgbClr val="AE0917"/>
              </a:solidFill>
              <a:latin typeface="Roboto" panose="02000000000000000000" pitchFamily="2" charset="0"/>
              <a:ea typeface="Roboto" panose="02000000000000000000" pitchFamily="2" charset="0"/>
              <a:cs typeface="Arial" panose="020B0604020202020204" pitchFamily="34" charset="0"/>
            </a:endParaRPr>
          </a:p>
          <a:p>
            <a:endParaRPr lang="en-GB" sz="2800" dirty="0"/>
          </a:p>
        </p:txBody>
      </p:sp>
      <p:sp>
        <p:nvSpPr>
          <p:cNvPr id="14" name="TextBox 13">
            <a:extLst>
              <a:ext uri="{FF2B5EF4-FFF2-40B4-BE49-F238E27FC236}">
                <a16:creationId xmlns:a16="http://schemas.microsoft.com/office/drawing/2014/main" id="{5F1DA2E9-9196-4669-8E7D-C82FBD05C4CE}"/>
              </a:ext>
            </a:extLst>
          </p:cNvPr>
          <p:cNvSpPr txBox="1"/>
          <p:nvPr/>
        </p:nvSpPr>
        <p:spPr>
          <a:xfrm>
            <a:off x="786176" y="1718425"/>
            <a:ext cx="5244015" cy="800219"/>
          </a:xfrm>
          <a:prstGeom prst="rect">
            <a:avLst/>
          </a:prstGeom>
          <a:noFill/>
        </p:spPr>
        <p:txBody>
          <a:bodyPr wrap="square" rtlCol="0">
            <a:spAutoFit/>
          </a:bodyPr>
          <a:lstStyle/>
          <a:p>
            <a:endParaRPr lang="en-GB" b="1" dirty="0">
              <a:solidFill>
                <a:srgbClr val="AE0917"/>
              </a:solidFill>
              <a:latin typeface="Roboto" panose="02000000000000000000" pitchFamily="2" charset="0"/>
              <a:ea typeface="Roboto" panose="02000000000000000000" pitchFamily="2" charset="0"/>
              <a:cs typeface="Arial" panose="020B0604020202020204" pitchFamily="34" charset="0"/>
            </a:endParaRPr>
          </a:p>
          <a:p>
            <a:endParaRPr lang="en-GB" sz="2800" dirty="0"/>
          </a:p>
        </p:txBody>
      </p:sp>
      <p:pic>
        <p:nvPicPr>
          <p:cNvPr id="6" name="Picture 5" descr="A picture containing game, device&#10;&#10;Description automatically generated">
            <a:extLst>
              <a:ext uri="{FF2B5EF4-FFF2-40B4-BE49-F238E27FC236}">
                <a16:creationId xmlns:a16="http://schemas.microsoft.com/office/drawing/2014/main" id="{7835C585-40F6-4911-AD89-EF42A74E12CD}"/>
              </a:ext>
            </a:extLst>
          </p:cNvPr>
          <p:cNvPicPr>
            <a:picLocks noChangeAspect="1"/>
          </p:cNvPicPr>
          <p:nvPr/>
        </p:nvPicPr>
        <p:blipFill>
          <a:blip r:embed="rId5"/>
          <a:stretch>
            <a:fillRect/>
          </a:stretch>
        </p:blipFill>
        <p:spPr>
          <a:xfrm>
            <a:off x="2670878" y="1092532"/>
            <a:ext cx="5908234" cy="4033481"/>
          </a:xfrm>
          <a:prstGeom prst="rect">
            <a:avLst/>
          </a:prstGeom>
        </p:spPr>
      </p:pic>
      <p:sp>
        <p:nvSpPr>
          <p:cNvPr id="5" name="TextBox 4"/>
          <p:cNvSpPr txBox="1"/>
          <p:nvPr/>
        </p:nvSpPr>
        <p:spPr>
          <a:xfrm>
            <a:off x="481376" y="5430626"/>
            <a:ext cx="11509733" cy="1200329"/>
          </a:xfrm>
          <a:prstGeom prst="rect">
            <a:avLst/>
          </a:prstGeom>
          <a:noFill/>
        </p:spPr>
        <p:txBody>
          <a:bodyPr wrap="square" rtlCol="0">
            <a:spAutoFit/>
          </a:bodyPr>
          <a:lstStyle/>
          <a:p>
            <a:r>
              <a:rPr lang="ru-RU" b="1" dirty="0"/>
              <a:t>Връзките между тези фактори са от решаващо значение</a:t>
            </a:r>
            <a:r>
              <a:rPr lang="en-US" b="1" dirty="0"/>
              <a:t>. </a:t>
            </a:r>
            <a:r>
              <a:rPr lang="en-US" dirty="0"/>
              <a:t>“</a:t>
            </a:r>
            <a:r>
              <a:rPr lang="ru-RU" dirty="0">
                <a:latin typeface="Calibri" pitchFamily="34" charset="0"/>
              </a:rPr>
              <a:t>Много подходи към устойчивостта ... са започнали чрез отделно разглеждане на социалните, икономическите и екологичните съображения</a:t>
            </a:r>
            <a:r>
              <a:rPr lang="en-US" dirty="0">
                <a:latin typeface="Calibri" pitchFamily="34" charset="0"/>
              </a:rPr>
              <a:t>. </a:t>
            </a:r>
            <a:r>
              <a:rPr lang="ru-RU" dirty="0">
                <a:latin typeface="Calibri" pitchFamily="34" charset="0"/>
              </a:rPr>
              <a:t>Комбинираният ефект не е просто отсъствие на интегративни експертни познания, данни и авторитет, а утвърдена тенденция да се пренебрегва взаимозависимостта на тези фактори</a:t>
            </a:r>
            <a:r>
              <a:rPr lang="en-US" dirty="0">
                <a:latin typeface="Calibri" pitchFamily="34" charset="0"/>
              </a:rPr>
              <a:t>.’ (Gibson 2006, </a:t>
            </a:r>
            <a:r>
              <a:rPr lang="bg-BG" dirty="0">
                <a:latin typeface="Calibri" pitchFamily="34" charset="0"/>
              </a:rPr>
              <a:t>стр</a:t>
            </a:r>
            <a:r>
              <a:rPr lang="en-US" dirty="0">
                <a:latin typeface="Calibri" pitchFamily="34" charset="0"/>
              </a:rPr>
              <a:t>. 259)</a:t>
            </a:r>
          </a:p>
        </p:txBody>
      </p:sp>
    </p:spTree>
    <p:extLst>
      <p:ext uri="{BB962C8B-B14F-4D97-AF65-F5344CB8AC3E}">
        <p14:creationId xmlns:p14="http://schemas.microsoft.com/office/powerpoint/2010/main" val="52891532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368723" y="274652"/>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57081"/>
            <a:ext cx="10117769" cy="1403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5500645" y="108093"/>
            <a:ext cx="7090348" cy="1138773"/>
          </a:xfrm>
          <a:prstGeom prst="rect">
            <a:avLst/>
          </a:prstGeom>
          <a:noFill/>
        </p:spPr>
        <p:txBody>
          <a:bodyPr wrap="square" rtlCol="0">
            <a:spAutoFit/>
          </a:bodyPr>
          <a:lstStyle/>
          <a:p>
            <a:pPr algn="ctr"/>
            <a:r>
              <a:rPr lang="bg-BG" sz="3400" b="1" spc="100" dirty="0">
                <a:solidFill>
                  <a:schemeClr val="bg1"/>
                </a:solidFill>
                <a:latin typeface="Roboto" panose="02000000000000000000" pitchFamily="2" charset="0"/>
                <a:ea typeface="Roboto" panose="02000000000000000000" pitchFamily="2" charset="0"/>
                <a:cs typeface="Arial" panose="020B0604020202020204" pitchFamily="34" charset="0"/>
              </a:rPr>
              <a:t>Проблемът на устойчивостта</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9" name="TextBox 8"/>
          <p:cNvSpPr txBox="1">
            <a:spLocks noChangeArrowheads="1"/>
          </p:cNvSpPr>
          <p:nvPr/>
        </p:nvSpPr>
        <p:spPr bwMode="auto">
          <a:xfrm>
            <a:off x="197945" y="1759602"/>
            <a:ext cx="5905335" cy="769441"/>
          </a:xfrm>
          <a:prstGeom prst="rect">
            <a:avLst/>
          </a:prstGeom>
          <a:noFill/>
          <a:ln w="9525">
            <a:noFill/>
            <a:miter lim="800000"/>
            <a:headEnd/>
            <a:tailEnd/>
          </a:ln>
        </p:spPr>
        <p:txBody>
          <a:bodyPr wrap="none">
            <a:spAutoFit/>
          </a:bodyPr>
          <a:lstStyle/>
          <a:p>
            <a:r>
              <a:rPr lang="bg-BG" sz="4400" dirty="0">
                <a:solidFill>
                  <a:srgbClr val="0070C0"/>
                </a:solidFill>
                <a:latin typeface="Calibri" pitchFamily="34" charset="0"/>
              </a:rPr>
              <a:t>Сложност и погрешност</a:t>
            </a:r>
            <a:endParaRPr lang="en-US" sz="4400" dirty="0">
              <a:solidFill>
                <a:srgbClr val="0070C0"/>
              </a:solidFill>
              <a:latin typeface="Calibri" pitchFamily="34" charset="0"/>
            </a:endParaRPr>
          </a:p>
        </p:txBody>
      </p:sp>
      <p:sp>
        <p:nvSpPr>
          <p:cNvPr id="10" name="Rectangle 9"/>
          <p:cNvSpPr>
            <a:spLocks noChangeArrowheads="1"/>
          </p:cNvSpPr>
          <p:nvPr/>
        </p:nvSpPr>
        <p:spPr bwMode="auto">
          <a:xfrm>
            <a:off x="332857" y="4333246"/>
            <a:ext cx="7345064" cy="2289858"/>
          </a:xfrm>
          <a:prstGeom prst="rect">
            <a:avLst/>
          </a:prstGeom>
          <a:noFill/>
          <a:ln w="9525">
            <a:noFill/>
            <a:miter lim="800000"/>
            <a:headEnd/>
            <a:tailEnd/>
          </a:ln>
        </p:spPr>
        <p:txBody>
          <a:bodyPr wrap="square">
            <a:spAutoFit/>
          </a:bodyPr>
          <a:lstStyle/>
          <a:p>
            <a:pPr algn="just">
              <a:lnSpc>
                <a:spcPct val="85000"/>
              </a:lnSpc>
            </a:pPr>
            <a:r>
              <a:rPr lang="bg-BG" sz="2400" dirty="0">
                <a:latin typeface="Calibri" pitchFamily="34" charset="0"/>
              </a:rPr>
              <a:t>Тези проблеми са наречени </a:t>
            </a:r>
            <a:r>
              <a:rPr lang="bg-BG" sz="3600" dirty="0">
                <a:solidFill>
                  <a:srgbClr val="E46C0A"/>
                </a:solidFill>
                <a:latin typeface="Calibri" pitchFamily="34" charset="0"/>
              </a:rPr>
              <a:t>погрешни проблеми </a:t>
            </a:r>
            <a:r>
              <a:rPr lang="en-GB" sz="2400" dirty="0">
                <a:latin typeface="Calibri" pitchFamily="34" charset="0"/>
              </a:rPr>
              <a:t>(</a:t>
            </a:r>
            <a:r>
              <a:rPr lang="en-GB" sz="2400" dirty="0" err="1">
                <a:latin typeface="Calibri" pitchFamily="34" charset="0"/>
              </a:rPr>
              <a:t>Rittel</a:t>
            </a:r>
            <a:r>
              <a:rPr lang="en-GB" sz="2400" dirty="0">
                <a:latin typeface="Calibri" pitchFamily="34" charset="0"/>
              </a:rPr>
              <a:t> and Webber 1973), </a:t>
            </a:r>
            <a:r>
              <a:rPr lang="en-GB" sz="3600" dirty="0">
                <a:solidFill>
                  <a:srgbClr val="E46C0A"/>
                </a:solidFill>
                <a:latin typeface="Calibri" pitchFamily="34" charset="0"/>
              </a:rPr>
              <a:t>‘</a:t>
            </a:r>
            <a:r>
              <a:rPr lang="bg-BG" sz="3600" dirty="0">
                <a:solidFill>
                  <a:srgbClr val="E46C0A"/>
                </a:solidFill>
                <a:latin typeface="Calibri" pitchFamily="34" charset="0"/>
              </a:rPr>
              <a:t>проблематика</a:t>
            </a:r>
            <a:r>
              <a:rPr lang="en-GB" sz="3600" dirty="0">
                <a:solidFill>
                  <a:srgbClr val="E46C0A"/>
                </a:solidFill>
                <a:latin typeface="Calibri" pitchFamily="34" charset="0"/>
              </a:rPr>
              <a:t>’</a:t>
            </a:r>
            <a:r>
              <a:rPr lang="en-GB" sz="2400" dirty="0">
                <a:latin typeface="Calibri" pitchFamily="34" charset="0"/>
              </a:rPr>
              <a:t> (Reid et al. 2006) </a:t>
            </a:r>
            <a:r>
              <a:rPr lang="bg-BG" sz="2400" dirty="0">
                <a:latin typeface="Calibri" pitchFamily="34" charset="0"/>
              </a:rPr>
              <a:t>или </a:t>
            </a:r>
            <a:r>
              <a:rPr lang="bg-BG" sz="3600" dirty="0">
                <a:solidFill>
                  <a:srgbClr val="E46C0A"/>
                </a:solidFill>
                <a:latin typeface="Calibri" pitchFamily="34" charset="0"/>
              </a:rPr>
              <a:t>проблеми на устойчивостта</a:t>
            </a:r>
            <a:r>
              <a:rPr lang="en-GB" sz="2400" dirty="0">
                <a:latin typeface="Calibri" pitchFamily="34" charset="0"/>
              </a:rPr>
              <a:t> (Common 1995).</a:t>
            </a:r>
          </a:p>
        </p:txBody>
      </p:sp>
      <p:sp>
        <p:nvSpPr>
          <p:cNvPr id="12" name="Rectangle 11"/>
          <p:cNvSpPr/>
          <p:nvPr/>
        </p:nvSpPr>
        <p:spPr>
          <a:xfrm>
            <a:off x="5351489" y="2525606"/>
            <a:ext cx="6574849" cy="1505027"/>
          </a:xfrm>
          <a:prstGeom prst="rect">
            <a:avLst/>
          </a:prstGeom>
        </p:spPr>
        <p:txBody>
          <a:bodyPr wrap="square">
            <a:spAutoFit/>
          </a:bodyPr>
          <a:lstStyle/>
          <a:p>
            <a:pPr algn="just">
              <a:lnSpc>
                <a:spcPct val="85000"/>
              </a:lnSpc>
              <a:defRPr/>
            </a:pPr>
            <a:r>
              <a:rPr lang="bg-BG" sz="2400" dirty="0">
                <a:solidFill>
                  <a:prstClr val="black"/>
                </a:solidFill>
              </a:rPr>
              <a:t>Изследването на процеса на </a:t>
            </a:r>
            <a:r>
              <a:rPr lang="bg-BG" sz="3600" dirty="0">
                <a:solidFill>
                  <a:schemeClr val="accent6">
                    <a:lumMod val="75000"/>
                  </a:schemeClr>
                </a:solidFill>
              </a:rPr>
              <a:t>преход към устойчивост</a:t>
            </a:r>
            <a:r>
              <a:rPr lang="en-GB" sz="3600" dirty="0">
                <a:solidFill>
                  <a:schemeClr val="accent6">
                    <a:lumMod val="75000"/>
                  </a:schemeClr>
                </a:solidFill>
              </a:rPr>
              <a:t> </a:t>
            </a:r>
            <a:r>
              <a:rPr lang="bg-BG" sz="2400" dirty="0">
                <a:solidFill>
                  <a:prstClr val="black"/>
                </a:solidFill>
              </a:rPr>
              <a:t>и </a:t>
            </a:r>
            <a:r>
              <a:rPr lang="ru-RU" sz="3600" dirty="0">
                <a:solidFill>
                  <a:srgbClr val="E46C0A"/>
                </a:solidFill>
              </a:rPr>
              <a:t>препятствия, които го правят труден</a:t>
            </a:r>
            <a:r>
              <a:rPr lang="en-GB" sz="2800" dirty="0">
                <a:solidFill>
                  <a:prstClr val="black"/>
                </a:solidFill>
              </a:rPr>
              <a:t>.</a:t>
            </a:r>
          </a:p>
        </p:txBody>
      </p:sp>
    </p:spTree>
    <p:extLst>
      <p:ext uri="{BB962C8B-B14F-4D97-AF65-F5344CB8AC3E}">
        <p14:creationId xmlns:p14="http://schemas.microsoft.com/office/powerpoint/2010/main" val="4069615459"/>
      </p:ext>
    </p:extLst>
  </p:cSld>
  <p:clrMapOvr>
    <a:masterClrMapping/>
  </p:clrMapOvr>
  <p:transition spd="slow">
    <p:push dir="u"/>
  </p:transition>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180493328AADB439252D3A4A5389DE1" ma:contentTypeVersion="6" ma:contentTypeDescription="Create a new document." ma:contentTypeScope="" ma:versionID="0138566a13587853b6710ac3e77774b4">
  <xsd:schema xmlns:xsd="http://www.w3.org/2001/XMLSchema" xmlns:xs="http://www.w3.org/2001/XMLSchema" xmlns:p="http://schemas.microsoft.com/office/2006/metadata/properties" xmlns:ns2="d0a049c0-0b5b-40dc-bb16-5c3182e846c3" targetNamespace="http://schemas.microsoft.com/office/2006/metadata/properties" ma:root="true" ma:fieldsID="aada6981eb83e5731c59671e82c8aba1" ns2:_="">
    <xsd:import namespace="d0a049c0-0b5b-40dc-bb16-5c3182e846c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a049c0-0b5b-40dc-bb16-5c3182e846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4003685-F6DD-41ED-8A2E-EA926CFC0C4F}">
  <ds:schemaRefs>
    <ds:schemaRef ds:uri="http://schemas.microsoft.com/sharepoint/v3/contenttype/forms"/>
  </ds:schemaRefs>
</ds:datastoreItem>
</file>

<file path=customXml/itemProps2.xml><?xml version="1.0" encoding="utf-8"?>
<ds:datastoreItem xmlns:ds="http://schemas.openxmlformats.org/officeDocument/2006/customXml" ds:itemID="{46D90596-0982-42CF-8391-DA2C543F82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a049c0-0b5b-40dc-bb16-5c3182e846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C96350-CC1C-4997-8433-5E8EFB8CC034}">
  <ds:schemaRefs>
    <ds:schemaRef ds:uri="http://purl.org/dc/dcmitype/"/>
    <ds:schemaRef ds:uri="http://purl.org/dc/elements/1.1/"/>
    <ds:schemaRef ds:uri="http://schemas.microsoft.com/office/2006/metadata/properties"/>
    <ds:schemaRef ds:uri="d0a049c0-0b5b-40dc-bb16-5c3182e846c3"/>
    <ds:schemaRef ds:uri="http://purl.org/dc/terms/"/>
    <ds:schemaRef ds:uri="http://schemas.microsoft.com/office/2006/documentManagement/types"/>
    <ds:schemaRef ds:uri="http://schemas.openxmlformats.org/package/2006/metadata/core-properties"/>
    <ds:schemaRef ds:uri="http://www.w3.org/XML/1998/namespac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8881</TotalTime>
  <Words>4709</Words>
  <Application>Microsoft Office PowerPoint</Application>
  <PresentationFormat>Widescreen</PresentationFormat>
  <Paragraphs>288</Paragraphs>
  <Slides>28</Slides>
  <Notes>28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Arial</vt:lpstr>
      <vt:lpstr>Calibri</vt:lpstr>
      <vt:lpstr>Calibri Light</vt:lpstr>
      <vt:lpstr>Roboto</vt:lpstr>
      <vt:lpstr>Roboto Light</vt:lpstr>
      <vt:lpstr>Roboto Medium</vt:lpstr>
      <vt:lpstr>Times New Roman</vt:lpstr>
      <vt:lpstr>Office</vt:lpstr>
      <vt:lpstr>PowerPoint Presentation</vt:lpstr>
      <vt:lpstr>PowerPoint Presentation</vt:lpstr>
      <vt:lpstr>PowerPoint Presentation</vt:lpstr>
      <vt:lpstr>PowerPoint Presentation</vt:lpstr>
      <vt:lpstr>PowerPoint Presentation</vt:lpstr>
      <vt:lpstr>PowerPoint Presentation</vt:lpstr>
      <vt:lpstr>Глобалното предизвикателство може да бъде просто дефинирано: За достигане на устойчивост, човечеството трябва да увеличи нивата на потребление на бедните в света, като същевременно намали екологичния отпечатък на човечеството</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Dr. Katja Bölcker</dc:creator>
  <cp:lastModifiedBy>Мартин Стоянов</cp:lastModifiedBy>
  <cp:revision>398</cp:revision>
  <dcterms:created xsi:type="dcterms:W3CDTF">2019-05-22T07:43:42Z</dcterms:created>
  <dcterms:modified xsi:type="dcterms:W3CDTF">2020-11-25T15:56:13Z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0x0101001180493328AADB439252D3A4A5389DE1</vt:lpwstr>
  </property>
</Properties>
</file>