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5"/>
  </p:notesMasterIdLst>
  <p:sldIdLst>
    <p:sldId id="337" r:id="rId5"/>
    <p:sldId id="352" r:id="rId6"/>
    <p:sldId id="354" r:id="rId7"/>
    <p:sldId id="322" r:id="rId8"/>
    <p:sldId id="348" r:id="rId9"/>
    <p:sldId id="329" r:id="rId10"/>
    <p:sldId id="338" r:id="rId11"/>
    <p:sldId id="365" r:id="rId12"/>
    <p:sldId id="340" r:id="rId13"/>
    <p:sldId id="355" r:id="rId14"/>
    <p:sldId id="356" r:id="rId15"/>
    <p:sldId id="344" r:id="rId16"/>
    <p:sldId id="357" r:id="rId17"/>
    <p:sldId id="327" r:id="rId18"/>
    <p:sldId id="345" r:id="rId19"/>
    <p:sldId id="358" r:id="rId20"/>
    <p:sldId id="359" r:id="rId21"/>
    <p:sldId id="360" r:id="rId22"/>
    <p:sldId id="361" r:id="rId23"/>
    <p:sldId id="370" r:id="rId24"/>
    <p:sldId id="371" r:id="rId25"/>
    <p:sldId id="362" r:id="rId26"/>
    <p:sldId id="363" r:id="rId27"/>
    <p:sldId id="364" r:id="rId28"/>
    <p:sldId id="366" r:id="rId29"/>
    <p:sldId id="367" r:id="rId30"/>
    <p:sldId id="368" r:id="rId31"/>
    <p:sldId id="349" r:id="rId32"/>
    <p:sldId id="351" r:id="rId33"/>
    <p:sldId id="35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FFFFF"/>
    <a:srgbClr val="A2C300"/>
    <a:srgbClr val="3D8400"/>
    <a:srgbClr val="FABA00"/>
    <a:srgbClr val="80CCDF"/>
    <a:srgbClr val="008BDF"/>
    <a:srgbClr val="AE0917"/>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BCAD3-11DE-4CB1-8B52-1E79A8D2FE3C}" v="51" dt="2020-03-09T06:22: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62857" autoAdjust="0"/>
  </p:normalViewPr>
  <p:slideViewPr>
    <p:cSldViewPr snapToGrid="0" snapToObjects="1">
      <p:cViewPr varScale="1">
        <p:scale>
          <a:sx n="78" d="100"/>
          <a:sy n="78" d="100"/>
        </p:scale>
        <p:origin x="2520" y="168"/>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p:cViewPr varScale="1">
        <p:scale>
          <a:sx n="76" d="100"/>
          <a:sy n="76" d="100"/>
        </p:scale>
        <p:origin x="2424" y="-8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13.11.20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RfRN_hHeIK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c.europa.eu/research/bioeconomy/pdf/ec_bioeconomy_strategy_2018.pdf#view=fit&amp;pagemode=non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c.europa.eu/research/bioeconomy/pdf/ec_bioeconomy_actions_2018.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e-rural.eu/backgroun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europa.eu/research/bioeconomy/pdf/ec_bioeconomy_actions_2018.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i.co/insight/17-companies-helping-meet-the-17-un-sustainable-development-goa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Teacher’s name to go in the space at the bottom left of the slide. Explain that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presentation</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introduces the key principles and opportunities of bioeconomy</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links to sustainability.</a:t>
            </a:r>
            <a:r>
              <a:rPr lang="en-GB" sz="1200" kern="1200" baseline="0" dirty="0">
                <a:solidFill>
                  <a:schemeClr val="tx1"/>
                </a:solidFill>
                <a:effectLst/>
                <a:latin typeface="+mn-lt"/>
                <a:ea typeface="+mn-ea"/>
                <a:cs typeface="+mn-cs"/>
              </a:rPr>
              <a:t> It also discusses the challenges and solutions of the bioeconomy.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Excluding the two videos and quiz, the outline slide and this first slide, there are 23 slides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so these slides should take between 23 and 46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The two videos are around 2 minutes long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Quiz with 6 questions</a:t>
            </a:r>
            <a:r>
              <a:rPr lang="en-GB" sz="120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will take 6 minutes or more (depending if reading extra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This slide shows links between the bioeconomy and the SDGs.</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Heimann</a:t>
            </a:r>
            <a:r>
              <a:rPr lang="en-GB" sz="1200" kern="1200" dirty="0">
                <a:solidFill>
                  <a:schemeClr val="tx1"/>
                </a:solidFill>
                <a:effectLst/>
                <a:latin typeface="+mn-lt"/>
                <a:ea typeface="+mn-ea"/>
                <a:cs typeface="+mn-cs"/>
              </a:rPr>
              <a:t>, T., 2019. Bioeconomy and SDGs: does the bioeconomy support the achievement of the SDGs?. </a:t>
            </a:r>
            <a:r>
              <a:rPr lang="en-GB" sz="1200" i="1" kern="1200" dirty="0">
                <a:solidFill>
                  <a:schemeClr val="tx1"/>
                </a:solidFill>
                <a:effectLst/>
                <a:latin typeface="+mn-lt"/>
                <a:ea typeface="+mn-ea"/>
                <a:cs typeface="+mn-cs"/>
              </a:rPr>
              <a:t>Earth's Future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7</a:t>
            </a:r>
            <a:r>
              <a:rPr lang="en-GB" sz="1200" kern="1200" dirty="0">
                <a:solidFill>
                  <a:schemeClr val="tx1"/>
                </a:solidFill>
                <a:effectLst/>
                <a:latin typeface="+mn-lt"/>
                <a:ea typeface="+mn-ea"/>
                <a:cs typeface="+mn-cs"/>
              </a:rPr>
              <a:t>(1), pp.43-57.</a:t>
            </a: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70260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Source: Independent Group of Scientists appointed by the Secretary-General (2019), </a:t>
            </a:r>
            <a:r>
              <a:rPr lang="en-GB" sz="1200" i="1" kern="1200" dirty="0">
                <a:solidFill>
                  <a:schemeClr val="tx1"/>
                </a:solidFill>
                <a:effectLst/>
                <a:latin typeface="+mn-lt"/>
                <a:ea typeface="+mn-ea"/>
                <a:cs typeface="+mn-cs"/>
              </a:rPr>
              <a:t>Global Sustainable Development Report 2019: The Future is Now </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Science for Achieving Sustainable Development, </a:t>
            </a:r>
            <a:r>
              <a:rPr lang="en-GB" sz="1200" kern="1200" dirty="0">
                <a:solidFill>
                  <a:schemeClr val="tx1"/>
                </a:solidFill>
                <a:effectLst/>
                <a:latin typeface="+mn-lt"/>
                <a:ea typeface="+mn-ea"/>
                <a:cs typeface="+mn-cs"/>
              </a:rPr>
              <a:t>(United Nations, New York). </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sustainabledevelopment.un.org</a:t>
            </a:r>
            <a:r>
              <a:rPr lang="en-GB" sz="1200" kern="1200" dirty="0">
                <a:solidFill>
                  <a:schemeClr val="tx1"/>
                </a:solidFill>
                <a:effectLst/>
                <a:latin typeface="+mn-lt"/>
                <a:ea typeface="+mn-ea"/>
                <a:cs typeface="+mn-cs"/>
              </a:rPr>
              <a:t>/content/documents/24797GSDR_report_2019.pdf</a:t>
            </a:r>
          </a:p>
          <a:p>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202153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It is important to point out not only links to sustainability but also climate change mitigation.</a:t>
            </a:r>
            <a:r>
              <a:rPr lang="en-GB" dirty="0">
                <a:effectLst/>
              </a:rPr>
              <a:t> </a:t>
            </a:r>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188814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Notes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teacher</a:t>
            </a:r>
            <a:r>
              <a:rPr lang="de-DE" sz="1200" kern="1200" dirty="0">
                <a:solidFill>
                  <a:schemeClr val="tx1"/>
                </a:solidFill>
                <a:effectLst/>
                <a:latin typeface="+mn-lt"/>
                <a:ea typeface="+mn-ea"/>
                <a:cs typeface="+mn-cs"/>
              </a:rPr>
              <a:t>:</a:t>
            </a:r>
            <a:r>
              <a:rPr lang="de-DE"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Explain that to try and tackle the issues surrounding ecological limits: National and international bodies have specific guidelines. An example of this is the European Commission’s 2018 publication; ‘A new bioeconomy strategy for a sustainable Europe.’ </a:t>
            </a:r>
            <a:r>
              <a:rPr lang="en-GB" sz="1200" b="1" kern="1200" dirty="0">
                <a:solidFill>
                  <a:schemeClr val="tx1"/>
                </a:solidFill>
                <a:effectLst/>
                <a:latin typeface="+mn-lt"/>
                <a:ea typeface="+mn-ea"/>
                <a:cs typeface="+mn-cs"/>
              </a:rPr>
              <a:t>Further information available at:</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https://ec.europa.eu</a:t>
            </a:r>
            <a:r>
              <a:rPr lang="en-GB" sz="1200" u="sng" kern="1200">
                <a:solidFill>
                  <a:schemeClr val="tx1"/>
                </a:solidFill>
                <a:effectLst/>
                <a:latin typeface="+mn-lt"/>
                <a:ea typeface="+mn-ea"/>
                <a:cs typeface="+mn-cs"/>
                <a:hlinkClick r:id="rId3"/>
              </a:rPr>
              <a:t>/commission/news/new-bioeconomy-strategy-sustainable-europe-2018-oct-11-0_en</a:t>
            </a:r>
            <a:endParaRPr lang="en-GB" sz="1200" kern="120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4"/>
              </a:rPr>
              <a:t>https://ec.europa.eu/research/bioeconomy/pdf/ec_bioeconomy_actions_2018.pdf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Could also check </a:t>
            </a:r>
            <a:r>
              <a:rPr lang="en-GB" sz="1200" b="0" i="0" u="none" strike="noStrike" kern="1200" baseline="0" dirty="0">
                <a:solidFill>
                  <a:schemeClr val="tx1"/>
                </a:solidFill>
                <a:effectLst/>
                <a:latin typeface="+mn-lt"/>
                <a:ea typeface="+mn-ea"/>
                <a:cs typeface="+mn-cs"/>
              </a:rPr>
              <a:t>for more advanced reading</a:t>
            </a:r>
            <a:r>
              <a:rPr lang="en-GB"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On the circular bioeconomy and decoupling: implications for sustainable growth.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162</a:t>
            </a:r>
            <a:r>
              <a:rPr lang="en-GB" sz="1200" b="0" i="0" u="none" strike="noStrike" kern="1200" dirty="0">
                <a:solidFill>
                  <a:schemeClr val="tx1"/>
                </a:solidFill>
                <a:effectLst/>
                <a:latin typeface="+mn-lt"/>
                <a:ea typeface="+mn-ea"/>
                <a:cs typeface="+mn-cs"/>
              </a:rPr>
              <a:t>, 143-156. </a:t>
            </a:r>
            <a:r>
              <a:rPr lang="en-GB" sz="1200" b="0" i="0" u="none" strike="noStrike" kern="1200" dirty="0">
                <a:solidFill>
                  <a:schemeClr val="tx1"/>
                </a:solidFill>
                <a:effectLst/>
                <a:latin typeface="+mn-lt"/>
                <a:ea typeface="+mn-ea"/>
                <a:cs typeface="+mn-cs"/>
                <a:hlinkClick r:id="rId5" tooltip="Original URL: https://www.sciencedirect.com/science/article/pii/S0921800918317178. Click or tap if you trust this link."/>
              </a:rPr>
              <a:t>https://www.sciencedirect.com/science/article/pii/S0921800918317178</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Vivien, F. D., </a:t>
            </a:r>
            <a:r>
              <a:rPr lang="en-GB" sz="1200" b="0" i="0" u="none" strike="noStrike" kern="1200" dirty="0" err="1">
                <a:solidFill>
                  <a:schemeClr val="tx1"/>
                </a:solidFill>
                <a:effectLst/>
                <a:latin typeface="+mn-lt"/>
                <a:ea typeface="+mn-ea"/>
                <a:cs typeface="+mn-cs"/>
              </a:rPr>
              <a:t>Nieddu</a:t>
            </a:r>
            <a:r>
              <a:rPr lang="en-GB" sz="1200" b="0" i="0" u="none" strike="noStrike" kern="1200" dirty="0">
                <a:solidFill>
                  <a:schemeClr val="tx1"/>
                </a:solidFill>
                <a:effectLst/>
                <a:latin typeface="+mn-lt"/>
                <a:ea typeface="+mn-ea"/>
                <a:cs typeface="+mn-cs"/>
              </a:rPr>
              <a:t>, M., </a:t>
            </a:r>
            <a:r>
              <a:rPr lang="en-GB" sz="1200" b="0" i="0" u="none" strike="noStrike" kern="1200" dirty="0" err="1">
                <a:solidFill>
                  <a:schemeClr val="tx1"/>
                </a:solidFill>
                <a:effectLst/>
                <a:latin typeface="+mn-lt"/>
                <a:ea typeface="+mn-ea"/>
                <a:cs typeface="+mn-cs"/>
              </a:rPr>
              <a:t>Befort</a:t>
            </a:r>
            <a:r>
              <a:rPr lang="en-GB" sz="1200" b="0" i="0" u="none" strike="noStrike" kern="1200" dirty="0">
                <a:solidFill>
                  <a:schemeClr val="tx1"/>
                </a:solidFill>
                <a:effectLst/>
                <a:latin typeface="+mn-lt"/>
                <a:ea typeface="+mn-ea"/>
                <a:cs typeface="+mn-cs"/>
              </a:rPr>
              <a:t>, N., </a:t>
            </a:r>
            <a:r>
              <a:rPr lang="en-GB" sz="1200" b="0" i="0" u="none" strike="noStrike" kern="1200" dirty="0" err="1">
                <a:solidFill>
                  <a:schemeClr val="tx1"/>
                </a:solidFill>
                <a:effectLst/>
                <a:latin typeface="+mn-lt"/>
                <a:ea typeface="+mn-ea"/>
                <a:cs typeface="+mn-cs"/>
              </a:rPr>
              <a:t>Debref</a:t>
            </a:r>
            <a:r>
              <a:rPr lang="en-GB" sz="1200" b="0" i="0" u="none" strike="noStrike" kern="1200" dirty="0">
                <a:solidFill>
                  <a:schemeClr val="tx1"/>
                </a:solidFill>
                <a:effectLst/>
                <a:latin typeface="+mn-lt"/>
                <a:ea typeface="+mn-ea"/>
                <a:cs typeface="+mn-cs"/>
              </a:rPr>
              <a:t>, R., &amp; </a:t>
            </a:r>
            <a:r>
              <a:rPr lang="en-GB" sz="1200" b="0" i="0" u="none" strike="noStrike" kern="1200" dirty="0" err="1">
                <a:solidFill>
                  <a:schemeClr val="tx1"/>
                </a:solidFill>
                <a:effectLst/>
                <a:latin typeface="+mn-lt"/>
                <a:ea typeface="+mn-ea"/>
                <a:cs typeface="+mn-cs"/>
              </a:rPr>
              <a:t>Giampietro</a:t>
            </a:r>
            <a:r>
              <a:rPr lang="en-GB" sz="1200" b="0" i="0" u="none" strike="noStrike" kern="1200" dirty="0">
                <a:solidFill>
                  <a:schemeClr val="tx1"/>
                </a:solidFill>
                <a:effectLst/>
                <a:latin typeface="+mn-lt"/>
                <a:ea typeface="+mn-ea"/>
                <a:cs typeface="+mn-cs"/>
              </a:rPr>
              <a:t>, M. (2019). The hijacking of the bioeconomy. </a:t>
            </a:r>
            <a:r>
              <a:rPr lang="en-GB" sz="1200" b="0" i="1" u="none" strike="noStrike" kern="1200" dirty="0">
                <a:solidFill>
                  <a:schemeClr val="tx1"/>
                </a:solidFill>
                <a:effectLst/>
                <a:latin typeface="+mn-lt"/>
                <a:ea typeface="+mn-ea"/>
                <a:cs typeface="+mn-cs"/>
              </a:rPr>
              <a:t>Ecological economics</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159</a:t>
            </a:r>
            <a:r>
              <a:rPr lang="en-GB" sz="1200" b="0" i="0" u="none" strike="noStrike" kern="1200" dirty="0">
                <a:solidFill>
                  <a:schemeClr val="tx1"/>
                </a:solidFill>
                <a:effectLst/>
                <a:latin typeface="+mn-lt"/>
                <a:ea typeface="+mn-ea"/>
                <a:cs typeface="+mn-cs"/>
              </a:rPr>
              <a:t>, 189-197. </a:t>
            </a:r>
            <a:r>
              <a:rPr lang="en-GB" sz="1200" b="0" i="0" u="none" strike="noStrike" kern="1200" dirty="0">
                <a:solidFill>
                  <a:schemeClr val="tx1"/>
                </a:solidFill>
                <a:effectLst/>
                <a:latin typeface="+mn-lt"/>
                <a:ea typeface="+mn-ea"/>
                <a:cs typeface="+mn-cs"/>
                <a:hlinkClick r:id="rId6" tooltip="Original URL: https://www.sciencedirect.com/science/article/abs/pii/S0921800918308115. Click or tap if you trust this link."/>
              </a:rPr>
              <a:t>https://www.sciencedirect.com/science/article/abs/pii/S0921800918308115</a:t>
            </a: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2398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Reminder: the bioeconomy uses renewable biological resources from land and sea – such as crops, forests, fish, animals and micro-organisms – to produce food, materials and energy.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Companies are finding innovative ways to use materials that would otherwise end up in a landfill and transforming them into products that can be made in a more sustainable way.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332514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Video explains briefly the most important basics of a bioeconomy by means of an animated film. It presents the differences between fossil and biological resources as basis for products. It introduces the bioeconomy as a circular economy and illustrates its positive aspects and advantages in the future.</a:t>
            </a:r>
            <a:r>
              <a:rPr lang="en-GB" dirty="0">
                <a:effectLst/>
              </a:rPr>
              <a:t> </a:t>
            </a:r>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134046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These</a:t>
            </a:r>
            <a:r>
              <a:rPr lang="en-GB" sz="1200" kern="1200" baseline="0" dirty="0">
                <a:solidFill>
                  <a:schemeClr val="tx1"/>
                </a:solidFill>
                <a:effectLst/>
                <a:latin typeface="+mn-lt"/>
                <a:ea typeface="+mn-ea"/>
                <a:cs typeface="+mn-cs"/>
              </a:rPr>
              <a:t> two papers discuss issues associated with the complexity of the transition to bioeconomy.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GB" sz="1200" kern="1200" dirty="0">
                <a:solidFill>
                  <a:schemeClr val="tx1"/>
                </a:solidFill>
                <a:effectLst/>
                <a:latin typeface="+mn-lt"/>
                <a:ea typeface="+mn-ea"/>
                <a:cs typeface="+mn-cs"/>
              </a:rPr>
              <a:t>McCormick, K. and </a:t>
            </a:r>
            <a:r>
              <a:rPr lang="en-GB" sz="1200" kern="1200" dirty="0" err="1">
                <a:solidFill>
                  <a:schemeClr val="tx1"/>
                </a:solidFill>
                <a:effectLst/>
                <a:latin typeface="+mn-lt"/>
                <a:ea typeface="+mn-ea"/>
                <a:cs typeface="+mn-cs"/>
              </a:rPr>
              <a:t>Kautto</a:t>
            </a:r>
            <a:r>
              <a:rPr lang="en-GB" sz="1200" kern="1200" dirty="0">
                <a:solidFill>
                  <a:schemeClr val="tx1"/>
                </a:solidFill>
                <a:effectLst/>
                <a:latin typeface="+mn-lt"/>
                <a:ea typeface="+mn-ea"/>
                <a:cs typeface="+mn-cs"/>
              </a:rPr>
              <a:t>, N. (2013). The Bioeconomy in Europe: An Overview. </a:t>
            </a:r>
            <a:r>
              <a:rPr lang="en-GB" sz="1200" i="1" kern="1200" dirty="0">
                <a:solidFill>
                  <a:schemeClr val="tx1"/>
                </a:solidFill>
                <a:effectLst/>
                <a:latin typeface="+mn-lt"/>
                <a:ea typeface="+mn-ea"/>
                <a:cs typeface="+mn-cs"/>
              </a:rPr>
              <a:t>Sustainability</a:t>
            </a:r>
            <a:r>
              <a:rPr lang="en-GB" sz="1200" kern="1200" dirty="0">
                <a:solidFill>
                  <a:schemeClr val="tx1"/>
                </a:solidFill>
                <a:effectLst/>
                <a:latin typeface="+mn-lt"/>
                <a:ea typeface="+mn-ea"/>
                <a:cs typeface="+mn-cs"/>
              </a:rPr>
              <a:t>, 5: 2589-2608.</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Philp</a:t>
            </a:r>
            <a:r>
              <a:rPr lang="en-GB" sz="1200" kern="1200" dirty="0">
                <a:solidFill>
                  <a:schemeClr val="tx1"/>
                </a:solidFill>
                <a:effectLst/>
                <a:latin typeface="+mn-lt"/>
                <a:ea typeface="+mn-ea"/>
                <a:cs typeface="+mn-cs"/>
              </a:rPr>
              <a:t>, J. (2018). The bioeconomy, the challenge of the century for policy makers. New Biotechnology. 40 (Part A): 11-19.</a:t>
            </a:r>
          </a:p>
          <a:p>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90757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Key reading: </a:t>
            </a: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Bioecomomy</a:t>
            </a:r>
            <a:r>
              <a:rPr lang="en-US" sz="1200" kern="1200" baseline="0" dirty="0">
                <a:solidFill>
                  <a:schemeClr val="tx1"/>
                </a:solidFill>
                <a:effectLst/>
                <a:latin typeface="+mn-lt"/>
                <a:ea typeface="+mn-ea"/>
                <a:cs typeface="+mn-cs"/>
              </a:rPr>
              <a:t> Consultants (2018), BIG BIOECONOMY CHALLENGES - PART 2.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www.nnfcc.co.uk</a:t>
            </a:r>
            <a:r>
              <a:rPr lang="en-US" sz="1200" kern="1200" dirty="0">
                <a:solidFill>
                  <a:schemeClr val="tx1"/>
                </a:solidFill>
                <a:effectLst/>
                <a:latin typeface="+mn-lt"/>
                <a:ea typeface="+mn-ea"/>
                <a:cs typeface="+mn-cs"/>
              </a:rPr>
              <a:t>/news-big-bioeconomy-challenges-2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Brownlie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 </a:t>
            </a:r>
            <a:r>
              <a:rPr lang="en-GB" altLang="en-US" dirty="0"/>
              <a:t>(2013),</a:t>
            </a:r>
            <a:r>
              <a:rPr lang="en-GB" altLang="en-US" baseline="0" dirty="0"/>
              <a:t> </a:t>
            </a:r>
            <a:r>
              <a:rPr lang="en-GB" altLang="en-US" dirty="0"/>
              <a:t>IAIA fast tips No. 5 -</a:t>
            </a:r>
            <a:r>
              <a:rPr lang="en-GB" altLang="en-US" baseline="0" dirty="0"/>
              <a:t> </a:t>
            </a:r>
            <a:r>
              <a:rPr lang="en-GB" altLang="en-US" dirty="0"/>
              <a:t>Biodiversity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44960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Brownlie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 </a:t>
            </a:r>
            <a:r>
              <a:rPr lang="en-GB" altLang="en-US" dirty="0"/>
              <a:t>(2013),</a:t>
            </a:r>
            <a:r>
              <a:rPr lang="en-GB" altLang="en-US" baseline="0" dirty="0"/>
              <a:t> </a:t>
            </a:r>
            <a:r>
              <a:rPr lang="en-GB" altLang="en-US" dirty="0"/>
              <a:t>IAIA fast tips No. 5 -</a:t>
            </a:r>
            <a:r>
              <a:rPr lang="en-GB" altLang="en-US" baseline="0" dirty="0"/>
              <a:t> </a:t>
            </a:r>
            <a:r>
              <a:rPr lang="en-GB" altLang="en-US" dirty="0"/>
              <a:t>Biodiversity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899915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In addition to direct impacts, it is critical to assess indirect, induced and cumulative impacts on biodiversity as these impacts are often more harmful than direct impacts.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could think of both </a:t>
            </a:r>
            <a:r>
              <a:rPr lang="en-GB" sz="1200" kern="1200" dirty="0">
                <a:solidFill>
                  <a:schemeClr val="tx1"/>
                </a:solidFill>
                <a:effectLst/>
                <a:latin typeface="+mn-lt"/>
                <a:ea typeface="+mn-ea"/>
                <a:cs typeface="+mn-cs"/>
              </a:rPr>
              <a:t>direct and indirect impacts</a:t>
            </a:r>
            <a:r>
              <a:rPr lang="en-GB" sz="1200" kern="1200" baseline="0" dirty="0">
                <a:solidFill>
                  <a:schemeClr val="tx1"/>
                </a:solidFill>
                <a:effectLst/>
                <a:latin typeface="+mn-lt"/>
                <a:ea typeface="+mn-ea"/>
                <a:cs typeface="+mn-cs"/>
              </a:rPr>
              <a:t> of different activities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25019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Briefly run through the topics that will be spoken about in this presentation as shown on the slide.  </a:t>
            </a: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201166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GB" altLang="en-US" dirty="0"/>
              <a:t>IAIA (1999), </a:t>
            </a:r>
            <a:r>
              <a:rPr lang="en-GB" altLang="en-US" i="1" dirty="0"/>
              <a:t>Principles of EIA best practice</a:t>
            </a:r>
            <a:r>
              <a:rPr lang="en-GB" altLang="en-US" dirty="0"/>
              <a:t>. International Association for Impact Assessment. </a:t>
            </a:r>
            <a:r>
              <a:rPr lang="en-GB" altLang="en-US" b="1" dirty="0"/>
              <a:t>[http://</a:t>
            </a:r>
            <a:r>
              <a:rPr lang="en-GB" altLang="en-US" b="1" dirty="0" err="1"/>
              <a:t>www.iaia.org</a:t>
            </a:r>
            <a:r>
              <a:rPr lang="en-GB" altLang="en-US" b="1" dirty="0"/>
              <a:t>/best-</a:t>
            </a:r>
            <a:r>
              <a:rPr lang="en-GB" altLang="en-US" b="1" dirty="0" err="1"/>
              <a:t>practice.php</a:t>
            </a:r>
            <a:r>
              <a:rPr lang="en-GB" altLang="en-US" b="1" dirty="0"/>
              <a:t>]</a:t>
            </a:r>
            <a:endParaRPr lang="en-GB" altLang="en-US" dirty="0"/>
          </a:p>
          <a:p>
            <a:pPr eaLnBrk="1" hangingPunct="1"/>
            <a:endParaRPr lang="en-GB" altLang="en-US" b="1" dirty="0"/>
          </a:p>
          <a:p>
            <a:r>
              <a:rPr lang="en-GB" altLang="en-US" dirty="0" err="1"/>
              <a:t>Partidário</a:t>
            </a:r>
            <a:r>
              <a:rPr lang="en-GB" altLang="en-US" dirty="0"/>
              <a:t>, M. (2012),</a:t>
            </a:r>
            <a:r>
              <a:rPr lang="en-GB" altLang="en-US" baseline="0" dirty="0"/>
              <a:t> </a:t>
            </a:r>
            <a:r>
              <a:rPr lang="en-GB" altLang="en-US" dirty="0"/>
              <a:t>IAIA fast tips No. 1 -</a:t>
            </a:r>
            <a:r>
              <a:rPr lang="en-GB" altLang="en-US" baseline="0" dirty="0"/>
              <a:t> </a:t>
            </a:r>
            <a:r>
              <a:rPr lang="en-GB" altLang="en-US" dirty="0"/>
              <a:t>What is Impact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252354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GB" altLang="en-US" dirty="0"/>
              <a:t>IAIA (1999), </a:t>
            </a:r>
            <a:r>
              <a:rPr lang="en-GB" altLang="en-US" i="1" dirty="0"/>
              <a:t>Principles of EIA best practice</a:t>
            </a:r>
            <a:r>
              <a:rPr lang="en-GB" altLang="en-US" dirty="0"/>
              <a:t>. International Association for Impact Assessment. </a:t>
            </a:r>
            <a:r>
              <a:rPr lang="en-GB" altLang="en-US" b="1" dirty="0"/>
              <a:t>[http://</a:t>
            </a:r>
            <a:r>
              <a:rPr lang="en-GB" altLang="en-US" b="1" dirty="0" err="1"/>
              <a:t>www.iaia.org</a:t>
            </a:r>
            <a:r>
              <a:rPr lang="en-GB" altLang="en-US" b="1" dirty="0"/>
              <a:t>/best-</a:t>
            </a:r>
            <a:r>
              <a:rPr lang="en-GB" altLang="en-US" b="1" dirty="0" err="1"/>
              <a:t>practice.php</a:t>
            </a:r>
            <a:r>
              <a:rPr lang="en-GB" altLang="en-US" b="1" dirty="0"/>
              <a:t>]</a:t>
            </a:r>
            <a:endParaRPr lang="en-GB" altLang="en-US" dirty="0"/>
          </a:p>
          <a:p>
            <a:pPr eaLnBrk="1" hangingPunct="1"/>
            <a:endParaRPr lang="en-GB" altLang="en-US" b="1" dirty="0"/>
          </a:p>
          <a:p>
            <a:r>
              <a:rPr lang="en-GB" altLang="en-US" dirty="0" err="1"/>
              <a:t>Partidário</a:t>
            </a:r>
            <a:r>
              <a:rPr lang="en-GB" altLang="en-US" dirty="0"/>
              <a:t>, M. (2012),</a:t>
            </a:r>
            <a:r>
              <a:rPr lang="en-GB" altLang="en-US" baseline="0" dirty="0"/>
              <a:t> </a:t>
            </a:r>
            <a:r>
              <a:rPr lang="en-GB" altLang="en-US" dirty="0"/>
              <a:t>IAIA fast tips No. 1 -</a:t>
            </a:r>
            <a:r>
              <a:rPr lang="en-GB" altLang="en-US" baseline="0" dirty="0"/>
              <a:t> </a:t>
            </a:r>
            <a:r>
              <a:rPr lang="en-GB" altLang="en-US" dirty="0"/>
              <a:t>What is Impact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altLang="en-US" b="1" dirty="0"/>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Environmental</a:t>
            </a:r>
            <a:r>
              <a:rPr lang="en-GB" sz="1200" kern="1200" baseline="0" dirty="0">
                <a:solidFill>
                  <a:schemeClr val="tx1"/>
                </a:solidFill>
                <a:effectLst/>
                <a:latin typeface="+mn-lt"/>
                <a:ea typeface="+mn-ea"/>
                <a:cs typeface="+mn-cs"/>
              </a:rPr>
              <a:t> assessment in Europe:</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ec.europa.eu</a:t>
            </a:r>
            <a:r>
              <a:rPr lang="en-GB" sz="1200" kern="1200" dirty="0">
                <a:solidFill>
                  <a:schemeClr val="tx1"/>
                </a:solidFill>
                <a:effectLst/>
                <a:latin typeface="+mn-lt"/>
                <a:ea typeface="+mn-ea"/>
                <a:cs typeface="+mn-cs"/>
              </a:rPr>
              <a:t>/environment/</a:t>
            </a:r>
            <a:r>
              <a:rPr lang="en-GB" sz="1200" kern="1200" dirty="0" err="1">
                <a:solidFill>
                  <a:schemeClr val="tx1"/>
                </a:solidFill>
                <a:effectLst/>
                <a:latin typeface="+mn-lt"/>
                <a:ea typeface="+mn-ea"/>
                <a:cs typeface="+mn-cs"/>
              </a:rPr>
              <a:t>eia</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index_en.htm</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Member States' summaries of </a:t>
            </a:r>
            <a:r>
              <a:rPr lang="en-GB" sz="1200" kern="1200" dirty="0">
                <a:solidFill>
                  <a:srgbClr val="0070C0"/>
                </a:solidFill>
                <a:latin typeface="+mn-lt"/>
                <a:ea typeface="+mn-ea"/>
                <a:cs typeface="+mn-cs"/>
              </a:rPr>
              <a:t>Strategic Environmental Assessment - </a:t>
            </a:r>
            <a:r>
              <a:rPr lang="en-GB" sz="1200" kern="1200" dirty="0">
                <a:solidFill>
                  <a:schemeClr val="tx1"/>
                </a:solidFill>
                <a:effectLst/>
                <a:latin typeface="+mn-lt"/>
                <a:ea typeface="+mn-ea"/>
                <a:cs typeface="+mn-cs"/>
              </a:rPr>
              <a:t>Each national summary provides basic information on the legal, administrative and policy context regarding the SEA system in a Member State. It describes the legal and administrative framework supporting the implementation of the SEA Directive, including the organisational arrangements as well as procedural obligations in place.</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ec.europa.eu</a:t>
            </a:r>
            <a:r>
              <a:rPr lang="en-GB" sz="1200" kern="1200" dirty="0">
                <a:solidFill>
                  <a:schemeClr val="tx1"/>
                </a:solidFill>
                <a:effectLst/>
                <a:latin typeface="+mn-lt"/>
                <a:ea typeface="+mn-ea"/>
                <a:cs typeface="+mn-cs"/>
              </a:rPr>
              <a:t>/environment/</a:t>
            </a:r>
            <a:r>
              <a:rPr lang="en-GB" sz="1200" kern="1200" dirty="0" err="1">
                <a:solidFill>
                  <a:schemeClr val="tx1"/>
                </a:solidFill>
                <a:effectLst/>
                <a:latin typeface="+mn-lt"/>
                <a:ea typeface="+mn-ea"/>
                <a:cs typeface="+mn-cs"/>
              </a:rPr>
              <a:t>eia</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member_states_summaries.htm</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122995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“Net Positive Impact (NPI) on biodiversity is a target for project outcomes in which the impacts on biodiversity (i.e. the variety of ecosystems and living things) caused by the project are outweighed by the actions taken to avoid and reduce such impacts, rehabilitate affected species/landscapes and offset any residual impacts.” (NPI Alliance,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2015).</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reading: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Brownlie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S. </a:t>
            </a:r>
            <a:r>
              <a:rPr lang="en-GB" altLang="en-US" dirty="0"/>
              <a:t>(2013),</a:t>
            </a:r>
            <a:r>
              <a:rPr lang="en-GB" altLang="en-US" baseline="0" dirty="0"/>
              <a:t> </a:t>
            </a:r>
            <a:r>
              <a:rPr lang="en-GB" altLang="en-US" dirty="0"/>
              <a:t>IAIA fast tips No. 5 -</a:t>
            </a:r>
            <a:r>
              <a:rPr lang="en-GB" altLang="en-US" baseline="0" dirty="0"/>
              <a:t> </a:t>
            </a:r>
            <a:r>
              <a:rPr lang="en-GB" altLang="en-US" dirty="0"/>
              <a:t>Biodiversity Assessment.</a:t>
            </a:r>
            <a:r>
              <a:rPr lang="en-GB" altLang="en-US" baseline="0" dirty="0"/>
              <a:t> </a:t>
            </a:r>
            <a:r>
              <a:rPr lang="en-GB" altLang="en-US" dirty="0"/>
              <a:t>International Association for Impact Assessment (IAIA). </a:t>
            </a:r>
            <a:r>
              <a:rPr lang="en-GB" altLang="en-US" b="1" dirty="0"/>
              <a:t>https://</a:t>
            </a:r>
            <a:r>
              <a:rPr lang="en-GB" altLang="en-US" b="1" dirty="0" err="1"/>
              <a:t>www.iaia.org</a:t>
            </a:r>
            <a:r>
              <a:rPr lang="en-GB" altLang="en-US" b="1" dirty="0"/>
              <a:t>/</a:t>
            </a:r>
            <a:r>
              <a:rPr lang="en-GB" altLang="en-US" b="1" dirty="0" err="1"/>
              <a:t>fasttips.php</a:t>
            </a:r>
            <a:endParaRPr lang="en-GB" alt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NPI Alliance (2015). Net Positive Impact for biodiversity: The conservation case. Gland, Switzerland: IUCN. </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https://</a:t>
            </a:r>
            <a:r>
              <a:rPr lang="en-GB" sz="1200" b="1" kern="1200" dirty="0" err="1">
                <a:solidFill>
                  <a:schemeClr val="tx1"/>
                </a:solidFill>
                <a:effectLst/>
                <a:latin typeface="+mn-lt"/>
                <a:ea typeface="+mn-ea"/>
                <a:cs typeface="+mn-cs"/>
              </a:rPr>
              <a:t>www.iucn.org</a:t>
            </a:r>
            <a:r>
              <a:rPr lang="en-GB" sz="1200" b="1" kern="1200" dirty="0">
                <a:solidFill>
                  <a:schemeClr val="tx1"/>
                </a:solidFill>
                <a:effectLst/>
                <a:latin typeface="+mn-lt"/>
                <a:ea typeface="+mn-ea"/>
                <a:cs typeface="+mn-cs"/>
              </a:rPr>
              <a:t>/sites/</a:t>
            </a:r>
            <a:r>
              <a:rPr lang="en-GB" sz="1200" b="1" kern="1200" dirty="0" err="1">
                <a:solidFill>
                  <a:schemeClr val="tx1"/>
                </a:solidFill>
                <a:effectLst/>
                <a:latin typeface="+mn-lt"/>
                <a:ea typeface="+mn-ea"/>
                <a:cs typeface="+mn-cs"/>
              </a:rPr>
              <a:t>dev</a:t>
            </a:r>
            <a:r>
              <a:rPr lang="en-GB" sz="1200" b="1" kern="1200" dirty="0">
                <a:solidFill>
                  <a:schemeClr val="tx1"/>
                </a:solidFill>
                <a:effectLst/>
                <a:latin typeface="+mn-lt"/>
                <a:ea typeface="+mn-ea"/>
                <a:cs typeface="+mn-cs"/>
              </a:rPr>
              <a:t>/files/import/downloads/npi__conservation__01_2016_1.pdf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105131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pPr eaLnBrk="1" hangingPunct="1">
              <a:spcBef>
                <a:spcPct val="50000"/>
              </a:spcBef>
            </a:pPr>
            <a:r>
              <a:rPr lang="en-GB" altLang="en-US" sz="1200" dirty="0">
                <a:latin typeface="Times New Roman" charset="0"/>
              </a:rPr>
              <a:t>João, E, </a:t>
            </a:r>
            <a:r>
              <a:rPr lang="en-GB" altLang="en-US" sz="1200" dirty="0" err="1">
                <a:latin typeface="Times New Roman" charset="0"/>
              </a:rPr>
              <a:t>Vanclay</a:t>
            </a:r>
            <a:r>
              <a:rPr lang="en-GB" altLang="en-US" sz="1200" dirty="0">
                <a:latin typeface="Times New Roman" charset="0"/>
              </a:rPr>
              <a:t>, F and den </a:t>
            </a:r>
            <a:r>
              <a:rPr lang="en-GB" altLang="en-US" sz="1200" dirty="0" err="1">
                <a:latin typeface="Times New Roman" charset="0"/>
              </a:rPr>
              <a:t>Broeder</a:t>
            </a:r>
            <a:r>
              <a:rPr lang="en-GB" altLang="en-US" sz="1200" dirty="0">
                <a:latin typeface="Times New Roman" charset="0"/>
              </a:rPr>
              <a:t>, L. (2011), Emphasising enhancement in all forms of impact assessment: introduction to a special issue. </a:t>
            </a:r>
            <a:r>
              <a:rPr lang="en-GB" altLang="en-US" sz="1200" i="1" dirty="0">
                <a:latin typeface="Times New Roman" charset="0"/>
              </a:rPr>
              <a:t>Impact Assessment and Project Appraisal</a:t>
            </a:r>
            <a:r>
              <a:rPr lang="en-GB" altLang="en-US" sz="1200" dirty="0">
                <a:latin typeface="Times New Roman" charset="0"/>
              </a:rPr>
              <a:t>, 29(3): 170-180.</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1997390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CSBI (2015). </a:t>
            </a:r>
            <a:r>
              <a:rPr lang="en-GB" sz="1200" b="0" i="1" u="none" strike="noStrike" kern="1200" dirty="0">
                <a:solidFill>
                  <a:schemeClr val="tx1"/>
                </a:solidFill>
                <a:effectLst/>
                <a:latin typeface="+mn-lt"/>
                <a:ea typeface="+mn-ea"/>
                <a:cs typeface="+mn-cs"/>
              </a:rPr>
              <a:t>A cross-sector guide for implementing the mitigation hierarchy. </a:t>
            </a:r>
            <a:r>
              <a:rPr lang="en-GB" sz="1200" b="0" i="0" u="none" strike="noStrike" kern="1200" dirty="0">
                <a:solidFill>
                  <a:schemeClr val="tx1"/>
                </a:solidFill>
                <a:effectLst/>
                <a:latin typeface="+mn-lt"/>
                <a:ea typeface="+mn-ea"/>
                <a:cs typeface="+mn-cs"/>
              </a:rPr>
              <a:t>Prepared by the Biodiversity Consultancy on behalf of IPIECA, ICMM and the Equator Principles Association: Cambridge UK.</a:t>
            </a:r>
          </a:p>
          <a:p>
            <a:endParaRPr lang="en-GB" sz="1200" b="0" i="0" u="none" strike="noStrike" kern="1200" dirty="0">
              <a:solidFill>
                <a:schemeClr val="tx1"/>
              </a:solidFill>
              <a:effectLst/>
              <a:latin typeface="+mn-lt"/>
              <a:ea typeface="+mn-ea"/>
              <a:cs typeface="+mn-cs"/>
            </a:endParaRPr>
          </a:p>
          <a:p>
            <a:pPr fontAlgn="base"/>
            <a:r>
              <a:rPr lang="en-GB" sz="1200" b="0" i="0" u="none" strike="noStrike" kern="1200" dirty="0">
                <a:solidFill>
                  <a:schemeClr val="tx1"/>
                </a:solidFill>
                <a:effectLst/>
                <a:latin typeface="+mn-lt"/>
                <a:ea typeface="+mn-ea"/>
                <a:cs typeface="+mn-cs"/>
              </a:rPr>
              <a:t>This publication is aimed at environmental professionals working in, or with, extractive industries and financial institutions, who are responsible for overseeing the application of the mitigation hierarchy to biodiversity conservation, while balancing conservation needs with development priorities.</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The guide is currently available in English, and may be translated into additional languages in the future subject to demand. It is a companion document to CSBI’s Timeline Tool and the joint CSBI-MFI Biodiversity Working Group’s Good Practices for the Collection of Biodiversity Baseline Data.</a:t>
            </a:r>
          </a:p>
          <a:p>
            <a:pPr fontAlgn="base"/>
            <a:endParaRPr lang="en-GB" sz="1200" b="0" i="0" u="none" strike="noStrike" kern="1200" dirty="0">
              <a:solidFill>
                <a:schemeClr val="tx1"/>
              </a:solidFill>
              <a:effectLst/>
              <a:latin typeface="+mn-lt"/>
              <a:ea typeface="+mn-ea"/>
              <a:cs typeface="+mn-cs"/>
            </a:endParaRPr>
          </a:p>
          <a:p>
            <a:pPr fontAlgn="base"/>
            <a:r>
              <a:rPr lang="en-GB" sz="1200" b="0" i="0" u="none" strike="noStrike" kern="1200" dirty="0">
                <a:solidFill>
                  <a:schemeClr val="tx1"/>
                </a:solidFill>
                <a:effectLst/>
                <a:latin typeface="+mn-lt"/>
                <a:ea typeface="+mn-ea"/>
                <a:cs typeface="+mn-cs"/>
              </a:rPr>
              <a:t>There</a:t>
            </a:r>
            <a:r>
              <a:rPr lang="en-GB" sz="1200" b="0" i="0" u="none" strike="noStrike" kern="1200" baseline="0" dirty="0">
                <a:solidFill>
                  <a:schemeClr val="tx1"/>
                </a:solidFill>
                <a:effectLst/>
                <a:latin typeface="+mn-lt"/>
                <a:ea typeface="+mn-ea"/>
                <a:cs typeface="+mn-cs"/>
              </a:rPr>
              <a:t> is a summary (which includes the diagram in the slide) available in English, Italian, French, Russian and Spanish.</a:t>
            </a:r>
            <a:endParaRPr lang="en-GB" sz="1200" b="0" i="0" u="none" strike="noStrike"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175012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r>
              <a:rPr lang="en-GB" sz="1200" kern="1200" dirty="0">
                <a:solidFill>
                  <a:schemeClr val="tx1"/>
                </a:solidFill>
                <a:effectLst/>
                <a:latin typeface="+mn-lt"/>
                <a:ea typeface="+mn-ea"/>
                <a:cs typeface="+mn-cs"/>
              </a:rPr>
              <a:t>Correa, D., Hawthorne, B., </a:t>
            </a:r>
            <a:r>
              <a:rPr lang="en-GB" sz="1200" kern="1200" dirty="0" err="1">
                <a:solidFill>
                  <a:schemeClr val="tx1"/>
                </a:solidFill>
                <a:effectLst/>
                <a:latin typeface="+mn-lt"/>
                <a:ea typeface="+mn-ea"/>
                <a:cs typeface="+mn-cs"/>
              </a:rPr>
              <a:t>Fargione</a:t>
            </a:r>
            <a:r>
              <a:rPr lang="en-GB" sz="1200" kern="1200" dirty="0">
                <a:solidFill>
                  <a:schemeClr val="tx1"/>
                </a:solidFill>
                <a:effectLst/>
                <a:latin typeface="+mn-lt"/>
                <a:ea typeface="+mn-ea"/>
                <a:cs typeface="+mn-cs"/>
              </a:rPr>
              <a:t>, J., Hill, J., </a:t>
            </a:r>
            <a:r>
              <a:rPr lang="en-GB" sz="1200" kern="1200" dirty="0" err="1">
                <a:solidFill>
                  <a:schemeClr val="tx1"/>
                </a:solidFill>
                <a:effectLst/>
                <a:latin typeface="+mn-lt"/>
                <a:ea typeface="+mn-ea"/>
                <a:cs typeface="+mn-cs"/>
              </a:rPr>
              <a:t>Possingham</a:t>
            </a:r>
            <a:r>
              <a:rPr lang="en-GB" sz="1200" kern="1200" dirty="0">
                <a:solidFill>
                  <a:schemeClr val="tx1"/>
                </a:solidFill>
                <a:effectLst/>
                <a:latin typeface="+mn-lt"/>
                <a:ea typeface="+mn-ea"/>
                <a:cs typeface="+mn-cs"/>
              </a:rPr>
              <a:t>, H., Thomas-Hall, S. and Schenk, P. (2019). Towards the implementation of sustainable biofuel production systems. </a:t>
            </a:r>
            <a:r>
              <a:rPr lang="en-GB" sz="1200" i="1" kern="1200" dirty="0">
                <a:solidFill>
                  <a:schemeClr val="tx1"/>
                </a:solidFill>
                <a:effectLst/>
                <a:latin typeface="+mn-lt"/>
                <a:ea typeface="+mn-ea"/>
                <a:cs typeface="+mn-cs"/>
              </a:rPr>
              <a:t>Renewable and Sustainable Energy Reviews</a:t>
            </a:r>
            <a:r>
              <a:rPr lang="en-GB" sz="1200" kern="1200" dirty="0">
                <a:solidFill>
                  <a:schemeClr val="tx1"/>
                </a:solidFill>
                <a:effectLst/>
                <a:latin typeface="+mn-lt"/>
                <a:ea typeface="+mn-ea"/>
                <a:cs typeface="+mn-cs"/>
              </a:rPr>
              <a:t>, 107: 250-263.</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1879522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Very</a:t>
            </a:r>
            <a:r>
              <a:rPr lang="en-GB" sz="1200" kern="1200" baseline="0" dirty="0">
                <a:solidFill>
                  <a:schemeClr val="tx1"/>
                </a:solidFill>
                <a:effectLst/>
                <a:latin typeface="+mn-lt"/>
                <a:ea typeface="+mn-ea"/>
                <a:cs typeface="+mn-cs"/>
              </a:rPr>
              <a:t> important to consider the impacts of biofuels that vary according to 1st, 2nd and 3rd generation biofuels.</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reading: </a:t>
            </a:r>
          </a:p>
          <a:p>
            <a:pPr>
              <a:spcAft>
                <a:spcPts val="0"/>
              </a:spcAft>
            </a:pPr>
            <a:r>
              <a:rPr lang="en-GB" dirty="0" err="1">
                <a:solidFill>
                  <a:srgbClr val="323232"/>
                </a:solidFill>
                <a:latin typeface="Georgia" charset="0"/>
                <a:ea typeface="Times New Roman" charset="0"/>
              </a:rPr>
              <a:t>Immerzeel</a:t>
            </a:r>
            <a:r>
              <a:rPr lang="en-GB" dirty="0">
                <a:solidFill>
                  <a:srgbClr val="323232"/>
                </a:solidFill>
                <a:latin typeface="Georgia" charset="0"/>
                <a:ea typeface="Times New Roman" charset="0"/>
              </a:rPr>
              <a:t>, D.J.,</a:t>
            </a:r>
            <a:r>
              <a:rPr lang="en-GB" baseline="0" dirty="0">
                <a:solidFill>
                  <a:srgbClr val="323232"/>
                </a:solidFill>
                <a:latin typeface="Georgia" charset="0"/>
                <a:ea typeface="Times New Roman" charset="0"/>
              </a:rPr>
              <a:t> </a:t>
            </a:r>
            <a:r>
              <a:rPr lang="en-GB" dirty="0" err="1">
                <a:solidFill>
                  <a:srgbClr val="323232"/>
                </a:solidFill>
                <a:latin typeface="Georgia" charset="0"/>
                <a:ea typeface="Times New Roman" charset="0"/>
              </a:rPr>
              <a:t>Verweij</a:t>
            </a:r>
            <a:r>
              <a:rPr lang="en-GB" dirty="0">
                <a:solidFill>
                  <a:srgbClr val="323232"/>
                </a:solidFill>
                <a:latin typeface="Georgia" charset="0"/>
                <a:ea typeface="Times New Roman" charset="0"/>
              </a:rPr>
              <a:t>, P.,</a:t>
            </a:r>
            <a:r>
              <a:rPr lang="en-GB" baseline="0" dirty="0">
                <a:solidFill>
                  <a:srgbClr val="323232"/>
                </a:solidFill>
                <a:latin typeface="Georgia" charset="0"/>
                <a:ea typeface="Times New Roman" charset="0"/>
              </a:rPr>
              <a:t> </a:t>
            </a:r>
            <a:r>
              <a:rPr lang="en-GB" dirty="0" err="1">
                <a:solidFill>
                  <a:srgbClr val="323232"/>
                </a:solidFill>
                <a:latin typeface="Georgia" charset="0"/>
                <a:ea typeface="Times New Roman" charset="0"/>
              </a:rPr>
              <a:t>Hilst</a:t>
            </a:r>
            <a:r>
              <a:rPr lang="en-GB" dirty="0">
                <a:solidFill>
                  <a:srgbClr val="323232"/>
                </a:solidFill>
                <a:latin typeface="Georgia" charset="0"/>
                <a:ea typeface="Times New Roman" charset="0"/>
              </a:rPr>
              <a:t>, F. and </a:t>
            </a:r>
            <a:r>
              <a:rPr lang="en-GB" dirty="0" err="1">
                <a:solidFill>
                  <a:srgbClr val="323232"/>
                </a:solidFill>
                <a:latin typeface="Georgia" charset="0"/>
                <a:ea typeface="Times New Roman" charset="0"/>
              </a:rPr>
              <a:t>Faaij</a:t>
            </a:r>
            <a:r>
              <a:rPr lang="en-GB" dirty="0">
                <a:solidFill>
                  <a:srgbClr val="323232"/>
                </a:solidFill>
                <a:latin typeface="Georgia" charset="0"/>
                <a:ea typeface="Times New Roman" charset="0"/>
              </a:rPr>
              <a:t>, A.P. (2014),  </a:t>
            </a:r>
            <a:r>
              <a:rPr lang="en-GB" b="0" dirty="0">
                <a:solidFill>
                  <a:srgbClr val="323232"/>
                </a:solidFill>
                <a:latin typeface="Georgia" charset="0"/>
                <a:ea typeface="Times New Roman" charset="0"/>
              </a:rPr>
              <a:t>Biodiversity impacts of bioenergy crop production: a state</a:t>
            </a:r>
            <a:r>
              <a:rPr lang="en-GB" b="0" dirty="0">
                <a:solidFill>
                  <a:srgbClr val="323232"/>
                </a:solidFill>
                <a:latin typeface="Calibri" charset="0"/>
                <a:ea typeface="Calibri" charset="0"/>
                <a:cs typeface="Calibri" charset="0"/>
              </a:rPr>
              <a:t>‐</a:t>
            </a:r>
            <a:r>
              <a:rPr lang="en-GB" b="0" dirty="0">
                <a:solidFill>
                  <a:srgbClr val="323232"/>
                </a:solidFill>
                <a:latin typeface="Georgia" charset="0"/>
                <a:ea typeface="Times New Roman" charset="0"/>
              </a:rPr>
              <a:t>of</a:t>
            </a:r>
            <a:r>
              <a:rPr lang="en-GB" b="0" dirty="0">
                <a:solidFill>
                  <a:srgbClr val="323232"/>
                </a:solidFill>
                <a:latin typeface="Calibri" charset="0"/>
                <a:ea typeface="Calibri" charset="0"/>
                <a:cs typeface="Calibri" charset="0"/>
              </a:rPr>
              <a:t>‐</a:t>
            </a:r>
            <a:r>
              <a:rPr lang="en-GB" b="0" dirty="0">
                <a:solidFill>
                  <a:srgbClr val="323232"/>
                </a:solidFill>
                <a:latin typeface="Georgia" charset="0"/>
                <a:ea typeface="Times New Roman" charset="0"/>
              </a:rPr>
              <a:t>the</a:t>
            </a:r>
            <a:r>
              <a:rPr lang="en-GB" b="0" dirty="0">
                <a:solidFill>
                  <a:srgbClr val="323232"/>
                </a:solidFill>
                <a:latin typeface="Calibri" charset="0"/>
                <a:ea typeface="Calibri" charset="0"/>
                <a:cs typeface="Calibri" charset="0"/>
              </a:rPr>
              <a:t>‐</a:t>
            </a:r>
            <a:r>
              <a:rPr lang="en-GB" b="0" dirty="0">
                <a:solidFill>
                  <a:srgbClr val="323232"/>
                </a:solidFill>
                <a:latin typeface="Georgia" charset="0"/>
                <a:ea typeface="Times New Roman" charset="0"/>
              </a:rPr>
              <a:t>art review</a:t>
            </a:r>
            <a:r>
              <a:rPr lang="en-GB" b="0" dirty="0">
                <a:solidFill>
                  <a:schemeClr val="tx1"/>
                </a:solidFill>
                <a:latin typeface="Times New Roman" charset="0"/>
                <a:ea typeface="Calibri" charset="0"/>
              </a:rPr>
              <a:t>.</a:t>
            </a:r>
            <a:r>
              <a:rPr lang="en-GB" b="0" baseline="0" dirty="0">
                <a:solidFill>
                  <a:schemeClr val="tx1"/>
                </a:solidFill>
                <a:latin typeface="Times New Roman" charset="0"/>
                <a:ea typeface="Calibri" charset="0"/>
              </a:rPr>
              <a:t> </a:t>
            </a:r>
            <a:r>
              <a:rPr lang="en-GB" i="1" dirty="0">
                <a:solidFill>
                  <a:srgbClr val="323232"/>
                </a:solidFill>
                <a:latin typeface="Georgia" charset="0"/>
                <a:ea typeface="Times New Roman" charset="0"/>
              </a:rPr>
              <a:t>GCB Bioenergy</a:t>
            </a:r>
            <a:r>
              <a:rPr lang="en-GB" dirty="0">
                <a:solidFill>
                  <a:srgbClr val="323232"/>
                </a:solidFill>
                <a:latin typeface="Georgia" charset="0"/>
                <a:ea typeface="Times New Roman" charset="0"/>
              </a:rPr>
              <a:t>, 6:183-209</a:t>
            </a:r>
            <a:endParaRPr lang="en-GB" dirty="0">
              <a:latin typeface="Times New Roman" charset="0"/>
              <a:ea typeface="Calibri" charset="0"/>
            </a:endParaRPr>
          </a:p>
          <a:p>
            <a:pPr>
              <a:spcAft>
                <a:spcPts val="0"/>
              </a:spcAft>
            </a:pPr>
            <a:r>
              <a:rPr lang="en-GB" dirty="0">
                <a:latin typeface="Times New Roman" charset="0"/>
                <a:ea typeface="Calibri" charset="0"/>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26</a:t>
            </a:fld>
            <a:endParaRPr lang="de-DE"/>
          </a:p>
        </p:txBody>
      </p:sp>
    </p:spTree>
    <p:extLst>
      <p:ext uri="{BB962C8B-B14F-4D97-AF65-F5344CB8AC3E}">
        <p14:creationId xmlns:p14="http://schemas.microsoft.com/office/powerpoint/2010/main" val="2140817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Key reading: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Correa, D., Hawthorne, B., </a:t>
            </a:r>
            <a:r>
              <a:rPr lang="en-GB" sz="1200" kern="1200" dirty="0" err="1">
                <a:solidFill>
                  <a:schemeClr val="tx1"/>
                </a:solidFill>
                <a:effectLst/>
                <a:latin typeface="+mn-lt"/>
                <a:ea typeface="+mn-ea"/>
                <a:cs typeface="+mn-cs"/>
              </a:rPr>
              <a:t>Fargione</a:t>
            </a:r>
            <a:r>
              <a:rPr lang="en-GB" sz="1200" kern="1200" dirty="0">
                <a:solidFill>
                  <a:schemeClr val="tx1"/>
                </a:solidFill>
                <a:effectLst/>
                <a:latin typeface="+mn-lt"/>
                <a:ea typeface="+mn-ea"/>
                <a:cs typeface="+mn-cs"/>
              </a:rPr>
              <a:t>, J., Hill, J., </a:t>
            </a:r>
            <a:r>
              <a:rPr lang="en-GB" sz="1200" kern="1200" dirty="0" err="1">
                <a:solidFill>
                  <a:schemeClr val="tx1"/>
                </a:solidFill>
                <a:effectLst/>
                <a:latin typeface="+mn-lt"/>
                <a:ea typeface="+mn-ea"/>
                <a:cs typeface="+mn-cs"/>
              </a:rPr>
              <a:t>Possingham</a:t>
            </a:r>
            <a:r>
              <a:rPr lang="en-GB" sz="1200" kern="1200" dirty="0">
                <a:solidFill>
                  <a:schemeClr val="tx1"/>
                </a:solidFill>
                <a:effectLst/>
                <a:latin typeface="+mn-lt"/>
                <a:ea typeface="+mn-ea"/>
                <a:cs typeface="+mn-cs"/>
              </a:rPr>
              <a:t>, H., Thomas-Hall, S. and Schenk, P. (2019). Towards the implementation of sustainable biofuel production systems. </a:t>
            </a:r>
            <a:r>
              <a:rPr lang="en-GB" sz="1200" i="1" kern="1200" dirty="0">
                <a:solidFill>
                  <a:schemeClr val="tx1"/>
                </a:solidFill>
                <a:effectLst/>
                <a:latin typeface="+mn-lt"/>
                <a:ea typeface="+mn-ea"/>
                <a:cs typeface="+mn-cs"/>
              </a:rPr>
              <a:t>Renewable and Sustainable Energy Reviews</a:t>
            </a:r>
            <a:r>
              <a:rPr lang="en-GB" sz="1200" kern="1200" dirty="0">
                <a:solidFill>
                  <a:schemeClr val="tx1"/>
                </a:solidFill>
                <a:effectLst/>
                <a:latin typeface="+mn-lt"/>
                <a:ea typeface="+mn-ea"/>
                <a:cs typeface="+mn-cs"/>
              </a:rPr>
              <a:t>, 107: 250-263.</a:t>
            </a:r>
          </a:p>
          <a:p>
            <a:pPr>
              <a:spcAft>
                <a:spcPts val="0"/>
              </a:spcAft>
            </a:pPr>
            <a:endParaRPr lang="en-US" dirty="0">
              <a:solidFill>
                <a:srgbClr val="323232"/>
              </a:solidFill>
              <a:latin typeface="Georgia" charset="0"/>
              <a:ea typeface="Times New Roman" charset="0"/>
            </a:endParaRPr>
          </a:p>
          <a:p>
            <a:pPr>
              <a:spcAft>
                <a:spcPts val="0"/>
              </a:spcAft>
            </a:pPr>
            <a:r>
              <a:rPr lang="en-US" dirty="0" err="1">
                <a:solidFill>
                  <a:srgbClr val="323232"/>
                </a:solidFill>
                <a:latin typeface="Georgia" charset="0"/>
                <a:ea typeface="Times New Roman" charset="0"/>
              </a:rPr>
              <a:t>Oregan</a:t>
            </a:r>
            <a:r>
              <a:rPr lang="en-US" dirty="0">
                <a:solidFill>
                  <a:srgbClr val="323232"/>
                </a:solidFill>
                <a:latin typeface="Georgia" charset="0"/>
                <a:ea typeface="Times New Roman" charset="0"/>
              </a:rPr>
              <a:t> State University (</a:t>
            </a:r>
            <a:r>
              <a:rPr lang="en-US" dirty="0" err="1">
                <a:solidFill>
                  <a:srgbClr val="323232"/>
                </a:solidFill>
                <a:latin typeface="Georgia" charset="0"/>
                <a:ea typeface="Times New Roman" charset="0"/>
              </a:rPr>
              <a:t>n.d.</a:t>
            </a:r>
            <a:r>
              <a:rPr lang="en-US" dirty="0">
                <a:solidFill>
                  <a:srgbClr val="323232"/>
                </a:solidFill>
                <a:latin typeface="Georgia" charset="0"/>
                <a:ea typeface="Times New Roman" charset="0"/>
              </a:rPr>
              <a:t>), Bioenergy Education Initiative. https://</a:t>
            </a:r>
            <a:r>
              <a:rPr lang="en-US" dirty="0" err="1">
                <a:solidFill>
                  <a:srgbClr val="323232"/>
                </a:solidFill>
                <a:latin typeface="Georgia" charset="0"/>
                <a:ea typeface="Times New Roman" charset="0"/>
              </a:rPr>
              <a:t>agsci.oregonstate.edu</a:t>
            </a:r>
            <a:r>
              <a:rPr lang="en-US" dirty="0">
                <a:solidFill>
                  <a:srgbClr val="323232"/>
                </a:solidFill>
                <a:latin typeface="Georgia" charset="0"/>
                <a:ea typeface="Times New Roman" charset="0"/>
              </a:rPr>
              <a:t>/sites/</a:t>
            </a:r>
            <a:r>
              <a:rPr lang="en-US" dirty="0" err="1">
                <a:solidFill>
                  <a:srgbClr val="323232"/>
                </a:solidFill>
                <a:latin typeface="Georgia" charset="0"/>
                <a:ea typeface="Times New Roman" charset="0"/>
              </a:rPr>
              <a:t>agsci.oregonstate.edu</a:t>
            </a:r>
            <a:r>
              <a:rPr lang="en-US" dirty="0">
                <a:solidFill>
                  <a:srgbClr val="323232"/>
                </a:solidFill>
                <a:latin typeface="Georgia" charset="0"/>
                <a:ea typeface="Times New Roman" charset="0"/>
              </a:rPr>
              <a:t>/files/bioenergy/generations-of-biofuels-v1.3.pdf  </a:t>
            </a:r>
            <a:r>
              <a:rPr lang="en-GB" dirty="0">
                <a:latin typeface="Times New Roman" charset="0"/>
                <a:ea typeface="Calibri" charset="0"/>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27</a:t>
            </a:fld>
            <a:endParaRPr lang="de-DE"/>
          </a:p>
        </p:txBody>
      </p:sp>
    </p:spTree>
    <p:extLst>
      <p:ext uri="{BB962C8B-B14F-4D97-AF65-F5344CB8AC3E}">
        <p14:creationId xmlns:p14="http://schemas.microsoft.com/office/powerpoint/2010/main" val="482073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Interactive quiz with 6 questions about the bioeconomy. User can see if answer is right or wrong right away and explanation is provided, plus explore every question's concept by clicking on "Learn more about this" link, redirecting users to other sites with in-depth information. Quiz is entertaining and informative. Questions ranges from simple ones to those which require a bit more background, so relevant to different target audiences.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a good way to both acquire new knowledge and test existing knowledge.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Time that will take: 6 minutes or more - depending if reading extra information.</a:t>
            </a: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F4B9ABF1-A5E8-FF4C-953A-B9DDF0BF59CB}" type="slidenum">
              <a:rPr lang="de-DE" smtClean="0"/>
              <a:t>28</a:t>
            </a:fld>
            <a:endParaRPr lang="de-DE"/>
          </a:p>
        </p:txBody>
      </p:sp>
    </p:spTree>
    <p:extLst>
      <p:ext uri="{BB962C8B-B14F-4D97-AF65-F5344CB8AC3E}">
        <p14:creationId xmlns:p14="http://schemas.microsoft.com/office/powerpoint/2010/main" val="4738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space at 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29</a:t>
            </a:fld>
            <a:endParaRPr lang="de-DE"/>
          </a:p>
        </p:txBody>
      </p:sp>
    </p:spTree>
    <p:extLst>
      <p:ext uri="{BB962C8B-B14F-4D97-AF65-F5344CB8AC3E}">
        <p14:creationId xmlns:p14="http://schemas.microsoft.com/office/powerpoint/2010/main" val="88907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76745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30</a:t>
            </a:fld>
            <a:endParaRPr lang="de-DE"/>
          </a:p>
        </p:txBody>
      </p:sp>
    </p:spTree>
    <p:extLst>
      <p:ext uri="{BB962C8B-B14F-4D97-AF65-F5344CB8AC3E}">
        <p14:creationId xmlns:p14="http://schemas.microsoft.com/office/powerpoint/2010/main" val="28229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bioeconomy uses renewable biological resources from land and sea – such as crops, forests, fish, animals and micro-organisms – to produce food, materials and energy. This video gives an overview.</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Video (2 minutes and 9 seconds):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https://www.youtube.com/watch?v=RfRN_hHeIKk</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Languages for sub-titles for video include:</a:t>
            </a:r>
            <a:r>
              <a:rPr lang="en-GB" sz="1200" kern="1200" dirty="0">
                <a:solidFill>
                  <a:schemeClr val="tx1"/>
                </a:solidFill>
                <a:effectLst/>
                <a:latin typeface="+mn-lt"/>
                <a:ea typeface="+mn-ea"/>
                <a:cs typeface="+mn-cs"/>
              </a:rPr>
              <a:t> Bulgarian, Latvian, Macedonian, Polish and Romanian</a:t>
            </a:r>
          </a:p>
          <a:p>
            <a:endParaRPr lang="en-GB" sz="1200" kern="1200" dirty="0">
              <a:solidFill>
                <a:schemeClr val="tx1"/>
              </a:solidFill>
              <a:effectLst/>
              <a:latin typeface="+mn-lt"/>
              <a:ea typeface="+mn-ea"/>
              <a:cs typeface="+mn-cs"/>
            </a:endParaRPr>
          </a:p>
          <a:p>
            <a:r>
              <a:rPr lang="en-US" sz="1200" dirty="0"/>
              <a:t>“The bioeconomy covers all sectors and systems that their functions and principles. It includes and interlinks: land and marine ecosystems and the services they provide; all primary production sectors rely on biological resources (animals, plants, micro-organisms and derived biomass, including organic waste),  that use and produce biological resources (agriculture, forestry, fisheries and aquaculture); and all economic and industrial sectors that use biological resources and processes to produce food, feed, bio-based products, energy and services. To be successful, the European bioeconomy needs to have sustainability and circularity at its heart. This will drive the renewal of our industries, the </a:t>
            </a:r>
            <a:r>
              <a:rPr lang="en-US" sz="1200" dirty="0" err="1"/>
              <a:t>modernisation</a:t>
            </a:r>
            <a:r>
              <a:rPr lang="en-US" sz="1200" dirty="0"/>
              <a:t> of our primary production systems, the protection of the environment and will enhance biodiversity.” (European Commission (2018) ‘</a:t>
            </a:r>
            <a:r>
              <a:rPr lang="en-US" dirty="0"/>
              <a:t>A sustainable Bioeconomy for Europe: strengthening the connection between economy, society and the environment’ available at: (</a:t>
            </a:r>
            <a:r>
              <a:rPr lang="en-GB" dirty="0">
                <a:hlinkClick r:id="rId4"/>
              </a:rPr>
              <a:t>https://ec.europa.eu/research/bioeconomy/pdf/ec_bioeconomy_strategy_2018.pdf#view=fit&amp;pagemode=none</a:t>
            </a:r>
            <a:r>
              <a:rPr lang="en-GB" dirty="0"/>
              <a:t>])</a:t>
            </a:r>
            <a:r>
              <a:rPr lang="en-GB" dirty="0">
                <a:effectLst/>
              </a:rPr>
              <a:t> </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174384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EC (2019), Biomass - Knowledge for policy, https://</a:t>
            </a:r>
            <a:r>
              <a:rPr lang="en-US" sz="1200" kern="1200" dirty="0" err="1">
                <a:solidFill>
                  <a:schemeClr val="tx1"/>
                </a:solidFill>
                <a:effectLst/>
                <a:latin typeface="+mn-lt"/>
                <a:ea typeface="+mn-ea"/>
                <a:cs typeface="+mn-cs"/>
              </a:rPr>
              <a:t>ec.europa.eu</a:t>
            </a:r>
            <a:r>
              <a:rPr lang="en-US" sz="1200" kern="1200" dirty="0">
                <a:solidFill>
                  <a:schemeClr val="tx1"/>
                </a:solidFill>
                <a:effectLst/>
                <a:latin typeface="+mn-lt"/>
                <a:ea typeface="+mn-ea"/>
                <a:cs typeface="+mn-cs"/>
              </a:rPr>
              <a:t>/knowledge4policy/bioeconomy/topic/</a:t>
            </a:r>
            <a:r>
              <a:rPr lang="en-US" sz="1200" kern="1200" dirty="0" err="1">
                <a:solidFill>
                  <a:schemeClr val="tx1"/>
                </a:solidFill>
                <a:effectLst/>
                <a:latin typeface="+mn-lt"/>
                <a:ea typeface="+mn-ea"/>
                <a:cs typeface="+mn-cs"/>
              </a:rPr>
              <a:t>biomass_en</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 source: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Camia</a:t>
            </a:r>
            <a:r>
              <a:rPr lang="en-US" sz="1200" kern="1200" dirty="0">
                <a:solidFill>
                  <a:schemeClr val="tx1"/>
                </a:solidFill>
                <a:effectLst/>
                <a:latin typeface="+mn-lt"/>
                <a:ea typeface="+mn-ea"/>
                <a:cs typeface="+mn-cs"/>
              </a:rPr>
              <a:t> A., Robert N., </a:t>
            </a:r>
            <a:r>
              <a:rPr lang="en-US" sz="1200" kern="1200" dirty="0" err="1">
                <a:solidFill>
                  <a:schemeClr val="tx1"/>
                </a:solidFill>
                <a:effectLst/>
                <a:latin typeface="+mn-lt"/>
                <a:ea typeface="+mn-ea"/>
                <a:cs typeface="+mn-cs"/>
              </a:rPr>
              <a:t>Jonsson</a:t>
            </a:r>
            <a:r>
              <a:rPr lang="en-US" sz="1200" kern="1200" dirty="0">
                <a:solidFill>
                  <a:schemeClr val="tx1"/>
                </a:solidFill>
                <a:effectLst/>
                <a:latin typeface="+mn-lt"/>
                <a:ea typeface="+mn-ea"/>
                <a:cs typeface="+mn-cs"/>
              </a:rPr>
              <a:t> R., Pilli R., </a:t>
            </a:r>
            <a:r>
              <a:rPr lang="en-US" sz="1200" kern="1200" dirty="0" err="1">
                <a:solidFill>
                  <a:schemeClr val="tx1"/>
                </a:solidFill>
                <a:effectLst/>
                <a:latin typeface="+mn-lt"/>
                <a:ea typeface="+mn-ea"/>
                <a:cs typeface="+mn-cs"/>
              </a:rPr>
              <a:t>García-Condado</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López-Lozano</a:t>
            </a:r>
            <a:r>
              <a:rPr lang="en-US" sz="1200" kern="1200" dirty="0">
                <a:solidFill>
                  <a:schemeClr val="tx1"/>
                </a:solidFill>
                <a:effectLst/>
                <a:latin typeface="+mn-lt"/>
                <a:ea typeface="+mn-ea"/>
                <a:cs typeface="+mn-cs"/>
              </a:rPr>
              <a:t> R., van der </a:t>
            </a:r>
            <a:r>
              <a:rPr lang="en-US" sz="1200" kern="1200" dirty="0" err="1">
                <a:solidFill>
                  <a:schemeClr val="tx1"/>
                </a:solidFill>
                <a:effectLst/>
                <a:latin typeface="+mn-lt"/>
                <a:ea typeface="+mn-ea"/>
                <a:cs typeface="+mn-cs"/>
              </a:rPr>
              <a:t>Velde</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Ronzon</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Gurría</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M’Barek</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Tamosiunas</a:t>
            </a:r>
            <a:r>
              <a:rPr lang="en-US" sz="1200" kern="1200" dirty="0">
                <a:solidFill>
                  <a:schemeClr val="tx1"/>
                </a:solidFill>
                <a:effectLst/>
                <a:latin typeface="+mn-lt"/>
                <a:ea typeface="+mn-ea"/>
                <a:cs typeface="+mn-cs"/>
              </a:rPr>
              <a:t> S., Fiore G., Araujo R., </a:t>
            </a:r>
            <a:r>
              <a:rPr lang="en-US" sz="1200" kern="1200" dirty="0" err="1">
                <a:solidFill>
                  <a:schemeClr val="tx1"/>
                </a:solidFill>
                <a:effectLst/>
                <a:latin typeface="+mn-lt"/>
                <a:ea typeface="+mn-ea"/>
                <a:cs typeface="+mn-cs"/>
              </a:rPr>
              <a:t>Hoepffner</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Marelli</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Giuntoli</a:t>
            </a:r>
            <a:r>
              <a:rPr lang="en-US" sz="1200" kern="1200" dirty="0">
                <a:solidFill>
                  <a:schemeClr val="tx1"/>
                </a:solidFill>
                <a:effectLst/>
                <a:latin typeface="+mn-lt"/>
                <a:ea typeface="+mn-ea"/>
                <a:cs typeface="+mn-cs"/>
              </a:rPr>
              <a:t> J., </a:t>
            </a:r>
            <a:r>
              <a:rPr lang="en-US" sz="1200" i="1" kern="1200" dirty="0">
                <a:solidFill>
                  <a:schemeClr val="tx1"/>
                </a:solidFill>
                <a:effectLst/>
                <a:latin typeface="+mn-lt"/>
                <a:ea typeface="+mn-ea"/>
                <a:cs typeface="+mn-cs"/>
              </a:rPr>
              <a:t>Biomass production, supply, uses and flows in the European Union. First results from an integrated assessment, </a:t>
            </a:r>
            <a:r>
              <a:rPr lang="en-US" sz="1200" kern="1200" dirty="0">
                <a:solidFill>
                  <a:schemeClr val="tx1"/>
                </a:solidFill>
                <a:effectLst/>
                <a:latin typeface="+mn-lt"/>
                <a:ea typeface="+mn-ea"/>
                <a:cs typeface="+mn-cs"/>
              </a:rPr>
              <a:t>EUR 28993 EN, Publications Office of the European Union, Luxembourg, 2018, ISBN 978-92-79-77237-5, doi:10.2760/539520, JRC109869 </a:t>
            </a:r>
            <a:endParaRPr lang="en-GB"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44518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bioeconomy policies around the world. The countries colored in green are the countries that either have a dedicated bioeconomy strategy or a bioeconomy-related strategy in place. The grey scaled countries do not currently have a dedicated or related strategy in place for a transition to a bioeconomy. </a:t>
            </a:r>
            <a:r>
              <a:rPr lang="de-DE" sz="1200" kern="1200" dirty="0" err="1">
                <a:solidFill>
                  <a:schemeClr val="tx1"/>
                </a:solidFill>
                <a:effectLst/>
                <a:latin typeface="+mn-lt"/>
                <a:ea typeface="+mn-ea"/>
                <a:cs typeface="+mn-cs"/>
              </a:rPr>
              <a:t>Poland</a:t>
            </a:r>
            <a:r>
              <a:rPr lang="de-DE" sz="1200" kern="1200" dirty="0">
                <a:solidFill>
                  <a:schemeClr val="tx1"/>
                </a:solidFill>
                <a:effectLst/>
                <a:latin typeface="+mn-lt"/>
                <a:ea typeface="+mn-ea"/>
                <a:cs typeface="+mn-cs"/>
              </a:rPr>
              <a:t>, Romania, </a:t>
            </a:r>
            <a:r>
              <a:rPr lang="de-DE" sz="1200" kern="1200" dirty="0" err="1">
                <a:solidFill>
                  <a:schemeClr val="tx1"/>
                </a:solidFill>
                <a:effectLst/>
                <a:latin typeface="+mn-lt"/>
                <a:ea typeface="+mn-ea"/>
                <a:cs typeface="+mn-cs"/>
              </a:rPr>
              <a:t>Bulgaria</a:t>
            </a:r>
            <a:r>
              <a:rPr lang="de-DE" sz="1200" kern="1200" dirty="0">
                <a:solidFill>
                  <a:schemeClr val="tx1"/>
                </a:solidFill>
                <a:effectLst/>
                <a:latin typeface="+mn-lt"/>
                <a:ea typeface="+mn-ea"/>
                <a:cs typeface="+mn-cs"/>
              </a:rPr>
              <a:t>, and North </a:t>
            </a:r>
            <a:r>
              <a:rPr lang="de-DE" sz="1200" kern="1200" dirty="0" err="1">
                <a:solidFill>
                  <a:schemeClr val="tx1"/>
                </a:solidFill>
                <a:effectLst/>
                <a:latin typeface="+mn-lt"/>
                <a:ea typeface="+mn-ea"/>
                <a:cs typeface="+mn-cs"/>
              </a:rPr>
              <a:t>Macedonia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all </a:t>
            </a:r>
            <a:r>
              <a:rPr lang="de-DE" sz="1200" kern="1200" dirty="0" err="1">
                <a:solidFill>
                  <a:schemeClr val="tx1"/>
                </a:solidFill>
                <a:effectLst/>
                <a:latin typeface="+mn-lt"/>
                <a:ea typeface="+mn-ea"/>
                <a:cs typeface="+mn-cs"/>
              </a:rPr>
              <a:t>shaded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grey</a:t>
            </a:r>
            <a:r>
              <a:rPr lang="de-DE" sz="1200" kern="1200" dirty="0">
                <a:solidFill>
                  <a:schemeClr val="tx1"/>
                </a:solidFill>
                <a:effectLst/>
                <a:latin typeface="+mn-lt"/>
                <a:ea typeface="+mn-ea"/>
                <a:cs typeface="+mn-cs"/>
              </a:rPr>
              <a:t>, but BE-Rural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looking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change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the EC (2018), the bioeconomy has the potential to generate 1 million new green jobs by the year 2030. The expected job growth will help countries, like Poland, Romania, Bulgaria, and North Macedonia, build their economy by building industries that will help rural communities who have seen a decline in job opportunities.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example provided by the EC (2018) states “local deployment of one </a:t>
            </a:r>
            <a:r>
              <a:rPr lang="en-US" sz="1200" kern="1200" dirty="0" err="1">
                <a:solidFill>
                  <a:schemeClr val="tx1"/>
                </a:solidFill>
                <a:effectLst/>
                <a:latin typeface="+mn-lt"/>
                <a:ea typeface="+mn-ea"/>
                <a:cs typeface="+mn-cs"/>
              </a:rPr>
              <a:t>biorefinery</a:t>
            </a:r>
            <a:r>
              <a:rPr lang="en-US" sz="1200" kern="1200" dirty="0">
                <a:solidFill>
                  <a:schemeClr val="tx1"/>
                </a:solidFill>
                <a:effectLst/>
                <a:latin typeface="+mn-lt"/>
                <a:ea typeface="+mn-ea"/>
                <a:cs typeface="+mn-cs"/>
              </a:rPr>
              <a:t> can create up to 4000 jobs in 4 years and better recycling of high value organic waste in cities could create 1200 new jobs in the long run“.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3"/>
              </a:rPr>
              <a:t>https://ec.europa.eu/research/bioeconomy/pdf/ec_bioeconomy_actions_2018.pdf</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a:t>
            </a:r>
            <a:r>
              <a:rPr lang="en-US" sz="1200" kern="1200" dirty="0">
                <a:solidFill>
                  <a:schemeClr val="tx1"/>
                </a:solidFill>
                <a:effectLst/>
                <a:latin typeface="+mn-lt"/>
                <a:ea typeface="+mn-ea"/>
                <a:cs typeface="+mn-cs"/>
              </a:rPr>
              <a:t> BE-Rural (2019). </a:t>
            </a:r>
            <a:r>
              <a:rPr lang="en-US" sz="1200" i="1" kern="1200" dirty="0">
                <a:solidFill>
                  <a:schemeClr val="tx1"/>
                </a:solidFill>
                <a:effectLst/>
                <a:latin typeface="+mn-lt"/>
                <a:ea typeface="+mn-ea"/>
                <a:cs typeface="+mn-cs"/>
              </a:rPr>
              <a:t>Background - BE-Rural</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https://be-rural.eu/background/</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373039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10 sectors that are contributing the bioeconomy job growth in the EU. Agriculture, forestry, fishing and aquaculture, food/beverages, bio-based textiles, wood products and furniture, paper, bio-based chemicals and pharmaceuticals, plastics and rubber, liquid biofuels, and bioelectricity are all industries that will see a continue rise in employment numbers if the pursuit towards a bioeconomy continues.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numbers represented in the chart are the 2015 employment numbers in the European Union for the bioeconomy sectors. These industries reached close to 18 million jobs and added value back to the economy that reached approximately €621 billion.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EC (2018), Bioeconomy: A new strategy for a sustainable Europe Restoring healthy ecosystems and enhancing biodiversity. European Commission </a:t>
            </a:r>
            <a:r>
              <a:rPr lang="en-US" sz="1200" u="sng" kern="1200" dirty="0">
                <a:solidFill>
                  <a:schemeClr val="tx1"/>
                </a:solidFill>
                <a:effectLst/>
                <a:latin typeface="+mn-lt"/>
                <a:ea typeface="+mn-ea"/>
                <a:cs typeface="+mn-cs"/>
                <a:hlinkClick r:id="rId3"/>
              </a:rPr>
              <a:t>https://ec.europa.eu/research/bioeconomy/pdf/ec_bioeconomy_actions_2018.pdf</a:t>
            </a:r>
            <a:r>
              <a:rPr lang="en-US" sz="1200" kern="1200" dirty="0">
                <a:solidFill>
                  <a:schemeClr val="tx1"/>
                </a:solidFill>
                <a:effectLst/>
                <a:latin typeface="+mn-lt"/>
                <a:ea typeface="+mn-ea"/>
                <a:cs typeface="+mn-cs"/>
              </a:rPr>
              <a:t> </a:t>
            </a:r>
          </a:p>
          <a:p>
            <a:endParaRPr lang="en-US" sz="1200" dirty="0">
              <a:solidFill>
                <a:schemeClr val="bg1"/>
              </a:solidFill>
            </a:endParaRPr>
          </a:p>
          <a:p>
            <a:r>
              <a:rPr lang="en-US" sz="1200" dirty="0">
                <a:solidFill>
                  <a:schemeClr val="bg1"/>
                </a:solidFill>
              </a:rPr>
              <a:t>‌</a:t>
            </a: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3697674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Source:</a:t>
            </a:r>
          </a:p>
          <a:p>
            <a:r>
              <a:rPr lang="en-GB" sz="1200" kern="1200" dirty="0">
                <a:solidFill>
                  <a:schemeClr val="tx1"/>
                </a:solidFill>
                <a:effectLst/>
                <a:latin typeface="+mn-lt"/>
                <a:ea typeface="+mn-ea"/>
                <a:cs typeface="+mn-cs"/>
              </a:rPr>
              <a:t>Work, Water and Food on the Energy Frontiers: Challenges and Futures for 21st Century Technologies in Scotland and Brazil</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Stewart, P., Garvey, B., João, E., </a:t>
            </a:r>
            <a:r>
              <a:rPr lang="en-GB" sz="1200" kern="1200" dirty="0" err="1">
                <a:solidFill>
                  <a:schemeClr val="tx1"/>
                </a:solidFill>
                <a:effectLst/>
                <a:latin typeface="+mn-lt"/>
                <a:ea typeface="+mn-ea"/>
                <a:cs typeface="+mn-cs"/>
              </a:rPr>
              <a:t>Tuohy</a:t>
            </a:r>
            <a:r>
              <a:rPr lang="en-GB" sz="1200" kern="1200" dirty="0">
                <a:solidFill>
                  <a:schemeClr val="tx1"/>
                </a:solidFill>
                <a:effectLst/>
                <a:latin typeface="+mn-lt"/>
                <a:ea typeface="+mn-ea"/>
                <a:cs typeface="+mn-cs"/>
              </a:rPr>
              <a:t>, P., Silva Plata, C., </a:t>
            </a:r>
            <a:r>
              <a:rPr lang="en-GB" sz="1200" kern="1200" dirty="0" err="1">
                <a:solidFill>
                  <a:schemeClr val="tx1"/>
                </a:solidFill>
                <a:effectLst/>
                <a:latin typeface="+mn-lt"/>
                <a:ea typeface="+mn-ea"/>
                <a:cs typeface="+mn-cs"/>
              </a:rPr>
              <a:t>Mendonca</a:t>
            </a:r>
            <a:r>
              <a:rPr lang="en-GB" sz="1200" kern="1200" dirty="0">
                <a:solidFill>
                  <a:schemeClr val="tx1"/>
                </a:solidFill>
                <a:effectLst/>
                <a:latin typeface="+mn-lt"/>
                <a:ea typeface="+mn-ea"/>
                <a:cs typeface="+mn-cs"/>
              </a:rPr>
              <a:t>, M., Oliveira, A. R., Santos, C., </a:t>
            </a:r>
            <a:r>
              <a:rPr lang="en-GB" sz="1200" kern="1200" dirty="0" err="1">
                <a:solidFill>
                  <a:schemeClr val="tx1"/>
                </a:solidFill>
                <a:effectLst/>
                <a:latin typeface="+mn-lt"/>
                <a:ea typeface="+mn-ea"/>
                <a:cs typeface="+mn-cs"/>
              </a:rPr>
              <a:t>Alves</a:t>
            </a:r>
            <a:r>
              <a:rPr lang="en-GB" sz="1200" kern="1200" dirty="0">
                <a:solidFill>
                  <a:schemeClr val="tx1"/>
                </a:solidFill>
                <a:effectLst/>
                <a:latin typeface="+mn-lt"/>
                <a:ea typeface="+mn-ea"/>
                <a:cs typeface="+mn-cs"/>
              </a:rPr>
              <a:t>, L. C., </a:t>
            </a:r>
            <a:r>
              <a:rPr lang="en-GB" sz="1200" kern="1200" dirty="0" err="1">
                <a:solidFill>
                  <a:schemeClr val="tx1"/>
                </a:solidFill>
                <a:effectLst/>
                <a:latin typeface="+mn-lt"/>
                <a:ea typeface="+mn-ea"/>
                <a:cs typeface="+mn-cs"/>
              </a:rPr>
              <a:t>Gonçalves</a:t>
            </a:r>
            <a:r>
              <a:rPr lang="en-GB" sz="1200" kern="1200" dirty="0">
                <a:solidFill>
                  <a:schemeClr val="tx1"/>
                </a:solidFill>
                <a:effectLst/>
                <a:latin typeface="+mn-lt"/>
                <a:ea typeface="+mn-ea"/>
                <a:cs typeface="+mn-cs"/>
              </a:rPr>
              <a:t>, R. J. A. F., Souza, E. A., </a:t>
            </a:r>
            <a:r>
              <a:rPr lang="en-GB" sz="1200" kern="1200" dirty="0" err="1">
                <a:solidFill>
                  <a:schemeClr val="tx1"/>
                </a:solidFill>
                <a:effectLst/>
                <a:latin typeface="+mn-lt"/>
                <a:ea typeface="+mn-ea"/>
                <a:cs typeface="+mn-cs"/>
              </a:rPr>
              <a:t>Mazzu</a:t>
            </a:r>
            <a:r>
              <a:rPr lang="en-GB" sz="1200" kern="1200" dirty="0">
                <a:solidFill>
                  <a:schemeClr val="tx1"/>
                </a:solidFill>
                <a:effectLst/>
                <a:latin typeface="+mn-lt"/>
                <a:ea typeface="+mn-ea"/>
                <a:cs typeface="+mn-cs"/>
              </a:rPr>
              <a:t>, A., Sheridan, P., Shearer, A., Breen, L. &amp; de </a:t>
            </a:r>
            <a:r>
              <a:rPr lang="en-GB" sz="1200" kern="1200" dirty="0" err="1">
                <a:solidFill>
                  <a:schemeClr val="tx1"/>
                </a:solidFill>
                <a:effectLst/>
                <a:latin typeface="+mn-lt"/>
                <a:ea typeface="+mn-ea"/>
                <a:cs typeface="+mn-cs"/>
              </a:rPr>
              <a:t>Bartolo</a:t>
            </a:r>
            <a:r>
              <a:rPr lang="en-GB" sz="1200" kern="1200" dirty="0">
                <a:solidFill>
                  <a:schemeClr val="tx1"/>
                </a:solidFill>
                <a:effectLst/>
                <a:latin typeface="+mn-lt"/>
                <a:ea typeface="+mn-ea"/>
                <a:cs typeface="+mn-cs"/>
              </a:rPr>
              <a:t>, C., 2 Feb 2016, 20 p. Glasgow : University of Strathclyde. https://</a:t>
            </a:r>
            <a:r>
              <a:rPr lang="en-GB" sz="1200" kern="1200" dirty="0" err="1">
                <a:solidFill>
                  <a:schemeClr val="tx1"/>
                </a:solidFill>
                <a:effectLst/>
                <a:latin typeface="+mn-lt"/>
                <a:ea typeface="+mn-ea"/>
                <a:cs typeface="+mn-cs"/>
              </a:rPr>
              <a:t>strathprints.strath.ac.uk</a:t>
            </a:r>
            <a:r>
              <a:rPr lang="en-GB" sz="1200" kern="1200" dirty="0">
                <a:solidFill>
                  <a:schemeClr val="tx1"/>
                </a:solidFill>
                <a:effectLst/>
                <a:latin typeface="+mn-lt"/>
                <a:ea typeface="+mn-ea"/>
                <a:cs typeface="+mn-cs"/>
              </a:rPr>
              <a:t>/57280/</a:t>
            </a:r>
          </a:p>
          <a:p>
            <a:endParaRPr lang="en-GB"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25527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endParaRPr>
          </a:p>
          <a:p>
            <a:r>
              <a:rPr lang="en-US" sz="1200" kern="1200" dirty="0">
                <a:solidFill>
                  <a:schemeClr val="tx1"/>
                </a:solidFill>
                <a:effectLst/>
                <a:latin typeface="+mn-lt"/>
                <a:ea typeface="+mn-ea"/>
                <a:cs typeface="+mn-cs"/>
              </a:rPr>
              <a:t>There are 17 Sustainable Development Goals set out by the United Nations to create a sustainable global economy and environment. The 10 job sectors for the EU all play multiple roles in helping obtain the goals set forth by the UN.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common goal under each industry is number 12: responsible consumption and protection. SDG 12 aims to “drastically reduce food waste, begin making more environmentally sound decisions, and help encourage companies to adopt increasingly sustainable practices in all forms of their business” (The Founder Institute, 2019). SDG 12 embodies the purpose surrounding the transition to a bioeconomy as it aims to encompass all aspects surrounding the production of goods, services, and energy to lead to a more sustainable environment for the people and for our planet.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Founder Institute (2019). </a:t>
            </a:r>
            <a:r>
              <a:rPr lang="en-US" sz="1200" i="1" kern="1200" dirty="0">
                <a:solidFill>
                  <a:schemeClr val="tx1"/>
                </a:solidFill>
                <a:effectLst/>
                <a:latin typeface="+mn-lt"/>
                <a:ea typeface="+mn-ea"/>
                <a:cs typeface="+mn-cs"/>
              </a:rPr>
              <a:t>Founder Institute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https://fi.co/insight/17-companies-helping-meet-the-17-un-sustainable-development-goals</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384536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6A14D60-B6A6-4103-8B8A-A7FD1F59E645}"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FAB5F2F-6142-4B81-9940-604B628C1572}"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9992EEB-6C69-4312-866E-EF1460E5EF26}"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10626D71-AFCA-4F0D-AA7D-A7826D2CEAF9}" type="datetime1">
              <a:rPr lang="de-DE" smtClean="0"/>
              <a:t>13.11.20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r>
              <a:rPr lang="de-DE"/>
              <a:t>What is the Bioeconomy?</a:t>
            </a:r>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3752A08-59FD-4CCD-89C2-2A790306734B}"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79DBED-8FC8-4D94-B089-E3C42BFEA548}" type="datetime1">
              <a:rPr lang="de-DE" smtClean="0"/>
              <a:t>13.11.20</a:t>
            </a:fld>
            <a:endParaRPr lang="de-DE"/>
          </a:p>
        </p:txBody>
      </p:sp>
      <p:sp>
        <p:nvSpPr>
          <p:cNvPr id="5" name="Footer Placeholder 4"/>
          <p:cNvSpPr>
            <a:spLocks noGrp="1"/>
          </p:cNvSpPr>
          <p:nvPr>
            <p:ph type="ftr" sz="quarter" idx="11"/>
          </p:nvPr>
        </p:nvSpPr>
        <p:spPr/>
        <p:txBody>
          <a:bodyPr/>
          <a:lstStyle/>
          <a:p>
            <a:r>
              <a:rPr lang="de-DE"/>
              <a:t>What is the Bioeconomy?</a:t>
            </a:r>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26DD504-8209-4F81-B248-58692364B68D}" type="datetime1">
              <a:rPr lang="de-DE" smtClean="0"/>
              <a:t>13.11.20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DF21926-1E1E-4DAA-BB7E-E72D3F969BCE}" type="datetime1">
              <a:rPr lang="de-DE" smtClean="0"/>
              <a:t>13.11.20</a:t>
            </a:fld>
            <a:endParaRPr lang="de-DE"/>
          </a:p>
        </p:txBody>
      </p:sp>
      <p:sp>
        <p:nvSpPr>
          <p:cNvPr id="8" name="Footer Placeholder 7"/>
          <p:cNvSpPr>
            <a:spLocks noGrp="1"/>
          </p:cNvSpPr>
          <p:nvPr>
            <p:ph type="ftr" sz="quarter" idx="11"/>
          </p:nvPr>
        </p:nvSpPr>
        <p:spPr/>
        <p:txBody>
          <a:bodyPr/>
          <a:lstStyle/>
          <a:p>
            <a:r>
              <a:rPr lang="de-DE"/>
              <a:t>What is the Bioeconomy?</a:t>
            </a:r>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4EEFDED-BD7D-4481-B161-70A442AFC09E}" type="datetime1">
              <a:rPr lang="de-DE" smtClean="0"/>
              <a:t>13.11.20</a:t>
            </a:fld>
            <a:endParaRPr lang="de-DE"/>
          </a:p>
        </p:txBody>
      </p:sp>
      <p:sp>
        <p:nvSpPr>
          <p:cNvPr id="4" name="Footer Placeholder 3"/>
          <p:cNvSpPr>
            <a:spLocks noGrp="1"/>
          </p:cNvSpPr>
          <p:nvPr>
            <p:ph type="ftr" sz="quarter" idx="11"/>
          </p:nvPr>
        </p:nvSpPr>
        <p:spPr/>
        <p:txBody>
          <a:bodyPr/>
          <a:lstStyle/>
          <a:p>
            <a:r>
              <a:rPr lang="de-DE"/>
              <a:t>What is the Bioeconomy?</a:t>
            </a:r>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0B736-DACA-46AD-AB98-D612B0FC6679}" type="datetime1">
              <a:rPr lang="de-DE" smtClean="0"/>
              <a:t>13.11.20</a:t>
            </a:fld>
            <a:endParaRPr lang="de-DE"/>
          </a:p>
        </p:txBody>
      </p:sp>
      <p:sp>
        <p:nvSpPr>
          <p:cNvPr id="3" name="Footer Placeholder 2"/>
          <p:cNvSpPr>
            <a:spLocks noGrp="1"/>
          </p:cNvSpPr>
          <p:nvPr>
            <p:ph type="ftr" sz="quarter" idx="11"/>
          </p:nvPr>
        </p:nvSpPr>
        <p:spPr/>
        <p:txBody>
          <a:bodyPr/>
          <a:lstStyle/>
          <a:p>
            <a:r>
              <a:rPr lang="de-DE"/>
              <a:t>What is the Bioeconomy?</a:t>
            </a:r>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16C3CF-4CE5-4373-AC9F-98CA9816EF3E}" type="datetime1">
              <a:rPr lang="de-DE" smtClean="0"/>
              <a:t>13.11.20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08C789B3-10B2-472F-A964-A8AE8D06B9F0}" type="datetime1">
              <a:rPr lang="de-DE" smtClean="0"/>
              <a:t>13.11.20</a:t>
            </a:fld>
            <a:endParaRPr lang="de-DE"/>
          </a:p>
        </p:txBody>
      </p:sp>
      <p:sp>
        <p:nvSpPr>
          <p:cNvPr id="6" name="Footer Placeholder 5"/>
          <p:cNvSpPr>
            <a:spLocks noGrp="1"/>
          </p:cNvSpPr>
          <p:nvPr>
            <p:ph type="ftr" sz="quarter" idx="11"/>
          </p:nvPr>
        </p:nvSpPr>
        <p:spPr/>
        <p:txBody>
          <a:bodyPr/>
          <a:lstStyle/>
          <a:p>
            <a:r>
              <a:rPr lang="de-DE"/>
              <a:t>What is the Bioeconomy?</a:t>
            </a:r>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0AB81-99F8-4F52-9E53-75E680330634}" type="datetime1">
              <a:rPr lang="de-DE" smtClean="0"/>
              <a:t>13.11.20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What is the Bioeconomy?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sustainabledevelopment.un.org/content/documents/24797GSDR_report_2019.pdf" TargetMode="Externa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allthings.bio/quiz/are-you-ready-for-the-bioeconom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hyperlink" Target="https://www.youtube.com/watch?v=RfRN_hHeIKk" TargetMode="External"/><Relationship Id="rId5" Type="http://schemas.openxmlformats.org/officeDocument/2006/relationships/image" Target="../media/image5.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089400" y="1557338"/>
            <a:ext cx="7129536" cy="1323439"/>
          </a:xfrm>
          <a:prstGeom prst="rect">
            <a:avLst/>
          </a:prstGeom>
          <a:noFill/>
        </p:spPr>
        <p:txBody>
          <a:bodyPr wrap="square" rtlCol="0" anchor="t">
            <a:spAutoFit/>
          </a:bodyPr>
          <a:lstStyle/>
          <a:p>
            <a:r>
              <a:rPr lang="en-GB" sz="48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What is the Bioeconomy?</a:t>
            </a:r>
          </a:p>
          <a:p>
            <a:r>
              <a:rPr lang="en-GB" sz="32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Opportunities, challenges and solutions</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0"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55577" y="226366"/>
            <a:ext cx="6236423" cy="461665"/>
          </a:xfrm>
          <a:prstGeom prst="rect">
            <a:avLst/>
          </a:prstGeom>
          <a:noFill/>
        </p:spPr>
        <p:txBody>
          <a:bodyPr wrap="square" rtlCol="0">
            <a:spAutoFit/>
          </a:bodyPr>
          <a:lstStyle/>
          <a:p>
            <a:pPr algn="r"/>
            <a:r>
              <a:rPr lang="en-GB" sz="2400" b="1" spc="100">
                <a:solidFill>
                  <a:schemeClr val="bg1"/>
                </a:solidFill>
                <a:latin typeface="Roboto" panose="02000000000000000000" pitchFamily="2" charset="0"/>
                <a:ea typeface="Roboto" panose="02000000000000000000" pitchFamily="2" charset="0"/>
                <a:cs typeface="Arial" panose="020B0604020202020204" pitchFamily="34" charset="0"/>
              </a:rPr>
              <a:t>Links between SDGs and Bioeconomy</a:t>
            </a:r>
            <a:endParaRPr lang="en-GB"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10</a:t>
            </a:fld>
            <a:endParaRPr lang="de-DE"/>
          </a:p>
        </p:txBody>
      </p:sp>
      <p:sp>
        <p:nvSpPr>
          <p:cNvPr id="23" name="TextBox 22">
            <a:extLst>
              <a:ext uri="{FF2B5EF4-FFF2-40B4-BE49-F238E27FC236}">
                <a16:creationId xmlns:a16="http://schemas.microsoft.com/office/drawing/2014/main" id="{9EFC0522-B9FF-6142-89EF-6391CA704EC6}"/>
              </a:ext>
            </a:extLst>
          </p:cNvPr>
          <p:cNvSpPr txBox="1"/>
          <p:nvPr/>
        </p:nvSpPr>
        <p:spPr>
          <a:xfrm>
            <a:off x="692727" y="1116840"/>
            <a:ext cx="11410604" cy="523220"/>
          </a:xfrm>
          <a:prstGeom prst="rect">
            <a:avLst/>
          </a:prstGeom>
          <a:noFill/>
        </p:spPr>
        <p:txBody>
          <a:bodyPr wrap="square" rtlCol="0">
            <a:spAutoFit/>
          </a:bodyPr>
          <a:lstStyle/>
          <a:p>
            <a:r>
              <a:rPr lang="en-US" sz="2800" b="1" dirty="0">
                <a:solidFill>
                  <a:schemeClr val="accent1">
                    <a:lumMod val="50000"/>
                  </a:schemeClr>
                </a:solidFill>
              </a:rPr>
              <a:t>Sustainable Development </a:t>
            </a:r>
            <a:r>
              <a:rPr lang="en-US" sz="2800" b="1">
                <a:solidFill>
                  <a:schemeClr val="accent1">
                    <a:lumMod val="50000"/>
                  </a:schemeClr>
                </a:solidFill>
              </a:rPr>
              <a:t>Goals are affected </a:t>
            </a:r>
            <a:r>
              <a:rPr lang="en-US" sz="2800" b="1" dirty="0">
                <a:solidFill>
                  <a:schemeClr val="accent1">
                    <a:lumMod val="50000"/>
                  </a:schemeClr>
                </a:solidFill>
              </a:rPr>
              <a:t>by bioeconomy activities</a:t>
            </a:r>
          </a:p>
        </p:txBody>
      </p:sp>
      <p:sp>
        <p:nvSpPr>
          <p:cNvPr id="24" name="TextBox 23">
            <a:extLst>
              <a:ext uri="{FF2B5EF4-FFF2-40B4-BE49-F238E27FC236}">
                <a16:creationId xmlns:a16="http://schemas.microsoft.com/office/drawing/2014/main" id="{9394D2EE-E383-1248-960B-2DE9A86150B7}"/>
              </a:ext>
            </a:extLst>
          </p:cNvPr>
          <p:cNvSpPr txBox="1"/>
          <p:nvPr/>
        </p:nvSpPr>
        <p:spPr>
          <a:xfrm>
            <a:off x="302466" y="1754459"/>
            <a:ext cx="5486400" cy="4893647"/>
          </a:xfrm>
          <a:prstGeom prst="rect">
            <a:avLst/>
          </a:prstGeom>
          <a:noFill/>
        </p:spPr>
        <p:txBody>
          <a:bodyPr wrap="square" rtlCol="0">
            <a:spAutoFit/>
          </a:bodyPr>
          <a:lstStyle/>
          <a:p>
            <a:r>
              <a:rPr lang="en-US" sz="2400" dirty="0">
                <a:solidFill>
                  <a:schemeClr val="accent1">
                    <a:lumMod val="50000"/>
                  </a:schemeClr>
                </a:solidFill>
              </a:rPr>
              <a:t>Some of the aims of the bioeconomy are complementary or even identical to SDG targets. A sustainable bioeconomy has the potential to advance several SDGs.</a:t>
            </a:r>
          </a:p>
          <a:p>
            <a:endParaRPr lang="en-US" sz="2400" dirty="0">
              <a:solidFill>
                <a:schemeClr val="accent1">
                  <a:lumMod val="50000"/>
                </a:schemeClr>
              </a:solidFill>
            </a:endParaRPr>
          </a:p>
          <a:p>
            <a:r>
              <a:rPr lang="en-US" sz="2400" dirty="0">
                <a:solidFill>
                  <a:schemeClr val="accent1">
                    <a:lumMod val="50000"/>
                  </a:schemeClr>
                </a:solidFill>
              </a:rPr>
              <a:t>However, there can also potential negative effects that should be eliminated or reduced. For example, “increased demand for land can lead to land grabbing, displacements, unequal distribution of land considering soil quality, and loss of communal land</a:t>
            </a:r>
            <a:r>
              <a:rPr lang="en-US" dirty="0"/>
              <a:t>” </a:t>
            </a:r>
            <a:r>
              <a:rPr lang="is-IS" sz="2400" dirty="0">
                <a:solidFill>
                  <a:schemeClr val="accent1">
                    <a:lumMod val="50000"/>
                  </a:schemeClr>
                </a:solidFill>
              </a:rPr>
              <a:t>(Heimann, 2019, p. 52)</a:t>
            </a:r>
          </a:p>
          <a:p>
            <a:endParaRPr lang="en-US" sz="2400" dirty="0">
              <a:solidFill>
                <a:schemeClr val="accent1">
                  <a:lumMod val="50000"/>
                </a:schemeClr>
              </a:solidFill>
            </a:endParaRPr>
          </a:p>
        </p:txBody>
      </p:sp>
      <p:pic>
        <p:nvPicPr>
          <p:cNvPr id="25" name="Picture 24">
            <a:extLst>
              <a:ext uri="{FF2B5EF4-FFF2-40B4-BE49-F238E27FC236}">
                <a16:creationId xmlns:a16="http://schemas.microsoft.com/office/drawing/2014/main" id="{B017E5F3-7D98-CF47-B759-EF0BF59C7953}"/>
              </a:ext>
            </a:extLst>
          </p:cNvPr>
          <p:cNvPicPr>
            <a:picLocks noChangeAspect="1"/>
          </p:cNvPicPr>
          <p:nvPr/>
        </p:nvPicPr>
        <p:blipFill>
          <a:blip r:embed="rId4"/>
          <a:stretch>
            <a:fillRect/>
          </a:stretch>
        </p:blipFill>
        <p:spPr>
          <a:xfrm>
            <a:off x="6095755" y="1708498"/>
            <a:ext cx="6096244" cy="3486280"/>
          </a:xfrm>
          <a:prstGeom prst="rect">
            <a:avLst/>
          </a:prstGeom>
        </p:spPr>
      </p:pic>
      <p:sp>
        <p:nvSpPr>
          <p:cNvPr id="27" name="TextBox 26">
            <a:extLst>
              <a:ext uri="{FF2B5EF4-FFF2-40B4-BE49-F238E27FC236}">
                <a16:creationId xmlns:a16="http://schemas.microsoft.com/office/drawing/2014/main" id="{EDC3BE5D-632C-114F-B5AA-7DA8B9021841}"/>
              </a:ext>
            </a:extLst>
          </p:cNvPr>
          <p:cNvSpPr txBox="1"/>
          <p:nvPr/>
        </p:nvSpPr>
        <p:spPr>
          <a:xfrm>
            <a:off x="6716963" y="5270868"/>
            <a:ext cx="4913941" cy="923330"/>
          </a:xfrm>
          <a:prstGeom prst="rect">
            <a:avLst/>
          </a:prstGeom>
          <a:noFill/>
        </p:spPr>
        <p:txBody>
          <a:bodyPr wrap="square" rtlCol="0">
            <a:spAutoFit/>
          </a:bodyPr>
          <a:lstStyle/>
          <a:p>
            <a:pPr algn="ctr"/>
            <a:r>
              <a:rPr lang="en-US" b="1" dirty="0">
                <a:solidFill>
                  <a:srgbClr val="002060"/>
                </a:solidFill>
              </a:rPr>
              <a:t>Blue arrow</a:t>
            </a:r>
            <a:r>
              <a:rPr lang="en-US" dirty="0">
                <a:solidFill>
                  <a:srgbClr val="002060"/>
                </a:solidFill>
              </a:rPr>
              <a:t>: </a:t>
            </a:r>
            <a:r>
              <a:rPr lang="en-US" dirty="0">
                <a:solidFill>
                  <a:schemeClr val="accent1">
                    <a:lumMod val="50000"/>
                  </a:schemeClr>
                </a:solidFill>
              </a:rPr>
              <a:t>Socioeconomic targets.</a:t>
            </a:r>
          </a:p>
          <a:p>
            <a:pPr algn="ctr"/>
            <a:r>
              <a:rPr lang="en-US" b="1" dirty="0">
                <a:solidFill>
                  <a:srgbClr val="3D8400"/>
                </a:solidFill>
              </a:rPr>
              <a:t>Green arrow</a:t>
            </a:r>
            <a:r>
              <a:rPr lang="en-US" dirty="0">
                <a:solidFill>
                  <a:srgbClr val="3D8400"/>
                </a:solidFill>
              </a:rPr>
              <a:t>: Ecological targets. </a:t>
            </a:r>
          </a:p>
          <a:p>
            <a:pPr algn="ctr"/>
            <a:r>
              <a:rPr lang="en-US" b="1" dirty="0">
                <a:solidFill>
                  <a:schemeClr val="accent2">
                    <a:lumMod val="75000"/>
                  </a:schemeClr>
                </a:solidFill>
              </a:rPr>
              <a:t>Red arrow</a:t>
            </a:r>
            <a:r>
              <a:rPr lang="en-US" dirty="0">
                <a:solidFill>
                  <a:schemeClr val="accent2">
                    <a:lumMod val="75000"/>
                  </a:schemeClr>
                </a:solidFill>
              </a:rPr>
              <a:t>: Clean industry &amp; economic targets.</a:t>
            </a:r>
          </a:p>
        </p:txBody>
      </p:sp>
      <p:sp>
        <p:nvSpPr>
          <p:cNvPr id="28" name="TextBox 27"/>
          <p:cNvSpPr txBox="1"/>
          <p:nvPr/>
        </p:nvSpPr>
        <p:spPr>
          <a:xfrm>
            <a:off x="681328" y="6413698"/>
            <a:ext cx="10661073" cy="307777"/>
          </a:xfrm>
          <a:prstGeom prst="rect">
            <a:avLst/>
          </a:prstGeom>
          <a:noFill/>
        </p:spPr>
        <p:txBody>
          <a:bodyPr wrap="square" rtlCol="0">
            <a:spAutoFit/>
          </a:bodyPr>
          <a:lstStyle/>
          <a:p>
            <a:pPr lvl="0"/>
            <a:r>
              <a:rPr lang="en-US" sz="1400" b="1" dirty="0"/>
              <a:t>Source</a:t>
            </a:r>
            <a:r>
              <a:rPr lang="en-US" sz="1400" dirty="0"/>
              <a:t>: </a:t>
            </a:r>
            <a:r>
              <a:rPr lang="en-GB" sz="1400" dirty="0" err="1"/>
              <a:t>Heimann</a:t>
            </a:r>
            <a:r>
              <a:rPr lang="en-GB" sz="1400" dirty="0"/>
              <a:t>, T., 2019. Bioeconomy and SDGs: does the bioeconomy support the achievement of the SDGs?. </a:t>
            </a:r>
            <a:r>
              <a:rPr lang="en-GB" sz="1400" i="1" dirty="0"/>
              <a:t>Earth's Future</a:t>
            </a:r>
            <a:r>
              <a:rPr lang="en-GB" sz="1400" dirty="0"/>
              <a:t>, </a:t>
            </a:r>
            <a:r>
              <a:rPr lang="en-GB" sz="1400" i="1" dirty="0"/>
              <a:t>7</a:t>
            </a:r>
            <a:r>
              <a:rPr lang="en-GB" sz="1400" dirty="0"/>
              <a:t>(1), pp.43-57.</a:t>
            </a:r>
          </a:p>
        </p:txBody>
      </p:sp>
    </p:spTree>
    <p:extLst>
      <p:ext uri="{BB962C8B-B14F-4D97-AF65-F5344CB8AC3E}">
        <p14:creationId xmlns:p14="http://schemas.microsoft.com/office/powerpoint/2010/main" val="64861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Interactions among Sustainable Development Goals (SDGs) </a:t>
            </a:r>
            <a:endParaRPr lang="en-GB" sz="2800" b="1" dirty="0">
              <a:solidFill>
                <a:schemeClr val="bg1"/>
              </a:solidFill>
            </a:endParaRPr>
          </a:p>
        </p:txBody>
      </p:sp>
      <p:pic>
        <p:nvPicPr>
          <p:cNvPr id="7" name="Picture 6"/>
          <p:cNvPicPr/>
          <p:nvPr/>
        </p:nvPicPr>
        <p:blipFill>
          <a:blip r:embed="rId4"/>
          <a:stretch>
            <a:fillRect/>
          </a:stretch>
        </p:blipFill>
        <p:spPr>
          <a:xfrm>
            <a:off x="6464299" y="914400"/>
            <a:ext cx="5727700" cy="6024880"/>
          </a:xfrm>
          <a:prstGeom prst="rect">
            <a:avLst/>
          </a:prstGeom>
        </p:spPr>
      </p:pic>
      <p:sp>
        <p:nvSpPr>
          <p:cNvPr id="2" name="TextBox 1"/>
          <p:cNvSpPr txBox="1"/>
          <p:nvPr/>
        </p:nvSpPr>
        <p:spPr>
          <a:xfrm>
            <a:off x="229467" y="1110684"/>
            <a:ext cx="6234831" cy="5632311"/>
          </a:xfrm>
          <a:prstGeom prst="rect">
            <a:avLst/>
          </a:prstGeom>
          <a:noFill/>
        </p:spPr>
        <p:txBody>
          <a:bodyPr wrap="square" rtlCol="0">
            <a:spAutoFit/>
          </a:bodyPr>
          <a:lstStyle/>
          <a:p>
            <a:r>
              <a:rPr lang="en-GB" dirty="0"/>
              <a:t>The importance of the interactions between SDGs was emphasised in the UN’s Global Sustainable Report for 2019. </a:t>
            </a:r>
          </a:p>
          <a:p>
            <a:endParaRPr lang="en-US" dirty="0"/>
          </a:p>
          <a:p>
            <a:r>
              <a:rPr lang="en-US" dirty="0"/>
              <a:t>This figure is </a:t>
            </a:r>
            <a:r>
              <a:rPr lang="en-GB" dirty="0"/>
              <a:t>based on 65 global assessments comprising UN reports and international scientific assessments, as well as 112 scientific articles published since 2015 with explicit reference to the SDGs. </a:t>
            </a:r>
          </a:p>
          <a:p>
            <a:endParaRPr lang="en-GB" dirty="0"/>
          </a:p>
          <a:p>
            <a:r>
              <a:rPr lang="en-GB" dirty="0"/>
              <a:t>This assessment reveals relative importance of the potential trade-offs by mapping the summed scores of influencing (horizontal) and influenced (vertical) interactions among SDGs. Figure also shows important gaps in knowledge where certain cells in the matrix are left blank. </a:t>
            </a:r>
          </a:p>
          <a:p>
            <a:endParaRPr lang="en-GB" dirty="0"/>
          </a:p>
          <a:p>
            <a:r>
              <a:rPr lang="en-GB" dirty="0"/>
              <a:t>Source: Independent Group of Scientists appointed by the Secretary-General (2019), </a:t>
            </a:r>
            <a:r>
              <a:rPr lang="en-GB" i="1" dirty="0"/>
              <a:t>Global Sustainable Development Report 2019: The Future is Now </a:t>
            </a:r>
            <a:r>
              <a:rPr lang="en-GB" dirty="0"/>
              <a:t>– </a:t>
            </a:r>
            <a:r>
              <a:rPr lang="en-GB" i="1" dirty="0"/>
              <a:t>Science for Achieving Sustainable Development, </a:t>
            </a:r>
            <a:r>
              <a:rPr lang="en-GB" dirty="0"/>
              <a:t>(United Nations, New York). </a:t>
            </a:r>
          </a:p>
          <a:p>
            <a:r>
              <a:rPr lang="en-GB" dirty="0">
                <a:hlinkClick r:id="rId5"/>
              </a:rPr>
              <a:t>https://sustainabledevelopment.un.org/content/documents/24797GSDR_report_2019.pdf</a:t>
            </a:r>
            <a:r>
              <a:rPr lang="en-US" dirty="0"/>
              <a:t> </a:t>
            </a:r>
            <a:endParaRPr lang="en-GB" dirty="0"/>
          </a:p>
        </p:txBody>
      </p:sp>
    </p:spTree>
    <p:extLst>
      <p:ext uri="{BB962C8B-B14F-4D97-AF65-F5344CB8AC3E}">
        <p14:creationId xmlns:p14="http://schemas.microsoft.com/office/powerpoint/2010/main" val="1331644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12</a:t>
            </a:fld>
            <a:endParaRPr lang="de-DE"/>
          </a:p>
        </p:txBody>
      </p:sp>
      <p:sp>
        <p:nvSpPr>
          <p:cNvPr id="3" name="Rectangle 2"/>
          <p:cNvSpPr/>
          <p:nvPr/>
        </p:nvSpPr>
        <p:spPr>
          <a:xfrm>
            <a:off x="387387" y="2277206"/>
            <a:ext cx="5479748" cy="2862322"/>
          </a:xfrm>
          <a:prstGeom prst="rect">
            <a:avLst/>
          </a:prstGeom>
        </p:spPr>
        <p:txBody>
          <a:bodyPr wrap="square">
            <a:spAutoFit/>
          </a:bodyPr>
          <a:lstStyle/>
          <a:p>
            <a:pPr>
              <a:spcAft>
                <a:spcPts val="0"/>
              </a:spcAft>
            </a:pPr>
            <a:r>
              <a:rPr lang="en-US" sz="2000" dirty="0">
                <a:latin typeface="Arial" charset="0"/>
                <a:ea typeface="Calibri" charset="0"/>
                <a:cs typeface="Times New Roman" charset="0"/>
              </a:rPr>
              <a:t>“Bioeconomy offers great opportunities to </a:t>
            </a:r>
            <a:r>
              <a:rPr lang="en-US" sz="2000" dirty="0" err="1">
                <a:latin typeface="Arial" charset="0"/>
                <a:ea typeface="Calibri" charset="0"/>
                <a:cs typeface="Times New Roman" charset="0"/>
              </a:rPr>
              <a:t>realising</a:t>
            </a:r>
            <a:r>
              <a:rPr lang="en-US" sz="2000" dirty="0">
                <a:latin typeface="Arial" charset="0"/>
                <a:ea typeface="Calibri" charset="0"/>
                <a:cs typeface="Times New Roman" charset="0"/>
              </a:rPr>
              <a:t> a competitive, circular and sustainable economy with a sound industrial base that is less dependent on fossil carbon. A sustainable bioeconomy also contributes to climate change mitigation, with oceans, forests and soils being major carbon sinks and fostering negative CO</a:t>
            </a:r>
            <a:r>
              <a:rPr lang="en-US" sz="2000" baseline="-25000" dirty="0">
                <a:latin typeface="Arial" charset="0"/>
                <a:ea typeface="Calibri" charset="0"/>
                <a:cs typeface="Times New Roman" charset="0"/>
              </a:rPr>
              <a:t>2</a:t>
            </a:r>
            <a:r>
              <a:rPr lang="en-US" sz="2000" dirty="0">
                <a:latin typeface="Arial" charset="0"/>
                <a:ea typeface="Calibri" charset="0"/>
                <a:cs typeface="Times New Roman" charset="0"/>
              </a:rPr>
              <a:t> emissions.” </a:t>
            </a:r>
          </a:p>
          <a:p>
            <a:pPr>
              <a:spcAft>
                <a:spcPts val="0"/>
              </a:spcAft>
            </a:pPr>
            <a:r>
              <a:rPr lang="nb-NO" sz="2000" dirty="0">
                <a:latin typeface="Arial" charset="0"/>
                <a:ea typeface="Calibri" charset="0"/>
                <a:cs typeface="Times New Roman" charset="0"/>
              </a:rPr>
              <a:t>Bell </a:t>
            </a:r>
            <a:r>
              <a:rPr lang="nb-NO" sz="2000" i="1" dirty="0">
                <a:latin typeface="Arial" charset="0"/>
                <a:ea typeface="Calibri" charset="0"/>
                <a:cs typeface="Times New Roman" charset="0"/>
              </a:rPr>
              <a:t>et al. </a:t>
            </a:r>
            <a:r>
              <a:rPr lang="nb-NO" sz="2000" dirty="0">
                <a:latin typeface="Arial" charset="0"/>
                <a:ea typeface="Calibri" charset="0"/>
                <a:cs typeface="Times New Roman" charset="0"/>
              </a:rPr>
              <a:t>(2018, p. 25)</a:t>
            </a:r>
          </a:p>
        </p:txBody>
      </p:sp>
      <p:sp>
        <p:nvSpPr>
          <p:cNvPr id="7" name="Rectangle 6"/>
          <p:cNvSpPr/>
          <p:nvPr/>
        </p:nvSpPr>
        <p:spPr>
          <a:xfrm>
            <a:off x="387387" y="5934670"/>
            <a:ext cx="11347412" cy="646331"/>
          </a:xfrm>
          <a:prstGeom prst="rect">
            <a:avLst/>
          </a:prstGeom>
        </p:spPr>
        <p:txBody>
          <a:bodyPr wrap="square">
            <a:spAutoFit/>
          </a:bodyPr>
          <a:lstStyle/>
          <a:p>
            <a:r>
              <a:rPr lang="en-US" dirty="0"/>
              <a:t>Bell, J., Paula, L., Dodd, T., </a:t>
            </a:r>
            <a:r>
              <a:rPr lang="en-US" dirty="0" err="1"/>
              <a:t>Németh</a:t>
            </a:r>
            <a:r>
              <a:rPr lang="en-US" dirty="0"/>
              <a:t>, S., </a:t>
            </a:r>
            <a:r>
              <a:rPr lang="en-US" dirty="0" err="1"/>
              <a:t>Nanou</a:t>
            </a:r>
            <a:r>
              <a:rPr lang="en-US" dirty="0"/>
              <a:t>, C, Mega, V. &amp; Campos, P. (2018) EU ambition to build the world’s leading bioeconomy: Uncertain times demand innovative and sustainable solutions. </a:t>
            </a:r>
            <a:r>
              <a:rPr lang="en-US" i="1" dirty="0"/>
              <a:t>New Biotechnology</a:t>
            </a:r>
            <a:r>
              <a:rPr lang="en-US" dirty="0"/>
              <a:t> 40: 25–30.</a:t>
            </a:r>
            <a:r>
              <a:rPr lang="en-GB" dirty="0"/>
              <a:t> </a:t>
            </a:r>
            <a:endParaRPr lang="en-US" dirty="0"/>
          </a:p>
        </p:txBody>
      </p:sp>
      <p:sp>
        <p:nvSpPr>
          <p:cNvPr id="9" name="Rectangle 8"/>
          <p:cNvSpPr/>
          <p:nvPr/>
        </p:nvSpPr>
        <p:spPr>
          <a:xfrm>
            <a:off x="387387" y="1319553"/>
            <a:ext cx="8217314" cy="584775"/>
          </a:xfrm>
          <a:prstGeom prst="rect">
            <a:avLst/>
          </a:prstGeom>
        </p:spPr>
        <p:txBody>
          <a:bodyPr wrap="none">
            <a:spAutoFit/>
          </a:bodyPr>
          <a:lstStyle/>
          <a:p>
            <a:pPr algn="r"/>
            <a:r>
              <a:rPr lang="en-GB" sz="3200" b="1" spc="100">
                <a:solidFill>
                  <a:srgbClr val="C00000"/>
                </a:solidFill>
                <a:latin typeface="Roboto" panose="02000000000000000000" pitchFamily="2" charset="0"/>
                <a:ea typeface="Roboto" panose="02000000000000000000" pitchFamily="2" charset="0"/>
                <a:cs typeface="Arial" panose="020B0604020202020204" pitchFamily="34" charset="0"/>
              </a:rPr>
              <a:t>Bioeconomy and climate change mitigation</a:t>
            </a:r>
            <a:endPar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endParaRPr>
          </a:p>
        </p:txBody>
      </p:sp>
      <p:sp>
        <p:nvSpPr>
          <p:cNvPr id="23" name="Textfeld 1">
            <a:extLst>
              <a:ext uri="{FF2B5EF4-FFF2-40B4-BE49-F238E27FC236}">
                <a16:creationId xmlns:a16="http://schemas.microsoft.com/office/drawing/2014/main" id="{916C075C-E486-8B40-A758-F39602688645}"/>
              </a:ext>
            </a:extLst>
          </p:cNvPr>
          <p:cNvSpPr txBox="1"/>
          <p:nvPr/>
        </p:nvSpPr>
        <p:spPr>
          <a:xfrm>
            <a:off x="4928839" y="174791"/>
            <a:ext cx="726315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Bioeconomy &amp; climate change</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1724" y="2326008"/>
            <a:ext cx="5204419" cy="2927486"/>
          </a:xfrm>
          <a:prstGeom prst="rect">
            <a:avLst/>
          </a:prstGeom>
        </p:spPr>
      </p:pic>
      <p:sp>
        <p:nvSpPr>
          <p:cNvPr id="2" name="TextBox 1"/>
          <p:cNvSpPr txBox="1"/>
          <p:nvPr/>
        </p:nvSpPr>
        <p:spPr>
          <a:xfrm>
            <a:off x="9982200" y="5193819"/>
            <a:ext cx="2366380" cy="369332"/>
          </a:xfrm>
          <a:prstGeom prst="rect">
            <a:avLst/>
          </a:prstGeom>
          <a:noFill/>
        </p:spPr>
        <p:txBody>
          <a:bodyPr wrap="square" rtlCol="0">
            <a:spAutoFit/>
          </a:bodyPr>
          <a:lstStyle/>
          <a:p>
            <a:r>
              <a:rPr lang="en-US"/>
              <a:t>Scottish Highlands</a:t>
            </a:r>
          </a:p>
        </p:txBody>
      </p:sp>
    </p:spTree>
    <p:extLst>
      <p:ext uri="{BB962C8B-B14F-4D97-AF65-F5344CB8AC3E}">
        <p14:creationId xmlns:p14="http://schemas.microsoft.com/office/powerpoint/2010/main" val="192654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929982"/>
            <a:ext cx="6180253" cy="3477875"/>
          </a:xfrm>
          <a:prstGeom prst="rect">
            <a:avLst/>
          </a:prstGeom>
        </p:spPr>
        <p:txBody>
          <a:bodyPr wrap="square">
            <a:spAutoFit/>
          </a:bodyPr>
          <a:lstStyle/>
          <a:p>
            <a:r>
              <a:rPr lang="en-US" sz="2000" dirty="0">
                <a:latin typeface="Arial" charset="0"/>
                <a:ea typeface="Arial" charset="0"/>
                <a:cs typeface="Arial" charset="0"/>
              </a:rPr>
              <a:t>With the new bioeconomy strategy, the European Commission supports initiatives at national and regional level to develop an efficient and sustainable bioeconomy and this includes:</a:t>
            </a:r>
          </a:p>
          <a:p>
            <a:pPr lvl="0"/>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implementing an EU-wide monitoring system to track progress towards a </a:t>
            </a:r>
            <a:r>
              <a:rPr lang="en-GB" sz="2000" b="1" dirty="0">
                <a:latin typeface="Arial" charset="0"/>
                <a:ea typeface="Arial" charset="0"/>
                <a:cs typeface="Arial" charset="0"/>
              </a:rPr>
              <a:t>sustainable and circular bioeconomy</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en-GB" sz="2000" dirty="0">
                <a:latin typeface="Arial" charset="0"/>
                <a:ea typeface="Arial" charset="0"/>
                <a:cs typeface="Arial" charset="0"/>
              </a:rPr>
              <a:t>providing guidance on how best to operate the bioeconomy within </a:t>
            </a:r>
            <a:r>
              <a:rPr lang="en-GB" sz="2000" b="1" dirty="0">
                <a:latin typeface="Arial" charset="0"/>
                <a:ea typeface="Arial" charset="0"/>
                <a:cs typeface="Arial" charset="0"/>
              </a:rPr>
              <a:t>safe ecological limits</a:t>
            </a:r>
            <a:r>
              <a:rPr lang="en-GB" sz="2000" dirty="0">
                <a:latin typeface="Arial" charset="0"/>
                <a:ea typeface="Arial" charset="0"/>
                <a:cs typeface="Arial" charset="0"/>
              </a:rPr>
              <a:t>. </a:t>
            </a:r>
          </a:p>
        </p:txBody>
      </p:sp>
      <p:sp>
        <p:nvSpPr>
          <p:cNvPr id="9" name="Rectangle 8"/>
          <p:cNvSpPr/>
          <p:nvPr/>
        </p:nvSpPr>
        <p:spPr>
          <a:xfrm>
            <a:off x="155302" y="1137361"/>
            <a:ext cx="11693935" cy="1569660"/>
          </a:xfrm>
          <a:prstGeom prst="rect">
            <a:avLst/>
          </a:prstGeom>
        </p:spPr>
        <p:txBody>
          <a:bodyPr wrap="square">
            <a:spAutoFit/>
          </a:bodyPr>
          <a:lstStyle/>
          <a:p>
            <a:pPr algn="ctr"/>
            <a:r>
              <a:rPr lang="en-GB" sz="3200" b="1" spc="100" dirty="0">
                <a:solidFill>
                  <a:srgbClr val="C00000"/>
                </a:solidFill>
                <a:latin typeface="Roboto" panose="02000000000000000000" pitchFamily="2" charset="0"/>
                <a:ea typeface="Roboto" panose="02000000000000000000" pitchFamily="2" charset="0"/>
                <a:cs typeface="Arial" panose="020B0604020202020204" pitchFamily="34" charset="0"/>
              </a:rPr>
              <a:t>In addition to links to sustainability and climate change mitigation, it is critical that the bioeconomy operates within safe ecological limits.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Ecological limits</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22845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45993" y="1514023"/>
            <a:ext cx="7219149" cy="3877985"/>
          </a:xfrm>
          <a:prstGeom prst="rect">
            <a:avLst/>
          </a:prstGeom>
          <a:noFill/>
        </p:spPr>
        <p:txBody>
          <a:bodyPr wrap="square" rtlCol="0" anchor="t">
            <a:spAutoFit/>
          </a:bodyPr>
          <a:lstStyle/>
          <a:p>
            <a:pPr>
              <a:spcAft>
                <a:spcPts val="2400"/>
              </a:spcAft>
            </a:pPr>
            <a:r>
              <a:rPr lang="en-GB" sz="2800" b="1">
                <a:solidFill>
                  <a:srgbClr val="AE0917"/>
                </a:solidFill>
                <a:latin typeface="Roboto" panose="02000000000000000000" pitchFamily="2" charset="0"/>
                <a:ea typeface="Roboto" panose="02000000000000000000" pitchFamily="2" charset="0"/>
                <a:cs typeface="Arial" panose="020B0604020202020204" pitchFamily="34" charset="0"/>
              </a:rPr>
              <a:t>So what </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c</a:t>
            </a:r>
            <a:r>
              <a:rPr lang="en-GB" sz="2800" b="1">
                <a:solidFill>
                  <a:srgbClr val="AE0917"/>
                </a:solidFill>
                <a:latin typeface="Roboto" panose="02000000000000000000" pitchFamily="2" charset="0"/>
                <a:ea typeface="Roboto" panose="02000000000000000000" pitchFamily="2" charset="0"/>
                <a:cs typeface="Arial" panose="020B0604020202020204" pitchFamily="34" charset="0"/>
              </a:rPr>
              <a:t>an the bioeconomy </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u</a:t>
            </a:r>
            <a:r>
              <a:rPr lang="en-GB" sz="2800" b="1">
                <a:solidFill>
                  <a:srgbClr val="AE0917"/>
                </a:solidFill>
                <a:latin typeface="Roboto" panose="02000000000000000000" pitchFamily="2" charset="0"/>
                <a:ea typeface="Roboto" panose="02000000000000000000" pitchFamily="2" charset="0"/>
                <a:cs typeface="Arial" panose="020B0604020202020204" pitchFamily="34" charset="0"/>
              </a:rPr>
              <a:t>se as resources</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a:t>
            </a:r>
          </a:p>
          <a:p>
            <a:pPr marL="285750" lvl="0" indent="-285750">
              <a:buFont typeface="Arial" panose="020B0604020202020204" pitchFamily="34" charset="0"/>
              <a:buChar char="•"/>
            </a:pPr>
            <a:r>
              <a:rPr lang="en-US" dirty="0"/>
              <a:t>Discarded Shells and Fish Skin from Fisheries</a:t>
            </a:r>
          </a:p>
          <a:p>
            <a:pPr marL="285750" lvl="0" indent="-285750">
              <a:buFont typeface="Arial" panose="020B0604020202020204" pitchFamily="34" charset="0"/>
              <a:buChar char="•"/>
            </a:pPr>
            <a:r>
              <a:rPr lang="en-US" dirty="0"/>
              <a:t>Aquafaba (the water leftover from cooking chickpeas)</a:t>
            </a:r>
          </a:p>
          <a:p>
            <a:pPr marL="285750" lvl="0" indent="-285750">
              <a:buFont typeface="Arial" panose="020B0604020202020204" pitchFamily="34" charset="0"/>
              <a:buChar char="•"/>
            </a:pPr>
            <a:r>
              <a:rPr lang="en-US" dirty="0"/>
              <a:t>Algae and Seaweed</a:t>
            </a:r>
          </a:p>
          <a:p>
            <a:pPr marL="285750" lvl="0" indent="-285750">
              <a:buFont typeface="Arial" panose="020B0604020202020204" pitchFamily="34" charset="0"/>
              <a:buChar char="•"/>
            </a:pPr>
            <a:r>
              <a:rPr lang="en-US" dirty="0"/>
              <a:t>Milk Protein</a:t>
            </a:r>
          </a:p>
          <a:p>
            <a:pPr marL="285750" lvl="0" indent="-285750">
              <a:buFont typeface="Arial" panose="020B0604020202020204" pitchFamily="34" charset="0"/>
              <a:buChar char="•"/>
            </a:pPr>
            <a:r>
              <a:rPr lang="en-US" dirty="0"/>
              <a:t>Mushroom Roots</a:t>
            </a:r>
          </a:p>
          <a:p>
            <a:pPr marL="285750" lvl="0" indent="-285750">
              <a:buFont typeface="Arial" panose="020B0604020202020204" pitchFamily="34" charset="0"/>
              <a:buChar char="•"/>
            </a:pPr>
            <a:r>
              <a:rPr lang="en-US" dirty="0"/>
              <a:t>Coffee Grounds</a:t>
            </a:r>
          </a:p>
          <a:p>
            <a:pPr marL="285750" lvl="0" indent="-285750">
              <a:buFont typeface="Arial" panose="020B0604020202020204" pitchFamily="34" charset="0"/>
              <a:buChar char="•"/>
            </a:pPr>
            <a:r>
              <a:rPr lang="en-US" dirty="0"/>
              <a:t>Wheat Bran</a:t>
            </a:r>
          </a:p>
          <a:p>
            <a:pPr marL="285750" lvl="0" indent="-285750">
              <a:buFont typeface="Arial" panose="020B0604020202020204" pitchFamily="34" charset="0"/>
              <a:buChar char="•"/>
            </a:pPr>
            <a:r>
              <a:rPr lang="en-US" dirty="0"/>
              <a:t>Plants</a:t>
            </a:r>
          </a:p>
          <a:p>
            <a:pPr marL="285750" lvl="0" indent="-285750">
              <a:buFont typeface="Arial" panose="020B0604020202020204" pitchFamily="34" charset="0"/>
              <a:buChar char="•"/>
            </a:pPr>
            <a:r>
              <a:rPr lang="en-US" dirty="0"/>
              <a:t>Insects</a:t>
            </a:r>
          </a:p>
          <a:p>
            <a:pPr marL="285750" lvl="0" indent="-285750">
              <a:buFont typeface="Arial" panose="020B0604020202020204" pitchFamily="34" charset="0"/>
              <a:buChar char="•"/>
            </a:pPr>
            <a:r>
              <a:rPr lang="en-US" dirty="0"/>
              <a:t>Wood</a:t>
            </a:r>
          </a:p>
          <a:p>
            <a:pPr marL="285750" lvl="0" indent="-285750">
              <a:buFont typeface="Arial" panose="020B0604020202020204" pitchFamily="34" charset="0"/>
              <a:buChar char="•"/>
            </a:pPr>
            <a:r>
              <a:rPr lang="en-US" dirty="0"/>
              <a:t>Elephant Poo</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44679" y="66970"/>
            <a:ext cx="5495701"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Bioeconomy resources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6" name="Picture 5" descr="A picture containing orange, table, food, small&#10;&#10;Description automatically generated">
            <a:extLst>
              <a:ext uri="{FF2B5EF4-FFF2-40B4-BE49-F238E27FC236}">
                <a16:creationId xmlns:a16="http://schemas.microsoft.com/office/drawing/2014/main" id="{17EEC81C-65BC-4C5F-9456-953EC0A4C224}"/>
              </a:ext>
            </a:extLst>
          </p:cNvPr>
          <p:cNvPicPr>
            <a:picLocks noChangeAspect="1"/>
          </p:cNvPicPr>
          <p:nvPr/>
        </p:nvPicPr>
        <p:blipFill>
          <a:blip r:embed="rId4"/>
          <a:stretch>
            <a:fillRect/>
          </a:stretch>
        </p:blipFill>
        <p:spPr>
          <a:xfrm>
            <a:off x="7674429" y="2028699"/>
            <a:ext cx="1300480" cy="1244600"/>
          </a:xfrm>
          <a:prstGeom prst="rect">
            <a:avLst/>
          </a:prstGeom>
        </p:spPr>
      </p:pic>
      <p:pic>
        <p:nvPicPr>
          <p:cNvPr id="8" name="Picture 7" descr="A plant in a garden&#10;&#10;Description automatically generated">
            <a:extLst>
              <a:ext uri="{FF2B5EF4-FFF2-40B4-BE49-F238E27FC236}">
                <a16:creationId xmlns:a16="http://schemas.microsoft.com/office/drawing/2014/main" id="{C9B75FD5-295C-4C4E-8594-7283FFDF3267}"/>
              </a:ext>
            </a:extLst>
          </p:cNvPr>
          <p:cNvPicPr>
            <a:picLocks noChangeAspect="1"/>
          </p:cNvPicPr>
          <p:nvPr/>
        </p:nvPicPr>
        <p:blipFill>
          <a:blip r:embed="rId5"/>
          <a:stretch>
            <a:fillRect/>
          </a:stretch>
        </p:blipFill>
        <p:spPr>
          <a:xfrm>
            <a:off x="9040464" y="2028700"/>
            <a:ext cx="1205230" cy="1244599"/>
          </a:xfrm>
          <a:prstGeom prst="rect">
            <a:avLst/>
          </a:prstGeom>
        </p:spPr>
      </p:pic>
      <p:pic>
        <p:nvPicPr>
          <p:cNvPr id="14" name="Picture 13" descr="A picture containing book, sign, sitting, box&#10;&#10;Description automatically generated">
            <a:extLst>
              <a:ext uri="{FF2B5EF4-FFF2-40B4-BE49-F238E27FC236}">
                <a16:creationId xmlns:a16="http://schemas.microsoft.com/office/drawing/2014/main" id="{23FF4546-0926-45FF-93DC-1C794DF36031}"/>
              </a:ext>
            </a:extLst>
          </p:cNvPr>
          <p:cNvPicPr>
            <a:picLocks noChangeAspect="1"/>
          </p:cNvPicPr>
          <p:nvPr/>
        </p:nvPicPr>
        <p:blipFill>
          <a:blip r:embed="rId6"/>
          <a:stretch>
            <a:fillRect/>
          </a:stretch>
        </p:blipFill>
        <p:spPr>
          <a:xfrm>
            <a:off x="9986644" y="1948533"/>
            <a:ext cx="2053736" cy="1404931"/>
          </a:xfrm>
          <a:prstGeom prst="rect">
            <a:avLst/>
          </a:prstGeom>
        </p:spPr>
      </p:pic>
      <p:pic>
        <p:nvPicPr>
          <p:cNvPr id="17" name="Picture 16">
            <a:extLst>
              <a:ext uri="{FF2B5EF4-FFF2-40B4-BE49-F238E27FC236}">
                <a16:creationId xmlns:a16="http://schemas.microsoft.com/office/drawing/2014/main" id="{6C7FEEDA-B62C-4066-8E41-70DE6F513661}"/>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7674429" y="3353464"/>
            <a:ext cx="1300480" cy="1201733"/>
          </a:xfrm>
          <a:prstGeom prst="rect">
            <a:avLst/>
          </a:prstGeom>
          <a:noFill/>
          <a:ln>
            <a:noFill/>
          </a:ln>
        </p:spPr>
      </p:pic>
      <p:pic>
        <p:nvPicPr>
          <p:cNvPr id="18" name="Picture 17">
            <a:extLst>
              <a:ext uri="{FF2B5EF4-FFF2-40B4-BE49-F238E27FC236}">
                <a16:creationId xmlns:a16="http://schemas.microsoft.com/office/drawing/2014/main" id="{DD1B1204-F04A-4009-840F-CF8FCCF20262}"/>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9040465" y="3384589"/>
            <a:ext cx="1205230" cy="1170607"/>
          </a:xfrm>
          <a:prstGeom prst="rect">
            <a:avLst/>
          </a:prstGeom>
          <a:noFill/>
          <a:ln>
            <a:noFill/>
          </a:ln>
        </p:spPr>
      </p:pic>
      <p:pic>
        <p:nvPicPr>
          <p:cNvPr id="19" name="Picture 18">
            <a:extLst>
              <a:ext uri="{FF2B5EF4-FFF2-40B4-BE49-F238E27FC236}">
                <a16:creationId xmlns:a16="http://schemas.microsoft.com/office/drawing/2014/main" id="{05550931-EAF5-4D6A-95EA-87036538736C}"/>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10356536" y="3384589"/>
            <a:ext cx="1378263" cy="1170607"/>
          </a:xfrm>
          <a:prstGeom prst="rect">
            <a:avLst/>
          </a:prstGeom>
          <a:noFill/>
          <a:ln>
            <a:noFill/>
          </a:ln>
        </p:spPr>
      </p:pic>
      <p:pic>
        <p:nvPicPr>
          <p:cNvPr id="20" name="Picture 19">
            <a:extLst>
              <a:ext uri="{FF2B5EF4-FFF2-40B4-BE49-F238E27FC236}">
                <a16:creationId xmlns:a16="http://schemas.microsoft.com/office/drawing/2014/main" id="{7840ECEB-2E21-4F03-84A6-9EB1CDAC7241}"/>
              </a:ext>
            </a:extLst>
          </p:cNvPr>
          <p:cNvPicPr/>
          <p:nvPr/>
        </p:nvPicPr>
        <p:blipFill>
          <a:blip r:embed="rId10" cstate="print">
            <a:extLst>
              <a:ext uri="{28A0092B-C50C-407E-A947-70E740481C1C}">
                <a14:useLocalDpi xmlns:a14="http://schemas.microsoft.com/office/drawing/2010/main"/>
              </a:ext>
            </a:extLst>
          </a:blip>
          <a:srcRect/>
          <a:stretch>
            <a:fillRect/>
          </a:stretch>
        </p:blipFill>
        <p:spPr bwMode="auto">
          <a:xfrm>
            <a:off x="7679508" y="4572134"/>
            <a:ext cx="1295402" cy="1079382"/>
          </a:xfrm>
          <a:prstGeom prst="rect">
            <a:avLst/>
          </a:prstGeom>
          <a:noFill/>
          <a:ln>
            <a:noFill/>
          </a:ln>
        </p:spPr>
      </p:pic>
      <p:pic>
        <p:nvPicPr>
          <p:cNvPr id="21" name="Picture 20">
            <a:extLst>
              <a:ext uri="{FF2B5EF4-FFF2-40B4-BE49-F238E27FC236}">
                <a16:creationId xmlns:a16="http://schemas.microsoft.com/office/drawing/2014/main" id="{75C91684-2AF7-44D8-99FC-3099E2CE7D50}"/>
              </a:ext>
            </a:extLst>
          </p:cNvPr>
          <p:cNvPicPr/>
          <p:nvPr/>
        </p:nvPicPr>
        <p:blipFill>
          <a:blip r:embed="rId11" cstate="print">
            <a:extLst>
              <a:ext uri="{28A0092B-C50C-407E-A947-70E740481C1C}">
                <a14:useLocalDpi xmlns:a14="http://schemas.microsoft.com/office/drawing/2010/main"/>
              </a:ext>
            </a:extLst>
          </a:blip>
          <a:srcRect/>
          <a:stretch>
            <a:fillRect/>
          </a:stretch>
        </p:blipFill>
        <p:spPr bwMode="auto">
          <a:xfrm>
            <a:off x="9040465" y="4615597"/>
            <a:ext cx="1205230" cy="1035919"/>
          </a:xfrm>
          <a:prstGeom prst="rect">
            <a:avLst/>
          </a:prstGeom>
          <a:noFill/>
          <a:ln>
            <a:noFill/>
          </a:ln>
        </p:spPr>
      </p:pic>
      <p:pic>
        <p:nvPicPr>
          <p:cNvPr id="22" name="Picture 21">
            <a:extLst>
              <a:ext uri="{FF2B5EF4-FFF2-40B4-BE49-F238E27FC236}">
                <a16:creationId xmlns:a16="http://schemas.microsoft.com/office/drawing/2014/main" id="{47D8DE29-F054-4463-9239-380465E390F6}"/>
              </a:ext>
            </a:extLst>
          </p:cNvPr>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56536" y="4619474"/>
            <a:ext cx="1295403" cy="1113331"/>
          </a:xfrm>
          <a:prstGeom prst="rect">
            <a:avLst/>
          </a:prstGeom>
          <a:noFill/>
          <a:ln>
            <a:noFill/>
          </a:ln>
        </p:spPr>
      </p:pic>
      <p:sp>
        <p:nvSpPr>
          <p:cNvPr id="5" name="Slide Number Placeholder 4">
            <a:extLst>
              <a:ext uri="{FF2B5EF4-FFF2-40B4-BE49-F238E27FC236}">
                <a16:creationId xmlns:a16="http://schemas.microsoft.com/office/drawing/2014/main" id="{27EB9B5B-5117-48BD-8214-9B2425A9001D}"/>
              </a:ext>
            </a:extLst>
          </p:cNvPr>
          <p:cNvSpPr>
            <a:spLocks noGrp="1"/>
          </p:cNvSpPr>
          <p:nvPr>
            <p:ph type="sldNum" sz="quarter" idx="12"/>
          </p:nvPr>
        </p:nvSpPr>
        <p:spPr/>
        <p:txBody>
          <a:bodyPr/>
          <a:lstStyle/>
          <a:p>
            <a:fld id="{EC26C995-391B-2840-AEE5-46B20E750235}" type="slidenum">
              <a:rPr lang="de-DE" smtClean="0"/>
              <a:t>14</a:t>
            </a:fld>
            <a:endParaRPr lang="de-DE"/>
          </a:p>
        </p:txBody>
      </p:sp>
    </p:spTree>
    <p:extLst>
      <p:ext uri="{BB962C8B-B14F-4D97-AF65-F5344CB8AC3E}">
        <p14:creationId xmlns:p14="http://schemas.microsoft.com/office/powerpoint/2010/main" val="30562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704190" y="135863"/>
            <a:ext cx="6287088" cy="584775"/>
          </a:xfrm>
          <a:prstGeom prst="rect">
            <a:avLst/>
          </a:prstGeom>
          <a:noFill/>
        </p:spPr>
        <p:txBody>
          <a:bodyPr wrap="square" rtlCol="0">
            <a:spAutoFit/>
          </a:bodyPr>
          <a:lstStyle/>
          <a:p>
            <a:pPr algn="r"/>
            <a:r>
              <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rPr>
              <a:t>Video: Bioeconomy starts here</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8096" y="1076410"/>
            <a:ext cx="9155548" cy="4659036"/>
          </a:xfrm>
          <a:prstGeom prst="rect">
            <a:avLst/>
          </a:prstGeom>
        </p:spPr>
      </p:pic>
      <p:sp>
        <p:nvSpPr>
          <p:cNvPr id="8" name="Rectangle 7"/>
          <p:cNvSpPr/>
          <p:nvPr/>
        </p:nvSpPr>
        <p:spPr>
          <a:xfrm>
            <a:off x="1806730" y="5862215"/>
            <a:ext cx="9236183" cy="646331"/>
          </a:xfrm>
          <a:prstGeom prst="rect">
            <a:avLst/>
          </a:prstGeom>
        </p:spPr>
        <p:txBody>
          <a:bodyPr wrap="none">
            <a:spAutoFit/>
          </a:bodyPr>
          <a:lstStyle/>
          <a:p>
            <a:pPr lvl="0" defTabSz="914400">
              <a:defRPr/>
            </a:pPr>
            <a:r>
              <a:rPr lang="en-US" b="1" dirty="0"/>
              <a:t>Video (1 minute and 57 seconds):</a:t>
            </a:r>
            <a:r>
              <a:rPr lang="en-US" dirty="0"/>
              <a:t> https://</a:t>
            </a:r>
            <a:r>
              <a:rPr lang="en-US" dirty="0" err="1"/>
              <a:t>www.youtube.com</a:t>
            </a:r>
            <a:r>
              <a:rPr lang="en-US" dirty="0"/>
              <a:t>/</a:t>
            </a:r>
            <a:r>
              <a:rPr lang="en-US" dirty="0" err="1"/>
              <a:t>watch?v</a:t>
            </a:r>
            <a:r>
              <a:rPr lang="en-US" dirty="0"/>
              <a:t>=2xvXkOMRTs4 </a:t>
            </a:r>
          </a:p>
          <a:p>
            <a:pPr defTabSz="914400">
              <a:defRPr/>
            </a:pPr>
            <a:r>
              <a:rPr lang="en-GB" b="1" dirty="0"/>
              <a:t>Languages for sub-titles for video include:</a:t>
            </a:r>
            <a:r>
              <a:rPr lang="en-GB" dirty="0"/>
              <a:t> Bulgarian, Latvian, Macedonian, Polish and Romanian</a:t>
            </a:r>
          </a:p>
        </p:txBody>
      </p:sp>
    </p:spTree>
    <p:extLst>
      <p:ext uri="{BB962C8B-B14F-4D97-AF65-F5344CB8AC3E}">
        <p14:creationId xmlns:p14="http://schemas.microsoft.com/office/powerpoint/2010/main" val="4083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5629694" y="-2"/>
            <a:ext cx="6562305" cy="954107"/>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The transition to a bioeconomy is complex</a:t>
            </a:r>
          </a:p>
        </p:txBody>
      </p:sp>
      <p:sp>
        <p:nvSpPr>
          <p:cNvPr id="5" name="Rectangle 4"/>
          <p:cNvSpPr/>
          <p:nvPr/>
        </p:nvSpPr>
        <p:spPr>
          <a:xfrm>
            <a:off x="282762" y="1076409"/>
            <a:ext cx="11746216" cy="5632311"/>
          </a:xfrm>
          <a:prstGeom prst="rect">
            <a:avLst/>
          </a:prstGeom>
        </p:spPr>
        <p:txBody>
          <a:bodyPr wrap="square">
            <a:spAutoFit/>
          </a:bodyPr>
          <a:lstStyle/>
          <a:p>
            <a:r>
              <a:rPr lang="en-GB" sz="2800" dirty="0">
                <a:solidFill>
                  <a:srgbClr val="C00000"/>
                </a:solidFill>
              </a:rPr>
              <a:t>Factors influencing the bioeconomy: government policy, regulatory conditions, intellectual property rights, human resources, social acceptance, market structure (McCormick and </a:t>
            </a:r>
            <a:r>
              <a:rPr lang="en-GB" sz="2800" dirty="0" err="1">
                <a:solidFill>
                  <a:srgbClr val="C00000"/>
                </a:solidFill>
              </a:rPr>
              <a:t>Kautto</a:t>
            </a:r>
            <a:r>
              <a:rPr lang="en-GB" sz="2800" dirty="0">
                <a:solidFill>
                  <a:srgbClr val="C00000"/>
                </a:solidFill>
              </a:rPr>
              <a:t>, 2013), resource availability, sustainability and environmental impacts.</a:t>
            </a:r>
          </a:p>
          <a:p>
            <a:endParaRPr lang="en-GB" sz="2400" dirty="0"/>
          </a:p>
          <a:p>
            <a:r>
              <a:rPr lang="en-GB" sz="2000" dirty="0"/>
              <a:t>“The transition to an energy and materials production regime based on renewable resources can […] be expected to be fraught with many setbacks and obstacles, technically and politically. [This is further complicated by] the grand challenges faced today: energy security, food security and water security and climate crisis.” (</a:t>
            </a:r>
            <a:r>
              <a:rPr lang="en-GB" sz="2000" dirty="0" err="1"/>
              <a:t>Philp</a:t>
            </a:r>
            <a:r>
              <a:rPr lang="en-GB" sz="2000" dirty="0"/>
              <a:t>, 2018, p.11)</a:t>
            </a:r>
          </a:p>
          <a:p>
            <a:r>
              <a:rPr lang="en-GB" sz="2000" dirty="0"/>
              <a:t> </a:t>
            </a:r>
          </a:p>
          <a:p>
            <a:r>
              <a:rPr lang="en-GB" sz="2000" dirty="0"/>
              <a:t>“What further complicates the bioeconomy is that the drivers and constraints involve complex interactions and feedbacks, making it highly challenging to isolate and analyse factors.” (McCormick and </a:t>
            </a:r>
            <a:r>
              <a:rPr lang="en-GB" sz="2000" dirty="0" err="1"/>
              <a:t>Kautto</a:t>
            </a:r>
            <a:r>
              <a:rPr lang="en-GB" sz="2000" dirty="0"/>
              <a:t>, 2013, p. </a:t>
            </a:r>
            <a:r>
              <a:rPr lang="is-IS" sz="2000" dirty="0"/>
              <a:t>2599</a:t>
            </a:r>
            <a:r>
              <a:rPr lang="en-GB" sz="2000" dirty="0"/>
              <a:t>).</a:t>
            </a:r>
          </a:p>
          <a:p>
            <a:endParaRPr lang="en-GB" sz="2400" dirty="0"/>
          </a:p>
          <a:p>
            <a:r>
              <a:rPr lang="en-GB" sz="2000" dirty="0"/>
              <a:t>McCormick, K. and </a:t>
            </a:r>
            <a:r>
              <a:rPr lang="en-GB" sz="2000" dirty="0" err="1"/>
              <a:t>Kautto</a:t>
            </a:r>
            <a:r>
              <a:rPr lang="en-GB" sz="2000" dirty="0"/>
              <a:t>, N. (2013). The Bioeconomy in Europe: An Overview. </a:t>
            </a:r>
            <a:r>
              <a:rPr lang="en-GB" sz="2000" i="1" dirty="0"/>
              <a:t>Sustainability</a:t>
            </a:r>
            <a:r>
              <a:rPr lang="en-GB" sz="2000" dirty="0"/>
              <a:t>, 5: 2589-2608.</a:t>
            </a:r>
          </a:p>
          <a:p>
            <a:r>
              <a:rPr lang="en-GB" sz="2000" dirty="0" err="1"/>
              <a:t>Philp</a:t>
            </a:r>
            <a:r>
              <a:rPr lang="en-GB" sz="2000" dirty="0"/>
              <a:t>, J. (2018). The bioeconomy, the challenge of the century for policy makers. </a:t>
            </a:r>
            <a:r>
              <a:rPr lang="en-GB" sz="2000" i="1" dirty="0"/>
              <a:t>New</a:t>
            </a:r>
            <a:r>
              <a:rPr lang="en-GB" sz="2000" dirty="0"/>
              <a:t> </a:t>
            </a:r>
            <a:r>
              <a:rPr lang="en-GB" sz="2000" i="1" dirty="0"/>
              <a:t>Biotechnology</a:t>
            </a:r>
            <a:r>
              <a:rPr lang="en-GB" sz="2000" dirty="0"/>
              <a:t>. 40 (Part A): 11-19.</a:t>
            </a:r>
          </a:p>
        </p:txBody>
      </p:sp>
    </p:spTree>
    <p:extLst>
      <p:ext uri="{BB962C8B-B14F-4D97-AF65-F5344CB8AC3E}">
        <p14:creationId xmlns:p14="http://schemas.microsoft.com/office/powerpoint/2010/main" val="22506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Bioeconomy challenges: </a:t>
            </a:r>
            <a:r>
              <a:rPr lang="en-GB" sz="2800" b="1" dirty="0">
                <a:solidFill>
                  <a:schemeClr val="bg1"/>
                </a:solidFill>
              </a:rPr>
              <a:t>Resource Provision and Biodiversity loss</a:t>
            </a:r>
          </a:p>
        </p:txBody>
      </p:sp>
      <p:sp>
        <p:nvSpPr>
          <p:cNvPr id="5" name="Rectangle 4"/>
          <p:cNvSpPr/>
          <p:nvPr/>
        </p:nvSpPr>
        <p:spPr>
          <a:xfrm>
            <a:off x="457597" y="1650714"/>
            <a:ext cx="11396545" cy="4401205"/>
          </a:xfrm>
          <a:prstGeom prst="rect">
            <a:avLst/>
          </a:prstGeom>
        </p:spPr>
        <p:txBody>
          <a:bodyPr wrap="square">
            <a:spAutoFit/>
          </a:bodyPr>
          <a:lstStyle/>
          <a:p>
            <a:r>
              <a:rPr lang="en-US" sz="2800" dirty="0"/>
              <a:t>Bioproducts are derived from renewable biological resources. The bioeconomy makes use of many different biomass resources, from crops to forests to microorganisms. Without these </a:t>
            </a:r>
            <a:r>
              <a:rPr lang="en-US" sz="2800" dirty="0" err="1"/>
              <a:t>feedstocks</a:t>
            </a:r>
            <a:r>
              <a:rPr lang="en-US" sz="2800" dirty="0"/>
              <a:t>, there would be no bioeconomy. </a:t>
            </a:r>
          </a:p>
          <a:p>
            <a:endParaRPr lang="en-US" sz="2800" dirty="0"/>
          </a:p>
          <a:p>
            <a:r>
              <a:rPr lang="en-US" sz="2800" dirty="0"/>
              <a:t>It is critical that the bioeconomy does not compete with food production and does not affect biodiversity. For example, marginal lands may not be used for food production but may be important for biodiversity</a:t>
            </a:r>
            <a:endParaRPr lang="en-GB" sz="2800" dirty="0"/>
          </a:p>
          <a:p>
            <a:endParaRPr lang="en-GB" sz="2800" dirty="0"/>
          </a:p>
          <a:p>
            <a:r>
              <a:rPr lang="en-GB" sz="2800" dirty="0"/>
              <a:t>It is therefore fundamental to carry a biodiversity assessment.</a:t>
            </a:r>
          </a:p>
        </p:txBody>
      </p:sp>
    </p:spTree>
    <p:extLst>
      <p:ext uri="{BB962C8B-B14F-4D97-AF65-F5344CB8AC3E}">
        <p14:creationId xmlns:p14="http://schemas.microsoft.com/office/powerpoint/2010/main" val="105262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Biodiversity assessment</a:t>
            </a:r>
            <a:endParaRPr lang="en-GB" sz="2800" b="1" dirty="0">
              <a:solidFill>
                <a:schemeClr val="bg1"/>
              </a:solidFill>
            </a:endParaRPr>
          </a:p>
        </p:txBody>
      </p:sp>
      <p:sp>
        <p:nvSpPr>
          <p:cNvPr id="5" name="Rectangle 4"/>
          <p:cNvSpPr/>
          <p:nvPr/>
        </p:nvSpPr>
        <p:spPr>
          <a:xfrm>
            <a:off x="457597" y="1366343"/>
            <a:ext cx="11396545" cy="5139869"/>
          </a:xfrm>
          <a:prstGeom prst="rect">
            <a:avLst/>
          </a:prstGeom>
        </p:spPr>
        <p:txBody>
          <a:bodyPr wrap="square">
            <a:spAutoFit/>
          </a:bodyPr>
          <a:lstStyle/>
          <a:p>
            <a:r>
              <a:rPr lang="en-US" sz="2800" b="1" dirty="0">
                <a:solidFill>
                  <a:srgbClr val="AE0917"/>
                </a:solidFill>
              </a:rPr>
              <a:t>Five important things to do when carrying out a biodiversity assessment:</a:t>
            </a:r>
          </a:p>
          <a:p>
            <a:pPr marL="400050" indent="-400050"/>
            <a:r>
              <a:rPr lang="en-US" sz="2000" dirty="0"/>
              <a:t>1. Identify major constraints, high risk areas, and significant impacts on biodiversity and ecosystem services at the outset, seeking alternatives to avoid them. Only when impacts are unavoidable should measures to minimize, restore, offset biodiversity loss, and compensate for lost ecosystem goods and services be addressed. </a:t>
            </a:r>
          </a:p>
          <a:p>
            <a:pPr marL="400050" indent="-400050"/>
            <a:r>
              <a:rPr lang="en-US" sz="2000" dirty="0"/>
              <a:t>2. Use appropriate local specialists with explicit Terms of Reference and integrate social, economic and biodiversity considerations. Assess indirect, induced and cumulative impacts on biodiversity as well as direct impacts; these impacts are often more harmful than direct or “footprint” impacts. </a:t>
            </a:r>
          </a:p>
          <a:p>
            <a:pPr marL="400050" indent="-400050"/>
            <a:r>
              <a:rPr lang="en-US" sz="2000" dirty="0"/>
              <a:t>3. Engage with interested and affected parties—including indigenous peoples—to identify and evaluate impacts and to determine how traditional knowledge and local cultural practices can contribute to any biodiversity initiative. </a:t>
            </a:r>
          </a:p>
          <a:p>
            <a:pPr marL="400050" indent="-400050"/>
            <a:r>
              <a:rPr lang="en-US" sz="2000" dirty="0"/>
              <a:t>4. Take a precautionary approach when baseline information is poor, or there is uncertainty about impacts or the effectiveness of mitigation. Good monitoring, research and adaptive responses are crucial for managing impacts on biodiversity. </a:t>
            </a:r>
          </a:p>
          <a:p>
            <a:pPr marL="400050" indent="-400050"/>
            <a:r>
              <a:rPr lang="en-US" sz="2000" dirty="0"/>
              <a:t>5. Seek to make a lasting </a:t>
            </a:r>
            <a:r>
              <a:rPr lang="en-US" sz="2000" b="1" dirty="0">
                <a:solidFill>
                  <a:schemeClr val="accent6">
                    <a:lumMod val="75000"/>
                  </a:schemeClr>
                </a:solidFill>
              </a:rPr>
              <a:t>net positive contribution to biodiversity conservation</a:t>
            </a:r>
            <a:r>
              <a:rPr lang="en-US" sz="2000" dirty="0"/>
              <a:t> in the affected area through interventions beyond “no net loss.” </a:t>
            </a:r>
          </a:p>
        </p:txBody>
      </p:sp>
    </p:spTree>
    <p:extLst>
      <p:ext uri="{BB962C8B-B14F-4D97-AF65-F5344CB8AC3E}">
        <p14:creationId xmlns:p14="http://schemas.microsoft.com/office/powerpoint/2010/main" val="1742368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Direct, indirect and cumulative impacts</a:t>
            </a:r>
            <a:endParaRPr lang="en-GB" sz="2800" b="1" dirty="0">
              <a:solidFill>
                <a:schemeClr val="bg1"/>
              </a:solidFill>
            </a:endParaRPr>
          </a:p>
        </p:txBody>
      </p:sp>
      <p:sp>
        <p:nvSpPr>
          <p:cNvPr id="2" name="Rectangle 1"/>
          <p:cNvSpPr/>
          <p:nvPr/>
        </p:nvSpPr>
        <p:spPr>
          <a:xfrm>
            <a:off x="241559" y="1073337"/>
            <a:ext cx="11828622" cy="830997"/>
          </a:xfrm>
          <a:prstGeom prst="rect">
            <a:avLst/>
          </a:prstGeom>
        </p:spPr>
        <p:txBody>
          <a:bodyPr wrap="square">
            <a:spAutoFit/>
          </a:bodyPr>
          <a:lstStyle/>
          <a:p>
            <a:pPr marL="400050" indent="-400050"/>
            <a:r>
              <a:rPr lang="en-US" sz="2400" b="1" dirty="0">
                <a:solidFill>
                  <a:srgbClr val="AE0917"/>
                </a:solidFill>
              </a:rPr>
              <a:t>In addition to direct impacts, it is critical to assess indirect, induced and cumulative impacts on biodiversity as these impacts are often more harmful than direct impacts. </a:t>
            </a:r>
          </a:p>
        </p:txBody>
      </p:sp>
      <p:sp>
        <p:nvSpPr>
          <p:cNvPr id="11" name="Text Box 2"/>
          <p:cNvSpPr txBox="1">
            <a:spLocks noChangeArrowheads="1"/>
          </p:cNvSpPr>
          <p:nvPr/>
        </p:nvSpPr>
        <p:spPr bwMode="auto">
          <a:xfrm>
            <a:off x="169956" y="2035021"/>
            <a:ext cx="5766973"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just" eaLnBrk="1" hangingPunct="1"/>
            <a:r>
              <a:rPr lang="en-GB" altLang="en-US" sz="2000" b="1" dirty="0">
                <a:latin typeface="+mn-lt"/>
              </a:rPr>
              <a:t>Direct </a:t>
            </a:r>
            <a:r>
              <a:rPr lang="en-GB" altLang="en-US" sz="2000" dirty="0">
                <a:latin typeface="+mn-lt"/>
              </a:rPr>
              <a:t>- caused by the project and occur in the same time and place as the project itself.</a:t>
            </a:r>
          </a:p>
          <a:p>
            <a:pPr algn="just" eaLnBrk="1" hangingPunct="1"/>
            <a:endParaRPr lang="en-GB" altLang="en-US" sz="2000" dirty="0">
              <a:latin typeface="+mn-lt"/>
            </a:endParaRPr>
          </a:p>
          <a:p>
            <a:pPr algn="just" eaLnBrk="1" hangingPunct="1"/>
            <a:r>
              <a:rPr lang="en-GB" altLang="en-US" dirty="0">
                <a:solidFill>
                  <a:srgbClr val="00B050"/>
                </a:solidFill>
                <a:latin typeface="+mn-lt"/>
              </a:rPr>
              <a:t>Example: </a:t>
            </a:r>
            <a:r>
              <a:rPr lang="en-GB" altLang="en-US" dirty="0">
                <a:latin typeface="+mn-lt"/>
              </a:rPr>
              <a:t>Damage to wetland due to construction of a bridge. </a:t>
            </a:r>
          </a:p>
          <a:p>
            <a:pPr algn="just" eaLnBrk="1" hangingPunct="1"/>
            <a:endParaRPr lang="en-GB" altLang="en-US" sz="2000" b="1" dirty="0">
              <a:latin typeface="+mn-lt"/>
            </a:endParaRPr>
          </a:p>
          <a:p>
            <a:pPr algn="just" eaLnBrk="1" hangingPunct="1"/>
            <a:r>
              <a:rPr lang="en-GB" altLang="en-US" sz="2000" b="1" dirty="0">
                <a:latin typeface="+mn-lt"/>
              </a:rPr>
              <a:t>Indirect impacts</a:t>
            </a:r>
            <a:r>
              <a:rPr lang="en-GB" altLang="en-US" sz="2000" dirty="0">
                <a:latin typeface="+mn-lt"/>
              </a:rPr>
              <a:t> - triggered by project but affect the environment as a knock-on effect, which can be later in time or farther removed in distance from project.</a:t>
            </a:r>
          </a:p>
          <a:p>
            <a:pPr algn="just" eaLnBrk="1" hangingPunct="1"/>
            <a:endParaRPr lang="en-GB" altLang="en-US" sz="2000" dirty="0">
              <a:latin typeface="+mn-lt"/>
            </a:endParaRPr>
          </a:p>
          <a:p>
            <a:pPr algn="just" eaLnBrk="1" hangingPunct="1"/>
            <a:r>
              <a:rPr lang="en-GB" altLang="en-US" dirty="0">
                <a:solidFill>
                  <a:srgbClr val="00B050"/>
                </a:solidFill>
                <a:latin typeface="+mn-lt"/>
              </a:rPr>
              <a:t>Example</a:t>
            </a:r>
            <a:r>
              <a:rPr lang="en-GB" altLang="en-US" dirty="0">
                <a:latin typeface="+mn-lt"/>
              </a:rPr>
              <a:t>: A road could include potential changes in land use, which in turn can trigger erosion, which in turn can trigger silting of a river, which in turn can affect water supply. </a:t>
            </a:r>
          </a:p>
        </p:txBody>
      </p:sp>
      <p:sp>
        <p:nvSpPr>
          <p:cNvPr id="12" name="Text Box 2"/>
          <p:cNvSpPr txBox="1">
            <a:spLocks noChangeArrowheads="1"/>
          </p:cNvSpPr>
          <p:nvPr/>
        </p:nvSpPr>
        <p:spPr bwMode="auto">
          <a:xfrm>
            <a:off x="6682543" y="1942687"/>
            <a:ext cx="5193145" cy="4708981"/>
          </a:xfrm>
          <a:prstGeom prst="rect">
            <a:avLst/>
          </a:prstGeom>
          <a:noFill/>
          <a:ln w="12700">
            <a:noFill/>
            <a:miter lim="800000"/>
            <a:headEnd type="none" w="sm" len="sm"/>
            <a:tailEnd type="none" w="sm" len="sm"/>
          </a:ln>
        </p:spPr>
        <p:txBody>
          <a:bodyPr wrap="square">
            <a:spAutoFit/>
          </a:bodyPr>
          <a:lstStyle/>
          <a:p>
            <a:pPr>
              <a:defRPr/>
            </a:pPr>
            <a:r>
              <a:rPr lang="en-GB" sz="2000" b="1" dirty="0"/>
              <a:t>Cumulative impacts</a:t>
            </a:r>
            <a:r>
              <a:rPr lang="en-GB" sz="2000" dirty="0"/>
              <a:t> - caused by the sum of the project's impacts on the environmental component and/or the project's impacts when added to those of other past, present, or future projects. Three types of cumulative impacts:</a:t>
            </a:r>
          </a:p>
          <a:p>
            <a:pPr>
              <a:defRPr/>
            </a:pPr>
            <a:endParaRPr lang="en-GB" sz="1400" dirty="0"/>
          </a:p>
          <a:p>
            <a:pPr marL="457200" indent="-457200">
              <a:buFont typeface="+mj-lt"/>
              <a:buAutoNum type="alphaLcPeriod"/>
              <a:defRPr/>
            </a:pPr>
            <a:r>
              <a:rPr lang="en-GB" sz="2000" i="1" dirty="0"/>
              <a:t>additive or aggregate</a:t>
            </a:r>
            <a:r>
              <a:rPr lang="en-GB" sz="2000" dirty="0"/>
              <a:t> - the simple sum of all the impacts</a:t>
            </a:r>
          </a:p>
          <a:p>
            <a:pPr marL="228600" indent="-228600">
              <a:buFont typeface="+mj-lt"/>
              <a:buAutoNum type="alphaLcPeriod"/>
              <a:defRPr/>
            </a:pPr>
            <a:endParaRPr lang="en-GB" sz="800" dirty="0"/>
          </a:p>
          <a:p>
            <a:pPr marL="457200" indent="-457200">
              <a:buFont typeface="+mj-lt"/>
              <a:buAutoNum type="alphaLcPeriod"/>
              <a:defRPr/>
            </a:pPr>
            <a:r>
              <a:rPr lang="en-GB" sz="2000" i="1" dirty="0"/>
              <a:t>antagonistic or neutralising</a:t>
            </a:r>
            <a:r>
              <a:rPr lang="en-GB" sz="2000" dirty="0"/>
              <a:t> - where impacts counteract each other, reducing the overall impact.</a:t>
            </a:r>
            <a:r>
              <a:rPr lang="en-GB" sz="1400" dirty="0"/>
              <a:t> </a:t>
            </a:r>
          </a:p>
          <a:p>
            <a:pPr marL="228600" indent="-228600">
              <a:buFont typeface="+mj-lt"/>
              <a:buAutoNum type="alphaLcPeriod"/>
              <a:defRPr/>
            </a:pPr>
            <a:endParaRPr lang="en-GB" sz="1000" dirty="0"/>
          </a:p>
          <a:p>
            <a:pPr marL="457200" indent="-457200">
              <a:buFont typeface="+mj-lt"/>
              <a:buAutoNum type="alphaLcPeriod"/>
              <a:defRPr/>
            </a:pPr>
            <a:r>
              <a:rPr lang="en-GB" sz="2000" i="1" dirty="0"/>
              <a:t>synergistic</a:t>
            </a:r>
            <a:r>
              <a:rPr lang="en-GB" sz="2000" dirty="0"/>
              <a:t> - where impacts interact to produce an impact greater than the sum of the individual impacts</a:t>
            </a:r>
          </a:p>
          <a:p>
            <a:pPr>
              <a:defRPr/>
            </a:pPr>
            <a:endParaRPr lang="en-GB" sz="800" dirty="0"/>
          </a:p>
        </p:txBody>
      </p:sp>
    </p:spTree>
    <p:extLst>
      <p:ext uri="{BB962C8B-B14F-4D97-AF65-F5344CB8AC3E}">
        <p14:creationId xmlns:p14="http://schemas.microsoft.com/office/powerpoint/2010/main" val="283032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337731" y="178329"/>
            <a:ext cx="8660569" cy="6324808"/>
          </a:xfrm>
          <a:prstGeom prst="rect">
            <a:avLst/>
          </a:prstGeom>
          <a:noFill/>
        </p:spPr>
        <p:txBody>
          <a:bodyPr wrap="square" rtlCol="0" anchor="t">
            <a:spAutoFit/>
          </a:bodyPr>
          <a:lstStyle/>
          <a:p>
            <a:r>
              <a:rPr lang="en-GB" sz="3400" b="1" dirty="0">
                <a:solidFill>
                  <a:schemeClr val="bg1"/>
                </a:solidFill>
                <a:latin typeface="Roboto Medium" panose="02000000000000000000" pitchFamily="2" charset="0"/>
                <a:ea typeface="Roboto Light" panose="02000000000000000000" pitchFamily="2" charset="0"/>
                <a:cs typeface="Arial" panose="020B0604020202020204" pitchFamily="34" charset="0"/>
              </a:rPr>
              <a:t>Outline</a:t>
            </a:r>
          </a:p>
          <a:p>
            <a:endParaRPr lang="en-GB" sz="11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is the bioeconomy and what is biomass? (including video)</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around the world</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jobs by sector and socio-economic impacts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&amp; climate change</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Ecological limits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resources and video “Bioeconomy starts here”</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challenges: Resource Provision and Biodiversity loss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EIA and/or SEA.</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p>
          <a:p>
            <a:pPr marL="342900" indent="-342900">
              <a:buFontTx/>
              <a:buChar char="-"/>
            </a:pP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Quiz</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5681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What are ‘impacts’?</a:t>
            </a:r>
            <a:endParaRPr lang="en-GB" sz="2800" b="1" dirty="0">
              <a:solidFill>
                <a:schemeClr val="bg1"/>
              </a:solidFill>
            </a:endParaRPr>
          </a:p>
        </p:txBody>
      </p:sp>
      <p:sp>
        <p:nvSpPr>
          <p:cNvPr id="9" name="TextBox 8"/>
          <p:cNvSpPr txBox="1"/>
          <p:nvPr/>
        </p:nvSpPr>
        <p:spPr>
          <a:xfrm>
            <a:off x="1304878" y="1818849"/>
            <a:ext cx="9604016" cy="3816429"/>
          </a:xfrm>
          <a:prstGeom prst="rect">
            <a:avLst/>
          </a:prstGeom>
          <a:noFill/>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4400" dirty="0">
                <a:solidFill>
                  <a:srgbClr val="0070C0"/>
                </a:solidFill>
              </a:rPr>
              <a:t>What are ‘impacts’?</a:t>
            </a:r>
          </a:p>
          <a:p>
            <a:pPr eaLnBrk="1" hangingPunct="1"/>
            <a:endParaRPr lang="en-GB" altLang="en-US" sz="2400" dirty="0"/>
          </a:p>
          <a:p>
            <a:pPr eaLnBrk="1" hangingPunct="1"/>
            <a:r>
              <a:rPr lang="en-GB" altLang="en-US" sz="2400" dirty="0"/>
              <a:t>Impacts are changes that are judged to have environmental, political, economic or social significance to society. Impacts may be positive or negative and may affect the environment, communities, human health and well-being, desired sustainability objectives, or a combination of these.</a:t>
            </a:r>
          </a:p>
          <a:p>
            <a:pPr eaLnBrk="1" hangingPunct="1"/>
            <a:endParaRPr lang="en-GB" altLang="en-US" dirty="0"/>
          </a:p>
          <a:p>
            <a:r>
              <a:rPr lang="en-GB" altLang="en-US" dirty="0">
                <a:solidFill>
                  <a:schemeClr val="bg1">
                    <a:lumMod val="65000"/>
                  </a:schemeClr>
                </a:solidFill>
              </a:rPr>
              <a:t>Source: </a:t>
            </a:r>
            <a:r>
              <a:rPr lang="en-GB" altLang="en-US" dirty="0" err="1">
                <a:solidFill>
                  <a:schemeClr val="bg1">
                    <a:lumMod val="65000"/>
                  </a:schemeClr>
                </a:solidFill>
              </a:rPr>
              <a:t>Partidário</a:t>
            </a:r>
            <a:r>
              <a:rPr lang="en-GB" altLang="en-US" dirty="0">
                <a:solidFill>
                  <a:schemeClr val="bg1">
                    <a:lumMod val="65000"/>
                  </a:schemeClr>
                </a:solidFill>
              </a:rPr>
              <a:t>, M. (2012), IAIA fast tips No. 1 - What is Impact Assessment. International Association for Impact Assessment (IAIA). </a:t>
            </a:r>
            <a:r>
              <a:rPr lang="en-GB" altLang="en-US" b="1" dirty="0">
                <a:solidFill>
                  <a:schemeClr val="bg1">
                    <a:lumMod val="65000"/>
                  </a:schemeClr>
                </a:solidFill>
              </a:rPr>
              <a:t>https://</a:t>
            </a:r>
            <a:r>
              <a:rPr lang="en-GB" altLang="en-US" b="1" dirty="0" err="1">
                <a:solidFill>
                  <a:schemeClr val="bg1">
                    <a:lumMod val="65000"/>
                  </a:schemeClr>
                </a:solidFill>
              </a:rPr>
              <a:t>www.iaia.org</a:t>
            </a:r>
            <a:r>
              <a:rPr lang="en-GB" altLang="en-US" b="1" dirty="0">
                <a:solidFill>
                  <a:schemeClr val="bg1">
                    <a:lumMod val="65000"/>
                  </a:schemeClr>
                </a:solidFill>
              </a:rPr>
              <a:t>/</a:t>
            </a:r>
            <a:r>
              <a:rPr lang="en-GB" altLang="en-US" b="1" dirty="0" err="1">
                <a:solidFill>
                  <a:schemeClr val="bg1">
                    <a:lumMod val="65000"/>
                  </a:schemeClr>
                </a:solidFill>
              </a:rPr>
              <a:t>fasttips.php</a:t>
            </a:r>
            <a:endParaRPr lang="en-GB" dirty="0">
              <a:solidFill>
                <a:schemeClr val="bg1">
                  <a:lumMod val="65000"/>
                </a:schemeClr>
              </a:solidFill>
            </a:endParaRPr>
          </a:p>
        </p:txBody>
      </p:sp>
    </p:spTree>
    <p:extLst>
      <p:ext uri="{BB962C8B-B14F-4D97-AF65-F5344CB8AC3E}">
        <p14:creationId xmlns:p14="http://schemas.microsoft.com/office/powerpoint/2010/main" val="206278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An EIA and/or SEA may also be needed or useful </a:t>
            </a:r>
            <a:endParaRPr lang="en-GB" sz="2800" b="1" dirty="0">
              <a:solidFill>
                <a:schemeClr val="bg1"/>
              </a:solidFill>
            </a:endParaRPr>
          </a:p>
        </p:txBody>
      </p:sp>
      <p:sp>
        <p:nvSpPr>
          <p:cNvPr id="7" name="Rectangle 2"/>
          <p:cNvSpPr txBox="1">
            <a:spLocks noChangeArrowheads="1"/>
          </p:cNvSpPr>
          <p:nvPr/>
        </p:nvSpPr>
        <p:spPr>
          <a:xfrm>
            <a:off x="631901" y="1360913"/>
            <a:ext cx="4988314" cy="1143000"/>
          </a:xfrm>
          <a:prstGeom prst="rect">
            <a:avLst/>
          </a:prstGeom>
        </p:spPr>
        <p:txBody>
          <a:bodyPr/>
          <a:lstStyle/>
          <a:p>
            <a:pPr algn="ctr">
              <a:defRPr/>
            </a:pPr>
            <a:r>
              <a:rPr lang="en-GB" sz="3200" dirty="0">
                <a:solidFill>
                  <a:srgbClr val="0070C0"/>
                </a:solidFill>
                <a:latin typeface="Arial" pitchFamily="34" charset="0"/>
                <a:ea typeface="+mj-ea"/>
                <a:cs typeface="Arial" pitchFamily="34" charset="0"/>
              </a:rPr>
              <a:t>What is Environmental Impact Assessment (EIA)?</a:t>
            </a:r>
          </a:p>
        </p:txBody>
      </p:sp>
      <p:sp>
        <p:nvSpPr>
          <p:cNvPr id="8" name="Text Box 3"/>
          <p:cNvSpPr txBox="1">
            <a:spLocks noChangeArrowheads="1"/>
          </p:cNvSpPr>
          <p:nvPr/>
        </p:nvSpPr>
        <p:spPr bwMode="auto">
          <a:xfrm>
            <a:off x="631902" y="2784824"/>
            <a:ext cx="5281744"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2800" dirty="0"/>
              <a:t>EIA is a </a:t>
            </a:r>
            <a:r>
              <a:rPr lang="en-GB" altLang="en-US" sz="2800" i="1" dirty="0"/>
              <a:t>process</a:t>
            </a:r>
            <a:r>
              <a:rPr lang="en-GB" altLang="en-US" sz="2800" dirty="0"/>
              <a:t> that examines (in a transparent way) the environmental consequences of a proposed project, e.g. a new biofuel factory, in advance,</a:t>
            </a:r>
            <a:r>
              <a:rPr lang="en-GB" altLang="en-US" sz="2800" i="1" dirty="0"/>
              <a:t> </a:t>
            </a:r>
            <a:r>
              <a:rPr lang="en-GB" altLang="en-US" sz="2800" dirty="0"/>
              <a:t>to inform decision-making.</a:t>
            </a:r>
          </a:p>
          <a:p>
            <a:pPr algn="ctr" eaLnBrk="1" hangingPunct="1"/>
            <a:endParaRPr lang="en-GB" altLang="en-US" sz="2800" dirty="0"/>
          </a:p>
          <a:p>
            <a:pPr algn="ctr" eaLnBrk="1" hangingPunct="1"/>
            <a:endParaRPr lang="en-GB" altLang="en-US" sz="2800" dirty="0"/>
          </a:p>
          <a:p>
            <a:pPr algn="ctr"/>
            <a:r>
              <a:rPr lang="en-GB" altLang="en-US" dirty="0">
                <a:solidFill>
                  <a:srgbClr val="0070C0"/>
                </a:solidFill>
              </a:rPr>
              <a:t>EIA has been in </a:t>
            </a:r>
            <a:r>
              <a:rPr lang="en-GB" dirty="0">
                <a:solidFill>
                  <a:srgbClr val="0070C0"/>
                </a:solidFill>
              </a:rPr>
              <a:t>force in the EU since 1985</a:t>
            </a:r>
            <a:endParaRPr lang="en-GB" altLang="en-US" dirty="0">
              <a:solidFill>
                <a:srgbClr val="0070C0"/>
              </a:solidFill>
            </a:endParaRPr>
          </a:p>
        </p:txBody>
      </p:sp>
      <p:sp>
        <p:nvSpPr>
          <p:cNvPr id="9" name="Rectangle 2"/>
          <p:cNvSpPr txBox="1">
            <a:spLocks noChangeArrowheads="1"/>
          </p:cNvSpPr>
          <p:nvPr/>
        </p:nvSpPr>
        <p:spPr bwMode="auto">
          <a:xfrm>
            <a:off x="6736143" y="1240836"/>
            <a:ext cx="5173109" cy="1263077"/>
          </a:xfrm>
          <a:prstGeom prst="rect">
            <a:avLst/>
          </a:prstGeom>
          <a:noFill/>
          <a:ln>
            <a:miter lim="800000"/>
            <a:headEnd/>
            <a:tailEnd/>
          </a:ln>
        </p:spPr>
        <p:txBody>
          <a:bodyPr/>
          <a:lstStyle/>
          <a:p>
            <a:pPr algn="ctr">
              <a:defRPr/>
            </a:pPr>
            <a:r>
              <a:rPr lang="en-GB" sz="3200" dirty="0">
                <a:solidFill>
                  <a:srgbClr val="0070C0"/>
                </a:solidFill>
                <a:latin typeface="+mn-lt"/>
                <a:ea typeface="+mj-ea"/>
                <a:cs typeface="+mj-cs"/>
              </a:rPr>
              <a:t>What is SEA (Strategic Environmental Assessment)?</a:t>
            </a:r>
          </a:p>
        </p:txBody>
      </p:sp>
      <p:sp>
        <p:nvSpPr>
          <p:cNvPr id="10" name="Text Box 3"/>
          <p:cNvSpPr txBox="1">
            <a:spLocks noChangeArrowheads="1"/>
          </p:cNvSpPr>
          <p:nvPr/>
        </p:nvSpPr>
        <p:spPr bwMode="auto">
          <a:xfrm>
            <a:off x="6196393" y="2753723"/>
            <a:ext cx="5420274" cy="3046988"/>
          </a:xfrm>
          <a:prstGeom prst="rect">
            <a:avLst/>
          </a:prstGeom>
          <a:noFill/>
          <a:ln w="12700">
            <a:noFill/>
            <a:miter lim="800000"/>
            <a:headEnd type="none" w="sm" len="sm"/>
            <a:tailEnd type="none" w="sm" len="sm"/>
          </a:ln>
        </p:spPr>
        <p:txBody>
          <a:bodyPr wrap="square">
            <a:spAutoFit/>
          </a:bodyPr>
          <a:lstStyle>
            <a:lvl1pPr marL="342900" indent="-342900">
              <a:defRPr>
                <a:solidFill>
                  <a:schemeClr val="tx1"/>
                </a:solidFill>
                <a:latin typeface="Arial" charset="0"/>
                <a:ea typeface="Arial" charset="0"/>
                <a:cs typeface="Arial" charset="0"/>
              </a:defRPr>
            </a:lvl1pPr>
            <a:lvl2pPr>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lvl="1" algn="ctr" eaLnBrk="1" hangingPunct="1"/>
            <a:r>
              <a:rPr lang="en-GB" altLang="en-US" sz="2400" dirty="0"/>
              <a:t>SEA is the process of evaluating the impacts of proposed </a:t>
            </a:r>
            <a:r>
              <a:rPr lang="en-GB" altLang="en-US" sz="2400" b="1" dirty="0">
                <a:solidFill>
                  <a:srgbClr val="00B050"/>
                </a:solidFill>
              </a:rPr>
              <a:t>policies</a:t>
            </a:r>
            <a:r>
              <a:rPr lang="en-GB" altLang="en-US" sz="2400" dirty="0"/>
              <a:t>, </a:t>
            </a:r>
            <a:r>
              <a:rPr lang="en-GB" altLang="en-US" sz="2400" b="1" dirty="0">
                <a:solidFill>
                  <a:srgbClr val="FFC000"/>
                </a:solidFill>
              </a:rPr>
              <a:t>plans</a:t>
            </a:r>
            <a:r>
              <a:rPr lang="en-GB" altLang="en-US" sz="2400" dirty="0"/>
              <a:t> and </a:t>
            </a:r>
            <a:r>
              <a:rPr lang="en-GB" altLang="en-US" sz="2400" b="1" dirty="0">
                <a:solidFill>
                  <a:srgbClr val="7030A0"/>
                </a:solidFill>
              </a:rPr>
              <a:t>programmes</a:t>
            </a:r>
            <a:r>
              <a:rPr lang="en-GB" altLang="en-US" sz="2400" b="1" dirty="0"/>
              <a:t>, </a:t>
            </a:r>
            <a:r>
              <a:rPr lang="en-GB" altLang="en-US" sz="2400" dirty="0"/>
              <a:t>to inform decision-making.</a:t>
            </a:r>
          </a:p>
          <a:p>
            <a:pPr lvl="1" algn="ctr" eaLnBrk="1" hangingPunct="1"/>
            <a:endParaRPr lang="en-GB" altLang="en-US" sz="2400" dirty="0"/>
          </a:p>
          <a:p>
            <a:pPr lvl="1" algn="ctr" eaLnBrk="1" hangingPunct="1"/>
            <a:r>
              <a:rPr lang="en-GB" altLang="en-US" sz="2400" dirty="0"/>
              <a:t>For example, an </a:t>
            </a:r>
            <a:r>
              <a:rPr lang="en-GB" altLang="en-US" sz="2400" b="1" dirty="0">
                <a:solidFill>
                  <a:srgbClr val="00B050"/>
                </a:solidFill>
              </a:rPr>
              <a:t>energy policy</a:t>
            </a:r>
            <a:r>
              <a:rPr lang="en-GB" altLang="en-US" sz="2400" dirty="0"/>
              <a:t>, a </a:t>
            </a:r>
            <a:r>
              <a:rPr lang="en-GB" altLang="en-US" sz="2400" b="1" dirty="0">
                <a:solidFill>
                  <a:srgbClr val="FFC000"/>
                </a:solidFill>
              </a:rPr>
              <a:t>local plan</a:t>
            </a:r>
            <a:r>
              <a:rPr lang="en-GB" altLang="en-US" sz="2400" dirty="0"/>
              <a:t>, and a </a:t>
            </a:r>
            <a:r>
              <a:rPr lang="en-GB" altLang="en-US" sz="2400" b="1" dirty="0">
                <a:solidFill>
                  <a:srgbClr val="7030A0"/>
                </a:solidFill>
              </a:rPr>
              <a:t>coordinated series of dams</a:t>
            </a:r>
            <a:r>
              <a:rPr lang="en-GB" altLang="en-US" sz="2400" dirty="0"/>
              <a:t>.</a:t>
            </a:r>
          </a:p>
        </p:txBody>
      </p:sp>
      <p:sp>
        <p:nvSpPr>
          <p:cNvPr id="2" name="Rectangle 1"/>
          <p:cNvSpPr/>
          <p:nvPr/>
        </p:nvSpPr>
        <p:spPr>
          <a:xfrm>
            <a:off x="6976140" y="6140195"/>
            <a:ext cx="4153188" cy="369332"/>
          </a:xfrm>
          <a:prstGeom prst="rect">
            <a:avLst/>
          </a:prstGeom>
        </p:spPr>
        <p:txBody>
          <a:bodyPr wrap="none">
            <a:spAutoFit/>
          </a:bodyPr>
          <a:lstStyle/>
          <a:p>
            <a:pPr algn="ctr"/>
            <a:r>
              <a:rPr lang="en-GB" altLang="en-US" dirty="0">
                <a:solidFill>
                  <a:srgbClr val="0070C0"/>
                </a:solidFill>
              </a:rPr>
              <a:t>SEA has been in </a:t>
            </a:r>
            <a:r>
              <a:rPr lang="en-GB" dirty="0">
                <a:solidFill>
                  <a:srgbClr val="0070C0"/>
                </a:solidFill>
              </a:rPr>
              <a:t>force in the EU since 2001</a:t>
            </a:r>
            <a:endParaRPr lang="en-GB" altLang="en-US" dirty="0">
              <a:solidFill>
                <a:srgbClr val="0070C0"/>
              </a:solidFill>
            </a:endParaRPr>
          </a:p>
        </p:txBody>
      </p:sp>
    </p:spTree>
    <p:extLst>
      <p:ext uri="{BB962C8B-B14F-4D97-AF65-F5344CB8AC3E}">
        <p14:creationId xmlns:p14="http://schemas.microsoft.com/office/powerpoint/2010/main" val="723075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Projects need to think about net positive outcomes</a:t>
            </a:r>
          </a:p>
        </p:txBody>
      </p:sp>
      <p:sp>
        <p:nvSpPr>
          <p:cNvPr id="8" name="矩形 8"/>
          <p:cNvSpPr/>
          <p:nvPr/>
        </p:nvSpPr>
        <p:spPr>
          <a:xfrm>
            <a:off x="5740400" y="2792413"/>
            <a:ext cx="1524000" cy="3910012"/>
          </a:xfrm>
          <a:prstGeom prst="rect">
            <a:avLst/>
          </a:prstGeom>
          <a:gradFill flip="none" rotWithShape="1">
            <a:gsLst>
              <a:gs pos="0">
                <a:schemeClr val="bg2">
                  <a:lumMod val="10000"/>
                  <a:tint val="66000"/>
                  <a:satMod val="160000"/>
                </a:schemeClr>
              </a:gs>
              <a:gs pos="50000">
                <a:schemeClr val="bg2">
                  <a:lumMod val="10000"/>
                  <a:tint val="44500"/>
                  <a:satMod val="160000"/>
                </a:schemeClr>
              </a:gs>
              <a:gs pos="100000">
                <a:schemeClr val="bg2">
                  <a:lumMod val="10000"/>
                  <a:tint val="23500"/>
                  <a:satMod val="160000"/>
                </a:schemeClr>
              </a:gs>
            </a:gsLst>
            <a:lin ang="16200000" scaled="1"/>
            <a:tileRect/>
          </a:gradFill>
          <a:ln>
            <a:solidFill>
              <a:schemeClr val="bg2">
                <a:lumMod val="10000"/>
              </a:schemeClr>
            </a:solidFill>
          </a:ln>
          <a:effectLst/>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p>
        </p:txBody>
      </p:sp>
      <p:cxnSp>
        <p:nvCxnSpPr>
          <p:cNvPr id="9" name="直接连接符 13"/>
          <p:cNvCxnSpPr>
            <a:cxnSpLocks noChangeShapeType="1"/>
          </p:cNvCxnSpPr>
          <p:nvPr/>
        </p:nvCxnSpPr>
        <p:spPr bwMode="auto">
          <a:xfrm rot="10800000">
            <a:off x="2921000" y="2781300"/>
            <a:ext cx="7391400" cy="0"/>
          </a:xfrm>
          <a:prstGeom prst="line">
            <a:avLst/>
          </a:prstGeom>
          <a:noFill/>
          <a:ln w="25400">
            <a:solidFill>
              <a:srgbClr val="1E1C11"/>
            </a:solidFill>
            <a:round/>
            <a:headEnd/>
            <a:tailEnd/>
          </a:ln>
          <a:effectLst>
            <a:outerShdw blurRad="63500" sx="102000" sy="102000" algn="ctr" rotWithShape="0">
              <a:srgbClr val="000000">
                <a:alpha val="39999"/>
              </a:srgbClr>
            </a:outerShdw>
          </a:effectLst>
          <a:extLst>
            <a:ext uri="{909E8E84-426E-40DD-AFC4-6F175D3DCCD1}">
              <a14:hiddenFill xmlns:a14="http://schemas.microsoft.com/office/drawing/2010/main">
                <a:noFill/>
              </a14:hiddenFill>
            </a:ext>
          </a:extLst>
        </p:spPr>
      </p:cxnSp>
      <p:grpSp>
        <p:nvGrpSpPr>
          <p:cNvPr id="10" name="组合 25"/>
          <p:cNvGrpSpPr>
            <a:grpSpLocks/>
          </p:cNvGrpSpPr>
          <p:nvPr/>
        </p:nvGrpSpPr>
        <p:grpSpPr bwMode="auto">
          <a:xfrm>
            <a:off x="2508250" y="1368594"/>
            <a:ext cx="1857374" cy="5029031"/>
            <a:chOff x="806301" y="1009943"/>
            <a:chExt cx="1857140" cy="5162257"/>
          </a:xfrm>
        </p:grpSpPr>
        <p:cxnSp>
          <p:nvCxnSpPr>
            <p:cNvPr id="11" name="直接连接符 10"/>
            <p:cNvCxnSpPr>
              <a:cxnSpLocks noChangeShapeType="1"/>
            </p:cNvCxnSpPr>
            <p:nvPr/>
          </p:nvCxnSpPr>
          <p:spPr bwMode="auto">
            <a:xfrm rot="5400000">
              <a:off x="-1270146" y="3683055"/>
              <a:ext cx="4978290" cy="0"/>
            </a:xfrm>
            <a:prstGeom prst="line">
              <a:avLst/>
            </a:prstGeom>
            <a:noFill/>
            <a:ln w="25400">
              <a:solidFill>
                <a:srgbClr val="1E1C11"/>
              </a:solidFill>
              <a:round/>
              <a:headEnd/>
              <a:tailEnd/>
            </a:ln>
            <a:effectLst>
              <a:outerShdw blurRad="63500" sx="102000" sy="102000" algn="ctr" rotWithShape="0">
                <a:srgbClr val="000000">
                  <a:alpha val="39999"/>
                </a:srgbClr>
              </a:outerShdw>
            </a:effectLst>
            <a:extLst>
              <a:ext uri="{909E8E84-426E-40DD-AFC4-6F175D3DCCD1}">
                <a14:hiddenFill xmlns:a14="http://schemas.microsoft.com/office/drawing/2010/main">
                  <a:noFill/>
                </a14:hiddenFill>
              </a:ext>
            </a:extLst>
          </p:spPr>
        </p:cxnSp>
        <p:sp>
          <p:nvSpPr>
            <p:cNvPr id="12" name="TextBox 11"/>
            <p:cNvSpPr txBox="1"/>
            <p:nvPr/>
          </p:nvSpPr>
          <p:spPr>
            <a:xfrm rot="16200000">
              <a:off x="1456443" y="845514"/>
              <a:ext cx="1042569" cy="1371427"/>
            </a:xfrm>
            <a:prstGeom prst="rect">
              <a:avLst/>
            </a:prstGeom>
            <a:noFill/>
          </p:spPr>
          <p:txBody>
            <a:bodyPr vert="eaVert">
              <a:spAutoFit/>
            </a:bodyPr>
            <a:lstStyle/>
            <a:p>
              <a:pPr>
                <a:defRPr/>
              </a:pPr>
              <a:r>
                <a:rPr lang="en-US" altLang="zh-CN" b="1" dirty="0">
                  <a:solidFill>
                    <a:schemeClr val="bg2">
                      <a:lumMod val="10000"/>
                    </a:schemeClr>
                  </a:solidFill>
                  <a:latin typeface="Calibri" pitchFamily="34" charset="0"/>
                  <a:ea typeface="Arial Unicode MS" pitchFamily="34" charset="-122"/>
                  <a:cs typeface="Arial Unicode MS" pitchFamily="34" charset="-122"/>
                </a:rPr>
                <a:t>Impacts on Natural Habitats</a:t>
              </a:r>
              <a:endParaRPr lang="zh-CN" altLang="en-US" b="1" dirty="0">
                <a:solidFill>
                  <a:schemeClr val="bg2">
                    <a:lumMod val="10000"/>
                  </a:schemeClr>
                </a:solidFill>
                <a:latin typeface="Calibri" pitchFamily="34" charset="0"/>
                <a:ea typeface="Arial Unicode MS" pitchFamily="34" charset="-122"/>
                <a:cs typeface="Arial Unicode MS" pitchFamily="34" charset="-122"/>
              </a:endParaRPr>
            </a:p>
          </p:txBody>
        </p:sp>
        <p:sp>
          <p:nvSpPr>
            <p:cNvPr id="13" name="TextBox 12"/>
            <p:cNvSpPr txBox="1"/>
            <p:nvPr/>
          </p:nvSpPr>
          <p:spPr>
            <a:xfrm>
              <a:off x="806301" y="1547523"/>
              <a:ext cx="389801" cy="600267"/>
            </a:xfrm>
            <a:prstGeom prst="rect">
              <a:avLst/>
            </a:prstGeom>
            <a:noFill/>
          </p:spPr>
          <p:txBody>
            <a:bodyPr wrap="none">
              <a:spAutoFit/>
            </a:bodyPr>
            <a:lstStyle/>
            <a:p>
              <a:pPr>
                <a:defRPr/>
              </a:pPr>
              <a:r>
                <a:rPr lang="en-US" altLang="zh-CN" sz="3200" b="1" dirty="0">
                  <a:solidFill>
                    <a:schemeClr val="bg2">
                      <a:lumMod val="10000"/>
                    </a:schemeClr>
                  </a:solidFill>
                  <a:latin typeface="Calibri" pitchFamily="34" charset="0"/>
                </a:rPr>
                <a:t>+</a:t>
              </a:r>
              <a:endParaRPr lang="zh-CN" altLang="en-US" sz="3200" b="1" dirty="0">
                <a:solidFill>
                  <a:schemeClr val="bg2">
                    <a:lumMod val="10000"/>
                  </a:schemeClr>
                </a:solidFill>
                <a:latin typeface="Calibri" pitchFamily="34" charset="0"/>
              </a:endParaRPr>
            </a:p>
          </p:txBody>
        </p:sp>
        <p:sp>
          <p:nvSpPr>
            <p:cNvPr id="14" name="TextBox 13"/>
            <p:cNvSpPr txBox="1"/>
            <p:nvPr/>
          </p:nvSpPr>
          <p:spPr>
            <a:xfrm>
              <a:off x="823762" y="3678981"/>
              <a:ext cx="380952" cy="600267"/>
            </a:xfrm>
            <a:prstGeom prst="rect">
              <a:avLst/>
            </a:prstGeom>
            <a:noFill/>
          </p:spPr>
          <p:txBody>
            <a:bodyPr>
              <a:spAutoFit/>
            </a:bodyPr>
            <a:lstStyle/>
            <a:p>
              <a:pPr>
                <a:defRPr/>
              </a:pPr>
              <a:r>
                <a:rPr lang="en-US" altLang="zh-CN" sz="3200" b="1" dirty="0">
                  <a:solidFill>
                    <a:schemeClr val="bg2">
                      <a:lumMod val="10000"/>
                    </a:schemeClr>
                  </a:solidFill>
                  <a:latin typeface="Calibri" pitchFamily="34" charset="0"/>
                </a:rPr>
                <a:t>_</a:t>
              </a:r>
              <a:endParaRPr lang="zh-CN" altLang="en-US" sz="3200" b="1" dirty="0">
                <a:solidFill>
                  <a:schemeClr val="bg2">
                    <a:lumMod val="10000"/>
                  </a:schemeClr>
                </a:solidFill>
                <a:latin typeface="Calibri" pitchFamily="34" charset="0"/>
              </a:endParaRPr>
            </a:p>
          </p:txBody>
        </p:sp>
      </p:grpSp>
      <p:sp>
        <p:nvSpPr>
          <p:cNvPr id="17" name="TextBox 16"/>
          <p:cNvSpPr txBox="1"/>
          <p:nvPr/>
        </p:nvSpPr>
        <p:spPr>
          <a:xfrm>
            <a:off x="5816600" y="4187825"/>
            <a:ext cx="1339850" cy="831850"/>
          </a:xfrm>
          <a:prstGeom prst="rect">
            <a:avLst/>
          </a:prstGeom>
          <a:noFill/>
        </p:spPr>
        <p:txBody>
          <a:bodyPr wrap="none">
            <a:spAutoFit/>
          </a:bodyPr>
          <a:lstStyle/>
          <a:p>
            <a:pPr algn="ctr">
              <a:defRPr/>
            </a:pPr>
            <a:r>
              <a:rPr lang="en-US" altLang="zh-CN"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Potential</a:t>
            </a:r>
          </a:p>
          <a:p>
            <a:pPr algn="ctr">
              <a:defRPr/>
            </a:pPr>
            <a:r>
              <a:rPr lang="en-US" altLang="zh-CN"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Impact</a:t>
            </a:r>
            <a:endParaRPr lang="zh-CN" altLang="en-US"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nvGrpSpPr>
          <p:cNvPr id="18" name="组合 26"/>
          <p:cNvGrpSpPr>
            <a:grpSpLocks/>
          </p:cNvGrpSpPr>
          <p:nvPr/>
        </p:nvGrpSpPr>
        <p:grpSpPr bwMode="auto">
          <a:xfrm>
            <a:off x="5751513" y="5407025"/>
            <a:ext cx="1524000" cy="1371600"/>
            <a:chOff x="4038600" y="5585012"/>
            <a:chExt cx="1524000" cy="968188"/>
          </a:xfrm>
        </p:grpSpPr>
        <p:sp>
          <p:nvSpPr>
            <p:cNvPr id="19" name="矩形 21"/>
            <p:cNvSpPr/>
            <p:nvPr/>
          </p:nvSpPr>
          <p:spPr>
            <a:xfrm>
              <a:off x="4038600" y="5585012"/>
              <a:ext cx="1524000" cy="968188"/>
            </a:xfrm>
            <a:prstGeom prst="rect">
              <a:avLst/>
            </a:prstGeom>
            <a:solidFill>
              <a:schemeClr val="tx1">
                <a:lumMod val="50000"/>
              </a:schemeClr>
            </a:solidFill>
            <a:ln/>
            <a:scene3d>
              <a:camera prst="orthographicFront" fov="0">
                <a:rot lat="0" lon="0" rev="0"/>
              </a:camera>
              <a:lightRig rig="glow" dir="t">
                <a:rot lat="0" lon="0" rev="6360000"/>
              </a:lightRig>
            </a:scene3d>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p>
          </p:txBody>
        </p:sp>
        <p:sp>
          <p:nvSpPr>
            <p:cNvPr id="20" name="TextBox 19"/>
            <p:cNvSpPr txBox="1"/>
            <p:nvPr/>
          </p:nvSpPr>
          <p:spPr>
            <a:xfrm>
              <a:off x="4177505" y="5754248"/>
              <a:ext cx="1192213" cy="586068"/>
            </a:xfrm>
            <a:prstGeom prst="rect">
              <a:avLst/>
            </a:prstGeom>
            <a:noFill/>
          </p:spPr>
          <p:txBody>
            <a:bodyPr>
              <a:spAutoFit/>
            </a:bodyPr>
            <a:lstStyle/>
            <a:p>
              <a:pPr algn="ctr">
                <a:defRPr/>
              </a:pPr>
              <a:r>
                <a:rPr lang="en-US" altLang="zh-CN"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Avoid</a:t>
              </a:r>
            </a:p>
            <a:p>
              <a:pPr algn="ctr">
                <a:defRPr/>
              </a:pPr>
              <a:r>
                <a:rPr lang="en-US" altLang="zh-CN"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Impacts</a:t>
              </a:r>
              <a:endParaRPr lang="zh-CN" altLang="en-US"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sp>
        <p:nvSpPr>
          <p:cNvPr id="21" name="TextBox 20"/>
          <p:cNvSpPr txBox="1"/>
          <p:nvPr/>
        </p:nvSpPr>
        <p:spPr>
          <a:xfrm>
            <a:off x="5892800" y="3744913"/>
            <a:ext cx="1265238" cy="831850"/>
          </a:xfrm>
          <a:prstGeom prst="rect">
            <a:avLst/>
          </a:prstGeom>
          <a:noFill/>
        </p:spPr>
        <p:txBody>
          <a:bodyPr wrap="none">
            <a:spAutoFit/>
          </a:bodyPr>
          <a:lstStyle/>
          <a:p>
            <a:pPr algn="ctr">
              <a:defRPr/>
            </a:pPr>
            <a:r>
              <a:rPr lang="en-US" altLang="zh-CN"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Residual</a:t>
            </a:r>
          </a:p>
          <a:p>
            <a:pPr algn="ctr">
              <a:defRPr/>
            </a:pPr>
            <a:r>
              <a:rPr lang="en-US" altLang="zh-CN"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Impacts</a:t>
            </a:r>
            <a:endParaRPr lang="zh-CN" altLang="en-US"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nvGrpSpPr>
          <p:cNvPr id="22" name="组合 31"/>
          <p:cNvGrpSpPr>
            <a:grpSpLocks/>
          </p:cNvGrpSpPr>
          <p:nvPr/>
        </p:nvGrpSpPr>
        <p:grpSpPr bwMode="auto">
          <a:xfrm>
            <a:off x="5747276" y="4216399"/>
            <a:ext cx="1572687" cy="1209675"/>
            <a:chOff x="4044996" y="4485167"/>
            <a:chExt cx="1573187" cy="1066800"/>
          </a:xfrm>
        </p:grpSpPr>
        <p:sp>
          <p:nvSpPr>
            <p:cNvPr id="24" name="矩形 28"/>
            <p:cNvSpPr/>
            <p:nvPr/>
          </p:nvSpPr>
          <p:spPr>
            <a:xfrm>
              <a:off x="4049233" y="4485167"/>
              <a:ext cx="1513367" cy="1066800"/>
            </a:xfrm>
            <a:prstGeom prst="rect">
              <a:avLst/>
            </a:prstGeom>
            <a:solidFill>
              <a:srgbClr val="929000"/>
            </a:solidFill>
            <a:ln>
              <a:noFill/>
            </a:ln>
            <a:scene3d>
              <a:camera prst="orthographicFront" fov="0">
                <a:rot lat="0" lon="0" rev="0"/>
              </a:camera>
              <a:lightRig rig="glow" dir="t">
                <a:rot lat="0" lon="0" rev="6360000"/>
              </a:lightRig>
            </a:scene3d>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solidFill>
                  <a:schemeClr val="accent3">
                    <a:lumMod val="50000"/>
                  </a:schemeClr>
                </a:solidFill>
              </a:endParaRPr>
            </a:p>
          </p:txBody>
        </p:sp>
        <p:sp>
          <p:nvSpPr>
            <p:cNvPr id="25" name="TextBox 24"/>
            <p:cNvSpPr txBox="1"/>
            <p:nvPr/>
          </p:nvSpPr>
          <p:spPr>
            <a:xfrm>
              <a:off x="4044996" y="4648731"/>
              <a:ext cx="1573187" cy="732848"/>
            </a:xfrm>
            <a:prstGeom prst="rect">
              <a:avLst/>
            </a:prstGeom>
            <a:noFill/>
          </p:spPr>
          <p:txBody>
            <a:bodyPr wrap="square">
              <a:spAutoFit/>
            </a:bodyPr>
            <a:lstStyle/>
            <a:p>
              <a:pPr algn="ctr">
                <a:defRPr/>
              </a:pPr>
              <a:r>
                <a:rPr lang="en-US" altLang="zh-CN"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Minimize Impacts</a:t>
              </a:r>
              <a:endParaRPr lang="zh-CN" altLang="en-US"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sp>
        <p:nvSpPr>
          <p:cNvPr id="26" name="TextBox 25"/>
          <p:cNvSpPr txBox="1"/>
          <p:nvPr/>
        </p:nvSpPr>
        <p:spPr>
          <a:xfrm>
            <a:off x="5859464" y="3155950"/>
            <a:ext cx="1265237" cy="831850"/>
          </a:xfrm>
          <a:prstGeom prst="rect">
            <a:avLst/>
          </a:prstGeom>
          <a:noFill/>
        </p:spPr>
        <p:txBody>
          <a:bodyPr wrap="none">
            <a:spAutoFit/>
          </a:bodyPr>
          <a:lstStyle/>
          <a:p>
            <a:pPr algn="ctr">
              <a:defRPr/>
            </a:pPr>
            <a:r>
              <a:rPr lang="en-US" altLang="zh-CN"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Residual</a:t>
            </a:r>
          </a:p>
          <a:p>
            <a:pPr algn="ctr">
              <a:defRPr/>
            </a:pPr>
            <a:r>
              <a:rPr lang="en-US" altLang="zh-CN"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Impacts</a:t>
            </a:r>
            <a:endParaRPr lang="zh-CN" altLang="en-US" sz="2400" b="1" dirty="0">
              <a:solidFill>
                <a:schemeClr val="bg2">
                  <a:lumMod val="10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nvGrpSpPr>
          <p:cNvPr id="27" name="组合 34"/>
          <p:cNvGrpSpPr>
            <a:grpSpLocks/>
          </p:cNvGrpSpPr>
          <p:nvPr/>
        </p:nvGrpSpPr>
        <p:grpSpPr bwMode="auto">
          <a:xfrm>
            <a:off x="5644098" y="2782888"/>
            <a:ext cx="1716603" cy="1447800"/>
            <a:chOff x="3941818" y="2557132"/>
            <a:chExt cx="1716603" cy="1447800"/>
          </a:xfrm>
        </p:grpSpPr>
        <p:sp>
          <p:nvSpPr>
            <p:cNvPr id="28" name="矩形 32"/>
            <p:cNvSpPr/>
            <p:nvPr/>
          </p:nvSpPr>
          <p:spPr>
            <a:xfrm>
              <a:off x="4049233" y="2557132"/>
              <a:ext cx="1524000" cy="1447800"/>
            </a:xfrm>
            <a:prstGeom prst="rect">
              <a:avLst/>
            </a:prstGeom>
            <a:solidFill>
              <a:srgbClr val="009644"/>
            </a:solidFill>
            <a:ln>
              <a:noFill/>
            </a:ln>
            <a:effectLst/>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p>
          </p:txBody>
        </p:sp>
        <p:sp>
          <p:nvSpPr>
            <p:cNvPr id="29" name="TextBox 28"/>
            <p:cNvSpPr txBox="1"/>
            <p:nvPr/>
          </p:nvSpPr>
          <p:spPr>
            <a:xfrm>
              <a:off x="3941818" y="2661727"/>
              <a:ext cx="1716603" cy="1200329"/>
            </a:xfrm>
            <a:prstGeom prst="rect">
              <a:avLst/>
            </a:prstGeom>
            <a:noFill/>
          </p:spPr>
          <p:txBody>
            <a:bodyPr wrap="square">
              <a:spAutoFit/>
            </a:bodyPr>
            <a:lstStyle/>
            <a:p>
              <a:pPr algn="ctr">
                <a:defRPr/>
              </a:pPr>
              <a:r>
                <a:rPr lang="en-US" altLang="zh-CN"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Restore &amp; Offset</a:t>
              </a:r>
            </a:p>
            <a:p>
              <a:pPr algn="ctr">
                <a:defRPr/>
              </a:pPr>
              <a:r>
                <a:rPr lang="en-US" altLang="zh-CN"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Impacts</a:t>
              </a:r>
              <a:endParaRPr lang="zh-CN" altLang="en-US" sz="24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grpSp>
        <p:nvGrpSpPr>
          <p:cNvPr id="30" name="组合 37"/>
          <p:cNvGrpSpPr>
            <a:grpSpLocks/>
          </p:cNvGrpSpPr>
          <p:nvPr/>
        </p:nvGrpSpPr>
        <p:grpSpPr bwMode="auto">
          <a:xfrm>
            <a:off x="3984626" y="2849563"/>
            <a:ext cx="1603375" cy="3886200"/>
            <a:chOff x="2282443" y="2624468"/>
            <a:chExt cx="1603757" cy="3886200"/>
          </a:xfrm>
        </p:grpSpPr>
        <p:sp>
          <p:nvSpPr>
            <p:cNvPr id="31" name="左大括号 35"/>
            <p:cNvSpPr/>
            <p:nvPr/>
          </p:nvSpPr>
          <p:spPr>
            <a:xfrm>
              <a:off x="3581327" y="2624468"/>
              <a:ext cx="304873" cy="3886200"/>
            </a:xfrm>
            <a:prstGeom prst="leftBrace">
              <a:avLst>
                <a:gd name="adj1" fmla="val 71124"/>
                <a:gd name="adj2" fmla="val 49683"/>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2" name="TextBox 31"/>
            <p:cNvSpPr txBox="1"/>
            <p:nvPr/>
          </p:nvSpPr>
          <p:spPr>
            <a:xfrm>
              <a:off x="2282443" y="4343730"/>
              <a:ext cx="1365575" cy="400050"/>
            </a:xfrm>
            <a:prstGeom prst="rect">
              <a:avLst/>
            </a:prstGeom>
            <a:noFill/>
          </p:spPr>
          <p:txBody>
            <a:bodyPr wrap="none">
              <a:spAutoFit/>
            </a:bodyPr>
            <a:lstStyle/>
            <a:p>
              <a:pPr>
                <a:defRPr/>
              </a:pPr>
              <a:r>
                <a:rPr lang="en-US" altLang="zh-CN" sz="2000" b="1" dirty="0">
                  <a:solidFill>
                    <a:schemeClr val="bg2">
                      <a:lumMod val="10000"/>
                    </a:schemeClr>
                  </a:solidFill>
                  <a:latin typeface="Calibri" pitchFamily="34" charset="0"/>
                  <a:ea typeface="Arial Unicode MS" pitchFamily="34" charset="-122"/>
                  <a:cs typeface="Arial Unicode MS" pitchFamily="34" charset="-122"/>
                </a:rPr>
                <a:t>No net loss</a:t>
              </a:r>
              <a:endParaRPr lang="zh-CN" altLang="en-US" sz="2000" b="1" dirty="0">
                <a:solidFill>
                  <a:schemeClr val="bg2">
                    <a:lumMod val="10000"/>
                  </a:schemeClr>
                </a:solidFill>
                <a:latin typeface="Calibri" pitchFamily="34" charset="0"/>
                <a:ea typeface="Arial Unicode MS" pitchFamily="34" charset="-122"/>
                <a:cs typeface="Arial Unicode MS" pitchFamily="34" charset="-122"/>
              </a:endParaRPr>
            </a:p>
          </p:txBody>
        </p:sp>
      </p:grpSp>
      <p:grpSp>
        <p:nvGrpSpPr>
          <p:cNvPr id="33" name="组合 43"/>
          <p:cNvGrpSpPr>
            <a:grpSpLocks/>
          </p:cNvGrpSpPr>
          <p:nvPr/>
        </p:nvGrpSpPr>
        <p:grpSpPr bwMode="auto">
          <a:xfrm>
            <a:off x="5740400" y="1989138"/>
            <a:ext cx="1538288" cy="773112"/>
            <a:chOff x="4038600" y="1763233"/>
            <a:chExt cx="1538434" cy="772633"/>
          </a:xfrm>
        </p:grpSpPr>
        <p:sp>
          <p:nvSpPr>
            <p:cNvPr id="34" name="矩形 38"/>
            <p:cNvSpPr/>
            <p:nvPr/>
          </p:nvSpPr>
          <p:spPr>
            <a:xfrm>
              <a:off x="4049233" y="1763233"/>
              <a:ext cx="1524000" cy="772633"/>
            </a:xfrm>
            <a:prstGeom prst="rect">
              <a:avLst/>
            </a:prstGeom>
            <a:solidFill>
              <a:srgbClr val="33CC33"/>
            </a:solidFill>
            <a:ln>
              <a:noFill/>
            </a:ln>
            <a:effectLst/>
          </p:spPr>
          <p:style>
            <a:lnRef idx="0">
              <a:schemeClr val="dk1"/>
            </a:lnRef>
            <a:fillRef idx="3">
              <a:schemeClr val="dk1"/>
            </a:fillRef>
            <a:effectRef idx="3">
              <a:schemeClr val="dk1"/>
            </a:effectRef>
            <a:fontRef idx="minor">
              <a:schemeClr val="lt1"/>
            </a:fontRef>
          </p:style>
          <p:txBody>
            <a:bodyPr anchor="ctr"/>
            <a:lstStyle/>
            <a:p>
              <a:pPr algn="ctr">
                <a:defRPr/>
              </a:pPr>
              <a:endParaRPr lang="zh-CN" altLang="en-US"/>
            </a:p>
          </p:txBody>
        </p:sp>
        <p:sp>
          <p:nvSpPr>
            <p:cNvPr id="35" name="TextBox 34"/>
            <p:cNvSpPr txBox="1"/>
            <p:nvPr/>
          </p:nvSpPr>
          <p:spPr>
            <a:xfrm>
              <a:off x="4038600" y="1936163"/>
              <a:ext cx="1538434" cy="401389"/>
            </a:xfrm>
            <a:prstGeom prst="rect">
              <a:avLst/>
            </a:prstGeom>
            <a:noFill/>
          </p:spPr>
          <p:txBody>
            <a:bodyPr wrap="none">
              <a:spAutoFit/>
            </a:bodyPr>
            <a:lstStyle/>
            <a:p>
              <a:pPr>
                <a:defRPr/>
              </a:pPr>
              <a:r>
                <a:rPr lang="en-US" altLang="zh-CN"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rPr>
                <a:t>Contribution</a:t>
              </a:r>
              <a:endParaRPr lang="zh-CN" altLang="en-US" sz="2000" b="1" dirty="0">
                <a:solidFill>
                  <a:schemeClr val="bg1">
                    <a:lumMod val="95000"/>
                  </a:schemeClr>
                </a:solidFill>
                <a:effectLst>
                  <a:outerShdw blurRad="38100" dist="38100" dir="2700000" algn="tl">
                    <a:srgbClr val="000000">
                      <a:alpha val="43137"/>
                    </a:srgbClr>
                  </a:outerShdw>
                </a:effectLst>
                <a:latin typeface="Calibri" pitchFamily="34" charset="0"/>
                <a:ea typeface="Arial Unicode MS" pitchFamily="34" charset="-122"/>
                <a:cs typeface="Arial Unicode MS" pitchFamily="34" charset="-122"/>
              </a:endParaRPr>
            </a:p>
          </p:txBody>
        </p:sp>
      </p:grpSp>
      <p:grpSp>
        <p:nvGrpSpPr>
          <p:cNvPr id="36" name="组合 44"/>
          <p:cNvGrpSpPr>
            <a:grpSpLocks/>
          </p:cNvGrpSpPr>
          <p:nvPr/>
        </p:nvGrpSpPr>
        <p:grpSpPr bwMode="auto">
          <a:xfrm>
            <a:off x="7340601" y="1989139"/>
            <a:ext cx="3019425" cy="4789487"/>
            <a:chOff x="5638800" y="1763233"/>
            <a:chExt cx="3019104" cy="4789967"/>
          </a:xfrm>
        </p:grpSpPr>
        <p:sp>
          <p:nvSpPr>
            <p:cNvPr id="37" name="右大括号 41"/>
            <p:cNvSpPr/>
            <p:nvPr/>
          </p:nvSpPr>
          <p:spPr>
            <a:xfrm>
              <a:off x="5638800" y="1763233"/>
              <a:ext cx="406357" cy="4789967"/>
            </a:xfrm>
            <a:prstGeom prst="rightBrace">
              <a:avLst>
                <a:gd name="adj1" fmla="val 60658"/>
                <a:gd name="adj2" fmla="val 50000"/>
              </a:avLst>
            </a:prstGeom>
            <a:ln w="25400">
              <a:solidFill>
                <a:srgbClr val="009644"/>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8" name="TextBox 37"/>
            <p:cNvSpPr txBox="1"/>
            <p:nvPr/>
          </p:nvSpPr>
          <p:spPr>
            <a:xfrm>
              <a:off x="6086427" y="3981192"/>
              <a:ext cx="2571477" cy="400090"/>
            </a:xfrm>
            <a:prstGeom prst="rect">
              <a:avLst/>
            </a:prstGeom>
            <a:noFill/>
          </p:spPr>
          <p:txBody>
            <a:bodyPr wrap="none">
              <a:spAutoFit/>
            </a:bodyPr>
            <a:lstStyle/>
            <a:p>
              <a:pPr>
                <a:defRPr/>
              </a:pPr>
              <a:r>
                <a:rPr lang="en-US" altLang="zh-CN" sz="2000" b="1" dirty="0">
                  <a:solidFill>
                    <a:srgbClr val="009644"/>
                  </a:solidFill>
                  <a:effectLst>
                    <a:outerShdw blurRad="31750" dist="25400" dir="5400000" algn="tl" rotWithShape="0">
                      <a:srgbClr val="000000">
                        <a:alpha val="25000"/>
                      </a:srgbClr>
                    </a:outerShdw>
                  </a:effectLst>
                  <a:latin typeface="Calibri" pitchFamily="34" charset="0"/>
                  <a:ea typeface="+mj-ea"/>
                  <a:cs typeface="+mj-cs"/>
                </a:rPr>
                <a:t>Net positive outcomes</a:t>
              </a:r>
              <a:endParaRPr lang="zh-CN" altLang="en-US" sz="2000" b="1" dirty="0">
                <a:solidFill>
                  <a:srgbClr val="009644"/>
                </a:solidFill>
                <a:effectLst>
                  <a:outerShdw blurRad="31750" dist="25400" dir="5400000" algn="tl" rotWithShape="0">
                    <a:srgbClr val="000000">
                      <a:alpha val="25000"/>
                    </a:srgbClr>
                  </a:outerShdw>
                </a:effectLst>
                <a:latin typeface="Calibri" pitchFamily="34" charset="0"/>
                <a:ea typeface="+mj-ea"/>
                <a:cs typeface="+mj-cs"/>
              </a:endParaRPr>
            </a:p>
          </p:txBody>
        </p:sp>
      </p:grpSp>
      <p:sp>
        <p:nvSpPr>
          <p:cNvPr id="39" name="TextBox 38"/>
          <p:cNvSpPr txBox="1">
            <a:spLocks noChangeArrowheads="1"/>
          </p:cNvSpPr>
          <p:nvPr/>
        </p:nvSpPr>
        <p:spPr bwMode="auto">
          <a:xfrm>
            <a:off x="1546225" y="2435226"/>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zh-CN" b="1">
                <a:solidFill>
                  <a:srgbClr val="FF0000"/>
                </a:solidFill>
                <a:latin typeface="Calibri" charset="0"/>
                <a:ea typeface="SimSun" charset="0"/>
              </a:rPr>
              <a:t>Break-Even Point</a:t>
            </a:r>
            <a:endParaRPr lang="zh-CN" altLang="en-US" b="1">
              <a:solidFill>
                <a:srgbClr val="FF0000"/>
              </a:solidFill>
              <a:latin typeface="Calibri" charset="0"/>
              <a:ea typeface="SimSun" charset="0"/>
            </a:endParaRPr>
          </a:p>
        </p:txBody>
      </p:sp>
    </p:spTree>
    <p:extLst>
      <p:ext uri="{BB962C8B-B14F-4D97-AF65-F5344CB8AC3E}">
        <p14:creationId xmlns:p14="http://schemas.microsoft.com/office/powerpoint/2010/main" val="197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1000" fill="hold"/>
                                        <p:tgtEl>
                                          <p:spTgt spid="30"/>
                                        </p:tgtEl>
                                        <p:attrNameLst>
                                          <p:attrName>ppt_w</p:attrName>
                                        </p:attrNameLst>
                                      </p:cBhvr>
                                      <p:tavLst>
                                        <p:tav tm="0">
                                          <p:val>
                                            <p:strVal val="#ppt_w*0.70"/>
                                          </p:val>
                                        </p:tav>
                                        <p:tav tm="100000">
                                          <p:val>
                                            <p:strVal val="#ppt_w"/>
                                          </p:val>
                                        </p:tav>
                                      </p:tavLst>
                                    </p:anim>
                                    <p:anim calcmode="lin" valueType="num">
                                      <p:cBhvr>
                                        <p:cTn id="47" dur="1000" fill="hold"/>
                                        <p:tgtEl>
                                          <p:spTgt spid="30"/>
                                        </p:tgtEl>
                                        <p:attrNameLst>
                                          <p:attrName>ppt_h</p:attrName>
                                        </p:attrNameLst>
                                      </p:cBhvr>
                                      <p:tavLst>
                                        <p:tav tm="0">
                                          <p:val>
                                            <p:strVal val="#ppt_h"/>
                                          </p:val>
                                        </p:tav>
                                        <p:tav tm="100000">
                                          <p:val>
                                            <p:strVal val="#ppt_h"/>
                                          </p:val>
                                        </p:tav>
                                      </p:tavLst>
                                    </p:anim>
                                    <p:animEffect transition="in" filter="fade">
                                      <p:cBhvr>
                                        <p:cTn id="48" dur="10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55"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1000" fill="hold"/>
                                        <p:tgtEl>
                                          <p:spTgt spid="36"/>
                                        </p:tgtEl>
                                        <p:attrNameLst>
                                          <p:attrName>ppt_w</p:attrName>
                                        </p:attrNameLst>
                                      </p:cBhvr>
                                      <p:tavLst>
                                        <p:tav tm="0">
                                          <p:val>
                                            <p:strVal val="#ppt_w*0.70"/>
                                          </p:val>
                                        </p:tav>
                                        <p:tav tm="100000">
                                          <p:val>
                                            <p:strVal val="#ppt_w"/>
                                          </p:val>
                                        </p:tav>
                                      </p:tavLst>
                                    </p:anim>
                                    <p:anim calcmode="lin" valueType="num">
                                      <p:cBhvr>
                                        <p:cTn id="60" dur="1000" fill="hold"/>
                                        <p:tgtEl>
                                          <p:spTgt spid="36"/>
                                        </p:tgtEl>
                                        <p:attrNameLst>
                                          <p:attrName>ppt_h</p:attrName>
                                        </p:attrNameLst>
                                      </p:cBhvr>
                                      <p:tavLst>
                                        <p:tav tm="0">
                                          <p:val>
                                            <p:strVal val="#ppt_h"/>
                                          </p:val>
                                        </p:tav>
                                        <p:tav tm="100000">
                                          <p:val>
                                            <p:strVal val="#ppt_h"/>
                                          </p:val>
                                        </p:tav>
                                      </p:tavLst>
                                    </p:anim>
                                    <p:animEffect transition="in" filter="fade">
                                      <p:cBhvr>
                                        <p:cTn id="6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7" grpId="1"/>
      <p:bldP spid="21" grpId="0"/>
      <p:bldP spid="21" grpId="1"/>
      <p:bldP spid="26"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Importance of enhancement</a:t>
            </a:r>
            <a:endParaRPr lang="en-GB" sz="2800" b="1" dirty="0">
              <a:solidFill>
                <a:schemeClr val="bg1"/>
              </a:solidFill>
            </a:endParaRPr>
          </a:p>
        </p:txBody>
      </p:sp>
      <p:sp>
        <p:nvSpPr>
          <p:cNvPr id="2" name="Rectangle 1"/>
          <p:cNvSpPr/>
          <p:nvPr/>
        </p:nvSpPr>
        <p:spPr>
          <a:xfrm>
            <a:off x="425271" y="1241556"/>
            <a:ext cx="11461198" cy="1569660"/>
          </a:xfrm>
          <a:prstGeom prst="rect">
            <a:avLst/>
          </a:prstGeom>
        </p:spPr>
        <p:txBody>
          <a:bodyPr wrap="square">
            <a:spAutoFit/>
          </a:bodyPr>
          <a:lstStyle/>
          <a:p>
            <a:r>
              <a:rPr lang="en-US" altLang="en-US" sz="2400" dirty="0"/>
              <a:t>In addition to consider the </a:t>
            </a:r>
            <a:r>
              <a:rPr lang="en-US" altLang="en-US" sz="2400" dirty="0">
                <a:solidFill>
                  <a:srgbClr val="3399FF"/>
                </a:solidFill>
              </a:rPr>
              <a:t>mitigation</a:t>
            </a:r>
            <a:r>
              <a:rPr lang="en-US" altLang="en-US" sz="2400" dirty="0"/>
              <a:t> of negative environmental impacts (i.e. </a:t>
            </a:r>
            <a:r>
              <a:rPr lang="en-GB" altLang="zh-CN" sz="2400" dirty="0">
                <a:ea typeface="SimSun" charset="0"/>
              </a:rPr>
              <a:t>making changes to the project or potential location to avoid adverse effects)</a:t>
            </a:r>
            <a:r>
              <a:rPr lang="en-US" altLang="en-US" sz="2400" dirty="0"/>
              <a:t> it is important to also consider the </a:t>
            </a:r>
            <a:r>
              <a:rPr lang="en-US" altLang="en-US" sz="2400" dirty="0">
                <a:solidFill>
                  <a:srgbClr val="3399FF"/>
                </a:solidFill>
              </a:rPr>
              <a:t>enhancement</a:t>
            </a:r>
            <a:r>
              <a:rPr lang="en-US" altLang="en-US" sz="2400" dirty="0"/>
              <a:t> of positive impacts (ensuring the success of a wider range of direct and indirect benefits that could possibly flow from the project or strategic action).</a:t>
            </a:r>
          </a:p>
        </p:txBody>
      </p:sp>
      <p:sp>
        <p:nvSpPr>
          <p:cNvPr id="8" name="TextBox 2"/>
          <p:cNvSpPr txBox="1">
            <a:spLocks noChangeArrowheads="1"/>
          </p:cNvSpPr>
          <p:nvPr/>
        </p:nvSpPr>
        <p:spPr bwMode="auto">
          <a:xfrm>
            <a:off x="425271" y="2871851"/>
            <a:ext cx="11015880"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altLang="en-US" sz="2400" dirty="0">
                <a:latin typeface="+mn-lt"/>
              </a:rPr>
              <a:t>‘</a:t>
            </a:r>
            <a:r>
              <a:rPr lang="en-US" altLang="en-US" sz="2400" b="1" dirty="0">
                <a:solidFill>
                  <a:srgbClr val="3399FF"/>
                </a:solidFill>
                <a:latin typeface="+mn-lt"/>
              </a:rPr>
              <a:t>Benefits</a:t>
            </a:r>
            <a:r>
              <a:rPr lang="en-US" altLang="en-US" sz="2400" dirty="0">
                <a:latin typeface="+mn-lt"/>
              </a:rPr>
              <a:t>’ means positive outcomes to communities and/or the biophysical environment in the form of (</a:t>
            </a:r>
            <a:r>
              <a:rPr lang="en-GB" altLang="en-US" sz="2400" dirty="0">
                <a:latin typeface="Times New Roman" charset="0"/>
              </a:rPr>
              <a:t>João et al., 2011)</a:t>
            </a:r>
            <a:r>
              <a:rPr lang="en-US" altLang="en-US" sz="2400" dirty="0">
                <a:latin typeface="+mn-lt"/>
              </a:rPr>
              <a:t>:</a:t>
            </a:r>
          </a:p>
          <a:p>
            <a:pPr eaLnBrk="1" hangingPunct="1">
              <a:spcBef>
                <a:spcPts val="600"/>
              </a:spcBef>
              <a:buFont typeface="Arial" charset="0"/>
              <a:buChar char="•"/>
            </a:pPr>
            <a:r>
              <a:rPr lang="en-US" altLang="en-US" sz="2400" dirty="0">
                <a:latin typeface="+mn-lt"/>
              </a:rPr>
              <a:t> opportunities for social and community development </a:t>
            </a:r>
          </a:p>
          <a:p>
            <a:pPr eaLnBrk="1" hangingPunct="1">
              <a:spcBef>
                <a:spcPts val="600"/>
              </a:spcBef>
              <a:buFont typeface="Arial" charset="0"/>
              <a:buChar char="•"/>
            </a:pPr>
            <a:r>
              <a:rPr lang="en-US" altLang="en-US" sz="2400" dirty="0">
                <a:latin typeface="+mn-lt"/>
              </a:rPr>
              <a:t> improved health and wellbeing </a:t>
            </a:r>
          </a:p>
          <a:p>
            <a:pPr eaLnBrk="1" hangingPunct="1">
              <a:spcBef>
                <a:spcPts val="600"/>
              </a:spcBef>
              <a:buFont typeface="Arial" charset="0"/>
              <a:buChar char="•"/>
            </a:pPr>
            <a:r>
              <a:rPr lang="en-US" altLang="en-US" sz="2400" dirty="0">
                <a:latin typeface="+mn-lt"/>
              </a:rPr>
              <a:t> improved biodiversity </a:t>
            </a:r>
          </a:p>
          <a:p>
            <a:pPr eaLnBrk="1" hangingPunct="1">
              <a:spcBef>
                <a:spcPts val="600"/>
              </a:spcBef>
              <a:buFont typeface="Arial" charset="0"/>
              <a:buChar char="•"/>
            </a:pPr>
            <a:r>
              <a:rPr lang="en-US" altLang="en-US" sz="2400" dirty="0">
                <a:latin typeface="+mn-lt"/>
              </a:rPr>
              <a:t> restored ecosystems </a:t>
            </a:r>
          </a:p>
          <a:p>
            <a:pPr eaLnBrk="1" hangingPunct="1">
              <a:spcBef>
                <a:spcPts val="600"/>
              </a:spcBef>
              <a:buFont typeface="Arial" charset="0"/>
              <a:buChar char="•"/>
            </a:pPr>
            <a:r>
              <a:rPr lang="en-US" altLang="en-US" sz="2400" dirty="0">
                <a:latin typeface="+mn-lt"/>
              </a:rPr>
              <a:t> increased green spaces and improved urban design </a:t>
            </a:r>
          </a:p>
          <a:p>
            <a:pPr eaLnBrk="1" hangingPunct="1">
              <a:spcBef>
                <a:spcPts val="600"/>
              </a:spcBef>
              <a:buFont typeface="Arial" charset="0"/>
              <a:buChar char="•"/>
            </a:pPr>
            <a:r>
              <a:rPr lang="en-US" altLang="en-US" sz="2400" dirty="0">
                <a:latin typeface="+mn-lt"/>
              </a:rPr>
              <a:t> improved landscape character</a:t>
            </a:r>
          </a:p>
          <a:p>
            <a:pPr eaLnBrk="1" hangingPunct="1">
              <a:spcBef>
                <a:spcPts val="600"/>
              </a:spcBef>
              <a:buFont typeface="Arial" charset="0"/>
              <a:buChar char="•"/>
            </a:pPr>
            <a:r>
              <a:rPr lang="en-US" altLang="en-US" sz="2400" dirty="0">
                <a:latin typeface="+mn-lt"/>
              </a:rPr>
              <a:t> protected and respected cultural heritage </a:t>
            </a:r>
          </a:p>
        </p:txBody>
      </p:sp>
    </p:spTree>
    <p:extLst>
      <p:ext uri="{BB962C8B-B14F-4D97-AF65-F5344CB8AC3E}">
        <p14:creationId xmlns:p14="http://schemas.microsoft.com/office/powerpoint/2010/main" val="2047811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Mitigation hierarchy</a:t>
            </a:r>
            <a:endParaRPr lang="en-GB" sz="2800" b="1" dirty="0">
              <a:solidFill>
                <a:schemeClr val="bg1"/>
              </a:solidFill>
            </a:endParaRPr>
          </a:p>
        </p:txBody>
      </p:sp>
      <p:sp>
        <p:nvSpPr>
          <p:cNvPr id="9" name="Rectangle 4"/>
          <p:cNvSpPr>
            <a:spLocks noChangeArrowheads="1"/>
          </p:cNvSpPr>
          <p:nvPr/>
        </p:nvSpPr>
        <p:spPr bwMode="auto">
          <a:xfrm>
            <a:off x="245327" y="1036111"/>
            <a:ext cx="11753252" cy="461665"/>
          </a:xfrm>
          <a:prstGeom prst="rect">
            <a:avLst/>
          </a:prstGeom>
          <a:solidFill>
            <a:schemeClr val="bg1"/>
          </a:solidFill>
          <a:ln>
            <a:noFill/>
          </a:ln>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kumimoji="1" lang="en-US" altLang="zh-CN" sz="2400" b="1" dirty="0">
                <a:solidFill>
                  <a:srgbClr val="3D8400"/>
                </a:solidFill>
                <a:latin typeface="Times New Roman" charset="0"/>
                <a:ea typeface="SimSun" charset="0"/>
                <a:cs typeface="Times New Roman" charset="0"/>
              </a:rPr>
              <a:t>When considering negative impacts, the mitigation hierarchy must be always considered </a:t>
            </a:r>
          </a:p>
        </p:txBody>
      </p:sp>
      <p:pic>
        <p:nvPicPr>
          <p:cNvPr id="5" name="Picture 4"/>
          <p:cNvPicPr>
            <a:picLocks noChangeAspect="1"/>
          </p:cNvPicPr>
          <p:nvPr/>
        </p:nvPicPr>
        <p:blipFill>
          <a:blip r:embed="rId4"/>
          <a:stretch>
            <a:fillRect/>
          </a:stretch>
        </p:blipFill>
        <p:spPr>
          <a:xfrm>
            <a:off x="817689" y="1484916"/>
            <a:ext cx="10578394" cy="3579156"/>
          </a:xfrm>
          <a:prstGeom prst="rect">
            <a:avLst/>
          </a:prstGeom>
        </p:spPr>
      </p:pic>
      <p:sp>
        <p:nvSpPr>
          <p:cNvPr id="6" name="Rectangle 5"/>
          <p:cNvSpPr/>
          <p:nvPr/>
        </p:nvSpPr>
        <p:spPr>
          <a:xfrm>
            <a:off x="315752" y="5100468"/>
            <a:ext cx="11582268" cy="1569660"/>
          </a:xfrm>
          <a:prstGeom prst="rect">
            <a:avLst/>
          </a:prstGeom>
        </p:spPr>
        <p:txBody>
          <a:bodyPr wrap="square">
            <a:spAutoFit/>
          </a:bodyPr>
          <a:lstStyle/>
          <a:p>
            <a:r>
              <a:rPr lang="en-US" sz="2400" dirty="0"/>
              <a:t>The mitigation hierarchy is a tool to prevent the negative impacts of development projects. And, if prevention is not possible, then to remediate any impacts. It has a sequence of four key actions—avoid, minimize, restore and offset. Avoid is the most preferred action and offset is the least preferred one. </a:t>
            </a:r>
          </a:p>
        </p:txBody>
      </p:sp>
      <p:sp>
        <p:nvSpPr>
          <p:cNvPr id="7" name="TextBox 6"/>
          <p:cNvSpPr txBox="1"/>
          <p:nvPr/>
        </p:nvSpPr>
        <p:spPr>
          <a:xfrm>
            <a:off x="6710976" y="4742736"/>
            <a:ext cx="2341756" cy="369332"/>
          </a:xfrm>
          <a:prstGeom prst="rect">
            <a:avLst/>
          </a:prstGeom>
          <a:noFill/>
        </p:spPr>
        <p:txBody>
          <a:bodyPr wrap="square" rtlCol="0">
            <a:spAutoFit/>
          </a:bodyPr>
          <a:lstStyle/>
          <a:p>
            <a:r>
              <a:rPr lang="en-US" dirty="0"/>
              <a:t>Source: </a:t>
            </a:r>
            <a:r>
              <a:rPr lang="en-GB" dirty="0"/>
              <a:t>CSBI (2015)</a:t>
            </a:r>
            <a:endParaRPr lang="en-US" dirty="0"/>
          </a:p>
        </p:txBody>
      </p:sp>
    </p:spTree>
    <p:extLst>
      <p:ext uri="{BB962C8B-B14F-4D97-AF65-F5344CB8AC3E}">
        <p14:creationId xmlns:p14="http://schemas.microsoft.com/office/powerpoint/2010/main" val="68100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Need to maximize socioeconomic and environmental benefits</a:t>
            </a:r>
            <a:endParaRPr lang="en-GB" sz="2800" b="1" dirty="0">
              <a:solidFill>
                <a:schemeClr val="bg1"/>
              </a:solidFill>
            </a:endParaRPr>
          </a:p>
        </p:txBody>
      </p:sp>
      <p:sp>
        <p:nvSpPr>
          <p:cNvPr id="2" name="Rectangle 1"/>
          <p:cNvSpPr/>
          <p:nvPr/>
        </p:nvSpPr>
        <p:spPr>
          <a:xfrm>
            <a:off x="275798" y="1319207"/>
            <a:ext cx="5159299" cy="4893647"/>
          </a:xfrm>
          <a:prstGeom prst="rect">
            <a:avLst/>
          </a:prstGeom>
        </p:spPr>
        <p:txBody>
          <a:bodyPr wrap="square">
            <a:spAutoFit/>
          </a:bodyPr>
          <a:lstStyle/>
          <a:p>
            <a:r>
              <a:rPr lang="en-GB" sz="2400" dirty="0"/>
              <a:t>Correa et al. (2019, p. 250)</a:t>
            </a:r>
            <a:r>
              <a:rPr lang="en-US" sz="2400" dirty="0"/>
              <a:t> argue that:</a:t>
            </a:r>
          </a:p>
          <a:p>
            <a:endParaRPr lang="en-US" sz="2400" dirty="0"/>
          </a:p>
          <a:p>
            <a:r>
              <a:rPr lang="en-GB" sz="2400" dirty="0"/>
              <a:t>“A sustainable biofuel production should maximize socioeconomic and environmental benefits.”</a:t>
            </a:r>
          </a:p>
          <a:p>
            <a:endParaRPr lang="en-GB" sz="2400" dirty="0"/>
          </a:p>
          <a:p>
            <a:r>
              <a:rPr lang="en-GB" sz="2400" dirty="0"/>
              <a:t>“The identification and implementation of sustainable biofuel production alternatives should be based on rigorous assessments that integrate socioeconomic and environmental objectives at local, regional, and global scales.”</a:t>
            </a:r>
          </a:p>
        </p:txBody>
      </p:sp>
      <p:pic>
        <p:nvPicPr>
          <p:cNvPr id="9" name="Picture 8"/>
          <p:cNvPicPr/>
          <p:nvPr/>
        </p:nvPicPr>
        <p:blipFill>
          <a:blip r:embed="rId4">
            <a:extLst>
              <a:ext uri="{28A0092B-C50C-407E-A947-70E740481C1C}">
                <a14:useLocalDpi xmlns:a14="http://schemas.microsoft.com/office/drawing/2010/main"/>
              </a:ext>
            </a:extLst>
          </a:blip>
          <a:srcRect/>
          <a:stretch>
            <a:fillRect/>
          </a:stretch>
        </p:blipFill>
        <p:spPr bwMode="auto">
          <a:xfrm>
            <a:off x="5435097" y="1319207"/>
            <a:ext cx="6609421" cy="3321050"/>
          </a:xfrm>
          <a:prstGeom prst="rect">
            <a:avLst/>
          </a:prstGeom>
          <a:noFill/>
          <a:ln>
            <a:noFill/>
          </a:ln>
        </p:spPr>
      </p:pic>
      <p:sp>
        <p:nvSpPr>
          <p:cNvPr id="3" name="TextBox 2"/>
          <p:cNvSpPr txBox="1"/>
          <p:nvPr/>
        </p:nvSpPr>
        <p:spPr>
          <a:xfrm>
            <a:off x="5620215" y="4752009"/>
            <a:ext cx="3553719" cy="369332"/>
          </a:xfrm>
          <a:prstGeom prst="rect">
            <a:avLst/>
          </a:prstGeom>
          <a:noFill/>
        </p:spPr>
        <p:txBody>
          <a:bodyPr wrap="square" rtlCol="0">
            <a:spAutoFit/>
          </a:bodyPr>
          <a:lstStyle/>
          <a:p>
            <a:r>
              <a:rPr lang="en-US" dirty="0"/>
              <a:t>Source: </a:t>
            </a:r>
            <a:r>
              <a:rPr lang="en-GB" dirty="0"/>
              <a:t>Correa et al. (2019)</a:t>
            </a:r>
            <a:r>
              <a:rPr lang="en-US" dirty="0"/>
              <a:t> </a:t>
            </a:r>
          </a:p>
        </p:txBody>
      </p:sp>
    </p:spTree>
    <p:extLst>
      <p:ext uri="{BB962C8B-B14F-4D97-AF65-F5344CB8AC3E}">
        <p14:creationId xmlns:p14="http://schemas.microsoft.com/office/powerpoint/2010/main" val="180401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523220"/>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Example: The impacts of biofuels</a:t>
            </a:r>
            <a:endParaRPr lang="en-GB" sz="2800" b="1" dirty="0">
              <a:solidFill>
                <a:schemeClr val="bg1"/>
              </a:solidFill>
            </a:endParaRPr>
          </a:p>
        </p:txBody>
      </p:sp>
      <p:sp>
        <p:nvSpPr>
          <p:cNvPr id="5" name="Rectangle 4"/>
          <p:cNvSpPr/>
          <p:nvPr/>
        </p:nvSpPr>
        <p:spPr>
          <a:xfrm>
            <a:off x="244862" y="1076411"/>
            <a:ext cx="5911007" cy="4893647"/>
          </a:xfrm>
          <a:prstGeom prst="rect">
            <a:avLst/>
          </a:prstGeom>
        </p:spPr>
        <p:txBody>
          <a:bodyPr wrap="square">
            <a:spAutoFit/>
          </a:bodyPr>
          <a:lstStyle/>
          <a:p>
            <a:pPr>
              <a:spcAft>
                <a:spcPts val="0"/>
              </a:spcAft>
            </a:pPr>
            <a:r>
              <a:rPr lang="en-GB" sz="2400" b="1" dirty="0" err="1">
                <a:solidFill>
                  <a:schemeClr val="accent1">
                    <a:lumMod val="75000"/>
                  </a:schemeClr>
                </a:solidFill>
                <a:latin typeface="Calibri Light" charset="0"/>
                <a:ea typeface="Times New Roman" charset="0"/>
                <a:cs typeface="Times New Roman" charset="0"/>
              </a:rPr>
              <a:t>Immerzeel</a:t>
            </a:r>
            <a:r>
              <a:rPr lang="en-GB" sz="2400" b="1" dirty="0">
                <a:solidFill>
                  <a:schemeClr val="accent1">
                    <a:lumMod val="75000"/>
                  </a:schemeClr>
                </a:solidFill>
                <a:latin typeface="Calibri Light" charset="0"/>
                <a:ea typeface="Times New Roman" charset="0"/>
                <a:cs typeface="Times New Roman" charset="0"/>
              </a:rPr>
              <a:t> et al. (2014), provide a detailed review on biodiversity impacts of bioenergy crop production. The authors point out:</a:t>
            </a:r>
          </a:p>
          <a:p>
            <a:pPr>
              <a:spcAft>
                <a:spcPts val="0"/>
              </a:spcAft>
            </a:pPr>
            <a:r>
              <a:rPr lang="en-GB" sz="2400" b="1" dirty="0">
                <a:solidFill>
                  <a:schemeClr val="accent1">
                    <a:lumMod val="75000"/>
                  </a:schemeClr>
                </a:solidFill>
                <a:latin typeface="Calibri Light" charset="0"/>
                <a:ea typeface="Times New Roman" charset="0"/>
                <a:cs typeface="Times New Roman" charset="0"/>
              </a:rPr>
              <a:t> </a:t>
            </a:r>
          </a:p>
          <a:p>
            <a:pPr marL="285750" indent="-285750">
              <a:spcAft>
                <a:spcPts val="0"/>
              </a:spcAft>
              <a:buFont typeface="Arial" charset="0"/>
              <a:buChar char="•"/>
            </a:pPr>
            <a:r>
              <a:rPr lang="en-GB" sz="2400" b="1" dirty="0">
                <a:solidFill>
                  <a:schemeClr val="accent1">
                    <a:lumMod val="75000"/>
                  </a:schemeClr>
                </a:solidFill>
                <a:latin typeface="Calibri Light" charset="0"/>
                <a:ea typeface="Times New Roman" charset="0"/>
                <a:cs typeface="Times New Roman" charset="0"/>
              </a:rPr>
              <a:t>importance of the initial land use - majority of negative impacts refer to the conversion of natural vegetation to first generation biofuel crops.</a:t>
            </a:r>
          </a:p>
          <a:p>
            <a:pPr marL="285750" indent="-285750">
              <a:spcAft>
                <a:spcPts val="0"/>
              </a:spcAft>
              <a:buFont typeface="Arial" charset="0"/>
              <a:buChar char="•"/>
            </a:pPr>
            <a:r>
              <a:rPr lang="en-GB" sz="2400" b="1" dirty="0">
                <a:solidFill>
                  <a:schemeClr val="accent1">
                    <a:lumMod val="75000"/>
                  </a:schemeClr>
                </a:solidFill>
                <a:latin typeface="Calibri Light" charset="0"/>
                <a:ea typeface="Times New Roman" charset="0"/>
                <a:cs typeface="Times New Roman" charset="0"/>
              </a:rPr>
              <a:t>crops have different impacts </a:t>
            </a:r>
            <a:r>
              <a:rPr lang="mr-IN" sz="2400" b="1" dirty="0">
                <a:solidFill>
                  <a:schemeClr val="accent1">
                    <a:lumMod val="75000"/>
                  </a:schemeClr>
                </a:solidFill>
                <a:latin typeface="Calibri Light" charset="0"/>
                <a:ea typeface="Times New Roman" charset="0"/>
                <a:cs typeface="Times New Roman" charset="0"/>
              </a:rPr>
              <a:t>–</a:t>
            </a:r>
            <a:r>
              <a:rPr lang="en-GB" sz="2400" b="1" dirty="0">
                <a:solidFill>
                  <a:schemeClr val="accent1">
                    <a:lumMod val="75000"/>
                  </a:schemeClr>
                </a:solidFill>
                <a:latin typeface="Calibri Light" charset="0"/>
                <a:ea typeface="Times New Roman" charset="0"/>
                <a:cs typeface="Times New Roman" charset="0"/>
              </a:rPr>
              <a:t> depends if </a:t>
            </a:r>
            <a:r>
              <a:rPr lang="en-GB" sz="2400" dirty="0">
                <a:solidFill>
                  <a:schemeClr val="accent1">
                    <a:lumMod val="75000"/>
                  </a:schemeClr>
                </a:solidFill>
              </a:rPr>
              <a:t>1st, 2nd and 3rd generation biofuels </a:t>
            </a:r>
            <a:endParaRPr lang="en-GB" sz="2400" b="1" dirty="0">
              <a:solidFill>
                <a:schemeClr val="accent1">
                  <a:lumMod val="75000"/>
                </a:schemeClr>
              </a:solidFill>
              <a:latin typeface="Calibri Light" charset="0"/>
              <a:ea typeface="Times New Roman" charset="0"/>
              <a:cs typeface="Times New Roman" charset="0"/>
            </a:endParaRPr>
          </a:p>
          <a:p>
            <a:pPr marL="285750" indent="-285750">
              <a:spcAft>
                <a:spcPts val="0"/>
              </a:spcAft>
              <a:buFont typeface="Arial" charset="0"/>
              <a:buChar char="•"/>
            </a:pPr>
            <a:r>
              <a:rPr lang="en-GB" sz="2400" b="1" dirty="0">
                <a:solidFill>
                  <a:schemeClr val="accent1">
                    <a:lumMod val="75000"/>
                  </a:schemeClr>
                </a:solidFill>
                <a:latin typeface="Calibri Light" charset="0"/>
                <a:ea typeface="Times New Roman" charset="0"/>
                <a:cs typeface="Times New Roman" charset="0"/>
              </a:rPr>
              <a:t>biodiversity impacts include habitat change, fragmentation, pollution, invasive species and climate change effects (see Figure)</a:t>
            </a:r>
            <a:endParaRPr lang="en-GB" sz="2400" dirty="0">
              <a:solidFill>
                <a:schemeClr val="accent1">
                  <a:lumMod val="75000"/>
                </a:schemeClr>
              </a:solidFill>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09269" y="890657"/>
            <a:ext cx="5671196" cy="4913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8309" y="5861623"/>
            <a:ext cx="6513690" cy="1002071"/>
          </a:xfrm>
          <a:prstGeom prst="rect">
            <a:avLst/>
          </a:prstGeom>
        </p:spPr>
      </p:pic>
      <p:sp>
        <p:nvSpPr>
          <p:cNvPr id="6" name="TextBox 5"/>
          <p:cNvSpPr txBox="1"/>
          <p:nvPr/>
        </p:nvSpPr>
        <p:spPr>
          <a:xfrm>
            <a:off x="10719905" y="6214546"/>
            <a:ext cx="1260560" cy="584775"/>
          </a:xfrm>
          <a:prstGeom prst="rect">
            <a:avLst/>
          </a:prstGeom>
          <a:solidFill>
            <a:schemeClr val="bg1"/>
          </a:solidFill>
        </p:spPr>
        <p:txBody>
          <a:bodyPr wrap="square" rtlCol="0">
            <a:spAutoFit/>
          </a:bodyPr>
          <a:lstStyle/>
          <a:p>
            <a:r>
              <a:rPr lang="en-GB" sz="1600" b="1" dirty="0">
                <a:solidFill>
                  <a:schemeClr val="accent1">
                    <a:lumMod val="75000"/>
                  </a:schemeClr>
                </a:solidFill>
                <a:latin typeface="Calibri Light" charset="0"/>
                <a:ea typeface="Times New Roman" charset="0"/>
                <a:cs typeface="Times New Roman" charset="0"/>
              </a:rPr>
              <a:t>(</a:t>
            </a:r>
            <a:r>
              <a:rPr lang="en-GB" sz="1600" b="1" dirty="0" err="1">
                <a:solidFill>
                  <a:schemeClr val="accent1">
                    <a:lumMod val="75000"/>
                  </a:schemeClr>
                </a:solidFill>
                <a:latin typeface="Calibri Light" charset="0"/>
                <a:ea typeface="Times New Roman" charset="0"/>
                <a:cs typeface="Times New Roman" charset="0"/>
              </a:rPr>
              <a:t>Immerzeel</a:t>
            </a:r>
            <a:r>
              <a:rPr lang="en-GB" sz="1600" b="1" dirty="0">
                <a:solidFill>
                  <a:schemeClr val="accent1">
                    <a:lumMod val="75000"/>
                  </a:schemeClr>
                </a:solidFill>
                <a:latin typeface="Calibri Light" charset="0"/>
                <a:ea typeface="Times New Roman" charset="0"/>
                <a:cs typeface="Times New Roman" charset="0"/>
              </a:rPr>
              <a:t> et al., 2014)</a:t>
            </a:r>
            <a:endParaRPr lang="en-US" sz="1600" dirty="0"/>
          </a:p>
        </p:txBody>
      </p:sp>
    </p:spTree>
    <p:extLst>
      <p:ext uri="{BB962C8B-B14F-4D97-AF65-F5344CB8AC3E}">
        <p14:creationId xmlns:p14="http://schemas.microsoft.com/office/powerpoint/2010/main" val="179661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5891693" cy="954107"/>
          </a:xfrm>
          <a:prstGeom prst="rect">
            <a:avLst/>
          </a:prstGeom>
          <a:noFill/>
        </p:spPr>
        <p:txBody>
          <a:bodyPr wrap="square" rtlCol="0">
            <a:spAutoFit/>
          </a:bodyPr>
          <a:lstStyle/>
          <a:p>
            <a:pPr algn="r"/>
            <a:r>
              <a:rPr lang="en-GB" sz="2800" b="1" spc="100">
                <a:solidFill>
                  <a:schemeClr val="bg1"/>
                </a:solidFill>
                <a:ea typeface="Roboto" panose="02000000000000000000" pitchFamily="2" charset="0"/>
                <a:cs typeface="Arial" panose="020B0604020202020204" pitchFamily="34" charset="0"/>
              </a:rPr>
              <a:t>1st, 2nd and 3rd generation biofuels</a:t>
            </a:r>
            <a:endParaRPr lang="en-GB" sz="2800" b="1" dirty="0">
              <a:solidFill>
                <a:schemeClr val="bg1"/>
              </a:solidFill>
            </a:endParaRPr>
          </a:p>
        </p:txBody>
      </p:sp>
      <p:sp>
        <p:nvSpPr>
          <p:cNvPr id="5" name="Rectangle 4"/>
          <p:cNvSpPr/>
          <p:nvPr/>
        </p:nvSpPr>
        <p:spPr>
          <a:xfrm>
            <a:off x="159569" y="1073337"/>
            <a:ext cx="7210892" cy="5632311"/>
          </a:xfrm>
          <a:prstGeom prst="rect">
            <a:avLst/>
          </a:prstGeom>
        </p:spPr>
        <p:txBody>
          <a:bodyPr wrap="square">
            <a:spAutoFit/>
          </a:bodyPr>
          <a:lstStyle/>
          <a:p>
            <a:pPr>
              <a:spcAft>
                <a:spcPts val="0"/>
              </a:spcAft>
            </a:pPr>
            <a:r>
              <a:rPr lang="en-GB" sz="2400" dirty="0"/>
              <a:t>Three types of biofuels (</a:t>
            </a:r>
            <a:r>
              <a:rPr lang="en-GB" sz="2400" dirty="0" err="1"/>
              <a:t>Oregan</a:t>
            </a:r>
            <a:r>
              <a:rPr lang="en-GB" sz="2400" dirty="0"/>
              <a:t> State University, </a:t>
            </a:r>
            <a:r>
              <a:rPr lang="en-GB" sz="2400" dirty="0" err="1"/>
              <a:t>n.d.</a:t>
            </a:r>
            <a:r>
              <a:rPr lang="en-GB" sz="2400" dirty="0"/>
              <a:t>):</a:t>
            </a:r>
          </a:p>
          <a:p>
            <a:pPr>
              <a:spcAft>
                <a:spcPts val="0"/>
              </a:spcAft>
            </a:pPr>
            <a:endParaRPr lang="en-GB" sz="2400" dirty="0"/>
          </a:p>
          <a:p>
            <a:pPr marL="457200" indent="-457200">
              <a:spcAft>
                <a:spcPts val="0"/>
              </a:spcAft>
              <a:buFont typeface="+mj-lt"/>
              <a:buAutoNum type="arabicPeriod"/>
            </a:pPr>
            <a:r>
              <a:rPr lang="en-GB" sz="2400" dirty="0">
                <a:solidFill>
                  <a:srgbClr val="C00000"/>
                </a:solidFill>
              </a:rPr>
              <a:t>1st generation biofuels </a:t>
            </a:r>
            <a:r>
              <a:rPr lang="en-GB" sz="2400" dirty="0"/>
              <a:t>(e.g. rape oil, sunflower oil, beet sugarcane, corn, potatoes) - main drawback: come from biomass that is also a food source. </a:t>
            </a:r>
          </a:p>
          <a:p>
            <a:pPr marL="457200" indent="-457200">
              <a:spcAft>
                <a:spcPts val="0"/>
              </a:spcAft>
              <a:buFont typeface="+mj-lt"/>
              <a:buAutoNum type="arabicPeriod"/>
            </a:pPr>
            <a:r>
              <a:rPr lang="en-GB" sz="2400" dirty="0">
                <a:solidFill>
                  <a:srgbClr val="C00000"/>
                </a:solidFill>
              </a:rPr>
              <a:t>2nd generation biofuels</a:t>
            </a:r>
            <a:r>
              <a:rPr lang="en-GB" sz="2400" dirty="0"/>
              <a:t> (e.g. agricultural and forest residues) come from non-food biomass, but still compete with food production for land use. </a:t>
            </a:r>
          </a:p>
          <a:p>
            <a:pPr marL="457200" indent="-457200">
              <a:spcAft>
                <a:spcPts val="0"/>
              </a:spcAft>
              <a:buFont typeface="+mj-lt"/>
              <a:buAutoNum type="arabicPeriod"/>
            </a:pPr>
            <a:r>
              <a:rPr lang="en-GB" sz="2400" dirty="0">
                <a:solidFill>
                  <a:srgbClr val="C00000"/>
                </a:solidFill>
              </a:rPr>
              <a:t>3rd generation biofuels </a:t>
            </a:r>
            <a:r>
              <a:rPr lang="en-GB" sz="2400" dirty="0"/>
              <a:t>(e.g. engineered crops such as algae) present the best possibility for alternative fuel because they don’t compete with food. Algae can grow in areas unsuitable for 1st and 2nd generation crops, which would relieve stress on water and arable land used. Plus it can be grown using sewage, wastewater, and saltwater. </a:t>
            </a:r>
          </a:p>
        </p:txBody>
      </p:sp>
      <p:pic>
        <p:nvPicPr>
          <p:cNvPr id="7" name="Picture 6" descr="../../../../Desktop/Screen%20Shot%202020-07-19%20at%2009.27.34"/>
          <p:cNvPicPr/>
          <p:nvPr/>
        </p:nvPicPr>
        <p:blipFill>
          <a:blip r:embed="rId4">
            <a:extLst>
              <a:ext uri="{28A0092B-C50C-407E-A947-70E740481C1C}">
                <a14:useLocalDpi xmlns:a14="http://schemas.microsoft.com/office/drawing/2010/main"/>
              </a:ext>
            </a:extLst>
          </a:blip>
          <a:srcRect/>
          <a:stretch>
            <a:fillRect/>
          </a:stretch>
        </p:blipFill>
        <p:spPr bwMode="auto">
          <a:xfrm>
            <a:off x="7392115" y="1030556"/>
            <a:ext cx="4735396" cy="3152852"/>
          </a:xfrm>
          <a:prstGeom prst="rect">
            <a:avLst/>
          </a:prstGeom>
          <a:noFill/>
          <a:ln>
            <a:noFill/>
          </a:ln>
        </p:spPr>
      </p:pic>
      <p:sp>
        <p:nvSpPr>
          <p:cNvPr id="2" name="Rectangle 1"/>
          <p:cNvSpPr/>
          <p:nvPr/>
        </p:nvSpPr>
        <p:spPr>
          <a:xfrm>
            <a:off x="7392115" y="4312547"/>
            <a:ext cx="4735396" cy="2308324"/>
          </a:xfrm>
          <a:prstGeom prst="rect">
            <a:avLst/>
          </a:prstGeom>
        </p:spPr>
        <p:txBody>
          <a:bodyPr wrap="square">
            <a:spAutoFit/>
          </a:bodyPr>
          <a:lstStyle/>
          <a:p>
            <a:pPr>
              <a:spcAft>
                <a:spcPts val="0"/>
              </a:spcAft>
            </a:pPr>
            <a:r>
              <a:rPr lang="en-GB" dirty="0">
                <a:solidFill>
                  <a:srgbClr val="0054A6"/>
                </a:solidFill>
                <a:latin typeface="Lucida Grande" charset="0"/>
                <a:ea typeface="Times New Roman" charset="0"/>
              </a:rPr>
              <a:t>Algae Energy Farm in Australia </a:t>
            </a:r>
          </a:p>
          <a:p>
            <a:pPr>
              <a:spcAft>
                <a:spcPts val="0"/>
              </a:spcAft>
            </a:pPr>
            <a:r>
              <a:rPr lang="en-GB" dirty="0">
                <a:solidFill>
                  <a:srgbClr val="0054A6"/>
                </a:solidFill>
                <a:latin typeface="Lucida Grande" charset="0"/>
                <a:ea typeface="Times New Roman" charset="0"/>
              </a:rPr>
              <a:t>(Algae </a:t>
            </a:r>
            <a:r>
              <a:rPr lang="en-GB" dirty="0" err="1">
                <a:solidFill>
                  <a:srgbClr val="0054A6"/>
                </a:solidFill>
                <a:latin typeface="Lucida Grande" charset="0"/>
                <a:ea typeface="Times New Roman" charset="0"/>
              </a:rPr>
              <a:t>Biotechnolog</a:t>
            </a:r>
            <a:r>
              <a:rPr lang="en-GB" dirty="0">
                <a:solidFill>
                  <a:srgbClr val="0054A6"/>
                </a:solidFill>
                <a:latin typeface="Lucida Grande" charset="0"/>
                <a:ea typeface="Times New Roman" charset="0"/>
              </a:rPr>
              <a:t> Laboratory, University of Queensland, Australia). </a:t>
            </a:r>
          </a:p>
          <a:p>
            <a:pPr>
              <a:spcAft>
                <a:spcPts val="0"/>
              </a:spcAft>
            </a:pPr>
            <a:endParaRPr lang="en-GB" dirty="0">
              <a:solidFill>
                <a:srgbClr val="0054A6"/>
              </a:solidFill>
              <a:latin typeface="Lucida Grande" charset="0"/>
              <a:ea typeface="Times New Roman" charset="0"/>
            </a:endParaRPr>
          </a:p>
          <a:p>
            <a:pPr>
              <a:spcAft>
                <a:spcPts val="0"/>
              </a:spcAft>
            </a:pPr>
            <a:r>
              <a:rPr lang="en-GB" dirty="0">
                <a:solidFill>
                  <a:srgbClr val="0054A6"/>
                </a:solidFill>
                <a:latin typeface="Lucida Grande" charset="0"/>
                <a:ea typeface="Times New Roman" charset="0"/>
              </a:rPr>
              <a:t>Cultivation on open ponds (a) following initial growth in sealed bags (b). </a:t>
            </a:r>
          </a:p>
          <a:p>
            <a:pPr>
              <a:spcAft>
                <a:spcPts val="0"/>
              </a:spcAft>
            </a:pPr>
            <a:endParaRPr lang="en-GB" dirty="0">
              <a:solidFill>
                <a:srgbClr val="0054A6"/>
              </a:solidFill>
              <a:latin typeface="Lucida Grande" charset="0"/>
              <a:ea typeface="Times New Roman" charset="0"/>
            </a:endParaRPr>
          </a:p>
          <a:p>
            <a:pPr>
              <a:spcAft>
                <a:spcPts val="0"/>
              </a:spcAft>
            </a:pPr>
            <a:r>
              <a:rPr lang="en-GB" dirty="0">
                <a:solidFill>
                  <a:srgbClr val="0054A6"/>
                </a:solidFill>
                <a:latin typeface="Lucida Grande" charset="0"/>
                <a:ea typeface="Times New Roman" charset="0"/>
              </a:rPr>
              <a:t>Source: Correa, et al. (2019)</a:t>
            </a:r>
            <a:endParaRPr lang="en-GB" sz="2800" dirty="0">
              <a:effectLst/>
              <a:latin typeface="Times New Roman" charset="0"/>
              <a:ea typeface="Calibri" charset="0"/>
            </a:endParaRPr>
          </a:p>
        </p:txBody>
      </p:sp>
    </p:spTree>
    <p:extLst>
      <p:ext uri="{BB962C8B-B14F-4D97-AF65-F5344CB8AC3E}">
        <p14:creationId xmlns:p14="http://schemas.microsoft.com/office/powerpoint/2010/main" val="1775053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Rectangle 4"/>
          <p:cNvSpPr/>
          <p:nvPr/>
        </p:nvSpPr>
        <p:spPr>
          <a:xfrm>
            <a:off x="1044893" y="5648261"/>
            <a:ext cx="10221951" cy="461665"/>
          </a:xfrm>
          <a:prstGeom prst="rect">
            <a:avLst/>
          </a:prstGeom>
        </p:spPr>
        <p:txBody>
          <a:bodyPr wrap="square">
            <a:spAutoFit/>
          </a:bodyPr>
          <a:lstStyle/>
          <a:p>
            <a:r>
              <a:rPr lang="en-GB" sz="2400" dirty="0">
                <a:solidFill>
                  <a:srgbClr val="3D8400"/>
                </a:solidFill>
                <a:latin typeface="Arial" charset="0"/>
                <a:ea typeface="Times New Roman" charset="0"/>
                <a:hlinkClick r:id="rId4"/>
              </a:rPr>
              <a:t>http://www.allthings.bio/quiz/are-you-ready-for-the-bioeconomy/ </a:t>
            </a:r>
            <a:endParaRPr lang="en-US" sz="2400" dirty="0"/>
          </a:p>
        </p:txBody>
      </p:sp>
      <p:sp>
        <p:nvSpPr>
          <p:cNvPr id="10"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Textfeld 1">
            <a:extLst>
              <a:ext uri="{FF2B5EF4-FFF2-40B4-BE49-F238E27FC236}">
                <a16:creationId xmlns:a16="http://schemas.microsoft.com/office/drawing/2014/main" id="{916C075C-E486-8B40-A758-F39602688645}"/>
              </a:ext>
            </a:extLst>
          </p:cNvPr>
          <p:cNvSpPr txBox="1"/>
          <p:nvPr/>
        </p:nvSpPr>
        <p:spPr>
          <a:xfrm>
            <a:off x="6155869" y="174791"/>
            <a:ext cx="585651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Bioeconomy Quiz</a:t>
            </a: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4893" y="1397000"/>
            <a:ext cx="9398929" cy="4127205"/>
          </a:xfrm>
          <a:prstGeom prst="rect">
            <a:avLst/>
          </a:prstGeom>
        </p:spPr>
      </p:pic>
    </p:spTree>
    <p:extLst>
      <p:ext uri="{BB962C8B-B14F-4D97-AF65-F5344CB8AC3E}">
        <p14:creationId xmlns:p14="http://schemas.microsoft.com/office/powerpoint/2010/main" val="1599850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167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8" y="176122"/>
            <a:ext cx="5046652" cy="584775"/>
          </a:xfrm>
          <a:prstGeom prst="rect">
            <a:avLst/>
          </a:prstGeom>
          <a:noFill/>
        </p:spPr>
        <p:txBody>
          <a:bodyPr wrap="square" rtlCol="0">
            <a:spAutoFit/>
          </a:bodyPr>
          <a:lstStyle/>
          <a:p>
            <a:pPr algn="r"/>
            <a:r>
              <a:rPr lang="en-GB" sz="32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the bioeconomy?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192571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75958110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What is Bioeconomy?</a:t>
            </a:r>
          </a:p>
        </p:txBody>
      </p:sp>
      <p:sp>
        <p:nvSpPr>
          <p:cNvPr id="2" name="Textfeld 1">
            <a:extLst>
              <a:ext uri="{FF2B5EF4-FFF2-40B4-BE49-F238E27FC236}">
                <a16:creationId xmlns:a16="http://schemas.microsoft.com/office/drawing/2014/main" id="{916C075C-E486-8B40-A758-F39602688645}"/>
              </a:ext>
            </a:extLst>
          </p:cNvPr>
          <p:cNvSpPr txBox="1"/>
          <p:nvPr/>
        </p:nvSpPr>
        <p:spPr>
          <a:xfrm>
            <a:off x="6551992" y="137689"/>
            <a:ext cx="5446718"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the bioeconomy?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20"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5"/>
          <a:stretch>
            <a:fillRect/>
          </a:stretch>
        </p:blipFill>
        <p:spPr>
          <a:xfrm>
            <a:off x="3053443" y="2056811"/>
            <a:ext cx="6221908" cy="3499823"/>
          </a:xfrm>
          <a:prstGeom prst="rect">
            <a:avLst/>
          </a:prstGeom>
        </p:spPr>
      </p:pic>
      <p:sp>
        <p:nvSpPr>
          <p:cNvPr id="6" name="Rectangle 5"/>
          <p:cNvSpPr/>
          <p:nvPr/>
        </p:nvSpPr>
        <p:spPr>
          <a:xfrm>
            <a:off x="1185752" y="5849870"/>
            <a:ext cx="9842268" cy="646331"/>
          </a:xfrm>
          <a:prstGeom prst="rect">
            <a:avLst/>
          </a:prstGeom>
        </p:spPr>
        <p:txBody>
          <a:bodyPr wrap="square">
            <a:spAutoFit/>
          </a:bodyPr>
          <a:lstStyle/>
          <a:p>
            <a:pPr lvl="0" defTabSz="914400">
              <a:defRPr/>
            </a:pPr>
            <a:r>
              <a:rPr lang="en-US" b="1" dirty="0"/>
              <a:t>Video (2 minutes and 9 seconds):</a:t>
            </a:r>
            <a:r>
              <a:rPr lang="en-US" dirty="0"/>
              <a:t> </a:t>
            </a:r>
            <a:r>
              <a:rPr lang="en-US" dirty="0">
                <a:hlinkClick r:id="rId6"/>
              </a:rPr>
              <a:t>https://www.youtube.com/watch?v=RfRN_hHeIKk</a:t>
            </a:r>
            <a:endParaRPr lang="en-US" dirty="0"/>
          </a:p>
          <a:p>
            <a:pPr defTabSz="914400">
              <a:defRPr/>
            </a:pPr>
            <a:r>
              <a:rPr lang="en-GB" b="1" dirty="0"/>
              <a:t>Languages for sub-titles for video include:</a:t>
            </a:r>
            <a:r>
              <a:rPr lang="en-GB" dirty="0"/>
              <a:t> Bulgarian, Latvian, Macedonian, Polish and Romanian</a:t>
            </a:r>
          </a:p>
        </p:txBody>
      </p:sp>
    </p:spTree>
    <p:extLst>
      <p:ext uri="{BB962C8B-B14F-4D97-AF65-F5344CB8AC3E}">
        <p14:creationId xmlns:p14="http://schemas.microsoft.com/office/powerpoint/2010/main" val="12729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6106887" y="174791"/>
            <a:ext cx="5807068"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biomass?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7" name="Rectangle 6"/>
          <p:cNvSpPr/>
          <p:nvPr/>
        </p:nvSpPr>
        <p:spPr>
          <a:xfrm>
            <a:off x="344641" y="1265613"/>
            <a:ext cx="7679474" cy="400110"/>
          </a:xfrm>
          <a:prstGeom prst="rect">
            <a:avLst/>
          </a:prstGeom>
        </p:spPr>
        <p:txBody>
          <a:bodyPr wrap="square">
            <a:spAutoFit/>
          </a:bodyPr>
          <a:lstStyle/>
          <a:p>
            <a:r>
              <a:rPr lang="en-US" sz="2000" b="1" dirty="0">
                <a:solidFill>
                  <a:srgbClr val="C00000"/>
                </a:solidFill>
                <a:latin typeface="Arial" charset="0"/>
              </a:rPr>
              <a:t>Biomass is the physical basis of the bioeconomy. </a:t>
            </a:r>
            <a:endParaRPr lang="en-US" sz="2000" b="1" dirty="0">
              <a:solidFill>
                <a:srgbClr val="C00000"/>
              </a:solidFill>
            </a:endParaRPr>
          </a:p>
        </p:txBody>
      </p:sp>
      <p:sp>
        <p:nvSpPr>
          <p:cNvPr id="3" name="Rectangle 2"/>
          <p:cNvSpPr/>
          <p:nvPr/>
        </p:nvSpPr>
        <p:spPr>
          <a:xfrm>
            <a:off x="344641" y="1888644"/>
            <a:ext cx="5520899" cy="3416320"/>
          </a:xfrm>
          <a:prstGeom prst="rect">
            <a:avLst/>
          </a:prstGeom>
        </p:spPr>
        <p:txBody>
          <a:bodyPr wrap="square">
            <a:spAutoFit/>
          </a:bodyPr>
          <a:lstStyle/>
          <a:p>
            <a:r>
              <a:rPr lang="en-US" dirty="0">
                <a:solidFill>
                  <a:srgbClr val="000000"/>
                </a:solidFill>
                <a:latin typeface="Arial" charset="0"/>
              </a:rPr>
              <a:t>Biomass is "the biodegradable fraction of products, waste and residues from biological origin from agriculture (including vegetal and animal substances), forestry and related industries including fisheries and aquaculture, as well as the biodegradable fraction of industrial and municipal waste” (EC 2019)</a:t>
            </a:r>
          </a:p>
          <a:p>
            <a:endParaRPr lang="en-US" dirty="0">
              <a:solidFill>
                <a:srgbClr val="000000"/>
              </a:solidFill>
              <a:latin typeface="Arial" charset="0"/>
            </a:endParaRPr>
          </a:p>
          <a:p>
            <a:r>
              <a:rPr lang="en-US" dirty="0">
                <a:solidFill>
                  <a:srgbClr val="000000"/>
                </a:solidFill>
                <a:latin typeface="Arial" charset="0"/>
              </a:rPr>
              <a:t>Measuring biomass availability is important because it is limited, which can potentially lead to competition for biomass between different biomass-using sectors.</a:t>
            </a:r>
            <a:endParaRPr lang="en-US" b="0" i="0" u="none" strike="noStrike" dirty="0">
              <a:solidFill>
                <a:srgbClr val="000000"/>
              </a:solidFill>
              <a:effectLst/>
              <a:latin typeface="Arial" charset="0"/>
            </a:endParaRPr>
          </a:p>
        </p:txBody>
      </p:sp>
      <p:sp>
        <p:nvSpPr>
          <p:cNvPr id="6" name="Rectangle 5"/>
          <p:cNvSpPr/>
          <p:nvPr/>
        </p:nvSpPr>
        <p:spPr>
          <a:xfrm>
            <a:off x="344641" y="5438821"/>
            <a:ext cx="7840353" cy="369332"/>
          </a:xfrm>
          <a:prstGeom prst="rect">
            <a:avLst/>
          </a:prstGeom>
        </p:spPr>
        <p:txBody>
          <a:bodyPr wrap="square">
            <a:spAutoFit/>
          </a:bodyPr>
          <a:lstStyle/>
          <a:p>
            <a:r>
              <a:rPr lang="en-US" b="1">
                <a:solidFill>
                  <a:srgbClr val="C00000"/>
                </a:solidFill>
                <a:latin typeface="Arial" charset="0"/>
              </a:rPr>
              <a:t>Knowledge on biomass production, availability and use is key.</a:t>
            </a: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6886" y="2342943"/>
            <a:ext cx="5905500" cy="2019300"/>
          </a:xfrm>
          <a:prstGeom prst="rect">
            <a:avLst/>
          </a:prstGeom>
        </p:spPr>
      </p:pic>
    </p:spTree>
    <p:extLst>
      <p:ext uri="{BB962C8B-B14F-4D97-AF65-F5344CB8AC3E}">
        <p14:creationId xmlns:p14="http://schemas.microsoft.com/office/powerpoint/2010/main" val="174068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51526" y="112763"/>
            <a:ext cx="6195835"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Bioeconomy around the world</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9" name="Content Placeholder 5">
            <a:extLst>
              <a:ext uri="{FF2B5EF4-FFF2-40B4-BE49-F238E27FC236}">
                <a16:creationId xmlns:a16="http://schemas.microsoft.com/office/drawing/2014/main" id="{FF30BE79-24B1-4ABE-8744-06CEC22F24D5}"/>
              </a:ext>
            </a:extLst>
          </p:cNvPr>
          <p:cNvPicPr>
            <a:picLocks noGrp="1" noChangeAspect="1"/>
          </p:cNvPicPr>
          <p:nvPr>
            <p:ph idx="1"/>
          </p:nvPr>
        </p:nvPicPr>
        <p:blipFill>
          <a:blip r:embed="rId4">
            <a:clrChange>
              <a:clrFrom>
                <a:srgbClr val="FFFFFF"/>
              </a:clrFrom>
              <a:clrTo>
                <a:srgbClr val="FFFFFF">
                  <a:alpha val="0"/>
                </a:srgbClr>
              </a:clrTo>
            </a:clrChange>
            <a:alphaModFix/>
          </a:blip>
          <a:stretch>
            <a:fillRect/>
          </a:stretch>
        </p:blipFill>
        <p:spPr>
          <a:xfrm>
            <a:off x="1854399" y="790344"/>
            <a:ext cx="8602940" cy="6086580"/>
          </a:xfrm>
          <a:prstGeom prst="rect">
            <a:avLst/>
          </a:prstGeom>
        </p:spPr>
      </p:pic>
      <p:pic>
        <p:nvPicPr>
          <p:cNvPr id="3" name="Picture 2">
            <a:extLst>
              <a:ext uri="{FF2B5EF4-FFF2-40B4-BE49-F238E27FC236}">
                <a16:creationId xmlns:a16="http://schemas.microsoft.com/office/drawing/2014/main" id="{4B83CA0B-6989-4446-80B8-A19BC49EEAD1}"/>
              </a:ext>
            </a:extLst>
          </p:cNvPr>
          <p:cNvPicPr>
            <a:picLocks noChangeAspect="1"/>
          </p:cNvPicPr>
          <p:nvPr/>
        </p:nvPicPr>
        <p:blipFill>
          <a:blip r:embed="rId5"/>
          <a:stretch>
            <a:fillRect/>
          </a:stretch>
        </p:blipFill>
        <p:spPr>
          <a:xfrm>
            <a:off x="8345037" y="914400"/>
            <a:ext cx="3257550" cy="1276350"/>
          </a:xfrm>
          <a:prstGeom prst="rect">
            <a:avLst/>
          </a:prstGeom>
        </p:spPr>
      </p:pic>
      <p:pic>
        <p:nvPicPr>
          <p:cNvPr id="5" name="Picture 4">
            <a:extLst>
              <a:ext uri="{FF2B5EF4-FFF2-40B4-BE49-F238E27FC236}">
                <a16:creationId xmlns:a16="http://schemas.microsoft.com/office/drawing/2014/main" id="{83D923C9-42DC-4373-8046-1644A12E8B50}"/>
              </a:ext>
            </a:extLst>
          </p:cNvPr>
          <p:cNvPicPr>
            <a:picLocks noChangeAspect="1"/>
          </p:cNvPicPr>
          <p:nvPr/>
        </p:nvPicPr>
        <p:blipFill>
          <a:blip r:embed="rId6"/>
          <a:stretch>
            <a:fillRect/>
          </a:stretch>
        </p:blipFill>
        <p:spPr>
          <a:xfrm>
            <a:off x="1734661" y="6264048"/>
            <a:ext cx="1390650" cy="447675"/>
          </a:xfrm>
          <a:prstGeom prst="rect">
            <a:avLst/>
          </a:prstGeom>
        </p:spPr>
      </p:pic>
    </p:spTree>
    <p:extLst>
      <p:ext uri="{BB962C8B-B14F-4D97-AF65-F5344CB8AC3E}">
        <p14:creationId xmlns:p14="http://schemas.microsoft.com/office/powerpoint/2010/main" val="81402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96000" y="174791"/>
            <a:ext cx="5880410"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Bioeconomy jobs by sector</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6" name="Content Placeholder 5">
            <a:extLst>
              <a:ext uri="{FF2B5EF4-FFF2-40B4-BE49-F238E27FC236}">
                <a16:creationId xmlns:a16="http://schemas.microsoft.com/office/drawing/2014/main" id="{74AD400D-8AE2-4A74-832B-795A0FE3C685}"/>
              </a:ext>
            </a:extLst>
          </p:cNvPr>
          <p:cNvPicPr>
            <a:picLocks noGrp="1" noChangeAspect="1"/>
          </p:cNvPicPr>
          <p:nvPr>
            <p:ph idx="1"/>
          </p:nvPr>
        </p:nvPicPr>
        <p:blipFill>
          <a:blip r:embed="rId4"/>
          <a:stretch>
            <a:fillRect/>
          </a:stretch>
        </p:blipFill>
        <p:spPr>
          <a:xfrm>
            <a:off x="3094364" y="1681432"/>
            <a:ext cx="6003272" cy="5051212"/>
          </a:xfrm>
          <a:prstGeom prst="rect">
            <a:avLst/>
          </a:prstGeom>
        </p:spPr>
      </p:pic>
      <p:sp>
        <p:nvSpPr>
          <p:cNvPr id="10" name="Textfeld 9">
            <a:extLst>
              <a:ext uri="{FF2B5EF4-FFF2-40B4-BE49-F238E27FC236}">
                <a16:creationId xmlns:a16="http://schemas.microsoft.com/office/drawing/2014/main" id="{A8EB77B1-97A4-45E4-82C5-8EAE63913B5F}"/>
              </a:ext>
            </a:extLst>
          </p:cNvPr>
          <p:cNvSpPr txBox="1"/>
          <p:nvPr/>
        </p:nvSpPr>
        <p:spPr>
          <a:xfrm>
            <a:off x="394910" y="1158212"/>
            <a:ext cx="5701090"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EU Bioeconomy Jobs by Sector</a:t>
            </a:r>
          </a:p>
        </p:txBody>
      </p:sp>
      <p:sp>
        <p:nvSpPr>
          <p:cNvPr id="3" name="TextBox 2">
            <a:extLst>
              <a:ext uri="{FF2B5EF4-FFF2-40B4-BE49-F238E27FC236}">
                <a16:creationId xmlns:a16="http://schemas.microsoft.com/office/drawing/2014/main" id="{06791250-B324-427E-A548-D0B55AFEBF9A}"/>
              </a:ext>
            </a:extLst>
          </p:cNvPr>
          <p:cNvSpPr txBox="1"/>
          <p:nvPr/>
        </p:nvSpPr>
        <p:spPr>
          <a:xfrm>
            <a:off x="1000401" y="6394342"/>
            <a:ext cx="1710721" cy="369332"/>
          </a:xfrm>
          <a:prstGeom prst="rect">
            <a:avLst/>
          </a:prstGeom>
          <a:noFill/>
        </p:spPr>
        <p:txBody>
          <a:bodyPr wrap="square" rtlCol="0">
            <a:spAutoFit/>
          </a:bodyPr>
          <a:lstStyle/>
          <a:p>
            <a:r>
              <a:rPr lang="en-US"/>
              <a:t>Data for 2015</a:t>
            </a:r>
            <a:endParaRPr lang="en-US" dirty="0"/>
          </a:p>
        </p:txBody>
      </p:sp>
      <p:sp>
        <p:nvSpPr>
          <p:cNvPr id="5" name="Footer Placeholder 4">
            <a:extLst>
              <a:ext uri="{FF2B5EF4-FFF2-40B4-BE49-F238E27FC236}">
                <a16:creationId xmlns:a16="http://schemas.microsoft.com/office/drawing/2014/main" id="{0A23FB1B-590B-4CAA-97E3-37C406E207BC}"/>
              </a:ext>
            </a:extLst>
          </p:cNvPr>
          <p:cNvSpPr>
            <a:spLocks noGrp="1"/>
          </p:cNvSpPr>
          <p:nvPr>
            <p:ph type="ftr" sz="quarter" idx="11"/>
          </p:nvPr>
        </p:nvSpPr>
        <p:spPr/>
        <p:txBody>
          <a:bodyPr/>
          <a:lstStyle/>
          <a:p>
            <a:r>
              <a:rPr lang="de-DE"/>
              <a:t>What is the Bioeconomy?</a:t>
            </a:r>
          </a:p>
        </p:txBody>
      </p:sp>
      <p:sp>
        <p:nvSpPr>
          <p:cNvPr id="7" name="Slide Number Placeholder 6">
            <a:extLst>
              <a:ext uri="{FF2B5EF4-FFF2-40B4-BE49-F238E27FC236}">
                <a16:creationId xmlns:a16="http://schemas.microsoft.com/office/drawing/2014/main" id="{9C5C88F3-0B23-4BC6-A1C2-C20737B19629}"/>
              </a:ext>
            </a:extLst>
          </p:cNvPr>
          <p:cNvSpPr>
            <a:spLocks noGrp="1"/>
          </p:cNvSpPr>
          <p:nvPr>
            <p:ph type="sldNum" sz="quarter" idx="12"/>
          </p:nvPr>
        </p:nvSpPr>
        <p:spPr/>
        <p:txBody>
          <a:bodyPr/>
          <a:lstStyle/>
          <a:p>
            <a:fld id="{EC26C995-391B-2840-AEE5-46B20E750235}" type="slidenum">
              <a:rPr lang="de-DE" smtClean="0"/>
              <a:t>7</a:t>
            </a:fld>
            <a:endParaRPr lang="de-DE"/>
          </a:p>
        </p:txBody>
      </p:sp>
    </p:spTree>
    <p:extLst>
      <p:ext uri="{BB962C8B-B14F-4D97-AF65-F5344CB8AC3E}">
        <p14:creationId xmlns:p14="http://schemas.microsoft.com/office/powerpoint/2010/main" val="240936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228087" y="-39707"/>
            <a:ext cx="5891693" cy="954107"/>
          </a:xfrm>
          <a:prstGeom prst="rect">
            <a:avLst/>
          </a:prstGeom>
          <a:noFill/>
        </p:spPr>
        <p:txBody>
          <a:bodyPr wrap="square" rtlCol="0">
            <a:spAutoFit/>
          </a:bodyPr>
          <a:lstStyle/>
          <a:p>
            <a:pPr algn="r"/>
            <a:r>
              <a:rPr lang="en-GB" sz="2800" b="1" spc="100" dirty="0">
                <a:solidFill>
                  <a:schemeClr val="bg1"/>
                </a:solidFill>
                <a:ea typeface="Roboto" panose="02000000000000000000" pitchFamily="2" charset="0"/>
                <a:cs typeface="Arial" panose="020B0604020202020204" pitchFamily="34" charset="0"/>
              </a:rPr>
              <a:t>Socio-economic impacts </a:t>
            </a:r>
            <a:r>
              <a:rPr lang="en-GB" sz="2800" b="1" spc="100">
                <a:solidFill>
                  <a:schemeClr val="bg1"/>
                </a:solidFill>
                <a:ea typeface="Roboto" panose="02000000000000000000" pitchFamily="2" charset="0"/>
                <a:cs typeface="Arial" panose="020B0604020202020204" pitchFamily="34" charset="0"/>
              </a:rPr>
              <a:t>of bioeconomy</a:t>
            </a:r>
            <a:endParaRPr lang="en-GB" sz="2800" b="1" dirty="0">
              <a:solidFill>
                <a:schemeClr val="bg1"/>
              </a:solidFill>
            </a:endParaRPr>
          </a:p>
        </p:txBody>
      </p:sp>
      <p:sp>
        <p:nvSpPr>
          <p:cNvPr id="3" name="TextBox 2"/>
          <p:cNvSpPr txBox="1"/>
          <p:nvPr/>
        </p:nvSpPr>
        <p:spPr>
          <a:xfrm>
            <a:off x="275260" y="1242905"/>
            <a:ext cx="11188193" cy="6124754"/>
          </a:xfrm>
          <a:prstGeom prst="rect">
            <a:avLst/>
          </a:prstGeom>
          <a:noFill/>
        </p:spPr>
        <p:txBody>
          <a:bodyPr wrap="square" rtlCol="0">
            <a:spAutoFit/>
          </a:bodyPr>
          <a:lstStyle/>
          <a:p>
            <a:r>
              <a:rPr lang="en-US" sz="2800" dirty="0"/>
              <a:t>The bioeconomy can have a positive impact in local jobs.</a:t>
            </a:r>
          </a:p>
          <a:p>
            <a:endParaRPr lang="en-US" sz="2800" dirty="0"/>
          </a:p>
          <a:p>
            <a:r>
              <a:rPr lang="en-US" sz="2800" dirty="0"/>
              <a:t>However, negative impacts can also occur. </a:t>
            </a:r>
            <a:r>
              <a:rPr lang="en-GB" sz="2800" dirty="0"/>
              <a:t>The quality of work and livelihoods of rural communities depend on direct access to land and water for food production, community and cultural life. So if the production of bioproducts effects the livelihoods of rural communities, then that would be an unacceptable negative impact.</a:t>
            </a:r>
          </a:p>
          <a:p>
            <a:endParaRPr lang="en-GB" sz="2800" dirty="0"/>
          </a:p>
          <a:p>
            <a:r>
              <a:rPr lang="en-GB" sz="2800" dirty="0"/>
              <a:t>It is critical that investments in the bioeconomy (such as biofuels) do not increase inequalities in income, power and access to resources such as land and water.</a:t>
            </a:r>
          </a:p>
          <a:p>
            <a:endParaRPr lang="en-GB" sz="2800" dirty="0"/>
          </a:p>
          <a:p>
            <a:endParaRPr lang="en-US" sz="2800" dirty="0"/>
          </a:p>
          <a:p>
            <a:endParaRPr lang="en-US" sz="2800" dirty="0"/>
          </a:p>
        </p:txBody>
      </p:sp>
    </p:spTree>
    <p:extLst>
      <p:ext uri="{BB962C8B-B14F-4D97-AF65-F5344CB8AC3E}">
        <p14:creationId xmlns:p14="http://schemas.microsoft.com/office/powerpoint/2010/main" val="79105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74791"/>
            <a:ext cx="5847709"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Bioeconomy </a:t>
            </a:r>
            <a:r>
              <a:rPr lang="mr-IN" sz="34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links to SDGs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0" name="Textfeld 9">
            <a:extLst>
              <a:ext uri="{FF2B5EF4-FFF2-40B4-BE49-F238E27FC236}">
                <a16:creationId xmlns:a16="http://schemas.microsoft.com/office/drawing/2014/main" id="{A8EB77B1-97A4-45E4-82C5-8EAE63913B5F}"/>
              </a:ext>
            </a:extLst>
          </p:cNvPr>
          <p:cNvSpPr txBox="1"/>
          <p:nvPr/>
        </p:nvSpPr>
        <p:spPr>
          <a:xfrm>
            <a:off x="394910" y="1077207"/>
            <a:ext cx="5701090"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SDGs and the Job Sectors</a:t>
            </a:r>
          </a:p>
        </p:txBody>
      </p:sp>
      <p:pic>
        <p:nvPicPr>
          <p:cNvPr id="8" name="Content Placeholder 7" descr="A screenshot of a cell phone&#10;&#10;Description automatically generated">
            <a:extLst>
              <a:ext uri="{FF2B5EF4-FFF2-40B4-BE49-F238E27FC236}">
                <a16:creationId xmlns:a16="http://schemas.microsoft.com/office/drawing/2014/main" id="{06B88001-CBAA-49EE-871A-A21D69322725}"/>
              </a:ext>
            </a:extLst>
          </p:cNvPr>
          <p:cNvPicPr>
            <a:picLocks noGrp="1" noChangeAspect="1"/>
          </p:cNvPicPr>
          <p:nvPr>
            <p:ph idx="1"/>
          </p:nvPr>
        </p:nvPicPr>
        <p:blipFill>
          <a:blip r:embed="rId4"/>
          <a:stretch>
            <a:fillRect/>
          </a:stretch>
        </p:blipFill>
        <p:spPr>
          <a:xfrm>
            <a:off x="414736" y="1600427"/>
            <a:ext cx="6062264" cy="4857584"/>
          </a:xfrm>
        </p:spPr>
      </p:pic>
      <p:sp>
        <p:nvSpPr>
          <p:cNvPr id="9" name="TextBox 8">
            <a:extLst>
              <a:ext uri="{FF2B5EF4-FFF2-40B4-BE49-F238E27FC236}">
                <a16:creationId xmlns:a16="http://schemas.microsoft.com/office/drawing/2014/main" id="{F850A8F8-814A-4CA5-80F9-8A0F08E5709B}"/>
              </a:ext>
            </a:extLst>
          </p:cNvPr>
          <p:cNvSpPr txBox="1"/>
          <p:nvPr/>
        </p:nvSpPr>
        <p:spPr>
          <a:xfrm>
            <a:off x="6705600" y="1681432"/>
            <a:ext cx="4896987" cy="4939814"/>
          </a:xfrm>
          <a:prstGeom prst="rect">
            <a:avLst/>
          </a:prstGeom>
          <a:noFill/>
        </p:spPr>
        <p:txBody>
          <a:bodyPr wrap="square" rtlCol="0">
            <a:spAutoFit/>
          </a:bodyPr>
          <a:lstStyle/>
          <a:p>
            <a:r>
              <a:rPr lang="en-US" sz="1500" b="1" dirty="0">
                <a:latin typeface="Roboto" panose="02000000000000000000"/>
              </a:rPr>
              <a:t>Agriculture</a:t>
            </a:r>
            <a:r>
              <a:rPr lang="en-US" sz="1500" dirty="0">
                <a:latin typeface="Roboto" panose="02000000000000000000"/>
              </a:rPr>
              <a:t> – 1, 2, 3, 6, 8, 11, 12, 13, 15</a:t>
            </a:r>
          </a:p>
          <a:p>
            <a:endParaRPr lang="en-US" sz="1500" b="1" dirty="0">
              <a:latin typeface="Roboto" panose="02000000000000000000"/>
            </a:endParaRPr>
          </a:p>
          <a:p>
            <a:r>
              <a:rPr lang="en-US" sz="1500" b="1" dirty="0">
                <a:latin typeface="Roboto" panose="02000000000000000000"/>
              </a:rPr>
              <a:t>Forestry</a:t>
            </a:r>
            <a:r>
              <a:rPr lang="en-US" sz="1500" dirty="0">
                <a:latin typeface="Roboto" panose="02000000000000000000"/>
              </a:rPr>
              <a:t> – 12,13,15</a:t>
            </a:r>
          </a:p>
          <a:p>
            <a:endParaRPr lang="en-US" sz="1500" b="1" dirty="0">
              <a:latin typeface="Roboto" panose="02000000000000000000"/>
            </a:endParaRPr>
          </a:p>
          <a:p>
            <a:r>
              <a:rPr lang="en-US" sz="1500" b="1" dirty="0">
                <a:latin typeface="Roboto" panose="02000000000000000000"/>
              </a:rPr>
              <a:t>Fishing and Aquaculture </a:t>
            </a:r>
            <a:r>
              <a:rPr lang="en-US" sz="1500" dirty="0">
                <a:latin typeface="Roboto" panose="02000000000000000000"/>
              </a:rPr>
              <a:t>– 12, 13, 14 </a:t>
            </a:r>
          </a:p>
          <a:p>
            <a:endParaRPr lang="en-US" sz="1500" b="1" dirty="0">
              <a:latin typeface="Roboto" panose="02000000000000000000"/>
            </a:endParaRPr>
          </a:p>
          <a:p>
            <a:r>
              <a:rPr lang="en-US" sz="1500" b="1" dirty="0">
                <a:latin typeface="Roboto" panose="02000000000000000000"/>
              </a:rPr>
              <a:t>Food/beverages </a:t>
            </a:r>
            <a:r>
              <a:rPr lang="en-US" sz="1500" dirty="0">
                <a:latin typeface="Roboto" panose="02000000000000000000"/>
              </a:rPr>
              <a:t>– 1, 2, 3, 6, 12, 13, 14, 15</a:t>
            </a:r>
          </a:p>
          <a:p>
            <a:endParaRPr lang="en-US" sz="1500" b="1" dirty="0">
              <a:latin typeface="Roboto" panose="02000000000000000000"/>
            </a:endParaRPr>
          </a:p>
          <a:p>
            <a:r>
              <a:rPr lang="en-US" sz="1500" b="1" dirty="0">
                <a:latin typeface="Roboto" panose="02000000000000000000"/>
              </a:rPr>
              <a:t>Bio-based Textiles </a:t>
            </a:r>
            <a:r>
              <a:rPr lang="en-US" sz="1500" dirty="0">
                <a:latin typeface="Roboto" panose="02000000000000000000"/>
              </a:rPr>
              <a:t>– 8, 9, 12</a:t>
            </a:r>
          </a:p>
          <a:p>
            <a:endParaRPr lang="en-US" sz="1500" b="1" dirty="0">
              <a:latin typeface="Roboto" panose="02000000000000000000"/>
            </a:endParaRPr>
          </a:p>
          <a:p>
            <a:r>
              <a:rPr lang="en-US" sz="1500" b="1" dirty="0">
                <a:latin typeface="Roboto" panose="02000000000000000000"/>
              </a:rPr>
              <a:t>Wood products and Furniture </a:t>
            </a:r>
            <a:r>
              <a:rPr lang="en-US" sz="1500" dirty="0">
                <a:latin typeface="Roboto" panose="02000000000000000000"/>
              </a:rPr>
              <a:t>– 8, 9, 12</a:t>
            </a:r>
          </a:p>
          <a:p>
            <a:endParaRPr lang="en-US" sz="1500" b="1" dirty="0">
              <a:latin typeface="Roboto" panose="02000000000000000000"/>
            </a:endParaRPr>
          </a:p>
          <a:p>
            <a:r>
              <a:rPr lang="en-US" sz="1500" b="1" dirty="0">
                <a:latin typeface="Roboto" panose="02000000000000000000"/>
              </a:rPr>
              <a:t>Paper</a:t>
            </a:r>
            <a:r>
              <a:rPr lang="en-US" sz="1500" dirty="0">
                <a:latin typeface="Roboto" panose="02000000000000000000"/>
              </a:rPr>
              <a:t> – 8, 9, 12</a:t>
            </a:r>
          </a:p>
          <a:p>
            <a:endParaRPr lang="en-US" sz="1500" b="1" dirty="0">
              <a:latin typeface="Roboto" panose="02000000000000000000"/>
            </a:endParaRPr>
          </a:p>
          <a:p>
            <a:r>
              <a:rPr lang="en-US" sz="1500" b="1" dirty="0">
                <a:latin typeface="Roboto" panose="02000000000000000000"/>
              </a:rPr>
              <a:t>Bio-based Chemicals and Pharmaceuticals </a:t>
            </a:r>
            <a:r>
              <a:rPr lang="en-US" sz="1500" dirty="0">
                <a:latin typeface="Roboto" panose="02000000000000000000"/>
              </a:rPr>
              <a:t>– 3, 8, 9, 12</a:t>
            </a:r>
          </a:p>
          <a:p>
            <a:endParaRPr lang="en-US" sz="1500" dirty="0">
              <a:latin typeface="Roboto" panose="02000000000000000000"/>
            </a:endParaRPr>
          </a:p>
          <a:p>
            <a:r>
              <a:rPr lang="en-US" sz="1500" b="1" dirty="0">
                <a:latin typeface="Roboto" panose="02000000000000000000"/>
              </a:rPr>
              <a:t>Plastics and Rubber </a:t>
            </a:r>
            <a:r>
              <a:rPr lang="en-US" sz="1500" dirty="0">
                <a:latin typeface="Roboto" panose="02000000000000000000"/>
              </a:rPr>
              <a:t>– 8, 9, 12</a:t>
            </a:r>
          </a:p>
          <a:p>
            <a:endParaRPr lang="en-US" sz="1500" dirty="0">
              <a:latin typeface="Roboto" panose="02000000000000000000"/>
            </a:endParaRPr>
          </a:p>
          <a:p>
            <a:r>
              <a:rPr lang="en-US" sz="1500" b="1" dirty="0">
                <a:latin typeface="Roboto" panose="02000000000000000000"/>
              </a:rPr>
              <a:t>Liquid Biofuels and Bioelectricity </a:t>
            </a:r>
            <a:r>
              <a:rPr lang="en-US" sz="1500" dirty="0">
                <a:latin typeface="Roboto" panose="02000000000000000000"/>
              </a:rPr>
              <a:t>– 7, 8, 9, 11, 12</a:t>
            </a:r>
          </a:p>
          <a:p>
            <a:endParaRPr lang="en-US" sz="1500" dirty="0">
              <a:latin typeface="Roboto" panose="02000000000000000000"/>
            </a:endParaRPr>
          </a:p>
        </p:txBody>
      </p:sp>
      <p:sp>
        <p:nvSpPr>
          <p:cNvPr id="5" name="Slide Number Placeholder 4">
            <a:extLst>
              <a:ext uri="{FF2B5EF4-FFF2-40B4-BE49-F238E27FC236}">
                <a16:creationId xmlns:a16="http://schemas.microsoft.com/office/drawing/2014/main" id="{31421101-248F-4AFC-86C6-DD49A42439C2}"/>
              </a:ext>
            </a:extLst>
          </p:cNvPr>
          <p:cNvSpPr>
            <a:spLocks noGrp="1"/>
          </p:cNvSpPr>
          <p:nvPr>
            <p:ph type="sldNum" sz="quarter" idx="12"/>
          </p:nvPr>
        </p:nvSpPr>
        <p:spPr/>
        <p:txBody>
          <a:bodyPr/>
          <a:lstStyle/>
          <a:p>
            <a:fld id="{EC26C995-391B-2840-AEE5-46B20E750235}" type="slidenum">
              <a:rPr lang="de-DE" smtClean="0"/>
              <a:t>9</a:t>
            </a:fld>
            <a:endParaRPr lang="de-DE"/>
          </a:p>
        </p:txBody>
      </p:sp>
    </p:spTree>
    <p:extLst>
      <p:ext uri="{BB962C8B-B14F-4D97-AF65-F5344CB8AC3E}">
        <p14:creationId xmlns:p14="http://schemas.microsoft.com/office/powerpoint/2010/main" val="322382653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3.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29780</TotalTime>
  <Words>6559</Words>
  <Application>Microsoft Macintosh PowerPoint</Application>
  <PresentationFormat>Widescreen</PresentationFormat>
  <Paragraphs>472</Paragraphs>
  <Slides>30</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Georgia</vt:lpstr>
      <vt:lpstr>Lucida Grande</vt:lpstr>
      <vt:lpstr>Roboto</vt:lpstr>
      <vt:lpstr>Roboto Medium</vt:lpstr>
      <vt:lpstr>Times New Roman</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292</cp:revision>
  <dcterms:created xsi:type="dcterms:W3CDTF">2019-05-22T07:43:42Z</dcterms:created>
  <dcterms:modified xsi:type="dcterms:W3CDTF">2020-11-13T10:26:48Z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