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35"/>
  </p:notesMasterIdLst>
  <p:sldIdLst>
    <p:sldId id="337" r:id="rId5"/>
    <p:sldId id="352" r:id="rId6"/>
    <p:sldId id="354" r:id="rId7"/>
    <p:sldId id="322" r:id="rId8"/>
    <p:sldId id="348" r:id="rId9"/>
    <p:sldId id="329" r:id="rId10"/>
    <p:sldId id="338" r:id="rId11"/>
    <p:sldId id="365" r:id="rId12"/>
    <p:sldId id="340" r:id="rId13"/>
    <p:sldId id="355" r:id="rId14"/>
    <p:sldId id="356" r:id="rId15"/>
    <p:sldId id="344" r:id="rId16"/>
    <p:sldId id="357" r:id="rId17"/>
    <p:sldId id="327" r:id="rId18"/>
    <p:sldId id="345" r:id="rId19"/>
    <p:sldId id="358" r:id="rId20"/>
    <p:sldId id="359" r:id="rId21"/>
    <p:sldId id="360" r:id="rId22"/>
    <p:sldId id="361" r:id="rId23"/>
    <p:sldId id="370" r:id="rId24"/>
    <p:sldId id="371" r:id="rId25"/>
    <p:sldId id="362" r:id="rId26"/>
    <p:sldId id="363" r:id="rId27"/>
    <p:sldId id="364" r:id="rId28"/>
    <p:sldId id="366" r:id="rId29"/>
    <p:sldId id="367" r:id="rId30"/>
    <p:sldId id="368" r:id="rId31"/>
    <p:sldId id="349" r:id="rId32"/>
    <p:sldId id="351" r:id="rId33"/>
    <p:sldId id="35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40">
          <p15:clr>
            <a:srgbClr val="A4A3A4"/>
          </p15:clr>
        </p15:guide>
        <p15:guide id="3" pos="438" userDrawn="1">
          <p15:clr>
            <a:srgbClr val="A4A3A4"/>
          </p15:clr>
        </p15:guide>
        <p15:guide id="4" pos="7219" userDrawn="1">
          <p15:clr>
            <a:srgbClr val="A4A3A4"/>
          </p15:clr>
        </p15:guide>
        <p15:guide id="5" orient="horz" pos="618" userDrawn="1">
          <p15:clr>
            <a:srgbClr val="A4A3A4"/>
          </p15:clr>
        </p15:guide>
        <p15:guide id="6" orient="horz" pos="4020" userDrawn="1">
          <p15:clr>
            <a:srgbClr val="A4A3A4"/>
          </p15:clr>
        </p15:guide>
        <p15:guide id="7" orient="horz" pos="4156" userDrawn="1">
          <p15:clr>
            <a:srgbClr val="A4A3A4"/>
          </p15:clr>
        </p15:guide>
        <p15:guide id="8" orient="horz" pos="187" userDrawn="1">
          <p15:clr>
            <a:srgbClr val="A4A3A4"/>
          </p15:clr>
        </p15:guide>
        <p15:guide id="9" pos="2887" userDrawn="1">
          <p15:clr>
            <a:srgbClr val="A4A3A4"/>
          </p15:clr>
        </p15:guide>
        <p15:guide id="10" orient="horz" pos="3294" userDrawn="1">
          <p15:clr>
            <a:srgbClr val="A4A3A4"/>
          </p15:clr>
        </p15:guide>
        <p15:guide id="11" orient="horz" pos="981" userDrawn="1">
          <p15:clr>
            <a:srgbClr val="A4A3A4"/>
          </p15:clr>
        </p15:guide>
        <p15:guide id="12" orient="horz" pos="3634" userDrawn="1">
          <p15:clr>
            <a:srgbClr val="A4A3A4"/>
          </p15:clr>
        </p15:guide>
        <p15:guide id="13" pos="26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FFFFFF"/>
    <a:srgbClr val="A2C300"/>
    <a:srgbClr val="3D8400"/>
    <a:srgbClr val="FABA00"/>
    <a:srgbClr val="80CCDF"/>
    <a:srgbClr val="008BDF"/>
    <a:srgbClr val="AE0917"/>
    <a:srgbClr val="F5F5F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BCAD3-11DE-4CB1-8B52-1E79A8D2FE3C}" v="51" dt="2020-03-09T06:22:35.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41" autoAdjust="0"/>
    <p:restoredTop sz="81707" autoAdjust="0"/>
  </p:normalViewPr>
  <p:slideViewPr>
    <p:cSldViewPr snapToGrid="0" snapToObjects="1">
      <p:cViewPr varScale="1">
        <p:scale>
          <a:sx n="91" d="100"/>
          <a:sy n="91" d="100"/>
        </p:scale>
        <p:origin x="632" y="192"/>
      </p:cViewPr>
      <p:guideLst>
        <p:guide orient="horz" pos="890"/>
        <p:guide pos="3840"/>
        <p:guide pos="438"/>
        <p:guide pos="7219"/>
        <p:guide orient="horz" pos="618"/>
        <p:guide orient="horz" pos="4020"/>
        <p:guide orient="horz" pos="4156"/>
        <p:guide orient="horz" pos="187"/>
        <p:guide pos="2887"/>
        <p:guide orient="horz" pos="3294"/>
        <p:guide orient="horz" pos="981"/>
        <p:guide orient="horz" pos="3634"/>
        <p:guide pos="2638"/>
      </p:guideLst>
    </p:cSldViewPr>
  </p:slideViewPr>
  <p:outlineViewPr>
    <p:cViewPr>
      <p:scale>
        <a:sx n="66" d="100"/>
        <a:sy n="66" d="100"/>
      </p:scale>
      <p:origin x="0" y="-5112"/>
    </p:cViewPr>
  </p:outlineViewPr>
  <p:notesTextViewPr>
    <p:cViewPr>
      <p:scale>
        <a:sx n="25" d="100"/>
        <a:sy n="25" d="100"/>
      </p:scale>
      <p:origin x="0" y="0"/>
    </p:cViewPr>
  </p:notesTextViewPr>
  <p:sorterViewPr>
    <p:cViewPr>
      <p:scale>
        <a:sx n="78" d="100"/>
        <a:sy n="78" d="100"/>
      </p:scale>
      <p:origin x="0" y="0"/>
    </p:cViewPr>
  </p:sorterViewPr>
  <p:notesViewPr>
    <p:cSldViewPr snapToGrid="0" snapToObjects="1">
      <p:cViewPr varScale="1">
        <p:scale>
          <a:sx n="76" d="100"/>
          <a:sy n="76" d="100"/>
        </p:scale>
        <p:origin x="2424" y="-8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3DD78-1EB4-8045-97D6-FF50959E5DC9}" type="datetimeFigureOut">
              <a:rPr lang="de-DE" smtClean="0"/>
              <a:t>18.01.21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9ABF1-A5E8-FF4C-953A-B9DDF0BF59CB}" type="slidenum">
              <a:rPr lang="de-DE" smtClean="0"/>
              <a:t>‹#›</a:t>
            </a:fld>
            <a:endParaRPr lang="de-DE"/>
          </a:p>
        </p:txBody>
      </p:sp>
    </p:spTree>
    <p:extLst>
      <p:ext uri="{BB962C8B-B14F-4D97-AF65-F5344CB8AC3E}">
        <p14:creationId xmlns:p14="http://schemas.microsoft.com/office/powerpoint/2010/main" val="13898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ur02.safelinks.protection.outlook.com/?url=https://www.sciencedirect.com/science/article/abs/pii/S0921800918308115&amp;data=02|01|elsa.joao@strath.ac.uk|cd9b09a7de14463d665608d813a81961|631e0763153347eba5cd0457bee5944e|0|0|637280960594483913&amp;sdata=OF9qjOzeXVu24IZ6RuYTJiWurAzaY5DX79fuy8fdPgw=&amp;reserved=0" TargetMode="External"/><Relationship Id="rId5" Type="http://schemas.openxmlformats.org/officeDocument/2006/relationships/hyperlink" Target="https://eur02.safelinks.protection.outlook.com/?url=https://www.sciencedirect.com/science/article/pii/S0921800918317178&amp;data=02|01|elsa.joao@strath.ac.uk|cd9b09a7de14463d665608d813a81961|631e0763153347eba5cd0457bee5944e|0|0|637280960594483913&amp;sdata=s3f/d0i6XeeboMqvkuRQhNF+nw7GQKpjQBfvA37wysg=&amp;reserved=0" TargetMode="External"/><Relationship Id="rId4" Type="http://schemas.openxmlformats.org/officeDocument/2006/relationships/hyperlink" Target="https://ec.europa.eu/research/bioeconomy/pdf/ec_bioeconomy_actions_2018.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RfRN_hHeIK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c.europa.eu/research/bioeconomy/pdf/ec_bioeconomy_strategy_2018.pdf#view=fit&amp;pagemode=non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research/bioeconomy/pdf/ec_bioeconomy_actions_2018.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be-rural.eu/background/"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research/bioeconomy/pdf/ec_bioeconomy_actions_201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i.co/insight/17-companies-helping-meet-the-17-un-sustainable-development-goa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b="1" kern="1200" dirty="0">
                <a:solidFill>
                  <a:schemeClr val="tx1"/>
                </a:solidFill>
                <a:effectLst/>
                <a:latin typeface="+mn-lt"/>
                <a:ea typeface="+mn-ea"/>
                <a:cs typeface="+mn-cs"/>
              </a:rPr>
              <a:t>Бележки за лектора</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a:solidFill>
                  <a:schemeClr val="tx1"/>
                </a:solidFill>
                <a:effectLst/>
                <a:latin typeface="+mn-lt"/>
                <a:ea typeface="+mn-ea"/>
                <a:cs typeface="+mn-cs"/>
              </a:rPr>
              <a:t>Името на лектора се изписва в долния ляв ъгъл на слайда</a:t>
            </a:r>
            <a:r>
              <a:rPr lang="en-GB"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Обяснете</a:t>
            </a:r>
            <a:r>
              <a:rPr lang="ru-RU" sz="1200" kern="1200" dirty="0">
                <a:solidFill>
                  <a:schemeClr val="tx1"/>
                </a:solidFill>
                <a:effectLst/>
                <a:latin typeface="+mn-lt"/>
                <a:ea typeface="+mn-ea"/>
                <a:cs typeface="+mn-cs"/>
              </a:rPr>
              <a:t>, че </a:t>
            </a:r>
            <a:r>
              <a:rPr lang="ru-RU" sz="1200" kern="1200" dirty="0" err="1">
                <a:solidFill>
                  <a:schemeClr val="tx1"/>
                </a:solidFill>
                <a:effectLst/>
                <a:latin typeface="+mn-lt"/>
                <a:ea typeface="+mn-ea"/>
                <a:cs typeface="+mn-cs"/>
              </a:rPr>
              <a:t>тази</a:t>
            </a:r>
            <a:r>
              <a:rPr lang="ru-RU" sz="1200" kern="1200" dirty="0">
                <a:solidFill>
                  <a:schemeClr val="tx1"/>
                </a:solidFill>
                <a:effectLst/>
                <a:latin typeface="+mn-lt"/>
                <a:ea typeface="+mn-ea"/>
                <a:cs typeface="+mn-cs"/>
              </a:rPr>
              <a:t> презентация </a:t>
            </a:r>
            <a:r>
              <a:rPr lang="ru-RU" sz="1200" kern="1200" dirty="0" err="1">
                <a:solidFill>
                  <a:schemeClr val="tx1"/>
                </a:solidFill>
                <a:effectLst/>
                <a:latin typeface="+mn-lt"/>
                <a:ea typeface="+mn-ea"/>
                <a:cs typeface="+mn-cs"/>
              </a:rPr>
              <a:t>представя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основните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принципи</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възможности</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био-икономиката</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връзките</a:t>
            </a:r>
            <a:r>
              <a:rPr lang="ru-RU" sz="1200" kern="1200" dirty="0">
                <a:solidFill>
                  <a:schemeClr val="tx1"/>
                </a:solidFill>
                <a:effectLst/>
                <a:latin typeface="+mn-lt"/>
                <a:ea typeface="+mn-ea"/>
                <a:cs typeface="+mn-cs"/>
              </a:rPr>
              <a:t> с </a:t>
            </a:r>
            <a:r>
              <a:rPr lang="ru-RU" sz="1200" kern="1200" dirty="0" err="1">
                <a:solidFill>
                  <a:schemeClr val="tx1"/>
                </a:solidFill>
                <a:effectLst/>
                <a:latin typeface="+mn-lt"/>
                <a:ea typeface="+mn-ea"/>
                <a:cs typeface="+mn-cs"/>
              </a:rPr>
              <a:t>устойчивото</a:t>
            </a:r>
            <a:r>
              <a:rPr lang="ru-RU" sz="1200" kern="1200" dirty="0">
                <a:solidFill>
                  <a:schemeClr val="tx1"/>
                </a:solidFill>
                <a:effectLst/>
                <a:latin typeface="+mn-lt"/>
                <a:ea typeface="+mn-ea"/>
                <a:cs typeface="+mn-cs"/>
              </a:rPr>
              <a:t> развитие. </a:t>
            </a:r>
            <a:r>
              <a:rPr lang="ru-RU" sz="1200" kern="1200" dirty="0" err="1">
                <a:solidFill>
                  <a:schemeClr val="tx1"/>
                </a:solidFill>
                <a:effectLst/>
                <a:latin typeface="+mn-lt"/>
                <a:ea typeface="+mn-ea"/>
                <a:cs typeface="+mn-cs"/>
              </a:rPr>
              <a:t>Тя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също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така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разглежда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предизвикателствата</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решенията</a:t>
            </a:r>
            <a:r>
              <a:rPr lang="ru-RU" sz="1200" kern="1200" dirty="0">
                <a:solidFill>
                  <a:schemeClr val="tx1"/>
                </a:solidFill>
                <a:effectLst/>
                <a:latin typeface="+mn-lt"/>
                <a:ea typeface="+mn-ea"/>
                <a:cs typeface="+mn-cs"/>
              </a:rPr>
              <a:t> за </a:t>
            </a:r>
            <a:r>
              <a:rPr lang="ru-RU" sz="1200" kern="1200" dirty="0" err="1">
                <a:solidFill>
                  <a:schemeClr val="tx1"/>
                </a:solidFill>
                <a:effectLst/>
                <a:latin typeface="+mn-lt"/>
                <a:ea typeface="+mn-ea"/>
                <a:cs typeface="+mn-cs"/>
              </a:rPr>
              <a:t>био-икономиката</a:t>
            </a: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С </a:t>
            </a:r>
            <a:r>
              <a:rPr lang="ru-RU" sz="1200" kern="1200" baseline="0" dirty="0" err="1">
                <a:solidFill>
                  <a:schemeClr val="tx1"/>
                </a:solidFill>
                <a:effectLst/>
                <a:latin typeface="+mn-lt"/>
                <a:ea typeface="+mn-ea"/>
                <a:cs typeface="+mn-cs"/>
              </a:rPr>
              <a:t>изключение</a:t>
            </a:r>
            <a:r>
              <a:rPr lang="ru-RU" sz="1200" kern="1200" baseline="0" dirty="0">
                <a:solidFill>
                  <a:schemeClr val="tx1"/>
                </a:solidFill>
                <a:effectLst/>
                <a:latin typeface="+mn-lt"/>
                <a:ea typeface="+mn-ea"/>
                <a:cs typeface="+mn-cs"/>
              </a:rPr>
              <a:t> на </a:t>
            </a:r>
            <a:r>
              <a:rPr lang="ru-RU" sz="1200" kern="1200" baseline="0" dirty="0" err="1">
                <a:solidFill>
                  <a:schemeClr val="tx1"/>
                </a:solidFill>
                <a:effectLst/>
                <a:latin typeface="+mn-lt"/>
                <a:ea typeface="+mn-ea"/>
                <a:cs typeface="+mn-cs"/>
              </a:rPr>
              <a:t>двата</a:t>
            </a:r>
            <a:r>
              <a:rPr lang="ru-RU" sz="1200" kern="1200" baseline="0" dirty="0">
                <a:solidFill>
                  <a:schemeClr val="tx1"/>
                </a:solidFill>
                <a:effectLst/>
                <a:latin typeface="+mn-lt"/>
                <a:ea typeface="+mn-ea"/>
                <a:cs typeface="+mn-cs"/>
              </a:rPr>
              <a:t> видеоклипа и теста, </a:t>
            </a:r>
            <a:r>
              <a:rPr lang="ru-RU" sz="1200" kern="1200" baseline="0" dirty="0" err="1">
                <a:solidFill>
                  <a:schemeClr val="tx1"/>
                </a:solidFill>
                <a:effectLst/>
                <a:latin typeface="+mn-lt"/>
                <a:ea typeface="+mn-ea"/>
                <a:cs typeface="+mn-cs"/>
              </a:rPr>
              <a:t>описателния</a:t>
            </a:r>
            <a:r>
              <a:rPr lang="ru-RU" sz="1200" kern="1200" baseline="0" dirty="0">
                <a:solidFill>
                  <a:schemeClr val="tx1"/>
                </a:solidFill>
                <a:effectLst/>
                <a:latin typeface="+mn-lt"/>
                <a:ea typeface="+mn-ea"/>
                <a:cs typeface="+mn-cs"/>
              </a:rPr>
              <a:t> слайд и </a:t>
            </a:r>
            <a:r>
              <a:rPr lang="ru-RU" sz="1200" kern="1200" baseline="0" dirty="0" err="1">
                <a:solidFill>
                  <a:schemeClr val="tx1"/>
                </a:solidFill>
                <a:effectLst/>
                <a:latin typeface="+mn-lt"/>
                <a:ea typeface="+mn-ea"/>
                <a:cs typeface="+mn-cs"/>
              </a:rPr>
              <a:t>този</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първи</a:t>
            </a:r>
            <a:r>
              <a:rPr lang="ru-RU" sz="1200" kern="1200" baseline="0" dirty="0">
                <a:solidFill>
                  <a:schemeClr val="tx1"/>
                </a:solidFill>
                <a:effectLst/>
                <a:latin typeface="+mn-lt"/>
                <a:ea typeface="+mn-ea"/>
                <a:cs typeface="+mn-cs"/>
              </a:rPr>
              <a:t> слайд, </a:t>
            </a:r>
            <a:r>
              <a:rPr lang="ru-RU" sz="1200" kern="1200" baseline="0" dirty="0" err="1">
                <a:solidFill>
                  <a:schemeClr val="tx1"/>
                </a:solidFill>
                <a:effectLst/>
                <a:latin typeface="+mn-lt"/>
                <a:ea typeface="+mn-ea"/>
                <a:cs typeface="+mn-cs"/>
              </a:rPr>
              <a:t>има</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още</a:t>
            </a:r>
            <a:r>
              <a:rPr lang="ru-RU" sz="1200" kern="1200" baseline="0" dirty="0">
                <a:solidFill>
                  <a:schemeClr val="tx1"/>
                </a:solidFill>
                <a:effectLst/>
                <a:latin typeface="+mn-lt"/>
                <a:ea typeface="+mn-ea"/>
                <a:cs typeface="+mn-cs"/>
              </a:rPr>
              <a:t>  23 слайда - </a:t>
            </a:r>
            <a:r>
              <a:rPr lang="ru-RU" sz="1200" kern="1200" baseline="0" dirty="0" err="1">
                <a:solidFill>
                  <a:schemeClr val="tx1"/>
                </a:solidFill>
                <a:effectLst/>
                <a:latin typeface="+mn-lt"/>
                <a:ea typeface="+mn-ea"/>
                <a:cs typeface="+mn-cs"/>
              </a:rPr>
              <a:t>така</a:t>
            </a:r>
            <a:r>
              <a:rPr lang="ru-RU" sz="1200" kern="1200" baseline="0" dirty="0">
                <a:solidFill>
                  <a:schemeClr val="tx1"/>
                </a:solidFill>
                <a:effectLst/>
                <a:latin typeface="+mn-lt"/>
                <a:ea typeface="+mn-ea"/>
                <a:cs typeface="+mn-cs"/>
              </a:rPr>
              <a:t> че </a:t>
            </a:r>
            <a:r>
              <a:rPr lang="ru-RU" sz="1200" kern="1200" baseline="0" dirty="0" err="1">
                <a:solidFill>
                  <a:schemeClr val="tx1"/>
                </a:solidFill>
                <a:effectLst/>
                <a:latin typeface="+mn-lt"/>
                <a:ea typeface="+mn-ea"/>
                <a:cs typeface="+mn-cs"/>
              </a:rPr>
              <a:t>тези</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слайдове</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трябва</a:t>
            </a:r>
            <a:r>
              <a:rPr lang="ru-RU" sz="1200" kern="1200" baseline="0" dirty="0">
                <a:solidFill>
                  <a:schemeClr val="tx1"/>
                </a:solidFill>
                <a:effectLst/>
                <a:latin typeface="+mn-lt"/>
                <a:ea typeface="+mn-ea"/>
                <a:cs typeface="+mn-cs"/>
              </a:rPr>
              <a:t> да </a:t>
            </a:r>
            <a:r>
              <a:rPr lang="ru-RU" sz="1200" kern="1200" baseline="0" dirty="0" err="1">
                <a:solidFill>
                  <a:schemeClr val="tx1"/>
                </a:solidFill>
                <a:effectLst/>
                <a:latin typeface="+mn-lt"/>
                <a:ea typeface="+mn-ea"/>
                <a:cs typeface="+mn-cs"/>
              </a:rPr>
              <a:t>отнемат</a:t>
            </a:r>
            <a:r>
              <a:rPr lang="ru-RU" sz="1200" kern="1200" baseline="0" dirty="0">
                <a:solidFill>
                  <a:schemeClr val="tx1"/>
                </a:solidFill>
                <a:effectLst/>
                <a:latin typeface="+mn-lt"/>
                <a:ea typeface="+mn-ea"/>
                <a:cs typeface="+mn-cs"/>
              </a:rPr>
              <a:t> между 23 и 46 </a:t>
            </a:r>
            <a:r>
              <a:rPr lang="ru-RU" sz="1200" kern="1200" baseline="0" dirty="0" err="1">
                <a:solidFill>
                  <a:schemeClr val="tx1"/>
                </a:solidFill>
                <a:effectLst/>
                <a:latin typeface="+mn-lt"/>
                <a:ea typeface="+mn-ea"/>
                <a:cs typeface="+mn-cs"/>
              </a:rPr>
              <a:t>минути</a:t>
            </a:r>
            <a:r>
              <a:rPr lang="ru-RU" sz="1200" kern="1200" baseline="0" dirty="0">
                <a:solidFill>
                  <a:schemeClr val="tx1"/>
                </a:solidFill>
                <a:effectLst/>
                <a:latin typeface="+mn-lt"/>
                <a:ea typeface="+mn-ea"/>
                <a:cs typeface="+mn-cs"/>
              </a:rPr>
              <a:t>, в </a:t>
            </a:r>
            <a:r>
              <a:rPr lang="ru-RU" sz="1200" kern="1200" baseline="0" dirty="0" err="1">
                <a:solidFill>
                  <a:schemeClr val="tx1"/>
                </a:solidFill>
                <a:effectLst/>
                <a:latin typeface="+mn-lt"/>
                <a:ea typeface="+mn-ea"/>
                <a:cs typeface="+mn-cs"/>
              </a:rPr>
              <a:t>зависимост</a:t>
            </a:r>
            <a:r>
              <a:rPr lang="ru-RU" sz="1200" kern="1200" baseline="0" dirty="0">
                <a:solidFill>
                  <a:schemeClr val="tx1"/>
                </a:solidFill>
                <a:effectLst/>
                <a:latin typeface="+mn-lt"/>
                <a:ea typeface="+mn-ea"/>
                <a:cs typeface="+mn-cs"/>
              </a:rPr>
              <a:t> от </a:t>
            </a:r>
            <a:r>
              <a:rPr lang="ru-RU" sz="1200" kern="1200" baseline="0" dirty="0" err="1">
                <a:solidFill>
                  <a:schemeClr val="tx1"/>
                </a:solidFill>
                <a:effectLst/>
                <a:latin typeface="+mn-lt"/>
                <a:ea typeface="+mn-ea"/>
                <a:cs typeface="+mn-cs"/>
              </a:rPr>
              <a:t>обема</a:t>
            </a:r>
            <a:r>
              <a:rPr lang="ru-RU" sz="1200" kern="1200" baseline="0" dirty="0">
                <a:solidFill>
                  <a:schemeClr val="tx1"/>
                </a:solidFill>
                <a:effectLst/>
                <a:latin typeface="+mn-lt"/>
                <a:ea typeface="+mn-ea"/>
                <a:cs typeface="+mn-cs"/>
              </a:rPr>
              <a:t> на </a:t>
            </a:r>
            <a:r>
              <a:rPr lang="ru-RU" sz="1200" kern="1200" baseline="0" dirty="0" err="1">
                <a:solidFill>
                  <a:schemeClr val="tx1"/>
                </a:solidFill>
                <a:effectLst/>
                <a:latin typeface="+mn-lt"/>
                <a:ea typeface="+mn-ea"/>
                <a:cs typeface="+mn-cs"/>
              </a:rPr>
              <a:t>обяснението</a:t>
            </a: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err="1">
                <a:solidFill>
                  <a:schemeClr val="tx1"/>
                </a:solidFill>
                <a:effectLst/>
                <a:latin typeface="+mn-lt"/>
                <a:ea typeface="+mn-ea"/>
                <a:cs typeface="+mn-cs"/>
              </a:rPr>
              <a:t>Двата</a:t>
            </a:r>
            <a:r>
              <a:rPr lang="ru-RU" sz="1200" kern="1200" baseline="0" dirty="0">
                <a:solidFill>
                  <a:schemeClr val="tx1"/>
                </a:solidFill>
                <a:effectLst/>
                <a:latin typeface="+mn-lt"/>
                <a:ea typeface="+mn-ea"/>
                <a:cs typeface="+mn-cs"/>
              </a:rPr>
              <a:t> видеоклипа </a:t>
            </a:r>
            <a:r>
              <a:rPr lang="ru-RU" sz="1200" kern="1200" baseline="0" dirty="0" err="1">
                <a:solidFill>
                  <a:schemeClr val="tx1"/>
                </a:solidFill>
                <a:effectLst/>
                <a:latin typeface="+mn-lt"/>
                <a:ea typeface="+mn-ea"/>
                <a:cs typeface="+mn-cs"/>
              </a:rPr>
              <a:t>са</a:t>
            </a:r>
            <a:r>
              <a:rPr lang="ru-RU" sz="1200" kern="1200" baseline="0" dirty="0">
                <a:solidFill>
                  <a:schemeClr val="tx1"/>
                </a:solidFill>
                <a:effectLst/>
                <a:latin typeface="+mn-lt"/>
                <a:ea typeface="+mn-ea"/>
                <a:cs typeface="+mn-cs"/>
              </a:rPr>
              <a:t> с </a:t>
            </a:r>
            <a:r>
              <a:rPr lang="ru-RU" sz="1200" kern="1200" baseline="0" dirty="0" err="1">
                <a:solidFill>
                  <a:schemeClr val="tx1"/>
                </a:solidFill>
                <a:effectLst/>
                <a:latin typeface="+mn-lt"/>
                <a:ea typeface="+mn-ea"/>
                <a:cs typeface="+mn-cs"/>
              </a:rPr>
              <a:t>продължителност</a:t>
            </a:r>
            <a:r>
              <a:rPr lang="ru-RU" sz="1200" kern="1200" baseline="0" dirty="0">
                <a:solidFill>
                  <a:schemeClr val="tx1"/>
                </a:solidFill>
                <a:effectLst/>
                <a:latin typeface="+mn-lt"/>
                <a:ea typeface="+mn-ea"/>
                <a:cs typeface="+mn-cs"/>
              </a:rPr>
              <a:t> от около 2 </a:t>
            </a:r>
            <a:r>
              <a:rPr lang="ru-RU" sz="1200" kern="1200" baseline="0" dirty="0" err="1">
                <a:solidFill>
                  <a:schemeClr val="tx1"/>
                </a:solidFill>
                <a:effectLst/>
                <a:latin typeface="+mn-lt"/>
                <a:ea typeface="+mn-ea"/>
                <a:cs typeface="+mn-cs"/>
              </a:rPr>
              <a:t>минути</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всеки</a:t>
            </a: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Тест с 6 </a:t>
            </a:r>
            <a:r>
              <a:rPr lang="ru-RU" sz="1200" kern="1200" dirty="0" err="1">
                <a:solidFill>
                  <a:schemeClr val="tx1"/>
                </a:solidFill>
                <a:effectLst/>
                <a:latin typeface="+mn-lt"/>
                <a:ea typeface="+mn-ea"/>
                <a:cs typeface="+mn-cs"/>
              </a:rPr>
              <a:t>въпроса</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ще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отнеме</a:t>
            </a:r>
            <a:r>
              <a:rPr lang="ru-RU" sz="1200" kern="1200" dirty="0">
                <a:solidFill>
                  <a:schemeClr val="tx1"/>
                </a:solidFill>
                <a:effectLst/>
                <a:latin typeface="+mn-lt"/>
                <a:ea typeface="+mn-ea"/>
                <a:cs typeface="+mn-cs"/>
              </a:rPr>
              <a:t> 6 </a:t>
            </a:r>
            <a:r>
              <a:rPr lang="ru-RU" sz="1200" kern="1200" dirty="0" err="1">
                <a:solidFill>
                  <a:schemeClr val="tx1"/>
                </a:solidFill>
                <a:effectLst/>
                <a:latin typeface="+mn-lt"/>
                <a:ea typeface="+mn-ea"/>
                <a:cs typeface="+mn-cs"/>
              </a:rPr>
              <a:t>минути</a:t>
            </a:r>
            <a:r>
              <a:rPr lang="ru-RU" sz="1200" kern="1200" dirty="0">
                <a:solidFill>
                  <a:schemeClr val="tx1"/>
                </a:solidFill>
                <a:effectLst/>
                <a:latin typeface="+mn-lt"/>
                <a:ea typeface="+mn-ea"/>
                <a:cs typeface="+mn-cs"/>
              </a:rPr>
              <a:t> или </a:t>
            </a:r>
            <a:r>
              <a:rPr lang="ru-RU" sz="1200" kern="1200" dirty="0" err="1">
                <a:solidFill>
                  <a:schemeClr val="tx1"/>
                </a:solidFill>
                <a:effectLst/>
                <a:latin typeface="+mn-lt"/>
                <a:ea typeface="+mn-ea"/>
                <a:cs typeface="+mn-cs"/>
              </a:rPr>
              <a:t>повече</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зависимост</a:t>
            </a:r>
            <a:r>
              <a:rPr lang="ru-RU" sz="1200" kern="1200" dirty="0">
                <a:solidFill>
                  <a:schemeClr val="tx1"/>
                </a:solidFill>
                <a:effectLst/>
                <a:latin typeface="+mn-lt"/>
                <a:ea typeface="+mn-ea"/>
                <a:cs typeface="+mn-cs"/>
              </a:rPr>
              <a:t> от това, дали </a:t>
            </a:r>
            <a:r>
              <a:rPr lang="ru-RU" sz="1200" kern="1200" dirty="0" err="1">
                <a:solidFill>
                  <a:schemeClr val="tx1"/>
                </a:solidFill>
                <a:effectLst/>
                <a:latin typeface="+mn-lt"/>
                <a:ea typeface="+mn-ea"/>
                <a:cs typeface="+mn-cs"/>
              </a:rPr>
              <a:t>има</a:t>
            </a:r>
            <a:r>
              <a:rPr lang="ru-RU" sz="1200" kern="1200" dirty="0">
                <a:solidFill>
                  <a:schemeClr val="tx1"/>
                </a:solidFill>
                <a:effectLst/>
                <a:latin typeface="+mn-lt"/>
                <a:ea typeface="+mn-ea"/>
                <a:cs typeface="+mn-cs"/>
              </a:rPr>
              <a:t> допълнителна информация</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a:t>
            </a:fld>
            <a:endParaRPr lang="de-DE"/>
          </a:p>
        </p:txBody>
      </p:sp>
    </p:spTree>
    <p:extLst>
      <p:ext uri="{BB962C8B-B14F-4D97-AF65-F5344CB8AC3E}">
        <p14:creationId xmlns:p14="http://schemas.microsoft.com/office/powerpoint/2010/main" val="54044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This slide shows links between the bioeconomy and the SDGs.</a:t>
            </a:r>
          </a:p>
          <a:p>
            <a:r>
              <a:rPr lang="en-GB" sz="1200" kern="1200">
                <a:solidFill>
                  <a:schemeClr val="tx1"/>
                </a:solidFill>
                <a:effectLst/>
                <a:latin typeface="+mn-lt"/>
                <a:ea typeface="+mn-ea"/>
                <a:cs typeface="+mn-cs"/>
              </a:rPr>
              <a:t> </a:t>
            </a:r>
          </a:p>
          <a:p>
            <a:r>
              <a:rPr lang="en-GB" sz="1200" kern="1200" err="1">
                <a:solidFill>
                  <a:schemeClr val="tx1"/>
                </a:solidFill>
                <a:effectLst/>
                <a:latin typeface="+mn-lt"/>
                <a:ea typeface="+mn-ea"/>
                <a:cs typeface="+mn-cs"/>
              </a:rPr>
              <a:t>Heimann</a:t>
            </a:r>
            <a:r>
              <a:rPr lang="en-GB" sz="1200" kern="1200">
                <a:solidFill>
                  <a:schemeClr val="tx1"/>
                </a:solidFill>
                <a:effectLst/>
                <a:latin typeface="+mn-lt"/>
                <a:ea typeface="+mn-ea"/>
                <a:cs typeface="+mn-cs"/>
              </a:rPr>
              <a:t>, T., 2019. Bioeconomy and SDGs: does the bioeconomy support the achievement of the SDGs?. </a:t>
            </a:r>
            <a:r>
              <a:rPr lang="en-GB" sz="1200" i="1" kern="1200">
                <a:solidFill>
                  <a:schemeClr val="tx1"/>
                </a:solidFill>
                <a:effectLst/>
                <a:latin typeface="+mn-lt"/>
                <a:ea typeface="+mn-ea"/>
                <a:cs typeface="+mn-cs"/>
              </a:rPr>
              <a:t>Earth's Future</a:t>
            </a:r>
            <a:r>
              <a:rPr lang="en-GB" sz="1200" kern="1200">
                <a:solidFill>
                  <a:schemeClr val="tx1"/>
                </a:solidFill>
                <a:effectLst/>
                <a:latin typeface="+mn-lt"/>
                <a:ea typeface="+mn-ea"/>
                <a:cs typeface="+mn-cs"/>
              </a:rPr>
              <a:t>, </a:t>
            </a:r>
            <a:r>
              <a:rPr lang="en-GB" sz="1200" i="1" kern="1200">
                <a:solidFill>
                  <a:schemeClr val="tx1"/>
                </a:solidFill>
                <a:effectLst/>
                <a:latin typeface="+mn-lt"/>
                <a:ea typeface="+mn-ea"/>
                <a:cs typeface="+mn-cs"/>
              </a:rPr>
              <a:t>7</a:t>
            </a:r>
            <a:r>
              <a:rPr lang="en-GB" sz="1200" kern="1200">
                <a:solidFill>
                  <a:schemeClr val="tx1"/>
                </a:solidFill>
                <a:effectLst/>
                <a:latin typeface="+mn-lt"/>
                <a:ea typeface="+mn-ea"/>
                <a:cs typeface="+mn-cs"/>
              </a:rPr>
              <a:t>(1), pp.43-57.</a:t>
            </a:r>
          </a:p>
          <a:p>
            <a:r>
              <a:rPr lang="en-GB" sz="1200" kern="120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F4B9ABF1-A5E8-FF4C-953A-B9DDF0BF59CB}" type="slidenum">
              <a:rPr lang="de-DE" smtClean="0"/>
              <a:t>10</a:t>
            </a:fld>
            <a:endParaRPr lang="de-DE"/>
          </a:p>
        </p:txBody>
      </p:sp>
    </p:spTree>
    <p:extLst>
      <p:ext uri="{BB962C8B-B14F-4D97-AF65-F5344CB8AC3E}">
        <p14:creationId xmlns:p14="http://schemas.microsoft.com/office/powerpoint/2010/main" val="70260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Източник: Независима </a:t>
            </a:r>
            <a:r>
              <a:rPr lang="ru-RU" sz="1200" kern="1200" dirty="0" err="1">
                <a:solidFill>
                  <a:schemeClr val="tx1"/>
                </a:solidFill>
                <a:effectLst/>
                <a:latin typeface="+mn-lt"/>
                <a:ea typeface="+mn-ea"/>
                <a:cs typeface="+mn-cs"/>
              </a:rPr>
              <a:t>група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учени</a:t>
            </a:r>
            <a:r>
              <a:rPr lang="ru-RU" sz="1200" kern="1200" dirty="0">
                <a:solidFill>
                  <a:schemeClr val="tx1"/>
                </a:solidFill>
                <a:effectLst/>
                <a:latin typeface="+mn-lt"/>
                <a:ea typeface="+mn-ea"/>
                <a:cs typeface="+mn-cs"/>
              </a:rPr>
              <a:t>, назначена от </a:t>
            </a:r>
            <a:r>
              <a:rPr lang="ru-RU" sz="1200" kern="1200" dirty="0" err="1">
                <a:solidFill>
                  <a:schemeClr val="tx1"/>
                </a:solidFill>
                <a:effectLst/>
                <a:latin typeface="+mn-lt"/>
                <a:ea typeface="+mn-ea"/>
                <a:cs typeface="+mn-cs"/>
              </a:rPr>
              <a:t>генералния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секретар</a:t>
            </a:r>
            <a:r>
              <a:rPr lang="ru-RU" sz="1200" kern="1200" dirty="0">
                <a:solidFill>
                  <a:schemeClr val="tx1"/>
                </a:solidFill>
                <a:effectLst/>
                <a:latin typeface="+mn-lt"/>
                <a:ea typeface="+mn-ea"/>
                <a:cs typeface="+mn-cs"/>
              </a:rPr>
              <a:t> (2019), </a:t>
            </a:r>
            <a:r>
              <a:rPr lang="ru-RU" sz="1200" i="1" kern="1200" dirty="0">
                <a:solidFill>
                  <a:schemeClr val="tx1"/>
                </a:solidFill>
                <a:effectLst/>
                <a:latin typeface="+mn-lt"/>
                <a:ea typeface="+mn-ea"/>
                <a:cs typeface="+mn-cs"/>
              </a:rPr>
              <a:t>Доклад за </a:t>
            </a:r>
            <a:r>
              <a:rPr lang="ru-RU" sz="1200" i="1" kern="1200" dirty="0" err="1">
                <a:solidFill>
                  <a:schemeClr val="tx1"/>
                </a:solidFill>
                <a:effectLst/>
                <a:latin typeface="+mn-lt"/>
                <a:ea typeface="+mn-ea"/>
                <a:cs typeface="+mn-cs"/>
              </a:rPr>
              <a:t>глобалното</a:t>
            </a:r>
            <a:r>
              <a:rPr lang="ru-RU" sz="1200" i="1" kern="1200" dirty="0">
                <a:solidFill>
                  <a:schemeClr val="tx1"/>
                </a:solidFill>
                <a:effectLst/>
                <a:latin typeface="+mn-lt"/>
                <a:ea typeface="+mn-ea"/>
                <a:cs typeface="+mn-cs"/>
              </a:rPr>
              <a:t> устойчиво развитие 2019: </a:t>
            </a:r>
            <a:r>
              <a:rPr lang="ru-RU" sz="1200" i="1" kern="1200" dirty="0" err="1">
                <a:solidFill>
                  <a:schemeClr val="tx1"/>
                </a:solidFill>
                <a:effectLst/>
                <a:latin typeface="+mn-lt"/>
                <a:ea typeface="+mn-ea"/>
                <a:cs typeface="+mn-cs"/>
              </a:rPr>
              <a:t>Бъдещето</a:t>
            </a:r>
            <a:r>
              <a:rPr lang="ru-RU" sz="1200" i="1" kern="1200" dirty="0">
                <a:solidFill>
                  <a:schemeClr val="tx1"/>
                </a:solidFill>
                <a:effectLst/>
                <a:latin typeface="+mn-lt"/>
                <a:ea typeface="+mn-ea"/>
                <a:cs typeface="+mn-cs"/>
              </a:rPr>
              <a:t> е </a:t>
            </a:r>
            <a:r>
              <a:rPr lang="ru-RU" sz="1200" i="1" kern="1200" dirty="0" err="1">
                <a:solidFill>
                  <a:schemeClr val="tx1"/>
                </a:solidFill>
                <a:effectLst/>
                <a:latin typeface="+mn-lt"/>
                <a:ea typeface="+mn-ea"/>
                <a:cs typeface="+mn-cs"/>
              </a:rPr>
              <a:t>сега</a:t>
            </a:r>
            <a:r>
              <a:rPr lang="ru-RU" sz="1200" i="1" kern="1200" dirty="0">
                <a:solidFill>
                  <a:schemeClr val="tx1"/>
                </a:solidFill>
                <a:effectLst/>
                <a:latin typeface="+mn-lt"/>
                <a:ea typeface="+mn-ea"/>
                <a:cs typeface="+mn-cs"/>
              </a:rPr>
              <a:t> - наука за </a:t>
            </a:r>
            <a:r>
              <a:rPr lang="ru-RU" sz="1200" i="1" kern="1200" dirty="0" err="1">
                <a:solidFill>
                  <a:schemeClr val="tx1"/>
                </a:solidFill>
                <a:effectLst/>
                <a:latin typeface="+mn-lt"/>
                <a:ea typeface="+mn-ea"/>
                <a:cs typeface="+mn-cs"/>
              </a:rPr>
              <a:t>постигане</a:t>
            </a:r>
            <a:r>
              <a:rPr lang="ru-RU" sz="1200" i="1" kern="1200" dirty="0">
                <a:solidFill>
                  <a:schemeClr val="tx1"/>
                </a:solidFill>
                <a:effectLst/>
                <a:latin typeface="+mn-lt"/>
                <a:ea typeface="+mn-ea"/>
                <a:cs typeface="+mn-cs"/>
              </a:rPr>
              <a:t> на устойчиво развитие,</a:t>
            </a:r>
            <a:r>
              <a:rPr lang="ru-RU" sz="1200" kern="1200" dirty="0">
                <a:solidFill>
                  <a:schemeClr val="tx1"/>
                </a:solidFill>
                <a:effectLst/>
                <a:latin typeface="+mn-lt"/>
                <a:ea typeface="+mn-ea"/>
                <a:cs typeface="+mn-cs"/>
              </a:rPr>
              <a:t> (ООН, Ню Йорк</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https://sustainabledevelopment.un.org/content/documents/24797GSDR_report_2019.pdf</a:t>
            </a:r>
          </a:p>
          <a:p>
            <a:endParaRPr lang="en-GB"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11</a:t>
            </a:fld>
            <a:endParaRPr lang="de-DE"/>
          </a:p>
        </p:txBody>
      </p:sp>
    </p:spTree>
    <p:extLst>
      <p:ext uri="{BB962C8B-B14F-4D97-AF65-F5344CB8AC3E}">
        <p14:creationId xmlns:p14="http://schemas.microsoft.com/office/powerpoint/2010/main" val="202153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200" kern="1200" dirty="0">
                <a:solidFill>
                  <a:schemeClr val="tx1"/>
                </a:solidFill>
                <a:effectLst/>
                <a:latin typeface="+mn-lt"/>
                <a:ea typeface="+mn-ea"/>
                <a:cs typeface="+mn-cs"/>
              </a:rPr>
              <a:t>Важно е да се </a:t>
            </a:r>
            <a:r>
              <a:rPr lang="ru-RU" sz="1200" kern="1200" dirty="0" err="1">
                <a:solidFill>
                  <a:schemeClr val="tx1"/>
                </a:solidFill>
                <a:effectLst/>
                <a:latin typeface="+mn-lt"/>
                <a:ea typeface="+mn-ea"/>
                <a:cs typeface="+mn-cs"/>
              </a:rPr>
              <a:t>посочат</a:t>
            </a:r>
            <a:r>
              <a:rPr lang="ru-RU" sz="1200" kern="1200" dirty="0">
                <a:solidFill>
                  <a:schemeClr val="tx1"/>
                </a:solidFill>
                <a:effectLst/>
                <a:latin typeface="+mn-lt"/>
                <a:ea typeface="+mn-ea"/>
                <a:cs typeface="+mn-cs"/>
              </a:rPr>
              <a:t> не само </a:t>
            </a:r>
            <a:r>
              <a:rPr lang="ru-RU" sz="1200" kern="1200" dirty="0" err="1">
                <a:solidFill>
                  <a:schemeClr val="tx1"/>
                </a:solidFill>
                <a:effectLst/>
                <a:latin typeface="+mn-lt"/>
                <a:ea typeface="+mn-ea"/>
                <a:cs typeface="+mn-cs"/>
              </a:rPr>
              <a:t>връзките</a:t>
            </a:r>
            <a:r>
              <a:rPr lang="ru-RU" sz="1200" kern="1200" dirty="0">
                <a:solidFill>
                  <a:schemeClr val="tx1"/>
                </a:solidFill>
                <a:effectLst/>
                <a:latin typeface="+mn-lt"/>
                <a:ea typeface="+mn-ea"/>
                <a:cs typeface="+mn-cs"/>
              </a:rPr>
              <a:t> с </a:t>
            </a:r>
            <a:r>
              <a:rPr lang="ru-RU" sz="1200" kern="1200" dirty="0" err="1">
                <a:solidFill>
                  <a:schemeClr val="tx1"/>
                </a:solidFill>
                <a:effectLst/>
                <a:latin typeface="+mn-lt"/>
                <a:ea typeface="+mn-ea"/>
                <a:cs typeface="+mn-cs"/>
              </a:rPr>
              <a:t>устойчивото</a:t>
            </a:r>
            <a:r>
              <a:rPr lang="ru-RU" sz="1200" kern="1200" dirty="0">
                <a:solidFill>
                  <a:schemeClr val="tx1"/>
                </a:solidFill>
                <a:effectLst/>
                <a:latin typeface="+mn-lt"/>
                <a:ea typeface="+mn-ea"/>
                <a:cs typeface="+mn-cs"/>
              </a:rPr>
              <a:t> развитие, но и смекчаването на </a:t>
            </a:r>
            <a:r>
              <a:rPr lang="ru-RU" sz="1200" kern="1200" dirty="0" err="1">
                <a:solidFill>
                  <a:schemeClr val="tx1"/>
                </a:solidFill>
                <a:effectLst/>
                <a:latin typeface="+mn-lt"/>
                <a:ea typeface="+mn-ea"/>
                <a:cs typeface="+mn-cs"/>
              </a:rPr>
              <a:t>климатичните</a:t>
            </a:r>
            <a:r>
              <a:rPr lang="ru-RU" sz="1200" kern="1200" dirty="0">
                <a:solidFill>
                  <a:schemeClr val="tx1"/>
                </a:solidFill>
                <a:effectLst/>
                <a:latin typeface="+mn-lt"/>
                <a:ea typeface="+mn-ea"/>
                <a:cs typeface="+mn-cs"/>
              </a:rPr>
              <a:t> промени</a:t>
            </a:r>
            <a:r>
              <a:rPr lang="en-GB" sz="1200" kern="1200" dirty="0">
                <a:solidFill>
                  <a:schemeClr val="tx1"/>
                </a:solidFill>
                <a:effectLst/>
                <a:latin typeface="+mn-lt"/>
                <a:ea typeface="+mn-ea"/>
                <a:cs typeface="+mn-cs"/>
              </a:rPr>
              <a:t>.</a:t>
            </a:r>
            <a:r>
              <a:rPr lang="en-GB" dirty="0">
                <a:effectLst/>
              </a:rPr>
              <a:t> </a:t>
            </a:r>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12</a:t>
            </a:fld>
            <a:endParaRPr lang="de-DE"/>
          </a:p>
        </p:txBody>
      </p:sp>
    </p:spTree>
    <p:extLst>
      <p:ext uri="{BB962C8B-B14F-4D97-AF65-F5344CB8AC3E}">
        <p14:creationId xmlns:p14="http://schemas.microsoft.com/office/powerpoint/2010/main" val="188814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bg-BG" sz="1200" b="1" kern="1200" dirty="0">
                <a:solidFill>
                  <a:schemeClr val="tx1"/>
                </a:solidFill>
                <a:effectLst/>
                <a:latin typeface="+mn-lt"/>
                <a:ea typeface="+mn-ea"/>
                <a:cs typeface="+mn-cs"/>
              </a:rPr>
              <a:t>Забележки към лектора</a:t>
            </a:r>
            <a:r>
              <a:rPr lang="de-DE" sz="1200" kern="1200" dirty="0">
                <a:solidFill>
                  <a:schemeClr val="tx1"/>
                </a:solidFill>
                <a:effectLst/>
                <a:latin typeface="+mn-lt"/>
                <a:ea typeface="+mn-ea"/>
                <a:cs typeface="+mn-cs"/>
              </a:rPr>
              <a:t>:</a:t>
            </a:r>
            <a:r>
              <a:rPr lang="de-DE" sz="1200" b="1"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Обяснете</a:t>
            </a:r>
            <a:r>
              <a:rPr lang="ru-RU" sz="1200" kern="1200" dirty="0">
                <a:solidFill>
                  <a:schemeClr val="tx1"/>
                </a:solidFill>
                <a:effectLst/>
                <a:latin typeface="+mn-lt"/>
                <a:ea typeface="+mn-ea"/>
                <a:cs typeface="+mn-cs"/>
              </a:rPr>
              <a:t>, че за да се </a:t>
            </a:r>
            <a:r>
              <a:rPr lang="ru-RU" sz="1200" kern="1200" dirty="0" err="1">
                <a:solidFill>
                  <a:schemeClr val="tx1"/>
                </a:solidFill>
                <a:effectLst/>
                <a:latin typeface="+mn-lt"/>
                <a:ea typeface="+mn-ea"/>
                <a:cs typeface="+mn-cs"/>
              </a:rPr>
              <a:t>опитаме</a:t>
            </a:r>
            <a:r>
              <a:rPr lang="ru-RU" sz="1200" kern="1200" dirty="0">
                <a:solidFill>
                  <a:schemeClr val="tx1"/>
                </a:solidFill>
                <a:effectLst/>
                <a:latin typeface="+mn-lt"/>
                <a:ea typeface="+mn-ea"/>
                <a:cs typeface="+mn-cs"/>
              </a:rPr>
              <a:t> да се справим с </a:t>
            </a:r>
            <a:r>
              <a:rPr lang="ru-RU" sz="1200" kern="1200" dirty="0" err="1">
                <a:solidFill>
                  <a:schemeClr val="tx1"/>
                </a:solidFill>
                <a:effectLst/>
                <a:latin typeface="+mn-lt"/>
                <a:ea typeface="+mn-ea"/>
                <a:cs typeface="+mn-cs"/>
              </a:rPr>
              <a:t>проблемите</a:t>
            </a:r>
            <a:r>
              <a:rPr lang="ru-RU" sz="1200" kern="1200" dirty="0">
                <a:solidFill>
                  <a:schemeClr val="tx1"/>
                </a:solidFill>
                <a:effectLst/>
                <a:latin typeface="+mn-lt"/>
                <a:ea typeface="+mn-ea"/>
                <a:cs typeface="+mn-cs"/>
              </a:rPr>
              <a:t>, свързани с екологичните </a:t>
            </a:r>
            <a:r>
              <a:rPr lang="ru-RU" sz="1200" kern="1200" dirty="0" err="1">
                <a:solidFill>
                  <a:schemeClr val="tx1"/>
                </a:solidFill>
                <a:effectLst/>
                <a:latin typeface="+mn-lt"/>
                <a:ea typeface="+mn-ea"/>
                <a:cs typeface="+mn-cs"/>
              </a:rPr>
              <a:t>граници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Националните</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международните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органи</a:t>
            </a:r>
            <a:r>
              <a:rPr lang="ru-RU" sz="1200" kern="1200" dirty="0">
                <a:solidFill>
                  <a:schemeClr val="tx1"/>
                </a:solidFill>
                <a:effectLst/>
                <a:latin typeface="+mn-lt"/>
                <a:ea typeface="+mn-ea"/>
                <a:cs typeface="+mn-cs"/>
              </a:rPr>
              <a:t> имат </a:t>
            </a:r>
            <a:r>
              <a:rPr lang="ru-RU" sz="1200" kern="1200" dirty="0" err="1">
                <a:solidFill>
                  <a:schemeClr val="tx1"/>
                </a:solidFill>
                <a:effectLst/>
                <a:latin typeface="+mn-lt"/>
                <a:ea typeface="+mn-ea"/>
                <a:cs typeface="+mn-cs"/>
              </a:rPr>
              <a:t>специфични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насоки</a:t>
            </a:r>
            <a:r>
              <a:rPr lang="ru-RU" sz="1200" kern="1200" dirty="0">
                <a:solidFill>
                  <a:schemeClr val="tx1"/>
                </a:solidFill>
                <a:effectLst/>
                <a:latin typeface="+mn-lt"/>
                <a:ea typeface="+mn-ea"/>
                <a:cs typeface="+mn-cs"/>
              </a:rPr>
              <a:t>. Пример за това е </a:t>
            </a:r>
            <a:r>
              <a:rPr lang="ru-RU" sz="1200" kern="1200" dirty="0" err="1">
                <a:solidFill>
                  <a:schemeClr val="tx1"/>
                </a:solidFill>
                <a:effectLst/>
                <a:latin typeface="+mn-lt"/>
                <a:ea typeface="+mn-ea"/>
                <a:cs typeface="+mn-cs"/>
              </a:rPr>
              <a:t>публикацията</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Европейската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комисия</a:t>
            </a:r>
            <a:r>
              <a:rPr lang="ru-RU" sz="1200" kern="1200" dirty="0">
                <a:solidFill>
                  <a:schemeClr val="tx1"/>
                </a:solidFill>
                <a:effectLst/>
                <a:latin typeface="+mn-lt"/>
                <a:ea typeface="+mn-ea"/>
                <a:cs typeface="+mn-cs"/>
              </a:rPr>
              <a:t> за 2018 г .; «Нова стратегия за </a:t>
            </a:r>
            <a:r>
              <a:rPr lang="ru-RU" sz="1200" kern="1200" dirty="0" err="1">
                <a:solidFill>
                  <a:schemeClr val="tx1"/>
                </a:solidFill>
                <a:effectLst/>
                <a:latin typeface="+mn-lt"/>
                <a:ea typeface="+mn-ea"/>
                <a:cs typeface="+mn-cs"/>
              </a:rPr>
              <a:t>биоикономика</a:t>
            </a:r>
            <a:r>
              <a:rPr lang="ru-RU" sz="1200" kern="1200" dirty="0">
                <a:solidFill>
                  <a:schemeClr val="tx1"/>
                </a:solidFill>
                <a:effectLst/>
                <a:latin typeface="+mn-lt"/>
                <a:ea typeface="+mn-ea"/>
                <a:cs typeface="+mn-cs"/>
              </a:rPr>
              <a:t> за устойчива Европа</a:t>
            </a:r>
            <a:r>
              <a:rPr lang="en-GB" sz="1200" kern="1200" dirty="0">
                <a:solidFill>
                  <a:schemeClr val="tx1"/>
                </a:solidFill>
                <a:effectLst/>
                <a:latin typeface="+mn-lt"/>
                <a:ea typeface="+mn-ea"/>
                <a:cs typeface="+mn-cs"/>
              </a:rPr>
              <a:t>.</a:t>
            </a:r>
            <a:r>
              <a:rPr lang="bg-BG"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bg-BG" sz="1200" kern="1200" dirty="0">
              <a:solidFill>
                <a:schemeClr val="tx1"/>
              </a:solidFill>
              <a:effectLst/>
              <a:latin typeface="+mn-lt"/>
              <a:ea typeface="+mn-ea"/>
              <a:cs typeface="+mn-cs"/>
            </a:endParaRPr>
          </a:p>
          <a:p>
            <a:r>
              <a:rPr lang="bg-BG" sz="1200" b="1" kern="1200" dirty="0">
                <a:solidFill>
                  <a:schemeClr val="tx1"/>
                </a:solidFill>
                <a:effectLst/>
                <a:latin typeface="+mn-lt"/>
                <a:ea typeface="+mn-ea"/>
                <a:cs typeface="+mn-cs"/>
              </a:rPr>
              <a:t>Допълнителна информация е налична на</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https://ec.europa.eu/commission/news/new-bioeconomy-strategy-sustainable-europe-2018-oct-11-0_en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bg-BG" sz="1200" kern="1200" dirty="0">
                <a:solidFill>
                  <a:schemeClr val="tx1"/>
                </a:solidFill>
                <a:effectLst/>
                <a:latin typeface="+mn-lt"/>
                <a:ea typeface="+mn-ea"/>
                <a:cs typeface="+mn-cs"/>
              </a:rPr>
              <a:t>Важни документи</a:t>
            </a:r>
            <a:r>
              <a:rPr lang="en-US" sz="1200" kern="1200" dirty="0">
                <a:solidFill>
                  <a:schemeClr val="tx1"/>
                </a:solidFill>
                <a:effectLst/>
                <a:latin typeface="+mn-lt"/>
                <a:ea typeface="+mn-ea"/>
                <a:cs typeface="+mn-cs"/>
              </a:rPr>
              <a:t>: </a:t>
            </a:r>
          </a:p>
          <a:p>
            <a:r>
              <a:rPr lang="bg-BG" sz="1200" kern="1200" dirty="0">
                <a:solidFill>
                  <a:schemeClr val="tx1"/>
                </a:solidFill>
                <a:effectLst/>
                <a:latin typeface="+mn-lt"/>
                <a:ea typeface="+mn-ea"/>
                <a:cs typeface="+mn-cs"/>
              </a:rPr>
              <a:t>ЕК </a:t>
            </a:r>
            <a:r>
              <a:rPr lang="en-US" sz="1200" kern="1200" dirty="0">
                <a:solidFill>
                  <a:schemeClr val="tx1"/>
                </a:solidFill>
                <a:effectLst/>
                <a:latin typeface="+mn-lt"/>
                <a:ea typeface="+mn-ea"/>
                <a:cs typeface="+mn-cs"/>
              </a:rPr>
              <a:t>(2018), </a:t>
            </a:r>
            <a:r>
              <a:rPr lang="bg-BG" sz="1200" kern="1200" dirty="0">
                <a:solidFill>
                  <a:schemeClr val="tx1"/>
                </a:solidFill>
                <a:effectLst/>
                <a:latin typeface="+mn-lt"/>
                <a:ea typeface="+mn-ea"/>
                <a:cs typeface="+mn-cs"/>
              </a:rPr>
              <a:t>Биоикономика: Нова стратегия за устойчива Европа. Възстановяване на здрави екосистеми и подобряване на биологичното разнообразие. Европейска комисия</a:t>
            </a:r>
          </a:p>
          <a:p>
            <a:r>
              <a:rPr lang="en-US" sz="1200" kern="1200" dirty="0" err="1">
                <a:solidFill>
                  <a:schemeClr val="tx1"/>
                </a:solidFill>
                <a:effectLst/>
                <a:latin typeface="+mn-lt"/>
                <a:ea typeface="+mn-ea"/>
                <a:cs typeface="+mn-cs"/>
              </a:rPr>
              <a:t>Bioikonomika</a:t>
            </a:r>
            <a:r>
              <a:rPr lang="en-US" sz="1200" kern="1200" dirty="0">
                <a:solidFill>
                  <a:schemeClr val="tx1"/>
                </a:solidFill>
                <a:effectLst/>
                <a:latin typeface="+mn-lt"/>
                <a:ea typeface="+mn-ea"/>
                <a:cs typeface="+mn-cs"/>
              </a:rPr>
              <a:t>: Nova </a:t>
            </a:r>
            <a:r>
              <a:rPr lang="en-US" sz="1200" kern="1200" dirty="0" err="1">
                <a:solidFill>
                  <a:schemeClr val="tx1"/>
                </a:solidFill>
                <a:effectLst/>
                <a:latin typeface="+mn-lt"/>
                <a:ea typeface="+mn-ea"/>
                <a:cs typeface="+mn-cs"/>
              </a:rPr>
              <a:t>strategiya</a:t>
            </a:r>
            <a:r>
              <a:rPr lang="en-US" sz="1200" kern="1200" dirty="0">
                <a:solidFill>
                  <a:schemeClr val="tx1"/>
                </a:solidFill>
                <a:effectLst/>
                <a:latin typeface="+mn-lt"/>
                <a:ea typeface="+mn-ea"/>
                <a:cs typeface="+mn-cs"/>
              </a:rPr>
              <a:t> za </a:t>
            </a:r>
            <a:r>
              <a:rPr lang="en-US" sz="1200" kern="1200" dirty="0" err="1">
                <a:solidFill>
                  <a:schemeClr val="tx1"/>
                </a:solidFill>
                <a:effectLst/>
                <a:latin typeface="+mn-lt"/>
                <a:ea typeface="+mn-ea"/>
                <a:cs typeface="+mn-cs"/>
              </a:rPr>
              <a:t>ustoĭchiva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Evropa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Vŭzstanovyavane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zd</a:t>
            </a:r>
            <a:r>
              <a:rPr lang="en-US" sz="1200" u="sng" kern="1200" dirty="0">
                <a:solidFill>
                  <a:schemeClr val="tx1"/>
                </a:solidFill>
                <a:effectLst/>
                <a:latin typeface="+mn-lt"/>
                <a:ea typeface="+mn-ea"/>
                <a:cs typeface="+mn-cs"/>
                <a:hlinkClick r:id="rId4"/>
              </a:rPr>
              <a:t>https://ec.europa.eu/research/bioeconomy/pdf/ec_bioeconomy_actions_2018.pdf</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a:solidFill>
                  <a:schemeClr val="tx1"/>
                </a:solidFill>
                <a:effectLst/>
                <a:latin typeface="+mn-lt"/>
                <a:ea typeface="+mn-ea"/>
                <a:cs typeface="+mn-cs"/>
              </a:rPr>
              <a:t>Може да </a:t>
            </a:r>
            <a:r>
              <a:rPr lang="ru-RU" sz="1200" b="0" i="0" u="none" strike="noStrike" kern="1200" dirty="0" err="1">
                <a:solidFill>
                  <a:schemeClr val="tx1"/>
                </a:solidFill>
                <a:effectLst/>
                <a:latin typeface="+mn-lt"/>
                <a:ea typeface="+mn-ea"/>
                <a:cs typeface="+mn-cs"/>
              </a:rPr>
              <a:t>провери</a:t>
            </a:r>
            <a:r>
              <a:rPr lang="ru-RU" sz="1200" b="0" i="0" u="none" strike="noStrike" kern="1200" dirty="0">
                <a:solidFill>
                  <a:schemeClr val="tx1"/>
                </a:solidFill>
                <a:effectLst/>
                <a:latin typeface="+mn-lt"/>
                <a:ea typeface="+mn-ea"/>
                <a:cs typeface="+mn-cs"/>
              </a:rPr>
              <a:t> и за </a:t>
            </a:r>
            <a:r>
              <a:rPr lang="ru-RU" sz="1200" b="0" i="0" u="none" strike="noStrike" kern="1200" dirty="0" err="1">
                <a:solidFill>
                  <a:schemeClr val="tx1"/>
                </a:solidFill>
                <a:effectLst/>
                <a:latin typeface="+mn-lt"/>
                <a:ea typeface="+mn-ea"/>
                <a:cs typeface="+mn-cs"/>
              </a:rPr>
              <a:t>по-обширна</a:t>
            </a:r>
            <a:r>
              <a:rPr lang="ru-RU" sz="1200" b="0" i="0" u="none" strike="noStrike" kern="1200" dirty="0">
                <a:solidFill>
                  <a:schemeClr val="tx1"/>
                </a:solidFill>
                <a:effectLst/>
                <a:latin typeface="+mn-lt"/>
                <a:ea typeface="+mn-ea"/>
                <a:cs typeface="+mn-cs"/>
              </a:rPr>
              <a:t> информация</a:t>
            </a:r>
            <a:r>
              <a:rPr lang="en-GB" sz="1200" b="0" i="0" u="none" strike="noStrik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chemeClr val="tx1"/>
                </a:solidFill>
                <a:effectLst/>
                <a:latin typeface="+mn-lt"/>
                <a:ea typeface="+mn-ea"/>
                <a:cs typeface="+mn-cs"/>
              </a:rPr>
              <a:t>Giampietro</a:t>
            </a:r>
            <a:r>
              <a:rPr lang="en-GB" sz="1200" b="0" i="0" u="none" strike="noStrike" kern="1200" dirty="0">
                <a:solidFill>
                  <a:schemeClr val="tx1"/>
                </a:solidFill>
                <a:effectLst/>
                <a:latin typeface="+mn-lt"/>
                <a:ea typeface="+mn-ea"/>
                <a:cs typeface="+mn-cs"/>
              </a:rPr>
              <a:t>, M. (2019). </a:t>
            </a:r>
            <a:r>
              <a:rPr lang="bg-BG" sz="1200" b="0" i="0" u="none" strike="noStrike" kern="1200" dirty="0">
                <a:solidFill>
                  <a:schemeClr val="tx1"/>
                </a:solidFill>
                <a:effectLst/>
                <a:latin typeface="+mn-lt"/>
                <a:ea typeface="+mn-ea"/>
                <a:cs typeface="+mn-cs"/>
              </a:rPr>
              <a:t>За циркулярната</a:t>
            </a:r>
            <a:r>
              <a:rPr lang="bg-BG" sz="1200" b="0" i="0" u="none" strike="noStrike" kern="1200" baseline="0" dirty="0">
                <a:solidFill>
                  <a:schemeClr val="tx1"/>
                </a:solidFill>
                <a:effectLst/>
                <a:latin typeface="+mn-lt"/>
                <a:ea typeface="+mn-ea"/>
                <a:cs typeface="+mn-cs"/>
              </a:rPr>
              <a:t> биоикономика </a:t>
            </a:r>
            <a:r>
              <a:rPr lang="bg-BG" sz="1200" b="0" i="0" u="none" strike="noStrike" kern="1200" dirty="0">
                <a:solidFill>
                  <a:schemeClr val="tx1"/>
                </a:solidFill>
                <a:effectLst/>
                <a:latin typeface="+mn-lt"/>
                <a:ea typeface="+mn-ea"/>
                <a:cs typeface="+mn-cs"/>
              </a:rPr>
              <a:t>и разделянето</a:t>
            </a:r>
            <a:r>
              <a:rPr lang="en-GB" sz="1200" b="0" i="0" u="none" strike="noStrike" kern="1200" dirty="0">
                <a:solidFill>
                  <a:schemeClr val="tx1"/>
                </a:solidFill>
                <a:effectLst/>
                <a:latin typeface="+mn-lt"/>
                <a:ea typeface="+mn-ea"/>
                <a:cs typeface="+mn-cs"/>
              </a:rPr>
              <a:t>: </a:t>
            </a:r>
            <a:r>
              <a:rPr lang="bg-BG" sz="1200" b="0" i="0" u="none" strike="noStrike" kern="1200" dirty="0">
                <a:solidFill>
                  <a:schemeClr val="tx1"/>
                </a:solidFill>
                <a:effectLst/>
                <a:latin typeface="+mn-lt"/>
                <a:ea typeface="+mn-ea"/>
                <a:cs typeface="+mn-cs"/>
              </a:rPr>
              <a:t>последици за устойчивия растеж</a:t>
            </a:r>
            <a:r>
              <a:rPr lang="en-GB" sz="1200" b="0" i="0" u="none" strike="noStrike" kern="1200" dirty="0">
                <a:solidFill>
                  <a:schemeClr val="tx1"/>
                </a:solidFill>
                <a:effectLst/>
                <a:latin typeface="+mn-lt"/>
                <a:ea typeface="+mn-ea"/>
                <a:cs typeface="+mn-cs"/>
              </a:rPr>
              <a:t>. </a:t>
            </a:r>
            <a:r>
              <a:rPr lang="bg-BG" sz="1200" b="0" i="1" u="none" strike="noStrike" kern="1200" dirty="0">
                <a:solidFill>
                  <a:schemeClr val="tx1"/>
                </a:solidFill>
                <a:effectLst/>
                <a:latin typeface="+mn-lt"/>
                <a:ea typeface="+mn-ea"/>
                <a:cs typeface="+mn-cs"/>
              </a:rPr>
              <a:t>Екологична икономика</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162</a:t>
            </a:r>
            <a:r>
              <a:rPr lang="en-GB" sz="1200" b="0" i="0" u="none" strike="noStrike" kern="1200" dirty="0">
                <a:solidFill>
                  <a:schemeClr val="tx1"/>
                </a:solidFill>
                <a:effectLst/>
                <a:latin typeface="+mn-lt"/>
                <a:ea typeface="+mn-ea"/>
                <a:cs typeface="+mn-cs"/>
              </a:rPr>
              <a:t>, 143-156. </a:t>
            </a:r>
            <a:r>
              <a:rPr lang="en-GB" sz="1200" b="0" i="0" u="none" strike="noStrike" kern="1200" dirty="0">
                <a:solidFill>
                  <a:schemeClr val="tx1"/>
                </a:solidFill>
                <a:effectLst/>
                <a:latin typeface="+mn-lt"/>
                <a:ea typeface="+mn-ea"/>
                <a:cs typeface="+mn-cs"/>
                <a:hlinkClick r:id="rId5" tooltip="Original URL: https://www.sciencedirect.com/science/article/pii/S0921800918317178. Click or tap if you trust this link."/>
              </a:rPr>
              <a:t>https://www.sciencedirect.com/science/article/pii/S0921800918317178</a:t>
            </a: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Vivien, F. D., </a:t>
            </a:r>
            <a:r>
              <a:rPr lang="en-GB" sz="1200" b="0" i="0" u="none" strike="noStrike" kern="1200" dirty="0" err="1">
                <a:solidFill>
                  <a:schemeClr val="tx1"/>
                </a:solidFill>
                <a:effectLst/>
                <a:latin typeface="+mn-lt"/>
                <a:ea typeface="+mn-ea"/>
                <a:cs typeface="+mn-cs"/>
              </a:rPr>
              <a:t>Nieddu</a:t>
            </a:r>
            <a:r>
              <a:rPr lang="en-GB" sz="1200" b="0" i="0" u="none" strike="noStrike" kern="1200" dirty="0">
                <a:solidFill>
                  <a:schemeClr val="tx1"/>
                </a:solidFill>
                <a:effectLst/>
                <a:latin typeface="+mn-lt"/>
                <a:ea typeface="+mn-ea"/>
                <a:cs typeface="+mn-cs"/>
              </a:rPr>
              <a:t>, M., </a:t>
            </a:r>
            <a:r>
              <a:rPr lang="en-GB" sz="1200" b="0" i="0" u="none" strike="noStrike" kern="1200" dirty="0" err="1">
                <a:solidFill>
                  <a:schemeClr val="tx1"/>
                </a:solidFill>
                <a:effectLst/>
                <a:latin typeface="+mn-lt"/>
                <a:ea typeface="+mn-ea"/>
                <a:cs typeface="+mn-cs"/>
              </a:rPr>
              <a:t>Befort</a:t>
            </a:r>
            <a:r>
              <a:rPr lang="en-GB" sz="1200" b="0" i="0" u="none" strike="noStrike" kern="1200" dirty="0">
                <a:solidFill>
                  <a:schemeClr val="tx1"/>
                </a:solidFill>
                <a:effectLst/>
                <a:latin typeface="+mn-lt"/>
                <a:ea typeface="+mn-ea"/>
                <a:cs typeface="+mn-cs"/>
              </a:rPr>
              <a:t>, N., </a:t>
            </a:r>
            <a:r>
              <a:rPr lang="en-GB" sz="1200" b="0" i="0" u="none" strike="noStrike" kern="1200" dirty="0" err="1">
                <a:solidFill>
                  <a:schemeClr val="tx1"/>
                </a:solidFill>
                <a:effectLst/>
                <a:latin typeface="+mn-lt"/>
                <a:ea typeface="+mn-ea"/>
                <a:cs typeface="+mn-cs"/>
              </a:rPr>
              <a:t>Debref</a:t>
            </a:r>
            <a:r>
              <a:rPr lang="en-GB" sz="1200" b="0" i="0" u="none" strike="noStrike" kern="1200" dirty="0">
                <a:solidFill>
                  <a:schemeClr val="tx1"/>
                </a:solidFill>
                <a:effectLst/>
                <a:latin typeface="+mn-lt"/>
                <a:ea typeface="+mn-ea"/>
                <a:cs typeface="+mn-cs"/>
              </a:rPr>
              <a:t>, R., &amp; </a:t>
            </a:r>
            <a:r>
              <a:rPr lang="en-GB" sz="1200" b="0" i="0" u="none" strike="noStrike" kern="1200" dirty="0" err="1">
                <a:solidFill>
                  <a:schemeClr val="tx1"/>
                </a:solidFill>
                <a:effectLst/>
                <a:latin typeface="+mn-lt"/>
                <a:ea typeface="+mn-ea"/>
                <a:cs typeface="+mn-cs"/>
              </a:rPr>
              <a:t>Giampietro</a:t>
            </a:r>
            <a:r>
              <a:rPr lang="en-GB" sz="1200" b="0" i="0" u="none" strike="noStrike" kern="1200" dirty="0">
                <a:solidFill>
                  <a:schemeClr val="tx1"/>
                </a:solidFill>
                <a:effectLst/>
                <a:latin typeface="+mn-lt"/>
                <a:ea typeface="+mn-ea"/>
                <a:cs typeface="+mn-cs"/>
              </a:rPr>
              <a:t>, M. (2019). </a:t>
            </a:r>
            <a:r>
              <a:rPr lang="bg-BG" sz="1200" b="0" i="0" u="none" strike="noStrike" kern="1200" dirty="0">
                <a:solidFill>
                  <a:schemeClr val="tx1"/>
                </a:solidFill>
                <a:effectLst/>
                <a:latin typeface="+mn-lt"/>
                <a:ea typeface="+mn-ea"/>
                <a:cs typeface="+mn-cs"/>
              </a:rPr>
              <a:t>Ограбване на биоикономиката</a:t>
            </a:r>
            <a:r>
              <a:rPr lang="en-GB" sz="1200" b="0" i="0" u="none" strike="noStrike" kern="1200" dirty="0">
                <a:solidFill>
                  <a:schemeClr val="tx1"/>
                </a:solidFill>
                <a:effectLst/>
                <a:latin typeface="+mn-lt"/>
                <a:ea typeface="+mn-ea"/>
                <a:cs typeface="+mn-cs"/>
              </a:rPr>
              <a:t>. </a:t>
            </a:r>
            <a:r>
              <a:rPr lang="bg-BG" sz="1200" b="0" i="1" u="none" strike="noStrike" kern="1200" dirty="0">
                <a:solidFill>
                  <a:schemeClr val="tx1"/>
                </a:solidFill>
                <a:effectLst/>
                <a:latin typeface="+mn-lt"/>
                <a:ea typeface="+mn-ea"/>
                <a:cs typeface="+mn-cs"/>
              </a:rPr>
              <a:t>Екологична икономика</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159</a:t>
            </a:r>
            <a:r>
              <a:rPr lang="en-GB" sz="1200" b="0" i="0" u="none" strike="noStrike" kern="1200" dirty="0">
                <a:solidFill>
                  <a:schemeClr val="tx1"/>
                </a:solidFill>
                <a:effectLst/>
                <a:latin typeface="+mn-lt"/>
                <a:ea typeface="+mn-ea"/>
                <a:cs typeface="+mn-cs"/>
              </a:rPr>
              <a:t>, 189-197. </a:t>
            </a:r>
            <a:r>
              <a:rPr lang="en-GB" sz="1200" b="0" i="0" u="none" strike="noStrike" kern="1200" dirty="0">
                <a:solidFill>
                  <a:schemeClr val="tx1"/>
                </a:solidFill>
                <a:effectLst/>
                <a:latin typeface="+mn-lt"/>
                <a:ea typeface="+mn-ea"/>
                <a:cs typeface="+mn-cs"/>
                <a:hlinkClick r:id="rId6" tooltip="Original URL: https://www.sciencedirect.com/science/article/abs/pii/S0921800918308115. Click or tap if you trust this link."/>
              </a:rPr>
              <a:t>https://www.sciencedirect.com/science/article/abs/pii/S0921800918308115</a:t>
            </a: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13</a:t>
            </a:fld>
            <a:endParaRPr lang="de-DE"/>
          </a:p>
        </p:txBody>
      </p:sp>
    </p:spTree>
    <p:extLst>
      <p:ext uri="{BB962C8B-B14F-4D97-AF65-F5344CB8AC3E}">
        <p14:creationId xmlns:p14="http://schemas.microsoft.com/office/powerpoint/2010/main" val="2398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a:solidFill>
                  <a:schemeClr val="tx1"/>
                </a:solidFill>
                <a:effectLst/>
                <a:latin typeface="+mn-lt"/>
                <a:ea typeface="+mn-ea"/>
                <a:cs typeface="+mn-cs"/>
              </a:rPr>
              <a:t>Reminder: the bioeconomy uses renewable biological resources from land and sea – such as crops, forests, fish, animals and micro-organisms – to produce food, materials and energy.</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Companies are finding innovative ways to use materials that would otherwise end up in a landfill and transforming them into products that can be made in a more sustainable way.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F4B9ABF1-A5E8-FF4C-953A-B9DDF0BF59CB}" type="slidenum">
              <a:rPr lang="de-DE" smtClean="0"/>
              <a:t>14</a:t>
            </a:fld>
            <a:endParaRPr lang="de-DE"/>
          </a:p>
        </p:txBody>
      </p:sp>
    </p:spTree>
    <p:extLst>
      <p:ext uri="{BB962C8B-B14F-4D97-AF65-F5344CB8AC3E}">
        <p14:creationId xmlns:p14="http://schemas.microsoft.com/office/powerpoint/2010/main" val="332514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Video explains briefly the most important basics of a bioeconomy by means of an animated film. It presents the differences between fossil and biological resources as basis for products. It introduces the bioeconomy as a circular economy and illustrates its positive aspects and advantages in the future.</a:t>
            </a:r>
            <a:r>
              <a:rPr lang="en-GB">
                <a:effectLst/>
              </a:rPr>
              <a:t> </a:t>
            </a:r>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15</a:t>
            </a:fld>
            <a:endParaRPr lang="de-DE"/>
          </a:p>
        </p:txBody>
      </p:sp>
    </p:spTree>
    <p:extLst>
      <p:ext uri="{BB962C8B-B14F-4D97-AF65-F5344CB8AC3E}">
        <p14:creationId xmlns:p14="http://schemas.microsoft.com/office/powerpoint/2010/main" val="134046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These</a:t>
            </a:r>
            <a:r>
              <a:rPr lang="en-GB" sz="1200" kern="1200" baseline="0" dirty="0">
                <a:solidFill>
                  <a:schemeClr val="tx1"/>
                </a:solidFill>
                <a:effectLst/>
                <a:latin typeface="+mn-lt"/>
                <a:ea typeface="+mn-ea"/>
                <a:cs typeface="+mn-cs"/>
              </a:rPr>
              <a:t> two papers discuss issues associated with the complexity of the transition to bioeconomy.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reading: </a:t>
            </a:r>
          </a:p>
          <a:p>
            <a:r>
              <a:rPr lang="en-GB" sz="1200" kern="1200" dirty="0">
                <a:solidFill>
                  <a:schemeClr val="tx1"/>
                </a:solidFill>
                <a:effectLst/>
                <a:latin typeface="+mn-lt"/>
                <a:ea typeface="+mn-ea"/>
                <a:cs typeface="+mn-cs"/>
              </a:rPr>
              <a:t>McCormick, K. and </a:t>
            </a:r>
            <a:r>
              <a:rPr lang="en-GB" sz="1200" kern="1200" dirty="0" err="1">
                <a:solidFill>
                  <a:schemeClr val="tx1"/>
                </a:solidFill>
                <a:effectLst/>
                <a:latin typeface="+mn-lt"/>
                <a:ea typeface="+mn-ea"/>
                <a:cs typeface="+mn-cs"/>
              </a:rPr>
              <a:t>Kautto</a:t>
            </a:r>
            <a:r>
              <a:rPr lang="en-GB" sz="1200" kern="1200" dirty="0">
                <a:solidFill>
                  <a:schemeClr val="tx1"/>
                </a:solidFill>
                <a:effectLst/>
                <a:latin typeface="+mn-lt"/>
                <a:ea typeface="+mn-ea"/>
                <a:cs typeface="+mn-cs"/>
              </a:rPr>
              <a:t>, N. (2013). The Bioeconomy in Europe: An Overview.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5: 2589-2608.</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Philp, J. (2018). The bioeconomy, the challenge of the century for policy makers. New Biotechnology. 40 (Part A): 11-19.</a:t>
            </a:r>
          </a:p>
          <a:p>
            <a:endParaRPr lang="en-GB" sz="1200" b="0" i="0" u="none" strike="noStrike"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16</a:t>
            </a:fld>
            <a:endParaRPr lang="de-DE"/>
          </a:p>
        </p:txBody>
      </p:sp>
    </p:spTree>
    <p:extLst>
      <p:ext uri="{BB962C8B-B14F-4D97-AF65-F5344CB8AC3E}">
        <p14:creationId xmlns:p14="http://schemas.microsoft.com/office/powerpoint/2010/main" val="907575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a:solidFill>
                  <a:schemeClr val="tx1"/>
                </a:solidFill>
                <a:effectLst/>
                <a:latin typeface="+mn-lt"/>
                <a:ea typeface="+mn-ea"/>
                <a:cs typeface="+mn-cs"/>
              </a:rPr>
              <a:t>Key reading: </a:t>
            </a:r>
          </a:p>
          <a:p>
            <a:r>
              <a:rPr lang="en-US" sz="1200" kern="1200">
                <a:solidFill>
                  <a:schemeClr val="tx1"/>
                </a:solidFill>
                <a:effectLst/>
                <a:latin typeface="+mn-lt"/>
                <a:ea typeface="+mn-ea"/>
                <a:cs typeface="+mn-cs"/>
              </a:rPr>
              <a:t>The</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Bioecomomy</a:t>
            </a:r>
            <a:r>
              <a:rPr lang="en-US" sz="1200" kern="1200" baseline="0">
                <a:solidFill>
                  <a:schemeClr val="tx1"/>
                </a:solidFill>
                <a:effectLst/>
                <a:latin typeface="+mn-lt"/>
                <a:ea typeface="+mn-ea"/>
                <a:cs typeface="+mn-cs"/>
              </a:rPr>
              <a:t> Consultants (2018), BIG BIOECONOMY CHALLENGES - PART 2.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www.nnfcc.co.uk</a:t>
            </a:r>
            <a:r>
              <a:rPr lang="en-US" sz="1200" kern="1200">
                <a:solidFill>
                  <a:schemeClr val="tx1"/>
                </a:solidFill>
                <a:effectLst/>
                <a:latin typeface="+mn-lt"/>
                <a:ea typeface="+mn-ea"/>
                <a:cs typeface="+mn-cs"/>
              </a:rPr>
              <a:t>/news-big-bioeconomy-challenges-2 </a:t>
            </a:r>
          </a:p>
          <a:p>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Brownlie</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S. </a:t>
            </a:r>
            <a:r>
              <a:rPr lang="en-GB" altLang="en-US"/>
              <a:t>(2013),</a:t>
            </a:r>
            <a:r>
              <a:rPr lang="en-GB" altLang="en-US" baseline="0"/>
              <a:t> </a:t>
            </a:r>
            <a:r>
              <a:rPr lang="en-GB" altLang="en-US"/>
              <a:t>IAIA fast tips No. 5 -</a:t>
            </a:r>
            <a:r>
              <a:rPr lang="en-GB" altLang="en-US" baseline="0"/>
              <a:t> </a:t>
            </a:r>
            <a:r>
              <a:rPr lang="en-GB" altLang="en-US"/>
              <a:t>Biodiversity Assessment.</a:t>
            </a:r>
            <a:r>
              <a:rPr lang="en-GB" altLang="en-US" baseline="0"/>
              <a:t> </a:t>
            </a:r>
            <a:r>
              <a:rPr lang="en-GB" altLang="en-US"/>
              <a:t>International Association for Impact Assessment (IAIA). </a:t>
            </a:r>
            <a:r>
              <a:rPr lang="en-GB" altLang="en-US" b="1"/>
              <a:t>https://</a:t>
            </a:r>
            <a:r>
              <a:rPr lang="en-GB" altLang="en-US" b="1" err="1"/>
              <a:t>www.iaia.org</a:t>
            </a:r>
            <a:r>
              <a:rPr lang="en-GB" altLang="en-US" b="1"/>
              <a:t>/</a:t>
            </a:r>
            <a:r>
              <a:rPr lang="en-GB" altLang="en-US" b="1" err="1"/>
              <a:t>fasttips.php</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GB" sz="1200" b="0" i="0" u="none" strike="noStrike"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17</a:t>
            </a:fld>
            <a:endParaRPr lang="de-DE"/>
          </a:p>
        </p:txBody>
      </p:sp>
    </p:spTree>
    <p:extLst>
      <p:ext uri="{BB962C8B-B14F-4D97-AF65-F5344CB8AC3E}">
        <p14:creationId xmlns:p14="http://schemas.microsoft.com/office/powerpoint/2010/main" val="449602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Key reading: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Brownlie</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S. </a:t>
            </a:r>
            <a:r>
              <a:rPr lang="en-GB" altLang="en-US"/>
              <a:t>(2013),</a:t>
            </a:r>
            <a:r>
              <a:rPr lang="en-GB" altLang="en-US" baseline="0"/>
              <a:t> </a:t>
            </a:r>
            <a:r>
              <a:rPr lang="en-GB" altLang="en-US"/>
              <a:t>IAIA fast tips No. 5 -</a:t>
            </a:r>
            <a:r>
              <a:rPr lang="en-GB" altLang="en-US" baseline="0"/>
              <a:t> </a:t>
            </a:r>
            <a:r>
              <a:rPr lang="en-GB" altLang="en-US"/>
              <a:t>Biodiversity Assessment.</a:t>
            </a:r>
            <a:r>
              <a:rPr lang="en-GB" altLang="en-US" baseline="0"/>
              <a:t> </a:t>
            </a:r>
            <a:r>
              <a:rPr lang="en-GB" altLang="en-US"/>
              <a:t>International Association for Impact Assessment (IAIA). </a:t>
            </a:r>
            <a:r>
              <a:rPr lang="en-GB" altLang="en-US" b="1"/>
              <a:t>https://</a:t>
            </a:r>
            <a:r>
              <a:rPr lang="en-GB" altLang="en-US" b="1" err="1"/>
              <a:t>www.iaia.org</a:t>
            </a:r>
            <a:r>
              <a:rPr lang="en-GB" altLang="en-US" b="1"/>
              <a:t>/</a:t>
            </a:r>
            <a:r>
              <a:rPr lang="en-GB" altLang="en-US" b="1" err="1"/>
              <a:t>fasttips.php</a:t>
            </a: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GB" sz="1200" b="0" i="0" u="none" strike="noStrike"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18</a:t>
            </a:fld>
            <a:endParaRPr lang="de-DE"/>
          </a:p>
        </p:txBody>
      </p:sp>
    </p:spTree>
    <p:extLst>
      <p:ext uri="{BB962C8B-B14F-4D97-AF65-F5344CB8AC3E}">
        <p14:creationId xmlns:p14="http://schemas.microsoft.com/office/powerpoint/2010/main" val="89991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addition to direct impacts, it is critical to assess indirect, induced and cumulative impacts on biodiversity as these impacts are often more harmful than direct impacts.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a:t>
            </a:r>
            <a:r>
              <a:rPr lang="en-GB" sz="1200" kern="1200" baseline="0" dirty="0">
                <a:solidFill>
                  <a:schemeClr val="tx1"/>
                </a:solidFill>
                <a:effectLst/>
                <a:latin typeface="+mn-lt"/>
                <a:ea typeface="+mn-ea"/>
                <a:cs typeface="+mn-cs"/>
              </a:rPr>
              <a:t> could think of both </a:t>
            </a:r>
            <a:r>
              <a:rPr lang="en-GB" sz="1200" kern="1200" dirty="0">
                <a:solidFill>
                  <a:schemeClr val="tx1"/>
                </a:solidFill>
                <a:effectLst/>
                <a:latin typeface="+mn-lt"/>
                <a:ea typeface="+mn-ea"/>
                <a:cs typeface="+mn-cs"/>
              </a:rPr>
              <a:t>direct and indirect impacts</a:t>
            </a:r>
            <a:r>
              <a:rPr lang="en-GB" sz="1200" kern="1200" baseline="0" dirty="0">
                <a:solidFill>
                  <a:schemeClr val="tx1"/>
                </a:solidFill>
                <a:effectLst/>
                <a:latin typeface="+mn-lt"/>
                <a:ea typeface="+mn-ea"/>
                <a:cs typeface="+mn-cs"/>
              </a:rPr>
              <a:t> of different activities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19</a:t>
            </a:fld>
            <a:endParaRPr lang="de-DE"/>
          </a:p>
        </p:txBody>
      </p:sp>
    </p:spTree>
    <p:extLst>
      <p:ext uri="{BB962C8B-B14F-4D97-AF65-F5344CB8AC3E}">
        <p14:creationId xmlns:p14="http://schemas.microsoft.com/office/powerpoint/2010/main" val="25019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a:solidFill>
                  <a:schemeClr val="tx1"/>
                </a:solidFill>
                <a:effectLst/>
                <a:latin typeface="+mn-lt"/>
                <a:ea typeface="+mn-ea"/>
                <a:cs typeface="+mn-cs"/>
              </a:rPr>
              <a:t>Забележки за лектора</a:t>
            </a:r>
            <a:r>
              <a:rPr lang="en-GB"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Прегледайте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накратко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темите</a:t>
            </a:r>
            <a:r>
              <a:rPr lang="ru-RU" sz="1200" kern="1200" dirty="0">
                <a:solidFill>
                  <a:schemeClr val="tx1"/>
                </a:solidFill>
                <a:effectLst/>
                <a:latin typeface="+mn-lt"/>
                <a:ea typeface="+mn-ea"/>
                <a:cs typeface="+mn-cs"/>
              </a:rPr>
              <a:t>, които </a:t>
            </a:r>
            <a:r>
              <a:rPr lang="ru-RU" sz="1200" kern="1200" dirty="0" err="1">
                <a:solidFill>
                  <a:schemeClr val="tx1"/>
                </a:solidFill>
                <a:effectLst/>
                <a:latin typeface="+mn-lt"/>
                <a:ea typeface="+mn-ea"/>
                <a:cs typeface="+mn-cs"/>
              </a:rPr>
              <a:t>ще</a:t>
            </a:r>
            <a:r>
              <a:rPr lang="ru-RU" sz="1200" kern="1200" dirty="0">
                <a:solidFill>
                  <a:schemeClr val="tx1"/>
                </a:solidFill>
                <a:effectLst/>
                <a:latin typeface="+mn-lt"/>
                <a:ea typeface="+mn-ea"/>
                <a:cs typeface="+mn-cs"/>
              </a:rPr>
              <a:t> се </a:t>
            </a:r>
            <a:r>
              <a:rPr lang="ru-RU" sz="1200" kern="1200" dirty="0" err="1">
                <a:solidFill>
                  <a:schemeClr val="tx1"/>
                </a:solidFill>
                <a:effectLst/>
                <a:latin typeface="+mn-lt"/>
                <a:ea typeface="+mn-ea"/>
                <a:cs typeface="+mn-cs"/>
              </a:rPr>
              <a:t>обсъждат</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тази</a:t>
            </a:r>
            <a:r>
              <a:rPr lang="ru-RU" sz="1200" kern="1200" dirty="0">
                <a:solidFill>
                  <a:schemeClr val="tx1"/>
                </a:solidFill>
                <a:effectLst/>
                <a:latin typeface="+mn-lt"/>
                <a:ea typeface="+mn-ea"/>
                <a:cs typeface="+mn-cs"/>
              </a:rPr>
              <a:t> презентация, както е показано на слайда</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a:t>
            </a:fld>
            <a:endParaRPr lang="de-DE"/>
          </a:p>
        </p:txBody>
      </p:sp>
    </p:spTree>
    <p:extLst>
      <p:ext uri="{BB962C8B-B14F-4D97-AF65-F5344CB8AC3E}">
        <p14:creationId xmlns:p14="http://schemas.microsoft.com/office/powerpoint/2010/main" val="2011663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Key reading: </a:t>
            </a:r>
          </a:p>
          <a:p>
            <a:r>
              <a:rPr lang="en-GB" altLang="en-US"/>
              <a:t>IAIA (1999), </a:t>
            </a:r>
            <a:r>
              <a:rPr lang="en-GB" altLang="en-US" i="1"/>
              <a:t>Principles of EIA best practice</a:t>
            </a:r>
            <a:r>
              <a:rPr lang="en-GB" altLang="en-US"/>
              <a:t>. International Association for Impact Assessment. </a:t>
            </a:r>
            <a:r>
              <a:rPr lang="en-GB" altLang="en-US" b="1"/>
              <a:t>[http://</a:t>
            </a:r>
            <a:r>
              <a:rPr lang="en-GB" altLang="en-US" b="1" err="1"/>
              <a:t>www.iaia.org</a:t>
            </a:r>
            <a:r>
              <a:rPr lang="en-GB" altLang="en-US" b="1"/>
              <a:t>/best-</a:t>
            </a:r>
            <a:r>
              <a:rPr lang="en-GB" altLang="en-US" b="1" err="1"/>
              <a:t>practice.php</a:t>
            </a:r>
            <a:r>
              <a:rPr lang="en-GB" altLang="en-US" b="1"/>
              <a:t>]</a:t>
            </a:r>
            <a:endParaRPr lang="en-GB" altLang="en-US"/>
          </a:p>
          <a:p>
            <a:pPr eaLnBrk="1" hangingPunct="1"/>
            <a:endParaRPr lang="en-GB" altLang="en-US" b="1"/>
          </a:p>
          <a:p>
            <a:r>
              <a:rPr lang="en-GB" altLang="en-US" err="1"/>
              <a:t>Partidário</a:t>
            </a:r>
            <a:r>
              <a:rPr lang="en-GB" altLang="en-US"/>
              <a:t>, M. (2012),</a:t>
            </a:r>
            <a:r>
              <a:rPr lang="en-GB" altLang="en-US" baseline="0"/>
              <a:t> </a:t>
            </a:r>
            <a:r>
              <a:rPr lang="en-GB" altLang="en-US"/>
              <a:t>IAIA fast tips No. 1 -</a:t>
            </a:r>
            <a:r>
              <a:rPr lang="en-GB" altLang="en-US" baseline="0"/>
              <a:t> </a:t>
            </a:r>
            <a:r>
              <a:rPr lang="en-GB" altLang="en-US"/>
              <a:t>What is Impact Assessment.</a:t>
            </a:r>
            <a:r>
              <a:rPr lang="en-GB" altLang="en-US" baseline="0"/>
              <a:t> </a:t>
            </a:r>
            <a:r>
              <a:rPr lang="en-GB" altLang="en-US"/>
              <a:t>International Association for Impact Assessment (IAIA). </a:t>
            </a:r>
            <a:r>
              <a:rPr lang="en-GB" altLang="en-US" b="1"/>
              <a:t>https://</a:t>
            </a:r>
            <a:r>
              <a:rPr lang="en-GB" altLang="en-US" b="1" err="1"/>
              <a:t>www.iaia.org</a:t>
            </a:r>
            <a:r>
              <a:rPr lang="en-GB" altLang="en-US" b="1"/>
              <a:t>/</a:t>
            </a:r>
            <a:r>
              <a:rPr lang="en-GB" altLang="en-US" b="1" err="1"/>
              <a:t>fasttips.php</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20</a:t>
            </a:fld>
            <a:endParaRPr lang="de-DE"/>
          </a:p>
        </p:txBody>
      </p:sp>
    </p:spTree>
    <p:extLst>
      <p:ext uri="{BB962C8B-B14F-4D97-AF65-F5344CB8AC3E}">
        <p14:creationId xmlns:p14="http://schemas.microsoft.com/office/powerpoint/2010/main" val="252354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Key reading: </a:t>
            </a:r>
          </a:p>
          <a:p>
            <a:r>
              <a:rPr lang="en-GB" altLang="en-US"/>
              <a:t>IAIA (1999), </a:t>
            </a:r>
            <a:r>
              <a:rPr lang="en-GB" altLang="en-US" i="1"/>
              <a:t>Principles of EIA best practice</a:t>
            </a:r>
            <a:r>
              <a:rPr lang="en-GB" altLang="en-US"/>
              <a:t>. International Association for Impact Assessment. </a:t>
            </a:r>
            <a:r>
              <a:rPr lang="en-GB" altLang="en-US" b="1"/>
              <a:t>[http://</a:t>
            </a:r>
            <a:r>
              <a:rPr lang="en-GB" altLang="en-US" b="1" err="1"/>
              <a:t>www.iaia.org</a:t>
            </a:r>
            <a:r>
              <a:rPr lang="en-GB" altLang="en-US" b="1"/>
              <a:t>/best-</a:t>
            </a:r>
            <a:r>
              <a:rPr lang="en-GB" altLang="en-US" b="1" err="1"/>
              <a:t>practice.php</a:t>
            </a:r>
            <a:r>
              <a:rPr lang="en-GB" altLang="en-US" b="1"/>
              <a:t>]</a:t>
            </a:r>
            <a:endParaRPr lang="en-GB" altLang="en-US"/>
          </a:p>
          <a:p>
            <a:pPr eaLnBrk="1" hangingPunct="1"/>
            <a:endParaRPr lang="en-GB" altLang="en-US" b="1"/>
          </a:p>
          <a:p>
            <a:r>
              <a:rPr lang="en-GB" altLang="en-US" err="1"/>
              <a:t>Partidário</a:t>
            </a:r>
            <a:r>
              <a:rPr lang="en-GB" altLang="en-US"/>
              <a:t>, M. (2012),</a:t>
            </a:r>
            <a:r>
              <a:rPr lang="en-GB" altLang="en-US" baseline="0"/>
              <a:t> </a:t>
            </a:r>
            <a:r>
              <a:rPr lang="en-GB" altLang="en-US"/>
              <a:t>IAIA fast tips No. 1 -</a:t>
            </a:r>
            <a:r>
              <a:rPr lang="en-GB" altLang="en-US" baseline="0"/>
              <a:t> </a:t>
            </a:r>
            <a:r>
              <a:rPr lang="en-GB" altLang="en-US"/>
              <a:t>What is Impact Assessment.</a:t>
            </a:r>
            <a:r>
              <a:rPr lang="en-GB" altLang="en-US" baseline="0"/>
              <a:t> </a:t>
            </a:r>
            <a:r>
              <a:rPr lang="en-GB" altLang="en-US"/>
              <a:t>International Association for Impact Assessment (IAIA). </a:t>
            </a:r>
            <a:r>
              <a:rPr lang="en-GB" altLang="en-US" b="1"/>
              <a:t>https://</a:t>
            </a:r>
            <a:r>
              <a:rPr lang="en-GB" altLang="en-US" b="1" err="1"/>
              <a:t>www.iaia.org</a:t>
            </a:r>
            <a:r>
              <a:rPr lang="en-GB" altLang="en-US" b="1"/>
              <a:t>/</a:t>
            </a:r>
            <a:r>
              <a:rPr lang="en-GB" altLang="en-US" b="1" err="1"/>
              <a:t>fasttips.php</a:t>
            </a:r>
            <a:endParaRPr lang="en-GB" altLang="en-US" b="1"/>
          </a:p>
          <a:p>
            <a:endParaRPr lang="en-GB" sz="1200" b="1" kern="1200">
              <a:solidFill>
                <a:schemeClr val="tx1"/>
              </a:solidFill>
              <a:effectLst/>
              <a:latin typeface="+mn-lt"/>
              <a:ea typeface="+mn-ea"/>
              <a:cs typeface="+mn-cs"/>
            </a:endParaRPr>
          </a:p>
          <a:p>
            <a:r>
              <a:rPr lang="en-GB" sz="1200" kern="1200">
                <a:solidFill>
                  <a:schemeClr val="tx1"/>
                </a:solidFill>
                <a:effectLst/>
                <a:latin typeface="+mn-lt"/>
                <a:ea typeface="+mn-ea"/>
                <a:cs typeface="+mn-cs"/>
              </a:rPr>
              <a:t>Environmental</a:t>
            </a:r>
            <a:r>
              <a:rPr lang="en-GB" sz="1200" kern="1200" baseline="0">
                <a:solidFill>
                  <a:schemeClr val="tx1"/>
                </a:solidFill>
                <a:effectLst/>
                <a:latin typeface="+mn-lt"/>
                <a:ea typeface="+mn-ea"/>
                <a:cs typeface="+mn-cs"/>
              </a:rPr>
              <a:t> assessment in Europe:</a:t>
            </a:r>
          </a:p>
          <a:p>
            <a:r>
              <a:rPr lang="en-GB" sz="1200" kern="1200">
                <a:solidFill>
                  <a:schemeClr val="tx1"/>
                </a:solidFill>
                <a:effectLst/>
                <a:latin typeface="+mn-lt"/>
                <a:ea typeface="+mn-ea"/>
                <a:cs typeface="+mn-cs"/>
              </a:rPr>
              <a:t>https://</a:t>
            </a:r>
            <a:r>
              <a:rPr lang="en-GB" sz="1200" kern="1200" err="1">
                <a:solidFill>
                  <a:schemeClr val="tx1"/>
                </a:solidFill>
                <a:effectLst/>
                <a:latin typeface="+mn-lt"/>
                <a:ea typeface="+mn-ea"/>
                <a:cs typeface="+mn-cs"/>
              </a:rPr>
              <a:t>ec.europa.eu</a:t>
            </a:r>
            <a:r>
              <a:rPr lang="en-GB" sz="1200" kern="1200">
                <a:solidFill>
                  <a:schemeClr val="tx1"/>
                </a:solidFill>
                <a:effectLst/>
                <a:latin typeface="+mn-lt"/>
                <a:ea typeface="+mn-ea"/>
                <a:cs typeface="+mn-cs"/>
              </a:rPr>
              <a:t>/environment/</a:t>
            </a:r>
            <a:r>
              <a:rPr lang="en-GB" sz="1200" kern="1200" err="1">
                <a:solidFill>
                  <a:schemeClr val="tx1"/>
                </a:solidFill>
                <a:effectLst/>
                <a:latin typeface="+mn-lt"/>
                <a:ea typeface="+mn-ea"/>
                <a:cs typeface="+mn-cs"/>
              </a:rPr>
              <a:t>eia</a:t>
            </a:r>
            <a:r>
              <a:rPr lang="en-GB" sz="1200" kern="1200">
                <a:solidFill>
                  <a:schemeClr val="tx1"/>
                </a:solidFill>
                <a:effectLst/>
                <a:latin typeface="+mn-lt"/>
                <a:ea typeface="+mn-ea"/>
                <a:cs typeface="+mn-cs"/>
              </a:rPr>
              <a:t>/</a:t>
            </a:r>
            <a:r>
              <a:rPr lang="en-GB" sz="1200" kern="1200" err="1">
                <a:solidFill>
                  <a:schemeClr val="tx1"/>
                </a:solidFill>
                <a:effectLst/>
                <a:latin typeface="+mn-lt"/>
                <a:ea typeface="+mn-ea"/>
                <a:cs typeface="+mn-cs"/>
              </a:rPr>
              <a:t>index_en.htm</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Member States' summaries of </a:t>
            </a:r>
            <a:r>
              <a:rPr lang="en-GB" sz="1200" kern="1200">
                <a:solidFill>
                  <a:srgbClr val="0070C0"/>
                </a:solidFill>
                <a:latin typeface="+mn-lt"/>
                <a:ea typeface="+mn-ea"/>
                <a:cs typeface="+mn-cs"/>
              </a:rPr>
              <a:t>Strategic Environmental Assessment - </a:t>
            </a:r>
            <a:r>
              <a:rPr lang="en-GB" sz="1200" kern="1200">
                <a:solidFill>
                  <a:schemeClr val="tx1"/>
                </a:solidFill>
                <a:effectLst/>
                <a:latin typeface="+mn-lt"/>
                <a:ea typeface="+mn-ea"/>
                <a:cs typeface="+mn-cs"/>
              </a:rPr>
              <a:t>Each national summary provides basic information on the legal, administrative and policy context regarding the SEA system in a Member State. It describes the legal and administrative framework supporting the implementation of the SEA Directive, including the organisational arrangements as well as procedural obligations in place.</a:t>
            </a:r>
          </a:p>
          <a:p>
            <a:r>
              <a:rPr lang="en-GB" sz="1200" kern="1200">
                <a:solidFill>
                  <a:schemeClr val="tx1"/>
                </a:solidFill>
                <a:effectLst/>
                <a:latin typeface="+mn-lt"/>
                <a:ea typeface="+mn-ea"/>
                <a:cs typeface="+mn-cs"/>
              </a:rPr>
              <a:t>https://</a:t>
            </a:r>
            <a:r>
              <a:rPr lang="en-GB" sz="1200" kern="1200" err="1">
                <a:solidFill>
                  <a:schemeClr val="tx1"/>
                </a:solidFill>
                <a:effectLst/>
                <a:latin typeface="+mn-lt"/>
                <a:ea typeface="+mn-ea"/>
                <a:cs typeface="+mn-cs"/>
              </a:rPr>
              <a:t>ec.europa.eu</a:t>
            </a:r>
            <a:r>
              <a:rPr lang="en-GB" sz="1200" kern="1200">
                <a:solidFill>
                  <a:schemeClr val="tx1"/>
                </a:solidFill>
                <a:effectLst/>
                <a:latin typeface="+mn-lt"/>
                <a:ea typeface="+mn-ea"/>
                <a:cs typeface="+mn-cs"/>
              </a:rPr>
              <a:t>/environment/</a:t>
            </a:r>
            <a:r>
              <a:rPr lang="en-GB" sz="1200" kern="1200" err="1">
                <a:solidFill>
                  <a:schemeClr val="tx1"/>
                </a:solidFill>
                <a:effectLst/>
                <a:latin typeface="+mn-lt"/>
                <a:ea typeface="+mn-ea"/>
                <a:cs typeface="+mn-cs"/>
              </a:rPr>
              <a:t>eia</a:t>
            </a:r>
            <a:r>
              <a:rPr lang="en-GB" sz="1200" kern="1200">
                <a:solidFill>
                  <a:schemeClr val="tx1"/>
                </a:solidFill>
                <a:effectLst/>
                <a:latin typeface="+mn-lt"/>
                <a:ea typeface="+mn-ea"/>
                <a:cs typeface="+mn-cs"/>
              </a:rPr>
              <a:t>/</a:t>
            </a:r>
            <a:r>
              <a:rPr lang="en-GB" sz="1200" kern="1200" err="1">
                <a:solidFill>
                  <a:schemeClr val="tx1"/>
                </a:solidFill>
                <a:effectLst/>
                <a:latin typeface="+mn-lt"/>
                <a:ea typeface="+mn-ea"/>
                <a:cs typeface="+mn-cs"/>
              </a:rPr>
              <a:t>member_states_summaries.htm</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21</a:t>
            </a:fld>
            <a:endParaRPr lang="de-DE"/>
          </a:p>
        </p:txBody>
      </p:sp>
    </p:spTree>
    <p:extLst>
      <p:ext uri="{BB962C8B-B14F-4D97-AF65-F5344CB8AC3E}">
        <p14:creationId xmlns:p14="http://schemas.microsoft.com/office/powerpoint/2010/main" val="122995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“Net Positive Impact (NPI) on biodiversity is a target for project outcomes in which the impacts on biodiversity (i.e. the variety of ecosystems and living things) caused by the project are outweighed by the actions taken to avoid and reduce such impacts, rehabilitate affected species/landscapes and offset any residual impacts.” (NPI Alliance,</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2015).</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Key reading: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Brownlie</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S. </a:t>
            </a:r>
            <a:r>
              <a:rPr lang="en-GB" altLang="en-US"/>
              <a:t>(2013),</a:t>
            </a:r>
            <a:r>
              <a:rPr lang="en-GB" altLang="en-US" baseline="0"/>
              <a:t> </a:t>
            </a:r>
            <a:r>
              <a:rPr lang="en-GB" altLang="en-US"/>
              <a:t>IAIA fast tips No. 5 -</a:t>
            </a:r>
            <a:r>
              <a:rPr lang="en-GB" altLang="en-US" baseline="0"/>
              <a:t> </a:t>
            </a:r>
            <a:r>
              <a:rPr lang="en-GB" altLang="en-US"/>
              <a:t>Biodiversity Assessment.</a:t>
            </a:r>
            <a:r>
              <a:rPr lang="en-GB" altLang="en-US" baseline="0"/>
              <a:t> </a:t>
            </a:r>
            <a:r>
              <a:rPr lang="en-GB" altLang="en-US"/>
              <a:t>International Association for Impact Assessment (IAIA). </a:t>
            </a:r>
            <a:r>
              <a:rPr lang="en-GB" altLang="en-US" b="1"/>
              <a:t>https://</a:t>
            </a:r>
            <a:r>
              <a:rPr lang="en-GB" altLang="en-US" b="1" err="1"/>
              <a:t>www.iaia.org</a:t>
            </a:r>
            <a:r>
              <a:rPr lang="en-GB" altLang="en-US" b="1"/>
              <a:t>/</a:t>
            </a:r>
            <a:r>
              <a:rPr lang="en-GB" altLang="en-US" b="1" err="1"/>
              <a:t>fasttips.php</a:t>
            </a:r>
            <a:endParaRPr lang="en-GB" altLang="en-US" b="1"/>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NPI Alliance (2015). Net Positive Impact for biodiversity: The conservation case. Gland, Switzerland: IUCN. </a:t>
            </a:r>
            <a:endParaRPr lang="en-GB" sz="1200" b="1"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https://</a:t>
            </a:r>
            <a:r>
              <a:rPr lang="en-GB" sz="1200" b="1" kern="1200" err="1">
                <a:solidFill>
                  <a:schemeClr val="tx1"/>
                </a:solidFill>
                <a:effectLst/>
                <a:latin typeface="+mn-lt"/>
                <a:ea typeface="+mn-ea"/>
                <a:cs typeface="+mn-cs"/>
              </a:rPr>
              <a:t>www.iucn.org</a:t>
            </a:r>
            <a:r>
              <a:rPr lang="en-GB" sz="1200" b="1" kern="1200">
                <a:solidFill>
                  <a:schemeClr val="tx1"/>
                </a:solidFill>
                <a:effectLst/>
                <a:latin typeface="+mn-lt"/>
                <a:ea typeface="+mn-ea"/>
                <a:cs typeface="+mn-cs"/>
              </a:rPr>
              <a:t>/sites/</a:t>
            </a:r>
            <a:r>
              <a:rPr lang="en-GB" sz="1200" b="1" kern="1200" err="1">
                <a:solidFill>
                  <a:schemeClr val="tx1"/>
                </a:solidFill>
                <a:effectLst/>
                <a:latin typeface="+mn-lt"/>
                <a:ea typeface="+mn-ea"/>
                <a:cs typeface="+mn-cs"/>
              </a:rPr>
              <a:t>dev</a:t>
            </a:r>
            <a:r>
              <a:rPr lang="en-GB" sz="1200" b="1" kern="1200">
                <a:solidFill>
                  <a:schemeClr val="tx1"/>
                </a:solidFill>
                <a:effectLst/>
                <a:latin typeface="+mn-lt"/>
                <a:ea typeface="+mn-ea"/>
                <a:cs typeface="+mn-cs"/>
              </a:rPr>
              <a:t>/files/import/downloads/npi__conservation__01_2016_1.pdf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GB" sz="1200" b="0" i="0" u="none" strike="noStrike"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22</a:t>
            </a:fld>
            <a:endParaRPr lang="de-DE"/>
          </a:p>
        </p:txBody>
      </p:sp>
    </p:spTree>
    <p:extLst>
      <p:ext uri="{BB962C8B-B14F-4D97-AF65-F5344CB8AC3E}">
        <p14:creationId xmlns:p14="http://schemas.microsoft.com/office/powerpoint/2010/main" val="105131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Key reading: </a:t>
            </a:r>
          </a:p>
          <a:p>
            <a:pPr eaLnBrk="1" hangingPunct="1">
              <a:spcBef>
                <a:spcPct val="50000"/>
              </a:spcBef>
            </a:pPr>
            <a:r>
              <a:rPr lang="en-GB" altLang="en-US" sz="1200">
                <a:latin typeface="Times New Roman" charset="0"/>
              </a:rPr>
              <a:t>João, E, </a:t>
            </a:r>
            <a:r>
              <a:rPr lang="en-GB" altLang="en-US" sz="1200" err="1">
                <a:latin typeface="Times New Roman" charset="0"/>
              </a:rPr>
              <a:t>Vanclay</a:t>
            </a:r>
            <a:r>
              <a:rPr lang="en-GB" altLang="en-US" sz="1200">
                <a:latin typeface="Times New Roman" charset="0"/>
              </a:rPr>
              <a:t>, F and den </a:t>
            </a:r>
            <a:r>
              <a:rPr lang="en-GB" altLang="en-US" sz="1200" err="1">
                <a:latin typeface="Times New Roman" charset="0"/>
              </a:rPr>
              <a:t>Broeder</a:t>
            </a:r>
            <a:r>
              <a:rPr lang="en-GB" altLang="en-US" sz="1200">
                <a:latin typeface="Times New Roman" charset="0"/>
              </a:rPr>
              <a:t>, L. (2011), Emphasising enhancement in all forms of impact assessment: introduction to a special issue. </a:t>
            </a:r>
            <a:r>
              <a:rPr lang="en-GB" altLang="en-US" sz="1200" i="1">
                <a:latin typeface="Times New Roman" charset="0"/>
              </a:rPr>
              <a:t>Impact Assessment and Project Appraisal</a:t>
            </a:r>
            <a:r>
              <a:rPr lang="en-GB" altLang="en-US" sz="1200">
                <a:latin typeface="Times New Roman" charset="0"/>
              </a:rPr>
              <a:t>, 29(3): 170-180.</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23</a:t>
            </a:fld>
            <a:endParaRPr lang="de-DE"/>
          </a:p>
        </p:txBody>
      </p:sp>
    </p:spTree>
    <p:extLst>
      <p:ext uri="{BB962C8B-B14F-4D97-AF65-F5344CB8AC3E}">
        <p14:creationId xmlns:p14="http://schemas.microsoft.com/office/powerpoint/2010/main" val="1997390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reading: </a:t>
            </a: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CSBI (2015). </a:t>
            </a:r>
            <a:r>
              <a:rPr lang="en-GB" sz="1200" b="0" i="1" u="none" strike="noStrike" kern="1200" dirty="0">
                <a:solidFill>
                  <a:schemeClr val="tx1"/>
                </a:solidFill>
                <a:effectLst/>
                <a:latin typeface="+mn-lt"/>
                <a:ea typeface="+mn-ea"/>
                <a:cs typeface="+mn-cs"/>
              </a:rPr>
              <a:t>A cross-sector guide for implementing the mitigation hierarchy. </a:t>
            </a:r>
            <a:r>
              <a:rPr lang="en-GB" sz="1200" b="0" i="0" u="none" strike="noStrike" kern="1200" dirty="0">
                <a:solidFill>
                  <a:schemeClr val="tx1"/>
                </a:solidFill>
                <a:effectLst/>
                <a:latin typeface="+mn-lt"/>
                <a:ea typeface="+mn-ea"/>
                <a:cs typeface="+mn-cs"/>
              </a:rPr>
              <a:t>Prepared by the Biodiversity Consultancy on behalf of IPIECA, ICMM and the Equator Principles Association: Cambridge UK.</a:t>
            </a:r>
          </a:p>
          <a:p>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This publication is aimed at environmental professionals working in, or with, extractive industries and financial institutions, who are responsible for overseeing the application of the mitigation hierarchy to biodiversity conservation, while balancing conservation needs with development priorities.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The guide is currently available in English, and may be translated into additional languages in the future subject to demand. It is a companion document to CSBI’s Timeline Tool and the joint CSBI-MFI Biodiversity Working Group’s Good Practices for the Collection of Biodiversity Baseline Data.</a:t>
            </a:r>
          </a:p>
          <a:p>
            <a:pPr fontAlgn="base"/>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There</a:t>
            </a:r>
            <a:r>
              <a:rPr lang="en-GB" sz="1200" b="0" i="0" u="none" strike="noStrike" kern="1200" baseline="0" dirty="0">
                <a:solidFill>
                  <a:schemeClr val="tx1"/>
                </a:solidFill>
                <a:effectLst/>
                <a:latin typeface="+mn-lt"/>
                <a:ea typeface="+mn-ea"/>
                <a:cs typeface="+mn-cs"/>
              </a:rPr>
              <a:t> is a summary (which includes the diagram in the slide) available in English, Italian, French, Russian and Spanish.</a:t>
            </a:r>
            <a:endParaRPr lang="en-GB" sz="1200" b="0" i="0" u="none" strike="noStrike"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24</a:t>
            </a:fld>
            <a:endParaRPr lang="de-DE"/>
          </a:p>
        </p:txBody>
      </p:sp>
    </p:spTree>
    <p:extLst>
      <p:ext uri="{BB962C8B-B14F-4D97-AF65-F5344CB8AC3E}">
        <p14:creationId xmlns:p14="http://schemas.microsoft.com/office/powerpoint/2010/main" val="175012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Key reading: </a:t>
            </a:r>
          </a:p>
          <a:p>
            <a:r>
              <a:rPr lang="en-GB" sz="1200" kern="1200">
                <a:solidFill>
                  <a:schemeClr val="tx1"/>
                </a:solidFill>
                <a:effectLst/>
                <a:latin typeface="+mn-lt"/>
                <a:ea typeface="+mn-ea"/>
                <a:cs typeface="+mn-cs"/>
              </a:rPr>
              <a:t>Correa, D., Hawthorne, B., </a:t>
            </a:r>
            <a:r>
              <a:rPr lang="bg-BG" sz="1200" kern="1200" noProof="0" err="1">
                <a:solidFill>
                  <a:schemeClr val="tx1"/>
                </a:solidFill>
                <a:effectLst/>
                <a:latin typeface="+mn-lt"/>
                <a:ea typeface="+mn-ea"/>
                <a:cs typeface="+mn-cs"/>
              </a:rPr>
              <a:t>Fargione</a:t>
            </a:r>
            <a:r>
              <a:rPr lang="en-GB" sz="1200" kern="1200">
                <a:solidFill>
                  <a:schemeClr val="tx1"/>
                </a:solidFill>
                <a:effectLst/>
                <a:latin typeface="+mn-lt"/>
                <a:ea typeface="+mn-ea"/>
                <a:cs typeface="+mn-cs"/>
              </a:rPr>
              <a:t>, J., Hill, J., </a:t>
            </a:r>
            <a:r>
              <a:rPr lang="en-GB" sz="1200" kern="1200" err="1">
                <a:solidFill>
                  <a:schemeClr val="tx1"/>
                </a:solidFill>
                <a:effectLst/>
                <a:latin typeface="+mn-lt"/>
                <a:ea typeface="+mn-ea"/>
                <a:cs typeface="+mn-cs"/>
              </a:rPr>
              <a:t>Possingham</a:t>
            </a:r>
            <a:r>
              <a:rPr lang="en-GB" sz="1200" kern="1200">
                <a:solidFill>
                  <a:schemeClr val="tx1"/>
                </a:solidFill>
                <a:effectLst/>
                <a:latin typeface="+mn-lt"/>
                <a:ea typeface="+mn-ea"/>
                <a:cs typeface="+mn-cs"/>
              </a:rPr>
              <a:t>, H., Thomas-Hall, S. and Schenk, P. (2019). Towards the implementation of sustainable biofuel production systems. </a:t>
            </a:r>
            <a:r>
              <a:rPr lang="en-GB" sz="1200" i="1" kern="1200">
                <a:solidFill>
                  <a:schemeClr val="tx1"/>
                </a:solidFill>
                <a:effectLst/>
                <a:latin typeface="+mn-lt"/>
                <a:ea typeface="+mn-ea"/>
                <a:cs typeface="+mn-cs"/>
              </a:rPr>
              <a:t>Renewable and Sustainable Energy Reviews</a:t>
            </a:r>
            <a:r>
              <a:rPr lang="en-GB" sz="1200" kern="1200">
                <a:solidFill>
                  <a:schemeClr val="tx1"/>
                </a:solidFill>
                <a:effectLst/>
                <a:latin typeface="+mn-lt"/>
                <a:ea typeface="+mn-ea"/>
                <a:cs typeface="+mn-cs"/>
              </a:rPr>
              <a:t>, 107: 250-263.</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25</a:t>
            </a:fld>
            <a:endParaRPr lang="de-DE"/>
          </a:p>
        </p:txBody>
      </p:sp>
    </p:spTree>
    <p:extLst>
      <p:ext uri="{BB962C8B-B14F-4D97-AF65-F5344CB8AC3E}">
        <p14:creationId xmlns:p14="http://schemas.microsoft.com/office/powerpoint/2010/main" val="1879522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Very</a:t>
            </a:r>
            <a:r>
              <a:rPr lang="en-GB" sz="1200" kern="1200" baseline="0">
                <a:solidFill>
                  <a:schemeClr val="tx1"/>
                </a:solidFill>
                <a:effectLst/>
                <a:latin typeface="+mn-lt"/>
                <a:ea typeface="+mn-ea"/>
                <a:cs typeface="+mn-cs"/>
              </a:rPr>
              <a:t> important to consider the impacts of biofuels that vary according to 1st, 2nd and 3rd generation biofuels.</a:t>
            </a:r>
          </a:p>
          <a:p>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Key reading: </a:t>
            </a:r>
          </a:p>
          <a:p>
            <a:pPr>
              <a:spcAft>
                <a:spcPts val="0"/>
              </a:spcAft>
            </a:pPr>
            <a:r>
              <a:rPr lang="en-GB" err="1">
                <a:solidFill>
                  <a:srgbClr val="323232"/>
                </a:solidFill>
                <a:latin typeface="Georgia" charset="0"/>
                <a:ea typeface="Times New Roman" charset="0"/>
              </a:rPr>
              <a:t>Immerzeel</a:t>
            </a:r>
            <a:r>
              <a:rPr lang="en-GB">
                <a:solidFill>
                  <a:srgbClr val="323232"/>
                </a:solidFill>
                <a:latin typeface="Georgia" charset="0"/>
                <a:ea typeface="Times New Roman" charset="0"/>
              </a:rPr>
              <a:t>, D.J.,</a:t>
            </a:r>
            <a:r>
              <a:rPr lang="en-GB" baseline="0">
                <a:solidFill>
                  <a:srgbClr val="323232"/>
                </a:solidFill>
                <a:latin typeface="Georgia" charset="0"/>
                <a:ea typeface="Times New Roman" charset="0"/>
              </a:rPr>
              <a:t> </a:t>
            </a:r>
            <a:r>
              <a:rPr lang="en-GB" err="1">
                <a:solidFill>
                  <a:srgbClr val="323232"/>
                </a:solidFill>
                <a:latin typeface="Georgia" charset="0"/>
                <a:ea typeface="Times New Roman" charset="0"/>
              </a:rPr>
              <a:t>Verweij</a:t>
            </a:r>
            <a:r>
              <a:rPr lang="en-GB">
                <a:solidFill>
                  <a:srgbClr val="323232"/>
                </a:solidFill>
                <a:latin typeface="Georgia" charset="0"/>
                <a:ea typeface="Times New Roman" charset="0"/>
              </a:rPr>
              <a:t>, P.,</a:t>
            </a:r>
            <a:r>
              <a:rPr lang="en-GB" baseline="0">
                <a:solidFill>
                  <a:srgbClr val="323232"/>
                </a:solidFill>
                <a:latin typeface="Georgia" charset="0"/>
                <a:ea typeface="Times New Roman" charset="0"/>
              </a:rPr>
              <a:t> </a:t>
            </a:r>
            <a:r>
              <a:rPr lang="en-GB" err="1">
                <a:solidFill>
                  <a:srgbClr val="323232"/>
                </a:solidFill>
                <a:latin typeface="Georgia" charset="0"/>
                <a:ea typeface="Times New Roman" charset="0"/>
              </a:rPr>
              <a:t>Hilst</a:t>
            </a:r>
            <a:r>
              <a:rPr lang="en-GB">
                <a:solidFill>
                  <a:srgbClr val="323232"/>
                </a:solidFill>
                <a:latin typeface="Georgia" charset="0"/>
                <a:ea typeface="Times New Roman" charset="0"/>
              </a:rPr>
              <a:t>, F. and </a:t>
            </a:r>
            <a:r>
              <a:rPr lang="en-GB" err="1">
                <a:solidFill>
                  <a:srgbClr val="323232"/>
                </a:solidFill>
                <a:latin typeface="Georgia" charset="0"/>
                <a:ea typeface="Times New Roman" charset="0"/>
              </a:rPr>
              <a:t>Faaij</a:t>
            </a:r>
            <a:r>
              <a:rPr lang="en-GB">
                <a:solidFill>
                  <a:srgbClr val="323232"/>
                </a:solidFill>
                <a:latin typeface="Georgia" charset="0"/>
                <a:ea typeface="Times New Roman" charset="0"/>
              </a:rPr>
              <a:t>, A.P. (2014),  </a:t>
            </a:r>
            <a:r>
              <a:rPr lang="en-GB" b="0">
                <a:solidFill>
                  <a:srgbClr val="323232"/>
                </a:solidFill>
                <a:latin typeface="Georgia" charset="0"/>
                <a:ea typeface="Times New Roman" charset="0"/>
              </a:rPr>
              <a:t>Biodiversity impacts of bioenergy crop production: a state</a:t>
            </a:r>
            <a:r>
              <a:rPr lang="en-GB" b="0">
                <a:solidFill>
                  <a:srgbClr val="323232"/>
                </a:solidFill>
                <a:latin typeface="Calibri" charset="0"/>
                <a:ea typeface="Calibri" charset="0"/>
                <a:cs typeface="Calibri" charset="0"/>
              </a:rPr>
              <a:t>‐</a:t>
            </a:r>
            <a:r>
              <a:rPr lang="en-GB" b="0">
                <a:solidFill>
                  <a:srgbClr val="323232"/>
                </a:solidFill>
                <a:latin typeface="Georgia" charset="0"/>
                <a:ea typeface="Times New Roman" charset="0"/>
              </a:rPr>
              <a:t>of</a:t>
            </a:r>
            <a:r>
              <a:rPr lang="en-GB" b="0">
                <a:solidFill>
                  <a:srgbClr val="323232"/>
                </a:solidFill>
                <a:latin typeface="Calibri" charset="0"/>
                <a:ea typeface="Calibri" charset="0"/>
                <a:cs typeface="Calibri" charset="0"/>
              </a:rPr>
              <a:t>‐</a:t>
            </a:r>
            <a:r>
              <a:rPr lang="en-GB" b="0">
                <a:solidFill>
                  <a:srgbClr val="323232"/>
                </a:solidFill>
                <a:latin typeface="Georgia" charset="0"/>
                <a:ea typeface="Times New Roman" charset="0"/>
              </a:rPr>
              <a:t>the</a:t>
            </a:r>
            <a:r>
              <a:rPr lang="en-GB" b="0">
                <a:solidFill>
                  <a:srgbClr val="323232"/>
                </a:solidFill>
                <a:latin typeface="Calibri" charset="0"/>
                <a:ea typeface="Calibri" charset="0"/>
                <a:cs typeface="Calibri" charset="0"/>
              </a:rPr>
              <a:t>‐</a:t>
            </a:r>
            <a:r>
              <a:rPr lang="en-GB" b="0">
                <a:solidFill>
                  <a:srgbClr val="323232"/>
                </a:solidFill>
                <a:latin typeface="Georgia" charset="0"/>
                <a:ea typeface="Times New Roman" charset="0"/>
              </a:rPr>
              <a:t>art review</a:t>
            </a:r>
            <a:r>
              <a:rPr lang="en-GB" b="0">
                <a:solidFill>
                  <a:schemeClr val="tx1"/>
                </a:solidFill>
                <a:latin typeface="Times New Roman" charset="0"/>
                <a:ea typeface="Calibri" charset="0"/>
              </a:rPr>
              <a:t>.</a:t>
            </a:r>
            <a:r>
              <a:rPr lang="en-GB" b="0" baseline="0">
                <a:solidFill>
                  <a:schemeClr val="tx1"/>
                </a:solidFill>
                <a:latin typeface="Times New Roman" charset="0"/>
                <a:ea typeface="Calibri" charset="0"/>
              </a:rPr>
              <a:t> </a:t>
            </a:r>
            <a:r>
              <a:rPr lang="en-GB" i="1">
                <a:solidFill>
                  <a:srgbClr val="323232"/>
                </a:solidFill>
                <a:latin typeface="Georgia" charset="0"/>
                <a:ea typeface="Times New Roman" charset="0"/>
              </a:rPr>
              <a:t>GCB Bioenergy</a:t>
            </a:r>
            <a:r>
              <a:rPr lang="en-GB">
                <a:solidFill>
                  <a:srgbClr val="323232"/>
                </a:solidFill>
                <a:latin typeface="Georgia" charset="0"/>
                <a:ea typeface="Times New Roman" charset="0"/>
              </a:rPr>
              <a:t>, 6:183-209</a:t>
            </a:r>
            <a:endParaRPr lang="en-GB">
              <a:latin typeface="Times New Roman" charset="0"/>
              <a:ea typeface="Calibri" charset="0"/>
            </a:endParaRPr>
          </a:p>
          <a:p>
            <a:pPr>
              <a:spcAft>
                <a:spcPts val="0"/>
              </a:spcAft>
            </a:pPr>
            <a:r>
              <a:rPr lang="en-GB">
                <a:latin typeface="Times New Roman" charset="0"/>
                <a:ea typeface="Calibri" charset="0"/>
              </a:rPr>
              <a: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26</a:t>
            </a:fld>
            <a:endParaRPr lang="de-DE"/>
          </a:p>
        </p:txBody>
      </p:sp>
    </p:spTree>
    <p:extLst>
      <p:ext uri="{BB962C8B-B14F-4D97-AF65-F5344CB8AC3E}">
        <p14:creationId xmlns:p14="http://schemas.microsoft.com/office/powerpoint/2010/main" val="2140817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Key reading: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Correa, D., Hawthorne, B., </a:t>
            </a:r>
            <a:r>
              <a:rPr lang="en-GB" sz="1200" kern="1200" err="1">
                <a:solidFill>
                  <a:schemeClr val="tx1"/>
                </a:solidFill>
                <a:effectLst/>
                <a:latin typeface="+mn-lt"/>
                <a:ea typeface="+mn-ea"/>
                <a:cs typeface="+mn-cs"/>
              </a:rPr>
              <a:t>Fargione</a:t>
            </a:r>
            <a:r>
              <a:rPr lang="en-GB" sz="1200" kern="1200">
                <a:solidFill>
                  <a:schemeClr val="tx1"/>
                </a:solidFill>
                <a:effectLst/>
                <a:latin typeface="+mn-lt"/>
                <a:ea typeface="+mn-ea"/>
                <a:cs typeface="+mn-cs"/>
              </a:rPr>
              <a:t>, J., Hill, J., </a:t>
            </a:r>
            <a:r>
              <a:rPr lang="en-GB" sz="1200" kern="1200" err="1">
                <a:solidFill>
                  <a:schemeClr val="tx1"/>
                </a:solidFill>
                <a:effectLst/>
                <a:latin typeface="+mn-lt"/>
                <a:ea typeface="+mn-ea"/>
                <a:cs typeface="+mn-cs"/>
              </a:rPr>
              <a:t>Possingham</a:t>
            </a:r>
            <a:r>
              <a:rPr lang="en-GB" sz="1200" kern="1200">
                <a:solidFill>
                  <a:schemeClr val="tx1"/>
                </a:solidFill>
                <a:effectLst/>
                <a:latin typeface="+mn-lt"/>
                <a:ea typeface="+mn-ea"/>
                <a:cs typeface="+mn-cs"/>
              </a:rPr>
              <a:t>, H., Thomas-Hall, S. and Schenk, P. (2019). Towards the implementation of sustainable biofuel production systems. </a:t>
            </a:r>
            <a:r>
              <a:rPr lang="en-GB" sz="1200" i="1" kern="1200">
                <a:solidFill>
                  <a:schemeClr val="tx1"/>
                </a:solidFill>
                <a:effectLst/>
                <a:latin typeface="+mn-lt"/>
                <a:ea typeface="+mn-ea"/>
                <a:cs typeface="+mn-cs"/>
              </a:rPr>
              <a:t>Renewable and Sustainable Energy Reviews</a:t>
            </a:r>
            <a:r>
              <a:rPr lang="en-GB" sz="1200" kern="1200">
                <a:solidFill>
                  <a:schemeClr val="tx1"/>
                </a:solidFill>
                <a:effectLst/>
                <a:latin typeface="+mn-lt"/>
                <a:ea typeface="+mn-ea"/>
                <a:cs typeface="+mn-cs"/>
              </a:rPr>
              <a:t>, 107: 250-263.</a:t>
            </a:r>
          </a:p>
          <a:p>
            <a:pPr>
              <a:spcAft>
                <a:spcPts val="0"/>
              </a:spcAft>
            </a:pPr>
            <a:endParaRPr lang="en-US">
              <a:solidFill>
                <a:srgbClr val="323232"/>
              </a:solidFill>
              <a:latin typeface="Georgia" charset="0"/>
              <a:ea typeface="Times New Roman" charset="0"/>
            </a:endParaRPr>
          </a:p>
          <a:p>
            <a:pPr>
              <a:spcAft>
                <a:spcPts val="0"/>
              </a:spcAft>
            </a:pPr>
            <a:r>
              <a:rPr lang="en-US" err="1">
                <a:solidFill>
                  <a:srgbClr val="323232"/>
                </a:solidFill>
                <a:latin typeface="Georgia" charset="0"/>
                <a:ea typeface="Times New Roman" charset="0"/>
              </a:rPr>
              <a:t>Oregan</a:t>
            </a:r>
            <a:r>
              <a:rPr lang="en-US">
                <a:solidFill>
                  <a:srgbClr val="323232"/>
                </a:solidFill>
                <a:latin typeface="Georgia" charset="0"/>
                <a:ea typeface="Times New Roman" charset="0"/>
              </a:rPr>
              <a:t> State University (</a:t>
            </a:r>
            <a:r>
              <a:rPr lang="en-US" err="1">
                <a:solidFill>
                  <a:srgbClr val="323232"/>
                </a:solidFill>
                <a:latin typeface="Georgia" charset="0"/>
                <a:ea typeface="Times New Roman" charset="0"/>
              </a:rPr>
              <a:t>n.d.</a:t>
            </a:r>
            <a:r>
              <a:rPr lang="en-US">
                <a:solidFill>
                  <a:srgbClr val="323232"/>
                </a:solidFill>
                <a:latin typeface="Georgia" charset="0"/>
                <a:ea typeface="Times New Roman" charset="0"/>
              </a:rPr>
              <a:t>), Bioenergy Education Initiative. https://</a:t>
            </a:r>
            <a:r>
              <a:rPr lang="en-US" err="1">
                <a:solidFill>
                  <a:srgbClr val="323232"/>
                </a:solidFill>
                <a:latin typeface="Georgia" charset="0"/>
                <a:ea typeface="Times New Roman" charset="0"/>
              </a:rPr>
              <a:t>agsci.oregonstate.edu</a:t>
            </a:r>
            <a:r>
              <a:rPr lang="en-US">
                <a:solidFill>
                  <a:srgbClr val="323232"/>
                </a:solidFill>
                <a:latin typeface="Georgia" charset="0"/>
                <a:ea typeface="Times New Roman" charset="0"/>
              </a:rPr>
              <a:t>/sites/</a:t>
            </a:r>
            <a:r>
              <a:rPr lang="en-US" err="1">
                <a:solidFill>
                  <a:srgbClr val="323232"/>
                </a:solidFill>
                <a:latin typeface="Georgia" charset="0"/>
                <a:ea typeface="Times New Roman" charset="0"/>
              </a:rPr>
              <a:t>agsci.oregonstate.edu</a:t>
            </a:r>
            <a:r>
              <a:rPr lang="en-US">
                <a:solidFill>
                  <a:srgbClr val="323232"/>
                </a:solidFill>
                <a:latin typeface="Georgia" charset="0"/>
                <a:ea typeface="Times New Roman" charset="0"/>
              </a:rPr>
              <a:t>/files/bioenergy/generations-of-biofuels-v1.3.pdf  </a:t>
            </a:r>
            <a:r>
              <a:rPr lang="en-GB">
                <a:latin typeface="Times New Roman" charset="0"/>
                <a:ea typeface="Calibri" charset="0"/>
              </a:rPr>
              <a: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27</a:t>
            </a:fld>
            <a:endParaRPr lang="de-DE"/>
          </a:p>
        </p:txBody>
      </p:sp>
    </p:spTree>
    <p:extLst>
      <p:ext uri="{BB962C8B-B14F-4D97-AF65-F5344CB8AC3E}">
        <p14:creationId xmlns:p14="http://schemas.microsoft.com/office/powerpoint/2010/main" val="482073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Interactive quiz with 6 questions about the bioeconomy. User can see if answer is right or wrong right away and explanation is provided, plus explore every question's concept by clicking on "Learn more about this" link, redirecting users to other sites with in-depth information. Quiz is entertaining and informative. Questions ranges from simple ones to those which require a bit more background, so relevant to different target audiences.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is a good way to both acquire new knowledge and test existing knowledge.</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Time that will take: 6 minutes or more - depending if reading extra information.</a:t>
            </a:r>
          </a:p>
          <a:p>
            <a:r>
              <a:rPr lang="en-GB" sz="1200" kern="120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F4B9ABF1-A5E8-FF4C-953A-B9DDF0BF59CB}" type="slidenum">
              <a:rPr lang="de-DE" smtClean="0"/>
              <a:t>28</a:t>
            </a:fld>
            <a:endParaRPr lang="de-DE"/>
          </a:p>
        </p:txBody>
      </p:sp>
    </p:spTree>
    <p:extLst>
      <p:ext uri="{BB962C8B-B14F-4D97-AF65-F5344CB8AC3E}">
        <p14:creationId xmlns:p14="http://schemas.microsoft.com/office/powerpoint/2010/main" val="4738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508000"/>
            <a:ext cx="5486400" cy="3086100"/>
          </a:xfrm>
        </p:spPr>
      </p:sp>
      <p:sp>
        <p:nvSpPr>
          <p:cNvPr id="3" name="Notizenplatzhalter 2"/>
          <p:cNvSpPr>
            <a:spLocks noGrp="1"/>
          </p:cNvSpPr>
          <p:nvPr>
            <p:ph type="body" idx="1"/>
          </p:nvPr>
        </p:nvSpPr>
        <p:spPr/>
        <p:txBody>
          <a:bodyPr/>
          <a:lstStyle/>
          <a:p>
            <a:r>
              <a:rPr lang="en-GB" sz="1200" b="1" kern="1200">
                <a:solidFill>
                  <a:schemeClr val="tx1"/>
                </a:solidFill>
                <a:effectLst/>
                <a:latin typeface="+mn-lt"/>
                <a:ea typeface="+mn-ea"/>
                <a:cs typeface="+mn-cs"/>
              </a:rPr>
              <a:t>Notes to the teacher</a:t>
            </a:r>
            <a:r>
              <a:rPr lang="en-GB" sz="1200" kern="1200">
                <a:solidFill>
                  <a:schemeClr val="tx1"/>
                </a:solidFill>
                <a:effectLst/>
                <a:latin typeface="+mn-lt"/>
                <a:ea typeface="+mn-ea"/>
                <a:cs typeface="+mn-cs"/>
              </a:rPr>
              <a:t>: Speaker’s name to go in the space in the space at the bottom left of the slide. This is the final slide of the presentation. Allow time for students/participants to ask any questions.</a:t>
            </a:r>
          </a:p>
        </p:txBody>
      </p:sp>
      <p:sp>
        <p:nvSpPr>
          <p:cNvPr id="4" name="Foliennummernplatzhalter 3"/>
          <p:cNvSpPr>
            <a:spLocks noGrp="1"/>
          </p:cNvSpPr>
          <p:nvPr>
            <p:ph type="sldNum" sz="quarter" idx="5"/>
          </p:nvPr>
        </p:nvSpPr>
        <p:spPr/>
        <p:txBody>
          <a:bodyPr/>
          <a:lstStyle/>
          <a:p>
            <a:fld id="{F4B9ABF1-A5E8-FF4C-953A-B9DDF0BF59CB}" type="slidenum">
              <a:rPr lang="de-DE" smtClean="0"/>
              <a:t>29</a:t>
            </a:fld>
            <a:endParaRPr lang="de-DE"/>
          </a:p>
        </p:txBody>
      </p:sp>
    </p:spTree>
    <p:extLst>
      <p:ext uri="{BB962C8B-B14F-4D97-AF65-F5344CB8AC3E}">
        <p14:creationId xmlns:p14="http://schemas.microsoft.com/office/powerpoint/2010/main" val="88907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b="1" kern="1200" dirty="0">
                <a:solidFill>
                  <a:schemeClr val="tx1"/>
                </a:solidFill>
                <a:effectLst/>
                <a:latin typeface="+mn-lt"/>
                <a:ea typeface="+mn-ea"/>
                <a:cs typeface="+mn-cs"/>
              </a:rPr>
              <a:t>Забележки за лектора</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Обяснете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аудиторията</a:t>
            </a:r>
            <a:r>
              <a:rPr lang="ru-RU" sz="1200" kern="1200" dirty="0">
                <a:solidFill>
                  <a:schemeClr val="tx1"/>
                </a:solidFill>
                <a:effectLst/>
                <a:latin typeface="+mn-lt"/>
                <a:ea typeface="+mn-ea"/>
                <a:cs typeface="+mn-cs"/>
              </a:rPr>
              <a:t>, че биоикономиката е много важна за да се </a:t>
            </a:r>
            <a:r>
              <a:rPr lang="ru-RU" sz="1200" kern="1200" dirty="0" err="1">
                <a:solidFill>
                  <a:schemeClr val="tx1"/>
                </a:solidFill>
                <a:effectLst/>
                <a:latin typeface="+mn-lt"/>
                <a:ea typeface="+mn-ea"/>
                <a:cs typeface="+mn-cs"/>
              </a:rPr>
              <a:t>предприемат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стъпки</a:t>
            </a:r>
            <a:r>
              <a:rPr lang="ru-RU" sz="1200" kern="1200" dirty="0">
                <a:solidFill>
                  <a:schemeClr val="tx1"/>
                </a:solidFill>
                <a:effectLst/>
                <a:latin typeface="+mn-lt"/>
                <a:ea typeface="+mn-ea"/>
                <a:cs typeface="+mn-cs"/>
              </a:rPr>
              <a:t> към устойчивост и за да се </a:t>
            </a:r>
            <a:r>
              <a:rPr lang="ru-RU" sz="1200" kern="1200" dirty="0" err="1">
                <a:solidFill>
                  <a:schemeClr val="tx1"/>
                </a:solidFill>
                <a:effectLst/>
                <a:latin typeface="+mn-lt"/>
                <a:ea typeface="+mn-ea"/>
                <a:cs typeface="+mn-cs"/>
              </a:rPr>
              <a:t>избегне</a:t>
            </a:r>
            <a:r>
              <a:rPr lang="ru-RU" sz="1200" kern="1200" baseline="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достигането</a:t>
            </a:r>
            <a:r>
              <a:rPr lang="ru-RU" sz="1200" kern="1200" dirty="0">
                <a:solidFill>
                  <a:schemeClr val="tx1"/>
                </a:solidFill>
                <a:effectLst/>
                <a:latin typeface="+mn-lt"/>
                <a:ea typeface="+mn-ea"/>
                <a:cs typeface="+mn-cs"/>
              </a:rPr>
              <a:t> на екологични </a:t>
            </a:r>
            <a:r>
              <a:rPr lang="ru-RU" sz="1200" kern="1200" dirty="0" err="1">
                <a:solidFill>
                  <a:schemeClr val="tx1"/>
                </a:solidFill>
                <a:effectLst/>
                <a:latin typeface="+mn-lt"/>
                <a:ea typeface="+mn-ea"/>
                <a:cs typeface="+mn-cs"/>
              </a:rPr>
              <a:t>граници</a:t>
            </a:r>
            <a:r>
              <a:rPr lang="ru-RU"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Биоикономиката е производството на стоки, услуги или </a:t>
            </a:r>
            <a:r>
              <a:rPr lang="ru-RU" sz="1200" kern="1200" dirty="0" err="1">
                <a:solidFill>
                  <a:schemeClr val="tx1"/>
                </a:solidFill>
                <a:effectLst/>
                <a:latin typeface="+mn-lt"/>
                <a:ea typeface="+mn-ea"/>
                <a:cs typeface="+mn-cs"/>
              </a:rPr>
              <a:t>енергия</a:t>
            </a:r>
            <a:r>
              <a:rPr lang="ru-RU" sz="1200" kern="1200" dirty="0">
                <a:solidFill>
                  <a:schemeClr val="tx1"/>
                </a:solidFill>
                <a:effectLst/>
                <a:latin typeface="+mn-lt"/>
                <a:ea typeface="+mn-ea"/>
                <a:cs typeface="+mn-cs"/>
              </a:rPr>
              <a:t> от </a:t>
            </a:r>
            <a:r>
              <a:rPr lang="ru-RU" sz="1200" kern="1200" dirty="0" err="1">
                <a:solidFill>
                  <a:schemeClr val="tx1"/>
                </a:solidFill>
                <a:effectLst/>
                <a:latin typeface="+mn-lt"/>
                <a:ea typeface="+mn-ea"/>
                <a:cs typeface="+mn-cs"/>
              </a:rPr>
              <a:t>биологичен</a:t>
            </a:r>
            <a:r>
              <a:rPr lang="ru-RU" sz="1200" kern="1200" dirty="0">
                <a:solidFill>
                  <a:schemeClr val="tx1"/>
                </a:solidFill>
                <a:effectLst/>
                <a:latin typeface="+mn-lt"/>
                <a:ea typeface="+mn-ea"/>
                <a:cs typeface="+mn-cs"/>
              </a:rPr>
              <a:t> материал като </a:t>
            </a:r>
            <a:r>
              <a:rPr lang="ru-RU" sz="1200" kern="1200" dirty="0" err="1">
                <a:solidFill>
                  <a:schemeClr val="tx1"/>
                </a:solidFill>
                <a:effectLst/>
                <a:latin typeface="+mn-lt"/>
                <a:ea typeface="+mn-ea"/>
                <a:cs typeface="+mn-cs"/>
              </a:rPr>
              <a:t>основен</a:t>
            </a:r>
            <a:r>
              <a:rPr lang="ru-RU" sz="1200" kern="1200" dirty="0">
                <a:solidFill>
                  <a:schemeClr val="tx1"/>
                </a:solidFill>
                <a:effectLst/>
                <a:latin typeface="+mn-lt"/>
                <a:ea typeface="+mn-ea"/>
                <a:cs typeface="+mn-cs"/>
              </a:rPr>
              <a:t> ресурс</a:t>
            </a:r>
            <a:r>
              <a:rPr lang="en-GB"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Това е </a:t>
            </a:r>
            <a:r>
              <a:rPr lang="ru-RU" sz="1200" kern="1200" dirty="0" err="1">
                <a:solidFill>
                  <a:schemeClr val="tx1"/>
                </a:solidFill>
                <a:effectLst/>
                <a:latin typeface="+mn-lt"/>
                <a:ea typeface="+mn-ea"/>
                <a:cs typeface="+mn-cs"/>
              </a:rPr>
              <a:t>тясно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свързано</a:t>
            </a:r>
            <a:r>
              <a:rPr lang="ru-RU" sz="1200" kern="1200" dirty="0">
                <a:solidFill>
                  <a:schemeClr val="tx1"/>
                </a:solidFill>
                <a:effectLst/>
                <a:latin typeface="+mn-lt"/>
                <a:ea typeface="+mn-ea"/>
                <a:cs typeface="+mn-cs"/>
              </a:rPr>
              <a:t> с </a:t>
            </a:r>
            <a:r>
              <a:rPr lang="ru-RU" sz="1200" kern="1200" dirty="0" err="1">
                <a:solidFill>
                  <a:schemeClr val="tx1"/>
                </a:solidFill>
                <a:effectLst/>
                <a:latin typeface="+mn-lt"/>
                <a:ea typeface="+mn-ea"/>
                <a:cs typeface="+mn-cs"/>
              </a:rPr>
              <a:t>устойчивостта</a:t>
            </a:r>
            <a:r>
              <a:rPr lang="ru-RU" sz="1200" kern="1200" dirty="0">
                <a:solidFill>
                  <a:schemeClr val="tx1"/>
                </a:solidFill>
                <a:effectLst/>
                <a:latin typeface="+mn-lt"/>
                <a:ea typeface="+mn-ea"/>
                <a:cs typeface="+mn-cs"/>
              </a:rPr>
              <a:t>, тъй като </a:t>
            </a:r>
            <a:r>
              <a:rPr lang="ru-RU" sz="1200" kern="1200" dirty="0" err="1">
                <a:solidFill>
                  <a:schemeClr val="tx1"/>
                </a:solidFill>
                <a:effectLst/>
                <a:latin typeface="+mn-lt"/>
                <a:ea typeface="+mn-ea"/>
                <a:cs typeface="+mn-cs"/>
              </a:rPr>
              <a:t>биоразградимите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ресурси</a:t>
            </a:r>
            <a:r>
              <a:rPr lang="ru-RU" sz="1200" kern="1200" dirty="0">
                <a:solidFill>
                  <a:schemeClr val="tx1"/>
                </a:solidFill>
                <a:effectLst/>
                <a:latin typeface="+mn-lt"/>
                <a:ea typeface="+mn-ea"/>
                <a:cs typeface="+mn-cs"/>
              </a:rPr>
              <a:t> често се </a:t>
            </a:r>
            <a:r>
              <a:rPr lang="ru-RU" sz="1200" kern="1200" dirty="0" err="1">
                <a:solidFill>
                  <a:schemeClr val="tx1"/>
                </a:solidFill>
                <a:effectLst/>
                <a:latin typeface="+mn-lt"/>
                <a:ea typeface="+mn-ea"/>
                <a:cs typeface="+mn-cs"/>
              </a:rPr>
              <a:t>използват</a:t>
            </a:r>
            <a:r>
              <a:rPr lang="ru-RU" sz="1200" kern="1200" dirty="0">
                <a:solidFill>
                  <a:schemeClr val="tx1"/>
                </a:solidFill>
                <a:effectLst/>
                <a:latin typeface="+mn-lt"/>
                <a:ea typeface="+mn-ea"/>
                <a:cs typeface="+mn-cs"/>
              </a:rPr>
              <a:t>, а </a:t>
            </a:r>
            <a:r>
              <a:rPr lang="ru-RU" sz="1200" kern="1200" dirty="0" err="1">
                <a:solidFill>
                  <a:schemeClr val="tx1"/>
                </a:solidFill>
                <a:effectLst/>
                <a:latin typeface="+mn-lt"/>
                <a:ea typeface="+mn-ea"/>
                <a:cs typeface="+mn-cs"/>
              </a:rPr>
              <a:t>отпадъците</a:t>
            </a:r>
            <a:r>
              <a:rPr lang="ru-RU" sz="1200" kern="1200" dirty="0">
                <a:solidFill>
                  <a:schemeClr val="tx1"/>
                </a:solidFill>
                <a:effectLst/>
                <a:latin typeface="+mn-lt"/>
                <a:ea typeface="+mn-ea"/>
                <a:cs typeface="+mn-cs"/>
              </a:rPr>
              <a:t> често </a:t>
            </a:r>
            <a:r>
              <a:rPr lang="ru-RU" sz="1200" kern="1200" dirty="0" err="1">
                <a:solidFill>
                  <a:schemeClr val="tx1"/>
                </a:solidFill>
                <a:effectLst/>
                <a:latin typeface="+mn-lt"/>
                <a:ea typeface="+mn-ea"/>
                <a:cs typeface="+mn-cs"/>
              </a:rPr>
              <a:t>напълно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изключени</a:t>
            </a:r>
            <a:r>
              <a:rPr lang="ru-RU" sz="1200" kern="1200" dirty="0">
                <a:solidFill>
                  <a:schemeClr val="tx1"/>
                </a:solidFill>
                <a:effectLst/>
                <a:latin typeface="+mn-lt"/>
                <a:ea typeface="+mn-ea"/>
                <a:cs typeface="+mn-cs"/>
              </a:rPr>
              <a:t> от </a:t>
            </a:r>
            <a:r>
              <a:rPr lang="ru-RU" sz="1200" kern="1200" dirty="0" err="1">
                <a:solidFill>
                  <a:schemeClr val="tx1"/>
                </a:solidFill>
                <a:effectLst/>
                <a:latin typeface="+mn-lt"/>
                <a:ea typeface="+mn-ea"/>
                <a:cs typeface="+mn-cs"/>
              </a:rPr>
              <a:t>системата</a:t>
            </a:r>
            <a:r>
              <a:rPr lang="en-GB"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Това може да </a:t>
            </a:r>
            <a:r>
              <a:rPr lang="ru-RU" sz="1200" kern="1200" dirty="0" err="1">
                <a:solidFill>
                  <a:schemeClr val="tx1"/>
                </a:solidFill>
                <a:effectLst/>
                <a:latin typeface="+mn-lt"/>
                <a:ea typeface="+mn-ea"/>
                <a:cs typeface="+mn-cs"/>
              </a:rPr>
              <a:t>помогне</a:t>
            </a:r>
            <a:r>
              <a:rPr lang="ru-RU" sz="1200" kern="1200" dirty="0">
                <a:solidFill>
                  <a:schemeClr val="tx1"/>
                </a:solidFill>
                <a:effectLst/>
                <a:latin typeface="+mn-lt"/>
                <a:ea typeface="+mn-ea"/>
                <a:cs typeface="+mn-cs"/>
              </a:rPr>
              <a:t> да се </a:t>
            </a:r>
            <a:r>
              <a:rPr lang="ru-RU" sz="1200" kern="1200" dirty="0" err="1">
                <a:solidFill>
                  <a:schemeClr val="tx1"/>
                </a:solidFill>
                <a:effectLst/>
                <a:latin typeface="+mn-lt"/>
                <a:ea typeface="+mn-ea"/>
                <a:cs typeface="+mn-cs"/>
              </a:rPr>
              <a:t>избегне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изчерпването</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ресурсите</a:t>
            </a:r>
            <a:r>
              <a:rPr lang="ru-RU" sz="1200" kern="1200" dirty="0">
                <a:solidFill>
                  <a:schemeClr val="tx1"/>
                </a:solidFill>
                <a:effectLst/>
                <a:latin typeface="+mn-lt"/>
                <a:ea typeface="+mn-ea"/>
                <a:cs typeface="+mn-cs"/>
              </a:rPr>
              <a:t> за </a:t>
            </a:r>
            <a:r>
              <a:rPr lang="ru-RU" sz="1200" kern="1200" dirty="0" err="1">
                <a:solidFill>
                  <a:schemeClr val="tx1"/>
                </a:solidFill>
                <a:effectLst/>
                <a:latin typeface="+mn-lt"/>
                <a:ea typeface="+mn-ea"/>
                <a:cs typeface="+mn-cs"/>
              </a:rPr>
              <a:t>бъдещите</a:t>
            </a:r>
            <a:r>
              <a:rPr lang="ru-RU" sz="1200" kern="1200" dirty="0">
                <a:solidFill>
                  <a:schemeClr val="tx1"/>
                </a:solidFill>
                <a:effectLst/>
                <a:latin typeface="+mn-lt"/>
                <a:ea typeface="+mn-ea"/>
                <a:cs typeface="+mn-cs"/>
              </a:rPr>
              <a:t> поколения и да защити </a:t>
            </a:r>
            <a:r>
              <a:rPr lang="ru-RU" sz="1200" kern="1200" dirty="0" err="1">
                <a:solidFill>
                  <a:schemeClr val="tx1"/>
                </a:solidFill>
                <a:effectLst/>
                <a:latin typeface="+mn-lt"/>
                <a:ea typeface="+mn-ea"/>
                <a:cs typeface="+mn-cs"/>
              </a:rPr>
              <a:t>стабилността</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планетата</a:t>
            </a:r>
            <a:r>
              <a:rPr lang="en-GB"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Европейската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комисия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предприема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стъпки</a:t>
            </a:r>
            <a:r>
              <a:rPr lang="ru-RU" sz="1200" kern="1200" dirty="0">
                <a:solidFill>
                  <a:schemeClr val="tx1"/>
                </a:solidFill>
                <a:effectLst/>
                <a:latin typeface="+mn-lt"/>
                <a:ea typeface="+mn-ea"/>
                <a:cs typeface="+mn-cs"/>
              </a:rPr>
              <a:t> към устойчива </a:t>
            </a:r>
            <a:r>
              <a:rPr lang="ru-RU" sz="1200" kern="1200" dirty="0" err="1">
                <a:solidFill>
                  <a:schemeClr val="tx1"/>
                </a:solidFill>
                <a:effectLst/>
                <a:latin typeface="+mn-lt"/>
                <a:ea typeface="+mn-ea"/>
                <a:cs typeface="+mn-cs"/>
              </a:rPr>
              <a:t>биоикономика</a:t>
            </a:r>
            <a:r>
              <a:rPr lang="ru-RU" sz="1200" kern="1200" dirty="0">
                <a:solidFill>
                  <a:schemeClr val="tx1"/>
                </a:solidFill>
                <a:effectLst/>
                <a:latin typeface="+mn-lt"/>
                <a:ea typeface="+mn-ea"/>
                <a:cs typeface="+mn-cs"/>
              </a:rPr>
              <a:t>. Превръщането на </a:t>
            </a:r>
            <a:r>
              <a:rPr lang="ru-RU" sz="1200" kern="1200" dirty="0" err="1">
                <a:solidFill>
                  <a:schemeClr val="tx1"/>
                </a:solidFill>
                <a:effectLst/>
                <a:latin typeface="+mn-lt"/>
                <a:ea typeface="+mn-ea"/>
                <a:cs typeface="+mn-cs"/>
              </a:rPr>
              <a:t>отпадъците</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ценни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ресурси</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създаване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стимули</a:t>
            </a:r>
            <a:r>
              <a:rPr lang="ru-RU" sz="1200" kern="1200" dirty="0">
                <a:solidFill>
                  <a:schemeClr val="tx1"/>
                </a:solidFill>
                <a:effectLst/>
                <a:latin typeface="+mn-lt"/>
                <a:ea typeface="+mn-ea"/>
                <a:cs typeface="+mn-cs"/>
              </a:rPr>
              <a:t> за </a:t>
            </a:r>
            <a:r>
              <a:rPr lang="ru-RU" sz="1200" kern="1200" dirty="0" err="1">
                <a:solidFill>
                  <a:schemeClr val="tx1"/>
                </a:solidFill>
                <a:effectLst/>
                <a:latin typeface="+mn-lt"/>
                <a:ea typeface="+mn-ea"/>
                <a:cs typeface="+mn-cs"/>
              </a:rPr>
              <a:t>подпомагане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търговците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дребно</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потребителите</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намалят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отпадъците</a:t>
            </a:r>
            <a:r>
              <a:rPr lang="ru-RU" sz="1200" kern="1200" dirty="0">
                <a:solidFill>
                  <a:schemeClr val="tx1"/>
                </a:solidFill>
                <a:effectLst/>
                <a:latin typeface="+mn-lt"/>
                <a:ea typeface="+mn-ea"/>
                <a:cs typeface="+mn-cs"/>
              </a:rPr>
              <a:t> от </a:t>
            </a:r>
            <a:r>
              <a:rPr lang="ru-RU" sz="1200" kern="1200" dirty="0" err="1">
                <a:solidFill>
                  <a:schemeClr val="tx1"/>
                </a:solidFill>
                <a:effectLst/>
                <a:latin typeface="+mn-lt"/>
                <a:ea typeface="+mn-ea"/>
                <a:cs typeface="+mn-cs"/>
              </a:rPr>
              <a:t>храна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Европейската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комисия</a:t>
            </a:r>
            <a:r>
              <a:rPr lang="ru-RU" sz="1200" kern="1200" dirty="0">
                <a:solidFill>
                  <a:schemeClr val="tx1"/>
                </a:solidFill>
                <a:effectLst/>
                <a:latin typeface="+mn-lt"/>
                <a:ea typeface="+mn-ea"/>
                <a:cs typeface="+mn-cs"/>
              </a:rPr>
              <a:t> има </a:t>
            </a:r>
            <a:r>
              <a:rPr lang="ru-RU" sz="1200" kern="1200" dirty="0" err="1">
                <a:solidFill>
                  <a:schemeClr val="tx1"/>
                </a:solidFill>
                <a:effectLst/>
                <a:latin typeface="+mn-lt"/>
                <a:ea typeface="+mn-ea"/>
                <a:cs typeface="+mn-cs"/>
              </a:rPr>
              <a:t>биоикономическа</a:t>
            </a:r>
            <a:r>
              <a:rPr lang="ru-RU" sz="1200" kern="1200" dirty="0">
                <a:solidFill>
                  <a:schemeClr val="tx1"/>
                </a:solidFill>
                <a:effectLst/>
                <a:latin typeface="+mn-lt"/>
                <a:ea typeface="+mn-ea"/>
                <a:cs typeface="+mn-cs"/>
              </a:rPr>
              <a:t> стратегия за </a:t>
            </a:r>
            <a:r>
              <a:rPr lang="ru-RU" sz="1200" kern="1200" dirty="0" err="1">
                <a:solidFill>
                  <a:schemeClr val="tx1"/>
                </a:solidFill>
                <a:effectLst/>
                <a:latin typeface="+mn-lt"/>
                <a:ea typeface="+mn-ea"/>
                <a:cs typeface="+mn-cs"/>
              </a:rPr>
              <a:t>насърчаване</a:t>
            </a:r>
            <a:r>
              <a:rPr lang="ru-RU" sz="1200" kern="1200" dirty="0">
                <a:solidFill>
                  <a:schemeClr val="tx1"/>
                </a:solidFill>
                <a:effectLst/>
                <a:latin typeface="+mn-lt"/>
                <a:ea typeface="+mn-ea"/>
                <a:cs typeface="+mn-cs"/>
              </a:rPr>
              <a:t> на биоикономиката и за избягване на </a:t>
            </a:r>
            <a:r>
              <a:rPr lang="ru-RU" sz="1200" kern="1200" dirty="0" err="1">
                <a:solidFill>
                  <a:schemeClr val="tx1"/>
                </a:solidFill>
                <a:effectLst/>
                <a:latin typeface="+mn-lt"/>
                <a:ea typeface="+mn-ea"/>
                <a:cs typeface="+mn-cs"/>
              </a:rPr>
              <a:t>достигането</a:t>
            </a:r>
            <a:r>
              <a:rPr lang="ru-RU" sz="1200" kern="1200" dirty="0">
                <a:solidFill>
                  <a:schemeClr val="tx1"/>
                </a:solidFill>
                <a:effectLst/>
                <a:latin typeface="+mn-lt"/>
                <a:ea typeface="+mn-ea"/>
                <a:cs typeface="+mn-cs"/>
              </a:rPr>
              <a:t> на екологичните </a:t>
            </a:r>
            <a:r>
              <a:rPr lang="ru-RU" sz="1200" kern="1200" dirty="0" err="1">
                <a:solidFill>
                  <a:schemeClr val="tx1"/>
                </a:solidFill>
                <a:effectLst/>
                <a:latin typeface="+mn-lt"/>
                <a:ea typeface="+mn-ea"/>
                <a:cs typeface="+mn-cs"/>
              </a:rPr>
              <a:t>граници</a:t>
            </a:r>
            <a:r>
              <a:rPr lang="en-GB" sz="1200" kern="1200" dirty="0">
                <a:solidFill>
                  <a:schemeClr val="tx1"/>
                </a:solidFill>
                <a:effectLst/>
                <a:latin typeface="+mn-lt"/>
                <a:ea typeface="+mn-ea"/>
                <a:cs typeface="+mn-cs"/>
              </a:rPr>
              <a:t>. </a:t>
            </a:r>
          </a:p>
          <a:p>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a:solidFill>
                  <a:schemeClr val="tx1"/>
                </a:solidFill>
                <a:effectLst/>
                <a:latin typeface="+mn-lt"/>
                <a:ea typeface="+mn-ea"/>
                <a:cs typeface="+mn-cs"/>
              </a:rPr>
              <a:t>Европейска комисия </a:t>
            </a:r>
            <a:r>
              <a:rPr lang="en-GB" sz="1200" kern="1200" dirty="0">
                <a:solidFill>
                  <a:schemeClr val="tx1"/>
                </a:solidFill>
                <a:effectLst/>
                <a:latin typeface="+mn-lt"/>
                <a:ea typeface="+mn-ea"/>
                <a:cs typeface="+mn-cs"/>
              </a:rPr>
              <a:t>(2018), </a:t>
            </a:r>
            <a:r>
              <a:rPr lang="ru-RU" sz="1200" i="1" kern="1200" dirty="0">
                <a:solidFill>
                  <a:schemeClr val="tx1"/>
                </a:solidFill>
                <a:effectLst/>
                <a:latin typeface="+mn-lt"/>
                <a:ea typeface="+mn-ea"/>
                <a:cs typeface="+mn-cs"/>
              </a:rPr>
              <a:t>Устойчива </a:t>
            </a:r>
            <a:r>
              <a:rPr lang="ru-RU" sz="1200" i="1" kern="1200" dirty="0" err="1">
                <a:solidFill>
                  <a:schemeClr val="tx1"/>
                </a:solidFill>
                <a:effectLst/>
                <a:latin typeface="+mn-lt"/>
                <a:ea typeface="+mn-ea"/>
                <a:cs typeface="+mn-cs"/>
              </a:rPr>
              <a:t>биоикономика</a:t>
            </a:r>
            <a:r>
              <a:rPr lang="ru-RU" sz="1200" i="1" kern="1200" dirty="0">
                <a:solidFill>
                  <a:schemeClr val="tx1"/>
                </a:solidFill>
                <a:effectLst/>
                <a:latin typeface="+mn-lt"/>
                <a:ea typeface="+mn-ea"/>
                <a:cs typeface="+mn-cs"/>
              </a:rPr>
              <a:t> за Европа: </a:t>
            </a:r>
            <a:r>
              <a:rPr lang="ru-RU" sz="1200" i="1" kern="1200" dirty="0" err="1">
                <a:solidFill>
                  <a:schemeClr val="tx1"/>
                </a:solidFill>
                <a:effectLst/>
                <a:latin typeface="+mn-lt"/>
                <a:ea typeface="+mn-ea"/>
                <a:cs typeface="+mn-cs"/>
              </a:rPr>
              <a:t>укрепване</a:t>
            </a:r>
            <a:r>
              <a:rPr lang="ru-RU" sz="1200" i="1" kern="1200" dirty="0">
                <a:solidFill>
                  <a:schemeClr val="tx1"/>
                </a:solidFill>
                <a:effectLst/>
                <a:latin typeface="+mn-lt"/>
                <a:ea typeface="+mn-ea"/>
                <a:cs typeface="+mn-cs"/>
              </a:rPr>
              <a:t> на </a:t>
            </a:r>
            <a:r>
              <a:rPr lang="ru-RU" sz="1200" i="1" kern="1200" dirty="0" err="1">
                <a:solidFill>
                  <a:schemeClr val="tx1"/>
                </a:solidFill>
                <a:effectLst/>
                <a:latin typeface="+mn-lt"/>
                <a:ea typeface="+mn-ea"/>
                <a:cs typeface="+mn-cs"/>
              </a:rPr>
              <a:t>връзката</a:t>
            </a:r>
            <a:r>
              <a:rPr lang="ru-RU" sz="1200" i="1" kern="1200" dirty="0">
                <a:solidFill>
                  <a:schemeClr val="tx1"/>
                </a:solidFill>
                <a:effectLst/>
                <a:latin typeface="+mn-lt"/>
                <a:ea typeface="+mn-ea"/>
                <a:cs typeface="+mn-cs"/>
              </a:rPr>
              <a:t> между </a:t>
            </a:r>
            <a:r>
              <a:rPr lang="ru-RU" sz="1200" i="1" kern="1200" dirty="0" err="1">
                <a:solidFill>
                  <a:schemeClr val="tx1"/>
                </a:solidFill>
                <a:effectLst/>
                <a:latin typeface="+mn-lt"/>
                <a:ea typeface="+mn-ea"/>
                <a:cs typeface="+mn-cs"/>
              </a:rPr>
              <a:t>икономиката</a:t>
            </a:r>
            <a:r>
              <a:rPr lang="ru-RU" sz="1200" i="1" kern="1200" dirty="0">
                <a:solidFill>
                  <a:schemeClr val="tx1"/>
                </a:solidFill>
                <a:effectLst/>
                <a:latin typeface="+mn-lt"/>
                <a:ea typeface="+mn-ea"/>
                <a:cs typeface="+mn-cs"/>
              </a:rPr>
              <a:t>, обществото и околната среда</a:t>
            </a:r>
            <a:r>
              <a:rPr lang="en-GB" sz="1200" i="1" kern="1200" dirty="0">
                <a:solidFill>
                  <a:schemeClr val="tx1"/>
                </a:solidFill>
                <a:effectLst/>
                <a:latin typeface="+mn-lt"/>
                <a:ea typeface="+mn-ea"/>
                <a:cs typeface="+mn-cs"/>
              </a:rPr>
              <a:t>. </a:t>
            </a:r>
            <a:r>
              <a:rPr lang="bg-BG" sz="1200" i="1" kern="1200" dirty="0">
                <a:solidFill>
                  <a:schemeClr val="tx1"/>
                </a:solidFill>
                <a:effectLst/>
                <a:latin typeface="+mn-lt"/>
                <a:ea typeface="+mn-ea"/>
                <a:cs typeface="+mn-cs"/>
              </a:rPr>
              <a:t>Актуализирана стратегия за биоикономика</a:t>
            </a:r>
            <a:r>
              <a:rPr lang="en-GB"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Генерална</a:t>
            </a:r>
            <a:r>
              <a:rPr lang="ru-RU" sz="1200" kern="1200" dirty="0">
                <a:solidFill>
                  <a:schemeClr val="tx1"/>
                </a:solidFill>
                <a:effectLst/>
                <a:latin typeface="+mn-lt"/>
                <a:ea typeface="+mn-ea"/>
                <a:cs typeface="+mn-cs"/>
              </a:rPr>
              <a:t> дирекция за </a:t>
            </a:r>
            <a:r>
              <a:rPr lang="ru-RU" sz="1200" kern="1200" dirty="0" err="1">
                <a:solidFill>
                  <a:schemeClr val="tx1"/>
                </a:solidFill>
                <a:effectLst/>
                <a:latin typeface="+mn-lt"/>
                <a:ea typeface="+mn-ea"/>
                <a:cs typeface="+mn-cs"/>
              </a:rPr>
              <a:t>изследвания</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иновации</a:t>
            </a:r>
            <a:r>
              <a:rPr lang="en-GB" sz="1200" kern="1200" dirty="0">
                <a:solidFill>
                  <a:schemeClr val="tx1"/>
                </a:solidFill>
                <a:effectLst/>
                <a:latin typeface="+mn-lt"/>
                <a:ea typeface="+mn-ea"/>
                <a:cs typeface="+mn-cs"/>
              </a:rPr>
              <a:t>, </a:t>
            </a:r>
            <a:r>
              <a:rPr lang="bg-BG" sz="1200" kern="1200" dirty="0">
                <a:solidFill>
                  <a:schemeClr val="tx1"/>
                </a:solidFill>
                <a:effectLst/>
                <a:latin typeface="+mn-lt"/>
                <a:ea typeface="+mn-ea"/>
                <a:cs typeface="+mn-cs"/>
              </a:rPr>
              <a:t>налична на</a:t>
            </a:r>
            <a:r>
              <a:rPr lang="en-GB"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hlinkClick r:id="rId3"/>
              </a:rPr>
              <a:t>https://ec.europa.eu/research/bioeconomy/pdf/ec_bioeconomy_strategy_2018.pdf</a:t>
            </a:r>
            <a:r>
              <a:rPr lang="en-GB" sz="1200" kern="1200" dirty="0">
                <a:solidFill>
                  <a:schemeClr val="tx1"/>
                </a:solidFill>
                <a:effectLst/>
                <a:latin typeface="+mn-lt"/>
                <a:ea typeface="+mn-ea"/>
                <a:cs typeface="+mn-cs"/>
              </a:rPr>
              <a:t> </a:t>
            </a:r>
            <a:r>
              <a:rPr lang="bg-BG" sz="1200" kern="1200" dirty="0">
                <a:solidFill>
                  <a:schemeClr val="tx1"/>
                </a:solidFill>
                <a:effectLst/>
                <a:latin typeface="+mn-lt"/>
                <a:ea typeface="+mn-ea"/>
                <a:cs typeface="+mn-cs"/>
              </a:rPr>
              <a:t>достъпен на</a:t>
            </a:r>
            <a:r>
              <a:rPr lang="en-GB" sz="1200" kern="1200" dirty="0">
                <a:solidFill>
                  <a:schemeClr val="tx1"/>
                </a:solidFill>
                <a:effectLst/>
                <a:latin typeface="+mn-lt"/>
                <a:ea typeface="+mn-ea"/>
                <a:cs typeface="+mn-cs"/>
              </a:rPr>
              <a:t>: 22 May 2020].</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3</a:t>
            </a:fld>
            <a:endParaRPr lang="de-DE"/>
          </a:p>
        </p:txBody>
      </p:sp>
    </p:spTree>
    <p:extLst>
      <p:ext uri="{BB962C8B-B14F-4D97-AF65-F5344CB8AC3E}">
        <p14:creationId xmlns:p14="http://schemas.microsoft.com/office/powerpoint/2010/main" val="76745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a:solidFill>
                  <a:schemeClr val="tx1"/>
                </a:solidFill>
                <a:effectLst/>
                <a:latin typeface="+mn-lt"/>
                <a:ea typeface="+mn-ea"/>
                <a:cs typeface="+mn-cs"/>
              </a:rPr>
              <a:t>BE-Rural has five innovation regions</a:t>
            </a:r>
          </a:p>
          <a:p>
            <a:pPr fontAlgn="base"/>
            <a:r>
              <a:rPr lang="en-US" sz="1200" b="0" i="0" u="none" strike="noStrike" kern="1200">
                <a:solidFill>
                  <a:schemeClr val="tx1"/>
                </a:solidFill>
                <a:effectLst/>
                <a:latin typeface="+mn-lt"/>
                <a:ea typeface="+mn-ea"/>
                <a:cs typeface="+mn-cs"/>
              </a:rPr>
              <a:t>BE-Rural will create five regional </a:t>
            </a:r>
            <a:r>
              <a:rPr lang="en-US" sz="1200" b="1" i="0" u="none" strike="noStrike" kern="1200">
                <a:solidFill>
                  <a:schemeClr val="tx1"/>
                </a:solidFill>
                <a:effectLst/>
                <a:latin typeface="+mn-lt"/>
                <a:ea typeface="+mn-ea"/>
                <a:cs typeface="+mn-cs"/>
              </a:rPr>
              <a:t>Open Innovation Platforms (</a:t>
            </a:r>
            <a:r>
              <a:rPr lang="en-US" sz="1200" b="1" i="0" u="none" strike="noStrike" kern="1200" err="1">
                <a:solidFill>
                  <a:schemeClr val="tx1"/>
                </a:solidFill>
                <a:effectLst/>
                <a:latin typeface="+mn-lt"/>
                <a:ea typeface="+mn-ea"/>
                <a:cs typeface="+mn-cs"/>
              </a:rPr>
              <a:t>OIPs</a:t>
            </a:r>
            <a:r>
              <a:rPr lang="en-US" sz="1200" b="1"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 for the participatory development of bioeconomy strategies and roadmaps. The BE-Rural </a:t>
            </a:r>
            <a:r>
              <a:rPr lang="en-US" sz="1200" b="0" i="0" u="none" strike="noStrike" kern="1200" err="1">
                <a:solidFill>
                  <a:schemeClr val="tx1"/>
                </a:solidFill>
                <a:effectLst/>
                <a:latin typeface="+mn-lt"/>
                <a:ea typeface="+mn-ea"/>
                <a:cs typeface="+mn-cs"/>
              </a:rPr>
              <a:t>OIPs</a:t>
            </a:r>
            <a:r>
              <a:rPr lang="en-US" sz="1200" b="0" i="0" u="none" strike="noStrike" kern="1200">
                <a:solidFill>
                  <a:schemeClr val="tx1"/>
                </a:solidFill>
                <a:effectLst/>
                <a:latin typeface="+mn-lt"/>
                <a:ea typeface="+mn-ea"/>
                <a:cs typeface="+mn-cs"/>
              </a:rPr>
              <a:t> will be established in five regions across the EU with different biomass potentials and will be based on the regional Stakeholder Working Groups (</a:t>
            </a:r>
            <a:r>
              <a:rPr lang="en-US" sz="1200" b="0" i="0" u="none" strike="noStrike" kern="1200" err="1">
                <a:solidFill>
                  <a:schemeClr val="tx1"/>
                </a:solidFill>
                <a:effectLst/>
                <a:latin typeface="+mn-lt"/>
                <a:ea typeface="+mn-ea"/>
                <a:cs typeface="+mn-cs"/>
              </a:rPr>
              <a:t>SWGs</a:t>
            </a:r>
            <a:r>
              <a:rPr lang="en-US" sz="1200" b="0" i="0" u="none" strike="noStrike" kern="1200">
                <a:solidFill>
                  <a:schemeClr val="tx1"/>
                </a:solidFill>
                <a:effectLst/>
                <a:latin typeface="+mn-lt"/>
                <a:ea typeface="+mn-ea"/>
                <a:cs typeface="+mn-cs"/>
              </a:rPr>
              <a:t>). Within the </a:t>
            </a:r>
            <a:r>
              <a:rPr lang="en-US" sz="1200" b="0" i="0" u="none" strike="noStrike" kern="1200" err="1">
                <a:solidFill>
                  <a:schemeClr val="tx1"/>
                </a:solidFill>
                <a:effectLst/>
                <a:latin typeface="+mn-lt"/>
                <a:ea typeface="+mn-ea"/>
                <a:cs typeface="+mn-cs"/>
              </a:rPr>
              <a:t>OIPs</a:t>
            </a:r>
            <a:r>
              <a:rPr lang="en-US" sz="1200" b="0" i="0" u="none" strike="noStrike" kern="1200">
                <a:solidFill>
                  <a:schemeClr val="tx1"/>
                </a:solidFill>
                <a:effectLst/>
                <a:latin typeface="+mn-lt"/>
                <a:ea typeface="+mn-ea"/>
                <a:cs typeface="+mn-cs"/>
              </a:rPr>
              <a:t>, the main task of the </a:t>
            </a:r>
            <a:r>
              <a:rPr lang="en-US" sz="1200" b="0" i="0" u="none" strike="noStrike" kern="1200" err="1">
                <a:solidFill>
                  <a:schemeClr val="tx1"/>
                </a:solidFill>
                <a:effectLst/>
                <a:latin typeface="+mn-lt"/>
                <a:ea typeface="+mn-ea"/>
                <a:cs typeface="+mn-cs"/>
              </a:rPr>
              <a:t>SWGs</a:t>
            </a:r>
            <a:r>
              <a:rPr lang="en-US" sz="1200" b="0" i="0" u="none" strike="noStrike" kern="1200">
                <a:solidFill>
                  <a:schemeClr val="tx1"/>
                </a:solidFill>
                <a:effectLst/>
                <a:latin typeface="+mn-lt"/>
                <a:ea typeface="+mn-ea"/>
                <a:cs typeface="+mn-cs"/>
              </a:rPr>
              <a:t> will be to formulate concrete strategy or roadmap documents by engaging with different actors and opening the platform for a wide range of stakeholders in the region, including civil society </a:t>
            </a:r>
            <a:r>
              <a:rPr lang="bg-BG" sz="1200" b="0" i="0" u="none" strike="noStrike" kern="1200" noProof="0" err="1">
                <a:solidFill>
                  <a:schemeClr val="tx1"/>
                </a:solidFill>
                <a:effectLst/>
                <a:latin typeface="+mn-lt"/>
                <a:ea typeface="+mn-ea"/>
                <a:cs typeface="+mn-cs"/>
              </a:rPr>
              <a:t>organisations</a:t>
            </a:r>
            <a:r>
              <a:rPr lang="en-US" sz="1200" b="0" i="0" u="none" strike="noStrike" kern="1200">
                <a:solidFill>
                  <a:schemeClr val="tx1"/>
                </a:solidFill>
                <a:effectLst/>
                <a:latin typeface="+mn-lt"/>
                <a:ea typeface="+mn-ea"/>
                <a:cs typeface="+mn-cs"/>
              </a:rPr>
              <a:t> and citizens.</a:t>
            </a:r>
          </a:p>
          <a:p>
            <a:pPr fontAlgn="base"/>
            <a:endParaRPr lang="en-US" sz="1200" b="0" i="0" u="none" strike="noStrike" kern="1200">
              <a:solidFill>
                <a:schemeClr val="tx1"/>
              </a:solidFill>
              <a:effectLst/>
              <a:latin typeface="+mn-lt"/>
              <a:ea typeface="+mn-ea"/>
              <a:cs typeface="+mn-cs"/>
            </a:endParaRPr>
          </a:p>
          <a:p>
            <a:pPr fontAlgn="base"/>
            <a:r>
              <a:rPr lang="en-US" sz="1200" b="1" i="0" u="none" strike="noStrike" kern="1200" err="1">
                <a:solidFill>
                  <a:schemeClr val="tx1"/>
                </a:solidFill>
                <a:effectLst/>
                <a:latin typeface="+mn-lt"/>
                <a:ea typeface="+mn-ea"/>
                <a:cs typeface="+mn-cs"/>
              </a:rPr>
              <a:t>Stara</a:t>
            </a:r>
            <a:r>
              <a:rPr lang="en-US" sz="1200" b="1" i="0" u="none" strike="noStrike" kern="1200">
                <a:solidFill>
                  <a:schemeClr val="tx1"/>
                </a:solidFill>
                <a:effectLst/>
                <a:latin typeface="+mn-lt"/>
                <a:ea typeface="+mn-ea"/>
                <a:cs typeface="+mn-cs"/>
              </a:rPr>
              <a:t> Zagora, Bulgaria: </a:t>
            </a:r>
            <a:r>
              <a:rPr lang="en-US" sz="1200" b="0" i="0" u="none" strike="noStrike" kern="1200">
                <a:solidFill>
                  <a:schemeClr val="tx1"/>
                </a:solidFill>
                <a:effectLst/>
                <a:latin typeface="+mn-lt"/>
                <a:ea typeface="+mn-ea"/>
                <a:cs typeface="+mn-cs"/>
              </a:rPr>
              <a:t>This innovation region will focus on seeking new technologies for the application of essential oils and herbal plants in the cosmetics and pharmaceutical industry. The small-scale production in this area will be combined with tourism-related activities to expand the existing business status quo and potential. Ultimately, the region will establish closer relations and network between companies. Regional partner: Bulgarian Industrial Association (BIA)</a:t>
            </a:r>
          </a:p>
          <a:p>
            <a:pPr fontAlgn="base"/>
            <a:r>
              <a:rPr lang="en-US" sz="1200" b="1" i="0" u="none" strike="noStrike" kern="1200">
                <a:solidFill>
                  <a:schemeClr val="tx1"/>
                </a:solidFill>
                <a:effectLst/>
                <a:latin typeface="+mn-lt"/>
                <a:ea typeface="+mn-ea"/>
                <a:cs typeface="+mn-cs"/>
              </a:rPr>
              <a:t>Vidzeme and </a:t>
            </a:r>
            <a:r>
              <a:rPr lang="en-US" sz="1200" b="1" i="0" u="none" strike="noStrike" kern="1200" err="1">
                <a:solidFill>
                  <a:schemeClr val="tx1"/>
                </a:solidFill>
                <a:effectLst/>
                <a:latin typeface="+mn-lt"/>
                <a:ea typeface="+mn-ea"/>
                <a:cs typeface="+mn-cs"/>
              </a:rPr>
              <a:t>Kurzeme</a:t>
            </a:r>
            <a:r>
              <a:rPr lang="en-US" sz="1200" b="1" i="0" u="none" strike="noStrike" kern="1200">
                <a:solidFill>
                  <a:schemeClr val="tx1"/>
                </a:solidFill>
                <a:effectLst/>
                <a:latin typeface="+mn-lt"/>
                <a:ea typeface="+mn-ea"/>
                <a:cs typeface="+mn-cs"/>
              </a:rPr>
              <a:t>, Latvia: </a:t>
            </a:r>
            <a:r>
              <a:rPr lang="en-US" sz="1200" b="0" i="0" u="none" strike="noStrike" kern="1200">
                <a:solidFill>
                  <a:schemeClr val="tx1"/>
                </a:solidFill>
                <a:effectLst/>
                <a:latin typeface="+mn-lt"/>
                <a:ea typeface="+mn-ea"/>
                <a:cs typeface="+mn-cs"/>
              </a:rPr>
              <a:t>This region will focus on the potential of by-products of forest management (i.e. from young forest stand thinning, short rotation coppice and forestry (</a:t>
            </a:r>
            <a:r>
              <a:rPr lang="en-US" sz="1200" b="0" i="0" u="none" strike="noStrike" kern="1200" err="1">
                <a:solidFill>
                  <a:schemeClr val="tx1"/>
                </a:solidFill>
                <a:effectLst/>
                <a:latin typeface="+mn-lt"/>
                <a:ea typeface="+mn-ea"/>
                <a:cs typeface="+mn-cs"/>
              </a:rPr>
              <a:t>SRC</a:t>
            </a:r>
            <a:r>
              <a:rPr lang="en-US" sz="1200" b="0" i="0" u="none" strike="noStrike" kern="1200">
                <a:solidFill>
                  <a:schemeClr val="tx1"/>
                </a:solidFill>
                <a:effectLst/>
                <a:latin typeface="+mn-lt"/>
                <a:ea typeface="+mn-ea"/>
                <a:cs typeface="+mn-cs"/>
              </a:rPr>
              <a:t>/</a:t>
            </a:r>
            <a:r>
              <a:rPr lang="en-US" sz="1200" b="0" i="0" u="none" strike="noStrike" kern="1200" err="1">
                <a:solidFill>
                  <a:schemeClr val="tx1"/>
                </a:solidFill>
                <a:effectLst/>
                <a:latin typeface="+mn-lt"/>
                <a:ea typeface="+mn-ea"/>
                <a:cs typeface="+mn-cs"/>
              </a:rPr>
              <a:t>SRF</a:t>
            </a:r>
            <a:r>
              <a:rPr lang="en-US" sz="1200" b="0" i="0" u="none" strike="noStrike" kern="1200">
                <a:solidFill>
                  <a:schemeClr val="tx1"/>
                </a:solidFill>
                <a:effectLst/>
                <a:latin typeface="+mn-lt"/>
                <a:ea typeface="+mn-ea"/>
                <a:cs typeface="+mn-cs"/>
              </a:rPr>
              <a:t>) plantations, removing of overgrowth in abandoned agricultural lands and perennial grasses) as a source of bioenergy or biorefinery. The region will investigate the value of agroforestry systems of perennial grasses and </a:t>
            </a:r>
            <a:r>
              <a:rPr lang="en-US" sz="1200" b="0" i="0" u="none" strike="noStrike" kern="1200" err="1">
                <a:solidFill>
                  <a:schemeClr val="tx1"/>
                </a:solidFill>
                <a:effectLst/>
                <a:latin typeface="+mn-lt"/>
                <a:ea typeface="+mn-ea"/>
                <a:cs typeface="+mn-cs"/>
              </a:rPr>
              <a:t>SRC</a:t>
            </a:r>
            <a:r>
              <a:rPr lang="en-US" sz="1200" b="0" i="0" u="none" strike="noStrike" kern="1200">
                <a:solidFill>
                  <a:schemeClr val="tx1"/>
                </a:solidFill>
                <a:effectLst/>
                <a:latin typeface="+mn-lt"/>
                <a:ea typeface="+mn-ea"/>
                <a:cs typeface="+mn-cs"/>
              </a:rPr>
              <a:t> or </a:t>
            </a:r>
            <a:r>
              <a:rPr lang="en-US" sz="1200" b="0" i="0" u="none" strike="noStrike" kern="1200" err="1">
                <a:solidFill>
                  <a:schemeClr val="tx1"/>
                </a:solidFill>
                <a:effectLst/>
                <a:latin typeface="+mn-lt"/>
                <a:ea typeface="+mn-ea"/>
                <a:cs typeface="+mn-cs"/>
              </a:rPr>
              <a:t>SRF</a:t>
            </a:r>
            <a:r>
              <a:rPr lang="en-US" sz="1200" b="0" i="0" u="none" strike="noStrike" kern="1200">
                <a:solidFill>
                  <a:schemeClr val="tx1"/>
                </a:solidFill>
                <a:effectLst/>
                <a:latin typeface="+mn-lt"/>
                <a:ea typeface="+mn-ea"/>
                <a:cs typeface="+mn-cs"/>
              </a:rPr>
              <a:t> trees as grazing areas, and the production of hay or grass seeds. The potential smart use of small timber wood from young forest stand thing will be explored. Regional partner: The Latvian State Forest Research Institute (</a:t>
            </a:r>
            <a:r>
              <a:rPr lang="en-US" sz="1200" b="0" i="0" u="none" strike="noStrike" kern="1200" err="1">
                <a:solidFill>
                  <a:schemeClr val="tx1"/>
                </a:solidFill>
                <a:effectLst/>
                <a:latin typeface="+mn-lt"/>
                <a:ea typeface="+mn-ea"/>
                <a:cs typeface="+mn-cs"/>
              </a:rPr>
              <a:t>SILAVA</a:t>
            </a:r>
            <a:r>
              <a:rPr lang="en-US" sz="1200" b="0" i="0" u="none" strike="noStrike" kern="1200">
                <a:solidFill>
                  <a:schemeClr val="tx1"/>
                </a:solidFill>
                <a:effectLst/>
                <a:latin typeface="+mn-lt"/>
                <a:ea typeface="+mn-ea"/>
                <a:cs typeface="+mn-cs"/>
              </a:rPr>
              <a:t>)</a:t>
            </a:r>
          </a:p>
          <a:p>
            <a:pPr fontAlgn="base"/>
            <a:r>
              <a:rPr lang="en-US" sz="1200" b="1" i="0" u="none" strike="noStrike" kern="1200" err="1">
                <a:solidFill>
                  <a:schemeClr val="tx1"/>
                </a:solidFill>
                <a:effectLst/>
                <a:latin typeface="+mn-lt"/>
                <a:ea typeface="+mn-ea"/>
                <a:cs typeface="+mn-cs"/>
              </a:rPr>
              <a:t>Strumica</a:t>
            </a:r>
            <a:r>
              <a:rPr lang="en-US" sz="1200" b="1" i="0" u="none" strike="noStrike" kern="1200">
                <a:solidFill>
                  <a:schemeClr val="tx1"/>
                </a:solidFill>
                <a:effectLst/>
                <a:latin typeface="+mn-lt"/>
                <a:ea typeface="+mn-ea"/>
                <a:cs typeface="+mn-cs"/>
              </a:rPr>
              <a:t>, North Macedonia: </a:t>
            </a:r>
            <a:r>
              <a:rPr lang="en-US" sz="1200" b="0" i="0" u="none" strike="noStrike" kern="1200">
                <a:solidFill>
                  <a:schemeClr val="tx1"/>
                </a:solidFill>
                <a:effectLst/>
                <a:latin typeface="+mn-lt"/>
                <a:ea typeface="+mn-ea"/>
                <a:cs typeface="+mn-cs"/>
              </a:rPr>
              <a:t>The region will focus on the utilization of agricultural residues, specifically the by-production of organic materials from agricultural activities, as a source of energy for domestic and industrial purposes. The region will investigate technology options for energy conversion of biomass materials generated on agricultural fields or farms (field-based residues), as well as those generated during the processing of agricultural products (process-based residues). Regional partner: International Centre for Sustainable Development of Energy, Water and Environment Systems (</a:t>
            </a:r>
            <a:r>
              <a:rPr lang="en-US" sz="1200" b="0" i="0" u="none" strike="noStrike" kern="1200" err="1">
                <a:solidFill>
                  <a:schemeClr val="tx1"/>
                </a:solidFill>
                <a:effectLst/>
                <a:latin typeface="+mn-lt"/>
                <a:ea typeface="+mn-ea"/>
                <a:cs typeface="+mn-cs"/>
              </a:rPr>
              <a:t>SDEWES</a:t>
            </a:r>
            <a:r>
              <a:rPr lang="en-US" sz="1200" b="0" i="0" u="none" strike="noStrike" kern="1200">
                <a:solidFill>
                  <a:schemeClr val="tx1"/>
                </a:solidFill>
                <a:effectLst/>
                <a:latin typeface="+mn-lt"/>
                <a:ea typeface="+mn-ea"/>
                <a:cs typeface="+mn-cs"/>
              </a:rPr>
              <a:t>-Skopje)</a:t>
            </a:r>
          </a:p>
          <a:p>
            <a:pPr fontAlgn="base"/>
            <a:r>
              <a:rPr lang="en-US" sz="1200" b="1" i="0" u="none" strike="noStrike" kern="1200">
                <a:solidFill>
                  <a:schemeClr val="tx1"/>
                </a:solidFill>
                <a:effectLst/>
                <a:latin typeface="+mn-lt"/>
                <a:ea typeface="+mn-ea"/>
                <a:cs typeface="+mn-cs"/>
              </a:rPr>
              <a:t>Szczecin Lagoon and Vistula Lagoon, Poland: </a:t>
            </a:r>
            <a:r>
              <a:rPr lang="en-US" sz="1200" b="0" i="0" u="none" strike="noStrike" kern="1200">
                <a:solidFill>
                  <a:schemeClr val="tx1"/>
                </a:solidFill>
                <a:effectLst/>
                <a:latin typeface="+mn-lt"/>
                <a:ea typeface="+mn-ea"/>
                <a:cs typeface="+mn-cs"/>
              </a:rPr>
              <a:t>This region will focus on small-scale fisheries, specifically on the sustainable use of currently underused and low-value fish species located in two lagoons. The region will investigate small-scale technology options that can be applied to utilize low-value fish species as products for human consumption. Regional partner: The National Marine Fisheries Research Institute (</a:t>
            </a:r>
            <a:r>
              <a:rPr lang="en-US" sz="1200" b="0" i="0" u="none" strike="noStrike" kern="1200" err="1">
                <a:solidFill>
                  <a:schemeClr val="tx1"/>
                </a:solidFill>
                <a:effectLst/>
                <a:latin typeface="+mn-lt"/>
                <a:ea typeface="+mn-ea"/>
                <a:cs typeface="+mn-cs"/>
              </a:rPr>
              <a:t>NMFRI</a:t>
            </a:r>
            <a:r>
              <a:rPr lang="en-US" sz="1200" b="0" i="0" u="none" strike="noStrike" kern="1200">
                <a:solidFill>
                  <a:schemeClr val="tx1"/>
                </a:solidFill>
                <a:effectLst/>
                <a:latin typeface="+mn-lt"/>
                <a:ea typeface="+mn-ea"/>
                <a:cs typeface="+mn-cs"/>
              </a:rPr>
              <a:t>)</a:t>
            </a:r>
          </a:p>
          <a:p>
            <a:pPr fontAlgn="base"/>
            <a:r>
              <a:rPr lang="en-US" sz="1200" b="1" i="0" u="none" strike="noStrike" kern="1200">
                <a:solidFill>
                  <a:schemeClr val="tx1"/>
                </a:solidFill>
                <a:effectLst/>
                <a:latin typeface="+mn-lt"/>
                <a:ea typeface="+mn-ea"/>
                <a:cs typeface="+mn-cs"/>
              </a:rPr>
              <a:t>Covasna, Romania: </a:t>
            </a:r>
            <a:r>
              <a:rPr lang="en-US" sz="1200" b="0" i="0" u="none" strike="noStrike" kern="1200">
                <a:solidFill>
                  <a:schemeClr val="tx1"/>
                </a:solidFill>
                <a:effectLst/>
                <a:latin typeface="+mn-lt"/>
                <a:ea typeface="+mn-ea"/>
                <a:cs typeface="+mn-cs"/>
              </a:rPr>
              <a:t>The region will focus on addressing fragmented value chains and implementing the circular economy concept within the county’s industrial sectors (i.e. wood and furniture, textiles, </a:t>
            </a:r>
            <a:r>
              <a:rPr lang="en-US" sz="1200" b="0" i="0" u="none" strike="noStrike" kern="1200" err="1">
                <a:solidFill>
                  <a:schemeClr val="tx1"/>
                </a:solidFill>
                <a:effectLst/>
                <a:latin typeface="+mn-lt"/>
                <a:ea typeface="+mn-ea"/>
                <a:cs typeface="+mn-cs"/>
              </a:rPr>
              <a:t>agro</a:t>
            </a:r>
            <a:r>
              <a:rPr lang="en-US" sz="1200" b="0" i="0" u="none" strike="noStrike" kern="1200">
                <a:solidFill>
                  <a:schemeClr val="tx1"/>
                </a:solidFill>
                <a:effectLst/>
                <a:latin typeface="+mn-lt"/>
                <a:ea typeface="+mn-ea"/>
                <a:cs typeface="+mn-cs"/>
              </a:rPr>
              <a:t>-food, mechanical engineering, green energy). The region will investigate the development potential of underused biomass (plant matter and wood waste) and it implication on societal challenges (e.g., rural unemployment or </a:t>
            </a:r>
            <a:r>
              <a:rPr lang="en-US" sz="1200" b="0" i="0" u="none" strike="noStrike" kern="1200" err="1">
                <a:solidFill>
                  <a:schemeClr val="tx1"/>
                </a:solidFill>
                <a:effectLst/>
                <a:latin typeface="+mn-lt"/>
                <a:ea typeface="+mn-ea"/>
                <a:cs typeface="+mn-cs"/>
              </a:rPr>
              <a:t>marginalised</a:t>
            </a:r>
            <a:r>
              <a:rPr lang="en-US" sz="1200" b="0" i="0" u="none" strike="noStrike" kern="1200">
                <a:solidFill>
                  <a:schemeClr val="tx1"/>
                </a:solidFill>
                <a:effectLst/>
                <a:latin typeface="+mn-lt"/>
                <a:ea typeface="+mn-ea"/>
                <a:cs typeface="+mn-cs"/>
              </a:rPr>
              <a:t> communities). This will be done within a local development business model based on a small-scale technology option ensuring the autonomous energy supply for civil and industrial needs. Regional partner: Institute for Economic Forecasting (IPE)</a:t>
            </a:r>
          </a:p>
          <a:p>
            <a:pPr fontAlgn="base"/>
            <a:endParaRPr lang="en-US" sz="1200" b="0" i="0" u="none" strike="noStrike" kern="1200">
              <a:solidFill>
                <a:schemeClr val="tx1"/>
              </a:solidFill>
              <a:effectLst/>
              <a:latin typeface="+mn-lt"/>
              <a:ea typeface="+mn-ea"/>
              <a:cs typeface="+mn-cs"/>
            </a:endParaRPr>
          </a:p>
          <a:p>
            <a:r>
              <a:rPr lang="en-US" sz="1200" b="1" i="0" u="none" strike="noStrike" kern="1200">
                <a:solidFill>
                  <a:schemeClr val="tx1"/>
                </a:solidFill>
                <a:effectLst/>
                <a:latin typeface="+mn-lt"/>
                <a:ea typeface="+mn-ea"/>
                <a:cs typeface="+mn-cs"/>
              </a:rPr>
              <a:t>Source:</a:t>
            </a:r>
            <a:r>
              <a:rPr lang="en-US" sz="1200" b="1" i="0" u="none" strike="noStrike"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BE-Rural (2020), </a:t>
            </a:r>
            <a:r>
              <a:rPr lang="en-US" sz="1200" i="1" kern="1200">
                <a:solidFill>
                  <a:schemeClr val="tx1"/>
                </a:solidFill>
                <a:effectLst/>
                <a:latin typeface="+mn-lt"/>
                <a:ea typeface="+mn-ea"/>
                <a:cs typeface="+mn-cs"/>
              </a:rPr>
              <a:t>Innovation regions</a:t>
            </a:r>
            <a:r>
              <a:rPr lang="en-US" sz="1200" kern="1200">
                <a:solidFill>
                  <a:schemeClr val="tx1"/>
                </a:solidFill>
                <a:effectLst/>
                <a:latin typeface="+mn-lt"/>
                <a:ea typeface="+mn-ea"/>
                <a:cs typeface="+mn-cs"/>
              </a:rPr>
              <a:t>, available at: https://be-rural.eu/innovation-regions/</a:t>
            </a:r>
            <a:endParaRPr lang="en-US"/>
          </a:p>
        </p:txBody>
      </p:sp>
      <p:sp>
        <p:nvSpPr>
          <p:cNvPr id="4" name="Slide Number Placeholder 3"/>
          <p:cNvSpPr>
            <a:spLocks noGrp="1"/>
          </p:cNvSpPr>
          <p:nvPr>
            <p:ph type="sldNum" sz="quarter" idx="5"/>
          </p:nvPr>
        </p:nvSpPr>
        <p:spPr/>
        <p:txBody>
          <a:bodyPr/>
          <a:lstStyle/>
          <a:p>
            <a:fld id="{F4B9ABF1-A5E8-FF4C-953A-B9DDF0BF59CB}" type="slidenum">
              <a:rPr lang="de-DE" smtClean="0"/>
              <a:t>30</a:t>
            </a:fld>
            <a:endParaRPr lang="de-DE"/>
          </a:p>
        </p:txBody>
      </p:sp>
    </p:spTree>
    <p:extLst>
      <p:ext uri="{BB962C8B-B14F-4D97-AF65-F5344CB8AC3E}">
        <p14:creationId xmlns:p14="http://schemas.microsoft.com/office/powerpoint/2010/main" val="28229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Биоикономиката използва възобновяеми биологични </a:t>
            </a:r>
            <a:r>
              <a:rPr lang="ru-RU" sz="1200" kern="1200" dirty="0" err="1">
                <a:solidFill>
                  <a:schemeClr val="tx1"/>
                </a:solidFill>
                <a:effectLst/>
                <a:latin typeface="+mn-lt"/>
                <a:ea typeface="+mn-ea"/>
                <a:cs typeface="+mn-cs"/>
              </a:rPr>
              <a:t>ресурси</a:t>
            </a:r>
            <a:r>
              <a:rPr lang="ru-RU" sz="1200" kern="1200" dirty="0">
                <a:solidFill>
                  <a:schemeClr val="tx1"/>
                </a:solidFill>
                <a:effectLst/>
                <a:latin typeface="+mn-lt"/>
                <a:ea typeface="+mn-ea"/>
                <a:cs typeface="+mn-cs"/>
              </a:rPr>
              <a:t> от </a:t>
            </a:r>
            <a:r>
              <a:rPr lang="ru-RU" sz="1200" kern="1200" dirty="0" err="1">
                <a:solidFill>
                  <a:schemeClr val="tx1"/>
                </a:solidFill>
                <a:effectLst/>
                <a:latin typeface="+mn-lt"/>
                <a:ea typeface="+mn-ea"/>
                <a:cs typeface="+mn-cs"/>
              </a:rPr>
              <a:t>сушата</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морето</a:t>
            </a:r>
            <a:r>
              <a:rPr lang="ru-RU" sz="1200" kern="1200" dirty="0">
                <a:solidFill>
                  <a:schemeClr val="tx1"/>
                </a:solidFill>
                <a:effectLst/>
                <a:latin typeface="+mn-lt"/>
                <a:ea typeface="+mn-ea"/>
                <a:cs typeface="+mn-cs"/>
              </a:rPr>
              <a:t> – като култури, гори, </a:t>
            </a:r>
            <a:r>
              <a:rPr lang="ru-RU" sz="1200" kern="1200" dirty="0" err="1">
                <a:solidFill>
                  <a:schemeClr val="tx1"/>
                </a:solidFill>
                <a:effectLst/>
                <a:latin typeface="+mn-lt"/>
                <a:ea typeface="+mn-ea"/>
                <a:cs typeface="+mn-cs"/>
              </a:rPr>
              <a:t>риби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животни</a:t>
            </a:r>
            <a:r>
              <a:rPr lang="ru-RU" sz="1200" kern="1200" dirty="0">
                <a:solidFill>
                  <a:schemeClr val="tx1"/>
                </a:solidFill>
                <a:effectLst/>
                <a:latin typeface="+mn-lt"/>
                <a:ea typeface="+mn-ea"/>
                <a:cs typeface="+mn-cs"/>
              </a:rPr>
              <a:t> и микроорганизми – за производство на </a:t>
            </a:r>
            <a:r>
              <a:rPr lang="ru-RU" sz="1200" kern="1200" dirty="0" err="1">
                <a:solidFill>
                  <a:schemeClr val="tx1"/>
                </a:solidFill>
                <a:effectLst/>
                <a:latin typeface="+mn-lt"/>
                <a:ea typeface="+mn-ea"/>
                <a:cs typeface="+mn-cs"/>
              </a:rPr>
              <a:t>храна</a:t>
            </a:r>
            <a:r>
              <a:rPr lang="ru-RU" sz="1200" kern="1200" dirty="0">
                <a:solidFill>
                  <a:schemeClr val="tx1"/>
                </a:solidFill>
                <a:effectLst/>
                <a:latin typeface="+mn-lt"/>
                <a:ea typeface="+mn-ea"/>
                <a:cs typeface="+mn-cs"/>
              </a:rPr>
              <a:t>, материали и </a:t>
            </a:r>
            <a:r>
              <a:rPr lang="ru-RU" sz="1200" kern="1200" dirty="0" err="1">
                <a:solidFill>
                  <a:schemeClr val="tx1"/>
                </a:solidFill>
                <a:effectLst/>
                <a:latin typeface="+mn-lt"/>
                <a:ea typeface="+mn-ea"/>
                <a:cs typeface="+mn-cs"/>
              </a:rPr>
              <a:t>енергия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Този</a:t>
            </a:r>
            <a:r>
              <a:rPr lang="ru-RU" sz="1200" kern="1200" dirty="0">
                <a:solidFill>
                  <a:schemeClr val="tx1"/>
                </a:solidFill>
                <a:effectLst/>
                <a:latin typeface="+mn-lt"/>
                <a:ea typeface="+mn-ea"/>
                <a:cs typeface="+mn-cs"/>
              </a:rPr>
              <a:t> видео клип </a:t>
            </a:r>
            <a:r>
              <a:rPr lang="ru-RU" sz="1200" kern="1200" dirty="0" err="1">
                <a:solidFill>
                  <a:schemeClr val="tx1"/>
                </a:solidFill>
                <a:effectLst/>
                <a:latin typeface="+mn-lt"/>
                <a:ea typeface="+mn-ea"/>
                <a:cs typeface="+mn-cs"/>
              </a:rPr>
              <a:t>прави</a:t>
            </a:r>
            <a:r>
              <a:rPr lang="ru-RU" sz="1200" kern="1200" dirty="0">
                <a:solidFill>
                  <a:schemeClr val="tx1"/>
                </a:solidFill>
                <a:effectLst/>
                <a:latin typeface="+mn-lt"/>
                <a:ea typeface="+mn-ea"/>
                <a:cs typeface="+mn-cs"/>
              </a:rPr>
              <a:t> общ преглед</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bg-BG" sz="1200" b="1" kern="1200" dirty="0">
                <a:solidFill>
                  <a:schemeClr val="tx1"/>
                </a:solidFill>
                <a:effectLst/>
                <a:latin typeface="+mn-lt"/>
                <a:ea typeface="+mn-ea"/>
                <a:cs typeface="+mn-cs"/>
              </a:rPr>
              <a:t>Видео клип </a:t>
            </a:r>
            <a:r>
              <a:rPr lang="en-US" sz="1200" b="1" kern="1200" dirty="0">
                <a:solidFill>
                  <a:schemeClr val="tx1"/>
                </a:solidFill>
                <a:effectLst/>
                <a:latin typeface="+mn-lt"/>
                <a:ea typeface="+mn-ea"/>
                <a:cs typeface="+mn-cs"/>
              </a:rPr>
              <a:t>(2 </a:t>
            </a:r>
            <a:r>
              <a:rPr lang="bg-BG" sz="1200" b="1" kern="1200" dirty="0">
                <a:solidFill>
                  <a:schemeClr val="tx1"/>
                </a:solidFill>
                <a:effectLst/>
                <a:latin typeface="+mn-lt"/>
                <a:ea typeface="+mn-ea"/>
                <a:cs typeface="+mn-cs"/>
              </a:rPr>
              <a:t>минути и </a:t>
            </a:r>
            <a:r>
              <a:rPr lang="en-US" sz="1200" b="1" kern="1200" dirty="0">
                <a:solidFill>
                  <a:schemeClr val="tx1"/>
                </a:solidFill>
                <a:effectLst/>
                <a:latin typeface="+mn-lt"/>
                <a:ea typeface="+mn-ea"/>
                <a:cs typeface="+mn-cs"/>
              </a:rPr>
              <a:t>9 </a:t>
            </a:r>
            <a:r>
              <a:rPr lang="bg-BG" sz="1200" b="1" kern="1200" dirty="0">
                <a:solidFill>
                  <a:schemeClr val="tx1"/>
                </a:solidFill>
                <a:effectLst/>
                <a:latin typeface="+mn-lt"/>
                <a:ea typeface="+mn-ea"/>
                <a:cs typeface="+mn-cs"/>
              </a:rPr>
              <a:t>секунди</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https://www.youtube.com/watch?v=RfRN_hHeIKk</a:t>
            </a:r>
            <a:endParaRPr lang="en-GB" sz="1200" kern="1200" dirty="0">
              <a:solidFill>
                <a:schemeClr val="tx1"/>
              </a:solidFill>
              <a:effectLst/>
              <a:latin typeface="+mn-lt"/>
              <a:ea typeface="+mn-ea"/>
              <a:cs typeface="+mn-cs"/>
            </a:endParaRPr>
          </a:p>
          <a:p>
            <a:r>
              <a:rPr lang="ru-RU" sz="1200" b="1" kern="1200" dirty="0" err="1">
                <a:solidFill>
                  <a:schemeClr val="tx1"/>
                </a:solidFill>
                <a:effectLst/>
                <a:latin typeface="+mn-lt"/>
                <a:ea typeface="+mn-ea"/>
                <a:cs typeface="+mn-cs"/>
              </a:rPr>
              <a:t>Езиците</a:t>
            </a:r>
            <a:r>
              <a:rPr lang="ru-RU" sz="1200" b="1" kern="1200" dirty="0">
                <a:solidFill>
                  <a:schemeClr val="tx1"/>
                </a:solidFill>
                <a:effectLst/>
                <a:latin typeface="+mn-lt"/>
                <a:ea typeface="+mn-ea"/>
                <a:cs typeface="+mn-cs"/>
              </a:rPr>
              <a:t> на </a:t>
            </a:r>
            <a:r>
              <a:rPr lang="ru-RU" sz="1200" b="1" kern="1200" dirty="0" err="1">
                <a:solidFill>
                  <a:schemeClr val="tx1"/>
                </a:solidFill>
                <a:effectLst/>
                <a:latin typeface="+mn-lt"/>
                <a:ea typeface="+mn-ea"/>
                <a:cs typeface="+mn-cs"/>
              </a:rPr>
              <a:t>субтитрите</a:t>
            </a:r>
            <a:r>
              <a:rPr lang="ru-RU" sz="1200" b="1" kern="1200" dirty="0">
                <a:solidFill>
                  <a:schemeClr val="tx1"/>
                </a:solidFill>
                <a:effectLst/>
                <a:latin typeface="+mn-lt"/>
                <a:ea typeface="+mn-ea"/>
                <a:cs typeface="+mn-cs"/>
              </a:rPr>
              <a:t> за видео клипа включват: </a:t>
            </a:r>
            <a:r>
              <a:rPr lang="ru-RU" sz="1200" b="1" kern="1200" dirty="0" err="1">
                <a:solidFill>
                  <a:schemeClr val="tx1"/>
                </a:solidFill>
                <a:effectLst/>
                <a:latin typeface="+mn-lt"/>
                <a:ea typeface="+mn-ea"/>
                <a:cs typeface="+mn-cs"/>
              </a:rPr>
              <a:t>български</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латвийски</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македонски</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полски</a:t>
            </a:r>
            <a:r>
              <a:rPr lang="ru-RU" sz="1200" b="1" kern="1200" dirty="0">
                <a:solidFill>
                  <a:schemeClr val="tx1"/>
                </a:solidFill>
                <a:effectLst/>
                <a:latin typeface="+mn-lt"/>
                <a:ea typeface="+mn-ea"/>
                <a:cs typeface="+mn-cs"/>
              </a:rPr>
              <a:t> и </a:t>
            </a:r>
            <a:r>
              <a:rPr lang="ru-RU" sz="1200" b="1" kern="1200" dirty="0" err="1">
                <a:solidFill>
                  <a:schemeClr val="tx1"/>
                </a:solidFill>
                <a:effectLst/>
                <a:latin typeface="+mn-lt"/>
                <a:ea typeface="+mn-ea"/>
                <a:cs typeface="+mn-cs"/>
              </a:rPr>
              <a:t>румънски</a:t>
            </a:r>
            <a:endParaRPr lang="ru-RU"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dirty="0"/>
              <a:t>“</a:t>
            </a:r>
            <a:r>
              <a:rPr lang="ru-RU" sz="1200" dirty="0"/>
              <a:t>Биоикономиката </a:t>
            </a:r>
            <a:r>
              <a:rPr lang="ru-RU" sz="1200" dirty="0" err="1"/>
              <a:t>обхваща</a:t>
            </a:r>
            <a:r>
              <a:rPr lang="ru-RU" sz="1200" dirty="0"/>
              <a:t> всички </a:t>
            </a:r>
            <a:r>
              <a:rPr lang="ru-RU" sz="1200" dirty="0" err="1"/>
              <a:t>сектори</a:t>
            </a:r>
            <a:r>
              <a:rPr lang="ru-RU" sz="1200" dirty="0"/>
              <a:t> и </a:t>
            </a:r>
            <a:r>
              <a:rPr lang="ru-RU" sz="1200" dirty="0" err="1"/>
              <a:t>системи</a:t>
            </a:r>
            <a:r>
              <a:rPr lang="ru-RU" sz="1200" dirty="0"/>
              <a:t>, които имат </a:t>
            </a:r>
            <a:r>
              <a:rPr lang="ru-RU" sz="1200" dirty="0" err="1"/>
              <a:t>своите</a:t>
            </a:r>
            <a:r>
              <a:rPr lang="ru-RU" sz="1200" dirty="0"/>
              <a:t> функции и </a:t>
            </a:r>
            <a:r>
              <a:rPr lang="ru-RU" sz="1200" dirty="0" err="1"/>
              <a:t>принципи</a:t>
            </a:r>
            <a:r>
              <a:rPr lang="ru-RU" sz="1200" dirty="0"/>
              <a:t>. Това включва и </a:t>
            </a:r>
            <a:r>
              <a:rPr lang="ru-RU" sz="1200" dirty="0" err="1"/>
              <a:t>взаимовръзките</a:t>
            </a:r>
            <a:r>
              <a:rPr lang="en-US" sz="1200" dirty="0"/>
              <a:t>: </a:t>
            </a:r>
            <a:r>
              <a:rPr lang="ru-RU" sz="1200" dirty="0" err="1"/>
              <a:t>сухопътни</a:t>
            </a:r>
            <a:r>
              <a:rPr lang="ru-RU" sz="1200" dirty="0"/>
              <a:t> и </a:t>
            </a:r>
            <a:r>
              <a:rPr lang="ru-RU" sz="1200" dirty="0" err="1"/>
              <a:t>морски</a:t>
            </a:r>
            <a:r>
              <a:rPr lang="ru-RU" sz="1200" dirty="0"/>
              <a:t> </a:t>
            </a:r>
            <a:r>
              <a:rPr lang="ru-RU" sz="1200" dirty="0" err="1"/>
              <a:t>екосистеми</a:t>
            </a:r>
            <a:r>
              <a:rPr lang="ru-RU" sz="1200" dirty="0"/>
              <a:t> и </a:t>
            </a:r>
            <a:r>
              <a:rPr lang="ru-RU" sz="1200" dirty="0" err="1"/>
              <a:t>услугите</a:t>
            </a:r>
            <a:r>
              <a:rPr lang="ru-RU" sz="1200" dirty="0"/>
              <a:t>, които те предоставят; всички </a:t>
            </a:r>
            <a:r>
              <a:rPr lang="ru-RU" sz="1200" dirty="0" err="1"/>
              <a:t>първични</a:t>
            </a:r>
            <a:r>
              <a:rPr lang="ru-RU" sz="1200" dirty="0"/>
              <a:t> </a:t>
            </a:r>
            <a:r>
              <a:rPr lang="ru-RU" sz="1200" dirty="0" err="1"/>
              <a:t>производствени</a:t>
            </a:r>
            <a:r>
              <a:rPr lang="ru-RU" sz="1200" dirty="0"/>
              <a:t> </a:t>
            </a:r>
            <a:r>
              <a:rPr lang="ru-RU" sz="1200" dirty="0" err="1"/>
              <a:t>сектори</a:t>
            </a:r>
            <a:r>
              <a:rPr lang="ru-RU" sz="1200" dirty="0"/>
              <a:t> </a:t>
            </a:r>
            <a:r>
              <a:rPr lang="ru-RU" sz="1200" dirty="0" err="1"/>
              <a:t>разчитат</a:t>
            </a:r>
            <a:r>
              <a:rPr lang="ru-RU" sz="1200" dirty="0"/>
              <a:t> на биологични </a:t>
            </a:r>
            <a:r>
              <a:rPr lang="ru-RU" sz="1200" dirty="0" err="1"/>
              <a:t>ресурси</a:t>
            </a:r>
            <a:r>
              <a:rPr lang="ru-RU" sz="1200" dirty="0"/>
              <a:t> (</a:t>
            </a:r>
            <a:r>
              <a:rPr lang="ru-RU" sz="1200" dirty="0" err="1"/>
              <a:t>животни</a:t>
            </a:r>
            <a:r>
              <a:rPr lang="ru-RU" sz="1200" dirty="0"/>
              <a:t>, растения, микроорганизми и получена биомаса, </a:t>
            </a:r>
            <a:r>
              <a:rPr lang="ru-RU" sz="1200" dirty="0" err="1"/>
              <a:t>включително</a:t>
            </a:r>
            <a:r>
              <a:rPr lang="ru-RU" sz="1200" dirty="0"/>
              <a:t> </a:t>
            </a:r>
            <a:r>
              <a:rPr lang="ru-RU" sz="1200" dirty="0" err="1"/>
              <a:t>органични</a:t>
            </a:r>
            <a:r>
              <a:rPr lang="ru-RU" sz="1200" dirty="0"/>
              <a:t> </a:t>
            </a:r>
            <a:r>
              <a:rPr lang="ru-RU" sz="1200" dirty="0" err="1"/>
              <a:t>отпадъци</a:t>
            </a:r>
            <a:r>
              <a:rPr lang="en-US" sz="1200" dirty="0"/>
              <a:t>), </a:t>
            </a:r>
            <a:r>
              <a:rPr lang="ru-RU" sz="1200" dirty="0"/>
              <a:t>които </a:t>
            </a:r>
            <a:r>
              <a:rPr lang="ru-RU" sz="1200" dirty="0" err="1"/>
              <a:t>използват</a:t>
            </a:r>
            <a:r>
              <a:rPr lang="ru-RU" sz="1200" dirty="0"/>
              <a:t> и </a:t>
            </a:r>
            <a:r>
              <a:rPr lang="ru-RU" sz="1200" dirty="0" err="1"/>
              <a:t>произвеждат</a:t>
            </a:r>
            <a:r>
              <a:rPr lang="ru-RU" sz="1200" dirty="0"/>
              <a:t> биологични </a:t>
            </a:r>
            <a:r>
              <a:rPr lang="ru-RU" sz="1200" dirty="0" err="1"/>
              <a:t>ресурси</a:t>
            </a:r>
            <a:r>
              <a:rPr lang="ru-RU" sz="1200" dirty="0"/>
              <a:t> </a:t>
            </a:r>
            <a:r>
              <a:rPr lang="en-US" sz="1200" dirty="0"/>
              <a:t>(</a:t>
            </a:r>
            <a:r>
              <a:rPr lang="ru-RU" sz="1200" dirty="0" err="1"/>
              <a:t>земеделие</a:t>
            </a:r>
            <a:r>
              <a:rPr lang="ru-RU" sz="1200" dirty="0"/>
              <a:t>, </a:t>
            </a:r>
            <a:r>
              <a:rPr lang="ru-RU" sz="1200" dirty="0" err="1"/>
              <a:t>горско</a:t>
            </a:r>
            <a:r>
              <a:rPr lang="ru-RU" sz="1200" dirty="0"/>
              <a:t> </a:t>
            </a:r>
            <a:r>
              <a:rPr lang="ru-RU" sz="1200" dirty="0" err="1"/>
              <a:t>стопанство</a:t>
            </a:r>
            <a:r>
              <a:rPr lang="ru-RU" sz="1200" dirty="0"/>
              <a:t>, </a:t>
            </a:r>
            <a:r>
              <a:rPr lang="ru-RU" sz="1200" dirty="0" err="1"/>
              <a:t>рибарство</a:t>
            </a:r>
            <a:r>
              <a:rPr lang="ru-RU" sz="1200" dirty="0"/>
              <a:t> и </a:t>
            </a:r>
            <a:r>
              <a:rPr lang="ru-RU" sz="1200" dirty="0" err="1"/>
              <a:t>аквакултури</a:t>
            </a:r>
            <a:r>
              <a:rPr lang="en-US" sz="1200" dirty="0"/>
              <a:t>); </a:t>
            </a:r>
            <a:r>
              <a:rPr lang="ru-RU" sz="1200" dirty="0"/>
              <a:t>и всички </a:t>
            </a:r>
            <a:r>
              <a:rPr lang="ru-RU" sz="1200" dirty="0" err="1"/>
              <a:t>икономически</a:t>
            </a:r>
            <a:r>
              <a:rPr lang="ru-RU" sz="1200" dirty="0"/>
              <a:t> и </a:t>
            </a:r>
            <a:r>
              <a:rPr lang="ru-RU" sz="1200" dirty="0" err="1"/>
              <a:t>индустриални</a:t>
            </a:r>
            <a:r>
              <a:rPr lang="ru-RU" sz="1200" dirty="0"/>
              <a:t> </a:t>
            </a:r>
            <a:r>
              <a:rPr lang="ru-RU" sz="1200" dirty="0" err="1"/>
              <a:t>сектори</a:t>
            </a:r>
            <a:r>
              <a:rPr lang="ru-RU" sz="1200" dirty="0"/>
              <a:t>, които </a:t>
            </a:r>
            <a:r>
              <a:rPr lang="ru-RU" sz="1200" dirty="0" err="1"/>
              <a:t>използват</a:t>
            </a:r>
            <a:r>
              <a:rPr lang="ru-RU" sz="1200" dirty="0"/>
              <a:t> биологични </a:t>
            </a:r>
            <a:r>
              <a:rPr lang="ru-RU" sz="1200" dirty="0" err="1"/>
              <a:t>ресурси</a:t>
            </a:r>
            <a:r>
              <a:rPr lang="ru-RU" sz="1200" dirty="0"/>
              <a:t> и </a:t>
            </a:r>
            <a:r>
              <a:rPr lang="ru-RU" sz="1200" dirty="0" err="1"/>
              <a:t>процеси</a:t>
            </a:r>
            <a:r>
              <a:rPr lang="ru-RU" sz="1200" dirty="0"/>
              <a:t> за производство на храни, фуражи, биологични </a:t>
            </a:r>
            <a:r>
              <a:rPr lang="ru-RU" sz="1200" dirty="0" err="1"/>
              <a:t>продукти</a:t>
            </a:r>
            <a:r>
              <a:rPr lang="ru-RU" sz="1200" dirty="0"/>
              <a:t>, </a:t>
            </a:r>
            <a:r>
              <a:rPr lang="ru-RU" sz="1200" dirty="0" err="1"/>
              <a:t>енергия</a:t>
            </a:r>
            <a:r>
              <a:rPr lang="ru-RU" sz="1200" dirty="0"/>
              <a:t> и услуги</a:t>
            </a:r>
            <a:r>
              <a:rPr lang="en-US" sz="1200" dirty="0"/>
              <a:t>. </a:t>
            </a:r>
            <a:r>
              <a:rPr lang="ru-RU" sz="1200" dirty="0"/>
              <a:t>За да бъде успешна, </a:t>
            </a:r>
            <a:r>
              <a:rPr lang="ru-RU" sz="1200" dirty="0" err="1"/>
              <a:t>европейската</a:t>
            </a:r>
            <a:r>
              <a:rPr lang="ru-RU" sz="1200" dirty="0"/>
              <a:t> </a:t>
            </a:r>
            <a:r>
              <a:rPr lang="ru-RU" sz="1200" dirty="0" err="1"/>
              <a:t>биоикономика</a:t>
            </a:r>
            <a:r>
              <a:rPr lang="ru-RU" sz="1200" dirty="0"/>
              <a:t> трябва да има в </a:t>
            </a:r>
            <a:r>
              <a:rPr lang="ru-RU" sz="1200" dirty="0" err="1"/>
              <a:t>основата</a:t>
            </a:r>
            <a:r>
              <a:rPr lang="ru-RU" sz="1200" dirty="0"/>
              <a:t> си устойчивост и </a:t>
            </a:r>
            <a:r>
              <a:rPr lang="ru-RU" sz="1200" dirty="0" err="1"/>
              <a:t>цикличност</a:t>
            </a:r>
            <a:r>
              <a:rPr lang="en-US" sz="1200" dirty="0"/>
              <a:t>. </a:t>
            </a:r>
            <a:r>
              <a:rPr lang="ru-RU" sz="1200" dirty="0"/>
              <a:t>Това </a:t>
            </a:r>
            <a:r>
              <a:rPr lang="ru-RU" sz="1200" dirty="0" err="1"/>
              <a:t>ще</a:t>
            </a:r>
            <a:r>
              <a:rPr lang="ru-RU" sz="1200" dirty="0"/>
              <a:t> доведе до </a:t>
            </a:r>
            <a:r>
              <a:rPr lang="ru-RU" sz="1200" dirty="0" err="1"/>
              <a:t>обновяване</a:t>
            </a:r>
            <a:r>
              <a:rPr lang="ru-RU" sz="1200" dirty="0"/>
              <a:t> на </a:t>
            </a:r>
            <a:r>
              <a:rPr lang="ru-RU" sz="1200" dirty="0" err="1"/>
              <a:t>нашите</a:t>
            </a:r>
            <a:r>
              <a:rPr lang="ru-RU" sz="1200" dirty="0"/>
              <a:t> индустрии, модернизация на </a:t>
            </a:r>
            <a:r>
              <a:rPr lang="ru-RU" sz="1200" dirty="0" err="1"/>
              <a:t>нашите</a:t>
            </a:r>
            <a:r>
              <a:rPr lang="ru-RU" sz="1200" dirty="0"/>
              <a:t> </a:t>
            </a:r>
            <a:r>
              <a:rPr lang="ru-RU" sz="1200" dirty="0" err="1"/>
              <a:t>първични</a:t>
            </a:r>
            <a:r>
              <a:rPr lang="ru-RU" sz="1200" dirty="0"/>
              <a:t> </a:t>
            </a:r>
            <a:r>
              <a:rPr lang="ru-RU" sz="1200" dirty="0" err="1"/>
              <a:t>производствени</a:t>
            </a:r>
            <a:r>
              <a:rPr lang="ru-RU" sz="1200" dirty="0"/>
              <a:t> </a:t>
            </a:r>
            <a:r>
              <a:rPr lang="ru-RU" sz="1200" dirty="0" err="1"/>
              <a:t>системи</a:t>
            </a:r>
            <a:r>
              <a:rPr lang="ru-RU" sz="1200" dirty="0"/>
              <a:t>, защита на околната среда и </a:t>
            </a:r>
            <a:r>
              <a:rPr lang="ru-RU" sz="1200" dirty="0" err="1"/>
              <a:t>ще</a:t>
            </a:r>
            <a:r>
              <a:rPr lang="ru-RU" sz="1200" dirty="0"/>
              <a:t> </a:t>
            </a:r>
            <a:r>
              <a:rPr lang="ru-RU" sz="1200" dirty="0" err="1"/>
              <a:t>подобри</a:t>
            </a:r>
            <a:r>
              <a:rPr lang="ru-RU" sz="1200" dirty="0"/>
              <a:t> биологичното разнообразие</a:t>
            </a:r>
            <a:r>
              <a:rPr lang="en-US" sz="1200" dirty="0"/>
              <a:t>.” (</a:t>
            </a:r>
            <a:r>
              <a:rPr lang="bg-BG" sz="1200" dirty="0"/>
              <a:t>Европейска комисия </a:t>
            </a:r>
            <a:r>
              <a:rPr lang="en-US" sz="1200" dirty="0"/>
              <a:t>(2018) ‘</a:t>
            </a:r>
            <a:r>
              <a:rPr lang="ru-RU" dirty="0"/>
              <a:t>Устойчива </a:t>
            </a:r>
            <a:r>
              <a:rPr lang="ru-RU" dirty="0" err="1"/>
              <a:t>биоикономика</a:t>
            </a:r>
            <a:r>
              <a:rPr lang="ru-RU" dirty="0"/>
              <a:t> за Европа: </a:t>
            </a:r>
            <a:r>
              <a:rPr lang="ru-RU" dirty="0" err="1"/>
              <a:t>укрепване</a:t>
            </a:r>
            <a:r>
              <a:rPr lang="ru-RU" dirty="0"/>
              <a:t> на </a:t>
            </a:r>
            <a:r>
              <a:rPr lang="ru-RU" dirty="0" err="1"/>
              <a:t>връзката</a:t>
            </a:r>
            <a:r>
              <a:rPr lang="ru-RU" dirty="0"/>
              <a:t> между </a:t>
            </a:r>
            <a:r>
              <a:rPr lang="ru-RU" dirty="0" err="1"/>
              <a:t>икономиката</a:t>
            </a:r>
            <a:r>
              <a:rPr lang="ru-RU" dirty="0"/>
              <a:t>, обществото и околната среда</a:t>
            </a:r>
            <a:r>
              <a:rPr lang="en-US" dirty="0"/>
              <a:t>’ </a:t>
            </a:r>
            <a:r>
              <a:rPr lang="bg-BG" dirty="0"/>
              <a:t>налично на</a:t>
            </a:r>
            <a:r>
              <a:rPr lang="en-US" dirty="0"/>
              <a:t>: (</a:t>
            </a:r>
            <a:r>
              <a:rPr lang="en-GB" dirty="0">
                <a:hlinkClick r:id="rId4"/>
              </a:rPr>
              <a:t>https://ec.europa.eu/research/bioeconomy/pdf/ec_bioeconomy_strategy_2018.pdf#view=fit&amp;pagemode=none</a:t>
            </a:r>
            <a:r>
              <a:rPr lang="en-GB" dirty="0"/>
              <a:t>])</a:t>
            </a:r>
            <a:r>
              <a:rPr lang="en-GB" dirty="0">
                <a:effectLst/>
              </a:rPr>
              <a:t> </a:t>
            </a:r>
            <a:endParaRPr lang="en-US" dirty="0"/>
          </a:p>
        </p:txBody>
      </p:sp>
      <p:sp>
        <p:nvSpPr>
          <p:cNvPr id="4" name="Slide Number Placeholder 3"/>
          <p:cNvSpPr>
            <a:spLocks noGrp="1"/>
          </p:cNvSpPr>
          <p:nvPr>
            <p:ph type="sldNum" sz="quarter" idx="5"/>
          </p:nvPr>
        </p:nvSpPr>
        <p:spPr/>
        <p:txBody>
          <a:bodyPr/>
          <a:lstStyle/>
          <a:p>
            <a:fld id="{F4B9ABF1-A5E8-FF4C-953A-B9DDF0BF59CB}" type="slidenum">
              <a:rPr lang="de-DE" smtClean="0"/>
              <a:t>4</a:t>
            </a:fld>
            <a:endParaRPr lang="de-DE"/>
          </a:p>
        </p:txBody>
      </p:sp>
    </p:spTree>
    <p:extLst>
      <p:ext uri="{BB962C8B-B14F-4D97-AF65-F5344CB8AC3E}">
        <p14:creationId xmlns:p14="http://schemas.microsoft.com/office/powerpoint/2010/main" val="174384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bg-BG" sz="1200" kern="1200" dirty="0">
                <a:solidFill>
                  <a:schemeClr val="tx1"/>
                </a:solidFill>
                <a:effectLst/>
                <a:latin typeface="+mn-lt"/>
                <a:ea typeface="+mn-ea"/>
                <a:cs typeface="+mn-cs"/>
              </a:rPr>
              <a:t>ЕК </a:t>
            </a:r>
            <a:r>
              <a:rPr lang="en-US" sz="1200" kern="1200" dirty="0">
                <a:solidFill>
                  <a:schemeClr val="tx1"/>
                </a:solidFill>
                <a:effectLst/>
                <a:latin typeface="+mn-lt"/>
                <a:ea typeface="+mn-ea"/>
                <a:cs typeface="+mn-cs"/>
              </a:rPr>
              <a:t>(2019), </a:t>
            </a:r>
            <a:r>
              <a:rPr lang="bg-BG" sz="1200" kern="1200" dirty="0">
                <a:solidFill>
                  <a:schemeClr val="tx1"/>
                </a:solidFill>
                <a:effectLst/>
                <a:latin typeface="+mn-lt"/>
                <a:ea typeface="+mn-ea"/>
                <a:cs typeface="+mn-cs"/>
              </a:rPr>
              <a:t>Биомасата - познания за политиката</a:t>
            </a:r>
            <a:r>
              <a:rPr lang="en-US" sz="1200" kern="1200" dirty="0">
                <a:solidFill>
                  <a:schemeClr val="tx1"/>
                </a:solidFill>
                <a:effectLst/>
                <a:latin typeface="+mn-lt"/>
                <a:ea typeface="+mn-ea"/>
                <a:cs typeface="+mn-cs"/>
              </a:rPr>
              <a:t>, https://ec.europa.eu/knowledge4policy/bioeconomy/topic/biomass_en </a:t>
            </a:r>
            <a:endParaRPr lang="en-GB" sz="1200" kern="1200" dirty="0">
              <a:solidFill>
                <a:schemeClr val="tx1"/>
              </a:solidFill>
              <a:effectLst/>
              <a:latin typeface="+mn-lt"/>
              <a:ea typeface="+mn-ea"/>
              <a:cs typeface="+mn-cs"/>
            </a:endParaRPr>
          </a:p>
          <a:p>
            <a:r>
              <a:rPr lang="bg-BG" sz="1200" b="1" kern="1200" dirty="0">
                <a:solidFill>
                  <a:schemeClr val="tx1"/>
                </a:solidFill>
                <a:effectLst/>
                <a:latin typeface="+mn-lt"/>
                <a:ea typeface="+mn-ea"/>
                <a:cs typeface="+mn-cs"/>
              </a:rPr>
              <a:t>Източник на изображението</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Camia A., Robert N., Jonsson R., Pilli R., </a:t>
            </a:r>
            <a:r>
              <a:rPr lang="en-US" sz="1200" kern="1200" dirty="0" err="1">
                <a:solidFill>
                  <a:schemeClr val="tx1"/>
                </a:solidFill>
                <a:effectLst/>
                <a:latin typeface="+mn-lt"/>
                <a:ea typeface="+mn-ea"/>
                <a:cs typeface="+mn-cs"/>
              </a:rPr>
              <a:t>García-Condado</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López-Lozano</a:t>
            </a:r>
            <a:r>
              <a:rPr lang="en-US" sz="1200" kern="1200" dirty="0">
                <a:solidFill>
                  <a:schemeClr val="tx1"/>
                </a:solidFill>
                <a:effectLst/>
                <a:latin typeface="+mn-lt"/>
                <a:ea typeface="+mn-ea"/>
                <a:cs typeface="+mn-cs"/>
              </a:rPr>
              <a:t> R., van der Velde M., </a:t>
            </a:r>
            <a:r>
              <a:rPr lang="en-US" sz="1200" kern="1200" dirty="0" err="1">
                <a:solidFill>
                  <a:schemeClr val="tx1"/>
                </a:solidFill>
                <a:effectLst/>
                <a:latin typeface="+mn-lt"/>
                <a:ea typeface="+mn-ea"/>
                <a:cs typeface="+mn-cs"/>
              </a:rPr>
              <a:t>Ronzon</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Gurría</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M’Barek</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Tamosiunas</a:t>
            </a:r>
            <a:r>
              <a:rPr lang="en-US" sz="1200" kern="1200" dirty="0">
                <a:solidFill>
                  <a:schemeClr val="tx1"/>
                </a:solidFill>
                <a:effectLst/>
                <a:latin typeface="+mn-lt"/>
                <a:ea typeface="+mn-ea"/>
                <a:cs typeface="+mn-cs"/>
              </a:rPr>
              <a:t> S., Fiore G., Araujo R., </a:t>
            </a:r>
            <a:r>
              <a:rPr lang="en-US" sz="1200" kern="1200" dirty="0" err="1">
                <a:solidFill>
                  <a:schemeClr val="tx1"/>
                </a:solidFill>
                <a:effectLst/>
                <a:latin typeface="+mn-lt"/>
                <a:ea typeface="+mn-ea"/>
                <a:cs typeface="+mn-cs"/>
              </a:rPr>
              <a:t>Hoepffner</a:t>
            </a:r>
            <a:r>
              <a:rPr lang="en-US" sz="1200" kern="1200" dirty="0">
                <a:solidFill>
                  <a:schemeClr val="tx1"/>
                </a:solidFill>
                <a:effectLst/>
                <a:latin typeface="+mn-lt"/>
                <a:ea typeface="+mn-ea"/>
                <a:cs typeface="+mn-cs"/>
              </a:rPr>
              <a:t> N., Marelli L., </a:t>
            </a:r>
            <a:r>
              <a:rPr lang="en-US" sz="1200" kern="1200" dirty="0" err="1">
                <a:solidFill>
                  <a:schemeClr val="tx1"/>
                </a:solidFill>
                <a:effectLst/>
                <a:latin typeface="+mn-lt"/>
                <a:ea typeface="+mn-ea"/>
                <a:cs typeface="+mn-cs"/>
              </a:rPr>
              <a:t>Giuntoli</a:t>
            </a:r>
            <a:r>
              <a:rPr lang="en-US" sz="1200" kern="1200" dirty="0">
                <a:solidFill>
                  <a:schemeClr val="tx1"/>
                </a:solidFill>
                <a:effectLst/>
                <a:latin typeface="+mn-lt"/>
                <a:ea typeface="+mn-ea"/>
                <a:cs typeface="+mn-cs"/>
              </a:rPr>
              <a:t> J., </a:t>
            </a:r>
            <a:r>
              <a:rPr lang="ru-RU" sz="1200" i="1" kern="1200" dirty="0">
                <a:solidFill>
                  <a:schemeClr val="tx1"/>
                </a:solidFill>
                <a:effectLst/>
                <a:latin typeface="+mn-lt"/>
                <a:ea typeface="+mn-ea"/>
                <a:cs typeface="+mn-cs"/>
              </a:rPr>
              <a:t>Производство, доставка, използване и </a:t>
            </a:r>
            <a:r>
              <a:rPr lang="ru-RU" sz="1200" i="1" kern="1200" dirty="0" err="1">
                <a:solidFill>
                  <a:schemeClr val="tx1"/>
                </a:solidFill>
                <a:effectLst/>
                <a:latin typeface="+mn-lt"/>
                <a:ea typeface="+mn-ea"/>
                <a:cs typeface="+mn-cs"/>
              </a:rPr>
              <a:t>потоци</a:t>
            </a:r>
            <a:r>
              <a:rPr lang="ru-RU" sz="1200" i="1" kern="1200" dirty="0">
                <a:solidFill>
                  <a:schemeClr val="tx1"/>
                </a:solidFill>
                <a:effectLst/>
                <a:latin typeface="+mn-lt"/>
                <a:ea typeface="+mn-ea"/>
                <a:cs typeface="+mn-cs"/>
              </a:rPr>
              <a:t> на биомаса в </a:t>
            </a:r>
            <a:r>
              <a:rPr lang="ru-RU" sz="1200" i="1" kern="1200" dirty="0" err="1">
                <a:solidFill>
                  <a:schemeClr val="tx1"/>
                </a:solidFill>
                <a:effectLst/>
                <a:latin typeface="+mn-lt"/>
                <a:ea typeface="+mn-ea"/>
                <a:cs typeface="+mn-cs"/>
              </a:rPr>
              <a:t>Европейския</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съюз</a:t>
            </a:r>
            <a:r>
              <a:rPr lang="en-US"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Първи</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резултати</a:t>
            </a:r>
            <a:r>
              <a:rPr lang="ru-RU" sz="1200" i="1" kern="1200" dirty="0">
                <a:solidFill>
                  <a:schemeClr val="tx1"/>
                </a:solidFill>
                <a:effectLst/>
                <a:latin typeface="+mn-lt"/>
                <a:ea typeface="+mn-ea"/>
                <a:cs typeface="+mn-cs"/>
              </a:rPr>
              <a:t> от </a:t>
            </a:r>
            <a:r>
              <a:rPr lang="ru-RU" sz="1200" i="1" kern="1200" dirty="0" err="1">
                <a:solidFill>
                  <a:schemeClr val="tx1"/>
                </a:solidFill>
                <a:effectLst/>
                <a:latin typeface="+mn-lt"/>
                <a:ea typeface="+mn-ea"/>
                <a:cs typeface="+mn-cs"/>
              </a:rPr>
              <a:t>интегрирана</a:t>
            </a:r>
            <a:r>
              <a:rPr lang="ru-RU" sz="1200" i="1" kern="1200" dirty="0">
                <a:solidFill>
                  <a:schemeClr val="tx1"/>
                </a:solidFill>
                <a:effectLst/>
                <a:latin typeface="+mn-lt"/>
                <a:ea typeface="+mn-ea"/>
                <a:cs typeface="+mn-cs"/>
              </a:rPr>
              <a:t> оценка</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EUR 28993 EN, </a:t>
            </a:r>
            <a:r>
              <a:rPr lang="ru-RU" sz="1200" kern="1200" dirty="0">
                <a:solidFill>
                  <a:schemeClr val="tx1"/>
                </a:solidFill>
                <a:effectLst/>
                <a:latin typeface="+mn-lt"/>
                <a:ea typeface="+mn-ea"/>
                <a:cs typeface="+mn-cs"/>
              </a:rPr>
              <a:t>Служба за публикации на </a:t>
            </a:r>
            <a:r>
              <a:rPr lang="ru-RU" sz="1200" kern="1200" dirty="0" err="1">
                <a:solidFill>
                  <a:schemeClr val="tx1"/>
                </a:solidFill>
                <a:effectLst/>
                <a:latin typeface="+mn-lt"/>
                <a:ea typeface="+mn-ea"/>
                <a:cs typeface="+mn-cs"/>
              </a:rPr>
              <a:t>Европейския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съюз</a:t>
            </a:r>
            <a:r>
              <a:rPr lang="ru-RU" sz="1200" kern="1200" dirty="0">
                <a:solidFill>
                  <a:schemeClr val="tx1"/>
                </a:solidFill>
                <a:effectLst/>
                <a:latin typeface="+mn-lt"/>
                <a:ea typeface="+mn-ea"/>
                <a:cs typeface="+mn-cs"/>
              </a:rPr>
              <a:t>, Люксембург</a:t>
            </a:r>
            <a:r>
              <a:rPr lang="en-US" sz="1200" kern="1200" dirty="0">
                <a:solidFill>
                  <a:schemeClr val="tx1"/>
                </a:solidFill>
                <a:effectLst/>
                <a:latin typeface="+mn-lt"/>
                <a:ea typeface="+mn-ea"/>
                <a:cs typeface="+mn-cs"/>
              </a:rPr>
              <a:t>, 2018, ISBN 978-92-79-77237-5, doi:10.2760/539520, JRC109869 </a:t>
            </a:r>
            <a:endParaRPr lang="en-GB"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5</a:t>
            </a:fld>
            <a:endParaRPr lang="de-DE"/>
          </a:p>
        </p:txBody>
      </p:sp>
    </p:spTree>
    <p:extLst>
      <p:ext uri="{BB962C8B-B14F-4D97-AF65-F5344CB8AC3E}">
        <p14:creationId xmlns:p14="http://schemas.microsoft.com/office/powerpoint/2010/main" val="44518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err="1">
                <a:solidFill>
                  <a:schemeClr val="tx1"/>
                </a:solidFill>
                <a:effectLst/>
                <a:latin typeface="+mn-lt"/>
                <a:ea typeface="+mn-ea"/>
                <a:cs typeface="+mn-cs"/>
              </a:rPr>
              <a:t>Тази</a:t>
            </a:r>
            <a:r>
              <a:rPr lang="ru-RU" sz="1200" kern="1200" dirty="0">
                <a:solidFill>
                  <a:schemeClr val="tx1"/>
                </a:solidFill>
                <a:effectLst/>
                <a:latin typeface="+mn-lt"/>
                <a:ea typeface="+mn-ea"/>
                <a:cs typeface="+mn-cs"/>
              </a:rPr>
              <a:t> карта </a:t>
            </a:r>
            <a:r>
              <a:rPr lang="ru-RU" sz="1200" kern="1200" dirty="0" err="1">
                <a:solidFill>
                  <a:schemeClr val="tx1"/>
                </a:solidFill>
                <a:effectLst/>
                <a:latin typeface="+mn-lt"/>
                <a:ea typeface="+mn-ea"/>
                <a:cs typeface="+mn-cs"/>
              </a:rPr>
              <a:t>показва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биоикономическите</a:t>
            </a:r>
            <a:r>
              <a:rPr lang="ru-RU" sz="1200" kern="1200" dirty="0">
                <a:solidFill>
                  <a:schemeClr val="tx1"/>
                </a:solidFill>
                <a:effectLst/>
                <a:latin typeface="+mn-lt"/>
                <a:ea typeface="+mn-ea"/>
                <a:cs typeface="+mn-cs"/>
              </a:rPr>
              <a:t> политики по </a:t>
            </a:r>
            <a:r>
              <a:rPr lang="ru-RU" sz="1200" kern="1200" dirty="0" err="1">
                <a:solidFill>
                  <a:schemeClr val="tx1"/>
                </a:solidFill>
                <a:effectLst/>
                <a:latin typeface="+mn-lt"/>
                <a:ea typeface="+mn-ea"/>
                <a:cs typeface="+mn-cs"/>
              </a:rPr>
              <a:t>целия</a:t>
            </a:r>
            <a:r>
              <a:rPr lang="ru-RU" sz="1200" kern="1200" dirty="0">
                <a:solidFill>
                  <a:schemeClr val="tx1"/>
                </a:solidFill>
                <a:effectLst/>
                <a:latin typeface="+mn-lt"/>
                <a:ea typeface="+mn-ea"/>
                <a:cs typeface="+mn-cs"/>
              </a:rPr>
              <a:t> свят. </a:t>
            </a:r>
            <a:r>
              <a:rPr lang="ru-RU" sz="1200" kern="1200" dirty="0" err="1">
                <a:solidFill>
                  <a:schemeClr val="tx1"/>
                </a:solidFill>
                <a:effectLst/>
                <a:latin typeface="+mn-lt"/>
                <a:ea typeface="+mn-ea"/>
                <a:cs typeface="+mn-cs"/>
              </a:rPr>
              <a:t>Страните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оцветени</a:t>
            </a:r>
            <a:r>
              <a:rPr lang="ru-RU" sz="1200" kern="1200" dirty="0">
                <a:solidFill>
                  <a:schemeClr val="tx1"/>
                </a:solidFill>
                <a:effectLst/>
                <a:latin typeface="+mn-lt"/>
                <a:ea typeface="+mn-ea"/>
                <a:cs typeface="+mn-cs"/>
              </a:rPr>
              <a:t> в зелено, са </a:t>
            </a:r>
            <a:r>
              <a:rPr lang="ru-RU" sz="1200" kern="1200" dirty="0" err="1">
                <a:solidFill>
                  <a:schemeClr val="tx1"/>
                </a:solidFill>
                <a:effectLst/>
                <a:latin typeface="+mn-lt"/>
                <a:ea typeface="+mn-ea"/>
                <a:cs typeface="+mn-cs"/>
              </a:rPr>
              <a:t>държавите</a:t>
            </a:r>
            <a:r>
              <a:rPr lang="ru-RU" sz="1200" kern="1200" dirty="0">
                <a:solidFill>
                  <a:schemeClr val="tx1"/>
                </a:solidFill>
                <a:effectLst/>
                <a:latin typeface="+mn-lt"/>
                <a:ea typeface="+mn-ea"/>
                <a:cs typeface="+mn-cs"/>
              </a:rPr>
              <a:t>, които имат или </a:t>
            </a:r>
            <a:r>
              <a:rPr lang="ru-RU" sz="1200" kern="1200" dirty="0" err="1">
                <a:solidFill>
                  <a:schemeClr val="tx1"/>
                </a:solidFill>
                <a:effectLst/>
                <a:latin typeface="+mn-lt"/>
                <a:ea typeface="+mn-ea"/>
                <a:cs typeface="+mn-cs"/>
              </a:rPr>
              <a:t>специална</a:t>
            </a:r>
            <a:r>
              <a:rPr lang="ru-RU" sz="1200" kern="1200" dirty="0">
                <a:solidFill>
                  <a:schemeClr val="tx1"/>
                </a:solidFill>
                <a:effectLst/>
                <a:latin typeface="+mn-lt"/>
                <a:ea typeface="+mn-ea"/>
                <a:cs typeface="+mn-cs"/>
              </a:rPr>
              <a:t> стратегия за </a:t>
            </a:r>
            <a:r>
              <a:rPr lang="ru-RU" sz="1200" kern="1200" dirty="0" err="1">
                <a:solidFill>
                  <a:schemeClr val="tx1"/>
                </a:solidFill>
                <a:effectLst/>
                <a:latin typeface="+mn-lt"/>
                <a:ea typeface="+mn-ea"/>
                <a:cs typeface="+mn-cs"/>
              </a:rPr>
              <a:t>биоикономика</a:t>
            </a:r>
            <a:r>
              <a:rPr lang="ru-RU" sz="1200" kern="1200" dirty="0">
                <a:solidFill>
                  <a:schemeClr val="tx1"/>
                </a:solidFill>
                <a:effectLst/>
                <a:latin typeface="+mn-lt"/>
                <a:ea typeface="+mn-ea"/>
                <a:cs typeface="+mn-cs"/>
              </a:rPr>
              <a:t>, или стратегия, </a:t>
            </a:r>
            <a:r>
              <a:rPr lang="ru-RU" sz="1200" kern="1200" dirty="0" err="1">
                <a:solidFill>
                  <a:schemeClr val="tx1"/>
                </a:solidFill>
                <a:effectLst/>
                <a:latin typeface="+mn-lt"/>
                <a:ea typeface="+mn-ea"/>
                <a:cs typeface="+mn-cs"/>
              </a:rPr>
              <a:t>свързана</a:t>
            </a:r>
            <a:r>
              <a:rPr lang="ru-RU" sz="1200" kern="1200" dirty="0">
                <a:solidFill>
                  <a:schemeClr val="tx1"/>
                </a:solidFill>
                <a:effectLst/>
                <a:latin typeface="+mn-lt"/>
                <a:ea typeface="+mn-ea"/>
                <a:cs typeface="+mn-cs"/>
              </a:rPr>
              <a:t> с биоикономиката</a:t>
            </a:r>
            <a:r>
              <a:rPr lang="en-US"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Понастоящем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държавите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оцветени</a:t>
            </a:r>
            <a:r>
              <a:rPr lang="ru-RU" sz="1200" kern="1200" dirty="0">
                <a:solidFill>
                  <a:schemeClr val="tx1"/>
                </a:solidFill>
                <a:effectLst/>
                <a:latin typeface="+mn-lt"/>
                <a:ea typeface="+mn-ea"/>
                <a:cs typeface="+mn-cs"/>
              </a:rPr>
              <a:t> в сиво, не </a:t>
            </a:r>
            <a:r>
              <a:rPr lang="ru-RU" sz="1200" kern="1200" dirty="0" err="1">
                <a:solidFill>
                  <a:schemeClr val="tx1"/>
                </a:solidFill>
                <a:effectLst/>
                <a:latin typeface="+mn-lt"/>
                <a:ea typeface="+mn-ea"/>
                <a:cs typeface="+mn-cs"/>
              </a:rPr>
              <a:t>разполагат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със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специална</a:t>
            </a:r>
            <a:r>
              <a:rPr lang="ru-RU" sz="1200" kern="1200" dirty="0">
                <a:solidFill>
                  <a:schemeClr val="tx1"/>
                </a:solidFill>
                <a:effectLst/>
                <a:latin typeface="+mn-lt"/>
                <a:ea typeface="+mn-ea"/>
                <a:cs typeface="+mn-cs"/>
              </a:rPr>
              <a:t> стратегия или стратегия </a:t>
            </a:r>
            <a:r>
              <a:rPr lang="ru-RU" sz="1200" kern="1200" dirty="0" err="1">
                <a:solidFill>
                  <a:schemeClr val="tx1"/>
                </a:solidFill>
                <a:effectLst/>
                <a:latin typeface="+mn-lt"/>
                <a:ea typeface="+mn-ea"/>
                <a:cs typeface="+mn-cs"/>
              </a:rPr>
              <a:t>отнасяща</a:t>
            </a:r>
            <a:r>
              <a:rPr lang="ru-RU" sz="1200" kern="1200" dirty="0">
                <a:solidFill>
                  <a:schemeClr val="tx1"/>
                </a:solidFill>
                <a:effectLst/>
                <a:latin typeface="+mn-lt"/>
                <a:ea typeface="+mn-ea"/>
                <a:cs typeface="+mn-cs"/>
              </a:rPr>
              <a:t> се до </a:t>
            </a:r>
            <a:r>
              <a:rPr lang="ru-RU" sz="1200" kern="1200" dirty="0" err="1">
                <a:solidFill>
                  <a:schemeClr val="tx1"/>
                </a:solidFill>
                <a:effectLst/>
                <a:latin typeface="+mn-lt"/>
                <a:ea typeface="+mn-ea"/>
                <a:cs typeface="+mn-cs"/>
              </a:rPr>
              <a:t>преход</a:t>
            </a:r>
            <a:r>
              <a:rPr lang="ru-RU" sz="1200" kern="1200" dirty="0">
                <a:solidFill>
                  <a:schemeClr val="tx1"/>
                </a:solidFill>
                <a:effectLst/>
                <a:latin typeface="+mn-lt"/>
                <a:ea typeface="+mn-ea"/>
                <a:cs typeface="+mn-cs"/>
              </a:rPr>
              <a:t> към </a:t>
            </a:r>
            <a:r>
              <a:rPr lang="ru-RU" sz="1200" kern="1200" dirty="0" err="1">
                <a:solidFill>
                  <a:schemeClr val="tx1"/>
                </a:solidFill>
                <a:effectLst/>
                <a:latin typeface="+mn-lt"/>
                <a:ea typeface="+mn-ea"/>
                <a:cs typeface="+mn-cs"/>
              </a:rPr>
              <a:t>биоикономика</a:t>
            </a:r>
            <a:r>
              <a:rPr lang="en-US"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Полша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Румъния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България</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Северна</a:t>
            </a:r>
            <a:r>
              <a:rPr lang="ru-RU" sz="1200" kern="1200" dirty="0">
                <a:solidFill>
                  <a:schemeClr val="tx1"/>
                </a:solidFill>
                <a:effectLst/>
                <a:latin typeface="+mn-lt"/>
                <a:ea typeface="+mn-ea"/>
                <a:cs typeface="+mn-cs"/>
              </a:rPr>
              <a:t> Македония са </a:t>
            </a:r>
            <a:r>
              <a:rPr lang="ru-RU" sz="1200" kern="1200" dirty="0" err="1">
                <a:solidFill>
                  <a:schemeClr val="tx1"/>
                </a:solidFill>
                <a:effectLst/>
                <a:latin typeface="+mn-lt"/>
                <a:ea typeface="+mn-ea"/>
                <a:cs typeface="+mn-cs"/>
              </a:rPr>
              <a:t>оцветени</a:t>
            </a:r>
            <a:r>
              <a:rPr lang="ru-RU" sz="1200" kern="1200" dirty="0">
                <a:solidFill>
                  <a:schemeClr val="tx1"/>
                </a:solidFill>
                <a:effectLst/>
                <a:latin typeface="+mn-lt"/>
                <a:ea typeface="+mn-ea"/>
                <a:cs typeface="+mn-cs"/>
              </a:rPr>
              <a:t> в сиво, но </a:t>
            </a:r>
            <a:r>
              <a:rPr lang="ru-RU" sz="1200" kern="1200" dirty="0" err="1">
                <a:solidFill>
                  <a:schemeClr val="tx1"/>
                </a:solidFill>
                <a:effectLst/>
                <a:latin typeface="+mn-lt"/>
                <a:ea typeface="+mn-ea"/>
                <a:cs typeface="+mn-cs"/>
              </a:rPr>
              <a:t>BE-Rural</a:t>
            </a:r>
            <a:r>
              <a:rPr lang="ru-RU" sz="1200" kern="1200" dirty="0">
                <a:solidFill>
                  <a:schemeClr val="tx1"/>
                </a:solidFill>
                <a:effectLst/>
                <a:latin typeface="+mn-lt"/>
                <a:ea typeface="+mn-ea"/>
                <a:cs typeface="+mn-cs"/>
              </a:rPr>
              <a:t> има за цел да промени това</a:t>
            </a:r>
            <a:r>
              <a:rPr lang="de-DE"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ru-RU" sz="1200" kern="1200" dirty="0" err="1">
                <a:solidFill>
                  <a:schemeClr val="tx1"/>
                </a:solidFill>
                <a:effectLst/>
                <a:latin typeface="+mn-lt"/>
                <a:ea typeface="+mn-ea"/>
                <a:cs typeface="+mn-cs"/>
              </a:rPr>
              <a:t>Според</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a:t>
            </a:r>
            <a:r>
              <a:rPr lang="ru-RU" sz="1200" kern="1200" dirty="0">
                <a:solidFill>
                  <a:schemeClr val="tx1"/>
                </a:solidFill>
                <a:effectLst/>
                <a:latin typeface="+mn-lt"/>
                <a:ea typeface="+mn-ea"/>
                <a:cs typeface="+mn-cs"/>
              </a:rPr>
              <a:t> (2018), биоикономиката има потенциал да </a:t>
            </a:r>
            <a:r>
              <a:rPr lang="ru-RU" sz="1200" kern="1200" dirty="0" err="1">
                <a:solidFill>
                  <a:schemeClr val="tx1"/>
                </a:solidFill>
                <a:effectLst/>
                <a:latin typeface="+mn-lt"/>
                <a:ea typeface="+mn-ea"/>
                <a:cs typeface="+mn-cs"/>
              </a:rPr>
              <a:t>генерира</a:t>
            </a:r>
            <a:r>
              <a:rPr lang="ru-RU" sz="1200" kern="1200" dirty="0">
                <a:solidFill>
                  <a:schemeClr val="tx1"/>
                </a:solidFill>
                <a:effectLst/>
                <a:latin typeface="+mn-lt"/>
                <a:ea typeface="+mn-ea"/>
                <a:cs typeface="+mn-cs"/>
              </a:rPr>
              <a:t> 1 </a:t>
            </a:r>
            <a:r>
              <a:rPr lang="ru-RU" sz="1200" kern="1200" dirty="0" err="1">
                <a:solidFill>
                  <a:schemeClr val="tx1"/>
                </a:solidFill>
                <a:effectLst/>
                <a:latin typeface="+mn-lt"/>
                <a:ea typeface="+mn-ea"/>
                <a:cs typeface="+mn-cs"/>
              </a:rPr>
              <a:t>милион</a:t>
            </a:r>
            <a:r>
              <a:rPr lang="ru-RU" sz="1200" kern="1200" dirty="0">
                <a:solidFill>
                  <a:schemeClr val="tx1"/>
                </a:solidFill>
                <a:effectLst/>
                <a:latin typeface="+mn-lt"/>
                <a:ea typeface="+mn-ea"/>
                <a:cs typeface="+mn-cs"/>
              </a:rPr>
              <a:t> нови зелени работни места до 2030 година</a:t>
            </a:r>
            <a:r>
              <a:rPr lang="en-US"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Очакваният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ръст</a:t>
            </a:r>
            <a:r>
              <a:rPr lang="ru-RU" sz="1200" kern="1200" dirty="0">
                <a:solidFill>
                  <a:schemeClr val="tx1"/>
                </a:solidFill>
                <a:effectLst/>
                <a:latin typeface="+mn-lt"/>
                <a:ea typeface="+mn-ea"/>
                <a:cs typeface="+mn-cs"/>
              </a:rPr>
              <a:t> на работните места </a:t>
            </a:r>
            <a:r>
              <a:rPr lang="ru-RU" sz="1200" kern="1200" dirty="0" err="1">
                <a:solidFill>
                  <a:schemeClr val="tx1"/>
                </a:solidFill>
                <a:effectLst/>
                <a:latin typeface="+mn-lt"/>
                <a:ea typeface="+mn-ea"/>
                <a:cs typeface="+mn-cs"/>
              </a:rPr>
              <a:t>ще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помогне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страни</a:t>
            </a:r>
            <a:r>
              <a:rPr lang="ru-RU" sz="1200" kern="1200" dirty="0">
                <a:solidFill>
                  <a:schemeClr val="tx1"/>
                </a:solidFill>
                <a:effectLst/>
                <a:latin typeface="+mn-lt"/>
                <a:ea typeface="+mn-ea"/>
                <a:cs typeface="+mn-cs"/>
              </a:rPr>
              <a:t> като </a:t>
            </a:r>
            <a:r>
              <a:rPr lang="ru-RU" sz="1200" kern="1200" dirty="0" err="1">
                <a:solidFill>
                  <a:schemeClr val="tx1"/>
                </a:solidFill>
                <a:effectLst/>
                <a:latin typeface="+mn-lt"/>
                <a:ea typeface="+mn-ea"/>
                <a:cs typeface="+mn-cs"/>
              </a:rPr>
              <a:t>Полша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Румъния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България</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Северна</a:t>
            </a:r>
            <a:r>
              <a:rPr lang="ru-RU" sz="1200" kern="1200" dirty="0">
                <a:solidFill>
                  <a:schemeClr val="tx1"/>
                </a:solidFill>
                <a:effectLst/>
                <a:latin typeface="+mn-lt"/>
                <a:ea typeface="+mn-ea"/>
                <a:cs typeface="+mn-cs"/>
              </a:rPr>
              <a:t> Македония да </a:t>
            </a:r>
            <a:r>
              <a:rPr lang="ru-RU" sz="1200" kern="1200" dirty="0" err="1">
                <a:solidFill>
                  <a:schemeClr val="tx1"/>
                </a:solidFill>
                <a:effectLst/>
                <a:latin typeface="+mn-lt"/>
                <a:ea typeface="+mn-ea"/>
                <a:cs typeface="+mn-cs"/>
              </a:rPr>
              <a:t>изградят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икономиката</a:t>
            </a:r>
            <a:r>
              <a:rPr lang="ru-RU" sz="1200" kern="1200" dirty="0">
                <a:solidFill>
                  <a:schemeClr val="tx1"/>
                </a:solidFill>
                <a:effectLst/>
                <a:latin typeface="+mn-lt"/>
                <a:ea typeface="+mn-ea"/>
                <a:cs typeface="+mn-cs"/>
              </a:rPr>
              <a:t> си чрез изграждане на индустрии, които </a:t>
            </a:r>
            <a:r>
              <a:rPr lang="ru-RU" sz="1200" kern="1200" dirty="0" err="1">
                <a:solidFill>
                  <a:schemeClr val="tx1"/>
                </a:solidFill>
                <a:effectLst/>
                <a:latin typeface="+mn-lt"/>
                <a:ea typeface="+mn-ea"/>
                <a:cs typeface="+mn-cs"/>
              </a:rPr>
              <a:t>ще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помогнат</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селските</a:t>
            </a:r>
            <a:r>
              <a:rPr lang="ru-RU" sz="1200" kern="1200" dirty="0">
                <a:solidFill>
                  <a:schemeClr val="tx1"/>
                </a:solidFill>
                <a:effectLst/>
                <a:latin typeface="+mn-lt"/>
                <a:ea typeface="+mn-ea"/>
                <a:cs typeface="+mn-cs"/>
              </a:rPr>
              <a:t> общности, в които е </a:t>
            </a:r>
            <a:r>
              <a:rPr lang="ru-RU" sz="1200" kern="1200" dirty="0" err="1">
                <a:solidFill>
                  <a:schemeClr val="tx1"/>
                </a:solidFill>
                <a:effectLst/>
                <a:latin typeface="+mn-lt"/>
                <a:ea typeface="+mn-ea"/>
                <a:cs typeface="+mn-cs"/>
              </a:rPr>
              <a:t>отбелязан</a:t>
            </a:r>
            <a:r>
              <a:rPr lang="ru-RU" sz="1200" kern="1200" dirty="0">
                <a:solidFill>
                  <a:schemeClr val="tx1"/>
                </a:solidFill>
                <a:effectLst/>
                <a:latin typeface="+mn-lt"/>
                <a:ea typeface="+mn-ea"/>
                <a:cs typeface="+mn-cs"/>
              </a:rPr>
              <a:t> спад на </a:t>
            </a:r>
            <a:r>
              <a:rPr lang="ru-RU" sz="1200" kern="1200" dirty="0" err="1">
                <a:solidFill>
                  <a:schemeClr val="tx1"/>
                </a:solidFill>
                <a:effectLst/>
                <a:latin typeface="+mn-lt"/>
                <a:ea typeface="+mn-ea"/>
                <a:cs typeface="+mn-cs"/>
              </a:rPr>
              <a:t>възможностите</a:t>
            </a:r>
            <a:r>
              <a:rPr lang="ru-RU" sz="1200" kern="1200" dirty="0">
                <a:solidFill>
                  <a:schemeClr val="tx1"/>
                </a:solidFill>
                <a:effectLst/>
                <a:latin typeface="+mn-lt"/>
                <a:ea typeface="+mn-ea"/>
                <a:cs typeface="+mn-cs"/>
              </a:rPr>
              <a:t> за работа</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Пример, </a:t>
            </a:r>
            <a:r>
              <a:rPr lang="ru-RU" sz="1200" kern="1200" dirty="0" err="1">
                <a:solidFill>
                  <a:schemeClr val="tx1"/>
                </a:solidFill>
                <a:effectLst/>
                <a:latin typeface="+mn-lt"/>
                <a:ea typeface="+mn-ea"/>
                <a:cs typeface="+mn-cs"/>
              </a:rPr>
              <a:t>предоставен</a:t>
            </a:r>
            <a:r>
              <a:rPr lang="ru-RU" sz="1200" kern="1200" dirty="0">
                <a:solidFill>
                  <a:schemeClr val="tx1"/>
                </a:solidFill>
                <a:effectLst/>
                <a:latin typeface="+mn-lt"/>
                <a:ea typeface="+mn-ea"/>
                <a:cs typeface="+mn-cs"/>
              </a:rPr>
              <a:t> от </a:t>
            </a:r>
            <a:r>
              <a:rPr lang="ru-RU" sz="1200" kern="1200" dirty="0" err="1">
                <a:solidFill>
                  <a:schemeClr val="tx1"/>
                </a:solidFill>
                <a:effectLst/>
                <a:latin typeface="+mn-lt"/>
                <a:ea typeface="+mn-ea"/>
                <a:cs typeface="+mn-cs"/>
              </a:rPr>
              <a:t>ЕК</a:t>
            </a:r>
            <a:r>
              <a:rPr lang="ru-RU" sz="1200" kern="1200" dirty="0">
                <a:solidFill>
                  <a:schemeClr val="tx1"/>
                </a:solidFill>
                <a:effectLst/>
                <a:latin typeface="+mn-lt"/>
                <a:ea typeface="+mn-ea"/>
                <a:cs typeface="+mn-cs"/>
              </a:rPr>
              <a:t> (2018), гласи „</a:t>
            </a:r>
            <a:r>
              <a:rPr lang="ru-RU" sz="1200" kern="1200" dirty="0" err="1">
                <a:solidFill>
                  <a:schemeClr val="tx1"/>
                </a:solidFill>
                <a:effectLst/>
                <a:latin typeface="+mn-lt"/>
                <a:ea typeface="+mn-ea"/>
                <a:cs typeface="+mn-cs"/>
              </a:rPr>
              <a:t>локалното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внедряване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една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биорафинерия</a:t>
            </a:r>
            <a:r>
              <a:rPr lang="ru-RU" sz="1200" kern="1200" dirty="0">
                <a:solidFill>
                  <a:schemeClr val="tx1"/>
                </a:solidFill>
                <a:effectLst/>
                <a:latin typeface="+mn-lt"/>
                <a:ea typeface="+mn-ea"/>
                <a:cs typeface="+mn-cs"/>
              </a:rPr>
              <a:t> може да </a:t>
            </a:r>
            <a:r>
              <a:rPr lang="ru-RU" sz="1200" kern="1200" dirty="0" err="1">
                <a:solidFill>
                  <a:schemeClr val="tx1"/>
                </a:solidFill>
                <a:effectLst/>
                <a:latin typeface="+mn-lt"/>
                <a:ea typeface="+mn-ea"/>
                <a:cs typeface="+mn-cs"/>
              </a:rPr>
              <a:t>създаде</a:t>
            </a:r>
            <a:r>
              <a:rPr lang="ru-RU" sz="1200" kern="1200" dirty="0">
                <a:solidFill>
                  <a:schemeClr val="tx1"/>
                </a:solidFill>
                <a:effectLst/>
                <a:latin typeface="+mn-lt"/>
                <a:ea typeface="+mn-ea"/>
                <a:cs typeface="+mn-cs"/>
              </a:rPr>
              <a:t> до 4000 работни места за 4 </a:t>
            </a:r>
            <a:r>
              <a:rPr lang="ru-RU" sz="1200" kern="1200" dirty="0" err="1">
                <a:solidFill>
                  <a:schemeClr val="tx1"/>
                </a:solidFill>
                <a:effectLst/>
                <a:latin typeface="+mn-lt"/>
                <a:ea typeface="+mn-ea"/>
                <a:cs typeface="+mn-cs"/>
              </a:rPr>
              <a:t>години</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по-доброто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рециклиране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органични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отпадъци</a:t>
            </a:r>
            <a:r>
              <a:rPr lang="ru-RU" sz="1200" kern="1200" dirty="0">
                <a:solidFill>
                  <a:schemeClr val="tx1"/>
                </a:solidFill>
                <a:effectLst/>
                <a:latin typeface="+mn-lt"/>
                <a:ea typeface="+mn-ea"/>
                <a:cs typeface="+mn-cs"/>
              </a:rPr>
              <a:t> с </a:t>
            </a:r>
            <a:r>
              <a:rPr lang="ru-RU" sz="1200" kern="1200" dirty="0" err="1">
                <a:solidFill>
                  <a:schemeClr val="tx1"/>
                </a:solidFill>
                <a:effectLst/>
                <a:latin typeface="+mn-lt"/>
                <a:ea typeface="+mn-ea"/>
                <a:cs typeface="+mn-cs"/>
              </a:rPr>
              <a:t>висока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стойност</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градовете</a:t>
            </a:r>
            <a:r>
              <a:rPr lang="ru-RU" sz="1200" kern="1200" dirty="0">
                <a:solidFill>
                  <a:schemeClr val="tx1"/>
                </a:solidFill>
                <a:effectLst/>
                <a:latin typeface="+mn-lt"/>
                <a:ea typeface="+mn-ea"/>
                <a:cs typeface="+mn-cs"/>
              </a:rPr>
              <a:t> може да </a:t>
            </a:r>
            <a:r>
              <a:rPr lang="ru-RU" sz="1200" kern="1200" dirty="0" err="1">
                <a:solidFill>
                  <a:schemeClr val="tx1"/>
                </a:solidFill>
                <a:effectLst/>
                <a:latin typeface="+mn-lt"/>
                <a:ea typeface="+mn-ea"/>
                <a:cs typeface="+mn-cs"/>
              </a:rPr>
              <a:t>създаде</a:t>
            </a:r>
            <a:r>
              <a:rPr lang="ru-RU" sz="1200" kern="1200" dirty="0">
                <a:solidFill>
                  <a:schemeClr val="tx1"/>
                </a:solidFill>
                <a:effectLst/>
                <a:latin typeface="+mn-lt"/>
                <a:ea typeface="+mn-ea"/>
                <a:cs typeface="+mn-cs"/>
              </a:rPr>
              <a:t> 1200 нови работни места в </a:t>
            </a:r>
            <a:r>
              <a:rPr lang="ru-RU" sz="1200" kern="1200" dirty="0" err="1">
                <a:solidFill>
                  <a:schemeClr val="tx1"/>
                </a:solidFill>
                <a:effectLst/>
                <a:latin typeface="+mn-lt"/>
                <a:ea typeface="+mn-ea"/>
                <a:cs typeface="+mn-cs"/>
              </a:rPr>
              <a:t>дългосрочен</a:t>
            </a:r>
            <a:r>
              <a:rPr lang="ru-RU" sz="1200" kern="1200" dirty="0">
                <a:solidFill>
                  <a:schemeClr val="tx1"/>
                </a:solidFill>
                <a:effectLst/>
                <a:latin typeface="+mn-lt"/>
                <a:ea typeface="+mn-ea"/>
                <a:cs typeface="+mn-cs"/>
              </a:rPr>
              <a:t> план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bg-BG" sz="1200" kern="1200" dirty="0">
                <a:solidFill>
                  <a:schemeClr val="tx1"/>
                </a:solidFill>
                <a:effectLst/>
                <a:latin typeface="+mn-lt"/>
                <a:ea typeface="+mn-ea"/>
                <a:cs typeface="+mn-cs"/>
              </a:rPr>
              <a:t>ЕК </a:t>
            </a:r>
            <a:r>
              <a:rPr lang="en-US" sz="1200" kern="1200" dirty="0">
                <a:solidFill>
                  <a:schemeClr val="tx1"/>
                </a:solidFill>
                <a:effectLst/>
                <a:latin typeface="+mn-lt"/>
                <a:ea typeface="+mn-ea"/>
                <a:cs typeface="+mn-cs"/>
              </a:rPr>
              <a:t>(2018), </a:t>
            </a:r>
            <a:r>
              <a:rPr lang="ru-RU" sz="1200" kern="1200" dirty="0" err="1">
                <a:solidFill>
                  <a:schemeClr val="tx1"/>
                </a:solidFill>
                <a:effectLst/>
                <a:latin typeface="+mn-lt"/>
                <a:ea typeface="+mn-ea"/>
                <a:cs typeface="+mn-cs"/>
              </a:rPr>
              <a:t>Биоикономика</a:t>
            </a:r>
            <a:r>
              <a:rPr lang="ru-RU" sz="1200" kern="1200" dirty="0">
                <a:solidFill>
                  <a:schemeClr val="tx1"/>
                </a:solidFill>
                <a:effectLst/>
                <a:latin typeface="+mn-lt"/>
                <a:ea typeface="+mn-ea"/>
                <a:cs typeface="+mn-cs"/>
              </a:rPr>
              <a:t>: Нова стратегия за устойчива Европа. Възстановяване на </a:t>
            </a:r>
            <a:r>
              <a:rPr lang="ru-RU" sz="1200" kern="1200" dirty="0" err="1">
                <a:solidFill>
                  <a:schemeClr val="tx1"/>
                </a:solidFill>
                <a:effectLst/>
                <a:latin typeface="+mn-lt"/>
                <a:ea typeface="+mn-ea"/>
                <a:cs typeface="+mn-cs"/>
              </a:rPr>
              <a:t>здрави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екосистеми</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подобряване</a:t>
            </a:r>
            <a:r>
              <a:rPr lang="ru-RU" sz="1200" kern="1200" dirty="0">
                <a:solidFill>
                  <a:schemeClr val="tx1"/>
                </a:solidFill>
                <a:effectLst/>
                <a:latin typeface="+mn-lt"/>
                <a:ea typeface="+mn-ea"/>
                <a:cs typeface="+mn-cs"/>
              </a:rPr>
              <a:t> на биологичното разнообразие. </a:t>
            </a:r>
            <a:r>
              <a:rPr lang="ru-RU" sz="1200" kern="1200" dirty="0" err="1">
                <a:solidFill>
                  <a:schemeClr val="tx1"/>
                </a:solidFill>
                <a:effectLst/>
                <a:latin typeface="+mn-lt"/>
                <a:ea typeface="+mn-ea"/>
                <a:cs typeface="+mn-cs"/>
              </a:rPr>
              <a:t>Европейска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комисия</a:t>
            </a:r>
            <a:r>
              <a:rPr lang="ru-RU"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https://ec.europa.eu/research/bioeconomy/pdf/ec_bioeconomy_actions_2018.pdf</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bg-BG" sz="1200" b="1" kern="1200" dirty="0">
                <a:solidFill>
                  <a:schemeClr val="tx1"/>
                </a:solidFill>
                <a:effectLst/>
                <a:latin typeface="+mn-lt"/>
                <a:ea typeface="+mn-ea"/>
                <a:cs typeface="+mn-cs"/>
              </a:rPr>
              <a:t>изображение</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BE-Rural (2019). </a:t>
            </a:r>
            <a:r>
              <a:rPr lang="en-US" sz="1200" i="1" kern="1200" dirty="0">
                <a:solidFill>
                  <a:schemeClr val="tx1"/>
                </a:solidFill>
                <a:effectLst/>
                <a:latin typeface="+mn-lt"/>
                <a:ea typeface="+mn-ea"/>
                <a:cs typeface="+mn-cs"/>
              </a:rPr>
              <a:t>Background - BE-Rural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https://be-rural.eu/background/</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F4B9ABF1-A5E8-FF4C-953A-B9DDF0BF59CB}" type="slidenum">
              <a:rPr lang="de-DE" smtClean="0"/>
              <a:t>6</a:t>
            </a:fld>
            <a:endParaRPr lang="de-DE"/>
          </a:p>
        </p:txBody>
      </p:sp>
    </p:spTree>
    <p:extLst>
      <p:ext uri="{BB962C8B-B14F-4D97-AF65-F5344CB8AC3E}">
        <p14:creationId xmlns:p14="http://schemas.microsoft.com/office/powerpoint/2010/main" val="373039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Има 10 сектора, които </a:t>
            </a:r>
            <a:r>
              <a:rPr lang="ru-RU" sz="1200" kern="1200" dirty="0" err="1">
                <a:solidFill>
                  <a:schemeClr val="tx1"/>
                </a:solidFill>
                <a:effectLst/>
                <a:latin typeface="+mn-lt"/>
                <a:ea typeface="+mn-ea"/>
                <a:cs typeface="+mn-cs"/>
              </a:rPr>
              <a:t>допринасят</a:t>
            </a:r>
            <a:r>
              <a:rPr lang="ru-RU" sz="1200" kern="1200" dirty="0">
                <a:solidFill>
                  <a:schemeClr val="tx1"/>
                </a:solidFill>
                <a:effectLst/>
                <a:latin typeface="+mn-lt"/>
                <a:ea typeface="+mn-ea"/>
                <a:cs typeface="+mn-cs"/>
              </a:rPr>
              <a:t> за </a:t>
            </a:r>
            <a:r>
              <a:rPr lang="ru-RU" sz="1200" kern="1200" dirty="0" err="1">
                <a:solidFill>
                  <a:schemeClr val="tx1"/>
                </a:solidFill>
                <a:effectLst/>
                <a:latin typeface="+mn-lt"/>
                <a:ea typeface="+mn-ea"/>
                <a:cs typeface="+mn-cs"/>
              </a:rPr>
              <a:t>растежа</a:t>
            </a:r>
            <a:r>
              <a:rPr lang="ru-RU" sz="1200" kern="1200" dirty="0">
                <a:solidFill>
                  <a:schemeClr val="tx1"/>
                </a:solidFill>
                <a:effectLst/>
                <a:latin typeface="+mn-lt"/>
                <a:ea typeface="+mn-ea"/>
                <a:cs typeface="+mn-cs"/>
              </a:rPr>
              <a:t> на работните места в биоикономиката в ЕС</a:t>
            </a:r>
            <a:r>
              <a:rPr lang="en-US"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Селско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стопанство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горско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стопанство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риболов</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аквакултури</a:t>
            </a:r>
            <a:r>
              <a:rPr lang="ru-RU" sz="1200" kern="1200" dirty="0">
                <a:solidFill>
                  <a:schemeClr val="tx1"/>
                </a:solidFill>
                <a:effectLst/>
                <a:latin typeface="+mn-lt"/>
                <a:ea typeface="+mn-ea"/>
                <a:cs typeface="+mn-cs"/>
              </a:rPr>
              <a:t>, храни / напитки, </a:t>
            </a:r>
            <a:r>
              <a:rPr lang="ru-RU" sz="1200" kern="1200" dirty="0" err="1">
                <a:solidFill>
                  <a:schemeClr val="tx1"/>
                </a:solidFill>
                <a:effectLst/>
                <a:latin typeface="+mn-lt"/>
                <a:ea typeface="+mn-ea"/>
                <a:cs typeface="+mn-cs"/>
              </a:rPr>
              <a:t>текстил</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биологична</a:t>
            </a:r>
            <a:r>
              <a:rPr lang="ru-RU" sz="1200" kern="1200" dirty="0">
                <a:solidFill>
                  <a:schemeClr val="tx1"/>
                </a:solidFill>
                <a:effectLst/>
                <a:latin typeface="+mn-lt"/>
                <a:ea typeface="+mn-ea"/>
                <a:cs typeface="+mn-cs"/>
              </a:rPr>
              <a:t> основа, </a:t>
            </a:r>
            <a:r>
              <a:rPr lang="ru-RU" sz="1200" kern="1200" dirty="0" err="1">
                <a:solidFill>
                  <a:schemeClr val="tx1"/>
                </a:solidFill>
                <a:effectLst/>
                <a:latin typeface="+mn-lt"/>
                <a:ea typeface="+mn-ea"/>
                <a:cs typeface="+mn-cs"/>
              </a:rPr>
              <a:t>дървесни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продукти</a:t>
            </a:r>
            <a:r>
              <a:rPr lang="ru-RU" sz="1200" kern="1200" dirty="0">
                <a:solidFill>
                  <a:schemeClr val="tx1"/>
                </a:solidFill>
                <a:effectLst/>
                <a:latin typeface="+mn-lt"/>
                <a:ea typeface="+mn-ea"/>
                <a:cs typeface="+mn-cs"/>
              </a:rPr>
              <a:t> и мебели, хартия, </a:t>
            </a:r>
            <a:r>
              <a:rPr lang="ru-RU" sz="1200" kern="1200" dirty="0" err="1">
                <a:solidFill>
                  <a:schemeClr val="tx1"/>
                </a:solidFill>
                <a:effectLst/>
                <a:latin typeface="+mn-lt"/>
                <a:ea typeface="+mn-ea"/>
                <a:cs typeface="+mn-cs"/>
              </a:rPr>
              <a:t>химикали</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фармацевтични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продукти</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биологична</a:t>
            </a:r>
            <a:r>
              <a:rPr lang="ru-RU" sz="1200" kern="1200" dirty="0">
                <a:solidFill>
                  <a:schemeClr val="tx1"/>
                </a:solidFill>
                <a:effectLst/>
                <a:latin typeface="+mn-lt"/>
                <a:ea typeface="+mn-ea"/>
                <a:cs typeface="+mn-cs"/>
              </a:rPr>
              <a:t> основа, </a:t>
            </a:r>
            <a:r>
              <a:rPr lang="ru-RU" sz="1200" kern="1200" dirty="0" err="1">
                <a:solidFill>
                  <a:schemeClr val="tx1"/>
                </a:solidFill>
                <a:effectLst/>
                <a:latin typeface="+mn-lt"/>
                <a:ea typeface="+mn-ea"/>
                <a:cs typeface="+mn-cs"/>
              </a:rPr>
              <a:t>пластмаси</a:t>
            </a:r>
            <a:r>
              <a:rPr lang="ru-RU" sz="1200" kern="1200" dirty="0">
                <a:solidFill>
                  <a:schemeClr val="tx1"/>
                </a:solidFill>
                <a:effectLst/>
                <a:latin typeface="+mn-lt"/>
                <a:ea typeface="+mn-ea"/>
                <a:cs typeface="+mn-cs"/>
              </a:rPr>
              <a:t> и каучук, </a:t>
            </a:r>
            <a:r>
              <a:rPr lang="ru-RU" sz="1200" kern="1200" dirty="0" err="1">
                <a:solidFill>
                  <a:schemeClr val="tx1"/>
                </a:solidFill>
                <a:effectLst/>
                <a:latin typeface="+mn-lt"/>
                <a:ea typeface="+mn-ea"/>
                <a:cs typeface="+mn-cs"/>
              </a:rPr>
              <a:t>течни</a:t>
            </a:r>
            <a:r>
              <a:rPr lang="ru-RU" sz="1200" kern="1200" dirty="0">
                <a:solidFill>
                  <a:schemeClr val="tx1"/>
                </a:solidFill>
                <a:effectLst/>
                <a:latin typeface="+mn-lt"/>
                <a:ea typeface="+mn-ea"/>
                <a:cs typeface="+mn-cs"/>
              </a:rPr>
              <a:t> биогорива и </a:t>
            </a:r>
            <a:r>
              <a:rPr lang="ru-RU" sz="1200" kern="1200" dirty="0" err="1">
                <a:solidFill>
                  <a:schemeClr val="tx1"/>
                </a:solidFill>
                <a:effectLst/>
                <a:latin typeface="+mn-lt"/>
                <a:ea typeface="+mn-ea"/>
                <a:cs typeface="+mn-cs"/>
              </a:rPr>
              <a:t>биоелектричество</a:t>
            </a:r>
            <a:r>
              <a:rPr lang="ru-RU" sz="1200" kern="1200" dirty="0">
                <a:solidFill>
                  <a:schemeClr val="tx1"/>
                </a:solidFill>
                <a:effectLst/>
                <a:latin typeface="+mn-lt"/>
                <a:ea typeface="+mn-ea"/>
                <a:cs typeface="+mn-cs"/>
              </a:rPr>
              <a:t> са </a:t>
            </a:r>
            <a:r>
              <a:rPr lang="ru-RU" sz="1200" kern="1200" dirty="0" err="1">
                <a:solidFill>
                  <a:schemeClr val="tx1"/>
                </a:solidFill>
                <a:effectLst/>
                <a:latin typeface="+mn-lt"/>
                <a:ea typeface="+mn-ea"/>
                <a:cs typeface="+mn-cs"/>
              </a:rPr>
              <a:t>отраслите</a:t>
            </a:r>
            <a:r>
              <a:rPr lang="ru-RU" sz="1200" kern="1200" dirty="0">
                <a:solidFill>
                  <a:schemeClr val="tx1"/>
                </a:solidFill>
                <a:effectLst/>
                <a:latin typeface="+mn-lt"/>
                <a:ea typeface="+mn-ea"/>
                <a:cs typeface="+mn-cs"/>
              </a:rPr>
              <a:t>, които </a:t>
            </a:r>
            <a:r>
              <a:rPr lang="ru-RU" sz="1200" kern="1200" dirty="0" err="1">
                <a:solidFill>
                  <a:schemeClr val="tx1"/>
                </a:solidFill>
                <a:effectLst/>
                <a:latin typeface="+mn-lt"/>
                <a:ea typeface="+mn-ea"/>
                <a:cs typeface="+mn-cs"/>
              </a:rPr>
              <a:t>ще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продължат</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допринасят</a:t>
            </a:r>
            <a:r>
              <a:rPr lang="ru-RU" sz="1200" kern="1200" dirty="0">
                <a:solidFill>
                  <a:schemeClr val="tx1"/>
                </a:solidFill>
                <a:effectLst/>
                <a:latin typeface="+mn-lt"/>
                <a:ea typeface="+mn-ea"/>
                <a:cs typeface="+mn-cs"/>
              </a:rPr>
              <a:t> за </a:t>
            </a:r>
            <a:r>
              <a:rPr lang="ru-RU" sz="1200" kern="1200" dirty="0" err="1">
                <a:solidFill>
                  <a:schemeClr val="tx1"/>
                </a:solidFill>
                <a:effectLst/>
                <a:latin typeface="+mn-lt"/>
                <a:ea typeface="+mn-ea"/>
                <a:cs typeface="+mn-cs"/>
              </a:rPr>
              <a:t>увеличението</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броя</a:t>
            </a:r>
            <a:r>
              <a:rPr lang="ru-RU" sz="1200" kern="1200" dirty="0">
                <a:solidFill>
                  <a:schemeClr val="tx1"/>
                </a:solidFill>
                <a:effectLst/>
                <a:latin typeface="+mn-lt"/>
                <a:ea typeface="+mn-ea"/>
                <a:cs typeface="+mn-cs"/>
              </a:rPr>
              <a:t> на работните</a:t>
            </a:r>
            <a:r>
              <a:rPr lang="ru-RU" sz="1200" kern="1200" baseline="0" dirty="0">
                <a:solidFill>
                  <a:schemeClr val="tx1"/>
                </a:solidFill>
                <a:effectLst/>
                <a:latin typeface="+mn-lt"/>
                <a:ea typeface="+mn-ea"/>
                <a:cs typeface="+mn-cs"/>
              </a:rPr>
              <a:t> места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ако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стремежът</a:t>
            </a:r>
            <a:r>
              <a:rPr lang="ru-RU" sz="1200" kern="1200" dirty="0">
                <a:solidFill>
                  <a:schemeClr val="tx1"/>
                </a:solidFill>
                <a:effectLst/>
                <a:latin typeface="+mn-lt"/>
                <a:ea typeface="+mn-ea"/>
                <a:cs typeface="+mn-cs"/>
              </a:rPr>
              <a:t> към </a:t>
            </a:r>
            <a:r>
              <a:rPr lang="ru-RU" sz="1200" kern="1200" dirty="0" err="1">
                <a:solidFill>
                  <a:schemeClr val="tx1"/>
                </a:solidFill>
                <a:effectLst/>
                <a:latin typeface="+mn-lt"/>
                <a:ea typeface="+mn-ea"/>
                <a:cs typeface="+mn-cs"/>
              </a:rPr>
              <a:t>биоикономика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продължи</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ru-RU" sz="1200" kern="1200" dirty="0" err="1">
                <a:solidFill>
                  <a:schemeClr val="tx1"/>
                </a:solidFill>
                <a:effectLst/>
                <a:latin typeface="+mn-lt"/>
                <a:ea typeface="+mn-ea"/>
                <a:cs typeface="+mn-cs"/>
              </a:rPr>
              <a:t>Цифрите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посочени</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диаграмата</a:t>
            </a:r>
            <a:r>
              <a:rPr lang="ru-RU" sz="1200" kern="1200" dirty="0">
                <a:solidFill>
                  <a:schemeClr val="tx1"/>
                </a:solidFill>
                <a:effectLst/>
                <a:latin typeface="+mn-lt"/>
                <a:ea typeface="+mn-ea"/>
                <a:cs typeface="+mn-cs"/>
              </a:rPr>
              <a:t>, са </a:t>
            </a:r>
            <a:r>
              <a:rPr lang="ru-RU" sz="1200" kern="1200" dirty="0" err="1">
                <a:solidFill>
                  <a:schemeClr val="tx1"/>
                </a:solidFill>
                <a:effectLst/>
                <a:latin typeface="+mn-lt"/>
                <a:ea typeface="+mn-ea"/>
                <a:cs typeface="+mn-cs"/>
              </a:rPr>
              <a:t>стойностите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заетостта</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Европейския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съюз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през</a:t>
            </a:r>
            <a:r>
              <a:rPr lang="ru-RU" sz="1200" kern="1200" dirty="0">
                <a:solidFill>
                  <a:schemeClr val="tx1"/>
                </a:solidFill>
                <a:effectLst/>
                <a:latin typeface="+mn-lt"/>
                <a:ea typeface="+mn-ea"/>
                <a:cs typeface="+mn-cs"/>
              </a:rPr>
              <a:t> 2015 г за </a:t>
            </a:r>
            <a:r>
              <a:rPr lang="ru-RU" sz="1200" kern="1200" dirty="0" err="1">
                <a:solidFill>
                  <a:schemeClr val="tx1"/>
                </a:solidFill>
                <a:effectLst/>
                <a:latin typeface="+mn-lt"/>
                <a:ea typeface="+mn-ea"/>
                <a:cs typeface="+mn-cs"/>
              </a:rPr>
              <a:t>секторите</a:t>
            </a:r>
            <a:r>
              <a:rPr lang="ru-RU" sz="1200" kern="1200" dirty="0">
                <a:solidFill>
                  <a:schemeClr val="tx1"/>
                </a:solidFill>
                <a:effectLst/>
                <a:latin typeface="+mn-lt"/>
                <a:ea typeface="+mn-ea"/>
                <a:cs typeface="+mn-cs"/>
              </a:rPr>
              <a:t> на биоикономиката. Тези отрасли </a:t>
            </a:r>
            <a:r>
              <a:rPr lang="ru-RU" sz="1200" kern="1200" dirty="0" err="1">
                <a:solidFill>
                  <a:schemeClr val="tx1"/>
                </a:solidFill>
                <a:effectLst/>
                <a:latin typeface="+mn-lt"/>
                <a:ea typeface="+mn-ea"/>
                <a:cs typeface="+mn-cs"/>
              </a:rPr>
              <a:t>достигнаха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близо</a:t>
            </a:r>
            <a:r>
              <a:rPr lang="ru-RU" sz="1200" kern="1200" dirty="0">
                <a:solidFill>
                  <a:schemeClr val="tx1"/>
                </a:solidFill>
                <a:effectLst/>
                <a:latin typeface="+mn-lt"/>
                <a:ea typeface="+mn-ea"/>
                <a:cs typeface="+mn-cs"/>
              </a:rPr>
              <a:t> 18 </a:t>
            </a:r>
            <a:r>
              <a:rPr lang="ru-RU" sz="1200" kern="1200" dirty="0" err="1">
                <a:solidFill>
                  <a:schemeClr val="tx1"/>
                </a:solidFill>
                <a:effectLst/>
                <a:latin typeface="+mn-lt"/>
                <a:ea typeface="+mn-ea"/>
                <a:cs typeface="+mn-cs"/>
              </a:rPr>
              <a:t>милиона</a:t>
            </a:r>
            <a:r>
              <a:rPr lang="ru-RU" sz="1200" kern="1200" dirty="0">
                <a:solidFill>
                  <a:schemeClr val="tx1"/>
                </a:solidFill>
                <a:effectLst/>
                <a:latin typeface="+mn-lt"/>
                <a:ea typeface="+mn-ea"/>
                <a:cs typeface="+mn-cs"/>
              </a:rPr>
              <a:t> работни места и </a:t>
            </a:r>
            <a:r>
              <a:rPr lang="ru-RU" sz="1200" kern="1200" dirty="0" err="1">
                <a:solidFill>
                  <a:schemeClr val="tx1"/>
                </a:solidFill>
                <a:effectLst/>
                <a:latin typeface="+mn-lt"/>
                <a:ea typeface="+mn-ea"/>
                <a:cs typeface="+mn-cs"/>
              </a:rPr>
              <a:t>добавиха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стойност</a:t>
            </a:r>
            <a:r>
              <a:rPr lang="ru-RU" sz="1200" kern="1200" dirty="0">
                <a:solidFill>
                  <a:schemeClr val="tx1"/>
                </a:solidFill>
                <a:effectLst/>
                <a:latin typeface="+mn-lt"/>
                <a:ea typeface="+mn-ea"/>
                <a:cs typeface="+mn-cs"/>
              </a:rPr>
              <a:t> към </a:t>
            </a:r>
            <a:r>
              <a:rPr lang="ru-RU" sz="1200" kern="1200" dirty="0" err="1">
                <a:solidFill>
                  <a:schemeClr val="tx1"/>
                </a:solidFill>
                <a:effectLst/>
                <a:latin typeface="+mn-lt"/>
                <a:ea typeface="+mn-ea"/>
                <a:cs typeface="+mn-cs"/>
              </a:rPr>
              <a:t>икономиката</a:t>
            </a:r>
            <a:r>
              <a:rPr lang="ru-RU" sz="1200" kern="1200" dirty="0">
                <a:solidFill>
                  <a:schemeClr val="tx1"/>
                </a:solidFill>
                <a:effectLst/>
                <a:latin typeface="+mn-lt"/>
                <a:ea typeface="+mn-ea"/>
                <a:cs typeface="+mn-cs"/>
              </a:rPr>
              <a:t>, която </a:t>
            </a:r>
            <a:r>
              <a:rPr lang="ru-RU" sz="1200" kern="1200" dirty="0" err="1">
                <a:solidFill>
                  <a:schemeClr val="tx1"/>
                </a:solidFill>
                <a:effectLst/>
                <a:latin typeface="+mn-lt"/>
                <a:ea typeface="+mn-ea"/>
                <a:cs typeface="+mn-cs"/>
              </a:rPr>
              <a:t>достигна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приблизително</a:t>
            </a:r>
            <a:r>
              <a:rPr lang="ru-RU" sz="1200" kern="1200" dirty="0">
                <a:solidFill>
                  <a:schemeClr val="tx1"/>
                </a:solidFill>
                <a:effectLst/>
                <a:latin typeface="+mn-lt"/>
                <a:ea typeface="+mn-ea"/>
                <a:cs typeface="+mn-cs"/>
              </a:rPr>
              <a:t> 621 </a:t>
            </a:r>
            <a:r>
              <a:rPr lang="ru-RU" sz="1200" kern="1200" dirty="0" err="1">
                <a:solidFill>
                  <a:schemeClr val="tx1"/>
                </a:solidFill>
                <a:effectLst/>
                <a:latin typeface="+mn-lt"/>
                <a:ea typeface="+mn-ea"/>
                <a:cs typeface="+mn-cs"/>
              </a:rPr>
              <a:t>милиарда</a:t>
            </a:r>
            <a:r>
              <a:rPr lang="ru-RU" sz="1200" kern="1200" dirty="0">
                <a:solidFill>
                  <a:schemeClr val="tx1"/>
                </a:solidFill>
                <a:effectLst/>
                <a:latin typeface="+mn-lt"/>
                <a:ea typeface="+mn-ea"/>
                <a:cs typeface="+mn-cs"/>
              </a:rPr>
              <a:t> евро</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bg-BG" sz="1200" kern="1200" dirty="0">
                <a:solidFill>
                  <a:schemeClr val="tx1"/>
                </a:solidFill>
                <a:effectLst/>
                <a:latin typeface="+mn-lt"/>
                <a:ea typeface="+mn-ea"/>
                <a:cs typeface="+mn-cs"/>
              </a:rPr>
              <a:t>ЕК</a:t>
            </a:r>
            <a:r>
              <a:rPr lang="en-US" sz="1200" kern="1200" dirty="0">
                <a:solidFill>
                  <a:schemeClr val="tx1"/>
                </a:solidFill>
                <a:effectLst/>
                <a:latin typeface="+mn-lt"/>
                <a:ea typeface="+mn-ea"/>
                <a:cs typeface="+mn-cs"/>
              </a:rPr>
              <a:t> (2018), </a:t>
            </a:r>
            <a:r>
              <a:rPr lang="ru-RU" sz="1200" kern="1200" dirty="0" err="1">
                <a:solidFill>
                  <a:schemeClr val="tx1"/>
                </a:solidFill>
                <a:effectLst/>
                <a:latin typeface="+mn-lt"/>
                <a:ea typeface="+mn-ea"/>
                <a:cs typeface="+mn-cs"/>
              </a:rPr>
              <a:t>Биоикономика</a:t>
            </a:r>
            <a:r>
              <a:rPr lang="ru-RU" sz="1200" kern="1200" dirty="0">
                <a:solidFill>
                  <a:schemeClr val="tx1"/>
                </a:solidFill>
                <a:effectLst/>
                <a:latin typeface="+mn-lt"/>
                <a:ea typeface="+mn-ea"/>
                <a:cs typeface="+mn-cs"/>
              </a:rPr>
              <a:t>: Нова стратегия за устойчива Европа. Възстановяване на </a:t>
            </a:r>
            <a:r>
              <a:rPr lang="ru-RU" sz="1200" kern="1200" dirty="0" err="1">
                <a:solidFill>
                  <a:schemeClr val="tx1"/>
                </a:solidFill>
                <a:effectLst/>
                <a:latin typeface="+mn-lt"/>
                <a:ea typeface="+mn-ea"/>
                <a:cs typeface="+mn-cs"/>
              </a:rPr>
              <a:t>здрави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екосистеми</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подобряване</a:t>
            </a:r>
            <a:r>
              <a:rPr lang="ru-RU" sz="1200" kern="1200" dirty="0">
                <a:solidFill>
                  <a:schemeClr val="tx1"/>
                </a:solidFill>
                <a:effectLst/>
                <a:latin typeface="+mn-lt"/>
                <a:ea typeface="+mn-ea"/>
                <a:cs typeface="+mn-cs"/>
              </a:rPr>
              <a:t> на биологичното разнообразие. </a:t>
            </a:r>
            <a:r>
              <a:rPr lang="ru-RU" sz="1200" kern="1200" dirty="0" err="1">
                <a:solidFill>
                  <a:schemeClr val="tx1"/>
                </a:solidFill>
                <a:effectLst/>
                <a:latin typeface="+mn-lt"/>
                <a:ea typeface="+mn-ea"/>
                <a:cs typeface="+mn-cs"/>
              </a:rPr>
              <a:t>Европейска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комисия</a:t>
            </a:r>
            <a:r>
              <a:rPr lang="ru-RU"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https://ec.europa.eu/research/bioeconomy/pdf/ec_bioeconomy_actions_2018.pdf</a:t>
            </a:r>
            <a:r>
              <a:rPr lang="en-US" sz="1200" kern="1200" dirty="0">
                <a:solidFill>
                  <a:schemeClr val="tx1"/>
                </a:solidFill>
                <a:effectLst/>
                <a:latin typeface="+mn-lt"/>
                <a:ea typeface="+mn-ea"/>
                <a:cs typeface="+mn-cs"/>
              </a:rPr>
              <a:t> </a:t>
            </a:r>
          </a:p>
          <a:p>
            <a:endParaRPr lang="en-US" sz="1200" dirty="0">
              <a:solidFill>
                <a:schemeClr val="bg1"/>
              </a:solidFill>
            </a:endParaRPr>
          </a:p>
          <a:p>
            <a:r>
              <a:rPr lang="en-US" sz="1200" dirty="0">
                <a:solidFill>
                  <a:schemeClr val="bg1"/>
                </a:solidFill>
              </a:rPr>
              <a:t>‌</a:t>
            </a:r>
          </a:p>
          <a:p>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F4B9ABF1-A5E8-FF4C-953A-B9DDF0BF59CB}" type="slidenum">
              <a:rPr lang="de-DE" smtClean="0"/>
              <a:t>7</a:t>
            </a:fld>
            <a:endParaRPr lang="de-DE"/>
          </a:p>
        </p:txBody>
      </p:sp>
    </p:spTree>
    <p:extLst>
      <p:ext uri="{BB962C8B-B14F-4D97-AF65-F5344CB8AC3E}">
        <p14:creationId xmlns:p14="http://schemas.microsoft.com/office/powerpoint/2010/main" val="369767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kern="1200">
              <a:solidFill>
                <a:schemeClr val="tx1"/>
              </a:solidFill>
              <a:effectLst/>
              <a:latin typeface="+mn-lt"/>
              <a:ea typeface="+mn-ea"/>
              <a:cs typeface="+mn-cs"/>
            </a:endParaRPr>
          </a:p>
          <a:p>
            <a:r>
              <a:rPr lang="bg-BG" sz="1200" kern="1200">
                <a:solidFill>
                  <a:schemeClr val="tx1"/>
                </a:solidFill>
                <a:effectLst/>
                <a:latin typeface="+mn-lt"/>
                <a:ea typeface="+mn-ea"/>
                <a:cs typeface="+mn-cs"/>
              </a:rPr>
              <a:t>Източник</a:t>
            </a:r>
            <a:r>
              <a:rPr lang="en-GB" sz="1200" kern="1200">
                <a:solidFill>
                  <a:schemeClr val="tx1"/>
                </a:solidFill>
                <a:effectLst/>
                <a:latin typeface="+mn-lt"/>
                <a:ea typeface="+mn-ea"/>
                <a:cs typeface="+mn-cs"/>
              </a:rPr>
              <a:t>:</a:t>
            </a:r>
          </a:p>
          <a:p>
            <a:r>
              <a:rPr lang="ru-RU" sz="1200" kern="1200">
                <a:solidFill>
                  <a:schemeClr val="tx1"/>
                </a:solidFill>
                <a:effectLst/>
                <a:latin typeface="+mn-lt"/>
                <a:ea typeface="+mn-ea"/>
                <a:cs typeface="+mn-cs"/>
              </a:rPr>
              <a:t>Работа, вода и храна на енергийните граници: предизвикателства и бъдещо състояние през 21 век. Технологии в Шотландия и Бразилия</a:t>
            </a:r>
          </a:p>
          <a:p>
            <a:r>
              <a:rPr lang="en-GB" sz="1200" kern="1200">
                <a:solidFill>
                  <a:schemeClr val="tx1"/>
                </a:solidFill>
                <a:effectLst/>
                <a:latin typeface="+mn-lt"/>
                <a:ea typeface="+mn-ea"/>
                <a:cs typeface="+mn-cs"/>
              </a:rPr>
              <a:t>Stewart, P., Garvey, B., </a:t>
            </a:r>
            <a:r>
              <a:rPr lang="bg-BG" sz="1200" kern="1200" noProof="0">
                <a:solidFill>
                  <a:schemeClr val="tx1"/>
                </a:solidFill>
                <a:effectLst/>
                <a:latin typeface="+mn-lt"/>
                <a:ea typeface="+mn-ea"/>
                <a:cs typeface="+mn-cs"/>
              </a:rPr>
              <a:t>João</a:t>
            </a:r>
            <a:r>
              <a:rPr lang="en-GB" sz="1200" kern="1200">
                <a:solidFill>
                  <a:schemeClr val="tx1"/>
                </a:solidFill>
                <a:effectLst/>
                <a:latin typeface="+mn-lt"/>
                <a:ea typeface="+mn-ea"/>
                <a:cs typeface="+mn-cs"/>
              </a:rPr>
              <a:t>, E., Tuohy, P., Silva Plata, C., </a:t>
            </a:r>
            <a:r>
              <a:rPr lang="en-GB" sz="1200" kern="1200" err="1">
                <a:solidFill>
                  <a:schemeClr val="tx1"/>
                </a:solidFill>
                <a:effectLst/>
                <a:latin typeface="+mn-lt"/>
                <a:ea typeface="+mn-ea"/>
                <a:cs typeface="+mn-cs"/>
              </a:rPr>
              <a:t>Mendonca</a:t>
            </a:r>
            <a:r>
              <a:rPr lang="en-GB" sz="1200" kern="1200">
                <a:solidFill>
                  <a:schemeClr val="tx1"/>
                </a:solidFill>
                <a:effectLst/>
                <a:latin typeface="+mn-lt"/>
                <a:ea typeface="+mn-ea"/>
                <a:cs typeface="+mn-cs"/>
              </a:rPr>
              <a:t>, M., Oliveira, A. R., Santos, C., Alves, L. C., </a:t>
            </a:r>
            <a:r>
              <a:rPr lang="en-GB" sz="1200" kern="1200" err="1">
                <a:solidFill>
                  <a:schemeClr val="tx1"/>
                </a:solidFill>
                <a:effectLst/>
                <a:latin typeface="+mn-lt"/>
                <a:ea typeface="+mn-ea"/>
                <a:cs typeface="+mn-cs"/>
              </a:rPr>
              <a:t>Gonçalves</a:t>
            </a:r>
            <a:r>
              <a:rPr lang="en-GB" sz="1200" kern="1200">
                <a:solidFill>
                  <a:schemeClr val="tx1"/>
                </a:solidFill>
                <a:effectLst/>
                <a:latin typeface="+mn-lt"/>
                <a:ea typeface="+mn-ea"/>
                <a:cs typeface="+mn-cs"/>
              </a:rPr>
              <a:t>, R. J. A. F., Souza, E. A., </a:t>
            </a:r>
            <a:r>
              <a:rPr lang="en-GB" sz="1200" kern="1200" err="1">
                <a:solidFill>
                  <a:schemeClr val="tx1"/>
                </a:solidFill>
                <a:effectLst/>
                <a:latin typeface="+mn-lt"/>
                <a:ea typeface="+mn-ea"/>
                <a:cs typeface="+mn-cs"/>
              </a:rPr>
              <a:t>Mazzu</a:t>
            </a:r>
            <a:r>
              <a:rPr lang="en-GB" sz="1200" kern="1200">
                <a:solidFill>
                  <a:schemeClr val="tx1"/>
                </a:solidFill>
                <a:effectLst/>
                <a:latin typeface="+mn-lt"/>
                <a:ea typeface="+mn-ea"/>
                <a:cs typeface="+mn-cs"/>
              </a:rPr>
              <a:t>, A., Sheridan, P., Shearer, A., Breen, L. &amp; de </a:t>
            </a:r>
            <a:r>
              <a:rPr lang="en-GB" sz="1200" kern="1200" err="1">
                <a:solidFill>
                  <a:schemeClr val="tx1"/>
                </a:solidFill>
                <a:effectLst/>
                <a:latin typeface="+mn-lt"/>
                <a:ea typeface="+mn-ea"/>
                <a:cs typeface="+mn-cs"/>
              </a:rPr>
              <a:t>Bartolo</a:t>
            </a:r>
            <a:r>
              <a:rPr lang="en-GB" sz="1200" kern="1200">
                <a:solidFill>
                  <a:schemeClr val="tx1"/>
                </a:solidFill>
                <a:effectLst/>
                <a:latin typeface="+mn-lt"/>
                <a:ea typeface="+mn-ea"/>
                <a:cs typeface="+mn-cs"/>
              </a:rPr>
              <a:t>, C., 2 Feb 2016, 20 p. Glasgow : </a:t>
            </a:r>
            <a:r>
              <a:rPr lang="bg-BG" sz="1200" kern="1200">
                <a:solidFill>
                  <a:schemeClr val="tx1"/>
                </a:solidFill>
                <a:effectLst/>
                <a:latin typeface="+mn-lt"/>
                <a:ea typeface="+mn-ea"/>
                <a:cs typeface="+mn-cs"/>
              </a:rPr>
              <a:t>Университет в Стратклайд</a:t>
            </a:r>
            <a:r>
              <a:rPr lang="en-GB" sz="1200" kern="1200">
                <a:solidFill>
                  <a:schemeClr val="tx1"/>
                </a:solidFill>
                <a:effectLst/>
                <a:latin typeface="+mn-lt"/>
                <a:ea typeface="+mn-ea"/>
                <a:cs typeface="+mn-cs"/>
              </a:rPr>
              <a:t>. https://strathprints.strath.ac.uk/57280/</a:t>
            </a:r>
          </a:p>
          <a:p>
            <a:endParaRPr lang="en-GB" sz="1200" kern="120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5"/>
          </p:nvPr>
        </p:nvSpPr>
        <p:spPr/>
        <p:txBody>
          <a:bodyPr/>
          <a:lstStyle/>
          <a:p>
            <a:fld id="{F4B9ABF1-A5E8-FF4C-953A-B9DDF0BF59CB}" type="slidenum">
              <a:rPr lang="de-DE" smtClean="0"/>
              <a:t>8</a:t>
            </a:fld>
            <a:endParaRPr lang="de-DE"/>
          </a:p>
        </p:txBody>
      </p:sp>
    </p:spTree>
    <p:extLst>
      <p:ext uri="{BB962C8B-B14F-4D97-AF65-F5344CB8AC3E}">
        <p14:creationId xmlns:p14="http://schemas.microsoft.com/office/powerpoint/2010/main" val="25527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ndParaRPr>
          </a:p>
          <a:p>
            <a:r>
              <a:rPr lang="ru-RU" sz="1200" kern="1200" dirty="0">
                <a:solidFill>
                  <a:schemeClr val="tx1"/>
                </a:solidFill>
                <a:effectLst/>
                <a:latin typeface="+mn-lt"/>
                <a:ea typeface="+mn-ea"/>
                <a:cs typeface="+mn-cs"/>
              </a:rPr>
              <a:t>17 са целите за устойчиво развитие, </a:t>
            </a:r>
            <a:r>
              <a:rPr lang="ru-RU" sz="1200" kern="1200" dirty="0" err="1">
                <a:solidFill>
                  <a:schemeClr val="tx1"/>
                </a:solidFill>
                <a:effectLst/>
                <a:latin typeface="+mn-lt"/>
                <a:ea typeface="+mn-ea"/>
                <a:cs typeface="+mn-cs"/>
              </a:rPr>
              <a:t>определени</a:t>
            </a:r>
            <a:r>
              <a:rPr lang="ru-RU" sz="1200" kern="1200" dirty="0">
                <a:solidFill>
                  <a:schemeClr val="tx1"/>
                </a:solidFill>
                <a:effectLst/>
                <a:latin typeface="+mn-lt"/>
                <a:ea typeface="+mn-ea"/>
                <a:cs typeface="+mn-cs"/>
              </a:rPr>
              <a:t> от ООН за </a:t>
            </a:r>
            <a:r>
              <a:rPr lang="ru-RU" sz="1200" kern="1200" dirty="0" err="1">
                <a:solidFill>
                  <a:schemeClr val="tx1"/>
                </a:solidFill>
                <a:effectLst/>
                <a:latin typeface="+mn-lt"/>
                <a:ea typeface="+mn-ea"/>
                <a:cs typeface="+mn-cs"/>
              </a:rPr>
              <a:t>създаване</a:t>
            </a:r>
            <a:r>
              <a:rPr lang="ru-RU" sz="1200" kern="1200" dirty="0">
                <a:solidFill>
                  <a:schemeClr val="tx1"/>
                </a:solidFill>
                <a:effectLst/>
                <a:latin typeface="+mn-lt"/>
                <a:ea typeface="+mn-ea"/>
                <a:cs typeface="+mn-cs"/>
              </a:rPr>
              <a:t> на устойчива </a:t>
            </a:r>
            <a:r>
              <a:rPr lang="ru-RU" sz="1200" kern="1200" dirty="0" err="1">
                <a:solidFill>
                  <a:schemeClr val="tx1"/>
                </a:solidFill>
                <a:effectLst/>
                <a:latin typeface="+mn-lt"/>
                <a:ea typeface="+mn-ea"/>
                <a:cs typeface="+mn-cs"/>
              </a:rPr>
              <a:t>глобална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икономика</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околна</a:t>
            </a:r>
            <a:r>
              <a:rPr lang="ru-RU" sz="1200" kern="1200" dirty="0">
                <a:solidFill>
                  <a:schemeClr val="tx1"/>
                </a:solidFill>
                <a:effectLst/>
                <a:latin typeface="+mn-lt"/>
                <a:ea typeface="+mn-ea"/>
                <a:cs typeface="+mn-cs"/>
              </a:rPr>
              <a:t> среда</a:t>
            </a:r>
            <a:r>
              <a:rPr lang="en-US"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Десетте</a:t>
            </a:r>
            <a:r>
              <a:rPr lang="ru-RU" sz="1200" kern="1200" dirty="0">
                <a:solidFill>
                  <a:schemeClr val="tx1"/>
                </a:solidFill>
                <a:effectLst/>
                <a:latin typeface="+mn-lt"/>
                <a:ea typeface="+mn-ea"/>
                <a:cs typeface="+mn-cs"/>
              </a:rPr>
              <a:t> сектора на </a:t>
            </a:r>
            <a:r>
              <a:rPr lang="ru-RU" sz="1200" kern="1200" dirty="0" err="1">
                <a:solidFill>
                  <a:schemeClr val="tx1"/>
                </a:solidFill>
                <a:effectLst/>
                <a:latin typeface="+mn-lt"/>
                <a:ea typeface="+mn-ea"/>
                <a:cs typeface="+mn-cs"/>
              </a:rPr>
              <a:t>заетостта</a:t>
            </a:r>
            <a:r>
              <a:rPr lang="ru-RU" sz="1200" kern="1200" dirty="0">
                <a:solidFill>
                  <a:schemeClr val="tx1"/>
                </a:solidFill>
                <a:effectLst/>
                <a:latin typeface="+mn-lt"/>
                <a:ea typeface="+mn-ea"/>
                <a:cs typeface="+mn-cs"/>
              </a:rPr>
              <a:t> в ЕС </a:t>
            </a:r>
            <a:r>
              <a:rPr lang="ru-RU" sz="1200" kern="1200" dirty="0" err="1">
                <a:solidFill>
                  <a:schemeClr val="tx1"/>
                </a:solidFill>
                <a:effectLst/>
                <a:latin typeface="+mn-lt"/>
                <a:ea typeface="+mn-ea"/>
                <a:cs typeface="+mn-cs"/>
              </a:rPr>
              <a:t>играят</a:t>
            </a:r>
            <a:r>
              <a:rPr lang="ru-RU" sz="1200" kern="1200" dirty="0">
                <a:solidFill>
                  <a:schemeClr val="tx1"/>
                </a:solidFill>
                <a:effectLst/>
                <a:latin typeface="+mn-lt"/>
                <a:ea typeface="+mn-ea"/>
                <a:cs typeface="+mn-cs"/>
              </a:rPr>
              <a:t> няколко роли в </a:t>
            </a:r>
            <a:r>
              <a:rPr lang="ru-RU" sz="1200" kern="1200" dirty="0" err="1">
                <a:solidFill>
                  <a:schemeClr val="tx1"/>
                </a:solidFill>
                <a:effectLst/>
                <a:latin typeface="+mn-lt"/>
                <a:ea typeface="+mn-ea"/>
                <a:cs typeface="+mn-cs"/>
              </a:rPr>
              <a:t>постигането</a:t>
            </a:r>
            <a:r>
              <a:rPr lang="ru-RU" sz="1200" kern="1200" dirty="0">
                <a:solidFill>
                  <a:schemeClr val="tx1"/>
                </a:solidFill>
                <a:effectLst/>
                <a:latin typeface="+mn-lt"/>
                <a:ea typeface="+mn-ea"/>
                <a:cs typeface="+mn-cs"/>
              </a:rPr>
              <a:t> на целите, </a:t>
            </a:r>
            <a:r>
              <a:rPr lang="ru-RU" sz="1200" kern="1200" dirty="0" err="1">
                <a:solidFill>
                  <a:schemeClr val="tx1"/>
                </a:solidFill>
                <a:effectLst/>
                <a:latin typeface="+mn-lt"/>
                <a:ea typeface="+mn-ea"/>
                <a:cs typeface="+mn-cs"/>
              </a:rPr>
              <a:t>определени</a:t>
            </a:r>
            <a:r>
              <a:rPr lang="ru-RU" sz="1200" kern="1200" dirty="0">
                <a:solidFill>
                  <a:schemeClr val="tx1"/>
                </a:solidFill>
                <a:effectLst/>
                <a:latin typeface="+mn-lt"/>
                <a:ea typeface="+mn-ea"/>
                <a:cs typeface="+mn-cs"/>
              </a:rPr>
              <a:t> от ООН</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ru-RU" sz="1200" kern="1200" dirty="0" err="1">
                <a:solidFill>
                  <a:schemeClr val="tx1"/>
                </a:solidFill>
                <a:effectLst/>
                <a:latin typeface="+mn-lt"/>
                <a:ea typeface="+mn-ea"/>
                <a:cs typeface="+mn-cs"/>
              </a:rPr>
              <a:t>Общата</a:t>
            </a:r>
            <a:r>
              <a:rPr lang="ru-RU" sz="1200" kern="1200" dirty="0">
                <a:solidFill>
                  <a:schemeClr val="tx1"/>
                </a:solidFill>
                <a:effectLst/>
                <a:latin typeface="+mn-lt"/>
                <a:ea typeface="+mn-ea"/>
                <a:cs typeface="+mn-cs"/>
              </a:rPr>
              <a:t> цел на всички </a:t>
            </a:r>
            <a:r>
              <a:rPr lang="ru-RU" sz="1200" kern="1200" dirty="0" err="1">
                <a:solidFill>
                  <a:schemeClr val="tx1"/>
                </a:solidFill>
                <a:effectLst/>
                <a:latin typeface="+mn-lt"/>
                <a:ea typeface="+mn-ea"/>
                <a:cs typeface="+mn-cs"/>
              </a:rPr>
              <a:t>промишлености</a:t>
            </a:r>
            <a:r>
              <a:rPr lang="ru-RU" sz="1200" kern="1200" dirty="0">
                <a:solidFill>
                  <a:schemeClr val="tx1"/>
                </a:solidFill>
                <a:effectLst/>
                <a:latin typeface="+mn-lt"/>
                <a:ea typeface="+mn-ea"/>
                <a:cs typeface="+mn-cs"/>
              </a:rPr>
              <a:t> е номер 12: </a:t>
            </a:r>
            <a:r>
              <a:rPr lang="ru-RU" sz="1200" kern="1200" dirty="0" err="1">
                <a:solidFill>
                  <a:schemeClr val="tx1"/>
                </a:solidFill>
                <a:effectLst/>
                <a:latin typeface="+mn-lt"/>
                <a:ea typeface="+mn-ea"/>
                <a:cs typeface="+mn-cs"/>
              </a:rPr>
              <a:t>отговорно</a:t>
            </a:r>
            <a:r>
              <a:rPr lang="ru-RU" sz="1200" kern="1200" dirty="0">
                <a:solidFill>
                  <a:schemeClr val="tx1"/>
                </a:solidFill>
                <a:effectLst/>
                <a:latin typeface="+mn-lt"/>
                <a:ea typeface="+mn-ea"/>
                <a:cs typeface="+mn-cs"/>
              </a:rPr>
              <a:t> потребление и защита</a:t>
            </a:r>
            <a:r>
              <a:rPr lang="en-US" sz="1200" kern="1200" dirty="0">
                <a:solidFill>
                  <a:schemeClr val="tx1"/>
                </a:solidFill>
                <a:effectLst/>
                <a:latin typeface="+mn-lt"/>
                <a:ea typeface="+mn-ea"/>
                <a:cs typeface="+mn-cs"/>
              </a:rPr>
              <a:t>. </a:t>
            </a:r>
            <a:r>
              <a:rPr lang="bg-BG" sz="1200" kern="1200" dirty="0">
                <a:solidFill>
                  <a:schemeClr val="tx1"/>
                </a:solidFill>
                <a:effectLst/>
                <a:latin typeface="+mn-lt"/>
                <a:ea typeface="+mn-ea"/>
                <a:cs typeface="+mn-cs"/>
              </a:rPr>
              <a:t>Цел №</a:t>
            </a:r>
            <a:r>
              <a:rPr lang="en-US" sz="1200" kern="1200" dirty="0">
                <a:solidFill>
                  <a:schemeClr val="tx1"/>
                </a:solidFill>
                <a:effectLst/>
                <a:latin typeface="+mn-lt"/>
                <a:ea typeface="+mn-ea"/>
                <a:cs typeface="+mn-cs"/>
              </a:rPr>
              <a:t> 12 </a:t>
            </a:r>
            <a:r>
              <a:rPr lang="bg-BG" sz="1200" kern="1200" dirty="0">
                <a:solidFill>
                  <a:schemeClr val="tx1"/>
                </a:solidFill>
                <a:effectLst/>
                <a:latin typeface="+mn-lt"/>
                <a:ea typeface="+mn-ea"/>
                <a:cs typeface="+mn-cs"/>
              </a:rPr>
              <a:t>за устойчиво развитие </a:t>
            </a:r>
            <a:r>
              <a:rPr lang="ru-RU" sz="1200" kern="1200" dirty="0">
                <a:solidFill>
                  <a:schemeClr val="tx1"/>
                </a:solidFill>
                <a:effectLst/>
                <a:latin typeface="+mn-lt"/>
                <a:ea typeface="+mn-ea"/>
                <a:cs typeface="+mn-cs"/>
              </a:rPr>
              <a:t>има за задача „</a:t>
            </a:r>
            <a:r>
              <a:rPr lang="ru-RU" sz="1200" kern="1200" dirty="0" err="1">
                <a:solidFill>
                  <a:schemeClr val="tx1"/>
                </a:solidFill>
                <a:effectLst/>
                <a:latin typeface="+mn-lt"/>
                <a:ea typeface="+mn-ea"/>
                <a:cs typeface="+mn-cs"/>
              </a:rPr>
              <a:t>драстично</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намали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разхищаването</a:t>
            </a:r>
            <a:r>
              <a:rPr lang="ru-RU" sz="1200" kern="1200" dirty="0">
                <a:solidFill>
                  <a:schemeClr val="tx1"/>
                </a:solidFill>
                <a:effectLst/>
                <a:latin typeface="+mn-lt"/>
                <a:ea typeface="+mn-ea"/>
                <a:cs typeface="+mn-cs"/>
              </a:rPr>
              <a:t> на храни, да </a:t>
            </a:r>
            <a:r>
              <a:rPr lang="ru-RU" sz="1200" kern="1200" dirty="0" err="1">
                <a:solidFill>
                  <a:schemeClr val="tx1"/>
                </a:solidFill>
                <a:effectLst/>
                <a:latin typeface="+mn-lt"/>
                <a:ea typeface="+mn-ea"/>
                <a:cs typeface="+mn-cs"/>
              </a:rPr>
              <a:t>започне</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взема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по-екологични</a:t>
            </a:r>
            <a:r>
              <a:rPr lang="ru-RU" sz="1200" kern="1200" dirty="0">
                <a:solidFill>
                  <a:schemeClr val="tx1"/>
                </a:solidFill>
                <a:effectLst/>
                <a:latin typeface="+mn-lt"/>
                <a:ea typeface="+mn-ea"/>
                <a:cs typeface="+mn-cs"/>
              </a:rPr>
              <a:t> решения и да </a:t>
            </a:r>
            <a:r>
              <a:rPr lang="ru-RU" sz="1200" kern="1200" dirty="0" err="1">
                <a:solidFill>
                  <a:schemeClr val="tx1"/>
                </a:solidFill>
                <a:effectLst/>
                <a:latin typeface="+mn-lt"/>
                <a:ea typeface="+mn-ea"/>
                <a:cs typeface="+mn-cs"/>
              </a:rPr>
              <a:t>помогне</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компаниите</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приемат</a:t>
            </a:r>
            <a:r>
              <a:rPr lang="ru-RU" sz="1200" kern="1200" dirty="0">
                <a:solidFill>
                  <a:schemeClr val="tx1"/>
                </a:solidFill>
                <a:effectLst/>
                <a:latin typeface="+mn-lt"/>
                <a:ea typeface="+mn-ea"/>
                <a:cs typeface="+mn-cs"/>
              </a:rPr>
              <a:t> все </a:t>
            </a:r>
            <a:r>
              <a:rPr lang="ru-RU" sz="1200" kern="1200" dirty="0" err="1">
                <a:solidFill>
                  <a:schemeClr val="tx1"/>
                </a:solidFill>
                <a:effectLst/>
                <a:latin typeface="+mn-lt"/>
                <a:ea typeface="+mn-ea"/>
                <a:cs typeface="+mn-cs"/>
              </a:rPr>
              <a:t>по-устойчиви</a:t>
            </a:r>
            <a:r>
              <a:rPr lang="ru-RU" sz="1200" kern="1200" dirty="0">
                <a:solidFill>
                  <a:schemeClr val="tx1"/>
                </a:solidFill>
                <a:effectLst/>
                <a:latin typeface="+mn-lt"/>
                <a:ea typeface="+mn-ea"/>
                <a:cs typeface="+mn-cs"/>
              </a:rPr>
              <a:t> практики във всички </a:t>
            </a:r>
            <a:r>
              <a:rPr lang="ru-RU" sz="1200" kern="1200" dirty="0" err="1">
                <a:solidFill>
                  <a:schemeClr val="tx1"/>
                </a:solidFill>
                <a:effectLst/>
                <a:latin typeface="+mn-lt"/>
                <a:ea typeface="+mn-ea"/>
                <a:cs typeface="+mn-cs"/>
              </a:rPr>
              <a:t>форми</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техния</a:t>
            </a:r>
            <a:r>
              <a:rPr lang="ru-RU" sz="1200" kern="1200" dirty="0">
                <a:solidFill>
                  <a:schemeClr val="tx1"/>
                </a:solidFill>
                <a:effectLst/>
                <a:latin typeface="+mn-lt"/>
                <a:ea typeface="+mn-ea"/>
                <a:cs typeface="+mn-cs"/>
              </a:rPr>
              <a:t> бизнес“</a:t>
            </a:r>
            <a:r>
              <a:rPr lang="en-US" sz="1200" kern="1200" dirty="0">
                <a:solidFill>
                  <a:schemeClr val="tx1"/>
                </a:solidFill>
                <a:effectLst/>
                <a:latin typeface="+mn-lt"/>
                <a:ea typeface="+mn-ea"/>
                <a:cs typeface="+mn-cs"/>
              </a:rPr>
              <a:t> (</a:t>
            </a:r>
            <a:r>
              <a:rPr lang="bg-BG" sz="1200" kern="1200" dirty="0">
                <a:solidFill>
                  <a:schemeClr val="tx1"/>
                </a:solidFill>
                <a:effectLst/>
                <a:latin typeface="+mn-lt"/>
                <a:ea typeface="+mn-ea"/>
                <a:cs typeface="+mn-cs"/>
              </a:rPr>
              <a:t>Институт </a:t>
            </a:r>
            <a:r>
              <a:rPr lang="bg-BG" sz="1200" kern="1200" dirty="0" err="1">
                <a:solidFill>
                  <a:schemeClr val="tx1"/>
                </a:solidFill>
                <a:effectLst/>
                <a:latin typeface="+mn-lt"/>
                <a:ea typeface="+mn-ea"/>
                <a:cs typeface="+mn-cs"/>
              </a:rPr>
              <a:t>Фаундър</a:t>
            </a:r>
            <a:r>
              <a:rPr lang="en-US" sz="1200" kern="1200" dirty="0">
                <a:solidFill>
                  <a:schemeClr val="tx1"/>
                </a:solidFill>
                <a:effectLst/>
                <a:latin typeface="+mn-lt"/>
                <a:ea typeface="+mn-ea"/>
                <a:cs typeface="+mn-cs"/>
              </a:rPr>
              <a:t>, 2019). SDG 12 </a:t>
            </a:r>
            <a:r>
              <a:rPr lang="ru-RU" sz="1200" kern="1200" dirty="0" err="1">
                <a:solidFill>
                  <a:schemeClr val="tx1"/>
                </a:solidFill>
                <a:effectLst/>
                <a:latin typeface="+mn-lt"/>
                <a:ea typeface="+mn-ea"/>
                <a:cs typeface="+mn-cs"/>
              </a:rPr>
              <a:t>въплъщава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целта</a:t>
            </a:r>
            <a:r>
              <a:rPr lang="ru-RU" sz="1200" kern="1200" dirty="0">
                <a:solidFill>
                  <a:schemeClr val="tx1"/>
                </a:solidFill>
                <a:effectLst/>
                <a:latin typeface="+mn-lt"/>
                <a:ea typeface="+mn-ea"/>
                <a:cs typeface="+mn-cs"/>
              </a:rPr>
              <a:t> за </a:t>
            </a:r>
            <a:r>
              <a:rPr lang="ru-RU" sz="1200" kern="1200" dirty="0" err="1">
                <a:solidFill>
                  <a:schemeClr val="tx1"/>
                </a:solidFill>
                <a:effectLst/>
                <a:latin typeface="+mn-lt"/>
                <a:ea typeface="+mn-ea"/>
                <a:cs typeface="+mn-cs"/>
              </a:rPr>
              <a:t>преход</a:t>
            </a:r>
            <a:r>
              <a:rPr lang="ru-RU" sz="1200" kern="1200" dirty="0">
                <a:solidFill>
                  <a:schemeClr val="tx1"/>
                </a:solidFill>
                <a:effectLst/>
                <a:latin typeface="+mn-lt"/>
                <a:ea typeface="+mn-ea"/>
                <a:cs typeface="+mn-cs"/>
              </a:rPr>
              <a:t> към биоикономиката, тъй като цели да </a:t>
            </a:r>
            <a:r>
              <a:rPr lang="ru-RU" sz="1200" kern="1200" dirty="0" err="1">
                <a:solidFill>
                  <a:schemeClr val="tx1"/>
                </a:solidFill>
                <a:effectLst/>
                <a:latin typeface="+mn-lt"/>
                <a:ea typeface="+mn-ea"/>
                <a:cs typeface="+mn-cs"/>
              </a:rPr>
              <a:t>обхване</a:t>
            </a:r>
            <a:r>
              <a:rPr lang="ru-RU" sz="1200" kern="1200" dirty="0">
                <a:solidFill>
                  <a:schemeClr val="tx1"/>
                </a:solidFill>
                <a:effectLst/>
                <a:latin typeface="+mn-lt"/>
                <a:ea typeface="+mn-ea"/>
                <a:cs typeface="+mn-cs"/>
              </a:rPr>
              <a:t> всички </a:t>
            </a:r>
            <a:r>
              <a:rPr lang="ru-RU" sz="1200" kern="1200" dirty="0" err="1">
                <a:solidFill>
                  <a:schemeClr val="tx1"/>
                </a:solidFill>
                <a:effectLst/>
                <a:latin typeface="+mn-lt"/>
                <a:ea typeface="+mn-ea"/>
                <a:cs typeface="+mn-cs"/>
              </a:rPr>
              <a:t>аспекти</a:t>
            </a:r>
            <a:r>
              <a:rPr lang="ru-RU" sz="1200" kern="1200" dirty="0">
                <a:solidFill>
                  <a:schemeClr val="tx1"/>
                </a:solidFill>
                <a:effectLst/>
                <a:latin typeface="+mn-lt"/>
                <a:ea typeface="+mn-ea"/>
                <a:cs typeface="+mn-cs"/>
              </a:rPr>
              <a:t>, свързани с производството на стоки, услуги и </a:t>
            </a:r>
            <a:r>
              <a:rPr lang="ru-RU" sz="1200" kern="1200" dirty="0" err="1">
                <a:solidFill>
                  <a:schemeClr val="tx1"/>
                </a:solidFill>
                <a:effectLst/>
                <a:latin typeface="+mn-lt"/>
                <a:ea typeface="+mn-ea"/>
                <a:cs typeface="+mn-cs"/>
              </a:rPr>
              <a:t>енергия</a:t>
            </a:r>
            <a:r>
              <a:rPr lang="ru-RU" sz="1200" kern="1200" dirty="0">
                <a:solidFill>
                  <a:schemeClr val="tx1"/>
                </a:solidFill>
                <a:effectLst/>
                <a:latin typeface="+mn-lt"/>
                <a:ea typeface="+mn-ea"/>
                <a:cs typeface="+mn-cs"/>
              </a:rPr>
              <a:t>, за да доведе до </a:t>
            </a:r>
            <a:r>
              <a:rPr lang="ru-RU" sz="1200" kern="1200" dirty="0" err="1">
                <a:solidFill>
                  <a:schemeClr val="tx1"/>
                </a:solidFill>
                <a:effectLst/>
                <a:latin typeface="+mn-lt"/>
                <a:ea typeface="+mn-ea"/>
                <a:cs typeface="+mn-cs"/>
              </a:rPr>
              <a:t>по-устойчива</a:t>
            </a:r>
            <a:r>
              <a:rPr lang="ru-RU" sz="1200" kern="1200" dirty="0">
                <a:solidFill>
                  <a:schemeClr val="tx1"/>
                </a:solidFill>
                <a:effectLst/>
                <a:latin typeface="+mn-lt"/>
                <a:ea typeface="+mn-ea"/>
                <a:cs typeface="+mn-cs"/>
              </a:rPr>
              <a:t> среда за </a:t>
            </a:r>
            <a:r>
              <a:rPr lang="ru-RU" sz="1200" kern="1200" dirty="0" err="1">
                <a:solidFill>
                  <a:schemeClr val="tx1"/>
                </a:solidFill>
                <a:effectLst/>
                <a:latin typeface="+mn-lt"/>
                <a:ea typeface="+mn-ea"/>
                <a:cs typeface="+mn-cs"/>
              </a:rPr>
              <a:t>хората</a:t>
            </a:r>
            <a:r>
              <a:rPr lang="ru-RU" sz="1200" kern="1200" dirty="0">
                <a:solidFill>
                  <a:schemeClr val="tx1"/>
                </a:solidFill>
                <a:effectLst/>
                <a:latin typeface="+mn-lt"/>
                <a:ea typeface="+mn-ea"/>
                <a:cs typeface="+mn-cs"/>
              </a:rPr>
              <a:t> и за </a:t>
            </a:r>
            <a:r>
              <a:rPr lang="ru-RU" sz="1200" kern="1200" dirty="0" err="1">
                <a:solidFill>
                  <a:schemeClr val="tx1"/>
                </a:solidFill>
                <a:effectLst/>
                <a:latin typeface="+mn-lt"/>
                <a:ea typeface="+mn-ea"/>
                <a:cs typeface="+mn-cs"/>
              </a:rPr>
              <a:t>нашата</a:t>
            </a:r>
            <a:r>
              <a:rPr lang="ru-RU" sz="1200" kern="1200" dirty="0">
                <a:solidFill>
                  <a:schemeClr val="tx1"/>
                </a:solidFill>
                <a:effectLst/>
                <a:latin typeface="+mn-lt"/>
                <a:ea typeface="+mn-ea"/>
                <a:cs typeface="+mn-cs"/>
              </a:rPr>
              <a:t> планета</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bg-BG" sz="1200" kern="1200" dirty="0">
                <a:solidFill>
                  <a:schemeClr val="tx1"/>
                </a:solidFill>
                <a:effectLst/>
                <a:latin typeface="+mn-lt"/>
                <a:ea typeface="+mn-ea"/>
                <a:cs typeface="+mn-cs"/>
              </a:rPr>
              <a:t>Институт </a:t>
            </a:r>
            <a:r>
              <a:rPr lang="bg-BG" sz="1200" kern="1200" dirty="0" err="1">
                <a:solidFill>
                  <a:schemeClr val="tx1"/>
                </a:solidFill>
                <a:effectLst/>
                <a:latin typeface="+mn-lt"/>
                <a:ea typeface="+mn-ea"/>
                <a:cs typeface="+mn-cs"/>
              </a:rPr>
              <a:t>Фаундър</a:t>
            </a:r>
            <a:r>
              <a:rPr lang="bg-BG"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(2019). </a:t>
            </a:r>
            <a:r>
              <a:rPr lang="bg-BG" sz="1200" i="1" kern="1200" dirty="0">
                <a:solidFill>
                  <a:schemeClr val="tx1"/>
                </a:solidFill>
                <a:effectLst/>
                <a:latin typeface="+mn-lt"/>
                <a:ea typeface="+mn-ea"/>
                <a:cs typeface="+mn-cs"/>
              </a:rPr>
              <a:t>Институт </a:t>
            </a:r>
            <a:r>
              <a:rPr lang="bg-BG" sz="1200" i="1" kern="1200" dirty="0" err="1">
                <a:solidFill>
                  <a:schemeClr val="tx1"/>
                </a:solidFill>
                <a:effectLst/>
                <a:latin typeface="+mn-lt"/>
                <a:ea typeface="+mn-ea"/>
                <a:cs typeface="+mn-cs"/>
              </a:rPr>
              <a:t>Фаундър</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https://fi.co/insight/17-companies-helping-meet-the-17-un-sustainable-development-goals</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4B9ABF1-A5E8-FF4C-953A-B9DDF0BF59CB}" type="slidenum">
              <a:rPr lang="de-DE" smtClean="0"/>
              <a:t>9</a:t>
            </a:fld>
            <a:endParaRPr lang="de-DE"/>
          </a:p>
        </p:txBody>
      </p:sp>
    </p:spTree>
    <p:extLst>
      <p:ext uri="{BB962C8B-B14F-4D97-AF65-F5344CB8AC3E}">
        <p14:creationId xmlns:p14="http://schemas.microsoft.com/office/powerpoint/2010/main" val="384536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6A14D60-B6A6-4103-8B8A-A7FD1F59E645}" type="datetime1">
              <a:rPr lang="de-DE" smtClean="0"/>
              <a:t>18.01.21</a:t>
            </a:fld>
            <a:endParaRPr lang="de-DE"/>
          </a:p>
        </p:txBody>
      </p:sp>
      <p:sp>
        <p:nvSpPr>
          <p:cNvPr id="5" name="Footer Placeholder 4"/>
          <p:cNvSpPr>
            <a:spLocks noGrp="1"/>
          </p:cNvSpPr>
          <p:nvPr>
            <p:ph type="ftr" sz="quarter" idx="11"/>
          </p:nvPr>
        </p:nvSpPr>
        <p:spPr/>
        <p:txBody>
          <a:bodyPr/>
          <a:lstStyle/>
          <a:p>
            <a:r>
              <a:rPr lang="de-DE"/>
              <a:t>What is the Bioeconomy?</a:t>
            </a:r>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5031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FAB5F2F-6142-4B81-9940-604B628C1572}" type="datetime1">
              <a:rPr lang="de-DE" smtClean="0"/>
              <a:t>18.01.21</a:t>
            </a:fld>
            <a:endParaRPr lang="de-DE"/>
          </a:p>
        </p:txBody>
      </p:sp>
      <p:sp>
        <p:nvSpPr>
          <p:cNvPr id="5" name="Footer Placeholder 4"/>
          <p:cNvSpPr>
            <a:spLocks noGrp="1"/>
          </p:cNvSpPr>
          <p:nvPr>
            <p:ph type="ftr" sz="quarter" idx="11"/>
          </p:nvPr>
        </p:nvSpPr>
        <p:spPr/>
        <p:txBody>
          <a:bodyPr/>
          <a:lstStyle/>
          <a:p>
            <a:r>
              <a:rPr lang="de-DE"/>
              <a:t>What is the Bioeconomy?</a:t>
            </a:r>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128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9992EEB-6C69-4312-866E-EF1460E5EF26}" type="datetime1">
              <a:rPr lang="de-DE" smtClean="0"/>
              <a:t>18.01.21</a:t>
            </a:fld>
            <a:endParaRPr lang="de-DE"/>
          </a:p>
        </p:txBody>
      </p:sp>
      <p:sp>
        <p:nvSpPr>
          <p:cNvPr id="5" name="Footer Placeholder 4"/>
          <p:cNvSpPr>
            <a:spLocks noGrp="1"/>
          </p:cNvSpPr>
          <p:nvPr>
            <p:ph type="ftr" sz="quarter" idx="11"/>
          </p:nvPr>
        </p:nvSpPr>
        <p:spPr/>
        <p:txBody>
          <a:bodyPr/>
          <a:lstStyle/>
          <a:p>
            <a:r>
              <a:rPr lang="de-DE"/>
              <a:t>What is the Bioeconomy?</a:t>
            </a:r>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41396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30430-5261-0B44-BC17-AF2B392D3D1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8ADBDC5-09BB-5441-828B-0944121CA7E7}"/>
              </a:ext>
            </a:extLst>
          </p:cNvPr>
          <p:cNvSpPr>
            <a:spLocks noGrp="1"/>
          </p:cNvSpPr>
          <p:nvPr>
            <p:ph type="dt" sz="half" idx="10"/>
          </p:nvPr>
        </p:nvSpPr>
        <p:spPr/>
        <p:txBody>
          <a:bodyPr/>
          <a:lstStyle/>
          <a:p>
            <a:fld id="{10626D71-AFCA-4F0D-AA7D-A7826D2CEAF9}" type="datetime1">
              <a:rPr lang="de-DE" smtClean="0"/>
              <a:t>18.01.21</a:t>
            </a:fld>
            <a:endParaRPr lang="de-DE"/>
          </a:p>
        </p:txBody>
      </p:sp>
      <p:sp>
        <p:nvSpPr>
          <p:cNvPr id="4" name="Fußzeilenplatzhalter 3">
            <a:extLst>
              <a:ext uri="{FF2B5EF4-FFF2-40B4-BE49-F238E27FC236}">
                <a16:creationId xmlns:a16="http://schemas.microsoft.com/office/drawing/2014/main" id="{B61FDA93-8D01-4D42-AA75-015F0EB138BB}"/>
              </a:ext>
            </a:extLst>
          </p:cNvPr>
          <p:cNvSpPr>
            <a:spLocks noGrp="1"/>
          </p:cNvSpPr>
          <p:nvPr>
            <p:ph type="ftr" sz="quarter" idx="11"/>
          </p:nvPr>
        </p:nvSpPr>
        <p:spPr/>
        <p:txBody>
          <a:bodyPr/>
          <a:lstStyle/>
          <a:p>
            <a:r>
              <a:rPr lang="de-DE"/>
              <a:t>What is the Bioeconomy?</a:t>
            </a:r>
          </a:p>
        </p:txBody>
      </p:sp>
      <p:sp>
        <p:nvSpPr>
          <p:cNvPr id="5" name="Foliennummernplatzhalter 4">
            <a:extLst>
              <a:ext uri="{FF2B5EF4-FFF2-40B4-BE49-F238E27FC236}">
                <a16:creationId xmlns:a16="http://schemas.microsoft.com/office/drawing/2014/main" id="{3FC604E3-4557-A04B-BF17-6EAA528A5A98}"/>
              </a:ext>
            </a:extLst>
          </p:cNvPr>
          <p:cNvSpPr>
            <a:spLocks noGrp="1"/>
          </p:cNvSpPr>
          <p:nvPr>
            <p:ph type="sldNum" sz="quarter" idx="12"/>
          </p:nvPr>
        </p:nvSpPr>
        <p:spPr/>
        <p:txBody>
          <a:bodyPr/>
          <a:lstStyle/>
          <a:p>
            <a:fld id="{EC26C995-391B-2840-AEE5-46B20E750235}" type="slidenum">
              <a:rPr lang="de-DE" smtClean="0"/>
              <a:t>‹#›</a:t>
            </a:fld>
            <a:endParaRPr lang="de-DE"/>
          </a:p>
        </p:txBody>
      </p:sp>
      <p:sp>
        <p:nvSpPr>
          <p:cNvPr id="7" name="Bildplatzhalter 6">
            <a:extLst>
              <a:ext uri="{FF2B5EF4-FFF2-40B4-BE49-F238E27FC236}">
                <a16:creationId xmlns:a16="http://schemas.microsoft.com/office/drawing/2014/main" id="{FCDACDCF-9AAF-174F-845E-0A0CEA63FF05}"/>
              </a:ext>
            </a:extLst>
          </p:cNvPr>
          <p:cNvSpPr>
            <a:spLocks noGrp="1"/>
          </p:cNvSpPr>
          <p:nvPr>
            <p:ph type="pic" sz="quarter" idx="13" hasCustomPrompt="1"/>
          </p:nvPr>
        </p:nvSpPr>
        <p:spPr>
          <a:xfrm>
            <a:off x="6824663" y="2063750"/>
            <a:ext cx="4616450" cy="3378200"/>
          </a:xfrm>
        </p:spPr>
        <p:txBody>
          <a:bodyPr/>
          <a:lstStyle/>
          <a:p>
            <a:r>
              <a:rPr lang="de-DE"/>
              <a:t>Picture</a:t>
            </a:r>
          </a:p>
        </p:txBody>
      </p:sp>
    </p:spTree>
    <p:extLst>
      <p:ext uri="{BB962C8B-B14F-4D97-AF65-F5344CB8AC3E}">
        <p14:creationId xmlns:p14="http://schemas.microsoft.com/office/powerpoint/2010/main" val="70893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3752A08-59FD-4CCD-89C2-2A790306734B}" type="datetime1">
              <a:rPr lang="de-DE" smtClean="0"/>
              <a:t>18.01.21</a:t>
            </a:fld>
            <a:endParaRPr lang="de-DE"/>
          </a:p>
        </p:txBody>
      </p:sp>
      <p:sp>
        <p:nvSpPr>
          <p:cNvPr id="5" name="Footer Placeholder 4"/>
          <p:cNvSpPr>
            <a:spLocks noGrp="1"/>
          </p:cNvSpPr>
          <p:nvPr>
            <p:ph type="ftr" sz="quarter" idx="11"/>
          </p:nvPr>
        </p:nvSpPr>
        <p:spPr/>
        <p:txBody>
          <a:bodyPr/>
          <a:lstStyle/>
          <a:p>
            <a:r>
              <a:rPr lang="de-DE"/>
              <a:t>What is the Bioeconomy?</a:t>
            </a:r>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137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79DBED-8FC8-4D94-B089-E3C42BFEA548}" type="datetime1">
              <a:rPr lang="de-DE" smtClean="0"/>
              <a:t>18.01.21</a:t>
            </a:fld>
            <a:endParaRPr lang="de-DE"/>
          </a:p>
        </p:txBody>
      </p:sp>
      <p:sp>
        <p:nvSpPr>
          <p:cNvPr id="5" name="Footer Placeholder 4"/>
          <p:cNvSpPr>
            <a:spLocks noGrp="1"/>
          </p:cNvSpPr>
          <p:nvPr>
            <p:ph type="ftr" sz="quarter" idx="11"/>
          </p:nvPr>
        </p:nvSpPr>
        <p:spPr/>
        <p:txBody>
          <a:bodyPr/>
          <a:lstStyle/>
          <a:p>
            <a:r>
              <a:rPr lang="de-DE"/>
              <a:t>What is the Bioeconomy?</a:t>
            </a:r>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5535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26DD504-8209-4F81-B248-58692364B68D}" type="datetime1">
              <a:rPr lang="de-DE" smtClean="0"/>
              <a:t>18.01.21</a:t>
            </a:fld>
            <a:endParaRPr lang="de-DE"/>
          </a:p>
        </p:txBody>
      </p:sp>
      <p:sp>
        <p:nvSpPr>
          <p:cNvPr id="6" name="Footer Placeholder 5"/>
          <p:cNvSpPr>
            <a:spLocks noGrp="1"/>
          </p:cNvSpPr>
          <p:nvPr>
            <p:ph type="ftr" sz="quarter" idx="11"/>
          </p:nvPr>
        </p:nvSpPr>
        <p:spPr/>
        <p:txBody>
          <a:bodyPr/>
          <a:lstStyle/>
          <a:p>
            <a:r>
              <a:rPr lang="de-DE"/>
              <a:t>What is the Bioeconomy?</a:t>
            </a:r>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92937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DF21926-1E1E-4DAA-BB7E-E72D3F969BCE}" type="datetime1">
              <a:rPr lang="de-DE" smtClean="0"/>
              <a:t>18.01.21</a:t>
            </a:fld>
            <a:endParaRPr lang="de-DE"/>
          </a:p>
        </p:txBody>
      </p:sp>
      <p:sp>
        <p:nvSpPr>
          <p:cNvPr id="8" name="Footer Placeholder 7"/>
          <p:cNvSpPr>
            <a:spLocks noGrp="1"/>
          </p:cNvSpPr>
          <p:nvPr>
            <p:ph type="ftr" sz="quarter" idx="11"/>
          </p:nvPr>
        </p:nvSpPr>
        <p:spPr/>
        <p:txBody>
          <a:bodyPr/>
          <a:lstStyle/>
          <a:p>
            <a:r>
              <a:rPr lang="de-DE"/>
              <a:t>What is the Bioeconomy?</a:t>
            </a:r>
          </a:p>
        </p:txBody>
      </p:sp>
      <p:sp>
        <p:nvSpPr>
          <p:cNvPr id="9" name="Slide Number Placeholder 8"/>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20412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4EEFDED-BD7D-4481-B161-70A442AFC09E}" type="datetime1">
              <a:rPr lang="de-DE" smtClean="0"/>
              <a:t>18.01.21</a:t>
            </a:fld>
            <a:endParaRPr lang="de-DE"/>
          </a:p>
        </p:txBody>
      </p:sp>
      <p:sp>
        <p:nvSpPr>
          <p:cNvPr id="4" name="Footer Placeholder 3"/>
          <p:cNvSpPr>
            <a:spLocks noGrp="1"/>
          </p:cNvSpPr>
          <p:nvPr>
            <p:ph type="ftr" sz="quarter" idx="11"/>
          </p:nvPr>
        </p:nvSpPr>
        <p:spPr/>
        <p:txBody>
          <a:bodyPr/>
          <a:lstStyle/>
          <a:p>
            <a:r>
              <a:rPr lang="de-DE"/>
              <a:t>What is the Bioeconomy?</a:t>
            </a:r>
          </a:p>
        </p:txBody>
      </p:sp>
      <p:sp>
        <p:nvSpPr>
          <p:cNvPr id="5" name="Slide Number Placeholder 4"/>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818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0B736-DACA-46AD-AB98-D612B0FC6679}" type="datetime1">
              <a:rPr lang="de-DE" smtClean="0"/>
              <a:t>18.01.21</a:t>
            </a:fld>
            <a:endParaRPr lang="de-DE"/>
          </a:p>
        </p:txBody>
      </p:sp>
      <p:sp>
        <p:nvSpPr>
          <p:cNvPr id="3" name="Footer Placeholder 2"/>
          <p:cNvSpPr>
            <a:spLocks noGrp="1"/>
          </p:cNvSpPr>
          <p:nvPr>
            <p:ph type="ftr" sz="quarter" idx="11"/>
          </p:nvPr>
        </p:nvSpPr>
        <p:spPr/>
        <p:txBody>
          <a:bodyPr/>
          <a:lstStyle/>
          <a:p>
            <a:r>
              <a:rPr lang="de-DE"/>
              <a:t>What is the Bioeconomy?</a:t>
            </a:r>
          </a:p>
        </p:txBody>
      </p:sp>
      <p:sp>
        <p:nvSpPr>
          <p:cNvPr id="4" name="Slide Number Placeholder 3"/>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55852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116C3CF-4CE5-4373-AC9F-98CA9816EF3E}" type="datetime1">
              <a:rPr lang="de-DE" smtClean="0"/>
              <a:t>18.01.21</a:t>
            </a:fld>
            <a:endParaRPr lang="de-DE"/>
          </a:p>
        </p:txBody>
      </p:sp>
      <p:sp>
        <p:nvSpPr>
          <p:cNvPr id="6" name="Footer Placeholder 5"/>
          <p:cNvSpPr>
            <a:spLocks noGrp="1"/>
          </p:cNvSpPr>
          <p:nvPr>
            <p:ph type="ftr" sz="quarter" idx="11"/>
          </p:nvPr>
        </p:nvSpPr>
        <p:spPr/>
        <p:txBody>
          <a:bodyPr/>
          <a:lstStyle/>
          <a:p>
            <a:r>
              <a:rPr lang="de-DE"/>
              <a:t>What is the Bioeconomy?</a:t>
            </a:r>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8802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8C789B3-10B2-472F-A964-A8AE8D06B9F0}" type="datetime1">
              <a:rPr lang="de-DE" smtClean="0"/>
              <a:t>18.01.21</a:t>
            </a:fld>
            <a:endParaRPr lang="de-DE"/>
          </a:p>
        </p:txBody>
      </p:sp>
      <p:sp>
        <p:nvSpPr>
          <p:cNvPr id="6" name="Footer Placeholder 5"/>
          <p:cNvSpPr>
            <a:spLocks noGrp="1"/>
          </p:cNvSpPr>
          <p:nvPr>
            <p:ph type="ftr" sz="quarter" idx="11"/>
          </p:nvPr>
        </p:nvSpPr>
        <p:spPr/>
        <p:txBody>
          <a:bodyPr/>
          <a:lstStyle/>
          <a:p>
            <a:r>
              <a:rPr lang="de-DE"/>
              <a:t>What is the Bioeconomy?</a:t>
            </a:r>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6284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0AB81-99F8-4F52-9E53-75E680330634}" type="datetime1">
              <a:rPr lang="de-DE" smtClean="0"/>
              <a:t>18.01.21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What is the Bioeconomy?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C995-391B-2840-AEE5-46B20E750235}" type="slidenum">
              <a:rPr lang="de-DE" smtClean="0"/>
              <a:t>‹#›</a:t>
            </a:fld>
            <a:endParaRPr lang="de-DE"/>
          </a:p>
        </p:txBody>
      </p:sp>
    </p:spTree>
    <p:extLst>
      <p:ext uri="{BB962C8B-B14F-4D97-AF65-F5344CB8AC3E}">
        <p14:creationId xmlns:p14="http://schemas.microsoft.com/office/powerpoint/2010/main" val="3499558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sustainabledevelopment.un.org/content/documents/24797GSDR_report_2019.pdf" TargetMode="External"/><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www.allthings.bio/quiz/are-you-ready-for-the-bioeconom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hyperlink" Target="https://be-rural.eu/innovation-regions/" TargetMode="Externa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RfRN_hHeIKk?feature=oembed" TargetMode="External"/><Relationship Id="rId6" Type="http://schemas.openxmlformats.org/officeDocument/2006/relationships/hyperlink" Target="https://www.youtube.com/watch?v=RfRN_hHeIKk" TargetMode="Externa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4089399" y="1557338"/>
            <a:ext cx="7345855" cy="2554545"/>
          </a:xfrm>
          <a:prstGeom prst="rect">
            <a:avLst/>
          </a:prstGeom>
          <a:noFill/>
        </p:spPr>
        <p:txBody>
          <a:bodyPr wrap="square" rtlCol="0" anchor="t">
            <a:spAutoFit/>
          </a:bodyPr>
          <a:lstStyle/>
          <a:p>
            <a:r>
              <a:rPr lang="bg-BG" sz="4800" b="1" dirty="0">
                <a:solidFill>
                  <a:srgbClr val="FFED00"/>
                </a:solidFill>
                <a:latin typeface="Roboto Medium" panose="02000000000000000000" pitchFamily="2" charset="0"/>
                <a:ea typeface="Roboto Medium" panose="02000000000000000000" pitchFamily="2" charset="0"/>
                <a:cs typeface="Arial" panose="020B0604020202020204" pitchFamily="34" charset="0"/>
              </a:rPr>
              <a:t>Какво е биоикономика</a:t>
            </a:r>
            <a:r>
              <a:rPr lang="en-GB" sz="4800" b="1" dirty="0">
                <a:solidFill>
                  <a:srgbClr val="FFED00"/>
                </a:solidFill>
                <a:latin typeface="Roboto Medium" panose="02000000000000000000" pitchFamily="2" charset="0"/>
                <a:ea typeface="Roboto Medium" panose="02000000000000000000" pitchFamily="2" charset="0"/>
                <a:cs typeface="Arial" panose="020B0604020202020204" pitchFamily="34" charset="0"/>
              </a:rPr>
              <a:t>?</a:t>
            </a:r>
          </a:p>
          <a:p>
            <a:r>
              <a:rPr lang="bg-BG" sz="3200" b="1" dirty="0">
                <a:solidFill>
                  <a:srgbClr val="FFED00"/>
                </a:solidFill>
                <a:latin typeface="Roboto Medium" panose="02000000000000000000" pitchFamily="2" charset="0"/>
                <a:ea typeface="Roboto Medium" panose="02000000000000000000" pitchFamily="2" charset="0"/>
                <a:cs typeface="Arial" panose="020B0604020202020204" pitchFamily="34" charset="0"/>
              </a:rPr>
              <a:t>Възможности</a:t>
            </a:r>
            <a:r>
              <a:rPr lang="en-GB" sz="3200" b="1" dirty="0">
                <a:solidFill>
                  <a:srgbClr val="FFED00"/>
                </a:solidFill>
                <a:latin typeface="Roboto Medium" panose="02000000000000000000" pitchFamily="2" charset="0"/>
                <a:ea typeface="Roboto Medium" panose="02000000000000000000" pitchFamily="2" charset="0"/>
                <a:cs typeface="Arial" panose="020B0604020202020204" pitchFamily="34" charset="0"/>
              </a:rPr>
              <a:t>, </a:t>
            </a:r>
            <a:r>
              <a:rPr lang="bg-BG" sz="3200" b="1" dirty="0">
                <a:solidFill>
                  <a:srgbClr val="FFED00"/>
                </a:solidFill>
                <a:latin typeface="Roboto Medium" panose="02000000000000000000" pitchFamily="2" charset="0"/>
                <a:ea typeface="Roboto Medium" panose="02000000000000000000" pitchFamily="2" charset="0"/>
                <a:cs typeface="Arial" panose="020B0604020202020204" pitchFamily="34" charset="0"/>
              </a:rPr>
              <a:t>предизвикателства и решения</a:t>
            </a:r>
            <a:endParaRPr lang="en-GB" sz="3200" b="1" dirty="0">
              <a:solidFill>
                <a:srgbClr val="FFED00"/>
              </a:solidFill>
              <a:latin typeface="Roboto Medium" panose="02000000000000000000" pitchFamily="2" charset="0"/>
              <a:ea typeface="Roboto Medium"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318" y="3646714"/>
            <a:ext cx="9052682" cy="2342748"/>
          </a:xfrm>
          <a:prstGeom prst="rect">
            <a:avLst/>
          </a:prstGeom>
        </p:spPr>
      </p:pic>
      <p:sp>
        <p:nvSpPr>
          <p:cNvPr id="10" name="Textfeld 2">
            <a:extLst>
              <a:ext uri="{FF2B5EF4-FFF2-40B4-BE49-F238E27FC236}">
                <a16:creationId xmlns:a16="http://schemas.microsoft.com/office/drawing/2014/main" id="{6C3DD885-330E-6B46-BABD-B7F8FC9924B9}"/>
              </a:ext>
            </a:extLst>
          </p:cNvPr>
          <p:cNvSpPr txBox="1"/>
          <p:nvPr/>
        </p:nvSpPr>
        <p:spPr>
          <a:xfrm>
            <a:off x="3661794" y="6115953"/>
            <a:ext cx="4013200" cy="307777"/>
          </a:xfrm>
          <a:prstGeom prst="rect">
            <a:avLst/>
          </a:prstGeom>
          <a:noFill/>
        </p:spPr>
        <p:txBody>
          <a:bodyPr wrap="square" rtlCol="0" anchor="b">
            <a:spAutoFit/>
          </a:bodyPr>
          <a:lstStyle/>
          <a:p>
            <a:r>
              <a:rPr lang="bg-BG" sz="1400">
                <a:solidFill>
                  <a:schemeClr val="bg1"/>
                </a:solidFill>
                <a:latin typeface="Roboto" panose="02000000000000000000" pitchFamily="2" charset="0"/>
                <a:ea typeface="Roboto" panose="02000000000000000000" pitchFamily="2" charset="0"/>
                <a:cs typeface="Arial" panose="020B0604020202020204" pitchFamily="34" charset="0"/>
              </a:rPr>
              <a:t>Име на лектора</a:t>
            </a:r>
            <a:endParaRPr lang="en-GB" sz="1400">
              <a:solidFill>
                <a:schemeClr val="bg1"/>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01993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095755" y="41973"/>
            <a:ext cx="5835721" cy="830997"/>
          </a:xfrm>
          <a:prstGeom prst="rect">
            <a:avLst/>
          </a:prstGeom>
          <a:noFill/>
        </p:spPr>
        <p:txBody>
          <a:bodyPr wrap="square" rtlCol="0">
            <a:spAutoFit/>
          </a:bodyPr>
          <a:lstStyle/>
          <a:p>
            <a:pPr algn="ctr"/>
            <a:r>
              <a:rPr lang="bg-BG" sz="2400" b="1" spc="100" dirty="0">
                <a:solidFill>
                  <a:schemeClr val="bg1"/>
                </a:solidFill>
                <a:latin typeface="Roboto" panose="02000000000000000000" pitchFamily="2" charset="0"/>
                <a:ea typeface="Roboto" panose="02000000000000000000" pitchFamily="2" charset="0"/>
                <a:cs typeface="Arial" panose="020B0604020202020204" pitchFamily="34" charset="0"/>
              </a:rPr>
              <a:t>Връзки между ЦУР и биоикономиката</a:t>
            </a:r>
            <a:r>
              <a:rPr lang="en-GB" sz="24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5" name="Slide Number Placeholder 4">
            <a:extLst>
              <a:ext uri="{FF2B5EF4-FFF2-40B4-BE49-F238E27FC236}">
                <a16:creationId xmlns:a16="http://schemas.microsoft.com/office/drawing/2014/main" id="{27EB9B5B-5117-48BD-8214-9B2425A9001D}"/>
              </a:ext>
            </a:extLst>
          </p:cNvPr>
          <p:cNvSpPr>
            <a:spLocks noGrp="1"/>
          </p:cNvSpPr>
          <p:nvPr>
            <p:ph type="sldNum" sz="quarter" idx="12"/>
          </p:nvPr>
        </p:nvSpPr>
        <p:spPr/>
        <p:txBody>
          <a:bodyPr/>
          <a:lstStyle/>
          <a:p>
            <a:fld id="{EC26C995-391B-2840-AEE5-46B20E750235}" type="slidenum">
              <a:rPr lang="de-DE" smtClean="0"/>
              <a:t>10</a:t>
            </a:fld>
            <a:endParaRPr lang="de-DE"/>
          </a:p>
        </p:txBody>
      </p:sp>
      <p:sp>
        <p:nvSpPr>
          <p:cNvPr id="23" name="TextBox 22">
            <a:extLst>
              <a:ext uri="{FF2B5EF4-FFF2-40B4-BE49-F238E27FC236}">
                <a16:creationId xmlns:a16="http://schemas.microsoft.com/office/drawing/2014/main" id="{9EFC0522-B9FF-6142-89EF-6391CA704EC6}"/>
              </a:ext>
            </a:extLst>
          </p:cNvPr>
          <p:cNvSpPr txBox="1"/>
          <p:nvPr/>
        </p:nvSpPr>
        <p:spPr>
          <a:xfrm>
            <a:off x="302466" y="1116840"/>
            <a:ext cx="11765605" cy="523220"/>
          </a:xfrm>
          <a:prstGeom prst="rect">
            <a:avLst/>
          </a:prstGeom>
          <a:noFill/>
        </p:spPr>
        <p:txBody>
          <a:bodyPr wrap="square" rtlCol="0">
            <a:spAutoFit/>
          </a:bodyPr>
          <a:lstStyle/>
          <a:p>
            <a:r>
              <a:rPr lang="ru-RU" sz="2800" b="1" dirty="0">
                <a:solidFill>
                  <a:schemeClr val="accent1">
                    <a:lumMod val="50000"/>
                  </a:schemeClr>
                </a:solidFill>
              </a:rPr>
              <a:t>Целите за устойчиво развитие се </a:t>
            </a:r>
            <a:r>
              <a:rPr lang="ru-RU" sz="2800" b="1" dirty="0" err="1">
                <a:solidFill>
                  <a:schemeClr val="accent1">
                    <a:lumMod val="50000"/>
                  </a:schemeClr>
                </a:solidFill>
              </a:rPr>
              <a:t>влияят</a:t>
            </a:r>
            <a:r>
              <a:rPr lang="ru-RU" sz="2800" b="1" dirty="0">
                <a:solidFill>
                  <a:schemeClr val="accent1">
                    <a:lumMod val="50000"/>
                  </a:schemeClr>
                </a:solidFill>
              </a:rPr>
              <a:t> от </a:t>
            </a:r>
            <a:r>
              <a:rPr lang="ru-RU" sz="2800" b="1" dirty="0" err="1">
                <a:solidFill>
                  <a:schemeClr val="accent1">
                    <a:lumMod val="50000"/>
                  </a:schemeClr>
                </a:solidFill>
              </a:rPr>
              <a:t>биоикономическите</a:t>
            </a:r>
            <a:r>
              <a:rPr lang="ru-RU" sz="2800" b="1" dirty="0">
                <a:solidFill>
                  <a:schemeClr val="accent1">
                    <a:lumMod val="50000"/>
                  </a:schemeClr>
                </a:solidFill>
              </a:rPr>
              <a:t> </a:t>
            </a:r>
            <a:r>
              <a:rPr lang="ru-RU" sz="2800" b="1" dirty="0" err="1">
                <a:solidFill>
                  <a:schemeClr val="accent1">
                    <a:lumMod val="50000"/>
                  </a:schemeClr>
                </a:solidFill>
              </a:rPr>
              <a:t>дейности</a:t>
            </a:r>
            <a:endParaRPr lang="en-US" sz="2800" b="1" dirty="0">
              <a:solidFill>
                <a:schemeClr val="accent1">
                  <a:lumMod val="50000"/>
                </a:schemeClr>
              </a:solidFill>
            </a:endParaRPr>
          </a:p>
        </p:txBody>
      </p:sp>
      <p:sp>
        <p:nvSpPr>
          <p:cNvPr id="24" name="TextBox 23">
            <a:extLst>
              <a:ext uri="{FF2B5EF4-FFF2-40B4-BE49-F238E27FC236}">
                <a16:creationId xmlns:a16="http://schemas.microsoft.com/office/drawing/2014/main" id="{9394D2EE-E383-1248-960B-2DE9A86150B7}"/>
              </a:ext>
            </a:extLst>
          </p:cNvPr>
          <p:cNvSpPr txBox="1"/>
          <p:nvPr/>
        </p:nvSpPr>
        <p:spPr>
          <a:xfrm>
            <a:off x="302466" y="1754459"/>
            <a:ext cx="5486400" cy="4832092"/>
          </a:xfrm>
          <a:prstGeom prst="rect">
            <a:avLst/>
          </a:prstGeom>
          <a:noFill/>
        </p:spPr>
        <p:txBody>
          <a:bodyPr wrap="square" rtlCol="0">
            <a:spAutoFit/>
          </a:bodyPr>
          <a:lstStyle/>
          <a:p>
            <a:r>
              <a:rPr lang="ru-RU" sz="2200" dirty="0" err="1">
                <a:solidFill>
                  <a:schemeClr val="accent1">
                    <a:lumMod val="50000"/>
                  </a:schemeClr>
                </a:solidFill>
              </a:rPr>
              <a:t>Някои</a:t>
            </a:r>
            <a:r>
              <a:rPr lang="ru-RU" sz="2200" dirty="0">
                <a:solidFill>
                  <a:schemeClr val="accent1">
                    <a:lumMod val="50000"/>
                  </a:schemeClr>
                </a:solidFill>
              </a:rPr>
              <a:t> от целите на биоикономиката се допълват или дори са идентични с целите на </a:t>
            </a:r>
            <a:r>
              <a:rPr lang="ru-RU" sz="2200" dirty="0" err="1">
                <a:solidFill>
                  <a:schemeClr val="accent1">
                    <a:lumMod val="50000"/>
                  </a:schemeClr>
                </a:solidFill>
              </a:rPr>
              <a:t>ЦУР</a:t>
            </a:r>
            <a:r>
              <a:rPr lang="en-US" sz="2200" dirty="0">
                <a:solidFill>
                  <a:schemeClr val="accent1">
                    <a:lumMod val="50000"/>
                  </a:schemeClr>
                </a:solidFill>
              </a:rPr>
              <a:t>. </a:t>
            </a:r>
            <a:r>
              <a:rPr lang="ru-RU" sz="2200" dirty="0">
                <a:solidFill>
                  <a:schemeClr val="accent1">
                    <a:lumMod val="50000"/>
                  </a:schemeClr>
                </a:solidFill>
              </a:rPr>
              <a:t>Устойчивата </a:t>
            </a:r>
            <a:r>
              <a:rPr lang="ru-RU" sz="2200" dirty="0" err="1">
                <a:solidFill>
                  <a:schemeClr val="accent1">
                    <a:lumMod val="50000"/>
                  </a:schemeClr>
                </a:solidFill>
              </a:rPr>
              <a:t>биоикономика</a:t>
            </a:r>
            <a:r>
              <a:rPr lang="ru-RU" sz="2200" dirty="0">
                <a:solidFill>
                  <a:schemeClr val="accent1">
                    <a:lumMod val="50000"/>
                  </a:schemeClr>
                </a:solidFill>
              </a:rPr>
              <a:t> има потенциал да преследва няколко </a:t>
            </a:r>
            <a:r>
              <a:rPr lang="ru-RU" sz="2200" dirty="0" err="1">
                <a:solidFill>
                  <a:schemeClr val="accent1">
                    <a:lumMod val="50000"/>
                  </a:schemeClr>
                </a:solidFill>
              </a:rPr>
              <a:t>ЦУР</a:t>
            </a:r>
            <a:r>
              <a:rPr lang="en-US" sz="2200" dirty="0">
                <a:solidFill>
                  <a:schemeClr val="accent1">
                    <a:lumMod val="50000"/>
                  </a:schemeClr>
                </a:solidFill>
              </a:rPr>
              <a:t>.</a:t>
            </a:r>
          </a:p>
          <a:p>
            <a:endParaRPr lang="en-US" sz="2200" dirty="0">
              <a:solidFill>
                <a:schemeClr val="accent1">
                  <a:lumMod val="50000"/>
                </a:schemeClr>
              </a:solidFill>
            </a:endParaRPr>
          </a:p>
          <a:p>
            <a:r>
              <a:rPr lang="ru-RU" sz="2200" dirty="0">
                <a:solidFill>
                  <a:schemeClr val="accent1">
                    <a:lumMod val="50000"/>
                  </a:schemeClr>
                </a:solidFill>
              </a:rPr>
              <a:t>Съществуват обаче и потенциални негативни ефекти, които трябва да бъдат елиминирани или намалени</a:t>
            </a:r>
            <a:r>
              <a:rPr lang="en-US" sz="2200" dirty="0">
                <a:solidFill>
                  <a:schemeClr val="accent1">
                    <a:lumMod val="50000"/>
                  </a:schemeClr>
                </a:solidFill>
              </a:rPr>
              <a:t>. </a:t>
            </a:r>
            <a:r>
              <a:rPr lang="ru-RU" sz="2200" dirty="0" err="1">
                <a:solidFill>
                  <a:schemeClr val="accent1">
                    <a:lumMod val="50000"/>
                  </a:schemeClr>
                </a:solidFill>
              </a:rPr>
              <a:t>Така</a:t>
            </a:r>
            <a:r>
              <a:rPr lang="ru-RU" sz="2200" dirty="0">
                <a:solidFill>
                  <a:schemeClr val="accent1">
                    <a:lumMod val="50000"/>
                  </a:schemeClr>
                </a:solidFill>
              </a:rPr>
              <a:t> например, „увеличеното търсене на земя може да доведе до разграбване на земя, преместване, неравномерно разпределение на земята, като се има предвид качеството на почвата, и </a:t>
            </a:r>
            <a:r>
              <a:rPr lang="ru-RU" sz="2200" dirty="0" err="1">
                <a:solidFill>
                  <a:schemeClr val="accent1">
                    <a:lumMod val="50000"/>
                  </a:schemeClr>
                </a:solidFill>
              </a:rPr>
              <a:t>загуба</a:t>
            </a:r>
            <a:r>
              <a:rPr lang="ru-RU" sz="2200" dirty="0">
                <a:solidFill>
                  <a:schemeClr val="accent1">
                    <a:lumMod val="50000"/>
                  </a:schemeClr>
                </a:solidFill>
              </a:rPr>
              <a:t> на обществена земя“</a:t>
            </a:r>
            <a:r>
              <a:rPr lang="en-US" sz="2200" dirty="0"/>
              <a:t> </a:t>
            </a:r>
            <a:r>
              <a:rPr lang="is-IS" sz="2200" dirty="0">
                <a:solidFill>
                  <a:schemeClr val="accent1">
                    <a:lumMod val="50000"/>
                  </a:schemeClr>
                </a:solidFill>
              </a:rPr>
              <a:t>(Heimann, 2019, p. 52)</a:t>
            </a:r>
          </a:p>
        </p:txBody>
      </p:sp>
      <p:pic>
        <p:nvPicPr>
          <p:cNvPr id="25" name="Picture 24">
            <a:extLst>
              <a:ext uri="{FF2B5EF4-FFF2-40B4-BE49-F238E27FC236}">
                <a16:creationId xmlns:a16="http://schemas.microsoft.com/office/drawing/2014/main" id="{B017E5F3-7D98-CF47-B759-EF0BF59C7953}"/>
              </a:ext>
            </a:extLst>
          </p:cNvPr>
          <p:cNvPicPr>
            <a:picLocks noChangeAspect="1"/>
          </p:cNvPicPr>
          <p:nvPr/>
        </p:nvPicPr>
        <p:blipFill>
          <a:blip r:embed="rId4"/>
          <a:stretch>
            <a:fillRect/>
          </a:stretch>
        </p:blipFill>
        <p:spPr>
          <a:xfrm>
            <a:off x="6095755" y="1708498"/>
            <a:ext cx="6096244" cy="3486280"/>
          </a:xfrm>
          <a:prstGeom prst="rect">
            <a:avLst/>
          </a:prstGeom>
        </p:spPr>
      </p:pic>
      <p:sp>
        <p:nvSpPr>
          <p:cNvPr id="27" name="TextBox 26">
            <a:extLst>
              <a:ext uri="{FF2B5EF4-FFF2-40B4-BE49-F238E27FC236}">
                <a16:creationId xmlns:a16="http://schemas.microsoft.com/office/drawing/2014/main" id="{EDC3BE5D-632C-114F-B5AA-7DA8B9021841}"/>
              </a:ext>
            </a:extLst>
          </p:cNvPr>
          <p:cNvSpPr txBox="1"/>
          <p:nvPr/>
        </p:nvSpPr>
        <p:spPr>
          <a:xfrm>
            <a:off x="6716963" y="5270868"/>
            <a:ext cx="4913941" cy="1200329"/>
          </a:xfrm>
          <a:prstGeom prst="rect">
            <a:avLst/>
          </a:prstGeom>
          <a:noFill/>
        </p:spPr>
        <p:txBody>
          <a:bodyPr wrap="square" rtlCol="0">
            <a:spAutoFit/>
          </a:bodyPr>
          <a:lstStyle/>
          <a:p>
            <a:pPr algn="ctr"/>
            <a:r>
              <a:rPr lang="bg-BG" b="1">
                <a:solidFill>
                  <a:srgbClr val="002060"/>
                </a:solidFill>
              </a:rPr>
              <a:t>Синя стрелка: Социално-икономически цели</a:t>
            </a:r>
            <a:r>
              <a:rPr lang="en-US">
                <a:solidFill>
                  <a:schemeClr val="accent1">
                    <a:lumMod val="50000"/>
                  </a:schemeClr>
                </a:solidFill>
              </a:rPr>
              <a:t>.</a:t>
            </a:r>
          </a:p>
          <a:p>
            <a:pPr algn="ctr"/>
            <a:r>
              <a:rPr lang="bg-BG" b="1">
                <a:solidFill>
                  <a:srgbClr val="3D8400"/>
                </a:solidFill>
              </a:rPr>
              <a:t>Зелена стрелка: Екологични цели</a:t>
            </a:r>
            <a:r>
              <a:rPr lang="en-US">
                <a:solidFill>
                  <a:srgbClr val="3D8400"/>
                </a:solidFill>
              </a:rPr>
              <a:t>. </a:t>
            </a:r>
          </a:p>
          <a:p>
            <a:pPr algn="ctr"/>
            <a:r>
              <a:rPr lang="ru-RU" b="1">
                <a:solidFill>
                  <a:schemeClr val="accent2">
                    <a:lumMod val="75000"/>
                  </a:schemeClr>
                </a:solidFill>
              </a:rPr>
              <a:t>Червена стрелка: Чиста промишленост и икономически цели</a:t>
            </a:r>
            <a:r>
              <a:rPr lang="en-US">
                <a:solidFill>
                  <a:schemeClr val="accent2">
                    <a:lumMod val="75000"/>
                  </a:schemeClr>
                </a:solidFill>
              </a:rPr>
              <a:t>.</a:t>
            </a:r>
          </a:p>
        </p:txBody>
      </p:sp>
      <p:sp>
        <p:nvSpPr>
          <p:cNvPr id="28" name="TextBox 27"/>
          <p:cNvSpPr txBox="1"/>
          <p:nvPr/>
        </p:nvSpPr>
        <p:spPr>
          <a:xfrm>
            <a:off x="596882" y="6538912"/>
            <a:ext cx="10661073" cy="307777"/>
          </a:xfrm>
          <a:prstGeom prst="rect">
            <a:avLst/>
          </a:prstGeom>
          <a:noFill/>
        </p:spPr>
        <p:txBody>
          <a:bodyPr wrap="square" rtlCol="0">
            <a:spAutoFit/>
          </a:bodyPr>
          <a:lstStyle/>
          <a:p>
            <a:pPr lvl="0"/>
            <a:r>
              <a:rPr lang="bg-BG" sz="1400" b="1" dirty="0"/>
              <a:t>Източник</a:t>
            </a:r>
            <a:r>
              <a:rPr lang="en-US" sz="1400" dirty="0"/>
              <a:t>: </a:t>
            </a:r>
            <a:r>
              <a:rPr lang="en-GB" sz="1400" dirty="0" err="1"/>
              <a:t>Heimann</a:t>
            </a:r>
            <a:r>
              <a:rPr lang="en-GB" sz="1400" dirty="0"/>
              <a:t>, T., 2019. </a:t>
            </a:r>
            <a:r>
              <a:rPr lang="bg-BG" sz="1400" dirty="0"/>
              <a:t>Биоикономика и ЦУР</a:t>
            </a:r>
            <a:r>
              <a:rPr lang="en-GB" sz="1400" dirty="0"/>
              <a:t>: </a:t>
            </a:r>
            <a:r>
              <a:rPr lang="bg-BG" sz="1400" dirty="0"/>
              <a:t>подкрепя ли биоикономиката постиженията на ЦУР</a:t>
            </a:r>
            <a:r>
              <a:rPr lang="en-GB" sz="1400" dirty="0"/>
              <a:t>?. </a:t>
            </a:r>
            <a:r>
              <a:rPr lang="en-GB" sz="1400" i="1" dirty="0"/>
              <a:t>Earth's Future</a:t>
            </a:r>
            <a:r>
              <a:rPr lang="en-GB" sz="1400" dirty="0"/>
              <a:t>, </a:t>
            </a:r>
            <a:r>
              <a:rPr lang="en-GB" sz="1400" i="1" dirty="0"/>
              <a:t>7</a:t>
            </a:r>
            <a:r>
              <a:rPr lang="en-GB" sz="1400" dirty="0"/>
              <a:t>(1), </a:t>
            </a:r>
            <a:r>
              <a:rPr lang="bg-BG" sz="1400" dirty="0" err="1"/>
              <a:t>стр</a:t>
            </a:r>
            <a:r>
              <a:rPr lang="en-GB" sz="1400" dirty="0"/>
              <a:t>.43-57.</a:t>
            </a:r>
          </a:p>
        </p:txBody>
      </p:sp>
    </p:spTree>
    <p:extLst>
      <p:ext uri="{BB962C8B-B14F-4D97-AF65-F5344CB8AC3E}">
        <p14:creationId xmlns:p14="http://schemas.microsoft.com/office/powerpoint/2010/main" val="64861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pPr algn="r"/>
            <a:r>
              <a:rPr lang="ru-RU" sz="2800" b="1" spc="100">
                <a:solidFill>
                  <a:schemeClr val="bg1"/>
                </a:solidFill>
                <a:ea typeface="Roboto" panose="02000000000000000000" pitchFamily="2" charset="0"/>
                <a:cs typeface="Arial" panose="020B0604020202020204" pitchFamily="34" charset="0"/>
              </a:rPr>
              <a:t>Взаимодействия между целите за устойчиво развитие </a:t>
            </a:r>
            <a:r>
              <a:rPr lang="en-GB" sz="2800" b="1" spc="100">
                <a:solidFill>
                  <a:schemeClr val="bg1"/>
                </a:solidFill>
                <a:ea typeface="Roboto" panose="02000000000000000000" pitchFamily="2" charset="0"/>
                <a:cs typeface="Arial" panose="020B0604020202020204" pitchFamily="34" charset="0"/>
              </a:rPr>
              <a:t>(</a:t>
            </a:r>
            <a:r>
              <a:rPr lang="bg-BG" sz="2800" b="1" spc="100">
                <a:solidFill>
                  <a:schemeClr val="bg1"/>
                </a:solidFill>
                <a:ea typeface="Roboto" panose="02000000000000000000" pitchFamily="2" charset="0"/>
                <a:cs typeface="Arial" panose="020B0604020202020204" pitchFamily="34" charset="0"/>
              </a:rPr>
              <a:t>ЦУР</a:t>
            </a:r>
            <a:r>
              <a:rPr lang="en-GB" sz="2800" b="1" spc="100">
                <a:solidFill>
                  <a:schemeClr val="bg1"/>
                </a:solidFill>
                <a:ea typeface="Roboto" panose="02000000000000000000" pitchFamily="2" charset="0"/>
                <a:cs typeface="Arial" panose="020B0604020202020204" pitchFamily="34" charset="0"/>
              </a:rPr>
              <a:t>) </a:t>
            </a:r>
            <a:endParaRPr lang="en-GB" sz="2800" b="1">
              <a:solidFill>
                <a:schemeClr val="bg1"/>
              </a:solidFill>
            </a:endParaRPr>
          </a:p>
        </p:txBody>
      </p:sp>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6464299" y="914400"/>
            <a:ext cx="5727700" cy="6024880"/>
          </a:xfrm>
          <a:prstGeom prst="rect">
            <a:avLst/>
          </a:prstGeom>
        </p:spPr>
      </p:pic>
      <p:sp>
        <p:nvSpPr>
          <p:cNvPr id="2" name="TextBox 1"/>
          <p:cNvSpPr txBox="1"/>
          <p:nvPr/>
        </p:nvSpPr>
        <p:spPr>
          <a:xfrm>
            <a:off x="229467" y="1110684"/>
            <a:ext cx="6234831" cy="6186309"/>
          </a:xfrm>
          <a:prstGeom prst="rect">
            <a:avLst/>
          </a:prstGeom>
          <a:noFill/>
        </p:spPr>
        <p:txBody>
          <a:bodyPr wrap="square" rtlCol="0">
            <a:spAutoFit/>
          </a:bodyPr>
          <a:lstStyle/>
          <a:p>
            <a:r>
              <a:rPr lang="ru-RU" dirty="0"/>
              <a:t>Важността на взаимодействията между </a:t>
            </a:r>
            <a:r>
              <a:rPr lang="ru-RU" dirty="0" err="1"/>
              <a:t>ЦУР</a:t>
            </a:r>
            <a:r>
              <a:rPr lang="ru-RU" dirty="0"/>
              <a:t> беше подчертана в Глобалния доклад за устойчиво развитие на ООН за 2019 г</a:t>
            </a:r>
            <a:r>
              <a:rPr lang="en-GB" dirty="0"/>
              <a:t>. </a:t>
            </a:r>
          </a:p>
          <a:p>
            <a:endParaRPr lang="en-US" dirty="0"/>
          </a:p>
          <a:p>
            <a:r>
              <a:rPr lang="ru-RU" dirty="0" err="1"/>
              <a:t>Тази</a:t>
            </a:r>
            <a:r>
              <a:rPr lang="ru-RU" dirty="0"/>
              <a:t> фигура се основава на 65 </a:t>
            </a:r>
            <a:r>
              <a:rPr lang="ru-RU" dirty="0" err="1"/>
              <a:t>глобални</a:t>
            </a:r>
            <a:r>
              <a:rPr lang="ru-RU" dirty="0"/>
              <a:t> оценки, </a:t>
            </a:r>
            <a:r>
              <a:rPr lang="ru-RU" dirty="0" err="1"/>
              <a:t>включително</a:t>
            </a:r>
            <a:r>
              <a:rPr lang="ru-RU" dirty="0"/>
              <a:t> </a:t>
            </a:r>
            <a:r>
              <a:rPr lang="ru-RU" dirty="0" err="1"/>
              <a:t>доклади</a:t>
            </a:r>
            <a:r>
              <a:rPr lang="ru-RU" dirty="0"/>
              <a:t> на ООН и </a:t>
            </a:r>
            <a:r>
              <a:rPr lang="ru-RU" dirty="0" err="1"/>
              <a:t>международни</a:t>
            </a:r>
            <a:r>
              <a:rPr lang="ru-RU" dirty="0"/>
              <a:t> </a:t>
            </a:r>
            <a:r>
              <a:rPr lang="ru-RU" dirty="0" err="1"/>
              <a:t>научни</a:t>
            </a:r>
            <a:r>
              <a:rPr lang="ru-RU" dirty="0"/>
              <a:t> оценки, както и 112 </a:t>
            </a:r>
            <a:r>
              <a:rPr lang="ru-RU" dirty="0" err="1"/>
              <a:t>научни</a:t>
            </a:r>
            <a:r>
              <a:rPr lang="ru-RU" dirty="0"/>
              <a:t> </a:t>
            </a:r>
            <a:r>
              <a:rPr lang="ru-RU" dirty="0" err="1"/>
              <a:t>статии</a:t>
            </a:r>
            <a:r>
              <a:rPr lang="ru-RU" dirty="0"/>
              <a:t>, </a:t>
            </a:r>
            <a:r>
              <a:rPr lang="ru-RU" dirty="0" err="1"/>
              <a:t>публикувани</a:t>
            </a:r>
            <a:r>
              <a:rPr lang="ru-RU" dirty="0"/>
              <a:t> след 2015 г, с изрично </a:t>
            </a:r>
            <a:r>
              <a:rPr lang="ru-RU" dirty="0" err="1"/>
              <a:t>позоваване</a:t>
            </a:r>
            <a:r>
              <a:rPr lang="ru-RU" dirty="0"/>
              <a:t> на </a:t>
            </a:r>
            <a:r>
              <a:rPr lang="ru-RU" dirty="0" err="1"/>
              <a:t>ЦУР</a:t>
            </a:r>
            <a:r>
              <a:rPr lang="en-GB" dirty="0"/>
              <a:t>. </a:t>
            </a:r>
          </a:p>
          <a:p>
            <a:endParaRPr lang="en-GB" dirty="0"/>
          </a:p>
          <a:p>
            <a:r>
              <a:rPr lang="ru-RU" dirty="0" err="1"/>
              <a:t>Тази</a:t>
            </a:r>
            <a:r>
              <a:rPr lang="ru-RU" dirty="0"/>
              <a:t> оценка разкрива относителната важност на </a:t>
            </a:r>
            <a:r>
              <a:rPr lang="ru-RU" dirty="0" err="1"/>
              <a:t>потенциалните</a:t>
            </a:r>
            <a:r>
              <a:rPr lang="ru-RU" dirty="0"/>
              <a:t> </a:t>
            </a:r>
            <a:r>
              <a:rPr lang="ru-RU" dirty="0" err="1"/>
              <a:t>компромиси</a:t>
            </a:r>
            <a:r>
              <a:rPr lang="ru-RU" dirty="0"/>
              <a:t> чрез </a:t>
            </a:r>
            <a:r>
              <a:rPr lang="ru-RU" dirty="0" err="1"/>
              <a:t>картографиране</a:t>
            </a:r>
            <a:r>
              <a:rPr lang="ru-RU" dirty="0"/>
              <a:t> на </a:t>
            </a:r>
            <a:r>
              <a:rPr lang="ru-RU" dirty="0" err="1"/>
              <a:t>сумираните</a:t>
            </a:r>
            <a:r>
              <a:rPr lang="ru-RU" dirty="0"/>
              <a:t> </a:t>
            </a:r>
            <a:r>
              <a:rPr lang="ru-RU" dirty="0" err="1"/>
              <a:t>резултати</a:t>
            </a:r>
            <a:r>
              <a:rPr lang="ru-RU" dirty="0"/>
              <a:t> от влияещи (</a:t>
            </a:r>
            <a:r>
              <a:rPr lang="ru-RU" dirty="0" err="1"/>
              <a:t>хоризонтални</a:t>
            </a:r>
            <a:r>
              <a:rPr lang="ru-RU" dirty="0"/>
              <a:t>) и </a:t>
            </a:r>
            <a:r>
              <a:rPr lang="ru-RU" dirty="0" err="1"/>
              <a:t>повлияни</a:t>
            </a:r>
            <a:r>
              <a:rPr lang="ru-RU" dirty="0"/>
              <a:t> (</a:t>
            </a:r>
            <a:r>
              <a:rPr lang="ru-RU" dirty="0" err="1"/>
              <a:t>вертикални</a:t>
            </a:r>
            <a:r>
              <a:rPr lang="ru-RU" dirty="0"/>
              <a:t>) взаимодействия между </a:t>
            </a:r>
            <a:r>
              <a:rPr lang="ru-RU" dirty="0" err="1"/>
              <a:t>ЦУР</a:t>
            </a:r>
            <a:r>
              <a:rPr lang="ru-RU" dirty="0"/>
              <a:t>. </a:t>
            </a:r>
            <a:r>
              <a:rPr lang="ru-RU" dirty="0" err="1"/>
              <a:t>Фигурата</a:t>
            </a:r>
            <a:r>
              <a:rPr lang="ru-RU" dirty="0"/>
              <a:t> също </a:t>
            </a:r>
            <a:r>
              <a:rPr lang="ru-RU" dirty="0" err="1"/>
              <a:t>така</a:t>
            </a:r>
            <a:r>
              <a:rPr lang="ru-RU" dirty="0"/>
              <a:t> </a:t>
            </a:r>
            <a:r>
              <a:rPr lang="ru-RU" dirty="0" err="1"/>
              <a:t>показва</a:t>
            </a:r>
            <a:r>
              <a:rPr lang="ru-RU" dirty="0"/>
              <a:t> </a:t>
            </a:r>
            <a:r>
              <a:rPr lang="ru-RU" dirty="0" err="1"/>
              <a:t>важни</a:t>
            </a:r>
            <a:r>
              <a:rPr lang="ru-RU" dirty="0"/>
              <a:t> пропуски в </a:t>
            </a:r>
            <a:r>
              <a:rPr lang="ru-RU" dirty="0" err="1"/>
              <a:t>знанията</a:t>
            </a:r>
            <a:r>
              <a:rPr lang="ru-RU" dirty="0"/>
              <a:t>, при които </a:t>
            </a:r>
            <a:r>
              <a:rPr lang="ru-RU" dirty="0" err="1"/>
              <a:t>определени</a:t>
            </a:r>
            <a:r>
              <a:rPr lang="ru-RU" dirty="0"/>
              <a:t> клетки в </a:t>
            </a:r>
            <a:r>
              <a:rPr lang="ru-RU" dirty="0" err="1"/>
              <a:t>матрицата</a:t>
            </a:r>
            <a:r>
              <a:rPr lang="ru-RU" dirty="0"/>
              <a:t> </a:t>
            </a:r>
            <a:r>
              <a:rPr lang="ru-RU" dirty="0" err="1"/>
              <a:t>остават</a:t>
            </a:r>
            <a:r>
              <a:rPr lang="ru-RU" dirty="0"/>
              <a:t> </a:t>
            </a:r>
            <a:r>
              <a:rPr lang="ru-RU" dirty="0" err="1"/>
              <a:t>празни</a:t>
            </a:r>
            <a:r>
              <a:rPr lang="en-GB" dirty="0"/>
              <a:t>. </a:t>
            </a:r>
          </a:p>
          <a:p>
            <a:endParaRPr lang="en-GB" dirty="0"/>
          </a:p>
          <a:p>
            <a:r>
              <a:rPr lang="ru-RU" dirty="0"/>
              <a:t>Източник: Независима </a:t>
            </a:r>
            <a:r>
              <a:rPr lang="ru-RU" dirty="0" err="1"/>
              <a:t>група</a:t>
            </a:r>
            <a:r>
              <a:rPr lang="ru-RU" dirty="0"/>
              <a:t> </a:t>
            </a:r>
            <a:r>
              <a:rPr lang="ru-RU" dirty="0" err="1"/>
              <a:t>учени</a:t>
            </a:r>
            <a:r>
              <a:rPr lang="ru-RU" dirty="0"/>
              <a:t>, назначена от </a:t>
            </a:r>
            <a:r>
              <a:rPr lang="ru-RU" dirty="0" err="1"/>
              <a:t>генералния</a:t>
            </a:r>
            <a:r>
              <a:rPr lang="ru-RU" dirty="0"/>
              <a:t> </a:t>
            </a:r>
            <a:r>
              <a:rPr lang="ru-RU" dirty="0" err="1"/>
              <a:t>секретар</a:t>
            </a:r>
            <a:r>
              <a:rPr lang="ru-RU" dirty="0"/>
              <a:t> (2019), Доклад за </a:t>
            </a:r>
            <a:r>
              <a:rPr lang="ru-RU" dirty="0" err="1"/>
              <a:t>глобалното</a:t>
            </a:r>
            <a:r>
              <a:rPr lang="ru-RU" dirty="0"/>
              <a:t> устойчиво развитие 2019: </a:t>
            </a:r>
            <a:r>
              <a:rPr lang="ru-RU" dirty="0" err="1"/>
              <a:t>Бъдещето</a:t>
            </a:r>
            <a:r>
              <a:rPr lang="ru-RU" dirty="0"/>
              <a:t> е </a:t>
            </a:r>
            <a:r>
              <a:rPr lang="ru-RU" dirty="0" err="1"/>
              <a:t>сега</a:t>
            </a:r>
            <a:r>
              <a:rPr lang="ru-RU" dirty="0"/>
              <a:t> - наука за </a:t>
            </a:r>
            <a:r>
              <a:rPr lang="ru-RU" dirty="0" err="1"/>
              <a:t>постигане</a:t>
            </a:r>
            <a:r>
              <a:rPr lang="ru-RU" dirty="0"/>
              <a:t> на устойчиво развитие, (ООН, Ню Йорк</a:t>
            </a:r>
            <a:r>
              <a:rPr lang="en-GB" dirty="0"/>
              <a:t>). </a:t>
            </a:r>
          </a:p>
          <a:p>
            <a:r>
              <a:rPr lang="en-GB" dirty="0">
                <a:hlinkClick r:id="rId5"/>
              </a:rPr>
              <a:t>https://sustainabledevelopment.un.org/content/documents/24797GSDR_report_2019.pdf</a:t>
            </a:r>
            <a:r>
              <a:rPr lang="en-US" dirty="0"/>
              <a:t> </a:t>
            </a:r>
            <a:endParaRPr lang="en-GB" dirty="0"/>
          </a:p>
        </p:txBody>
      </p:sp>
    </p:spTree>
    <p:extLst>
      <p:ext uri="{BB962C8B-B14F-4D97-AF65-F5344CB8AC3E}">
        <p14:creationId xmlns:p14="http://schemas.microsoft.com/office/powerpoint/2010/main" val="133164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5586636" y="0"/>
            <a:ext cx="6459861" cy="946676"/>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5" name="Slide Number Placeholder 4">
            <a:extLst>
              <a:ext uri="{FF2B5EF4-FFF2-40B4-BE49-F238E27FC236}">
                <a16:creationId xmlns:a16="http://schemas.microsoft.com/office/drawing/2014/main" id="{27EB9B5B-5117-48BD-8214-9B2425A9001D}"/>
              </a:ext>
            </a:extLst>
          </p:cNvPr>
          <p:cNvSpPr>
            <a:spLocks noGrp="1"/>
          </p:cNvSpPr>
          <p:nvPr>
            <p:ph type="sldNum" sz="quarter" idx="12"/>
          </p:nvPr>
        </p:nvSpPr>
        <p:spPr/>
        <p:txBody>
          <a:bodyPr/>
          <a:lstStyle/>
          <a:p>
            <a:fld id="{EC26C995-391B-2840-AEE5-46B20E750235}" type="slidenum">
              <a:rPr lang="de-DE" smtClean="0"/>
              <a:t>12</a:t>
            </a:fld>
            <a:endParaRPr lang="de-DE"/>
          </a:p>
        </p:txBody>
      </p:sp>
      <p:sp>
        <p:nvSpPr>
          <p:cNvPr id="3" name="Rectangle 2"/>
          <p:cNvSpPr/>
          <p:nvPr/>
        </p:nvSpPr>
        <p:spPr>
          <a:xfrm>
            <a:off x="545141" y="2149018"/>
            <a:ext cx="5479748" cy="3785652"/>
          </a:xfrm>
          <a:prstGeom prst="rect">
            <a:avLst/>
          </a:prstGeom>
        </p:spPr>
        <p:txBody>
          <a:bodyPr wrap="square">
            <a:spAutoFit/>
          </a:bodyPr>
          <a:lstStyle/>
          <a:p>
            <a:pPr algn="just">
              <a:spcAft>
                <a:spcPts val="0"/>
              </a:spcAft>
            </a:pPr>
            <a:r>
              <a:rPr lang="en-US" sz="2000" dirty="0">
                <a:latin typeface="Arial" charset="0"/>
                <a:ea typeface="Calibri" charset="0"/>
                <a:cs typeface="Times New Roman" charset="0"/>
              </a:rPr>
              <a:t>“</a:t>
            </a:r>
            <a:r>
              <a:rPr lang="ru-RU" sz="2000" dirty="0">
                <a:latin typeface="Arial" charset="0"/>
                <a:ea typeface="Calibri" charset="0"/>
                <a:cs typeface="Times New Roman" charset="0"/>
              </a:rPr>
              <a:t>Биоикономиката </a:t>
            </a:r>
            <a:r>
              <a:rPr lang="ru-RU" sz="2000" dirty="0" err="1">
                <a:latin typeface="Arial" charset="0"/>
                <a:ea typeface="Calibri" charset="0"/>
                <a:cs typeface="Times New Roman" charset="0"/>
              </a:rPr>
              <a:t>предлага</a:t>
            </a:r>
            <a:r>
              <a:rPr lang="ru-RU" sz="2000" dirty="0">
                <a:latin typeface="Arial" charset="0"/>
                <a:ea typeface="Calibri" charset="0"/>
                <a:cs typeface="Times New Roman" charset="0"/>
              </a:rPr>
              <a:t> големи </a:t>
            </a:r>
            <a:r>
              <a:rPr lang="ru-RU" sz="2000" dirty="0" err="1">
                <a:latin typeface="Arial" charset="0"/>
                <a:ea typeface="Calibri" charset="0"/>
                <a:cs typeface="Times New Roman" charset="0"/>
              </a:rPr>
              <a:t>възможности</a:t>
            </a:r>
            <a:r>
              <a:rPr lang="ru-RU" sz="2000" dirty="0">
                <a:latin typeface="Arial" charset="0"/>
                <a:ea typeface="Calibri" charset="0"/>
                <a:cs typeface="Times New Roman" charset="0"/>
              </a:rPr>
              <a:t> за </a:t>
            </a:r>
            <a:r>
              <a:rPr lang="ru-RU" sz="2000" dirty="0" err="1">
                <a:latin typeface="Arial" charset="0"/>
                <a:ea typeface="Calibri" charset="0"/>
                <a:cs typeface="Times New Roman" charset="0"/>
              </a:rPr>
              <a:t>реализиране</a:t>
            </a:r>
            <a:r>
              <a:rPr lang="ru-RU" sz="2000" dirty="0">
                <a:latin typeface="Arial" charset="0"/>
                <a:ea typeface="Calibri" charset="0"/>
                <a:cs typeface="Times New Roman" charset="0"/>
              </a:rPr>
              <a:t> на </a:t>
            </a:r>
            <a:r>
              <a:rPr lang="ru-RU" sz="2000" dirty="0" err="1">
                <a:latin typeface="Arial" charset="0"/>
                <a:ea typeface="Calibri" charset="0"/>
                <a:cs typeface="Times New Roman" charset="0"/>
              </a:rPr>
              <a:t>конкурентна</a:t>
            </a:r>
            <a:r>
              <a:rPr lang="ru-RU" sz="2000" dirty="0">
                <a:latin typeface="Arial" charset="0"/>
                <a:ea typeface="Calibri" charset="0"/>
                <a:cs typeface="Times New Roman" charset="0"/>
              </a:rPr>
              <a:t>, </a:t>
            </a:r>
            <a:r>
              <a:rPr lang="ru-RU" sz="2000" dirty="0" err="1">
                <a:latin typeface="Arial" charset="0"/>
                <a:ea typeface="Calibri" charset="0"/>
                <a:cs typeface="Times New Roman" charset="0"/>
              </a:rPr>
              <a:t>кръгова</a:t>
            </a:r>
            <a:r>
              <a:rPr lang="ru-RU" sz="2000" dirty="0">
                <a:latin typeface="Arial" charset="0"/>
                <a:ea typeface="Calibri" charset="0"/>
                <a:cs typeface="Times New Roman" charset="0"/>
              </a:rPr>
              <a:t> и устойчива </a:t>
            </a:r>
            <a:r>
              <a:rPr lang="ru-RU" sz="2000" dirty="0" err="1">
                <a:latin typeface="Arial" charset="0"/>
                <a:ea typeface="Calibri" charset="0"/>
                <a:cs typeface="Times New Roman" charset="0"/>
              </a:rPr>
              <a:t>икономика</a:t>
            </a:r>
            <a:r>
              <a:rPr lang="ru-RU" sz="2000" dirty="0">
                <a:latin typeface="Arial" charset="0"/>
                <a:ea typeface="Calibri" charset="0"/>
                <a:cs typeface="Times New Roman" charset="0"/>
              </a:rPr>
              <a:t> </a:t>
            </a:r>
            <a:r>
              <a:rPr lang="ru-RU" sz="2000" dirty="0" err="1">
                <a:latin typeface="Arial" charset="0"/>
                <a:ea typeface="Calibri" charset="0"/>
                <a:cs typeface="Times New Roman" charset="0"/>
              </a:rPr>
              <a:t>със</a:t>
            </a:r>
            <a:r>
              <a:rPr lang="ru-RU" sz="2000" dirty="0">
                <a:latin typeface="Arial" charset="0"/>
                <a:ea typeface="Calibri" charset="0"/>
                <a:cs typeface="Times New Roman" charset="0"/>
              </a:rPr>
              <a:t> </a:t>
            </a:r>
            <a:r>
              <a:rPr lang="ru-RU" sz="2000" dirty="0" err="1">
                <a:latin typeface="Arial" charset="0"/>
                <a:ea typeface="Calibri" charset="0"/>
                <a:cs typeface="Times New Roman" charset="0"/>
              </a:rPr>
              <a:t>стабилна</a:t>
            </a:r>
            <a:r>
              <a:rPr lang="ru-RU" sz="2000" dirty="0">
                <a:latin typeface="Arial" charset="0"/>
                <a:ea typeface="Calibri" charset="0"/>
                <a:cs typeface="Times New Roman" charset="0"/>
              </a:rPr>
              <a:t> </a:t>
            </a:r>
            <a:r>
              <a:rPr lang="ru-RU" sz="2000" dirty="0" err="1">
                <a:latin typeface="Arial" charset="0"/>
                <a:ea typeface="Calibri" charset="0"/>
                <a:cs typeface="Times New Roman" charset="0"/>
              </a:rPr>
              <a:t>индустриална</a:t>
            </a:r>
            <a:r>
              <a:rPr lang="ru-RU" sz="2000" dirty="0">
                <a:latin typeface="Arial" charset="0"/>
                <a:ea typeface="Calibri" charset="0"/>
                <a:cs typeface="Times New Roman" charset="0"/>
              </a:rPr>
              <a:t> база, която е </a:t>
            </a:r>
            <a:r>
              <a:rPr lang="ru-RU" sz="2000" dirty="0" err="1">
                <a:latin typeface="Arial" charset="0"/>
                <a:ea typeface="Calibri" charset="0"/>
                <a:cs typeface="Times New Roman" charset="0"/>
              </a:rPr>
              <a:t>по-малко</a:t>
            </a:r>
            <a:r>
              <a:rPr lang="ru-RU" sz="2000" dirty="0">
                <a:latin typeface="Arial" charset="0"/>
                <a:ea typeface="Calibri" charset="0"/>
                <a:cs typeface="Times New Roman" charset="0"/>
              </a:rPr>
              <a:t> зависима от </a:t>
            </a:r>
            <a:r>
              <a:rPr lang="ru-RU" sz="2000" dirty="0" err="1">
                <a:latin typeface="Arial" charset="0"/>
                <a:ea typeface="Calibri" charset="0"/>
                <a:cs typeface="Times New Roman" charset="0"/>
              </a:rPr>
              <a:t>изкопаемия</a:t>
            </a:r>
            <a:r>
              <a:rPr lang="ru-RU" sz="2000" dirty="0">
                <a:latin typeface="Arial" charset="0"/>
                <a:ea typeface="Calibri" charset="0"/>
                <a:cs typeface="Times New Roman" charset="0"/>
              </a:rPr>
              <a:t> </a:t>
            </a:r>
            <a:r>
              <a:rPr lang="ru-RU" sz="2000" dirty="0" err="1">
                <a:latin typeface="Arial" charset="0"/>
                <a:ea typeface="Calibri" charset="0"/>
                <a:cs typeface="Times New Roman" charset="0"/>
              </a:rPr>
              <a:t>въглерод</a:t>
            </a:r>
            <a:r>
              <a:rPr lang="en-US" sz="2000" dirty="0">
                <a:latin typeface="Arial" charset="0"/>
                <a:ea typeface="Calibri" charset="0"/>
                <a:cs typeface="Times New Roman" charset="0"/>
              </a:rPr>
              <a:t>. </a:t>
            </a:r>
            <a:r>
              <a:rPr lang="ru-RU" sz="2000" dirty="0">
                <a:latin typeface="Arial" charset="0"/>
                <a:ea typeface="Calibri" charset="0"/>
                <a:cs typeface="Times New Roman" charset="0"/>
              </a:rPr>
              <a:t>Устойчивата </a:t>
            </a:r>
            <a:r>
              <a:rPr lang="ru-RU" sz="2000" dirty="0" err="1">
                <a:latin typeface="Arial" charset="0"/>
                <a:ea typeface="Calibri" charset="0"/>
                <a:cs typeface="Times New Roman" charset="0"/>
              </a:rPr>
              <a:t>биоикономика</a:t>
            </a:r>
            <a:r>
              <a:rPr lang="ru-RU" sz="2000" dirty="0">
                <a:latin typeface="Arial" charset="0"/>
                <a:ea typeface="Calibri" charset="0"/>
                <a:cs typeface="Times New Roman" charset="0"/>
              </a:rPr>
              <a:t> също </a:t>
            </a:r>
            <a:r>
              <a:rPr lang="ru-RU" sz="2000" dirty="0" err="1">
                <a:latin typeface="Arial" charset="0"/>
                <a:ea typeface="Calibri" charset="0"/>
                <a:cs typeface="Times New Roman" charset="0"/>
              </a:rPr>
              <a:t>допринася</a:t>
            </a:r>
            <a:r>
              <a:rPr lang="ru-RU" sz="2000" dirty="0">
                <a:latin typeface="Arial" charset="0"/>
                <a:ea typeface="Calibri" charset="0"/>
                <a:cs typeface="Times New Roman" charset="0"/>
              </a:rPr>
              <a:t> за </a:t>
            </a:r>
            <a:r>
              <a:rPr lang="ru-RU" sz="2000" dirty="0" err="1">
                <a:latin typeface="Arial" charset="0"/>
                <a:ea typeface="Calibri" charset="0"/>
                <a:cs typeface="Times New Roman" charset="0"/>
              </a:rPr>
              <a:t>смекчаване</a:t>
            </a:r>
            <a:r>
              <a:rPr lang="ru-RU" sz="2000" dirty="0">
                <a:latin typeface="Arial" charset="0"/>
                <a:ea typeface="Calibri" charset="0"/>
                <a:cs typeface="Times New Roman" charset="0"/>
              </a:rPr>
              <a:t> на изменението на климата, тъй като </a:t>
            </a:r>
            <a:r>
              <a:rPr lang="ru-RU" sz="2000" dirty="0" err="1">
                <a:latin typeface="Arial" charset="0"/>
                <a:ea typeface="Calibri" charset="0"/>
                <a:cs typeface="Times New Roman" charset="0"/>
              </a:rPr>
              <a:t>океаните</a:t>
            </a:r>
            <a:r>
              <a:rPr lang="ru-RU" sz="2000" dirty="0">
                <a:latin typeface="Arial" charset="0"/>
                <a:ea typeface="Calibri" charset="0"/>
                <a:cs typeface="Times New Roman" charset="0"/>
              </a:rPr>
              <a:t>, горите и </a:t>
            </a:r>
            <a:r>
              <a:rPr lang="ru-RU" sz="2000" dirty="0" err="1">
                <a:latin typeface="Arial" charset="0"/>
                <a:ea typeface="Calibri" charset="0"/>
                <a:cs typeface="Times New Roman" charset="0"/>
              </a:rPr>
              <a:t>почвите</a:t>
            </a:r>
            <a:r>
              <a:rPr lang="ru-RU" sz="2000" dirty="0">
                <a:latin typeface="Arial" charset="0"/>
                <a:ea typeface="Calibri" charset="0"/>
                <a:cs typeface="Times New Roman" charset="0"/>
              </a:rPr>
              <a:t> са </a:t>
            </a:r>
            <a:r>
              <a:rPr lang="ru-RU" sz="2000" dirty="0" err="1">
                <a:latin typeface="Arial" charset="0"/>
                <a:ea typeface="Calibri" charset="0"/>
                <a:cs typeface="Times New Roman" charset="0"/>
              </a:rPr>
              <a:t>основните</a:t>
            </a:r>
            <a:r>
              <a:rPr lang="ru-RU" sz="2000" dirty="0">
                <a:latin typeface="Arial" charset="0"/>
                <a:ea typeface="Calibri" charset="0"/>
                <a:cs typeface="Times New Roman" charset="0"/>
              </a:rPr>
              <a:t> </a:t>
            </a:r>
            <a:r>
              <a:rPr lang="ru-RU" sz="2000" dirty="0" err="1">
                <a:latin typeface="Arial" charset="0"/>
                <a:ea typeface="Calibri" charset="0"/>
                <a:cs typeface="Times New Roman" charset="0"/>
              </a:rPr>
              <a:t>абсорбатори</a:t>
            </a:r>
            <a:r>
              <a:rPr lang="ru-RU" sz="2000" dirty="0">
                <a:latin typeface="Arial" charset="0"/>
                <a:ea typeface="Calibri" charset="0"/>
                <a:cs typeface="Times New Roman" charset="0"/>
              </a:rPr>
              <a:t> на </a:t>
            </a:r>
            <a:r>
              <a:rPr lang="ru-RU" sz="2000" dirty="0" err="1">
                <a:latin typeface="Arial" charset="0"/>
                <a:ea typeface="Calibri" charset="0"/>
                <a:cs typeface="Times New Roman" charset="0"/>
              </a:rPr>
              <a:t>въглерод</a:t>
            </a:r>
            <a:r>
              <a:rPr lang="ru-RU" sz="2000" dirty="0">
                <a:latin typeface="Arial" charset="0"/>
                <a:ea typeface="Calibri" charset="0"/>
                <a:cs typeface="Times New Roman" charset="0"/>
              </a:rPr>
              <a:t> и </a:t>
            </a:r>
            <a:r>
              <a:rPr lang="ru-RU" sz="2000" dirty="0" err="1">
                <a:latin typeface="Arial" charset="0"/>
                <a:ea typeface="Calibri" charset="0"/>
                <a:cs typeface="Times New Roman" charset="0"/>
              </a:rPr>
              <a:t>насърчават</a:t>
            </a:r>
            <a:r>
              <a:rPr lang="ru-RU" sz="2000" dirty="0">
                <a:latin typeface="Arial" charset="0"/>
                <a:ea typeface="Calibri" charset="0"/>
                <a:cs typeface="Times New Roman" charset="0"/>
              </a:rPr>
              <a:t> отрицателните </a:t>
            </a:r>
            <a:r>
              <a:rPr lang="ru-RU" sz="2000" dirty="0" err="1">
                <a:latin typeface="Arial" charset="0"/>
                <a:ea typeface="Calibri" charset="0"/>
                <a:cs typeface="Times New Roman" charset="0"/>
              </a:rPr>
              <a:t>емисии</a:t>
            </a:r>
            <a:r>
              <a:rPr lang="ru-RU" sz="2000" dirty="0">
                <a:latin typeface="Arial" charset="0"/>
                <a:ea typeface="Calibri" charset="0"/>
                <a:cs typeface="Times New Roman" charset="0"/>
              </a:rPr>
              <a:t> на CO2</a:t>
            </a:r>
            <a:r>
              <a:rPr lang="en-US" sz="2000" dirty="0">
                <a:latin typeface="Arial" charset="0"/>
                <a:ea typeface="Calibri" charset="0"/>
                <a:cs typeface="Times New Roman" charset="0"/>
              </a:rPr>
              <a:t>.” </a:t>
            </a:r>
          </a:p>
          <a:p>
            <a:pPr>
              <a:spcAft>
                <a:spcPts val="0"/>
              </a:spcAft>
            </a:pPr>
            <a:r>
              <a:rPr lang="nb-NO" sz="2000" dirty="0">
                <a:latin typeface="Arial" charset="0"/>
                <a:ea typeface="Calibri" charset="0"/>
                <a:cs typeface="Times New Roman" charset="0"/>
              </a:rPr>
              <a:t>Bell </a:t>
            </a:r>
            <a:r>
              <a:rPr lang="nb-NO" sz="2000" i="1" dirty="0">
                <a:latin typeface="Arial" charset="0"/>
                <a:ea typeface="Calibri" charset="0"/>
                <a:cs typeface="Times New Roman" charset="0"/>
              </a:rPr>
              <a:t>et al. </a:t>
            </a:r>
            <a:r>
              <a:rPr lang="nb-NO" sz="2000" dirty="0">
                <a:latin typeface="Arial" charset="0"/>
                <a:ea typeface="Calibri" charset="0"/>
                <a:cs typeface="Times New Roman" charset="0"/>
              </a:rPr>
              <a:t>(2018, p. 25)</a:t>
            </a:r>
          </a:p>
        </p:txBody>
      </p:sp>
      <p:sp>
        <p:nvSpPr>
          <p:cNvPr id="7" name="Rectangle 6"/>
          <p:cNvSpPr/>
          <p:nvPr/>
        </p:nvSpPr>
        <p:spPr>
          <a:xfrm>
            <a:off x="669417" y="6179643"/>
            <a:ext cx="11804613" cy="584775"/>
          </a:xfrm>
          <a:prstGeom prst="rect">
            <a:avLst/>
          </a:prstGeom>
        </p:spPr>
        <p:txBody>
          <a:bodyPr wrap="square">
            <a:spAutoFit/>
          </a:bodyPr>
          <a:lstStyle/>
          <a:p>
            <a:r>
              <a:rPr lang="en-US" sz="1600" dirty="0"/>
              <a:t>Bell, J., Paula, L., Dodd, T., </a:t>
            </a:r>
            <a:r>
              <a:rPr lang="en-US" sz="1600" dirty="0" err="1"/>
              <a:t>Németh</a:t>
            </a:r>
            <a:r>
              <a:rPr lang="en-US" sz="1600" dirty="0"/>
              <a:t>, S., </a:t>
            </a:r>
            <a:r>
              <a:rPr lang="en-US" sz="1600" dirty="0" err="1"/>
              <a:t>Nanou</a:t>
            </a:r>
            <a:r>
              <a:rPr lang="en-US" sz="1600" dirty="0"/>
              <a:t>, C, Mega, V. &amp; Campos, P. (2018) </a:t>
            </a:r>
            <a:r>
              <a:rPr lang="bg-BG" sz="1600" dirty="0"/>
              <a:t>А</a:t>
            </a:r>
            <a:r>
              <a:rPr lang="ru-RU" sz="1600" dirty="0" err="1"/>
              <a:t>мбицията</a:t>
            </a:r>
            <a:r>
              <a:rPr lang="ru-RU" sz="1600" dirty="0"/>
              <a:t> на ЕС да </a:t>
            </a:r>
            <a:r>
              <a:rPr lang="ru-RU" sz="1600" dirty="0" err="1"/>
              <a:t>изгради</a:t>
            </a:r>
            <a:r>
              <a:rPr lang="ru-RU" sz="1600" dirty="0"/>
              <a:t> </a:t>
            </a:r>
            <a:r>
              <a:rPr lang="ru-RU" sz="1600" dirty="0" err="1"/>
              <a:t>водещата</a:t>
            </a:r>
            <a:r>
              <a:rPr lang="ru-RU" sz="1600" dirty="0"/>
              <a:t> </a:t>
            </a:r>
            <a:r>
              <a:rPr lang="ru-RU" sz="1600" dirty="0" err="1"/>
              <a:t>световна</a:t>
            </a:r>
            <a:r>
              <a:rPr lang="ru-RU" sz="1600" dirty="0"/>
              <a:t> </a:t>
            </a:r>
            <a:r>
              <a:rPr lang="ru-RU" sz="1600" dirty="0" err="1"/>
              <a:t>биоикономика</a:t>
            </a:r>
            <a:r>
              <a:rPr lang="ru-RU" sz="1600" dirty="0"/>
              <a:t>: </a:t>
            </a:r>
            <a:r>
              <a:rPr lang="ru-RU" sz="1600" dirty="0" err="1"/>
              <a:t>Несигурните</a:t>
            </a:r>
            <a:r>
              <a:rPr lang="ru-RU" sz="1600" dirty="0"/>
              <a:t> времена </a:t>
            </a:r>
            <a:r>
              <a:rPr lang="ru-RU" sz="1600" dirty="0" err="1"/>
              <a:t>изискват</a:t>
            </a:r>
            <a:r>
              <a:rPr lang="ru-RU" sz="1600" dirty="0"/>
              <a:t> </a:t>
            </a:r>
            <a:r>
              <a:rPr lang="ru-RU" sz="1600" dirty="0" err="1"/>
              <a:t>иновативни</a:t>
            </a:r>
            <a:r>
              <a:rPr lang="ru-RU" sz="1600" dirty="0"/>
              <a:t> и </a:t>
            </a:r>
            <a:r>
              <a:rPr lang="ru-RU" sz="1600" dirty="0" err="1"/>
              <a:t>устойчиви</a:t>
            </a:r>
            <a:r>
              <a:rPr lang="ru-RU" sz="1600" dirty="0"/>
              <a:t> решения. Нова биотехнология</a:t>
            </a:r>
            <a:r>
              <a:rPr lang="en-US" sz="1600" dirty="0"/>
              <a:t> 40: 25–30.</a:t>
            </a:r>
            <a:r>
              <a:rPr lang="en-GB" sz="1600" dirty="0"/>
              <a:t> </a:t>
            </a:r>
            <a:endParaRPr lang="en-US" sz="1600" dirty="0"/>
          </a:p>
        </p:txBody>
      </p:sp>
      <p:sp>
        <p:nvSpPr>
          <p:cNvPr id="9" name="Rectangle 8"/>
          <p:cNvSpPr/>
          <p:nvPr/>
        </p:nvSpPr>
        <p:spPr>
          <a:xfrm>
            <a:off x="500402" y="1092386"/>
            <a:ext cx="11388756" cy="584775"/>
          </a:xfrm>
          <a:prstGeom prst="rect">
            <a:avLst/>
          </a:prstGeom>
        </p:spPr>
        <p:txBody>
          <a:bodyPr wrap="square">
            <a:spAutoFit/>
          </a:bodyPr>
          <a:lstStyle/>
          <a:p>
            <a:r>
              <a:rPr lang="bg-BG" sz="3200" b="1" spc="100" dirty="0">
                <a:solidFill>
                  <a:srgbClr val="C00000"/>
                </a:solidFill>
                <a:latin typeface="Roboto" panose="02000000000000000000" pitchFamily="2" charset="0"/>
                <a:ea typeface="Roboto" panose="02000000000000000000" pitchFamily="2" charset="0"/>
                <a:cs typeface="Arial" panose="020B0604020202020204" pitchFamily="34" charset="0"/>
              </a:rPr>
              <a:t>Биоикономиката и смекчаване на климатичните промени</a:t>
            </a:r>
            <a:endParaRPr lang="en-GB" sz="3200" b="1" spc="100" dirty="0">
              <a:solidFill>
                <a:srgbClr val="C00000"/>
              </a:solidFill>
              <a:latin typeface="Roboto" panose="02000000000000000000" pitchFamily="2" charset="0"/>
              <a:ea typeface="Roboto" panose="02000000000000000000" pitchFamily="2" charset="0"/>
              <a:cs typeface="Arial" panose="020B0604020202020204" pitchFamily="34" charset="0"/>
            </a:endParaRPr>
          </a:p>
        </p:txBody>
      </p:sp>
      <p:sp>
        <p:nvSpPr>
          <p:cNvPr id="23" name="Textfeld 1">
            <a:extLst>
              <a:ext uri="{FF2B5EF4-FFF2-40B4-BE49-F238E27FC236}">
                <a16:creationId xmlns:a16="http://schemas.microsoft.com/office/drawing/2014/main" id="{916C075C-E486-8B40-A758-F39602688645}"/>
              </a:ext>
            </a:extLst>
          </p:cNvPr>
          <p:cNvSpPr txBox="1"/>
          <p:nvPr/>
        </p:nvSpPr>
        <p:spPr>
          <a:xfrm>
            <a:off x="6289692" y="-96049"/>
            <a:ext cx="8852475" cy="1138773"/>
          </a:xfrm>
          <a:prstGeom prst="rect">
            <a:avLst/>
          </a:prstGeom>
          <a:noFill/>
        </p:spPr>
        <p:txBody>
          <a:bodyPr wrap="square" rtlCol="0">
            <a:spAutoFit/>
          </a:bodyPr>
          <a:lstStyle/>
          <a:p>
            <a:r>
              <a:rPr lang="bg-BG"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Биоикономиката и </a:t>
            </a:r>
          </a:p>
          <a:p>
            <a:r>
              <a:rPr lang="bg-BG"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климатичните промени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724" y="2326008"/>
            <a:ext cx="5204419" cy="2927486"/>
          </a:xfrm>
          <a:prstGeom prst="rect">
            <a:avLst/>
          </a:prstGeom>
        </p:spPr>
      </p:pic>
      <p:sp>
        <p:nvSpPr>
          <p:cNvPr id="2" name="TextBox 1"/>
          <p:cNvSpPr txBox="1"/>
          <p:nvPr/>
        </p:nvSpPr>
        <p:spPr>
          <a:xfrm>
            <a:off x="9982200" y="5193819"/>
            <a:ext cx="2366380" cy="369332"/>
          </a:xfrm>
          <a:prstGeom prst="rect">
            <a:avLst/>
          </a:prstGeom>
          <a:noFill/>
        </p:spPr>
        <p:txBody>
          <a:bodyPr wrap="square" rtlCol="0">
            <a:spAutoFit/>
          </a:bodyPr>
          <a:lstStyle/>
          <a:p>
            <a:r>
              <a:rPr lang="en-US"/>
              <a:t>Scottish Highlands</a:t>
            </a:r>
          </a:p>
        </p:txBody>
      </p:sp>
    </p:spTree>
    <p:extLst>
      <p:ext uri="{BB962C8B-B14F-4D97-AF65-F5344CB8AC3E}">
        <p14:creationId xmlns:p14="http://schemas.microsoft.com/office/powerpoint/2010/main" val="192654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20579" y="2651807"/>
            <a:ext cx="6214975" cy="4093428"/>
          </a:xfrm>
          <a:prstGeom prst="rect">
            <a:avLst/>
          </a:prstGeom>
        </p:spPr>
        <p:txBody>
          <a:bodyPr wrap="square">
            <a:spAutoFit/>
          </a:bodyPr>
          <a:lstStyle/>
          <a:p>
            <a:r>
              <a:rPr lang="ru-RU" sz="2000" dirty="0">
                <a:latin typeface="Arial" charset="0"/>
                <a:ea typeface="Arial" charset="0"/>
                <a:cs typeface="Arial" charset="0"/>
              </a:rPr>
              <a:t>С </a:t>
            </a:r>
            <a:r>
              <a:rPr lang="ru-RU" sz="2000" dirty="0" err="1">
                <a:latin typeface="Arial" charset="0"/>
                <a:ea typeface="Arial" charset="0"/>
                <a:cs typeface="Arial" charset="0"/>
              </a:rPr>
              <a:t>новата</a:t>
            </a:r>
            <a:r>
              <a:rPr lang="ru-RU" sz="2000" dirty="0">
                <a:latin typeface="Arial" charset="0"/>
                <a:ea typeface="Arial" charset="0"/>
                <a:cs typeface="Arial" charset="0"/>
              </a:rPr>
              <a:t> </a:t>
            </a:r>
            <a:r>
              <a:rPr lang="ru-RU" sz="2000" dirty="0" err="1">
                <a:latin typeface="Arial" charset="0"/>
                <a:ea typeface="Arial" charset="0"/>
                <a:cs typeface="Arial" charset="0"/>
              </a:rPr>
              <a:t>биоикономическа</a:t>
            </a:r>
            <a:r>
              <a:rPr lang="ru-RU" sz="2000" dirty="0">
                <a:latin typeface="Arial" charset="0"/>
                <a:ea typeface="Arial" charset="0"/>
                <a:cs typeface="Arial" charset="0"/>
              </a:rPr>
              <a:t> стратегия, </a:t>
            </a:r>
            <a:r>
              <a:rPr lang="ru-RU" sz="2000" dirty="0" err="1">
                <a:latin typeface="Arial" charset="0"/>
                <a:ea typeface="Arial" charset="0"/>
                <a:cs typeface="Arial" charset="0"/>
              </a:rPr>
              <a:t>Европейската</a:t>
            </a:r>
            <a:r>
              <a:rPr lang="ru-RU" sz="2000" dirty="0">
                <a:latin typeface="Arial" charset="0"/>
                <a:ea typeface="Arial" charset="0"/>
                <a:cs typeface="Arial" charset="0"/>
              </a:rPr>
              <a:t> </a:t>
            </a:r>
            <a:r>
              <a:rPr lang="ru-RU" sz="2000" dirty="0" err="1">
                <a:latin typeface="Arial" charset="0"/>
                <a:ea typeface="Arial" charset="0"/>
                <a:cs typeface="Arial" charset="0"/>
              </a:rPr>
              <a:t>комисия</a:t>
            </a:r>
            <a:r>
              <a:rPr lang="ru-RU" sz="2000" dirty="0">
                <a:latin typeface="Arial" charset="0"/>
                <a:ea typeface="Arial" charset="0"/>
                <a:cs typeface="Arial" charset="0"/>
              </a:rPr>
              <a:t> </a:t>
            </a:r>
            <a:r>
              <a:rPr lang="ru-RU" sz="2000" dirty="0" err="1">
                <a:latin typeface="Arial" charset="0"/>
                <a:ea typeface="Arial" charset="0"/>
                <a:cs typeface="Arial" charset="0"/>
              </a:rPr>
              <a:t>подкрепя</a:t>
            </a:r>
            <a:r>
              <a:rPr lang="ru-RU" sz="2000" dirty="0">
                <a:latin typeface="Arial" charset="0"/>
                <a:ea typeface="Arial" charset="0"/>
                <a:cs typeface="Arial" charset="0"/>
              </a:rPr>
              <a:t> </a:t>
            </a:r>
            <a:r>
              <a:rPr lang="ru-RU" sz="2000" dirty="0" err="1">
                <a:latin typeface="Arial" charset="0"/>
                <a:ea typeface="Arial" charset="0"/>
                <a:cs typeface="Arial" charset="0"/>
              </a:rPr>
              <a:t>инициативи</a:t>
            </a:r>
            <a:r>
              <a:rPr lang="ru-RU" sz="2000" dirty="0">
                <a:latin typeface="Arial" charset="0"/>
                <a:ea typeface="Arial" charset="0"/>
                <a:cs typeface="Arial" charset="0"/>
              </a:rPr>
              <a:t> на </a:t>
            </a:r>
            <a:r>
              <a:rPr lang="ru-RU" sz="2000" dirty="0" err="1">
                <a:latin typeface="Arial" charset="0"/>
                <a:ea typeface="Arial" charset="0"/>
                <a:cs typeface="Arial" charset="0"/>
              </a:rPr>
              <a:t>национално</a:t>
            </a:r>
            <a:r>
              <a:rPr lang="ru-RU" sz="2000" dirty="0">
                <a:latin typeface="Arial" charset="0"/>
                <a:ea typeface="Arial" charset="0"/>
                <a:cs typeface="Arial" charset="0"/>
              </a:rPr>
              <a:t> и регионално ниво за разработване на </a:t>
            </a:r>
            <a:r>
              <a:rPr lang="ru-RU" sz="2000" dirty="0" err="1">
                <a:latin typeface="Arial" charset="0"/>
                <a:ea typeface="Arial" charset="0"/>
                <a:cs typeface="Arial" charset="0"/>
              </a:rPr>
              <a:t>ефективна</a:t>
            </a:r>
            <a:r>
              <a:rPr lang="ru-RU" sz="2000" dirty="0">
                <a:latin typeface="Arial" charset="0"/>
                <a:ea typeface="Arial" charset="0"/>
                <a:cs typeface="Arial" charset="0"/>
              </a:rPr>
              <a:t> и устойчива </a:t>
            </a:r>
            <a:r>
              <a:rPr lang="ru-RU" sz="2000" dirty="0" err="1">
                <a:latin typeface="Arial" charset="0"/>
                <a:ea typeface="Arial" charset="0"/>
                <a:cs typeface="Arial" charset="0"/>
              </a:rPr>
              <a:t>биоикономика</a:t>
            </a:r>
            <a:r>
              <a:rPr lang="ru-RU" sz="2000" dirty="0">
                <a:latin typeface="Arial" charset="0"/>
                <a:ea typeface="Arial" charset="0"/>
                <a:cs typeface="Arial" charset="0"/>
              </a:rPr>
              <a:t>, и това включва </a:t>
            </a:r>
            <a:r>
              <a:rPr lang="en-US" sz="2000" dirty="0">
                <a:latin typeface="Arial" charset="0"/>
                <a:ea typeface="Arial" charset="0"/>
                <a:cs typeface="Arial" charset="0"/>
              </a:rPr>
              <a:t>:</a:t>
            </a:r>
          </a:p>
          <a:p>
            <a:pPr lvl="0"/>
            <a:endParaRPr lang="en-GB" sz="1000" dirty="0">
              <a:latin typeface="Arial" charset="0"/>
              <a:ea typeface="Arial" charset="0"/>
              <a:cs typeface="Arial" charset="0"/>
            </a:endParaRPr>
          </a:p>
          <a:p>
            <a:pPr marL="742950" lvl="1" indent="-285750">
              <a:buFont typeface="Arial" charset="0"/>
              <a:buChar char="•"/>
            </a:pPr>
            <a:r>
              <a:rPr lang="ru-RU" sz="2000" dirty="0" err="1">
                <a:latin typeface="Arial" charset="0"/>
                <a:ea typeface="Arial" charset="0"/>
                <a:cs typeface="Arial" charset="0"/>
              </a:rPr>
              <a:t>прилагане</a:t>
            </a:r>
            <a:r>
              <a:rPr lang="ru-RU" sz="2000" dirty="0">
                <a:latin typeface="Arial" charset="0"/>
                <a:ea typeface="Arial" charset="0"/>
                <a:cs typeface="Arial" charset="0"/>
              </a:rPr>
              <a:t> на система за наблюдение в </a:t>
            </a:r>
            <a:r>
              <a:rPr lang="ru-RU" sz="2000" dirty="0" err="1">
                <a:latin typeface="Arial" charset="0"/>
                <a:ea typeface="Arial" charset="0"/>
                <a:cs typeface="Arial" charset="0"/>
              </a:rPr>
              <a:t>целия</a:t>
            </a:r>
            <a:r>
              <a:rPr lang="ru-RU" sz="2000" dirty="0">
                <a:latin typeface="Arial" charset="0"/>
                <a:ea typeface="Arial" charset="0"/>
                <a:cs typeface="Arial" charset="0"/>
              </a:rPr>
              <a:t> ЕС за </a:t>
            </a:r>
            <a:r>
              <a:rPr lang="ru-RU" sz="2000" dirty="0" err="1">
                <a:latin typeface="Arial" charset="0"/>
                <a:ea typeface="Arial" charset="0"/>
                <a:cs typeface="Arial" charset="0"/>
              </a:rPr>
              <a:t>проследяване</a:t>
            </a:r>
            <a:r>
              <a:rPr lang="ru-RU" sz="2000" dirty="0">
                <a:latin typeface="Arial" charset="0"/>
                <a:ea typeface="Arial" charset="0"/>
                <a:cs typeface="Arial" charset="0"/>
              </a:rPr>
              <a:t> на </a:t>
            </a:r>
            <a:r>
              <a:rPr lang="ru-RU" sz="2000" dirty="0" err="1">
                <a:latin typeface="Arial" charset="0"/>
                <a:ea typeface="Arial" charset="0"/>
                <a:cs typeface="Arial" charset="0"/>
              </a:rPr>
              <a:t>напредъка</a:t>
            </a:r>
            <a:r>
              <a:rPr lang="ru-RU" sz="2000" dirty="0">
                <a:latin typeface="Arial" charset="0"/>
                <a:ea typeface="Arial" charset="0"/>
                <a:cs typeface="Arial" charset="0"/>
              </a:rPr>
              <a:t> към устойчива и </a:t>
            </a:r>
            <a:r>
              <a:rPr lang="ru-RU" sz="2000" dirty="0" err="1">
                <a:latin typeface="Arial" charset="0"/>
                <a:ea typeface="Arial" charset="0"/>
                <a:cs typeface="Arial" charset="0"/>
              </a:rPr>
              <a:t>кръгообразна</a:t>
            </a:r>
            <a:r>
              <a:rPr lang="ru-RU" sz="2000" dirty="0">
                <a:latin typeface="Arial" charset="0"/>
                <a:ea typeface="Arial" charset="0"/>
                <a:cs typeface="Arial" charset="0"/>
              </a:rPr>
              <a:t> </a:t>
            </a:r>
            <a:r>
              <a:rPr lang="ru-RU" sz="2000" dirty="0" err="1">
                <a:latin typeface="Arial" charset="0"/>
                <a:ea typeface="Arial" charset="0"/>
                <a:cs typeface="Arial" charset="0"/>
              </a:rPr>
              <a:t>биоикономика</a:t>
            </a:r>
            <a:r>
              <a:rPr lang="en-GB" sz="2000" dirty="0">
                <a:latin typeface="Arial" charset="0"/>
                <a:ea typeface="Arial" charset="0"/>
                <a:cs typeface="Arial" charset="0"/>
              </a:rPr>
              <a:t>.</a:t>
            </a:r>
          </a:p>
          <a:p>
            <a:pPr lvl="1"/>
            <a:endParaRPr lang="en-GB" sz="1000" dirty="0">
              <a:latin typeface="Arial" charset="0"/>
              <a:ea typeface="Arial" charset="0"/>
              <a:cs typeface="Arial" charset="0"/>
            </a:endParaRPr>
          </a:p>
          <a:p>
            <a:pPr marL="742950" lvl="1" indent="-285750">
              <a:buFont typeface="Arial" charset="0"/>
              <a:buChar char="•"/>
            </a:pPr>
            <a:r>
              <a:rPr lang="ru-RU" sz="2000" dirty="0" err="1">
                <a:latin typeface="Arial" charset="0"/>
                <a:ea typeface="Arial" charset="0"/>
                <a:cs typeface="Arial" charset="0"/>
              </a:rPr>
              <a:t>предоставяне</a:t>
            </a:r>
            <a:r>
              <a:rPr lang="ru-RU" sz="2000" dirty="0">
                <a:latin typeface="Arial" charset="0"/>
                <a:ea typeface="Arial" charset="0"/>
                <a:cs typeface="Arial" charset="0"/>
              </a:rPr>
              <a:t> на </a:t>
            </a:r>
            <a:r>
              <a:rPr lang="ru-RU" sz="2000" dirty="0" err="1">
                <a:latin typeface="Arial" charset="0"/>
                <a:ea typeface="Arial" charset="0"/>
                <a:cs typeface="Arial" charset="0"/>
              </a:rPr>
              <a:t>насоки</a:t>
            </a:r>
            <a:r>
              <a:rPr lang="ru-RU" sz="2000" dirty="0">
                <a:latin typeface="Arial" charset="0"/>
                <a:ea typeface="Arial" charset="0"/>
                <a:cs typeface="Arial" charset="0"/>
              </a:rPr>
              <a:t> за това как най-добре да </a:t>
            </a:r>
            <a:r>
              <a:rPr lang="ru-RU" sz="2000" dirty="0" err="1">
                <a:latin typeface="Arial" charset="0"/>
                <a:ea typeface="Arial" charset="0"/>
                <a:cs typeface="Arial" charset="0"/>
              </a:rPr>
              <a:t>работи</a:t>
            </a:r>
            <a:r>
              <a:rPr lang="ru-RU" sz="2000" dirty="0">
                <a:latin typeface="Arial" charset="0"/>
                <a:ea typeface="Arial" charset="0"/>
                <a:cs typeface="Arial" charset="0"/>
              </a:rPr>
              <a:t> биоикономиката в </a:t>
            </a:r>
            <a:r>
              <a:rPr lang="ru-RU" sz="2000" dirty="0" err="1">
                <a:latin typeface="Arial" charset="0"/>
                <a:ea typeface="Arial" charset="0"/>
                <a:cs typeface="Arial" charset="0"/>
              </a:rPr>
              <a:t>безопасни</a:t>
            </a:r>
            <a:r>
              <a:rPr lang="ru-RU" sz="2000" dirty="0">
                <a:latin typeface="Arial" charset="0"/>
                <a:ea typeface="Arial" charset="0"/>
                <a:cs typeface="Arial" charset="0"/>
              </a:rPr>
              <a:t> екологични </a:t>
            </a:r>
            <a:r>
              <a:rPr lang="ru-RU" sz="2000" dirty="0" err="1">
                <a:latin typeface="Arial" charset="0"/>
                <a:ea typeface="Arial" charset="0"/>
                <a:cs typeface="Arial" charset="0"/>
              </a:rPr>
              <a:t>граници</a:t>
            </a:r>
            <a:r>
              <a:rPr lang="en-GB" sz="2000" dirty="0">
                <a:latin typeface="Arial" charset="0"/>
                <a:ea typeface="Arial" charset="0"/>
                <a:cs typeface="Arial" charset="0"/>
              </a:rPr>
              <a:t>. </a:t>
            </a:r>
          </a:p>
        </p:txBody>
      </p:sp>
      <p:sp>
        <p:nvSpPr>
          <p:cNvPr id="9" name="Rectangle 8"/>
          <p:cNvSpPr/>
          <p:nvPr/>
        </p:nvSpPr>
        <p:spPr>
          <a:xfrm>
            <a:off x="0" y="937616"/>
            <a:ext cx="12192000" cy="1815882"/>
          </a:xfrm>
          <a:prstGeom prst="rect">
            <a:avLst/>
          </a:prstGeom>
        </p:spPr>
        <p:txBody>
          <a:bodyPr wrap="square">
            <a:spAutoFit/>
          </a:bodyPr>
          <a:lstStyle/>
          <a:p>
            <a:pPr algn="ctr"/>
            <a:r>
              <a:rPr lang="bg-BG" sz="2800" b="1" spc="100" dirty="0">
                <a:solidFill>
                  <a:srgbClr val="C00000"/>
                </a:solidFill>
                <a:latin typeface="Roboto" panose="02000000000000000000" pitchFamily="2" charset="0"/>
                <a:ea typeface="Roboto" panose="02000000000000000000" pitchFamily="2" charset="0"/>
                <a:cs typeface="Arial" panose="020B0604020202020204" pitchFamily="34" charset="0"/>
              </a:rPr>
              <a:t>Освен че тя подпомага стабилното развитие и смекчаването на климатичните промени,</a:t>
            </a:r>
            <a:r>
              <a:rPr lang="en-GB" sz="2800" b="1" spc="100" dirty="0">
                <a:solidFill>
                  <a:srgbClr val="C00000"/>
                </a:solidFill>
                <a:latin typeface="Roboto" panose="02000000000000000000" pitchFamily="2" charset="0"/>
                <a:ea typeface="Roboto" panose="02000000000000000000" pitchFamily="2" charset="0"/>
                <a:cs typeface="Arial" panose="020B0604020202020204" pitchFamily="34" charset="0"/>
              </a:rPr>
              <a:t> </a:t>
            </a:r>
            <a:r>
              <a:rPr lang="bg-BG" sz="2800" b="1" spc="100" dirty="0">
                <a:solidFill>
                  <a:srgbClr val="C00000"/>
                </a:solidFill>
                <a:latin typeface="Roboto" panose="02000000000000000000" pitchFamily="2" charset="0"/>
                <a:ea typeface="Roboto" panose="02000000000000000000" pitchFamily="2" charset="0"/>
                <a:cs typeface="Arial" panose="020B0604020202020204" pitchFamily="34" charset="0"/>
              </a:rPr>
              <a:t>от решаващо значение е и това, че биоикономиката функционира в безопасни екологични граници</a:t>
            </a:r>
            <a:r>
              <a:rPr lang="en-GB" sz="2800" b="1" spc="100" dirty="0">
                <a:solidFill>
                  <a:srgbClr val="C00000"/>
                </a:solidFill>
                <a:latin typeface="Roboto" panose="02000000000000000000" pitchFamily="2" charset="0"/>
                <a:ea typeface="Roboto" panose="02000000000000000000" pitchFamily="2" charset="0"/>
                <a:cs typeface="Arial" panose="020B0604020202020204" pitchFamily="34" charset="0"/>
              </a:rPr>
              <a:t>.</a:t>
            </a:r>
          </a:p>
        </p:txBody>
      </p:sp>
      <p:sp>
        <p:nvSpPr>
          <p:cNvPr id="23" name="Textfeld 1">
            <a:extLst>
              <a:ext uri="{FF2B5EF4-FFF2-40B4-BE49-F238E27FC236}">
                <a16:creationId xmlns:a16="http://schemas.microsoft.com/office/drawing/2014/main" id="{916C075C-E486-8B40-A758-F39602688645}"/>
              </a:ext>
            </a:extLst>
          </p:cNvPr>
          <p:cNvSpPr txBox="1"/>
          <p:nvPr/>
        </p:nvSpPr>
        <p:spPr>
          <a:xfrm>
            <a:off x="6335555" y="111488"/>
            <a:ext cx="5735452" cy="615553"/>
          </a:xfrm>
          <a:prstGeom prst="rect">
            <a:avLst/>
          </a:prstGeom>
          <a:noFill/>
        </p:spPr>
        <p:txBody>
          <a:bodyPr wrap="square" rtlCol="0">
            <a:spAutoFit/>
          </a:bodyPr>
          <a:lstStyle/>
          <a:p>
            <a:pPr algn="r"/>
            <a:r>
              <a:rPr lang="bg-BG" sz="3400" b="1" spc="100">
                <a:solidFill>
                  <a:schemeClr val="bg1"/>
                </a:solidFill>
                <a:latin typeface="Roboto" panose="02000000000000000000" pitchFamily="2" charset="0"/>
                <a:ea typeface="Roboto" panose="02000000000000000000" pitchFamily="2" charset="0"/>
                <a:cs typeface="Arial" panose="020B0604020202020204" pitchFamily="34" charset="0"/>
              </a:rPr>
              <a:t>Екологични граници</a:t>
            </a:r>
            <a:endParaRPr lang="en-GB" sz="3400" b="1" spc="10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824" y="3103983"/>
            <a:ext cx="5504219" cy="2933328"/>
          </a:xfrm>
          <a:prstGeom prst="rect">
            <a:avLst/>
          </a:prstGeom>
        </p:spPr>
      </p:pic>
    </p:spTree>
    <p:extLst>
      <p:ext uri="{BB962C8B-B14F-4D97-AF65-F5344CB8AC3E}">
        <p14:creationId xmlns:p14="http://schemas.microsoft.com/office/powerpoint/2010/main" val="22845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96000" y="-682"/>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345993" y="1514023"/>
            <a:ext cx="7219149" cy="4308872"/>
          </a:xfrm>
          <a:prstGeom prst="rect">
            <a:avLst/>
          </a:prstGeom>
          <a:noFill/>
        </p:spPr>
        <p:txBody>
          <a:bodyPr wrap="square" rtlCol="0" anchor="t">
            <a:spAutoFit/>
          </a:bodyPr>
          <a:lstStyle/>
          <a:p>
            <a:pPr>
              <a:spcAft>
                <a:spcPts val="2400"/>
              </a:spcAft>
            </a:pP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И </a:t>
            </a:r>
            <a:r>
              <a:rPr lang="ru-RU" sz="2800" b="1" dirty="0" err="1">
                <a:solidFill>
                  <a:srgbClr val="AE0917"/>
                </a:solidFill>
                <a:latin typeface="Roboto" panose="02000000000000000000" pitchFamily="2" charset="0"/>
                <a:ea typeface="Roboto" panose="02000000000000000000" pitchFamily="2" charset="0"/>
                <a:cs typeface="Arial" panose="020B0604020202020204" pitchFamily="34" charset="0"/>
              </a:rPr>
              <a:t>така</a:t>
            </a: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ru-RU" sz="2800" b="1" dirty="0" err="1">
                <a:solidFill>
                  <a:srgbClr val="AE0917"/>
                </a:solidFill>
                <a:latin typeface="Roboto" panose="02000000000000000000" pitchFamily="2" charset="0"/>
                <a:ea typeface="Roboto" panose="02000000000000000000" pitchFamily="2" charset="0"/>
                <a:cs typeface="Arial" panose="020B0604020202020204" pitchFamily="34" charset="0"/>
              </a:rPr>
              <a:t>какво</a:t>
            </a: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 може да използва биоикономиката като </a:t>
            </a:r>
            <a:r>
              <a:rPr lang="ru-RU" sz="2800" b="1" dirty="0" err="1">
                <a:solidFill>
                  <a:srgbClr val="AE0917"/>
                </a:solidFill>
                <a:latin typeface="Roboto" panose="02000000000000000000" pitchFamily="2" charset="0"/>
                <a:ea typeface="Roboto" panose="02000000000000000000" pitchFamily="2" charset="0"/>
                <a:cs typeface="Arial" panose="020B0604020202020204" pitchFamily="34" charset="0"/>
              </a:rPr>
              <a:t>ресурси</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a:t>
            </a:r>
          </a:p>
          <a:p>
            <a:pPr marL="285750" lvl="0" indent="-285750">
              <a:buFont typeface="Arial" panose="020B0604020202020204" pitchFamily="34" charset="0"/>
              <a:buChar char="•"/>
            </a:pPr>
            <a:r>
              <a:rPr lang="ru-RU" dirty="0" err="1"/>
              <a:t>Изхвърлени</a:t>
            </a:r>
            <a:r>
              <a:rPr lang="ru-RU" dirty="0"/>
              <a:t> </a:t>
            </a:r>
            <a:r>
              <a:rPr lang="ru-RU" dirty="0" err="1"/>
              <a:t>черупки</a:t>
            </a:r>
            <a:r>
              <a:rPr lang="ru-RU" dirty="0"/>
              <a:t> и </a:t>
            </a:r>
            <a:r>
              <a:rPr lang="ru-RU" dirty="0" err="1"/>
              <a:t>рибена</a:t>
            </a:r>
            <a:r>
              <a:rPr lang="ru-RU" dirty="0"/>
              <a:t> кожа от </a:t>
            </a:r>
            <a:r>
              <a:rPr lang="ru-RU" dirty="0" err="1"/>
              <a:t>рибарството</a:t>
            </a:r>
            <a:endParaRPr lang="ru-RU" dirty="0"/>
          </a:p>
          <a:p>
            <a:pPr marL="285750" lvl="0" indent="-285750">
              <a:buFont typeface="Arial" panose="020B0604020202020204" pitchFamily="34" charset="0"/>
              <a:buChar char="•"/>
            </a:pPr>
            <a:r>
              <a:rPr lang="ru-RU" dirty="0" err="1"/>
              <a:t>Aquafaba</a:t>
            </a:r>
            <a:r>
              <a:rPr lang="ru-RU" dirty="0"/>
              <a:t> (</a:t>
            </a:r>
            <a:r>
              <a:rPr lang="ru-RU" dirty="0" err="1"/>
              <a:t>остатъците</a:t>
            </a:r>
            <a:r>
              <a:rPr lang="ru-RU" dirty="0"/>
              <a:t> от вода при </a:t>
            </a:r>
            <a:r>
              <a:rPr lang="ru-RU" dirty="0" err="1"/>
              <a:t>варене</a:t>
            </a:r>
            <a:r>
              <a:rPr lang="ru-RU" dirty="0"/>
              <a:t> на </a:t>
            </a:r>
            <a:r>
              <a:rPr lang="ru-RU" dirty="0" err="1"/>
              <a:t>нахут</a:t>
            </a:r>
            <a:r>
              <a:rPr lang="en-US" dirty="0"/>
              <a:t>)</a:t>
            </a:r>
          </a:p>
          <a:p>
            <a:pPr marL="285750" lvl="0" indent="-285750">
              <a:buFont typeface="Arial" panose="020B0604020202020204" pitchFamily="34" charset="0"/>
              <a:buChar char="•"/>
            </a:pPr>
            <a:r>
              <a:rPr lang="bg-BG" dirty="0"/>
              <a:t>Морска трева и водорасли</a:t>
            </a:r>
            <a:endParaRPr lang="en-US" dirty="0"/>
          </a:p>
          <a:p>
            <a:pPr marL="285750" lvl="0" indent="-285750">
              <a:buFont typeface="Arial" panose="020B0604020202020204" pitchFamily="34" charset="0"/>
              <a:buChar char="•"/>
            </a:pPr>
            <a:r>
              <a:rPr lang="bg-BG" dirty="0"/>
              <a:t>Млечен протеин</a:t>
            </a:r>
            <a:endParaRPr lang="en-US" dirty="0"/>
          </a:p>
          <a:p>
            <a:pPr marL="285750" lvl="0" indent="-285750">
              <a:buFont typeface="Arial" panose="020B0604020202020204" pitchFamily="34" charset="0"/>
              <a:buChar char="•"/>
            </a:pPr>
            <a:r>
              <a:rPr lang="bg-BG" dirty="0"/>
              <a:t>Корени на гъби</a:t>
            </a:r>
            <a:endParaRPr lang="en-US" dirty="0"/>
          </a:p>
          <a:p>
            <a:pPr marL="285750" lvl="0" indent="-285750">
              <a:buFont typeface="Arial" panose="020B0604020202020204" pitchFamily="34" charset="0"/>
              <a:buChar char="•"/>
            </a:pPr>
            <a:r>
              <a:rPr lang="bg-BG" dirty="0"/>
              <a:t>Утайки от кафе</a:t>
            </a:r>
            <a:endParaRPr lang="en-US" dirty="0"/>
          </a:p>
          <a:p>
            <a:pPr marL="285750" lvl="0" indent="-285750">
              <a:buFont typeface="Arial" panose="020B0604020202020204" pitchFamily="34" charset="0"/>
              <a:buChar char="•"/>
            </a:pPr>
            <a:r>
              <a:rPr lang="bg-BG" dirty="0"/>
              <a:t>Пшенични трици</a:t>
            </a:r>
            <a:endParaRPr lang="en-US" dirty="0"/>
          </a:p>
          <a:p>
            <a:pPr marL="285750" lvl="0" indent="-285750">
              <a:buFont typeface="Arial" panose="020B0604020202020204" pitchFamily="34" charset="0"/>
              <a:buChar char="•"/>
            </a:pPr>
            <a:r>
              <a:rPr lang="bg-BG" dirty="0"/>
              <a:t>Растения</a:t>
            </a:r>
            <a:endParaRPr lang="en-US" dirty="0"/>
          </a:p>
          <a:p>
            <a:pPr marL="285750" lvl="0" indent="-285750">
              <a:buFont typeface="Arial" panose="020B0604020202020204" pitchFamily="34" charset="0"/>
              <a:buChar char="•"/>
            </a:pPr>
            <a:r>
              <a:rPr lang="bg-BG" dirty="0"/>
              <a:t>Насекоми</a:t>
            </a:r>
            <a:endParaRPr lang="en-US" dirty="0"/>
          </a:p>
          <a:p>
            <a:pPr marL="285750" lvl="0" indent="-285750">
              <a:buFont typeface="Arial" panose="020B0604020202020204" pitchFamily="34" charset="0"/>
              <a:buChar char="•"/>
            </a:pPr>
            <a:r>
              <a:rPr lang="bg-BG" dirty="0"/>
              <a:t>Дървесина</a:t>
            </a:r>
            <a:endParaRPr lang="en-US" dirty="0"/>
          </a:p>
          <a:p>
            <a:pPr marL="285750" lvl="0" indent="-285750">
              <a:buFont typeface="Arial" panose="020B0604020202020204" pitchFamily="34" charset="0"/>
              <a:buChar char="•"/>
            </a:pPr>
            <a:r>
              <a:rPr lang="bg-BG" dirty="0"/>
              <a:t>Екскременти на слонове</a:t>
            </a:r>
            <a:endParaRPr lang="en-GB" sz="16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69996" y="-142157"/>
            <a:ext cx="5870383" cy="1138773"/>
          </a:xfrm>
          <a:prstGeom prst="rect">
            <a:avLst/>
          </a:prstGeom>
          <a:noFill/>
        </p:spPr>
        <p:txBody>
          <a:bodyPr wrap="square" rtlCol="0">
            <a:spAutoFit/>
          </a:bodyPr>
          <a:lstStyle/>
          <a:p>
            <a:r>
              <a:rPr lang="bg-BG"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Биоикономически </a:t>
            </a:r>
          </a:p>
          <a:p>
            <a:r>
              <a:rPr lang="bg-BG"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ресурси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81" y="-162011"/>
            <a:ext cx="6106886" cy="1076411"/>
          </a:xfrm>
          <a:prstGeom prst="rect">
            <a:avLst/>
          </a:prstGeom>
        </p:spPr>
      </p:pic>
      <p:pic>
        <p:nvPicPr>
          <p:cNvPr id="6" name="Picture 5" descr="A picture containing orange, table, food, small&#10;&#10;Description automatically generated">
            <a:extLst>
              <a:ext uri="{FF2B5EF4-FFF2-40B4-BE49-F238E27FC236}">
                <a16:creationId xmlns:a16="http://schemas.microsoft.com/office/drawing/2014/main" id="{17EEC81C-65BC-4C5F-9456-953EC0A4C2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4429" y="2028699"/>
            <a:ext cx="1300480" cy="1244600"/>
          </a:xfrm>
          <a:prstGeom prst="rect">
            <a:avLst/>
          </a:prstGeom>
        </p:spPr>
      </p:pic>
      <p:pic>
        <p:nvPicPr>
          <p:cNvPr id="8" name="Picture 7" descr="A plant in a garden&#10;&#10;Description automatically generated">
            <a:extLst>
              <a:ext uri="{FF2B5EF4-FFF2-40B4-BE49-F238E27FC236}">
                <a16:creationId xmlns:a16="http://schemas.microsoft.com/office/drawing/2014/main" id="{C9B75FD5-295C-4C4E-8594-7283FFDF32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0464" y="2028700"/>
            <a:ext cx="1205230" cy="1244599"/>
          </a:xfrm>
          <a:prstGeom prst="rect">
            <a:avLst/>
          </a:prstGeom>
        </p:spPr>
      </p:pic>
      <p:pic>
        <p:nvPicPr>
          <p:cNvPr id="14" name="Picture 13" descr="A picture containing book, sign, sitting, box&#10;&#10;Description automatically generated">
            <a:extLst>
              <a:ext uri="{FF2B5EF4-FFF2-40B4-BE49-F238E27FC236}">
                <a16:creationId xmlns:a16="http://schemas.microsoft.com/office/drawing/2014/main" id="{23FF4546-0926-45FF-93DC-1C794DF360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6644" y="1948533"/>
            <a:ext cx="2053736" cy="1404931"/>
          </a:xfrm>
          <a:prstGeom prst="rect">
            <a:avLst/>
          </a:prstGeom>
        </p:spPr>
      </p:pic>
      <p:pic>
        <p:nvPicPr>
          <p:cNvPr id="17" name="Picture 16">
            <a:extLst>
              <a:ext uri="{FF2B5EF4-FFF2-40B4-BE49-F238E27FC236}">
                <a16:creationId xmlns:a16="http://schemas.microsoft.com/office/drawing/2014/main" id="{6C7FEEDA-B62C-4066-8E41-70DE6F513661}"/>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674429" y="3353464"/>
            <a:ext cx="1300480" cy="1201733"/>
          </a:xfrm>
          <a:prstGeom prst="rect">
            <a:avLst/>
          </a:prstGeom>
          <a:noFill/>
          <a:ln>
            <a:noFill/>
          </a:ln>
        </p:spPr>
      </p:pic>
      <p:pic>
        <p:nvPicPr>
          <p:cNvPr id="18" name="Picture 17">
            <a:extLst>
              <a:ext uri="{FF2B5EF4-FFF2-40B4-BE49-F238E27FC236}">
                <a16:creationId xmlns:a16="http://schemas.microsoft.com/office/drawing/2014/main" id="{DD1B1204-F04A-4009-840F-CF8FCCF20262}"/>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9040465" y="3384589"/>
            <a:ext cx="1205230" cy="1170607"/>
          </a:xfrm>
          <a:prstGeom prst="rect">
            <a:avLst/>
          </a:prstGeom>
          <a:noFill/>
          <a:ln>
            <a:noFill/>
          </a:ln>
        </p:spPr>
      </p:pic>
      <p:pic>
        <p:nvPicPr>
          <p:cNvPr id="19" name="Picture 18">
            <a:extLst>
              <a:ext uri="{FF2B5EF4-FFF2-40B4-BE49-F238E27FC236}">
                <a16:creationId xmlns:a16="http://schemas.microsoft.com/office/drawing/2014/main" id="{05550931-EAF5-4D6A-95EA-87036538736C}"/>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356536" y="3384589"/>
            <a:ext cx="1378263" cy="1170607"/>
          </a:xfrm>
          <a:prstGeom prst="rect">
            <a:avLst/>
          </a:prstGeom>
          <a:noFill/>
          <a:ln>
            <a:noFill/>
          </a:ln>
        </p:spPr>
      </p:pic>
      <p:pic>
        <p:nvPicPr>
          <p:cNvPr id="20" name="Picture 19">
            <a:extLst>
              <a:ext uri="{FF2B5EF4-FFF2-40B4-BE49-F238E27FC236}">
                <a16:creationId xmlns:a16="http://schemas.microsoft.com/office/drawing/2014/main" id="{7840ECEB-2E21-4F03-84A6-9EB1CDAC7241}"/>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79508" y="4572134"/>
            <a:ext cx="1295402" cy="1079382"/>
          </a:xfrm>
          <a:prstGeom prst="rect">
            <a:avLst/>
          </a:prstGeom>
          <a:noFill/>
          <a:ln>
            <a:noFill/>
          </a:ln>
        </p:spPr>
      </p:pic>
      <p:pic>
        <p:nvPicPr>
          <p:cNvPr id="21" name="Picture 20">
            <a:extLst>
              <a:ext uri="{FF2B5EF4-FFF2-40B4-BE49-F238E27FC236}">
                <a16:creationId xmlns:a16="http://schemas.microsoft.com/office/drawing/2014/main" id="{75C91684-2AF7-44D8-99FC-3099E2CE7D50}"/>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9040465" y="4615597"/>
            <a:ext cx="1205230" cy="1035919"/>
          </a:xfrm>
          <a:prstGeom prst="rect">
            <a:avLst/>
          </a:prstGeom>
          <a:noFill/>
          <a:ln>
            <a:noFill/>
          </a:ln>
        </p:spPr>
      </p:pic>
      <p:pic>
        <p:nvPicPr>
          <p:cNvPr id="22" name="Picture 21">
            <a:extLst>
              <a:ext uri="{FF2B5EF4-FFF2-40B4-BE49-F238E27FC236}">
                <a16:creationId xmlns:a16="http://schemas.microsoft.com/office/drawing/2014/main" id="{47D8DE29-F054-4463-9239-380465E390F6}"/>
              </a:ext>
            </a:extLst>
          </p:cNvPr>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56536" y="4619474"/>
            <a:ext cx="1295403" cy="1113331"/>
          </a:xfrm>
          <a:prstGeom prst="rect">
            <a:avLst/>
          </a:prstGeom>
          <a:noFill/>
          <a:ln>
            <a:noFill/>
          </a:ln>
        </p:spPr>
      </p:pic>
      <p:sp>
        <p:nvSpPr>
          <p:cNvPr id="5" name="Slide Number Placeholder 4">
            <a:extLst>
              <a:ext uri="{FF2B5EF4-FFF2-40B4-BE49-F238E27FC236}">
                <a16:creationId xmlns:a16="http://schemas.microsoft.com/office/drawing/2014/main" id="{27EB9B5B-5117-48BD-8214-9B2425A9001D}"/>
              </a:ext>
            </a:extLst>
          </p:cNvPr>
          <p:cNvSpPr>
            <a:spLocks noGrp="1"/>
          </p:cNvSpPr>
          <p:nvPr>
            <p:ph type="sldNum" sz="quarter" idx="12"/>
          </p:nvPr>
        </p:nvSpPr>
        <p:spPr/>
        <p:txBody>
          <a:bodyPr/>
          <a:lstStyle/>
          <a:p>
            <a:fld id="{EC26C995-391B-2840-AEE5-46B20E750235}" type="slidenum">
              <a:rPr lang="de-DE" smtClean="0"/>
              <a:t>14</a:t>
            </a:fld>
            <a:endParaRPr lang="de-DE"/>
          </a:p>
        </p:txBody>
      </p:sp>
    </p:spTree>
    <p:extLst>
      <p:ext uri="{BB962C8B-B14F-4D97-AF65-F5344CB8AC3E}">
        <p14:creationId xmlns:p14="http://schemas.microsoft.com/office/powerpoint/2010/main" val="305624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5704190" y="-127577"/>
            <a:ext cx="6287088" cy="1077218"/>
          </a:xfrm>
          <a:prstGeom prst="rect">
            <a:avLst/>
          </a:prstGeom>
          <a:noFill/>
        </p:spPr>
        <p:txBody>
          <a:bodyPr wrap="square" rtlCol="0">
            <a:spAutoFit/>
          </a:bodyPr>
          <a:lstStyle/>
          <a:p>
            <a:pPr algn="ctr"/>
            <a:r>
              <a:rPr lang="bg-BG" sz="3200" b="1" spc="100">
                <a:solidFill>
                  <a:schemeClr val="bg1"/>
                </a:solidFill>
                <a:latin typeface="Roboto" panose="02000000000000000000" pitchFamily="2" charset="0"/>
                <a:ea typeface="Roboto" panose="02000000000000000000" pitchFamily="2" charset="0"/>
                <a:cs typeface="Arial" panose="020B0604020202020204" pitchFamily="34" charset="0"/>
              </a:rPr>
              <a:t>Видео</a:t>
            </a:r>
            <a:r>
              <a:rPr lang="en-GB" sz="3200" b="1" spc="100">
                <a:solidFill>
                  <a:schemeClr val="bg1"/>
                </a:solidFill>
                <a:latin typeface="Roboto" panose="02000000000000000000" pitchFamily="2" charset="0"/>
                <a:ea typeface="Roboto" panose="02000000000000000000" pitchFamily="2" charset="0"/>
                <a:cs typeface="Arial" panose="020B0604020202020204" pitchFamily="34" charset="0"/>
              </a:rPr>
              <a:t>: </a:t>
            </a:r>
            <a:r>
              <a:rPr lang="bg-BG" sz="3200" b="1" spc="100">
                <a:solidFill>
                  <a:schemeClr val="bg1"/>
                </a:solidFill>
                <a:latin typeface="Roboto" panose="02000000000000000000" pitchFamily="2" charset="0"/>
                <a:ea typeface="Roboto" panose="02000000000000000000" pitchFamily="2" charset="0"/>
                <a:cs typeface="Arial" panose="020B0604020202020204" pitchFamily="34" charset="0"/>
              </a:rPr>
              <a:t>Биоикономиката започва тук</a:t>
            </a:r>
            <a:endParaRPr lang="en-GB" sz="3200" b="1" spc="10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186" y="-198058"/>
            <a:ext cx="6106886" cy="107641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8096" y="1076410"/>
            <a:ext cx="9155548" cy="4659036"/>
          </a:xfrm>
          <a:prstGeom prst="rect">
            <a:avLst/>
          </a:prstGeom>
        </p:spPr>
      </p:pic>
      <p:sp>
        <p:nvSpPr>
          <p:cNvPr id="8" name="Rectangle 7"/>
          <p:cNvSpPr/>
          <p:nvPr/>
        </p:nvSpPr>
        <p:spPr>
          <a:xfrm>
            <a:off x="1806730" y="5862215"/>
            <a:ext cx="10079554" cy="646331"/>
          </a:xfrm>
          <a:prstGeom prst="rect">
            <a:avLst/>
          </a:prstGeom>
        </p:spPr>
        <p:txBody>
          <a:bodyPr wrap="none">
            <a:spAutoFit/>
          </a:bodyPr>
          <a:lstStyle/>
          <a:p>
            <a:pPr lvl="0" defTabSz="914400">
              <a:defRPr/>
            </a:pPr>
            <a:r>
              <a:rPr lang="bg-BG" b="1"/>
              <a:t>Видео клип </a:t>
            </a:r>
            <a:r>
              <a:rPr lang="en-US" b="1"/>
              <a:t>(1 </a:t>
            </a:r>
            <a:r>
              <a:rPr lang="bg-BG" b="1"/>
              <a:t>минута и </a:t>
            </a:r>
            <a:r>
              <a:rPr lang="en-US" b="1"/>
              <a:t>57 </a:t>
            </a:r>
            <a:r>
              <a:rPr lang="bg-BG" b="1"/>
              <a:t>секунди</a:t>
            </a:r>
            <a:r>
              <a:rPr lang="en-US" b="1"/>
              <a:t>):</a:t>
            </a:r>
            <a:r>
              <a:rPr lang="en-US"/>
              <a:t> https://www.youtube.com/watch?v=2xvXkOMRTs4 </a:t>
            </a:r>
          </a:p>
          <a:p>
            <a:pPr defTabSz="914400">
              <a:defRPr/>
            </a:pPr>
            <a:r>
              <a:rPr lang="bg-BG" b="1"/>
              <a:t>Езиците на субтитрите за видеото включват</a:t>
            </a:r>
            <a:r>
              <a:rPr lang="en-GB" b="1"/>
              <a:t>:</a:t>
            </a:r>
            <a:r>
              <a:rPr lang="en-GB"/>
              <a:t> </a:t>
            </a:r>
            <a:r>
              <a:rPr lang="ru-RU"/>
              <a:t>Български, латвийски, македонски, полски и румънски</a:t>
            </a:r>
            <a:endParaRPr lang="en-GB"/>
          </a:p>
        </p:txBody>
      </p:sp>
    </p:spTree>
    <p:extLst>
      <p:ext uri="{BB962C8B-B14F-4D97-AF65-F5344CB8AC3E}">
        <p14:creationId xmlns:p14="http://schemas.microsoft.com/office/powerpoint/2010/main" val="4083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55473"/>
            <a:ext cx="6562305" cy="954107"/>
          </a:xfrm>
          <a:prstGeom prst="rect">
            <a:avLst/>
          </a:prstGeom>
          <a:noFill/>
        </p:spPr>
        <p:txBody>
          <a:bodyPr wrap="square" rtlCol="0">
            <a:spAutoFit/>
          </a:bodyPr>
          <a:lstStyle/>
          <a:p>
            <a:r>
              <a:rPr lang="ru-RU" sz="2800" b="1" spc="100" dirty="0" err="1">
                <a:solidFill>
                  <a:schemeClr val="bg1"/>
                </a:solidFill>
                <a:latin typeface="Roboto" panose="02000000000000000000" pitchFamily="2" charset="0"/>
                <a:ea typeface="Roboto" panose="02000000000000000000" pitchFamily="2" charset="0"/>
                <a:cs typeface="Arial" panose="020B0604020202020204" pitchFamily="34" charset="0"/>
              </a:rPr>
              <a:t>Преходът</a:t>
            </a: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 към </a:t>
            </a:r>
            <a:r>
              <a:rPr lang="ru-RU" sz="2800" b="1" spc="100" dirty="0" err="1">
                <a:solidFill>
                  <a:schemeClr val="bg1"/>
                </a:solidFill>
                <a:latin typeface="Roboto" panose="02000000000000000000" pitchFamily="2" charset="0"/>
                <a:ea typeface="Roboto" panose="02000000000000000000" pitchFamily="2" charset="0"/>
                <a:cs typeface="Arial" panose="020B0604020202020204" pitchFamily="34" charset="0"/>
              </a:rPr>
              <a:t>биоикономика</a:t>
            </a: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 е комплексен</a:t>
            </a:r>
            <a:endPar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5" name="Rectangle 4"/>
          <p:cNvSpPr/>
          <p:nvPr/>
        </p:nvSpPr>
        <p:spPr>
          <a:xfrm>
            <a:off x="282762" y="1076409"/>
            <a:ext cx="11746216" cy="5816977"/>
          </a:xfrm>
          <a:prstGeom prst="rect">
            <a:avLst/>
          </a:prstGeom>
        </p:spPr>
        <p:txBody>
          <a:bodyPr wrap="square">
            <a:spAutoFit/>
          </a:bodyPr>
          <a:lstStyle/>
          <a:p>
            <a:r>
              <a:rPr lang="ru-RU" sz="2600" dirty="0" err="1">
                <a:solidFill>
                  <a:srgbClr val="C00000"/>
                </a:solidFill>
              </a:rPr>
              <a:t>Фактори</a:t>
            </a:r>
            <a:r>
              <a:rPr lang="ru-RU" sz="2600" dirty="0">
                <a:solidFill>
                  <a:srgbClr val="C00000"/>
                </a:solidFill>
              </a:rPr>
              <a:t>, влияещи върху биоикономиката: </a:t>
            </a:r>
            <a:r>
              <a:rPr lang="ru-RU" sz="2600" dirty="0" err="1">
                <a:solidFill>
                  <a:srgbClr val="C00000"/>
                </a:solidFill>
              </a:rPr>
              <a:t>държавна</a:t>
            </a:r>
            <a:r>
              <a:rPr lang="ru-RU" sz="2600" dirty="0">
                <a:solidFill>
                  <a:srgbClr val="C00000"/>
                </a:solidFill>
              </a:rPr>
              <a:t> политика, регулаторни </a:t>
            </a:r>
            <a:r>
              <a:rPr lang="ru-RU" sz="2600" dirty="0" err="1">
                <a:solidFill>
                  <a:srgbClr val="C00000"/>
                </a:solidFill>
              </a:rPr>
              <a:t>клаузи</a:t>
            </a:r>
            <a:r>
              <a:rPr lang="ru-RU" sz="2600" dirty="0">
                <a:solidFill>
                  <a:srgbClr val="C00000"/>
                </a:solidFill>
              </a:rPr>
              <a:t>, права върху интелектуална собственост, </a:t>
            </a:r>
            <a:r>
              <a:rPr lang="ru-RU" sz="2600" dirty="0" err="1">
                <a:solidFill>
                  <a:srgbClr val="C00000"/>
                </a:solidFill>
              </a:rPr>
              <a:t>човешки</a:t>
            </a:r>
            <a:r>
              <a:rPr lang="ru-RU" sz="2600" dirty="0">
                <a:solidFill>
                  <a:srgbClr val="C00000"/>
                </a:solidFill>
              </a:rPr>
              <a:t> </a:t>
            </a:r>
            <a:r>
              <a:rPr lang="ru-RU" sz="2600" dirty="0" err="1">
                <a:solidFill>
                  <a:srgbClr val="C00000"/>
                </a:solidFill>
              </a:rPr>
              <a:t>ресурси</a:t>
            </a:r>
            <a:r>
              <a:rPr lang="ru-RU" sz="2600" dirty="0">
                <a:solidFill>
                  <a:srgbClr val="C00000"/>
                </a:solidFill>
              </a:rPr>
              <a:t>, социално възприемане, </a:t>
            </a:r>
            <a:r>
              <a:rPr lang="ru-RU" sz="2600" dirty="0" err="1">
                <a:solidFill>
                  <a:srgbClr val="C00000"/>
                </a:solidFill>
              </a:rPr>
              <a:t>пазарна</a:t>
            </a:r>
            <a:r>
              <a:rPr lang="ru-RU" sz="2600" dirty="0">
                <a:solidFill>
                  <a:srgbClr val="C00000"/>
                </a:solidFill>
              </a:rPr>
              <a:t> структура</a:t>
            </a:r>
            <a:r>
              <a:rPr lang="en-GB" sz="2600" dirty="0">
                <a:solidFill>
                  <a:srgbClr val="C00000"/>
                </a:solidFill>
              </a:rPr>
              <a:t> (McCormick and </a:t>
            </a:r>
            <a:r>
              <a:rPr lang="en-GB" sz="2600" dirty="0" err="1">
                <a:solidFill>
                  <a:srgbClr val="C00000"/>
                </a:solidFill>
              </a:rPr>
              <a:t>Kautto</a:t>
            </a:r>
            <a:r>
              <a:rPr lang="en-GB" sz="2600" dirty="0">
                <a:solidFill>
                  <a:srgbClr val="C00000"/>
                </a:solidFill>
              </a:rPr>
              <a:t>, 2013), </a:t>
            </a:r>
            <a:r>
              <a:rPr lang="ru-RU" sz="2600" dirty="0">
                <a:solidFill>
                  <a:srgbClr val="C00000"/>
                </a:solidFill>
              </a:rPr>
              <a:t>наличие на </a:t>
            </a:r>
            <a:r>
              <a:rPr lang="ru-RU" sz="2600" dirty="0" err="1">
                <a:solidFill>
                  <a:srgbClr val="C00000"/>
                </a:solidFill>
              </a:rPr>
              <a:t>ресурси</a:t>
            </a:r>
            <a:r>
              <a:rPr lang="ru-RU" sz="2600" dirty="0">
                <a:solidFill>
                  <a:srgbClr val="C00000"/>
                </a:solidFill>
              </a:rPr>
              <a:t>, устойчивост и въздействия върху околната среда</a:t>
            </a:r>
            <a:r>
              <a:rPr lang="en-GB" sz="2600" dirty="0">
                <a:solidFill>
                  <a:srgbClr val="C00000"/>
                </a:solidFill>
              </a:rPr>
              <a:t>.</a:t>
            </a:r>
          </a:p>
          <a:p>
            <a:endParaRPr lang="en-GB" sz="1400" dirty="0"/>
          </a:p>
          <a:p>
            <a:r>
              <a:rPr lang="en-GB" sz="2000" dirty="0"/>
              <a:t>“</a:t>
            </a:r>
            <a:r>
              <a:rPr lang="bg-BG" sz="2000" dirty="0"/>
              <a:t>Преходът към режим на производство на енергия и материали от възобновяеми източници може </a:t>
            </a:r>
            <a:r>
              <a:rPr lang="en-GB" sz="2000" dirty="0"/>
              <a:t>[…] </a:t>
            </a:r>
            <a:r>
              <a:rPr lang="ru-RU" sz="2000" dirty="0"/>
              <a:t>да се </a:t>
            </a:r>
            <a:r>
              <a:rPr lang="ru-RU" sz="2000" dirty="0" err="1"/>
              <a:t>очаква</a:t>
            </a:r>
            <a:r>
              <a:rPr lang="ru-RU" sz="2000" dirty="0"/>
              <a:t> да бъде </a:t>
            </a:r>
            <a:r>
              <a:rPr lang="ru-RU" sz="2000" dirty="0" err="1"/>
              <a:t>изпълнен</a:t>
            </a:r>
            <a:r>
              <a:rPr lang="ru-RU" sz="2000" dirty="0"/>
              <a:t> с много неуспехи и </a:t>
            </a:r>
            <a:r>
              <a:rPr lang="ru-RU" sz="2000" dirty="0" err="1"/>
              <a:t>пречки</a:t>
            </a:r>
            <a:r>
              <a:rPr lang="ru-RU" sz="2000" dirty="0"/>
              <a:t>, технически и политически</a:t>
            </a:r>
            <a:r>
              <a:rPr lang="en-GB" sz="2000" dirty="0"/>
              <a:t>. [</a:t>
            </a:r>
            <a:r>
              <a:rPr lang="ru-RU" sz="2000" dirty="0"/>
              <a:t>Това </a:t>
            </a:r>
            <a:r>
              <a:rPr lang="ru-RU" sz="2000" dirty="0" err="1"/>
              <a:t>допълнително</a:t>
            </a:r>
            <a:r>
              <a:rPr lang="ru-RU" sz="2000" dirty="0"/>
              <a:t> се </a:t>
            </a:r>
            <a:r>
              <a:rPr lang="ru-RU" sz="2000" dirty="0" err="1"/>
              <a:t>усложнява</a:t>
            </a:r>
            <a:r>
              <a:rPr lang="ru-RU" sz="2000" dirty="0"/>
              <a:t> от</a:t>
            </a:r>
            <a:r>
              <a:rPr lang="en-GB" sz="2000" dirty="0"/>
              <a:t>] </a:t>
            </a:r>
            <a:r>
              <a:rPr lang="ru-RU" sz="2000" dirty="0" err="1"/>
              <a:t>големите</a:t>
            </a:r>
            <a:r>
              <a:rPr lang="ru-RU" sz="2000" dirty="0"/>
              <a:t> </a:t>
            </a:r>
            <a:r>
              <a:rPr lang="ru-RU" sz="2000" dirty="0" err="1"/>
              <a:t>предизвикателства</a:t>
            </a:r>
            <a:r>
              <a:rPr lang="ru-RU" sz="2000" dirty="0"/>
              <a:t>, пред които </a:t>
            </a:r>
            <a:r>
              <a:rPr lang="ru-RU" sz="2000" dirty="0" err="1"/>
              <a:t>сме</a:t>
            </a:r>
            <a:r>
              <a:rPr lang="ru-RU" sz="2000" dirty="0"/>
              <a:t> </a:t>
            </a:r>
            <a:r>
              <a:rPr lang="ru-RU" sz="2000" dirty="0" err="1"/>
              <a:t>изправени</a:t>
            </a:r>
            <a:r>
              <a:rPr lang="ru-RU" sz="2000" dirty="0"/>
              <a:t> </a:t>
            </a:r>
            <a:r>
              <a:rPr lang="ru-RU" sz="2000" dirty="0" err="1"/>
              <a:t>днес</a:t>
            </a:r>
            <a:r>
              <a:rPr lang="ru-RU" sz="2000" dirty="0"/>
              <a:t> </a:t>
            </a:r>
            <a:r>
              <a:rPr lang="en-GB" sz="2000" dirty="0"/>
              <a:t>: </a:t>
            </a:r>
            <a:r>
              <a:rPr lang="ru-RU" sz="2000" dirty="0" err="1"/>
              <a:t>енергийна</a:t>
            </a:r>
            <a:r>
              <a:rPr lang="ru-RU" sz="2000" dirty="0"/>
              <a:t> </a:t>
            </a:r>
            <a:r>
              <a:rPr lang="ru-RU" sz="2000" dirty="0" err="1"/>
              <a:t>сигурност</a:t>
            </a:r>
            <a:r>
              <a:rPr lang="ru-RU" sz="2000" dirty="0"/>
              <a:t>, </a:t>
            </a:r>
            <a:r>
              <a:rPr lang="ru-RU" sz="2000" dirty="0" err="1"/>
              <a:t>продоволствена</a:t>
            </a:r>
            <a:r>
              <a:rPr lang="ru-RU" sz="2000" dirty="0"/>
              <a:t> </a:t>
            </a:r>
            <a:r>
              <a:rPr lang="ru-RU" sz="2000" dirty="0" err="1"/>
              <a:t>сигурност</a:t>
            </a:r>
            <a:r>
              <a:rPr lang="ru-RU" sz="2000" dirty="0"/>
              <a:t> и </a:t>
            </a:r>
            <a:r>
              <a:rPr lang="ru-RU" sz="2000" dirty="0" err="1"/>
              <a:t>водна</a:t>
            </a:r>
            <a:r>
              <a:rPr lang="ru-RU" sz="2000" dirty="0"/>
              <a:t> </a:t>
            </a:r>
            <a:r>
              <a:rPr lang="ru-RU" sz="2000" dirty="0" err="1"/>
              <a:t>сигурност</a:t>
            </a:r>
            <a:r>
              <a:rPr lang="ru-RU" sz="2000" dirty="0"/>
              <a:t> и </a:t>
            </a:r>
            <a:r>
              <a:rPr lang="ru-RU" sz="2000" dirty="0" err="1"/>
              <a:t>климатична</a:t>
            </a:r>
            <a:r>
              <a:rPr lang="ru-RU" sz="2000" dirty="0"/>
              <a:t> криза.» </a:t>
            </a:r>
            <a:r>
              <a:rPr lang="en-GB" sz="2000" dirty="0"/>
              <a:t>(Philp, 2018, p.11)</a:t>
            </a:r>
          </a:p>
          <a:p>
            <a:r>
              <a:rPr lang="en-GB" sz="2000" dirty="0"/>
              <a:t> </a:t>
            </a:r>
          </a:p>
          <a:p>
            <a:r>
              <a:rPr lang="en-GB" sz="2000" dirty="0"/>
              <a:t>“</a:t>
            </a:r>
            <a:r>
              <a:rPr lang="ru-RU" sz="2000" dirty="0"/>
              <a:t>Това, което </a:t>
            </a:r>
            <a:r>
              <a:rPr lang="ru-RU" sz="2000" dirty="0" err="1"/>
              <a:t>допълнително</a:t>
            </a:r>
            <a:r>
              <a:rPr lang="ru-RU" sz="2000" dirty="0"/>
              <a:t> </a:t>
            </a:r>
            <a:r>
              <a:rPr lang="ru-RU" sz="2000" dirty="0" err="1"/>
              <a:t>усложнява</a:t>
            </a:r>
            <a:r>
              <a:rPr lang="ru-RU" sz="2000" dirty="0"/>
              <a:t> биоикономиката, е, че </a:t>
            </a:r>
            <a:r>
              <a:rPr lang="ru-RU" sz="2000" dirty="0" err="1"/>
              <a:t>движещите</a:t>
            </a:r>
            <a:r>
              <a:rPr lang="ru-RU" sz="2000" dirty="0"/>
              <a:t> </a:t>
            </a:r>
            <a:r>
              <a:rPr lang="ru-RU" sz="2000" dirty="0" err="1"/>
              <a:t>сили</a:t>
            </a:r>
            <a:r>
              <a:rPr lang="ru-RU" sz="2000" dirty="0"/>
              <a:t> и </a:t>
            </a:r>
            <a:r>
              <a:rPr lang="ru-RU" sz="2000" dirty="0" err="1"/>
              <a:t>ограниченията</a:t>
            </a:r>
            <a:r>
              <a:rPr lang="ru-RU" sz="2000" dirty="0"/>
              <a:t> включват </a:t>
            </a:r>
            <a:r>
              <a:rPr lang="ru-RU" sz="2000" dirty="0" err="1"/>
              <a:t>сложни</a:t>
            </a:r>
            <a:r>
              <a:rPr lang="ru-RU" sz="2000" dirty="0"/>
              <a:t> взаимодействия и </a:t>
            </a:r>
            <a:r>
              <a:rPr lang="ru-RU" sz="2000" dirty="0" err="1"/>
              <a:t>обратни</a:t>
            </a:r>
            <a:r>
              <a:rPr lang="ru-RU" sz="2000" dirty="0"/>
              <a:t> </a:t>
            </a:r>
            <a:r>
              <a:rPr lang="ru-RU" sz="2000" dirty="0" err="1"/>
              <a:t>връзки</a:t>
            </a:r>
            <a:r>
              <a:rPr lang="ru-RU" sz="2000" dirty="0"/>
              <a:t>, което </a:t>
            </a:r>
            <a:r>
              <a:rPr lang="ru-RU" sz="2000" dirty="0" err="1"/>
              <a:t>прави</a:t>
            </a:r>
            <a:r>
              <a:rPr lang="ru-RU" sz="2000" dirty="0"/>
              <a:t> </a:t>
            </a:r>
            <a:r>
              <a:rPr lang="ru-RU" sz="2000" dirty="0" err="1"/>
              <a:t>изключително</a:t>
            </a:r>
            <a:r>
              <a:rPr lang="ru-RU" sz="2000" dirty="0"/>
              <a:t> трудно да се </a:t>
            </a:r>
            <a:r>
              <a:rPr lang="ru-RU" sz="2000" dirty="0" err="1"/>
              <a:t>изолират</a:t>
            </a:r>
            <a:r>
              <a:rPr lang="ru-RU" sz="2000" dirty="0"/>
              <a:t> и </a:t>
            </a:r>
            <a:r>
              <a:rPr lang="ru-RU" sz="2000" dirty="0" err="1"/>
              <a:t>анализират</a:t>
            </a:r>
            <a:r>
              <a:rPr lang="ru-RU" sz="2000" dirty="0"/>
              <a:t> </a:t>
            </a:r>
            <a:r>
              <a:rPr lang="ru-RU" sz="2000" dirty="0" err="1"/>
              <a:t>факторите</a:t>
            </a:r>
            <a:r>
              <a:rPr lang="en-GB" sz="2000" dirty="0"/>
              <a:t>.” (McCormick and </a:t>
            </a:r>
            <a:r>
              <a:rPr lang="en-GB" sz="2000" dirty="0" err="1"/>
              <a:t>Kautto</a:t>
            </a:r>
            <a:r>
              <a:rPr lang="en-GB" sz="2000" dirty="0"/>
              <a:t>, 2013, p. </a:t>
            </a:r>
            <a:r>
              <a:rPr lang="is-IS" sz="2000" dirty="0"/>
              <a:t>2599</a:t>
            </a:r>
            <a:r>
              <a:rPr lang="en-GB" sz="2000" dirty="0"/>
              <a:t>).</a:t>
            </a:r>
          </a:p>
          <a:p>
            <a:endParaRPr lang="en-GB" sz="2400" dirty="0"/>
          </a:p>
          <a:p>
            <a:r>
              <a:rPr lang="en-GB" sz="2000" dirty="0"/>
              <a:t>McCormick, K. and </a:t>
            </a:r>
            <a:r>
              <a:rPr lang="en-GB" sz="2000" dirty="0" err="1"/>
              <a:t>Kautto</a:t>
            </a:r>
            <a:r>
              <a:rPr lang="en-GB" sz="2000" dirty="0"/>
              <a:t>, N. (2013). </a:t>
            </a:r>
            <a:r>
              <a:rPr lang="ru-RU" sz="2000" dirty="0"/>
              <a:t>Биоикономиката в Европа: Общ преглед. </a:t>
            </a:r>
            <a:r>
              <a:rPr lang="ru-RU" sz="2000" i="1" dirty="0"/>
              <a:t>Устойчивост</a:t>
            </a:r>
            <a:r>
              <a:rPr lang="en-GB" sz="2000" dirty="0"/>
              <a:t>, 5: 2589-2608.</a:t>
            </a:r>
          </a:p>
          <a:p>
            <a:r>
              <a:rPr lang="en-GB" sz="2000" dirty="0"/>
              <a:t>Philp, J. (2018). </a:t>
            </a:r>
            <a:r>
              <a:rPr lang="ru-RU" sz="2000" dirty="0"/>
              <a:t>Биоикономиката, </a:t>
            </a:r>
            <a:r>
              <a:rPr lang="ru-RU" sz="2000" dirty="0" err="1"/>
              <a:t>предизвикателството</a:t>
            </a:r>
            <a:r>
              <a:rPr lang="ru-RU" sz="2000" dirty="0"/>
              <a:t> на века за </a:t>
            </a:r>
            <a:r>
              <a:rPr lang="ru-RU" sz="2000" dirty="0" err="1"/>
              <a:t>политиците</a:t>
            </a:r>
            <a:r>
              <a:rPr lang="en-GB" sz="2000" dirty="0"/>
              <a:t>. </a:t>
            </a:r>
            <a:r>
              <a:rPr lang="en-GB" sz="2000" i="1" dirty="0"/>
              <a:t>New</a:t>
            </a:r>
            <a:r>
              <a:rPr lang="en-GB" sz="2000" dirty="0"/>
              <a:t> </a:t>
            </a:r>
            <a:r>
              <a:rPr lang="en-GB" sz="2000" i="1" dirty="0"/>
              <a:t>Biotechnology</a:t>
            </a:r>
            <a:r>
              <a:rPr lang="en-GB" sz="2000" dirty="0"/>
              <a:t>. 40 (Part A): 11-19.</a:t>
            </a:r>
          </a:p>
        </p:txBody>
      </p:sp>
    </p:spTree>
    <p:extLst>
      <p:ext uri="{BB962C8B-B14F-4D97-AF65-F5344CB8AC3E}">
        <p14:creationId xmlns:p14="http://schemas.microsoft.com/office/powerpoint/2010/main" val="22506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65601"/>
            <a:ext cx="6036129" cy="1371145"/>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096000" y="-295637"/>
            <a:ext cx="5931877" cy="1631216"/>
          </a:xfrm>
          <a:prstGeom prst="rect">
            <a:avLst/>
          </a:prstGeom>
          <a:noFill/>
        </p:spPr>
        <p:txBody>
          <a:bodyPr wrap="square" rtlCol="0">
            <a:spAutoFit/>
          </a:bodyPr>
          <a:lstStyle/>
          <a:p>
            <a:r>
              <a:rPr lang="ru-RU" sz="2500" b="1" spc="100" dirty="0" err="1">
                <a:solidFill>
                  <a:schemeClr val="bg1"/>
                </a:solidFill>
                <a:ea typeface="Roboto" panose="02000000000000000000" pitchFamily="2" charset="0"/>
                <a:cs typeface="Arial" panose="020B0604020202020204" pitchFamily="34" charset="0"/>
              </a:rPr>
              <a:t>Предизвикателства</a:t>
            </a:r>
            <a:r>
              <a:rPr lang="ru-RU" sz="2500" b="1" spc="100" dirty="0">
                <a:solidFill>
                  <a:schemeClr val="bg1"/>
                </a:solidFill>
                <a:ea typeface="Roboto" panose="02000000000000000000" pitchFamily="2" charset="0"/>
                <a:cs typeface="Arial" panose="020B0604020202020204" pitchFamily="34" charset="0"/>
              </a:rPr>
              <a:t> за биоикономиката: осигуряване на </a:t>
            </a:r>
            <a:r>
              <a:rPr lang="ru-RU" sz="2500" b="1" spc="100" dirty="0" err="1">
                <a:solidFill>
                  <a:schemeClr val="bg1"/>
                </a:solidFill>
                <a:ea typeface="Roboto" panose="02000000000000000000" pitchFamily="2" charset="0"/>
                <a:cs typeface="Arial" panose="020B0604020202020204" pitchFamily="34" charset="0"/>
              </a:rPr>
              <a:t>ресурси</a:t>
            </a:r>
            <a:r>
              <a:rPr lang="ru-RU" sz="2500" b="1" spc="100" dirty="0">
                <a:solidFill>
                  <a:schemeClr val="bg1"/>
                </a:solidFill>
                <a:ea typeface="Roboto" panose="02000000000000000000" pitchFamily="2" charset="0"/>
                <a:cs typeface="Arial" panose="020B0604020202020204" pitchFamily="34" charset="0"/>
              </a:rPr>
              <a:t> и </a:t>
            </a:r>
            <a:r>
              <a:rPr lang="ru-RU" sz="2500" b="1" spc="100" dirty="0" err="1">
                <a:solidFill>
                  <a:schemeClr val="bg1"/>
                </a:solidFill>
                <a:ea typeface="Roboto" panose="02000000000000000000" pitchFamily="2" charset="0"/>
                <a:cs typeface="Arial" panose="020B0604020202020204" pitchFamily="34" charset="0"/>
              </a:rPr>
              <a:t>загуба</a:t>
            </a:r>
            <a:r>
              <a:rPr lang="ru-RU" sz="2500" b="1" spc="100" dirty="0">
                <a:solidFill>
                  <a:schemeClr val="bg1"/>
                </a:solidFill>
                <a:ea typeface="Roboto" panose="02000000000000000000" pitchFamily="2" charset="0"/>
                <a:cs typeface="Arial" panose="020B0604020202020204" pitchFamily="34" charset="0"/>
              </a:rPr>
              <a:t> на </a:t>
            </a:r>
            <a:r>
              <a:rPr lang="ru-RU" sz="2500" b="1" spc="100" dirty="0" err="1">
                <a:solidFill>
                  <a:schemeClr val="bg1"/>
                </a:solidFill>
                <a:ea typeface="Roboto" panose="02000000000000000000" pitchFamily="2" charset="0"/>
                <a:cs typeface="Arial" panose="020B0604020202020204" pitchFamily="34" charset="0"/>
              </a:rPr>
              <a:t>биологично</a:t>
            </a:r>
            <a:r>
              <a:rPr lang="ru-RU" sz="2500" b="1" spc="100" dirty="0">
                <a:solidFill>
                  <a:schemeClr val="bg1"/>
                </a:solidFill>
                <a:ea typeface="Roboto" panose="02000000000000000000" pitchFamily="2" charset="0"/>
                <a:cs typeface="Arial" panose="020B0604020202020204" pitchFamily="34" charset="0"/>
              </a:rPr>
              <a:t> разнообразие</a:t>
            </a:r>
            <a:endParaRPr lang="en-GB" sz="2500" b="1" dirty="0">
              <a:solidFill>
                <a:schemeClr val="bg1"/>
              </a:solidFill>
            </a:endParaRPr>
          </a:p>
        </p:txBody>
      </p:sp>
      <p:sp>
        <p:nvSpPr>
          <p:cNvPr id="5" name="Rectangle 4"/>
          <p:cNvSpPr/>
          <p:nvPr/>
        </p:nvSpPr>
        <p:spPr>
          <a:xfrm>
            <a:off x="457595" y="1205544"/>
            <a:ext cx="11396545" cy="5216813"/>
          </a:xfrm>
          <a:prstGeom prst="rect">
            <a:avLst/>
          </a:prstGeom>
        </p:spPr>
        <p:txBody>
          <a:bodyPr wrap="square">
            <a:spAutoFit/>
          </a:bodyPr>
          <a:lstStyle/>
          <a:p>
            <a:r>
              <a:rPr lang="ru-RU" sz="2800" dirty="0" err="1"/>
              <a:t>Биопродуктите</a:t>
            </a:r>
            <a:r>
              <a:rPr lang="ru-RU" sz="2800" dirty="0"/>
              <a:t> се </a:t>
            </a:r>
            <a:r>
              <a:rPr lang="ru-RU" sz="2800" dirty="0" err="1"/>
              <a:t>добиват</a:t>
            </a:r>
            <a:r>
              <a:rPr lang="ru-RU" sz="2800" dirty="0"/>
              <a:t> от възобновяеми биологични </a:t>
            </a:r>
            <a:r>
              <a:rPr lang="ru-RU" sz="2800" dirty="0" err="1"/>
              <a:t>ресурси</a:t>
            </a:r>
            <a:r>
              <a:rPr lang="en-US" sz="2800" dirty="0"/>
              <a:t>. </a:t>
            </a:r>
            <a:r>
              <a:rPr lang="ru-RU" sz="2800" dirty="0"/>
              <a:t>Биоикономиката използва много различни </a:t>
            </a:r>
            <a:r>
              <a:rPr lang="ru-RU" sz="2800" dirty="0" err="1"/>
              <a:t>ресурси</a:t>
            </a:r>
            <a:r>
              <a:rPr lang="ru-RU" sz="2800" dirty="0"/>
              <a:t> от биомаса, от култури до гори и микроорганизми</a:t>
            </a:r>
            <a:r>
              <a:rPr lang="en-US" sz="2800" dirty="0"/>
              <a:t>. </a:t>
            </a:r>
            <a:r>
              <a:rPr lang="ru-RU" sz="2800" dirty="0"/>
              <a:t>Без тези суровини не може да има </a:t>
            </a:r>
            <a:r>
              <a:rPr lang="ru-RU" sz="2800" dirty="0" err="1"/>
              <a:t>биоикономика</a:t>
            </a:r>
            <a:r>
              <a:rPr lang="en-US" sz="2800" dirty="0"/>
              <a:t>. </a:t>
            </a:r>
          </a:p>
          <a:p>
            <a:endParaRPr lang="en-US" sz="1100" dirty="0"/>
          </a:p>
          <a:p>
            <a:r>
              <a:rPr lang="ru-RU" sz="2800" dirty="0"/>
              <a:t>Изключително важно е биоикономиката да не се конкурира с производството на храни и да не засяга биологичното разнообразие</a:t>
            </a:r>
            <a:r>
              <a:rPr lang="en-US" sz="2800" dirty="0"/>
              <a:t>. </a:t>
            </a:r>
            <a:r>
              <a:rPr lang="ru-RU" sz="2800" dirty="0" err="1"/>
              <a:t>Така</a:t>
            </a:r>
            <a:r>
              <a:rPr lang="ru-RU" sz="2800" dirty="0"/>
              <a:t> например, </a:t>
            </a:r>
            <a:r>
              <a:rPr lang="ru-RU" sz="2800" dirty="0" err="1"/>
              <a:t>трудни</a:t>
            </a:r>
            <a:r>
              <a:rPr lang="ru-RU" sz="2800" dirty="0"/>
              <a:t> за обработване </a:t>
            </a:r>
            <a:r>
              <a:rPr lang="ru-RU" sz="2800" dirty="0" err="1"/>
              <a:t>земи</a:t>
            </a:r>
            <a:r>
              <a:rPr lang="ru-RU" sz="2800" dirty="0"/>
              <a:t> може да не се </a:t>
            </a:r>
            <a:r>
              <a:rPr lang="ru-RU" sz="2800" dirty="0" err="1"/>
              <a:t>използват</a:t>
            </a:r>
            <a:r>
              <a:rPr lang="ru-RU" sz="2800" dirty="0"/>
              <a:t> за производство на храни, но може да са </a:t>
            </a:r>
            <a:r>
              <a:rPr lang="ru-RU" sz="2800" dirty="0" err="1"/>
              <a:t>важни</a:t>
            </a:r>
            <a:r>
              <a:rPr lang="ru-RU" sz="2800" dirty="0"/>
              <a:t> за биологичното разнообразие</a:t>
            </a:r>
            <a:endParaRPr lang="en-GB" sz="2800" dirty="0"/>
          </a:p>
          <a:p>
            <a:endParaRPr lang="en-GB" sz="1400" dirty="0"/>
          </a:p>
          <a:p>
            <a:r>
              <a:rPr lang="ru-RU" sz="2800" dirty="0"/>
              <a:t>Следователно е от основно значение да се извърши оценка на биологичното разнообразие</a:t>
            </a:r>
            <a:r>
              <a:rPr lang="en-GB" sz="2800" dirty="0"/>
              <a:t>.</a:t>
            </a:r>
          </a:p>
        </p:txBody>
      </p:sp>
    </p:spTree>
    <p:extLst>
      <p:ext uri="{BB962C8B-B14F-4D97-AF65-F5344CB8AC3E}">
        <p14:creationId xmlns:p14="http://schemas.microsoft.com/office/powerpoint/2010/main" val="105262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pPr algn="ctr"/>
            <a:r>
              <a:rPr lang="bg-BG" sz="2800" b="1" spc="100">
                <a:solidFill>
                  <a:schemeClr val="bg1"/>
                </a:solidFill>
                <a:ea typeface="Roboto" panose="02000000000000000000" pitchFamily="2" charset="0"/>
                <a:cs typeface="Arial" panose="020B0604020202020204" pitchFamily="34" charset="0"/>
              </a:rPr>
              <a:t>Оценка на биологичното разнообразие</a:t>
            </a:r>
            <a:endParaRPr lang="en-GB" sz="2800" b="1">
              <a:solidFill>
                <a:schemeClr val="bg1"/>
              </a:solidFill>
            </a:endParaRPr>
          </a:p>
        </p:txBody>
      </p:sp>
      <p:sp>
        <p:nvSpPr>
          <p:cNvPr id="5" name="Rectangle 4"/>
          <p:cNvSpPr/>
          <p:nvPr/>
        </p:nvSpPr>
        <p:spPr>
          <a:xfrm>
            <a:off x="505324" y="743345"/>
            <a:ext cx="11396545" cy="5970865"/>
          </a:xfrm>
          <a:prstGeom prst="rect">
            <a:avLst/>
          </a:prstGeom>
        </p:spPr>
        <p:txBody>
          <a:bodyPr wrap="square">
            <a:spAutoFit/>
          </a:bodyPr>
          <a:lstStyle/>
          <a:p>
            <a:r>
              <a:rPr lang="ru-RU" sz="2800" b="1" dirty="0">
                <a:solidFill>
                  <a:srgbClr val="AE0917"/>
                </a:solidFill>
              </a:rPr>
              <a:t>Пет </a:t>
            </a:r>
            <a:r>
              <a:rPr lang="bg-BG" sz="2800" b="1" dirty="0">
                <a:solidFill>
                  <a:srgbClr val="AE0917"/>
                </a:solidFill>
              </a:rPr>
              <a:t>важни</a:t>
            </a:r>
            <a:r>
              <a:rPr lang="ru-RU" sz="2800" b="1" dirty="0">
                <a:solidFill>
                  <a:srgbClr val="AE0917"/>
                </a:solidFill>
              </a:rPr>
              <a:t> </a:t>
            </a:r>
            <a:r>
              <a:rPr lang="ru-RU" sz="2800" b="1" dirty="0" err="1">
                <a:solidFill>
                  <a:srgbClr val="AE0917"/>
                </a:solidFill>
              </a:rPr>
              <a:t>неща</a:t>
            </a:r>
            <a:r>
              <a:rPr lang="ru-RU" sz="2800" b="1" dirty="0">
                <a:solidFill>
                  <a:srgbClr val="AE0917"/>
                </a:solidFill>
              </a:rPr>
              <a:t>, които трябва да се направят при </a:t>
            </a:r>
            <a:r>
              <a:rPr lang="ru-RU" sz="2800" b="1" dirty="0" err="1">
                <a:solidFill>
                  <a:srgbClr val="AE0917"/>
                </a:solidFill>
              </a:rPr>
              <a:t>извършване</a:t>
            </a:r>
            <a:r>
              <a:rPr lang="ru-RU" sz="2800" b="1" dirty="0">
                <a:solidFill>
                  <a:srgbClr val="AE0917"/>
                </a:solidFill>
              </a:rPr>
              <a:t> на оценка на биологичното разнообразие </a:t>
            </a:r>
            <a:r>
              <a:rPr lang="en-US" sz="2800" b="1" dirty="0">
                <a:solidFill>
                  <a:srgbClr val="AE0917"/>
                </a:solidFill>
              </a:rPr>
              <a:t>:</a:t>
            </a:r>
          </a:p>
          <a:p>
            <a:pPr marL="400050" indent="-400050"/>
            <a:r>
              <a:rPr lang="en-US" sz="2000" dirty="0"/>
              <a:t>1. </a:t>
            </a:r>
            <a:r>
              <a:rPr lang="bg-BG" dirty="0"/>
              <a:t>Още в началото определете основните ограничения</a:t>
            </a:r>
            <a:r>
              <a:rPr lang="en-US" dirty="0"/>
              <a:t>, </a:t>
            </a:r>
            <a:r>
              <a:rPr lang="bg-BG" dirty="0"/>
              <a:t>районите с висок риск</a:t>
            </a:r>
            <a:r>
              <a:rPr lang="en-US" dirty="0"/>
              <a:t>, </a:t>
            </a:r>
            <a:r>
              <a:rPr lang="bg-BG" dirty="0"/>
              <a:t>и значителните въздействия върху биологичното разнообразие и обслужването на екосистемите</a:t>
            </a:r>
            <a:r>
              <a:rPr lang="en-US" dirty="0"/>
              <a:t>, </a:t>
            </a:r>
            <a:r>
              <a:rPr lang="bg-BG" dirty="0"/>
              <a:t>търсейки алтернативи за избягването им</a:t>
            </a:r>
            <a:r>
              <a:rPr lang="en-US" dirty="0"/>
              <a:t>. </a:t>
            </a:r>
            <a:r>
              <a:rPr lang="ru-RU" dirty="0"/>
              <a:t>Само </a:t>
            </a:r>
            <a:r>
              <a:rPr lang="ru-RU" dirty="0" err="1"/>
              <a:t>когато</a:t>
            </a:r>
            <a:r>
              <a:rPr lang="ru-RU" dirty="0"/>
              <a:t> въздействията са </a:t>
            </a:r>
            <a:r>
              <a:rPr lang="ru-RU" dirty="0" err="1"/>
              <a:t>неизбежни</a:t>
            </a:r>
            <a:r>
              <a:rPr lang="ru-RU" dirty="0"/>
              <a:t>, трябва да се </a:t>
            </a:r>
            <a:r>
              <a:rPr lang="ru-RU" dirty="0" err="1"/>
              <a:t>вземат</a:t>
            </a:r>
            <a:r>
              <a:rPr lang="ru-RU" dirty="0"/>
              <a:t> мерки за минимизиране, възстановяване, компенсиране на </a:t>
            </a:r>
            <a:r>
              <a:rPr lang="ru-RU" dirty="0" err="1"/>
              <a:t>загубата</a:t>
            </a:r>
            <a:r>
              <a:rPr lang="ru-RU" dirty="0"/>
              <a:t> на </a:t>
            </a:r>
            <a:r>
              <a:rPr lang="ru-RU" dirty="0" err="1"/>
              <a:t>биологично</a:t>
            </a:r>
            <a:r>
              <a:rPr lang="ru-RU" dirty="0"/>
              <a:t> разнообразие и компенсиране на </a:t>
            </a:r>
            <a:r>
              <a:rPr lang="ru-RU" dirty="0" err="1"/>
              <a:t>загубени</a:t>
            </a:r>
            <a:r>
              <a:rPr lang="ru-RU" dirty="0"/>
              <a:t> екосистемни стоки и услуги</a:t>
            </a:r>
            <a:r>
              <a:rPr lang="en-US" dirty="0"/>
              <a:t>. </a:t>
            </a:r>
          </a:p>
          <a:p>
            <a:pPr marL="400050" indent="-400050"/>
            <a:r>
              <a:rPr lang="en-US" dirty="0"/>
              <a:t>2. </a:t>
            </a:r>
            <a:r>
              <a:rPr lang="bg-BG" dirty="0"/>
              <a:t>Използвайте подходящи местни специалисти като поставите категорични технически изисквания, и </a:t>
            </a:r>
            <a:r>
              <a:rPr lang="en-US" dirty="0"/>
              <a:t> </a:t>
            </a:r>
            <a:r>
              <a:rPr lang="bg-BG" dirty="0"/>
              <a:t>вземайте под внимание въпроси от социален и икономически характер, както и био-разнообразието</a:t>
            </a:r>
            <a:r>
              <a:rPr lang="en-US" dirty="0"/>
              <a:t>. </a:t>
            </a:r>
            <a:r>
              <a:rPr lang="bg-BG" dirty="0"/>
              <a:t>Освен директните въздействия, преценявайте и косвените</a:t>
            </a:r>
            <a:r>
              <a:rPr lang="en-US" dirty="0"/>
              <a:t>, </a:t>
            </a:r>
            <a:r>
              <a:rPr lang="bg-BG" dirty="0"/>
              <a:t>индуцираните и кумулативните въздействия върху биологичното разнообразие</a:t>
            </a:r>
            <a:r>
              <a:rPr lang="en-US" dirty="0"/>
              <a:t>; </a:t>
            </a:r>
            <a:r>
              <a:rPr lang="ru-RU" dirty="0"/>
              <a:t>тези въздействия често са по-вредни от преките въздействия или от въздействията, които оставят „</a:t>
            </a:r>
            <a:r>
              <a:rPr lang="ru-RU" dirty="0" err="1"/>
              <a:t>отпечатък</a:t>
            </a:r>
            <a:r>
              <a:rPr lang="ru-RU" dirty="0"/>
              <a:t>“</a:t>
            </a:r>
            <a:r>
              <a:rPr lang="en-US" dirty="0"/>
              <a:t>. </a:t>
            </a:r>
          </a:p>
          <a:p>
            <a:pPr marL="400050" indent="-400050"/>
            <a:r>
              <a:rPr lang="en-US" dirty="0"/>
              <a:t>3. </a:t>
            </a:r>
            <a:r>
              <a:rPr lang="bg-BG" dirty="0"/>
              <a:t>Ангажирайте заинтересовани и засегнати страни</a:t>
            </a:r>
            <a:r>
              <a:rPr lang="en-US" dirty="0"/>
              <a:t>—</a:t>
            </a:r>
            <a:r>
              <a:rPr lang="bg-BG" dirty="0"/>
              <a:t> включително местното население </a:t>
            </a:r>
            <a:r>
              <a:rPr lang="en-US" dirty="0"/>
              <a:t>—</a:t>
            </a:r>
            <a:r>
              <a:rPr lang="bg-BG" dirty="0"/>
              <a:t> за да идентифицирате и оцените въздействията, </a:t>
            </a:r>
            <a:r>
              <a:rPr lang="ru-RU" dirty="0"/>
              <a:t>и да определите, как традиционните знания и </a:t>
            </a:r>
            <a:r>
              <a:rPr lang="ru-RU" dirty="0" err="1"/>
              <a:t>местните</a:t>
            </a:r>
            <a:r>
              <a:rPr lang="ru-RU" dirty="0"/>
              <a:t> </a:t>
            </a:r>
            <a:r>
              <a:rPr lang="ru-RU" dirty="0" err="1"/>
              <a:t>културни</a:t>
            </a:r>
            <a:r>
              <a:rPr lang="ru-RU" dirty="0"/>
              <a:t> практики могат да </a:t>
            </a:r>
            <a:r>
              <a:rPr lang="ru-RU" dirty="0" err="1"/>
              <a:t>допринесат</a:t>
            </a:r>
            <a:r>
              <a:rPr lang="ru-RU" dirty="0"/>
              <a:t> за всяка инициатива </a:t>
            </a:r>
            <a:r>
              <a:rPr lang="ru-RU" dirty="0" err="1"/>
              <a:t>свързана</a:t>
            </a:r>
            <a:r>
              <a:rPr lang="ru-RU" dirty="0"/>
              <a:t> с биологичното разнообразие</a:t>
            </a:r>
            <a:r>
              <a:rPr lang="en-US" dirty="0"/>
              <a:t>. </a:t>
            </a:r>
          </a:p>
          <a:p>
            <a:pPr marL="400050" indent="-400050"/>
            <a:r>
              <a:rPr lang="en-US" dirty="0"/>
              <a:t>4. </a:t>
            </a:r>
            <a:r>
              <a:rPr lang="ru-RU" dirty="0"/>
              <a:t>Прилагайте </a:t>
            </a:r>
            <a:r>
              <a:rPr lang="ru-RU" dirty="0" err="1"/>
              <a:t>предпазлив</a:t>
            </a:r>
            <a:r>
              <a:rPr lang="ru-RU" dirty="0"/>
              <a:t> подход, </a:t>
            </a:r>
            <a:r>
              <a:rPr lang="ru-RU" dirty="0" err="1"/>
              <a:t>когато</a:t>
            </a:r>
            <a:r>
              <a:rPr lang="ru-RU" dirty="0"/>
              <a:t> </a:t>
            </a:r>
            <a:r>
              <a:rPr lang="ru-RU" dirty="0" err="1"/>
              <a:t>изходната</a:t>
            </a:r>
            <a:r>
              <a:rPr lang="ru-RU" dirty="0"/>
              <a:t> информация е </a:t>
            </a:r>
            <a:r>
              <a:rPr lang="ru-RU" dirty="0" err="1"/>
              <a:t>лоша</a:t>
            </a:r>
            <a:r>
              <a:rPr lang="ru-RU" dirty="0"/>
              <a:t> или има несигурност </a:t>
            </a:r>
            <a:r>
              <a:rPr lang="ru-RU" dirty="0" err="1"/>
              <a:t>относно</a:t>
            </a:r>
            <a:r>
              <a:rPr lang="ru-RU" dirty="0"/>
              <a:t> въздействията или ефективността на смекчаването</a:t>
            </a:r>
            <a:r>
              <a:rPr lang="en-US" dirty="0"/>
              <a:t>. </a:t>
            </a:r>
            <a:r>
              <a:rPr lang="ru-RU" dirty="0" err="1"/>
              <a:t>Добрият</a:t>
            </a:r>
            <a:r>
              <a:rPr lang="ru-RU" dirty="0"/>
              <a:t> мониторинг, </a:t>
            </a:r>
            <a:r>
              <a:rPr lang="ru-RU" dirty="0" err="1"/>
              <a:t>проучването</a:t>
            </a:r>
            <a:r>
              <a:rPr lang="ru-RU" dirty="0"/>
              <a:t> и </a:t>
            </a:r>
            <a:r>
              <a:rPr lang="ru-RU" dirty="0" err="1"/>
              <a:t>адаптивните</a:t>
            </a:r>
            <a:r>
              <a:rPr lang="ru-RU" dirty="0"/>
              <a:t> реакции са от решаващо значение за управлението на въздействията върху биологичното разнообразие</a:t>
            </a:r>
            <a:r>
              <a:rPr lang="en-US" dirty="0"/>
              <a:t>. </a:t>
            </a:r>
          </a:p>
          <a:p>
            <a:pPr marL="400050" indent="-400050"/>
            <a:r>
              <a:rPr lang="en-US" dirty="0"/>
              <a:t>5. </a:t>
            </a:r>
            <a:r>
              <a:rPr lang="ru-RU" dirty="0" err="1"/>
              <a:t>Стремете</a:t>
            </a:r>
            <a:r>
              <a:rPr lang="ru-RU" dirty="0"/>
              <a:t> се да </a:t>
            </a:r>
            <a:r>
              <a:rPr lang="ru-RU" dirty="0" err="1"/>
              <a:t>осъществите</a:t>
            </a:r>
            <a:r>
              <a:rPr lang="ru-RU" dirty="0"/>
              <a:t> </a:t>
            </a:r>
            <a:r>
              <a:rPr lang="ru-RU" dirty="0" err="1"/>
              <a:t>траен</a:t>
            </a:r>
            <a:r>
              <a:rPr lang="ru-RU" dirty="0"/>
              <a:t> </a:t>
            </a:r>
            <a:r>
              <a:rPr lang="ru-RU" dirty="0" err="1"/>
              <a:t>нетен</a:t>
            </a:r>
            <a:r>
              <a:rPr lang="ru-RU" dirty="0"/>
              <a:t> положителен принос за </a:t>
            </a:r>
            <a:r>
              <a:rPr lang="ru-RU" dirty="0" err="1"/>
              <a:t>опазването</a:t>
            </a:r>
            <a:r>
              <a:rPr lang="ru-RU" dirty="0"/>
              <a:t> на биологичното разнообразие в </a:t>
            </a:r>
            <a:r>
              <a:rPr lang="ru-RU" dirty="0" err="1"/>
              <a:t>засегнатата</a:t>
            </a:r>
            <a:r>
              <a:rPr lang="ru-RU" dirty="0"/>
              <a:t> зона чрез интервенции </a:t>
            </a:r>
            <a:r>
              <a:rPr lang="ru-RU" dirty="0" err="1"/>
              <a:t>отвъд</a:t>
            </a:r>
            <a:r>
              <a:rPr lang="ru-RU" dirty="0"/>
              <a:t> „без </a:t>
            </a:r>
            <a:r>
              <a:rPr lang="ru-RU" dirty="0" err="1"/>
              <a:t>нетни</a:t>
            </a:r>
            <a:r>
              <a:rPr lang="ru-RU" dirty="0"/>
              <a:t> загуби“.</a:t>
            </a:r>
            <a:endParaRPr lang="en-US" dirty="0"/>
          </a:p>
        </p:txBody>
      </p:sp>
    </p:spTree>
    <p:extLst>
      <p:ext uri="{BB962C8B-B14F-4D97-AF65-F5344CB8AC3E}">
        <p14:creationId xmlns:p14="http://schemas.microsoft.com/office/powerpoint/2010/main" val="174236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pPr algn="ctr"/>
            <a:r>
              <a:rPr lang="bg-BG" sz="2800" b="1" spc="100">
                <a:solidFill>
                  <a:schemeClr val="bg1"/>
                </a:solidFill>
                <a:ea typeface="Roboto" panose="02000000000000000000" pitchFamily="2" charset="0"/>
                <a:cs typeface="Arial" panose="020B0604020202020204" pitchFamily="34" charset="0"/>
              </a:rPr>
              <a:t>Преки</a:t>
            </a:r>
            <a:r>
              <a:rPr lang="en-GB" sz="2800" b="1" spc="100">
                <a:solidFill>
                  <a:schemeClr val="bg1"/>
                </a:solidFill>
                <a:ea typeface="Roboto" panose="02000000000000000000" pitchFamily="2" charset="0"/>
                <a:cs typeface="Arial" panose="020B0604020202020204" pitchFamily="34" charset="0"/>
              </a:rPr>
              <a:t>, </a:t>
            </a:r>
            <a:r>
              <a:rPr lang="bg-BG" sz="2800" b="1" spc="100">
                <a:solidFill>
                  <a:schemeClr val="bg1"/>
                </a:solidFill>
                <a:ea typeface="Roboto" panose="02000000000000000000" pitchFamily="2" charset="0"/>
                <a:cs typeface="Arial" panose="020B0604020202020204" pitchFamily="34" charset="0"/>
              </a:rPr>
              <a:t>косвени и кумулативни въздействия</a:t>
            </a:r>
            <a:endParaRPr lang="en-GB" sz="2800" b="1">
              <a:solidFill>
                <a:schemeClr val="bg1"/>
              </a:solidFill>
            </a:endParaRPr>
          </a:p>
        </p:txBody>
      </p:sp>
      <p:sp>
        <p:nvSpPr>
          <p:cNvPr id="2" name="Rectangle 1"/>
          <p:cNvSpPr/>
          <p:nvPr/>
        </p:nvSpPr>
        <p:spPr>
          <a:xfrm>
            <a:off x="193421" y="802032"/>
            <a:ext cx="12118608" cy="1200329"/>
          </a:xfrm>
          <a:prstGeom prst="rect">
            <a:avLst/>
          </a:prstGeom>
        </p:spPr>
        <p:txBody>
          <a:bodyPr wrap="square">
            <a:spAutoFit/>
          </a:bodyPr>
          <a:lstStyle/>
          <a:p>
            <a:pPr marL="400050" indent="-400050"/>
            <a:r>
              <a:rPr lang="ru-RU" sz="2400" b="1" dirty="0">
                <a:solidFill>
                  <a:srgbClr val="AE0917"/>
                </a:solidFill>
              </a:rPr>
              <a:t>Освен преките въздействия, от решаващо значение е да се оценят и </a:t>
            </a:r>
            <a:r>
              <a:rPr lang="ru-RU" sz="2400" b="1" dirty="0" err="1">
                <a:solidFill>
                  <a:srgbClr val="AE0917"/>
                </a:solidFill>
              </a:rPr>
              <a:t>непреките</a:t>
            </a:r>
            <a:r>
              <a:rPr lang="ru-RU" sz="2400" b="1" dirty="0">
                <a:solidFill>
                  <a:srgbClr val="AE0917"/>
                </a:solidFill>
              </a:rPr>
              <a:t>, </a:t>
            </a:r>
            <a:r>
              <a:rPr lang="ru-RU" sz="2400" b="1" dirty="0" err="1">
                <a:solidFill>
                  <a:srgbClr val="AE0917"/>
                </a:solidFill>
              </a:rPr>
              <a:t>индуцирани</a:t>
            </a:r>
            <a:r>
              <a:rPr lang="ru-RU" sz="2400" b="1" dirty="0">
                <a:solidFill>
                  <a:srgbClr val="AE0917"/>
                </a:solidFill>
              </a:rPr>
              <a:t> и </a:t>
            </a:r>
            <a:r>
              <a:rPr lang="ru-RU" sz="2400" b="1" dirty="0" err="1">
                <a:solidFill>
                  <a:srgbClr val="AE0917"/>
                </a:solidFill>
              </a:rPr>
              <a:t>кумулативни</a:t>
            </a:r>
            <a:r>
              <a:rPr lang="ru-RU" sz="2400" b="1" dirty="0">
                <a:solidFill>
                  <a:srgbClr val="AE0917"/>
                </a:solidFill>
              </a:rPr>
              <a:t> въздействия върху биологичното разнообразие, тъй като тези въздействия често са по-вредни от преките въздействия</a:t>
            </a:r>
            <a:r>
              <a:rPr lang="en-US" sz="2400" b="1" dirty="0">
                <a:solidFill>
                  <a:srgbClr val="AE0917"/>
                </a:solidFill>
              </a:rPr>
              <a:t>. </a:t>
            </a:r>
          </a:p>
        </p:txBody>
      </p:sp>
      <p:sp>
        <p:nvSpPr>
          <p:cNvPr id="11" name="Text Box 2"/>
          <p:cNvSpPr txBox="1">
            <a:spLocks noChangeArrowheads="1"/>
          </p:cNvSpPr>
          <p:nvPr/>
        </p:nvSpPr>
        <p:spPr bwMode="auto">
          <a:xfrm>
            <a:off x="329027" y="2179894"/>
            <a:ext cx="576697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bg-BG" altLang="en-US" sz="2000" b="1" dirty="0">
                <a:latin typeface="+mn-lt"/>
              </a:rPr>
              <a:t>Преки </a:t>
            </a:r>
            <a:r>
              <a:rPr lang="en-GB" altLang="en-US" sz="2000" dirty="0">
                <a:latin typeface="+mn-lt"/>
              </a:rPr>
              <a:t>- </a:t>
            </a:r>
            <a:r>
              <a:rPr lang="ru-RU" altLang="en-US" sz="2000" dirty="0">
                <a:latin typeface="+mn-lt"/>
              </a:rPr>
              <a:t>причинени от проекта и се </a:t>
            </a:r>
            <a:r>
              <a:rPr lang="ru-RU" altLang="en-US" sz="2000" dirty="0" err="1">
                <a:latin typeface="+mn-lt"/>
              </a:rPr>
              <a:t>случват</a:t>
            </a:r>
            <a:r>
              <a:rPr lang="ru-RU" altLang="en-US" sz="2000" dirty="0">
                <a:latin typeface="+mn-lt"/>
              </a:rPr>
              <a:t> по същото време и на същото място както самия проект</a:t>
            </a:r>
            <a:r>
              <a:rPr lang="en-GB" altLang="en-US" sz="2000" dirty="0">
                <a:latin typeface="+mn-lt"/>
              </a:rPr>
              <a:t>.</a:t>
            </a:r>
          </a:p>
          <a:p>
            <a:pPr algn="just" eaLnBrk="1" hangingPunct="1"/>
            <a:endParaRPr lang="en-GB" altLang="en-US" sz="1000" dirty="0">
              <a:latin typeface="+mn-lt"/>
            </a:endParaRPr>
          </a:p>
          <a:p>
            <a:pPr algn="just" eaLnBrk="1" hangingPunct="1"/>
            <a:r>
              <a:rPr lang="bg-BG" altLang="en-US" dirty="0">
                <a:solidFill>
                  <a:srgbClr val="00B050"/>
                </a:solidFill>
                <a:latin typeface="+mn-lt"/>
              </a:rPr>
              <a:t>Пример</a:t>
            </a:r>
            <a:r>
              <a:rPr lang="en-GB" altLang="en-US" dirty="0">
                <a:solidFill>
                  <a:srgbClr val="00B050"/>
                </a:solidFill>
                <a:latin typeface="+mn-lt"/>
              </a:rPr>
              <a:t>: </a:t>
            </a:r>
            <a:r>
              <a:rPr lang="ru-RU" altLang="en-US" dirty="0">
                <a:latin typeface="+mn-lt"/>
              </a:rPr>
              <a:t>Увреждане на влажна зона поради изграждане на мост</a:t>
            </a:r>
            <a:r>
              <a:rPr lang="en-GB" altLang="en-US" dirty="0">
                <a:latin typeface="+mn-lt"/>
              </a:rPr>
              <a:t>. </a:t>
            </a:r>
          </a:p>
          <a:p>
            <a:pPr algn="just" eaLnBrk="1" hangingPunct="1"/>
            <a:endParaRPr lang="en-GB" altLang="en-US" sz="1000" b="1" dirty="0">
              <a:latin typeface="+mn-lt"/>
            </a:endParaRPr>
          </a:p>
          <a:p>
            <a:pPr algn="just" eaLnBrk="1" hangingPunct="1"/>
            <a:r>
              <a:rPr lang="bg-BG" altLang="en-US" sz="2000" b="1" dirty="0">
                <a:latin typeface="+mn-lt"/>
              </a:rPr>
              <a:t>Косвени въздействия </a:t>
            </a:r>
            <a:r>
              <a:rPr lang="en-GB" altLang="en-US" sz="2000" dirty="0">
                <a:latin typeface="+mn-lt"/>
              </a:rPr>
              <a:t>– </a:t>
            </a:r>
            <a:r>
              <a:rPr lang="bg-BG" altLang="en-US" sz="2000" dirty="0">
                <a:latin typeface="+mn-lt"/>
              </a:rPr>
              <a:t>предизвикани от проекта, но оказват върху околната среда въздействащ ефект</a:t>
            </a:r>
            <a:r>
              <a:rPr lang="en-GB" altLang="en-US" sz="2000" dirty="0">
                <a:latin typeface="+mn-lt"/>
              </a:rPr>
              <a:t>, </a:t>
            </a:r>
            <a:r>
              <a:rPr lang="ru-RU" altLang="en-US" sz="2000" dirty="0">
                <a:latin typeface="+mn-lt"/>
              </a:rPr>
              <a:t>който по-късно във времето или по-нататък може да бъде</a:t>
            </a:r>
            <a:r>
              <a:rPr lang="ru-RU" altLang="en-US" sz="2000" dirty="0"/>
              <a:t> </a:t>
            </a:r>
            <a:r>
              <a:rPr lang="bg-BG" altLang="en-US" sz="2000" dirty="0">
                <a:latin typeface="+mn-lt"/>
              </a:rPr>
              <a:t>изместен встрани от проекта</a:t>
            </a:r>
            <a:r>
              <a:rPr lang="en-GB" altLang="en-US" sz="2000" dirty="0">
                <a:latin typeface="+mn-lt"/>
              </a:rPr>
              <a:t>.</a:t>
            </a:r>
          </a:p>
          <a:p>
            <a:pPr algn="just" eaLnBrk="1" hangingPunct="1"/>
            <a:endParaRPr lang="en-GB" altLang="en-US" sz="1000" dirty="0">
              <a:latin typeface="+mn-lt"/>
            </a:endParaRPr>
          </a:p>
          <a:p>
            <a:pPr algn="just" eaLnBrk="1" hangingPunct="1"/>
            <a:r>
              <a:rPr lang="bg-BG" altLang="en-US" dirty="0">
                <a:solidFill>
                  <a:srgbClr val="00B050"/>
                </a:solidFill>
                <a:latin typeface="+mn-lt"/>
              </a:rPr>
              <a:t>Пример</a:t>
            </a:r>
            <a:r>
              <a:rPr lang="en-GB" altLang="en-US" dirty="0">
                <a:latin typeface="+mn-lt"/>
              </a:rPr>
              <a:t>: </a:t>
            </a:r>
            <a:r>
              <a:rPr lang="ru-RU" altLang="en-US" dirty="0">
                <a:latin typeface="+mn-lt"/>
              </a:rPr>
              <a:t>Пътят може да включва потенциални промени в земеползването, което от своя страна може да предизвика ерозия, което от своя страна може да предизвика затлачване на река, което от своя страна може да повлияе на снабдяването с вода</a:t>
            </a:r>
            <a:r>
              <a:rPr lang="en-GB" altLang="en-US" dirty="0">
                <a:latin typeface="+mn-lt"/>
              </a:rPr>
              <a:t>. </a:t>
            </a:r>
          </a:p>
        </p:txBody>
      </p:sp>
      <p:sp>
        <p:nvSpPr>
          <p:cNvPr id="12" name="Text Box 2"/>
          <p:cNvSpPr txBox="1">
            <a:spLocks noChangeArrowheads="1"/>
          </p:cNvSpPr>
          <p:nvPr/>
        </p:nvSpPr>
        <p:spPr bwMode="auto">
          <a:xfrm>
            <a:off x="6320553" y="1917380"/>
            <a:ext cx="5542420" cy="5109091"/>
          </a:xfrm>
          <a:prstGeom prst="rect">
            <a:avLst/>
          </a:prstGeom>
          <a:noFill/>
          <a:ln w="12700">
            <a:noFill/>
            <a:miter lim="800000"/>
            <a:headEnd type="none" w="sm" len="sm"/>
            <a:tailEnd type="none" w="sm" len="sm"/>
          </a:ln>
        </p:spPr>
        <p:txBody>
          <a:bodyPr wrap="square">
            <a:spAutoFit/>
          </a:bodyPr>
          <a:lstStyle/>
          <a:p>
            <a:pPr>
              <a:defRPr/>
            </a:pPr>
            <a:r>
              <a:rPr lang="bg-BG" sz="2000" b="1" dirty="0"/>
              <a:t>Кумулативни въздействия </a:t>
            </a:r>
            <a:r>
              <a:rPr lang="en-GB" sz="2000" dirty="0"/>
              <a:t>- </a:t>
            </a:r>
            <a:r>
              <a:rPr lang="ru-RU" sz="2000" dirty="0"/>
              <a:t>причинени от </a:t>
            </a:r>
            <a:r>
              <a:rPr lang="ru-RU" sz="2000" dirty="0" err="1"/>
              <a:t>сумата</a:t>
            </a:r>
            <a:r>
              <a:rPr lang="ru-RU" sz="2000" dirty="0"/>
              <a:t> от въздействията на проекта върху даден компонент на околната среда и/или въздействията на проекта, прибавени към тези на </a:t>
            </a:r>
            <a:r>
              <a:rPr lang="ru-RU" sz="2000" dirty="0" err="1"/>
              <a:t>други</a:t>
            </a:r>
            <a:r>
              <a:rPr lang="ru-RU" sz="2000" dirty="0"/>
              <a:t> минали, настоящи или бъдещи проекти</a:t>
            </a:r>
            <a:r>
              <a:rPr lang="en-GB" sz="2000" dirty="0"/>
              <a:t>. </a:t>
            </a:r>
            <a:r>
              <a:rPr lang="bg-BG" sz="2000" dirty="0"/>
              <a:t>Три вида кумулативни въздействия</a:t>
            </a:r>
            <a:r>
              <a:rPr lang="en-GB" sz="2000" dirty="0"/>
              <a:t>:</a:t>
            </a:r>
          </a:p>
          <a:p>
            <a:pPr>
              <a:defRPr/>
            </a:pPr>
            <a:endParaRPr lang="en-GB" sz="800" dirty="0"/>
          </a:p>
          <a:p>
            <a:pPr indent="-457200">
              <a:buFont typeface="+mj-lt"/>
              <a:buAutoNum type="alphaLcPeriod"/>
              <a:defRPr/>
            </a:pPr>
            <a:r>
              <a:rPr lang="bg-BG" sz="2000" i="1" dirty="0"/>
              <a:t>Натрупани или съвкупни </a:t>
            </a:r>
            <a:r>
              <a:rPr lang="en-GB" sz="2000" dirty="0"/>
              <a:t>– </a:t>
            </a:r>
            <a:r>
              <a:rPr lang="bg-BG" sz="2000" dirty="0"/>
              <a:t>обикновена сума от всички въздействия</a:t>
            </a:r>
            <a:endParaRPr lang="en-GB" sz="2000" dirty="0"/>
          </a:p>
          <a:p>
            <a:pPr indent="-228600">
              <a:buFont typeface="+mj-lt"/>
              <a:buAutoNum type="alphaLcPeriod"/>
              <a:defRPr/>
            </a:pPr>
            <a:endParaRPr lang="en-GB" sz="800" dirty="0"/>
          </a:p>
          <a:p>
            <a:pPr indent="-457200">
              <a:buFont typeface="+mj-lt"/>
              <a:buAutoNum type="alphaLcPeriod"/>
              <a:defRPr/>
            </a:pPr>
            <a:r>
              <a:rPr lang="bg-BG" sz="2000" i="1" dirty="0"/>
              <a:t>Противоположни или неутрализиращи </a:t>
            </a:r>
            <a:r>
              <a:rPr lang="en-GB" sz="2000" dirty="0"/>
              <a:t>– </a:t>
            </a:r>
            <a:r>
              <a:rPr lang="ru-RU" sz="2000" dirty="0" err="1"/>
              <a:t>когато</a:t>
            </a:r>
            <a:r>
              <a:rPr lang="ru-RU" sz="2000" dirty="0"/>
              <a:t> въздействията си противодействат, </a:t>
            </a:r>
            <a:r>
              <a:rPr lang="ru-RU" sz="2000" dirty="0" err="1"/>
              <a:t>намалявайки</a:t>
            </a:r>
            <a:r>
              <a:rPr lang="ru-RU" sz="2000" dirty="0"/>
              <a:t> </a:t>
            </a:r>
            <a:r>
              <a:rPr lang="ru-RU" sz="2000" dirty="0" err="1"/>
              <a:t>общото</a:t>
            </a:r>
            <a:r>
              <a:rPr lang="ru-RU" sz="2000" dirty="0"/>
              <a:t> въздействие</a:t>
            </a:r>
            <a:r>
              <a:rPr lang="en-GB" sz="2000" dirty="0"/>
              <a:t>.</a:t>
            </a:r>
            <a:r>
              <a:rPr lang="en-GB" sz="1400" dirty="0"/>
              <a:t> </a:t>
            </a:r>
          </a:p>
          <a:p>
            <a:pPr indent="-228600">
              <a:buFont typeface="+mj-lt"/>
              <a:buAutoNum type="alphaLcPeriod"/>
              <a:defRPr/>
            </a:pPr>
            <a:endParaRPr lang="en-GB" sz="1000" dirty="0"/>
          </a:p>
          <a:p>
            <a:pPr indent="-457200">
              <a:buFont typeface="+mj-lt"/>
              <a:buAutoNum type="alphaLcPeriod"/>
              <a:defRPr/>
            </a:pPr>
            <a:r>
              <a:rPr lang="bg-BG" sz="2000" i="1" dirty="0"/>
              <a:t>Синергични </a:t>
            </a:r>
            <a:r>
              <a:rPr lang="en-GB" sz="2000" dirty="0"/>
              <a:t>– </a:t>
            </a:r>
            <a:r>
              <a:rPr lang="ru-RU" sz="2000" dirty="0" err="1"/>
              <a:t>когато</a:t>
            </a:r>
            <a:r>
              <a:rPr lang="ru-RU" sz="2000" dirty="0"/>
              <a:t> въздействията си взаимодействат, произвеждайки въздействие, което е по-голямо от </a:t>
            </a:r>
            <a:r>
              <a:rPr lang="ru-RU" sz="2000" dirty="0" err="1"/>
              <a:t>сумата</a:t>
            </a:r>
            <a:r>
              <a:rPr lang="ru-RU" sz="2000" dirty="0"/>
              <a:t> на </a:t>
            </a:r>
            <a:r>
              <a:rPr lang="ru-RU" sz="2000" dirty="0" err="1"/>
              <a:t>отделните</a:t>
            </a:r>
            <a:r>
              <a:rPr lang="ru-RU" sz="2000" dirty="0"/>
              <a:t> </a:t>
            </a:r>
            <a:r>
              <a:rPr lang="ru-RU" sz="2000" dirty="0" err="1"/>
              <a:t>въздействия</a:t>
            </a:r>
            <a:endParaRPr lang="en-GB" sz="800" dirty="0"/>
          </a:p>
        </p:txBody>
      </p:sp>
    </p:spTree>
    <p:extLst>
      <p:ext uri="{BB962C8B-B14F-4D97-AF65-F5344CB8AC3E}">
        <p14:creationId xmlns:p14="http://schemas.microsoft.com/office/powerpoint/2010/main" val="28303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54531" y="337750"/>
            <a:ext cx="9047967" cy="6414741"/>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091258" y="525499"/>
            <a:ext cx="8813507" cy="6324808"/>
          </a:xfrm>
          <a:prstGeom prst="rect">
            <a:avLst/>
          </a:prstGeom>
          <a:noFill/>
        </p:spPr>
        <p:txBody>
          <a:bodyPr wrap="square" rtlCol="0" anchor="t">
            <a:spAutoFit/>
          </a:bodyPr>
          <a:lstStyle/>
          <a:p>
            <a:r>
              <a:rPr lang="bg-BG" sz="3400" b="1" dirty="0">
                <a:solidFill>
                  <a:schemeClr val="bg1"/>
                </a:solidFill>
                <a:latin typeface="Roboto Medium" panose="02000000000000000000" pitchFamily="2" charset="0"/>
                <a:ea typeface="Roboto Light" panose="02000000000000000000" pitchFamily="2" charset="0"/>
                <a:cs typeface="Arial" panose="020B0604020202020204" pitchFamily="34" charset="0"/>
              </a:rPr>
              <a:t>Схематично изложение</a:t>
            </a:r>
            <a:endParaRPr lang="en-GB" sz="3400" b="1"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endParaRPr lang="en-GB" sz="11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Какво е биоикономика и какво е биомаса</a:t>
            </a:r>
            <a:r>
              <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a:t>
            </a: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включително видео-клиповете</a:t>
            </a:r>
            <a:r>
              <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a:t>
            </a:r>
          </a:p>
          <a:p>
            <a:pPr marL="342900" indent="-342900">
              <a:buFontTx/>
              <a:buChar char="-"/>
            </a:pP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Биоикономиката по света</a:t>
            </a:r>
            <a:endPar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Работни места в биоикономиката по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сектори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и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социално-икономически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въздействия</a:t>
            </a:r>
          </a:p>
          <a:p>
            <a:pPr marL="342900" indent="-342900">
              <a:buFontTx/>
              <a:buChar char="-"/>
            </a:pP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Биоикономика </a:t>
            </a:r>
            <a:r>
              <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a:t>
            </a: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връзки със </a:t>
            </a:r>
            <a:r>
              <a:rPr lang="bg-BG"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ЦУР</a:t>
            </a: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(Цели за устойчиво развитие)</a:t>
            </a:r>
            <a:endPar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Биоикономиката и климатичните промени</a:t>
            </a:r>
            <a:endPar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Екологични граници</a:t>
            </a:r>
            <a:endPar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Биоикономически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ресурси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и видео „Биоикономиката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започва</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тук“</a:t>
            </a:r>
          </a:p>
          <a:p>
            <a:pPr marL="342900" indent="-342900">
              <a:buFontTx/>
              <a:buChar char="-"/>
            </a:pP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Преходът</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към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биоикономика</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е сложен</a:t>
            </a:r>
          </a:p>
          <a:p>
            <a:pPr marL="342900" indent="-342900">
              <a:buFontTx/>
              <a:buChar char="-"/>
            </a:pP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Предизвикателства</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за биоикономиката: осигуряване на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ресурси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и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загубата</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на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биологично</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разнообразие</a:t>
            </a:r>
          </a:p>
          <a:p>
            <a:pPr marL="342900" indent="-342900">
              <a:buFontTx/>
              <a:buChar char="-"/>
            </a:pP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Оценка на биологичното разнообразие</a:t>
            </a:r>
          </a:p>
          <a:p>
            <a:pPr marL="342900" indent="-342900">
              <a:buFontTx/>
              <a:buChar char="-"/>
            </a:pP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Преки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косвени и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кумулативни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въздействия</a:t>
            </a:r>
          </a:p>
          <a:p>
            <a:pPr marL="342900" indent="-342900">
              <a:buFontTx/>
              <a:buChar char="-"/>
            </a:pP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Какви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са „въздействието и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нуждата</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от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ОВОС</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и / или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СЕА</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a:t>
            </a:r>
          </a:p>
          <a:p>
            <a:pPr marL="342900" indent="-342900">
              <a:buFontTx/>
              <a:buChar char="-"/>
            </a:pP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Нетни</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п</a:t>
            </a:r>
            <a:r>
              <a:rPr lang="bg-BG"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оложителни</a:t>
            </a: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резултати</a:t>
            </a:r>
            <a:r>
              <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подобряването</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на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състоянието</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и йерархията на </a:t>
            </a:r>
            <a:r>
              <a:rPr lang="ru-RU" sz="2000" dirty="0" err="1">
                <a:solidFill>
                  <a:schemeClr val="bg1"/>
                </a:solidFill>
                <a:latin typeface="Roboto Medium" panose="02000000000000000000" pitchFamily="2" charset="0"/>
                <a:ea typeface="Roboto Light" panose="02000000000000000000" pitchFamily="2" charset="0"/>
                <a:cs typeface="Arial" panose="020B0604020202020204" pitchFamily="34" charset="0"/>
              </a:rPr>
              <a:t>смекчаване</a:t>
            </a:r>
            <a:r>
              <a:rPr lang="ru-RU"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a:t>
            </a: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Пример:</a:t>
            </a:r>
            <a:r>
              <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 </a:t>
            </a: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въздействието на биогоривата</a:t>
            </a:r>
            <a:endPar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bg-BG" sz="2000" dirty="0">
                <a:solidFill>
                  <a:schemeClr val="bg1"/>
                </a:solidFill>
                <a:latin typeface="Roboto Medium" panose="02000000000000000000" pitchFamily="2" charset="0"/>
                <a:ea typeface="Roboto Light" panose="02000000000000000000" pitchFamily="2" charset="0"/>
                <a:cs typeface="Arial" panose="020B0604020202020204" pitchFamily="34" charset="0"/>
              </a:rPr>
              <a:t>Тест по био-икономика</a:t>
            </a:r>
            <a:endParaRPr lang="en-GB" sz="20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1639143" y="1229327"/>
            <a:ext cx="427541" cy="5450344"/>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5681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pPr algn="ctr"/>
            <a:r>
              <a:rPr lang="bg-BG" sz="2800" b="1" spc="100">
                <a:solidFill>
                  <a:schemeClr val="bg1"/>
                </a:solidFill>
                <a:ea typeface="Roboto" panose="02000000000000000000" pitchFamily="2" charset="0"/>
                <a:cs typeface="Arial" panose="020B0604020202020204" pitchFamily="34" charset="0"/>
              </a:rPr>
              <a:t>Какво представляват „въздействията“</a:t>
            </a:r>
            <a:r>
              <a:rPr lang="en-GB" sz="2800" b="1" spc="100">
                <a:solidFill>
                  <a:schemeClr val="bg1"/>
                </a:solidFill>
                <a:ea typeface="Roboto" panose="02000000000000000000" pitchFamily="2" charset="0"/>
                <a:cs typeface="Arial" panose="020B0604020202020204" pitchFamily="34" charset="0"/>
              </a:rPr>
              <a:t>?</a:t>
            </a:r>
            <a:endParaRPr lang="en-GB" sz="2800" b="1">
              <a:solidFill>
                <a:schemeClr val="bg1"/>
              </a:solidFill>
            </a:endParaRPr>
          </a:p>
        </p:txBody>
      </p:sp>
      <p:sp>
        <p:nvSpPr>
          <p:cNvPr id="9" name="TextBox 8"/>
          <p:cNvSpPr txBox="1"/>
          <p:nvPr/>
        </p:nvSpPr>
        <p:spPr>
          <a:xfrm>
            <a:off x="1304878" y="1818849"/>
            <a:ext cx="9604016" cy="4462760"/>
          </a:xfrm>
          <a:prstGeom prst="rect">
            <a:avLst/>
          </a:prstGeom>
          <a:noFill/>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bg-BG" altLang="en-US" sz="4400" dirty="0">
                <a:solidFill>
                  <a:srgbClr val="0070C0"/>
                </a:solidFill>
              </a:rPr>
              <a:t>Какво са „въздействията“</a:t>
            </a:r>
            <a:r>
              <a:rPr lang="en-GB" altLang="en-US" sz="4400" dirty="0">
                <a:solidFill>
                  <a:srgbClr val="0070C0"/>
                </a:solidFill>
              </a:rPr>
              <a:t>?</a:t>
            </a:r>
          </a:p>
          <a:p>
            <a:pPr eaLnBrk="1" hangingPunct="1"/>
            <a:endParaRPr lang="en-GB" altLang="en-US" sz="2400" dirty="0"/>
          </a:p>
          <a:p>
            <a:r>
              <a:rPr lang="ru-RU" altLang="en-US" sz="2400" dirty="0"/>
              <a:t>Въздействията са промени, за които се приема че имат екологично, политическо, икономическо или социално значение за обществото</a:t>
            </a:r>
            <a:r>
              <a:rPr lang="en-GB" altLang="en-US" sz="2400" dirty="0"/>
              <a:t>. </a:t>
            </a:r>
            <a:r>
              <a:rPr lang="ru-RU" altLang="en-US" sz="2400" dirty="0"/>
              <a:t>Въздействията могат да бъдат положителни или отрицателни, и могат да засегнат околната среда, общностите, човешкото здраве и благосъстояние, желаните цели за устойчивост, или комбинация от всички </a:t>
            </a:r>
            <a:r>
              <a:rPr lang="ru-RU" altLang="en-US" sz="2400" dirty="0" err="1"/>
              <a:t>тях</a:t>
            </a:r>
            <a:r>
              <a:rPr lang="en-GB" altLang="en-US" sz="2400" dirty="0"/>
              <a:t>.</a:t>
            </a:r>
          </a:p>
          <a:p>
            <a:pPr eaLnBrk="1" hangingPunct="1"/>
            <a:endParaRPr lang="en-GB" altLang="en-US" dirty="0"/>
          </a:p>
          <a:p>
            <a:r>
              <a:rPr lang="bg-BG" altLang="en-US" dirty="0">
                <a:solidFill>
                  <a:schemeClr val="bg1">
                    <a:lumMod val="65000"/>
                  </a:schemeClr>
                </a:solidFill>
              </a:rPr>
              <a:t>Източник</a:t>
            </a:r>
            <a:r>
              <a:rPr lang="en-GB" altLang="en-US" dirty="0">
                <a:solidFill>
                  <a:schemeClr val="bg1">
                    <a:lumMod val="65000"/>
                  </a:schemeClr>
                </a:solidFill>
              </a:rPr>
              <a:t>: </a:t>
            </a:r>
            <a:r>
              <a:rPr lang="en-GB" altLang="en-US" dirty="0" err="1">
                <a:solidFill>
                  <a:schemeClr val="bg1">
                    <a:lumMod val="65000"/>
                  </a:schemeClr>
                </a:solidFill>
              </a:rPr>
              <a:t>Partidário</a:t>
            </a:r>
            <a:r>
              <a:rPr lang="en-GB" altLang="en-US" dirty="0">
                <a:solidFill>
                  <a:schemeClr val="bg1">
                    <a:lumMod val="65000"/>
                  </a:schemeClr>
                </a:solidFill>
              </a:rPr>
              <a:t>, M. (2012), </a:t>
            </a:r>
            <a:r>
              <a:rPr lang="en-GB" altLang="en-US" dirty="0" err="1">
                <a:solidFill>
                  <a:schemeClr val="bg1">
                    <a:lumMod val="65000"/>
                  </a:schemeClr>
                </a:solidFill>
              </a:rPr>
              <a:t>IAIA</a:t>
            </a:r>
            <a:r>
              <a:rPr lang="en-GB" altLang="en-US" dirty="0">
                <a:solidFill>
                  <a:schemeClr val="bg1">
                    <a:lumMod val="65000"/>
                  </a:schemeClr>
                </a:solidFill>
              </a:rPr>
              <a:t> fast tips No. 1 - </a:t>
            </a:r>
            <a:r>
              <a:rPr lang="ru-RU" altLang="en-US" dirty="0" err="1">
                <a:solidFill>
                  <a:schemeClr val="bg1">
                    <a:lumMod val="65000"/>
                  </a:schemeClr>
                </a:solidFill>
              </a:rPr>
              <a:t>Какво</a:t>
            </a:r>
            <a:r>
              <a:rPr lang="ru-RU" altLang="en-US" dirty="0">
                <a:solidFill>
                  <a:schemeClr val="bg1">
                    <a:lumMod val="65000"/>
                  </a:schemeClr>
                </a:solidFill>
              </a:rPr>
              <a:t> е оценка на въздействието. </a:t>
            </a:r>
            <a:r>
              <a:rPr lang="ru-RU" altLang="en-US" dirty="0" err="1">
                <a:solidFill>
                  <a:schemeClr val="bg1">
                    <a:lumMod val="65000"/>
                  </a:schemeClr>
                </a:solidFill>
              </a:rPr>
              <a:t>Международна</a:t>
            </a:r>
            <a:r>
              <a:rPr lang="ru-RU" altLang="en-US" dirty="0">
                <a:solidFill>
                  <a:schemeClr val="bg1">
                    <a:lumMod val="65000"/>
                  </a:schemeClr>
                </a:solidFill>
              </a:rPr>
              <a:t> </a:t>
            </a:r>
            <a:r>
              <a:rPr lang="ru-RU" altLang="en-US" dirty="0" err="1">
                <a:solidFill>
                  <a:schemeClr val="bg1">
                    <a:lumMod val="65000"/>
                  </a:schemeClr>
                </a:solidFill>
              </a:rPr>
              <a:t>асоциация</a:t>
            </a:r>
            <a:r>
              <a:rPr lang="ru-RU" altLang="en-US" dirty="0">
                <a:solidFill>
                  <a:schemeClr val="bg1">
                    <a:lumMod val="65000"/>
                  </a:schemeClr>
                </a:solidFill>
              </a:rPr>
              <a:t> за оценка на въздействието</a:t>
            </a:r>
            <a:r>
              <a:rPr lang="en-GB" altLang="en-US" dirty="0">
                <a:solidFill>
                  <a:schemeClr val="bg1">
                    <a:lumMod val="65000"/>
                  </a:schemeClr>
                </a:solidFill>
              </a:rPr>
              <a:t> (</a:t>
            </a:r>
            <a:r>
              <a:rPr lang="en-GB" altLang="en-US" dirty="0" err="1">
                <a:solidFill>
                  <a:schemeClr val="bg1">
                    <a:lumMod val="65000"/>
                  </a:schemeClr>
                </a:solidFill>
              </a:rPr>
              <a:t>IAIA</a:t>
            </a:r>
            <a:r>
              <a:rPr lang="en-GB" altLang="en-US" dirty="0">
                <a:solidFill>
                  <a:schemeClr val="bg1">
                    <a:lumMod val="65000"/>
                  </a:schemeClr>
                </a:solidFill>
              </a:rPr>
              <a:t>). </a:t>
            </a:r>
            <a:r>
              <a:rPr lang="en-GB" altLang="en-US" b="1" dirty="0">
                <a:solidFill>
                  <a:schemeClr val="bg1">
                    <a:lumMod val="65000"/>
                  </a:schemeClr>
                </a:solidFill>
              </a:rPr>
              <a:t>https://www.iaia.org/fasttips.php</a:t>
            </a:r>
            <a:endParaRPr lang="en-GB" dirty="0">
              <a:solidFill>
                <a:schemeClr val="bg1">
                  <a:lumMod val="65000"/>
                </a:schemeClr>
              </a:solidFill>
            </a:endParaRPr>
          </a:p>
        </p:txBody>
      </p:sp>
    </p:spTree>
    <p:extLst>
      <p:ext uri="{BB962C8B-B14F-4D97-AF65-F5344CB8AC3E}">
        <p14:creationId xmlns:p14="http://schemas.microsoft.com/office/powerpoint/2010/main" val="206278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96000" y="-150726"/>
            <a:ext cx="6096000" cy="1070325"/>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pPr algn="r"/>
            <a:r>
              <a:rPr lang="ru-RU" sz="2800" b="1" spc="100" dirty="0" err="1">
                <a:solidFill>
                  <a:schemeClr val="bg1"/>
                </a:solidFill>
                <a:ea typeface="Roboto" panose="02000000000000000000" pitchFamily="2" charset="0"/>
                <a:cs typeface="Arial" panose="020B0604020202020204" pitchFamily="34" charset="0"/>
              </a:rPr>
              <a:t>ОВОС</a:t>
            </a:r>
            <a:r>
              <a:rPr lang="ru-RU" sz="2800" b="1" spc="100" dirty="0">
                <a:solidFill>
                  <a:schemeClr val="bg1"/>
                </a:solidFill>
                <a:ea typeface="Roboto" panose="02000000000000000000" pitchFamily="2" charset="0"/>
                <a:cs typeface="Arial" panose="020B0604020202020204" pitchFamily="34" charset="0"/>
              </a:rPr>
              <a:t> и/или </a:t>
            </a:r>
            <a:r>
              <a:rPr lang="ru-RU" sz="2800" b="1" spc="100" dirty="0" err="1">
                <a:solidFill>
                  <a:schemeClr val="bg1"/>
                </a:solidFill>
                <a:ea typeface="Roboto" panose="02000000000000000000" pitchFamily="2" charset="0"/>
                <a:cs typeface="Arial" panose="020B0604020202020204" pitchFamily="34" charset="0"/>
              </a:rPr>
              <a:t>СЕО</a:t>
            </a:r>
            <a:r>
              <a:rPr lang="ru-RU" sz="2800" b="1" spc="100" dirty="0">
                <a:solidFill>
                  <a:schemeClr val="bg1"/>
                </a:solidFill>
                <a:ea typeface="Roboto" panose="02000000000000000000" pitchFamily="2" charset="0"/>
                <a:cs typeface="Arial" panose="020B0604020202020204" pitchFamily="34" charset="0"/>
              </a:rPr>
              <a:t> също могат да бъдат </a:t>
            </a:r>
            <a:r>
              <a:rPr lang="ru-RU" sz="2800" b="1" spc="100" dirty="0" err="1">
                <a:solidFill>
                  <a:schemeClr val="bg1"/>
                </a:solidFill>
                <a:ea typeface="Roboto" panose="02000000000000000000" pitchFamily="2" charset="0"/>
                <a:cs typeface="Arial" panose="020B0604020202020204" pitchFamily="34" charset="0"/>
              </a:rPr>
              <a:t>необходими</a:t>
            </a:r>
            <a:r>
              <a:rPr lang="ru-RU" sz="2800" b="1" spc="100" dirty="0">
                <a:solidFill>
                  <a:schemeClr val="bg1"/>
                </a:solidFill>
                <a:ea typeface="Roboto" panose="02000000000000000000" pitchFamily="2" charset="0"/>
                <a:cs typeface="Arial" panose="020B0604020202020204" pitchFamily="34" charset="0"/>
              </a:rPr>
              <a:t> или </a:t>
            </a:r>
            <a:r>
              <a:rPr lang="ru-RU" sz="2800" b="1" spc="100" dirty="0" err="1">
                <a:solidFill>
                  <a:schemeClr val="bg1"/>
                </a:solidFill>
                <a:ea typeface="Roboto" panose="02000000000000000000" pitchFamily="2" charset="0"/>
                <a:cs typeface="Arial" panose="020B0604020202020204" pitchFamily="34" charset="0"/>
              </a:rPr>
              <a:t>полезни</a:t>
            </a:r>
            <a:endParaRPr lang="en-GB" sz="2800" b="1" dirty="0">
              <a:solidFill>
                <a:schemeClr val="bg1"/>
              </a:solidFill>
            </a:endParaRPr>
          </a:p>
        </p:txBody>
      </p:sp>
      <p:sp>
        <p:nvSpPr>
          <p:cNvPr id="7" name="Rectangle 2"/>
          <p:cNvSpPr txBox="1">
            <a:spLocks noChangeArrowheads="1"/>
          </p:cNvSpPr>
          <p:nvPr/>
        </p:nvSpPr>
        <p:spPr>
          <a:xfrm>
            <a:off x="570120" y="1070324"/>
            <a:ext cx="4988314" cy="1143000"/>
          </a:xfrm>
          <a:prstGeom prst="rect">
            <a:avLst/>
          </a:prstGeom>
        </p:spPr>
        <p:txBody>
          <a:bodyPr/>
          <a:lstStyle/>
          <a:p>
            <a:pPr algn="ctr">
              <a:defRPr/>
            </a:pPr>
            <a:r>
              <a:rPr lang="ru-RU" sz="3200" dirty="0" err="1">
                <a:solidFill>
                  <a:srgbClr val="0070C0"/>
                </a:solidFill>
                <a:latin typeface="Arial" pitchFamily="34" charset="0"/>
                <a:ea typeface="+mj-ea"/>
                <a:cs typeface="Arial" pitchFamily="34" charset="0"/>
              </a:rPr>
              <a:t>Какво</a:t>
            </a:r>
            <a:r>
              <a:rPr lang="ru-RU" sz="3200" dirty="0">
                <a:solidFill>
                  <a:srgbClr val="0070C0"/>
                </a:solidFill>
                <a:latin typeface="Arial" pitchFamily="34" charset="0"/>
                <a:ea typeface="+mj-ea"/>
                <a:cs typeface="Arial" pitchFamily="34" charset="0"/>
              </a:rPr>
              <a:t> е оценка на въздействието върху околната среда (</a:t>
            </a:r>
            <a:r>
              <a:rPr lang="ru-RU" sz="3200" dirty="0" err="1">
                <a:solidFill>
                  <a:srgbClr val="0070C0"/>
                </a:solidFill>
                <a:latin typeface="Arial" pitchFamily="34" charset="0"/>
                <a:ea typeface="+mj-ea"/>
                <a:cs typeface="Arial" pitchFamily="34" charset="0"/>
              </a:rPr>
              <a:t>ОВОС</a:t>
            </a:r>
            <a:r>
              <a:rPr lang="ru-RU" sz="3200" dirty="0">
                <a:solidFill>
                  <a:srgbClr val="0070C0"/>
                </a:solidFill>
                <a:latin typeface="Arial" pitchFamily="34" charset="0"/>
                <a:ea typeface="+mj-ea"/>
                <a:cs typeface="Arial" pitchFamily="34" charset="0"/>
              </a:rPr>
              <a:t>)</a:t>
            </a:r>
            <a:r>
              <a:rPr lang="en-GB" sz="3200" dirty="0">
                <a:solidFill>
                  <a:srgbClr val="0070C0"/>
                </a:solidFill>
                <a:latin typeface="Arial" pitchFamily="34" charset="0"/>
                <a:ea typeface="+mj-ea"/>
                <a:cs typeface="Arial" pitchFamily="34" charset="0"/>
              </a:rPr>
              <a:t>?</a:t>
            </a:r>
          </a:p>
        </p:txBody>
      </p:sp>
      <p:sp>
        <p:nvSpPr>
          <p:cNvPr id="8" name="Text Box 3"/>
          <p:cNvSpPr txBox="1">
            <a:spLocks noChangeArrowheads="1"/>
          </p:cNvSpPr>
          <p:nvPr/>
        </p:nvSpPr>
        <p:spPr bwMode="auto">
          <a:xfrm>
            <a:off x="631902" y="2784824"/>
            <a:ext cx="52817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ru-RU" altLang="en-US" sz="2800" dirty="0" err="1"/>
              <a:t>ОВОС</a:t>
            </a:r>
            <a:r>
              <a:rPr lang="ru-RU" altLang="en-US" sz="2800" dirty="0"/>
              <a:t> е </a:t>
            </a:r>
            <a:r>
              <a:rPr lang="ru-RU" altLang="en-US" sz="2800" i="1" dirty="0"/>
              <a:t>процес</a:t>
            </a:r>
            <a:r>
              <a:rPr lang="ru-RU" altLang="en-US" sz="2800" dirty="0"/>
              <a:t>, който изследва предварително (по прозрачен начин) екологичните последици от предложения проект</a:t>
            </a:r>
            <a:r>
              <a:rPr lang="en-GB" altLang="en-US" sz="2800" dirty="0"/>
              <a:t>, </a:t>
            </a:r>
            <a:r>
              <a:rPr lang="bg-BG" altLang="en-US" sz="2800" dirty="0"/>
              <a:t>например,</a:t>
            </a:r>
            <a:r>
              <a:rPr lang="en-GB" altLang="en-US" sz="2800" dirty="0"/>
              <a:t> </a:t>
            </a:r>
            <a:r>
              <a:rPr lang="bg-BG" altLang="en-US" sz="2800" dirty="0"/>
              <a:t>нов завод за био-гориво</a:t>
            </a:r>
            <a:r>
              <a:rPr lang="en-GB" altLang="en-US" sz="2800" dirty="0"/>
              <a:t>, </a:t>
            </a:r>
            <a:r>
              <a:rPr lang="bg-BG" altLang="en-US" sz="2800" dirty="0"/>
              <a:t>за информация преди вземането на решение</a:t>
            </a:r>
            <a:r>
              <a:rPr lang="en-GB" altLang="en-US" sz="2800" dirty="0"/>
              <a:t>.</a:t>
            </a:r>
          </a:p>
          <a:p>
            <a:pPr algn="ctr" eaLnBrk="1" hangingPunct="1"/>
            <a:endParaRPr lang="en-GB" altLang="en-US" sz="1000" dirty="0"/>
          </a:p>
          <a:p>
            <a:pPr algn="ctr"/>
            <a:r>
              <a:rPr lang="ru-RU" altLang="en-US" dirty="0" err="1">
                <a:solidFill>
                  <a:srgbClr val="0070C0"/>
                </a:solidFill>
              </a:rPr>
              <a:t>ОВОС</a:t>
            </a:r>
            <a:r>
              <a:rPr lang="ru-RU" altLang="en-US" dirty="0">
                <a:solidFill>
                  <a:srgbClr val="0070C0"/>
                </a:solidFill>
              </a:rPr>
              <a:t> е в сила в ЕС от 1985 г.</a:t>
            </a:r>
            <a:endParaRPr lang="en-GB" altLang="en-US" dirty="0">
              <a:solidFill>
                <a:srgbClr val="0070C0"/>
              </a:solidFill>
            </a:endParaRPr>
          </a:p>
        </p:txBody>
      </p:sp>
      <p:sp>
        <p:nvSpPr>
          <p:cNvPr id="9" name="Rectangle 2"/>
          <p:cNvSpPr txBox="1">
            <a:spLocks noChangeArrowheads="1"/>
          </p:cNvSpPr>
          <p:nvPr/>
        </p:nvSpPr>
        <p:spPr bwMode="auto">
          <a:xfrm>
            <a:off x="6736143" y="1240836"/>
            <a:ext cx="5173109" cy="1263077"/>
          </a:xfrm>
          <a:prstGeom prst="rect">
            <a:avLst/>
          </a:prstGeom>
          <a:noFill/>
          <a:ln>
            <a:miter lim="800000"/>
            <a:headEnd/>
            <a:tailEnd/>
          </a:ln>
        </p:spPr>
        <p:txBody>
          <a:bodyPr/>
          <a:lstStyle/>
          <a:p>
            <a:pPr algn="ctr">
              <a:defRPr/>
            </a:pPr>
            <a:r>
              <a:rPr lang="ru-RU" sz="3200">
                <a:solidFill>
                  <a:srgbClr val="0070C0"/>
                </a:solidFill>
                <a:ea typeface="+mj-ea"/>
                <a:cs typeface="+mj-cs"/>
              </a:rPr>
              <a:t>Какво е СЕО (стратегическа екологична оценка)</a:t>
            </a:r>
            <a:r>
              <a:rPr lang="en-GB" sz="3200">
                <a:solidFill>
                  <a:srgbClr val="0070C0"/>
                </a:solidFill>
                <a:latin typeface="+mn-lt"/>
                <a:ea typeface="+mj-ea"/>
                <a:cs typeface="+mj-cs"/>
              </a:rPr>
              <a:t>?</a:t>
            </a:r>
          </a:p>
        </p:txBody>
      </p:sp>
      <p:sp>
        <p:nvSpPr>
          <p:cNvPr id="10" name="Text Box 3"/>
          <p:cNvSpPr txBox="1">
            <a:spLocks noChangeArrowheads="1"/>
          </p:cNvSpPr>
          <p:nvPr/>
        </p:nvSpPr>
        <p:spPr bwMode="auto">
          <a:xfrm>
            <a:off x="6196393" y="2753723"/>
            <a:ext cx="5420274" cy="3785652"/>
          </a:xfrm>
          <a:prstGeom prst="rect">
            <a:avLst/>
          </a:prstGeom>
          <a:noFill/>
          <a:ln w="12700">
            <a:noFill/>
            <a:miter lim="800000"/>
            <a:headEnd type="none" w="sm" len="sm"/>
            <a:tailEnd type="none" w="sm" len="sm"/>
          </a:ln>
        </p:spPr>
        <p:txBody>
          <a:bodyPr wrap="square">
            <a:spAutoFit/>
          </a:bodyPr>
          <a:lstStyle>
            <a:lvl1pPr marL="342900" indent="-342900">
              <a:defRPr>
                <a:solidFill>
                  <a:schemeClr val="tx1"/>
                </a:solidFill>
                <a:latin typeface="Arial" charset="0"/>
                <a:ea typeface="Arial" charset="0"/>
                <a:cs typeface="Arial" charset="0"/>
              </a:defRPr>
            </a:lvl1pPr>
            <a:lvl2pPr>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algn="ctr" eaLnBrk="1" hangingPunct="1"/>
            <a:r>
              <a:rPr lang="bg-BG" altLang="en-US" sz="2400"/>
              <a:t>СЕО е процес на оценяване на въздействието напредложените </a:t>
            </a:r>
            <a:r>
              <a:rPr lang="en-GB" altLang="en-US" sz="2400"/>
              <a:t> </a:t>
            </a:r>
            <a:r>
              <a:rPr lang="bg-BG" altLang="en-US" sz="2400" b="1">
                <a:solidFill>
                  <a:srgbClr val="00B050"/>
                </a:solidFill>
              </a:rPr>
              <a:t>политики</a:t>
            </a:r>
            <a:r>
              <a:rPr lang="en-GB" altLang="en-US" sz="2400"/>
              <a:t>, </a:t>
            </a:r>
            <a:r>
              <a:rPr lang="bg-BG" altLang="en-US" sz="2400" b="1">
                <a:solidFill>
                  <a:srgbClr val="FFC000"/>
                </a:solidFill>
              </a:rPr>
              <a:t>планове </a:t>
            </a:r>
            <a:r>
              <a:rPr lang="bg-BG" altLang="en-US" sz="2400"/>
              <a:t>и </a:t>
            </a:r>
            <a:r>
              <a:rPr lang="bg-BG" altLang="en-US" sz="2400" b="1">
                <a:solidFill>
                  <a:srgbClr val="7030A0"/>
                </a:solidFill>
              </a:rPr>
              <a:t>програми</a:t>
            </a:r>
            <a:r>
              <a:rPr lang="en-GB" altLang="en-US" sz="2400" b="1"/>
              <a:t>, </a:t>
            </a:r>
            <a:r>
              <a:rPr lang="bg-BG" altLang="en-US" sz="2400"/>
              <a:t>за информация преди вземането на решение</a:t>
            </a:r>
            <a:r>
              <a:rPr lang="en-GB" altLang="en-US" sz="2400"/>
              <a:t>.</a:t>
            </a:r>
          </a:p>
          <a:p>
            <a:pPr lvl="1" algn="ctr" eaLnBrk="1" hangingPunct="1"/>
            <a:endParaRPr lang="en-GB" altLang="en-US" sz="2400"/>
          </a:p>
          <a:p>
            <a:pPr lvl="1" algn="ctr" eaLnBrk="1" hangingPunct="1"/>
            <a:r>
              <a:rPr lang="bg-BG" altLang="en-US" sz="2400"/>
              <a:t>Например</a:t>
            </a:r>
            <a:r>
              <a:rPr lang="en-GB" altLang="en-US" sz="2400"/>
              <a:t>, </a:t>
            </a:r>
            <a:r>
              <a:rPr lang="bg-BG" altLang="en-US" sz="2400" b="1">
                <a:solidFill>
                  <a:srgbClr val="00B050"/>
                </a:solidFill>
              </a:rPr>
              <a:t>енергийната политика</a:t>
            </a:r>
            <a:r>
              <a:rPr lang="en-GB" altLang="en-US" sz="2400"/>
              <a:t>, </a:t>
            </a:r>
            <a:r>
              <a:rPr lang="bg-BG" altLang="en-US" sz="2400" b="1">
                <a:solidFill>
                  <a:srgbClr val="FFC000"/>
                </a:solidFill>
              </a:rPr>
              <a:t>даден локален план</a:t>
            </a:r>
            <a:r>
              <a:rPr lang="en-GB" altLang="en-US" sz="2400"/>
              <a:t>, </a:t>
            </a:r>
            <a:r>
              <a:rPr lang="bg-BG" altLang="en-US" sz="2400"/>
              <a:t>и</a:t>
            </a:r>
            <a:r>
              <a:rPr lang="en-GB" altLang="en-US" sz="2400"/>
              <a:t> </a:t>
            </a:r>
            <a:r>
              <a:rPr lang="bg-BG" altLang="en-US" sz="2400" b="1">
                <a:solidFill>
                  <a:srgbClr val="7030A0"/>
                </a:solidFill>
              </a:rPr>
              <a:t>координирана серия язовири</a:t>
            </a:r>
            <a:r>
              <a:rPr lang="en-GB" altLang="en-US" sz="2400"/>
              <a:t>.</a:t>
            </a:r>
          </a:p>
        </p:txBody>
      </p:sp>
      <p:sp>
        <p:nvSpPr>
          <p:cNvPr id="2" name="Rectangle 1"/>
          <p:cNvSpPr/>
          <p:nvPr/>
        </p:nvSpPr>
        <p:spPr>
          <a:xfrm>
            <a:off x="7636255" y="6509527"/>
            <a:ext cx="2832956" cy="369332"/>
          </a:xfrm>
          <a:prstGeom prst="rect">
            <a:avLst/>
          </a:prstGeom>
        </p:spPr>
        <p:txBody>
          <a:bodyPr wrap="none">
            <a:spAutoFit/>
          </a:bodyPr>
          <a:lstStyle/>
          <a:p>
            <a:pPr algn="ctr"/>
            <a:r>
              <a:rPr lang="ru-RU" altLang="en-US">
                <a:solidFill>
                  <a:srgbClr val="0070C0"/>
                </a:solidFill>
              </a:rPr>
              <a:t>СЕО е в сила в ЕС от 2001 г.</a:t>
            </a:r>
            <a:endParaRPr lang="en-GB" altLang="en-US">
              <a:solidFill>
                <a:srgbClr val="0070C0"/>
              </a:solidFill>
            </a:endParaRPr>
          </a:p>
        </p:txBody>
      </p:sp>
    </p:spTree>
    <p:extLst>
      <p:ext uri="{BB962C8B-B14F-4D97-AF65-F5344CB8AC3E}">
        <p14:creationId xmlns:p14="http://schemas.microsoft.com/office/powerpoint/2010/main" val="72307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036131" y="-42781"/>
            <a:ext cx="6106886" cy="954107"/>
          </a:xfrm>
          <a:prstGeom prst="rect">
            <a:avLst/>
          </a:prstGeom>
          <a:noFill/>
        </p:spPr>
        <p:txBody>
          <a:bodyPr wrap="square" rtlCol="0">
            <a:spAutoFit/>
          </a:bodyPr>
          <a:lstStyle/>
          <a:p>
            <a:pPr algn="ctr"/>
            <a:r>
              <a:rPr lang="ru-RU" sz="2800" b="1" spc="100" dirty="0">
                <a:solidFill>
                  <a:schemeClr val="bg1"/>
                </a:solidFill>
                <a:ea typeface="Roboto" panose="02000000000000000000" pitchFamily="2" charset="0"/>
                <a:cs typeface="Arial" panose="020B0604020202020204" pitchFamily="34" charset="0"/>
              </a:rPr>
              <a:t>При проектите трябва да се </a:t>
            </a:r>
            <a:r>
              <a:rPr lang="ru-RU" sz="2800" b="1" spc="100" dirty="0" err="1">
                <a:solidFill>
                  <a:schemeClr val="bg1"/>
                </a:solidFill>
                <a:ea typeface="Roboto" panose="02000000000000000000" pitchFamily="2" charset="0"/>
                <a:cs typeface="Arial" panose="020B0604020202020204" pitchFamily="34" charset="0"/>
              </a:rPr>
              <a:t>мисли</a:t>
            </a:r>
            <a:r>
              <a:rPr lang="ru-RU" sz="2800" b="1" spc="100" dirty="0">
                <a:solidFill>
                  <a:schemeClr val="bg1"/>
                </a:solidFill>
                <a:ea typeface="Roboto" panose="02000000000000000000" pitchFamily="2" charset="0"/>
                <a:cs typeface="Arial" panose="020B0604020202020204" pitchFamily="34" charset="0"/>
              </a:rPr>
              <a:t> за </a:t>
            </a:r>
            <a:r>
              <a:rPr lang="ru-RU" sz="2800" b="1" spc="100" dirty="0" err="1">
                <a:solidFill>
                  <a:schemeClr val="bg1"/>
                </a:solidFill>
                <a:ea typeface="Roboto" panose="02000000000000000000" pitchFamily="2" charset="0"/>
                <a:cs typeface="Arial" panose="020B0604020202020204" pitchFamily="34" charset="0"/>
              </a:rPr>
              <a:t>нетните</a:t>
            </a:r>
            <a:r>
              <a:rPr lang="ru-RU" sz="2800" b="1" spc="100" dirty="0">
                <a:solidFill>
                  <a:schemeClr val="bg1"/>
                </a:solidFill>
                <a:ea typeface="Roboto" panose="02000000000000000000" pitchFamily="2" charset="0"/>
                <a:cs typeface="Arial" panose="020B0604020202020204" pitchFamily="34" charset="0"/>
              </a:rPr>
              <a:t> положителни </a:t>
            </a:r>
            <a:r>
              <a:rPr lang="ru-RU" sz="2800" b="1" spc="100" dirty="0" err="1">
                <a:solidFill>
                  <a:schemeClr val="bg1"/>
                </a:solidFill>
                <a:ea typeface="Roboto" panose="02000000000000000000" pitchFamily="2" charset="0"/>
                <a:cs typeface="Arial" panose="020B0604020202020204" pitchFamily="34" charset="0"/>
              </a:rPr>
              <a:t>резултати</a:t>
            </a:r>
            <a:endParaRPr lang="en-GB" sz="2800" b="1" spc="100" dirty="0">
              <a:solidFill>
                <a:schemeClr val="bg1"/>
              </a:solidFill>
              <a:ea typeface="Roboto" panose="02000000000000000000" pitchFamily="2" charset="0"/>
              <a:cs typeface="Arial" panose="020B0604020202020204" pitchFamily="34" charset="0"/>
            </a:endParaRPr>
          </a:p>
        </p:txBody>
      </p:sp>
      <p:sp>
        <p:nvSpPr>
          <p:cNvPr id="8" name="矩形 8"/>
          <p:cNvSpPr/>
          <p:nvPr/>
        </p:nvSpPr>
        <p:spPr>
          <a:xfrm>
            <a:off x="5761495" y="2228728"/>
            <a:ext cx="1524000" cy="3910012"/>
          </a:xfrm>
          <a:prstGeom prst="rect">
            <a:avLst/>
          </a:prstGeom>
          <a:gradFill flip="none" rotWithShape="1">
            <a:gsLst>
              <a:gs pos="0">
                <a:schemeClr val="bg2">
                  <a:lumMod val="10000"/>
                  <a:tint val="66000"/>
                  <a:satMod val="160000"/>
                </a:schemeClr>
              </a:gs>
              <a:gs pos="50000">
                <a:schemeClr val="bg2">
                  <a:lumMod val="10000"/>
                  <a:tint val="44500"/>
                  <a:satMod val="160000"/>
                </a:schemeClr>
              </a:gs>
              <a:gs pos="100000">
                <a:schemeClr val="bg2">
                  <a:lumMod val="10000"/>
                  <a:tint val="23500"/>
                  <a:satMod val="160000"/>
                </a:schemeClr>
              </a:gs>
            </a:gsLst>
            <a:lin ang="16200000" scaled="1"/>
            <a:tileRect/>
          </a:gradFill>
          <a:ln>
            <a:solidFill>
              <a:schemeClr val="bg2">
                <a:lumMod val="10000"/>
              </a:schemeClr>
            </a:solidFill>
          </a:ln>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cxnSp>
        <p:nvCxnSpPr>
          <p:cNvPr id="9" name="直接连接符 13"/>
          <p:cNvCxnSpPr>
            <a:cxnSpLocks noChangeShapeType="1"/>
          </p:cNvCxnSpPr>
          <p:nvPr/>
        </p:nvCxnSpPr>
        <p:spPr bwMode="auto">
          <a:xfrm rot="10800000">
            <a:off x="2921000" y="2781300"/>
            <a:ext cx="7391400" cy="0"/>
          </a:xfrm>
          <a:prstGeom prst="line">
            <a:avLst/>
          </a:prstGeom>
          <a:noFill/>
          <a:ln w="25400">
            <a:solidFill>
              <a:srgbClr val="1E1C11"/>
            </a:solidFill>
            <a:round/>
            <a:headEnd/>
            <a:tailEnd/>
          </a:ln>
          <a:effectLst>
            <a:outerShdw blurRad="63500" sx="102000" sy="102000" algn="ctr" rotWithShape="0">
              <a:srgbClr val="000000">
                <a:alpha val="39999"/>
              </a:srgbClr>
            </a:outerShdw>
          </a:effectLst>
          <a:extLst>
            <a:ext uri="{909E8E84-426E-40DD-AFC4-6F175D3DCCD1}">
              <a14:hiddenFill xmlns:a14="http://schemas.microsoft.com/office/drawing/2010/main">
                <a:noFill/>
              </a14:hiddenFill>
            </a:ext>
          </a:extLst>
        </p:spPr>
      </p:cxnSp>
      <p:grpSp>
        <p:nvGrpSpPr>
          <p:cNvPr id="10" name="组合 25"/>
          <p:cNvGrpSpPr>
            <a:grpSpLocks/>
          </p:cNvGrpSpPr>
          <p:nvPr/>
        </p:nvGrpSpPr>
        <p:grpSpPr bwMode="auto">
          <a:xfrm>
            <a:off x="2508250" y="1076411"/>
            <a:ext cx="1857374" cy="5306029"/>
            <a:chOff x="806301" y="725607"/>
            <a:chExt cx="1857140" cy="5446593"/>
          </a:xfrm>
        </p:grpSpPr>
        <p:cxnSp>
          <p:nvCxnSpPr>
            <p:cNvPr id="11" name="直接连接符 10"/>
            <p:cNvCxnSpPr>
              <a:cxnSpLocks noChangeShapeType="1"/>
            </p:cNvCxnSpPr>
            <p:nvPr/>
          </p:nvCxnSpPr>
          <p:spPr bwMode="auto">
            <a:xfrm rot="5400000">
              <a:off x="-1270146" y="3683055"/>
              <a:ext cx="4978290" cy="0"/>
            </a:xfrm>
            <a:prstGeom prst="line">
              <a:avLst/>
            </a:prstGeom>
            <a:noFill/>
            <a:ln w="25400">
              <a:solidFill>
                <a:srgbClr val="1E1C11"/>
              </a:solidFill>
              <a:round/>
              <a:headEnd/>
              <a:tailEnd/>
            </a:ln>
            <a:effectLst>
              <a:outerShdw blurRad="63500" sx="102000" sy="102000" algn="ctr" rotWithShape="0">
                <a:srgbClr val="000000">
                  <a:alpha val="39999"/>
                </a:srgbClr>
              </a:outerShdw>
            </a:effectLst>
            <a:extLst>
              <a:ext uri="{909E8E84-426E-40DD-AFC4-6F175D3DCCD1}">
                <a14:hiddenFill xmlns:a14="http://schemas.microsoft.com/office/drawing/2010/main">
                  <a:noFill/>
                </a14:hiddenFill>
              </a:ext>
            </a:extLst>
          </p:spPr>
        </p:cxnSp>
        <p:sp>
          <p:nvSpPr>
            <p:cNvPr id="12" name="TextBox 11"/>
            <p:cNvSpPr txBox="1"/>
            <p:nvPr/>
          </p:nvSpPr>
          <p:spPr>
            <a:xfrm rot="16200000">
              <a:off x="1172107" y="845514"/>
              <a:ext cx="1611242" cy="1371427"/>
            </a:xfrm>
            <a:prstGeom prst="rect">
              <a:avLst/>
            </a:prstGeom>
            <a:noFill/>
          </p:spPr>
          <p:txBody>
            <a:bodyPr vert="eaVert">
              <a:spAutoFit/>
            </a:bodyPr>
            <a:lstStyle/>
            <a:p>
              <a:pPr>
                <a:defRPr/>
              </a:pPr>
              <a:r>
                <a:rPr lang="bg-BG" altLang="zh-CN" b="1">
                  <a:solidFill>
                    <a:schemeClr val="bg2">
                      <a:lumMod val="10000"/>
                    </a:schemeClr>
                  </a:solidFill>
                  <a:latin typeface="Calibri" pitchFamily="34" charset="0"/>
                  <a:ea typeface="Arial Unicode MS" pitchFamily="34" charset="-122"/>
                  <a:cs typeface="Arial Unicode MS" pitchFamily="34" charset="-122"/>
                </a:rPr>
                <a:t>Въздействия върху природните местообитания</a:t>
              </a:r>
              <a:endParaRPr lang="zh-CN" altLang="en-US" b="1">
                <a:solidFill>
                  <a:schemeClr val="bg2">
                    <a:lumMod val="10000"/>
                  </a:schemeClr>
                </a:solidFill>
                <a:latin typeface="Calibri" pitchFamily="34" charset="0"/>
                <a:ea typeface="Arial Unicode MS" pitchFamily="34" charset="-122"/>
                <a:cs typeface="Arial Unicode MS" pitchFamily="34" charset="-122"/>
              </a:endParaRPr>
            </a:p>
          </p:txBody>
        </p:sp>
        <p:sp>
          <p:nvSpPr>
            <p:cNvPr id="13" name="TextBox 12"/>
            <p:cNvSpPr txBox="1"/>
            <p:nvPr/>
          </p:nvSpPr>
          <p:spPr>
            <a:xfrm>
              <a:off x="806301" y="1547523"/>
              <a:ext cx="389801" cy="600267"/>
            </a:xfrm>
            <a:prstGeom prst="rect">
              <a:avLst/>
            </a:prstGeom>
            <a:noFill/>
          </p:spPr>
          <p:txBody>
            <a:bodyPr wrap="none">
              <a:spAutoFit/>
            </a:bodyPr>
            <a:lstStyle/>
            <a:p>
              <a:pPr>
                <a:defRPr/>
              </a:pPr>
              <a:r>
                <a:rPr lang="en-US" altLang="zh-CN" sz="3200" b="1">
                  <a:solidFill>
                    <a:schemeClr val="bg2">
                      <a:lumMod val="10000"/>
                    </a:schemeClr>
                  </a:solidFill>
                  <a:latin typeface="Calibri" pitchFamily="34" charset="0"/>
                </a:rPr>
                <a:t>+</a:t>
              </a:r>
              <a:endParaRPr lang="zh-CN" altLang="en-US" sz="3200" b="1">
                <a:solidFill>
                  <a:schemeClr val="bg2">
                    <a:lumMod val="10000"/>
                  </a:schemeClr>
                </a:solidFill>
                <a:latin typeface="Calibri" pitchFamily="34" charset="0"/>
              </a:endParaRPr>
            </a:p>
          </p:txBody>
        </p:sp>
        <p:sp>
          <p:nvSpPr>
            <p:cNvPr id="14" name="TextBox 13"/>
            <p:cNvSpPr txBox="1"/>
            <p:nvPr/>
          </p:nvSpPr>
          <p:spPr>
            <a:xfrm>
              <a:off x="823762" y="3678981"/>
              <a:ext cx="380952" cy="600267"/>
            </a:xfrm>
            <a:prstGeom prst="rect">
              <a:avLst/>
            </a:prstGeom>
            <a:noFill/>
          </p:spPr>
          <p:txBody>
            <a:bodyPr>
              <a:spAutoFit/>
            </a:bodyPr>
            <a:lstStyle/>
            <a:p>
              <a:pPr>
                <a:defRPr/>
              </a:pPr>
              <a:r>
                <a:rPr lang="en-US" altLang="zh-CN" sz="3200" b="1">
                  <a:solidFill>
                    <a:schemeClr val="bg2">
                      <a:lumMod val="10000"/>
                    </a:schemeClr>
                  </a:solidFill>
                  <a:latin typeface="Calibri" pitchFamily="34" charset="0"/>
                </a:rPr>
                <a:t>_</a:t>
              </a:r>
              <a:endParaRPr lang="zh-CN" altLang="en-US" sz="3200" b="1">
                <a:solidFill>
                  <a:schemeClr val="bg2">
                    <a:lumMod val="10000"/>
                  </a:schemeClr>
                </a:solidFill>
                <a:latin typeface="Calibri" pitchFamily="34" charset="0"/>
              </a:endParaRPr>
            </a:p>
          </p:txBody>
        </p:sp>
      </p:grpSp>
      <p:sp>
        <p:nvSpPr>
          <p:cNvPr id="17" name="TextBox 16"/>
          <p:cNvSpPr txBox="1"/>
          <p:nvPr/>
        </p:nvSpPr>
        <p:spPr>
          <a:xfrm>
            <a:off x="5847165" y="3393928"/>
            <a:ext cx="1339850" cy="831850"/>
          </a:xfrm>
          <a:prstGeom prst="rect">
            <a:avLst/>
          </a:prstGeom>
          <a:noFill/>
        </p:spPr>
        <p:txBody>
          <a:bodyPr wrap="none">
            <a:spAutoFit/>
          </a:bodyPr>
          <a:lstStyle/>
          <a:p>
            <a:pPr algn="ctr">
              <a:defRPr/>
            </a:pPr>
            <a:r>
              <a:rPr lang="en-US" altLang="zh-CN"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Potential</a:t>
            </a:r>
          </a:p>
          <a:p>
            <a:pPr algn="ctr">
              <a:defRPr/>
            </a:pPr>
            <a:r>
              <a:rPr lang="en-US" altLang="zh-CN"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Impact</a:t>
            </a:r>
            <a:endParaRPr lang="zh-CN" altLang="en-US"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endParaRPr>
          </a:p>
        </p:txBody>
      </p:sp>
      <p:sp>
        <p:nvSpPr>
          <p:cNvPr id="20" name="TextBox 19"/>
          <p:cNvSpPr txBox="1"/>
          <p:nvPr/>
        </p:nvSpPr>
        <p:spPr bwMode="auto">
          <a:xfrm>
            <a:off x="4930185" y="4724763"/>
            <a:ext cx="3042743" cy="518104"/>
          </a:xfrm>
          <a:prstGeom prst="rect">
            <a:avLst/>
          </a:prstGeom>
          <a:noFill/>
        </p:spPr>
        <p:txBody>
          <a:bodyPr wrap="square">
            <a:spAutoFit/>
          </a:bodyPr>
          <a:lstStyle/>
          <a:p>
            <a:pPr algn="ctr">
              <a:defRPr/>
            </a:pPr>
            <a:r>
              <a:rPr lang="bg-BG" altLang="zh-CN" sz="2400" b="1" dirty="0">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Избягване на въздействията</a:t>
            </a:r>
            <a:endParaRPr lang="en-US" altLang="zh-CN" sz="2400" b="1" dirty="0">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endParaRPr>
          </a:p>
        </p:txBody>
      </p:sp>
      <p:sp>
        <p:nvSpPr>
          <p:cNvPr id="21" name="TextBox 20"/>
          <p:cNvSpPr txBox="1"/>
          <p:nvPr/>
        </p:nvSpPr>
        <p:spPr>
          <a:xfrm>
            <a:off x="5923365" y="2951016"/>
            <a:ext cx="1265238" cy="831850"/>
          </a:xfrm>
          <a:prstGeom prst="rect">
            <a:avLst/>
          </a:prstGeom>
          <a:noFill/>
        </p:spPr>
        <p:txBody>
          <a:bodyPr wrap="none">
            <a:spAutoFit/>
          </a:bodyPr>
          <a:lstStyle/>
          <a:p>
            <a:pPr algn="ctr">
              <a:defRPr/>
            </a:pPr>
            <a:r>
              <a:rPr lang="en-US" altLang="zh-CN"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Residual</a:t>
            </a:r>
          </a:p>
          <a:p>
            <a:pPr algn="ctr">
              <a:defRPr/>
            </a:pPr>
            <a:r>
              <a:rPr lang="en-US" altLang="zh-CN"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Impacts</a:t>
            </a:r>
            <a:endParaRPr lang="zh-CN" altLang="en-US"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endParaRPr>
          </a:p>
        </p:txBody>
      </p:sp>
      <p:grpSp>
        <p:nvGrpSpPr>
          <p:cNvPr id="22" name="组合 31"/>
          <p:cNvGrpSpPr>
            <a:grpSpLocks/>
          </p:cNvGrpSpPr>
          <p:nvPr/>
        </p:nvGrpSpPr>
        <p:grpSpPr bwMode="auto">
          <a:xfrm>
            <a:off x="5296203" y="3429000"/>
            <a:ext cx="2615595" cy="2124462"/>
            <a:chOff x="4044996" y="4485167"/>
            <a:chExt cx="1573187" cy="1873541"/>
          </a:xfrm>
        </p:grpSpPr>
        <p:sp>
          <p:nvSpPr>
            <p:cNvPr id="24" name="矩形 28"/>
            <p:cNvSpPr/>
            <p:nvPr/>
          </p:nvSpPr>
          <p:spPr>
            <a:xfrm>
              <a:off x="4049233" y="4485167"/>
              <a:ext cx="1513367" cy="1066800"/>
            </a:xfrm>
            <a:prstGeom prst="rect">
              <a:avLst/>
            </a:prstGeom>
            <a:solidFill>
              <a:srgbClr val="929000"/>
            </a:solidFill>
            <a:ln>
              <a:noFill/>
            </a:ln>
            <a:scene3d>
              <a:camera prst="orthographicFront" fov="0">
                <a:rot lat="0" lon="0" rev="0"/>
              </a:camera>
              <a:lightRig rig="glow" dir="t">
                <a:rot lat="0" lon="0" rev="6360000"/>
              </a:lightRig>
            </a:scene3d>
          </p:spPr>
          <p:style>
            <a:lnRef idx="0">
              <a:schemeClr val="dk1"/>
            </a:lnRef>
            <a:fillRef idx="3">
              <a:schemeClr val="dk1"/>
            </a:fillRef>
            <a:effectRef idx="3">
              <a:schemeClr val="dk1"/>
            </a:effectRef>
            <a:fontRef idx="minor">
              <a:schemeClr val="lt1"/>
            </a:fontRef>
          </p:style>
          <p:txBody>
            <a:bodyPr anchor="ctr"/>
            <a:lstStyle/>
            <a:p>
              <a:pPr algn="ctr">
                <a:defRPr/>
              </a:pPr>
              <a:endParaRPr lang="zh-CN" altLang="en-US">
                <a:solidFill>
                  <a:schemeClr val="accent3">
                    <a:lumMod val="50000"/>
                  </a:schemeClr>
                </a:solidFill>
              </a:endParaRPr>
            </a:p>
          </p:txBody>
        </p:sp>
        <p:sp>
          <p:nvSpPr>
            <p:cNvPr id="25" name="TextBox 24"/>
            <p:cNvSpPr txBox="1"/>
            <p:nvPr/>
          </p:nvSpPr>
          <p:spPr>
            <a:xfrm>
              <a:off x="4044996" y="4648731"/>
              <a:ext cx="1573187" cy="1709977"/>
            </a:xfrm>
            <a:prstGeom prst="rect">
              <a:avLst/>
            </a:prstGeom>
            <a:noFill/>
          </p:spPr>
          <p:txBody>
            <a:bodyPr wrap="square">
              <a:spAutoFit/>
            </a:bodyPr>
            <a:lstStyle/>
            <a:p>
              <a:pPr algn="ctr">
                <a:defRPr/>
              </a:pPr>
              <a:r>
                <a:rPr lang="bg-BG" altLang="zh-CN" sz="2400" b="1">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Минимализиране на въздействията</a:t>
              </a:r>
              <a:endParaRPr lang="zh-CN" altLang="en-US" sz="2400" b="1">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endParaRPr>
            </a:p>
          </p:txBody>
        </p:sp>
      </p:grpSp>
      <p:sp>
        <p:nvSpPr>
          <p:cNvPr id="26" name="TextBox 25"/>
          <p:cNvSpPr txBox="1"/>
          <p:nvPr/>
        </p:nvSpPr>
        <p:spPr>
          <a:xfrm>
            <a:off x="5890029" y="2362053"/>
            <a:ext cx="1265237" cy="831850"/>
          </a:xfrm>
          <a:prstGeom prst="rect">
            <a:avLst/>
          </a:prstGeom>
          <a:noFill/>
        </p:spPr>
        <p:txBody>
          <a:bodyPr wrap="none">
            <a:spAutoFit/>
          </a:bodyPr>
          <a:lstStyle/>
          <a:p>
            <a:pPr algn="ctr">
              <a:defRPr/>
            </a:pPr>
            <a:r>
              <a:rPr lang="en-US" altLang="zh-CN"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Residual</a:t>
            </a:r>
          </a:p>
          <a:p>
            <a:pPr algn="ctr">
              <a:defRPr/>
            </a:pPr>
            <a:r>
              <a:rPr lang="en-US" altLang="zh-CN"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Impacts</a:t>
            </a:r>
            <a:endParaRPr lang="zh-CN" altLang="en-US" sz="2400" b="1">
              <a:solidFill>
                <a:schemeClr val="bg2">
                  <a:lumMod val="10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endParaRPr>
          </a:p>
        </p:txBody>
      </p:sp>
      <p:grpSp>
        <p:nvGrpSpPr>
          <p:cNvPr id="27" name="组合 34"/>
          <p:cNvGrpSpPr>
            <a:grpSpLocks/>
          </p:cNvGrpSpPr>
          <p:nvPr/>
        </p:nvGrpSpPr>
        <p:grpSpPr bwMode="auto">
          <a:xfrm>
            <a:off x="4728689" y="1988991"/>
            <a:ext cx="3252077" cy="1447800"/>
            <a:chOff x="2995844" y="2557132"/>
            <a:chExt cx="3252077" cy="1447800"/>
          </a:xfrm>
        </p:grpSpPr>
        <p:sp>
          <p:nvSpPr>
            <p:cNvPr id="28" name="矩形 32"/>
            <p:cNvSpPr/>
            <p:nvPr/>
          </p:nvSpPr>
          <p:spPr>
            <a:xfrm>
              <a:off x="4049233" y="2557132"/>
              <a:ext cx="1524000" cy="1447800"/>
            </a:xfrm>
            <a:prstGeom prst="rect">
              <a:avLst/>
            </a:prstGeom>
            <a:solidFill>
              <a:srgbClr val="009644"/>
            </a:solidFill>
            <a:ln>
              <a:noFill/>
            </a:ln>
            <a:effectLst/>
          </p:spPr>
          <p:style>
            <a:lnRef idx="0">
              <a:schemeClr val="dk1"/>
            </a:lnRef>
            <a:fillRef idx="3">
              <a:schemeClr val="dk1"/>
            </a:fillRef>
            <a:effectRef idx="3">
              <a:schemeClr val="dk1"/>
            </a:effectRef>
            <a:fontRef idx="minor">
              <a:schemeClr val="lt1"/>
            </a:fontRef>
          </p:style>
          <p:txBody>
            <a:bodyPr anchor="ctr"/>
            <a:lstStyle/>
            <a:p>
              <a:pPr algn="ctr">
                <a:defRPr/>
              </a:pPr>
              <a:endParaRPr lang="zh-CN" altLang="en-US"/>
            </a:p>
          </p:txBody>
        </p:sp>
        <p:sp>
          <p:nvSpPr>
            <p:cNvPr id="29" name="TextBox 28"/>
            <p:cNvSpPr txBox="1"/>
            <p:nvPr/>
          </p:nvSpPr>
          <p:spPr>
            <a:xfrm>
              <a:off x="2995844" y="2661727"/>
              <a:ext cx="3252077" cy="1200329"/>
            </a:xfrm>
            <a:prstGeom prst="rect">
              <a:avLst/>
            </a:prstGeom>
            <a:noFill/>
          </p:spPr>
          <p:txBody>
            <a:bodyPr wrap="square">
              <a:spAutoFit/>
            </a:bodyPr>
            <a:lstStyle/>
            <a:p>
              <a:pPr algn="ctr">
                <a:defRPr/>
              </a:pPr>
              <a:r>
                <a:rPr lang="ru-RU" altLang="zh-CN" sz="2400" b="1" dirty="0">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Възстановяване и компенсиране на въздействията</a:t>
              </a:r>
              <a:endParaRPr lang="zh-CN" altLang="en-US" sz="2400" b="1" dirty="0">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endParaRPr>
            </a:p>
          </p:txBody>
        </p:sp>
      </p:grpSp>
      <p:grpSp>
        <p:nvGrpSpPr>
          <p:cNvPr id="30" name="组合 37"/>
          <p:cNvGrpSpPr>
            <a:grpSpLocks/>
          </p:cNvGrpSpPr>
          <p:nvPr/>
        </p:nvGrpSpPr>
        <p:grpSpPr bwMode="auto">
          <a:xfrm>
            <a:off x="3175001" y="2849563"/>
            <a:ext cx="2413000" cy="3886200"/>
            <a:chOff x="1472625" y="2624468"/>
            <a:chExt cx="2413575" cy="3886200"/>
          </a:xfrm>
        </p:grpSpPr>
        <p:sp>
          <p:nvSpPr>
            <p:cNvPr id="31" name="左大括号 35"/>
            <p:cNvSpPr/>
            <p:nvPr/>
          </p:nvSpPr>
          <p:spPr>
            <a:xfrm>
              <a:off x="3581327" y="2624468"/>
              <a:ext cx="304873" cy="3886200"/>
            </a:xfrm>
            <a:prstGeom prst="leftBrace">
              <a:avLst>
                <a:gd name="adj1" fmla="val 71124"/>
                <a:gd name="adj2" fmla="val 49683"/>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2" name="TextBox 31"/>
            <p:cNvSpPr txBox="1"/>
            <p:nvPr/>
          </p:nvSpPr>
          <p:spPr>
            <a:xfrm>
              <a:off x="1472625" y="4343730"/>
              <a:ext cx="2175393" cy="400050"/>
            </a:xfrm>
            <a:prstGeom prst="rect">
              <a:avLst/>
            </a:prstGeom>
            <a:noFill/>
          </p:spPr>
          <p:txBody>
            <a:bodyPr wrap="square">
              <a:spAutoFit/>
            </a:bodyPr>
            <a:lstStyle/>
            <a:p>
              <a:pPr>
                <a:defRPr/>
              </a:pPr>
              <a:r>
                <a:rPr lang="bg-BG" altLang="zh-CN" sz="2000" b="1">
                  <a:solidFill>
                    <a:schemeClr val="bg2">
                      <a:lumMod val="10000"/>
                    </a:schemeClr>
                  </a:solidFill>
                  <a:latin typeface="Calibri" pitchFamily="34" charset="0"/>
                  <a:ea typeface="Arial Unicode MS" pitchFamily="34" charset="-122"/>
                  <a:cs typeface="Arial Unicode MS" pitchFamily="34" charset="-122"/>
                </a:rPr>
                <a:t>Без нетни загуби</a:t>
              </a:r>
              <a:endParaRPr lang="zh-CN" altLang="en-US" sz="2000" b="1">
                <a:solidFill>
                  <a:schemeClr val="bg2">
                    <a:lumMod val="10000"/>
                  </a:schemeClr>
                </a:solidFill>
                <a:latin typeface="Calibri" pitchFamily="34" charset="0"/>
                <a:ea typeface="Arial Unicode MS" pitchFamily="34" charset="-122"/>
                <a:cs typeface="Arial Unicode MS" pitchFamily="34" charset="-122"/>
              </a:endParaRPr>
            </a:p>
          </p:txBody>
        </p:sp>
      </p:grpSp>
      <p:grpSp>
        <p:nvGrpSpPr>
          <p:cNvPr id="33" name="组合 43"/>
          <p:cNvGrpSpPr>
            <a:grpSpLocks/>
          </p:cNvGrpSpPr>
          <p:nvPr/>
        </p:nvGrpSpPr>
        <p:grpSpPr bwMode="auto">
          <a:xfrm>
            <a:off x="5781596" y="1185008"/>
            <a:ext cx="1534487" cy="773112"/>
            <a:chOff x="4038600" y="1763233"/>
            <a:chExt cx="1534633" cy="772633"/>
          </a:xfrm>
        </p:grpSpPr>
        <p:sp>
          <p:nvSpPr>
            <p:cNvPr id="34" name="矩形 38"/>
            <p:cNvSpPr/>
            <p:nvPr/>
          </p:nvSpPr>
          <p:spPr>
            <a:xfrm>
              <a:off x="4049233" y="1763233"/>
              <a:ext cx="1524000" cy="772633"/>
            </a:xfrm>
            <a:prstGeom prst="rect">
              <a:avLst/>
            </a:prstGeom>
            <a:solidFill>
              <a:srgbClr val="33CC33"/>
            </a:solidFill>
            <a:ln>
              <a:noFill/>
            </a:ln>
            <a:effectLst/>
          </p:spPr>
          <p:style>
            <a:lnRef idx="0">
              <a:schemeClr val="dk1"/>
            </a:lnRef>
            <a:fillRef idx="3">
              <a:schemeClr val="dk1"/>
            </a:fillRef>
            <a:effectRef idx="3">
              <a:schemeClr val="dk1"/>
            </a:effectRef>
            <a:fontRef idx="minor">
              <a:schemeClr val="lt1"/>
            </a:fontRef>
          </p:style>
          <p:txBody>
            <a:bodyPr anchor="ctr"/>
            <a:lstStyle/>
            <a:p>
              <a:pPr algn="ctr">
                <a:defRPr/>
              </a:pPr>
              <a:endParaRPr lang="zh-CN" altLang="en-US"/>
            </a:p>
          </p:txBody>
        </p:sp>
        <p:sp>
          <p:nvSpPr>
            <p:cNvPr id="35" name="TextBox 34"/>
            <p:cNvSpPr txBox="1"/>
            <p:nvPr/>
          </p:nvSpPr>
          <p:spPr>
            <a:xfrm>
              <a:off x="4038600" y="1936163"/>
              <a:ext cx="1011911" cy="399862"/>
            </a:xfrm>
            <a:prstGeom prst="rect">
              <a:avLst/>
            </a:prstGeom>
            <a:noFill/>
          </p:spPr>
          <p:txBody>
            <a:bodyPr wrap="none">
              <a:spAutoFit/>
            </a:bodyPr>
            <a:lstStyle/>
            <a:p>
              <a:pPr>
                <a:defRPr/>
              </a:pPr>
              <a:r>
                <a:rPr lang="bg-BG" altLang="zh-CN" sz="2000" b="1">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rPr>
                <a:t>Принос</a:t>
              </a:r>
              <a:endParaRPr lang="zh-CN" altLang="en-US" sz="2000" b="1">
                <a:solidFill>
                  <a:schemeClr val="bg1">
                    <a:lumMod val="95000"/>
                  </a:schemeClr>
                </a:solidFill>
                <a:effectLst>
                  <a:outerShdw blurRad="38100" dist="38100" dir="2700000" algn="tl">
                    <a:srgbClr val="000000">
                      <a:alpha val="43137"/>
                    </a:srgbClr>
                  </a:outerShdw>
                </a:effectLst>
                <a:latin typeface="Calibri" pitchFamily="34" charset="0"/>
                <a:ea typeface="Arial Unicode MS" pitchFamily="34" charset="-122"/>
                <a:cs typeface="Arial Unicode MS" pitchFamily="34" charset="-122"/>
              </a:endParaRPr>
            </a:p>
          </p:txBody>
        </p:sp>
      </p:grpSp>
      <p:grpSp>
        <p:nvGrpSpPr>
          <p:cNvPr id="36" name="组合 44"/>
          <p:cNvGrpSpPr>
            <a:grpSpLocks/>
          </p:cNvGrpSpPr>
          <p:nvPr/>
        </p:nvGrpSpPr>
        <p:grpSpPr bwMode="auto">
          <a:xfrm>
            <a:off x="7340601" y="1989139"/>
            <a:ext cx="3647965" cy="4789487"/>
            <a:chOff x="5638800" y="1763233"/>
            <a:chExt cx="3647577" cy="4789967"/>
          </a:xfrm>
        </p:grpSpPr>
        <p:sp>
          <p:nvSpPr>
            <p:cNvPr id="37" name="右大括号 41"/>
            <p:cNvSpPr/>
            <p:nvPr/>
          </p:nvSpPr>
          <p:spPr>
            <a:xfrm>
              <a:off x="5638800" y="1763233"/>
              <a:ext cx="406357" cy="4789967"/>
            </a:xfrm>
            <a:prstGeom prst="rightBrace">
              <a:avLst>
                <a:gd name="adj1" fmla="val 60658"/>
                <a:gd name="adj2" fmla="val 50000"/>
              </a:avLst>
            </a:prstGeom>
            <a:ln w="25400">
              <a:solidFill>
                <a:srgbClr val="00964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8" name="TextBox 37"/>
            <p:cNvSpPr txBox="1"/>
            <p:nvPr/>
          </p:nvSpPr>
          <p:spPr>
            <a:xfrm>
              <a:off x="6086427" y="3981192"/>
              <a:ext cx="3199950" cy="707957"/>
            </a:xfrm>
            <a:prstGeom prst="rect">
              <a:avLst/>
            </a:prstGeom>
            <a:noFill/>
          </p:spPr>
          <p:txBody>
            <a:bodyPr wrap="square">
              <a:spAutoFit/>
            </a:bodyPr>
            <a:lstStyle/>
            <a:p>
              <a:pPr>
                <a:defRPr/>
              </a:pPr>
              <a:r>
                <a:rPr lang="bg-BG" altLang="zh-CN" sz="2000" b="1">
                  <a:solidFill>
                    <a:srgbClr val="009644"/>
                  </a:solidFill>
                  <a:effectLst>
                    <a:outerShdw blurRad="31750" dist="25400" dir="5400000" algn="tl" rotWithShape="0">
                      <a:srgbClr val="000000">
                        <a:alpha val="25000"/>
                      </a:srgbClr>
                    </a:outerShdw>
                  </a:effectLst>
                  <a:latin typeface="Calibri" pitchFamily="34" charset="0"/>
                  <a:ea typeface="+mj-ea"/>
                  <a:cs typeface="+mj-cs"/>
                </a:rPr>
                <a:t>Положителни нетни резултати</a:t>
              </a:r>
              <a:endParaRPr lang="zh-CN" altLang="en-US" sz="2000" b="1">
                <a:solidFill>
                  <a:srgbClr val="009644"/>
                </a:solidFill>
                <a:effectLst>
                  <a:outerShdw blurRad="31750" dist="25400" dir="5400000" algn="tl" rotWithShape="0">
                    <a:srgbClr val="000000">
                      <a:alpha val="25000"/>
                    </a:srgbClr>
                  </a:outerShdw>
                </a:effectLst>
                <a:latin typeface="Calibri" pitchFamily="34" charset="0"/>
                <a:ea typeface="+mj-ea"/>
                <a:cs typeface="+mj-cs"/>
              </a:endParaRPr>
            </a:p>
          </p:txBody>
        </p:sp>
      </p:grpSp>
      <p:sp>
        <p:nvSpPr>
          <p:cNvPr id="39" name="TextBox 38"/>
          <p:cNvSpPr txBox="1">
            <a:spLocks noChangeArrowheads="1"/>
          </p:cNvSpPr>
          <p:nvPr/>
        </p:nvSpPr>
        <p:spPr bwMode="auto">
          <a:xfrm>
            <a:off x="1445030" y="1641329"/>
            <a:ext cx="1427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bg-BG" altLang="zh-CN" b="1">
                <a:solidFill>
                  <a:srgbClr val="FF0000"/>
                </a:solidFill>
                <a:latin typeface="Calibri" charset="0"/>
                <a:ea typeface="SimSun" charset="0"/>
              </a:rPr>
              <a:t>Точка на равновесие</a:t>
            </a:r>
            <a:endParaRPr lang="zh-CN" altLang="en-US" b="1">
              <a:solidFill>
                <a:srgbClr val="FF0000"/>
              </a:solidFill>
              <a:latin typeface="Calibri" charset="0"/>
              <a:ea typeface="SimSun" charset="0"/>
            </a:endParaRPr>
          </a:p>
        </p:txBody>
      </p:sp>
    </p:spTree>
    <p:extLst>
      <p:ext uri="{BB962C8B-B14F-4D97-AF65-F5344CB8AC3E}">
        <p14:creationId xmlns:p14="http://schemas.microsoft.com/office/powerpoint/2010/main" val="197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21"/>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strVal val="#ppt_w*0.70"/>
                                          </p:val>
                                        </p:tav>
                                        <p:tav tm="100000">
                                          <p:val>
                                            <p:strVal val="#ppt_w"/>
                                          </p:val>
                                        </p:tav>
                                      </p:tavLst>
                                    </p:anim>
                                    <p:anim calcmode="lin" valueType="num">
                                      <p:cBhvr>
                                        <p:cTn id="43" dur="1000" fill="hold"/>
                                        <p:tgtEl>
                                          <p:spTgt spid="30"/>
                                        </p:tgtEl>
                                        <p:attrNameLst>
                                          <p:attrName>ppt_h</p:attrName>
                                        </p:attrNameLst>
                                      </p:cBhvr>
                                      <p:tavLst>
                                        <p:tav tm="0">
                                          <p:val>
                                            <p:strVal val="#ppt_h"/>
                                          </p:val>
                                        </p:tav>
                                        <p:tav tm="100000">
                                          <p:val>
                                            <p:strVal val="#ppt_h"/>
                                          </p:val>
                                        </p:tav>
                                      </p:tavLst>
                                    </p:anim>
                                    <p:animEffect transition="in" filter="fade">
                                      <p:cBhvr>
                                        <p:cTn id="44" dur="10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55"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strVal val="#ppt_w*0.70"/>
                                          </p:val>
                                        </p:tav>
                                        <p:tav tm="100000">
                                          <p:val>
                                            <p:strVal val="#ppt_w"/>
                                          </p:val>
                                        </p:tav>
                                      </p:tavLst>
                                    </p:anim>
                                    <p:anim calcmode="lin" valueType="num">
                                      <p:cBhvr>
                                        <p:cTn id="56" dur="1000" fill="hold"/>
                                        <p:tgtEl>
                                          <p:spTgt spid="36"/>
                                        </p:tgtEl>
                                        <p:attrNameLst>
                                          <p:attrName>ppt_h</p:attrName>
                                        </p:attrNameLst>
                                      </p:cBhvr>
                                      <p:tavLst>
                                        <p:tav tm="0">
                                          <p:val>
                                            <p:strVal val="#ppt_h"/>
                                          </p:val>
                                        </p:tav>
                                        <p:tav tm="100000">
                                          <p:val>
                                            <p:strVal val="#ppt_h"/>
                                          </p:val>
                                        </p:tav>
                                      </p:tavLst>
                                    </p:anim>
                                    <p:animEffect transition="in" filter="fade">
                                      <p:cBhvr>
                                        <p:cTn id="5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7" grpId="1"/>
      <p:bldP spid="21" grpId="0"/>
      <p:bldP spid="21" grpId="1"/>
      <p:bldP spid="26"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523220"/>
          </a:xfrm>
          <a:prstGeom prst="rect">
            <a:avLst/>
          </a:prstGeom>
          <a:noFill/>
        </p:spPr>
        <p:txBody>
          <a:bodyPr wrap="square" rtlCol="0">
            <a:spAutoFit/>
          </a:bodyPr>
          <a:lstStyle/>
          <a:p>
            <a:pPr algn="ctr"/>
            <a:r>
              <a:rPr lang="bg-BG" sz="2800" b="1" spc="100">
                <a:solidFill>
                  <a:schemeClr val="bg1"/>
                </a:solidFill>
                <a:ea typeface="Roboto" panose="02000000000000000000" pitchFamily="2" charset="0"/>
                <a:cs typeface="Arial" panose="020B0604020202020204" pitchFamily="34" charset="0"/>
              </a:rPr>
              <a:t>Значение на усилването</a:t>
            </a:r>
            <a:endParaRPr lang="en-GB" sz="2800" b="1">
              <a:solidFill>
                <a:schemeClr val="bg1"/>
              </a:solidFill>
            </a:endParaRPr>
          </a:p>
        </p:txBody>
      </p:sp>
      <p:sp>
        <p:nvSpPr>
          <p:cNvPr id="2" name="Rectangle 1"/>
          <p:cNvSpPr/>
          <p:nvPr/>
        </p:nvSpPr>
        <p:spPr>
          <a:xfrm>
            <a:off x="425271" y="1241556"/>
            <a:ext cx="11461198" cy="1785104"/>
          </a:xfrm>
          <a:prstGeom prst="rect">
            <a:avLst/>
          </a:prstGeom>
        </p:spPr>
        <p:txBody>
          <a:bodyPr wrap="square">
            <a:spAutoFit/>
          </a:bodyPr>
          <a:lstStyle/>
          <a:p>
            <a:pPr algn="just"/>
            <a:r>
              <a:rPr lang="bg-BG" altLang="en-US" sz="2200" dirty="0"/>
              <a:t>Освен вземането пред вид на </a:t>
            </a:r>
            <a:r>
              <a:rPr lang="bg-BG" altLang="en-US" sz="2200" dirty="0">
                <a:solidFill>
                  <a:srgbClr val="3399FF"/>
                </a:solidFill>
              </a:rPr>
              <a:t>смекчаването </a:t>
            </a:r>
            <a:r>
              <a:rPr lang="bg-BG" altLang="en-US" sz="2200" dirty="0"/>
              <a:t>на негативните екологични въздействия </a:t>
            </a:r>
            <a:r>
              <a:rPr lang="en-US" altLang="en-US" sz="2200" dirty="0"/>
              <a:t>(</a:t>
            </a:r>
            <a:r>
              <a:rPr lang="bg-BG" altLang="en-US" sz="2200" dirty="0"/>
              <a:t>например, да се направят изменения на проекта </a:t>
            </a:r>
            <a:r>
              <a:rPr lang="bg-BG" altLang="zh-CN" sz="2200" dirty="0">
                <a:ea typeface="SimSun" charset="0"/>
              </a:rPr>
              <a:t>или възможното местоположение, </a:t>
            </a:r>
            <a:r>
              <a:rPr lang="ru-RU" altLang="zh-CN" sz="2200" dirty="0">
                <a:ea typeface="SimSun" charset="0"/>
              </a:rPr>
              <a:t>за да се избегнат неблагоприятни ефекти</a:t>
            </a:r>
            <a:r>
              <a:rPr lang="en-GB" altLang="zh-CN" sz="2200" dirty="0">
                <a:ea typeface="SimSun" charset="0"/>
              </a:rPr>
              <a:t>)</a:t>
            </a:r>
            <a:r>
              <a:rPr lang="bg-BG" altLang="zh-CN" sz="2200" dirty="0">
                <a:ea typeface="SimSun" charset="0"/>
              </a:rPr>
              <a:t>,</a:t>
            </a:r>
            <a:r>
              <a:rPr lang="en-US" altLang="en-US" sz="2200" dirty="0"/>
              <a:t> </a:t>
            </a:r>
            <a:r>
              <a:rPr lang="ru-RU" altLang="en-US" sz="2200" dirty="0"/>
              <a:t>важно е да се обмисли и </a:t>
            </a:r>
            <a:r>
              <a:rPr lang="bg-BG" altLang="en-US" sz="2200" dirty="0">
                <a:solidFill>
                  <a:srgbClr val="3399FF"/>
                </a:solidFill>
              </a:rPr>
              <a:t>засилването </a:t>
            </a:r>
            <a:r>
              <a:rPr lang="bg-BG" altLang="en-US" sz="2200" dirty="0"/>
              <a:t>на </a:t>
            </a:r>
            <a:r>
              <a:rPr lang="ru-RU" altLang="en-US" sz="2200" dirty="0"/>
              <a:t>положителните въздействия </a:t>
            </a:r>
            <a:r>
              <a:rPr lang="en-US" altLang="en-US" sz="2200" dirty="0"/>
              <a:t>(</a:t>
            </a:r>
            <a:r>
              <a:rPr lang="ru-RU" altLang="en-US" sz="2200" dirty="0"/>
              <a:t>осигуряване на успеха на </a:t>
            </a:r>
            <a:r>
              <a:rPr lang="ru-RU" altLang="en-US" sz="2200" dirty="0" err="1"/>
              <a:t>по-широк</a:t>
            </a:r>
            <a:r>
              <a:rPr lang="ru-RU" altLang="en-US" sz="2200" dirty="0"/>
              <a:t> </a:t>
            </a:r>
            <a:r>
              <a:rPr lang="ru-RU" altLang="en-US" sz="2200" dirty="0" err="1"/>
              <a:t>кръг</a:t>
            </a:r>
            <a:r>
              <a:rPr lang="ru-RU" altLang="en-US" sz="2200" dirty="0"/>
              <a:t> от </a:t>
            </a:r>
            <a:r>
              <a:rPr lang="ru-RU" altLang="en-US" sz="2200" dirty="0" err="1"/>
              <a:t>преки</a:t>
            </a:r>
            <a:r>
              <a:rPr lang="ru-RU" altLang="en-US" sz="2200" dirty="0"/>
              <a:t> и косвени ползи, които евентуално биха могли да произтекат от проекта или стратегическите действия</a:t>
            </a:r>
            <a:r>
              <a:rPr lang="en-US" altLang="en-US" sz="2200" dirty="0"/>
              <a:t>).</a:t>
            </a:r>
          </a:p>
        </p:txBody>
      </p:sp>
      <p:sp>
        <p:nvSpPr>
          <p:cNvPr id="8" name="TextBox 2"/>
          <p:cNvSpPr txBox="1">
            <a:spLocks noChangeArrowheads="1"/>
          </p:cNvSpPr>
          <p:nvPr/>
        </p:nvSpPr>
        <p:spPr bwMode="auto">
          <a:xfrm>
            <a:off x="425271" y="3147946"/>
            <a:ext cx="11015880"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sz="2400" dirty="0">
                <a:latin typeface="+mn-lt"/>
              </a:rPr>
              <a:t>‘</a:t>
            </a:r>
            <a:r>
              <a:rPr lang="bg-BG" altLang="en-US" sz="2400" b="1" dirty="0">
                <a:solidFill>
                  <a:srgbClr val="3399FF"/>
                </a:solidFill>
                <a:latin typeface="+mn-lt"/>
              </a:rPr>
              <a:t>Ползи</a:t>
            </a:r>
            <a:r>
              <a:rPr lang="en-US" altLang="en-US" sz="2400" b="1" dirty="0">
                <a:solidFill>
                  <a:srgbClr val="3399FF"/>
                </a:solidFill>
                <a:latin typeface="+mn-lt"/>
              </a:rPr>
              <a:t>’ </a:t>
            </a:r>
            <a:r>
              <a:rPr lang="bg-BG" altLang="en-US" sz="2400" b="1" dirty="0">
                <a:solidFill>
                  <a:srgbClr val="3399FF"/>
                </a:solidFill>
                <a:latin typeface="+mn-lt"/>
              </a:rPr>
              <a:t>означава</a:t>
            </a:r>
            <a:r>
              <a:rPr lang="en-US" altLang="en-US" sz="2400" b="1" dirty="0">
                <a:solidFill>
                  <a:srgbClr val="3399FF"/>
                </a:solidFill>
                <a:latin typeface="+mn-lt"/>
              </a:rPr>
              <a:t> </a:t>
            </a:r>
            <a:r>
              <a:rPr lang="bg-BG" altLang="en-US" sz="2400" dirty="0">
                <a:latin typeface="+mn-lt"/>
              </a:rPr>
              <a:t>околна среда под формата на </a:t>
            </a:r>
            <a:r>
              <a:rPr lang="en-US" altLang="en-US" sz="2400" dirty="0">
                <a:latin typeface="+mn-lt"/>
              </a:rPr>
              <a:t>(</a:t>
            </a:r>
            <a:r>
              <a:rPr lang="en-GB" altLang="en-US" sz="2400" dirty="0">
                <a:latin typeface="Times New Roman" charset="0"/>
              </a:rPr>
              <a:t>João et al., 2011)</a:t>
            </a:r>
            <a:r>
              <a:rPr lang="en-US" altLang="en-US" sz="2400" dirty="0">
                <a:latin typeface="+mn-lt"/>
              </a:rPr>
              <a:t>:</a:t>
            </a:r>
          </a:p>
          <a:p>
            <a:pPr eaLnBrk="1" hangingPunct="1">
              <a:spcBef>
                <a:spcPts val="600"/>
              </a:spcBef>
              <a:buFont typeface="Arial" charset="0"/>
              <a:buChar char="•"/>
            </a:pPr>
            <a:r>
              <a:rPr lang="en-US" altLang="en-US" sz="2400" dirty="0">
                <a:latin typeface="+mn-lt"/>
              </a:rPr>
              <a:t> </a:t>
            </a:r>
            <a:r>
              <a:rPr lang="bg-BG" altLang="en-US" sz="2400" dirty="0">
                <a:latin typeface="+mn-lt"/>
              </a:rPr>
              <a:t>възможности за развитие на обществото и общността</a:t>
            </a:r>
            <a:r>
              <a:rPr lang="en-US" altLang="en-US" sz="2400" dirty="0">
                <a:latin typeface="+mn-lt"/>
              </a:rPr>
              <a:t> </a:t>
            </a:r>
          </a:p>
          <a:p>
            <a:pPr eaLnBrk="1" hangingPunct="1">
              <a:spcBef>
                <a:spcPts val="600"/>
              </a:spcBef>
              <a:buFont typeface="Arial" charset="0"/>
              <a:buChar char="•"/>
            </a:pPr>
            <a:r>
              <a:rPr lang="en-US" altLang="en-US" sz="2400" dirty="0">
                <a:latin typeface="+mn-lt"/>
              </a:rPr>
              <a:t> </a:t>
            </a:r>
            <a:r>
              <a:rPr lang="bg-BG" altLang="en-US" sz="2400" dirty="0">
                <a:latin typeface="+mn-lt"/>
              </a:rPr>
              <a:t>подобрено здраве и благосъстояние</a:t>
            </a:r>
            <a:r>
              <a:rPr lang="en-US" altLang="en-US" sz="2400" dirty="0">
                <a:latin typeface="+mn-lt"/>
              </a:rPr>
              <a:t> </a:t>
            </a:r>
          </a:p>
          <a:p>
            <a:pPr eaLnBrk="1" hangingPunct="1">
              <a:spcBef>
                <a:spcPts val="600"/>
              </a:spcBef>
              <a:buFont typeface="Arial" charset="0"/>
              <a:buChar char="•"/>
            </a:pPr>
            <a:r>
              <a:rPr lang="en-US" altLang="en-US" sz="2400" dirty="0">
                <a:latin typeface="+mn-lt"/>
              </a:rPr>
              <a:t> </a:t>
            </a:r>
            <a:r>
              <a:rPr lang="bg-BG" altLang="en-US" sz="2400" dirty="0">
                <a:latin typeface="+mn-lt"/>
              </a:rPr>
              <a:t>подобрено биоразнообразие</a:t>
            </a:r>
            <a:r>
              <a:rPr lang="en-US" altLang="en-US" sz="2400" dirty="0">
                <a:latin typeface="+mn-lt"/>
              </a:rPr>
              <a:t> </a:t>
            </a:r>
          </a:p>
          <a:p>
            <a:pPr eaLnBrk="1" hangingPunct="1">
              <a:spcBef>
                <a:spcPts val="600"/>
              </a:spcBef>
              <a:buFont typeface="Arial" charset="0"/>
              <a:buChar char="•"/>
            </a:pPr>
            <a:r>
              <a:rPr lang="en-US" altLang="en-US" sz="2400" dirty="0">
                <a:latin typeface="+mn-lt"/>
              </a:rPr>
              <a:t> </a:t>
            </a:r>
            <a:r>
              <a:rPr lang="bg-BG" altLang="en-US" sz="2400" dirty="0">
                <a:latin typeface="+mn-lt"/>
              </a:rPr>
              <a:t>възстановени екосистеми</a:t>
            </a:r>
            <a:r>
              <a:rPr lang="en-US" altLang="en-US" sz="2400" dirty="0">
                <a:latin typeface="+mn-lt"/>
              </a:rPr>
              <a:t> </a:t>
            </a:r>
          </a:p>
          <a:p>
            <a:pPr eaLnBrk="1" hangingPunct="1">
              <a:spcBef>
                <a:spcPts val="600"/>
              </a:spcBef>
              <a:buFont typeface="Arial" charset="0"/>
              <a:buChar char="•"/>
            </a:pPr>
            <a:r>
              <a:rPr lang="en-US" altLang="en-US" sz="2400" dirty="0">
                <a:latin typeface="+mn-lt"/>
              </a:rPr>
              <a:t> </a:t>
            </a:r>
            <a:r>
              <a:rPr lang="ru-RU" altLang="en-US" sz="2400" dirty="0">
                <a:latin typeface="+mn-lt"/>
              </a:rPr>
              <a:t>увеличени зелени площи и подобрено градоустройство</a:t>
            </a:r>
            <a:r>
              <a:rPr lang="en-US" altLang="en-US" sz="2400" dirty="0">
                <a:latin typeface="+mn-lt"/>
              </a:rPr>
              <a:t> </a:t>
            </a:r>
          </a:p>
          <a:p>
            <a:pPr eaLnBrk="1" hangingPunct="1">
              <a:spcBef>
                <a:spcPts val="600"/>
              </a:spcBef>
              <a:buFont typeface="Arial" charset="0"/>
              <a:buChar char="•"/>
            </a:pPr>
            <a:r>
              <a:rPr lang="en-US" altLang="en-US" sz="2400" dirty="0">
                <a:latin typeface="+mn-lt"/>
              </a:rPr>
              <a:t> </a:t>
            </a:r>
            <a:r>
              <a:rPr lang="bg-BG" altLang="en-US" sz="2400" dirty="0">
                <a:latin typeface="+mn-lt"/>
              </a:rPr>
              <a:t>подобрен характер на озеленяването</a:t>
            </a:r>
            <a:endParaRPr lang="en-US" altLang="en-US" sz="2400" dirty="0">
              <a:latin typeface="+mn-lt"/>
            </a:endParaRPr>
          </a:p>
          <a:p>
            <a:pPr eaLnBrk="1" hangingPunct="1">
              <a:spcBef>
                <a:spcPts val="600"/>
              </a:spcBef>
              <a:buFont typeface="Arial" charset="0"/>
              <a:buChar char="•"/>
            </a:pPr>
            <a:r>
              <a:rPr lang="en-US" altLang="en-US" sz="2400" dirty="0">
                <a:latin typeface="+mn-lt"/>
              </a:rPr>
              <a:t> </a:t>
            </a:r>
            <a:r>
              <a:rPr lang="ru-RU" altLang="en-US" sz="2400" dirty="0" err="1">
                <a:latin typeface="+mn-lt"/>
              </a:rPr>
              <a:t>защитено</a:t>
            </a:r>
            <a:r>
              <a:rPr lang="ru-RU" altLang="en-US" sz="2400" dirty="0">
                <a:latin typeface="+mn-lt"/>
              </a:rPr>
              <a:t> и </a:t>
            </a:r>
            <a:r>
              <a:rPr lang="ru-RU" altLang="en-US" sz="2400" dirty="0" err="1">
                <a:latin typeface="+mn-lt"/>
              </a:rPr>
              <a:t>уважавано</a:t>
            </a:r>
            <a:r>
              <a:rPr lang="ru-RU" altLang="en-US" sz="2400" dirty="0">
                <a:latin typeface="+mn-lt"/>
              </a:rPr>
              <a:t> </a:t>
            </a:r>
            <a:r>
              <a:rPr lang="ru-RU" altLang="en-US" sz="2400" dirty="0" err="1">
                <a:latin typeface="+mn-lt"/>
              </a:rPr>
              <a:t>културно</a:t>
            </a:r>
            <a:r>
              <a:rPr lang="ru-RU" altLang="en-US" sz="2400" dirty="0">
                <a:latin typeface="+mn-lt"/>
              </a:rPr>
              <a:t> наследство</a:t>
            </a:r>
            <a:r>
              <a:rPr lang="en-US" altLang="en-US" sz="2400" dirty="0">
                <a:latin typeface="+mn-lt"/>
              </a:rPr>
              <a:t> </a:t>
            </a:r>
          </a:p>
        </p:txBody>
      </p:sp>
    </p:spTree>
    <p:extLst>
      <p:ext uri="{BB962C8B-B14F-4D97-AF65-F5344CB8AC3E}">
        <p14:creationId xmlns:p14="http://schemas.microsoft.com/office/powerpoint/2010/main" val="204781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523220"/>
          </a:xfrm>
          <a:prstGeom prst="rect">
            <a:avLst/>
          </a:prstGeom>
          <a:noFill/>
        </p:spPr>
        <p:txBody>
          <a:bodyPr wrap="square" rtlCol="0">
            <a:spAutoFit/>
          </a:bodyPr>
          <a:lstStyle/>
          <a:p>
            <a:pPr algn="ctr"/>
            <a:r>
              <a:rPr lang="bg-BG" sz="2800" b="1" spc="100">
                <a:solidFill>
                  <a:schemeClr val="bg1"/>
                </a:solidFill>
                <a:ea typeface="Roboto" panose="02000000000000000000" pitchFamily="2" charset="0"/>
                <a:cs typeface="Arial" panose="020B0604020202020204" pitchFamily="34" charset="0"/>
              </a:rPr>
              <a:t>Йерархия на смекчаването</a:t>
            </a:r>
            <a:endParaRPr lang="en-GB" sz="2800" b="1">
              <a:solidFill>
                <a:schemeClr val="bg1"/>
              </a:solidFill>
            </a:endParaRPr>
          </a:p>
        </p:txBody>
      </p:sp>
      <p:sp>
        <p:nvSpPr>
          <p:cNvPr id="9" name="Rectangle 4"/>
          <p:cNvSpPr>
            <a:spLocks noChangeArrowheads="1"/>
          </p:cNvSpPr>
          <p:nvPr/>
        </p:nvSpPr>
        <p:spPr bwMode="auto">
          <a:xfrm>
            <a:off x="315752" y="795627"/>
            <a:ext cx="11682827" cy="830997"/>
          </a:xfrm>
          <a:prstGeom prst="rect">
            <a:avLst/>
          </a:prstGeom>
          <a:solidFill>
            <a:schemeClr val="bg1"/>
          </a:solidFill>
          <a:ln>
            <a:noFill/>
          </a:ln>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kumimoji="1" lang="ru-RU" altLang="zh-CN" sz="2400" b="1" dirty="0" err="1">
                <a:solidFill>
                  <a:srgbClr val="3D8400"/>
                </a:solidFill>
                <a:latin typeface="Times New Roman" charset="0"/>
                <a:ea typeface="SimSun" charset="0"/>
                <a:cs typeface="Times New Roman" charset="0"/>
              </a:rPr>
              <a:t>Когато</a:t>
            </a:r>
            <a:r>
              <a:rPr kumimoji="1" lang="ru-RU" altLang="zh-CN" sz="2400" b="1" dirty="0">
                <a:solidFill>
                  <a:srgbClr val="3D8400"/>
                </a:solidFill>
                <a:latin typeface="Times New Roman" charset="0"/>
                <a:ea typeface="SimSun" charset="0"/>
                <a:cs typeface="Times New Roman" charset="0"/>
              </a:rPr>
              <a:t> се разглеждат отрицателните въздействия, трябва винаги да се има предвид йерархията на смекчаването </a:t>
            </a:r>
            <a:endParaRPr kumimoji="1" lang="en-US" altLang="zh-CN" sz="2400" b="1" dirty="0">
              <a:solidFill>
                <a:srgbClr val="3D8400"/>
              </a:solidFill>
              <a:latin typeface="Times New Roman" charset="0"/>
              <a:ea typeface="SimSun" charset="0"/>
              <a:cs typeface="Times New Roman"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689" y="1626624"/>
            <a:ext cx="10578394" cy="3437448"/>
          </a:xfrm>
          <a:prstGeom prst="rect">
            <a:avLst/>
          </a:prstGeom>
        </p:spPr>
      </p:pic>
      <p:sp>
        <p:nvSpPr>
          <p:cNvPr id="6" name="Rectangle 5"/>
          <p:cNvSpPr/>
          <p:nvPr/>
        </p:nvSpPr>
        <p:spPr>
          <a:xfrm>
            <a:off x="315752" y="5002517"/>
            <a:ext cx="11582268" cy="1785104"/>
          </a:xfrm>
          <a:prstGeom prst="rect">
            <a:avLst/>
          </a:prstGeom>
        </p:spPr>
        <p:txBody>
          <a:bodyPr wrap="square">
            <a:spAutoFit/>
          </a:bodyPr>
          <a:lstStyle/>
          <a:p>
            <a:pPr algn="just"/>
            <a:r>
              <a:rPr lang="ru-RU" sz="2200" dirty="0"/>
              <a:t>Йерархията на смекчаването е инструмент за предотвратяване на негативното въздействие на проектите за развитие</a:t>
            </a:r>
            <a:r>
              <a:rPr lang="en-US" sz="2200" dirty="0"/>
              <a:t>. </a:t>
            </a:r>
            <a:r>
              <a:rPr lang="ru-RU" sz="2200" dirty="0"/>
              <a:t>И </a:t>
            </a:r>
            <a:r>
              <a:rPr lang="ru-RU" sz="2200" dirty="0" err="1"/>
              <a:t>ако</a:t>
            </a:r>
            <a:r>
              <a:rPr lang="ru-RU" sz="2200" dirty="0"/>
              <a:t> превенцията не е възможна, </a:t>
            </a:r>
            <a:r>
              <a:rPr lang="ru-RU" sz="2200" dirty="0" err="1"/>
              <a:t>тогава</a:t>
            </a:r>
            <a:r>
              <a:rPr lang="ru-RU" sz="2200" dirty="0"/>
              <a:t> да се отстранят всички въздействия</a:t>
            </a:r>
            <a:r>
              <a:rPr lang="en-US" sz="2200" dirty="0"/>
              <a:t>. </a:t>
            </a:r>
            <a:r>
              <a:rPr lang="ru-RU" sz="2200" dirty="0" err="1"/>
              <a:t>Тя</a:t>
            </a:r>
            <a:r>
              <a:rPr lang="ru-RU" sz="2200" dirty="0"/>
              <a:t> включва последователността от четири основни действия – избягване, минимизиране, възстановяване и компенсиране</a:t>
            </a:r>
            <a:r>
              <a:rPr lang="en-US" sz="2200" dirty="0"/>
              <a:t>. </a:t>
            </a:r>
            <a:r>
              <a:rPr lang="ru-RU" sz="2200" dirty="0"/>
              <a:t>Избягването е най-предпочитаното действие, а компенсирането е най-</a:t>
            </a:r>
            <a:r>
              <a:rPr lang="ru-RU" sz="2200" dirty="0" err="1"/>
              <a:t>малко</a:t>
            </a:r>
            <a:r>
              <a:rPr lang="ru-RU" sz="2200" dirty="0"/>
              <a:t> предпочитаното</a:t>
            </a:r>
            <a:r>
              <a:rPr lang="en-US" sz="2200" dirty="0"/>
              <a:t>. </a:t>
            </a:r>
          </a:p>
        </p:txBody>
      </p:sp>
      <p:sp>
        <p:nvSpPr>
          <p:cNvPr id="7" name="TextBox 6"/>
          <p:cNvSpPr txBox="1"/>
          <p:nvPr/>
        </p:nvSpPr>
        <p:spPr>
          <a:xfrm>
            <a:off x="6710976" y="4558070"/>
            <a:ext cx="2341756" cy="369332"/>
          </a:xfrm>
          <a:prstGeom prst="rect">
            <a:avLst/>
          </a:prstGeom>
          <a:noFill/>
        </p:spPr>
        <p:txBody>
          <a:bodyPr wrap="square" rtlCol="0">
            <a:spAutoFit/>
          </a:bodyPr>
          <a:lstStyle/>
          <a:p>
            <a:r>
              <a:rPr lang="bg-BG" dirty="0"/>
              <a:t>Източник</a:t>
            </a:r>
            <a:r>
              <a:rPr lang="en-US" dirty="0"/>
              <a:t>: </a:t>
            </a:r>
            <a:r>
              <a:rPr lang="en-GB" dirty="0"/>
              <a:t>CSBI (2015)</a:t>
            </a:r>
            <a:endParaRPr lang="en-US" dirty="0"/>
          </a:p>
        </p:txBody>
      </p:sp>
    </p:spTree>
    <p:extLst>
      <p:ext uri="{BB962C8B-B14F-4D97-AF65-F5344CB8AC3E}">
        <p14:creationId xmlns:p14="http://schemas.microsoft.com/office/powerpoint/2010/main" val="68100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7082" y="-18490"/>
            <a:ext cx="6012847" cy="1207456"/>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3" y="-17687"/>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30169" y="-107260"/>
            <a:ext cx="5914350" cy="1384995"/>
          </a:xfrm>
          <a:prstGeom prst="rect">
            <a:avLst/>
          </a:prstGeom>
          <a:noFill/>
        </p:spPr>
        <p:txBody>
          <a:bodyPr wrap="square" rtlCol="0">
            <a:spAutoFit/>
          </a:bodyPr>
          <a:lstStyle/>
          <a:p>
            <a:r>
              <a:rPr lang="ru-RU" sz="2800" b="1" spc="100" dirty="0">
                <a:solidFill>
                  <a:schemeClr val="bg1"/>
                </a:solidFill>
                <a:ea typeface="Roboto" panose="02000000000000000000" pitchFamily="2" charset="0"/>
                <a:cs typeface="Arial" panose="020B0604020202020204" pitchFamily="34" charset="0"/>
              </a:rPr>
              <a:t>Нужда от </a:t>
            </a:r>
            <a:r>
              <a:rPr lang="ru-RU" sz="2800" b="1" spc="100" dirty="0" err="1">
                <a:solidFill>
                  <a:schemeClr val="bg1"/>
                </a:solidFill>
                <a:ea typeface="Roboto" panose="02000000000000000000" pitchFamily="2" charset="0"/>
                <a:cs typeface="Arial" panose="020B0604020202020204" pitchFamily="34" charset="0"/>
              </a:rPr>
              <a:t>увеличаване</a:t>
            </a:r>
            <a:r>
              <a:rPr lang="ru-RU" sz="2800" b="1" spc="100" dirty="0">
                <a:solidFill>
                  <a:schemeClr val="bg1"/>
                </a:solidFill>
                <a:ea typeface="Roboto" panose="02000000000000000000" pitchFamily="2" charset="0"/>
                <a:cs typeface="Arial" panose="020B0604020202020204" pitchFamily="34" charset="0"/>
              </a:rPr>
              <a:t> на социално-</a:t>
            </a:r>
            <a:r>
              <a:rPr lang="ru-RU" sz="2800" b="1" spc="100" dirty="0" err="1">
                <a:solidFill>
                  <a:schemeClr val="bg1"/>
                </a:solidFill>
                <a:ea typeface="Roboto" panose="02000000000000000000" pitchFamily="2" charset="0"/>
                <a:cs typeface="Arial" panose="020B0604020202020204" pitchFamily="34" charset="0"/>
              </a:rPr>
              <a:t>икономическите</a:t>
            </a:r>
            <a:r>
              <a:rPr lang="ru-RU" sz="2800" b="1" spc="100" dirty="0">
                <a:solidFill>
                  <a:schemeClr val="bg1"/>
                </a:solidFill>
                <a:ea typeface="Roboto" panose="02000000000000000000" pitchFamily="2" charset="0"/>
                <a:cs typeface="Arial" panose="020B0604020202020204" pitchFamily="34" charset="0"/>
              </a:rPr>
              <a:t> и екологичните ползи</a:t>
            </a:r>
            <a:endParaRPr lang="en-GB" sz="2800" b="1" dirty="0">
              <a:solidFill>
                <a:schemeClr val="bg1"/>
              </a:solidFill>
            </a:endParaRPr>
          </a:p>
        </p:txBody>
      </p:sp>
      <p:sp>
        <p:nvSpPr>
          <p:cNvPr id="2" name="Rectangle 1"/>
          <p:cNvSpPr/>
          <p:nvPr/>
        </p:nvSpPr>
        <p:spPr>
          <a:xfrm>
            <a:off x="275798" y="1319207"/>
            <a:ext cx="5159299" cy="5262979"/>
          </a:xfrm>
          <a:prstGeom prst="rect">
            <a:avLst/>
          </a:prstGeom>
        </p:spPr>
        <p:txBody>
          <a:bodyPr wrap="square">
            <a:spAutoFit/>
          </a:bodyPr>
          <a:lstStyle/>
          <a:p>
            <a:r>
              <a:rPr lang="en-GB" sz="2400" dirty="0"/>
              <a:t>Correa </a:t>
            </a:r>
            <a:r>
              <a:rPr lang="bg-BG" sz="2400" dirty="0"/>
              <a:t>и </a:t>
            </a:r>
            <a:r>
              <a:rPr lang="bg-BG" sz="2400" dirty="0" err="1"/>
              <a:t>др</a:t>
            </a:r>
            <a:r>
              <a:rPr lang="en-GB" sz="2400" dirty="0"/>
              <a:t>. (2019, p. 250)</a:t>
            </a:r>
            <a:r>
              <a:rPr lang="en-US" sz="2400" dirty="0"/>
              <a:t> </a:t>
            </a:r>
            <a:r>
              <a:rPr lang="bg-BG" sz="2400" dirty="0"/>
              <a:t>твърдят, че</a:t>
            </a:r>
            <a:r>
              <a:rPr lang="en-US" sz="2400" dirty="0"/>
              <a:t>:</a:t>
            </a:r>
          </a:p>
          <a:p>
            <a:endParaRPr lang="en-US" sz="2400" dirty="0"/>
          </a:p>
          <a:p>
            <a:r>
              <a:rPr lang="en-GB" sz="2400" dirty="0"/>
              <a:t>“</a:t>
            </a:r>
            <a:r>
              <a:rPr lang="ru-RU" sz="2400" dirty="0"/>
              <a:t>Устойчивото производство на биогорива трябва да </a:t>
            </a:r>
            <a:r>
              <a:rPr lang="ru-RU" sz="2400" dirty="0" err="1"/>
              <a:t>максимизира</a:t>
            </a:r>
            <a:r>
              <a:rPr lang="ru-RU" sz="2400" dirty="0"/>
              <a:t> социално-</a:t>
            </a:r>
            <a:r>
              <a:rPr lang="ru-RU" sz="2400" dirty="0" err="1"/>
              <a:t>икономическите</a:t>
            </a:r>
            <a:r>
              <a:rPr lang="ru-RU" sz="2400" dirty="0"/>
              <a:t> и екологичните ползи</a:t>
            </a:r>
            <a:r>
              <a:rPr lang="en-GB" sz="2400" dirty="0"/>
              <a:t>.”</a:t>
            </a:r>
          </a:p>
          <a:p>
            <a:endParaRPr lang="en-GB" sz="2400" dirty="0"/>
          </a:p>
          <a:p>
            <a:r>
              <a:rPr lang="en-GB" sz="2400" dirty="0"/>
              <a:t>“</a:t>
            </a:r>
            <a:r>
              <a:rPr lang="ru-RU" sz="2400" dirty="0"/>
              <a:t>Идентифицирането и </a:t>
            </a:r>
            <a:r>
              <a:rPr lang="ru-RU" sz="2400" dirty="0" err="1"/>
              <a:t>прилагането</a:t>
            </a:r>
            <a:r>
              <a:rPr lang="ru-RU" sz="2400" dirty="0"/>
              <a:t> на алтернативите за устойчиво производство на биогорива трябва да се основава на строги оценки, които обхващат социално-</a:t>
            </a:r>
            <a:r>
              <a:rPr lang="ru-RU" sz="2400" dirty="0" err="1"/>
              <a:t>икономическите</a:t>
            </a:r>
            <a:r>
              <a:rPr lang="ru-RU" sz="2400" dirty="0"/>
              <a:t> и екологични цели на местно, регионално и глобално ниво</a:t>
            </a:r>
            <a:r>
              <a:rPr lang="en-GB" sz="2400" dirty="0"/>
              <a:t>.”</a:t>
            </a:r>
          </a:p>
        </p:txBody>
      </p:sp>
      <p:pic>
        <p:nvPicPr>
          <p:cNvPr id="9" name="Picture 8"/>
          <p:cNvPicPr/>
          <p:nvPr/>
        </p:nvPicPr>
        <p:blipFill>
          <a:blip r:embed="rId4">
            <a:extLst>
              <a:ext uri="{28A0092B-C50C-407E-A947-70E740481C1C}">
                <a14:useLocalDpi xmlns:a14="http://schemas.microsoft.com/office/drawing/2010/main"/>
              </a:ext>
            </a:extLst>
          </a:blip>
          <a:srcRect/>
          <a:stretch>
            <a:fillRect/>
          </a:stretch>
        </p:blipFill>
        <p:spPr bwMode="auto">
          <a:xfrm>
            <a:off x="5435097" y="1319207"/>
            <a:ext cx="6609421" cy="3321050"/>
          </a:xfrm>
          <a:prstGeom prst="rect">
            <a:avLst/>
          </a:prstGeom>
          <a:noFill/>
          <a:ln>
            <a:noFill/>
          </a:ln>
        </p:spPr>
      </p:pic>
      <p:sp>
        <p:nvSpPr>
          <p:cNvPr id="3" name="TextBox 2"/>
          <p:cNvSpPr txBox="1"/>
          <p:nvPr/>
        </p:nvSpPr>
        <p:spPr>
          <a:xfrm>
            <a:off x="5620215" y="4752009"/>
            <a:ext cx="3553719" cy="369332"/>
          </a:xfrm>
          <a:prstGeom prst="rect">
            <a:avLst/>
          </a:prstGeom>
          <a:noFill/>
        </p:spPr>
        <p:txBody>
          <a:bodyPr wrap="square" rtlCol="0">
            <a:spAutoFit/>
          </a:bodyPr>
          <a:lstStyle/>
          <a:p>
            <a:r>
              <a:rPr lang="bg-BG" dirty="0"/>
              <a:t>Източник</a:t>
            </a:r>
            <a:r>
              <a:rPr lang="en-US" dirty="0"/>
              <a:t>: </a:t>
            </a:r>
            <a:r>
              <a:rPr lang="en-GB" dirty="0"/>
              <a:t>Correa et al. (2019)</a:t>
            </a:r>
            <a:r>
              <a:rPr lang="en-US" dirty="0"/>
              <a:t> </a:t>
            </a:r>
          </a:p>
        </p:txBody>
      </p:sp>
    </p:spTree>
    <p:extLst>
      <p:ext uri="{BB962C8B-B14F-4D97-AF65-F5344CB8AC3E}">
        <p14:creationId xmlns:p14="http://schemas.microsoft.com/office/powerpoint/2010/main" val="1804013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r>
              <a:rPr lang="bg-BG" sz="2800" b="1" spc="100">
                <a:solidFill>
                  <a:schemeClr val="bg1"/>
                </a:solidFill>
                <a:ea typeface="Roboto" panose="02000000000000000000" pitchFamily="2" charset="0"/>
                <a:cs typeface="Arial" panose="020B0604020202020204" pitchFamily="34" charset="0"/>
              </a:rPr>
              <a:t>Пример</a:t>
            </a:r>
            <a:r>
              <a:rPr lang="en-GB" sz="2800" b="1" spc="100">
                <a:solidFill>
                  <a:schemeClr val="bg1"/>
                </a:solidFill>
                <a:ea typeface="Roboto" panose="02000000000000000000" pitchFamily="2" charset="0"/>
                <a:cs typeface="Arial" panose="020B0604020202020204" pitchFamily="34" charset="0"/>
              </a:rPr>
              <a:t>: </a:t>
            </a:r>
            <a:r>
              <a:rPr lang="bg-BG" sz="2800" b="1" spc="100">
                <a:solidFill>
                  <a:schemeClr val="bg1"/>
                </a:solidFill>
                <a:ea typeface="Roboto" panose="02000000000000000000" pitchFamily="2" charset="0"/>
                <a:cs typeface="Arial" panose="020B0604020202020204" pitchFamily="34" charset="0"/>
              </a:rPr>
              <a:t>Въздействията на биогоривата</a:t>
            </a:r>
            <a:endParaRPr lang="en-GB" sz="2800" b="1">
              <a:solidFill>
                <a:schemeClr val="bg1"/>
              </a:solidFill>
            </a:endParaRPr>
          </a:p>
        </p:txBody>
      </p:sp>
      <p:sp>
        <p:nvSpPr>
          <p:cNvPr id="5" name="Rectangle 4"/>
          <p:cNvSpPr/>
          <p:nvPr/>
        </p:nvSpPr>
        <p:spPr>
          <a:xfrm>
            <a:off x="244862" y="1076411"/>
            <a:ext cx="5911007" cy="5016758"/>
          </a:xfrm>
          <a:prstGeom prst="rect">
            <a:avLst/>
          </a:prstGeom>
        </p:spPr>
        <p:txBody>
          <a:bodyPr wrap="square">
            <a:spAutoFit/>
          </a:bodyPr>
          <a:lstStyle/>
          <a:p>
            <a:pPr>
              <a:spcAft>
                <a:spcPts val="0"/>
              </a:spcAft>
            </a:pPr>
            <a:r>
              <a:rPr lang="en-GB" sz="2000" b="1" dirty="0" err="1">
                <a:solidFill>
                  <a:schemeClr val="accent1">
                    <a:lumMod val="75000"/>
                  </a:schemeClr>
                </a:solidFill>
                <a:latin typeface="Calibri Light" charset="0"/>
                <a:ea typeface="Times New Roman" charset="0"/>
                <a:cs typeface="Times New Roman" charset="0"/>
              </a:rPr>
              <a:t>Immerzeel</a:t>
            </a:r>
            <a:r>
              <a:rPr lang="en-GB" sz="2000" b="1" dirty="0">
                <a:solidFill>
                  <a:schemeClr val="accent1">
                    <a:lumMod val="75000"/>
                  </a:schemeClr>
                </a:solidFill>
                <a:latin typeface="Calibri Light" charset="0"/>
                <a:ea typeface="Times New Roman" charset="0"/>
                <a:cs typeface="Times New Roman" charset="0"/>
              </a:rPr>
              <a:t> </a:t>
            </a:r>
            <a:r>
              <a:rPr lang="bg-BG" sz="2000" b="1" dirty="0">
                <a:solidFill>
                  <a:schemeClr val="accent1">
                    <a:lumMod val="75000"/>
                  </a:schemeClr>
                </a:solidFill>
                <a:latin typeface="Calibri Light" charset="0"/>
                <a:ea typeface="Times New Roman" charset="0"/>
                <a:cs typeface="Times New Roman" charset="0"/>
              </a:rPr>
              <a:t>и </a:t>
            </a:r>
            <a:r>
              <a:rPr lang="bg-BG" sz="2000" b="1" dirty="0" err="1">
                <a:solidFill>
                  <a:schemeClr val="accent1">
                    <a:lumMod val="75000"/>
                  </a:schemeClr>
                </a:solidFill>
                <a:latin typeface="Calibri Light" charset="0"/>
                <a:ea typeface="Times New Roman" charset="0"/>
                <a:cs typeface="Times New Roman" charset="0"/>
              </a:rPr>
              <a:t>др</a:t>
            </a:r>
            <a:r>
              <a:rPr lang="en-GB" sz="2000" b="1" dirty="0">
                <a:solidFill>
                  <a:schemeClr val="accent1">
                    <a:lumMod val="75000"/>
                  </a:schemeClr>
                </a:solidFill>
                <a:latin typeface="Calibri Light" charset="0"/>
                <a:ea typeface="Times New Roman" charset="0"/>
                <a:cs typeface="Times New Roman" charset="0"/>
              </a:rPr>
              <a:t>. (2014), </a:t>
            </a:r>
            <a:r>
              <a:rPr lang="ru-RU" sz="2000" b="1" dirty="0">
                <a:solidFill>
                  <a:schemeClr val="accent1">
                    <a:lumMod val="75000"/>
                  </a:schemeClr>
                </a:solidFill>
                <a:latin typeface="Calibri Light" charset="0"/>
                <a:ea typeface="Times New Roman" charset="0"/>
                <a:cs typeface="Times New Roman" charset="0"/>
              </a:rPr>
              <a:t>правят подробен преглед на въздействията върху биоразнообразието при производството на биоенергия от растителни култури</a:t>
            </a:r>
            <a:r>
              <a:rPr lang="en-GB" sz="2000" b="1" dirty="0">
                <a:solidFill>
                  <a:schemeClr val="accent1">
                    <a:lumMod val="75000"/>
                  </a:schemeClr>
                </a:solidFill>
                <a:latin typeface="Calibri Light" charset="0"/>
                <a:ea typeface="Times New Roman" charset="0"/>
                <a:cs typeface="Times New Roman" charset="0"/>
              </a:rPr>
              <a:t>:</a:t>
            </a:r>
          </a:p>
          <a:p>
            <a:pPr>
              <a:spcAft>
                <a:spcPts val="0"/>
              </a:spcAft>
            </a:pPr>
            <a:r>
              <a:rPr lang="en-GB" sz="2000" b="1" dirty="0">
                <a:solidFill>
                  <a:schemeClr val="accent1">
                    <a:lumMod val="75000"/>
                  </a:schemeClr>
                </a:solidFill>
                <a:latin typeface="Calibri Light" charset="0"/>
                <a:ea typeface="Times New Roman" charset="0"/>
                <a:cs typeface="Times New Roman" charset="0"/>
              </a:rPr>
              <a:t> </a:t>
            </a:r>
          </a:p>
          <a:p>
            <a:pPr marL="285750" indent="-285750">
              <a:spcAft>
                <a:spcPts val="0"/>
              </a:spcAft>
              <a:buFont typeface="Arial" charset="0"/>
              <a:buChar char="•"/>
            </a:pPr>
            <a:r>
              <a:rPr lang="ru-RU" sz="2000" b="1" dirty="0">
                <a:solidFill>
                  <a:schemeClr val="accent1">
                    <a:lumMod val="75000"/>
                  </a:schemeClr>
                </a:solidFill>
                <a:latin typeface="Calibri Light" charset="0"/>
                <a:ea typeface="Times New Roman" charset="0"/>
                <a:cs typeface="Times New Roman" charset="0"/>
              </a:rPr>
              <a:t>значение на първоначалното използване на земята – повечето негативни въздействия са свързани с превръщането на естествената растителност в култури за биогориво от първо поколение</a:t>
            </a:r>
            <a:r>
              <a:rPr lang="en-GB" sz="2000" b="1" dirty="0">
                <a:solidFill>
                  <a:schemeClr val="accent1">
                    <a:lumMod val="75000"/>
                  </a:schemeClr>
                </a:solidFill>
                <a:latin typeface="Calibri Light" charset="0"/>
                <a:ea typeface="Times New Roman" charset="0"/>
                <a:cs typeface="Times New Roman" charset="0"/>
              </a:rPr>
              <a:t>.</a:t>
            </a:r>
          </a:p>
          <a:p>
            <a:pPr marL="285750" indent="-285750">
              <a:spcAft>
                <a:spcPts val="0"/>
              </a:spcAft>
              <a:buFont typeface="Arial" charset="0"/>
              <a:buChar char="•"/>
            </a:pPr>
            <a:r>
              <a:rPr lang="ru-RU" sz="2000" b="1" dirty="0">
                <a:solidFill>
                  <a:schemeClr val="accent1">
                    <a:lumMod val="75000"/>
                  </a:schemeClr>
                </a:solidFill>
                <a:latin typeface="Calibri Light" charset="0"/>
                <a:ea typeface="Times New Roman" charset="0"/>
                <a:cs typeface="Times New Roman" charset="0"/>
              </a:rPr>
              <a:t>културите имат различни въздействия – зависи от това дали биогоривата са  от 1-во, 2-ро и 3-то поколение</a:t>
            </a:r>
            <a:r>
              <a:rPr lang="en-GB" sz="2000" dirty="0">
                <a:solidFill>
                  <a:schemeClr val="accent1">
                    <a:lumMod val="75000"/>
                  </a:schemeClr>
                </a:solidFill>
              </a:rPr>
              <a:t> </a:t>
            </a:r>
            <a:endParaRPr lang="en-GB" sz="2000" b="1" dirty="0">
              <a:solidFill>
                <a:schemeClr val="accent1">
                  <a:lumMod val="75000"/>
                </a:schemeClr>
              </a:solidFill>
              <a:latin typeface="Calibri Light" charset="0"/>
              <a:ea typeface="Times New Roman" charset="0"/>
              <a:cs typeface="Times New Roman" charset="0"/>
            </a:endParaRPr>
          </a:p>
          <a:p>
            <a:pPr marL="285750" indent="-285750">
              <a:spcAft>
                <a:spcPts val="0"/>
              </a:spcAft>
              <a:buFont typeface="Arial" charset="0"/>
              <a:buChar char="•"/>
            </a:pPr>
            <a:r>
              <a:rPr lang="ru-RU" sz="2000" b="1" dirty="0">
                <a:solidFill>
                  <a:schemeClr val="accent1">
                    <a:lumMod val="75000"/>
                  </a:schemeClr>
                </a:solidFill>
                <a:latin typeface="Calibri Light" charset="0"/>
                <a:ea typeface="Times New Roman" charset="0"/>
                <a:cs typeface="Times New Roman" charset="0"/>
              </a:rPr>
              <a:t>въздействията върху биоразнообразието включват промяна на местообитанията, фрагментация, замърсяване, инвазивни видове и последици от изменението на климата</a:t>
            </a:r>
            <a:r>
              <a:rPr lang="en-GB" sz="2000" b="1" dirty="0">
                <a:solidFill>
                  <a:schemeClr val="accent1">
                    <a:lumMod val="75000"/>
                  </a:schemeClr>
                </a:solidFill>
                <a:latin typeface="Calibri Light" charset="0"/>
                <a:ea typeface="Times New Roman" charset="0"/>
                <a:cs typeface="Times New Roman" charset="0"/>
              </a:rPr>
              <a:t> (</a:t>
            </a:r>
            <a:r>
              <a:rPr lang="bg-BG" sz="2000" b="1" dirty="0">
                <a:solidFill>
                  <a:schemeClr val="accent1">
                    <a:lumMod val="75000"/>
                  </a:schemeClr>
                </a:solidFill>
                <a:latin typeface="Calibri Light" charset="0"/>
                <a:ea typeface="Times New Roman" charset="0"/>
                <a:cs typeface="Times New Roman" charset="0"/>
              </a:rPr>
              <a:t>виж фигурата</a:t>
            </a:r>
            <a:r>
              <a:rPr lang="en-GB" sz="2000" b="1" dirty="0">
                <a:solidFill>
                  <a:schemeClr val="accent1">
                    <a:lumMod val="75000"/>
                  </a:schemeClr>
                </a:solidFill>
                <a:latin typeface="Calibri Light" charset="0"/>
                <a:ea typeface="Times New Roman" charset="0"/>
                <a:cs typeface="Times New Roman" charset="0"/>
              </a:rPr>
              <a:t>)</a:t>
            </a:r>
            <a:endParaRPr lang="en-GB" sz="2000" dirty="0">
              <a:solidFill>
                <a:schemeClr val="accent1">
                  <a:lumMod val="75000"/>
                </a:schemeClr>
              </a:solidFill>
            </a:endParaRPr>
          </a:p>
        </p:txBody>
      </p:sp>
      <p:pic>
        <p:nvPicPr>
          <p:cNvPr id="1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9269" y="890657"/>
            <a:ext cx="5671196" cy="49136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8310" y="5804328"/>
            <a:ext cx="6513690" cy="1002071"/>
          </a:xfrm>
          <a:prstGeom prst="rect">
            <a:avLst/>
          </a:prstGeom>
        </p:spPr>
      </p:pic>
      <p:sp>
        <p:nvSpPr>
          <p:cNvPr id="6" name="TextBox 5"/>
          <p:cNvSpPr txBox="1"/>
          <p:nvPr/>
        </p:nvSpPr>
        <p:spPr>
          <a:xfrm>
            <a:off x="10719905" y="6214546"/>
            <a:ext cx="1260560" cy="584775"/>
          </a:xfrm>
          <a:prstGeom prst="rect">
            <a:avLst/>
          </a:prstGeom>
          <a:solidFill>
            <a:schemeClr val="bg1"/>
          </a:solidFill>
        </p:spPr>
        <p:txBody>
          <a:bodyPr wrap="square" rtlCol="0">
            <a:spAutoFit/>
          </a:bodyPr>
          <a:lstStyle/>
          <a:p>
            <a:r>
              <a:rPr lang="en-GB" sz="1600" b="1">
                <a:solidFill>
                  <a:schemeClr val="accent1">
                    <a:lumMod val="75000"/>
                  </a:schemeClr>
                </a:solidFill>
                <a:latin typeface="Calibri Light" charset="0"/>
                <a:ea typeface="Times New Roman" charset="0"/>
                <a:cs typeface="Times New Roman" charset="0"/>
              </a:rPr>
              <a:t>(</a:t>
            </a:r>
            <a:r>
              <a:rPr lang="en-GB" sz="1600" b="1" err="1">
                <a:solidFill>
                  <a:schemeClr val="accent1">
                    <a:lumMod val="75000"/>
                  </a:schemeClr>
                </a:solidFill>
                <a:latin typeface="Calibri Light" charset="0"/>
                <a:ea typeface="Times New Roman" charset="0"/>
                <a:cs typeface="Times New Roman" charset="0"/>
              </a:rPr>
              <a:t>Immerzeel</a:t>
            </a:r>
            <a:r>
              <a:rPr lang="en-GB" sz="1600" b="1">
                <a:solidFill>
                  <a:schemeClr val="accent1">
                    <a:lumMod val="75000"/>
                  </a:schemeClr>
                </a:solidFill>
                <a:latin typeface="Calibri Light" charset="0"/>
                <a:ea typeface="Times New Roman" charset="0"/>
                <a:cs typeface="Times New Roman" charset="0"/>
              </a:rPr>
              <a:t> et al., 2014)</a:t>
            </a:r>
            <a:endParaRPr lang="en-US" sz="1600"/>
          </a:p>
        </p:txBody>
      </p:sp>
    </p:spTree>
    <p:extLst>
      <p:ext uri="{BB962C8B-B14F-4D97-AF65-F5344CB8AC3E}">
        <p14:creationId xmlns:p14="http://schemas.microsoft.com/office/powerpoint/2010/main" val="179661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r>
              <a:rPr lang="en-GB" sz="2800" b="1" spc="100">
                <a:solidFill>
                  <a:schemeClr val="bg1"/>
                </a:solidFill>
                <a:ea typeface="Roboto" panose="02000000000000000000" pitchFamily="2" charset="0"/>
                <a:cs typeface="Arial" panose="020B0604020202020204" pitchFamily="34" charset="0"/>
              </a:rPr>
              <a:t>1</a:t>
            </a:r>
            <a:r>
              <a:rPr lang="bg-BG" sz="2800" b="1" spc="100">
                <a:solidFill>
                  <a:schemeClr val="bg1"/>
                </a:solidFill>
                <a:ea typeface="Roboto" panose="02000000000000000000" pitchFamily="2" charset="0"/>
                <a:cs typeface="Arial" panose="020B0604020202020204" pitchFamily="34" charset="0"/>
              </a:rPr>
              <a:t>-во</a:t>
            </a:r>
            <a:r>
              <a:rPr lang="en-GB" sz="2800" b="1" spc="100">
                <a:solidFill>
                  <a:schemeClr val="bg1"/>
                </a:solidFill>
                <a:ea typeface="Roboto" panose="02000000000000000000" pitchFamily="2" charset="0"/>
                <a:cs typeface="Arial" panose="020B0604020202020204" pitchFamily="34" charset="0"/>
              </a:rPr>
              <a:t>, 2</a:t>
            </a:r>
            <a:r>
              <a:rPr lang="bg-BG" sz="2800" b="1" spc="100">
                <a:solidFill>
                  <a:schemeClr val="bg1"/>
                </a:solidFill>
                <a:ea typeface="Roboto" panose="02000000000000000000" pitchFamily="2" charset="0"/>
                <a:cs typeface="Arial" panose="020B0604020202020204" pitchFamily="34" charset="0"/>
              </a:rPr>
              <a:t>-</a:t>
            </a:r>
            <a:r>
              <a:rPr lang="bg-BG" sz="2800" b="1" spc="100" err="1">
                <a:solidFill>
                  <a:schemeClr val="bg1"/>
                </a:solidFill>
                <a:ea typeface="Roboto" panose="02000000000000000000" pitchFamily="2" charset="0"/>
                <a:cs typeface="Arial" panose="020B0604020202020204" pitchFamily="34" charset="0"/>
              </a:rPr>
              <a:t>ро</a:t>
            </a:r>
            <a:r>
              <a:rPr lang="en-GB" sz="2800" b="1" spc="100">
                <a:solidFill>
                  <a:schemeClr val="bg1"/>
                </a:solidFill>
                <a:ea typeface="Roboto" panose="02000000000000000000" pitchFamily="2" charset="0"/>
                <a:cs typeface="Arial" panose="020B0604020202020204" pitchFamily="34" charset="0"/>
              </a:rPr>
              <a:t> </a:t>
            </a:r>
            <a:r>
              <a:rPr lang="bg-BG" sz="2800" b="1" spc="100">
                <a:solidFill>
                  <a:schemeClr val="bg1"/>
                </a:solidFill>
                <a:ea typeface="Roboto" panose="02000000000000000000" pitchFamily="2" charset="0"/>
                <a:cs typeface="Arial" panose="020B0604020202020204" pitchFamily="34" charset="0"/>
              </a:rPr>
              <a:t>и</a:t>
            </a:r>
            <a:r>
              <a:rPr lang="en-GB" sz="2800" b="1" spc="100">
                <a:solidFill>
                  <a:schemeClr val="bg1"/>
                </a:solidFill>
                <a:ea typeface="Roboto" panose="02000000000000000000" pitchFamily="2" charset="0"/>
                <a:cs typeface="Arial" panose="020B0604020202020204" pitchFamily="34" charset="0"/>
              </a:rPr>
              <a:t> 3</a:t>
            </a:r>
            <a:r>
              <a:rPr lang="bg-BG" sz="2800" b="1" spc="100">
                <a:solidFill>
                  <a:schemeClr val="bg1"/>
                </a:solidFill>
                <a:ea typeface="Roboto" panose="02000000000000000000" pitchFamily="2" charset="0"/>
                <a:cs typeface="Arial" panose="020B0604020202020204" pitchFamily="34" charset="0"/>
              </a:rPr>
              <a:t>-то</a:t>
            </a:r>
            <a:r>
              <a:rPr lang="en-GB" sz="2800" b="1" spc="100">
                <a:solidFill>
                  <a:schemeClr val="bg1"/>
                </a:solidFill>
                <a:ea typeface="Roboto" panose="02000000000000000000" pitchFamily="2" charset="0"/>
                <a:cs typeface="Arial" panose="020B0604020202020204" pitchFamily="34" charset="0"/>
              </a:rPr>
              <a:t> </a:t>
            </a:r>
            <a:r>
              <a:rPr lang="bg-BG" sz="2800" b="1" spc="100">
                <a:solidFill>
                  <a:schemeClr val="bg1"/>
                </a:solidFill>
                <a:ea typeface="Roboto" panose="02000000000000000000" pitchFamily="2" charset="0"/>
                <a:cs typeface="Arial" panose="020B0604020202020204" pitchFamily="34" charset="0"/>
              </a:rPr>
              <a:t>поколение</a:t>
            </a:r>
            <a:r>
              <a:rPr lang="en-GB" sz="2800" b="1" spc="100">
                <a:solidFill>
                  <a:schemeClr val="bg1"/>
                </a:solidFill>
                <a:ea typeface="Roboto" panose="02000000000000000000" pitchFamily="2" charset="0"/>
                <a:cs typeface="Arial" panose="020B0604020202020204" pitchFamily="34" charset="0"/>
              </a:rPr>
              <a:t> </a:t>
            </a:r>
            <a:r>
              <a:rPr lang="bg-BG" sz="2800" b="1" spc="100">
                <a:solidFill>
                  <a:schemeClr val="bg1"/>
                </a:solidFill>
                <a:ea typeface="Roboto" panose="02000000000000000000" pitchFamily="2" charset="0"/>
                <a:cs typeface="Arial" panose="020B0604020202020204" pitchFamily="34" charset="0"/>
              </a:rPr>
              <a:t>биогорива</a:t>
            </a:r>
            <a:endParaRPr lang="en-GB" sz="2800" b="1">
              <a:solidFill>
                <a:schemeClr val="bg1"/>
              </a:solidFill>
            </a:endParaRPr>
          </a:p>
        </p:txBody>
      </p:sp>
      <p:sp>
        <p:nvSpPr>
          <p:cNvPr id="5" name="Rectangle 4"/>
          <p:cNvSpPr/>
          <p:nvPr/>
        </p:nvSpPr>
        <p:spPr>
          <a:xfrm>
            <a:off x="64489" y="879344"/>
            <a:ext cx="7210892" cy="5940088"/>
          </a:xfrm>
          <a:prstGeom prst="rect">
            <a:avLst/>
          </a:prstGeom>
        </p:spPr>
        <p:txBody>
          <a:bodyPr wrap="square">
            <a:spAutoFit/>
          </a:bodyPr>
          <a:lstStyle/>
          <a:p>
            <a:pPr>
              <a:spcAft>
                <a:spcPts val="0"/>
              </a:spcAft>
            </a:pPr>
            <a:r>
              <a:rPr lang="bg-BG" sz="2400" dirty="0"/>
              <a:t>Три вида биогорива </a:t>
            </a:r>
            <a:r>
              <a:rPr lang="en-GB" sz="2400" dirty="0"/>
              <a:t>(</a:t>
            </a:r>
            <a:r>
              <a:rPr lang="bg-BG" sz="2400" dirty="0"/>
              <a:t>Държавен университет в Орегон</a:t>
            </a:r>
            <a:r>
              <a:rPr lang="en-GB" sz="2400" dirty="0"/>
              <a:t>, </a:t>
            </a:r>
            <a:r>
              <a:rPr lang="bg-BG" sz="2400" dirty="0"/>
              <a:t>н</a:t>
            </a:r>
            <a:r>
              <a:rPr lang="en-GB" sz="2400" dirty="0"/>
              <a:t>.</a:t>
            </a:r>
            <a:r>
              <a:rPr lang="bg-BG" sz="2400" dirty="0"/>
              <a:t>д</a:t>
            </a:r>
            <a:r>
              <a:rPr lang="en-GB" sz="2400" dirty="0"/>
              <a:t>.):</a:t>
            </a:r>
          </a:p>
          <a:p>
            <a:pPr>
              <a:spcAft>
                <a:spcPts val="0"/>
              </a:spcAft>
            </a:pPr>
            <a:endParaRPr lang="en-GB" sz="1200" dirty="0"/>
          </a:p>
          <a:p>
            <a:pPr marL="457200" indent="-457200">
              <a:spcAft>
                <a:spcPts val="0"/>
              </a:spcAft>
              <a:buFont typeface="+mj-lt"/>
              <a:buAutoNum type="arabicPeriod"/>
            </a:pPr>
            <a:r>
              <a:rPr lang="en-GB" sz="2000" dirty="0">
                <a:solidFill>
                  <a:srgbClr val="C00000"/>
                </a:solidFill>
              </a:rPr>
              <a:t>1</a:t>
            </a:r>
            <a:r>
              <a:rPr lang="bg-BG" sz="2000" dirty="0">
                <a:solidFill>
                  <a:srgbClr val="C00000"/>
                </a:solidFill>
              </a:rPr>
              <a:t>-во</a:t>
            </a:r>
            <a:r>
              <a:rPr lang="en-GB" sz="2000" dirty="0">
                <a:solidFill>
                  <a:srgbClr val="C00000"/>
                </a:solidFill>
              </a:rPr>
              <a:t> </a:t>
            </a:r>
            <a:r>
              <a:rPr lang="bg-BG" sz="2000" dirty="0">
                <a:solidFill>
                  <a:srgbClr val="C00000"/>
                </a:solidFill>
              </a:rPr>
              <a:t>поколение биогорива </a:t>
            </a:r>
            <a:r>
              <a:rPr lang="en-GB" sz="2000" dirty="0"/>
              <a:t>(</a:t>
            </a:r>
            <a:r>
              <a:rPr lang="ru-RU" sz="2000" dirty="0"/>
              <a:t>например </a:t>
            </a:r>
            <a:r>
              <a:rPr lang="ru-RU" sz="2000" dirty="0" err="1"/>
              <a:t>рапично</a:t>
            </a:r>
            <a:r>
              <a:rPr lang="ru-RU" sz="2000" dirty="0"/>
              <a:t> масло, слънчогледово олио, цвекло, захарна тръстика, царевица, картофи</a:t>
            </a:r>
            <a:r>
              <a:rPr lang="en-GB" sz="2000" dirty="0"/>
              <a:t>) – </a:t>
            </a:r>
            <a:r>
              <a:rPr lang="bg-BG" sz="2000" dirty="0"/>
              <a:t>основен недостатък</a:t>
            </a:r>
            <a:r>
              <a:rPr lang="en-GB" sz="2000" dirty="0"/>
              <a:t>: </a:t>
            </a:r>
            <a:r>
              <a:rPr lang="ru-RU" sz="2000" dirty="0"/>
              <a:t>идват от биомаса, която също е източник на </a:t>
            </a:r>
            <a:r>
              <a:rPr lang="ru-RU" sz="2000" dirty="0" err="1"/>
              <a:t>храна</a:t>
            </a:r>
            <a:r>
              <a:rPr lang="en-GB" sz="2000" dirty="0"/>
              <a:t>. </a:t>
            </a:r>
          </a:p>
          <a:p>
            <a:pPr marL="457200" indent="-457200">
              <a:spcAft>
                <a:spcPts val="0"/>
              </a:spcAft>
              <a:buFont typeface="+mj-lt"/>
              <a:buAutoNum type="arabicPeriod"/>
            </a:pPr>
            <a:r>
              <a:rPr lang="en-GB" sz="2000" dirty="0">
                <a:solidFill>
                  <a:srgbClr val="C00000"/>
                </a:solidFill>
              </a:rPr>
              <a:t>2</a:t>
            </a:r>
            <a:r>
              <a:rPr lang="bg-BG" sz="2000" dirty="0">
                <a:solidFill>
                  <a:srgbClr val="C00000"/>
                </a:solidFill>
              </a:rPr>
              <a:t>-</a:t>
            </a:r>
            <a:r>
              <a:rPr lang="bg-BG" sz="2000" dirty="0" err="1">
                <a:solidFill>
                  <a:srgbClr val="C00000"/>
                </a:solidFill>
              </a:rPr>
              <a:t>ро</a:t>
            </a:r>
            <a:r>
              <a:rPr lang="en-GB" sz="2000" dirty="0">
                <a:solidFill>
                  <a:srgbClr val="C00000"/>
                </a:solidFill>
              </a:rPr>
              <a:t> </a:t>
            </a:r>
            <a:r>
              <a:rPr lang="bg-BG" sz="2000" dirty="0">
                <a:solidFill>
                  <a:srgbClr val="C00000"/>
                </a:solidFill>
              </a:rPr>
              <a:t>поколение биогорива </a:t>
            </a:r>
            <a:r>
              <a:rPr lang="en-GB" sz="2000" dirty="0"/>
              <a:t>(</a:t>
            </a:r>
            <a:r>
              <a:rPr lang="bg-BG" sz="2000" dirty="0"/>
              <a:t>например</a:t>
            </a:r>
            <a:r>
              <a:rPr lang="en-GB" sz="2000" dirty="0"/>
              <a:t> </a:t>
            </a:r>
            <a:r>
              <a:rPr lang="bg-BG" sz="2000" dirty="0"/>
              <a:t>селскостопански и горски отпадъци</a:t>
            </a:r>
            <a:r>
              <a:rPr lang="en-GB" sz="2000" dirty="0"/>
              <a:t>)</a:t>
            </a:r>
            <a:r>
              <a:rPr lang="bg-BG" sz="2000" dirty="0"/>
              <a:t>,</a:t>
            </a:r>
            <a:r>
              <a:rPr lang="en-GB" sz="2000" dirty="0"/>
              <a:t> </a:t>
            </a:r>
            <a:r>
              <a:rPr lang="ru-RU" sz="2000" dirty="0"/>
              <a:t>произхождат от нехранителна биомаса, но въпреки това се конкурират с производството на храни за използване в страната</a:t>
            </a:r>
            <a:r>
              <a:rPr lang="en-GB" sz="2000" dirty="0"/>
              <a:t>. </a:t>
            </a:r>
          </a:p>
          <a:p>
            <a:pPr marL="457200" indent="-457200">
              <a:spcAft>
                <a:spcPts val="0"/>
              </a:spcAft>
              <a:buFont typeface="+mj-lt"/>
              <a:buAutoNum type="arabicPeriod"/>
            </a:pPr>
            <a:r>
              <a:rPr lang="en-GB" sz="2000" dirty="0">
                <a:solidFill>
                  <a:srgbClr val="C00000"/>
                </a:solidFill>
              </a:rPr>
              <a:t>3</a:t>
            </a:r>
            <a:r>
              <a:rPr lang="bg-BG" sz="2000" dirty="0">
                <a:solidFill>
                  <a:srgbClr val="C00000"/>
                </a:solidFill>
              </a:rPr>
              <a:t>-то</a:t>
            </a:r>
            <a:r>
              <a:rPr lang="en-GB" sz="2000" dirty="0">
                <a:solidFill>
                  <a:srgbClr val="C00000"/>
                </a:solidFill>
              </a:rPr>
              <a:t> </a:t>
            </a:r>
            <a:r>
              <a:rPr lang="bg-BG" sz="2000" dirty="0">
                <a:solidFill>
                  <a:srgbClr val="C00000"/>
                </a:solidFill>
              </a:rPr>
              <a:t>поколение биогорива </a:t>
            </a:r>
            <a:r>
              <a:rPr lang="en-GB" sz="2000" dirty="0"/>
              <a:t>(</a:t>
            </a:r>
            <a:r>
              <a:rPr lang="bg-BG" sz="2000" dirty="0"/>
              <a:t>например</a:t>
            </a:r>
            <a:r>
              <a:rPr lang="en-GB" sz="2000" dirty="0"/>
              <a:t> </a:t>
            </a:r>
            <a:r>
              <a:rPr lang="bg-BG" sz="2000" dirty="0"/>
              <a:t>инженерни култури като водорасли</a:t>
            </a:r>
            <a:r>
              <a:rPr lang="en-GB" sz="2000" dirty="0"/>
              <a:t>)</a:t>
            </a:r>
            <a:r>
              <a:rPr lang="bg-BG" sz="2000" dirty="0"/>
              <a:t>,</a:t>
            </a:r>
            <a:r>
              <a:rPr lang="en-GB" sz="2000" dirty="0"/>
              <a:t> </a:t>
            </a:r>
            <a:r>
              <a:rPr lang="ru-RU" sz="2000" dirty="0"/>
              <a:t>представляват </a:t>
            </a:r>
            <a:r>
              <a:rPr lang="ru-RU" sz="2000" dirty="0" err="1"/>
              <a:t>добрата</a:t>
            </a:r>
            <a:r>
              <a:rPr lang="ru-RU" sz="2000" dirty="0"/>
              <a:t> възможност за алтернативно гориво, тъй като те не се конкурират с храната</a:t>
            </a:r>
            <a:r>
              <a:rPr lang="en-GB" sz="2000" dirty="0"/>
              <a:t>. </a:t>
            </a:r>
            <a:r>
              <a:rPr lang="ru-RU" sz="2000" dirty="0"/>
              <a:t>Водораслите могат да растат в райони, неподходящи за култури от 1-во и 2-ро поколение</a:t>
            </a:r>
            <a:r>
              <a:rPr lang="en-GB" sz="2000" dirty="0"/>
              <a:t>, </a:t>
            </a:r>
            <a:r>
              <a:rPr lang="ru-RU" sz="2000" dirty="0"/>
              <a:t>което би намалило </a:t>
            </a:r>
            <a:r>
              <a:rPr lang="ru-RU" sz="2000" dirty="0" err="1"/>
              <a:t>стреса</a:t>
            </a:r>
            <a:r>
              <a:rPr lang="ru-RU" sz="2000" dirty="0"/>
              <a:t> върху използваната вода и обработваемата земя</a:t>
            </a:r>
            <a:r>
              <a:rPr lang="en-GB" sz="2000" dirty="0"/>
              <a:t>. </a:t>
            </a:r>
            <a:r>
              <a:rPr lang="ru-RU" sz="2000" dirty="0"/>
              <a:t>Освен това те могат да се отглеждат с използване на канализационни, отпадъчни и солени води</a:t>
            </a:r>
            <a:r>
              <a:rPr lang="en-GB" sz="2000" dirty="0"/>
              <a:t>. </a:t>
            </a:r>
          </a:p>
        </p:txBody>
      </p:sp>
      <p:pic>
        <p:nvPicPr>
          <p:cNvPr id="7" name="Picture 6" descr="../../../../Desktop/Screen%20Shot%202020-07-19%20at%2009.27.34"/>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2115" y="1030556"/>
            <a:ext cx="4735396" cy="3152852"/>
          </a:xfrm>
          <a:prstGeom prst="rect">
            <a:avLst/>
          </a:prstGeom>
          <a:noFill/>
          <a:ln>
            <a:noFill/>
          </a:ln>
        </p:spPr>
      </p:pic>
      <p:sp>
        <p:nvSpPr>
          <p:cNvPr id="2" name="Rectangle 1"/>
          <p:cNvSpPr/>
          <p:nvPr/>
        </p:nvSpPr>
        <p:spPr>
          <a:xfrm>
            <a:off x="7424360" y="4091483"/>
            <a:ext cx="4735396" cy="2585323"/>
          </a:xfrm>
          <a:prstGeom prst="rect">
            <a:avLst/>
          </a:prstGeom>
        </p:spPr>
        <p:txBody>
          <a:bodyPr wrap="square">
            <a:spAutoFit/>
          </a:bodyPr>
          <a:lstStyle/>
          <a:p>
            <a:pPr>
              <a:spcAft>
                <a:spcPts val="0"/>
              </a:spcAft>
            </a:pPr>
            <a:r>
              <a:rPr lang="bg-BG" dirty="0">
                <a:solidFill>
                  <a:srgbClr val="0054A6"/>
                </a:solidFill>
                <a:latin typeface="Lucida Grande" charset="0"/>
                <a:ea typeface="Times New Roman" charset="0"/>
              </a:rPr>
              <a:t>Ферма за производство на енергия от водорасли в Австралия </a:t>
            </a:r>
            <a:r>
              <a:rPr lang="en-GB" dirty="0">
                <a:solidFill>
                  <a:srgbClr val="0054A6"/>
                </a:solidFill>
                <a:latin typeface="Lucida Grande" charset="0"/>
                <a:ea typeface="Times New Roman" charset="0"/>
              </a:rPr>
              <a:t>(</a:t>
            </a:r>
            <a:r>
              <a:rPr lang="ru-RU" dirty="0">
                <a:solidFill>
                  <a:srgbClr val="0054A6"/>
                </a:solidFill>
                <a:latin typeface="Lucida Grande" charset="0"/>
                <a:ea typeface="Times New Roman" charset="0"/>
              </a:rPr>
              <a:t>Лаборатория по биотехнологии на </a:t>
            </a:r>
            <a:r>
              <a:rPr lang="ru-RU" dirty="0" err="1">
                <a:solidFill>
                  <a:srgbClr val="0054A6"/>
                </a:solidFill>
                <a:latin typeface="Lucida Grande" charset="0"/>
                <a:ea typeface="Times New Roman" charset="0"/>
              </a:rPr>
              <a:t>водорасли</a:t>
            </a:r>
            <a:r>
              <a:rPr lang="ru-RU" dirty="0">
                <a:solidFill>
                  <a:srgbClr val="0054A6"/>
                </a:solidFill>
                <a:latin typeface="Lucida Grande" charset="0"/>
                <a:ea typeface="Times New Roman" charset="0"/>
              </a:rPr>
              <a:t>, Университет в </a:t>
            </a:r>
            <a:r>
              <a:rPr lang="ru-RU" dirty="0" err="1">
                <a:solidFill>
                  <a:srgbClr val="0054A6"/>
                </a:solidFill>
                <a:latin typeface="Lucida Grande" charset="0"/>
                <a:ea typeface="Times New Roman" charset="0"/>
              </a:rPr>
              <a:t>Куинсланд</a:t>
            </a:r>
            <a:r>
              <a:rPr lang="ru-RU" dirty="0">
                <a:solidFill>
                  <a:srgbClr val="0054A6"/>
                </a:solidFill>
                <a:latin typeface="Lucida Grande" charset="0"/>
                <a:ea typeface="Times New Roman" charset="0"/>
              </a:rPr>
              <a:t>, Австралия</a:t>
            </a:r>
            <a:r>
              <a:rPr lang="en-GB" dirty="0">
                <a:solidFill>
                  <a:srgbClr val="0054A6"/>
                </a:solidFill>
                <a:latin typeface="Lucida Grande" charset="0"/>
                <a:ea typeface="Times New Roman" charset="0"/>
              </a:rPr>
              <a:t>). </a:t>
            </a:r>
          </a:p>
          <a:p>
            <a:pPr>
              <a:spcAft>
                <a:spcPts val="0"/>
              </a:spcAft>
            </a:pPr>
            <a:endParaRPr lang="en-GB" sz="900" dirty="0">
              <a:solidFill>
                <a:srgbClr val="0054A6"/>
              </a:solidFill>
              <a:latin typeface="Lucida Grande" charset="0"/>
              <a:ea typeface="Times New Roman" charset="0"/>
            </a:endParaRPr>
          </a:p>
          <a:p>
            <a:pPr>
              <a:spcAft>
                <a:spcPts val="0"/>
              </a:spcAft>
            </a:pPr>
            <a:r>
              <a:rPr lang="bg-BG" dirty="0">
                <a:solidFill>
                  <a:srgbClr val="0054A6"/>
                </a:solidFill>
                <a:latin typeface="Lucida Grande" charset="0"/>
                <a:ea typeface="Times New Roman" charset="0"/>
              </a:rPr>
              <a:t>Култивиране в открити басейни </a:t>
            </a:r>
            <a:r>
              <a:rPr lang="en-GB" dirty="0">
                <a:solidFill>
                  <a:srgbClr val="0054A6"/>
                </a:solidFill>
                <a:latin typeface="Lucida Grande" charset="0"/>
                <a:ea typeface="Times New Roman" charset="0"/>
              </a:rPr>
              <a:t>(a) </a:t>
            </a:r>
            <a:r>
              <a:rPr lang="bg-BG" dirty="0">
                <a:solidFill>
                  <a:srgbClr val="0054A6"/>
                </a:solidFill>
                <a:latin typeface="Lucida Grande" charset="0"/>
                <a:ea typeface="Times New Roman" charset="0"/>
              </a:rPr>
              <a:t>след първоначален растеж в запечатани торби </a:t>
            </a:r>
            <a:r>
              <a:rPr lang="en-GB" dirty="0">
                <a:solidFill>
                  <a:srgbClr val="0054A6"/>
                </a:solidFill>
                <a:latin typeface="Lucida Grande" charset="0"/>
                <a:ea typeface="Times New Roman" charset="0"/>
              </a:rPr>
              <a:t>(b). </a:t>
            </a:r>
          </a:p>
          <a:p>
            <a:pPr>
              <a:spcAft>
                <a:spcPts val="0"/>
              </a:spcAft>
            </a:pPr>
            <a:endParaRPr lang="en-GB" sz="900" dirty="0">
              <a:solidFill>
                <a:srgbClr val="0054A6"/>
              </a:solidFill>
              <a:latin typeface="Lucida Grande" charset="0"/>
              <a:ea typeface="Times New Roman" charset="0"/>
            </a:endParaRPr>
          </a:p>
          <a:p>
            <a:pPr>
              <a:spcAft>
                <a:spcPts val="0"/>
              </a:spcAft>
            </a:pPr>
            <a:r>
              <a:rPr lang="bg-BG" dirty="0">
                <a:solidFill>
                  <a:srgbClr val="0054A6"/>
                </a:solidFill>
                <a:latin typeface="Lucida Grande" charset="0"/>
                <a:ea typeface="Times New Roman" charset="0"/>
              </a:rPr>
              <a:t>Източник</a:t>
            </a:r>
            <a:r>
              <a:rPr lang="en-GB" dirty="0">
                <a:solidFill>
                  <a:srgbClr val="0054A6"/>
                </a:solidFill>
                <a:latin typeface="Lucida Grande" charset="0"/>
                <a:ea typeface="Times New Roman" charset="0"/>
              </a:rPr>
              <a:t>: Correa, et al. (2019)</a:t>
            </a:r>
            <a:endParaRPr lang="en-GB" sz="2800" dirty="0">
              <a:effectLst/>
              <a:latin typeface="Times New Roman" charset="0"/>
              <a:ea typeface="Calibri" charset="0"/>
            </a:endParaRPr>
          </a:p>
        </p:txBody>
      </p:sp>
    </p:spTree>
    <p:extLst>
      <p:ext uri="{BB962C8B-B14F-4D97-AF65-F5344CB8AC3E}">
        <p14:creationId xmlns:p14="http://schemas.microsoft.com/office/powerpoint/2010/main" val="177505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5" name="Rectangle 4"/>
          <p:cNvSpPr/>
          <p:nvPr/>
        </p:nvSpPr>
        <p:spPr>
          <a:xfrm>
            <a:off x="1044893" y="5648261"/>
            <a:ext cx="10221951" cy="461665"/>
          </a:xfrm>
          <a:prstGeom prst="rect">
            <a:avLst/>
          </a:prstGeom>
        </p:spPr>
        <p:txBody>
          <a:bodyPr wrap="square">
            <a:spAutoFit/>
          </a:bodyPr>
          <a:lstStyle/>
          <a:p>
            <a:r>
              <a:rPr lang="en-GB" sz="2400">
                <a:solidFill>
                  <a:srgbClr val="3D8400"/>
                </a:solidFill>
                <a:latin typeface="Arial" charset="0"/>
                <a:ea typeface="Times New Roman" charset="0"/>
                <a:hlinkClick r:id="rId4"/>
              </a:rPr>
              <a:t>http://www.allthings.bio/quiz/are-you-ready-for-the-bioeconomy/ </a:t>
            </a:r>
            <a:endParaRPr lang="en-US" sz="2400"/>
          </a:p>
        </p:txBody>
      </p:sp>
      <p:sp>
        <p:nvSpPr>
          <p:cNvPr id="10"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Textfeld 1">
            <a:extLst>
              <a:ext uri="{FF2B5EF4-FFF2-40B4-BE49-F238E27FC236}">
                <a16:creationId xmlns:a16="http://schemas.microsoft.com/office/drawing/2014/main" id="{916C075C-E486-8B40-A758-F39602688645}"/>
              </a:ext>
            </a:extLst>
          </p:cNvPr>
          <p:cNvSpPr txBox="1"/>
          <p:nvPr/>
        </p:nvSpPr>
        <p:spPr>
          <a:xfrm>
            <a:off x="6155869" y="174791"/>
            <a:ext cx="5856513" cy="615553"/>
          </a:xfrm>
          <a:prstGeom prst="rect">
            <a:avLst/>
          </a:prstGeom>
          <a:noFill/>
        </p:spPr>
        <p:txBody>
          <a:bodyPr wrap="square" rtlCol="0">
            <a:spAutoFit/>
          </a:bodyPr>
          <a:lstStyle/>
          <a:p>
            <a:r>
              <a:rPr lang="bg-BG" sz="3400" b="1" spc="100">
                <a:solidFill>
                  <a:schemeClr val="bg1"/>
                </a:solidFill>
                <a:latin typeface="Roboto" panose="02000000000000000000" pitchFamily="2" charset="0"/>
                <a:ea typeface="Roboto" panose="02000000000000000000" pitchFamily="2" charset="0"/>
                <a:cs typeface="Arial" panose="020B0604020202020204" pitchFamily="34" charset="0"/>
              </a:rPr>
              <a:t>Тест по биоикономика</a:t>
            </a:r>
            <a:endParaRPr lang="en-GB" sz="3400" b="1" spc="10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893" y="1397000"/>
            <a:ext cx="9398929" cy="4127205"/>
          </a:xfrm>
          <a:prstGeom prst="rect">
            <a:avLst/>
          </a:prstGeom>
        </p:spPr>
      </p:pic>
      <p:sp>
        <p:nvSpPr>
          <p:cNvPr id="2" name="TextBox 1">
            <a:extLst>
              <a:ext uri="{FF2B5EF4-FFF2-40B4-BE49-F238E27FC236}">
                <a16:creationId xmlns:a16="http://schemas.microsoft.com/office/drawing/2014/main" id="{B2EB495B-3DF4-4BA5-B45A-ABBF21902303}"/>
              </a:ext>
            </a:extLst>
          </p:cNvPr>
          <p:cNvSpPr txBox="1"/>
          <p:nvPr/>
        </p:nvSpPr>
        <p:spPr>
          <a:xfrm>
            <a:off x="1044893" y="4513443"/>
            <a:ext cx="9398929" cy="707886"/>
          </a:xfrm>
          <a:prstGeom prst="rect">
            <a:avLst/>
          </a:prstGeom>
          <a:solidFill>
            <a:schemeClr val="bg1"/>
          </a:solidFill>
        </p:spPr>
        <p:txBody>
          <a:bodyPr wrap="square" rtlCol="0">
            <a:spAutoFit/>
          </a:bodyPr>
          <a:lstStyle/>
          <a:p>
            <a:r>
              <a:rPr lang="bg-BG" sz="2000" dirty="0"/>
              <a:t>Светът на биоикономиката все още е загадка за мнозина. Пробвайте нашия тест, за да видите честно дали знаете някои неща за продуктите на биологична основа.</a:t>
            </a:r>
          </a:p>
        </p:txBody>
      </p:sp>
    </p:spTree>
    <p:extLst>
      <p:ext uri="{BB962C8B-B14F-4D97-AF65-F5344CB8AC3E}">
        <p14:creationId xmlns:p14="http://schemas.microsoft.com/office/powerpoint/2010/main" val="1599850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63806" y="7524"/>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995132" y="6332474"/>
            <a:ext cx="4013200" cy="307777"/>
          </a:xfrm>
          <a:prstGeom prst="rect">
            <a:avLst/>
          </a:prstGeom>
          <a:noFill/>
        </p:spPr>
        <p:txBody>
          <a:bodyPr wrap="square" rtlCol="0" anchor="b">
            <a:spAutoFit/>
          </a:bodyPr>
          <a:lstStyle/>
          <a:p>
            <a:r>
              <a:rPr lang="bg-BG" sz="1400">
                <a:solidFill>
                  <a:schemeClr val="bg1"/>
                </a:solidFill>
                <a:latin typeface="Roboto" panose="02000000000000000000" pitchFamily="2" charset="0"/>
                <a:ea typeface="Roboto" panose="02000000000000000000" pitchFamily="2" charset="0"/>
                <a:cs typeface="Arial" panose="020B0604020202020204" pitchFamily="34" charset="0"/>
              </a:rPr>
              <a:t>Име на лектора</a:t>
            </a:r>
            <a:endParaRPr lang="en-GB" sz="140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4723" y="3760717"/>
            <a:ext cx="9052682" cy="2342748"/>
          </a:xfrm>
          <a:prstGeom prst="rect">
            <a:avLst/>
          </a:prstGeom>
        </p:spPr>
      </p:pic>
      <p:sp>
        <p:nvSpPr>
          <p:cNvPr id="2" name="TextBox 1">
            <a:extLst>
              <a:ext uri="{FF2B5EF4-FFF2-40B4-BE49-F238E27FC236}">
                <a16:creationId xmlns:a16="http://schemas.microsoft.com/office/drawing/2014/main" id="{81D90501-FD6D-4E51-93F1-27B8FAB6BBCA}"/>
              </a:ext>
            </a:extLst>
          </p:cNvPr>
          <p:cNvSpPr txBox="1"/>
          <p:nvPr/>
        </p:nvSpPr>
        <p:spPr>
          <a:xfrm>
            <a:off x="4342512" y="1172473"/>
            <a:ext cx="6257103" cy="707886"/>
          </a:xfrm>
          <a:prstGeom prst="rect">
            <a:avLst/>
          </a:prstGeom>
          <a:noFill/>
        </p:spPr>
        <p:txBody>
          <a:bodyPr wrap="square" rtlCol="0">
            <a:spAutoFit/>
          </a:bodyPr>
          <a:lstStyle/>
          <a:p>
            <a:r>
              <a:rPr lang="bg-BG" sz="4000" b="1">
                <a:solidFill>
                  <a:srgbClr val="FFED00"/>
                </a:solidFill>
              </a:rPr>
              <a:t>Въпроси и дискусия</a:t>
            </a:r>
            <a:endParaRPr lang="en-GB" sz="4000" b="1">
              <a:solidFill>
                <a:srgbClr val="FFED00"/>
              </a:solidFill>
            </a:endParaRPr>
          </a:p>
        </p:txBody>
      </p:sp>
    </p:spTree>
    <p:extLst>
      <p:ext uri="{BB962C8B-B14F-4D97-AF65-F5344CB8AC3E}">
        <p14:creationId xmlns:p14="http://schemas.microsoft.com/office/powerpoint/2010/main" val="167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62516" y="1745153"/>
            <a:ext cx="4931037" cy="5262979"/>
          </a:xfrm>
          <a:prstGeom prst="rect">
            <a:avLst/>
          </a:prstGeom>
          <a:noFill/>
        </p:spPr>
        <p:txBody>
          <a:bodyPr wrap="square" rtlCol="0" anchor="t">
            <a:spAutoFit/>
          </a:bodyPr>
          <a:lstStyle/>
          <a:p>
            <a:pPr algn="just">
              <a:spcAft>
                <a:spcPts val="2400"/>
              </a:spcAft>
            </a:pPr>
            <a:r>
              <a:rPr lang="bg-BG" sz="2800" b="1" dirty="0">
                <a:solidFill>
                  <a:srgbClr val="FFC000"/>
                </a:solidFill>
                <a:latin typeface="Roboto" panose="02000000000000000000" pitchFamily="2" charset="0"/>
                <a:ea typeface="Roboto" panose="02000000000000000000" pitchFamily="2" charset="0"/>
                <a:cs typeface="Arial" panose="020B0604020202020204" pitchFamily="34" charset="0"/>
              </a:rPr>
              <a:t>Биоикономиката</a:t>
            </a:r>
            <a:r>
              <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rPr>
              <a:t>…</a:t>
            </a:r>
          </a:p>
          <a:p>
            <a:pPr marL="285750" indent="-285750">
              <a:spcAft>
                <a:spcPts val="2400"/>
              </a:spcAft>
              <a:buFont typeface="Arial" panose="020B0604020202020204" pitchFamily="34" charset="0"/>
              <a:buChar char="•"/>
            </a:pPr>
            <a:r>
              <a:rPr lang="ru-RU" dirty="0" err="1"/>
              <a:t>Основен</a:t>
            </a:r>
            <a:r>
              <a:rPr lang="ru-RU" dirty="0"/>
              <a:t> ресурс ли е производството на стоки, услуги или </a:t>
            </a:r>
            <a:r>
              <a:rPr lang="ru-RU" dirty="0" err="1"/>
              <a:t>енергия</a:t>
            </a:r>
            <a:r>
              <a:rPr lang="ru-RU" dirty="0"/>
              <a:t> от </a:t>
            </a:r>
            <a:r>
              <a:rPr lang="ru-RU" dirty="0" err="1"/>
              <a:t>биологичен</a:t>
            </a:r>
            <a:r>
              <a:rPr lang="ru-RU" dirty="0"/>
              <a:t> материал</a:t>
            </a:r>
            <a:r>
              <a:rPr lang="en-GB" dirty="0"/>
              <a:t>. </a:t>
            </a:r>
          </a:p>
          <a:p>
            <a:pPr marL="285750" indent="-285750">
              <a:spcAft>
                <a:spcPts val="2400"/>
              </a:spcAft>
              <a:buFont typeface="Arial" panose="020B0604020202020204" pitchFamily="34" charset="0"/>
              <a:buChar char="•"/>
            </a:pPr>
            <a:r>
              <a:rPr lang="bg-BG" dirty="0"/>
              <a:t>Тя е тясно свързана с устойчивото развитие, тъй като био-</a:t>
            </a:r>
            <a:r>
              <a:rPr lang="bg-BG" dirty="0" err="1"/>
              <a:t>разградимите</a:t>
            </a:r>
            <a:r>
              <a:rPr lang="bg-BG" dirty="0"/>
              <a:t> ресурси се използват често, а отпадъците често не са предвидени в системата</a:t>
            </a:r>
            <a:r>
              <a:rPr lang="en-GB" dirty="0"/>
              <a:t>. </a:t>
            </a:r>
          </a:p>
          <a:p>
            <a:pPr marL="285750" indent="-285750">
              <a:spcAft>
                <a:spcPts val="2400"/>
              </a:spcAft>
              <a:buFont typeface="Arial" panose="020B0604020202020204" pitchFamily="34" charset="0"/>
              <a:buChar char="•"/>
            </a:pPr>
            <a:r>
              <a:rPr lang="ru-RU" dirty="0"/>
              <a:t>Може да </a:t>
            </a:r>
            <a:r>
              <a:rPr lang="ru-RU" dirty="0" err="1"/>
              <a:t>избегне</a:t>
            </a:r>
            <a:r>
              <a:rPr lang="ru-RU" dirty="0"/>
              <a:t> </a:t>
            </a:r>
            <a:r>
              <a:rPr lang="ru-RU" dirty="0" err="1"/>
              <a:t>изчерпването</a:t>
            </a:r>
            <a:r>
              <a:rPr lang="ru-RU" dirty="0"/>
              <a:t> на </a:t>
            </a:r>
            <a:r>
              <a:rPr lang="ru-RU" dirty="0" err="1"/>
              <a:t>ресурсите</a:t>
            </a:r>
            <a:r>
              <a:rPr lang="ru-RU" dirty="0"/>
              <a:t> за </a:t>
            </a:r>
            <a:r>
              <a:rPr lang="ru-RU" dirty="0" err="1"/>
              <a:t>бъдещите</a:t>
            </a:r>
            <a:r>
              <a:rPr lang="ru-RU" dirty="0"/>
              <a:t> поколения и да защити </a:t>
            </a:r>
            <a:r>
              <a:rPr lang="ru-RU" dirty="0" err="1"/>
              <a:t>стабилността</a:t>
            </a:r>
            <a:r>
              <a:rPr lang="ru-RU" dirty="0"/>
              <a:t> на </a:t>
            </a:r>
            <a:r>
              <a:rPr lang="ru-RU" dirty="0" err="1"/>
              <a:t>планетата</a:t>
            </a:r>
            <a:r>
              <a:rPr lang="en-GB" dirty="0"/>
              <a:t>.  </a:t>
            </a:r>
            <a:endPar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endParaRPr>
          </a:p>
          <a:p>
            <a:pPr>
              <a:spcAft>
                <a:spcPts val="2400"/>
              </a:spcAft>
            </a:pPr>
            <a:br>
              <a:rPr lang="en-GB" dirty="0">
                <a:latin typeface="Roboto" panose="02000000000000000000" pitchFamily="2" charset="0"/>
                <a:ea typeface="Roboto" panose="02000000000000000000" pitchFamily="2" charset="0"/>
                <a:cs typeface="Arial" panose="020B0604020202020204" pitchFamily="34" charset="0"/>
              </a:rPr>
            </a:br>
            <a:endParaRPr lang="en-GB" sz="3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400800" y="-38935"/>
            <a:ext cx="5765605" cy="584775"/>
          </a:xfrm>
          <a:prstGeom prst="rect">
            <a:avLst/>
          </a:prstGeom>
          <a:noFill/>
        </p:spPr>
        <p:txBody>
          <a:bodyPr wrap="square" rtlCol="0">
            <a:spAutoFit/>
          </a:bodyPr>
          <a:lstStyle/>
          <a:p>
            <a:r>
              <a:rPr lang="bg-BG" sz="3200" b="1" spc="100">
                <a:solidFill>
                  <a:schemeClr val="bg1"/>
                </a:solidFill>
                <a:latin typeface="Roboto" panose="02000000000000000000" pitchFamily="2" charset="0"/>
                <a:ea typeface="Roboto" panose="02000000000000000000" pitchFamily="2" charset="0"/>
                <a:cs typeface="Arial" panose="020B0604020202020204" pitchFamily="34" charset="0"/>
              </a:rPr>
              <a:t>Какво е биоикономика</a:t>
            </a:r>
            <a:r>
              <a:rPr lang="en-GB" sz="3200" b="1" spc="10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A5EEF2D5-375F-4CD7-AE86-7045555C3BBD}"/>
              </a:ext>
            </a:extLst>
          </p:cNvPr>
          <p:cNvSpPr txBox="1"/>
          <p:nvPr/>
        </p:nvSpPr>
        <p:spPr>
          <a:xfrm>
            <a:off x="6881822" y="1447042"/>
            <a:ext cx="4931037" cy="2339102"/>
          </a:xfrm>
          <a:prstGeom prst="rect">
            <a:avLst/>
          </a:prstGeom>
          <a:noFill/>
        </p:spPr>
        <p:txBody>
          <a:bodyPr wrap="square" rtlCol="0">
            <a:spAutoFit/>
          </a:bodyPr>
          <a:lstStyle/>
          <a:p>
            <a:pPr algn="ctr"/>
            <a:r>
              <a:rPr lang="bg-BG" sz="2800" b="1" dirty="0">
                <a:solidFill>
                  <a:srgbClr val="FFC000"/>
                </a:solidFill>
              </a:rPr>
              <a:t>Европейска стратегия за биоикономика</a:t>
            </a:r>
            <a:endParaRPr lang="en-GB" dirty="0"/>
          </a:p>
          <a:p>
            <a:r>
              <a:rPr lang="bg-BG" dirty="0"/>
              <a:t>Европейската</a:t>
            </a:r>
            <a:r>
              <a:rPr lang="ru-RU" dirty="0"/>
              <a:t> </a:t>
            </a:r>
            <a:r>
              <a:rPr lang="bg-BG" dirty="0"/>
              <a:t>комисия</a:t>
            </a:r>
            <a:r>
              <a:rPr lang="ru-RU" dirty="0"/>
              <a:t> </a:t>
            </a:r>
            <a:r>
              <a:rPr lang="ru-RU" dirty="0" err="1"/>
              <a:t>предприема</a:t>
            </a:r>
            <a:r>
              <a:rPr lang="ru-RU" dirty="0"/>
              <a:t> </a:t>
            </a:r>
            <a:r>
              <a:rPr lang="ru-RU" dirty="0" err="1"/>
              <a:t>стъпки</a:t>
            </a:r>
            <a:r>
              <a:rPr lang="ru-RU" dirty="0"/>
              <a:t> към устойчива </a:t>
            </a:r>
            <a:r>
              <a:rPr lang="ru-RU" dirty="0" err="1"/>
              <a:t>биоикономика</a:t>
            </a:r>
            <a:r>
              <a:rPr lang="ru-RU" dirty="0"/>
              <a:t> и има </a:t>
            </a:r>
            <a:r>
              <a:rPr lang="ru-RU" dirty="0" err="1"/>
              <a:t>био-икономическа</a:t>
            </a:r>
            <a:r>
              <a:rPr lang="ru-RU" dirty="0"/>
              <a:t>  стратегия за </a:t>
            </a:r>
            <a:r>
              <a:rPr lang="ru-RU" dirty="0" err="1"/>
              <a:t>насърчаване</a:t>
            </a:r>
            <a:r>
              <a:rPr lang="ru-RU" dirty="0"/>
              <a:t> на биоикономиката и за избягване на екологичните ограничения</a:t>
            </a:r>
            <a:r>
              <a:rPr lang="en-GB" dirty="0">
                <a:ea typeface="Roboto" panose="02000000000000000000" pitchFamily="2" charset="0"/>
                <a:cs typeface="Arial" panose="020B0604020202020204" pitchFamily="34" charset="0"/>
              </a:rPr>
              <a:t>. </a:t>
            </a:r>
            <a:endParaRPr lang="en-GB" dirty="0"/>
          </a:p>
        </p:txBody>
      </p:sp>
      <p:pic>
        <p:nvPicPr>
          <p:cNvPr id="6" name="Picture 5">
            <a:extLst>
              <a:ext uri="{FF2B5EF4-FFF2-40B4-BE49-F238E27FC236}">
                <a16:creationId xmlns:a16="http://schemas.microsoft.com/office/drawing/2014/main" id="{CFAB7680-B3FD-486D-866E-05BD638442FE}"/>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942474" y="3508759"/>
            <a:ext cx="3526357" cy="2443655"/>
          </a:xfrm>
          <a:prstGeom prst="rect">
            <a:avLst/>
          </a:prstGeom>
        </p:spPr>
      </p:pic>
    </p:spTree>
    <p:extLst>
      <p:ext uri="{BB962C8B-B14F-4D97-AF65-F5344CB8AC3E}">
        <p14:creationId xmlns:p14="http://schemas.microsoft.com/office/powerpoint/2010/main" val="19257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15" y="144877"/>
            <a:ext cx="1552381" cy="1158190"/>
          </a:xfrm>
          <a:prstGeom prst="rect">
            <a:avLst/>
          </a:prstGeom>
        </p:spPr>
      </p:pic>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1336" y="1"/>
            <a:ext cx="8556664" cy="1757061"/>
          </a:xfrm>
          <a:prstGeom prst="rect">
            <a:avLst/>
          </a:prstGeom>
        </p:spPr>
      </p:pic>
      <p:sp>
        <p:nvSpPr>
          <p:cNvPr id="13" name="Rectangle 12"/>
          <p:cNvSpPr/>
          <p:nvPr/>
        </p:nvSpPr>
        <p:spPr>
          <a:xfrm>
            <a:off x="394855" y="1625267"/>
            <a:ext cx="11492345" cy="1015663"/>
          </a:xfrm>
          <a:prstGeom prst="rect">
            <a:avLst/>
          </a:prstGeom>
        </p:spPr>
        <p:txBody>
          <a:bodyPr wrap="square">
            <a:spAutoFit/>
          </a:bodyPr>
          <a:lstStyle/>
          <a:p>
            <a:r>
              <a:rPr lang="ru-RU" sz="2400" b="1" dirty="0">
                <a:solidFill>
                  <a:schemeClr val="accent6">
                    <a:lumMod val="50000"/>
                  </a:schemeClr>
                </a:solidFill>
              </a:rPr>
              <a:t>Тези образователни материали са разработени като част от проекта </a:t>
            </a:r>
            <a:r>
              <a:rPr lang="ru-RU" sz="2400" b="1" dirty="0" err="1">
                <a:solidFill>
                  <a:schemeClr val="accent6">
                    <a:lumMod val="50000"/>
                  </a:schemeClr>
                </a:solidFill>
              </a:rPr>
              <a:t>BE-Rural</a:t>
            </a:r>
            <a:endParaRPr lang="en-US" sz="2000" dirty="0">
              <a:solidFill>
                <a:schemeClr val="accent3">
                  <a:lumMod val="75000"/>
                </a:schemeClr>
              </a:solidFill>
            </a:endParaRPr>
          </a:p>
          <a:p>
            <a:pPr algn="ctr"/>
            <a:r>
              <a:rPr lang="ru-RU" dirty="0">
                <a:solidFill>
                  <a:schemeClr val="accent3">
                    <a:lumMod val="75000"/>
                  </a:schemeClr>
                </a:solidFill>
              </a:rPr>
              <a:t>Био-базирани стратегии и пътни карти за засилено </a:t>
            </a:r>
            <a:r>
              <a:rPr lang="bg-BG" dirty="0">
                <a:solidFill>
                  <a:schemeClr val="accent3">
                    <a:lumMod val="75000"/>
                  </a:schemeClr>
                </a:solidFill>
              </a:rPr>
              <a:t>селскостопанско и регионално развитие в ЕС </a:t>
            </a:r>
            <a:r>
              <a:rPr lang="en-US" dirty="0">
                <a:solidFill>
                  <a:schemeClr val="accent3">
                    <a:lumMod val="75000"/>
                  </a:schemeClr>
                </a:solidFill>
              </a:rPr>
              <a:t>(</a:t>
            </a:r>
            <a:r>
              <a:rPr lang="bg-BG" dirty="0">
                <a:solidFill>
                  <a:schemeClr val="accent3">
                    <a:lumMod val="75000"/>
                  </a:schemeClr>
                </a:solidFill>
              </a:rPr>
              <a:t>април</a:t>
            </a:r>
            <a:r>
              <a:rPr lang="en-US" dirty="0">
                <a:solidFill>
                  <a:schemeClr val="accent3">
                    <a:lumMod val="75000"/>
                  </a:schemeClr>
                </a:solidFill>
              </a:rPr>
              <a:t> 2019</a:t>
            </a:r>
            <a:r>
              <a:rPr lang="bg-BG" dirty="0">
                <a:solidFill>
                  <a:schemeClr val="accent3">
                    <a:lumMod val="75000"/>
                  </a:schemeClr>
                </a:solidFill>
              </a:rPr>
              <a:t> г </a:t>
            </a:r>
            <a:r>
              <a:rPr lang="en-US" dirty="0">
                <a:solidFill>
                  <a:schemeClr val="accent3">
                    <a:lumMod val="75000"/>
                  </a:schemeClr>
                </a:solidFill>
              </a:rPr>
              <a:t> – </a:t>
            </a:r>
            <a:r>
              <a:rPr lang="bg-BG" dirty="0">
                <a:solidFill>
                  <a:schemeClr val="accent3">
                    <a:lumMod val="75000"/>
                  </a:schemeClr>
                </a:solidFill>
              </a:rPr>
              <a:t>март</a:t>
            </a:r>
            <a:r>
              <a:rPr lang="en-US" dirty="0">
                <a:solidFill>
                  <a:schemeClr val="accent3">
                    <a:lumMod val="75000"/>
                  </a:schemeClr>
                </a:solidFill>
              </a:rPr>
              <a:t> 2022</a:t>
            </a:r>
            <a:r>
              <a:rPr lang="bg-BG" dirty="0">
                <a:solidFill>
                  <a:schemeClr val="accent3">
                    <a:lumMod val="75000"/>
                  </a:schemeClr>
                </a:solidFill>
              </a:rPr>
              <a:t> г</a:t>
            </a:r>
            <a:r>
              <a:rPr lang="en-US" dirty="0">
                <a:solidFill>
                  <a:schemeClr val="accent3">
                    <a:lumMod val="75000"/>
                  </a:schemeClr>
                </a:solidFill>
              </a:rPr>
              <a:t>)</a:t>
            </a:r>
          </a:p>
        </p:txBody>
      </p:sp>
      <p:sp>
        <p:nvSpPr>
          <p:cNvPr id="14" name="Textfeld 9">
            <a:extLst>
              <a:ext uri="{FF2B5EF4-FFF2-40B4-BE49-F238E27FC236}">
                <a16:creationId xmlns:a16="http://schemas.microsoft.com/office/drawing/2014/main" id="{8DA0CED4-49C8-2449-95D6-706ECBA6F632}"/>
              </a:ext>
            </a:extLst>
          </p:cNvPr>
          <p:cNvSpPr txBox="1"/>
          <p:nvPr/>
        </p:nvSpPr>
        <p:spPr>
          <a:xfrm>
            <a:off x="700095" y="2839649"/>
            <a:ext cx="3698278" cy="3801041"/>
          </a:xfrm>
          <a:prstGeom prst="rect">
            <a:avLst/>
          </a:prstGeom>
          <a:noFill/>
        </p:spPr>
        <p:txBody>
          <a:bodyPr wrap="square" rtlCol="0" anchor="t">
            <a:spAutoFit/>
          </a:bodyPr>
          <a:lstStyle/>
          <a:p>
            <a:pPr algn="just">
              <a:spcAft>
                <a:spcPts val="1800"/>
              </a:spcAft>
            </a:pPr>
            <a:r>
              <a:rPr lang="bg-BG" sz="2400" b="1" dirty="0">
                <a:solidFill>
                  <a:srgbClr val="AE0917"/>
                </a:solidFill>
                <a:ea typeface="Roboto" panose="02000000000000000000" pitchFamily="2" charset="0"/>
                <a:cs typeface="Arial" panose="020B0604020202020204" pitchFamily="34" charset="0"/>
              </a:rPr>
              <a:t>Подкрепа на </a:t>
            </a:r>
            <a:r>
              <a:rPr lang="en-GB" sz="2400" b="1" dirty="0">
                <a:solidFill>
                  <a:srgbClr val="AE0917"/>
                </a:solidFill>
                <a:ea typeface="Roboto" panose="02000000000000000000" pitchFamily="2" charset="0"/>
                <a:cs typeface="Arial" panose="020B0604020202020204" pitchFamily="34" charset="0"/>
              </a:rPr>
              <a:t>BE-Rural</a:t>
            </a:r>
          </a:p>
          <a:p>
            <a:pPr algn="just">
              <a:spcAft>
                <a:spcPts val="1800"/>
              </a:spcAft>
            </a:pPr>
            <a:r>
              <a:rPr lang="en-US" sz="1400" dirty="0">
                <a:ea typeface="Roboto" panose="02000000000000000000" pitchFamily="2" charset="0"/>
                <a:cs typeface="Arial" panose="020B0604020202020204" pitchFamily="34" charset="0"/>
              </a:rPr>
              <a:t>… </a:t>
            </a:r>
            <a:r>
              <a:rPr lang="ru-RU" sz="1400" dirty="0">
                <a:ea typeface="Roboto" panose="02000000000000000000" pitchFamily="2" charset="0"/>
                <a:cs typeface="Arial" panose="020B0604020202020204" pitchFamily="34" charset="0"/>
              </a:rPr>
              <a:t>регионални </a:t>
            </a:r>
            <a:r>
              <a:rPr lang="bg-BG" sz="1400" dirty="0">
                <a:ea typeface="Roboto" panose="02000000000000000000" pitchFamily="2" charset="0"/>
                <a:cs typeface="Arial" panose="020B0604020202020204" pitchFamily="34" charset="0"/>
              </a:rPr>
              <a:t>заинтересовани</a:t>
            </a:r>
            <a:r>
              <a:rPr lang="ru-RU" sz="1400" dirty="0">
                <a:ea typeface="Roboto" panose="02000000000000000000" pitchFamily="2" charset="0"/>
                <a:cs typeface="Arial" panose="020B0604020202020204" pitchFamily="34" charset="0"/>
              </a:rPr>
              <a:t> </a:t>
            </a:r>
            <a:r>
              <a:rPr lang="ru-RU" sz="1400" dirty="0" err="1">
                <a:ea typeface="Roboto" panose="02000000000000000000" pitchFamily="2" charset="0"/>
                <a:cs typeface="Arial" panose="020B0604020202020204" pitchFamily="34" charset="0"/>
              </a:rPr>
              <a:t>страни</a:t>
            </a:r>
            <a:r>
              <a:rPr lang="ru-RU" sz="1400" dirty="0">
                <a:ea typeface="Roboto" panose="02000000000000000000" pitchFamily="2" charset="0"/>
                <a:cs typeface="Arial" panose="020B0604020202020204" pitchFamily="34" charset="0"/>
              </a:rPr>
              <a:t> в пет държави </a:t>
            </a:r>
            <a:r>
              <a:rPr lang="en-US" sz="1400" dirty="0">
                <a:ea typeface="Roboto" panose="02000000000000000000" pitchFamily="2" charset="0"/>
                <a:cs typeface="Arial" panose="020B0604020202020204" pitchFamily="34" charset="0"/>
              </a:rPr>
              <a:t>:</a:t>
            </a:r>
          </a:p>
          <a:p>
            <a:pPr marL="214313" indent="-214313" algn="just">
              <a:spcAft>
                <a:spcPts val="1800"/>
              </a:spcAft>
              <a:buFont typeface="Arial" panose="020B0604020202020204" pitchFamily="34" charset="0"/>
              <a:buChar char="•"/>
            </a:pPr>
            <a:r>
              <a:rPr lang="bg-BG" sz="1400" dirty="0">
                <a:ea typeface="Roboto" panose="02000000000000000000" pitchFamily="2" charset="0"/>
                <a:cs typeface="Arial" panose="020B0604020202020204" pitchFamily="34" charset="0"/>
              </a:rPr>
              <a:t>Латвия</a:t>
            </a:r>
            <a:r>
              <a:rPr lang="en-GB" sz="1400" dirty="0">
                <a:ea typeface="Roboto" panose="02000000000000000000" pitchFamily="2" charset="0"/>
                <a:cs typeface="Arial" panose="020B0604020202020204" pitchFamily="34" charset="0"/>
              </a:rPr>
              <a:t>: </a:t>
            </a:r>
            <a:r>
              <a:rPr lang="bg-BG" sz="1400" dirty="0" err="1">
                <a:ea typeface="Roboto" panose="02000000000000000000" pitchFamily="2" charset="0"/>
                <a:cs typeface="Arial" panose="020B0604020202020204" pitchFamily="34" charset="0"/>
              </a:rPr>
              <a:t>Видземе</a:t>
            </a:r>
            <a:r>
              <a:rPr lang="bg-BG" sz="1400" dirty="0">
                <a:ea typeface="Roboto" panose="02000000000000000000" pitchFamily="2" charset="0"/>
                <a:cs typeface="Arial" panose="020B0604020202020204" pitchFamily="34" charset="0"/>
              </a:rPr>
              <a:t> и </a:t>
            </a:r>
            <a:r>
              <a:rPr lang="bg-BG" sz="1400" dirty="0" err="1">
                <a:ea typeface="Roboto" panose="02000000000000000000" pitchFamily="2" charset="0"/>
                <a:cs typeface="Arial" panose="020B0604020202020204" pitchFamily="34" charset="0"/>
              </a:rPr>
              <a:t>Курземе</a:t>
            </a:r>
            <a:endParaRPr lang="en-GB" sz="1400" dirty="0">
              <a:ea typeface="Roboto" panose="02000000000000000000" pitchFamily="2" charset="0"/>
              <a:cs typeface="Arial" panose="020B0604020202020204" pitchFamily="34" charset="0"/>
            </a:endParaRPr>
          </a:p>
          <a:p>
            <a:pPr marL="214313" indent="-214313" algn="just">
              <a:spcAft>
                <a:spcPts val="1800"/>
              </a:spcAft>
              <a:buFont typeface="Arial" panose="020B0604020202020204" pitchFamily="34" charset="0"/>
              <a:buChar char="•"/>
            </a:pPr>
            <a:r>
              <a:rPr lang="bg-BG" sz="1400" dirty="0">
                <a:ea typeface="Roboto" panose="02000000000000000000" pitchFamily="2" charset="0"/>
                <a:cs typeface="Arial" panose="020B0604020202020204" pitchFamily="34" charset="0"/>
              </a:rPr>
              <a:t>Полша</a:t>
            </a:r>
            <a:r>
              <a:rPr lang="en-GB" sz="1400" dirty="0">
                <a:ea typeface="Roboto" panose="02000000000000000000" pitchFamily="2" charset="0"/>
                <a:cs typeface="Arial" panose="020B0604020202020204" pitchFamily="34" charset="0"/>
              </a:rPr>
              <a:t>: </a:t>
            </a:r>
            <a:r>
              <a:rPr lang="bg-BG" sz="1400" dirty="0">
                <a:ea typeface="Roboto" panose="02000000000000000000" pitchFamily="2" charset="0"/>
                <a:cs typeface="Arial" panose="020B0604020202020204" pitchFamily="34" charset="0"/>
              </a:rPr>
              <a:t>Лагуни Шчечин и Висла</a:t>
            </a:r>
            <a:endParaRPr lang="en-GB" sz="1400" dirty="0">
              <a:ea typeface="Roboto" panose="02000000000000000000" pitchFamily="2" charset="0"/>
              <a:cs typeface="Arial" panose="020B0604020202020204" pitchFamily="34" charset="0"/>
            </a:endParaRPr>
          </a:p>
          <a:p>
            <a:pPr marL="214313" indent="-214313" algn="just">
              <a:spcAft>
                <a:spcPts val="1800"/>
              </a:spcAft>
              <a:buFont typeface="Arial" panose="020B0604020202020204" pitchFamily="34" charset="0"/>
              <a:buChar char="•"/>
            </a:pPr>
            <a:r>
              <a:rPr lang="bg-BG" sz="1400" dirty="0">
                <a:ea typeface="Roboto" panose="02000000000000000000" pitchFamily="2" charset="0"/>
                <a:cs typeface="Arial" panose="020B0604020202020204" pitchFamily="34" charset="0"/>
              </a:rPr>
              <a:t>Румъния</a:t>
            </a:r>
            <a:r>
              <a:rPr lang="en-GB" sz="1400" dirty="0">
                <a:ea typeface="Roboto" panose="02000000000000000000" pitchFamily="2" charset="0"/>
                <a:cs typeface="Arial" panose="020B0604020202020204" pitchFamily="34" charset="0"/>
              </a:rPr>
              <a:t>: </a:t>
            </a:r>
            <a:r>
              <a:rPr lang="bg-BG" sz="1400" dirty="0" err="1">
                <a:ea typeface="Roboto" panose="02000000000000000000" pitchFamily="2" charset="0"/>
                <a:cs typeface="Arial" panose="020B0604020202020204" pitchFamily="34" charset="0"/>
              </a:rPr>
              <a:t>Ковасна</a:t>
            </a:r>
            <a:endParaRPr lang="en-GB" sz="1400" dirty="0">
              <a:ea typeface="Roboto" panose="02000000000000000000" pitchFamily="2" charset="0"/>
              <a:cs typeface="Arial" panose="020B0604020202020204" pitchFamily="34" charset="0"/>
            </a:endParaRPr>
          </a:p>
          <a:p>
            <a:pPr marL="214313" indent="-214313" algn="just">
              <a:spcAft>
                <a:spcPts val="1800"/>
              </a:spcAft>
              <a:buFont typeface="Arial" panose="020B0604020202020204" pitchFamily="34" charset="0"/>
              <a:buChar char="•"/>
            </a:pPr>
            <a:r>
              <a:rPr lang="bg-BG" sz="1400" dirty="0">
                <a:ea typeface="Roboto" panose="02000000000000000000" pitchFamily="2" charset="0"/>
                <a:cs typeface="Arial" panose="020B0604020202020204" pitchFamily="34" charset="0"/>
              </a:rPr>
              <a:t>България</a:t>
            </a:r>
            <a:r>
              <a:rPr lang="en-GB" sz="1400" dirty="0">
                <a:ea typeface="Roboto" panose="02000000000000000000" pitchFamily="2" charset="0"/>
                <a:cs typeface="Arial" panose="020B0604020202020204" pitchFamily="34" charset="0"/>
              </a:rPr>
              <a:t>: </a:t>
            </a:r>
            <a:r>
              <a:rPr lang="bg-BG" sz="1400" dirty="0">
                <a:ea typeface="Roboto" panose="02000000000000000000" pitchFamily="2" charset="0"/>
                <a:cs typeface="Arial" panose="020B0604020202020204" pitchFamily="34" charset="0"/>
              </a:rPr>
              <a:t>Стара Загора</a:t>
            </a:r>
            <a:endParaRPr lang="en-GB" sz="1400" dirty="0">
              <a:ea typeface="Roboto" panose="02000000000000000000" pitchFamily="2" charset="0"/>
              <a:cs typeface="Arial" panose="020B0604020202020204" pitchFamily="34" charset="0"/>
            </a:endParaRPr>
          </a:p>
          <a:p>
            <a:pPr marL="214313" indent="-214313" algn="just">
              <a:spcAft>
                <a:spcPts val="1800"/>
              </a:spcAft>
              <a:buFont typeface="Arial" panose="020B0604020202020204" pitchFamily="34" charset="0"/>
              <a:buChar char="•"/>
            </a:pPr>
            <a:r>
              <a:rPr lang="bg-BG" sz="1400" dirty="0">
                <a:ea typeface="Roboto" panose="02000000000000000000" pitchFamily="2" charset="0"/>
                <a:cs typeface="Arial" panose="020B0604020202020204" pitchFamily="34" charset="0"/>
              </a:rPr>
              <a:t>Северна Македония</a:t>
            </a:r>
            <a:r>
              <a:rPr lang="en-GB" sz="1400" dirty="0">
                <a:ea typeface="Roboto" panose="02000000000000000000" pitchFamily="2" charset="0"/>
                <a:cs typeface="Arial" panose="020B0604020202020204" pitchFamily="34" charset="0"/>
              </a:rPr>
              <a:t>: </a:t>
            </a:r>
            <a:r>
              <a:rPr lang="bg-BG" sz="1400" dirty="0">
                <a:ea typeface="Roboto" panose="02000000000000000000" pitchFamily="2" charset="0"/>
                <a:cs typeface="Arial" panose="020B0604020202020204" pitchFamily="34" charset="0"/>
              </a:rPr>
              <a:t>Струмица</a:t>
            </a:r>
            <a:endParaRPr lang="en-GB" sz="1400" dirty="0">
              <a:ea typeface="Roboto" panose="02000000000000000000" pitchFamily="2" charset="0"/>
              <a:cs typeface="Arial" panose="020B0604020202020204" pitchFamily="34" charset="0"/>
            </a:endParaRPr>
          </a:p>
          <a:p>
            <a:pPr marL="214313" indent="-214313" algn="just">
              <a:spcAft>
                <a:spcPts val="1800"/>
              </a:spcAft>
              <a:buFont typeface="Arial" panose="020B0604020202020204" pitchFamily="34" charset="0"/>
              <a:buChar char="•"/>
            </a:pPr>
            <a:endParaRPr lang="en-GB" sz="1400" dirty="0">
              <a:ea typeface="Roboto" panose="02000000000000000000" pitchFamily="2" charset="0"/>
              <a:cs typeface="Arial" panose="020B0604020202020204" pitchFamily="34" charset="0"/>
            </a:endParaRPr>
          </a:p>
        </p:txBody>
      </p:sp>
      <p:sp>
        <p:nvSpPr>
          <p:cNvPr id="16" name="TextBox 15"/>
          <p:cNvSpPr txBox="1"/>
          <p:nvPr/>
        </p:nvSpPr>
        <p:spPr>
          <a:xfrm>
            <a:off x="136347" y="1317491"/>
            <a:ext cx="1974989" cy="584775"/>
          </a:xfrm>
          <a:prstGeom prst="rect">
            <a:avLst/>
          </a:prstGeom>
          <a:noFill/>
        </p:spPr>
        <p:txBody>
          <a:bodyPr wrap="square" rtlCol="0">
            <a:spAutoFit/>
          </a:bodyPr>
          <a:lstStyle/>
          <a:p>
            <a:r>
              <a:rPr lang="en-US" sz="1600">
                <a:solidFill>
                  <a:schemeClr val="accent3">
                    <a:lumMod val="75000"/>
                  </a:schemeClr>
                </a:solidFill>
              </a:rPr>
              <a:t>https://be-</a:t>
            </a:r>
            <a:r>
              <a:rPr lang="en-US" sz="1600" err="1">
                <a:solidFill>
                  <a:schemeClr val="accent3">
                    <a:lumMod val="75000"/>
                  </a:schemeClr>
                </a:solidFill>
              </a:rPr>
              <a:t>rural.eu</a:t>
            </a:r>
            <a:r>
              <a:rPr lang="en-US" sz="1600">
                <a:solidFill>
                  <a:schemeClr val="accent3">
                    <a:lumMod val="75000"/>
                  </a:schemeClr>
                </a:solidFill>
              </a:rPr>
              <a:t> </a:t>
            </a:r>
          </a:p>
          <a:p>
            <a:endParaRPr lang="en-US" sz="1600">
              <a:solidFill>
                <a:schemeClr val="accent3">
                  <a:lumMod val="75000"/>
                </a:schemeClr>
              </a:solidFill>
            </a:endParaRPr>
          </a:p>
        </p:txBody>
      </p:sp>
      <p:sp>
        <p:nvSpPr>
          <p:cNvPr id="17" name="Rectangle 16"/>
          <p:cNvSpPr/>
          <p:nvPr/>
        </p:nvSpPr>
        <p:spPr>
          <a:xfrm>
            <a:off x="8208708" y="3224734"/>
            <a:ext cx="3353416" cy="2554545"/>
          </a:xfrm>
          <a:prstGeom prst="rect">
            <a:avLst/>
          </a:prstGeom>
        </p:spPr>
        <p:txBody>
          <a:bodyPr wrap="square">
            <a:spAutoFit/>
          </a:bodyPr>
          <a:lstStyle/>
          <a:p>
            <a:pPr marL="7144" algn="ctr"/>
            <a:r>
              <a:rPr lang="ru-RU" sz="2000" dirty="0">
                <a:solidFill>
                  <a:schemeClr val="accent6">
                    <a:lumMod val="50000"/>
                  </a:schemeClr>
                </a:solidFill>
                <a:ea typeface="Roboto Light" panose="02000000000000000000" pitchFamily="2" charset="0"/>
                <a:cs typeface="Arial" panose="020B0604020202020204" pitchFamily="34" charset="0"/>
              </a:rPr>
              <a:t>Целта на </a:t>
            </a:r>
            <a:r>
              <a:rPr lang="ru-RU" sz="2000" dirty="0" err="1">
                <a:solidFill>
                  <a:schemeClr val="accent6">
                    <a:lumMod val="50000"/>
                  </a:schemeClr>
                </a:solidFill>
                <a:ea typeface="Roboto Light" panose="02000000000000000000" pitchFamily="2" charset="0"/>
                <a:cs typeface="Arial" panose="020B0604020202020204" pitchFamily="34" charset="0"/>
              </a:rPr>
              <a:t>BE-Rural</a:t>
            </a:r>
            <a:r>
              <a:rPr lang="ru-RU" sz="2000" dirty="0">
                <a:solidFill>
                  <a:schemeClr val="accent6">
                    <a:lumMod val="50000"/>
                  </a:schemeClr>
                </a:solidFill>
                <a:ea typeface="Roboto Light" panose="02000000000000000000" pitchFamily="2" charset="0"/>
                <a:cs typeface="Arial" panose="020B0604020202020204" pitchFamily="34" charset="0"/>
              </a:rPr>
              <a:t> е да реализира потенциала на регионалните био-базирани икономики, като подкрепи съответните участници в съвместното разработване на стратегии и пътни карти за биоикономиката</a:t>
            </a:r>
            <a:endParaRPr lang="en-GB" sz="2000" dirty="0">
              <a:solidFill>
                <a:schemeClr val="accent6">
                  <a:lumMod val="50000"/>
                </a:schemeClr>
              </a:solidFill>
              <a:ea typeface="Roboto Light" panose="02000000000000000000" pitchFamily="2" charset="0"/>
              <a:cs typeface="Arial" panose="020B0604020202020204" pitchFamily="34" charset="0"/>
            </a:endParaRPr>
          </a:p>
        </p:txBody>
      </p:sp>
      <p:sp>
        <p:nvSpPr>
          <p:cNvPr id="2" name="Rectangle 1"/>
          <p:cNvSpPr/>
          <p:nvPr/>
        </p:nvSpPr>
        <p:spPr>
          <a:xfrm>
            <a:off x="700095" y="6177689"/>
            <a:ext cx="3943002" cy="369332"/>
          </a:xfrm>
          <a:prstGeom prst="rect">
            <a:avLst/>
          </a:prstGeom>
        </p:spPr>
        <p:txBody>
          <a:bodyPr wrap="none">
            <a:spAutoFit/>
          </a:bodyPr>
          <a:lstStyle/>
          <a:p>
            <a:r>
              <a:rPr lang="en-US">
                <a:hlinkClick r:id="rId5"/>
              </a:rPr>
              <a:t>https://be-rural.eu/innovation-regions/</a:t>
            </a:r>
            <a:r>
              <a:rPr lang="en-US"/>
              <a:t> </a:t>
            </a:r>
          </a:p>
        </p:txBody>
      </p:sp>
      <p:pic>
        <p:nvPicPr>
          <p:cNvPr id="24" name="Picture 23"/>
          <p:cNvPicPr/>
          <p:nvPr/>
        </p:nvPicPr>
        <p:blipFill>
          <a:blip r:embed="rId6"/>
          <a:stretch>
            <a:fillRect/>
          </a:stretch>
        </p:blipFill>
        <p:spPr>
          <a:xfrm>
            <a:off x="4901605" y="2640930"/>
            <a:ext cx="3048595" cy="4039270"/>
          </a:xfrm>
          <a:prstGeom prst="rect">
            <a:avLst/>
          </a:prstGeom>
        </p:spPr>
      </p:pic>
      <p:pic>
        <p:nvPicPr>
          <p:cNvPr id="25" name="Picture 24">
            <a:extLst>
              <a:ext uri="{FF2B5EF4-FFF2-40B4-BE49-F238E27FC236}">
                <a16:creationId xmlns:a16="http://schemas.microsoft.com/office/drawing/2014/main" id="{58C09213-F965-480D-9E15-75FEE2BFFB99}"/>
              </a:ext>
            </a:extLst>
          </p:cNvPr>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1225" y="3936635"/>
            <a:ext cx="197098" cy="278784"/>
          </a:xfrm>
          <a:prstGeom prst="rect">
            <a:avLst/>
          </a:prstGeom>
          <a:noFill/>
        </p:spPr>
      </p:pic>
      <p:pic>
        <p:nvPicPr>
          <p:cNvPr id="26" name="Picture 25">
            <a:extLst>
              <a:ext uri="{FF2B5EF4-FFF2-40B4-BE49-F238E27FC236}">
                <a16:creationId xmlns:a16="http://schemas.microsoft.com/office/drawing/2014/main" id="{A5BE3F12-036D-4F58-8779-288AC305FAFC}"/>
              </a:ext>
            </a:extLst>
          </p:cNvPr>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902" y="6451813"/>
            <a:ext cx="518747" cy="190416"/>
          </a:xfrm>
          <a:prstGeom prst="rect">
            <a:avLst/>
          </a:prstGeom>
        </p:spPr>
      </p:pic>
    </p:spTree>
    <p:extLst>
      <p:ext uri="{BB962C8B-B14F-4D97-AF65-F5344CB8AC3E}">
        <p14:creationId xmlns:p14="http://schemas.microsoft.com/office/powerpoint/2010/main" val="17595811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92668" y="1419822"/>
            <a:ext cx="5317066" cy="523220"/>
          </a:xfrm>
          <a:prstGeom prst="rect">
            <a:avLst/>
          </a:prstGeom>
          <a:noFill/>
        </p:spPr>
        <p:txBody>
          <a:bodyPr wrap="square" rtlCol="0" anchor="t">
            <a:spAutoFit/>
          </a:bodyPr>
          <a:lstStyle/>
          <a:p>
            <a:pPr>
              <a:spcAft>
                <a:spcPts val="2400"/>
              </a:spcAft>
            </a:pPr>
            <a:r>
              <a:rPr lang="bg-BG" sz="2800" b="1">
                <a:solidFill>
                  <a:srgbClr val="AE0917"/>
                </a:solidFill>
                <a:latin typeface="Roboto" panose="02000000000000000000" pitchFamily="2" charset="0"/>
                <a:ea typeface="Roboto" panose="02000000000000000000" pitchFamily="2" charset="0"/>
                <a:cs typeface="Arial" panose="020B0604020202020204" pitchFamily="34" charset="0"/>
              </a:rPr>
              <a:t>Какво е биоикономика</a:t>
            </a:r>
            <a:r>
              <a:rPr lang="en-GB" sz="2800" b="1">
                <a:solidFill>
                  <a:srgbClr val="AE0917"/>
                </a:solidFill>
                <a:latin typeface="Roboto" panose="02000000000000000000" pitchFamily="2" charset="0"/>
                <a:ea typeface="Roboto" panose="02000000000000000000" pitchFamily="2" charset="0"/>
                <a:cs typeface="Arial" panose="020B0604020202020204" pitchFamily="34" charset="0"/>
              </a:rPr>
              <a:t>?</a:t>
            </a:r>
          </a:p>
        </p:txBody>
      </p:sp>
      <p:sp>
        <p:nvSpPr>
          <p:cNvPr id="2" name="Textfeld 1">
            <a:extLst>
              <a:ext uri="{FF2B5EF4-FFF2-40B4-BE49-F238E27FC236}">
                <a16:creationId xmlns:a16="http://schemas.microsoft.com/office/drawing/2014/main" id="{916C075C-E486-8B40-A758-F39602688645}"/>
              </a:ext>
            </a:extLst>
          </p:cNvPr>
          <p:cNvSpPr txBox="1"/>
          <p:nvPr/>
        </p:nvSpPr>
        <p:spPr>
          <a:xfrm>
            <a:off x="6551992" y="-162011"/>
            <a:ext cx="5446718" cy="1138773"/>
          </a:xfrm>
          <a:prstGeom prst="rect">
            <a:avLst/>
          </a:prstGeom>
          <a:noFill/>
        </p:spPr>
        <p:txBody>
          <a:bodyPr wrap="square" rtlCol="0">
            <a:spAutoFit/>
          </a:bodyPr>
          <a:lstStyle/>
          <a:p>
            <a:r>
              <a:rPr lang="bg-BG" sz="3400" b="1" spc="100">
                <a:solidFill>
                  <a:schemeClr val="bg1"/>
                </a:solidFill>
                <a:latin typeface="Roboto" panose="02000000000000000000" pitchFamily="2" charset="0"/>
                <a:ea typeface="Roboto" panose="02000000000000000000" pitchFamily="2" charset="0"/>
                <a:cs typeface="Arial" panose="020B0604020202020204" pitchFamily="34" charset="0"/>
              </a:rPr>
              <a:t>Какво е биоикономика</a:t>
            </a:r>
            <a:r>
              <a:rPr lang="en-GB" sz="3400" b="1" spc="10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20" name="Online Media 19" title="A new bioeconomy for a sustainable Europe">
            <a:hlinkClick r:id="" action="ppaction://media"/>
            <a:extLst>
              <a:ext uri="{FF2B5EF4-FFF2-40B4-BE49-F238E27FC236}">
                <a16:creationId xmlns:a16="http://schemas.microsoft.com/office/drawing/2014/main" id="{C6EE957E-4407-4ABB-A45C-A772CC0CDE14}"/>
              </a:ext>
            </a:extLst>
          </p:cNvPr>
          <p:cNvPicPr>
            <a:picLocks noRot="1" noChangeAspect="1"/>
          </p:cNvPicPr>
          <p:nvPr>
            <a:videoFile r:link="rId1"/>
          </p:nvPr>
        </p:nvPicPr>
        <p:blipFill>
          <a:blip r:embed="rId5"/>
          <a:stretch>
            <a:fillRect/>
          </a:stretch>
        </p:blipFill>
        <p:spPr>
          <a:xfrm>
            <a:off x="3053443" y="2056811"/>
            <a:ext cx="6221908" cy="3499823"/>
          </a:xfrm>
          <a:prstGeom prst="rect">
            <a:avLst/>
          </a:prstGeom>
        </p:spPr>
      </p:pic>
      <p:sp>
        <p:nvSpPr>
          <p:cNvPr id="6" name="Rectangle 5"/>
          <p:cNvSpPr/>
          <p:nvPr/>
        </p:nvSpPr>
        <p:spPr>
          <a:xfrm>
            <a:off x="1185752" y="5849870"/>
            <a:ext cx="9842268" cy="923330"/>
          </a:xfrm>
          <a:prstGeom prst="rect">
            <a:avLst/>
          </a:prstGeom>
        </p:spPr>
        <p:txBody>
          <a:bodyPr wrap="square">
            <a:spAutoFit/>
          </a:bodyPr>
          <a:lstStyle/>
          <a:p>
            <a:pPr lvl="0" defTabSz="914400">
              <a:defRPr/>
            </a:pPr>
            <a:r>
              <a:rPr lang="bg-BG" b="1" dirty="0"/>
              <a:t>Видео клип </a:t>
            </a:r>
            <a:r>
              <a:rPr lang="en-US" b="1" dirty="0"/>
              <a:t>(2 </a:t>
            </a:r>
            <a:r>
              <a:rPr lang="bg-BG" b="1" dirty="0"/>
              <a:t>минути и</a:t>
            </a:r>
            <a:r>
              <a:rPr lang="en-US" b="1" dirty="0"/>
              <a:t> 9 </a:t>
            </a:r>
            <a:r>
              <a:rPr lang="bg-BG" b="1" dirty="0"/>
              <a:t>секунди</a:t>
            </a:r>
            <a:r>
              <a:rPr lang="en-US" b="1" dirty="0"/>
              <a:t>):</a:t>
            </a:r>
            <a:r>
              <a:rPr lang="en-US" dirty="0"/>
              <a:t> </a:t>
            </a:r>
            <a:r>
              <a:rPr lang="en-US" dirty="0">
                <a:hlinkClick r:id="rId6"/>
              </a:rPr>
              <a:t>https://www.youtube.com/watch?v=RfRN_hHeIKk</a:t>
            </a:r>
            <a:endParaRPr lang="en-US" dirty="0"/>
          </a:p>
          <a:p>
            <a:pPr defTabSz="914400">
              <a:defRPr/>
            </a:pPr>
            <a:r>
              <a:rPr lang="ru-RU" b="1" dirty="0" err="1"/>
              <a:t>Езиците</a:t>
            </a:r>
            <a:r>
              <a:rPr lang="ru-RU" b="1" dirty="0"/>
              <a:t> за </a:t>
            </a:r>
            <a:r>
              <a:rPr lang="ru-RU" b="1" dirty="0" err="1"/>
              <a:t>субтитрите</a:t>
            </a:r>
            <a:r>
              <a:rPr lang="ru-RU" b="1" dirty="0"/>
              <a:t> на видео клипа включват: </a:t>
            </a:r>
            <a:r>
              <a:rPr lang="ru-RU" b="1" dirty="0" err="1"/>
              <a:t>български</a:t>
            </a:r>
            <a:r>
              <a:rPr lang="ru-RU" b="1" dirty="0"/>
              <a:t>, </a:t>
            </a:r>
            <a:r>
              <a:rPr lang="ru-RU" b="1" dirty="0" err="1"/>
              <a:t>латвийски</a:t>
            </a:r>
            <a:r>
              <a:rPr lang="ru-RU" b="1" dirty="0"/>
              <a:t>, </a:t>
            </a:r>
            <a:r>
              <a:rPr lang="ru-RU" b="1" dirty="0" err="1"/>
              <a:t>македонски</a:t>
            </a:r>
            <a:r>
              <a:rPr lang="ru-RU" b="1" dirty="0"/>
              <a:t>, </a:t>
            </a:r>
            <a:r>
              <a:rPr lang="ru-RU" b="1" dirty="0" err="1"/>
              <a:t>полски</a:t>
            </a:r>
            <a:r>
              <a:rPr lang="ru-RU" b="1" dirty="0"/>
              <a:t> и </a:t>
            </a:r>
            <a:r>
              <a:rPr lang="ru-RU" b="1" dirty="0" err="1"/>
              <a:t>румънски</a:t>
            </a:r>
            <a:endParaRPr lang="en-GB" dirty="0"/>
          </a:p>
        </p:txBody>
      </p:sp>
    </p:spTree>
    <p:extLst>
      <p:ext uri="{BB962C8B-B14F-4D97-AF65-F5344CB8AC3E}">
        <p14:creationId xmlns:p14="http://schemas.microsoft.com/office/powerpoint/2010/main" val="12729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extfeld 1">
            <a:extLst>
              <a:ext uri="{FF2B5EF4-FFF2-40B4-BE49-F238E27FC236}">
                <a16:creationId xmlns:a16="http://schemas.microsoft.com/office/drawing/2014/main" id="{916C075C-E486-8B40-A758-F39602688645}"/>
              </a:ext>
            </a:extLst>
          </p:cNvPr>
          <p:cNvSpPr txBox="1"/>
          <p:nvPr/>
        </p:nvSpPr>
        <p:spPr>
          <a:xfrm>
            <a:off x="6106887" y="174791"/>
            <a:ext cx="5807068" cy="615553"/>
          </a:xfrm>
          <a:prstGeom prst="rect">
            <a:avLst/>
          </a:prstGeom>
          <a:noFill/>
        </p:spPr>
        <p:txBody>
          <a:bodyPr wrap="square" rtlCol="0">
            <a:spAutoFit/>
          </a:bodyPr>
          <a:lstStyle/>
          <a:p>
            <a:pPr algn="r"/>
            <a:r>
              <a:rPr lang="bg-BG" sz="3400" b="1" spc="100">
                <a:solidFill>
                  <a:schemeClr val="bg1"/>
                </a:solidFill>
                <a:latin typeface="Roboto" panose="02000000000000000000" pitchFamily="2" charset="0"/>
                <a:ea typeface="Roboto" panose="02000000000000000000" pitchFamily="2" charset="0"/>
                <a:cs typeface="Arial" panose="020B0604020202020204" pitchFamily="34" charset="0"/>
              </a:rPr>
              <a:t>Какво е биомаса</a:t>
            </a:r>
            <a:r>
              <a:rPr lang="en-GB" sz="3400" b="1" spc="10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7" name="Rectangle 6"/>
          <p:cNvSpPr/>
          <p:nvPr/>
        </p:nvSpPr>
        <p:spPr>
          <a:xfrm>
            <a:off x="344641" y="1265613"/>
            <a:ext cx="7679474" cy="400110"/>
          </a:xfrm>
          <a:prstGeom prst="rect">
            <a:avLst/>
          </a:prstGeom>
        </p:spPr>
        <p:txBody>
          <a:bodyPr wrap="square">
            <a:spAutoFit/>
          </a:bodyPr>
          <a:lstStyle/>
          <a:p>
            <a:r>
              <a:rPr lang="ru-RU" sz="2000" b="1" dirty="0" err="1">
                <a:solidFill>
                  <a:srgbClr val="C00000"/>
                </a:solidFill>
                <a:latin typeface="Arial" charset="0"/>
              </a:rPr>
              <a:t>Биомасата</a:t>
            </a:r>
            <a:r>
              <a:rPr lang="ru-RU" sz="2000" b="1" dirty="0">
                <a:solidFill>
                  <a:srgbClr val="C00000"/>
                </a:solidFill>
                <a:latin typeface="Arial" charset="0"/>
              </a:rPr>
              <a:t> е </a:t>
            </a:r>
            <a:r>
              <a:rPr lang="ru-RU" sz="2000" b="1" dirty="0" err="1">
                <a:solidFill>
                  <a:srgbClr val="C00000"/>
                </a:solidFill>
                <a:latin typeface="Arial" charset="0"/>
              </a:rPr>
              <a:t>физическата</a:t>
            </a:r>
            <a:r>
              <a:rPr lang="ru-RU" sz="2000" b="1" dirty="0">
                <a:solidFill>
                  <a:srgbClr val="C00000"/>
                </a:solidFill>
                <a:latin typeface="Arial" charset="0"/>
              </a:rPr>
              <a:t> база на биоикономиката</a:t>
            </a:r>
            <a:r>
              <a:rPr lang="en-US" sz="2000" b="1" dirty="0">
                <a:solidFill>
                  <a:srgbClr val="C00000"/>
                </a:solidFill>
                <a:latin typeface="Arial" charset="0"/>
              </a:rPr>
              <a:t>. </a:t>
            </a:r>
            <a:endParaRPr lang="en-US" sz="2000" b="1" dirty="0">
              <a:solidFill>
                <a:srgbClr val="C00000"/>
              </a:solidFill>
            </a:endParaRPr>
          </a:p>
        </p:txBody>
      </p:sp>
      <p:sp>
        <p:nvSpPr>
          <p:cNvPr id="3" name="Rectangle 2"/>
          <p:cNvSpPr/>
          <p:nvPr/>
        </p:nvSpPr>
        <p:spPr>
          <a:xfrm>
            <a:off x="344641" y="1888644"/>
            <a:ext cx="5520899" cy="3970318"/>
          </a:xfrm>
          <a:prstGeom prst="rect">
            <a:avLst/>
          </a:prstGeom>
        </p:spPr>
        <p:txBody>
          <a:bodyPr wrap="square">
            <a:spAutoFit/>
          </a:bodyPr>
          <a:lstStyle/>
          <a:p>
            <a:r>
              <a:rPr lang="ru-RU" dirty="0" err="1">
                <a:solidFill>
                  <a:srgbClr val="000000"/>
                </a:solidFill>
                <a:latin typeface="Arial" charset="0"/>
              </a:rPr>
              <a:t>Биомасата</a:t>
            </a:r>
            <a:r>
              <a:rPr lang="ru-RU" dirty="0">
                <a:solidFill>
                  <a:srgbClr val="000000"/>
                </a:solidFill>
                <a:latin typeface="Arial" charset="0"/>
              </a:rPr>
              <a:t> е „</a:t>
            </a:r>
            <a:r>
              <a:rPr lang="ru-RU" dirty="0" err="1">
                <a:solidFill>
                  <a:srgbClr val="000000"/>
                </a:solidFill>
                <a:latin typeface="Arial" charset="0"/>
              </a:rPr>
              <a:t>биоразградимата</a:t>
            </a:r>
            <a:r>
              <a:rPr lang="ru-RU" dirty="0">
                <a:solidFill>
                  <a:srgbClr val="000000"/>
                </a:solidFill>
                <a:latin typeface="Arial" charset="0"/>
              </a:rPr>
              <a:t> фракция от </a:t>
            </a:r>
            <a:r>
              <a:rPr lang="ru-RU" dirty="0" err="1">
                <a:solidFill>
                  <a:srgbClr val="000000"/>
                </a:solidFill>
                <a:latin typeface="Arial" charset="0"/>
              </a:rPr>
              <a:t>продукти</a:t>
            </a:r>
            <a:r>
              <a:rPr lang="ru-RU" dirty="0">
                <a:solidFill>
                  <a:srgbClr val="000000"/>
                </a:solidFill>
                <a:latin typeface="Arial" charset="0"/>
              </a:rPr>
              <a:t>, </a:t>
            </a:r>
            <a:r>
              <a:rPr lang="ru-RU" dirty="0" err="1">
                <a:solidFill>
                  <a:srgbClr val="000000"/>
                </a:solidFill>
                <a:latin typeface="Arial" charset="0"/>
              </a:rPr>
              <a:t>отпадъци</a:t>
            </a:r>
            <a:r>
              <a:rPr lang="ru-RU" dirty="0">
                <a:solidFill>
                  <a:srgbClr val="000000"/>
                </a:solidFill>
                <a:latin typeface="Arial" charset="0"/>
              </a:rPr>
              <a:t> и </a:t>
            </a:r>
            <a:r>
              <a:rPr lang="ru-RU" dirty="0" err="1">
                <a:solidFill>
                  <a:srgbClr val="000000"/>
                </a:solidFill>
                <a:latin typeface="Arial" charset="0"/>
              </a:rPr>
              <a:t>остатъци</a:t>
            </a:r>
            <a:r>
              <a:rPr lang="ru-RU" dirty="0">
                <a:solidFill>
                  <a:srgbClr val="000000"/>
                </a:solidFill>
                <a:latin typeface="Arial" charset="0"/>
              </a:rPr>
              <a:t> от </a:t>
            </a:r>
            <a:r>
              <a:rPr lang="ru-RU" dirty="0" err="1">
                <a:solidFill>
                  <a:srgbClr val="000000"/>
                </a:solidFill>
                <a:latin typeface="Arial" charset="0"/>
              </a:rPr>
              <a:t>биологичен</a:t>
            </a:r>
            <a:r>
              <a:rPr lang="ru-RU" dirty="0">
                <a:solidFill>
                  <a:srgbClr val="000000"/>
                </a:solidFill>
                <a:latin typeface="Arial" charset="0"/>
              </a:rPr>
              <a:t> </a:t>
            </a:r>
            <a:r>
              <a:rPr lang="ru-RU" dirty="0" err="1">
                <a:solidFill>
                  <a:srgbClr val="000000"/>
                </a:solidFill>
                <a:latin typeface="Arial" charset="0"/>
              </a:rPr>
              <a:t>произход</a:t>
            </a:r>
            <a:r>
              <a:rPr lang="ru-RU" dirty="0">
                <a:solidFill>
                  <a:srgbClr val="000000"/>
                </a:solidFill>
                <a:latin typeface="Arial" charset="0"/>
              </a:rPr>
              <a:t> от </a:t>
            </a:r>
            <a:r>
              <a:rPr lang="ru-RU" dirty="0" err="1">
                <a:solidFill>
                  <a:srgbClr val="000000"/>
                </a:solidFill>
                <a:latin typeface="Arial" charset="0"/>
              </a:rPr>
              <a:t>селското</a:t>
            </a:r>
            <a:r>
              <a:rPr lang="ru-RU" dirty="0">
                <a:solidFill>
                  <a:srgbClr val="000000"/>
                </a:solidFill>
                <a:latin typeface="Arial" charset="0"/>
              </a:rPr>
              <a:t> </a:t>
            </a:r>
            <a:r>
              <a:rPr lang="ru-RU" dirty="0" err="1">
                <a:solidFill>
                  <a:srgbClr val="000000"/>
                </a:solidFill>
                <a:latin typeface="Arial" charset="0"/>
              </a:rPr>
              <a:t>стопанство</a:t>
            </a:r>
            <a:r>
              <a:rPr lang="ru-RU" dirty="0">
                <a:solidFill>
                  <a:srgbClr val="000000"/>
                </a:solidFill>
                <a:latin typeface="Arial" charset="0"/>
              </a:rPr>
              <a:t> (</a:t>
            </a:r>
            <a:r>
              <a:rPr lang="ru-RU" dirty="0" err="1">
                <a:solidFill>
                  <a:srgbClr val="000000"/>
                </a:solidFill>
                <a:latin typeface="Arial" charset="0"/>
              </a:rPr>
              <a:t>включително</a:t>
            </a:r>
            <a:r>
              <a:rPr lang="ru-RU" dirty="0">
                <a:solidFill>
                  <a:srgbClr val="000000"/>
                </a:solidFill>
                <a:latin typeface="Arial" charset="0"/>
              </a:rPr>
              <a:t> растителни и </a:t>
            </a:r>
            <a:r>
              <a:rPr lang="ru-RU" dirty="0" err="1">
                <a:solidFill>
                  <a:srgbClr val="000000"/>
                </a:solidFill>
                <a:latin typeface="Arial" charset="0"/>
              </a:rPr>
              <a:t>животински</a:t>
            </a:r>
            <a:r>
              <a:rPr lang="ru-RU" dirty="0">
                <a:solidFill>
                  <a:srgbClr val="000000"/>
                </a:solidFill>
                <a:latin typeface="Arial" charset="0"/>
              </a:rPr>
              <a:t> вещества), </a:t>
            </a:r>
            <a:r>
              <a:rPr lang="ru-RU" dirty="0" err="1">
                <a:solidFill>
                  <a:srgbClr val="000000"/>
                </a:solidFill>
                <a:latin typeface="Arial" charset="0"/>
              </a:rPr>
              <a:t>горското</a:t>
            </a:r>
            <a:r>
              <a:rPr lang="ru-RU" dirty="0">
                <a:solidFill>
                  <a:srgbClr val="000000"/>
                </a:solidFill>
                <a:latin typeface="Arial" charset="0"/>
              </a:rPr>
              <a:t> </a:t>
            </a:r>
            <a:r>
              <a:rPr lang="ru-RU" dirty="0" err="1">
                <a:solidFill>
                  <a:srgbClr val="000000"/>
                </a:solidFill>
                <a:latin typeface="Arial" charset="0"/>
              </a:rPr>
              <a:t>стопанство</a:t>
            </a:r>
            <a:r>
              <a:rPr lang="ru-RU" dirty="0">
                <a:solidFill>
                  <a:srgbClr val="000000"/>
                </a:solidFill>
                <a:latin typeface="Arial" charset="0"/>
              </a:rPr>
              <a:t> и </a:t>
            </a:r>
            <a:r>
              <a:rPr lang="ru-RU" dirty="0" err="1">
                <a:solidFill>
                  <a:srgbClr val="000000"/>
                </a:solidFill>
                <a:latin typeface="Arial" charset="0"/>
              </a:rPr>
              <a:t>свързаните</a:t>
            </a:r>
            <a:r>
              <a:rPr lang="ru-RU" dirty="0">
                <a:solidFill>
                  <a:srgbClr val="000000"/>
                </a:solidFill>
                <a:latin typeface="Arial" charset="0"/>
              </a:rPr>
              <a:t> с </a:t>
            </a:r>
            <a:r>
              <a:rPr lang="ru-RU" dirty="0" err="1">
                <a:solidFill>
                  <a:srgbClr val="000000"/>
                </a:solidFill>
                <a:latin typeface="Arial" charset="0"/>
              </a:rPr>
              <a:t>тях</a:t>
            </a:r>
            <a:r>
              <a:rPr lang="ru-RU" dirty="0">
                <a:solidFill>
                  <a:srgbClr val="000000"/>
                </a:solidFill>
                <a:latin typeface="Arial" charset="0"/>
              </a:rPr>
              <a:t> индустрии, </a:t>
            </a:r>
            <a:r>
              <a:rPr lang="ru-RU" dirty="0" err="1">
                <a:solidFill>
                  <a:srgbClr val="000000"/>
                </a:solidFill>
                <a:latin typeface="Arial" charset="0"/>
              </a:rPr>
              <a:t>включително</a:t>
            </a:r>
            <a:r>
              <a:rPr lang="ru-RU" dirty="0">
                <a:solidFill>
                  <a:srgbClr val="000000"/>
                </a:solidFill>
                <a:latin typeface="Arial" charset="0"/>
              </a:rPr>
              <a:t> </a:t>
            </a:r>
            <a:r>
              <a:rPr lang="ru-RU" dirty="0" err="1">
                <a:solidFill>
                  <a:srgbClr val="000000"/>
                </a:solidFill>
                <a:latin typeface="Arial" charset="0"/>
              </a:rPr>
              <a:t>рибарството</a:t>
            </a:r>
            <a:r>
              <a:rPr lang="ru-RU" dirty="0">
                <a:solidFill>
                  <a:srgbClr val="000000"/>
                </a:solidFill>
                <a:latin typeface="Arial" charset="0"/>
              </a:rPr>
              <a:t> и </a:t>
            </a:r>
            <a:r>
              <a:rPr lang="ru-RU" dirty="0" err="1">
                <a:solidFill>
                  <a:srgbClr val="000000"/>
                </a:solidFill>
                <a:latin typeface="Arial" charset="0"/>
              </a:rPr>
              <a:t>аквакултурите</a:t>
            </a:r>
            <a:r>
              <a:rPr lang="ru-RU" dirty="0">
                <a:solidFill>
                  <a:srgbClr val="000000"/>
                </a:solidFill>
                <a:latin typeface="Arial" charset="0"/>
              </a:rPr>
              <a:t>, както и </a:t>
            </a:r>
            <a:r>
              <a:rPr lang="ru-RU" dirty="0" err="1">
                <a:solidFill>
                  <a:srgbClr val="000000"/>
                </a:solidFill>
                <a:latin typeface="Arial" charset="0"/>
              </a:rPr>
              <a:t>биоразградимата</a:t>
            </a:r>
            <a:r>
              <a:rPr lang="ru-RU" dirty="0">
                <a:solidFill>
                  <a:srgbClr val="000000"/>
                </a:solidFill>
                <a:latin typeface="Arial" charset="0"/>
              </a:rPr>
              <a:t> фракция от </a:t>
            </a:r>
            <a:r>
              <a:rPr lang="ru-RU" dirty="0" err="1">
                <a:solidFill>
                  <a:srgbClr val="000000"/>
                </a:solidFill>
                <a:latin typeface="Arial" charset="0"/>
              </a:rPr>
              <a:t>промишлени</a:t>
            </a:r>
            <a:r>
              <a:rPr lang="ru-RU" dirty="0">
                <a:solidFill>
                  <a:srgbClr val="000000"/>
                </a:solidFill>
                <a:latin typeface="Arial" charset="0"/>
              </a:rPr>
              <a:t> и </a:t>
            </a:r>
            <a:r>
              <a:rPr lang="ru-RU" dirty="0" err="1">
                <a:solidFill>
                  <a:srgbClr val="000000"/>
                </a:solidFill>
                <a:latin typeface="Arial" charset="0"/>
              </a:rPr>
              <a:t>битови</a:t>
            </a:r>
            <a:r>
              <a:rPr lang="ru-RU" dirty="0">
                <a:solidFill>
                  <a:srgbClr val="000000"/>
                </a:solidFill>
                <a:latin typeface="Arial" charset="0"/>
              </a:rPr>
              <a:t> </a:t>
            </a:r>
            <a:r>
              <a:rPr lang="ru-RU" dirty="0" err="1">
                <a:solidFill>
                  <a:srgbClr val="000000"/>
                </a:solidFill>
                <a:latin typeface="Arial" charset="0"/>
              </a:rPr>
              <a:t>отпадъци</a:t>
            </a:r>
            <a:r>
              <a:rPr lang="en-US" dirty="0">
                <a:solidFill>
                  <a:srgbClr val="000000"/>
                </a:solidFill>
                <a:latin typeface="Arial" charset="0"/>
              </a:rPr>
              <a:t>” (</a:t>
            </a:r>
            <a:r>
              <a:rPr lang="bg-BG" dirty="0">
                <a:solidFill>
                  <a:srgbClr val="000000"/>
                </a:solidFill>
                <a:latin typeface="Arial" charset="0"/>
              </a:rPr>
              <a:t>ЕК,</a:t>
            </a:r>
            <a:r>
              <a:rPr lang="en-US" dirty="0">
                <a:solidFill>
                  <a:srgbClr val="000000"/>
                </a:solidFill>
                <a:latin typeface="Arial" charset="0"/>
              </a:rPr>
              <a:t> 2019)</a:t>
            </a:r>
          </a:p>
          <a:p>
            <a:endParaRPr lang="en-US" dirty="0">
              <a:solidFill>
                <a:srgbClr val="000000"/>
              </a:solidFill>
              <a:latin typeface="Arial" charset="0"/>
            </a:endParaRPr>
          </a:p>
          <a:p>
            <a:r>
              <a:rPr lang="ru-RU" dirty="0" err="1">
                <a:solidFill>
                  <a:srgbClr val="000000"/>
                </a:solidFill>
                <a:latin typeface="Arial" charset="0"/>
              </a:rPr>
              <a:t>Измерването</a:t>
            </a:r>
            <a:r>
              <a:rPr lang="ru-RU" dirty="0">
                <a:solidFill>
                  <a:srgbClr val="000000"/>
                </a:solidFill>
                <a:latin typeface="Arial" charset="0"/>
              </a:rPr>
              <a:t> на </a:t>
            </a:r>
            <a:r>
              <a:rPr lang="ru-RU" dirty="0" err="1">
                <a:solidFill>
                  <a:srgbClr val="000000"/>
                </a:solidFill>
                <a:latin typeface="Arial" charset="0"/>
              </a:rPr>
              <a:t>наличността</a:t>
            </a:r>
            <a:r>
              <a:rPr lang="ru-RU" dirty="0">
                <a:solidFill>
                  <a:srgbClr val="000000"/>
                </a:solidFill>
                <a:latin typeface="Arial" charset="0"/>
              </a:rPr>
              <a:t> на биомаса е важно, тъй като </a:t>
            </a:r>
            <a:r>
              <a:rPr lang="ru-RU" dirty="0" err="1">
                <a:solidFill>
                  <a:srgbClr val="000000"/>
                </a:solidFill>
                <a:latin typeface="Arial" charset="0"/>
              </a:rPr>
              <a:t>тя</a:t>
            </a:r>
            <a:r>
              <a:rPr lang="ru-RU" dirty="0">
                <a:solidFill>
                  <a:srgbClr val="000000"/>
                </a:solidFill>
                <a:latin typeface="Arial" charset="0"/>
              </a:rPr>
              <a:t> е ограничена, което </a:t>
            </a:r>
            <a:r>
              <a:rPr lang="ru-RU" dirty="0" err="1">
                <a:solidFill>
                  <a:srgbClr val="000000"/>
                </a:solidFill>
                <a:latin typeface="Arial" charset="0"/>
              </a:rPr>
              <a:t>потенциално</a:t>
            </a:r>
            <a:r>
              <a:rPr lang="ru-RU" dirty="0">
                <a:solidFill>
                  <a:srgbClr val="000000"/>
                </a:solidFill>
                <a:latin typeface="Arial" charset="0"/>
              </a:rPr>
              <a:t> може да доведе до конкуренция за биомаса между </a:t>
            </a:r>
            <a:r>
              <a:rPr lang="ru-RU" dirty="0" err="1">
                <a:solidFill>
                  <a:srgbClr val="000000"/>
                </a:solidFill>
                <a:latin typeface="Arial" charset="0"/>
              </a:rPr>
              <a:t>различните</a:t>
            </a:r>
            <a:r>
              <a:rPr lang="ru-RU" dirty="0">
                <a:solidFill>
                  <a:srgbClr val="000000"/>
                </a:solidFill>
                <a:latin typeface="Arial" charset="0"/>
              </a:rPr>
              <a:t> </a:t>
            </a:r>
            <a:r>
              <a:rPr lang="ru-RU" dirty="0" err="1">
                <a:solidFill>
                  <a:srgbClr val="000000"/>
                </a:solidFill>
                <a:latin typeface="Arial" charset="0"/>
              </a:rPr>
              <a:t>сектори</a:t>
            </a:r>
            <a:r>
              <a:rPr lang="ru-RU" dirty="0">
                <a:solidFill>
                  <a:srgbClr val="000000"/>
                </a:solidFill>
                <a:latin typeface="Arial" charset="0"/>
              </a:rPr>
              <a:t>, </a:t>
            </a:r>
            <a:r>
              <a:rPr lang="ru-RU" dirty="0" err="1">
                <a:solidFill>
                  <a:srgbClr val="000000"/>
                </a:solidFill>
                <a:latin typeface="Arial" charset="0"/>
              </a:rPr>
              <a:t>използващи</a:t>
            </a:r>
            <a:r>
              <a:rPr lang="ru-RU" dirty="0">
                <a:solidFill>
                  <a:srgbClr val="000000"/>
                </a:solidFill>
                <a:latin typeface="Arial" charset="0"/>
              </a:rPr>
              <a:t> биомаса</a:t>
            </a:r>
            <a:r>
              <a:rPr lang="en-US" dirty="0">
                <a:solidFill>
                  <a:srgbClr val="000000"/>
                </a:solidFill>
                <a:latin typeface="Arial" charset="0"/>
              </a:rPr>
              <a:t>.</a:t>
            </a:r>
            <a:endParaRPr lang="en-US" b="0" i="0" u="none" strike="noStrike" dirty="0">
              <a:solidFill>
                <a:srgbClr val="000000"/>
              </a:solidFill>
              <a:effectLst/>
              <a:latin typeface="Arial" charset="0"/>
            </a:endParaRPr>
          </a:p>
        </p:txBody>
      </p:sp>
      <p:sp>
        <p:nvSpPr>
          <p:cNvPr id="6" name="Rectangle 5"/>
          <p:cNvSpPr/>
          <p:nvPr/>
        </p:nvSpPr>
        <p:spPr>
          <a:xfrm>
            <a:off x="344641" y="5837746"/>
            <a:ext cx="7840353" cy="646331"/>
          </a:xfrm>
          <a:prstGeom prst="rect">
            <a:avLst/>
          </a:prstGeom>
        </p:spPr>
        <p:txBody>
          <a:bodyPr wrap="square">
            <a:spAutoFit/>
          </a:bodyPr>
          <a:lstStyle/>
          <a:p>
            <a:r>
              <a:rPr lang="ru-RU" b="1" dirty="0" err="1">
                <a:solidFill>
                  <a:srgbClr val="C00000"/>
                </a:solidFill>
                <a:latin typeface="Arial" charset="0"/>
              </a:rPr>
              <a:t>Познанията</a:t>
            </a:r>
            <a:r>
              <a:rPr lang="ru-RU" b="1" dirty="0">
                <a:solidFill>
                  <a:srgbClr val="C00000"/>
                </a:solidFill>
                <a:latin typeface="Arial" charset="0"/>
              </a:rPr>
              <a:t> за производството, </a:t>
            </a:r>
            <a:r>
              <a:rPr lang="ru-RU" b="1" dirty="0" err="1">
                <a:solidFill>
                  <a:srgbClr val="C00000"/>
                </a:solidFill>
                <a:latin typeface="Arial" charset="0"/>
              </a:rPr>
              <a:t>наличието</a:t>
            </a:r>
            <a:r>
              <a:rPr lang="ru-RU" b="1" dirty="0">
                <a:solidFill>
                  <a:srgbClr val="C00000"/>
                </a:solidFill>
                <a:latin typeface="Arial" charset="0"/>
              </a:rPr>
              <a:t> и </a:t>
            </a:r>
            <a:r>
              <a:rPr lang="ru-RU" b="1" dirty="0" err="1">
                <a:solidFill>
                  <a:srgbClr val="C00000"/>
                </a:solidFill>
                <a:latin typeface="Arial" charset="0"/>
              </a:rPr>
              <a:t>използването</a:t>
            </a:r>
            <a:r>
              <a:rPr lang="ru-RU" b="1" dirty="0">
                <a:solidFill>
                  <a:srgbClr val="C00000"/>
                </a:solidFill>
                <a:latin typeface="Arial" charset="0"/>
              </a:rPr>
              <a:t> на биомаса са от </a:t>
            </a:r>
            <a:r>
              <a:rPr lang="ru-RU" b="1" dirty="0" err="1">
                <a:solidFill>
                  <a:srgbClr val="C00000"/>
                </a:solidFill>
                <a:latin typeface="Arial" charset="0"/>
              </a:rPr>
              <a:t>ключово</a:t>
            </a:r>
            <a:r>
              <a:rPr lang="ru-RU" b="1" dirty="0">
                <a:solidFill>
                  <a:srgbClr val="C00000"/>
                </a:solidFill>
                <a:latin typeface="Arial" charset="0"/>
              </a:rPr>
              <a:t> значение</a:t>
            </a:r>
            <a:r>
              <a:rPr lang="en-US" b="1" dirty="0">
                <a:solidFill>
                  <a:srgbClr val="C00000"/>
                </a:solidFill>
                <a:latin typeface="Arial" charset="0"/>
              </a:rPr>
              <a:t>.</a:t>
            </a:r>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6886" y="2342943"/>
            <a:ext cx="5905500" cy="2019300"/>
          </a:xfrm>
          <a:prstGeom prst="rect">
            <a:avLst/>
          </a:prstGeom>
        </p:spPr>
      </p:pic>
    </p:spTree>
    <p:extLst>
      <p:ext uri="{BB962C8B-B14F-4D97-AF65-F5344CB8AC3E}">
        <p14:creationId xmlns:p14="http://schemas.microsoft.com/office/powerpoint/2010/main" val="174068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051526" y="112763"/>
            <a:ext cx="6195835" cy="615553"/>
          </a:xfrm>
          <a:prstGeom prst="rect">
            <a:avLst/>
          </a:prstGeom>
          <a:noFill/>
        </p:spPr>
        <p:txBody>
          <a:bodyPr wrap="square" rtlCol="0">
            <a:spAutoFit/>
          </a:bodyPr>
          <a:lstStyle/>
          <a:p>
            <a:pPr algn="ctr"/>
            <a:r>
              <a:rPr lang="bg-BG" sz="3400" b="1" spc="100">
                <a:solidFill>
                  <a:schemeClr val="bg1"/>
                </a:solidFill>
                <a:latin typeface="Roboto" panose="02000000000000000000" pitchFamily="2" charset="0"/>
                <a:ea typeface="Roboto" panose="02000000000000000000" pitchFamily="2" charset="0"/>
                <a:cs typeface="Arial" panose="020B0604020202020204" pitchFamily="34" charset="0"/>
              </a:rPr>
              <a:t>Биоикономиката по света</a:t>
            </a:r>
            <a:endParaRPr lang="en-GB" sz="3400" b="1" spc="10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9" name="Content Placeholder 5">
            <a:extLst>
              <a:ext uri="{FF2B5EF4-FFF2-40B4-BE49-F238E27FC236}">
                <a16:creationId xmlns:a16="http://schemas.microsoft.com/office/drawing/2014/main" id="{FF30BE79-24B1-4ABE-8744-06CEC22F24D5}"/>
              </a:ext>
            </a:extLst>
          </p:cNvPr>
          <p:cNvPicPr>
            <a:picLocks noGrp="1" noChangeAspect="1"/>
          </p:cNvPicPr>
          <p:nvPr>
            <p:ph idx="1"/>
          </p:nvPr>
        </p:nvPicPr>
        <p:blipFill>
          <a:blip r:embed="rId4" cstate="email">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1854399" y="790344"/>
            <a:ext cx="8602940" cy="6086580"/>
          </a:xfrm>
          <a:prstGeom prst="rect">
            <a:avLst/>
          </a:prstGeom>
        </p:spPr>
      </p:pic>
      <p:pic>
        <p:nvPicPr>
          <p:cNvPr id="3" name="Picture 2">
            <a:extLst>
              <a:ext uri="{FF2B5EF4-FFF2-40B4-BE49-F238E27FC236}">
                <a16:creationId xmlns:a16="http://schemas.microsoft.com/office/drawing/2014/main" id="{4B83CA0B-6989-4446-80B8-A19BC49EEAD1}"/>
              </a:ext>
            </a:extLst>
          </p:cNvPr>
          <p:cNvPicPr>
            <a:picLocks noChangeAspect="1"/>
          </p:cNvPicPr>
          <p:nvPr/>
        </p:nvPicPr>
        <p:blipFill>
          <a:blip r:embed="rId5"/>
          <a:stretch>
            <a:fillRect/>
          </a:stretch>
        </p:blipFill>
        <p:spPr>
          <a:xfrm>
            <a:off x="8345037" y="914400"/>
            <a:ext cx="3257550" cy="1276350"/>
          </a:xfrm>
          <a:prstGeom prst="rect">
            <a:avLst/>
          </a:prstGeom>
        </p:spPr>
      </p:pic>
      <p:pic>
        <p:nvPicPr>
          <p:cNvPr id="5" name="Picture 4">
            <a:extLst>
              <a:ext uri="{FF2B5EF4-FFF2-40B4-BE49-F238E27FC236}">
                <a16:creationId xmlns:a16="http://schemas.microsoft.com/office/drawing/2014/main" id="{83D923C9-42DC-4373-8046-1644A12E8B50}"/>
              </a:ext>
            </a:extLst>
          </p:cNvPr>
          <p:cNvPicPr>
            <a:picLocks noChangeAspect="1"/>
          </p:cNvPicPr>
          <p:nvPr/>
        </p:nvPicPr>
        <p:blipFill>
          <a:blip r:embed="rId6"/>
          <a:stretch>
            <a:fillRect/>
          </a:stretch>
        </p:blipFill>
        <p:spPr>
          <a:xfrm>
            <a:off x="1734661" y="6264048"/>
            <a:ext cx="1390650" cy="447675"/>
          </a:xfrm>
          <a:prstGeom prst="rect">
            <a:avLst/>
          </a:prstGeom>
        </p:spPr>
      </p:pic>
    </p:spTree>
    <p:extLst>
      <p:ext uri="{BB962C8B-B14F-4D97-AF65-F5344CB8AC3E}">
        <p14:creationId xmlns:p14="http://schemas.microsoft.com/office/powerpoint/2010/main" val="81402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11558965"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06886" y="-81410"/>
            <a:ext cx="6732816" cy="1077218"/>
          </a:xfrm>
          <a:prstGeom prst="rect">
            <a:avLst/>
          </a:prstGeom>
          <a:noFill/>
        </p:spPr>
        <p:txBody>
          <a:bodyPr wrap="square" rtlCol="0">
            <a:spAutoFit/>
          </a:bodyPr>
          <a:lstStyle/>
          <a:p>
            <a:r>
              <a:rPr lang="ru-RU" sz="3200" b="1" spc="100" dirty="0">
                <a:solidFill>
                  <a:schemeClr val="bg1"/>
                </a:solidFill>
                <a:latin typeface="Roboto" panose="02000000000000000000" pitchFamily="2" charset="0"/>
                <a:ea typeface="Roboto" panose="02000000000000000000" pitchFamily="2" charset="0"/>
                <a:cs typeface="Arial" panose="020B0604020202020204" pitchFamily="34" charset="0"/>
              </a:rPr>
              <a:t>Работни места в биоикономиката по </a:t>
            </a:r>
            <a:r>
              <a:rPr lang="ru-RU" sz="3200" b="1" spc="100" dirty="0" err="1">
                <a:solidFill>
                  <a:schemeClr val="bg1"/>
                </a:solidFill>
                <a:latin typeface="Roboto" panose="02000000000000000000" pitchFamily="2" charset="0"/>
                <a:ea typeface="Roboto" panose="02000000000000000000" pitchFamily="2" charset="0"/>
                <a:cs typeface="Arial" panose="020B0604020202020204" pitchFamily="34" charset="0"/>
              </a:rPr>
              <a:t>сектори</a:t>
            </a:r>
            <a:endParaRPr lang="en-GB" sz="32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6" name="Content Placeholder 5">
            <a:extLst>
              <a:ext uri="{FF2B5EF4-FFF2-40B4-BE49-F238E27FC236}">
                <a16:creationId xmlns:a16="http://schemas.microsoft.com/office/drawing/2014/main" id="{74AD400D-8AE2-4A74-832B-795A0FE3C68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094364" y="1681432"/>
            <a:ext cx="6003272" cy="5051212"/>
          </a:xfrm>
          <a:prstGeom prst="rect">
            <a:avLst/>
          </a:prstGeom>
        </p:spPr>
      </p:pic>
      <p:sp>
        <p:nvSpPr>
          <p:cNvPr id="10" name="Textfeld 9">
            <a:extLst>
              <a:ext uri="{FF2B5EF4-FFF2-40B4-BE49-F238E27FC236}">
                <a16:creationId xmlns:a16="http://schemas.microsoft.com/office/drawing/2014/main" id="{A8EB77B1-97A4-45E4-82C5-8EAE63913B5F}"/>
              </a:ext>
            </a:extLst>
          </p:cNvPr>
          <p:cNvSpPr txBox="1"/>
          <p:nvPr/>
        </p:nvSpPr>
        <p:spPr>
          <a:xfrm>
            <a:off x="734031" y="1158212"/>
            <a:ext cx="9248169" cy="523220"/>
          </a:xfrm>
          <a:prstGeom prst="rect">
            <a:avLst/>
          </a:prstGeom>
          <a:noFill/>
        </p:spPr>
        <p:txBody>
          <a:bodyPr wrap="square" rtlCol="0" anchor="t">
            <a:spAutoFit/>
          </a:bodyPr>
          <a:lstStyle/>
          <a:p>
            <a:pPr>
              <a:spcAft>
                <a:spcPts val="2400"/>
              </a:spcAft>
            </a:pP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Работни места в биоикономиката в ЕС по </a:t>
            </a:r>
            <a:r>
              <a:rPr lang="ru-RU" sz="2800" b="1" dirty="0" err="1">
                <a:solidFill>
                  <a:srgbClr val="AE0917"/>
                </a:solidFill>
                <a:latin typeface="Roboto" panose="02000000000000000000" pitchFamily="2" charset="0"/>
                <a:ea typeface="Roboto" panose="02000000000000000000" pitchFamily="2" charset="0"/>
                <a:cs typeface="Arial" panose="020B0604020202020204" pitchFamily="34" charset="0"/>
              </a:rPr>
              <a:t>сектори</a:t>
            </a:r>
            <a:endPar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06791250-B324-427E-A548-D0B55AFEBF9A}"/>
              </a:ext>
            </a:extLst>
          </p:cNvPr>
          <p:cNvSpPr txBox="1"/>
          <p:nvPr/>
        </p:nvSpPr>
        <p:spPr>
          <a:xfrm>
            <a:off x="1000401" y="6394342"/>
            <a:ext cx="1873428" cy="369332"/>
          </a:xfrm>
          <a:prstGeom prst="rect">
            <a:avLst/>
          </a:prstGeom>
          <a:noFill/>
        </p:spPr>
        <p:txBody>
          <a:bodyPr wrap="square" rtlCol="0">
            <a:spAutoFit/>
          </a:bodyPr>
          <a:lstStyle/>
          <a:p>
            <a:r>
              <a:rPr lang="bg-BG"/>
              <a:t>Данни за </a:t>
            </a:r>
            <a:r>
              <a:rPr lang="en-US"/>
              <a:t>2015</a:t>
            </a:r>
            <a:r>
              <a:rPr lang="bg-BG"/>
              <a:t> г</a:t>
            </a:r>
            <a:endParaRPr lang="en-US"/>
          </a:p>
        </p:txBody>
      </p:sp>
      <p:sp>
        <p:nvSpPr>
          <p:cNvPr id="5" name="Footer Placeholder 4">
            <a:extLst>
              <a:ext uri="{FF2B5EF4-FFF2-40B4-BE49-F238E27FC236}">
                <a16:creationId xmlns:a16="http://schemas.microsoft.com/office/drawing/2014/main" id="{0A23FB1B-590B-4CAA-97E3-37C406E207BC}"/>
              </a:ext>
            </a:extLst>
          </p:cNvPr>
          <p:cNvSpPr>
            <a:spLocks noGrp="1"/>
          </p:cNvSpPr>
          <p:nvPr>
            <p:ph type="ftr" sz="quarter" idx="11"/>
          </p:nvPr>
        </p:nvSpPr>
        <p:spPr/>
        <p:txBody>
          <a:bodyPr/>
          <a:lstStyle/>
          <a:p>
            <a:r>
              <a:rPr lang="de-DE"/>
              <a:t>What is the Bioeconomy?</a:t>
            </a:r>
          </a:p>
        </p:txBody>
      </p:sp>
      <p:sp>
        <p:nvSpPr>
          <p:cNvPr id="7" name="Slide Number Placeholder 6">
            <a:extLst>
              <a:ext uri="{FF2B5EF4-FFF2-40B4-BE49-F238E27FC236}">
                <a16:creationId xmlns:a16="http://schemas.microsoft.com/office/drawing/2014/main" id="{9C5C88F3-0B23-4BC6-A1C2-C20737B19629}"/>
              </a:ext>
            </a:extLst>
          </p:cNvPr>
          <p:cNvSpPr>
            <a:spLocks noGrp="1"/>
          </p:cNvSpPr>
          <p:nvPr>
            <p:ph type="sldNum" sz="quarter" idx="12"/>
          </p:nvPr>
        </p:nvSpPr>
        <p:spPr/>
        <p:txBody>
          <a:bodyPr/>
          <a:lstStyle/>
          <a:p>
            <a:fld id="{EC26C995-391B-2840-AEE5-46B20E750235}" type="slidenum">
              <a:rPr lang="de-DE" smtClean="0"/>
              <a:t>7</a:t>
            </a:fld>
            <a:endParaRPr lang="de-DE"/>
          </a:p>
        </p:txBody>
      </p:sp>
    </p:spTree>
    <p:extLst>
      <p:ext uri="{BB962C8B-B14F-4D97-AF65-F5344CB8AC3E}">
        <p14:creationId xmlns:p14="http://schemas.microsoft.com/office/powerpoint/2010/main" val="240936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228087" y="-39707"/>
            <a:ext cx="5891693" cy="954107"/>
          </a:xfrm>
          <a:prstGeom prst="rect">
            <a:avLst/>
          </a:prstGeom>
          <a:noFill/>
        </p:spPr>
        <p:txBody>
          <a:bodyPr wrap="square" rtlCol="0">
            <a:spAutoFit/>
          </a:bodyPr>
          <a:lstStyle/>
          <a:p>
            <a:r>
              <a:rPr lang="bg-BG" sz="2800" b="1" spc="100">
                <a:solidFill>
                  <a:schemeClr val="bg1"/>
                </a:solidFill>
                <a:ea typeface="Roboto" panose="02000000000000000000" pitchFamily="2" charset="0"/>
                <a:cs typeface="Arial" panose="020B0604020202020204" pitchFamily="34" charset="0"/>
              </a:rPr>
              <a:t>Социално-икономическите въздействия на биоикономиката</a:t>
            </a:r>
            <a:endParaRPr lang="en-GB" sz="2800" b="1">
              <a:solidFill>
                <a:schemeClr val="bg1"/>
              </a:solidFill>
            </a:endParaRPr>
          </a:p>
        </p:txBody>
      </p:sp>
      <p:sp>
        <p:nvSpPr>
          <p:cNvPr id="3" name="TextBox 2"/>
          <p:cNvSpPr txBox="1"/>
          <p:nvPr/>
        </p:nvSpPr>
        <p:spPr>
          <a:xfrm>
            <a:off x="615062" y="1242905"/>
            <a:ext cx="11081616" cy="5355312"/>
          </a:xfrm>
          <a:prstGeom prst="rect">
            <a:avLst/>
          </a:prstGeom>
          <a:noFill/>
        </p:spPr>
        <p:txBody>
          <a:bodyPr wrap="square" rtlCol="0">
            <a:spAutoFit/>
          </a:bodyPr>
          <a:lstStyle/>
          <a:p>
            <a:pPr algn="just"/>
            <a:r>
              <a:rPr lang="ru-RU" sz="2800" dirty="0"/>
              <a:t>Биоикономиката може да има </a:t>
            </a:r>
            <a:r>
              <a:rPr lang="ru-RU" sz="2800" dirty="0" err="1"/>
              <a:t>положително</a:t>
            </a:r>
            <a:r>
              <a:rPr lang="ru-RU" sz="2800" dirty="0"/>
              <a:t> въздействие върху </a:t>
            </a:r>
            <a:r>
              <a:rPr lang="ru-RU" sz="2800" dirty="0" err="1"/>
              <a:t>местните</a:t>
            </a:r>
            <a:r>
              <a:rPr lang="ru-RU" sz="2800" dirty="0"/>
              <a:t> работни места</a:t>
            </a:r>
            <a:r>
              <a:rPr lang="en-US" sz="2800" dirty="0"/>
              <a:t>.</a:t>
            </a:r>
          </a:p>
          <a:p>
            <a:pPr algn="just"/>
            <a:endParaRPr lang="en-US" sz="1600" dirty="0"/>
          </a:p>
          <a:p>
            <a:pPr algn="just"/>
            <a:r>
              <a:rPr lang="ru-RU" sz="2800" dirty="0"/>
              <a:t>Обаче могат да </a:t>
            </a:r>
            <a:r>
              <a:rPr lang="ru-RU" sz="2800" dirty="0" err="1"/>
              <a:t>възникнат</a:t>
            </a:r>
            <a:r>
              <a:rPr lang="ru-RU" sz="2800" dirty="0"/>
              <a:t> и отрицателни въздействия</a:t>
            </a:r>
            <a:r>
              <a:rPr lang="en-US" sz="2800" dirty="0"/>
              <a:t>. </a:t>
            </a:r>
            <a:r>
              <a:rPr lang="ru-RU" sz="2800" dirty="0"/>
              <a:t>Качеството на работа и </a:t>
            </a:r>
            <a:r>
              <a:rPr lang="ru-RU" sz="2800" dirty="0" err="1"/>
              <a:t>поминъкът</a:t>
            </a:r>
            <a:r>
              <a:rPr lang="ru-RU" sz="2800" dirty="0"/>
              <a:t> на </a:t>
            </a:r>
            <a:r>
              <a:rPr lang="ru-RU" sz="2800" dirty="0" err="1"/>
              <a:t>селските</a:t>
            </a:r>
            <a:r>
              <a:rPr lang="ru-RU" sz="2800" dirty="0"/>
              <a:t> общности зависят от </a:t>
            </a:r>
            <a:r>
              <a:rPr lang="ru-RU" sz="2800" dirty="0" err="1"/>
              <a:t>директния</a:t>
            </a:r>
            <a:r>
              <a:rPr lang="ru-RU" sz="2800" dirty="0"/>
              <a:t> </a:t>
            </a:r>
            <a:r>
              <a:rPr lang="ru-RU" sz="2800" dirty="0" err="1"/>
              <a:t>достъп</a:t>
            </a:r>
            <a:r>
              <a:rPr lang="ru-RU" sz="2800" dirty="0"/>
              <a:t> до земята и </a:t>
            </a:r>
            <a:r>
              <a:rPr lang="ru-RU" sz="2800" dirty="0" err="1"/>
              <a:t>водата</a:t>
            </a:r>
            <a:r>
              <a:rPr lang="ru-RU" sz="2800" dirty="0"/>
              <a:t> за производството на </a:t>
            </a:r>
            <a:r>
              <a:rPr lang="ru-RU" sz="2800" dirty="0" err="1"/>
              <a:t>храна</a:t>
            </a:r>
            <a:r>
              <a:rPr lang="ru-RU" sz="2800" dirty="0"/>
              <a:t>, </a:t>
            </a:r>
            <a:r>
              <a:rPr lang="ru-RU" sz="2800" dirty="0" err="1"/>
              <a:t>обществения</a:t>
            </a:r>
            <a:r>
              <a:rPr lang="ru-RU" sz="2800" dirty="0"/>
              <a:t> и </a:t>
            </a:r>
            <a:r>
              <a:rPr lang="ru-RU" sz="2800" dirty="0" err="1"/>
              <a:t>културния</a:t>
            </a:r>
            <a:r>
              <a:rPr lang="ru-RU" sz="2800" dirty="0"/>
              <a:t> живот</a:t>
            </a:r>
            <a:r>
              <a:rPr lang="en-GB" sz="2800" dirty="0"/>
              <a:t>. </a:t>
            </a:r>
            <a:r>
              <a:rPr lang="ru-RU" sz="2800" dirty="0" err="1"/>
              <a:t>Така</a:t>
            </a:r>
            <a:r>
              <a:rPr lang="ru-RU" sz="2800" dirty="0"/>
              <a:t> че, </a:t>
            </a:r>
            <a:r>
              <a:rPr lang="ru-RU" sz="2800" dirty="0" err="1"/>
              <a:t>ако</a:t>
            </a:r>
            <a:r>
              <a:rPr lang="ru-RU" sz="2800" dirty="0"/>
              <a:t> производството на </a:t>
            </a:r>
            <a:r>
              <a:rPr lang="ru-RU" sz="2800" dirty="0" err="1"/>
              <a:t>биопродукти</a:t>
            </a:r>
            <a:r>
              <a:rPr lang="ru-RU" sz="2800" dirty="0"/>
              <a:t> се </a:t>
            </a:r>
            <a:r>
              <a:rPr lang="ru-RU" sz="2800" dirty="0" err="1"/>
              <a:t>отразява</a:t>
            </a:r>
            <a:r>
              <a:rPr lang="ru-RU" sz="2800" dirty="0"/>
              <a:t> на </a:t>
            </a:r>
            <a:r>
              <a:rPr lang="ru-RU" sz="2800" dirty="0" err="1"/>
              <a:t>поминъка</a:t>
            </a:r>
            <a:r>
              <a:rPr lang="ru-RU" sz="2800" dirty="0"/>
              <a:t> на </a:t>
            </a:r>
            <a:r>
              <a:rPr lang="ru-RU" sz="2800" dirty="0" err="1"/>
              <a:t>селските</a:t>
            </a:r>
            <a:r>
              <a:rPr lang="ru-RU" sz="2800" dirty="0"/>
              <a:t> общности, това би било </a:t>
            </a:r>
            <a:r>
              <a:rPr lang="ru-RU" sz="2800" dirty="0" err="1"/>
              <a:t>неприемливо</a:t>
            </a:r>
            <a:r>
              <a:rPr lang="ru-RU" sz="2800" dirty="0"/>
              <a:t> </a:t>
            </a:r>
            <a:r>
              <a:rPr lang="ru-RU" sz="2800" dirty="0" err="1"/>
              <a:t>отрицателно</a:t>
            </a:r>
            <a:r>
              <a:rPr lang="ru-RU" sz="2800" dirty="0"/>
              <a:t> въздействие</a:t>
            </a:r>
            <a:r>
              <a:rPr lang="en-GB" sz="2800" dirty="0"/>
              <a:t>.</a:t>
            </a:r>
          </a:p>
          <a:p>
            <a:pPr algn="just"/>
            <a:endParaRPr lang="en-GB" dirty="0"/>
          </a:p>
          <a:p>
            <a:pPr algn="just"/>
            <a:r>
              <a:rPr lang="ru-RU" sz="2800" dirty="0"/>
              <a:t>Изключително важно е инвестициите в биоикономиката (като например в биогоривата) да не </a:t>
            </a:r>
            <a:r>
              <a:rPr lang="ru-RU" sz="2800" dirty="0" err="1"/>
              <a:t>увеличават</a:t>
            </a:r>
            <a:r>
              <a:rPr lang="ru-RU" sz="2800" dirty="0"/>
              <a:t> </a:t>
            </a:r>
            <a:r>
              <a:rPr lang="ru-RU" sz="2800" dirty="0" err="1"/>
              <a:t>неравенствата</a:t>
            </a:r>
            <a:r>
              <a:rPr lang="ru-RU" sz="2800" dirty="0"/>
              <a:t> в доходите, </a:t>
            </a:r>
            <a:r>
              <a:rPr lang="ru-RU" sz="2800" dirty="0" err="1"/>
              <a:t>мощността</a:t>
            </a:r>
            <a:r>
              <a:rPr lang="ru-RU" sz="2800" dirty="0"/>
              <a:t> и </a:t>
            </a:r>
            <a:r>
              <a:rPr lang="ru-RU" sz="2800" dirty="0" err="1"/>
              <a:t>достъпа</a:t>
            </a:r>
            <a:r>
              <a:rPr lang="ru-RU" sz="2800" dirty="0"/>
              <a:t> до </a:t>
            </a:r>
            <a:r>
              <a:rPr lang="ru-RU" sz="2800" dirty="0" err="1"/>
              <a:t>ресурси</a:t>
            </a:r>
            <a:r>
              <a:rPr lang="ru-RU" sz="2800" dirty="0"/>
              <a:t> като земя и вода</a:t>
            </a:r>
            <a:r>
              <a:rPr lang="en-GB" sz="2800" dirty="0"/>
              <a:t>.</a:t>
            </a:r>
            <a:endParaRPr lang="en-US" sz="2800" dirty="0"/>
          </a:p>
        </p:txBody>
      </p:sp>
    </p:spTree>
    <p:extLst>
      <p:ext uri="{BB962C8B-B14F-4D97-AF65-F5344CB8AC3E}">
        <p14:creationId xmlns:p14="http://schemas.microsoft.com/office/powerpoint/2010/main" val="79105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5" y="19224"/>
            <a:ext cx="6085114"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06886" y="19225"/>
            <a:ext cx="5894552" cy="1015663"/>
          </a:xfrm>
          <a:prstGeom prst="rect">
            <a:avLst/>
          </a:prstGeom>
          <a:noFill/>
        </p:spPr>
        <p:txBody>
          <a:bodyPr wrap="square" rtlCol="0">
            <a:spAutoFit/>
          </a:bodyPr>
          <a:lstStyle/>
          <a:p>
            <a:pPr algn="ctr"/>
            <a:r>
              <a:rPr lang="bg-BG" sz="3000" b="1" spc="100" dirty="0">
                <a:solidFill>
                  <a:schemeClr val="bg1"/>
                </a:solidFill>
                <a:latin typeface="Roboto" panose="02000000000000000000" pitchFamily="2" charset="0"/>
                <a:ea typeface="Roboto" panose="02000000000000000000" pitchFamily="2" charset="0"/>
                <a:cs typeface="Arial" panose="020B0604020202020204" pitchFamily="34" charset="0"/>
              </a:rPr>
              <a:t>Биоикономика </a:t>
            </a:r>
            <a:r>
              <a:rPr lang="mr-IN" sz="3000" b="1" spc="100" dirty="0">
                <a:solidFill>
                  <a:schemeClr val="bg1"/>
                </a:solidFill>
                <a:latin typeface="Roboto" panose="02000000000000000000" pitchFamily="2" charset="0"/>
                <a:ea typeface="Roboto" panose="02000000000000000000" pitchFamily="2" charset="0"/>
                <a:cs typeface="Arial" panose="020B0604020202020204" pitchFamily="34" charset="0"/>
              </a:rPr>
              <a:t>–</a:t>
            </a:r>
            <a:r>
              <a:rPr lang="en-GB" sz="30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bg-BG" sz="3000" b="1" spc="100" dirty="0">
                <a:solidFill>
                  <a:schemeClr val="bg1"/>
                </a:solidFill>
                <a:latin typeface="Roboto" panose="02000000000000000000" pitchFamily="2" charset="0"/>
                <a:ea typeface="Roboto" panose="02000000000000000000" pitchFamily="2" charset="0"/>
                <a:cs typeface="Arial" panose="020B0604020202020204" pitchFamily="34" charset="0"/>
              </a:rPr>
              <a:t>взаимовръзки с ЦУР</a:t>
            </a:r>
            <a:endParaRPr lang="en-GB" sz="30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10" name="Textfeld 9">
            <a:extLst>
              <a:ext uri="{FF2B5EF4-FFF2-40B4-BE49-F238E27FC236}">
                <a16:creationId xmlns:a16="http://schemas.microsoft.com/office/drawing/2014/main" id="{A8EB77B1-97A4-45E4-82C5-8EAE63913B5F}"/>
              </a:ext>
            </a:extLst>
          </p:cNvPr>
          <p:cNvSpPr txBox="1"/>
          <p:nvPr/>
        </p:nvSpPr>
        <p:spPr>
          <a:xfrm>
            <a:off x="394910" y="1077207"/>
            <a:ext cx="5701090" cy="523220"/>
          </a:xfrm>
          <a:prstGeom prst="rect">
            <a:avLst/>
          </a:prstGeom>
          <a:noFill/>
        </p:spPr>
        <p:txBody>
          <a:bodyPr wrap="square" rtlCol="0" anchor="t">
            <a:spAutoFit/>
          </a:bodyPr>
          <a:lstStyle/>
          <a:p>
            <a:pPr>
              <a:spcAft>
                <a:spcPts val="2400"/>
              </a:spcAft>
            </a:pPr>
            <a:r>
              <a:rPr lang="bg-BG" sz="2800" b="1" dirty="0">
                <a:solidFill>
                  <a:srgbClr val="AE0917"/>
                </a:solidFill>
                <a:latin typeface="Roboto" panose="02000000000000000000" pitchFamily="2" charset="0"/>
                <a:ea typeface="Roboto" panose="02000000000000000000" pitchFamily="2" charset="0"/>
                <a:cs typeface="Arial" panose="020B0604020202020204" pitchFamily="34" charset="0"/>
              </a:rPr>
              <a:t>ЦУР и Сектори на заетост</a:t>
            </a:r>
            <a:endPar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pic>
        <p:nvPicPr>
          <p:cNvPr id="8" name="Content Placeholder 7" descr="A screenshot of a cell phone&#10;&#10;Description automatically generated">
            <a:extLst>
              <a:ext uri="{FF2B5EF4-FFF2-40B4-BE49-F238E27FC236}">
                <a16:creationId xmlns:a16="http://schemas.microsoft.com/office/drawing/2014/main" id="{06B88001-CBAA-49EE-871A-A21D6932272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14736" y="1600427"/>
            <a:ext cx="6062264" cy="4857584"/>
          </a:xfrm>
        </p:spPr>
      </p:pic>
      <p:sp>
        <p:nvSpPr>
          <p:cNvPr id="9" name="TextBox 8">
            <a:extLst>
              <a:ext uri="{FF2B5EF4-FFF2-40B4-BE49-F238E27FC236}">
                <a16:creationId xmlns:a16="http://schemas.microsoft.com/office/drawing/2014/main" id="{F850A8F8-814A-4CA5-80F9-8A0F08E5709B}"/>
              </a:ext>
            </a:extLst>
          </p:cNvPr>
          <p:cNvSpPr txBox="1"/>
          <p:nvPr/>
        </p:nvSpPr>
        <p:spPr>
          <a:xfrm>
            <a:off x="6705600" y="1681432"/>
            <a:ext cx="4896987" cy="4939814"/>
          </a:xfrm>
          <a:prstGeom prst="rect">
            <a:avLst/>
          </a:prstGeom>
          <a:noFill/>
        </p:spPr>
        <p:txBody>
          <a:bodyPr wrap="square" rtlCol="0">
            <a:spAutoFit/>
          </a:bodyPr>
          <a:lstStyle/>
          <a:p>
            <a:r>
              <a:rPr lang="bg-BG" sz="1500" b="1">
                <a:latin typeface="Roboto" panose="02000000000000000000"/>
              </a:rPr>
              <a:t>Селско стопанство</a:t>
            </a:r>
            <a:r>
              <a:rPr lang="en-US" sz="1500">
                <a:latin typeface="Roboto" panose="02000000000000000000"/>
              </a:rPr>
              <a:t>– 1, 2, 3, 6, 8, 11, 12, 13, 15</a:t>
            </a:r>
          </a:p>
          <a:p>
            <a:endParaRPr lang="en-US" sz="1500" b="1">
              <a:latin typeface="Roboto" panose="02000000000000000000"/>
            </a:endParaRPr>
          </a:p>
          <a:p>
            <a:r>
              <a:rPr lang="bg-BG" sz="1500" b="1">
                <a:latin typeface="Roboto" panose="02000000000000000000"/>
              </a:rPr>
              <a:t>Горско стопанство</a:t>
            </a:r>
            <a:r>
              <a:rPr lang="en-US" sz="1500">
                <a:latin typeface="Roboto" panose="02000000000000000000"/>
              </a:rPr>
              <a:t>– 12,13,15</a:t>
            </a:r>
          </a:p>
          <a:p>
            <a:endParaRPr lang="en-US" sz="1500" b="1">
              <a:latin typeface="Roboto" panose="02000000000000000000"/>
            </a:endParaRPr>
          </a:p>
          <a:p>
            <a:r>
              <a:rPr lang="bg-BG" sz="1500" b="1">
                <a:latin typeface="Roboto" panose="02000000000000000000"/>
              </a:rPr>
              <a:t>Риболов и аквакултури</a:t>
            </a:r>
            <a:r>
              <a:rPr lang="en-US" sz="1500">
                <a:latin typeface="Roboto" panose="02000000000000000000"/>
              </a:rPr>
              <a:t>– 12, 13, 14 </a:t>
            </a:r>
          </a:p>
          <a:p>
            <a:endParaRPr lang="en-US" sz="1500" b="1">
              <a:latin typeface="Roboto" panose="02000000000000000000"/>
            </a:endParaRPr>
          </a:p>
          <a:p>
            <a:r>
              <a:rPr lang="bg-BG" sz="1500" b="1">
                <a:latin typeface="Roboto" panose="02000000000000000000"/>
              </a:rPr>
              <a:t>Храна/ напитки</a:t>
            </a:r>
            <a:r>
              <a:rPr lang="en-US" sz="1500" b="1">
                <a:latin typeface="Roboto" panose="02000000000000000000"/>
              </a:rPr>
              <a:t> </a:t>
            </a:r>
            <a:r>
              <a:rPr lang="en-US" sz="1500">
                <a:latin typeface="Roboto" panose="02000000000000000000"/>
              </a:rPr>
              <a:t>– 1, 2, 3, 6, 12, 13, 14, 15</a:t>
            </a:r>
          </a:p>
          <a:p>
            <a:endParaRPr lang="en-US" sz="1500" b="1">
              <a:latin typeface="Roboto" panose="02000000000000000000"/>
            </a:endParaRPr>
          </a:p>
          <a:p>
            <a:r>
              <a:rPr lang="bg-BG" sz="1500" b="1">
                <a:latin typeface="Roboto" panose="02000000000000000000"/>
              </a:rPr>
              <a:t>Текстил на биологична основа </a:t>
            </a:r>
            <a:r>
              <a:rPr lang="en-US" sz="1500">
                <a:latin typeface="Roboto" panose="02000000000000000000"/>
              </a:rPr>
              <a:t>– 8, 9, 12</a:t>
            </a:r>
          </a:p>
          <a:p>
            <a:endParaRPr lang="en-US" sz="1500" b="1">
              <a:latin typeface="Roboto" panose="02000000000000000000"/>
            </a:endParaRPr>
          </a:p>
          <a:p>
            <a:r>
              <a:rPr lang="bg-BG" sz="1500" b="1">
                <a:latin typeface="Roboto" panose="02000000000000000000"/>
              </a:rPr>
              <a:t>Дървен материал и мебели</a:t>
            </a:r>
            <a:r>
              <a:rPr lang="en-US" sz="1500">
                <a:latin typeface="Roboto" panose="02000000000000000000"/>
              </a:rPr>
              <a:t>– 8, 9, 12</a:t>
            </a:r>
          </a:p>
          <a:p>
            <a:endParaRPr lang="en-US" sz="1500" b="1">
              <a:latin typeface="Roboto" panose="02000000000000000000"/>
            </a:endParaRPr>
          </a:p>
          <a:p>
            <a:r>
              <a:rPr lang="bg-BG" sz="1500" b="1">
                <a:latin typeface="Roboto" panose="02000000000000000000"/>
              </a:rPr>
              <a:t>Хартия </a:t>
            </a:r>
            <a:r>
              <a:rPr lang="en-US" sz="1500">
                <a:latin typeface="Roboto" panose="02000000000000000000"/>
              </a:rPr>
              <a:t>– 8, 9, 12</a:t>
            </a:r>
          </a:p>
          <a:p>
            <a:endParaRPr lang="en-US" sz="1500" b="1">
              <a:latin typeface="Roboto" panose="02000000000000000000"/>
            </a:endParaRPr>
          </a:p>
          <a:p>
            <a:r>
              <a:rPr lang="ru-RU" sz="1500" b="1">
                <a:latin typeface="Roboto" panose="02000000000000000000"/>
              </a:rPr>
              <a:t>Химикали и фармацевтика на биологична основа </a:t>
            </a:r>
            <a:r>
              <a:rPr lang="en-US" sz="1500">
                <a:latin typeface="Roboto" panose="02000000000000000000"/>
              </a:rPr>
              <a:t>– 3, 8, 9, 12</a:t>
            </a:r>
          </a:p>
          <a:p>
            <a:endParaRPr lang="en-US" sz="1500">
              <a:latin typeface="Roboto" panose="02000000000000000000"/>
            </a:endParaRPr>
          </a:p>
          <a:p>
            <a:r>
              <a:rPr lang="bg-BG" sz="1500" b="1">
                <a:latin typeface="Roboto" panose="02000000000000000000"/>
              </a:rPr>
              <a:t>Пластмаси и каучук</a:t>
            </a:r>
            <a:r>
              <a:rPr lang="en-US" sz="1500">
                <a:latin typeface="Roboto" panose="02000000000000000000"/>
              </a:rPr>
              <a:t>– 8, 9, 12</a:t>
            </a:r>
          </a:p>
          <a:p>
            <a:endParaRPr lang="en-US" sz="1500">
              <a:latin typeface="Roboto" panose="02000000000000000000"/>
            </a:endParaRPr>
          </a:p>
          <a:p>
            <a:r>
              <a:rPr lang="bg-BG" sz="1500" b="1">
                <a:latin typeface="Roboto" panose="02000000000000000000"/>
              </a:rPr>
              <a:t>Течни биогорива и биоелектричество</a:t>
            </a:r>
            <a:r>
              <a:rPr lang="en-US" sz="1500">
                <a:latin typeface="Roboto" panose="02000000000000000000"/>
              </a:rPr>
              <a:t>– 7, 8, 9, 11, 12</a:t>
            </a:r>
          </a:p>
          <a:p>
            <a:endParaRPr lang="en-US" sz="1500">
              <a:latin typeface="Roboto" panose="02000000000000000000"/>
            </a:endParaRPr>
          </a:p>
        </p:txBody>
      </p:sp>
      <p:sp>
        <p:nvSpPr>
          <p:cNvPr id="5" name="Slide Number Placeholder 4">
            <a:extLst>
              <a:ext uri="{FF2B5EF4-FFF2-40B4-BE49-F238E27FC236}">
                <a16:creationId xmlns:a16="http://schemas.microsoft.com/office/drawing/2014/main" id="{31421101-248F-4AFC-86C6-DD49A42439C2}"/>
              </a:ext>
            </a:extLst>
          </p:cNvPr>
          <p:cNvSpPr>
            <a:spLocks noGrp="1"/>
          </p:cNvSpPr>
          <p:nvPr>
            <p:ph type="sldNum" sz="quarter" idx="12"/>
          </p:nvPr>
        </p:nvSpPr>
        <p:spPr/>
        <p:txBody>
          <a:bodyPr/>
          <a:lstStyle/>
          <a:p>
            <a:fld id="{EC26C995-391B-2840-AEE5-46B20E750235}" type="slidenum">
              <a:rPr lang="de-DE" smtClean="0"/>
              <a:t>9</a:t>
            </a:fld>
            <a:endParaRPr lang="de-DE"/>
          </a:p>
        </p:txBody>
      </p:sp>
    </p:spTree>
    <p:extLst>
      <p:ext uri="{BB962C8B-B14F-4D97-AF65-F5344CB8AC3E}">
        <p14:creationId xmlns:p14="http://schemas.microsoft.com/office/powerpoint/2010/main" val="322382653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0493328AADB439252D3A4A5389DE1" ma:contentTypeVersion="6" ma:contentTypeDescription="Create a new document." ma:contentTypeScope="" ma:versionID="0138566a13587853b6710ac3e77774b4">
  <xsd:schema xmlns:xsd="http://www.w3.org/2001/XMLSchema" xmlns:xs="http://www.w3.org/2001/XMLSchema" xmlns:p="http://schemas.microsoft.com/office/2006/metadata/properties" xmlns:ns2="d0a049c0-0b5b-40dc-bb16-5c3182e846c3" targetNamespace="http://schemas.microsoft.com/office/2006/metadata/properties" ma:root="true" ma:fieldsID="aada6981eb83e5731c59671e82c8aba1" ns2:_="">
    <xsd:import namespace="d0a049c0-0b5b-40dc-bb16-5c3182e846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049c0-0b5b-40dc-bb16-5c3182e84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90596-0982-42CF-8391-DA2C543F8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049c0-0b5b-40dc-bb16-5c3182e84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C96350-CC1C-4997-8433-5E8EFB8CC034}">
  <ds:schemaRefs>
    <ds:schemaRef ds:uri="d0a049c0-0b5b-40dc-bb16-5c3182e846c3"/>
    <ds:schemaRef ds:uri="http://www.w3.org/XML/1998/namespac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E4003685-F6DD-41ED-8A2E-EA926CFC0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31155</TotalTime>
  <Words>6796</Words>
  <Application>Microsoft Macintosh PowerPoint</Application>
  <PresentationFormat>Widescreen</PresentationFormat>
  <Paragraphs>472</Paragraphs>
  <Slides>30</Slides>
  <Notes>30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Georgia</vt:lpstr>
      <vt:lpstr>Lucida Grande</vt:lpstr>
      <vt:lpstr>Roboto</vt:lpstr>
      <vt:lpstr>Roboto Medium</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Katja Bölcker</dc:creator>
  <cp:lastModifiedBy>Clément Robijns</cp:lastModifiedBy>
  <cp:revision>384</cp:revision>
  <dcterms:created xsi:type="dcterms:W3CDTF">2019-05-22T07:43:42Z</dcterms:created>
  <dcterms:modified xsi:type="dcterms:W3CDTF">2021-01-18T13:08:36Z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0x0101001180493328AADB439252D3A4A5389DE1</vt:lpwstr>
  </property>
</Properties>
</file>