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4"/>
  </p:sldMasterIdLst>
  <p:notesMasterIdLst>
    <p:notesMasterId r:id="rId36"/>
  </p:notesMasterIdLst>
  <p:handoutMasterIdLst>
    <p:handoutMasterId r:id="rId37"/>
  </p:handoutMasterIdLst>
  <p:sldIdLst>
    <p:sldId id="337" r:id="rId5"/>
    <p:sldId id="338" r:id="rId6"/>
    <p:sldId id="364" r:id="rId7"/>
    <p:sldId id="372" r:id="rId8"/>
    <p:sldId id="368" r:id="rId9"/>
    <p:sldId id="373" r:id="rId10"/>
    <p:sldId id="369" r:id="rId11"/>
    <p:sldId id="374" r:id="rId12"/>
    <p:sldId id="370" r:id="rId13"/>
    <p:sldId id="375" r:id="rId14"/>
    <p:sldId id="357" r:id="rId15"/>
    <p:sldId id="341" r:id="rId16"/>
    <p:sldId id="342" r:id="rId17"/>
    <p:sldId id="346" r:id="rId18"/>
    <p:sldId id="355" r:id="rId19"/>
    <p:sldId id="348" r:id="rId20"/>
    <p:sldId id="356" r:id="rId21"/>
    <p:sldId id="351" r:id="rId22"/>
    <p:sldId id="352" r:id="rId23"/>
    <p:sldId id="353" r:id="rId24"/>
    <p:sldId id="354" r:id="rId25"/>
    <p:sldId id="371" r:id="rId26"/>
    <p:sldId id="385" r:id="rId27"/>
    <p:sldId id="358" r:id="rId28"/>
    <p:sldId id="376" r:id="rId29"/>
    <p:sldId id="377" r:id="rId30"/>
    <p:sldId id="379" r:id="rId31"/>
    <p:sldId id="378" r:id="rId32"/>
    <p:sldId id="361" r:id="rId33"/>
    <p:sldId id="382" r:id="rId34"/>
    <p:sldId id="38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A2C300"/>
    <a:srgbClr val="AE0917"/>
    <a:srgbClr val="3D8400"/>
    <a:srgbClr val="008BDF"/>
    <a:srgbClr val="80CCDF"/>
    <a:srgbClr val="FFFFFF"/>
    <a:srgbClr val="FABA00"/>
    <a:srgbClr val="F5F5F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34014"/>
  </p:normalViewPr>
  <p:slideViewPr>
    <p:cSldViewPr snapToGrid="0" snapToObjects="1">
      <p:cViewPr varScale="1">
        <p:scale>
          <a:sx n="38" d="100"/>
          <a:sy n="38" d="100"/>
        </p:scale>
        <p:origin x="2936" y="192"/>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2" d="100"/>
          <a:sy n="82" d="100"/>
        </p:scale>
        <p:origin x="335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0D21B7-5798-774A-9EE5-733D72E823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0D1C2C7-CF12-924D-AA55-88BF57624D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856708-41F0-B34B-A921-477E38262397}" type="datetimeFigureOut">
              <a:rPr lang="en-GB" smtClean="0"/>
              <a:t>13/11/2020</a:t>
            </a:fld>
            <a:endParaRPr lang="en-GB"/>
          </a:p>
        </p:txBody>
      </p:sp>
      <p:sp>
        <p:nvSpPr>
          <p:cNvPr id="4" name="Footer Placeholder 3">
            <a:extLst>
              <a:ext uri="{FF2B5EF4-FFF2-40B4-BE49-F238E27FC236}">
                <a16:creationId xmlns:a16="http://schemas.microsoft.com/office/drawing/2014/main" id="{AB86C305-824D-154C-9F2B-222855A116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75D12FA-46A6-A448-99A3-8DA74BC11B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B48AF6-F4E3-2041-A915-0059D026525B}" type="slidenum">
              <a:rPr lang="en-GB" smtClean="0"/>
              <a:t>‹#›</a:t>
            </a:fld>
            <a:endParaRPr lang="en-GB"/>
          </a:p>
        </p:txBody>
      </p:sp>
    </p:spTree>
    <p:extLst>
      <p:ext uri="{BB962C8B-B14F-4D97-AF65-F5344CB8AC3E}">
        <p14:creationId xmlns:p14="http://schemas.microsoft.com/office/powerpoint/2010/main" val="19954230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4" name="Folienbildplatzhalter 3"/>
          <p:cNvSpPr>
            <a:spLocks noGrp="1" noRot="1" noChangeAspect="1"/>
          </p:cNvSpPr>
          <p:nvPr>
            <p:ph type="sldImg" idx="2"/>
          </p:nvPr>
        </p:nvSpPr>
        <p:spPr>
          <a:xfrm>
            <a:off x="685800" y="507571"/>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30817" y="3642455"/>
            <a:ext cx="5962973" cy="5042758"/>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de-DE"/>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etted.net/wp-content/uploads/sites/14/2015/02/Spinlister_1000x563_2.6.15.p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johnlewis.scene7.com/is/image/JohnLewis/237006205?$rsp-plp-port-32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ec.europa.eu/commission/news/new-bioeconomy-strategy-sustainable-europe-2018-oct-11-0_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the teacher:</a:t>
            </a:r>
            <a:r>
              <a:rPr lang="en-GB" sz="1000" kern="1200" dirty="0">
                <a:solidFill>
                  <a:schemeClr val="tx1"/>
                </a:solidFill>
                <a:effectLst/>
                <a:latin typeface="Arial" panose="020B0604020202020204" pitchFamily="34" charset="0"/>
                <a:ea typeface="+mn-ea"/>
                <a:cs typeface="Arial" panose="020B0604020202020204" pitchFamily="34" charset="0"/>
              </a:rPr>
              <a:t> Teacher’s name to go in the space at the bottom left of the slide.</a:t>
            </a:r>
            <a:r>
              <a:rPr lang="en-US" sz="1000" kern="1200" baseline="0" dirty="0">
                <a:solidFill>
                  <a:schemeClr val="tx1"/>
                </a:solidFill>
                <a:effectLst/>
                <a:latin typeface="Arial" panose="020B0604020202020204" pitchFamily="34" charset="0"/>
                <a:ea typeface="+mn-ea"/>
                <a:cs typeface="Arial" panose="020B0604020202020204" pitchFamily="34" charset="0"/>
              </a:rPr>
              <a:t> </a:t>
            </a:r>
            <a:r>
              <a:rPr lang="en-US" sz="1000" kern="1200" dirty="0">
                <a:solidFill>
                  <a:schemeClr val="tx1"/>
                </a:solidFill>
                <a:effectLst/>
                <a:latin typeface="Arial" panose="020B0604020202020204" pitchFamily="34" charset="0"/>
                <a:ea typeface="+mn-ea"/>
                <a:cs typeface="Arial" panose="020B0604020202020204" pitchFamily="34" charset="0"/>
              </a:rPr>
              <a:t>You can edit this slide to introduce the topic. This presentation is designed to introduce the circular economy concept. You can see the outline of the presentation in the next slide with the justifications on why the slides are structured the way they 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Arial" panose="020B0604020202020204" pitchFamily="34" charset="0"/>
                <a:ea typeface="+mn-ea"/>
                <a:cs typeface="Arial" panose="020B0604020202020204" pitchFamily="34" charset="0"/>
              </a:rPr>
              <a:t>Most of the earlier slides up to slide number 12 should be quite basic and easy to understand. Starting from slide 13, the contents might be a little bit more challenging to grasp the concept and fully appreciate. Target audience can be secondary, high school students, colleges and university students.</a:t>
            </a:r>
          </a:p>
          <a:p>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baseline="0" dirty="0">
                <a:solidFill>
                  <a:schemeClr val="tx1"/>
                </a:solidFill>
                <a:effectLst/>
                <a:latin typeface="Arial" panose="020B0604020202020204" pitchFamily="34" charset="0"/>
                <a:ea typeface="+mn-ea"/>
                <a:cs typeface="Arial" panose="020B0604020202020204" pitchFamily="34" charset="0"/>
              </a:rPr>
              <a:t>Excluding the video, this first slide and the outline slide, there are 26 slides </a:t>
            </a:r>
            <a:r>
              <a:rPr lang="mr-IN" sz="1000" kern="1200" baseline="0" dirty="0">
                <a:solidFill>
                  <a:schemeClr val="tx1"/>
                </a:solidFill>
                <a:effectLst/>
                <a:latin typeface="Arial" panose="020B0604020202020204" pitchFamily="34" charset="0"/>
                <a:ea typeface="+mn-ea"/>
                <a:cs typeface="Arial" panose="020B0604020202020204" pitchFamily="34" charset="0"/>
              </a:rPr>
              <a:t>–</a:t>
            </a:r>
            <a:r>
              <a:rPr lang="en-GB" sz="1000" kern="1200" baseline="0" dirty="0">
                <a:solidFill>
                  <a:schemeClr val="tx1"/>
                </a:solidFill>
                <a:effectLst/>
                <a:latin typeface="Arial" panose="020B0604020202020204" pitchFamily="34" charset="0"/>
                <a:ea typeface="+mn-ea"/>
                <a:cs typeface="Arial" panose="020B0604020202020204" pitchFamily="34" charset="0"/>
              </a:rPr>
              <a:t> so these slides should take between 26 and 52 minutes to present, depending of amount of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baseline="0" dirty="0">
                <a:solidFill>
                  <a:schemeClr val="tx1"/>
                </a:solidFill>
                <a:effectLst/>
                <a:latin typeface="Arial" panose="020B0604020202020204" pitchFamily="34" charset="0"/>
                <a:ea typeface="+mn-ea"/>
                <a:cs typeface="Arial" panose="020B0604020202020204" pitchFamily="34" charset="0"/>
              </a:rPr>
              <a:t>The video is 3 minutes an 48 seconds 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de-DE" dirty="0"/>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slides is for the final question of the quiz, based on plastic waste statistic. </a:t>
            </a:r>
            <a:r>
              <a:rPr lang="en-GB" sz="1000" dirty="0">
                <a:latin typeface="Arial" panose="020B0604020202020204" pitchFamily="34" charset="0"/>
                <a:ea typeface="Roboto" panose="02000000000000000000" pitchFamily="2" charset="0"/>
                <a:cs typeface="Arial" panose="020B0604020202020204" pitchFamily="34" charset="0"/>
              </a:rPr>
              <a:t>The answer is b. 300 million tonnes of plastic waste.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These are four very common wastes in our daily lives – food waste, clothing and textile wastes, plastic wastes and electronic wastes. You can try to link it to the next slide on linear economy. Linear economy (the unsustainable production and consumption) is the cause of these wastes of precious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Statistics was obtained from this interactive infographic on plastic waste statistics from UN Environment - https://</a:t>
            </a:r>
            <a:r>
              <a:rPr lang="en-GB" sz="1000" dirty="0" err="1">
                <a:latin typeface="Arial" panose="020B0604020202020204" pitchFamily="34" charset="0"/>
                <a:ea typeface="Roboto" panose="02000000000000000000" pitchFamily="2" charset="0"/>
                <a:cs typeface="Arial" panose="020B0604020202020204" pitchFamily="34" charset="0"/>
              </a:rPr>
              <a:t>www.unenvironment.org</a:t>
            </a:r>
            <a:r>
              <a:rPr lang="en-GB" sz="1000" dirty="0">
                <a:latin typeface="Arial" panose="020B0604020202020204" pitchFamily="34" charset="0"/>
                <a:ea typeface="Roboto" panose="02000000000000000000" pitchFamily="2" charset="0"/>
                <a:cs typeface="Arial" panose="020B0604020202020204" pitchFamily="34" charset="0"/>
              </a:rPr>
              <a:t>/interactive/beat-plastic-pollution/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a:t>
            </a:r>
            <a:r>
              <a:rPr lang="en-GB" sz="1000" dirty="0" err="1">
                <a:latin typeface="Arial" panose="020B0604020202020204" pitchFamily="34" charset="0"/>
                <a:ea typeface="Roboto" panose="02000000000000000000" pitchFamily="2" charset="0"/>
                <a:cs typeface="Arial" panose="020B0604020202020204" pitchFamily="34" charset="0"/>
              </a:rPr>
              <a:t>www.packaging-gateway.com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wp</a:t>
            </a:r>
            <a:r>
              <a:rPr lang="en-GB" sz="1000" dirty="0">
                <a:latin typeface="Arial" panose="020B0604020202020204" pitchFamily="34" charset="0"/>
                <a:ea typeface="Roboto" panose="02000000000000000000" pitchFamily="2" charset="0"/>
                <a:cs typeface="Arial" panose="020B0604020202020204" pitchFamily="34" charset="0"/>
              </a:rPr>
              <a:t>-content/uploads/sites/2/2019/05/Plastic-waste-</a:t>
            </a:r>
            <a:r>
              <a:rPr lang="en-GB" sz="1000" dirty="0" err="1">
                <a:latin typeface="Arial" panose="020B0604020202020204" pitchFamily="34" charset="0"/>
                <a:ea typeface="Roboto" panose="02000000000000000000" pitchFamily="2" charset="0"/>
                <a:cs typeface="Arial" panose="020B0604020202020204" pitchFamily="34" charset="0"/>
              </a:rPr>
              <a:t>mountain.jpg</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Floating plastic bag - https://static1.squarespace.com/static/5a3798f32aeba55a92e8d1ee/5b6069a48a922d3f43c62e2c/5b714b0521c67c133d171761/1548083313212/_98802366_bigblue.00_44_51_12.still008.jpg?format=1500w</a:t>
            </a:r>
          </a:p>
        </p:txBody>
      </p:sp>
    </p:spTree>
    <p:extLst>
      <p:ext uri="{BB962C8B-B14F-4D97-AF65-F5344CB8AC3E}">
        <p14:creationId xmlns:p14="http://schemas.microsoft.com/office/powerpoint/2010/main" val="2990024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was included to link up to the challenging waste problems introduced earlier and to the circular economy solution which consider waste reduction as one of its principles in later slides. X-ray of the global economy was included to illustrate a linear economy concept and how waste is a big part of this system by providing statistics. You may spend longer time to explain the diagram as the text and figures are relatively small to properly see from the back of the class. Hence, you can point at the key figures and text on the diagram to make your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You can explain the underlying cause of those wastes is due to the fact that we are operating in a linear system </a:t>
            </a:r>
            <a:r>
              <a:rPr lang="en-GB" sz="1000" dirty="0">
                <a:latin typeface="Arial" panose="020B0604020202020204" pitchFamily="34" charset="0"/>
                <a:ea typeface="Roboto" panose="02000000000000000000" pitchFamily="2" charset="0"/>
                <a:cs typeface="Arial" panose="020B0604020202020204" pitchFamily="34" charset="0"/>
              </a:rPr>
              <a:t>where we take the materials out of the ground as if there is no limit, to make the products, just to throw them away when we no longer want. This unsustainable production and consumption practices is fuelling the waste economy. You can explain the key figures circled in 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The</a:t>
            </a:r>
            <a:r>
              <a:rPr lang="en-GB" sz="1000" baseline="0" dirty="0">
                <a:latin typeface="Arial" panose="020B0604020202020204" pitchFamily="34" charset="0"/>
                <a:cs typeface="Arial" panose="020B0604020202020204" pitchFamily="34" charset="0"/>
              </a:rPr>
              <a:t> image has small lettering but it can be displayed or printed in a larger format and can be the basis for a class discussion. It can also be deleted for a younger audience.</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You may read a very good article where this diagram and information are extracted from. It can be found via link https://</a:t>
            </a:r>
            <a:r>
              <a:rPr lang="en-GB" sz="1000" dirty="0" err="1">
                <a:latin typeface="Arial" panose="020B0604020202020204" pitchFamily="34" charset="0"/>
                <a:ea typeface="Roboto" panose="02000000000000000000" pitchFamily="2" charset="0"/>
                <a:cs typeface="Arial" panose="020B0604020202020204" pitchFamily="34" charset="0"/>
              </a:rPr>
              <a:t>www.nationalgeographic.com</a:t>
            </a:r>
            <a:r>
              <a:rPr lang="en-GB" sz="1000" dirty="0">
                <a:latin typeface="Arial" panose="020B0604020202020204" pitchFamily="34" charset="0"/>
                <a:ea typeface="Roboto" panose="02000000000000000000" pitchFamily="2" charset="0"/>
                <a:cs typeface="Arial" panose="020B0604020202020204" pitchFamily="34" charset="0"/>
              </a:rPr>
              <a:t>/magazine/2020/03/how-a-circular-economy-could-save-the-world-feature/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used: https://</a:t>
            </a:r>
            <a:r>
              <a:rPr lang="en-GB" sz="1000" dirty="0" err="1">
                <a:latin typeface="Arial" panose="020B0604020202020204" pitchFamily="34" charset="0"/>
                <a:ea typeface="Roboto" panose="02000000000000000000" pitchFamily="2" charset="0"/>
                <a:cs typeface="Arial" panose="020B0604020202020204" pitchFamily="34" charset="0"/>
              </a:rPr>
              <a:t>www.nationalgeographic.com</a:t>
            </a:r>
            <a:r>
              <a:rPr lang="en-GB" sz="1000" dirty="0">
                <a:latin typeface="Arial" panose="020B0604020202020204" pitchFamily="34" charset="0"/>
                <a:ea typeface="Roboto" panose="02000000000000000000" pitchFamily="2" charset="0"/>
                <a:cs typeface="Arial" panose="020B0604020202020204" pitchFamily="34" charset="0"/>
              </a:rPr>
              <a:t>/magazine/2020/03/how-a-circular-economy-could-save-the-world-feature/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744571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In this slide, you can talk about how the linear economy (take-make-waste system and mindset) is putting a strain on the finite natural resources because it assumes a constant supply of natural resources. The linear economy could be linked to a lot of environmental problems as well. All stages of “take-make-dispose” mindset affect ecosystem. Extraction and processing of raw materials and manufacturing of the products lead to high energy and water consumption, and disruption of the natural systems of forests and lakes. Emission of toxic substances, discharge of wastewater, and greenhouse gases during manufacturing harms the land, water bodies, the atmosphere. Eventually, when these products are discarded, the land space is taken up and the toxic substances are also leaked into the soil and some leaked into the waterways and the seas and oceans.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All these negative environmental impacts have effect on both humans and animals – uncontrollable forest fires, frequent flooding, plastic soup in the oceans, plastic pollution impacts on animals, etc. Not just social or environmental impacts, it also have economic disadvantages - raw material price fluctuation, problems for those businesses with reliance on critical raw materials such as indium and chromium, interdependence of raw materials and global trade in such a way that scarcity of one material could have wide spread impacts on the prices and availability of other materials.</a:t>
            </a: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kenniskaarten.hetgroenebrein.nl</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/knowledge-map-circular-economy/</a:t>
            </a:r>
            <a:r>
              <a:rPr lang="en-GB" sz="1000" dirty="0" err="1">
                <a:latin typeface="Arial" panose="020B0604020202020204" pitchFamily="34" charset="0"/>
                <a:cs typeface="Arial" panose="020B0604020202020204" pitchFamily="34" charset="0"/>
              </a:rPr>
              <a:t>ce</a:t>
            </a:r>
            <a:r>
              <a:rPr lang="en-GB" sz="1000" dirty="0">
                <a:latin typeface="Arial" panose="020B0604020202020204" pitchFamily="34" charset="0"/>
                <a:cs typeface="Arial" panose="020B0604020202020204" pitchFamily="34" charset="0"/>
              </a:rPr>
              <a:t>-disadvantages-linear-economy/</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Links for Images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CO2 emission: https://</a:t>
            </a:r>
            <a:r>
              <a:rPr lang="en-GB" sz="1000" dirty="0" err="1">
                <a:latin typeface="Arial" panose="020B0604020202020204" pitchFamily="34" charset="0"/>
                <a:cs typeface="Arial" panose="020B0604020202020204" pitchFamily="34" charset="0"/>
              </a:rPr>
              <a:t>www.psychologicalscience.org</a:t>
            </a:r>
            <a:r>
              <a:rPr lang="en-GB" sz="1000" dirty="0">
                <a:latin typeface="Arial" panose="020B0604020202020204" pitchFamily="34" charset="0"/>
                <a:cs typeface="Arial" panose="020B0604020202020204" pitchFamily="34" charset="0"/>
              </a:rPr>
              <a:t>/news/releases/polluted-air-may-pollute-our-</a:t>
            </a:r>
            <a:r>
              <a:rPr lang="en-GB" sz="1000" dirty="0" err="1">
                <a:latin typeface="Arial" panose="020B0604020202020204" pitchFamily="34" charset="0"/>
                <a:cs typeface="Arial" panose="020B0604020202020204" pitchFamily="34" charset="0"/>
              </a:rPr>
              <a:t>morality.html</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Flood in Pakistan - https://</a:t>
            </a:r>
            <a:r>
              <a:rPr lang="en-GB" sz="1000" dirty="0" err="1">
                <a:latin typeface="Arial" panose="020B0604020202020204" pitchFamily="34" charset="0"/>
                <a:cs typeface="Arial" panose="020B0604020202020204" pitchFamily="34" charset="0"/>
              </a:rPr>
              <a:t>cache.boston.com</a:t>
            </a:r>
            <a:r>
              <a:rPr lang="en-GB" sz="1000" dirty="0">
                <a:latin typeface="Arial" panose="020B0604020202020204" pitchFamily="34" charset="0"/>
                <a:cs typeface="Arial" panose="020B0604020202020204" pitchFamily="34" charset="0"/>
              </a:rPr>
              <a:t>/resize/</a:t>
            </a:r>
            <a:r>
              <a:rPr lang="en-GB" sz="1000" dirty="0" err="1">
                <a:latin typeface="Arial" panose="020B0604020202020204" pitchFamily="34" charset="0"/>
                <a:cs typeface="Arial" panose="020B0604020202020204" pitchFamily="34" charset="0"/>
              </a:rPr>
              <a:t>bonzai-fba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Globe_Photo</a:t>
            </a:r>
            <a:r>
              <a:rPr lang="en-GB" sz="1000" dirty="0">
                <a:latin typeface="Arial" panose="020B0604020202020204" pitchFamily="34" charset="0"/>
                <a:cs typeface="Arial" panose="020B0604020202020204" pitchFamily="34" charset="0"/>
              </a:rPr>
              <a:t>/2010/07/30/1280548279_2291/539w.jpg</a:t>
            </a:r>
          </a:p>
          <a:p>
            <a:r>
              <a:rPr lang="en-GB" sz="1000" dirty="0">
                <a:latin typeface="Arial" panose="020B0604020202020204" pitchFamily="34" charset="0"/>
                <a:cs typeface="Arial" panose="020B0604020202020204" pitchFamily="34" charset="0"/>
              </a:rPr>
              <a:t>Forest fire in Australia - https://</a:t>
            </a:r>
            <a:r>
              <a:rPr lang="en-GB" sz="1000" dirty="0" err="1">
                <a:latin typeface="Arial" panose="020B0604020202020204" pitchFamily="34" charset="0"/>
                <a:cs typeface="Arial" panose="020B0604020202020204" pitchFamily="34" charset="0"/>
              </a:rPr>
              <a:t>cdn.cnn.com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cnnnext</a:t>
            </a:r>
            <a:r>
              <a:rPr lang="en-GB" sz="1000" dirty="0">
                <a:latin typeface="Arial" panose="020B0604020202020204" pitchFamily="34" charset="0"/>
                <a:cs typeface="Arial" panose="020B0604020202020204" pitchFamily="34" charset="0"/>
              </a:rPr>
              <a:t>/dam/assets/191220111759-01-australia-bushfire-1219-super-169.jpg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Plastic waste - https://</a:t>
            </a:r>
            <a:r>
              <a:rPr lang="en-GB" sz="1000" dirty="0" err="1">
                <a:latin typeface="Arial" panose="020B0604020202020204" pitchFamily="34" charset="0"/>
                <a:cs typeface="Arial" panose="020B0604020202020204" pitchFamily="34" charset="0"/>
              </a:rPr>
              <a:t>sustyvibes.com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psp</a:t>
            </a:r>
            <a:r>
              <a:rPr lang="en-GB" sz="1000" dirty="0">
                <a:latin typeface="Arial" panose="020B0604020202020204" pitchFamily="34" charset="0"/>
                <a:cs typeface="Arial" panose="020B0604020202020204" pitchFamily="34" charset="0"/>
              </a:rPr>
              <a:t>-operators-disdain-</a:t>
            </a:r>
            <a:r>
              <a:rPr lang="en-GB" sz="1000" dirty="0" err="1">
                <a:latin typeface="Arial" panose="020B0604020202020204" pitchFamily="34" charset="0"/>
                <a:cs typeface="Arial" panose="020B0604020202020204" pitchFamily="34" charset="0"/>
              </a:rPr>
              <a:t>visionscapes</a:t>
            </a:r>
            <a:r>
              <a:rPr lang="en-GB" sz="1000" dirty="0">
                <a:latin typeface="Arial" panose="020B0604020202020204" pitchFamily="34" charset="0"/>
                <a:cs typeface="Arial" panose="020B0604020202020204" pitchFamily="34" charset="0"/>
              </a:rPr>
              <a:t>-attempts-waste-management/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Plastic soup - https://</a:t>
            </a:r>
            <a:r>
              <a:rPr lang="en-GB" sz="1000" dirty="0" err="1">
                <a:latin typeface="Arial" panose="020B0604020202020204" pitchFamily="34" charset="0"/>
                <a:cs typeface="Arial" panose="020B0604020202020204" pitchFamily="34" charset="0"/>
              </a:rPr>
              <a:t>www.dailymail.co.uk</a:t>
            </a:r>
            <a:r>
              <a:rPr lang="en-GB" sz="1000" dirty="0">
                <a:latin typeface="Arial" panose="020B0604020202020204" pitchFamily="34" charset="0"/>
                <a:cs typeface="Arial" panose="020B0604020202020204" pitchFamily="34" charset="0"/>
              </a:rPr>
              <a:t>/news/article-5114157/Idyllic-Caribbean-island-ruined-</a:t>
            </a:r>
            <a:r>
              <a:rPr lang="en-GB" sz="1000" dirty="0" err="1">
                <a:latin typeface="Arial" panose="020B0604020202020204" pitchFamily="34" charset="0"/>
                <a:cs typeface="Arial" panose="020B0604020202020204" pitchFamily="34" charset="0"/>
              </a:rPr>
              <a:t>rubbish.html</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Dead albatross full of plastics - https://</a:t>
            </a:r>
            <a:r>
              <a:rPr lang="en-GB" sz="1000" dirty="0" err="1">
                <a:latin typeface="Arial" panose="020B0604020202020204" pitchFamily="34" charset="0"/>
                <a:cs typeface="Arial" panose="020B0604020202020204" pitchFamily="34" charset="0"/>
              </a:rPr>
              <a:t>www.nwf.org</a:t>
            </a:r>
            <a:r>
              <a:rPr lang="en-GB" sz="1000" dirty="0">
                <a:latin typeface="Arial" panose="020B0604020202020204" pitchFamily="34" charset="0"/>
                <a:cs typeface="Arial" panose="020B0604020202020204" pitchFamily="34" charset="0"/>
              </a:rPr>
              <a:t>/Home/Magazines/National-Wildlife/2019/June-July/Conservation/Ocean-Plastic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Tangled tortoise in fishing net -https://</a:t>
            </a:r>
            <a:r>
              <a:rPr lang="en-GB" sz="1000" dirty="0" err="1">
                <a:latin typeface="Arial" panose="020B0604020202020204" pitchFamily="34" charset="0"/>
                <a:cs typeface="Arial" panose="020B0604020202020204" pitchFamily="34" charset="0"/>
              </a:rPr>
              <a:t>www.worldwildlife.org</a:t>
            </a:r>
            <a:r>
              <a:rPr lang="en-GB" sz="1000" dirty="0">
                <a:latin typeface="Arial" panose="020B0604020202020204" pitchFamily="34" charset="0"/>
                <a:cs typeface="Arial" panose="020B0604020202020204" pitchFamily="34" charset="0"/>
              </a:rPr>
              <a:t>/initiatives/plastics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Bird tangled in plastic bag - https://</a:t>
            </a:r>
            <a:r>
              <a:rPr lang="en-GB" sz="1000" dirty="0" err="1">
                <a:latin typeface="Arial" panose="020B0604020202020204" pitchFamily="34" charset="0"/>
                <a:cs typeface="Arial" panose="020B0604020202020204" pitchFamily="34" charset="0"/>
              </a:rPr>
              <a:t>www.wwf.org.au</a:t>
            </a:r>
            <a:r>
              <a:rPr lang="en-GB" sz="1000" dirty="0">
                <a:latin typeface="Arial" panose="020B0604020202020204" pitchFamily="34" charset="0"/>
                <a:cs typeface="Arial" panose="020B0604020202020204" pitchFamily="34" charset="0"/>
              </a:rPr>
              <a:t>/news/blogs/how-many-birds-die-from-plastic-pollution#gs.l2kr3d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Dead kangaroo due to Australia fire - https://</a:t>
            </a:r>
            <a:r>
              <a:rPr lang="en-GB" sz="1000" dirty="0" err="1">
                <a:latin typeface="Arial" panose="020B0604020202020204" pitchFamily="34" charset="0"/>
                <a:cs typeface="Arial" panose="020B0604020202020204" pitchFamily="34" charset="0"/>
              </a:rPr>
              <a:t>i.redd.it</a:t>
            </a:r>
            <a:r>
              <a:rPr lang="en-GB" sz="1000" dirty="0">
                <a:latin typeface="Arial" panose="020B0604020202020204" pitchFamily="34" charset="0"/>
                <a:cs typeface="Arial" panose="020B0604020202020204" pitchFamily="34" charset="0"/>
              </a:rPr>
              <a:t>/a6f0ias9kg841.jpg</a:t>
            </a:r>
          </a:p>
          <a:p>
            <a:endParaRPr lang="en-GB" dirty="0"/>
          </a:p>
        </p:txBody>
      </p:sp>
    </p:spTree>
    <p:extLst>
      <p:ext uri="{BB962C8B-B14F-4D97-AF65-F5344CB8AC3E}">
        <p14:creationId xmlns:p14="http://schemas.microsoft.com/office/powerpoint/2010/main" val="916663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Here, you can briefly explain about the finite resources such as metals, minerals, fossil fuels and ecosystems. At the same time, the population is growing and it is expected to grow by another 2 billions by 2050 (graph on the left). There is also a growing middle class population which is the major contributor to the throwaway culture. More population means more demands for products, hence more extraction of raw materials and more production. However, the resources are depleting. You can take a few examples from the stock check graph and their respective remaining years to explain to the students. Try to spend some time to explain the stock check graph as the texts are small for the students to see properly. Even though the figures could not be exact, the main point you want to highlight is that the stock is decreasing and unlikely to be able to sustain the demand of a growing population.</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The</a:t>
            </a:r>
            <a:r>
              <a:rPr lang="en-GB" sz="1000" baseline="0" dirty="0">
                <a:latin typeface="Arial" panose="020B0604020202020204" pitchFamily="34" charset="0"/>
                <a:cs typeface="Arial" panose="020B0604020202020204" pitchFamily="34" charset="0"/>
              </a:rPr>
              <a:t> “Stock Check” image has small lettering but it can be displayed or printed in a larger format and can be the basis for a class discussion.</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Links for images 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Stock check - https://</a:t>
            </a:r>
            <a:r>
              <a:rPr lang="en-GB" sz="1000" dirty="0" err="1">
                <a:latin typeface="Arial" panose="020B0604020202020204" pitchFamily="34" charset="0"/>
                <a:cs typeface="Arial" panose="020B0604020202020204" pitchFamily="34" charset="0"/>
              </a:rPr>
              <a:t>www.bbc.com</a:t>
            </a:r>
            <a:r>
              <a:rPr lang="en-GB" sz="1000" dirty="0">
                <a:latin typeface="Arial" panose="020B0604020202020204" pitchFamily="34" charset="0"/>
                <a:cs typeface="Arial" panose="020B0604020202020204" pitchFamily="34" charset="0"/>
              </a:rPr>
              <a:t>/future/article/20120618-global-resources-stock-check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Population growth -https://</a:t>
            </a:r>
            <a:r>
              <a:rPr lang="en-GB" sz="1000" dirty="0" err="1">
                <a:latin typeface="Arial" panose="020B0604020202020204" pitchFamily="34" charset="0"/>
                <a:cs typeface="Arial" panose="020B0604020202020204" pitchFamily="34" charset="0"/>
              </a:rPr>
              <a:t>population.un.org</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wpp</a:t>
            </a:r>
            <a:r>
              <a:rPr lang="en-GB" sz="1000" dirty="0">
                <a:latin typeface="Arial" panose="020B0604020202020204" pitchFamily="34" charset="0"/>
                <a:cs typeface="Arial" panose="020B0604020202020204" pitchFamily="34" charset="0"/>
              </a:rPr>
              <a:t>/Graphs/</a:t>
            </a:r>
            <a:r>
              <a:rPr lang="en-GB" sz="1000" dirty="0" err="1">
                <a:latin typeface="Arial" panose="020B0604020202020204" pitchFamily="34" charset="0"/>
                <a:cs typeface="Arial" panose="020B0604020202020204" pitchFamily="34" charset="0"/>
              </a:rPr>
              <a:t>DemographicProfiles</a:t>
            </a:r>
            <a:r>
              <a:rPr lang="en-GB" sz="1000" dirty="0">
                <a:latin typeface="Arial" panose="020B0604020202020204" pitchFamily="34" charset="0"/>
                <a:cs typeface="Arial" panose="020B0604020202020204" pitchFamily="34" charset="0"/>
              </a:rPr>
              <a:t>/Line/900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population.un.org</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wpp</a:t>
            </a:r>
            <a:r>
              <a:rPr lang="en-GB" sz="1000" dirty="0">
                <a:latin typeface="Arial" panose="020B0604020202020204" pitchFamily="34" charset="0"/>
                <a:cs typeface="Arial" panose="020B0604020202020204" pitchFamily="34" charset="0"/>
              </a:rPr>
              <a:t>/Graphs/1_Demographic%20Profiles/</a:t>
            </a:r>
            <a:r>
              <a:rPr lang="en-GB" sz="1000" dirty="0" err="1">
                <a:latin typeface="Arial" panose="020B0604020202020204" pitchFamily="34" charset="0"/>
                <a:cs typeface="Arial" panose="020B0604020202020204" pitchFamily="34" charset="0"/>
              </a:rPr>
              <a:t>World.pdf</a:t>
            </a:r>
            <a:r>
              <a:rPr lang="en-GB" sz="10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80404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This slide introduces the circular economy. Circular economy concept has become more popular during the past decade, as the system solution to some of the most pressing problems of the linear economy. You can read up the report provided in the link below to understand more about the circular economy and the butterfly diagram mentioned here. </a:t>
            </a:r>
          </a:p>
          <a:p>
            <a:endParaRPr lang="en-GB"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The</a:t>
            </a:r>
            <a:r>
              <a:rPr lang="en-GB" sz="1000" baseline="0" dirty="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butterfly diagram is extremely important</a:t>
            </a:r>
            <a:r>
              <a:rPr lang="en-GB" sz="1000" baseline="0" dirty="0">
                <a:latin typeface="Arial" panose="020B0604020202020204" pitchFamily="34" charset="0"/>
                <a:cs typeface="Arial" panose="020B0604020202020204" pitchFamily="34" charset="0"/>
              </a:rPr>
              <a:t>. It does have small lettering but it can be displayed or printed in a larger format and can be the basis for a class discussion.</a:t>
            </a:r>
            <a:endParaRPr lang="en-GB"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The picture on the right is the butterfly diagram to illustrate how technological and biological nutrient-based products and materials cycle through the system in the circular economy.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The products, components and materials are kept in the economy through repair, reuse, remanufacturing and recycling, where recycling is the least preferable.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000" kern="1200" dirty="0">
                <a:solidFill>
                  <a:schemeClr val="tx1"/>
                </a:solidFill>
                <a:effectLst/>
                <a:latin typeface="Arial" panose="020B0604020202020204" pitchFamily="34" charset="0"/>
                <a:ea typeface="+mn-ea"/>
                <a:cs typeface="Arial" panose="020B0604020202020204" pitchFamily="34" charset="0"/>
              </a:rPr>
              <a:t>Power of inner circle - On the technical side, the tighter the circles are, the larger the savings should be in the embedded costs in terms of material, labour, energy, capital and of the associated externalities such as GHG emissions, water or toxic substances.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000" kern="1200" dirty="0">
                <a:solidFill>
                  <a:schemeClr val="tx1"/>
                </a:solidFill>
                <a:effectLst/>
                <a:latin typeface="Arial" panose="020B0604020202020204" pitchFamily="34" charset="0"/>
                <a:ea typeface="+mn-ea"/>
                <a:cs typeface="Arial" panose="020B0604020202020204" pitchFamily="34" charset="0"/>
              </a:rPr>
              <a:t>Power of circling longer - A second core value creation potential stems from keeping products, components, and materials in use longer within the circular economy, through consecutive cycles or by spending more time within a cycle.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000" kern="1200" dirty="0">
                <a:solidFill>
                  <a:schemeClr val="tx1"/>
                </a:solidFill>
                <a:effectLst/>
                <a:latin typeface="Arial" panose="020B0604020202020204" pitchFamily="34" charset="0"/>
                <a:ea typeface="+mn-ea"/>
                <a:cs typeface="Arial" panose="020B0604020202020204" pitchFamily="34" charset="0"/>
              </a:rPr>
              <a:t>Power of cascaded uses (on biological side) - In the cascades, the arbitrage value creation potential is rooted in the lower marginal costs of reusing the cascading materials as a substitute for virgin material inflows and their embedded costs (labour, energy, material) as well as externalities against the marginal costs of bringing the material back into a repurposed use. </a:t>
            </a: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www.ellenmacarthurfoundation.org</a:t>
            </a:r>
            <a:r>
              <a:rPr lang="en-GB" sz="1000" dirty="0">
                <a:latin typeface="Arial" panose="020B0604020202020204" pitchFamily="34" charset="0"/>
                <a:cs typeface="Arial" panose="020B0604020202020204" pitchFamily="34" charset="0"/>
              </a:rPr>
              <a:t>/assets/downloads/publications/Ellen-MacArthur-Foundation-Towards-the-Circular-Economy-vol.1.pdf </a:t>
            </a:r>
          </a:p>
          <a:p>
            <a:endParaRPr lang="en-GB" sz="1000" dirty="0">
              <a:latin typeface="Arial" panose="020B0604020202020204" pitchFamily="34" charset="0"/>
              <a:cs typeface="Arial" panose="020B0604020202020204" pitchFamily="34" charset="0"/>
            </a:endParaRPr>
          </a:p>
          <a:p>
            <a:r>
              <a:rPr lang="en-GB" sz="1000" b="0" i="0" u="none" strike="noStrike" kern="1200" dirty="0" err="1">
                <a:solidFill>
                  <a:schemeClr val="tx1"/>
                </a:solidFill>
                <a:effectLst/>
                <a:latin typeface="Arial" panose="020B0604020202020204" pitchFamily="34" charset="0"/>
                <a:ea typeface="+mn-ea"/>
                <a:cs typeface="Arial" panose="020B0604020202020204" pitchFamily="34" charset="0"/>
              </a:rPr>
              <a:t>Geissdoerfer</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M., </a:t>
            </a:r>
            <a:r>
              <a:rPr lang="en-GB" sz="1000" b="0" i="0" u="none" strike="noStrike" kern="1200" dirty="0" err="1">
                <a:solidFill>
                  <a:schemeClr val="tx1"/>
                </a:solidFill>
                <a:effectLst/>
                <a:latin typeface="Arial" panose="020B0604020202020204" pitchFamily="34" charset="0"/>
                <a:ea typeface="+mn-ea"/>
                <a:cs typeface="Arial" panose="020B0604020202020204" pitchFamily="34" charset="0"/>
              </a:rPr>
              <a:t>Savaget</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P., </a:t>
            </a:r>
            <a:r>
              <a:rPr lang="en-GB" sz="1000" b="0" i="0" u="none" strike="noStrike" kern="1200" dirty="0" err="1">
                <a:solidFill>
                  <a:schemeClr val="tx1"/>
                </a:solidFill>
                <a:effectLst/>
                <a:latin typeface="Arial" panose="020B0604020202020204" pitchFamily="34" charset="0"/>
                <a:ea typeface="+mn-ea"/>
                <a:cs typeface="Arial" panose="020B0604020202020204" pitchFamily="34" charset="0"/>
              </a:rPr>
              <a:t>Bocken</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N., &amp; </a:t>
            </a:r>
            <a:r>
              <a:rPr lang="en-GB" sz="1000" b="0" i="0" u="none" strike="noStrike" kern="1200" dirty="0" err="1">
                <a:solidFill>
                  <a:schemeClr val="tx1"/>
                </a:solidFill>
                <a:effectLst/>
                <a:latin typeface="Arial" panose="020B0604020202020204" pitchFamily="34" charset="0"/>
                <a:ea typeface="+mn-ea"/>
                <a:cs typeface="Arial" panose="020B0604020202020204" pitchFamily="34" charset="0"/>
              </a:rPr>
              <a:t>Hultink</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E. (2017). The Circular Economy – A new sustainability paradigm?. </a:t>
            </a:r>
            <a:r>
              <a:rPr lang="en-GB" sz="1000" b="0" i="1" u="none" strike="noStrike" kern="1200" dirty="0">
                <a:solidFill>
                  <a:schemeClr val="tx1"/>
                </a:solidFill>
                <a:effectLst/>
                <a:latin typeface="Arial" panose="020B0604020202020204" pitchFamily="34" charset="0"/>
                <a:ea typeface="+mn-ea"/>
                <a:cs typeface="Arial" panose="020B0604020202020204" pitchFamily="34" charset="0"/>
              </a:rPr>
              <a:t>Journal of Cleaner Production, 143 </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(1), 757-768.</a:t>
            </a:r>
          </a:p>
          <a:p>
            <a:endParaRPr lang="en-GB" sz="1000" b="0" i="0" u="none" strike="noStrike"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Mayumi, K., &amp; </a:t>
            </a:r>
            <a:r>
              <a:rPr lang="en-GB" sz="1000" kern="1200" dirty="0" err="1">
                <a:solidFill>
                  <a:schemeClr val="tx1"/>
                </a:solidFill>
                <a:effectLst/>
                <a:latin typeface="Arial" panose="020B0604020202020204" pitchFamily="34" charset="0"/>
                <a:ea typeface="+mn-ea"/>
                <a:cs typeface="Arial" panose="020B0604020202020204" pitchFamily="34" charset="0"/>
              </a:rPr>
              <a:t>Giampietro</a:t>
            </a:r>
            <a:r>
              <a:rPr lang="en-GB" sz="1000" kern="1200" dirty="0">
                <a:solidFill>
                  <a:schemeClr val="tx1"/>
                </a:solidFill>
                <a:effectLst/>
                <a:latin typeface="Arial" panose="020B0604020202020204" pitchFamily="34" charset="0"/>
                <a:ea typeface="+mn-ea"/>
                <a:cs typeface="Arial" panose="020B0604020202020204" pitchFamily="34" charset="0"/>
              </a:rPr>
              <a:t>, M. (2019). </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Reconsidering “Circular Economy” in Terms of Irreversible Evolution of Economic Activity</a:t>
            </a:r>
            <a:r>
              <a:rPr lang="en-GB" sz="1000" b="0" kern="1200" dirty="0">
                <a:solidFill>
                  <a:schemeClr val="tx1"/>
                </a:solidFill>
                <a:effectLst/>
                <a:latin typeface="Arial" panose="020B0604020202020204" pitchFamily="34" charset="0"/>
                <a:ea typeface="+mn-ea"/>
                <a:cs typeface="Arial" panose="020B0604020202020204" pitchFamily="34" charset="0"/>
              </a:rPr>
              <a:t>. </a:t>
            </a:r>
            <a:r>
              <a:rPr lang="en-GB" sz="1000" b="0" i="1" kern="1200" dirty="0">
                <a:solidFill>
                  <a:schemeClr val="tx1"/>
                </a:solidFill>
                <a:effectLst/>
                <a:latin typeface="Arial" panose="020B0604020202020204" pitchFamily="34" charset="0"/>
                <a:ea typeface="+mn-ea"/>
                <a:cs typeface="Arial" panose="020B0604020202020204" pitchFamily="34" charset="0"/>
              </a:rPr>
              <a:t>Romanian </a:t>
            </a:r>
            <a:r>
              <a:rPr lang="en-GB" sz="1000" i="1" kern="1200" dirty="0">
                <a:solidFill>
                  <a:schemeClr val="tx1"/>
                </a:solidFill>
                <a:effectLst/>
                <a:latin typeface="Arial" panose="020B0604020202020204" pitchFamily="34" charset="0"/>
                <a:ea typeface="+mn-ea"/>
                <a:cs typeface="Arial" panose="020B0604020202020204" pitchFamily="34" charset="0"/>
              </a:rPr>
              <a:t>Journal of Economic Forecasting</a:t>
            </a:r>
            <a:r>
              <a:rPr lang="en-GB" sz="1000" kern="1200" dirty="0">
                <a:solidFill>
                  <a:schemeClr val="tx1"/>
                </a:solidFill>
                <a:effectLst/>
                <a:latin typeface="Arial" panose="020B0604020202020204" pitchFamily="34" charset="0"/>
                <a:ea typeface="+mn-ea"/>
                <a:cs typeface="Arial" panose="020B0604020202020204" pitchFamily="34" charset="0"/>
              </a:rPr>
              <a:t>, </a:t>
            </a:r>
            <a:r>
              <a:rPr lang="en-GB" sz="1000" i="1" kern="1200" dirty="0">
                <a:solidFill>
                  <a:schemeClr val="tx1"/>
                </a:solidFill>
                <a:effectLst/>
                <a:latin typeface="Arial" panose="020B0604020202020204" pitchFamily="34" charset="0"/>
                <a:ea typeface="+mn-ea"/>
                <a:cs typeface="Arial" panose="020B0604020202020204" pitchFamily="34" charset="0"/>
              </a:rPr>
              <a:t>22</a:t>
            </a:r>
            <a:r>
              <a:rPr lang="en-GB" sz="1000" kern="1200" dirty="0">
                <a:solidFill>
                  <a:schemeClr val="tx1"/>
                </a:solidFill>
                <a:effectLst/>
                <a:latin typeface="Arial" panose="020B0604020202020204" pitchFamily="34" charset="0"/>
                <a:ea typeface="+mn-ea"/>
                <a:cs typeface="Arial" panose="020B0604020202020204" pitchFamily="34" charset="0"/>
              </a:rPr>
              <a:t>(2), 197-207. </a:t>
            </a:r>
            <a:endParaRPr lang="en-GB" sz="10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Images used: Ellen MacArthur Foundation</a:t>
            </a:r>
          </a:p>
        </p:txBody>
      </p:sp>
    </p:spTree>
    <p:extLst>
      <p:ext uri="{BB962C8B-B14F-4D97-AF65-F5344CB8AC3E}">
        <p14:creationId xmlns:p14="http://schemas.microsoft.com/office/powerpoint/2010/main" val="2645350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This slide introduces three CE Principles and their relevant explanations below are extracted from EMF to give further information and assist understanding.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000" dirty="0">
                <a:latin typeface="Arial" panose="020B0604020202020204" pitchFamily="34" charset="0"/>
                <a:ea typeface="Roboto" panose="02000000000000000000" pitchFamily="2" charset="0"/>
                <a:cs typeface="Arial" panose="020B0604020202020204" pitchFamily="34" charset="0"/>
              </a:rPr>
              <a:t>Design out waste – </a:t>
            </a:r>
            <a:r>
              <a:rPr lang="en-SG" sz="1000" b="0" i="0" u="none" strike="noStrike" kern="1200" dirty="0">
                <a:solidFill>
                  <a:schemeClr val="tx1"/>
                </a:solidFill>
                <a:effectLst/>
                <a:latin typeface="Arial" panose="020B0604020202020204" pitchFamily="34" charset="0"/>
                <a:ea typeface="+mn-ea"/>
                <a:cs typeface="Arial" panose="020B0604020202020204" pitchFamily="34" charset="0"/>
              </a:rPr>
              <a:t>A circular economy reveals and designs out the negative impacts of economic activity that cause damage to human health and natural systems. This includes the release of greenhouse gases and hazardous substances, the pollution of air, land, and water, as well as structural waste such as traffic congestion.</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T</a:t>
            </a:r>
            <a:r>
              <a:rPr lang="en-GB" sz="1000" dirty="0">
                <a:latin typeface="Arial" panose="020B0604020202020204" pitchFamily="34" charset="0"/>
                <a:ea typeface="Roboto" panose="02000000000000000000" pitchFamily="2" charset="0"/>
                <a:cs typeface="Arial" panose="020B0604020202020204" pitchFamily="34" charset="0"/>
              </a:rPr>
              <a:t>he biological and technical components (or nutrients) to make the products, and the products are designed by intension to fit within </a:t>
            </a:r>
            <a:r>
              <a:rPr lang="en-SG" sz="1000" kern="1200" dirty="0">
                <a:solidFill>
                  <a:schemeClr val="tx1"/>
                </a:solidFill>
                <a:effectLst/>
                <a:latin typeface="Arial" panose="020B0604020202020204" pitchFamily="34" charset="0"/>
                <a:ea typeface="+mn-ea"/>
                <a:cs typeface="Arial" panose="020B0604020202020204" pitchFamily="34" charset="0"/>
              </a:rPr>
              <a:t>a biological or technical materials cycle, designed for disassembly and refurbishment. Technical nutrients—polymers, alloys, and other man-made materials are designed to be used again with minimal energy and highest quality retention. (whereas recycling as commonly understood results in a reduction in quality and feeds back into the process as a crude feedstock). The biological nutrients are non-toxic and can be simply composted.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SG" sz="1000" kern="1200" dirty="0">
              <a:solidFill>
                <a:schemeClr val="tx1"/>
              </a:solidFill>
              <a:effectLst/>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SG" sz="1000" kern="1200" dirty="0">
                <a:solidFill>
                  <a:schemeClr val="tx1"/>
                </a:solidFill>
                <a:effectLst/>
                <a:latin typeface="Arial" panose="020B0604020202020204" pitchFamily="34" charset="0"/>
                <a:ea typeface="+mn-ea"/>
                <a:cs typeface="Arial" panose="020B0604020202020204" pitchFamily="34" charset="0"/>
              </a:rPr>
              <a:t>Keep products and materials in use – </a:t>
            </a:r>
            <a:r>
              <a:rPr lang="en-SG" sz="1000" b="0" i="0" u="none" strike="noStrike" kern="1200" dirty="0">
                <a:solidFill>
                  <a:schemeClr val="tx1"/>
                </a:solidFill>
                <a:effectLst/>
                <a:latin typeface="Arial" panose="020B0604020202020204" pitchFamily="34" charset="0"/>
                <a:ea typeface="+mn-ea"/>
                <a:cs typeface="Arial" panose="020B0604020202020204" pitchFamily="34" charset="0"/>
              </a:rPr>
              <a:t>A circular economy favours activities that preserve value in the form of energy, labour, and materials. This means designing for durability, reuse, remanufacturing, and recycling to keep products, components, and materials circulating in the economy. Circular systems make effective use of bio-based materials by encouraging many different uses for them as they cycle between the economy and natural systems.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SG" sz="10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SG" sz="1000" kern="1200" dirty="0">
                <a:solidFill>
                  <a:schemeClr val="tx1"/>
                </a:solidFill>
                <a:effectLst/>
                <a:latin typeface="Arial" panose="020B0604020202020204" pitchFamily="34" charset="0"/>
                <a:ea typeface="+mn-ea"/>
                <a:cs typeface="Arial" panose="020B0604020202020204" pitchFamily="34" charset="0"/>
              </a:rPr>
              <a:t>Regenerate natural system – </a:t>
            </a:r>
            <a:r>
              <a:rPr lang="en-SG" sz="1000" b="0" i="0" u="none" strike="noStrike" kern="1200" dirty="0">
                <a:solidFill>
                  <a:schemeClr val="tx1"/>
                </a:solidFill>
                <a:effectLst/>
                <a:latin typeface="Arial" panose="020B0604020202020204" pitchFamily="34" charset="0"/>
                <a:ea typeface="+mn-ea"/>
                <a:cs typeface="Arial" panose="020B0604020202020204" pitchFamily="34" charset="0"/>
              </a:rPr>
              <a:t>A circular economy avoids the use of non-renewable resources and preserves or enhances renewable ones, for instance by returning valuable nutrients to the soil to support regeneration, or using renewable energy as opposed to relying on fossil fuels.</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Link for more information - </a:t>
            </a:r>
            <a:r>
              <a:rPr lang="en-SG" sz="1000" kern="1200" dirty="0">
                <a:solidFill>
                  <a:schemeClr val="tx1"/>
                </a:solidFill>
                <a:effectLst/>
                <a:latin typeface="Arial" panose="020B0604020202020204" pitchFamily="34" charset="0"/>
                <a:ea typeface="+mn-ea"/>
                <a:cs typeface="Arial" panose="020B0604020202020204" pitchFamily="34" charset="0"/>
              </a:rPr>
              <a:t>https://</a:t>
            </a:r>
            <a:r>
              <a:rPr lang="en-SG" sz="1000" kern="1200" dirty="0" err="1">
                <a:solidFill>
                  <a:schemeClr val="tx1"/>
                </a:solidFill>
                <a:effectLst/>
                <a:latin typeface="Arial" panose="020B0604020202020204" pitchFamily="34" charset="0"/>
                <a:ea typeface="+mn-ea"/>
                <a:cs typeface="Arial" panose="020B0604020202020204" pitchFamily="34" charset="0"/>
              </a:rPr>
              <a:t>www.ellenmacarthurfoundation.org</a:t>
            </a:r>
            <a:r>
              <a:rPr lang="en-SG" sz="1000" kern="1200" dirty="0">
                <a:solidFill>
                  <a:schemeClr val="tx1"/>
                </a:solidFill>
                <a:effectLst/>
                <a:latin typeface="Arial" panose="020B0604020202020204" pitchFamily="34" charset="0"/>
                <a:ea typeface="+mn-ea"/>
                <a:cs typeface="Arial" panose="020B0604020202020204" pitchFamily="34" charset="0"/>
              </a:rPr>
              <a:t>/explore/the-circular-economy-in-detail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www.ellenmacarthurfoundation.org</a:t>
            </a:r>
            <a:r>
              <a:rPr lang="en-GB" sz="1000" dirty="0">
                <a:latin typeface="Arial" panose="020B0604020202020204" pitchFamily="34" charset="0"/>
                <a:cs typeface="Arial" panose="020B0604020202020204" pitchFamily="34" charset="0"/>
              </a:rPr>
              <a:t>/assets/downloads/publications/Ellen-MacArthur-Foundation-Towards-the-Circular-Economy-vol.1.pdf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Images used: Ellen MacArthur Foundation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719384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GB"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This video was published by Ellen MacArthur Foundation. This is a very good video that explains a linear economy, the problems of a linear economy, a circular economy, what inspires the circular economy concept, what the circular business models are like and how they could be implemented in real world. This would be a very inspiring video for your students. After watching the video together with the students, you can ask a few questions to discuss with the students. For example, what problems of a linear economy can you identify in their daily life or at home? What other negative impacts does the linear economy have apart from a waste of resources? The video introduces about licensing a washing machine for use at home instead of buying, other other products can you imaging using in this model?</a:t>
            </a:r>
          </a:p>
          <a:p>
            <a:endParaRPr lang="en-GB"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Key links</a:t>
            </a:r>
            <a:r>
              <a:rPr lang="en-SG" sz="1000" dirty="0">
                <a:effectLst/>
                <a:latin typeface="Arial" panose="020B0604020202020204" pitchFamily="34" charset="0"/>
                <a:cs typeface="Arial" panose="020B0604020202020204" pitchFamily="34" charset="0"/>
              </a:rPr>
              <a:t> </a:t>
            </a:r>
            <a:r>
              <a:rPr lang="en-GB" sz="1000" kern="1200" dirty="0">
                <a:solidFill>
                  <a:schemeClr val="tx1"/>
                </a:solidFill>
                <a:effectLst/>
                <a:latin typeface="Arial" panose="020B0604020202020204" pitchFamily="34" charset="0"/>
                <a:ea typeface="+mn-ea"/>
                <a:cs typeface="Arial" panose="020B0604020202020204" pitchFamily="34" charset="0"/>
              </a:rPr>
              <a:t>for further information </a:t>
            </a:r>
            <a:r>
              <a:rPr lang="en-SG" sz="1000" dirty="0">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Video Link: https://</a:t>
            </a:r>
            <a:r>
              <a:rPr lang="en-GB" sz="1000" dirty="0" err="1">
                <a:latin typeface="Arial" panose="020B0604020202020204" pitchFamily="34" charset="0"/>
                <a:cs typeface="Arial" panose="020B0604020202020204" pitchFamily="34" charset="0"/>
              </a:rPr>
              <a:t>www.youtube.com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watch?v</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zCRKvDyyHmI</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063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introduces the first circular business model which is circular supplies. </a:t>
            </a:r>
            <a:r>
              <a:rPr lang="en-GB" sz="1000" dirty="0">
                <a:latin typeface="Arial" panose="020B0604020202020204" pitchFamily="34" charset="0"/>
                <a:ea typeface="Roboto" panose="02000000000000000000" pitchFamily="2" charset="0"/>
                <a:cs typeface="Arial" panose="020B0604020202020204" pitchFamily="34" charset="0"/>
              </a:rPr>
              <a:t>Circular Supplies: this business models basically tries to replace traditional single-lifecycle inputs / virgin raw materials inputs with bio-based materials which are fully renewable, recyclable or biodegradable. Hence, it aims to reduce demand for </a:t>
            </a:r>
            <a:r>
              <a:rPr lang="en-SG" sz="1000" b="0" kern="1200" dirty="0">
                <a:solidFill>
                  <a:schemeClr val="tx1"/>
                </a:solidFill>
                <a:effectLst/>
                <a:latin typeface="Arial" panose="020B0604020202020204" pitchFamily="34" charset="0"/>
                <a:ea typeface="+mn-ea"/>
                <a:cs typeface="Arial" panose="020B0604020202020204" pitchFamily="34" charset="0"/>
              </a:rPr>
              <a:t>virgin resource extraction in the long run.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b="0" kern="1200" dirty="0">
                <a:solidFill>
                  <a:schemeClr val="tx1"/>
                </a:solidFill>
                <a:effectLst/>
                <a:latin typeface="Arial" panose="020B0604020202020204" pitchFamily="34" charset="0"/>
                <a:ea typeface="+mn-ea"/>
                <a:cs typeface="Arial" panose="020B0604020202020204" pitchFamily="34" charset="0"/>
              </a:rPr>
              <a:t>Only one example is provided here as there are more company examples adopting this business cycle in the workshop 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b="0" kern="1200" dirty="0">
                <a:solidFill>
                  <a:schemeClr val="tx1"/>
                </a:solidFill>
                <a:effectLst/>
                <a:latin typeface="Arial" panose="020B0604020202020204" pitchFamily="34" charset="0"/>
                <a:ea typeface="+mn-ea"/>
                <a:cs typeface="Arial" panose="020B0604020202020204" pitchFamily="34" charset="0"/>
              </a:rPr>
              <a:t>Company example – this company </a:t>
            </a:r>
            <a:r>
              <a:rPr lang="en-SG" sz="1000" b="0" kern="1200" dirty="0" err="1">
                <a:solidFill>
                  <a:schemeClr val="tx1"/>
                </a:solidFill>
                <a:effectLst/>
                <a:latin typeface="Arial" panose="020B0604020202020204" pitchFamily="34" charset="0"/>
                <a:ea typeface="+mn-ea"/>
                <a:cs typeface="Arial" panose="020B0604020202020204" pitchFamily="34" charset="0"/>
              </a:rPr>
              <a:t>Vollebak</a:t>
            </a:r>
            <a:r>
              <a:rPr lang="en-SG" sz="1000" b="0" kern="1200" dirty="0">
                <a:solidFill>
                  <a:schemeClr val="tx1"/>
                </a:solidFill>
                <a:effectLst/>
                <a:latin typeface="Arial" panose="020B0604020202020204" pitchFamily="34" charset="0"/>
                <a:ea typeface="+mn-ea"/>
                <a:cs typeface="Arial" panose="020B0604020202020204" pitchFamily="34" charset="0"/>
              </a:rPr>
              <a:t> makes biodegradable t-shirt made from pulped eucalyptus, beech from sustainably managed forests and algae grown in bioreactors. The t-shirt is fully biodegradable in just 12 weeks. It solves the waste problem, the reliance on fossil fuels for petrochemicals to make synthetic fibres.</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www.accenture.com</a:t>
            </a:r>
            <a:r>
              <a:rPr lang="en-GB" sz="1000" dirty="0">
                <a:latin typeface="Arial" panose="020B0604020202020204" pitchFamily="34" charset="0"/>
                <a:cs typeface="Arial" panose="020B0604020202020204" pitchFamily="34" charset="0"/>
              </a:rPr>
              <a:t>/t20150523t053139__w__/us-</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/_</a:t>
            </a:r>
            <a:r>
              <a:rPr lang="en-GB" sz="1000" dirty="0" err="1">
                <a:latin typeface="Arial" panose="020B0604020202020204" pitchFamily="34" charset="0"/>
                <a:cs typeface="Arial" panose="020B0604020202020204" pitchFamily="34" charset="0"/>
              </a:rPr>
              <a:t>acnmedia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accenture</a:t>
            </a:r>
            <a:r>
              <a:rPr lang="en-GB" sz="1000" dirty="0">
                <a:latin typeface="Arial" panose="020B0604020202020204" pitchFamily="34" charset="0"/>
                <a:cs typeface="Arial" panose="020B0604020202020204" pitchFamily="34" charset="0"/>
              </a:rPr>
              <a:t>/conversion-assets/dotcom/documents/global/pdf/strategy_6/accenture-circular-advantage-innovative-business-models-technologies-value-growth.pdf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For case study company example: https://</a:t>
            </a:r>
            <a:r>
              <a:rPr lang="en-GB" sz="1000" dirty="0" err="1">
                <a:latin typeface="Arial" panose="020B0604020202020204" pitchFamily="34" charset="0"/>
                <a:cs typeface="Arial" panose="020B0604020202020204" pitchFamily="34" charset="0"/>
              </a:rPr>
              <a:t>www.vollebak.com</a:t>
            </a:r>
            <a:r>
              <a:rPr lang="en-GB" sz="1000" dirty="0">
                <a:latin typeface="Arial" panose="020B0604020202020204" pitchFamily="34" charset="0"/>
                <a:cs typeface="Arial" panose="020B0604020202020204" pitchFamily="34" charset="0"/>
              </a:rPr>
              <a:t>/product/plant-and-algae-t-shirt/</a:t>
            </a: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 used: https://dyk8bhziazfed.cloudfront.net/</a:t>
            </a:r>
            <a:r>
              <a:rPr lang="en-GB" sz="1000" dirty="0" err="1">
                <a:latin typeface="Arial" panose="020B0604020202020204" pitchFamily="34" charset="0"/>
                <a:cs typeface="Arial" panose="020B0604020202020204" pitchFamily="34" charset="0"/>
              </a:rPr>
              <a:t>wp</a:t>
            </a:r>
            <a:r>
              <a:rPr lang="en-GB" sz="1000" dirty="0">
                <a:latin typeface="Arial" panose="020B0604020202020204" pitchFamily="34" charset="0"/>
                <a:cs typeface="Arial" panose="020B0604020202020204" pitchFamily="34" charset="0"/>
              </a:rPr>
              <a:t>-content/uploads/2019/08/plant-and-algaet-300-1376-1376x776.jpg</a:t>
            </a:r>
          </a:p>
        </p:txBody>
      </p:sp>
    </p:spTree>
    <p:extLst>
      <p:ext uri="{BB962C8B-B14F-4D97-AF65-F5344CB8AC3E}">
        <p14:creationId xmlns:p14="http://schemas.microsoft.com/office/powerpoint/2010/main" val="1020610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b="0" kern="1200" dirty="0">
                <a:solidFill>
                  <a:schemeClr val="tx1"/>
                </a:solidFill>
                <a:effectLst/>
                <a:latin typeface="Arial" panose="020B0604020202020204" pitchFamily="34" charset="0"/>
                <a:ea typeface="+mn-ea"/>
                <a:cs typeface="Arial" panose="020B0604020202020204" pitchFamily="34" charset="0"/>
              </a:rPr>
              <a:t>This slide introduce a second business model. Resource recovery and recycling models basically reuse the resources and energy from waste materials or by-products of other industry. Industrial symbiosis is a good example for this </a:t>
            </a:r>
            <a:r>
              <a:rPr lang="en-SG" sz="1000" b="0" kern="1200" dirty="0" err="1">
                <a:solidFill>
                  <a:schemeClr val="tx1"/>
                </a:solidFill>
                <a:effectLst/>
                <a:latin typeface="Arial" panose="020B0604020202020204" pitchFamily="34" charset="0"/>
                <a:ea typeface="+mn-ea"/>
                <a:cs typeface="Arial" panose="020B0604020202020204" pitchFamily="34" charset="0"/>
              </a:rPr>
              <a:t>model.Hence</a:t>
            </a:r>
            <a:r>
              <a:rPr lang="en-SG" sz="1000" b="0" kern="1200" dirty="0">
                <a:solidFill>
                  <a:schemeClr val="tx1"/>
                </a:solidFill>
                <a:effectLst/>
                <a:latin typeface="Arial" panose="020B0604020202020204" pitchFamily="34" charset="0"/>
                <a:ea typeface="+mn-ea"/>
                <a:cs typeface="Arial" panose="020B0604020202020204" pitchFamily="34" charset="0"/>
              </a:rPr>
              <a:t>, this material diverts wastes from landfills, where they have been normally disposed off. It also displace the extraction and processing of virgin natural resources. It valorise the waste and by-products by giving a second life. Normally, these inputs are being repurposed or transformed to a totally different type of products.</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Case example: Toast Ale - </a:t>
            </a:r>
            <a:r>
              <a:rPr lang="en-GB" sz="1000" kern="1200" dirty="0">
                <a:solidFill>
                  <a:schemeClr val="tx1"/>
                </a:solidFill>
                <a:effectLst/>
                <a:latin typeface="Arial" panose="020B0604020202020204" pitchFamily="34" charset="0"/>
                <a:ea typeface="+mn-ea"/>
                <a:cs typeface="Arial" panose="020B0604020202020204" pitchFamily="34" charset="0"/>
              </a:rPr>
              <a:t>In UK alone, about 44% of all bread produced was thrown away into bin. In order to tackle food waste problem, this UK company collects the bread waste from bakeries, delis and so on to divert them from landfills and give a second life as a beer. These surplus breads can be incorporated into the normal brewing processes together with the usual ingredients of malted barley, hops, yeast and water without the need for any new technology, by simply replacing up to one third of the required malted barley amount. </a:t>
            </a:r>
            <a:endParaRPr lang="en-SG" sz="1000"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www.accenture.com</a:t>
            </a:r>
            <a:r>
              <a:rPr lang="en-GB" sz="1000" dirty="0">
                <a:latin typeface="Arial" panose="020B0604020202020204" pitchFamily="34" charset="0"/>
                <a:cs typeface="Arial" panose="020B0604020202020204" pitchFamily="34" charset="0"/>
              </a:rPr>
              <a:t>/t20150523t053139__w__/us-</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/_</a:t>
            </a:r>
            <a:r>
              <a:rPr lang="en-GB" sz="1000" dirty="0" err="1">
                <a:latin typeface="Arial" panose="020B0604020202020204" pitchFamily="34" charset="0"/>
                <a:cs typeface="Arial" panose="020B0604020202020204" pitchFamily="34" charset="0"/>
              </a:rPr>
              <a:t>acnmedia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accenture</a:t>
            </a:r>
            <a:r>
              <a:rPr lang="en-GB" sz="1000" dirty="0">
                <a:latin typeface="Arial" panose="020B0604020202020204" pitchFamily="34" charset="0"/>
                <a:cs typeface="Arial" panose="020B0604020202020204" pitchFamily="34" charset="0"/>
              </a:rPr>
              <a:t>/conversion-assets/dotcom/documents/global/pdf/strategy_6/accenture-circular-advantage-innovative-business-models-technologies-value-growth.pdf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For case study company example: https://</a:t>
            </a:r>
            <a:r>
              <a:rPr lang="en-GB" sz="1000" dirty="0" err="1">
                <a:latin typeface="Arial" panose="020B0604020202020204" pitchFamily="34" charset="0"/>
                <a:cs typeface="Arial" panose="020B0604020202020204" pitchFamily="34" charset="0"/>
              </a:rPr>
              <a:t>www.ellenmacarthurfoundation.org</a:t>
            </a:r>
            <a:r>
              <a:rPr lang="en-GB" sz="1000" dirty="0">
                <a:latin typeface="Arial" panose="020B0604020202020204" pitchFamily="34" charset="0"/>
                <a:cs typeface="Arial" panose="020B0604020202020204" pitchFamily="34" charset="0"/>
              </a:rPr>
              <a:t>/case-studies/brewing-beer-from-surplus-bread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www.toastale.com</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 used: https://</a:t>
            </a:r>
            <a:r>
              <a:rPr lang="en-GB" sz="1000" dirty="0" err="1">
                <a:latin typeface="Arial" panose="020B0604020202020204" pitchFamily="34" charset="0"/>
                <a:cs typeface="Arial" panose="020B0604020202020204" pitchFamily="34" charset="0"/>
              </a:rPr>
              <a:t>www.iamrenew.com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wp</a:t>
            </a:r>
            <a:r>
              <a:rPr lang="en-GB" sz="1000" dirty="0">
                <a:latin typeface="Arial" panose="020B0604020202020204" pitchFamily="34" charset="0"/>
                <a:cs typeface="Arial" panose="020B0604020202020204" pitchFamily="34" charset="0"/>
              </a:rPr>
              <a:t>-content/uploads/2019/07/Toast-Ale-</a:t>
            </a:r>
            <a:r>
              <a:rPr lang="en-GB" sz="1000" dirty="0" err="1">
                <a:latin typeface="Arial" panose="020B0604020202020204" pitchFamily="34" charset="0"/>
                <a:cs typeface="Arial" panose="020B0604020202020204" pitchFamily="34" charset="0"/>
              </a:rPr>
              <a:t>Banner.jpg</a:t>
            </a:r>
            <a:r>
              <a:rPr lang="en-GB" sz="10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534940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SG" sz="1000" b="0" kern="1200" dirty="0">
              <a:solidFill>
                <a:schemeClr val="tx1"/>
              </a:solidFill>
              <a:effectLst/>
              <a:latin typeface="Arial" panose="020B0604020202020204" pitchFamily="34" charset="0"/>
              <a:ea typeface="+mn-ea"/>
              <a:cs typeface="Arial" panose="020B0604020202020204" pitchFamily="34" charset="0"/>
            </a:endParaRPr>
          </a:p>
          <a:p>
            <a:r>
              <a:rPr lang="en-SG" sz="1000" b="0" kern="1200" dirty="0">
                <a:solidFill>
                  <a:schemeClr val="tx1"/>
                </a:solidFill>
                <a:effectLst/>
                <a:latin typeface="Arial" panose="020B0604020202020204" pitchFamily="34" charset="0"/>
                <a:ea typeface="+mn-ea"/>
                <a:cs typeface="Arial" panose="020B0604020202020204" pitchFamily="34" charset="0"/>
              </a:rPr>
              <a:t>This third model extends the productive lifetime of the products and components </a:t>
            </a:r>
            <a:r>
              <a:rPr lang="en-SG" sz="1000" kern="1200" dirty="0">
                <a:solidFill>
                  <a:schemeClr val="tx1"/>
                </a:solidFill>
                <a:effectLst/>
                <a:latin typeface="Arial" panose="020B0604020202020204" pitchFamily="34" charset="0"/>
                <a:ea typeface="+mn-ea"/>
                <a:cs typeface="Arial" panose="020B0604020202020204" pitchFamily="34" charset="0"/>
              </a:rPr>
              <a:t>by repairing, remanufacturing, upgrading and reselling.</a:t>
            </a:r>
            <a:r>
              <a:rPr lang="en-GB" sz="1000" b="0" kern="1200" dirty="0">
                <a:solidFill>
                  <a:schemeClr val="tx1"/>
                </a:solidFill>
                <a:effectLst/>
                <a:latin typeface="Arial" panose="020B0604020202020204" pitchFamily="34" charset="0"/>
                <a:ea typeface="+mn-ea"/>
                <a:cs typeface="Arial" panose="020B0604020202020204" pitchFamily="34" charset="0"/>
              </a:rPr>
              <a:t> Hence, it </a:t>
            </a:r>
            <a:r>
              <a:rPr lang="en-SG" sz="1000" b="0" kern="1200" dirty="0">
                <a:solidFill>
                  <a:schemeClr val="tx1"/>
                </a:solidFill>
                <a:effectLst/>
                <a:latin typeface="Arial" panose="020B0604020202020204" pitchFamily="34" charset="0"/>
                <a:ea typeface="+mn-ea"/>
                <a:cs typeface="Arial" panose="020B0604020202020204" pitchFamily="34" charset="0"/>
              </a:rPr>
              <a:t>slows the flow of constituent materials through the economy, and reduce the rate of resource extraction and waste generation.</a:t>
            </a:r>
            <a:endParaRPr lang="en-SG"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Company example: </a:t>
            </a:r>
            <a:r>
              <a:rPr lang="en-GB" sz="1000" kern="1200" dirty="0" err="1">
                <a:solidFill>
                  <a:schemeClr val="tx1"/>
                </a:solidFill>
                <a:effectLst/>
                <a:latin typeface="Arial" panose="020B0604020202020204" pitchFamily="34" charset="0"/>
                <a:ea typeface="+mn-ea"/>
                <a:cs typeface="Arial" panose="020B0604020202020204" pitchFamily="34" charset="0"/>
              </a:rPr>
              <a:t>Kaiyo</a:t>
            </a:r>
            <a:r>
              <a:rPr lang="en-GB" sz="1000" kern="1200" dirty="0">
                <a:solidFill>
                  <a:schemeClr val="tx1"/>
                </a:solidFill>
                <a:effectLst/>
                <a:latin typeface="Arial" panose="020B0604020202020204" pitchFamily="34" charset="0"/>
                <a:ea typeface="+mn-ea"/>
                <a:cs typeface="Arial" panose="020B0604020202020204" pitchFamily="34" charset="0"/>
              </a:rPr>
              <a:t> is an online marketplace that aims to save the unwanted high-quality durable furniture from landfills and keep them in productive use for as long as possible. This platform allows the owners, workers or students on the move who no longer want some pieces of their furniture to recoup some values, instead of simply disposing which could also be costly. The furniture owners could contact </a:t>
            </a:r>
            <a:r>
              <a:rPr lang="en-GB" sz="1000" kern="1200" dirty="0" err="1">
                <a:solidFill>
                  <a:schemeClr val="tx1"/>
                </a:solidFill>
                <a:effectLst/>
                <a:latin typeface="Arial" panose="020B0604020202020204" pitchFamily="34" charset="0"/>
                <a:ea typeface="+mn-ea"/>
                <a:cs typeface="Arial" panose="020B0604020202020204" pitchFamily="34" charset="0"/>
              </a:rPr>
              <a:t>Kaiyo</a:t>
            </a:r>
            <a:r>
              <a:rPr lang="en-GB" sz="1000" kern="1200" dirty="0">
                <a:solidFill>
                  <a:schemeClr val="tx1"/>
                </a:solidFill>
                <a:effectLst/>
                <a:latin typeface="Arial" panose="020B0604020202020204" pitchFamily="34" charset="0"/>
                <a:ea typeface="+mn-ea"/>
                <a:cs typeface="Arial" panose="020B0604020202020204" pitchFamily="34" charset="0"/>
              </a:rPr>
              <a:t> who will review the furniture, collect it from the owner, clean and repair if necessary, list it on the website, store it in their warehouses for free of charge until it sells and deliver them to the buyers. </a:t>
            </a:r>
            <a:r>
              <a:rPr lang="en-GB" sz="1000" kern="1200" dirty="0" err="1">
                <a:solidFill>
                  <a:schemeClr val="tx1"/>
                </a:solidFill>
                <a:effectLst/>
                <a:latin typeface="Arial" panose="020B0604020202020204" pitchFamily="34" charset="0"/>
                <a:ea typeface="+mn-ea"/>
                <a:cs typeface="Arial" panose="020B0604020202020204" pitchFamily="34" charset="0"/>
              </a:rPr>
              <a:t>Kaiyo</a:t>
            </a:r>
            <a:r>
              <a:rPr lang="en-GB" sz="1000" kern="1200" dirty="0">
                <a:solidFill>
                  <a:schemeClr val="tx1"/>
                </a:solidFill>
                <a:effectLst/>
                <a:latin typeface="Arial" panose="020B0604020202020204" pitchFamily="34" charset="0"/>
                <a:ea typeface="+mn-ea"/>
                <a:cs typeface="Arial" panose="020B0604020202020204" pitchFamily="34" charset="0"/>
              </a:rPr>
              <a:t> will be responsible for all the necessary work to get the most value out of the unwanted furniture and it pays the donors a commission of up to 40% once those items are sold. The buyers also benefits from great discounts on high-quality furniture with appropriate conditions such as “like new, excellent, gently used, fair etc”. </a:t>
            </a:r>
            <a:r>
              <a:rPr lang="en-GB" sz="1000" kern="1200" dirty="0" err="1">
                <a:solidFill>
                  <a:schemeClr val="tx1"/>
                </a:solidFill>
                <a:effectLst/>
                <a:latin typeface="Arial" panose="020B0604020202020204" pitchFamily="34" charset="0"/>
                <a:ea typeface="+mn-ea"/>
                <a:cs typeface="Arial" panose="020B0604020202020204" pitchFamily="34" charset="0"/>
              </a:rPr>
              <a:t>Kaiyo</a:t>
            </a:r>
            <a:r>
              <a:rPr lang="en-GB" sz="1000" kern="1200" dirty="0">
                <a:solidFill>
                  <a:schemeClr val="tx1"/>
                </a:solidFill>
                <a:effectLst/>
                <a:latin typeface="Arial" panose="020B0604020202020204" pitchFamily="34" charset="0"/>
                <a:ea typeface="+mn-ea"/>
                <a:cs typeface="Arial" panose="020B0604020202020204" pitchFamily="34" charset="0"/>
              </a:rPr>
              <a:t> will take care of delivery and setting up the furniture. </a:t>
            </a: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More information on the description and explanation of this business model could be found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www.accenture.com</a:t>
            </a:r>
            <a:r>
              <a:rPr lang="en-GB" sz="1000" dirty="0">
                <a:latin typeface="Arial" panose="020B0604020202020204" pitchFamily="34" charset="0"/>
                <a:cs typeface="Arial" panose="020B0604020202020204" pitchFamily="34" charset="0"/>
              </a:rPr>
              <a:t>/t20150523t053139__w__/us-</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/_</a:t>
            </a:r>
            <a:r>
              <a:rPr lang="en-GB" sz="1000" dirty="0" err="1">
                <a:latin typeface="Arial" panose="020B0604020202020204" pitchFamily="34" charset="0"/>
                <a:cs typeface="Arial" panose="020B0604020202020204" pitchFamily="34" charset="0"/>
              </a:rPr>
              <a:t>acnmedia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accenture</a:t>
            </a:r>
            <a:r>
              <a:rPr lang="en-GB" sz="1000" dirty="0">
                <a:latin typeface="Arial" panose="020B0604020202020204" pitchFamily="34" charset="0"/>
                <a:cs typeface="Arial" panose="020B0604020202020204" pitchFamily="34" charset="0"/>
              </a:rPr>
              <a:t>/conversion-assets/dotcom/documents/global/pdf/strategy_6/accenture-circular-advantage-innovative-business-models-technologies-value-growth.pdf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For case study company example: https://</a:t>
            </a:r>
            <a:r>
              <a:rPr lang="en-GB" sz="1000" dirty="0" err="1">
                <a:latin typeface="Arial" panose="020B0604020202020204" pitchFamily="34" charset="0"/>
                <a:cs typeface="Arial" panose="020B0604020202020204" pitchFamily="34" charset="0"/>
              </a:rPr>
              <a:t>www.ellenmacarthurfoundation.org</a:t>
            </a:r>
            <a:r>
              <a:rPr lang="en-GB" sz="1000" dirty="0">
                <a:latin typeface="Arial" panose="020B0604020202020204" pitchFamily="34" charset="0"/>
                <a:cs typeface="Arial" panose="020B0604020202020204" pitchFamily="34" charset="0"/>
              </a:rPr>
              <a:t>/case-studies/the-final-stop-for-quality-furniture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kaiyo.com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how-it-works#do-you-allow-local-pickups</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 used: https://</a:t>
            </a:r>
            <a:r>
              <a:rPr lang="en-GB" sz="1000" dirty="0" err="1">
                <a:latin typeface="Arial" panose="020B0604020202020204" pitchFamily="34" charset="0"/>
                <a:cs typeface="Arial" panose="020B0604020202020204" pitchFamily="34" charset="0"/>
              </a:rPr>
              <a:t>moneydotcomvip.files.wordpress.com</a:t>
            </a:r>
            <a:r>
              <a:rPr lang="en-GB" sz="1000" dirty="0">
                <a:latin typeface="Arial" panose="020B0604020202020204" pitchFamily="34" charset="0"/>
                <a:cs typeface="Arial" panose="020B0604020202020204" pitchFamily="34" charset="0"/>
              </a:rPr>
              <a:t>/2019/09/</a:t>
            </a:r>
            <a:r>
              <a:rPr lang="en-GB" sz="1000" dirty="0" err="1">
                <a:latin typeface="Arial" panose="020B0604020202020204" pitchFamily="34" charset="0"/>
                <a:cs typeface="Arial" panose="020B0604020202020204" pitchFamily="34" charset="0"/>
              </a:rPr>
              <a:t>aklnwpua.jpeg?quality</a:t>
            </a:r>
            <a:r>
              <a:rPr lang="en-GB" sz="1000" dirty="0">
                <a:latin typeface="Arial" panose="020B0604020202020204" pitchFamily="34" charset="0"/>
                <a:cs typeface="Arial" panose="020B0604020202020204" pitchFamily="34" charset="0"/>
              </a:rPr>
              <a:t>=85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509356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shows the outline of the contents for </a:t>
            </a:r>
            <a:r>
              <a:rPr lang="en-GB" sz="1000" dirty="0">
                <a:latin typeface="Arial" panose="020B0604020202020204" pitchFamily="34" charset="0"/>
                <a:cs typeface="Arial" panose="020B0604020202020204" pitchFamily="34" charset="0"/>
              </a:rPr>
              <a:t>this presentation on circular economy.</a:t>
            </a:r>
            <a:endParaRPr lang="en-GB" sz="1000" kern="1200" dirty="0">
              <a:solidFill>
                <a:schemeClr val="tx1"/>
              </a:solidFill>
              <a:effectLst/>
              <a:latin typeface="Arial" panose="020B0604020202020204" pitchFamily="34" charset="0"/>
              <a:ea typeface="+mn-ea"/>
              <a:cs typeface="Arial" panose="020B0604020202020204" pitchFamily="34" charset="0"/>
            </a:endParaRPr>
          </a:p>
          <a:p>
            <a:r>
              <a:rPr lang="en-GB" sz="1000" dirty="0">
                <a:latin typeface="Arial" panose="020B0604020202020204" pitchFamily="34" charset="0"/>
                <a:cs typeface="Arial" panose="020B0604020202020204" pitchFamily="34" charset="0"/>
              </a:rPr>
              <a:t>1. It will start with a small quiz on waste statistics. There are four questions regarding food wastes, textile wastes, electronic wastes and plastic waste.</a:t>
            </a:r>
          </a:p>
          <a:p>
            <a:r>
              <a:rPr lang="en-GB" sz="1000" dirty="0">
                <a:latin typeface="Arial" panose="020B0604020202020204" pitchFamily="34" charset="0"/>
                <a:cs typeface="Arial" panose="020B0604020202020204" pitchFamily="34" charset="0"/>
              </a:rPr>
              <a:t>2. Then, linear economy would be introduced as one of the underlying problems causing these wastes. </a:t>
            </a:r>
          </a:p>
          <a:p>
            <a:r>
              <a:rPr lang="en-GB" sz="1000" dirty="0">
                <a:latin typeface="Arial" panose="020B0604020202020204" pitchFamily="34" charset="0"/>
                <a:cs typeface="Arial" panose="020B0604020202020204" pitchFamily="34" charset="0"/>
              </a:rPr>
              <a:t>3. Brief overview on finite resources would be provided to </a:t>
            </a:r>
            <a:r>
              <a:rPr lang="en-SG" sz="1000" kern="1200" dirty="0">
                <a:solidFill>
                  <a:schemeClr val="tx1"/>
                </a:solidFill>
                <a:effectLst/>
                <a:latin typeface="Arial" panose="020B0604020202020204" pitchFamily="34" charset="0"/>
                <a:ea typeface="+mn-ea"/>
                <a:cs typeface="Arial" panose="020B0604020202020204" pitchFamily="34" charset="0"/>
              </a:rPr>
              <a:t>illustrate that the current linear system cannot be sustained.</a:t>
            </a:r>
          </a:p>
          <a:p>
            <a:r>
              <a:rPr lang="en-SG" sz="1000" kern="1200" dirty="0">
                <a:solidFill>
                  <a:schemeClr val="tx1"/>
                </a:solidFill>
                <a:effectLst/>
                <a:latin typeface="Arial" panose="020B0604020202020204" pitchFamily="34" charset="0"/>
                <a:ea typeface="+mn-ea"/>
                <a:cs typeface="Arial" panose="020B0604020202020204" pitchFamily="34" charset="0"/>
              </a:rPr>
              <a:t>4. Then, circular economy would be introduced as a system change to solve some of the pressing problems created by linear economy.</a:t>
            </a:r>
          </a:p>
          <a:p>
            <a:r>
              <a:rPr lang="en-SG" sz="1000" kern="1200" dirty="0">
                <a:solidFill>
                  <a:schemeClr val="tx1"/>
                </a:solidFill>
                <a:effectLst/>
                <a:latin typeface="Arial" panose="020B0604020202020204" pitchFamily="34" charset="0"/>
                <a:ea typeface="+mn-ea"/>
                <a:cs typeface="Arial" panose="020B0604020202020204" pitchFamily="34" charset="0"/>
              </a:rPr>
              <a:t>5. Five circular business models would be introduced as ways to incorporate circular economy in the way business operates.</a:t>
            </a:r>
          </a:p>
          <a:p>
            <a:r>
              <a:rPr lang="en-SG" sz="1000" kern="1200" dirty="0">
                <a:solidFill>
                  <a:schemeClr val="tx1"/>
                </a:solidFill>
                <a:effectLst/>
                <a:latin typeface="Arial" panose="020B0604020202020204" pitchFamily="34" charset="0"/>
                <a:ea typeface="+mn-ea"/>
                <a:cs typeface="Arial" panose="020B0604020202020204" pitchFamily="34" charset="0"/>
              </a:rPr>
              <a:t>6. Finally, barriers to circular economy would be introduced as to why the circular business models have yet to become mainstream business models.</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The circular economy is considered as a system solution to tackle some of the most pressing global challenges created by a linear economy. Hence, it would be great if the learners know and understand first what the linear economy is, its associated problems, the underlying causes and future challenges before introducing the solution which is a circular economy. This way, the audience would fully appreciate the explanation of circular economy, its purpose, how it can be implemented and what is hindering its progress. The structure of the slides was designed based on this thought.  </a:t>
            </a:r>
            <a:endParaRPr lang="en-SG" sz="1000"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 used: https://</a:t>
            </a:r>
            <a:r>
              <a:rPr lang="en-GB" sz="1000" dirty="0" err="1">
                <a:latin typeface="Arial" panose="020B0604020202020204" pitchFamily="34" charset="0"/>
                <a:cs typeface="Arial" panose="020B0604020202020204" pitchFamily="34" charset="0"/>
              </a:rPr>
              <a:t>uxplanet.org</a:t>
            </a:r>
            <a:r>
              <a:rPr lang="en-GB" sz="1000" dirty="0">
                <a:latin typeface="Arial" panose="020B0604020202020204" pitchFamily="34" charset="0"/>
                <a:cs typeface="Arial" panose="020B0604020202020204" pitchFamily="34" charset="0"/>
              </a:rPr>
              <a:t>/the-rise-of-the-circular-economy-8fdfc0a18ca5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519838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b="0" kern="1200" dirty="0">
                <a:solidFill>
                  <a:schemeClr val="tx1"/>
                </a:solidFill>
                <a:effectLst/>
                <a:latin typeface="Arial" panose="020B0604020202020204" pitchFamily="34" charset="0"/>
                <a:ea typeface="+mn-ea"/>
                <a:cs typeface="Arial" panose="020B0604020202020204" pitchFamily="34" charset="0"/>
              </a:rPr>
              <a:t>Sharing Platforms helps increased utilization rate of less-frequently-used products by making possible shared use/access/ownership. Hence, it eliminates the need to buy more products and therefore reduce demand for new products and their embedded raw materials.</a:t>
            </a:r>
            <a:endParaRPr lang="en-SG" sz="10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Case example: </a:t>
            </a:r>
            <a:r>
              <a:rPr lang="en-GB" sz="1000" kern="1200" dirty="0" err="1">
                <a:solidFill>
                  <a:schemeClr val="tx1"/>
                </a:solidFill>
                <a:effectLst/>
                <a:latin typeface="Arial" panose="020B0604020202020204" pitchFamily="34" charset="0"/>
                <a:ea typeface="+mn-ea"/>
                <a:cs typeface="Arial" panose="020B0604020202020204" pitchFamily="34" charset="0"/>
              </a:rPr>
              <a:t>Spinlister</a:t>
            </a:r>
            <a:r>
              <a:rPr lang="en-GB" sz="1000" kern="1200" dirty="0">
                <a:solidFill>
                  <a:schemeClr val="tx1"/>
                </a:solidFill>
                <a:effectLst/>
                <a:latin typeface="Arial" panose="020B0604020202020204" pitchFamily="34" charset="0"/>
                <a:ea typeface="+mn-ea"/>
                <a:cs typeface="Arial" panose="020B0604020202020204" pitchFamily="34" charset="0"/>
              </a:rPr>
              <a:t> is a peer-to-peer sharing platform that allows bike owners to list their bikes available for renting and renters to search for a bike to rent in whatever area they are in by city, zip code, available date and ride types. Its primary market is bikes with listing in 63 countries. However, they are also expanding into other markets, enabling sharing of surfboards, Stand up Paddle boards (SUPs), ski equipment and snowboards etc. The company also offers coverages for damages and theft protection in selected areas for a fee. Bike owners could make some money by sharing their underutilised bikes, and travellers and active people could get the flexibility of having access to nearby bikes located throughout different cities when they need. </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More information on the description and explanation of this business model could be found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www.accenture.com</a:t>
            </a:r>
            <a:r>
              <a:rPr lang="en-GB" sz="1000" dirty="0">
                <a:latin typeface="Arial" panose="020B0604020202020204" pitchFamily="34" charset="0"/>
                <a:cs typeface="Arial" panose="020B0604020202020204" pitchFamily="34" charset="0"/>
              </a:rPr>
              <a:t>/t20150523t053139__w__/us-</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/_</a:t>
            </a:r>
            <a:r>
              <a:rPr lang="en-GB" sz="1000" dirty="0" err="1">
                <a:latin typeface="Arial" panose="020B0604020202020204" pitchFamily="34" charset="0"/>
                <a:cs typeface="Arial" panose="020B0604020202020204" pitchFamily="34" charset="0"/>
              </a:rPr>
              <a:t>acnmedia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accenture</a:t>
            </a:r>
            <a:r>
              <a:rPr lang="en-GB" sz="1000" dirty="0">
                <a:latin typeface="Arial" panose="020B0604020202020204" pitchFamily="34" charset="0"/>
                <a:cs typeface="Arial" panose="020B0604020202020204" pitchFamily="34" charset="0"/>
              </a:rPr>
              <a:t>/conversion-assets/dotcom/documents/global/pdf/strategy_6/accenture-circular-advantage-innovative-business-models-technologies-value-growth.pdf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 used: </a:t>
            </a:r>
            <a:r>
              <a:rPr lang="en-GB" sz="1000" u="sng" kern="1200" dirty="0">
                <a:solidFill>
                  <a:schemeClr val="tx1"/>
                </a:solidFill>
                <a:effectLst/>
                <a:latin typeface="Arial" panose="020B0604020202020204" pitchFamily="34" charset="0"/>
                <a:ea typeface="+mn-ea"/>
                <a:cs typeface="Arial" panose="020B0604020202020204" pitchFamily="34" charset="0"/>
                <a:hlinkClick r:id="rId3"/>
              </a:rPr>
              <a:t>https://www.netted.net/wp-content/uploads/sites/14/2015/02/Spinlister_1000x563_2.6.15.png</a:t>
            </a:r>
            <a:r>
              <a:rPr lang="en-GB" dirty="0">
                <a:effectLst/>
              </a:rPr>
              <a:t> </a:t>
            </a:r>
            <a:endParaRPr lang="en-GB" sz="1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0669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b="0" kern="1200" dirty="0">
                <a:solidFill>
                  <a:schemeClr val="tx1"/>
                </a:solidFill>
                <a:effectLst/>
                <a:latin typeface="Arial" panose="020B0604020202020204" pitchFamily="34" charset="0"/>
                <a:ea typeface="+mn-ea"/>
                <a:cs typeface="Arial" panose="020B0604020202020204" pitchFamily="34" charset="0"/>
              </a:rPr>
              <a:t>This is product service system models, where services rather than products are marketed, improve incentives for green product design and more efficient product use, thereby promoting a more sparing use of natural resources. Customers do not need to spend upfront cost to purchase the products they might use very rarely, instead they can lease them through subscription or one-off rental arrangement.</a:t>
            </a:r>
            <a:endParaRPr lang="en-SG"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Case</a:t>
            </a:r>
            <a:r>
              <a:rPr lang="en-GB" sz="1000" kern="1200" baseline="0" dirty="0">
                <a:solidFill>
                  <a:schemeClr val="tx1"/>
                </a:solidFill>
                <a:effectLst/>
                <a:latin typeface="Arial" panose="020B0604020202020204" pitchFamily="34" charset="0"/>
                <a:ea typeface="+mn-ea"/>
                <a:cs typeface="Arial" panose="020B0604020202020204" pitchFamily="34" charset="0"/>
              </a:rPr>
              <a:t> e</a:t>
            </a:r>
            <a:r>
              <a:rPr lang="en-GB" sz="1000" kern="1200" dirty="0">
                <a:solidFill>
                  <a:schemeClr val="tx1"/>
                </a:solidFill>
                <a:effectLst/>
                <a:latin typeface="Arial" panose="020B0604020202020204" pitchFamily="34" charset="0"/>
                <a:ea typeface="+mn-ea"/>
                <a:cs typeface="Arial" panose="020B0604020202020204" pitchFamily="34" charset="0"/>
              </a:rPr>
              <a:t>xample: Philips provides ‘pay-per-lux’ lighting services to the business customers who wants to purchase light, but not the associated lighting infrastructure. Philips retains the ownership and is responsible for designs, installation, operation, monitoring, maintenance, upgrades and recovery throughout the lifecycle. It incorporates the use of the natural light resources in a more effective way, motion sensor and LED lighting technology with better performance, longer life and energy efficiency. Customers do not need to invest upfront and own the lighting infrastructure which eventually needs to be discarded for replacement. Instead, they just need to pay for the optimal amount of light they require and use. This arrangement could also result in receiving better services, as the light provider has incentives to provide long-lasting lighting infrastructure.</a:t>
            </a: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More information on the description and explanation of this business model could be found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www.accenture.com</a:t>
            </a:r>
            <a:r>
              <a:rPr lang="en-GB" sz="1000" dirty="0">
                <a:latin typeface="Arial" panose="020B0604020202020204" pitchFamily="34" charset="0"/>
                <a:cs typeface="Arial" panose="020B0604020202020204" pitchFamily="34" charset="0"/>
              </a:rPr>
              <a:t>/t20150523t053139__w__/us-</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/_</a:t>
            </a:r>
            <a:r>
              <a:rPr lang="en-GB" sz="1000" dirty="0" err="1">
                <a:latin typeface="Arial" panose="020B0604020202020204" pitchFamily="34" charset="0"/>
                <a:cs typeface="Arial" panose="020B0604020202020204" pitchFamily="34" charset="0"/>
              </a:rPr>
              <a:t>acnmedia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accenture</a:t>
            </a:r>
            <a:r>
              <a:rPr lang="en-GB" sz="1000" dirty="0">
                <a:latin typeface="Arial" panose="020B0604020202020204" pitchFamily="34" charset="0"/>
                <a:cs typeface="Arial" panose="020B0604020202020204" pitchFamily="34" charset="0"/>
              </a:rPr>
              <a:t>/conversion-assets/dotcom/documents/global/pdf/strategy_6/accenture-circular-advantage-innovative-business-models-technologies-value-growth.pdf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Images used: </a:t>
            </a:r>
            <a:r>
              <a:rPr lang="en-GB" sz="1000" u="sng" kern="1200" dirty="0">
                <a:solidFill>
                  <a:schemeClr val="tx1"/>
                </a:solidFill>
                <a:effectLst/>
                <a:latin typeface="Arial" panose="020B0604020202020204" pitchFamily="34" charset="0"/>
                <a:ea typeface="+mn-ea"/>
                <a:cs typeface="Arial" panose="020B0604020202020204" pitchFamily="34" charset="0"/>
                <a:hlinkClick r:id="rId3"/>
              </a:rPr>
              <a:t>https://johnlewis.scene7.com/is/image/JohnLewis/237006205?$rsp-plp-port-320$</a:t>
            </a:r>
            <a:r>
              <a:rPr lang="en-GB" sz="1000" kern="1200" dirty="0">
                <a:solidFill>
                  <a:schemeClr val="tx1"/>
                </a:solidFill>
                <a:effectLst/>
                <a:latin typeface="Arial" panose="020B0604020202020204" pitchFamily="34" charset="0"/>
                <a:ea typeface="+mn-ea"/>
                <a:cs typeface="Arial" panose="020B0604020202020204" pitchFamily="34" charset="0"/>
              </a:rPr>
              <a:t> </a:t>
            </a:r>
            <a:endParaRPr lang="en-GB" sz="1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467979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You can provide the summary of what you have talked about so far on 5 circular business models. You can explain that first and second models are linked to bioeconomy as well, since circular supplies primarily use bio-based renewable inputs and the waste/ by products for recovery and recycling models could be from forestry, agriculture or fishery. All these models try to reduce the pressures on the limited virgin resources, hence less need for extraction of new finite resources and also try to eliminate the waste generation. </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So distinction between circular various circular business models could be clear in theory. However, it is not very clear cut in reality. Some companies adopt a combinations of business models. For example, in product as a service system, the company retains the ownership of the products, which they could repair and remanufacture at some points in the future.</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You should also explain that circular business models operate in different parts of value chain. You can explain about where each of those business models could occur along the value chain as per the diagram. Circular business models, by closing resource loops and by slowing and narrowing resource flows, can reduce the environmental footprint of economic production and consumption.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used: https://</a:t>
            </a:r>
            <a:r>
              <a:rPr lang="en-GB" sz="1000" dirty="0" err="1">
                <a:latin typeface="Arial" panose="020B0604020202020204" pitchFamily="34" charset="0"/>
                <a:ea typeface="Roboto" panose="02000000000000000000" pitchFamily="2" charset="0"/>
                <a:cs typeface="Arial" panose="020B0604020202020204" pitchFamily="34" charset="0"/>
              </a:rPr>
              <a:t>www.oecd.org</a:t>
            </a:r>
            <a:r>
              <a:rPr lang="en-GB" sz="1000" dirty="0">
                <a:latin typeface="Arial" panose="020B0604020202020204" pitchFamily="34" charset="0"/>
                <a:ea typeface="Roboto" panose="02000000000000000000" pitchFamily="2" charset="0"/>
                <a:cs typeface="Arial" panose="020B0604020202020204" pitchFamily="34" charset="0"/>
              </a:rPr>
              <a:t>/environment/waste/policy-highlights-business-models-for-the-circular-</a:t>
            </a:r>
            <a:r>
              <a:rPr lang="en-GB" sz="1000" dirty="0" err="1">
                <a:latin typeface="Arial" panose="020B0604020202020204" pitchFamily="34" charset="0"/>
                <a:ea typeface="Roboto" panose="02000000000000000000" pitchFamily="2" charset="0"/>
                <a:cs typeface="Arial" panose="020B0604020202020204" pitchFamily="34" charset="0"/>
              </a:rPr>
              <a:t>economy.pdf</a:t>
            </a:r>
            <a:endParaRPr lang="en-GB" sz="100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327119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Notes to teacher:</a:t>
            </a:r>
            <a:r>
              <a:rPr lang="en-GB" sz="1200" kern="1200" dirty="0">
                <a:solidFill>
                  <a:schemeClr val="tx1"/>
                </a:solidFill>
                <a:effectLst/>
                <a:latin typeface="+mn-lt"/>
                <a:ea typeface="+mn-ea"/>
                <a:cs typeface="+mn-cs"/>
              </a:rPr>
              <a:t> Explain to class that in order to take steps towards sustainability and the avoidance of reaching ecological limits the bioeconomy is very important. The bioeconomy is the production of goods, services, or energy from biological material as the main resource. This is strongly linked to sustainability as biodegradable resources are often used and waste is often completely designed out of the system. This can avoid the depletion of resources for future generations and protect the stability of the planet.  The European Commission is taking steps towards a sustainable bioeconomy. Turning waste into valuable resources and creating incentives to help retailers and consumers cut food waste. The European Commission has a bioeconomy strategy to promote the bioeconomy and avoid reaching ecological limits.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European Commission (2018), </a:t>
            </a:r>
            <a:r>
              <a:rPr lang="en-GB" sz="1200" i="1" kern="1200" dirty="0">
                <a:solidFill>
                  <a:schemeClr val="tx1"/>
                </a:solidFill>
                <a:effectLst/>
                <a:latin typeface="+mn-lt"/>
                <a:ea typeface="+mn-ea"/>
                <a:cs typeface="+mn-cs"/>
              </a:rPr>
              <a:t>A sustainable Bioeconomy for Europe: strengthening the connection between economy, society and the environment. Updated Bioeconomy Strategy</a:t>
            </a:r>
            <a:r>
              <a:rPr lang="en-GB" sz="1200" kern="1200" dirty="0">
                <a:solidFill>
                  <a:schemeClr val="tx1"/>
                </a:solidFill>
                <a:effectLst/>
                <a:latin typeface="+mn-lt"/>
                <a:ea typeface="+mn-ea"/>
                <a:cs typeface="+mn-cs"/>
              </a:rPr>
              <a:t>. Directorate-General for Research and Innovation, available at:  </a:t>
            </a:r>
            <a:r>
              <a:rPr lang="en-GB" sz="1200" kern="1200" dirty="0">
                <a:solidFill>
                  <a:schemeClr val="tx1"/>
                </a:solidFill>
                <a:effectLst/>
                <a:latin typeface="+mn-lt"/>
                <a:ea typeface="+mn-ea"/>
                <a:cs typeface="+mn-cs"/>
                <a:hlinkClick r:id="rId3"/>
              </a:rPr>
              <a:t>https://ec.europa.eu/research/bioeconomy/pdf/ec_bioeconomy_strategy_2018.pdf</a:t>
            </a:r>
            <a:r>
              <a:rPr lang="en-GB" sz="1200" kern="1200" dirty="0">
                <a:solidFill>
                  <a:schemeClr val="tx1"/>
                </a:solidFill>
                <a:effectLst/>
                <a:latin typeface="+mn-lt"/>
                <a:ea typeface="+mn-ea"/>
                <a:cs typeface="+mn-cs"/>
              </a:rPr>
              <a:t> accessed: 22 May 2020].</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Explain as well that to try and tackle the issues surrounding ecological limits: National and international bodies have specific guidelines. An example of this is the European Commission’s 2018 publication; ‘A new bioeconomy strategy for a sustainable Europe.’ </a:t>
            </a:r>
            <a:r>
              <a:rPr lang="en-GB" sz="1000" b="1" kern="1200" dirty="0">
                <a:solidFill>
                  <a:schemeClr val="tx1"/>
                </a:solidFill>
                <a:effectLst/>
                <a:latin typeface="Arial" panose="020B0604020202020204" pitchFamily="34" charset="0"/>
                <a:ea typeface="+mn-ea"/>
                <a:cs typeface="Arial" panose="020B0604020202020204" pitchFamily="34" charset="0"/>
              </a:rPr>
              <a:t>Further information available at:</a:t>
            </a:r>
            <a:r>
              <a:rPr lang="en-GB" sz="1000" kern="1200" dirty="0">
                <a:solidFill>
                  <a:schemeClr val="tx1"/>
                </a:solidFill>
                <a:effectLst/>
                <a:latin typeface="Arial" panose="020B0604020202020204" pitchFamily="34" charset="0"/>
                <a:ea typeface="+mn-ea"/>
                <a:cs typeface="Arial" panose="020B0604020202020204" pitchFamily="34" charset="0"/>
              </a:rPr>
              <a:t> </a:t>
            </a:r>
            <a:r>
              <a:rPr lang="en-GB" sz="1000" u="sng" kern="1200" dirty="0">
                <a:solidFill>
                  <a:schemeClr val="tx1"/>
                </a:solidFill>
                <a:effectLst/>
                <a:latin typeface="Arial" panose="020B0604020202020204" pitchFamily="34" charset="0"/>
                <a:ea typeface="+mn-ea"/>
                <a:cs typeface="Arial" panose="020B0604020202020204" pitchFamily="34" charset="0"/>
                <a:hlinkClick r:id="rId4"/>
              </a:rPr>
              <a:t>https://ec.europa.eu/commission/news/new-bioeconomy-strategy-sustainable-europe-2018-oct-11-0_en</a:t>
            </a:r>
            <a:endParaRPr lang="en-GB" sz="1000" kern="1200" dirty="0">
              <a:solidFill>
                <a:schemeClr val="tx1"/>
              </a:solidFill>
              <a:effectLst/>
              <a:latin typeface="Arial" panose="020B0604020202020204" pitchFamily="34" charset="0"/>
              <a:ea typeface="+mn-ea"/>
              <a:cs typeface="Arial" panose="020B0604020202020204" pitchFamily="34" charset="0"/>
            </a:endParaRPr>
          </a:p>
          <a:p>
            <a:endParaRPr lang="de-DE" dirty="0"/>
          </a:p>
          <a:p>
            <a:r>
              <a:rPr lang="en-US" sz="1000" kern="1200" dirty="0">
                <a:solidFill>
                  <a:schemeClr val="tx1"/>
                </a:solidFill>
                <a:effectLst/>
                <a:latin typeface="Arial" panose="020B0604020202020204" pitchFamily="34" charset="0"/>
                <a:ea typeface="+mn-ea"/>
                <a:cs typeface="Arial" panose="020B0604020202020204" pitchFamily="34" charset="0"/>
              </a:rPr>
              <a:t>See slides “What is the Bioeconomy?</a:t>
            </a:r>
            <a:r>
              <a:rPr lang="en-US" sz="1000" kern="1200" baseline="0" dirty="0">
                <a:solidFill>
                  <a:schemeClr val="tx1"/>
                </a:solidFill>
                <a:effectLst/>
                <a:latin typeface="Arial" panose="020B0604020202020204" pitchFamily="34" charset="0"/>
                <a:ea typeface="+mn-ea"/>
                <a:cs typeface="Arial" panose="020B0604020202020204" pitchFamily="34" charset="0"/>
              </a:rPr>
              <a:t> </a:t>
            </a:r>
            <a:r>
              <a:rPr lang="en-US" sz="1000" kern="1200" dirty="0">
                <a:solidFill>
                  <a:schemeClr val="tx1"/>
                </a:solidFill>
                <a:effectLst/>
                <a:latin typeface="Arial" panose="020B0604020202020204" pitchFamily="34" charset="0"/>
                <a:ea typeface="+mn-ea"/>
                <a:cs typeface="Arial" panose="020B0604020202020204" pitchFamily="34" charset="0"/>
              </a:rPr>
              <a:t>Opportunities, challenges and solutions” for information</a:t>
            </a:r>
            <a:r>
              <a:rPr lang="en-US" sz="1000" kern="1200" baseline="0" dirty="0">
                <a:solidFill>
                  <a:schemeClr val="tx1"/>
                </a:solidFill>
                <a:effectLst/>
                <a:latin typeface="Arial" panose="020B0604020202020204" pitchFamily="34" charset="0"/>
                <a:ea typeface="+mn-ea"/>
                <a:cs typeface="Arial" panose="020B0604020202020204" pitchFamily="34" charset="0"/>
              </a:rPr>
              <a:t> on:</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Bioeconomy – links to SDGs</a:t>
            </a:r>
            <a:r>
              <a:rPr lang="en-GB" sz="10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a:t>
            </a: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climate change,</a:t>
            </a:r>
            <a:r>
              <a:rPr lang="en-GB" sz="1000" baseline="0" dirty="0">
                <a:solidFill>
                  <a:schemeClr val="bg1"/>
                </a:solidFill>
                <a:latin typeface="Roboto Medium" panose="02000000000000000000" pitchFamily="2" charset="0"/>
                <a:ea typeface="Roboto Light" panose="02000000000000000000" pitchFamily="2" charset="0"/>
                <a:cs typeface="Arial" panose="020B0604020202020204" pitchFamily="34" charset="0"/>
              </a:rPr>
              <a:t> and b</a:t>
            </a: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ioeconomy resources</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The transition to a bioeconomy is complex</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Biodiversity assessment</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Direct, indirect and cumulative impacts</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What are ‘impacts and need for Environmental Impact Assessment (EIA) and/or Strategic Environmental Assessment (SEA).</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Net positive outcomes, enhancement and the mitigation hierarchy</a:t>
            </a:r>
          </a:p>
          <a:p>
            <a:pPr marL="342900" indent="-342900">
              <a:buFontTx/>
              <a:buChar char="-"/>
            </a:pPr>
            <a:r>
              <a:rPr lang="en-GB" sz="1000" dirty="0">
                <a:solidFill>
                  <a:schemeClr val="bg1"/>
                </a:solidFill>
                <a:latin typeface="Roboto Medium" panose="02000000000000000000" pitchFamily="2" charset="0"/>
                <a:ea typeface="Roboto Light" panose="02000000000000000000" pitchFamily="2" charset="0"/>
                <a:cs typeface="Arial" panose="020B0604020202020204" pitchFamily="34" charset="0"/>
              </a:rPr>
              <a:t>Example: the impacts of biofuels</a:t>
            </a:r>
            <a:endParaRPr lang="en-US" sz="1000" kern="1200" baseline="0">
              <a:solidFill>
                <a:schemeClr val="tx1"/>
              </a:solidFill>
              <a:effectLst/>
              <a:latin typeface="Arial" panose="020B0604020202020204" pitchFamily="34" charset="0"/>
              <a:ea typeface="+mn-ea"/>
              <a:cs typeface="Arial" panose="020B0604020202020204" pitchFamily="34" charset="0"/>
            </a:endParaRPr>
          </a:p>
          <a:p>
            <a:endParaRPr lang="de-DE"/>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23</a:t>
            </a:fld>
            <a:endParaRPr lang="de-DE"/>
          </a:p>
        </p:txBody>
      </p:sp>
    </p:spTree>
    <p:extLst>
      <p:ext uri="{BB962C8B-B14F-4D97-AF65-F5344CB8AC3E}">
        <p14:creationId xmlns:p14="http://schemas.microsoft.com/office/powerpoint/2010/main" val="951722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Here in this slide, you can explain that although there are a lot of benefits of the circular economy, this system has not been widely adopted yet. You can introduce 4 types of barriers. The following four slides will provide a few examples for each category of barriers to explain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https://www2.deloitte.com/</a:t>
            </a:r>
            <a:r>
              <a:rPr lang="en-GB" sz="1000" dirty="0" err="1">
                <a:latin typeface="Arial" panose="020B0604020202020204" pitchFamily="34" charset="0"/>
                <a:ea typeface="Roboto" panose="02000000000000000000" pitchFamily="2" charset="0"/>
                <a:cs typeface="Arial" panose="020B0604020202020204" pitchFamily="34" charset="0"/>
              </a:rPr>
              <a:t>nl</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nl</a:t>
            </a:r>
            <a:r>
              <a:rPr lang="en-GB" sz="1000" dirty="0">
                <a:latin typeface="Arial" panose="020B0604020202020204" pitchFamily="34" charset="0"/>
                <a:ea typeface="Roboto" panose="02000000000000000000" pitchFamily="2" charset="0"/>
                <a:cs typeface="Arial" panose="020B0604020202020204" pitchFamily="34" charset="0"/>
              </a:rPr>
              <a:t>/pages/risk/articles/breaking-the-barriers-to-the-circular-</a:t>
            </a:r>
            <a:r>
              <a:rPr lang="en-GB" sz="1000" dirty="0" err="1">
                <a:latin typeface="Arial" panose="020B0604020202020204" pitchFamily="34" charset="0"/>
                <a:ea typeface="Roboto" panose="02000000000000000000" pitchFamily="2" charset="0"/>
                <a:cs typeface="Arial" panose="020B0604020202020204" pitchFamily="34" charset="0"/>
              </a:rPr>
              <a:t>economy.html</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688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provides examples of cultural barriers towards circular economy. You may read the two reports mentioned below to gain more understanding to explain to your students.</a:t>
            </a:r>
            <a:endParaRPr lang="en-SG"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www.google.com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url?sa</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t&amp;rct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j&amp;q</a:t>
            </a:r>
            <a:r>
              <a:rPr lang="en-GB" sz="1000" dirty="0">
                <a:latin typeface="Arial" panose="020B0604020202020204" pitchFamily="34" charset="0"/>
                <a:ea typeface="Roboto" panose="02000000000000000000" pitchFamily="2" charset="0"/>
                <a:cs typeface="Arial" panose="020B0604020202020204" pitchFamily="34" charset="0"/>
              </a:rPr>
              <a:t>=&amp;</a:t>
            </a:r>
            <a:r>
              <a:rPr lang="en-GB" sz="1000" dirty="0" err="1">
                <a:latin typeface="Arial" panose="020B0604020202020204" pitchFamily="34" charset="0"/>
                <a:ea typeface="Roboto" panose="02000000000000000000" pitchFamily="2" charset="0"/>
                <a:cs typeface="Arial" panose="020B0604020202020204" pitchFamily="34" charset="0"/>
              </a:rPr>
              <a:t>esrc</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s&amp;source</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web&amp;cd</a:t>
            </a:r>
            <a:r>
              <a:rPr lang="en-GB" sz="1000" dirty="0">
                <a:latin typeface="Arial" panose="020B0604020202020204" pitchFamily="34" charset="0"/>
                <a:ea typeface="Roboto" panose="02000000000000000000" pitchFamily="2" charset="0"/>
                <a:cs typeface="Arial" panose="020B0604020202020204" pitchFamily="34" charset="0"/>
              </a:rPr>
              <a:t>=1&amp;ved=2ahUKEwisqZHmtPDnAhVxsHEKHUoQDkQQFjAAegQIBBAB&amp;url=https%3A%2F%2Fwww.uu.nl%2Fen%2Ffiles%2Fbreaking-the-barriers-to-the-circular-economy-white-paperwebpdf&amp;usg=AOvVaw2M-WxHA-NmggfQvhQiwlyF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845707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provides examples of technological barriers towards circular economy. You may read the two reports mentioned below to gain more understanding to explain to your students.</a:t>
            </a:r>
            <a:endParaRPr lang="en-SG"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www.google.com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url?sa</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t&amp;rct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j&amp;q</a:t>
            </a:r>
            <a:r>
              <a:rPr lang="en-GB" sz="1000" dirty="0">
                <a:latin typeface="Arial" panose="020B0604020202020204" pitchFamily="34" charset="0"/>
                <a:ea typeface="Roboto" panose="02000000000000000000" pitchFamily="2" charset="0"/>
                <a:cs typeface="Arial" panose="020B0604020202020204" pitchFamily="34" charset="0"/>
              </a:rPr>
              <a:t>=&amp;</a:t>
            </a:r>
            <a:r>
              <a:rPr lang="en-GB" sz="1000" dirty="0" err="1">
                <a:latin typeface="Arial" panose="020B0604020202020204" pitchFamily="34" charset="0"/>
                <a:ea typeface="Roboto" panose="02000000000000000000" pitchFamily="2" charset="0"/>
                <a:cs typeface="Arial" panose="020B0604020202020204" pitchFamily="34" charset="0"/>
              </a:rPr>
              <a:t>esrc</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s&amp;source</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web&amp;cd</a:t>
            </a:r>
            <a:r>
              <a:rPr lang="en-GB" sz="1000" dirty="0">
                <a:latin typeface="Arial" panose="020B0604020202020204" pitchFamily="34" charset="0"/>
                <a:ea typeface="Roboto" panose="02000000000000000000" pitchFamily="2" charset="0"/>
                <a:cs typeface="Arial" panose="020B0604020202020204" pitchFamily="34" charset="0"/>
              </a:rPr>
              <a:t>=1&amp;ved=2ahUKEwisqZHmtPDnAhVxsHEKHUoQDkQQFjAAegQIBBAB&amp;url=https%3A%2F%2Fwww.uu.nl%2Fen%2Ffiles%2Fbreaking-the-barriers-to-the-circular-economy-white-paperwebpdf&amp;usg=AOvVaw2M-WxHA-NmggfQvhQiwlyF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636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provides examples of market barriers towards circular economy. You may read the two reports mentioned below to gain more understanding to explain to your students.</a:t>
            </a:r>
            <a:endParaRPr lang="en-SG"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www.google.com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url?sa</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t&amp;rct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j&amp;q</a:t>
            </a:r>
            <a:r>
              <a:rPr lang="en-GB" sz="1000" dirty="0">
                <a:latin typeface="Arial" panose="020B0604020202020204" pitchFamily="34" charset="0"/>
                <a:ea typeface="Roboto" panose="02000000000000000000" pitchFamily="2" charset="0"/>
                <a:cs typeface="Arial" panose="020B0604020202020204" pitchFamily="34" charset="0"/>
              </a:rPr>
              <a:t>=&amp;</a:t>
            </a:r>
            <a:r>
              <a:rPr lang="en-GB" sz="1000" dirty="0" err="1">
                <a:latin typeface="Arial" panose="020B0604020202020204" pitchFamily="34" charset="0"/>
                <a:ea typeface="Roboto" panose="02000000000000000000" pitchFamily="2" charset="0"/>
                <a:cs typeface="Arial" panose="020B0604020202020204" pitchFamily="34" charset="0"/>
              </a:rPr>
              <a:t>esrc</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s&amp;source</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web&amp;cd</a:t>
            </a:r>
            <a:r>
              <a:rPr lang="en-GB" sz="1000" dirty="0">
                <a:latin typeface="Arial" panose="020B0604020202020204" pitchFamily="34" charset="0"/>
                <a:ea typeface="Roboto" panose="02000000000000000000" pitchFamily="2" charset="0"/>
                <a:cs typeface="Arial" panose="020B0604020202020204" pitchFamily="34" charset="0"/>
              </a:rPr>
              <a:t>=1&amp;ved=2ahUKEwisqZHmtPDnAhVxsHEKHUoQDkQQFjAAegQIBBAB&amp;url=https%3A%2F%2Fwww.uu.nl%2Fen%2Ffiles%2Fbreaking-the-barriers-to-the-circular-economy-white-paperwebpdf&amp;usg=AOvVaw2M-WxHA-NmggfQvhQiwlyF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773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provides examples of regulatory barriers towards circular economy. You may read the two reports mentioned below to gain more understanding to explain to your students.</a:t>
            </a:r>
            <a:endParaRPr lang="en-SG"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Breaking the Barriers to the Circular Economy Research conducted by Deloitte and Utrecht University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www.google.com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url?sa</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t&amp;rct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j&amp;q</a:t>
            </a:r>
            <a:r>
              <a:rPr lang="en-GB" sz="1000" dirty="0">
                <a:latin typeface="Arial" panose="020B0604020202020204" pitchFamily="34" charset="0"/>
                <a:ea typeface="Roboto" panose="02000000000000000000" pitchFamily="2" charset="0"/>
                <a:cs typeface="Arial" panose="020B0604020202020204" pitchFamily="34" charset="0"/>
              </a:rPr>
              <a:t>=&amp;</a:t>
            </a:r>
            <a:r>
              <a:rPr lang="en-GB" sz="1000" dirty="0" err="1">
                <a:latin typeface="Arial" panose="020B0604020202020204" pitchFamily="34" charset="0"/>
                <a:ea typeface="Roboto" panose="02000000000000000000" pitchFamily="2" charset="0"/>
                <a:cs typeface="Arial" panose="020B0604020202020204" pitchFamily="34" charset="0"/>
              </a:rPr>
              <a:t>esrc</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s&amp;source</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web&amp;cd</a:t>
            </a:r>
            <a:r>
              <a:rPr lang="en-GB" sz="1000" dirty="0">
                <a:latin typeface="Arial" panose="020B0604020202020204" pitchFamily="34" charset="0"/>
                <a:ea typeface="Roboto" panose="02000000000000000000" pitchFamily="2" charset="0"/>
                <a:cs typeface="Arial" panose="020B0604020202020204" pitchFamily="34" charset="0"/>
              </a:rPr>
              <a:t>=1&amp;ved=2ahUKEwisqZHmtPDnAhVxsHEKHUoQDkQQFjAAegQIBBAB&amp;url=https%3A%2F%2Fwww.uu.nl%2Fen%2Ffiles%2Fbreaking-the-barriers-to-the-circular-economy-white-paperwebpdf&amp;usg=AOvVaw2M-WxHA-NmggfQvhQiwlyF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204029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You can give a summary of the key points you have covered to conclude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used: https://</a:t>
            </a:r>
            <a:r>
              <a:rPr lang="en-GB" sz="1000" dirty="0" err="1">
                <a:latin typeface="Arial" panose="020B0604020202020204" pitchFamily="34" charset="0"/>
                <a:ea typeface="Roboto" panose="02000000000000000000" pitchFamily="2" charset="0"/>
                <a:cs typeface="Arial" panose="020B0604020202020204" pitchFamily="34" charset="0"/>
              </a:rPr>
              <a:t>community.materialtrader.com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cms</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wp</a:t>
            </a:r>
            <a:r>
              <a:rPr lang="en-GB" sz="1000" dirty="0">
                <a:latin typeface="Arial" panose="020B0604020202020204" pitchFamily="34" charset="0"/>
                <a:ea typeface="Roboto" panose="02000000000000000000" pitchFamily="2" charset="0"/>
                <a:cs typeface="Arial" panose="020B0604020202020204" pitchFamily="34" charset="0"/>
              </a:rPr>
              <a:t>-content/uploads/2019/02/linear-vs-recycling-vs-circular-economy-</a:t>
            </a:r>
            <a:r>
              <a:rPr lang="en-GB" sz="1000" dirty="0" err="1">
                <a:latin typeface="Arial" panose="020B0604020202020204" pitchFamily="34" charset="0"/>
                <a:ea typeface="Roboto" panose="02000000000000000000" pitchFamily="2" charset="0"/>
                <a:cs typeface="Arial" panose="020B0604020202020204" pitchFamily="34" charset="0"/>
              </a:rPr>
              <a:t>doodle.jpg</a:t>
            </a:r>
            <a:endParaRPr lang="en-GB" sz="100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3647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asks the first question of the quiz. Instead of giving away a few statistics, you can make the students think a little bit. This way, they would remember the figure better compared to just giving away the statistic. Hence, a quiz was chosen to highlight the statistics of four very common wastes (Fashion &amp; textiles, electronic, food and plastic wastes) in our daily life, before introducing a linear economy.</a:t>
            </a:r>
            <a:r>
              <a:rPr lang="en-SG" sz="1000" dirty="0">
                <a:effectLst/>
                <a:latin typeface="Arial" panose="020B0604020202020204" pitchFamily="34" charset="0"/>
                <a:cs typeface="Arial" panose="020B0604020202020204" pitchFamily="34" charset="0"/>
              </a:rPr>
              <a:t> </a:t>
            </a:r>
            <a:r>
              <a:rPr lang="en-GB" sz="1000" dirty="0">
                <a:latin typeface="Arial" panose="020B0604020202020204" pitchFamily="34" charset="0"/>
                <a:ea typeface="Roboto" panose="02000000000000000000" pitchFamily="2" charset="0"/>
                <a:cs typeface="Arial" panose="020B0604020202020204" pitchFamily="34" charset="0"/>
              </a:rPr>
              <a:t>Correct answer is c. One garbage truck load of textile wastes every one second.</a:t>
            </a:r>
            <a:endParaRPr lang="en-SG" sz="10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a:solidFill>
                  <a:schemeClr val="tx1"/>
                </a:solidFill>
                <a:effectLst/>
                <a:latin typeface="Arial" panose="020B0604020202020204" pitchFamily="34" charset="0"/>
                <a:ea typeface="+mn-ea"/>
                <a:cs typeface="Arial" panose="020B0604020202020204" pitchFamily="34" charset="0"/>
              </a:rPr>
              <a:t>Maybe you can make use of mentimeter to conduct the quiz in the class to make it more fun, interactive and engaging. If this is not an option, you can try to get all students to engage by asking for a show of hand for each option A, B or C, instead of waiting for just one student to voice out the answer.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This quiz is based on the information from the report called “A new textile economy: Redesigning fashion’s future” by Ellen MacArthur 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Report could be found in https://</a:t>
            </a:r>
            <a:r>
              <a:rPr lang="en-GB" sz="1000" dirty="0" err="1">
                <a:latin typeface="Arial" panose="020B0604020202020204" pitchFamily="34" charset="0"/>
                <a:ea typeface="Roboto" panose="02000000000000000000" pitchFamily="2" charset="0"/>
                <a:cs typeface="Arial" panose="020B0604020202020204" pitchFamily="34" charset="0"/>
              </a:rPr>
              <a:t>www.ellenmacarthurfoundation.org</a:t>
            </a:r>
            <a:r>
              <a:rPr lang="en-GB" sz="1000" dirty="0">
                <a:latin typeface="Arial" panose="020B0604020202020204" pitchFamily="34" charset="0"/>
                <a:ea typeface="Roboto" panose="02000000000000000000" pitchFamily="2" charset="0"/>
                <a:cs typeface="Arial" panose="020B0604020202020204" pitchFamily="34" charset="0"/>
              </a:rPr>
              <a:t>/publications/a-new-textiles-economy-redesigning-fashions-future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Correct answer is c. One garbage truck load of textile wastes every one second.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a:t>
            </a:r>
            <a:r>
              <a:rPr lang="en-GB" sz="1000" dirty="0" err="1">
                <a:latin typeface="Arial" panose="020B0604020202020204" pitchFamily="34" charset="0"/>
                <a:ea typeface="Roboto" panose="02000000000000000000" pitchFamily="2" charset="0"/>
                <a:cs typeface="Arial" panose="020B0604020202020204" pitchFamily="34" charset="0"/>
              </a:rPr>
              <a:t>ichef.bbci.co.uk</a:t>
            </a:r>
            <a:r>
              <a:rPr lang="en-GB" sz="1000" dirty="0">
                <a:latin typeface="Arial" panose="020B0604020202020204" pitchFamily="34" charset="0"/>
                <a:ea typeface="Roboto" panose="02000000000000000000" pitchFamily="2" charset="0"/>
                <a:cs typeface="Arial" panose="020B0604020202020204" pitchFamily="34" charset="0"/>
              </a:rPr>
              <a:t>/news/976/</a:t>
            </a:r>
            <a:r>
              <a:rPr lang="en-GB" sz="1000" dirty="0" err="1">
                <a:latin typeface="Arial" panose="020B0604020202020204" pitchFamily="34" charset="0"/>
                <a:ea typeface="Roboto" panose="02000000000000000000" pitchFamily="2" charset="0"/>
                <a:cs typeface="Arial" panose="020B0604020202020204" pitchFamily="34" charset="0"/>
              </a:rPr>
              <a:t>cpsprodpb</a:t>
            </a:r>
            <a:r>
              <a:rPr lang="en-GB" sz="1000" dirty="0">
                <a:latin typeface="Arial" panose="020B0604020202020204" pitchFamily="34" charset="0"/>
                <a:ea typeface="Roboto" panose="02000000000000000000" pitchFamily="2" charset="0"/>
                <a:cs typeface="Arial" panose="020B0604020202020204" pitchFamily="34" charset="0"/>
              </a:rPr>
              <a:t>/49F7/production/_102753981_hm_soex0372.jpg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06876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en-GB" sz="1200" b="1" kern="1200" dirty="0">
                <a:solidFill>
                  <a:schemeClr val="tx1"/>
                </a:solidFill>
                <a:effectLst/>
                <a:latin typeface="+mn-lt"/>
                <a:ea typeface="+mn-ea"/>
                <a:cs typeface="+mn-cs"/>
              </a:rPr>
              <a:t>Notes to the teacher</a:t>
            </a:r>
            <a:r>
              <a:rPr lang="en-GB" sz="1200" kern="1200" dirty="0">
                <a:solidFill>
                  <a:schemeClr val="tx1"/>
                </a:solidFill>
                <a:effectLst/>
                <a:latin typeface="+mn-lt"/>
                <a:ea typeface="+mn-ea"/>
                <a:cs typeface="+mn-cs"/>
              </a:rPr>
              <a:t>: Speaker’s name to go in the </a:t>
            </a:r>
            <a:r>
              <a:rPr lang="en-GB" sz="1200" kern="1200">
                <a:solidFill>
                  <a:schemeClr val="tx1"/>
                </a:solidFill>
                <a:effectLst/>
                <a:latin typeface="+mn-lt"/>
                <a:ea typeface="+mn-ea"/>
                <a:cs typeface="+mn-cs"/>
              </a:rPr>
              <a:t>space at </a:t>
            </a:r>
            <a:r>
              <a:rPr lang="en-GB" sz="1200" kern="1200" dirty="0">
                <a:solidFill>
                  <a:schemeClr val="tx1"/>
                </a:solidFill>
                <a:effectLst/>
                <a:latin typeface="+mn-lt"/>
                <a:ea typeface="+mn-ea"/>
                <a:cs typeface="+mn-cs"/>
              </a:rPr>
              <a:t>the bottom left of the slide. This is the final slide of the presentation. Allow time for students/participants to ask any questions.</a:t>
            </a:r>
          </a:p>
        </p:txBody>
      </p:sp>
      <p:sp>
        <p:nvSpPr>
          <p:cNvPr id="4" name="Foliennummernplatzhalter 3"/>
          <p:cNvSpPr>
            <a:spLocks noGrp="1"/>
          </p:cNvSpPr>
          <p:nvPr>
            <p:ph type="sldNum" sz="quarter" idx="5"/>
          </p:nvPr>
        </p:nvSpPr>
        <p:spPr/>
        <p:txBody>
          <a:bodyPr/>
          <a:lstStyle/>
          <a:p>
            <a:fld id="{F4B9ABF1-A5E8-FF4C-953A-B9DDF0BF59CB}" type="slidenum">
              <a:rPr lang="de-DE" smtClean="0"/>
              <a:t>30</a:t>
            </a:fld>
            <a:endParaRPr lang="de-DE"/>
          </a:p>
        </p:txBody>
      </p:sp>
    </p:spTree>
    <p:extLst>
      <p:ext uri="{BB962C8B-B14F-4D97-AF65-F5344CB8AC3E}">
        <p14:creationId xmlns:p14="http://schemas.microsoft.com/office/powerpoint/2010/main" val="478395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BE-Rural has five innovation regions</a:t>
            </a:r>
          </a:p>
          <a:p>
            <a:pPr fontAlgn="base"/>
            <a:r>
              <a:rPr lang="en-US" sz="1200" b="0" i="0" u="none" strike="noStrike" kern="1200" dirty="0">
                <a:solidFill>
                  <a:schemeClr val="tx1"/>
                </a:solidFill>
                <a:effectLst/>
                <a:latin typeface="+mn-lt"/>
                <a:ea typeface="+mn-ea"/>
                <a:cs typeface="+mn-cs"/>
              </a:rPr>
              <a:t>BE-Rural will create five regional </a:t>
            </a:r>
            <a:r>
              <a:rPr lang="en-US" sz="1200" b="1" i="0" u="none" strike="noStrike" kern="1200" dirty="0">
                <a:solidFill>
                  <a:schemeClr val="tx1"/>
                </a:solidFill>
                <a:effectLst/>
                <a:latin typeface="+mn-lt"/>
                <a:ea typeface="+mn-ea"/>
                <a:cs typeface="+mn-cs"/>
              </a:rPr>
              <a:t>Open Innovation Platforms (OIPs)</a:t>
            </a:r>
            <a:r>
              <a:rPr lang="en-US" sz="1200" b="0" i="0" u="none" strike="noStrike" kern="1200" dirty="0">
                <a:solidFill>
                  <a:schemeClr val="tx1"/>
                </a:solidFill>
                <a:effectLst/>
                <a:latin typeface="+mn-lt"/>
                <a:ea typeface="+mn-ea"/>
                <a:cs typeface="+mn-cs"/>
              </a:rPr>
              <a:t> for the participatory development of bioeconomy strategies and roadmaps. The BE-Rural OIPs will be established in five regions across the EU with different biomass potentials and will be based on the regional Stakeholder Working Groups (SWGs). Within the OIPs, the main task of the SWGs will be to formulate concrete strategy or roadmap documents by engaging with different actors and opening the platform for a wide range of stakeholders in the region, including civil society </a:t>
            </a:r>
            <a:r>
              <a:rPr lang="en-US" sz="1200" b="0" i="0" u="none" strike="noStrike" kern="1200" dirty="0" err="1">
                <a:solidFill>
                  <a:schemeClr val="tx1"/>
                </a:solidFill>
                <a:effectLst/>
                <a:latin typeface="+mn-lt"/>
                <a:ea typeface="+mn-ea"/>
                <a:cs typeface="+mn-cs"/>
              </a:rPr>
              <a:t>organisations</a:t>
            </a:r>
            <a:r>
              <a:rPr lang="en-US" sz="1200" b="0" i="0" u="none" strike="noStrike" kern="1200" dirty="0">
                <a:solidFill>
                  <a:schemeClr val="tx1"/>
                </a:solidFill>
                <a:effectLst/>
                <a:latin typeface="+mn-lt"/>
                <a:ea typeface="+mn-ea"/>
                <a:cs typeface="+mn-cs"/>
              </a:rPr>
              <a:t> and citizens.</a:t>
            </a:r>
          </a:p>
          <a:p>
            <a:pPr fontAlgn="base"/>
            <a:endParaRPr lang="en-US" sz="1200" b="0" i="0" u="none" strike="noStrike" kern="1200" dirty="0">
              <a:solidFill>
                <a:schemeClr val="tx1"/>
              </a:solidFill>
              <a:effectLst/>
              <a:latin typeface="+mn-lt"/>
              <a:ea typeface="+mn-ea"/>
              <a:cs typeface="+mn-cs"/>
            </a:endParaRPr>
          </a:p>
          <a:p>
            <a:pPr fontAlgn="base"/>
            <a:r>
              <a:rPr lang="en-US" sz="1200" b="1" i="0" u="none" strike="noStrike" kern="1200" dirty="0" err="1">
                <a:solidFill>
                  <a:schemeClr val="tx1"/>
                </a:solidFill>
                <a:effectLst/>
                <a:latin typeface="+mn-lt"/>
                <a:ea typeface="+mn-ea"/>
                <a:cs typeface="+mn-cs"/>
              </a:rPr>
              <a:t>Stara</a:t>
            </a:r>
            <a:r>
              <a:rPr lang="en-US" sz="1200" b="1" i="0" u="none" strike="noStrike" kern="1200" dirty="0">
                <a:solidFill>
                  <a:schemeClr val="tx1"/>
                </a:solidFill>
                <a:effectLst/>
                <a:latin typeface="+mn-lt"/>
                <a:ea typeface="+mn-ea"/>
                <a:cs typeface="+mn-cs"/>
              </a:rPr>
              <a:t> Zagora, Bulgaria: </a:t>
            </a:r>
            <a:r>
              <a:rPr lang="en-US" sz="1200" b="0" i="0" u="none" strike="noStrike" kern="1200" dirty="0">
                <a:solidFill>
                  <a:schemeClr val="tx1"/>
                </a:solidFill>
                <a:effectLst/>
                <a:latin typeface="+mn-lt"/>
                <a:ea typeface="+mn-ea"/>
                <a:cs typeface="+mn-cs"/>
              </a:rPr>
              <a:t>This innovation region will focus on seeking new technologies for the application of essential oils and herbal plants in the cosmetics and pharmaceutical industry. The small-scale production in this area will be combined with tourism-related activities to expand the existing business status quo and potential. Ultimately, the region will establish closer relations and network between companies. Regional partner: Bulgarian Industrial Association (BIA)</a:t>
            </a:r>
          </a:p>
          <a:p>
            <a:pPr fontAlgn="base"/>
            <a:r>
              <a:rPr lang="en-US" sz="1200" b="1" i="0" u="none" strike="noStrike" kern="1200" dirty="0" err="1">
                <a:solidFill>
                  <a:schemeClr val="tx1"/>
                </a:solidFill>
                <a:effectLst/>
                <a:latin typeface="+mn-lt"/>
                <a:ea typeface="+mn-ea"/>
                <a:cs typeface="+mn-cs"/>
              </a:rPr>
              <a:t>Vidzeme</a:t>
            </a:r>
            <a:r>
              <a:rPr lang="en-US" sz="1200" b="1" i="0" u="none" strike="noStrike" kern="1200" dirty="0">
                <a:solidFill>
                  <a:schemeClr val="tx1"/>
                </a:solidFill>
                <a:effectLst/>
                <a:latin typeface="+mn-lt"/>
                <a:ea typeface="+mn-ea"/>
                <a:cs typeface="+mn-cs"/>
              </a:rPr>
              <a:t> and </a:t>
            </a:r>
            <a:r>
              <a:rPr lang="en-US" sz="1200" b="1" i="0" u="none" strike="noStrike" kern="1200" dirty="0" err="1">
                <a:solidFill>
                  <a:schemeClr val="tx1"/>
                </a:solidFill>
                <a:effectLst/>
                <a:latin typeface="+mn-lt"/>
                <a:ea typeface="+mn-ea"/>
                <a:cs typeface="+mn-cs"/>
              </a:rPr>
              <a:t>Kurzeme</a:t>
            </a:r>
            <a:r>
              <a:rPr lang="en-US" sz="1200" b="1" i="0" u="none" strike="noStrike" kern="1200" dirty="0">
                <a:solidFill>
                  <a:schemeClr val="tx1"/>
                </a:solidFill>
                <a:effectLst/>
                <a:latin typeface="+mn-lt"/>
                <a:ea typeface="+mn-ea"/>
                <a:cs typeface="+mn-cs"/>
              </a:rPr>
              <a:t>, Latvia: </a:t>
            </a:r>
            <a:r>
              <a:rPr lang="en-US" sz="1200" b="0" i="0" u="none" strike="noStrike" kern="1200" dirty="0">
                <a:solidFill>
                  <a:schemeClr val="tx1"/>
                </a:solidFill>
                <a:effectLst/>
                <a:latin typeface="+mn-lt"/>
                <a:ea typeface="+mn-ea"/>
                <a:cs typeface="+mn-cs"/>
              </a:rPr>
              <a:t>This region will focus on the potential of by-products of forest management (i.e. from young forest stand thinning, short rotation coppice and forestry (SRC/SRF) plantations, removing of overgrowth in abandoned agricultural lands and perennial grasses) as a source of bioenergy or </a:t>
            </a:r>
            <a:r>
              <a:rPr lang="en-US" sz="1200" b="0" i="0" u="none" strike="noStrike" kern="1200" dirty="0" err="1">
                <a:solidFill>
                  <a:schemeClr val="tx1"/>
                </a:solidFill>
                <a:effectLst/>
                <a:latin typeface="+mn-lt"/>
                <a:ea typeface="+mn-ea"/>
                <a:cs typeface="+mn-cs"/>
              </a:rPr>
              <a:t>biorefinery</a:t>
            </a:r>
            <a:r>
              <a:rPr lang="en-US" sz="1200" b="0" i="0" u="none" strike="noStrike" kern="1200" dirty="0">
                <a:solidFill>
                  <a:schemeClr val="tx1"/>
                </a:solidFill>
                <a:effectLst/>
                <a:latin typeface="+mn-lt"/>
                <a:ea typeface="+mn-ea"/>
                <a:cs typeface="+mn-cs"/>
              </a:rPr>
              <a:t>. The region will investigate the value of agroforestry systems of perennial grasses and SRC or SRF trees as grazing areas, and the production of hay or grass seeds. The potential smart use of small timber wood from young forest stand thing will be explored. Regional partner: The Latvian State Forest Research Institute (SILAVA)</a:t>
            </a:r>
          </a:p>
          <a:p>
            <a:pPr fontAlgn="base"/>
            <a:r>
              <a:rPr lang="en-US" sz="1200" b="1" i="0" u="none" strike="noStrike" kern="1200" dirty="0" err="1">
                <a:solidFill>
                  <a:schemeClr val="tx1"/>
                </a:solidFill>
                <a:effectLst/>
                <a:latin typeface="+mn-lt"/>
                <a:ea typeface="+mn-ea"/>
                <a:cs typeface="+mn-cs"/>
              </a:rPr>
              <a:t>Strumica</a:t>
            </a:r>
            <a:r>
              <a:rPr lang="en-US" sz="1200" b="1" i="0" u="none" strike="noStrike" kern="1200" dirty="0">
                <a:solidFill>
                  <a:schemeClr val="tx1"/>
                </a:solidFill>
                <a:effectLst/>
                <a:latin typeface="+mn-lt"/>
                <a:ea typeface="+mn-ea"/>
                <a:cs typeface="+mn-cs"/>
              </a:rPr>
              <a:t>, North Macedonia: </a:t>
            </a:r>
            <a:r>
              <a:rPr lang="en-US" sz="1200" b="0" i="0" u="none" strike="noStrike" kern="1200" dirty="0">
                <a:solidFill>
                  <a:schemeClr val="tx1"/>
                </a:solidFill>
                <a:effectLst/>
                <a:latin typeface="+mn-lt"/>
                <a:ea typeface="+mn-ea"/>
                <a:cs typeface="+mn-cs"/>
              </a:rPr>
              <a:t>The region will focus on the utilization of agricultural residues, specifically the by-production of organic materials from agricultural activities, as a source of energy for domestic and industrial purposes. The region will investigate technology options for energy conversion of biomass materials generated on agricultural fields or farms (field-based residues), as well as those generated during the processing of agricultural products (process-based residues). Regional partner: International Centre for Sustainable Development of Energy, Water and Environment Systems (SDEWES-Skopje)</a:t>
            </a:r>
          </a:p>
          <a:p>
            <a:pPr fontAlgn="base"/>
            <a:r>
              <a:rPr lang="en-US" sz="1200" b="1" i="0" u="none" strike="noStrike" kern="1200" dirty="0">
                <a:solidFill>
                  <a:schemeClr val="tx1"/>
                </a:solidFill>
                <a:effectLst/>
                <a:latin typeface="+mn-lt"/>
                <a:ea typeface="+mn-ea"/>
                <a:cs typeface="+mn-cs"/>
              </a:rPr>
              <a:t>Szczecin Lagoon and Vistula Lagoon, Poland: </a:t>
            </a:r>
            <a:r>
              <a:rPr lang="en-US" sz="1200" b="0" i="0" u="none" strike="noStrike" kern="1200" dirty="0">
                <a:solidFill>
                  <a:schemeClr val="tx1"/>
                </a:solidFill>
                <a:effectLst/>
                <a:latin typeface="+mn-lt"/>
                <a:ea typeface="+mn-ea"/>
                <a:cs typeface="+mn-cs"/>
              </a:rPr>
              <a:t>This region will focus on small-scale fisheries, specifically on the sustainable use of currently underused and low-value fish species located in two lagoons. The region will investigate small-scale technology options that can be applied to utilize low-value fish species as products for human consumption. Regional partner: The National Marine Fisheries Research Institute (NMFRI)</a:t>
            </a:r>
          </a:p>
          <a:p>
            <a:pPr fontAlgn="base"/>
            <a:r>
              <a:rPr lang="en-US" sz="1200" b="1" i="0" u="none" strike="noStrike" kern="1200" dirty="0" err="1">
                <a:solidFill>
                  <a:schemeClr val="tx1"/>
                </a:solidFill>
                <a:effectLst/>
                <a:latin typeface="+mn-lt"/>
                <a:ea typeface="+mn-ea"/>
                <a:cs typeface="+mn-cs"/>
              </a:rPr>
              <a:t>Covasna</a:t>
            </a:r>
            <a:r>
              <a:rPr lang="en-US" sz="1200" b="1" i="0" u="none" strike="noStrike" kern="1200" dirty="0">
                <a:solidFill>
                  <a:schemeClr val="tx1"/>
                </a:solidFill>
                <a:effectLst/>
                <a:latin typeface="+mn-lt"/>
                <a:ea typeface="+mn-ea"/>
                <a:cs typeface="+mn-cs"/>
              </a:rPr>
              <a:t>, Romania: </a:t>
            </a:r>
            <a:r>
              <a:rPr lang="en-US" sz="1200" b="0" i="0" u="none" strike="noStrike" kern="1200" dirty="0">
                <a:solidFill>
                  <a:schemeClr val="tx1"/>
                </a:solidFill>
                <a:effectLst/>
                <a:latin typeface="+mn-lt"/>
                <a:ea typeface="+mn-ea"/>
                <a:cs typeface="+mn-cs"/>
              </a:rPr>
              <a:t>The region will focus on addressing fragmented value chains and implementing the circular economy concept within the county’s industrial sectors (i.e. wood and furniture, textiles, agro-food, mechanical engineering, green energy). The region will investigate the development potential of underused biomass (plant matter and wood waste) and it implication on societal challenges (e.g., rural unemployment or </a:t>
            </a:r>
            <a:r>
              <a:rPr lang="en-US" sz="1200" b="0" i="0" u="none" strike="noStrike" kern="1200" dirty="0" err="1">
                <a:solidFill>
                  <a:schemeClr val="tx1"/>
                </a:solidFill>
                <a:effectLst/>
                <a:latin typeface="+mn-lt"/>
                <a:ea typeface="+mn-ea"/>
                <a:cs typeface="+mn-cs"/>
              </a:rPr>
              <a:t>marginalised</a:t>
            </a:r>
            <a:r>
              <a:rPr lang="en-US" sz="1200" b="0" i="0" u="none" strike="noStrike" kern="1200" dirty="0">
                <a:solidFill>
                  <a:schemeClr val="tx1"/>
                </a:solidFill>
                <a:effectLst/>
                <a:latin typeface="+mn-lt"/>
                <a:ea typeface="+mn-ea"/>
                <a:cs typeface="+mn-cs"/>
              </a:rPr>
              <a:t> communities). This will be done within a local development business model based on a small-scale technology option ensuring the autonomous energy supply for civil and industrial needs. Regional partner: Institute for Economic Forecasting (IPE)</a:t>
            </a:r>
          </a:p>
          <a:p>
            <a:pPr fontAlgn="base"/>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Source:</a:t>
            </a:r>
            <a:r>
              <a:rPr lang="en-US" sz="1200" b="1" i="0" u="none" strike="noStrike"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BE-Rural (2020), </a:t>
            </a:r>
            <a:r>
              <a:rPr lang="en-US" sz="1200" i="1" kern="1200" dirty="0">
                <a:solidFill>
                  <a:schemeClr val="tx1"/>
                </a:solidFill>
                <a:effectLst/>
                <a:latin typeface="+mn-lt"/>
                <a:ea typeface="+mn-ea"/>
                <a:cs typeface="+mn-cs"/>
              </a:rPr>
              <a:t>Innovation regions</a:t>
            </a:r>
            <a:r>
              <a:rPr lang="en-US" sz="1200" kern="1200" dirty="0">
                <a:solidFill>
                  <a:schemeClr val="tx1"/>
                </a:solidFill>
                <a:effectLst/>
                <a:latin typeface="+mn-lt"/>
                <a:ea typeface="+mn-ea"/>
                <a:cs typeface="+mn-cs"/>
              </a:rPr>
              <a:t>, available at: https://be-</a:t>
            </a:r>
            <a:r>
              <a:rPr lang="en-US" sz="1200" kern="1200" dirty="0" err="1">
                <a:solidFill>
                  <a:schemeClr val="tx1"/>
                </a:solidFill>
                <a:effectLst/>
                <a:latin typeface="+mn-lt"/>
                <a:ea typeface="+mn-ea"/>
                <a:cs typeface="+mn-cs"/>
              </a:rPr>
              <a:t>rural.eu</a:t>
            </a:r>
            <a:r>
              <a:rPr lang="en-US" sz="1200" kern="1200" dirty="0">
                <a:solidFill>
                  <a:schemeClr val="tx1"/>
                </a:solidFill>
                <a:effectLst/>
                <a:latin typeface="+mn-lt"/>
                <a:ea typeface="+mn-ea"/>
                <a:cs typeface="+mn-cs"/>
              </a:rPr>
              <a:t>/innovation-regions/</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31</a:t>
            </a:fld>
            <a:endParaRPr lang="de-DE"/>
          </a:p>
        </p:txBody>
      </p:sp>
    </p:spTree>
    <p:extLst>
      <p:ext uri="{BB962C8B-B14F-4D97-AF65-F5344CB8AC3E}">
        <p14:creationId xmlns:p14="http://schemas.microsoft.com/office/powerpoint/2010/main" val="54013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This slide asks the first question of the quiz. Instead of giving away a few statistics, you can make the students think a little bit. This way, they would remember the figure better compared to just giving away the statistic. Hence, a quiz was chosen to highlight the statistics of four very common wastes (Fashion &amp; textiles, electronic, food and plastic wastes) in our daily life, before introducing a linear economy.</a:t>
            </a:r>
            <a:r>
              <a:rPr lang="en-SG" sz="1200" dirty="0">
                <a:effectLst/>
                <a:latin typeface="Arial" panose="020B0604020202020204" pitchFamily="34" charset="0"/>
                <a:cs typeface="Arial" panose="020B0604020202020204" pitchFamily="34" charset="0"/>
              </a:rPr>
              <a:t> </a:t>
            </a:r>
            <a:r>
              <a:rPr lang="en-GB" sz="1200" dirty="0">
                <a:latin typeface="Arial" panose="020B0604020202020204" pitchFamily="34" charset="0"/>
                <a:ea typeface="Roboto" panose="02000000000000000000" pitchFamily="2" charset="0"/>
                <a:cs typeface="Arial" panose="020B0604020202020204" pitchFamily="34" charset="0"/>
              </a:rPr>
              <a:t>Correct answer is c. One garbage truck load of textile wastes every one second.</a:t>
            </a:r>
            <a:endParaRPr lang="en-SG" sz="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Maybe you can make use of mentimeter to conduct the quiz in the class to make it more fun, interactive and engaging. If this is not an option, you can try to get all students to engage by asking for a show of hand for each option A, B or C, instead of waiting for just one student to voice out the answer.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200" dirty="0">
                <a:effectLst/>
                <a:latin typeface="Arial" panose="020B0604020202020204" pitchFamily="34" charset="0"/>
                <a:cs typeface="Arial" panose="020B0604020202020204" pitchFamily="34" charset="0"/>
              </a:rPr>
              <a:t> </a:t>
            </a:r>
            <a:endParaRPr lang="en-GB" sz="12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Roboto" panose="02000000000000000000" pitchFamily="2" charset="0"/>
                <a:cs typeface="Arial" panose="020B0604020202020204" pitchFamily="34" charset="0"/>
              </a:rPr>
              <a:t>This quiz is based on the information from the report called “A new textile economy: Redesigning fashion’s future” by Ellen MacArthur 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Roboto" panose="02000000000000000000" pitchFamily="2" charset="0"/>
                <a:cs typeface="Arial" panose="020B0604020202020204" pitchFamily="34" charset="0"/>
              </a:rPr>
              <a:t>Report could be found in https://</a:t>
            </a:r>
            <a:r>
              <a:rPr lang="en-GB" sz="1200" dirty="0" err="1">
                <a:latin typeface="Arial" panose="020B0604020202020204" pitchFamily="34" charset="0"/>
                <a:ea typeface="Roboto" panose="02000000000000000000" pitchFamily="2" charset="0"/>
                <a:cs typeface="Arial" panose="020B0604020202020204" pitchFamily="34" charset="0"/>
              </a:rPr>
              <a:t>www.ellenmacarthurfoundation.org</a:t>
            </a:r>
            <a:r>
              <a:rPr lang="en-GB" sz="1200" dirty="0">
                <a:latin typeface="Arial" panose="020B0604020202020204" pitchFamily="34" charset="0"/>
                <a:ea typeface="Roboto" panose="02000000000000000000" pitchFamily="2" charset="0"/>
                <a:cs typeface="Arial" panose="020B0604020202020204" pitchFamily="34" charset="0"/>
              </a:rPr>
              <a:t>/publications/a-new-textiles-economy-redesigning-fashions-future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Roboto" panose="02000000000000000000" pitchFamily="2" charset="0"/>
                <a:cs typeface="Arial" panose="020B0604020202020204" pitchFamily="34" charset="0"/>
              </a:rPr>
              <a:t>Correct answer is c. One garbage truck load of textile wastes every one second.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Roboto" panose="02000000000000000000" pitchFamily="2" charset="0"/>
                <a:cs typeface="Arial" panose="020B0604020202020204" pitchFamily="34" charset="0"/>
              </a:rPr>
              <a:t>Image Link: https://</a:t>
            </a:r>
            <a:r>
              <a:rPr lang="en-GB" sz="1200" dirty="0" err="1">
                <a:latin typeface="Arial" panose="020B0604020202020204" pitchFamily="34" charset="0"/>
                <a:ea typeface="Roboto" panose="02000000000000000000" pitchFamily="2" charset="0"/>
                <a:cs typeface="Arial" panose="020B0604020202020204" pitchFamily="34" charset="0"/>
              </a:rPr>
              <a:t>ichef.bbci.co.uk</a:t>
            </a:r>
            <a:r>
              <a:rPr lang="en-GB" sz="1200" dirty="0">
                <a:latin typeface="Arial" panose="020B0604020202020204" pitchFamily="34" charset="0"/>
                <a:ea typeface="Roboto" panose="02000000000000000000" pitchFamily="2" charset="0"/>
                <a:cs typeface="Arial" panose="020B0604020202020204" pitchFamily="34" charset="0"/>
              </a:rPr>
              <a:t>/news/976/</a:t>
            </a:r>
            <a:r>
              <a:rPr lang="en-GB" sz="1200" dirty="0" err="1">
                <a:latin typeface="Arial" panose="020B0604020202020204" pitchFamily="34" charset="0"/>
                <a:ea typeface="Roboto" panose="02000000000000000000" pitchFamily="2" charset="0"/>
                <a:cs typeface="Arial" panose="020B0604020202020204" pitchFamily="34" charset="0"/>
              </a:rPr>
              <a:t>cpsprodpb</a:t>
            </a:r>
            <a:r>
              <a:rPr lang="en-GB" sz="1200" dirty="0">
                <a:latin typeface="Arial" panose="020B0604020202020204" pitchFamily="34" charset="0"/>
                <a:ea typeface="Roboto" panose="02000000000000000000" pitchFamily="2" charset="0"/>
                <a:cs typeface="Arial" panose="020B0604020202020204" pitchFamily="34" charset="0"/>
              </a:rPr>
              <a:t>/49F7/production/_102753981_hm_soex0372.jpg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0122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provides a second question of the quiz. This is based on electronic waste, which is also a very common waste in our daily lives.</a:t>
            </a:r>
          </a:p>
          <a:p>
            <a:r>
              <a:rPr lang="en-GB" sz="1000" dirty="0">
                <a:latin typeface="Arial" panose="020B0604020202020204" pitchFamily="34" charset="0"/>
                <a:ea typeface="Roboto" panose="02000000000000000000" pitchFamily="2" charset="0"/>
                <a:cs typeface="Arial" panose="020B0604020202020204" pitchFamily="34" charset="0"/>
              </a:rPr>
              <a:t>This quiz is based on the information from the report called “</a:t>
            </a:r>
            <a:r>
              <a:rPr lang="en-SG" sz="1000" kern="1200" dirty="0">
                <a:solidFill>
                  <a:schemeClr val="tx1"/>
                </a:solidFill>
                <a:effectLst/>
                <a:latin typeface="Arial" panose="020B0604020202020204" pitchFamily="34" charset="0"/>
                <a:ea typeface="+mn-ea"/>
                <a:cs typeface="Arial" panose="020B0604020202020204" pitchFamily="34" charset="0"/>
              </a:rPr>
              <a:t>A New Circular Vision for Electronics: Time for a Global Reboot” by World Economic Forum.</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Report could be found in http://www3.weforum.org/docs/</a:t>
            </a:r>
            <a:r>
              <a:rPr lang="en-SG" sz="1000" kern="1200" dirty="0" err="1">
                <a:solidFill>
                  <a:schemeClr val="tx1"/>
                </a:solidFill>
                <a:effectLst/>
                <a:latin typeface="Arial" panose="020B0604020202020204" pitchFamily="34" charset="0"/>
                <a:ea typeface="+mn-ea"/>
                <a:cs typeface="Arial" panose="020B0604020202020204" pitchFamily="34" charset="0"/>
              </a:rPr>
              <a:t>WEF_A_New_Circular_Vision_for_Electronics.pdf</a:t>
            </a:r>
            <a:endParaRPr lang="en-SG" sz="1000" kern="1200" dirty="0">
              <a:solidFill>
                <a:schemeClr val="tx1"/>
              </a:solidFill>
              <a:effectLst/>
              <a:latin typeface="Arial" panose="020B0604020202020204" pitchFamily="34" charset="0"/>
              <a:ea typeface="+mn-ea"/>
              <a:cs typeface="Arial" panose="020B0604020202020204" pitchFamily="34" charset="0"/>
            </a:endParaRP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The answer is b – 44.7 million tonnes (4,500 Eiffel towers equivalent in weight)</a:t>
            </a:r>
            <a:endParaRPr lang="en-SG"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a:t>
            </a:r>
            <a:r>
              <a:rPr lang="en-GB" sz="1000" dirty="0" err="1">
                <a:latin typeface="Arial" panose="020B0604020202020204" pitchFamily="34" charset="0"/>
                <a:ea typeface="Roboto" panose="02000000000000000000" pitchFamily="2" charset="0"/>
                <a:cs typeface="Arial" panose="020B0604020202020204" pitchFamily="34" charset="0"/>
              </a:rPr>
              <a:t>upload.wikimedia.org</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wikipedia</a:t>
            </a:r>
            <a:r>
              <a:rPr lang="en-GB" sz="1000" dirty="0">
                <a:latin typeface="Arial" panose="020B0604020202020204" pitchFamily="34" charset="0"/>
                <a:ea typeface="Roboto" panose="02000000000000000000" pitchFamily="2" charset="0"/>
                <a:cs typeface="Arial" panose="020B0604020202020204" pitchFamily="34" charset="0"/>
              </a:rPr>
              <a:t>/commons/thumb/2/2f/</a:t>
            </a:r>
            <a:r>
              <a:rPr lang="en-GB" sz="1000" dirty="0" err="1">
                <a:latin typeface="Arial" panose="020B0604020202020204" pitchFamily="34" charset="0"/>
                <a:ea typeface="Roboto" panose="02000000000000000000" pitchFamily="2" charset="0"/>
                <a:cs typeface="Arial" panose="020B0604020202020204" pitchFamily="34" charset="0"/>
              </a:rPr>
              <a:t>Skyscrapercompare</a:t>
            </a:r>
            <a:r>
              <a:rPr lang="en-GB" sz="1000" dirty="0">
                <a:latin typeface="Arial" panose="020B0604020202020204" pitchFamily="34" charset="0"/>
                <a:ea typeface="Roboto" panose="02000000000000000000" pitchFamily="2" charset="0"/>
                <a:cs typeface="Arial" panose="020B0604020202020204" pitchFamily="34" charset="0"/>
              </a:rPr>
              <a:t>-with-</a:t>
            </a:r>
            <a:r>
              <a:rPr lang="en-GB" sz="1000" dirty="0" err="1">
                <a:latin typeface="Arial" panose="020B0604020202020204" pitchFamily="34" charset="0"/>
                <a:ea typeface="Roboto" panose="02000000000000000000" pitchFamily="2" charset="0"/>
                <a:cs typeface="Arial" panose="020B0604020202020204" pitchFamily="34" charset="0"/>
              </a:rPr>
              <a:t>eiffel.svg</a:t>
            </a:r>
            <a:r>
              <a:rPr lang="en-GB" sz="1000" dirty="0">
                <a:latin typeface="Arial" panose="020B0604020202020204" pitchFamily="34" charset="0"/>
                <a:ea typeface="Roboto" panose="02000000000000000000" pitchFamily="2" charset="0"/>
                <a:cs typeface="Arial" panose="020B0604020202020204" pitchFamily="34" charset="0"/>
              </a:rPr>
              <a:t>/1200px-Skyscrapercompare-with-eiffel.svg.png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content.internetretailing.net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AcuCustom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Sitename</a:t>
            </a:r>
            <a:r>
              <a:rPr lang="en-GB" sz="1000" dirty="0">
                <a:latin typeface="Arial" panose="020B0604020202020204" pitchFamily="34" charset="0"/>
                <a:ea typeface="Roboto" panose="02000000000000000000" pitchFamily="2" charset="0"/>
                <a:cs typeface="Arial" panose="020B0604020202020204" pitchFamily="34" charset="0"/>
              </a:rPr>
              <a:t>/DAM/043/White_goods_scrap_AdobeStock_257612304.jpeg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820205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provides a second question of the quiz. This is based on electronic waste, which is also a very common waste in our daily lives.</a:t>
            </a:r>
          </a:p>
          <a:p>
            <a:r>
              <a:rPr lang="en-GB" sz="1000" dirty="0">
                <a:latin typeface="Arial" panose="020B0604020202020204" pitchFamily="34" charset="0"/>
                <a:ea typeface="Roboto" panose="02000000000000000000" pitchFamily="2" charset="0"/>
                <a:cs typeface="Arial" panose="020B0604020202020204" pitchFamily="34" charset="0"/>
              </a:rPr>
              <a:t>This quiz is based on the information from the report called “</a:t>
            </a:r>
            <a:r>
              <a:rPr lang="en-SG" sz="1000" kern="1200" dirty="0">
                <a:solidFill>
                  <a:schemeClr val="tx1"/>
                </a:solidFill>
                <a:effectLst/>
                <a:latin typeface="Arial" panose="020B0604020202020204" pitchFamily="34" charset="0"/>
                <a:ea typeface="+mn-ea"/>
                <a:cs typeface="Arial" panose="020B0604020202020204" pitchFamily="34" charset="0"/>
              </a:rPr>
              <a:t>A New Circular Vision for Electronics: Time for a Global Reboot” by World Economic Forum.</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Report could be found in http://www3.weforum.org/docs/</a:t>
            </a:r>
            <a:r>
              <a:rPr lang="en-SG" sz="1000" kern="1200" dirty="0" err="1">
                <a:solidFill>
                  <a:schemeClr val="tx1"/>
                </a:solidFill>
                <a:effectLst/>
                <a:latin typeface="Arial" panose="020B0604020202020204" pitchFamily="34" charset="0"/>
                <a:ea typeface="+mn-ea"/>
                <a:cs typeface="Arial" panose="020B0604020202020204" pitchFamily="34" charset="0"/>
              </a:rPr>
              <a:t>WEF_A_New_Circular_Vision_for_Electronics.pdf</a:t>
            </a:r>
            <a:endParaRPr lang="en-SG" sz="1000" kern="1200" dirty="0">
              <a:solidFill>
                <a:schemeClr val="tx1"/>
              </a:solidFill>
              <a:effectLst/>
              <a:latin typeface="Arial" panose="020B0604020202020204" pitchFamily="34" charset="0"/>
              <a:ea typeface="+mn-ea"/>
              <a:cs typeface="Arial" panose="020B0604020202020204" pitchFamily="34" charset="0"/>
            </a:endParaRP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The answer is b – 44.7 million tonnes (4,500 Eiffel towers equivalent in weight)</a:t>
            </a:r>
            <a:endParaRPr lang="en-SG"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a:t>
            </a:r>
            <a:r>
              <a:rPr lang="en-GB" sz="1000" dirty="0" err="1">
                <a:latin typeface="Arial" panose="020B0604020202020204" pitchFamily="34" charset="0"/>
                <a:ea typeface="Roboto" panose="02000000000000000000" pitchFamily="2" charset="0"/>
                <a:cs typeface="Arial" panose="020B0604020202020204" pitchFamily="34" charset="0"/>
              </a:rPr>
              <a:t>upload.wikimedia.org</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wikipedia</a:t>
            </a:r>
            <a:r>
              <a:rPr lang="en-GB" sz="1000" dirty="0">
                <a:latin typeface="Arial" panose="020B0604020202020204" pitchFamily="34" charset="0"/>
                <a:ea typeface="Roboto" panose="02000000000000000000" pitchFamily="2" charset="0"/>
                <a:cs typeface="Arial" panose="020B0604020202020204" pitchFamily="34" charset="0"/>
              </a:rPr>
              <a:t>/commons/thumb/2/2f/</a:t>
            </a:r>
            <a:r>
              <a:rPr lang="en-GB" sz="1000" dirty="0" err="1">
                <a:latin typeface="Arial" panose="020B0604020202020204" pitchFamily="34" charset="0"/>
                <a:ea typeface="Roboto" panose="02000000000000000000" pitchFamily="2" charset="0"/>
                <a:cs typeface="Arial" panose="020B0604020202020204" pitchFamily="34" charset="0"/>
              </a:rPr>
              <a:t>Skyscrapercompare</a:t>
            </a:r>
            <a:r>
              <a:rPr lang="en-GB" sz="1000" dirty="0">
                <a:latin typeface="Arial" panose="020B0604020202020204" pitchFamily="34" charset="0"/>
                <a:ea typeface="Roboto" panose="02000000000000000000" pitchFamily="2" charset="0"/>
                <a:cs typeface="Arial" panose="020B0604020202020204" pitchFamily="34" charset="0"/>
              </a:rPr>
              <a:t>-with-</a:t>
            </a:r>
            <a:r>
              <a:rPr lang="en-GB" sz="1000" dirty="0" err="1">
                <a:latin typeface="Arial" panose="020B0604020202020204" pitchFamily="34" charset="0"/>
                <a:ea typeface="Roboto" panose="02000000000000000000" pitchFamily="2" charset="0"/>
                <a:cs typeface="Arial" panose="020B0604020202020204" pitchFamily="34" charset="0"/>
              </a:rPr>
              <a:t>eiffel.svg</a:t>
            </a:r>
            <a:r>
              <a:rPr lang="en-GB" sz="1000" dirty="0">
                <a:latin typeface="Arial" panose="020B0604020202020204" pitchFamily="34" charset="0"/>
                <a:ea typeface="Roboto" panose="02000000000000000000" pitchFamily="2" charset="0"/>
                <a:cs typeface="Arial" panose="020B0604020202020204" pitchFamily="34" charset="0"/>
              </a:rPr>
              <a:t>/1200px-Skyscrapercompare-with-eiffel.svg.png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content.internetretailing.net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AcuCustom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Sitename</a:t>
            </a:r>
            <a:r>
              <a:rPr lang="en-GB" sz="1000" dirty="0">
                <a:latin typeface="Arial" panose="020B0604020202020204" pitchFamily="34" charset="0"/>
                <a:ea typeface="Roboto" panose="02000000000000000000" pitchFamily="2" charset="0"/>
                <a:cs typeface="Arial" panose="020B0604020202020204" pitchFamily="34" charset="0"/>
              </a:rPr>
              <a:t>/DAM/043/White_goods_scrap_AdobeStock_257612304.jpeg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309004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GB" sz="1000" dirty="0">
              <a:latin typeface="Arial" panose="020B0604020202020204" pitchFamily="34" charset="0"/>
              <a:ea typeface="Roboto" panose="02000000000000000000" pitchFamily="2" charset="0"/>
              <a:cs typeface="Arial" panose="020B0604020202020204" pitchFamily="34" charset="0"/>
            </a:endParaRPr>
          </a:p>
          <a:p>
            <a:r>
              <a:rPr lang="en-GB" sz="1000" dirty="0">
                <a:latin typeface="Arial" panose="020B0604020202020204" pitchFamily="34" charset="0"/>
                <a:ea typeface="Roboto" panose="02000000000000000000" pitchFamily="2" charset="0"/>
                <a:cs typeface="Arial" panose="020B0604020202020204" pitchFamily="34" charset="0"/>
              </a:rPr>
              <a:t>This quiz is based on the information from the report called “</a:t>
            </a:r>
            <a:r>
              <a:rPr lang="en-SG" sz="1000" kern="1200" dirty="0">
                <a:solidFill>
                  <a:schemeClr val="tx1"/>
                </a:solidFill>
                <a:effectLst/>
                <a:latin typeface="Arial" panose="020B0604020202020204" pitchFamily="34" charset="0"/>
                <a:ea typeface="+mn-ea"/>
                <a:cs typeface="Arial" panose="020B0604020202020204" pitchFamily="34" charset="0"/>
              </a:rPr>
              <a:t>Global Food Loss and Food Waste” by Food and Agriculture Organisations of the United Nations.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a:solidFill>
                  <a:schemeClr val="tx1"/>
                </a:solidFill>
                <a:effectLst/>
                <a:latin typeface="Arial" panose="020B0604020202020204" pitchFamily="34" charset="0"/>
                <a:ea typeface="+mn-ea"/>
                <a:cs typeface="Arial" panose="020B0604020202020204" pitchFamily="34" charset="0"/>
              </a:rPr>
              <a:t>The answer is a – 1.3 billion tonnes (one-third of the food produced)</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Report could be found in http://</a:t>
            </a:r>
            <a:r>
              <a:rPr lang="en-SG" sz="1000" kern="1200" dirty="0" err="1">
                <a:solidFill>
                  <a:schemeClr val="tx1"/>
                </a:solidFill>
                <a:effectLst/>
                <a:latin typeface="Arial" panose="020B0604020202020204" pitchFamily="34" charset="0"/>
                <a:ea typeface="+mn-ea"/>
                <a:cs typeface="Arial" panose="020B0604020202020204" pitchFamily="34" charset="0"/>
              </a:rPr>
              <a:t>www.fao.org</a:t>
            </a:r>
            <a:r>
              <a:rPr lang="en-SG" sz="1000" kern="1200" dirty="0">
                <a:solidFill>
                  <a:schemeClr val="tx1"/>
                </a:solidFill>
                <a:effectLst/>
                <a:latin typeface="Arial" panose="020B0604020202020204" pitchFamily="34" charset="0"/>
                <a:ea typeface="+mn-ea"/>
                <a:cs typeface="Arial" panose="020B0604020202020204" pitchFamily="34" charset="0"/>
              </a:rPr>
              <a:t>/3/a-i2697e.pdf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https://greenblueorg.s3.amazonaws.com/</a:t>
            </a:r>
            <a:r>
              <a:rPr lang="en-GB" sz="1000" dirty="0" err="1">
                <a:latin typeface="Arial" panose="020B0604020202020204" pitchFamily="34" charset="0"/>
                <a:ea typeface="Roboto" panose="02000000000000000000" pitchFamily="2" charset="0"/>
                <a:cs typeface="Arial" panose="020B0604020202020204" pitchFamily="34" charset="0"/>
              </a:rPr>
              <a:t>smm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wp</a:t>
            </a:r>
            <a:r>
              <a:rPr lang="en-GB" sz="1000" dirty="0">
                <a:latin typeface="Arial" panose="020B0604020202020204" pitchFamily="34" charset="0"/>
                <a:ea typeface="Roboto" panose="02000000000000000000" pitchFamily="2" charset="0"/>
                <a:cs typeface="Arial" panose="020B0604020202020204" pitchFamily="34" charset="0"/>
              </a:rPr>
              <a:t>-content/uploads/2017/05/Food-Scraps-1024x792.png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www.adamsmith.org</a:t>
            </a:r>
            <a:r>
              <a:rPr lang="en-GB" sz="1000" dirty="0">
                <a:latin typeface="Arial" panose="020B0604020202020204" pitchFamily="34" charset="0"/>
                <a:ea typeface="Roboto" panose="02000000000000000000" pitchFamily="2" charset="0"/>
                <a:cs typeface="Arial" panose="020B0604020202020204" pitchFamily="34" charset="0"/>
              </a:rPr>
              <a:t>/blog/proof-perfect-that-supermarket-food-waste-is-not-a-problem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69425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endParaRPr lang="en-GB" sz="1000" dirty="0">
              <a:latin typeface="Arial" panose="020B0604020202020204" pitchFamily="34" charset="0"/>
              <a:ea typeface="Roboto" panose="02000000000000000000" pitchFamily="2" charset="0"/>
              <a:cs typeface="Arial" panose="020B0604020202020204" pitchFamily="34" charset="0"/>
            </a:endParaRPr>
          </a:p>
          <a:p>
            <a:r>
              <a:rPr lang="en-GB" sz="1000" dirty="0">
                <a:latin typeface="Arial" panose="020B0604020202020204" pitchFamily="34" charset="0"/>
                <a:ea typeface="Roboto" panose="02000000000000000000" pitchFamily="2" charset="0"/>
                <a:cs typeface="Arial" panose="020B0604020202020204" pitchFamily="34" charset="0"/>
              </a:rPr>
              <a:t>This quiz is based on the information from the report called “</a:t>
            </a:r>
            <a:r>
              <a:rPr lang="en-SG" sz="1000" kern="1200" dirty="0">
                <a:solidFill>
                  <a:schemeClr val="tx1"/>
                </a:solidFill>
                <a:effectLst/>
                <a:latin typeface="Arial" panose="020B0604020202020204" pitchFamily="34" charset="0"/>
                <a:ea typeface="+mn-ea"/>
                <a:cs typeface="Arial" panose="020B0604020202020204" pitchFamily="34" charset="0"/>
              </a:rPr>
              <a:t>Global Food Loss and Food Waste” by Food and Agriculture Organisations of the United Nations.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a:solidFill>
                  <a:schemeClr val="tx1"/>
                </a:solidFill>
                <a:effectLst/>
                <a:latin typeface="Arial" panose="020B0604020202020204" pitchFamily="34" charset="0"/>
                <a:ea typeface="+mn-ea"/>
                <a:cs typeface="Arial" panose="020B0604020202020204" pitchFamily="34" charset="0"/>
              </a:rPr>
              <a:t>The answer is a – 1.3 billion tonnes (one-third of the food produced)</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en-SG" sz="1000" kern="1200" dirty="0">
                <a:solidFill>
                  <a:schemeClr val="tx1"/>
                </a:solidFill>
                <a:effectLst/>
                <a:latin typeface="Arial" panose="020B0604020202020204" pitchFamily="34" charset="0"/>
                <a:ea typeface="+mn-ea"/>
                <a:cs typeface="Arial" panose="020B0604020202020204" pitchFamily="34" charset="0"/>
              </a:rPr>
              <a:t>Report could be found in http://</a:t>
            </a:r>
            <a:r>
              <a:rPr lang="en-SG" sz="1000" kern="1200" dirty="0" err="1">
                <a:solidFill>
                  <a:schemeClr val="tx1"/>
                </a:solidFill>
                <a:effectLst/>
                <a:latin typeface="Arial" panose="020B0604020202020204" pitchFamily="34" charset="0"/>
                <a:ea typeface="+mn-ea"/>
                <a:cs typeface="Arial" panose="020B0604020202020204" pitchFamily="34" charset="0"/>
              </a:rPr>
              <a:t>www.fao.org</a:t>
            </a:r>
            <a:r>
              <a:rPr lang="en-SG" sz="1000" kern="1200" dirty="0">
                <a:solidFill>
                  <a:schemeClr val="tx1"/>
                </a:solidFill>
                <a:effectLst/>
                <a:latin typeface="Arial" panose="020B0604020202020204" pitchFamily="34" charset="0"/>
                <a:ea typeface="+mn-ea"/>
                <a:cs typeface="Arial" panose="020B0604020202020204" pitchFamily="34" charset="0"/>
              </a:rPr>
              <a:t>/3/a-i2697e.pdf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https://greenblueorg.s3.amazonaws.com/</a:t>
            </a:r>
            <a:r>
              <a:rPr lang="en-GB" sz="1000" dirty="0" err="1">
                <a:latin typeface="Arial" panose="020B0604020202020204" pitchFamily="34" charset="0"/>
                <a:ea typeface="Roboto" panose="02000000000000000000" pitchFamily="2" charset="0"/>
                <a:cs typeface="Arial" panose="020B0604020202020204" pitchFamily="34" charset="0"/>
              </a:rPr>
              <a:t>smm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wp</a:t>
            </a:r>
            <a:r>
              <a:rPr lang="en-GB" sz="1000" dirty="0">
                <a:latin typeface="Arial" panose="020B0604020202020204" pitchFamily="34" charset="0"/>
                <a:ea typeface="Roboto" panose="02000000000000000000" pitchFamily="2" charset="0"/>
                <a:cs typeface="Arial" panose="020B0604020202020204" pitchFamily="34" charset="0"/>
              </a:rPr>
              <a:t>-content/uploads/2017/05/Food-Scraps-1024x792.png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www.adamsmith.org</a:t>
            </a:r>
            <a:r>
              <a:rPr lang="en-GB" sz="1000" dirty="0">
                <a:latin typeface="Arial" panose="020B0604020202020204" pitchFamily="34" charset="0"/>
                <a:ea typeface="Roboto" panose="02000000000000000000" pitchFamily="2" charset="0"/>
                <a:cs typeface="Arial" panose="020B0604020202020204" pitchFamily="34" charset="0"/>
              </a:rPr>
              <a:t>/blog/proof-perfect-that-supermarket-food-waste-is-not-a-problem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631446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dirty="0">
                <a:solidFill>
                  <a:schemeClr val="tx1"/>
                </a:solidFill>
                <a:effectLst/>
                <a:latin typeface="Arial" panose="020B0604020202020204" pitchFamily="34" charset="0"/>
                <a:ea typeface="+mn-ea"/>
                <a:cs typeface="Arial" panose="020B0604020202020204" pitchFamily="34" charset="0"/>
              </a:rPr>
              <a:t>Notes to teacher on how to present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This slide is the final question of the quiz, based on plastic waste statistic. </a:t>
            </a:r>
            <a:r>
              <a:rPr lang="en-GB" sz="1000" dirty="0">
                <a:latin typeface="Arial" panose="020B0604020202020204" pitchFamily="34" charset="0"/>
                <a:ea typeface="Roboto" panose="02000000000000000000" pitchFamily="2" charset="0"/>
                <a:cs typeface="Arial" panose="020B0604020202020204" pitchFamily="34" charset="0"/>
              </a:rPr>
              <a:t>The answer is b. 300 million tonnes of plastic waste.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These are four very common wastes in our daily lives – food waste, clothing and textile wastes, plastic wastes and electronic wastes. You can try to link it to the next slide on linear economy. Linear economy (the unsustainable production and consumption) is the cause of these wastes of precious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rial" panose="020B0604020202020204" pitchFamily="34" charset="0"/>
                <a:ea typeface="+mn-ea"/>
                <a:cs typeface="Arial" panose="020B0604020202020204" pitchFamily="34" charset="0"/>
              </a:rPr>
              <a:t>Key links for further information </a:t>
            </a:r>
            <a:r>
              <a:rPr lang="en-SG" sz="1000" dirty="0">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Statistics was obtained from this interactive infographic on plastic waste statistics from UN Environment - https://</a:t>
            </a:r>
            <a:r>
              <a:rPr lang="en-GB" sz="1000" dirty="0" err="1">
                <a:latin typeface="Arial" panose="020B0604020202020204" pitchFamily="34" charset="0"/>
                <a:ea typeface="Roboto" panose="02000000000000000000" pitchFamily="2" charset="0"/>
                <a:cs typeface="Arial" panose="020B0604020202020204" pitchFamily="34" charset="0"/>
              </a:rPr>
              <a:t>www.unenvironment.org</a:t>
            </a:r>
            <a:r>
              <a:rPr lang="en-GB" sz="1000" dirty="0">
                <a:latin typeface="Arial" panose="020B0604020202020204" pitchFamily="34" charset="0"/>
                <a:ea typeface="Roboto" panose="02000000000000000000" pitchFamily="2" charset="0"/>
                <a:cs typeface="Arial" panose="020B0604020202020204" pitchFamily="34" charset="0"/>
              </a:rPr>
              <a:t>/interactive/beat-plastic-pollution/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Image link: https://</a:t>
            </a:r>
            <a:r>
              <a:rPr lang="en-GB" sz="1000" dirty="0" err="1">
                <a:latin typeface="Arial" panose="020B0604020202020204" pitchFamily="34" charset="0"/>
                <a:ea typeface="Roboto" panose="02000000000000000000" pitchFamily="2" charset="0"/>
                <a:cs typeface="Arial" panose="020B0604020202020204" pitchFamily="34" charset="0"/>
              </a:rPr>
              <a:t>www.packaging-gateway.com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wp</a:t>
            </a:r>
            <a:r>
              <a:rPr lang="en-GB" sz="1000" dirty="0">
                <a:latin typeface="Arial" panose="020B0604020202020204" pitchFamily="34" charset="0"/>
                <a:ea typeface="Roboto" panose="02000000000000000000" pitchFamily="2" charset="0"/>
                <a:cs typeface="Arial" panose="020B0604020202020204" pitchFamily="34" charset="0"/>
              </a:rPr>
              <a:t>-content/uploads/sites/2/2019/05/Plastic-waste-</a:t>
            </a:r>
            <a:r>
              <a:rPr lang="en-GB" sz="1000" dirty="0" err="1">
                <a:latin typeface="Arial" panose="020B0604020202020204" pitchFamily="34" charset="0"/>
                <a:ea typeface="Roboto" panose="02000000000000000000" pitchFamily="2" charset="0"/>
                <a:cs typeface="Arial" panose="020B0604020202020204" pitchFamily="34" charset="0"/>
              </a:rPr>
              <a:t>mountain.jpg</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Floating plastic bag - https://static1.squarespace.com/static/5a3798f32aeba55a92e8d1ee/5b6069a48a922d3f43c62e2c/5b714b0521c67c133d171761/1548083313212/_98802366_bigblue.00_44_51_12.still008.jpg?format=1500w</a:t>
            </a:r>
          </a:p>
        </p:txBody>
      </p:sp>
    </p:spTree>
    <p:extLst>
      <p:ext uri="{BB962C8B-B14F-4D97-AF65-F5344CB8AC3E}">
        <p14:creationId xmlns:p14="http://schemas.microsoft.com/office/powerpoint/2010/main" val="3889253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C36E893-7358-6D4B-8BA9-8B82073AF4C7}" type="datetime1">
              <a:rPr lang="en-SG" smtClean="0"/>
              <a:t>13/11/20</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C04E7E2-AD49-904D-8C61-DED95148E1A9}" type="datetime1">
              <a:rPr lang="en-SG" smtClean="0"/>
              <a:t>13/11/20</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99F02A3-F10A-5E47-AC09-72E6FBB3F3FB}" type="datetime1">
              <a:rPr lang="en-SG" smtClean="0"/>
              <a:t>13/11/20</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D29474CE-B59F-EB4E-8FC3-605F46592681}" type="datetime1">
              <a:rPr lang="en-SG" smtClean="0"/>
              <a:t>13/11/20</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023B1EB-8384-D74B-B2BE-BDE5DCA72279}" type="datetime1">
              <a:rPr lang="en-SG" smtClean="0"/>
              <a:t>13/11/20</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EA26BDF-97E7-0843-9236-25D82E433368}" type="datetime1">
              <a:rPr lang="en-SG" smtClean="0"/>
              <a:t>13/11/20</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02D4C3C-DDFB-944C-BDF1-A840D4B3B173}" type="datetime1">
              <a:rPr lang="en-SG" smtClean="0"/>
              <a:t>13/11/20</a:t>
            </a:fld>
            <a:endParaRPr lang="de-DE"/>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D0AF6E62-3F3B-E949-B5C7-67F381DE239C}" type="datetime1">
              <a:rPr lang="en-SG" smtClean="0"/>
              <a:t>13/11/20</a:t>
            </a:fld>
            <a:endParaRPr lang="de-DE"/>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572CEC-F609-DF4A-8120-12CB1561F311}" type="datetime1">
              <a:rPr lang="en-SG" smtClean="0"/>
              <a:t>13/11/20</a:t>
            </a:fld>
            <a:endParaRPr lang="de-DE"/>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80CD3-AE1B-F646-9F26-BFF79B10F20B}" type="datetime1">
              <a:rPr lang="en-SG" smtClean="0"/>
              <a:t>13/11/20</a:t>
            </a:fld>
            <a:endParaRPr lang="de-DE"/>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681F39FD-FE53-4D4A-BECA-7F0325B732E6}" type="datetime1">
              <a:rPr lang="en-SG" smtClean="0"/>
              <a:t>13/11/20</a:t>
            </a:fld>
            <a:endParaRPr lang="de-DE"/>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D54A75FE-9897-5742-9798-AF7B14AB0D3E}" type="datetime1">
              <a:rPr lang="en-SG" smtClean="0"/>
              <a:t>13/11/20</a:t>
            </a:fld>
            <a:endParaRPr lang="de-DE"/>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73B72-1BBA-794B-8121-43E0795550B6}" type="datetime1">
              <a:rPr lang="en-SG" smtClean="0"/>
              <a:t>13/11/20</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dirty="0"/>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eg"/><Relationship Id="rId11" Type="http://schemas.openxmlformats.org/officeDocument/2006/relationships/image" Target="../media/image20.jpeg"/><Relationship Id="rId5" Type="http://schemas.openxmlformats.org/officeDocument/2006/relationships/image" Target="../media/image15.tiff"/><Relationship Id="rId10" Type="http://schemas.openxmlformats.org/officeDocument/2006/relationships/image" Target="../media/image19.jpeg"/><Relationship Id="rId4" Type="http://schemas.openxmlformats.org/officeDocument/2006/relationships/image" Target="../media/image14.pn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youtube.com/watch?v=zCRKvDyyHm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file:////var/folders/xk/3xppz26n4h72_xp20dnfknm40000gn/T/com.microsoft.Word/WebArchiveCopyPasteTempFiles/Toast-Ale-Banner.jpg"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file:////var/folders/xk/3xppz26n4h72_xp20dnfknm40000gn/T/com.microsoft.Word/WebArchiveCopyPasteTempFiles/aklnwpua.jpeg%3fquality=85"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hyperlink" Target="https://be-rural.eu/innovation-regions/" TargetMode="Externa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file:////var/folders/xk/3xppz26n4h72_xp20dnfknm40000gn/T/com.microsoft.Word/WebArchiveCopyPasteTempFiles/foodwaste.jpg%3fformat=1500w"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file:////var/folders/xk/3xppz26n4h72_xp20dnfknm40000gn/T/com.microsoft.Word/WebArchiveCopyPasteTempFiles/foodwaste.jpg%3fformat=1500w"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14068"/>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4089399" y="1557338"/>
            <a:ext cx="7542619" cy="1138773"/>
          </a:xfrm>
          <a:prstGeom prst="rect">
            <a:avLst/>
          </a:prstGeom>
          <a:noFill/>
        </p:spPr>
        <p:txBody>
          <a:bodyPr wrap="square" rtlCol="0" anchor="t">
            <a:spAutoFit/>
          </a:bodyPr>
          <a:lstStyle/>
          <a:p>
            <a:r>
              <a:rPr lang="en-GB" sz="3400" b="1" dirty="0">
                <a:solidFill>
                  <a:srgbClr val="FFED00"/>
                </a:solidFill>
                <a:latin typeface="Roboto Medium" panose="02000000000000000000" pitchFamily="2" charset="0"/>
                <a:ea typeface="Roboto Medium" panose="02000000000000000000" pitchFamily="2" charset="0"/>
                <a:cs typeface="Arial" panose="020B0604020202020204" pitchFamily="34" charset="0"/>
              </a:rPr>
              <a:t>Key Principles of the Circular Economy and links to </a:t>
            </a:r>
            <a:r>
              <a:rPr lang="en-GB" sz="3400" b="1">
                <a:solidFill>
                  <a:srgbClr val="FFED00"/>
                </a:solidFill>
                <a:latin typeface="Roboto Medium" panose="02000000000000000000" pitchFamily="2" charset="0"/>
                <a:ea typeface="Roboto Medium" panose="02000000000000000000" pitchFamily="2" charset="0"/>
                <a:cs typeface="Arial" panose="020B0604020202020204" pitchFamily="34" charset="0"/>
              </a:rPr>
              <a:t>the Bioeconomy</a:t>
            </a:r>
            <a:endParaRPr lang="en-GB" sz="1600" dirty="0">
              <a:solidFill>
                <a:srgbClr val="FFED00"/>
              </a:solidFill>
              <a:latin typeface="Roboto" panose="02000000000000000000" pitchFamily="2" charset="0"/>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11" name="Textfeld 2">
            <a:extLst>
              <a:ext uri="{FF2B5EF4-FFF2-40B4-BE49-F238E27FC236}">
                <a16:creationId xmlns:a16="http://schemas.microsoft.com/office/drawing/2014/main" id="{6C3DD885-330E-6B46-BABD-B7F8FC9924B9}"/>
              </a:ext>
            </a:extLst>
          </p:cNvPr>
          <p:cNvSpPr txBox="1"/>
          <p:nvPr/>
        </p:nvSpPr>
        <p:spPr>
          <a:xfrm>
            <a:off x="3659697" y="6332475"/>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 </a:t>
            </a:r>
          </a:p>
        </p:txBody>
      </p:sp>
    </p:spTree>
    <p:extLst>
      <p:ext uri="{BB962C8B-B14F-4D97-AF65-F5344CB8AC3E}">
        <p14:creationId xmlns:p14="http://schemas.microsoft.com/office/powerpoint/2010/main" val="301993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29B04B-59CC-B84A-965D-8E13A78930F4}"/>
              </a:ext>
            </a:extLst>
          </p:cNvPr>
          <p:cNvPicPr>
            <a:picLocks noChangeAspect="1"/>
          </p:cNvPicPr>
          <p:nvPr/>
        </p:nvPicPr>
        <p:blipFill>
          <a:blip r:embed="rId3">
            <a:alphaModFix amt="49000"/>
          </a:blip>
          <a:stretch>
            <a:fillRect/>
          </a:stretch>
        </p:blipFill>
        <p:spPr>
          <a:xfrm>
            <a:off x="-15497" y="863924"/>
            <a:ext cx="12191997" cy="6018826"/>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1200329"/>
          </a:xfrm>
          <a:prstGeom prst="rect">
            <a:avLst/>
          </a:prstGeom>
        </p:spPr>
        <p:txBody>
          <a:bodyPr wrap="square">
            <a:spAutoFit/>
          </a:bodyPr>
          <a:lstStyle/>
          <a:p>
            <a:pPr>
              <a:lnSpc>
                <a:spcPct val="150000"/>
              </a:lnSpc>
            </a:pPr>
            <a:r>
              <a:rPr lang="en-GB" b="1" dirty="0">
                <a:latin typeface="Roboto" panose="02000000000000000000" pitchFamily="2" charset="0"/>
                <a:ea typeface="Roboto" panose="02000000000000000000" pitchFamily="2" charset="0"/>
                <a:cs typeface="Arial" panose="020B0604020202020204" pitchFamily="34" charset="0"/>
              </a:rPr>
              <a:t>4. How much plastic waste is produced globally every year? </a:t>
            </a:r>
            <a:r>
              <a:rPr lang="en-GB" dirty="0">
                <a:latin typeface="Roboto" panose="02000000000000000000" pitchFamily="2" charset="0"/>
                <a:ea typeface="Roboto" panose="02000000000000000000" pitchFamily="2" charset="0"/>
                <a:cs typeface="Arial" panose="020B0604020202020204" pitchFamily="34" charset="0"/>
              </a:rPr>
              <a:t>Hint – It is </a:t>
            </a:r>
            <a:r>
              <a:rPr lang="en-GB" dirty="0">
                <a:latin typeface="Roboto" panose="02000000000000000000" pitchFamily="2" charset="0"/>
                <a:cs typeface="Arial" panose="020B0604020202020204" pitchFamily="34" charset="0"/>
              </a:rPr>
              <a:t>close to the weight of entire human population.</a:t>
            </a:r>
            <a:r>
              <a:rPr lang="en-GB" dirty="0">
                <a:latin typeface="Roboto" panose="02000000000000000000" pitchFamily="2" charset="0"/>
                <a:ea typeface="Roboto" panose="02000000000000000000" pitchFamily="2" charset="0"/>
                <a:cs typeface="Arial" panose="020B0604020202020204" pitchFamily="34" charset="0"/>
              </a:rPr>
              <a:t> (UN Environment, 2015)</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359535"/>
            <a:ext cx="2544286" cy="1477328"/>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cs typeface="Arial" panose="020B0604020202020204" pitchFamily="34" charset="0"/>
              </a:rPr>
              <a:t>200 million tonnes </a:t>
            </a:r>
          </a:p>
          <a:p>
            <a:pPr marL="342900" indent="-342900">
              <a:buFont typeface="+mj-lt"/>
              <a:buAutoNum type="alphaLcPeriod"/>
            </a:pPr>
            <a:endParaRPr lang="en-GB" dirty="0">
              <a:latin typeface="Roboto" panose="02000000000000000000" pitchFamily="2" charset="0"/>
              <a:cs typeface="Arial" panose="020B0604020202020204" pitchFamily="34" charset="0"/>
            </a:endParaRPr>
          </a:p>
          <a:p>
            <a:pPr marL="342900" indent="-342900">
              <a:buFont typeface="+mj-lt"/>
              <a:buAutoNum type="alphaLcPeriod"/>
            </a:pPr>
            <a:r>
              <a:rPr lang="en-GB" b="1" dirty="0">
                <a:solidFill>
                  <a:srgbClr val="AE0917"/>
                </a:solidFill>
                <a:latin typeface="Roboto" panose="02000000000000000000" pitchFamily="2" charset="0"/>
                <a:cs typeface="Arial" panose="020B0604020202020204" pitchFamily="34" charset="0"/>
              </a:rPr>
              <a:t>300 million tonnes</a:t>
            </a:r>
          </a:p>
          <a:p>
            <a:pPr marL="342900" indent="-342900">
              <a:buFont typeface="+mj-lt"/>
              <a:buAutoNum type="alphaLcPeriod"/>
            </a:pPr>
            <a:endParaRPr lang="en-GB" dirty="0">
              <a:latin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500 million tonnes</a:t>
            </a:r>
            <a:endParaRPr lang="en-GB" dirty="0"/>
          </a:p>
        </p:txBody>
      </p:sp>
      <p:pic>
        <p:nvPicPr>
          <p:cNvPr id="3" name="Picture 2">
            <a:extLst>
              <a:ext uri="{FF2B5EF4-FFF2-40B4-BE49-F238E27FC236}">
                <a16:creationId xmlns:a16="http://schemas.microsoft.com/office/drawing/2014/main" id="{3D6CF52A-7FEB-2B4F-AD12-4116D21A3A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0415" y="3887368"/>
            <a:ext cx="4411113" cy="2933390"/>
          </a:xfrm>
          <a:prstGeom prst="rect">
            <a:avLst/>
          </a:prstGeom>
        </p:spPr>
      </p:pic>
      <p:sp>
        <p:nvSpPr>
          <p:cNvPr id="11" name="Rectangle 10">
            <a:extLst>
              <a:ext uri="{FF2B5EF4-FFF2-40B4-BE49-F238E27FC236}">
                <a16:creationId xmlns:a16="http://schemas.microsoft.com/office/drawing/2014/main" id="{C33872D3-7DE4-C54B-AA0D-73C8F3DE1C54}"/>
              </a:ext>
            </a:extLst>
          </p:cNvPr>
          <p:cNvSpPr/>
          <p:nvPr/>
        </p:nvSpPr>
        <p:spPr>
          <a:xfrm>
            <a:off x="9799724" y="3456017"/>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6" name="Slide Number Placeholder 5">
            <a:extLst>
              <a:ext uri="{FF2B5EF4-FFF2-40B4-BE49-F238E27FC236}">
                <a16:creationId xmlns:a16="http://schemas.microsoft.com/office/drawing/2014/main" id="{A3ED37CE-16B3-3544-A883-E60D241DFA89}"/>
              </a:ext>
            </a:extLst>
          </p:cNvPr>
          <p:cNvSpPr>
            <a:spLocks noGrp="1"/>
          </p:cNvSpPr>
          <p:nvPr>
            <p:ph type="sldNum" sz="quarter" idx="12"/>
          </p:nvPr>
        </p:nvSpPr>
        <p:spPr/>
        <p:txBody>
          <a:bodyPr/>
          <a:lstStyle/>
          <a:p>
            <a:fld id="{EC26C995-391B-2840-AEE5-46B20E750235}" type="slidenum">
              <a:rPr lang="de-DE" smtClean="0"/>
              <a:t>10</a:t>
            </a:fld>
            <a:endParaRPr lang="de-DE"/>
          </a:p>
        </p:txBody>
      </p:sp>
    </p:spTree>
    <p:extLst>
      <p:ext uri="{BB962C8B-B14F-4D97-AF65-F5344CB8AC3E}">
        <p14:creationId xmlns:p14="http://schemas.microsoft.com/office/powerpoint/2010/main" val="307194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2" name="Textfeld 9">
            <a:extLst>
              <a:ext uri="{FF2B5EF4-FFF2-40B4-BE49-F238E27FC236}">
                <a16:creationId xmlns:a16="http://schemas.microsoft.com/office/drawing/2014/main" id="{CBA3863E-DEEE-CC4C-BF74-B4F9E8504D2E}"/>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Linear Economy</a:t>
            </a:r>
          </a:p>
        </p:txBody>
      </p:sp>
      <p:sp>
        <p:nvSpPr>
          <p:cNvPr id="14" name="Textfeld 12">
            <a:extLst>
              <a:ext uri="{FF2B5EF4-FFF2-40B4-BE49-F238E27FC236}">
                <a16:creationId xmlns:a16="http://schemas.microsoft.com/office/drawing/2014/main" id="{BF019546-8942-7A44-BCFF-9A8136E4A98E}"/>
              </a:ext>
            </a:extLst>
          </p:cNvPr>
          <p:cNvSpPr txBox="1"/>
          <p:nvPr/>
        </p:nvSpPr>
        <p:spPr>
          <a:xfrm>
            <a:off x="487945" y="2228816"/>
            <a:ext cx="3696326" cy="4031873"/>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Take – Make – Waste</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In 2015, about 93 billion tons of virgin raw materials extracted annually (91% of resources used)</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Almost 70% resource use are from finite resources </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Only 9.3 billion tonnes (9%) are in the loop</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About 68% of input raw materials becomes unrecoverable waste and either landfilled or incinerated </a:t>
            </a:r>
          </a:p>
        </p:txBody>
      </p:sp>
      <p:sp>
        <p:nvSpPr>
          <p:cNvPr id="6" name="Down Arrow 5">
            <a:extLst>
              <a:ext uri="{FF2B5EF4-FFF2-40B4-BE49-F238E27FC236}">
                <a16:creationId xmlns:a16="http://schemas.microsoft.com/office/drawing/2014/main" id="{D668CA12-8E2D-2347-AFDC-3C09043D0F5A}"/>
              </a:ext>
            </a:extLst>
          </p:cNvPr>
          <p:cNvSpPr/>
          <p:nvPr/>
        </p:nvSpPr>
        <p:spPr>
          <a:xfrm>
            <a:off x="4199456" y="1375369"/>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Take</a:t>
            </a:r>
          </a:p>
        </p:txBody>
      </p:sp>
      <p:sp>
        <p:nvSpPr>
          <p:cNvPr id="17" name="Down Arrow 16">
            <a:extLst>
              <a:ext uri="{FF2B5EF4-FFF2-40B4-BE49-F238E27FC236}">
                <a16:creationId xmlns:a16="http://schemas.microsoft.com/office/drawing/2014/main" id="{E00FFF44-6022-4047-AC1D-538068D1A254}"/>
              </a:ext>
            </a:extLst>
          </p:cNvPr>
          <p:cNvSpPr/>
          <p:nvPr/>
        </p:nvSpPr>
        <p:spPr>
          <a:xfrm>
            <a:off x="4199456" y="2875125"/>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Make</a:t>
            </a:r>
          </a:p>
        </p:txBody>
      </p:sp>
      <p:sp>
        <p:nvSpPr>
          <p:cNvPr id="18" name="Down Arrow 17">
            <a:extLst>
              <a:ext uri="{FF2B5EF4-FFF2-40B4-BE49-F238E27FC236}">
                <a16:creationId xmlns:a16="http://schemas.microsoft.com/office/drawing/2014/main" id="{0F341592-485E-7447-B885-97A7A0881A15}"/>
              </a:ext>
            </a:extLst>
          </p:cNvPr>
          <p:cNvSpPr/>
          <p:nvPr/>
        </p:nvSpPr>
        <p:spPr>
          <a:xfrm>
            <a:off x="4199456" y="4407423"/>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Waste</a:t>
            </a:r>
          </a:p>
        </p:txBody>
      </p:sp>
      <p:sp>
        <p:nvSpPr>
          <p:cNvPr id="19" name="Textfeld 12">
            <a:extLst>
              <a:ext uri="{FF2B5EF4-FFF2-40B4-BE49-F238E27FC236}">
                <a16:creationId xmlns:a16="http://schemas.microsoft.com/office/drawing/2014/main" id="{2359EAD4-78C1-C648-963B-5D7D9A887004}"/>
              </a:ext>
            </a:extLst>
          </p:cNvPr>
          <p:cNvSpPr txBox="1"/>
          <p:nvPr/>
        </p:nvSpPr>
        <p:spPr>
          <a:xfrm>
            <a:off x="21017" y="6554787"/>
            <a:ext cx="4693487"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(Circle Economy, cited in National Geographic, 2020)</a:t>
            </a:r>
          </a:p>
        </p:txBody>
      </p:sp>
      <p:pic>
        <p:nvPicPr>
          <p:cNvPr id="7" name="Picture 6">
            <a:extLst>
              <a:ext uri="{FF2B5EF4-FFF2-40B4-BE49-F238E27FC236}">
                <a16:creationId xmlns:a16="http://schemas.microsoft.com/office/drawing/2014/main" id="{DBB3B755-E02A-E043-9BEB-A65A1EE28DFB}"/>
              </a:ext>
            </a:extLst>
          </p:cNvPr>
          <p:cNvPicPr>
            <a:picLocks noChangeAspect="1"/>
          </p:cNvPicPr>
          <p:nvPr/>
        </p:nvPicPr>
        <p:blipFill>
          <a:blip r:embed="rId4"/>
          <a:stretch>
            <a:fillRect/>
          </a:stretch>
        </p:blipFill>
        <p:spPr>
          <a:xfrm>
            <a:off x="4955329" y="-162011"/>
            <a:ext cx="7454180" cy="7026255"/>
          </a:xfrm>
          <a:prstGeom prst="rect">
            <a:avLst/>
          </a:prstGeom>
        </p:spPr>
      </p:pic>
    </p:spTree>
    <p:extLst>
      <p:ext uri="{BB962C8B-B14F-4D97-AF65-F5344CB8AC3E}">
        <p14:creationId xmlns:p14="http://schemas.microsoft.com/office/powerpoint/2010/main" val="45985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EB70CE0-C8DE-6640-95A5-9AC28A1A20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4208" y="2646047"/>
            <a:ext cx="3067983" cy="1875395"/>
          </a:xfrm>
          <a:prstGeom prst="rect">
            <a:avLst/>
          </a:prstGeom>
        </p:spPr>
      </p:pic>
      <p:pic>
        <p:nvPicPr>
          <p:cNvPr id="8" name="Picture 7">
            <a:extLst>
              <a:ext uri="{FF2B5EF4-FFF2-40B4-BE49-F238E27FC236}">
                <a16:creationId xmlns:a16="http://schemas.microsoft.com/office/drawing/2014/main" id="{2AC2F521-7134-A74C-B0CF-E64D26B82B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4363" y="4513021"/>
            <a:ext cx="2446597" cy="1944247"/>
          </a:xfrm>
          <a:prstGeom prst="rect">
            <a:avLst/>
          </a:prstGeom>
        </p:spPr>
      </p:pic>
      <p:pic>
        <p:nvPicPr>
          <p:cNvPr id="7" name="Picture 6">
            <a:extLst>
              <a:ext uri="{FF2B5EF4-FFF2-40B4-BE49-F238E27FC236}">
                <a16:creationId xmlns:a16="http://schemas.microsoft.com/office/drawing/2014/main" id="{4091FA93-6593-1247-B314-EDB0DE2332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6043" y="925453"/>
            <a:ext cx="3067983" cy="1723648"/>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151966" y="1386595"/>
            <a:ext cx="4793909" cy="461665"/>
          </a:xfrm>
          <a:prstGeom prst="rect">
            <a:avLst/>
          </a:prstGeom>
          <a:noFill/>
        </p:spPr>
        <p:txBody>
          <a:bodyPr wrap="square" rtlCol="0" anchor="t">
            <a:spAutoFit/>
          </a:bodyPr>
          <a:lstStyle/>
          <a:p>
            <a:pPr>
              <a:spcAft>
                <a:spcPts val="2400"/>
              </a:spcAft>
            </a:pPr>
            <a:r>
              <a:rPr lang="en-GB" sz="2400" b="1" dirty="0">
                <a:solidFill>
                  <a:srgbClr val="AE0917"/>
                </a:solidFill>
                <a:latin typeface="Roboto" panose="02000000000000000000" pitchFamily="2" charset="0"/>
                <a:ea typeface="Roboto" panose="02000000000000000000" pitchFamily="2" charset="0"/>
                <a:cs typeface="Arial" panose="020B0604020202020204" pitchFamily="34" charset="0"/>
              </a:rPr>
              <a:t>Problems of Linear Economy</a:t>
            </a:r>
          </a:p>
        </p:txBody>
      </p:sp>
      <p:sp>
        <p:nvSpPr>
          <p:cNvPr id="2" name="Textfeld 1">
            <a:extLst>
              <a:ext uri="{FF2B5EF4-FFF2-40B4-BE49-F238E27FC236}">
                <a16:creationId xmlns:a16="http://schemas.microsoft.com/office/drawing/2014/main" id="{916C075C-E486-8B40-A758-F39602688645}"/>
              </a:ext>
            </a:extLst>
          </p:cNvPr>
          <p:cNvSpPr txBox="1"/>
          <p:nvPr/>
        </p:nvSpPr>
        <p:spPr>
          <a:xfrm>
            <a:off x="6880399" y="159293"/>
            <a:ext cx="5208775"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Linear Economy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3" name="Picture 2">
            <a:extLst>
              <a:ext uri="{FF2B5EF4-FFF2-40B4-BE49-F238E27FC236}">
                <a16:creationId xmlns:a16="http://schemas.microsoft.com/office/drawing/2014/main" id="{B3EFE162-5207-1F42-A079-42FB84BC80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63865" y="4513021"/>
            <a:ext cx="2929723" cy="1944247"/>
          </a:xfrm>
          <a:prstGeom prst="rect">
            <a:avLst/>
          </a:prstGeom>
        </p:spPr>
      </p:pic>
      <p:sp>
        <p:nvSpPr>
          <p:cNvPr id="14" name="Textfeld 12">
            <a:extLst>
              <a:ext uri="{FF2B5EF4-FFF2-40B4-BE49-F238E27FC236}">
                <a16:creationId xmlns:a16="http://schemas.microsoft.com/office/drawing/2014/main" id="{0B4DA8D6-902C-AA4C-8DB3-FAF492DEA1D8}"/>
              </a:ext>
            </a:extLst>
          </p:cNvPr>
          <p:cNvSpPr txBox="1"/>
          <p:nvPr/>
        </p:nvSpPr>
        <p:spPr>
          <a:xfrm>
            <a:off x="563043" y="2469951"/>
            <a:ext cx="5330300" cy="2000548"/>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Depletion of natural resources</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Environmental pollutions &amp; climate change</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Damages caused to ecosystem &amp; biodiversity</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Economic disadvantages</a:t>
            </a:r>
          </a:p>
        </p:txBody>
      </p:sp>
      <p:pic>
        <p:nvPicPr>
          <p:cNvPr id="5" name="Picture 4">
            <a:extLst>
              <a:ext uri="{FF2B5EF4-FFF2-40B4-BE49-F238E27FC236}">
                <a16:creationId xmlns:a16="http://schemas.microsoft.com/office/drawing/2014/main" id="{80E69C12-5FAD-5647-A147-2332AB677C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44208" y="4535511"/>
            <a:ext cx="2886121" cy="1921758"/>
          </a:xfrm>
          <a:prstGeom prst="rect">
            <a:avLst/>
          </a:prstGeom>
        </p:spPr>
      </p:pic>
      <p:pic>
        <p:nvPicPr>
          <p:cNvPr id="20" name="Picture 19">
            <a:extLst>
              <a:ext uri="{FF2B5EF4-FFF2-40B4-BE49-F238E27FC236}">
                <a16:creationId xmlns:a16="http://schemas.microsoft.com/office/drawing/2014/main" id="{117C8F1F-3748-6742-94EB-9BB8833675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2816" y="928927"/>
            <a:ext cx="2414886" cy="1720174"/>
          </a:xfrm>
          <a:prstGeom prst="rect">
            <a:avLst/>
          </a:prstGeom>
        </p:spPr>
      </p:pic>
      <p:pic>
        <p:nvPicPr>
          <p:cNvPr id="6" name="Picture 5">
            <a:extLst>
              <a:ext uri="{FF2B5EF4-FFF2-40B4-BE49-F238E27FC236}">
                <a16:creationId xmlns:a16="http://schemas.microsoft.com/office/drawing/2014/main" id="{04639CEC-E347-784A-917E-1E6E1A1CB86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31457" y="927151"/>
            <a:ext cx="2621316" cy="1724807"/>
          </a:xfrm>
          <a:prstGeom prst="rect">
            <a:avLst/>
          </a:prstGeom>
        </p:spPr>
      </p:pic>
      <p:pic>
        <p:nvPicPr>
          <p:cNvPr id="9" name="Picture 8">
            <a:extLst>
              <a:ext uri="{FF2B5EF4-FFF2-40B4-BE49-F238E27FC236}">
                <a16:creationId xmlns:a16="http://schemas.microsoft.com/office/drawing/2014/main" id="{F1821C8E-1DF4-FE41-B287-B359BC1D9AE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31458" y="4513022"/>
            <a:ext cx="2621315" cy="1944246"/>
          </a:xfrm>
          <a:prstGeom prst="rect">
            <a:avLst/>
          </a:prstGeom>
        </p:spPr>
      </p:pic>
      <p:pic>
        <p:nvPicPr>
          <p:cNvPr id="18" name="Picture 17">
            <a:extLst>
              <a:ext uri="{FF2B5EF4-FFF2-40B4-BE49-F238E27FC236}">
                <a16:creationId xmlns:a16="http://schemas.microsoft.com/office/drawing/2014/main" id="{376A16CB-D072-254C-A9D7-587CA8E882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31457" y="2660115"/>
            <a:ext cx="2622443" cy="1875394"/>
          </a:xfrm>
          <a:prstGeom prst="rect">
            <a:avLst/>
          </a:prstGeom>
        </p:spPr>
      </p:pic>
    </p:spTree>
    <p:extLst>
      <p:ext uri="{BB962C8B-B14F-4D97-AF65-F5344CB8AC3E}">
        <p14:creationId xmlns:p14="http://schemas.microsoft.com/office/powerpoint/2010/main" val="152266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D35CDE-0962-0B4B-9088-DFA31261CA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912" y="3348577"/>
            <a:ext cx="4327166" cy="3245957"/>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B0F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Finite Resources</a:t>
            </a:r>
          </a:p>
        </p:txBody>
      </p:sp>
      <p:sp>
        <p:nvSpPr>
          <p:cNvPr id="2" name="Textfeld 1">
            <a:extLst>
              <a:ext uri="{FF2B5EF4-FFF2-40B4-BE49-F238E27FC236}">
                <a16:creationId xmlns:a16="http://schemas.microsoft.com/office/drawing/2014/main" id="{916C075C-E486-8B40-A758-F39602688645}"/>
              </a:ext>
            </a:extLst>
          </p:cNvPr>
          <p:cNvSpPr txBox="1"/>
          <p:nvPr/>
        </p:nvSpPr>
        <p:spPr>
          <a:xfrm>
            <a:off x="6676374" y="111291"/>
            <a:ext cx="492621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Finite Resources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2">
            <a:extLst>
              <a:ext uri="{FF2B5EF4-FFF2-40B4-BE49-F238E27FC236}">
                <a16:creationId xmlns:a16="http://schemas.microsoft.com/office/drawing/2014/main" id="{A9DF555D-E9F0-F847-9AE7-2D97574E535F}"/>
              </a:ext>
            </a:extLst>
          </p:cNvPr>
          <p:cNvSpPr txBox="1"/>
          <p:nvPr/>
        </p:nvSpPr>
        <p:spPr>
          <a:xfrm>
            <a:off x="551698" y="1989071"/>
            <a:ext cx="5330300" cy="1446550"/>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Metals and minerals</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Fossil fuels</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Ecosystems</a:t>
            </a:r>
          </a:p>
        </p:txBody>
      </p:sp>
      <p:pic>
        <p:nvPicPr>
          <p:cNvPr id="3" name="Picture 2">
            <a:extLst>
              <a:ext uri="{FF2B5EF4-FFF2-40B4-BE49-F238E27FC236}">
                <a16:creationId xmlns:a16="http://schemas.microsoft.com/office/drawing/2014/main" id="{B1A268CB-DF6A-3447-88F5-DA0A39A221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73890" y="985099"/>
            <a:ext cx="4724049" cy="5916218"/>
          </a:xfrm>
          <a:prstGeom prst="rect">
            <a:avLst/>
          </a:prstGeom>
        </p:spPr>
      </p:pic>
      <p:sp>
        <p:nvSpPr>
          <p:cNvPr id="13" name="Rectangle 12">
            <a:extLst>
              <a:ext uri="{FF2B5EF4-FFF2-40B4-BE49-F238E27FC236}">
                <a16:creationId xmlns:a16="http://schemas.microsoft.com/office/drawing/2014/main" id="{46DDECE3-CEE9-274F-9505-99E61DBD0711}"/>
              </a:ext>
            </a:extLst>
          </p:cNvPr>
          <p:cNvSpPr/>
          <p:nvPr/>
        </p:nvSpPr>
        <p:spPr>
          <a:xfrm>
            <a:off x="9907752" y="3435621"/>
            <a:ext cx="2284248" cy="2867452"/>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17" name="Textfeld 12">
            <a:extLst>
              <a:ext uri="{FF2B5EF4-FFF2-40B4-BE49-F238E27FC236}">
                <a16:creationId xmlns:a16="http://schemas.microsoft.com/office/drawing/2014/main" id="{D58C4E81-8B79-3E4F-AE80-21BBBCAB5F15}"/>
              </a:ext>
            </a:extLst>
          </p:cNvPr>
          <p:cNvSpPr txBox="1"/>
          <p:nvPr/>
        </p:nvSpPr>
        <p:spPr>
          <a:xfrm>
            <a:off x="21017" y="6554787"/>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UN (2019), BBC (2012)</a:t>
            </a:r>
          </a:p>
        </p:txBody>
      </p:sp>
    </p:spTree>
    <p:extLst>
      <p:ext uri="{BB962C8B-B14F-4D97-AF65-F5344CB8AC3E}">
        <p14:creationId xmlns:p14="http://schemas.microsoft.com/office/powerpoint/2010/main" val="460778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0" name="Textfeld 9">
            <a:extLst>
              <a:ext uri="{FF2B5EF4-FFF2-40B4-BE49-F238E27FC236}">
                <a16:creationId xmlns:a16="http://schemas.microsoft.com/office/drawing/2014/main" id="{8DA0CED4-49C8-2449-95D6-706ECBA6F632}"/>
              </a:ext>
            </a:extLst>
          </p:cNvPr>
          <p:cNvSpPr txBox="1"/>
          <p:nvPr/>
        </p:nvSpPr>
        <p:spPr>
          <a:xfrm>
            <a:off x="394910" y="1362648"/>
            <a:ext cx="5317066"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Circular Economy</a:t>
            </a:r>
          </a:p>
        </p:txBody>
      </p:sp>
      <p:sp>
        <p:nvSpPr>
          <p:cNvPr id="2" name="Textfeld 1">
            <a:extLst>
              <a:ext uri="{FF2B5EF4-FFF2-40B4-BE49-F238E27FC236}">
                <a16:creationId xmlns:a16="http://schemas.microsoft.com/office/drawing/2014/main" id="{916C075C-E486-8B40-A758-F39602688645}"/>
              </a:ext>
            </a:extLst>
          </p:cNvPr>
          <p:cNvSpPr txBox="1"/>
          <p:nvPr/>
        </p:nvSpPr>
        <p:spPr>
          <a:xfrm>
            <a:off x="7141322" y="174791"/>
            <a:ext cx="492621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Economy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236058" y="2158875"/>
            <a:ext cx="4080761" cy="2123658"/>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“An economy that </a:t>
            </a:r>
            <a:r>
              <a:rPr lang="mr-IN" sz="1600" dirty="0">
                <a:latin typeface="Roboto" panose="02000000000000000000" pitchFamily="2" charset="0"/>
                <a:ea typeface="Roboto" panose="02000000000000000000" pitchFamily="2" charset="0"/>
                <a:cs typeface="Arial" panose="020B0604020202020204" pitchFamily="34" charset="0"/>
              </a:rPr>
              <a:t>…</a:t>
            </a:r>
            <a:r>
              <a:rPr lang="en-US" sz="1600" dirty="0">
                <a:latin typeface="Roboto" panose="02000000000000000000" pitchFamily="2" charset="0"/>
                <a:ea typeface="Roboto" panose="02000000000000000000" pitchFamily="2" charset="0"/>
                <a:cs typeface="Arial" panose="020B0604020202020204" pitchFamily="34" charset="0"/>
              </a:rPr>
              <a:t> </a:t>
            </a:r>
            <a:r>
              <a:rPr lang="en-GB" sz="1600" dirty="0">
                <a:latin typeface="Roboto" panose="02000000000000000000" pitchFamily="2" charset="0"/>
                <a:ea typeface="Roboto" panose="02000000000000000000" pitchFamily="2" charset="0"/>
                <a:cs typeface="Arial" panose="020B0604020202020204" pitchFamily="34" charset="0"/>
              </a:rPr>
              <a:t>aims to keep products, components, and materials at their </a:t>
            </a:r>
            <a:r>
              <a:rPr lang="en-GB" sz="1600" b="1" dirty="0">
                <a:latin typeface="Roboto" panose="02000000000000000000" pitchFamily="2" charset="0"/>
                <a:ea typeface="Roboto" panose="02000000000000000000" pitchFamily="2" charset="0"/>
                <a:cs typeface="Arial" panose="020B0604020202020204" pitchFamily="34" charset="0"/>
              </a:rPr>
              <a:t>highest utility and value at all times</a:t>
            </a:r>
            <a:r>
              <a:rPr lang="en-GB" sz="1600" dirty="0">
                <a:latin typeface="Roboto" panose="02000000000000000000" pitchFamily="2" charset="0"/>
                <a:ea typeface="Roboto" panose="02000000000000000000" pitchFamily="2" charset="0"/>
                <a:cs typeface="Arial" panose="020B0604020202020204" pitchFamily="34" charset="0"/>
              </a:rPr>
              <a:t>” </a:t>
            </a:r>
            <a:r>
              <a:rPr lang="en-GB" sz="1200" dirty="0">
                <a:latin typeface="Roboto" panose="02000000000000000000" pitchFamily="2" charset="0"/>
                <a:ea typeface="Roboto" panose="02000000000000000000" pitchFamily="2" charset="0"/>
                <a:cs typeface="Arial" panose="020B0604020202020204" pitchFamily="34" charset="0"/>
              </a:rPr>
              <a:t>by Ellen MacArthur Foundation </a:t>
            </a:r>
          </a:p>
          <a:p>
            <a:pPr marL="285750" indent="-285750">
              <a:spcAft>
                <a:spcPts val="2400"/>
              </a:spcAft>
              <a:buFont typeface="Wingdings" pitchFamily="2" charset="2"/>
              <a:buChar char="v"/>
            </a:pPr>
            <a:endParaRPr lang="en-GB" sz="1200" dirty="0">
              <a:latin typeface="Roboto" panose="02000000000000000000" pitchFamily="2" charset="0"/>
              <a:ea typeface="Roboto" panose="02000000000000000000" pitchFamily="2" charset="0"/>
              <a:cs typeface="Arial" panose="020B0604020202020204" pitchFamily="34" charset="0"/>
            </a:endParaRPr>
          </a:p>
          <a:p>
            <a:pPr marL="230188" indent="-230188">
              <a:spcAft>
                <a:spcPts val="2400"/>
              </a:spcAft>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780195CD-E9C1-C34F-A3D3-7F75DD3FD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6014" y="937195"/>
            <a:ext cx="7368692" cy="5684830"/>
          </a:xfrm>
          <a:prstGeom prst="rect">
            <a:avLst/>
          </a:prstGeom>
        </p:spPr>
      </p:pic>
      <p:sp>
        <p:nvSpPr>
          <p:cNvPr id="14" name="Textfeld 12">
            <a:extLst>
              <a:ext uri="{FF2B5EF4-FFF2-40B4-BE49-F238E27FC236}">
                <a16:creationId xmlns:a16="http://schemas.microsoft.com/office/drawing/2014/main" id="{29E80759-375A-6F43-B447-5163067762DA}"/>
              </a:ext>
            </a:extLst>
          </p:cNvPr>
          <p:cNvSpPr txBox="1"/>
          <p:nvPr/>
        </p:nvSpPr>
        <p:spPr>
          <a:xfrm>
            <a:off x="-9978"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(Ellen MacArthur Foundation, 2013)</a:t>
            </a:r>
          </a:p>
        </p:txBody>
      </p:sp>
      <p:sp>
        <p:nvSpPr>
          <p:cNvPr id="3" name="Rectangle 2"/>
          <p:cNvSpPr/>
          <p:nvPr/>
        </p:nvSpPr>
        <p:spPr>
          <a:xfrm>
            <a:off x="397935" y="3511900"/>
            <a:ext cx="4552813" cy="2585323"/>
          </a:xfrm>
          <a:prstGeom prst="rect">
            <a:avLst/>
          </a:prstGeom>
        </p:spPr>
        <p:txBody>
          <a:bodyPr wrap="square">
            <a:spAutoFit/>
          </a:bodyPr>
          <a:lstStyle/>
          <a:p>
            <a:r>
              <a:rPr lang="en-US" dirty="0">
                <a:latin typeface="Times New Roman" charset="0"/>
                <a:ea typeface="MS Mincho" charset="-128"/>
              </a:rPr>
              <a:t>An economic system that valorizes waste and the continual use of resources. It uses repair, reuse, sharing, refurbishment, remanufacturing and recycling to create a close-loop system, minimizing the use of resource inputs and reducing the creation of waste, pollution and carbon emissions (modified from </a:t>
            </a:r>
            <a:r>
              <a:rPr lang="en-US" dirty="0" err="1">
                <a:latin typeface="Times New Roman" charset="0"/>
                <a:ea typeface="MS Mincho" charset="-128"/>
              </a:rPr>
              <a:t>Geissdoerfer</a:t>
            </a:r>
            <a:r>
              <a:rPr lang="en-US" dirty="0">
                <a:latin typeface="Times New Roman" charset="0"/>
                <a:ea typeface="MS Mincho" charset="-128"/>
              </a:rPr>
              <a:t> et al, 2017).</a:t>
            </a:r>
          </a:p>
          <a:p>
            <a:endParaRPr lang="en-US" dirty="0"/>
          </a:p>
        </p:txBody>
      </p:sp>
    </p:spTree>
    <p:extLst>
      <p:ext uri="{BB962C8B-B14F-4D97-AF65-F5344CB8AC3E}">
        <p14:creationId xmlns:p14="http://schemas.microsoft.com/office/powerpoint/2010/main" val="674728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0241604-8F88-9444-BC9C-221B8110A8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6014" y="937195"/>
            <a:ext cx="7368692" cy="5684830"/>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608166" y="1419822"/>
            <a:ext cx="3846328" cy="954107"/>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Principles of Circular Economy</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609127" y="2498277"/>
            <a:ext cx="3594057" cy="2092881"/>
          </a:xfrm>
          <a:prstGeom prst="rect">
            <a:avLst/>
          </a:prstGeom>
          <a:noFill/>
        </p:spPr>
        <p:txBody>
          <a:bodyPr wrap="square" rtlCol="0">
            <a:spAutoFit/>
          </a:bodyPr>
          <a:lstStyle/>
          <a:p>
            <a:pPr marL="342900" indent="-342900">
              <a:spcAft>
                <a:spcPts val="2400"/>
              </a:spcAft>
              <a:buAutoNum type="arabicPeriod"/>
            </a:pPr>
            <a:r>
              <a:rPr lang="en-GB" dirty="0">
                <a:latin typeface="Roboto" panose="02000000000000000000" pitchFamily="2" charset="0"/>
                <a:ea typeface="Roboto" panose="02000000000000000000" pitchFamily="2" charset="0"/>
                <a:cs typeface="Arial" panose="020B0604020202020204" pitchFamily="34" charset="0"/>
              </a:rPr>
              <a:t>Design out waste and pollution </a:t>
            </a:r>
          </a:p>
          <a:p>
            <a:pPr marL="342900" indent="-342900">
              <a:spcAft>
                <a:spcPts val="2400"/>
              </a:spcAft>
              <a:buAutoNum type="arabicPeriod"/>
            </a:pPr>
            <a:r>
              <a:rPr lang="en-GB" dirty="0">
                <a:latin typeface="Roboto" panose="02000000000000000000" pitchFamily="2" charset="0"/>
                <a:ea typeface="Roboto" panose="02000000000000000000" pitchFamily="2" charset="0"/>
                <a:cs typeface="Arial" panose="020B0604020202020204" pitchFamily="34" charset="0"/>
              </a:rPr>
              <a:t>Keep products and materials in use</a:t>
            </a:r>
          </a:p>
          <a:p>
            <a:pPr marL="342900" indent="-342900">
              <a:spcAft>
                <a:spcPts val="2400"/>
              </a:spcAft>
              <a:buAutoNum type="arabicPeriod"/>
            </a:pPr>
            <a:r>
              <a:rPr lang="en-GB" dirty="0">
                <a:latin typeface="Roboto" panose="02000000000000000000" pitchFamily="2" charset="0"/>
                <a:ea typeface="Roboto" panose="02000000000000000000" pitchFamily="2" charset="0"/>
                <a:cs typeface="Arial" panose="020B0604020202020204" pitchFamily="34" charset="0"/>
              </a:rPr>
              <a:t>Regenerate natural systems</a:t>
            </a: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11" name="Textfeld 1">
            <a:extLst>
              <a:ext uri="{FF2B5EF4-FFF2-40B4-BE49-F238E27FC236}">
                <a16:creationId xmlns:a16="http://schemas.microsoft.com/office/drawing/2014/main" id="{7494902F-9B6A-224B-AB24-92D0B39D2421}"/>
              </a:ext>
            </a:extLst>
          </p:cNvPr>
          <p:cNvSpPr txBox="1"/>
          <p:nvPr/>
        </p:nvSpPr>
        <p:spPr>
          <a:xfrm>
            <a:off x="7141322" y="174791"/>
            <a:ext cx="492621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Economy</a:t>
            </a:r>
          </a:p>
        </p:txBody>
      </p:sp>
      <p:sp>
        <p:nvSpPr>
          <p:cNvPr id="12" name="Textfeld 12">
            <a:extLst>
              <a:ext uri="{FF2B5EF4-FFF2-40B4-BE49-F238E27FC236}">
                <a16:creationId xmlns:a16="http://schemas.microsoft.com/office/drawing/2014/main" id="{B9DD8401-AC4C-9046-B575-6CF0CB0AAC55}"/>
              </a:ext>
            </a:extLst>
          </p:cNvPr>
          <p:cNvSpPr txBox="1"/>
          <p:nvPr/>
        </p:nvSpPr>
        <p:spPr>
          <a:xfrm>
            <a:off x="-9978"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Ellen MacArthur Foundation</a:t>
            </a:r>
          </a:p>
        </p:txBody>
      </p:sp>
      <p:sp>
        <p:nvSpPr>
          <p:cNvPr id="14" name="Down Arrow 13">
            <a:extLst>
              <a:ext uri="{FF2B5EF4-FFF2-40B4-BE49-F238E27FC236}">
                <a16:creationId xmlns:a16="http://schemas.microsoft.com/office/drawing/2014/main" id="{2E9DCF33-243A-7B49-B6B1-4A7D67550119}"/>
              </a:ext>
            </a:extLst>
          </p:cNvPr>
          <p:cNvSpPr/>
          <p:nvPr/>
        </p:nvSpPr>
        <p:spPr>
          <a:xfrm>
            <a:off x="8282456" y="1501908"/>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Take</a:t>
            </a:r>
          </a:p>
        </p:txBody>
      </p:sp>
      <p:sp>
        <p:nvSpPr>
          <p:cNvPr id="17" name="Down Arrow 16">
            <a:extLst>
              <a:ext uri="{FF2B5EF4-FFF2-40B4-BE49-F238E27FC236}">
                <a16:creationId xmlns:a16="http://schemas.microsoft.com/office/drawing/2014/main" id="{B239E68D-37F1-2840-8427-B50A1340660E}"/>
              </a:ext>
            </a:extLst>
          </p:cNvPr>
          <p:cNvSpPr/>
          <p:nvPr/>
        </p:nvSpPr>
        <p:spPr>
          <a:xfrm>
            <a:off x="8282456" y="3001664"/>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Make</a:t>
            </a:r>
          </a:p>
        </p:txBody>
      </p:sp>
      <p:sp>
        <p:nvSpPr>
          <p:cNvPr id="18" name="Down Arrow 17">
            <a:extLst>
              <a:ext uri="{FF2B5EF4-FFF2-40B4-BE49-F238E27FC236}">
                <a16:creationId xmlns:a16="http://schemas.microsoft.com/office/drawing/2014/main" id="{1DFBBA7A-5FA8-2D4F-8E6B-70F7EF4A5AD3}"/>
              </a:ext>
            </a:extLst>
          </p:cNvPr>
          <p:cNvSpPr/>
          <p:nvPr/>
        </p:nvSpPr>
        <p:spPr>
          <a:xfrm>
            <a:off x="8282456" y="4533962"/>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Waste</a:t>
            </a:r>
          </a:p>
        </p:txBody>
      </p:sp>
      <p:cxnSp>
        <p:nvCxnSpPr>
          <p:cNvPr id="3" name="Straight Connector 2">
            <a:extLst>
              <a:ext uri="{FF2B5EF4-FFF2-40B4-BE49-F238E27FC236}">
                <a16:creationId xmlns:a16="http://schemas.microsoft.com/office/drawing/2014/main" id="{A44AA9FB-05B0-6A47-951C-72565BDDF063}"/>
              </a:ext>
            </a:extLst>
          </p:cNvPr>
          <p:cNvCxnSpPr/>
          <p:nvPr/>
        </p:nvCxnSpPr>
        <p:spPr>
          <a:xfrm>
            <a:off x="8086892" y="4888813"/>
            <a:ext cx="1115878" cy="928902"/>
          </a:xfrm>
          <a:prstGeom prst="line">
            <a:avLst/>
          </a:prstGeom>
          <a:ln w="25400">
            <a:solidFill>
              <a:srgbClr val="AE091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A0D397-7474-D247-A909-4E9AE7470D0D}"/>
              </a:ext>
            </a:extLst>
          </p:cNvPr>
          <p:cNvCxnSpPr>
            <a:cxnSpLocks/>
          </p:cNvCxnSpPr>
          <p:nvPr/>
        </p:nvCxnSpPr>
        <p:spPr>
          <a:xfrm flipH="1">
            <a:off x="8040398" y="4869843"/>
            <a:ext cx="1199828" cy="949112"/>
          </a:xfrm>
          <a:prstGeom prst="line">
            <a:avLst/>
          </a:prstGeom>
          <a:ln w="25400">
            <a:solidFill>
              <a:srgbClr val="AE09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017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7" y="1419822"/>
            <a:ext cx="8424723"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Rethinking Progress: The Circular Economy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feld 12">
            <a:extLst>
              <a:ext uri="{FF2B5EF4-FFF2-40B4-BE49-F238E27FC236}">
                <a16:creationId xmlns:a16="http://schemas.microsoft.com/office/drawing/2014/main" id="{785AA928-6AA8-8448-8750-8F12385902A1}"/>
              </a:ext>
            </a:extLst>
          </p:cNvPr>
          <p:cNvSpPr txBox="1"/>
          <p:nvPr/>
        </p:nvSpPr>
        <p:spPr>
          <a:xfrm>
            <a:off x="592667" y="1959527"/>
            <a:ext cx="6660540" cy="338554"/>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Short video (3.48 minutes) by Ellen MacArthur Foundation</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12" name="Textfeld 1">
            <a:extLst>
              <a:ext uri="{FF2B5EF4-FFF2-40B4-BE49-F238E27FC236}">
                <a16:creationId xmlns:a16="http://schemas.microsoft.com/office/drawing/2014/main" id="{F10D0E79-94A8-514D-BEF1-23AEB2ED6E89}"/>
              </a:ext>
            </a:extLst>
          </p:cNvPr>
          <p:cNvSpPr txBox="1"/>
          <p:nvPr/>
        </p:nvSpPr>
        <p:spPr>
          <a:xfrm>
            <a:off x="7141322" y="174791"/>
            <a:ext cx="492621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Economy</a:t>
            </a:r>
          </a:p>
        </p:txBody>
      </p:sp>
      <p:sp>
        <p:nvSpPr>
          <p:cNvPr id="13" name="Rectangle 12">
            <a:extLst>
              <a:ext uri="{FF2B5EF4-FFF2-40B4-BE49-F238E27FC236}">
                <a16:creationId xmlns:a16="http://schemas.microsoft.com/office/drawing/2014/main" id="{378CF1ED-30E5-8E46-A8A4-8A4933D9CD10}"/>
              </a:ext>
            </a:extLst>
          </p:cNvPr>
          <p:cNvSpPr/>
          <p:nvPr/>
        </p:nvSpPr>
        <p:spPr>
          <a:xfrm>
            <a:off x="9783288" y="3401880"/>
            <a:ext cx="2284248" cy="2867452"/>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5" name="Rectangle 4">
            <a:extLst>
              <a:ext uri="{FF2B5EF4-FFF2-40B4-BE49-F238E27FC236}">
                <a16:creationId xmlns:a16="http://schemas.microsoft.com/office/drawing/2014/main" id="{9C4AD7E4-A4A1-8F46-9A40-11856B9D0DEA}"/>
              </a:ext>
            </a:extLst>
          </p:cNvPr>
          <p:cNvSpPr/>
          <p:nvPr/>
        </p:nvSpPr>
        <p:spPr>
          <a:xfrm>
            <a:off x="689192" y="2300147"/>
            <a:ext cx="5116785" cy="307777"/>
          </a:xfrm>
          <a:prstGeom prst="rect">
            <a:avLst/>
          </a:prstGeom>
        </p:spPr>
        <p:txBody>
          <a:bodyPr wrap="none">
            <a:spAutoFit/>
          </a:bodyPr>
          <a:lstStyle/>
          <a:p>
            <a:r>
              <a:rPr lang="en-GB" sz="1400" dirty="0">
                <a:latin typeface="Roboto" panose="02000000000000000000" pitchFamily="2" charset="0"/>
                <a:cs typeface="Arial" panose="020B0604020202020204" pitchFamily="34" charset="0"/>
              </a:rPr>
              <a:t>Video Link: </a:t>
            </a:r>
            <a:r>
              <a:rPr lang="en-GB" sz="1400" dirty="0">
                <a:latin typeface="Roboto" panose="02000000000000000000" pitchFamily="2" charset="0"/>
                <a:cs typeface="Arial" panose="020B0604020202020204" pitchFamily="34" charset="0"/>
                <a:hlinkClick r:id="rId4"/>
              </a:rPr>
              <a:t>https://www.youtube.com/watch?v=zCRKvDyyHmI</a:t>
            </a:r>
            <a:r>
              <a:rPr lang="en-GB" sz="1400" dirty="0">
                <a:latin typeface="Roboto" panose="02000000000000000000" pitchFamily="2" charset="0"/>
                <a:cs typeface="Arial" panose="020B0604020202020204" pitchFamily="34" charset="0"/>
              </a:rPr>
              <a:t> </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217" y="2607924"/>
            <a:ext cx="7496715" cy="3905068"/>
          </a:xfrm>
          <a:prstGeom prst="rect">
            <a:avLst/>
          </a:prstGeom>
        </p:spPr>
      </p:pic>
    </p:spTree>
    <p:extLst>
      <p:ext uri="{BB962C8B-B14F-4D97-AF65-F5344CB8AC3E}">
        <p14:creationId xmlns:p14="http://schemas.microsoft.com/office/powerpoint/2010/main" val="319833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Five Circular Business Models</a:t>
            </a:r>
          </a:p>
        </p:txBody>
      </p:sp>
      <p:sp>
        <p:nvSpPr>
          <p:cNvPr id="2" name="Textfeld 1">
            <a:extLst>
              <a:ext uri="{FF2B5EF4-FFF2-40B4-BE49-F238E27FC236}">
                <a16:creationId xmlns:a16="http://schemas.microsoft.com/office/drawing/2014/main" id="{916C075C-E486-8B40-A758-F39602688645}"/>
              </a:ext>
            </a:extLst>
          </p:cNvPr>
          <p:cNvSpPr txBox="1"/>
          <p:nvPr/>
        </p:nvSpPr>
        <p:spPr>
          <a:xfrm>
            <a:off x="6272288" y="174791"/>
            <a:ext cx="582785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Business Models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592675" y="2288214"/>
            <a:ext cx="4176273" cy="3754874"/>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1. Circular Supplies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Replace conventional virgin raw materials inputs with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bio-based, renewable, recyclable OR biodegradable </a:t>
            </a:r>
            <a:r>
              <a:rPr lang="en-GB" sz="1600" dirty="0">
                <a:latin typeface="Roboto" panose="02000000000000000000" pitchFamily="2" charset="0"/>
                <a:ea typeface="Roboto" panose="02000000000000000000" pitchFamily="2" charset="0"/>
                <a:cs typeface="Arial" panose="020B0604020202020204" pitchFamily="34" charset="0"/>
              </a:rPr>
              <a:t>materials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Reduce pressures on limited virgin raw materials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E.g. </a:t>
            </a:r>
            <a:r>
              <a:rPr lang="en-GB" sz="1600" dirty="0" err="1">
                <a:latin typeface="Roboto" panose="02000000000000000000" pitchFamily="2" charset="0"/>
                <a:ea typeface="Roboto" panose="02000000000000000000" pitchFamily="2" charset="0"/>
                <a:cs typeface="Arial" panose="020B0604020202020204" pitchFamily="34" charset="0"/>
              </a:rPr>
              <a:t>Vollebak</a:t>
            </a:r>
            <a:r>
              <a:rPr lang="en-GB" sz="1600" dirty="0">
                <a:latin typeface="Roboto" panose="02000000000000000000" pitchFamily="2" charset="0"/>
                <a:ea typeface="Roboto" panose="02000000000000000000" pitchFamily="2" charset="0"/>
                <a:cs typeface="Arial" panose="020B0604020202020204" pitchFamily="34" charset="0"/>
              </a:rPr>
              <a:t> produces T-shirt made from pulped eucalyptus, beech and algae which biodegrade in 12 weeks</a:t>
            </a:r>
          </a:p>
        </p:txBody>
      </p:sp>
      <p:pic>
        <p:nvPicPr>
          <p:cNvPr id="9" name="Picture 8">
            <a:extLst>
              <a:ext uri="{FF2B5EF4-FFF2-40B4-BE49-F238E27FC236}">
                <a16:creationId xmlns:a16="http://schemas.microsoft.com/office/drawing/2014/main" id="{193A6408-813F-9C4D-B0A5-30F4B3904038}"/>
              </a:ext>
            </a:extLst>
          </p:cNvPr>
          <p:cNvPicPr/>
          <p:nvPr/>
        </p:nvPicPr>
        <p:blipFill>
          <a:blip r:embed="rId4" cstate="screen">
            <a:extLst>
              <a:ext uri="{28A0092B-C50C-407E-A947-70E740481C1C}">
                <a14:useLocalDpi xmlns:a14="http://schemas.microsoft.com/office/drawing/2010/main"/>
              </a:ext>
            </a:extLst>
          </a:blip>
          <a:stretch>
            <a:fillRect/>
          </a:stretch>
        </p:blipFill>
        <p:spPr>
          <a:xfrm>
            <a:off x="5008098" y="2364911"/>
            <a:ext cx="4341066" cy="3228013"/>
          </a:xfrm>
          <a:prstGeom prst="rect">
            <a:avLst/>
          </a:prstGeom>
        </p:spPr>
      </p:pic>
      <p:sp>
        <p:nvSpPr>
          <p:cNvPr id="12" name="Rectangle 11">
            <a:extLst>
              <a:ext uri="{FF2B5EF4-FFF2-40B4-BE49-F238E27FC236}">
                <a16:creationId xmlns:a16="http://schemas.microsoft.com/office/drawing/2014/main" id="{A6ED0FA2-6B3D-5B49-89AB-5EA0E5A4A9F0}"/>
              </a:ext>
            </a:extLst>
          </p:cNvPr>
          <p:cNvSpPr/>
          <p:nvPr/>
        </p:nvSpPr>
        <p:spPr>
          <a:xfrm>
            <a:off x="9815894" y="3314794"/>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11" name="Textfeld 12">
            <a:extLst>
              <a:ext uri="{FF2B5EF4-FFF2-40B4-BE49-F238E27FC236}">
                <a16:creationId xmlns:a16="http://schemas.microsoft.com/office/drawing/2014/main" id="{16E576C0-B912-AF48-A4EA-A05497C23BC8}"/>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Accenture (2014), OECD (2018)</a:t>
            </a:r>
          </a:p>
        </p:txBody>
      </p:sp>
    </p:spTree>
    <p:extLst>
      <p:ext uri="{BB962C8B-B14F-4D97-AF65-F5344CB8AC3E}">
        <p14:creationId xmlns:p14="http://schemas.microsoft.com/office/powerpoint/2010/main" val="298907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Five Circular Business Models</a:t>
            </a:r>
          </a:p>
        </p:txBody>
      </p:sp>
      <p:sp>
        <p:nvSpPr>
          <p:cNvPr id="2" name="Textfeld 1">
            <a:extLst>
              <a:ext uri="{FF2B5EF4-FFF2-40B4-BE49-F238E27FC236}">
                <a16:creationId xmlns:a16="http://schemas.microsoft.com/office/drawing/2014/main" id="{916C075C-E486-8B40-A758-F39602688645}"/>
              </a:ext>
            </a:extLst>
          </p:cNvPr>
          <p:cNvSpPr txBox="1"/>
          <p:nvPr/>
        </p:nvSpPr>
        <p:spPr>
          <a:xfrm>
            <a:off x="6272288" y="174791"/>
            <a:ext cx="582785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Business Models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592675" y="2260081"/>
            <a:ext cx="4760639" cy="3016210"/>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2. Resource Recovery and Recycling</a:t>
            </a:r>
          </a:p>
          <a:p>
            <a:pPr marL="800100" lvl="1" indent="-34290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Recover and reuse of resources or energy from discarded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wastes or by-products</a:t>
            </a:r>
          </a:p>
          <a:p>
            <a:pPr marL="800100" lvl="1" indent="-342900">
              <a:spcAft>
                <a:spcPts val="2400"/>
              </a:spcAft>
              <a:buFont typeface="Wingdings" pitchFamily="2" charset="2"/>
              <a:buChar char="v"/>
            </a:pP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Valorise</a:t>
            </a:r>
            <a:r>
              <a:rPr lang="en-GB" sz="1600" dirty="0">
                <a:latin typeface="Roboto" panose="02000000000000000000" pitchFamily="2" charset="0"/>
                <a:ea typeface="Roboto" panose="02000000000000000000" pitchFamily="2" charset="0"/>
                <a:cs typeface="Arial" panose="020B0604020202020204" pitchFamily="34" charset="0"/>
              </a:rPr>
              <a:t> wastes and by-products by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giving a second life </a:t>
            </a:r>
            <a:r>
              <a:rPr lang="en-GB" sz="1600" dirty="0">
                <a:latin typeface="Roboto" panose="02000000000000000000" pitchFamily="2" charset="0"/>
                <a:ea typeface="Roboto" panose="02000000000000000000" pitchFamily="2" charset="0"/>
                <a:cs typeface="Arial" panose="020B0604020202020204" pitchFamily="34" charset="0"/>
              </a:rPr>
              <a:t>and by reusing them to make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a new product</a:t>
            </a:r>
          </a:p>
          <a:p>
            <a:pPr marL="800100" lvl="1" indent="-34290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E.g. Toast Ale – Bread waste to Beer</a:t>
            </a:r>
          </a:p>
        </p:txBody>
      </p:sp>
      <p:sp>
        <p:nvSpPr>
          <p:cNvPr id="3" name="Rectangle 2">
            <a:extLst>
              <a:ext uri="{FF2B5EF4-FFF2-40B4-BE49-F238E27FC236}">
                <a16:creationId xmlns:a16="http://schemas.microsoft.com/office/drawing/2014/main" id="{685EE8D5-7416-444A-B85C-37829C6E3549}"/>
              </a:ext>
            </a:extLst>
          </p:cNvPr>
          <p:cNvSpPr>
            <a:spLocks noChangeArrowheads="1"/>
          </p:cNvSpPr>
          <p:nvPr/>
        </p:nvSpPr>
        <p:spPr bwMode="auto">
          <a:xfrm>
            <a:off x="3213873" y="3711778"/>
            <a:ext cx="194508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025" name="Picture 42">
            <a:extLst>
              <a:ext uri="{FF2B5EF4-FFF2-40B4-BE49-F238E27FC236}">
                <a16:creationId xmlns:a16="http://schemas.microsoft.com/office/drawing/2014/main" id="{A65075B0-1CE5-E34E-8944-C23282A76AAA}"/>
              </a:ext>
            </a:extLst>
          </p:cNvPr>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5343727" y="2054999"/>
            <a:ext cx="4295056" cy="32212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121EA2B-5405-6F4F-A058-556E3D2ED9EC}"/>
              </a:ext>
            </a:extLst>
          </p:cNvPr>
          <p:cNvSpPr/>
          <p:nvPr/>
        </p:nvSpPr>
        <p:spPr>
          <a:xfrm>
            <a:off x="9815894" y="3314795"/>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17" name="Textfeld 12">
            <a:extLst>
              <a:ext uri="{FF2B5EF4-FFF2-40B4-BE49-F238E27FC236}">
                <a16:creationId xmlns:a16="http://schemas.microsoft.com/office/drawing/2014/main" id="{53C9A314-FD0D-9745-A11C-0A064723FAC0}"/>
              </a:ext>
            </a:extLst>
          </p:cNvPr>
          <p:cNvSpPr txBox="1"/>
          <p:nvPr/>
        </p:nvSpPr>
        <p:spPr>
          <a:xfrm>
            <a:off x="5343727" y="5326070"/>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Accenture (2014), OECD (2018)</a:t>
            </a:r>
          </a:p>
        </p:txBody>
      </p:sp>
      <p:sp>
        <p:nvSpPr>
          <p:cNvPr id="5" name="TextBox 4"/>
          <p:cNvSpPr txBox="1"/>
          <p:nvPr/>
        </p:nvSpPr>
        <p:spPr>
          <a:xfrm>
            <a:off x="533319" y="5804658"/>
            <a:ext cx="9190717" cy="923330"/>
          </a:xfrm>
          <a:prstGeom prst="rect">
            <a:avLst/>
          </a:prstGeom>
          <a:noFill/>
        </p:spPr>
        <p:txBody>
          <a:bodyPr wrap="square" rtlCol="0">
            <a:spAutoFit/>
          </a:bodyPr>
          <a:lstStyle/>
          <a:p>
            <a:r>
              <a:rPr lang="en-US" dirty="0">
                <a:solidFill>
                  <a:srgbClr val="0070C0"/>
                </a:solidFill>
              </a:rPr>
              <a:t>Interesting, in Latvia (and also Poland) traditionally bread was processed into "kvass" (a drink similar do beer, still quite popular in Latvia, Poland and some other Eastern European countries). Which shows that looking for innovation is often worth returning to tradition.</a:t>
            </a:r>
            <a:endParaRPr lang="en-GB" dirty="0">
              <a:solidFill>
                <a:srgbClr val="0070C0"/>
              </a:solidFill>
            </a:endParaRPr>
          </a:p>
        </p:txBody>
      </p:sp>
    </p:spTree>
    <p:extLst>
      <p:ext uri="{BB962C8B-B14F-4D97-AF65-F5344CB8AC3E}">
        <p14:creationId xmlns:p14="http://schemas.microsoft.com/office/powerpoint/2010/main" val="538066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Five Circular Business Models</a:t>
            </a:r>
          </a:p>
        </p:txBody>
      </p:sp>
      <p:sp>
        <p:nvSpPr>
          <p:cNvPr id="2" name="Textfeld 1">
            <a:extLst>
              <a:ext uri="{FF2B5EF4-FFF2-40B4-BE49-F238E27FC236}">
                <a16:creationId xmlns:a16="http://schemas.microsoft.com/office/drawing/2014/main" id="{916C075C-E486-8B40-A758-F39602688645}"/>
              </a:ext>
            </a:extLst>
          </p:cNvPr>
          <p:cNvSpPr txBox="1"/>
          <p:nvPr/>
        </p:nvSpPr>
        <p:spPr>
          <a:xfrm>
            <a:off x="6272288" y="174791"/>
            <a:ext cx="582785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Business Models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606740" y="2203809"/>
            <a:ext cx="4271057" cy="3754874"/>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3. Product Life Extension</a:t>
            </a:r>
          </a:p>
          <a:p>
            <a:pPr marL="742950" lvl="1" indent="-285750">
              <a:spcAft>
                <a:spcPts val="2400"/>
              </a:spcAft>
              <a:buFont typeface="Wingdings" pitchFamily="2" charset="2"/>
              <a:buChar char="v"/>
            </a:pP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Extend working lifecycle </a:t>
            </a:r>
            <a:r>
              <a:rPr lang="en-GB" sz="1600" dirty="0">
                <a:latin typeface="Roboto" panose="02000000000000000000" pitchFamily="2" charset="0"/>
                <a:ea typeface="Roboto" panose="02000000000000000000" pitchFamily="2" charset="0"/>
                <a:cs typeface="Arial" panose="020B0604020202020204" pitchFamily="34" charset="0"/>
              </a:rPr>
              <a:t>of the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existing products</a:t>
            </a:r>
            <a:r>
              <a:rPr lang="en-GB" sz="1600" dirty="0">
                <a:latin typeface="Roboto" panose="02000000000000000000" pitchFamily="2" charset="0"/>
                <a:ea typeface="Roboto" panose="02000000000000000000" pitchFamily="2" charset="0"/>
                <a:cs typeface="Arial" panose="020B0604020202020204" pitchFamily="34" charset="0"/>
              </a:rPr>
              <a:t> by repairing, upgrading, remanufacturing and reselling </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Slows the resource extraction, flow of materials through economy and waste generation</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For example, </a:t>
            </a:r>
            <a:r>
              <a:rPr lang="en-GB" sz="1600" dirty="0" err="1">
                <a:latin typeface="Roboto" panose="02000000000000000000" pitchFamily="2" charset="0"/>
                <a:ea typeface="Roboto" panose="02000000000000000000" pitchFamily="2" charset="0"/>
                <a:cs typeface="Arial" panose="020B0604020202020204" pitchFamily="34" charset="0"/>
              </a:rPr>
              <a:t>Kaiyo</a:t>
            </a:r>
            <a:r>
              <a:rPr lang="en-GB" sz="1600" dirty="0">
                <a:latin typeface="Roboto" panose="02000000000000000000" pitchFamily="2" charset="0"/>
                <a:ea typeface="Roboto" panose="02000000000000000000" pitchFamily="2" charset="0"/>
                <a:cs typeface="Arial" panose="020B0604020202020204" pitchFamily="34" charset="0"/>
              </a:rPr>
              <a:t> repairs and resell the unwanted furniture to new buyers and share profit with previous owners</a:t>
            </a:r>
          </a:p>
        </p:txBody>
      </p:sp>
      <p:sp>
        <p:nvSpPr>
          <p:cNvPr id="5" name="Rectangle 2">
            <a:extLst>
              <a:ext uri="{FF2B5EF4-FFF2-40B4-BE49-F238E27FC236}">
                <a16:creationId xmlns:a16="http://schemas.microsoft.com/office/drawing/2014/main" id="{761C9674-B9E2-354E-B038-17DE848B4145}"/>
              </a:ext>
            </a:extLst>
          </p:cNvPr>
          <p:cNvSpPr>
            <a:spLocks noChangeArrowheads="1"/>
          </p:cNvSpPr>
          <p:nvPr/>
        </p:nvSpPr>
        <p:spPr bwMode="auto">
          <a:xfrm>
            <a:off x="3301138" y="4114651"/>
            <a:ext cx="231010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2049" name="Picture 15">
            <a:extLst>
              <a:ext uri="{FF2B5EF4-FFF2-40B4-BE49-F238E27FC236}">
                <a16:creationId xmlns:a16="http://schemas.microsoft.com/office/drawing/2014/main" id="{772E6F1B-CE35-314D-A72B-155E13EB455F}"/>
              </a:ext>
            </a:extLst>
          </p:cNvPr>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4931221" y="2527268"/>
            <a:ext cx="4815699" cy="29238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5773611-9529-984D-8F9D-90FAC20FB6E7}"/>
              </a:ext>
            </a:extLst>
          </p:cNvPr>
          <p:cNvSpPr/>
          <p:nvPr/>
        </p:nvSpPr>
        <p:spPr>
          <a:xfrm>
            <a:off x="9827336" y="3293023"/>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12" name="Textfeld 12">
            <a:extLst>
              <a:ext uri="{FF2B5EF4-FFF2-40B4-BE49-F238E27FC236}">
                <a16:creationId xmlns:a16="http://schemas.microsoft.com/office/drawing/2014/main" id="{CBC6F99E-ADEC-E34A-B083-8A0E015FB1B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Accenture (2014), OECD (2018)</a:t>
            </a:r>
          </a:p>
        </p:txBody>
      </p:sp>
    </p:spTree>
    <p:extLst>
      <p:ext uri="{BB962C8B-B14F-4D97-AF65-F5344CB8AC3E}">
        <p14:creationId xmlns:p14="http://schemas.microsoft.com/office/powerpoint/2010/main" val="2211863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Outline</a:t>
            </a:r>
          </a:p>
        </p:txBody>
      </p:sp>
      <p:sp>
        <p:nvSpPr>
          <p:cNvPr id="2" name="Textfeld 1">
            <a:extLst>
              <a:ext uri="{FF2B5EF4-FFF2-40B4-BE49-F238E27FC236}">
                <a16:creationId xmlns:a16="http://schemas.microsoft.com/office/drawing/2014/main" id="{916C075C-E486-8B40-A758-F39602688645}"/>
              </a:ext>
            </a:extLst>
          </p:cNvPr>
          <p:cNvSpPr txBox="1"/>
          <p:nvPr/>
        </p:nvSpPr>
        <p:spPr>
          <a:xfrm>
            <a:off x="8004254" y="174791"/>
            <a:ext cx="3598333"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Outline</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2">
            <a:extLst>
              <a:ext uri="{FF2B5EF4-FFF2-40B4-BE49-F238E27FC236}">
                <a16:creationId xmlns:a16="http://schemas.microsoft.com/office/drawing/2014/main" id="{C65C5846-75CA-1543-81EC-3458DE78E818}"/>
              </a:ext>
            </a:extLst>
          </p:cNvPr>
          <p:cNvSpPr txBox="1"/>
          <p:nvPr/>
        </p:nvSpPr>
        <p:spPr>
          <a:xfrm>
            <a:off x="597571" y="2017785"/>
            <a:ext cx="5330300" cy="3662541"/>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Quiz on Waste Statistics</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Linear Economy</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Finite Resources</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Conclusion</a:t>
            </a:r>
          </a:p>
        </p:txBody>
      </p:sp>
      <p:pic>
        <p:nvPicPr>
          <p:cNvPr id="7" name="Picture 6">
            <a:extLst>
              <a:ext uri="{FF2B5EF4-FFF2-40B4-BE49-F238E27FC236}">
                <a16:creationId xmlns:a16="http://schemas.microsoft.com/office/drawing/2014/main" id="{83CD7193-B8CF-884D-8E38-A9F9C626BE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2589" y="952426"/>
            <a:ext cx="5777602" cy="5921323"/>
          </a:xfrm>
          <a:prstGeom prst="rect">
            <a:avLst/>
          </a:prstGeom>
        </p:spPr>
      </p:pic>
    </p:spTree>
    <p:extLst>
      <p:ext uri="{BB962C8B-B14F-4D97-AF65-F5344CB8AC3E}">
        <p14:creationId xmlns:p14="http://schemas.microsoft.com/office/powerpoint/2010/main" val="182590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Five Circular Business Models</a:t>
            </a:r>
          </a:p>
        </p:txBody>
      </p:sp>
      <p:sp>
        <p:nvSpPr>
          <p:cNvPr id="2" name="Textfeld 1">
            <a:extLst>
              <a:ext uri="{FF2B5EF4-FFF2-40B4-BE49-F238E27FC236}">
                <a16:creationId xmlns:a16="http://schemas.microsoft.com/office/drawing/2014/main" id="{916C075C-E486-8B40-A758-F39602688645}"/>
              </a:ext>
            </a:extLst>
          </p:cNvPr>
          <p:cNvSpPr txBox="1"/>
          <p:nvPr/>
        </p:nvSpPr>
        <p:spPr>
          <a:xfrm>
            <a:off x="6272288" y="174791"/>
            <a:ext cx="582785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Business Models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411547" y="2157165"/>
            <a:ext cx="4274748" cy="3508653"/>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4. Sharing Economy</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Enable sharing of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under-utilised </a:t>
            </a:r>
            <a:r>
              <a:rPr lang="en-GB" sz="1600" dirty="0">
                <a:latin typeface="Roboto" panose="02000000000000000000" pitchFamily="2" charset="0"/>
                <a:ea typeface="Roboto" panose="02000000000000000000" pitchFamily="2" charset="0"/>
                <a:cs typeface="Arial" panose="020B0604020202020204" pitchFamily="34" charset="0"/>
              </a:rPr>
              <a:t>products and assets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Reduce demand for new products and raw materials input</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For example, </a:t>
            </a:r>
            <a:r>
              <a:rPr lang="en-GB" sz="1600" dirty="0" err="1">
                <a:latin typeface="Roboto" panose="02000000000000000000" pitchFamily="2" charset="0"/>
                <a:ea typeface="Roboto" panose="02000000000000000000" pitchFamily="2" charset="0"/>
                <a:cs typeface="Arial" panose="020B0604020202020204" pitchFamily="34" charset="0"/>
              </a:rPr>
              <a:t>Spinlister</a:t>
            </a:r>
            <a:r>
              <a:rPr lang="en-GB" sz="1600" dirty="0">
                <a:latin typeface="Roboto" panose="02000000000000000000" pitchFamily="2" charset="0"/>
                <a:ea typeface="Roboto" panose="02000000000000000000" pitchFamily="2" charset="0"/>
                <a:cs typeface="Arial" panose="020B0604020202020204" pitchFamily="34" charset="0"/>
              </a:rPr>
              <a:t> - a peer-to-peer sharing platform that allows bike owners to list their bikes available for renting and renters to search for a bike to rent in whatever area they are in.</a:t>
            </a:r>
          </a:p>
        </p:txBody>
      </p:sp>
      <p:sp>
        <p:nvSpPr>
          <p:cNvPr id="5" name="Rectangle 2">
            <a:extLst>
              <a:ext uri="{FF2B5EF4-FFF2-40B4-BE49-F238E27FC236}">
                <a16:creationId xmlns:a16="http://schemas.microsoft.com/office/drawing/2014/main" id="{2B4A4074-9AC0-7F48-A832-8085C83913CA}"/>
              </a:ext>
            </a:extLst>
          </p:cNvPr>
          <p:cNvSpPr>
            <a:spLocks noChangeArrowheads="1"/>
          </p:cNvSpPr>
          <p:nvPr/>
        </p:nvSpPr>
        <p:spPr bwMode="auto">
          <a:xfrm>
            <a:off x="4415461" y="4092587"/>
            <a:ext cx="212637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7" name="Rectangle 16">
            <a:extLst>
              <a:ext uri="{FF2B5EF4-FFF2-40B4-BE49-F238E27FC236}">
                <a16:creationId xmlns:a16="http://schemas.microsoft.com/office/drawing/2014/main" id="{A2D12C34-6B73-CC44-A13C-00BCAEA8C219}"/>
              </a:ext>
            </a:extLst>
          </p:cNvPr>
          <p:cNvSpPr/>
          <p:nvPr/>
        </p:nvSpPr>
        <p:spPr>
          <a:xfrm>
            <a:off x="9755934" y="3271251"/>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18" name="Textfeld 12">
            <a:extLst>
              <a:ext uri="{FF2B5EF4-FFF2-40B4-BE49-F238E27FC236}">
                <a16:creationId xmlns:a16="http://schemas.microsoft.com/office/drawing/2014/main" id="{BCB11127-D688-E242-807F-4154DB64556B}"/>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Accenture (2014), OECD (2018)</a:t>
            </a:r>
          </a:p>
        </p:txBody>
      </p:sp>
      <p:pic>
        <p:nvPicPr>
          <p:cNvPr id="12" name="Picture 11"/>
          <p:cNvPicPr/>
          <p:nvPr/>
        </p:nvPicPr>
        <p:blipFill>
          <a:blip r:embed="rId4" cstate="screen">
            <a:extLst>
              <a:ext uri="{28A0092B-C50C-407E-A947-70E740481C1C}">
                <a14:useLocalDpi xmlns:a14="http://schemas.microsoft.com/office/drawing/2010/main"/>
              </a:ext>
            </a:extLst>
          </a:blip>
          <a:stretch>
            <a:fillRect/>
          </a:stretch>
        </p:blipFill>
        <p:spPr>
          <a:xfrm>
            <a:off x="4856953" y="2170611"/>
            <a:ext cx="4728322" cy="3310706"/>
          </a:xfrm>
          <a:prstGeom prst="rect">
            <a:avLst/>
          </a:prstGeom>
        </p:spPr>
      </p:pic>
    </p:spTree>
    <p:extLst>
      <p:ext uri="{BB962C8B-B14F-4D97-AF65-F5344CB8AC3E}">
        <p14:creationId xmlns:p14="http://schemas.microsoft.com/office/powerpoint/2010/main" val="4127961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Five Circular Business Models</a:t>
            </a:r>
          </a:p>
        </p:txBody>
      </p:sp>
      <p:sp>
        <p:nvSpPr>
          <p:cNvPr id="2" name="Textfeld 1">
            <a:extLst>
              <a:ext uri="{FF2B5EF4-FFF2-40B4-BE49-F238E27FC236}">
                <a16:creationId xmlns:a16="http://schemas.microsoft.com/office/drawing/2014/main" id="{916C075C-E486-8B40-A758-F39602688645}"/>
              </a:ext>
            </a:extLst>
          </p:cNvPr>
          <p:cNvSpPr txBox="1"/>
          <p:nvPr/>
        </p:nvSpPr>
        <p:spPr>
          <a:xfrm>
            <a:off x="6272288" y="174791"/>
            <a:ext cx="582785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Business Models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264761" y="2210633"/>
            <a:ext cx="5330300" cy="3816429"/>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5. Product as a Service</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Offer product access services and retain ownership of the products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Customers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don’t need to buy </a:t>
            </a:r>
            <a:r>
              <a:rPr lang="en-GB" sz="1600" dirty="0">
                <a:latin typeface="Roboto" panose="02000000000000000000" pitchFamily="2" charset="0"/>
                <a:ea typeface="Roboto" panose="02000000000000000000" pitchFamily="2" charset="0"/>
                <a:cs typeface="Arial" panose="020B0604020202020204" pitchFamily="34" charset="0"/>
              </a:rPr>
              <a:t>but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use it through lease or pay-per-use arrangements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Promotes sparing use of natural resources</a:t>
            </a:r>
          </a:p>
          <a:p>
            <a:pPr marL="742950" lvl="1"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For example, Philips provides ‘pay-per-lux’ lighting services to the business customers who wants to purchase light, but not the associated lighting infrastructure. </a:t>
            </a:r>
          </a:p>
        </p:txBody>
      </p:sp>
      <p:sp>
        <p:nvSpPr>
          <p:cNvPr id="14" name="Rectangle 13">
            <a:extLst>
              <a:ext uri="{FF2B5EF4-FFF2-40B4-BE49-F238E27FC236}">
                <a16:creationId xmlns:a16="http://schemas.microsoft.com/office/drawing/2014/main" id="{0B022479-6832-F94C-950A-AD4EAA0131E4}"/>
              </a:ext>
            </a:extLst>
          </p:cNvPr>
          <p:cNvSpPr/>
          <p:nvPr/>
        </p:nvSpPr>
        <p:spPr>
          <a:xfrm>
            <a:off x="9661850" y="3452247"/>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12" name="Textfeld 12">
            <a:extLst>
              <a:ext uri="{FF2B5EF4-FFF2-40B4-BE49-F238E27FC236}">
                <a16:creationId xmlns:a16="http://schemas.microsoft.com/office/drawing/2014/main" id="{B34202B5-6D3A-6142-AFB3-03209B130BF5}"/>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Accenture (2014), OECD (2018)</a:t>
            </a:r>
          </a:p>
        </p:txBody>
      </p:sp>
      <p:pic>
        <p:nvPicPr>
          <p:cNvPr id="17" name="Picture 16" descr="/var/folders/xk/3xppz26n4h72_xp20dnfknm40000gn/T/com.microsoft.Word/WebArchiveCopyPasteTempFiles/237006205?$rsp-plp-port-320$"/>
          <p:cNvPicPr/>
          <p:nvPr/>
        </p:nvPicPr>
        <p:blipFill>
          <a:blip r:embed="rId4">
            <a:extLst>
              <a:ext uri="{28A0092B-C50C-407E-A947-70E740481C1C}">
                <a14:useLocalDpi xmlns:a14="http://schemas.microsoft.com/office/drawing/2010/main"/>
              </a:ext>
            </a:extLst>
          </a:blip>
          <a:srcRect/>
          <a:stretch>
            <a:fillRect/>
          </a:stretch>
        </p:blipFill>
        <p:spPr bwMode="auto">
          <a:xfrm>
            <a:off x="6078168" y="1866090"/>
            <a:ext cx="3260078" cy="4032456"/>
          </a:xfrm>
          <a:prstGeom prst="rect">
            <a:avLst/>
          </a:prstGeom>
          <a:noFill/>
          <a:ln>
            <a:noFill/>
          </a:ln>
        </p:spPr>
      </p:pic>
    </p:spTree>
    <p:extLst>
      <p:ext uri="{BB962C8B-B14F-4D97-AF65-F5344CB8AC3E}">
        <p14:creationId xmlns:p14="http://schemas.microsoft.com/office/powerpoint/2010/main" val="1434497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9B2047-A6C2-844D-ADA1-C2C9D802B0B7}"/>
              </a:ext>
            </a:extLst>
          </p:cNvPr>
          <p:cNvPicPr>
            <a:picLocks noChangeAspect="1"/>
          </p:cNvPicPr>
          <p:nvPr/>
        </p:nvPicPr>
        <p:blipFill>
          <a:blip r:embed="rId3"/>
          <a:stretch>
            <a:fillRect/>
          </a:stretch>
        </p:blipFill>
        <p:spPr>
          <a:xfrm>
            <a:off x="1719622" y="2776038"/>
            <a:ext cx="8437058" cy="3951227"/>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Rectangle 5">
            <a:extLst>
              <a:ext uri="{FF2B5EF4-FFF2-40B4-BE49-F238E27FC236}">
                <a16:creationId xmlns:a16="http://schemas.microsoft.com/office/drawing/2014/main" id="{CD7470BB-312B-E648-919D-B2B0865FD861}"/>
              </a:ext>
            </a:extLst>
          </p:cNvPr>
          <p:cNvSpPr/>
          <p:nvPr/>
        </p:nvSpPr>
        <p:spPr>
          <a:xfrm>
            <a:off x="10031965" y="3445423"/>
            <a:ext cx="2284248" cy="3170099"/>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7" name="Textfeld 1">
            <a:extLst>
              <a:ext uri="{FF2B5EF4-FFF2-40B4-BE49-F238E27FC236}">
                <a16:creationId xmlns:a16="http://schemas.microsoft.com/office/drawing/2014/main" id="{36974F67-18BF-D647-95CC-6D201243D33B}"/>
              </a:ext>
            </a:extLst>
          </p:cNvPr>
          <p:cNvSpPr txBox="1"/>
          <p:nvPr/>
        </p:nvSpPr>
        <p:spPr>
          <a:xfrm>
            <a:off x="6272288" y="174791"/>
            <a:ext cx="582785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Circular Business Models</a:t>
            </a:r>
          </a:p>
        </p:txBody>
      </p:sp>
      <p:sp>
        <p:nvSpPr>
          <p:cNvPr id="10" name="Textfeld 9">
            <a:extLst>
              <a:ext uri="{FF2B5EF4-FFF2-40B4-BE49-F238E27FC236}">
                <a16:creationId xmlns:a16="http://schemas.microsoft.com/office/drawing/2014/main" id="{43C80237-A1AE-4D4B-A678-A2569306E200}"/>
              </a:ext>
            </a:extLst>
          </p:cNvPr>
          <p:cNvSpPr txBox="1"/>
          <p:nvPr/>
        </p:nvSpPr>
        <p:spPr>
          <a:xfrm>
            <a:off x="592668" y="1011857"/>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Five Circular Business Models</a:t>
            </a:r>
          </a:p>
        </p:txBody>
      </p:sp>
      <p:sp>
        <p:nvSpPr>
          <p:cNvPr id="11" name="Textfeld 12">
            <a:extLst>
              <a:ext uri="{FF2B5EF4-FFF2-40B4-BE49-F238E27FC236}">
                <a16:creationId xmlns:a16="http://schemas.microsoft.com/office/drawing/2014/main" id="{6E3EA856-3CD7-A845-AE71-3D621BC18DA1}"/>
              </a:ext>
            </a:extLst>
          </p:cNvPr>
          <p:cNvSpPr txBox="1"/>
          <p:nvPr/>
        </p:nvSpPr>
        <p:spPr>
          <a:xfrm>
            <a:off x="592675" y="1711439"/>
            <a:ext cx="8044888" cy="2339102"/>
          </a:xfrm>
          <a:prstGeom prst="rect">
            <a:avLst/>
          </a:prstGeom>
          <a:noFill/>
        </p:spPr>
        <p:txBody>
          <a:bodyPr wrap="square" rtlCol="0">
            <a:spAutoFit/>
          </a:bodyPr>
          <a:lstStyle/>
          <a:p>
            <a:pPr marL="342900" indent="-342900">
              <a:spcAft>
                <a:spcPts val="1200"/>
              </a:spcAft>
              <a:buAutoNum type="arabicPeriod"/>
            </a:pPr>
            <a:r>
              <a:rPr lang="en-GB" sz="1600" dirty="0">
                <a:latin typeface="Roboto" panose="02000000000000000000" pitchFamily="2" charset="0"/>
                <a:ea typeface="Roboto" panose="02000000000000000000" pitchFamily="2" charset="0"/>
                <a:cs typeface="Arial" panose="020B0604020202020204" pitchFamily="34" charset="0"/>
              </a:rPr>
              <a:t>Circular Supplies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renewable bio-based inputs</a:t>
            </a:r>
            <a:r>
              <a:rPr lang="en-GB" sz="1600" dirty="0">
                <a:latin typeface="Roboto" panose="02000000000000000000" pitchFamily="2" charset="0"/>
                <a:ea typeface="Roboto" panose="02000000000000000000" pitchFamily="2" charset="0"/>
                <a:cs typeface="Arial" panose="020B0604020202020204" pitchFamily="34" charset="0"/>
              </a:rPr>
              <a:t>)</a:t>
            </a:r>
          </a:p>
          <a:p>
            <a:pPr marL="342900" indent="-342900">
              <a:spcAft>
                <a:spcPts val="1200"/>
              </a:spcAft>
              <a:buAutoNum type="arabicPeriod"/>
            </a:pPr>
            <a:r>
              <a:rPr lang="en-GB" sz="1600" dirty="0">
                <a:latin typeface="Roboto" panose="02000000000000000000" pitchFamily="2" charset="0"/>
                <a:ea typeface="Roboto" panose="02000000000000000000" pitchFamily="2" charset="0"/>
                <a:cs typeface="Arial" panose="020B0604020202020204" pitchFamily="34" charset="0"/>
              </a:rPr>
              <a:t>Resource Recovery and Recycling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wastes, by-products, industrial symbiosis</a:t>
            </a:r>
            <a:r>
              <a:rPr lang="en-GB" sz="1600" dirty="0">
                <a:latin typeface="Roboto" panose="02000000000000000000" pitchFamily="2" charset="0"/>
                <a:ea typeface="Roboto" panose="02000000000000000000" pitchFamily="2" charset="0"/>
                <a:cs typeface="Arial" panose="020B0604020202020204" pitchFamily="34" charset="0"/>
              </a:rPr>
              <a:t>)</a:t>
            </a:r>
          </a:p>
          <a:p>
            <a:pPr marL="342900" indent="-342900">
              <a:spcAft>
                <a:spcPts val="1200"/>
              </a:spcAft>
              <a:buAutoNum type="arabicPeriod"/>
            </a:pPr>
            <a:r>
              <a:rPr lang="en-GB" sz="1600" dirty="0">
                <a:latin typeface="Roboto" panose="02000000000000000000" pitchFamily="2" charset="0"/>
                <a:ea typeface="Roboto" panose="02000000000000000000" pitchFamily="2" charset="0"/>
                <a:cs typeface="Arial" panose="020B0604020202020204" pitchFamily="34" charset="0"/>
              </a:rPr>
              <a:t>Product Life Extension (</a:t>
            </a:r>
            <a:r>
              <a:rPr lang="en-GB" sz="1600" b="1" dirty="0">
                <a:solidFill>
                  <a:srgbClr val="3D8400"/>
                </a:solidFill>
                <a:latin typeface="Roboto" panose="02000000000000000000" pitchFamily="2" charset="0"/>
                <a:ea typeface="Roboto" panose="02000000000000000000" pitchFamily="2" charset="0"/>
                <a:cs typeface="Arial" panose="020B0604020202020204" pitchFamily="34" charset="0"/>
              </a:rPr>
              <a:t>reuse, repair, remanufacturing, etc</a:t>
            </a:r>
            <a:r>
              <a:rPr lang="en-GB" sz="1600" dirty="0">
                <a:latin typeface="Roboto" panose="02000000000000000000" pitchFamily="2" charset="0"/>
                <a:ea typeface="Roboto" panose="02000000000000000000" pitchFamily="2" charset="0"/>
                <a:cs typeface="Arial" panose="020B0604020202020204" pitchFamily="34" charset="0"/>
              </a:rPr>
              <a:t>)</a:t>
            </a:r>
          </a:p>
          <a:p>
            <a:pPr marL="342900" indent="-342900">
              <a:spcAft>
                <a:spcPts val="1200"/>
              </a:spcAft>
              <a:buAutoNum type="arabicPeriod"/>
            </a:pPr>
            <a:r>
              <a:rPr lang="en-GB" sz="1600" dirty="0">
                <a:latin typeface="Roboto" panose="02000000000000000000" pitchFamily="2" charset="0"/>
                <a:ea typeface="Roboto" panose="02000000000000000000" pitchFamily="2" charset="0"/>
                <a:cs typeface="Arial" panose="020B0604020202020204" pitchFamily="34" charset="0"/>
              </a:rPr>
              <a:t>Sharing Platforms</a:t>
            </a:r>
          </a:p>
          <a:p>
            <a:pPr marL="342900" indent="-342900">
              <a:spcAft>
                <a:spcPts val="1200"/>
              </a:spcAft>
              <a:buAutoNum type="arabicPeriod"/>
            </a:pPr>
            <a:r>
              <a:rPr lang="en-GB" sz="1600" dirty="0">
                <a:latin typeface="Roboto" panose="02000000000000000000" pitchFamily="2" charset="0"/>
                <a:ea typeface="Roboto" panose="02000000000000000000" pitchFamily="2" charset="0"/>
                <a:cs typeface="Arial" panose="020B0604020202020204" pitchFamily="34" charset="0"/>
              </a:rPr>
              <a:t>Product as a service </a:t>
            </a:r>
          </a:p>
          <a:p>
            <a:pPr marL="342900" indent="-342900">
              <a:spcAft>
                <a:spcPts val="2400"/>
              </a:spcAft>
              <a:buAutoNum type="arabicPeriod"/>
            </a:pP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83561F0F-AF42-C74F-92B6-B1B8744AD123}"/>
              </a:ext>
            </a:extLst>
          </p:cNvPr>
          <p:cNvSpPr/>
          <p:nvPr/>
        </p:nvSpPr>
        <p:spPr>
          <a:xfrm>
            <a:off x="592668" y="1711439"/>
            <a:ext cx="7932354" cy="79261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8FE6D340-EDC8-344B-B6E1-315988E71A54}"/>
              </a:ext>
            </a:extLst>
          </p:cNvPr>
          <p:cNvSpPr txBox="1"/>
          <p:nvPr/>
        </p:nvSpPr>
        <p:spPr>
          <a:xfrm>
            <a:off x="8822590" y="1865397"/>
            <a:ext cx="2294795" cy="369332"/>
          </a:xfrm>
          <a:prstGeom prst="rect">
            <a:avLst/>
          </a:prstGeom>
          <a:noFill/>
        </p:spPr>
        <p:txBody>
          <a:bodyPr wrap="none" rtlCol="0">
            <a:spAutoFit/>
          </a:bodyPr>
          <a:lstStyle/>
          <a:p>
            <a:r>
              <a:rPr lang="en-GB" b="1" dirty="0">
                <a:solidFill>
                  <a:srgbClr val="3D8400"/>
                </a:solidFill>
              </a:rPr>
              <a:t>Linked to Bioeconomy</a:t>
            </a:r>
          </a:p>
        </p:txBody>
      </p:sp>
      <p:sp>
        <p:nvSpPr>
          <p:cNvPr id="18" name="Left Arrow 17">
            <a:extLst>
              <a:ext uri="{FF2B5EF4-FFF2-40B4-BE49-F238E27FC236}">
                <a16:creationId xmlns:a16="http://schemas.microsoft.com/office/drawing/2014/main" id="{392949A2-CCF2-504F-994F-C60BA4DEE82D}"/>
              </a:ext>
            </a:extLst>
          </p:cNvPr>
          <p:cNvSpPr/>
          <p:nvPr/>
        </p:nvSpPr>
        <p:spPr>
          <a:xfrm>
            <a:off x="8586063" y="1737125"/>
            <a:ext cx="2487880" cy="645635"/>
          </a:xfrm>
          <a:prstGeom prst="leftArrow">
            <a:avLst/>
          </a:prstGeom>
          <a:noFill/>
          <a:ln w="25400">
            <a:solidFill>
              <a:srgbClr val="3D8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8460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985980"/>
          </a:xfrm>
          <a:prstGeom prst="rect">
            <a:avLst/>
          </a:prstGeom>
          <a:noFill/>
        </p:spPr>
        <p:txBody>
          <a:bodyPr wrap="square" rtlCol="0" anchor="t">
            <a:spAutoFit/>
          </a:bodyPr>
          <a:lstStyle/>
          <a:p>
            <a:pPr algn="just">
              <a:spcAft>
                <a:spcPts val="2400"/>
              </a:spcAft>
            </a:pP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The Bioeconomy…</a:t>
            </a:r>
          </a:p>
          <a:p>
            <a:pPr marL="285750" indent="-285750">
              <a:spcAft>
                <a:spcPts val="2400"/>
              </a:spcAft>
              <a:buFont typeface="Arial" panose="020B0604020202020204" pitchFamily="34" charset="0"/>
              <a:buChar char="•"/>
            </a:pPr>
            <a:r>
              <a:rPr lang="en-GB" dirty="0"/>
              <a:t>Is the production of goods, services, or energy from biological material as the main resource. </a:t>
            </a:r>
          </a:p>
          <a:p>
            <a:pPr marL="285750" indent="-285750">
              <a:spcAft>
                <a:spcPts val="2400"/>
              </a:spcAft>
              <a:buFont typeface="Arial" panose="020B0604020202020204" pitchFamily="34" charset="0"/>
              <a:buChar char="•"/>
            </a:pPr>
            <a:r>
              <a:rPr lang="en-GB" dirty="0"/>
              <a:t>Is strongly linked to sustainability as biodegradable resources are often used and waste is often completely designed out of the system. </a:t>
            </a:r>
          </a:p>
          <a:p>
            <a:pPr marL="285750" indent="-285750">
              <a:spcAft>
                <a:spcPts val="2400"/>
              </a:spcAft>
              <a:buFont typeface="Arial" panose="020B0604020202020204" pitchFamily="34" charset="0"/>
              <a:buChar char="•"/>
            </a:pPr>
            <a:r>
              <a:rPr lang="en-GB" dirty="0"/>
              <a:t>Can avoid the depletion of resources for future generations and protect the stability of the planet.  </a:t>
            </a:r>
            <a:endPar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br>
              <a:rPr lang="en-GB" dirty="0">
                <a:latin typeface="Roboto" panose="02000000000000000000" pitchFamily="2" charset="0"/>
                <a:ea typeface="Roboto" panose="02000000000000000000" pitchFamily="2" charset="0"/>
                <a:cs typeface="Arial" panose="020B0604020202020204" pitchFamily="34" charset="0"/>
              </a:rPr>
            </a:br>
            <a:endParaRPr lang="en-GB" sz="3000" dirty="0">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1908215"/>
          </a:xfrm>
          <a:prstGeom prst="rect">
            <a:avLst/>
          </a:prstGeom>
          <a:noFill/>
        </p:spPr>
        <p:txBody>
          <a:bodyPr wrap="square" rtlCol="0">
            <a:spAutoFit/>
          </a:bodyPr>
          <a:lstStyle/>
          <a:p>
            <a:pPr algn="ctr"/>
            <a:r>
              <a:rPr lang="en-GB" sz="2800" b="1" dirty="0">
                <a:solidFill>
                  <a:srgbClr val="FFC000"/>
                </a:solidFill>
              </a:rPr>
              <a:t>European Bioeconomy Strategy</a:t>
            </a:r>
          </a:p>
          <a:p>
            <a:endParaRPr lang="en-GB" dirty="0"/>
          </a:p>
          <a:p>
            <a:r>
              <a:rPr lang="en-GB" dirty="0"/>
              <a:t>The European Commission is taking steps towards a sustainable bioeconomy and has a </a:t>
            </a:r>
            <a:r>
              <a:rPr lang="en-GB" dirty="0">
                <a:ea typeface="Roboto" panose="02000000000000000000" pitchFamily="2" charset="0"/>
                <a:cs typeface="Arial" panose="020B0604020202020204" pitchFamily="34" charset="0"/>
              </a:rPr>
              <a:t>bioeconomy strategy to promote the bioeconomy and to avoid reaching ecological limits. </a:t>
            </a:r>
            <a:endParaRPr lang="en-GB"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942474" y="3508759"/>
            <a:ext cx="3526357" cy="2443655"/>
          </a:xfrm>
          <a:prstGeom prst="rect">
            <a:avLst/>
          </a:prstGeom>
        </p:spPr>
      </p:pic>
      <p:sp>
        <p:nvSpPr>
          <p:cNvPr id="9" name="Textfeld 1">
            <a:extLst>
              <a:ext uri="{FF2B5EF4-FFF2-40B4-BE49-F238E27FC236}">
                <a16:creationId xmlns:a16="http://schemas.microsoft.com/office/drawing/2014/main" id="{916C075C-E486-8B40-A758-F39602688645}"/>
              </a:ext>
            </a:extLst>
          </p:cNvPr>
          <p:cNvSpPr txBox="1"/>
          <p:nvPr/>
        </p:nvSpPr>
        <p:spPr>
          <a:xfrm>
            <a:off x="6131377" y="134033"/>
            <a:ext cx="6036131" cy="646331"/>
          </a:xfrm>
          <a:prstGeom prst="rect">
            <a:avLst/>
          </a:prstGeom>
          <a:noFill/>
        </p:spPr>
        <p:txBody>
          <a:bodyPr wrap="square" rtlCol="0">
            <a:spAutoFit/>
          </a:bodyPr>
          <a:lstStyle/>
          <a:p>
            <a:pPr algn="r"/>
            <a:r>
              <a:rPr lang="en-GB" sz="3600" b="1" spc="100" dirty="0">
                <a:solidFill>
                  <a:schemeClr val="bg1"/>
                </a:solidFill>
                <a:latin typeface="Roboto" panose="02000000000000000000" pitchFamily="2" charset="0"/>
                <a:ea typeface="Roboto" panose="02000000000000000000" pitchFamily="2" charset="0"/>
                <a:cs typeface="Arial" panose="020B0604020202020204" pitchFamily="34" charset="0"/>
              </a:rPr>
              <a:t>What is the bioeconomy?</a:t>
            </a:r>
          </a:p>
        </p:txBody>
      </p:sp>
    </p:spTree>
    <p:extLst>
      <p:ext uri="{BB962C8B-B14F-4D97-AF65-F5344CB8AC3E}">
        <p14:creationId xmlns:p14="http://schemas.microsoft.com/office/powerpoint/2010/main" val="57363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Barriers to Circular Economy</a:t>
            </a:r>
          </a:p>
        </p:txBody>
      </p:sp>
      <p:pic>
        <p:nvPicPr>
          <p:cNvPr id="8" name="Picture 7">
            <a:extLst>
              <a:ext uri="{FF2B5EF4-FFF2-40B4-BE49-F238E27FC236}">
                <a16:creationId xmlns:a16="http://schemas.microsoft.com/office/drawing/2014/main" id="{2E389D5E-6E84-DC46-B641-34B9E777BE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1209" y="2456820"/>
            <a:ext cx="1078292" cy="808719"/>
          </a:xfrm>
          <a:prstGeom prst="rect">
            <a:avLst/>
          </a:prstGeom>
        </p:spPr>
      </p:pic>
      <p:pic>
        <p:nvPicPr>
          <p:cNvPr id="11" name="Picture 10">
            <a:extLst>
              <a:ext uri="{FF2B5EF4-FFF2-40B4-BE49-F238E27FC236}">
                <a16:creationId xmlns:a16="http://schemas.microsoft.com/office/drawing/2014/main" id="{2C22E08D-0EC1-A946-84CA-A2DF1FB663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0343" y="3417661"/>
            <a:ext cx="1078292" cy="808719"/>
          </a:xfrm>
          <a:prstGeom prst="rect">
            <a:avLst/>
          </a:prstGeom>
        </p:spPr>
      </p:pic>
      <p:pic>
        <p:nvPicPr>
          <p:cNvPr id="12" name="Picture 11">
            <a:extLst>
              <a:ext uri="{FF2B5EF4-FFF2-40B4-BE49-F238E27FC236}">
                <a16:creationId xmlns:a16="http://schemas.microsoft.com/office/drawing/2014/main" id="{C5B67571-6AD7-DF4B-AEA7-42DC624695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1338" y="2524914"/>
            <a:ext cx="1078292" cy="808719"/>
          </a:xfrm>
          <a:prstGeom prst="rect">
            <a:avLst/>
          </a:prstGeom>
        </p:spPr>
      </p:pic>
      <p:pic>
        <p:nvPicPr>
          <p:cNvPr id="17" name="Picture 16">
            <a:extLst>
              <a:ext uri="{FF2B5EF4-FFF2-40B4-BE49-F238E27FC236}">
                <a16:creationId xmlns:a16="http://schemas.microsoft.com/office/drawing/2014/main" id="{7255C9A2-1DFD-1B46-BC3E-561755E982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5336" y="3367102"/>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82700" y="3232995"/>
            <a:ext cx="1692964" cy="369332"/>
          </a:xfrm>
          <a:prstGeom prst="rect">
            <a:avLst/>
          </a:prstGeom>
          <a:noFill/>
        </p:spPr>
        <p:txBody>
          <a:bodyPr wrap="none" rtlCol="0">
            <a:spAutoFit/>
          </a:bodyPr>
          <a:lstStyle/>
          <a:p>
            <a:r>
              <a:rPr lang="en-GB" b="1" dirty="0">
                <a:solidFill>
                  <a:srgbClr val="002060"/>
                </a:solidFill>
              </a:rPr>
              <a:t>Linear Economy</a:t>
            </a: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71818" y="3204202"/>
            <a:ext cx="1832361" cy="369332"/>
          </a:xfrm>
          <a:prstGeom prst="rect">
            <a:avLst/>
          </a:prstGeom>
          <a:noFill/>
        </p:spPr>
        <p:txBody>
          <a:bodyPr wrap="none" rtlCol="0">
            <a:spAutoFit/>
          </a:bodyPr>
          <a:lstStyle/>
          <a:p>
            <a:r>
              <a:rPr lang="en-GB" b="1" dirty="0">
                <a:solidFill>
                  <a:srgbClr val="002060"/>
                </a:solidFill>
              </a:rPr>
              <a:t>Circular Economy</a:t>
            </a:r>
          </a:p>
        </p:txBody>
      </p:sp>
      <p:sp>
        <p:nvSpPr>
          <p:cNvPr id="21" name="Down Arrow Callout 20">
            <a:extLst>
              <a:ext uri="{FF2B5EF4-FFF2-40B4-BE49-F238E27FC236}">
                <a16:creationId xmlns:a16="http://schemas.microsoft.com/office/drawing/2014/main" id="{D9E56312-44E1-3F48-8475-E623F9B955F0}"/>
              </a:ext>
            </a:extLst>
          </p:cNvPr>
          <p:cNvSpPr/>
          <p:nvPr/>
        </p:nvSpPr>
        <p:spPr>
          <a:xfrm>
            <a:off x="211523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Cultural</a:t>
            </a:r>
          </a:p>
        </p:txBody>
      </p:sp>
      <p:sp>
        <p:nvSpPr>
          <p:cNvPr id="22" name="Down Arrow Callout 21">
            <a:extLst>
              <a:ext uri="{FF2B5EF4-FFF2-40B4-BE49-F238E27FC236}">
                <a16:creationId xmlns:a16="http://schemas.microsoft.com/office/drawing/2014/main" id="{107B53E8-EA84-8F40-9629-8EF26B52B31A}"/>
              </a:ext>
            </a:extLst>
          </p:cNvPr>
          <p:cNvSpPr/>
          <p:nvPr/>
        </p:nvSpPr>
        <p:spPr>
          <a:xfrm>
            <a:off x="496578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Technological</a:t>
            </a:r>
          </a:p>
        </p:txBody>
      </p:sp>
      <p:sp>
        <p:nvSpPr>
          <p:cNvPr id="23" name="Up Arrow Callout 22">
            <a:extLst>
              <a:ext uri="{FF2B5EF4-FFF2-40B4-BE49-F238E27FC236}">
                <a16:creationId xmlns:a16="http://schemas.microsoft.com/office/drawing/2014/main" id="{165DA6AA-3E89-5044-8B9F-227C44ABAEE6}"/>
              </a:ext>
            </a:extLst>
          </p:cNvPr>
          <p:cNvSpPr/>
          <p:nvPr/>
        </p:nvSpPr>
        <p:spPr>
          <a:xfrm>
            <a:off x="2902020" y="4275367"/>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Market</a:t>
            </a:r>
          </a:p>
        </p:txBody>
      </p:sp>
      <p:sp>
        <p:nvSpPr>
          <p:cNvPr id="24" name="Up Arrow Callout 23">
            <a:extLst>
              <a:ext uri="{FF2B5EF4-FFF2-40B4-BE49-F238E27FC236}">
                <a16:creationId xmlns:a16="http://schemas.microsoft.com/office/drawing/2014/main" id="{E2F7241E-4904-A644-A692-E3A3536677A8}"/>
              </a:ext>
            </a:extLst>
          </p:cNvPr>
          <p:cNvSpPr/>
          <p:nvPr/>
        </p:nvSpPr>
        <p:spPr>
          <a:xfrm>
            <a:off x="6038308" y="4246844"/>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Regulatory</a:t>
            </a:r>
          </a:p>
        </p:txBody>
      </p:sp>
      <p:sp>
        <p:nvSpPr>
          <p:cNvPr id="26" name="Rectangle 25">
            <a:extLst>
              <a:ext uri="{FF2B5EF4-FFF2-40B4-BE49-F238E27FC236}">
                <a16:creationId xmlns:a16="http://schemas.microsoft.com/office/drawing/2014/main" id="{45ED8427-6797-C143-9FE5-A32FD086F65C}"/>
              </a:ext>
            </a:extLst>
          </p:cNvPr>
          <p:cNvSpPr/>
          <p:nvPr/>
        </p:nvSpPr>
        <p:spPr>
          <a:xfrm>
            <a:off x="10031965" y="3445423"/>
            <a:ext cx="2284248" cy="2923877"/>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Tree>
    <p:extLst>
      <p:ext uri="{BB962C8B-B14F-4D97-AF65-F5344CB8AC3E}">
        <p14:creationId xmlns:p14="http://schemas.microsoft.com/office/powerpoint/2010/main" val="3036268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Barriers to Circular Economy</a:t>
            </a:r>
          </a:p>
        </p:txBody>
      </p:sp>
      <p:pic>
        <p:nvPicPr>
          <p:cNvPr id="8" name="Picture 7">
            <a:extLst>
              <a:ext uri="{FF2B5EF4-FFF2-40B4-BE49-F238E27FC236}">
                <a16:creationId xmlns:a16="http://schemas.microsoft.com/office/drawing/2014/main" id="{2E389D5E-6E84-DC46-B641-34B9E777BE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1209" y="2456820"/>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82700" y="3232995"/>
            <a:ext cx="1692964" cy="369332"/>
          </a:xfrm>
          <a:prstGeom prst="rect">
            <a:avLst/>
          </a:prstGeom>
          <a:noFill/>
        </p:spPr>
        <p:txBody>
          <a:bodyPr wrap="none" rtlCol="0">
            <a:spAutoFit/>
          </a:bodyPr>
          <a:lstStyle/>
          <a:p>
            <a:r>
              <a:rPr lang="en-GB" b="1" dirty="0">
                <a:solidFill>
                  <a:srgbClr val="002060"/>
                </a:solidFill>
              </a:rPr>
              <a:t>Linear Economy</a:t>
            </a: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71818" y="3204202"/>
            <a:ext cx="1832361" cy="369332"/>
          </a:xfrm>
          <a:prstGeom prst="rect">
            <a:avLst/>
          </a:prstGeom>
          <a:noFill/>
        </p:spPr>
        <p:txBody>
          <a:bodyPr wrap="none" rtlCol="0">
            <a:spAutoFit/>
          </a:bodyPr>
          <a:lstStyle/>
          <a:p>
            <a:r>
              <a:rPr lang="en-GB" b="1" dirty="0">
                <a:solidFill>
                  <a:srgbClr val="002060"/>
                </a:solidFill>
              </a:rPr>
              <a:t>Circular Economy</a:t>
            </a:r>
          </a:p>
        </p:txBody>
      </p:sp>
      <p:sp>
        <p:nvSpPr>
          <p:cNvPr id="21" name="Down Arrow Callout 20">
            <a:extLst>
              <a:ext uri="{FF2B5EF4-FFF2-40B4-BE49-F238E27FC236}">
                <a16:creationId xmlns:a16="http://schemas.microsoft.com/office/drawing/2014/main" id="{D9E56312-44E1-3F48-8475-E623F9B955F0}"/>
              </a:ext>
            </a:extLst>
          </p:cNvPr>
          <p:cNvSpPr/>
          <p:nvPr/>
        </p:nvSpPr>
        <p:spPr>
          <a:xfrm>
            <a:off x="211523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Cultural</a:t>
            </a:r>
          </a:p>
        </p:txBody>
      </p:sp>
      <p:sp>
        <p:nvSpPr>
          <p:cNvPr id="26" name="Rectangle 25">
            <a:extLst>
              <a:ext uri="{FF2B5EF4-FFF2-40B4-BE49-F238E27FC236}">
                <a16:creationId xmlns:a16="http://schemas.microsoft.com/office/drawing/2014/main" id="{45ED8427-6797-C143-9FE5-A32FD086F65C}"/>
              </a:ext>
            </a:extLst>
          </p:cNvPr>
          <p:cNvSpPr/>
          <p:nvPr/>
        </p:nvSpPr>
        <p:spPr>
          <a:xfrm>
            <a:off x="10031965" y="3445423"/>
            <a:ext cx="2284248" cy="2923877"/>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C7F5AC3-10AB-0243-8734-B6C40E9A8F00}"/>
              </a:ext>
            </a:extLst>
          </p:cNvPr>
          <p:cNvSpPr/>
          <p:nvPr/>
        </p:nvSpPr>
        <p:spPr>
          <a:xfrm>
            <a:off x="2188829" y="3867032"/>
            <a:ext cx="4962705" cy="1446550"/>
          </a:xfrm>
          <a:prstGeom prst="rect">
            <a:avLst/>
          </a:prstGeom>
        </p:spPr>
        <p:txBody>
          <a:bodyPr wrap="none">
            <a:spAutoFit/>
          </a:bodyPr>
          <a:lstStyle/>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Culture and mindset issues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Lack of awareness or interests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Difficulty for the whole supply chain to be circular</a:t>
            </a:r>
          </a:p>
          <a:p>
            <a:pPr marL="342900" indent="-342900">
              <a:buFont typeface="Wingdings" pitchFamily="2" charset="2"/>
              <a:buChar char="v"/>
            </a:pPr>
            <a:endParaRPr lang="en-GB" sz="1600" dirty="0"/>
          </a:p>
        </p:txBody>
      </p:sp>
    </p:spTree>
    <p:extLst>
      <p:ext uri="{BB962C8B-B14F-4D97-AF65-F5344CB8AC3E}">
        <p14:creationId xmlns:p14="http://schemas.microsoft.com/office/powerpoint/2010/main" val="2956658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Barriers to Circular Economy</a:t>
            </a:r>
          </a:p>
        </p:txBody>
      </p:sp>
      <p:pic>
        <p:nvPicPr>
          <p:cNvPr id="12" name="Picture 11">
            <a:extLst>
              <a:ext uri="{FF2B5EF4-FFF2-40B4-BE49-F238E27FC236}">
                <a16:creationId xmlns:a16="http://schemas.microsoft.com/office/drawing/2014/main" id="{C5B67571-6AD7-DF4B-AEA7-42DC624695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1338" y="2524914"/>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82700" y="3232995"/>
            <a:ext cx="1692964" cy="369332"/>
          </a:xfrm>
          <a:prstGeom prst="rect">
            <a:avLst/>
          </a:prstGeom>
          <a:noFill/>
        </p:spPr>
        <p:txBody>
          <a:bodyPr wrap="none" rtlCol="0">
            <a:spAutoFit/>
          </a:bodyPr>
          <a:lstStyle/>
          <a:p>
            <a:r>
              <a:rPr lang="en-GB" b="1" dirty="0">
                <a:solidFill>
                  <a:srgbClr val="002060"/>
                </a:solidFill>
              </a:rPr>
              <a:t>Linear Economy</a:t>
            </a: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71818" y="3204202"/>
            <a:ext cx="1832361" cy="369332"/>
          </a:xfrm>
          <a:prstGeom prst="rect">
            <a:avLst/>
          </a:prstGeom>
          <a:noFill/>
        </p:spPr>
        <p:txBody>
          <a:bodyPr wrap="none" rtlCol="0">
            <a:spAutoFit/>
          </a:bodyPr>
          <a:lstStyle/>
          <a:p>
            <a:r>
              <a:rPr lang="en-GB" b="1" dirty="0">
                <a:solidFill>
                  <a:srgbClr val="002060"/>
                </a:solidFill>
              </a:rPr>
              <a:t>Circular Economy</a:t>
            </a:r>
          </a:p>
        </p:txBody>
      </p:sp>
      <p:sp>
        <p:nvSpPr>
          <p:cNvPr id="22" name="Down Arrow Callout 21">
            <a:extLst>
              <a:ext uri="{FF2B5EF4-FFF2-40B4-BE49-F238E27FC236}">
                <a16:creationId xmlns:a16="http://schemas.microsoft.com/office/drawing/2014/main" id="{107B53E8-EA84-8F40-9629-8EF26B52B31A}"/>
              </a:ext>
            </a:extLst>
          </p:cNvPr>
          <p:cNvSpPr/>
          <p:nvPr/>
        </p:nvSpPr>
        <p:spPr>
          <a:xfrm>
            <a:off x="496578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Technological</a:t>
            </a:r>
          </a:p>
        </p:txBody>
      </p:sp>
      <p:sp>
        <p:nvSpPr>
          <p:cNvPr id="26" name="Rectangle 25">
            <a:extLst>
              <a:ext uri="{FF2B5EF4-FFF2-40B4-BE49-F238E27FC236}">
                <a16:creationId xmlns:a16="http://schemas.microsoft.com/office/drawing/2014/main" id="{45ED8427-6797-C143-9FE5-A32FD086F65C}"/>
              </a:ext>
            </a:extLst>
          </p:cNvPr>
          <p:cNvSpPr/>
          <p:nvPr/>
        </p:nvSpPr>
        <p:spPr>
          <a:xfrm>
            <a:off x="10031965" y="3445423"/>
            <a:ext cx="2284248" cy="2923877"/>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2C3D51D-1B9B-C14B-B641-F5E1FAD1E031}"/>
              </a:ext>
            </a:extLst>
          </p:cNvPr>
          <p:cNvSpPr/>
          <p:nvPr/>
        </p:nvSpPr>
        <p:spPr>
          <a:xfrm>
            <a:off x="3342380" y="3867032"/>
            <a:ext cx="5309467" cy="1815882"/>
          </a:xfrm>
          <a:prstGeom prst="rect">
            <a:avLst/>
          </a:prstGeom>
        </p:spPr>
        <p:txBody>
          <a:bodyPr wrap="none">
            <a:spAutoFit/>
          </a:bodyPr>
          <a:lstStyle/>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Lacking proven technologies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Circular designs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Ability to make high-quality remanufactured products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Lack of data</a:t>
            </a:r>
          </a:p>
          <a:p>
            <a:pPr marL="342900" indent="-342900">
              <a:buFont typeface="Wingdings" pitchFamily="2" charset="2"/>
              <a:buChar char="v"/>
            </a:pPr>
            <a:endParaRPr lang="en-GB" sz="1600" dirty="0"/>
          </a:p>
        </p:txBody>
      </p:sp>
    </p:spTree>
    <p:extLst>
      <p:ext uri="{BB962C8B-B14F-4D97-AF65-F5344CB8AC3E}">
        <p14:creationId xmlns:p14="http://schemas.microsoft.com/office/powerpoint/2010/main" val="1591741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Barriers to Circular Economy</a:t>
            </a:r>
          </a:p>
        </p:txBody>
      </p:sp>
      <p:pic>
        <p:nvPicPr>
          <p:cNvPr id="11" name="Picture 10">
            <a:extLst>
              <a:ext uri="{FF2B5EF4-FFF2-40B4-BE49-F238E27FC236}">
                <a16:creationId xmlns:a16="http://schemas.microsoft.com/office/drawing/2014/main" id="{2C22E08D-0EC1-A946-84CA-A2DF1FB663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0343" y="3417661"/>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82700" y="3232995"/>
            <a:ext cx="1692964" cy="369332"/>
          </a:xfrm>
          <a:prstGeom prst="rect">
            <a:avLst/>
          </a:prstGeom>
          <a:noFill/>
        </p:spPr>
        <p:txBody>
          <a:bodyPr wrap="none" rtlCol="0">
            <a:spAutoFit/>
          </a:bodyPr>
          <a:lstStyle/>
          <a:p>
            <a:r>
              <a:rPr lang="en-GB" b="1" dirty="0">
                <a:solidFill>
                  <a:srgbClr val="002060"/>
                </a:solidFill>
              </a:rPr>
              <a:t>Linear Economy</a:t>
            </a: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71818" y="3204202"/>
            <a:ext cx="1832361" cy="369332"/>
          </a:xfrm>
          <a:prstGeom prst="rect">
            <a:avLst/>
          </a:prstGeom>
          <a:noFill/>
        </p:spPr>
        <p:txBody>
          <a:bodyPr wrap="none" rtlCol="0">
            <a:spAutoFit/>
          </a:bodyPr>
          <a:lstStyle/>
          <a:p>
            <a:r>
              <a:rPr lang="en-GB" b="1" dirty="0">
                <a:solidFill>
                  <a:srgbClr val="002060"/>
                </a:solidFill>
              </a:rPr>
              <a:t>Circular Economy</a:t>
            </a:r>
          </a:p>
        </p:txBody>
      </p:sp>
      <p:sp>
        <p:nvSpPr>
          <p:cNvPr id="23" name="Up Arrow Callout 22">
            <a:extLst>
              <a:ext uri="{FF2B5EF4-FFF2-40B4-BE49-F238E27FC236}">
                <a16:creationId xmlns:a16="http://schemas.microsoft.com/office/drawing/2014/main" id="{165DA6AA-3E89-5044-8B9F-227C44ABAEE6}"/>
              </a:ext>
            </a:extLst>
          </p:cNvPr>
          <p:cNvSpPr/>
          <p:nvPr/>
        </p:nvSpPr>
        <p:spPr>
          <a:xfrm>
            <a:off x="2902020" y="4275367"/>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Market</a:t>
            </a:r>
          </a:p>
        </p:txBody>
      </p:sp>
      <p:sp>
        <p:nvSpPr>
          <p:cNvPr id="26" name="Rectangle 25">
            <a:extLst>
              <a:ext uri="{FF2B5EF4-FFF2-40B4-BE49-F238E27FC236}">
                <a16:creationId xmlns:a16="http://schemas.microsoft.com/office/drawing/2014/main" id="{45ED8427-6797-C143-9FE5-A32FD086F65C}"/>
              </a:ext>
            </a:extLst>
          </p:cNvPr>
          <p:cNvSpPr/>
          <p:nvPr/>
        </p:nvSpPr>
        <p:spPr>
          <a:xfrm>
            <a:off x="10031965" y="3445423"/>
            <a:ext cx="2284248" cy="2923877"/>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237E23F-0A23-4D48-B858-34A112238F45}"/>
              </a:ext>
            </a:extLst>
          </p:cNvPr>
          <p:cNvSpPr/>
          <p:nvPr/>
        </p:nvSpPr>
        <p:spPr>
          <a:xfrm>
            <a:off x="2568657" y="1391118"/>
            <a:ext cx="3235181" cy="2185214"/>
          </a:xfrm>
          <a:prstGeom prst="rect">
            <a:avLst/>
          </a:prstGeom>
        </p:spPr>
        <p:txBody>
          <a:bodyPr wrap="none">
            <a:spAutoFit/>
          </a:bodyPr>
          <a:lstStyle/>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Lack of economic viability</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Low price of virginal materials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High upfront investment costs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Steep learning curves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Limited funding</a:t>
            </a:r>
          </a:p>
          <a:p>
            <a:pPr marL="342900" indent="-342900">
              <a:buFont typeface="Wingdings" pitchFamily="2" charset="2"/>
              <a:buChar char="v"/>
            </a:pPr>
            <a:endParaRPr lang="en-GB" sz="1600" dirty="0"/>
          </a:p>
        </p:txBody>
      </p:sp>
    </p:spTree>
    <p:extLst>
      <p:ext uri="{BB962C8B-B14F-4D97-AF65-F5344CB8AC3E}">
        <p14:creationId xmlns:p14="http://schemas.microsoft.com/office/powerpoint/2010/main" val="654569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Barriers to Circular Economy</a:t>
            </a:r>
          </a:p>
        </p:txBody>
      </p:sp>
      <p:pic>
        <p:nvPicPr>
          <p:cNvPr id="17" name="Picture 16">
            <a:extLst>
              <a:ext uri="{FF2B5EF4-FFF2-40B4-BE49-F238E27FC236}">
                <a16:creationId xmlns:a16="http://schemas.microsoft.com/office/drawing/2014/main" id="{7255C9A2-1DFD-1B46-BC3E-561755E982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5336" y="3367102"/>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82700" y="3232995"/>
            <a:ext cx="1692964" cy="369332"/>
          </a:xfrm>
          <a:prstGeom prst="rect">
            <a:avLst/>
          </a:prstGeom>
          <a:noFill/>
        </p:spPr>
        <p:txBody>
          <a:bodyPr wrap="none" rtlCol="0">
            <a:spAutoFit/>
          </a:bodyPr>
          <a:lstStyle/>
          <a:p>
            <a:r>
              <a:rPr lang="en-GB" b="1" dirty="0">
                <a:solidFill>
                  <a:srgbClr val="002060"/>
                </a:solidFill>
              </a:rPr>
              <a:t>Linear Economy</a:t>
            </a: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71818" y="3204202"/>
            <a:ext cx="1832361" cy="369332"/>
          </a:xfrm>
          <a:prstGeom prst="rect">
            <a:avLst/>
          </a:prstGeom>
          <a:noFill/>
        </p:spPr>
        <p:txBody>
          <a:bodyPr wrap="none" rtlCol="0">
            <a:spAutoFit/>
          </a:bodyPr>
          <a:lstStyle/>
          <a:p>
            <a:r>
              <a:rPr lang="en-GB" b="1" dirty="0">
                <a:solidFill>
                  <a:srgbClr val="002060"/>
                </a:solidFill>
              </a:rPr>
              <a:t>Circular Economy</a:t>
            </a:r>
          </a:p>
        </p:txBody>
      </p:sp>
      <p:sp>
        <p:nvSpPr>
          <p:cNvPr id="24" name="Up Arrow Callout 23">
            <a:extLst>
              <a:ext uri="{FF2B5EF4-FFF2-40B4-BE49-F238E27FC236}">
                <a16:creationId xmlns:a16="http://schemas.microsoft.com/office/drawing/2014/main" id="{E2F7241E-4904-A644-A692-E3A3536677A8}"/>
              </a:ext>
            </a:extLst>
          </p:cNvPr>
          <p:cNvSpPr/>
          <p:nvPr/>
        </p:nvSpPr>
        <p:spPr>
          <a:xfrm>
            <a:off x="6038308" y="4246844"/>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2">
                    <a:lumMod val="50000"/>
                  </a:schemeClr>
                </a:solidFill>
              </a:rPr>
              <a:t>Regulatory</a:t>
            </a:r>
          </a:p>
        </p:txBody>
      </p:sp>
      <p:sp>
        <p:nvSpPr>
          <p:cNvPr id="26" name="Rectangle 25">
            <a:extLst>
              <a:ext uri="{FF2B5EF4-FFF2-40B4-BE49-F238E27FC236}">
                <a16:creationId xmlns:a16="http://schemas.microsoft.com/office/drawing/2014/main" id="{45ED8427-6797-C143-9FE5-A32FD086F65C}"/>
              </a:ext>
            </a:extLst>
          </p:cNvPr>
          <p:cNvSpPr/>
          <p:nvPr/>
        </p:nvSpPr>
        <p:spPr>
          <a:xfrm>
            <a:off x="10031965" y="3445423"/>
            <a:ext cx="2284248" cy="2923877"/>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4EDACDF-6545-E345-9068-30FDEC257356}"/>
              </a:ext>
            </a:extLst>
          </p:cNvPr>
          <p:cNvSpPr/>
          <p:nvPr/>
        </p:nvSpPr>
        <p:spPr>
          <a:xfrm>
            <a:off x="3018824" y="1391118"/>
            <a:ext cx="5400837" cy="1531445"/>
          </a:xfrm>
          <a:prstGeom prst="rect">
            <a:avLst/>
          </a:prstGeom>
        </p:spPr>
        <p:txBody>
          <a:bodyPr wrap="none">
            <a:spAutoFit/>
          </a:bodyPr>
          <a:lstStyle/>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Lack of policies to support circular economy transition</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Obstructing laws and regulations</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Limited circular procurement</a:t>
            </a:r>
          </a:p>
          <a:p>
            <a:pPr marL="342900" indent="-342900">
              <a:lnSpc>
                <a:spcPct val="150000"/>
              </a:lnSpc>
              <a:buFont typeface="Wingdings" pitchFamily="2" charset="2"/>
              <a:buChar char="v"/>
            </a:pPr>
            <a:r>
              <a:rPr lang="en-GB" sz="1600" dirty="0">
                <a:latin typeface="Roboto" panose="02000000000000000000" pitchFamily="2" charset="0"/>
                <a:cs typeface="Arial" panose="020B0604020202020204" pitchFamily="34" charset="0"/>
              </a:rPr>
              <a:t>Lack of global consensus</a:t>
            </a:r>
            <a:endParaRPr lang="en-GB" sz="1600" dirty="0"/>
          </a:p>
        </p:txBody>
      </p:sp>
    </p:spTree>
    <p:extLst>
      <p:ext uri="{BB962C8B-B14F-4D97-AF65-F5344CB8AC3E}">
        <p14:creationId xmlns:p14="http://schemas.microsoft.com/office/powerpoint/2010/main" val="1029314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50ADBB36-FBCF-DE40-9EE8-7CC82EC6C3CF}"/>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Conclusion</a:t>
            </a:r>
          </a:p>
        </p:txBody>
      </p:sp>
      <p:sp>
        <p:nvSpPr>
          <p:cNvPr id="7" name="Rectangle 6">
            <a:extLst>
              <a:ext uri="{FF2B5EF4-FFF2-40B4-BE49-F238E27FC236}">
                <a16:creationId xmlns:a16="http://schemas.microsoft.com/office/drawing/2014/main" id="{9FB1B5DD-1AB0-9249-ABC1-58E5413C00C6}"/>
              </a:ext>
            </a:extLst>
          </p:cNvPr>
          <p:cNvSpPr/>
          <p:nvPr/>
        </p:nvSpPr>
        <p:spPr>
          <a:xfrm>
            <a:off x="9640079" y="3445423"/>
            <a:ext cx="2284248" cy="2893100"/>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Barriers to Circular Economy</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Conclusion</a:t>
            </a:r>
          </a:p>
        </p:txBody>
      </p:sp>
      <p:sp>
        <p:nvSpPr>
          <p:cNvPr id="8" name="Textfeld 9">
            <a:extLst>
              <a:ext uri="{FF2B5EF4-FFF2-40B4-BE49-F238E27FC236}">
                <a16:creationId xmlns:a16="http://schemas.microsoft.com/office/drawing/2014/main" id="{A9D57EAC-E6FA-1345-949A-B81C5C38E1BA}"/>
              </a:ext>
            </a:extLst>
          </p:cNvPr>
          <p:cNvSpPr txBox="1"/>
          <p:nvPr/>
        </p:nvSpPr>
        <p:spPr>
          <a:xfrm>
            <a:off x="200782" y="1506785"/>
            <a:ext cx="5563202" cy="523220"/>
          </a:xfrm>
          <a:prstGeom prst="rect">
            <a:avLst/>
          </a:prstGeom>
          <a:noFill/>
        </p:spPr>
        <p:txBody>
          <a:bodyPr wrap="square" rtlCol="0" anchor="t">
            <a:spAutoFit/>
          </a:bodyPr>
          <a:lstStyle/>
          <a:p>
            <a:pP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Conclusion</a:t>
            </a:r>
          </a:p>
        </p:txBody>
      </p:sp>
      <p:sp>
        <p:nvSpPr>
          <p:cNvPr id="9" name="Textfeld 12">
            <a:extLst>
              <a:ext uri="{FF2B5EF4-FFF2-40B4-BE49-F238E27FC236}">
                <a16:creationId xmlns:a16="http://schemas.microsoft.com/office/drawing/2014/main" id="{416BBCD5-8FC2-1E40-96C1-3485FFFD1622}"/>
              </a:ext>
            </a:extLst>
          </p:cNvPr>
          <p:cNvSpPr txBox="1"/>
          <p:nvPr/>
        </p:nvSpPr>
        <p:spPr>
          <a:xfrm>
            <a:off x="200782" y="2372620"/>
            <a:ext cx="8044888" cy="2215991"/>
          </a:xfrm>
          <a:prstGeom prst="rect">
            <a:avLst/>
          </a:prstGeom>
          <a:noFill/>
        </p:spPr>
        <p:txBody>
          <a:bodyPr wrap="square" rtlCol="0">
            <a:spAutoFit/>
          </a:bodyPr>
          <a:lstStyle/>
          <a:p>
            <a:pPr marL="342900" indent="-342900">
              <a:lnSpc>
                <a:spcPct val="150000"/>
              </a:lnSpc>
              <a:spcAft>
                <a:spcPts val="1200"/>
              </a:spcAft>
              <a:buFont typeface="Wingdings" pitchFamily="2" charset="2"/>
              <a:buChar char="v"/>
            </a:pPr>
            <a:r>
              <a:rPr lang="en-GB" dirty="0">
                <a:latin typeface="Roboto" panose="02000000000000000000" pitchFamily="2" charset="0"/>
                <a:ea typeface="Roboto" panose="02000000000000000000" pitchFamily="2" charset="0"/>
                <a:cs typeface="Arial" panose="020B0604020202020204" pitchFamily="34" charset="0"/>
              </a:rPr>
              <a:t>What is the Circular Economy</a:t>
            </a:r>
          </a:p>
          <a:p>
            <a:pPr marL="342900" indent="-342900">
              <a:lnSpc>
                <a:spcPct val="150000"/>
              </a:lnSpc>
              <a:spcAft>
                <a:spcPts val="1200"/>
              </a:spcAft>
              <a:buFont typeface="Wingdings" pitchFamily="2" charset="2"/>
              <a:buChar char="v"/>
            </a:pPr>
            <a:r>
              <a:rPr lang="en-GB" dirty="0">
                <a:latin typeface="Roboto" panose="02000000000000000000" pitchFamily="2" charset="0"/>
                <a:ea typeface="Roboto" panose="02000000000000000000" pitchFamily="2" charset="0"/>
                <a:cs typeface="Arial" panose="020B0604020202020204" pitchFamily="34" charset="0"/>
              </a:rPr>
              <a:t>Three Principles of Circular Economy</a:t>
            </a:r>
          </a:p>
          <a:p>
            <a:pPr marL="342900" indent="-342900">
              <a:lnSpc>
                <a:spcPct val="150000"/>
              </a:lnSpc>
              <a:spcAft>
                <a:spcPts val="1200"/>
              </a:spcAft>
              <a:buFont typeface="Wingdings" pitchFamily="2" charset="2"/>
              <a:buChar char="v"/>
            </a:pPr>
            <a:r>
              <a:rPr lang="en-GB" dirty="0">
                <a:latin typeface="Roboto" panose="02000000000000000000" pitchFamily="2" charset="0"/>
                <a:ea typeface="Roboto" panose="02000000000000000000" pitchFamily="2" charset="0"/>
                <a:cs typeface="Arial" panose="020B0604020202020204" pitchFamily="34" charset="0"/>
              </a:rPr>
              <a:t>Five Circular Business Models</a:t>
            </a:r>
          </a:p>
          <a:p>
            <a:pPr marL="342900" indent="-342900">
              <a:lnSpc>
                <a:spcPct val="150000"/>
              </a:lnSpc>
              <a:spcAft>
                <a:spcPts val="1200"/>
              </a:spcAft>
              <a:buFont typeface="Wingdings" pitchFamily="2" charset="2"/>
              <a:buChar char="v"/>
            </a:pPr>
            <a:r>
              <a:rPr lang="en-GB" dirty="0">
                <a:latin typeface="Roboto" panose="02000000000000000000" pitchFamily="2" charset="0"/>
                <a:ea typeface="Roboto" panose="02000000000000000000" pitchFamily="2" charset="0"/>
                <a:cs typeface="Arial" panose="020B0604020202020204" pitchFamily="34" charset="0"/>
              </a:rPr>
              <a:t>Four Barriers to Transition to Circular Economy</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81600" y="1219200"/>
            <a:ext cx="2158598" cy="52530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67456" y="1553379"/>
            <a:ext cx="1645365" cy="4785144"/>
          </a:xfrm>
          <a:prstGeom prst="rect">
            <a:avLst/>
          </a:prstGeom>
        </p:spPr>
      </p:pic>
    </p:spTree>
    <p:extLst>
      <p:ext uri="{BB962C8B-B14F-4D97-AF65-F5344CB8AC3E}">
        <p14:creationId xmlns:p14="http://schemas.microsoft.com/office/powerpoint/2010/main" val="2532448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9789924" cy="369332"/>
          </a:xfrm>
          <a:prstGeom prst="rect">
            <a:avLst/>
          </a:prstGeom>
        </p:spPr>
        <p:txBody>
          <a:bodyPr wrap="none">
            <a:spAutoFit/>
          </a:bodyPr>
          <a:lstStyle/>
          <a:p>
            <a:r>
              <a:rPr lang="en-GB" b="1" dirty="0">
                <a:latin typeface="Roboto" panose="02000000000000000000" pitchFamily="2" charset="0"/>
                <a:ea typeface="Roboto" panose="02000000000000000000" pitchFamily="2" charset="0"/>
                <a:cs typeface="Arial" panose="020B0604020202020204" pitchFamily="34" charset="0"/>
              </a:rPr>
              <a:t>1. How much of the textile wastes is being landfilled or incinerated globally? </a:t>
            </a:r>
            <a:r>
              <a:rPr lang="en-GB" dirty="0">
                <a:latin typeface="Roboto" panose="02000000000000000000" pitchFamily="2" charset="0"/>
                <a:ea typeface="Roboto" panose="02000000000000000000" pitchFamily="2" charset="0"/>
                <a:cs typeface="Arial" panose="020B0604020202020204" pitchFamily="34" charset="0"/>
              </a:rPr>
              <a:t>(EMF, 2017)</a:t>
            </a:r>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468164" cy="1754326"/>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One garbage truck equivalent every one hour</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One garbage truck equivalent every one minute</a:t>
            </a:r>
            <a:endParaRPr lang="en-GB" dirty="0"/>
          </a:p>
          <a:p>
            <a:pPr marL="342900" indent="-342900">
              <a:buFont typeface="+mj-lt"/>
              <a:buAutoNum type="alphaLcPeriod"/>
            </a:pPr>
            <a:endParaRPr lang="en-GB" dirty="0"/>
          </a:p>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One garbage truck equivalent every one second</a:t>
            </a:r>
            <a:endParaRPr lang="en-GB" dirty="0"/>
          </a:p>
          <a:p>
            <a:pPr marL="285750" indent="-285750">
              <a:buFont typeface="Arial" panose="020B0604020202020204" pitchFamily="34" charset="0"/>
              <a:buChar char="•"/>
            </a:pPr>
            <a:endParaRPr lang="en-GB" dirty="0"/>
          </a:p>
        </p:txBody>
      </p:sp>
      <p:sp>
        <p:nvSpPr>
          <p:cNvPr id="10" name="Rectangle 9">
            <a:extLst>
              <a:ext uri="{FF2B5EF4-FFF2-40B4-BE49-F238E27FC236}">
                <a16:creationId xmlns:a16="http://schemas.microsoft.com/office/drawing/2014/main" id="{AD7C8B79-B13D-C24F-ABFA-8EDA5CD6D61F}"/>
              </a:ext>
            </a:extLst>
          </p:cNvPr>
          <p:cNvSpPr/>
          <p:nvPr/>
        </p:nvSpPr>
        <p:spPr>
          <a:xfrm>
            <a:off x="9749909" y="3429725"/>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pic>
        <p:nvPicPr>
          <p:cNvPr id="12" name="Picture 11">
            <a:extLst>
              <a:ext uri="{FF2B5EF4-FFF2-40B4-BE49-F238E27FC236}">
                <a16:creationId xmlns:a16="http://schemas.microsoft.com/office/drawing/2014/main" id="{A033F18F-9072-564C-A77D-F572439BF8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2833" y="3563367"/>
            <a:ext cx="5014668" cy="2815613"/>
          </a:xfrm>
          <a:prstGeom prst="rect">
            <a:avLst/>
          </a:prstGeom>
        </p:spPr>
      </p:pic>
    </p:spTree>
    <p:extLst>
      <p:ext uri="{BB962C8B-B14F-4D97-AF65-F5344CB8AC3E}">
        <p14:creationId xmlns:p14="http://schemas.microsoft.com/office/powerpoint/2010/main" val="3721252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en-GB" sz="1400" dirty="0">
                <a:solidFill>
                  <a:schemeClr val="bg1"/>
                </a:solidFill>
                <a:latin typeface="Roboto" panose="02000000000000000000" pitchFamily="2" charset="0"/>
                <a:ea typeface="Roboto" panose="02000000000000000000" pitchFamily="2" charset="0"/>
                <a:cs typeface="Arial" panose="020B0604020202020204" pitchFamily="34" charset="0"/>
              </a:rPr>
              <a:t>Name of presenter</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en-GB" sz="4000" b="1" dirty="0">
                <a:solidFill>
                  <a:srgbClr val="FFED00"/>
                </a:solidFill>
              </a:rPr>
              <a:t>Questions and Discussion</a:t>
            </a:r>
          </a:p>
        </p:txBody>
      </p:sp>
    </p:spTree>
    <p:extLst>
      <p:ext uri="{BB962C8B-B14F-4D97-AF65-F5344CB8AC3E}">
        <p14:creationId xmlns:p14="http://schemas.microsoft.com/office/powerpoint/2010/main" val="169161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en-US" sz="2400" b="1" dirty="0">
                <a:solidFill>
                  <a:schemeClr val="accent6">
                    <a:lumMod val="50000"/>
                  </a:schemeClr>
                </a:solidFill>
              </a:rPr>
              <a:t>These educational resources were developed as part of the BE-Rural project</a:t>
            </a:r>
            <a:r>
              <a:rPr lang="en-US" sz="2400" b="1" dirty="0">
                <a:solidFill>
                  <a:schemeClr val="accent3">
                    <a:lumMod val="75000"/>
                  </a:schemeClr>
                </a:solidFill>
              </a:rPr>
              <a:t> </a:t>
            </a:r>
            <a:endParaRPr lang="en-US" sz="2000" dirty="0">
              <a:solidFill>
                <a:schemeClr val="accent3">
                  <a:lumMod val="75000"/>
                </a:schemeClr>
              </a:solidFill>
            </a:endParaRPr>
          </a:p>
          <a:p>
            <a:pPr algn="ctr"/>
            <a:r>
              <a:rPr lang="en-US" dirty="0">
                <a:solidFill>
                  <a:schemeClr val="accent3">
                    <a:lumMod val="75000"/>
                  </a:schemeClr>
                </a:solidFill>
              </a:rPr>
              <a:t>Bio-based strategies and roadmaps for enhanced rural and regional development in the EU (April 2019 – March 2022)</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en-GB" sz="2400" b="1" dirty="0">
                <a:solidFill>
                  <a:srgbClr val="AE0917"/>
                </a:solidFill>
                <a:ea typeface="Roboto" panose="02000000000000000000" pitchFamily="2" charset="0"/>
                <a:cs typeface="Arial" panose="020B0604020202020204" pitchFamily="34" charset="0"/>
              </a:rPr>
              <a:t>BE-Rural supports </a:t>
            </a:r>
          </a:p>
          <a:p>
            <a:pPr algn="just">
              <a:spcAft>
                <a:spcPts val="1800"/>
              </a:spcAft>
            </a:pPr>
            <a:r>
              <a:rPr lang="en-US" sz="1400" dirty="0">
                <a:ea typeface="Roboto" panose="02000000000000000000" pitchFamily="2" charset="0"/>
                <a:cs typeface="Arial" panose="020B0604020202020204" pitchFamily="34" charset="0"/>
              </a:rPr>
              <a:t>… regional stakeholders in five countries:</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Latvia: </a:t>
            </a:r>
            <a:r>
              <a:rPr lang="en-GB" sz="1400" dirty="0" err="1">
                <a:ea typeface="Roboto" panose="02000000000000000000" pitchFamily="2" charset="0"/>
                <a:cs typeface="Arial" panose="020B0604020202020204" pitchFamily="34" charset="0"/>
              </a:rPr>
              <a:t>Vidzeme</a:t>
            </a:r>
            <a:r>
              <a:rPr lang="en-GB" sz="1400" dirty="0">
                <a:ea typeface="Roboto" panose="02000000000000000000" pitchFamily="2" charset="0"/>
                <a:cs typeface="Arial" panose="020B0604020202020204" pitchFamily="34" charset="0"/>
              </a:rPr>
              <a:t> and </a:t>
            </a:r>
            <a:r>
              <a:rPr lang="en-GB" sz="1400" dirty="0" err="1">
                <a:ea typeface="Roboto" panose="02000000000000000000" pitchFamily="2" charset="0"/>
                <a:cs typeface="Arial" panose="020B0604020202020204" pitchFamily="34" charset="0"/>
              </a:rPr>
              <a:t>Kurzeme</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Poland: </a:t>
            </a:r>
            <a:r>
              <a:rPr lang="en-US" sz="1400" dirty="0">
                <a:ea typeface="Roboto" panose="02000000000000000000" pitchFamily="2" charset="0"/>
                <a:cs typeface="Arial" panose="020B0604020202020204" pitchFamily="34" charset="0"/>
              </a:rPr>
              <a:t>Szczecin and Vistula Lagoons</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Romania: Covasna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Bulgaria: </a:t>
            </a:r>
            <a:r>
              <a:rPr lang="en-GB" sz="1400" dirty="0" err="1">
                <a:ea typeface="Roboto" panose="02000000000000000000" pitchFamily="2" charset="0"/>
                <a:cs typeface="Arial" panose="020B0604020202020204" pitchFamily="34" charset="0"/>
              </a:rPr>
              <a:t>Stara</a:t>
            </a:r>
            <a:r>
              <a:rPr lang="en-GB" sz="1400" dirty="0">
                <a:ea typeface="Roboto" panose="02000000000000000000" pitchFamily="2" charset="0"/>
                <a:cs typeface="Arial" panose="020B0604020202020204" pitchFamily="34" charset="0"/>
              </a:rPr>
              <a:t> Zagora</a:t>
            </a:r>
          </a:p>
          <a:p>
            <a:pPr marL="214313" indent="-214313" algn="just">
              <a:spcAft>
                <a:spcPts val="1800"/>
              </a:spcAft>
              <a:buFont typeface="Arial" panose="020B0604020202020204" pitchFamily="34" charset="0"/>
              <a:buChar char="•"/>
            </a:pPr>
            <a:r>
              <a:rPr lang="en-GB" sz="1400" dirty="0">
                <a:ea typeface="Roboto" panose="02000000000000000000" pitchFamily="2" charset="0"/>
                <a:cs typeface="Arial" panose="020B0604020202020204" pitchFamily="34" charset="0"/>
              </a:rPr>
              <a:t>North Macedonia: </a:t>
            </a:r>
            <a:r>
              <a:rPr lang="en-GB" sz="1400" dirty="0" err="1">
                <a:ea typeface="Roboto" panose="02000000000000000000" pitchFamily="2" charset="0"/>
                <a:cs typeface="Arial" panose="020B0604020202020204" pitchFamily="34" charset="0"/>
              </a:rPr>
              <a:t>Strumica</a:t>
            </a:r>
            <a:endParaRPr lang="en-GB"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en-GB" sz="2000" dirty="0">
                <a:solidFill>
                  <a:schemeClr val="accent6">
                    <a:lumMod val="50000"/>
                  </a:schemeClr>
                </a:solidFill>
                <a:ea typeface="Roboto Light" panose="02000000000000000000" pitchFamily="2" charset="0"/>
                <a:cs typeface="Arial" panose="020B0604020202020204" pitchFamily="34" charset="0"/>
              </a:rPr>
              <a:t>The goal of BE-Rural is to realise the potential of regional bio-based economies by supporting relevant actors in the participatory development of </a:t>
            </a:r>
            <a:r>
              <a:rPr lang="en-GB" sz="2000" dirty="0" err="1">
                <a:solidFill>
                  <a:schemeClr val="accent6">
                    <a:lumMod val="50000"/>
                  </a:schemeClr>
                </a:solidFill>
                <a:ea typeface="Roboto Light" panose="02000000000000000000" pitchFamily="2" charset="0"/>
                <a:cs typeface="Arial" panose="020B0604020202020204" pitchFamily="34" charset="0"/>
              </a:rPr>
              <a:t>bioeconomy</a:t>
            </a:r>
            <a:r>
              <a:rPr lang="en-GB" sz="2000" dirty="0">
                <a:solidFill>
                  <a:schemeClr val="accent6">
                    <a:lumMod val="50000"/>
                  </a:schemeClr>
                </a:solidFill>
                <a:ea typeface="Roboto Light" panose="02000000000000000000" pitchFamily="2" charset="0"/>
                <a:cs typeface="Arial" panose="020B0604020202020204" pitchFamily="34" charset="0"/>
              </a:rPr>
              <a:t> strategies and roadmaps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23828191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9789924" cy="369332"/>
          </a:xfrm>
          <a:prstGeom prst="rect">
            <a:avLst/>
          </a:prstGeom>
        </p:spPr>
        <p:txBody>
          <a:bodyPr wrap="none">
            <a:spAutoFit/>
          </a:bodyPr>
          <a:lstStyle/>
          <a:p>
            <a:r>
              <a:rPr lang="en-GB" b="1" dirty="0">
                <a:latin typeface="Roboto" panose="02000000000000000000" pitchFamily="2" charset="0"/>
                <a:ea typeface="Roboto" panose="02000000000000000000" pitchFamily="2" charset="0"/>
                <a:cs typeface="Arial" panose="020B0604020202020204" pitchFamily="34" charset="0"/>
              </a:rPr>
              <a:t>1. How much of the textile wastes is being landfilled or incinerated globally? </a:t>
            </a:r>
            <a:r>
              <a:rPr lang="en-GB" dirty="0">
                <a:latin typeface="Roboto" panose="02000000000000000000" pitchFamily="2" charset="0"/>
                <a:ea typeface="Roboto" panose="02000000000000000000" pitchFamily="2" charset="0"/>
                <a:cs typeface="Arial" panose="020B0604020202020204" pitchFamily="34" charset="0"/>
              </a:rPr>
              <a:t>(EMF, 2017)</a:t>
            </a:r>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788764" cy="1754326"/>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One garbage truck equivalent every one hour</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One garbage truck equivalent every one minute</a:t>
            </a:r>
            <a:endParaRPr lang="en-GB" dirty="0"/>
          </a:p>
          <a:p>
            <a:pPr marL="342900" indent="-342900">
              <a:buFont typeface="+mj-lt"/>
              <a:buAutoNum type="alphaLcPeriod"/>
            </a:pPr>
            <a:endParaRPr lang="en-GB" dirty="0"/>
          </a:p>
          <a:p>
            <a:pPr marL="342900" indent="-342900">
              <a:buFont typeface="+mj-lt"/>
              <a:buAutoNum type="alphaLcPeriod"/>
            </a:pPr>
            <a:r>
              <a:rPr lang="en-GB" b="1" dirty="0">
                <a:solidFill>
                  <a:srgbClr val="AE0917"/>
                </a:solidFill>
                <a:latin typeface="Roboto" panose="02000000000000000000" pitchFamily="2" charset="0"/>
                <a:cs typeface="Arial" panose="020B0604020202020204" pitchFamily="34" charset="0"/>
              </a:rPr>
              <a:t>One garbage truck equivalent every one second</a:t>
            </a:r>
          </a:p>
          <a:p>
            <a:pPr marL="285750" indent="-285750">
              <a:buFont typeface="Arial" panose="020B0604020202020204" pitchFamily="34" charset="0"/>
              <a:buChar char="•"/>
            </a:pPr>
            <a:endParaRPr lang="en-GB" dirty="0"/>
          </a:p>
        </p:txBody>
      </p:sp>
      <p:sp>
        <p:nvSpPr>
          <p:cNvPr id="10" name="Rectangle 9">
            <a:extLst>
              <a:ext uri="{FF2B5EF4-FFF2-40B4-BE49-F238E27FC236}">
                <a16:creationId xmlns:a16="http://schemas.microsoft.com/office/drawing/2014/main" id="{AD7C8B79-B13D-C24F-ABFA-8EDA5CD6D61F}"/>
              </a:ext>
            </a:extLst>
          </p:cNvPr>
          <p:cNvSpPr/>
          <p:nvPr/>
        </p:nvSpPr>
        <p:spPr>
          <a:xfrm>
            <a:off x="9907751" y="3441338"/>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pic>
        <p:nvPicPr>
          <p:cNvPr id="12" name="Picture 11">
            <a:extLst>
              <a:ext uri="{FF2B5EF4-FFF2-40B4-BE49-F238E27FC236}">
                <a16:creationId xmlns:a16="http://schemas.microsoft.com/office/drawing/2014/main" id="{B9B438F2-352F-A847-A937-03DEDB7D98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2833" y="3563367"/>
            <a:ext cx="5014668" cy="2815613"/>
          </a:xfrm>
          <a:prstGeom prst="rect">
            <a:avLst/>
          </a:prstGeom>
        </p:spPr>
      </p:pic>
    </p:spTree>
    <p:extLst>
      <p:ext uri="{BB962C8B-B14F-4D97-AF65-F5344CB8AC3E}">
        <p14:creationId xmlns:p14="http://schemas.microsoft.com/office/powerpoint/2010/main" val="2131503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2. What is the approximate annual volume of global electronic wastes in 2016?</a:t>
            </a:r>
            <a:r>
              <a:rPr lang="en-GB" dirty="0">
                <a:latin typeface="Roboto" panose="02000000000000000000" pitchFamily="2" charset="0"/>
                <a:ea typeface="Roboto" panose="02000000000000000000" pitchFamily="2" charset="0"/>
                <a:cs typeface="Arial" panose="020B0604020202020204" pitchFamily="34" charset="0"/>
              </a:rPr>
              <a:t> (WEF, 2017)</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7216784" cy="1754326"/>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4.7 million tonnes (equivalent in weight of 450 Eiffel Towers)</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44.7 million tonnes (equivalent in weight of 4,500 Eiffel Towers)</a:t>
            </a:r>
            <a:endParaRPr lang="en-GB" dirty="0"/>
          </a:p>
          <a:p>
            <a:pPr marL="342900" indent="-342900">
              <a:buFont typeface="+mj-lt"/>
              <a:buAutoNum type="alphaLcPeriod"/>
            </a:pPr>
            <a:endParaRPr lang="en-GB" dirty="0"/>
          </a:p>
          <a:p>
            <a:pPr marL="342900" indent="-342900">
              <a:buFont typeface="+mj-lt"/>
              <a:buAutoNum type="alphaLcPeriod"/>
            </a:pPr>
            <a:r>
              <a:rPr lang="en-GB" dirty="0">
                <a:latin typeface="Roboto" panose="02000000000000000000" pitchFamily="2" charset="0"/>
                <a:cs typeface="Arial" panose="020B0604020202020204" pitchFamily="34" charset="0"/>
              </a:rPr>
              <a:t>444.7 million tonnes (equivalent in weight of 45,000 Eiffel Towers)</a:t>
            </a:r>
            <a:endParaRPr lang="en-GB" dirty="0"/>
          </a:p>
          <a:p>
            <a:pPr marL="285750" indent="-285750">
              <a:buFont typeface="Arial" panose="020B0604020202020204" pitchFamily="34" charset="0"/>
              <a:buChar char="•"/>
            </a:pPr>
            <a:endParaRPr lang="en-GB" dirty="0"/>
          </a:p>
        </p:txBody>
      </p:sp>
      <p:pic>
        <p:nvPicPr>
          <p:cNvPr id="3" name="Picture 2">
            <a:extLst>
              <a:ext uri="{FF2B5EF4-FFF2-40B4-BE49-F238E27FC236}">
                <a16:creationId xmlns:a16="http://schemas.microsoft.com/office/drawing/2014/main" id="{F167D701-6843-404B-8798-29D46FE798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9805" y="3737320"/>
            <a:ext cx="4029811" cy="2686541"/>
          </a:xfrm>
          <a:prstGeom prst="rect">
            <a:avLst/>
          </a:prstGeom>
        </p:spPr>
      </p:pic>
      <p:pic>
        <p:nvPicPr>
          <p:cNvPr id="6" name="Picture 5">
            <a:extLst>
              <a:ext uri="{FF2B5EF4-FFF2-40B4-BE49-F238E27FC236}">
                <a16:creationId xmlns:a16="http://schemas.microsoft.com/office/drawing/2014/main" id="{5E427AC4-A468-C949-8796-B69D3CEF6F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270" y="3666393"/>
            <a:ext cx="4029811" cy="2800718"/>
          </a:xfrm>
          <a:prstGeom prst="rect">
            <a:avLst/>
          </a:prstGeom>
        </p:spPr>
      </p:pic>
      <p:sp>
        <p:nvSpPr>
          <p:cNvPr id="10" name="Rectangle 9">
            <a:extLst>
              <a:ext uri="{FF2B5EF4-FFF2-40B4-BE49-F238E27FC236}">
                <a16:creationId xmlns:a16="http://schemas.microsoft.com/office/drawing/2014/main" id="{D16CF531-847C-AA4A-A711-155F8CAA8425}"/>
              </a:ext>
            </a:extLst>
          </p:cNvPr>
          <p:cNvSpPr/>
          <p:nvPr/>
        </p:nvSpPr>
        <p:spPr>
          <a:xfrm>
            <a:off x="9749909" y="3460013"/>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Tree>
    <p:extLst>
      <p:ext uri="{BB962C8B-B14F-4D97-AF65-F5344CB8AC3E}">
        <p14:creationId xmlns:p14="http://schemas.microsoft.com/office/powerpoint/2010/main" val="3477707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2. What is the approximate annual volume of global electronic wastes in 2016?</a:t>
            </a:r>
            <a:r>
              <a:rPr lang="en-GB" dirty="0">
                <a:latin typeface="Roboto" panose="02000000000000000000" pitchFamily="2" charset="0"/>
                <a:ea typeface="Roboto" panose="02000000000000000000" pitchFamily="2" charset="0"/>
                <a:cs typeface="Arial" panose="020B0604020202020204" pitchFamily="34" charset="0"/>
              </a:rPr>
              <a:t> (WEF, 2017)</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7695248" cy="1754326"/>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4.7 million tonnes (equivalent in weight of 450 Eiffel Towers)</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en-GB" b="1" dirty="0">
                <a:solidFill>
                  <a:srgbClr val="AE0917"/>
                </a:solidFill>
                <a:latin typeface="Roboto" panose="02000000000000000000" pitchFamily="2" charset="0"/>
                <a:cs typeface="Arial" panose="020B0604020202020204" pitchFamily="34" charset="0"/>
              </a:rPr>
              <a:t>44.7 million tonnes (equivalent in weight of 4,500 Eiffel Towers)</a:t>
            </a:r>
          </a:p>
          <a:p>
            <a:pPr marL="342900" indent="-342900">
              <a:buFont typeface="+mj-lt"/>
              <a:buAutoNum type="alphaLcPeriod"/>
            </a:pPr>
            <a:endParaRPr lang="en-GB" dirty="0"/>
          </a:p>
          <a:p>
            <a:pPr marL="342900" indent="-342900">
              <a:buFont typeface="+mj-lt"/>
              <a:buAutoNum type="alphaLcPeriod"/>
            </a:pPr>
            <a:r>
              <a:rPr lang="en-GB" dirty="0">
                <a:latin typeface="Roboto" panose="02000000000000000000" pitchFamily="2" charset="0"/>
                <a:cs typeface="Arial" panose="020B0604020202020204" pitchFamily="34" charset="0"/>
              </a:rPr>
              <a:t>444.7 million tonnes (equivalent in weight of 45,000 Eiffel Towers)</a:t>
            </a:r>
          </a:p>
          <a:p>
            <a:pPr marL="285750" indent="-285750">
              <a:buFont typeface="Arial" panose="020B0604020202020204" pitchFamily="34" charset="0"/>
              <a:buChar char="•"/>
            </a:pPr>
            <a:endParaRPr lang="en-GB" dirty="0"/>
          </a:p>
        </p:txBody>
      </p:sp>
      <p:sp>
        <p:nvSpPr>
          <p:cNvPr id="10" name="Rectangle 9">
            <a:extLst>
              <a:ext uri="{FF2B5EF4-FFF2-40B4-BE49-F238E27FC236}">
                <a16:creationId xmlns:a16="http://schemas.microsoft.com/office/drawing/2014/main" id="{D16CF531-847C-AA4A-A711-155F8CAA8425}"/>
              </a:ext>
            </a:extLst>
          </p:cNvPr>
          <p:cNvSpPr/>
          <p:nvPr/>
        </p:nvSpPr>
        <p:spPr>
          <a:xfrm>
            <a:off x="9869488" y="3460013"/>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pic>
        <p:nvPicPr>
          <p:cNvPr id="13" name="Picture 12">
            <a:extLst>
              <a:ext uri="{FF2B5EF4-FFF2-40B4-BE49-F238E27FC236}">
                <a16:creationId xmlns:a16="http://schemas.microsoft.com/office/drawing/2014/main" id="{48E2BED4-ECFB-3E49-8887-58E32D8EA8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9805" y="3737320"/>
            <a:ext cx="4029811" cy="2686541"/>
          </a:xfrm>
          <a:prstGeom prst="rect">
            <a:avLst/>
          </a:prstGeom>
        </p:spPr>
      </p:pic>
      <p:pic>
        <p:nvPicPr>
          <p:cNvPr id="14" name="Picture 13">
            <a:extLst>
              <a:ext uri="{FF2B5EF4-FFF2-40B4-BE49-F238E27FC236}">
                <a16:creationId xmlns:a16="http://schemas.microsoft.com/office/drawing/2014/main" id="{2725388B-5BD1-5649-BB18-050FC3D082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270" y="3666393"/>
            <a:ext cx="4029811" cy="2800718"/>
          </a:xfrm>
          <a:prstGeom prst="rect">
            <a:avLst/>
          </a:prstGeom>
        </p:spPr>
      </p:pic>
    </p:spTree>
    <p:extLst>
      <p:ext uri="{BB962C8B-B14F-4D97-AF65-F5344CB8AC3E}">
        <p14:creationId xmlns:p14="http://schemas.microsoft.com/office/powerpoint/2010/main" val="3450895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3. What is the estimated annual volume of food waste globally? </a:t>
            </a:r>
            <a:r>
              <a:rPr lang="en-GB" dirty="0">
                <a:latin typeface="Roboto" panose="02000000000000000000" pitchFamily="2" charset="0"/>
                <a:ea typeface="Roboto" panose="02000000000000000000" pitchFamily="2" charset="0"/>
                <a:cs typeface="Arial" panose="020B0604020202020204" pitchFamily="34" charset="0"/>
              </a:rPr>
              <a:t>(FAO, 2011)</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570756" cy="1754326"/>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ea typeface="Roboto" panose="02000000000000000000" pitchFamily="2" charset="0"/>
                <a:cs typeface="Arial" panose="020B0604020202020204" pitchFamily="34" charset="0"/>
              </a:rPr>
              <a:t>1.3 billion tonnes (one-third of the food produced)</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2 billion tonnes (half of the food produced)</a:t>
            </a:r>
            <a:endParaRPr lang="en-GB" dirty="0"/>
          </a:p>
          <a:p>
            <a:pPr marL="342900" indent="-342900">
              <a:buFont typeface="+mj-lt"/>
              <a:buAutoNum type="alphaLcPeriod"/>
            </a:pPr>
            <a:endParaRPr lang="en-GB" dirty="0"/>
          </a:p>
          <a:p>
            <a:pPr marL="342900" indent="-342900">
              <a:buFont typeface="+mj-lt"/>
              <a:buAutoNum type="alphaLcPeriod"/>
            </a:pPr>
            <a:r>
              <a:rPr lang="en-GB" dirty="0">
                <a:latin typeface="Roboto" panose="02000000000000000000" pitchFamily="2" charset="0"/>
                <a:cs typeface="Arial" panose="020B0604020202020204" pitchFamily="34" charset="0"/>
              </a:rPr>
              <a:t>2.6 billion tonnes (two-third of the food produced)</a:t>
            </a:r>
            <a:endParaRPr lang="en-GB" dirty="0"/>
          </a:p>
          <a:p>
            <a:pPr marL="285750" indent="-285750">
              <a:buFont typeface="Arial" panose="020B0604020202020204" pitchFamily="34" charset="0"/>
              <a:buChar char="•"/>
            </a:pPr>
            <a:endParaRPr lang="en-GB" dirty="0"/>
          </a:p>
        </p:txBody>
      </p:sp>
      <p:pic>
        <p:nvPicPr>
          <p:cNvPr id="10" name="Picture 7" descr="Image result for food waste">
            <a:extLst>
              <a:ext uri="{FF2B5EF4-FFF2-40B4-BE49-F238E27FC236}">
                <a16:creationId xmlns:a16="http://schemas.microsoft.com/office/drawing/2014/main" id="{C20315A8-F975-0D46-88CB-B22AB0859689}"/>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133362" y="3618817"/>
            <a:ext cx="5222409" cy="28504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3C2B53-134A-F946-9E7C-8BC49DA49F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8911" y="3618816"/>
            <a:ext cx="3702457" cy="2863619"/>
          </a:xfrm>
          <a:prstGeom prst="rect">
            <a:avLst/>
          </a:prstGeom>
        </p:spPr>
      </p:pic>
      <p:sp>
        <p:nvSpPr>
          <p:cNvPr id="11" name="Rectangle 10">
            <a:extLst>
              <a:ext uri="{FF2B5EF4-FFF2-40B4-BE49-F238E27FC236}">
                <a16:creationId xmlns:a16="http://schemas.microsoft.com/office/drawing/2014/main" id="{ADE65300-2D05-5349-BF04-3FCE2089787A}"/>
              </a:ext>
            </a:extLst>
          </p:cNvPr>
          <p:cNvSpPr/>
          <p:nvPr/>
        </p:nvSpPr>
        <p:spPr>
          <a:xfrm>
            <a:off x="9749909" y="3386344"/>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Tree>
    <p:extLst>
      <p:ext uri="{BB962C8B-B14F-4D97-AF65-F5344CB8AC3E}">
        <p14:creationId xmlns:p14="http://schemas.microsoft.com/office/powerpoint/2010/main" val="2591430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3. What is the estimated annual volume of food waste globally? </a:t>
            </a:r>
            <a:r>
              <a:rPr lang="en-GB" dirty="0">
                <a:latin typeface="Roboto" panose="02000000000000000000" pitchFamily="2" charset="0"/>
                <a:ea typeface="Roboto" panose="02000000000000000000" pitchFamily="2" charset="0"/>
                <a:cs typeface="Arial" panose="020B0604020202020204" pitchFamily="34" charset="0"/>
              </a:rPr>
              <a:t>(FAO, 2011)</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6006773" cy="1754326"/>
          </a:xfrm>
          <a:prstGeom prst="rect">
            <a:avLst/>
          </a:prstGeom>
        </p:spPr>
        <p:txBody>
          <a:bodyPr wrap="none">
            <a:spAutoFit/>
          </a:bodyPr>
          <a:lstStyle/>
          <a:p>
            <a:pPr marL="342900" indent="-342900">
              <a:buFont typeface="+mj-lt"/>
              <a:buAutoNum type="alphaLcPeriod"/>
            </a:pPr>
            <a:r>
              <a:rPr lang="en-GB" b="1" dirty="0">
                <a:solidFill>
                  <a:srgbClr val="AE0917"/>
                </a:solidFill>
                <a:latin typeface="Roboto" panose="02000000000000000000" pitchFamily="2" charset="0"/>
                <a:cs typeface="Arial" panose="020B0604020202020204" pitchFamily="34" charset="0"/>
              </a:rPr>
              <a:t>1.3 billion tonnes (one-third of the food produced)</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2 billion tonnes (half of the food produced)</a:t>
            </a:r>
            <a:endParaRPr lang="en-GB" dirty="0"/>
          </a:p>
          <a:p>
            <a:pPr marL="342900" indent="-342900">
              <a:buFont typeface="+mj-lt"/>
              <a:buAutoNum type="alphaLcPeriod"/>
            </a:pPr>
            <a:endParaRPr lang="en-GB" dirty="0"/>
          </a:p>
          <a:p>
            <a:pPr marL="342900" indent="-342900">
              <a:buFont typeface="+mj-lt"/>
              <a:buAutoNum type="alphaLcPeriod"/>
            </a:pPr>
            <a:r>
              <a:rPr lang="en-GB" dirty="0">
                <a:latin typeface="Roboto" panose="02000000000000000000" pitchFamily="2" charset="0"/>
                <a:cs typeface="Arial" panose="020B0604020202020204" pitchFamily="34" charset="0"/>
              </a:rPr>
              <a:t>2.6 billion tonnes (two-third of the food produced)</a:t>
            </a:r>
            <a:endParaRPr lang="en-GB" dirty="0"/>
          </a:p>
          <a:p>
            <a:pPr marL="285750" indent="-285750">
              <a:buFont typeface="Arial" panose="020B0604020202020204" pitchFamily="34" charset="0"/>
              <a:buChar char="•"/>
            </a:pPr>
            <a:endParaRPr lang="en-GB" dirty="0"/>
          </a:p>
        </p:txBody>
      </p:sp>
      <p:sp>
        <p:nvSpPr>
          <p:cNvPr id="11" name="Rectangle 10">
            <a:extLst>
              <a:ext uri="{FF2B5EF4-FFF2-40B4-BE49-F238E27FC236}">
                <a16:creationId xmlns:a16="http://schemas.microsoft.com/office/drawing/2014/main" id="{ADE65300-2D05-5349-BF04-3FCE2089787A}"/>
              </a:ext>
            </a:extLst>
          </p:cNvPr>
          <p:cNvSpPr/>
          <p:nvPr/>
        </p:nvSpPr>
        <p:spPr>
          <a:xfrm>
            <a:off x="9836995" y="3460013"/>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pic>
        <p:nvPicPr>
          <p:cNvPr id="13" name="Picture 7" descr="Image result for food waste">
            <a:extLst>
              <a:ext uri="{FF2B5EF4-FFF2-40B4-BE49-F238E27FC236}">
                <a16:creationId xmlns:a16="http://schemas.microsoft.com/office/drawing/2014/main" id="{F90445CC-642C-9547-9EA9-BF5D8AF2F920}"/>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133362" y="3618817"/>
            <a:ext cx="5222409" cy="28504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BA612D6-3C40-1E41-9489-FD8DB20CBA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8911" y="3618816"/>
            <a:ext cx="3702457" cy="2863619"/>
          </a:xfrm>
          <a:prstGeom prst="rect">
            <a:avLst/>
          </a:prstGeom>
        </p:spPr>
      </p:pic>
    </p:spTree>
    <p:extLst>
      <p:ext uri="{BB962C8B-B14F-4D97-AF65-F5344CB8AC3E}">
        <p14:creationId xmlns:p14="http://schemas.microsoft.com/office/powerpoint/2010/main" val="388270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29B04B-59CC-B84A-965D-8E13A78930F4}"/>
              </a:ext>
            </a:extLst>
          </p:cNvPr>
          <p:cNvPicPr>
            <a:picLocks noChangeAspect="1"/>
          </p:cNvPicPr>
          <p:nvPr/>
        </p:nvPicPr>
        <p:blipFill>
          <a:blip r:embed="rId3">
            <a:alphaModFix amt="49000"/>
          </a:blip>
          <a:stretch>
            <a:fillRect/>
          </a:stretch>
        </p:blipFill>
        <p:spPr>
          <a:xfrm>
            <a:off x="-15497" y="863924"/>
            <a:ext cx="12191997" cy="6018826"/>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286500" y="174792"/>
            <a:ext cx="5747657" cy="610217"/>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on Wastes</a:t>
            </a: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1200329"/>
          </a:xfrm>
          <a:prstGeom prst="rect">
            <a:avLst/>
          </a:prstGeom>
        </p:spPr>
        <p:txBody>
          <a:bodyPr wrap="square">
            <a:spAutoFit/>
          </a:bodyPr>
          <a:lstStyle/>
          <a:p>
            <a:pPr>
              <a:lnSpc>
                <a:spcPct val="150000"/>
              </a:lnSpc>
            </a:pPr>
            <a:r>
              <a:rPr lang="en-GB" b="1" dirty="0">
                <a:latin typeface="Roboto" panose="02000000000000000000" pitchFamily="2" charset="0"/>
                <a:ea typeface="Roboto" panose="02000000000000000000" pitchFamily="2" charset="0"/>
                <a:cs typeface="Arial" panose="020B0604020202020204" pitchFamily="34" charset="0"/>
              </a:rPr>
              <a:t>4. How much plastic waste is produced globally every year? </a:t>
            </a:r>
            <a:r>
              <a:rPr lang="en-GB" dirty="0">
                <a:latin typeface="Roboto" panose="02000000000000000000" pitchFamily="2" charset="0"/>
                <a:ea typeface="Roboto" panose="02000000000000000000" pitchFamily="2" charset="0"/>
                <a:cs typeface="Arial" panose="020B0604020202020204" pitchFamily="34" charset="0"/>
              </a:rPr>
              <a:t>Hint – It is </a:t>
            </a:r>
            <a:r>
              <a:rPr lang="en-GB" dirty="0">
                <a:latin typeface="Roboto" panose="02000000000000000000" pitchFamily="2" charset="0"/>
                <a:cs typeface="Arial" panose="020B0604020202020204" pitchFamily="34" charset="0"/>
              </a:rPr>
              <a:t>close to the weight of entire human population.</a:t>
            </a:r>
            <a:r>
              <a:rPr lang="en-GB" dirty="0">
                <a:latin typeface="Roboto" panose="02000000000000000000" pitchFamily="2" charset="0"/>
                <a:ea typeface="Roboto" panose="02000000000000000000" pitchFamily="2" charset="0"/>
                <a:cs typeface="Arial" panose="020B0604020202020204" pitchFamily="34" charset="0"/>
              </a:rPr>
              <a:t> (UN Environment, 2015)</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359535"/>
            <a:ext cx="2454518" cy="1477328"/>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cs typeface="Arial" panose="020B0604020202020204" pitchFamily="34" charset="0"/>
              </a:rPr>
              <a:t>200 million tonnes </a:t>
            </a:r>
          </a:p>
          <a:p>
            <a:pPr marL="342900" indent="-342900">
              <a:buFont typeface="+mj-lt"/>
              <a:buAutoNum type="alphaLcPeriod"/>
            </a:pPr>
            <a:endParaRPr lang="en-GB" dirty="0">
              <a:latin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300 million tonnes</a:t>
            </a:r>
          </a:p>
          <a:p>
            <a:pPr marL="342900" indent="-342900">
              <a:buFont typeface="+mj-lt"/>
              <a:buAutoNum type="alphaLcPeriod"/>
            </a:pPr>
            <a:endParaRPr lang="en-GB" dirty="0">
              <a:latin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500 million tonnes</a:t>
            </a:r>
            <a:endParaRPr lang="en-GB" dirty="0"/>
          </a:p>
        </p:txBody>
      </p:sp>
      <p:pic>
        <p:nvPicPr>
          <p:cNvPr id="3" name="Picture 2">
            <a:extLst>
              <a:ext uri="{FF2B5EF4-FFF2-40B4-BE49-F238E27FC236}">
                <a16:creationId xmlns:a16="http://schemas.microsoft.com/office/drawing/2014/main" id="{3D6CF52A-7FEB-2B4F-AD12-4116D21A3A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0415" y="3887368"/>
            <a:ext cx="4411113" cy="2933390"/>
          </a:xfrm>
          <a:prstGeom prst="rect">
            <a:avLst/>
          </a:prstGeom>
        </p:spPr>
      </p:pic>
      <p:sp>
        <p:nvSpPr>
          <p:cNvPr id="11" name="Rectangle 10">
            <a:extLst>
              <a:ext uri="{FF2B5EF4-FFF2-40B4-BE49-F238E27FC236}">
                <a16:creationId xmlns:a16="http://schemas.microsoft.com/office/drawing/2014/main" id="{C33872D3-7DE4-C54B-AA0D-73C8F3DE1C54}"/>
              </a:ext>
            </a:extLst>
          </p:cNvPr>
          <p:cNvSpPr/>
          <p:nvPr/>
        </p:nvSpPr>
        <p:spPr>
          <a:xfrm>
            <a:off x="9749909" y="3456017"/>
            <a:ext cx="2284248" cy="3082895"/>
          </a:xfrm>
          <a:prstGeom prst="rect">
            <a:avLst/>
          </a:prstGeom>
        </p:spPr>
        <p:txBody>
          <a:bodyPr wrap="square">
            <a:spAutoFit/>
          </a:bodyPr>
          <a:lstStyle/>
          <a:p>
            <a:pPr algn="ctr">
              <a:spcAft>
                <a:spcPts val="1200"/>
              </a:spcAft>
            </a:pPr>
            <a:r>
              <a:rPr lang="en-GB" sz="1400" b="1" dirty="0">
                <a:latin typeface="Roboto" panose="02000000000000000000" pitchFamily="2" charset="0"/>
                <a:ea typeface="Roboto" panose="02000000000000000000" pitchFamily="2" charset="0"/>
                <a:cs typeface="Arial" panose="020B0604020202020204" pitchFamily="34" charset="0"/>
              </a:rPr>
              <a:t>Outline</a:t>
            </a:r>
          </a:p>
          <a:p>
            <a:pPr marL="285750" indent="-285750">
              <a:spcAft>
                <a:spcPts val="1200"/>
              </a:spcAft>
              <a:buFont typeface="Arial" panose="020B0604020202020204" pitchFamily="34" charset="0"/>
              <a:buChar char="•"/>
            </a:pPr>
            <a:r>
              <a:rPr lang="en-GB" sz="1400" b="1" dirty="0">
                <a:solidFill>
                  <a:srgbClr val="AE0917"/>
                </a:solidFill>
                <a:latin typeface="Roboto" panose="02000000000000000000" pitchFamily="2" charset="0"/>
                <a:cs typeface="Arial" panose="020B0604020202020204" pitchFamily="34" charset="0"/>
              </a:rPr>
              <a:t>Quiz on Waste Statistics</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Linear Economy</a:t>
            </a:r>
          </a:p>
          <a:p>
            <a:pPr marL="285750" indent="-285750">
              <a:spcAft>
                <a:spcPts val="1200"/>
              </a:spcAft>
              <a:buFont typeface="Arial" panose="020B0604020202020204" pitchFamily="34" charset="0"/>
              <a:buChar char="•"/>
            </a:pPr>
            <a:r>
              <a:rPr lang="en-GB" sz="1200" dirty="0">
                <a:latin typeface="Roboto" panose="02000000000000000000" pitchFamily="2" charset="0"/>
                <a:cs typeface="Arial" panose="020B0604020202020204" pitchFamily="34" charset="0"/>
              </a:rPr>
              <a:t>Finite Resources</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Economy</a:t>
            </a:r>
          </a:p>
          <a:p>
            <a:pPr marL="285750" indent="-285750">
              <a:spcAft>
                <a:spcPts val="12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Circular Business Models</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Barriers to Circular Economy</a:t>
            </a:r>
          </a:p>
          <a:p>
            <a:pPr marL="285750" indent="-285750">
              <a:spcAft>
                <a:spcPts val="1000"/>
              </a:spcAft>
              <a:buFont typeface="Arial" panose="020B0604020202020204" pitchFamily="34" charset="0"/>
              <a:buChar char="•"/>
            </a:pPr>
            <a:r>
              <a:rPr lang="en-GB" sz="1200" dirty="0">
                <a:latin typeface="Roboto" panose="02000000000000000000" pitchFamily="2" charset="0"/>
                <a:ea typeface="Roboto" panose="02000000000000000000" pitchFamily="2" charset="0"/>
                <a:cs typeface="Arial" panose="020B0604020202020204" pitchFamily="34" charset="0"/>
              </a:rPr>
              <a:t>Conclusion</a:t>
            </a:r>
          </a:p>
        </p:txBody>
      </p:sp>
      <p:sp>
        <p:nvSpPr>
          <p:cNvPr id="6" name="Slide Number Placeholder 5">
            <a:extLst>
              <a:ext uri="{FF2B5EF4-FFF2-40B4-BE49-F238E27FC236}">
                <a16:creationId xmlns:a16="http://schemas.microsoft.com/office/drawing/2014/main" id="{27DA2161-FD0A-A942-BE64-0358C1B676FD}"/>
              </a:ext>
            </a:extLst>
          </p:cNvPr>
          <p:cNvSpPr>
            <a:spLocks noGrp="1"/>
          </p:cNvSpPr>
          <p:nvPr>
            <p:ph type="sldNum" sz="quarter" idx="12"/>
          </p:nvPr>
        </p:nvSpPr>
        <p:spPr/>
        <p:txBody>
          <a:bodyPr/>
          <a:lstStyle/>
          <a:p>
            <a:fld id="{EC26C995-391B-2840-AEE5-46B20E750235}" type="slidenum">
              <a:rPr lang="de-DE" smtClean="0"/>
              <a:t>9</a:t>
            </a:fld>
            <a:endParaRPr lang="de-DE"/>
          </a:p>
        </p:txBody>
      </p:sp>
    </p:spTree>
    <p:extLst>
      <p:ext uri="{BB962C8B-B14F-4D97-AF65-F5344CB8AC3E}">
        <p14:creationId xmlns:p14="http://schemas.microsoft.com/office/powerpoint/2010/main" val="302624510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003685-F6DD-41ED-8A2E-EA926CFC0C4F}">
  <ds:schemaRefs>
    <ds:schemaRef ds:uri="http://schemas.microsoft.com/sharepoint/v3/contenttype/forms"/>
  </ds:schemaRefs>
</ds:datastoreItem>
</file>

<file path=customXml/itemProps3.xml><?xml version="1.0" encoding="utf-8"?>
<ds:datastoreItem xmlns:ds="http://schemas.openxmlformats.org/officeDocument/2006/customXml" ds:itemID="{96C96350-CC1C-4997-8433-5E8EFB8CC034}">
  <ds:schemaRefs>
    <ds:schemaRef ds:uri="http://schemas.microsoft.com/office/2006/documentManagement/types"/>
    <ds:schemaRef ds:uri="d0a049c0-0b5b-40dc-bb16-5c3182e846c3"/>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6464</TotalTime>
  <Words>9539</Words>
  <Application>Microsoft Macintosh PowerPoint</Application>
  <PresentationFormat>Widescreen</PresentationFormat>
  <Paragraphs>771</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Roboto</vt:lpstr>
      <vt:lpstr>Roboto Medium</vt:lpstr>
      <vt:lpstr>Times New Roman</vt:lpstr>
      <vt:lpstr>Wingdings</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Katja Bölcker</dc:creator>
  <cp:lastModifiedBy>Clément Robijns</cp:lastModifiedBy>
  <cp:revision>693</cp:revision>
  <cp:lastPrinted>2020-04-13T03:58:10Z</cp:lastPrinted>
  <dcterms:created xsi:type="dcterms:W3CDTF">2019-05-22T07:43:42Z</dcterms:created>
  <dcterms:modified xsi:type="dcterms:W3CDTF">2020-11-13T10:29:26Z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