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8" r:id="rId4"/>
  </p:sldMasterIdLst>
  <p:notesMasterIdLst>
    <p:notesMasterId r:id="rId36"/>
  </p:notesMasterIdLst>
  <p:handoutMasterIdLst>
    <p:handoutMasterId r:id="rId37"/>
  </p:handoutMasterIdLst>
  <p:sldIdLst>
    <p:sldId id="337" r:id="rId5"/>
    <p:sldId id="338" r:id="rId6"/>
    <p:sldId id="364" r:id="rId7"/>
    <p:sldId id="372" r:id="rId8"/>
    <p:sldId id="368" r:id="rId9"/>
    <p:sldId id="373" r:id="rId10"/>
    <p:sldId id="369" r:id="rId11"/>
    <p:sldId id="374" r:id="rId12"/>
    <p:sldId id="370" r:id="rId13"/>
    <p:sldId id="375" r:id="rId14"/>
    <p:sldId id="357" r:id="rId15"/>
    <p:sldId id="341" r:id="rId16"/>
    <p:sldId id="342" r:id="rId17"/>
    <p:sldId id="346" r:id="rId18"/>
    <p:sldId id="355" r:id="rId19"/>
    <p:sldId id="348" r:id="rId20"/>
    <p:sldId id="356" r:id="rId21"/>
    <p:sldId id="351" r:id="rId22"/>
    <p:sldId id="352" r:id="rId23"/>
    <p:sldId id="353" r:id="rId24"/>
    <p:sldId id="354" r:id="rId25"/>
    <p:sldId id="371" r:id="rId26"/>
    <p:sldId id="385" r:id="rId27"/>
    <p:sldId id="358" r:id="rId28"/>
    <p:sldId id="376" r:id="rId29"/>
    <p:sldId id="377" r:id="rId30"/>
    <p:sldId id="379" r:id="rId31"/>
    <p:sldId id="378" r:id="rId32"/>
    <p:sldId id="361" r:id="rId33"/>
    <p:sldId id="382" r:id="rId34"/>
    <p:sldId id="383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pos="7219" userDrawn="1">
          <p15:clr>
            <a:srgbClr val="A4A3A4"/>
          </p15:clr>
        </p15:guide>
        <p15:guide id="5" orient="horz" pos="618" userDrawn="1">
          <p15:clr>
            <a:srgbClr val="A4A3A4"/>
          </p15:clr>
        </p15:guide>
        <p15:guide id="6" orient="horz" pos="4020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187" userDrawn="1">
          <p15:clr>
            <a:srgbClr val="A4A3A4"/>
          </p15:clr>
        </p15:guide>
        <p15:guide id="9" pos="2887" userDrawn="1">
          <p15:clr>
            <a:srgbClr val="A4A3A4"/>
          </p15:clr>
        </p15:guide>
        <p15:guide id="10" orient="horz" pos="3294" userDrawn="1">
          <p15:clr>
            <a:srgbClr val="A4A3A4"/>
          </p15:clr>
        </p15:guide>
        <p15:guide id="11" orient="horz" pos="981" userDrawn="1">
          <p15:clr>
            <a:srgbClr val="A4A3A4"/>
          </p15:clr>
        </p15:guide>
        <p15:guide id="12" orient="horz" pos="3634" userDrawn="1">
          <p15:clr>
            <a:srgbClr val="A4A3A4"/>
          </p15:clr>
        </p15:guide>
        <p15:guide id="13" pos="26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D00"/>
    <a:srgbClr val="A2C300"/>
    <a:srgbClr val="AE0917"/>
    <a:srgbClr val="3D8400"/>
    <a:srgbClr val="008BDF"/>
    <a:srgbClr val="80CCDF"/>
    <a:srgbClr val="FFFFFF"/>
    <a:srgbClr val="FABA00"/>
    <a:srgbClr val="F5F5F5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46F890A9-2807-4EBB-B81D-B2AA78EC7F39}" styleName="Dunkle Formatvorlage 2 - Akzent 5/Akz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9" autoAdjust="0"/>
    <p:restoredTop sz="86364" autoAdjust="0"/>
  </p:normalViewPr>
  <p:slideViewPr>
    <p:cSldViewPr snapToGrid="0" snapToObjects="1">
      <p:cViewPr varScale="1">
        <p:scale>
          <a:sx n="99" d="100"/>
          <a:sy n="99" d="100"/>
        </p:scale>
        <p:origin x="234" y="78"/>
      </p:cViewPr>
      <p:guideLst>
        <p:guide orient="horz" pos="890"/>
        <p:guide pos="3840"/>
        <p:guide pos="438"/>
        <p:guide pos="7219"/>
        <p:guide orient="horz" pos="618"/>
        <p:guide orient="horz" pos="4020"/>
        <p:guide orient="horz" pos="4156"/>
        <p:guide orient="horz" pos="187"/>
        <p:guide pos="2887"/>
        <p:guide orient="horz" pos="3294"/>
        <p:guide orient="horz" pos="981"/>
        <p:guide orient="horz" pos="3634"/>
        <p:guide pos="26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432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2" d="100"/>
          <a:sy n="82" d="100"/>
        </p:scale>
        <p:origin x="335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E0D21B7-5798-774A-9EE5-733D72E823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D1C2C7-CF12-924D-AA55-88BF57624D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856708-41F0-B34B-A921-477E38262397}" type="datetimeFigureOut">
              <a:rPr lang="en-GB" smtClean="0"/>
              <a:t>26/11/2020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6C305-824D-154C-9F2B-222855A116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D12FA-46A6-A448-99A3-8DA74BC11BD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48AF6-F4E3-2041-A915-0059D026525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4230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507571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530817" y="3642455"/>
            <a:ext cx="5962973" cy="50427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B9ABF1-A5E8-FF4C-953A-B9DDF0BF59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8781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nvironment.org/interactive/beat-plastic-pollutio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tatic1.squarespace.com/static/5a3798f32aeba55a92e8d1ee/5b6069a48a922d3f43c62e2c/5b714b0521c67c133d171761/1548083313212/_98802366_bigblue.00_44_51_12.still008.jpg?format=1500w" TargetMode="External"/><Relationship Id="rId4" Type="http://schemas.openxmlformats.org/officeDocument/2006/relationships/hyperlink" Target="https://www.packaging-gateway.com/wp-content/uploads/sites/2/2019/05/Plastic-waste-mountain.jpg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wf.org.au/news/blogs/how-many-birds-die-from-plastic-pollution#gs.l2kr3d" TargetMode="External"/><Relationship Id="rId3" Type="http://schemas.openxmlformats.org/officeDocument/2006/relationships/hyperlink" Target="https://www.psychologicalscience.org/news/releases/polluted-air-may-pollute-our-morality.html" TargetMode="External"/><Relationship Id="rId7" Type="http://schemas.openxmlformats.org/officeDocument/2006/relationships/hyperlink" Target="https://www.dailymail.co.uk/news/article-5114157/Idyllic-Caribbean-island-ruined-rubbish.html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sustyvibes.com/psp-operators-disdain-visionscapes-attempts-waste-management/" TargetMode="External"/><Relationship Id="rId5" Type="http://schemas.openxmlformats.org/officeDocument/2006/relationships/hyperlink" Target="https://cdn.cnn.com/cnnnext/dam/assets/191220111759-01-australia-bushfire-1219-super-169.jpg" TargetMode="External"/><Relationship Id="rId4" Type="http://schemas.openxmlformats.org/officeDocument/2006/relationships/hyperlink" Target="https://cache.boston.com/resize/bonzai-fba/Globe_Photo/2010/07/30/1280548279_2291/539w.jpg" TargetMode="External"/><Relationship Id="rId9" Type="http://schemas.openxmlformats.org/officeDocument/2006/relationships/hyperlink" Target="https://i.redd.it/a6f0ias9kg841.jpg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lenmacarthurfoundation.org/assets/downloads/publications/Ellen-MacArthur-Foundation-Towards-the-Circular-Economy-vol.1.pdf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lenmacarthurfoundation.org/explore/the-circular-economy-in-detail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ellenmacarthurfoundation.org/assets/downloads/publications/Ellen-MacArthur-Foundation-Towards-the-Circular-Economy-vol.1.pdf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CRKvDyyHmI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lenmacarthurfoundation.org/case-studies/the-final-stop-for-quality-furnitur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xplanet.org/the-rise-of-the-circular-economy-8fdfc0a18ca5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nture.com/t20150523t053139__w__/us-en/_acnmedia/accenture/conversion-assets/dotcom/documents/global/pdf/strategy_6/accenture-circular-advantage-innovative-business-models-technologies-value-growth.pdf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etted.net/wp-content/uploads/sites/14/2015/02/Spinlister_1000x563_2.6.15.png" TargetMode="External"/><Relationship Id="rId4" Type="http://schemas.openxmlformats.org/officeDocument/2006/relationships/hyperlink" Target="https://thecirculars.org/content/resources/Accenture-Waste-Wealth-Exec-Sum-FINAL.pdf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centure.com/t20150523t053139__w__/us-en/_acnmedia/accenture/conversion-assets/dotcom/documents/global/pdf/strategy_6/accenture-circular-advantage-innovative-business-models-technologies-value-growth.pdf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johnlewis.scene7.com/is/image/JohnLewis/237006205?$rsp-plp-port-320$" TargetMode="External"/><Relationship Id="rId5" Type="http://schemas.openxmlformats.org/officeDocument/2006/relationships/hyperlink" Target="https://www.oecd.org/environment/waste/policy-highlights-business-models-for-the-circular-economy.pdf" TargetMode="External"/><Relationship Id="rId4" Type="http://schemas.openxmlformats.org/officeDocument/2006/relationships/hyperlink" Target="https://thecirculars.org/content/resources/Accenture-Waste-Wealth-Exec-Sum-FINAL.pdf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c.europa.eu/research/bioeconomy/pdf/ec_bioeconomy_strategy_2018.pdf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chef.bbci.co.uk/news/976/cpsprodpb/49F7/production/_102753981_hm_soex0372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be-rural.eu/innovation-regions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chef.bbci.co.uk/news/976/cpsprodpb/49F7/production/_102753981_hm_soex0372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2/2f/Skyscrapercompare-with-eiffel.svg/1200px-Skyscrapercompare-with-eiffel.svg.p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ntent.internetretailing.net/AcuCustom/Sitename/DAM/043/White_goods_scrap_AdobeStock_257612304.jpeg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2/2f/Skyscrapercompare-with-eiffel.svg/1200px-Skyscrapercompare-with-eiffel.svg.p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ntent.internetretailing.net/AcuCustom/Sitename/DAM/043/White_goods_scrap_AdobeStock_257612304.jpeg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reenblueorg.s3.amazonaws.com/smm/wp-content/uploads/2017/05/Food-Scraps-1024x792.p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damsmith.org/blog/proof-perfect-that-supermarket-food-waste-is-not-a-problem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greenblueorg.s3.amazonaws.com/smm/wp-content/uploads/2017/05/Food-Scraps-1024x792.p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adamsmith.org/blog/proof-perfect-that-supermarket-food-waste-is-not-a-problem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environment.org/interactive/beat-plastic-pollutio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static1.squarespace.com/static/5a3798f32aeba55a92e8d1ee/5b6069a48a922d3f43c62e2c/5b714b0521c67c133d171761/1548083313212/_98802366_bigblue.00_44_51_12.still008.jpg?format=1500w" TargetMode="External"/><Relationship Id="rId4" Type="http://schemas.openxmlformats.org/officeDocument/2006/relationships/hyperlink" Target="https://www.packaging-gateway.com/wp-content/uploads/sites/2/2019/05/Plastic-waste-mountain.jpg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bg-BG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редактирате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темата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предназначена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увода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следващия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обосновките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структурирани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по-началните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номер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12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лесни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разбиране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Започвайки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13,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съдържанието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по-предизвикателно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разберете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я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Целева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аудитория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гимназисти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колежани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студенти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видеоклипа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уводния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26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отнемат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26 и 52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зависимост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с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продължителност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3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минути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48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секунди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0447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базиран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Отговорът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Б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300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четири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нашето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дрехи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електронни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следващия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неустойчивото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причина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загуби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интерактивна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инфографика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ООН –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https://www.unenvironment.org/interactive/beat-plastic-pollution/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 към изображението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https://www.packaging-gateway.com/wp-content/uploads/sites/2/2019/05/Plastic-waste-mountain.jpg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Плаваща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найлонова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торбичка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https://static1.squarespace.com/static/5a3798f32aeba55a92e8d1ee/5b6069a48a922d3f43c62e2c/5b714b0521c67c133d171761/1548083313212/_98802366_bigblue.00_44_51_12.still008.jpg?format=1500w</a:t>
            </a:r>
            <a:endParaRPr lang="en-GB" sz="10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0248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беше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предизвикателните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по-рано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и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принципи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следващите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рентген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илюстрира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голяма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диаграмата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фигурите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сравнително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посочите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фигури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диаграмата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посочите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вашите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причина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дължи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факта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изваждаме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сякаш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ограничение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направим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когато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искаме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практика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подхранва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фигури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закръглени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червено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букви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отпечата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по-голям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дискусия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изтрит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аудитория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прочетете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диаграма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извлечени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тук: https://www.nationalgeographic.com/magazine/2020/03/how-a-circular-economy-could-save-the-world-feature/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Ползвано изображение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https://www.nationalgeographic.com/magazine/2020/03/how-a-circular-economy-could-save-the-world-feature/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712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говорите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вземане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мислене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натоварва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крайните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предполага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постоянно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снабдяване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етапи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мислене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вземи-направи-изхвърли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засягат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Добивът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голямо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нарушаване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езерата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Емисиите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токсични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парникови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газове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увреждат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атмосферата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крайна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сметка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когато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токсичните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изтичат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почвата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изтичат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пътища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моретата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океаните.Всички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отрицателни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хората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неконтролируеми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пожари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наводнения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океаните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социални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недостатъци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колебания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, проблеми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предприятия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разчитат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критични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индий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хром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взаимозависимост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търговия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недостигът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широко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разпространено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наличността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https://kenniskaarten.hetgroenebrein.nl/en/knowledge-map-circular-economy/ce-disadvantages-linear-economy/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 към ползвани изображения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CO2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емисии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https://www.psychologicalscience.org/news/releases/polluted-air-may-pollute-our-morality.html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Наводнение в Пакистан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https://cache.boston.com/resize/bonzai-fba/Globe_Photo/2010/07/30/1280548279_2291/539w.jpg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 пожар в Австралия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https://cdn.cnn.com/cnnnext/dam/assets/191220111759-01-australia-bushfire-1219-super-169.jpg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 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https://sustyvibes.com/psp-operators-disdain-visionscapes-attempts-waste-management/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Пластмасова супа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7"/>
              </a:rPr>
              <a:t>https://www.dailymail.co.uk/news/article-5114157/Idyllic-Caribbean-island-ruined-rubbish.html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Мъртъв албатрос пълен с пластмаса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https://www.nwf.org/Home/Magazines/National-Wildlife/2019/June-July/Conservation/Ocean-Plastic 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Заплетена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костенурка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риболовна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мрежа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-https://www.worldwildlife.org/initiatives/plastics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Заплетена птица в пластмасова торбичка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8"/>
              </a:rPr>
              <a:t>https://www.wwf.org.au/news/blogs/how-many-birds-die-from-plastic-pollution#gs.l2kr3d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Мъртво кенгуру заради австралийски пожар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9"/>
              </a:rPr>
              <a:t>https://i.redd.it/a6f0ias9kg841.jpg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6663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Тук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накратко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крайните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метали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минерали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изкопаеми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екосистеми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населението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очаква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нарасне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милиарда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2050 г.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графика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вляво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населението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допринася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По-голямото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население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означава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оттам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обаче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изчерпват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вземете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графиката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проверка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запасите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съответните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оставащи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години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Опитайте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графика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проверка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запасите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текстовете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виждат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цифрите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искате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е,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запасите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вероятно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издържат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нарастващо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население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Изображението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Проверка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запасите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букви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отпечатва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по-голям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дискусия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 към ползвани изображения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Stock check - https://www.bbc.com/future/article/20120618-global-resources-stock-check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Нарастване на населението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https://population.un.org/wpp/Graphs/DemographicProfiles/Line/900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https://population.un.org/wpp/Graphs/1_Demographic%20Profiles/World.pdf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046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по-популярна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десетилетие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най-належащите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прочетете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по-долу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разберете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циркулярната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споменатата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тук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диаграма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пеперудите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Диаграмата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пеперудата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изключително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важна.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букви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показан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отпечатан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по-голям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дискусия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Картината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вдясно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диаграмата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пеперудата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илюстрира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базата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циркулират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съхраняват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ремонт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повторна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рециклиране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рециклирането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най-малко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предпочитане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294640" algn="l"/>
              </a:tabLst>
            </a:pP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Сила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вътрешния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кръг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техническа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страна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колкото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по-стегнати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кръговете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толкова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-големи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спестявания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трябва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имат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вложените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разходи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отношение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труд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енергия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капитал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свързаните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външни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фактори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като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емисии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парникови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газове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вода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токсични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вещества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294640" algn="l"/>
              </a:tabLst>
            </a:pP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Сила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по-продължителното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кръгово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движение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-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Вторият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потенциал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създаване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основна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стойност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произтича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запазването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продуктите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компонентите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употреба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по-дълго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рамките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кръговата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икономика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чрез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последователни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цикли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чрез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прекарване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повече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време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рамките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един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цикъл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  <a:tabLst>
                <a:tab pos="294640" algn="l"/>
              </a:tabLst>
            </a:pP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Мощност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каскадни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приложения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биологична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страна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 -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каскадите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потенциалът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създаване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арбитражна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стойност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корени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по-ниските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пределни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разходи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повторно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използване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каскадните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като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заместител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притока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необработени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техните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вградени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разходи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труд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енергия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както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външни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ефекти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спрямо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пределните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разходи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връщане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материала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обратно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преназначена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употреба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https://www.ellenmacarthurfoundation.org/assets/downloads/publications/Ellen-MacArthur-Foundation-Towards-the-Circular-Economy-vol.1.pdf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Geissdoerfer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M., 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Savaget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P., 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Bocken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N.,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Hultink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E. (2017). 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парадигма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Вестник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по-чисто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 143 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(1), 757-768.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Ползвани изображения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Фондация Елън Макартър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350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 как да представи слайда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принципа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СЕ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съответните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по-долу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извлечени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EMF,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подпомогнат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разбирането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08940" algn="l"/>
              </a:tabLst>
            </a:pP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разкрива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отрицателните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причиняват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човешкото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здраве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отделянето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парникови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газове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опасни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замърсяването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въздуха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структурни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задръствания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намерение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впишат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цикъла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предназначени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разглобяване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обновяване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Техническите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сплави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изкуствени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минимална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задържане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най-високо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качество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предвид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рециклирането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обикновено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качеството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обратно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процеса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нетоксични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компостиран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08940" algn="l"/>
              </a:tabLst>
            </a:pP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Поддържайте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благоприятства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дейностите,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запазват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формата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труд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означава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трайност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повторна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рециклиране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циркулират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ефективно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насърчават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тях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докато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движат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342900" lvl="0" indent="-342900" algn="just">
              <a:buFont typeface="+mj-lt"/>
              <a:buAutoNum type="arabicPeriod"/>
              <a:tabLst>
                <a:tab pos="408940" algn="l"/>
              </a:tabLst>
            </a:pP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Регенериране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естествена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невъзобновяеми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запазва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връщане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вещества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почвата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регенерацията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разчита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изкопаеми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 за повече 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SG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https://www.ellenmacarthurfoundation.org/explore/the-circular-economy-in-detail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https://www.ellenmacarthurfoundation.org/assets/downloads/publications/Ellen-MacArthur-Foundation-Towards-the-Circular-Economy-vol.1.pdf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Mayumi, K.,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Giampietro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 (2019).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Преразглеждане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гледна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точка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необратимо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развитие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Румънски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вестник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икономическо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прогнозиране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 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22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(2): 197-207.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Ползвани изображения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Фондация Елън Макартър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3840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публикувано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Фондация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Елън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Макартър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добро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проблемите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вдъхновява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реалния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вдъхновяващо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вашите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гледате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зададете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обсъдите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учащите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идентифицирате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у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отрицателни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въздействия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загубата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Видеото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лицензиране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пералня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у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купувате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използвайки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?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Video Link: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https://www.youtube.com/watch?v=zCRKvDyyHmI</a:t>
            </a:r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63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доставки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доставки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традиционните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входове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жизнен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цикъл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входящите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био-базирани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рециклируеми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добив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девствени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дългосрочен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Тук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даден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възприемащи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цикъл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производствените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S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S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фирма</a:t>
            </a:r>
            <a:r>
              <a:rPr lang="en-S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Vollebak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тениска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направена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пулпиран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евкалипт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бук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управлявани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водорасли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отглеждани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биореактори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Тениската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12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седмици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Той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решава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проблема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разчитането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изкопаеми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нефтохимикалите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синтетични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влакна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https://www.accenture.com/t20150523t053139__w__/us-en/_acnmedia/accenture/conversion-assets/dotcom/documents/global/pdf/strategy_6/accenture-circular-advantage-innovative-business-models-technologies-value-growth.pdf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https://thecirculars.org/content/resources/Accenture-Waste-Wealth-Exec-Sum-FINAL.pdf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https://www.oecd.org/environment/waste/policy-highlights-business-models-for-the-circular-economy.pdf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касус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фирма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 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https://www.vollebak.com/product/plant-and-algae-t-shirt/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Image used: https://dyk8bhziazfed.cloudfront.net/wp-content/uploads/2019/08/plant-and-algaet-300-1376-1376x776.jpg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610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въвежда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втори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оползотворяване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рециклиране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отпадъчни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Индустриалната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симбиоза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добър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отклонява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депата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обикновено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Той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измества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добива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преработката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девствени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Той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втори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Обикновено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входове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пренасочват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трансформират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съвсем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различен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тип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казус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Toast Ale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Великобритания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около 44%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хляб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кошчето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справи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проблема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британска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събира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хляб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пекарни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деликатеси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нататък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отклони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сметищата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втори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излишни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хлябове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нормалните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приготвяне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заедно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обичайните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съставки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малцов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ечемик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хмел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вода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замен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количество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малцов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ечемик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https://www.accenture.com/t20150523t053139__w__/us-en/_acnmedia/accenture/conversion-assets/dotcom/documents/global/pdf/strategy_6/accenture-circular-advantage-innovative-business-models-technologies-value-growth.pdf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https://thecirculars.org/content/resources/Accenture-Waste-Wealth-Exec-Sum-FINAL.pdf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https://www.oecd.org/environment/waste/policy-highlights-business-models-for-the-circular-economy.pdf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 казуса на фирмата за пример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https://www.ellenmacarthurfoundation.org/case-studies/brewing-beer-from-surplus-bread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https://www.toastale.com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Ползвано изображение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https://www.iamrenew.com/wp-content/uploads/2019/07/Toast-Ale-Banner.jpg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9409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удължава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производствения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компонентите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ремонт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надстройка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препродажба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това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забавя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потока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съставните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скоростта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образуване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Kaiyo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онлайн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пазар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спаси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нежеланите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висококачествени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трайни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сметищата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употреба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най-дълго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позволява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движение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искат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възвърнат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ценности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скъпо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свържат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Kaiyo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вземе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почисти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ремонтира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публикува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уебсайта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съхрани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безплатно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складовете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си,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продаде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купувачите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Kaiyo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отговаря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цялата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необходима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максимална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нежеланите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дарителите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комисионна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40%,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артикулите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продадени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описанието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https://www.accenture.com/t20150523t053139__w__/us-en/_acnmedia/accenture/conversion-assets/dotcom/documents/global/pdf/strategy_6/accenture-circular-advantage-innovative-business-models-technologies-value-growth.pdf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https://thecirculars.org/content/resources/Accenture-Waste-Wealth-Exec-Sum-FINAL.pdf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https://www.oecd.org/environment/waste/policy-highlights-business-models-for-the-circular-economy.pdf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 казус за фирмата пример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https://www.ellenmacarthurfoundation.org/case-studies/the-final-stop-for-quality-furniture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https://kaiyo.com/how-it-works#do-you-allow-local-pickups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Ползвани изображения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https://moneydotcomvip.files.wordpress.com/2019/09/aklnwpua.jpeg?quality=85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9356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очертава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съдържанието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1.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започне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малък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четири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относно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електронни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2.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причиняващи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3.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предоставен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кратък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преглед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крайните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илюстрира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настоящата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поддържана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4.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промяна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решаване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належащите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5.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включване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функционира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бизнесът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6.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накрая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още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превърнали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разглежда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справяне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най-належащите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предизвикателства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чудесно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учащите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знаят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разберат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представлява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проблеми,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причини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предизвикателства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въведат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решението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публиката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оценила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нейната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какво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пречи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нейния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напредък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Структурата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слайдовете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мисъл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 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Ползвано изображение</a:t>
            </a:r>
            <a:r>
              <a:rPr lang="en-GB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https://uxplanet.org/the-rise-of-the-circular-economy-8fdfc0a18ca5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98380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споделяне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спомагат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повишен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процент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по-рядко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споделено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собственост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елиминира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необходимостта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закупуване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вградените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тях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казус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Spinlister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споделяне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партньори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позволява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велосипеди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публикуват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своите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велосипеди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отдават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наем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наемателите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велосипед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наем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област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пощенски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наличн</a:t>
            </a:r>
            <a:r>
              <a:rPr lang="bg-B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 съответната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. Основният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пазар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велосипеди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наличност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63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държави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обаче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разширяват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пазари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позволявайки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споделяне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дъски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сърф, дъски Stand up Paddle (SUP), ски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екипировка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сноубордове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покрития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щети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кражба в определени райони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заплащане.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описанието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https://www.accenture.com/t20150523t053139__w__/us-en/_acnmedia/accenture/conversion-assets/dotcom/documents/global/pdf/strategy_6/accenture-circular-advantage-innovative-business-models-technologies-value-growth.pdf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https://thecirculars.org/content/resources/Accenture-Waste-Wealth-Exec-Sum-FINAL.pdf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https://www.oecd.org/environment/waste/policy-highlights-business-models-for-the-circular-economy.pdf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Ползвано изображение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https://www.netted.net/wp-content/uploads/sites/14/2015/02/Spinlister_1000x563_2.6.15.png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973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обслужване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предлагат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пазара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подобряват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стимулите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екологичен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дизайн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по-ефективно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насърчават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по-щадящо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Клиентите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правят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предварително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разходи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закупуване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рядко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отдадат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наем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чрез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абонамент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еднократна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договореност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наем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казус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Philips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осветителни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"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плащане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лукс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"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клиентите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искат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закупят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светлина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осветителна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инфраструктура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Philips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запазва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отговаря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инсталирането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експлоатацията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наблюдението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поддръжката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надстройките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възстановяването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жизнен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цикъл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природните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светлинни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по-ефективен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сензор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движение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LED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осветление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по-добра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производителност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по-дълъг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живот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енергийна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ефективност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Клиентите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инвестират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предварително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притежават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осветителната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инфраструктура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която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крайна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сметка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изхвърлена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подмяна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оптималното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количество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светлина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изискват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договореност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доведе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по-добри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доставчикът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светлина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стимули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осигури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дълготрайна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осветителна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инфраструктура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описанието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в: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https://www.accenture.com/t20150523t053139__w__/us-en/_acnmedia/accenture/conversion-assets/dotcom/documents/global/pdf/strategy_6/accenture-circular-advantage-innovative-business-models-technologies-value-growth.pdf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https://thecirculars.org/content/resources/Accenture-Waste-Wealth-Exec-Sum-FINAL.pdf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https://www.oecd.org/environment/waste/policy-highlights-business-models-for-the-circular-economy.pdf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Ползвани изображения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6"/>
              </a:rPr>
              <a:t>https://johnlewis.scene7.com/is/image/JohnLewis/237006205?$rsp-plp-port-320$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979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резюме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което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говорили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досега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5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вторият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с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доставки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предимно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възобновяеми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суровини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оползотворяване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рециклиране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стопанство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земеделие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риболов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опитват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натиска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ограничените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девствени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по-малко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нужда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извличане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крайни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опитват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премахнат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образуването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разграничението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ясно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теория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действителност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обаче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ясно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приемат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комбинации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Например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компанията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запазва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собствеността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ремонтират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преработят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моменти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Трябва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работят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различни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части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веригата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къде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всеки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появи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веригата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според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диаграмата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бизнес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модели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чрез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затваряне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вериги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чрез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забавяне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стесняване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ресурсните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потоци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могат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отпечатък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икономическото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https://www.oecd.org/environment/waste/policy-highlights-business-models-for-the-circular-economy.pdf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Ползвано изображение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https://www.oecd.org/environment/waste/policy-highlights-business-models-for-the-circular-economy.pdf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1199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 към учителя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важна.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услуги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биологичен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тясно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свързано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тъй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биоразградимите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напълно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проектирани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извън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избегне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изчерпването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поколения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защити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стабилността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планетата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предприема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стъпки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Превръщането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стимули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подпомагане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търговците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потребителите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намалят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насърчаване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избягване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достигане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граници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комисия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(2018),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укрепване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между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обществото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Актуализирана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Генерална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дирекция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адрес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https://ec.europa.eu/research/bioeconomy/pdf/ec_bioeconomy_strategy_2018.pdf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17220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Тук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въпреки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система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широко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възприета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4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Следващите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четири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няколко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категория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допълнително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Преодоляване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Изследвания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проведени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Делойт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Университета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Утрехт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https://www2.deloitte.com/nl/nl/pages/risk/articles/breaking-the-barriers-to-the-circular-economy.html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Kirchherr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J.,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Piscicelli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L., Bour, R.,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Kostense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-Smit, E., Muller, J.,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Huibrechtse-Truijens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A.,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Hekkert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M.P. (2018):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доказателства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Европейския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съюз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(EU). </a:t>
            </a:r>
            <a:r>
              <a:rPr lang="en-GB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Ecological Economics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150: 264-272.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688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културни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прочетете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споменати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по-долу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вашите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 като горния слайд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07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технологични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прочетете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споменати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по-долу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вашите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 като горния слайд</a:t>
            </a:r>
            <a:endParaRPr lang="en-SG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360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пазар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прочетете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споменати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по-долу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вашите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 като горния слайд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g-BG" sz="10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Breaking the Barriers to the </a:t>
            </a:r>
            <a:r>
              <a:rPr lang="bg-BG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Research conducted by Deloitte and Utrecht University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https://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www.google.com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/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url?sa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t&amp;rct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j&amp;q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=&amp;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esrc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s&amp;source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web&amp;cd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=1&amp;ved=2ahUKEwisqZHmtPDnAhVxsHEKHUoQDkQQFjAAegQIBBAB&amp;url=https%3A%2F%2Fwww.uu.nl%2Fen%2Ffiles%2Fbreaking-the-barriers-to-the-circular-economy-white-paperwebpdf&amp;usg=AOvVaw2M-WxHA-NmggfQvhQiwlyF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Kirchherr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J.,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Piscicelli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L., 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Bour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R.,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Kostense-Smit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E., Muller, J., 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Huibrechtse-Truijens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A., 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Hekkert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M.P. (2018): Barriers to the </a:t>
            </a:r>
            <a:r>
              <a:rPr lang="bg-B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кръгова икономика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Evidence From the European Union (EU). </a:t>
            </a:r>
            <a:r>
              <a:rPr lang="en-GB" sz="10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Ecological Economics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150: 264-272.</a:t>
            </a:r>
            <a:r>
              <a:rPr lang="en-GB" dirty="0">
                <a:effectLst/>
              </a:rPr>
              <a:t> </a:t>
            </a:r>
            <a:endParaRPr lang="en-SG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7734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примери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регулатор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бариери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прочетете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споменати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по-долу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повече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разбиране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обясните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вашите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 като горния слайд</a:t>
            </a:r>
            <a:endParaRPr lang="en-GB" sz="10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Breaking the Barriers to the </a:t>
            </a:r>
            <a:r>
              <a:rPr lang="bg-BG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Research conducted by Deloitte and Utrecht University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https://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www.google.com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/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url?sa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t&amp;rct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j&amp;q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=&amp;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esrc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s&amp;source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</a:t>
            </a:r>
            <a:r>
              <a:rPr lang="en-GB" sz="1000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web&amp;cd</a:t>
            </a:r>
            <a:r>
              <a:rPr lang="en-GB" sz="10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=1&amp;ved=2ahUKEwisqZHmtPDnAhVxsHEKHUoQDkQQFjAAegQIBBAB&amp;url=https%3A%2F%2Fwww.uu.nl%2Fen%2Ffiles%2Fbreaking-the-barriers-to-the-circular-economy-white-paperwebpdf&amp;usg=AOvVaw2M-WxHA-NmggfQvhQiwlyF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Kirchherr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J.,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Piscicelli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L., 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Bour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R.,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Kostense-Smit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E., Muller, J., 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Huibrechtse-Truijens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A., </a:t>
            </a:r>
            <a:r>
              <a:rPr lang="en-SG" sz="10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Hekkert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M.P. (2018): Barriers to the </a:t>
            </a:r>
            <a:r>
              <a:rPr lang="bg-B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кръгова икономика</a:t>
            </a:r>
            <a:r>
              <a:rPr lang="en-SG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Evidence From the European Union (EU). </a:t>
            </a:r>
            <a:r>
              <a:rPr lang="en-GB" sz="1000" i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Ecological Economics</a:t>
            </a:r>
            <a:r>
              <a:rPr lang="en-GB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150: 264-272.</a:t>
            </a:r>
            <a:r>
              <a:rPr lang="en-GB" dirty="0">
                <a:effectLst/>
              </a:rPr>
              <a:t> 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0290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дадете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обобщение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основните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точки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обхванали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завършите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Ползвано изображение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https://community.materialtrader.com/cms/wp-content/uploads/2019/02/linear-vs-recycling-vs-circular-economy-doodle.jpg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4745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раздавате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няколко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статистически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данни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накарате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помислят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запомнили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цифрата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по-добре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сравнение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раздаване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беше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избран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четири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срещани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електронни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в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нашето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en-GB" sz="10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Точният</a:t>
            </a:r>
            <a:r>
              <a:rPr lang="en-GB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</a:t>
            </a:r>
            <a:r>
              <a:rPr lang="en-GB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C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товар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боклук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секунда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0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ментиметър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проведете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по-забавен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интерактивен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ангажиращ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накарате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включат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поискате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махване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ръка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опция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A, B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чакате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ученик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изкаже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отговора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наречен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Препроектиране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фондация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Елън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Макартър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https://www.ellenmacarthurfoundation.org/publications/a-new-textiles-economy-redesigning-fashions-future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 към изображението</a:t>
            </a:r>
            <a:r>
              <a:rPr lang="en-GB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https://ichef.bbci.co.uk/news/976/cpsprodpb/49F7/production/_102753981_hm_soex0372.jpg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876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Бележки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към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Името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учителя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постави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пространството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долния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ляв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ъгъл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презентацията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Оставете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/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участниците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задават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всякакви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83954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indent="-18415" algn="just"/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BE-Rural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създаде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пет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регионални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платформи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отворени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(OIP)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съвместно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разработване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стратегии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карти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биоикономика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Загора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България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търсенето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нови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технологии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приложение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етерични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масла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билкови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растения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козметичната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фармацевтичната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Видземе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bg-BG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Курземе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Латвия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потенциала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продукти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управлението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изтъняване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млади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изкоренени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дървета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горски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насаждения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премахване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свръхрастеж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изоставени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многогодишни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биорафинерия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Струмица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Северна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Македония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оползотворяването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остатъци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страничното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органични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материали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дейности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битови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промишлени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Шчецин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Висла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Полша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дребномащабния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риболов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по-специално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устойчивото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недостатъчно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ниско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видове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риби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разположени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две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лагуни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18415" indent="-18415" algn="just"/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Ковасна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Румъния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ще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съсредоточи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върху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фрагментирани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вериги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създаване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стойност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прилагането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концепцията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кръговата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индустриалните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сектори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окръга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т.е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дърво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мебели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селскостопански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машиностроене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зелена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енергия</a:t>
            </a:r>
            <a:r>
              <a:rPr lang="en-US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Източник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BE-Rural (2020),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Иновационни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региони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достъпен</a:t>
            </a:r>
            <a:r>
              <a:rPr lang="en-US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US" sz="1800" b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US" sz="18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80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https://be-rural.eu/innovation-regions/</a:t>
            </a:r>
            <a:r>
              <a:rPr lang="en-US" sz="180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9ABF1-A5E8-FF4C-953A-B9DDF0BF59CB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0139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задава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първия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раздавате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няколко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статистически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данни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накарате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помислят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малко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начин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биха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запомнили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цифрата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по-добре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сравнение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простото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раздаване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Следователно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беше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избран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подчертае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четири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срещани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електронни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в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нашето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въведе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en-GB" sz="1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Точният</a:t>
            </a:r>
            <a:r>
              <a:rPr lang="en-GB" sz="1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</a:t>
            </a:r>
            <a:r>
              <a:rPr lang="en-GB" sz="1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C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товар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боклук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текстилни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секунда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12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използвате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ментиметър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проведете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клас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направите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по-забавен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интерактивен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ангажиращ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Ако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това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възможно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накарате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всички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ученици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включат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като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поискате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махване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ръка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всяка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опция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A, B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или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вместо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чакате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само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един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ученик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изкаже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отговора</a:t>
            </a:r>
            <a:r>
              <a:rPr lang="en-SG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endParaRPr lang="bg-BG" sz="20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допълнителна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основава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информацията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наречен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текстилна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Препроектиране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бъдещето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модата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фондация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Елън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Макартър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който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https://www.ellenmacarthurfoundation.org/publications/a-new-textiles-economy-redesigning-fashions-future</a:t>
            </a:r>
            <a:endParaRPr lang="bg-BG" sz="20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 към изображението</a:t>
            </a:r>
            <a:r>
              <a:rPr lang="en-GB" sz="12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2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https://ichef.bbci.co.uk/news/976/cpsprodpb/49F7/production/_102753981_hm_soex0372.jpg</a:t>
            </a:r>
            <a:r>
              <a:rPr lang="en-GB" sz="12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20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1228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втори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електронни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срещани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ежедневието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наречен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визия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електрониката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глобално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рестартиране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Световния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форум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намиращ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http://www3.weforum.org/docs/WEF_A_New_Circular_Vision_for_Electronics.pdf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bg-BG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Отговорът е </a:t>
            </a:r>
            <a:r>
              <a:rPr lang="en-SG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 44,7 </a:t>
            </a:r>
            <a:r>
              <a:rPr lang="en-SG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SG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еквивалентни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тегло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 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4500 </a:t>
            </a:r>
            <a:r>
              <a:rPr lang="en-SG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Айфелови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0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кули</a:t>
            </a:r>
            <a:r>
              <a:rPr lang="en-SG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,)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 към изображението</a:t>
            </a:r>
            <a:r>
              <a:rPr lang="en-GB" sz="10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0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https://upload.wikimedia.org/wikipedia/commons/thumb/2/2f/Skyscrapercompare-with-eiffel.svg/1200px-Skyscrapercompare-with-eiffel.svg.png</a:t>
            </a:r>
            <a:r>
              <a:rPr lang="en-GB" sz="10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4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0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https://content.internetretailing.net/AcuCustom/Sitename/DAM/043/White_goods_scrap_AdobeStock_257612304.jpeg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05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предоставя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втори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електронни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които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също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наречен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кръгова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визия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електрониката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Време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рестартиране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Световния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икономически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форум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намиращ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http://www3.weforum.org/docs/WEF_A_New_Circular_Vision_for_Electronics.pdf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Отговорът е </a:t>
            </a:r>
            <a:r>
              <a:rPr lang="en-S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 44,7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еквивалентни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тегло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 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4500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Айфелови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SG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кули</a:t>
            </a:r>
            <a:r>
              <a:rPr lang="en-S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 към изображението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https://upload.wikimedia.org/wikipedia/commons/thumb/2/2f/Skyscrapercompare-with-eiffel.svg/1200px-Skyscrapercompare-with-eiffel.svg.png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https://content.internetretailing.net/AcuCustom/Sitename/DAM/043/White_goods_scrap_AdobeStock_257612304.jpeg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004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наречен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загуба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организациите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намиращ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http://www.fao.org/3/a-i2697e.pdf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Отговорът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- 1,3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милиарда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 към изображението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https://greenblueorg.s3.amazonaws.com/smm/wp-content/uploads/2017/05/Food-Scraps-1024x792.png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https://www.adamsmith.org/blog/proof-perfect-that-supermarket-food-waste-is-not-a-problem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55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основава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информацията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доклада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наречен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„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Глобална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загуба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“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организациите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прехрана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земеделие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ООН,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намиращ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http://www.fao.org/3/a-i2697e.pdf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Отговорът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A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- 1,3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милиарда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една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трета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произведената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 към изображението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https://greenblueorg.s3.amazonaws.com/smm/wp-content/uploads/2017/05/Food-Scraps-1024x792.png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https://www.adamsmith.org/blog/proof-perfect-that-supermarket-food-waste-is-not-a-problem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446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508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последният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въпрос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теста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базиран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b="1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Отговорът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Б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300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милиона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Това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четири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много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често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срещани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в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нашето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ежедневие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-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хранителни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дрехи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текстил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електронни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Можете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опитате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го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свържете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със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следващия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слайд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Линейната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икономика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(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неустойчивото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производство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и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потребление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причина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тези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загуби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ценни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ресурси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bg-BG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Ключови връзки за допълнителна информация</a:t>
            </a:r>
            <a:r>
              <a:rPr lang="en-GB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 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е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получена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тази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интерактивна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инфографика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за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статистиката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пластмасовите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отпадъци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от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Околна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среда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 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ООН –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3"/>
              </a:rPr>
              <a:t>https://www.unenvironment.org/interactive/beat-plastic-pollution/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bg-BG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Връзка към изображението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: </a:t>
            </a:r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4"/>
              </a:rPr>
              <a:t>https://www.packaging-gateway.com/wp-content/uploads/sites/2/2019/05/Plastic-waste-mountain.jpg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just"/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Плаваща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найлонова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GB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торбичка</a:t>
            </a:r>
            <a:r>
              <a:rPr lang="en-GB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</a:t>
            </a:r>
            <a:endParaRPr lang="bg-BG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r>
              <a:rPr lang="en-GB" sz="1800" dirty="0">
                <a:solidFill>
                  <a:srgbClr val="3D84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hlinkClick r:id="rId5"/>
              </a:rPr>
              <a:t>https://static1.squarespace.com/static/5a3798f32aeba55a92e8d1ee/5b6069a48a922d3f43c62e2c/5b714b0521c67c133d171761/1548083313212/_98802366_bigblue.00_44_51_12.still008.jpg?format=1500w</a:t>
            </a:r>
            <a:endParaRPr lang="en-GB" sz="10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53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6E893-7358-6D4B-8BA9-8B82073AF4C7}" type="datetime1">
              <a:rPr lang="en-SG" smtClean="0"/>
              <a:t>26/11/2020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0318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4E7E2-AD49-904D-8C61-DED95148E1A9}" type="datetime1">
              <a:rPr lang="en-SG" smtClean="0"/>
              <a:t>26/11/2020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283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F02A3-F10A-5E47-AC09-72E6FBB3F3FB}" type="datetime1">
              <a:rPr lang="en-SG" smtClean="0"/>
              <a:t>26/11/2020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63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730430-5261-0B44-BC17-AF2B392D3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8ADBDC5-09BB-5441-828B-0944121C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474CE-B59F-EB4E-8FC3-605F46592681}" type="datetime1">
              <a:rPr lang="en-SG" smtClean="0"/>
              <a:t>26/11/2020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61FDA93-8D01-4D42-AA75-015F0EB13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FC604E3-4557-A04B-BF17-6EAA528A5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FCDACDCF-9AAF-174F-845E-0A0CEA63FF0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824663" y="2063750"/>
            <a:ext cx="4616450" cy="3378200"/>
          </a:xfrm>
        </p:spPr>
        <p:txBody>
          <a:bodyPr/>
          <a:lstStyle/>
          <a:p>
            <a:r>
              <a:rPr lang="de-DE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708932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3B1EB-8384-D74B-B2BE-BDE5DCA72279}" type="datetime1">
              <a:rPr lang="en-SG" smtClean="0"/>
              <a:t>26/11/2020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795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26BDF-97E7-0843-9236-25D82E433368}" type="datetime1">
              <a:rPr lang="en-SG" smtClean="0"/>
              <a:t>26/11/2020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357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D4C3C-DDFB-944C-BDF1-A840D4B3B173}" type="datetime1">
              <a:rPr lang="en-SG" smtClean="0"/>
              <a:t>26/11/2020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937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F6E62-3F3B-E949-B5C7-67F381DE239C}" type="datetime1">
              <a:rPr lang="en-SG" smtClean="0"/>
              <a:t>26/11/2020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12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72CEC-F609-DF4A-8120-12CB1561F311}" type="datetime1">
              <a:rPr lang="en-SG" smtClean="0"/>
              <a:t>26/11/2020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80CD3-AE1B-F646-9F26-BFF79B10F20B}" type="datetime1">
              <a:rPr lang="en-SG" smtClean="0"/>
              <a:t>26/11/2020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521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F39FD-FE53-4D4A-BECA-7F0325B732E6}" type="datetime1">
              <a:rPr lang="en-SG" smtClean="0"/>
              <a:t>26/11/2020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8020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4A75FE-9897-5742-9798-AF7B14AB0D3E}" type="datetime1">
              <a:rPr lang="en-SG" smtClean="0"/>
              <a:t>26/11/2020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8454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73B72-1BBA-794B-8121-43E0795550B6}" type="datetime1">
              <a:rPr lang="en-SG" smtClean="0"/>
              <a:t>26/11/2020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6C995-391B-2840-AEE5-46B20E750235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955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11" Type="http://schemas.openxmlformats.org/officeDocument/2006/relationships/image" Target="../media/image20.jpeg"/><Relationship Id="rId5" Type="http://schemas.openxmlformats.org/officeDocument/2006/relationships/image" Target="../media/image15.tiff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tiff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www.youtube.com/watch?v=zCRKvDyyHm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xk/3xppz26n4h72_xp20dnfknm40000gn/T/com.microsoft.Word/WebArchiveCopyPasteTempFiles/Toast-Ale-Banner.jpg" TargetMode="Externa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xk/3xppz26n4h72_xp20dnfknm40000gn/T/com.microsoft.Word/WebArchiveCopyPasteTempFiles/aklnwpua.jpeg%3fquality=85" TargetMode="Externa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hyperlink" Target="https://be-rural.eu/innovation-regions/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file:////var/folders/xk/3xppz26n4h72_xp20dnfknm40000gn/T/com.microsoft.Word/WebArchiveCopyPasteTempFiles/foodwaste.jpg%3fformat=1500w" TargetMode="Externa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file:////var/folders/xk/3xppz26n4h72_xp20dnfknm40000gn/T/com.microsoft.Word/WebArchiveCopyPasteTempFiles/foodwaste.jpg%3fformat=1500w" TargetMode="Externa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3144033" y="14068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65089E2-1373-C34D-B297-36013F08ED63}"/>
              </a:ext>
            </a:extLst>
          </p:cNvPr>
          <p:cNvSpPr txBox="1"/>
          <p:nvPr/>
        </p:nvSpPr>
        <p:spPr>
          <a:xfrm>
            <a:off x="4089399" y="1557338"/>
            <a:ext cx="7542619" cy="16619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3400" b="1" dirty="0">
                <a:solidFill>
                  <a:srgbClr val="FFED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Основни принципи на </a:t>
            </a:r>
            <a:r>
              <a:rPr lang="ru-RU" sz="3400" b="1" dirty="0" err="1">
                <a:solidFill>
                  <a:srgbClr val="FFED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кръговата</a:t>
            </a:r>
            <a:r>
              <a:rPr lang="en-US" sz="3400" b="1" dirty="0">
                <a:solidFill>
                  <a:srgbClr val="FFED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3400" b="1" dirty="0">
                <a:solidFill>
                  <a:srgbClr val="FFED00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икономика и връзки с биоикономиката</a:t>
            </a:r>
            <a:endParaRPr lang="en-GB" sz="1600" dirty="0">
              <a:solidFill>
                <a:srgbClr val="FFED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9318" y="3646714"/>
            <a:ext cx="9052682" cy="2342748"/>
          </a:xfrm>
          <a:prstGeom prst="rect">
            <a:avLst/>
          </a:prstGeom>
        </p:spPr>
      </p:pic>
      <p:sp>
        <p:nvSpPr>
          <p:cNvPr id="11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659697" y="6332475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9322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29B04B-59CC-B84A-965D-8E13A789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-15497" y="863924"/>
            <a:ext cx="12191997" cy="601882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C008EC25-4CA0-D444-945B-F2EF72390CD0}"/>
              </a:ext>
            </a:extLst>
          </p:cNvPr>
          <p:cNvSpPr txBox="1"/>
          <p:nvPr/>
        </p:nvSpPr>
        <p:spPr>
          <a:xfrm>
            <a:off x="6286500" y="174792"/>
            <a:ext cx="5747657" cy="61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Тест за отпадъците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B6A9A-EE9C-2540-8D81-E329450D494E}"/>
              </a:ext>
            </a:extLst>
          </p:cNvPr>
          <p:cNvSpPr/>
          <p:nvPr/>
        </p:nvSpPr>
        <p:spPr>
          <a:xfrm>
            <a:off x="444604" y="1421488"/>
            <a:ext cx="11948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4.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Колко пластмасови отпадъци се произвеждат в световен мащаб всяка година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 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Подсказване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– 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приблизително теглото на цялото човешко население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ООН, Околната среда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2015 5)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EA8-AD26-F844-8045-75794A09CBA5}"/>
              </a:ext>
            </a:extLst>
          </p:cNvPr>
          <p:cNvSpPr/>
          <p:nvPr/>
        </p:nvSpPr>
        <p:spPr>
          <a:xfrm>
            <a:off x="1212047" y="2359535"/>
            <a:ext cx="257493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200 </a:t>
            </a:r>
            <a:r>
              <a:rPr lang="bg-BG" dirty="0">
                <a:latin typeface="Roboto" panose="02000000000000000000" pitchFamily="2" charset="0"/>
                <a:cs typeface="Arial" panose="020B0604020202020204" pitchFamily="34" charset="0"/>
              </a:rPr>
              <a:t>милиона тона</a:t>
            </a:r>
            <a:endParaRPr lang="en-GB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300 </a:t>
            </a:r>
            <a:r>
              <a:rPr lang="bg-BG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милиона тона</a:t>
            </a:r>
            <a:endParaRPr lang="en-GB" b="1" dirty="0">
              <a:solidFill>
                <a:srgbClr val="AE0917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500 </a:t>
            </a:r>
            <a:r>
              <a:rPr lang="bg-BG" dirty="0">
                <a:latin typeface="Roboto" panose="02000000000000000000" pitchFamily="2" charset="0"/>
                <a:cs typeface="Arial" panose="020B0604020202020204" pitchFamily="34" charset="0"/>
              </a:rPr>
              <a:t>милиона тона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CF52A-7FEB-2B4F-AD12-4116D21A3A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15" y="3887368"/>
            <a:ext cx="4411113" cy="29333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3872D3-7DE4-C54B-AA0D-73C8F3DE1C54}"/>
              </a:ext>
            </a:extLst>
          </p:cNvPr>
          <p:cNvSpPr/>
          <p:nvPr/>
        </p:nvSpPr>
        <p:spPr>
          <a:xfrm>
            <a:off x="9757337" y="2153763"/>
            <a:ext cx="2284248" cy="409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D37CE-16B3-3544-A883-E60D241DF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19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2" name="Textfeld 9">
            <a:extLst>
              <a:ext uri="{FF2B5EF4-FFF2-40B4-BE49-F238E27FC236}">
                <a16:creationId xmlns:a16="http://schemas.microsoft.com/office/drawing/2014/main" id="{CBA3863E-DEEE-CC4C-BF74-B4F9E8504D2E}"/>
              </a:ext>
            </a:extLst>
          </p:cNvPr>
          <p:cNvSpPr txBox="1"/>
          <p:nvPr/>
        </p:nvSpPr>
        <p:spPr>
          <a:xfrm>
            <a:off x="592668" y="1023073"/>
            <a:ext cx="531706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Textfeld 12">
            <a:extLst>
              <a:ext uri="{FF2B5EF4-FFF2-40B4-BE49-F238E27FC236}">
                <a16:creationId xmlns:a16="http://schemas.microsoft.com/office/drawing/2014/main" id="{BF019546-8942-7A44-BCFF-9A8136E4A98E}"/>
              </a:ext>
            </a:extLst>
          </p:cNvPr>
          <p:cNvSpPr txBox="1"/>
          <p:nvPr/>
        </p:nvSpPr>
        <p:spPr>
          <a:xfrm>
            <a:off x="483249" y="1654966"/>
            <a:ext cx="369632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Вземете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–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Направете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–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Отпадъци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През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2015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година са добити около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93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милиарда тона необработени суровини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(91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използваните ресурси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Почти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70%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използваните ресурси са от ограничените ресурси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Само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9.3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милиарда тона 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(9%)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са в кръгооборота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Около 68% от вложените суровини се превръщат в невъзстановими отпадъци и се депонират или изгарят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D668CA12-8E2D-2347-AFDC-3C09043D0F5A}"/>
              </a:ext>
            </a:extLst>
          </p:cNvPr>
          <p:cNvSpPr/>
          <p:nvPr/>
        </p:nvSpPr>
        <p:spPr>
          <a:xfrm>
            <a:off x="4199456" y="1375369"/>
            <a:ext cx="618980" cy="1418111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bg-BG" sz="2000" b="1" dirty="0">
                <a:solidFill>
                  <a:srgbClr val="002060"/>
                </a:solidFill>
              </a:rPr>
              <a:t>Вземете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E00FFF44-6022-4047-AC1D-538068D1A254}"/>
              </a:ext>
            </a:extLst>
          </p:cNvPr>
          <p:cNvSpPr/>
          <p:nvPr/>
        </p:nvSpPr>
        <p:spPr>
          <a:xfrm>
            <a:off x="4199456" y="2875125"/>
            <a:ext cx="618980" cy="1418111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bg-BG" sz="2000" b="1" dirty="0">
                <a:solidFill>
                  <a:srgbClr val="002060"/>
                </a:solidFill>
              </a:rPr>
              <a:t>Направете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0F341592-485E-7447-B885-97A7A0881A15}"/>
              </a:ext>
            </a:extLst>
          </p:cNvPr>
          <p:cNvSpPr/>
          <p:nvPr/>
        </p:nvSpPr>
        <p:spPr>
          <a:xfrm>
            <a:off x="4199456" y="4407423"/>
            <a:ext cx="618980" cy="1418111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bg-BG" sz="2000" b="1" dirty="0">
                <a:solidFill>
                  <a:srgbClr val="002060"/>
                </a:solidFill>
              </a:rPr>
              <a:t>Отпадъци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19" name="Textfeld 12">
            <a:extLst>
              <a:ext uri="{FF2B5EF4-FFF2-40B4-BE49-F238E27FC236}">
                <a16:creationId xmlns:a16="http://schemas.microsoft.com/office/drawing/2014/main" id="{2359EAD4-78C1-C648-963B-5D7D9A887004}"/>
              </a:ext>
            </a:extLst>
          </p:cNvPr>
          <p:cNvSpPr txBox="1"/>
          <p:nvPr/>
        </p:nvSpPr>
        <p:spPr>
          <a:xfrm>
            <a:off x="21017" y="6876228"/>
            <a:ext cx="4693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(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цитат от 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National Geographic, 2020)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3B755-E02A-E043-9BEB-A65A1EE28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329" y="-162011"/>
            <a:ext cx="7454180" cy="70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56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DEB70CE0-C8DE-6640-95A5-9AC28A1A20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208" y="2646047"/>
            <a:ext cx="3067983" cy="18753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C2F521-7134-A74C-B0CF-E64D26B82B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4363" y="4513021"/>
            <a:ext cx="2446597" cy="1944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91FA93-6593-1247-B314-EDB0DE2332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152" y="936467"/>
            <a:ext cx="3067983" cy="1723648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AE091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151966" y="1386595"/>
            <a:ext cx="479390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4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Проблеми на линейната икономика</a:t>
            </a:r>
            <a:endParaRPr lang="en-GB" sz="24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880399" y="159293"/>
            <a:ext cx="520877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EFE162-5207-1F42-A079-42FB84BC802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163" y="4716720"/>
            <a:ext cx="2929723" cy="1944247"/>
          </a:xfrm>
          <a:prstGeom prst="rect">
            <a:avLst/>
          </a:prstGeom>
        </p:spPr>
      </p:pic>
      <p:sp>
        <p:nvSpPr>
          <p:cNvPr id="14" name="Textfeld 12">
            <a:extLst>
              <a:ext uri="{FF2B5EF4-FFF2-40B4-BE49-F238E27FC236}">
                <a16:creationId xmlns:a16="http://schemas.microsoft.com/office/drawing/2014/main" id="{0B4DA8D6-902C-AA4C-8DB3-FAF492DEA1D8}"/>
              </a:ext>
            </a:extLst>
          </p:cNvPr>
          <p:cNvSpPr txBox="1"/>
          <p:nvPr/>
        </p:nvSpPr>
        <p:spPr>
          <a:xfrm>
            <a:off x="184575" y="2244395"/>
            <a:ext cx="53303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Изчерпване на природните ресурси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Замърсяване на околната среда и климатични промени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Щети, причинени на екосистемата и биологичното разнообразие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Икономически недостатъци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E69C12-5FAD-5647-A147-2332AB677C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208" y="4535511"/>
            <a:ext cx="2886121" cy="19217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17C8F1F-3748-6742-94EB-9BB88336753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157" y="993662"/>
            <a:ext cx="2414886" cy="1720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39CEC-E347-784A-917E-1E6E1A1CB86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457" y="927151"/>
            <a:ext cx="2621316" cy="17248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821C8E-1DF4-FE41-B287-B359BC1D9AE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458" y="4513022"/>
            <a:ext cx="2621315" cy="19442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6A16CB-D072-254C-A9D7-587CA8E8823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31457" y="2660115"/>
            <a:ext cx="2622443" cy="18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663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D35CDE-0962-0B4B-9088-DFA31261CA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2" y="3348577"/>
            <a:ext cx="4327166" cy="324595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B0F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592668" y="1419822"/>
            <a:ext cx="531706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676374" y="111291"/>
            <a:ext cx="49262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1" name="Textfeld 12">
            <a:extLst>
              <a:ext uri="{FF2B5EF4-FFF2-40B4-BE49-F238E27FC236}">
                <a16:creationId xmlns:a16="http://schemas.microsoft.com/office/drawing/2014/main" id="{A9DF555D-E9F0-F847-9AE7-2D97574E535F}"/>
              </a:ext>
            </a:extLst>
          </p:cNvPr>
          <p:cNvSpPr txBox="1"/>
          <p:nvPr/>
        </p:nvSpPr>
        <p:spPr>
          <a:xfrm>
            <a:off x="551698" y="1989071"/>
            <a:ext cx="5330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Метали и минерали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Изкопаеми горива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Екосистеми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268CB-DF6A-3447-88F5-DA0A39A221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890" y="985099"/>
            <a:ext cx="4724049" cy="59162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6DDECE3-CEE9-274F-9505-99E61DBD0711}"/>
              </a:ext>
            </a:extLst>
          </p:cNvPr>
          <p:cNvSpPr/>
          <p:nvPr/>
        </p:nvSpPr>
        <p:spPr>
          <a:xfrm>
            <a:off x="9666009" y="1724652"/>
            <a:ext cx="2284248" cy="4006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Textfeld 12">
            <a:extLst>
              <a:ext uri="{FF2B5EF4-FFF2-40B4-BE49-F238E27FC236}">
                <a16:creationId xmlns:a16="http://schemas.microsoft.com/office/drawing/2014/main" id="{D58C4E81-8B79-3E4F-AE80-21BBBCAB5F15}"/>
              </a:ext>
            </a:extLst>
          </p:cNvPr>
          <p:cNvSpPr txBox="1"/>
          <p:nvPr/>
        </p:nvSpPr>
        <p:spPr>
          <a:xfrm>
            <a:off x="21017" y="6554787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ООН 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(2019), BBC (2012)</a:t>
            </a:r>
          </a:p>
        </p:txBody>
      </p:sp>
    </p:spTree>
    <p:extLst>
      <p:ext uri="{BB962C8B-B14F-4D97-AF65-F5344CB8AC3E}">
        <p14:creationId xmlns:p14="http://schemas.microsoft.com/office/powerpoint/2010/main" val="4607787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243248" y="-1"/>
            <a:ext cx="6036129" cy="914401"/>
          </a:xfrm>
          <a:prstGeom prst="rect">
            <a:avLst/>
          </a:prstGeom>
          <a:solidFill>
            <a:srgbClr val="3D84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236058" y="1220753"/>
            <a:ext cx="531706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43249" y="174791"/>
            <a:ext cx="69342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A80CEB-FBD6-C845-9AAE-E71E2DC0F5CA}"/>
              </a:ext>
            </a:extLst>
          </p:cNvPr>
          <p:cNvSpPr txBox="1"/>
          <p:nvPr/>
        </p:nvSpPr>
        <p:spPr>
          <a:xfrm>
            <a:off x="236058" y="1861856"/>
            <a:ext cx="408076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“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Икономика, която</a:t>
            </a:r>
            <a:r>
              <a:rPr lang="mr-IN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  <a:r>
              <a:rPr lang="en-US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се стреми да поддържа </a:t>
            </a: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винаги най-пълноценно използване и най-висока стойност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 продуктите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компонентите и материалите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”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Фондация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Ellen MacArthur</a:t>
            </a: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30188" indent="-230188">
              <a:spcAft>
                <a:spcPts val="2400"/>
              </a:spcAft>
            </a:pP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195CD-E9C1-C34F-A3D3-7F75DD3FD7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014" y="937195"/>
            <a:ext cx="7368692" cy="5684830"/>
          </a:xfrm>
          <a:prstGeom prst="rect">
            <a:avLst/>
          </a:prstGeom>
        </p:spPr>
      </p:pic>
      <p:sp>
        <p:nvSpPr>
          <p:cNvPr id="14" name="Textfeld 12">
            <a:extLst>
              <a:ext uri="{FF2B5EF4-FFF2-40B4-BE49-F238E27FC236}">
                <a16:creationId xmlns:a16="http://schemas.microsoft.com/office/drawing/2014/main" id="{29E80759-375A-6F43-B447-5163067762DA}"/>
              </a:ext>
            </a:extLst>
          </p:cNvPr>
          <p:cNvSpPr txBox="1"/>
          <p:nvPr/>
        </p:nvSpPr>
        <p:spPr>
          <a:xfrm>
            <a:off x="274140" y="6345674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(Ellen MacArthur Foundation, 2013)</a:t>
            </a:r>
          </a:p>
        </p:txBody>
      </p:sp>
      <p:sp>
        <p:nvSpPr>
          <p:cNvPr id="3" name="Rectangle 2"/>
          <p:cNvSpPr/>
          <p:nvPr/>
        </p:nvSpPr>
        <p:spPr>
          <a:xfrm>
            <a:off x="397935" y="3205705"/>
            <a:ext cx="455281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bg-BG" dirty="0">
                <a:latin typeface="Times New Roman" charset="0"/>
                <a:ea typeface="MS Mincho" charset="-128"/>
              </a:rPr>
              <a:t>Икономическа система, която повишава стойността на отпадъците непрекъснатото използване на ресурсите</a:t>
            </a:r>
            <a:r>
              <a:rPr lang="en-US" dirty="0">
                <a:latin typeface="Times New Roman" charset="0"/>
                <a:ea typeface="MS Mincho" charset="-128"/>
              </a:rPr>
              <a:t>. </a:t>
            </a:r>
            <a:r>
              <a:rPr lang="ru-RU" dirty="0">
                <a:latin typeface="Times New Roman" charset="0"/>
                <a:ea typeface="MS Mincho" charset="-128"/>
              </a:rPr>
              <a:t>Тя използва ремонт, повторна употреба, споделяне, обновяване, преработка и рециклиране, </a:t>
            </a:r>
            <a:r>
              <a:rPr lang="bg-BG" dirty="0">
                <a:latin typeface="Times New Roman" charset="0"/>
                <a:ea typeface="MS Mincho" charset="-128"/>
              </a:rPr>
              <a:t>за да създаде</a:t>
            </a:r>
            <a:r>
              <a:rPr lang="en-US" dirty="0">
                <a:latin typeface="Times New Roman" charset="0"/>
                <a:ea typeface="MS Mincho" charset="-128"/>
              </a:rPr>
              <a:t> </a:t>
            </a:r>
            <a:r>
              <a:rPr lang="bg-BG" dirty="0">
                <a:latin typeface="Times New Roman" charset="0"/>
                <a:ea typeface="MS Mincho" charset="-128"/>
              </a:rPr>
              <a:t>затворена кръгова система</a:t>
            </a:r>
            <a:r>
              <a:rPr lang="en-US" dirty="0">
                <a:latin typeface="Times New Roman" charset="0"/>
                <a:ea typeface="MS Mincho" charset="-128"/>
              </a:rPr>
              <a:t>, </a:t>
            </a:r>
            <a:r>
              <a:rPr lang="bg-BG" dirty="0">
                <a:latin typeface="Times New Roman" charset="0"/>
                <a:ea typeface="MS Mincho" charset="-128"/>
              </a:rPr>
              <a:t>свеждайки до минимум</a:t>
            </a:r>
            <a:r>
              <a:rPr lang="en-US" dirty="0">
                <a:latin typeface="Times New Roman" charset="0"/>
                <a:ea typeface="MS Mincho" charset="-128"/>
              </a:rPr>
              <a:t> </a:t>
            </a:r>
            <a:r>
              <a:rPr lang="bg-BG" dirty="0">
                <a:latin typeface="Times New Roman" charset="0"/>
                <a:ea typeface="MS Mincho" charset="-128"/>
              </a:rPr>
              <a:t>използването на входящи ресурси</a:t>
            </a:r>
            <a:r>
              <a:rPr lang="en-US" dirty="0">
                <a:latin typeface="Times New Roman" charset="0"/>
                <a:ea typeface="MS Mincho" charset="-128"/>
              </a:rPr>
              <a:t> </a:t>
            </a:r>
            <a:r>
              <a:rPr lang="bg-BG" dirty="0">
                <a:latin typeface="Times New Roman" charset="0"/>
                <a:ea typeface="MS Mincho" charset="-128"/>
              </a:rPr>
              <a:t>и намалявайки генерирането на отпадъци</a:t>
            </a:r>
            <a:r>
              <a:rPr lang="en-US" dirty="0">
                <a:latin typeface="Times New Roman" charset="0"/>
                <a:ea typeface="MS Mincho" charset="-128"/>
              </a:rPr>
              <a:t>, </a:t>
            </a:r>
            <a:r>
              <a:rPr lang="bg-BG" dirty="0">
                <a:latin typeface="Times New Roman" charset="0"/>
                <a:ea typeface="MS Mincho" charset="-128"/>
              </a:rPr>
              <a:t>замърсяването и въглеродните емисии</a:t>
            </a:r>
            <a:r>
              <a:rPr lang="en-US" dirty="0">
                <a:latin typeface="Times New Roman" charset="0"/>
                <a:ea typeface="MS Mincho" charset="-128"/>
              </a:rPr>
              <a:t> (</a:t>
            </a:r>
            <a:r>
              <a:rPr lang="bg-BG" dirty="0">
                <a:latin typeface="Times New Roman" charset="0"/>
                <a:ea typeface="MS Mincho" charset="-128"/>
              </a:rPr>
              <a:t>модифицирано от </a:t>
            </a:r>
            <a:r>
              <a:rPr lang="en-US" dirty="0" err="1">
                <a:latin typeface="Times New Roman" charset="0"/>
                <a:ea typeface="MS Mincho" charset="-128"/>
              </a:rPr>
              <a:t>Geissdoerfer</a:t>
            </a:r>
            <a:r>
              <a:rPr lang="en-US" dirty="0">
                <a:latin typeface="Times New Roman" charset="0"/>
                <a:ea typeface="MS Mincho" charset="-128"/>
              </a:rPr>
              <a:t> </a:t>
            </a:r>
            <a:r>
              <a:rPr lang="bg-BG" dirty="0">
                <a:latin typeface="Times New Roman" charset="0"/>
                <a:ea typeface="MS Mincho" charset="-128"/>
              </a:rPr>
              <a:t>и </a:t>
            </a:r>
            <a:r>
              <a:rPr lang="bg-BG" dirty="0" err="1">
                <a:latin typeface="Times New Roman" charset="0"/>
                <a:ea typeface="MS Mincho" charset="-128"/>
              </a:rPr>
              <a:t>др</a:t>
            </a:r>
            <a:r>
              <a:rPr lang="en-US" dirty="0">
                <a:latin typeface="Times New Roman" charset="0"/>
                <a:ea typeface="MS Mincho" charset="-128"/>
              </a:rPr>
              <a:t>, 2017</a:t>
            </a:r>
            <a:r>
              <a:rPr lang="bg-BG" dirty="0">
                <a:latin typeface="Times New Roman" charset="0"/>
                <a:ea typeface="MS Mincho" charset="-128"/>
              </a:rPr>
              <a:t> г</a:t>
            </a:r>
            <a:r>
              <a:rPr lang="en-US" dirty="0">
                <a:latin typeface="Times New Roman" charset="0"/>
                <a:ea typeface="MS Mincho" charset="-128"/>
              </a:rPr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28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0241604-8F88-9444-BC9C-221B8110A8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014" y="937195"/>
            <a:ext cx="7368692" cy="5684830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3D84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482991" y="914400"/>
            <a:ext cx="3846328" cy="1384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Принципи на кръговата икономика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A80CEB-FBD6-C845-9AAE-E71E2DC0F5CA}"/>
              </a:ext>
            </a:extLst>
          </p:cNvPr>
          <p:cNvSpPr txBox="1"/>
          <p:nvPr/>
        </p:nvSpPr>
        <p:spPr>
          <a:xfrm>
            <a:off x="609127" y="2498277"/>
            <a:ext cx="359405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2400"/>
              </a:spcAft>
              <a:buAutoNum type="arabicPeriod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Елиминиране на отпадъците и замърсяването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Поддържане в употреба на продуктите и материалите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2400"/>
              </a:spcAft>
              <a:buAutoNum type="arabicPeriod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Регенериране на естествените системи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feld 1">
            <a:extLst>
              <a:ext uri="{FF2B5EF4-FFF2-40B4-BE49-F238E27FC236}">
                <a16:creationId xmlns:a16="http://schemas.microsoft.com/office/drawing/2014/main" id="{7494902F-9B6A-224B-AB24-92D0B39D2421}"/>
              </a:ext>
            </a:extLst>
          </p:cNvPr>
          <p:cNvSpPr txBox="1"/>
          <p:nvPr/>
        </p:nvSpPr>
        <p:spPr>
          <a:xfrm>
            <a:off x="6192700" y="-105463"/>
            <a:ext cx="49262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feld 12">
            <a:extLst>
              <a:ext uri="{FF2B5EF4-FFF2-40B4-BE49-F238E27FC236}">
                <a16:creationId xmlns:a16="http://schemas.microsoft.com/office/drawing/2014/main" id="{B9DD8401-AC4C-9046-B575-6CF0CB0AAC55}"/>
              </a:ext>
            </a:extLst>
          </p:cNvPr>
          <p:cNvSpPr txBox="1"/>
          <p:nvPr/>
        </p:nvSpPr>
        <p:spPr>
          <a:xfrm>
            <a:off x="384815" y="6483525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Ellen MacArthur Foundation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2E9DCF33-243A-7B49-B6B1-4A7D67550119}"/>
              </a:ext>
            </a:extLst>
          </p:cNvPr>
          <p:cNvSpPr/>
          <p:nvPr/>
        </p:nvSpPr>
        <p:spPr>
          <a:xfrm>
            <a:off x="8282456" y="1501908"/>
            <a:ext cx="618980" cy="1418111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Take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B239E68D-37F1-2840-8427-B50A1340660E}"/>
              </a:ext>
            </a:extLst>
          </p:cNvPr>
          <p:cNvSpPr/>
          <p:nvPr/>
        </p:nvSpPr>
        <p:spPr>
          <a:xfrm>
            <a:off x="8282456" y="3001664"/>
            <a:ext cx="618980" cy="1418111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Make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1DFBBA7A-5FA8-2D4F-8E6B-70F7EF4A5AD3}"/>
              </a:ext>
            </a:extLst>
          </p:cNvPr>
          <p:cNvSpPr/>
          <p:nvPr/>
        </p:nvSpPr>
        <p:spPr>
          <a:xfrm>
            <a:off x="8282456" y="4533962"/>
            <a:ext cx="618980" cy="1418111"/>
          </a:xfrm>
          <a:prstGeom prst="downArrow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35000">
                <a:schemeClr val="accent5">
                  <a:lumMod val="0"/>
                  <a:lumOff val="100000"/>
                </a:schemeClr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Waste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44AA9FB-05B0-6A47-951C-72565BDDF063}"/>
              </a:ext>
            </a:extLst>
          </p:cNvPr>
          <p:cNvCxnSpPr/>
          <p:nvPr/>
        </p:nvCxnSpPr>
        <p:spPr>
          <a:xfrm>
            <a:off x="8086892" y="4888813"/>
            <a:ext cx="1115878" cy="928902"/>
          </a:xfrm>
          <a:prstGeom prst="line">
            <a:avLst/>
          </a:prstGeom>
          <a:ln w="25400">
            <a:solidFill>
              <a:srgbClr val="AE09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A0D397-7474-D247-A909-4E9AE7470D0D}"/>
              </a:ext>
            </a:extLst>
          </p:cNvPr>
          <p:cNvCxnSpPr>
            <a:cxnSpLocks/>
          </p:cNvCxnSpPr>
          <p:nvPr/>
        </p:nvCxnSpPr>
        <p:spPr>
          <a:xfrm flipH="1">
            <a:off x="8040398" y="4869843"/>
            <a:ext cx="1199828" cy="949112"/>
          </a:xfrm>
          <a:prstGeom prst="line">
            <a:avLst/>
          </a:prstGeom>
          <a:ln w="25400">
            <a:solidFill>
              <a:srgbClr val="AE09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0173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3D84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574217" y="1144287"/>
            <a:ext cx="964307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ru-RU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Преосмисляне на прогреса: </a:t>
            </a:r>
            <a:r>
              <a:rPr lang="ru-RU" sz="2800" b="1" dirty="0" err="1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кръговата</a:t>
            </a:r>
            <a:r>
              <a:rPr lang="ru-RU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икономика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9" name="Textfeld 12">
            <a:extLst>
              <a:ext uri="{FF2B5EF4-FFF2-40B4-BE49-F238E27FC236}">
                <a16:creationId xmlns:a16="http://schemas.microsoft.com/office/drawing/2014/main" id="{785AA928-6AA8-8448-8750-8F12385902A1}"/>
              </a:ext>
            </a:extLst>
          </p:cNvPr>
          <p:cNvSpPr txBox="1"/>
          <p:nvPr/>
        </p:nvSpPr>
        <p:spPr>
          <a:xfrm>
            <a:off x="592667" y="1959527"/>
            <a:ext cx="6660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Кратък видео-клип 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(3.48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минути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 Фондацията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Ellen MacArthur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feld 1">
            <a:extLst>
              <a:ext uri="{FF2B5EF4-FFF2-40B4-BE49-F238E27FC236}">
                <a16:creationId xmlns:a16="http://schemas.microsoft.com/office/drawing/2014/main" id="{F10D0E79-94A8-514D-BEF1-23AEB2ED6E89}"/>
              </a:ext>
            </a:extLst>
          </p:cNvPr>
          <p:cNvSpPr txBox="1"/>
          <p:nvPr/>
        </p:nvSpPr>
        <p:spPr>
          <a:xfrm>
            <a:off x="6192700" y="67069"/>
            <a:ext cx="49262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8CF1ED-30E5-8E46-A8A4-8A4933D9CD10}"/>
              </a:ext>
            </a:extLst>
          </p:cNvPr>
          <p:cNvSpPr/>
          <p:nvPr/>
        </p:nvSpPr>
        <p:spPr>
          <a:xfrm>
            <a:off x="9643079" y="1807407"/>
            <a:ext cx="2284248" cy="4103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4AD7E4-A4A1-8F46-9A40-11856B9D0DEA}"/>
              </a:ext>
            </a:extLst>
          </p:cNvPr>
          <p:cNvSpPr/>
          <p:nvPr/>
        </p:nvSpPr>
        <p:spPr>
          <a:xfrm>
            <a:off x="592667" y="2392452"/>
            <a:ext cx="61864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Линк към видео-клипа</a:t>
            </a:r>
            <a:r>
              <a:rPr lang="en-GB" sz="1400" dirty="0">
                <a:latin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GB" sz="1400" dirty="0">
                <a:latin typeface="Roboto" panose="02000000000000000000" pitchFamily="2" charset="0"/>
                <a:cs typeface="Arial" panose="020B0604020202020204" pitchFamily="34" charset="0"/>
                <a:hlinkClick r:id="rId4"/>
              </a:rPr>
              <a:t>https://www.youtube.com/watch?v=zCRKvDyyHmI</a:t>
            </a:r>
            <a:r>
              <a:rPr lang="en-GB" sz="1400" dirty="0">
                <a:latin typeface="Roboto" panose="02000000000000000000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17" y="2700229"/>
            <a:ext cx="7496715" cy="390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39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356511" y="1053714"/>
            <a:ext cx="556320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Пет кръгови бизнес модела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72288" y="174791"/>
            <a:ext cx="58278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 модели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A80CEB-FBD6-C845-9AAE-E71E2DC0F5CA}"/>
              </a:ext>
            </a:extLst>
          </p:cNvPr>
          <p:cNvSpPr txBox="1"/>
          <p:nvPr/>
        </p:nvSpPr>
        <p:spPr>
          <a:xfrm>
            <a:off x="479250" y="2007821"/>
            <a:ext cx="417627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1. </a:t>
            </a:r>
            <a:r>
              <a:rPr lang="bg-BG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Кръгово захранване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Заменете използваните на входа традиционни необработени суровини с материали на биологична основа</a:t>
            </a:r>
            <a:r>
              <a:rPr lang="en-GB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ru-RU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възобновяеми, рециклируеми ИЛИ биоразградими материали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Намалете натиска върху ограничените необработени суровини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Например,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sz="16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Vollebak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произвежда тениски,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направен от пулп от евкалипт, бук и водорасли, които се разграждат за 12 седмици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3A6408-813F-9C4D-B0A5-30F4B3904038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8098" y="2364911"/>
            <a:ext cx="4341066" cy="32280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ED0FA2-6B3D-5B49-89AB-5EA0E5A4A9F0}"/>
              </a:ext>
            </a:extLst>
          </p:cNvPr>
          <p:cNvSpPr/>
          <p:nvPr/>
        </p:nvSpPr>
        <p:spPr>
          <a:xfrm>
            <a:off x="9643079" y="1933691"/>
            <a:ext cx="2284248" cy="4103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кръгови бизнес-модели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feld 12">
            <a:extLst>
              <a:ext uri="{FF2B5EF4-FFF2-40B4-BE49-F238E27FC236}">
                <a16:creationId xmlns:a16="http://schemas.microsoft.com/office/drawing/2014/main" id="{16E576C0-B912-AF48-A4EA-A05497C23BC8}"/>
              </a:ext>
            </a:extLst>
          </p:cNvPr>
          <p:cNvSpPr txBox="1"/>
          <p:nvPr/>
        </p:nvSpPr>
        <p:spPr>
          <a:xfrm>
            <a:off x="126675" y="6492800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Accenture (2014),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ОИСР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(2018)</a:t>
            </a:r>
          </a:p>
        </p:txBody>
      </p:sp>
    </p:spTree>
    <p:extLst>
      <p:ext uri="{BB962C8B-B14F-4D97-AF65-F5344CB8AC3E}">
        <p14:creationId xmlns:p14="http://schemas.microsoft.com/office/powerpoint/2010/main" val="2989074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432272" y="1042242"/>
            <a:ext cx="556320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Пет кръгови бизнес модела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65294" y="40757"/>
            <a:ext cx="65983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 модели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A80CEB-FBD6-C845-9AAE-E71E2DC0F5CA}"/>
              </a:ext>
            </a:extLst>
          </p:cNvPr>
          <p:cNvSpPr txBox="1"/>
          <p:nvPr/>
        </p:nvSpPr>
        <p:spPr>
          <a:xfrm>
            <a:off x="438852" y="1667385"/>
            <a:ext cx="47606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2.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Възстановяване и рециклиране на ресурсите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Възстановяване и повторно използване на ресурси или енергия от изхвърлени отпадъци или странични продукти</a:t>
            </a:r>
            <a:endParaRPr lang="en-GB" sz="1600" b="1" dirty="0">
              <a:solidFill>
                <a:srgbClr val="3D84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Повишаване на стойността на отпадъците и страничните продукти,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давайки им нов живот и използвайки ги повторно за направата на нов продукт</a:t>
            </a:r>
            <a:endParaRPr lang="en-GB" sz="1600" b="1" dirty="0">
              <a:solidFill>
                <a:srgbClr val="3D84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800100" lvl="1" indent="-34290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Например 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Toast Ale –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хлебни остатъци за производство на бира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5EE8D5-7416-444A-B85C-37829C6E3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3873" y="3711778"/>
            <a:ext cx="1945086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025" name="Picture 42">
            <a:extLst>
              <a:ext uri="{FF2B5EF4-FFF2-40B4-BE49-F238E27FC236}">
                <a16:creationId xmlns:a16="http://schemas.microsoft.com/office/drawing/2014/main" id="{A65075B0-1CE5-E34E-8944-C23282A76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3727" y="2054999"/>
            <a:ext cx="4295056" cy="322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21EA2B-5405-6F4F-A058-556E3D2ED9EC}"/>
              </a:ext>
            </a:extLst>
          </p:cNvPr>
          <p:cNvSpPr/>
          <p:nvPr/>
        </p:nvSpPr>
        <p:spPr>
          <a:xfrm>
            <a:off x="9880032" y="2193396"/>
            <a:ext cx="2284248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 err="1">
                <a:cs typeface="Arial" panose="020B0604020202020204" pitchFamily="34" charset="0"/>
              </a:rPr>
              <a:t>кръговна</a:t>
            </a:r>
            <a:r>
              <a:rPr lang="bg-BG" sz="1400" dirty="0">
                <a:cs typeface="Arial" panose="020B0604020202020204" pitchFamily="34" charset="0"/>
              </a:rPr>
              <a:t>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кръгови бизнес-модели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7" name="Textfeld 12">
            <a:extLst>
              <a:ext uri="{FF2B5EF4-FFF2-40B4-BE49-F238E27FC236}">
                <a16:creationId xmlns:a16="http://schemas.microsoft.com/office/drawing/2014/main" id="{53C9A314-FD0D-9745-A11C-0A064723FAC0}"/>
              </a:ext>
            </a:extLst>
          </p:cNvPr>
          <p:cNvSpPr txBox="1"/>
          <p:nvPr/>
        </p:nvSpPr>
        <p:spPr>
          <a:xfrm>
            <a:off x="5343727" y="5326070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Accenture (2014), OECD (2018)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9315" y="5637525"/>
            <a:ext cx="9190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70C0"/>
                </a:solidFill>
              </a:rPr>
              <a:t>Интересно е, че в Латвия (а също и в Полша) традиционно хлябът се преработва в „квас“ (напитка, подобна на бирата, все още доста популярна в Латвия, Полша и някои други източноевропейски страни). Което показва, че при търсенето на иновации често си струва да се върнем към традицията</a:t>
            </a:r>
            <a:r>
              <a:rPr lang="en-US" dirty="0">
                <a:solidFill>
                  <a:srgbClr val="0070C0"/>
                </a:solidFill>
              </a:rPr>
              <a:t>.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66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519537" y="1083365"/>
            <a:ext cx="556320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Пет кръгови бизнес модела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72288" y="174791"/>
            <a:ext cx="58278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 модели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A80CEB-FBD6-C845-9AAE-E71E2DC0F5CA}"/>
              </a:ext>
            </a:extLst>
          </p:cNvPr>
          <p:cNvSpPr txBox="1"/>
          <p:nvPr/>
        </p:nvSpPr>
        <p:spPr>
          <a:xfrm>
            <a:off x="284055" y="1752241"/>
            <a:ext cx="4271057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3. </a:t>
            </a:r>
            <a:r>
              <a:rPr lang="bg-BG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Удължаване на живота на продуктите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Удължаване на жизнения цикъл на съществуващите продукти чрез ремонт, подобрения, преработка и препродажба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Забавяне на добива на ресурси и потока от материали чрез икономия и генериране на отпадъци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Така например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Kaiyo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ремонтира и препродава ненужните мебели на нови купувачи и споделя печалбата с предишни собственици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1C9674-B9E2-354E-B038-17DE848B4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138" y="4114651"/>
            <a:ext cx="2310101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2049" name="Picture 15">
            <a:extLst>
              <a:ext uri="{FF2B5EF4-FFF2-40B4-BE49-F238E27FC236}">
                <a16:creationId xmlns:a16="http://schemas.microsoft.com/office/drawing/2014/main" id="{772E6F1B-CE35-314D-A72B-155E13EB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1221" y="2527268"/>
            <a:ext cx="4815699" cy="292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5773611-9529-984D-8F9D-90FAC20FB6E7}"/>
              </a:ext>
            </a:extLst>
          </p:cNvPr>
          <p:cNvSpPr/>
          <p:nvPr/>
        </p:nvSpPr>
        <p:spPr>
          <a:xfrm>
            <a:off x="9746920" y="2143108"/>
            <a:ext cx="2284248" cy="4103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кръгови бизнес-модели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feld 12">
            <a:extLst>
              <a:ext uri="{FF2B5EF4-FFF2-40B4-BE49-F238E27FC236}">
                <a16:creationId xmlns:a16="http://schemas.microsoft.com/office/drawing/2014/main" id="{CBC6F99E-ADEC-E34A-B083-8A0E015FB1B4}"/>
              </a:ext>
            </a:extLst>
          </p:cNvPr>
          <p:cNvSpPr txBox="1"/>
          <p:nvPr/>
        </p:nvSpPr>
        <p:spPr>
          <a:xfrm>
            <a:off x="3495857" y="6480500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Accenture (2014),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ОИСР 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(2018)</a:t>
            </a:r>
          </a:p>
        </p:txBody>
      </p:sp>
    </p:spTree>
    <p:extLst>
      <p:ext uri="{BB962C8B-B14F-4D97-AF65-F5344CB8AC3E}">
        <p14:creationId xmlns:p14="http://schemas.microsoft.com/office/powerpoint/2010/main" val="22118638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3D84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592668" y="1419822"/>
            <a:ext cx="531706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02589" y="174791"/>
            <a:ext cx="598940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1" name="Textfeld 12">
            <a:extLst>
              <a:ext uri="{FF2B5EF4-FFF2-40B4-BE49-F238E27FC236}">
                <a16:creationId xmlns:a16="http://schemas.microsoft.com/office/drawing/2014/main" id="{C65C5846-75CA-1543-81EC-3458DE78E818}"/>
              </a:ext>
            </a:extLst>
          </p:cNvPr>
          <p:cNvSpPr txBox="1"/>
          <p:nvPr/>
        </p:nvSpPr>
        <p:spPr>
          <a:xfrm>
            <a:off x="597571" y="2017785"/>
            <a:ext cx="53303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Тест за статистика на отпадъците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за кръговата икономика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CD7193-B8CF-884D-8E38-A9F9C626BE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589" y="952426"/>
            <a:ext cx="5777602" cy="592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907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411547" y="1084876"/>
            <a:ext cx="556320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Пет кръгови бизнес модела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72288" y="174791"/>
            <a:ext cx="58278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 модели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A80CEB-FBD6-C845-9AAE-E71E2DC0F5CA}"/>
              </a:ext>
            </a:extLst>
          </p:cNvPr>
          <p:cNvSpPr txBox="1"/>
          <p:nvPr/>
        </p:nvSpPr>
        <p:spPr>
          <a:xfrm>
            <a:off x="340348" y="1664319"/>
            <a:ext cx="427474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4. </a:t>
            </a:r>
            <a:r>
              <a:rPr lang="bg-BG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Споделена икономика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Осигуряване на възможност за споделяне на недостатъчно използвани продукти и </a:t>
            </a:r>
            <a:r>
              <a:rPr lang="ru-RU" sz="16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активи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Намаляване на нуждата от влагане на нови продукти и суровини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Например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GB" sz="16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Spinlister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– </a:t>
            </a: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партньорска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платформа за споделяне, която позволява на собствениците на велосипеди да посочат своите велосипеди, които могат да отдават под наем, и на наемателите да търсят велосипед, който да наемат в който и район да се намират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B4A4074-9AC0-7F48-A832-8085C83913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5461" y="4092587"/>
            <a:ext cx="2126370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2D12C34-6B73-CC44-A13C-00BCAEA8C219}"/>
              </a:ext>
            </a:extLst>
          </p:cNvPr>
          <p:cNvSpPr/>
          <p:nvPr/>
        </p:nvSpPr>
        <p:spPr>
          <a:xfrm>
            <a:off x="9866241" y="2030345"/>
            <a:ext cx="2284248" cy="4103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</a:t>
            </a:r>
            <a:r>
              <a:rPr lang="ru-RU" sz="1400" dirty="0" err="1">
                <a:cs typeface="Arial" panose="020B0604020202020204" pitchFamily="34" charset="0"/>
              </a:rPr>
              <a:t>отпадъците</a:t>
            </a:r>
            <a:r>
              <a:rPr lang="ru-RU" sz="1400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кръгови бизнес-модели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feld 12">
            <a:extLst>
              <a:ext uri="{FF2B5EF4-FFF2-40B4-BE49-F238E27FC236}">
                <a16:creationId xmlns:a16="http://schemas.microsoft.com/office/drawing/2014/main" id="{BCB11127-D688-E242-807F-4154DB64556B}"/>
              </a:ext>
            </a:extLst>
          </p:cNvPr>
          <p:cNvSpPr txBox="1"/>
          <p:nvPr/>
        </p:nvSpPr>
        <p:spPr>
          <a:xfrm>
            <a:off x="4856953" y="6511426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Accenture (2014), OECD (2018)</a:t>
            </a:r>
          </a:p>
        </p:txBody>
      </p:sp>
      <p:pic>
        <p:nvPicPr>
          <p:cNvPr id="12" name="Picture 1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953" y="2170611"/>
            <a:ext cx="4728322" cy="331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61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543684" y="1124471"/>
            <a:ext cx="556320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Пет кръгови бизнес модела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272288" y="174791"/>
            <a:ext cx="58278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 модели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FA80CEB-FBD6-C845-9AAE-E71E2DC0F5CA}"/>
              </a:ext>
            </a:extLst>
          </p:cNvPr>
          <p:cNvSpPr txBox="1"/>
          <p:nvPr/>
        </p:nvSpPr>
        <p:spPr>
          <a:xfrm>
            <a:off x="264761" y="1753180"/>
            <a:ext cx="53303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5. </a:t>
            </a:r>
            <a:r>
              <a:rPr lang="bg-BG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Продуктът като услуга</a:t>
            </a:r>
            <a:endParaRPr lang="en-GB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Предлагане на услуги за достъп до продукти при запазване на собствеността върху продуктите</a:t>
            </a: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Клиентите не трябва да купуват, а да </a:t>
            </a:r>
            <a:r>
              <a:rPr lang="ru-RU" sz="16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го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използват чрез договори за лизинг или плащане за използване</a:t>
            </a:r>
            <a:endParaRPr lang="en-GB" sz="1600" b="1" dirty="0">
              <a:solidFill>
                <a:srgbClr val="3D84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Насърчаване на пестеливото използване на природните ресурси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2400"/>
              </a:spcAft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Например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Philips </a:t>
            </a: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предоставя услуги за осветление с плащане на базата на лукс-единици на бизнес клиенти, които искат да закупят осветление, но не и свързаната с него осветителна инфраструктура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022479-6832-F94C-950A-AD4EAA0131E4}"/>
              </a:ext>
            </a:extLst>
          </p:cNvPr>
          <p:cNvSpPr/>
          <p:nvPr/>
        </p:nvSpPr>
        <p:spPr>
          <a:xfrm>
            <a:off x="9821353" y="2122477"/>
            <a:ext cx="2284248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кръгови бизнес-модели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Textfeld 12">
            <a:extLst>
              <a:ext uri="{FF2B5EF4-FFF2-40B4-BE49-F238E27FC236}">
                <a16:creationId xmlns:a16="http://schemas.microsoft.com/office/drawing/2014/main" id="{B34202B5-6D3A-6142-AFB3-03209B130BF5}"/>
              </a:ext>
            </a:extLst>
          </p:cNvPr>
          <p:cNvSpPr txBox="1"/>
          <p:nvPr/>
        </p:nvSpPr>
        <p:spPr>
          <a:xfrm>
            <a:off x="6078168" y="6528796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Accenture (2014), OECD (2018)</a:t>
            </a:r>
          </a:p>
        </p:txBody>
      </p:sp>
      <p:pic>
        <p:nvPicPr>
          <p:cNvPr id="17" name="Picture 16" descr="/var/folders/xk/3xppz26n4h72_xp20dnfknm40000gn/T/com.microsoft.Word/WebArchiveCopyPasteTempFiles/237006205?$rsp-plp-port-320$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8168" y="1866090"/>
            <a:ext cx="3260078" cy="40324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44975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A9B2047-A6C2-844D-ADA1-C2C9D802B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761" y="3075598"/>
            <a:ext cx="8437058" cy="3951227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3D84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7470BB-312B-E648-919D-B2B0865FD861}"/>
              </a:ext>
            </a:extLst>
          </p:cNvPr>
          <p:cNvSpPr/>
          <p:nvPr/>
        </p:nvSpPr>
        <p:spPr>
          <a:xfrm>
            <a:off x="9830003" y="2525606"/>
            <a:ext cx="2284248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</a:t>
            </a:r>
            <a:r>
              <a:rPr lang="ru-RU" sz="1400" dirty="0" err="1">
                <a:cs typeface="Arial" panose="020B0604020202020204" pitchFamily="34" charset="0"/>
              </a:rPr>
              <a:t>отпадъците</a:t>
            </a:r>
            <a:r>
              <a:rPr lang="ru-RU" sz="1400" dirty="0"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кръгови бизнес-модели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feld 1">
            <a:extLst>
              <a:ext uri="{FF2B5EF4-FFF2-40B4-BE49-F238E27FC236}">
                <a16:creationId xmlns:a16="http://schemas.microsoft.com/office/drawing/2014/main" id="{36974F67-18BF-D647-95CC-6D201243D33B}"/>
              </a:ext>
            </a:extLst>
          </p:cNvPr>
          <p:cNvSpPr txBox="1"/>
          <p:nvPr/>
        </p:nvSpPr>
        <p:spPr>
          <a:xfrm>
            <a:off x="6272288" y="174791"/>
            <a:ext cx="58278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 модели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3C80237-A1AE-4D4B-A678-A2569306E200}"/>
              </a:ext>
            </a:extLst>
          </p:cNvPr>
          <p:cNvSpPr txBox="1"/>
          <p:nvPr/>
        </p:nvSpPr>
        <p:spPr>
          <a:xfrm>
            <a:off x="592675" y="979584"/>
            <a:ext cx="556320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Пет кръгови бизнес модела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Textfeld 12">
            <a:extLst>
              <a:ext uri="{FF2B5EF4-FFF2-40B4-BE49-F238E27FC236}">
                <a16:creationId xmlns:a16="http://schemas.microsoft.com/office/drawing/2014/main" id="{6E3EA856-3CD7-A845-AE71-3D621BC18DA1}"/>
              </a:ext>
            </a:extLst>
          </p:cNvPr>
          <p:cNvSpPr txBox="1"/>
          <p:nvPr/>
        </p:nvSpPr>
        <p:spPr>
          <a:xfrm>
            <a:off x="592675" y="1791703"/>
            <a:ext cx="8044888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AutoNum type="arabicPeriod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доставки 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възобновяеми</a:t>
            </a:r>
            <a:r>
              <a:rPr lang="en-GB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био-базирани</a:t>
            </a:r>
            <a:r>
              <a:rPr lang="en-GB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bg-BG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суровини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Възстановяване и рециклиране на ресурсите 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отпадъци</a:t>
            </a:r>
            <a:r>
              <a:rPr lang="en-GB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странични продукти</a:t>
            </a:r>
            <a:r>
              <a:rPr lang="en-GB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600" b="1" dirty="0">
                <a:solidFill>
                  <a:srgbClr val="3D84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индустриална симбиоза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Удължаване на живота на продукта (повторно използване, ремонт, преработка и </a:t>
            </a:r>
            <a:r>
              <a:rPr lang="ru-RU" sz="16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др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Платформи за споделяне</a:t>
            </a: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AutoNum type="arabicPeriod"/>
            </a:pPr>
            <a:r>
              <a:rPr lang="bg-BG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Продуктът като услуга</a:t>
            </a:r>
            <a:r>
              <a:rPr lang="en-GB" sz="16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spcAft>
                <a:spcPts val="2400"/>
              </a:spcAft>
              <a:buAutoNum type="arabicPeriod"/>
            </a:pPr>
            <a:endParaRPr lang="en-GB" sz="16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561F0F-AF42-C74F-92B6-B1B8744AD123}"/>
              </a:ext>
            </a:extLst>
          </p:cNvPr>
          <p:cNvSpPr/>
          <p:nvPr/>
        </p:nvSpPr>
        <p:spPr>
          <a:xfrm>
            <a:off x="126629" y="952496"/>
            <a:ext cx="7932354" cy="79261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E6D340-EDC8-344B-B6E1-315988E71A54}"/>
              </a:ext>
            </a:extLst>
          </p:cNvPr>
          <p:cNvSpPr txBox="1"/>
          <p:nvPr/>
        </p:nvSpPr>
        <p:spPr>
          <a:xfrm>
            <a:off x="8822590" y="1865397"/>
            <a:ext cx="3045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3D8400"/>
                </a:solidFill>
              </a:rPr>
              <a:t>Свързани с биоикономиката</a:t>
            </a:r>
            <a:endParaRPr lang="en-GB" b="1" dirty="0">
              <a:solidFill>
                <a:srgbClr val="3D8400"/>
              </a:solidFill>
            </a:endParaRPr>
          </a:p>
        </p:txBody>
      </p:sp>
      <p:sp>
        <p:nvSpPr>
          <p:cNvPr id="18" name="Left Arrow 17">
            <a:extLst>
              <a:ext uri="{FF2B5EF4-FFF2-40B4-BE49-F238E27FC236}">
                <a16:creationId xmlns:a16="http://schemas.microsoft.com/office/drawing/2014/main" id="{392949A2-CCF2-504F-994F-C60BA4DEE82D}"/>
              </a:ext>
            </a:extLst>
          </p:cNvPr>
          <p:cNvSpPr/>
          <p:nvPr/>
        </p:nvSpPr>
        <p:spPr>
          <a:xfrm>
            <a:off x="8586063" y="1737125"/>
            <a:ext cx="2487880" cy="645635"/>
          </a:xfrm>
          <a:prstGeom prst="leftArrow">
            <a:avLst/>
          </a:prstGeom>
          <a:noFill/>
          <a:ln w="25400">
            <a:solidFill>
              <a:srgbClr val="3D84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4607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0"/>
          </a:xfrm>
          <a:prstGeom prst="rect">
            <a:avLst/>
          </a:prstGeom>
          <a:solidFill>
            <a:srgbClr val="FABA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462516" y="1745153"/>
            <a:ext cx="4931037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2400"/>
              </a:spcAft>
            </a:pPr>
            <a:r>
              <a:rPr lang="bg-BG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Биоикономиката</a:t>
            </a:r>
            <a:r>
              <a:rPr lang="en-GB" sz="2800" b="1" dirty="0">
                <a:solidFill>
                  <a:srgbClr val="FFC000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dirty="0"/>
              <a:t>Е производството на стоки, услуги или енергия от биологичен материал като основен ресурс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dirty="0"/>
              <a:t>Е тясно свързана с устойчивостта, тъй като биоразградимите ресурси се използват често, а отпадъците често са напълно елиминирани от системата</a:t>
            </a:r>
            <a:r>
              <a:rPr lang="en-GB" dirty="0"/>
              <a:t>. </a:t>
            </a:r>
          </a:p>
          <a:p>
            <a:pPr marL="285750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ru-RU" dirty="0"/>
              <a:t>Може да избегне изчерпването на ресурсите за бъдещите поколения и да защити стабилността на планетата</a:t>
            </a:r>
            <a:r>
              <a:rPr lang="en-GB" dirty="0"/>
              <a:t>.  </a:t>
            </a:r>
            <a:endParaRPr lang="en-GB" sz="2800" b="1" dirty="0">
              <a:solidFill>
                <a:srgbClr val="FFC000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spcAft>
                <a:spcPts val="2400"/>
              </a:spcAft>
            </a:pPr>
            <a:b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</a:br>
            <a:endParaRPr lang="en-GB" sz="30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EEF2D5-375F-4CD7-AE86-7045555C3BBD}"/>
              </a:ext>
            </a:extLst>
          </p:cNvPr>
          <p:cNvSpPr txBox="1"/>
          <p:nvPr/>
        </p:nvSpPr>
        <p:spPr>
          <a:xfrm>
            <a:off x="6881822" y="1076410"/>
            <a:ext cx="493103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800" b="1" dirty="0">
                <a:solidFill>
                  <a:srgbClr val="FFC000"/>
                </a:solidFill>
              </a:rPr>
              <a:t>Европейска биоикономическа стратегия</a:t>
            </a:r>
            <a:endParaRPr lang="en-GB" sz="2800" b="1" dirty="0">
              <a:solidFill>
                <a:srgbClr val="FFC000"/>
              </a:solidFill>
            </a:endParaRPr>
          </a:p>
          <a:p>
            <a:endParaRPr lang="en-GB" dirty="0"/>
          </a:p>
          <a:p>
            <a:r>
              <a:rPr lang="ru-RU" dirty="0"/>
              <a:t>Европейската комисия предприема стъпки към устойчива биоикономика и има биоикономическа стратегия за насърчаване на биоикономиката и за избягване на достигането на екологичните граници</a:t>
            </a:r>
            <a:r>
              <a:rPr lang="en-GB" dirty="0"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AB7680-B3FD-486D-866E-05BD638442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74" y="3829384"/>
            <a:ext cx="3526357" cy="2443655"/>
          </a:xfrm>
          <a:prstGeom prst="rect">
            <a:avLst/>
          </a:prstGeom>
        </p:spPr>
      </p:pic>
      <p:sp>
        <p:nvSpPr>
          <p:cNvPr id="9" name="Textfeld 1">
            <a:extLst>
              <a:ext uri="{FF2B5EF4-FFF2-40B4-BE49-F238E27FC236}">
                <a16:creationId xmlns:a16="http://schemas.microsoft.com/office/drawing/2014/main" id="{916C075C-E486-8B40-A758-F39602688645}"/>
              </a:ext>
            </a:extLst>
          </p:cNvPr>
          <p:cNvSpPr txBox="1"/>
          <p:nvPr/>
        </p:nvSpPr>
        <p:spPr>
          <a:xfrm>
            <a:off x="6131377" y="134033"/>
            <a:ext cx="6036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bg-BG" sz="36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Какво е биоикономика</a:t>
            </a:r>
            <a:r>
              <a:rPr lang="en-GB" sz="36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73630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AE091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A6EE3CC2-2D22-B34E-AD35-A58489A31932}"/>
              </a:ext>
            </a:extLst>
          </p:cNvPr>
          <p:cNvSpPr txBox="1"/>
          <p:nvPr/>
        </p:nvSpPr>
        <p:spPr>
          <a:xfrm>
            <a:off x="6279630" y="11646"/>
            <a:ext cx="6222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389D5E-6E84-DC46-B641-34B9E777BE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209" y="2456820"/>
            <a:ext cx="1078292" cy="8087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22E08D-0EC1-A946-84CA-A2DF1FB663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343" y="3417661"/>
            <a:ext cx="1078292" cy="8087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B67571-6AD7-DF4B-AEA7-42DC6246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338" y="2524914"/>
            <a:ext cx="1078292" cy="8087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255C9A2-1DFD-1B46-BC3E-561755E982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336" y="3367102"/>
            <a:ext cx="1078292" cy="808719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8D2CB6AA-CE66-8F4D-815C-1F4F9870B287}"/>
              </a:ext>
            </a:extLst>
          </p:cNvPr>
          <p:cNvSpPr/>
          <p:nvPr/>
        </p:nvSpPr>
        <p:spPr>
          <a:xfrm>
            <a:off x="2115239" y="3247741"/>
            <a:ext cx="6222387" cy="287596"/>
          </a:xfrm>
          <a:prstGeom prst="rightArrow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53DBB29-3F53-304B-9AE4-BEE51BB527F3}"/>
              </a:ext>
            </a:extLst>
          </p:cNvPr>
          <p:cNvSpPr/>
          <p:nvPr/>
        </p:nvSpPr>
        <p:spPr>
          <a:xfrm>
            <a:off x="241880" y="3058832"/>
            <a:ext cx="1755323" cy="67412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5D1B3-ECBE-B04F-B0E9-BDE43DD2B8A4}"/>
              </a:ext>
            </a:extLst>
          </p:cNvPr>
          <p:cNvSpPr txBox="1"/>
          <p:nvPr/>
        </p:nvSpPr>
        <p:spPr>
          <a:xfrm>
            <a:off x="282700" y="3232995"/>
            <a:ext cx="225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Линейна 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1BFDE3F-63B2-7544-8574-4701C5CEC5D8}"/>
              </a:ext>
            </a:extLst>
          </p:cNvPr>
          <p:cNvSpPr/>
          <p:nvPr/>
        </p:nvSpPr>
        <p:spPr>
          <a:xfrm>
            <a:off x="8342902" y="3152849"/>
            <a:ext cx="1755323" cy="674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EF00C7-9FA1-2644-8289-AD63B7AE7BD0}"/>
              </a:ext>
            </a:extLst>
          </p:cNvPr>
          <p:cNvSpPr txBox="1"/>
          <p:nvPr/>
        </p:nvSpPr>
        <p:spPr>
          <a:xfrm>
            <a:off x="8471818" y="3204202"/>
            <a:ext cx="131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кръгова </a:t>
            </a:r>
          </a:p>
          <a:p>
            <a:r>
              <a:rPr lang="bg-BG" b="1" dirty="0">
                <a:solidFill>
                  <a:srgbClr val="002060"/>
                </a:solidFill>
              </a:rPr>
              <a:t>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1" name="Down Arrow Callout 20">
            <a:extLst>
              <a:ext uri="{FF2B5EF4-FFF2-40B4-BE49-F238E27FC236}">
                <a16:creationId xmlns:a16="http://schemas.microsoft.com/office/drawing/2014/main" id="{D9E56312-44E1-3F48-8475-E623F9B955F0}"/>
              </a:ext>
            </a:extLst>
          </p:cNvPr>
          <p:cNvSpPr/>
          <p:nvPr/>
        </p:nvSpPr>
        <p:spPr>
          <a:xfrm>
            <a:off x="2115239" y="1132874"/>
            <a:ext cx="2024743" cy="1361766"/>
          </a:xfrm>
          <a:prstGeom prst="downArrowCallout">
            <a:avLst>
              <a:gd name="adj1" fmla="val 25000"/>
              <a:gd name="adj2" fmla="val 22602"/>
              <a:gd name="adj3" fmla="val 23801"/>
              <a:gd name="adj4" fmla="val 6737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Културни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Down Arrow Callout 21">
            <a:extLst>
              <a:ext uri="{FF2B5EF4-FFF2-40B4-BE49-F238E27FC236}">
                <a16:creationId xmlns:a16="http://schemas.microsoft.com/office/drawing/2014/main" id="{107B53E8-EA84-8F40-9629-8EF26B52B31A}"/>
              </a:ext>
            </a:extLst>
          </p:cNvPr>
          <p:cNvSpPr/>
          <p:nvPr/>
        </p:nvSpPr>
        <p:spPr>
          <a:xfrm>
            <a:off x="4965789" y="1132874"/>
            <a:ext cx="2024743" cy="1361766"/>
          </a:xfrm>
          <a:prstGeom prst="downArrowCallout">
            <a:avLst>
              <a:gd name="adj1" fmla="val 25000"/>
              <a:gd name="adj2" fmla="val 22602"/>
              <a:gd name="adj3" fmla="val 23801"/>
              <a:gd name="adj4" fmla="val 6737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Технологични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3" name="Up Arrow Callout 22">
            <a:extLst>
              <a:ext uri="{FF2B5EF4-FFF2-40B4-BE49-F238E27FC236}">
                <a16:creationId xmlns:a16="http://schemas.microsoft.com/office/drawing/2014/main" id="{165DA6AA-3E89-5044-8B9F-227C44ABAEE6}"/>
              </a:ext>
            </a:extLst>
          </p:cNvPr>
          <p:cNvSpPr/>
          <p:nvPr/>
        </p:nvSpPr>
        <p:spPr>
          <a:xfrm>
            <a:off x="2902020" y="4275367"/>
            <a:ext cx="1975761" cy="1371600"/>
          </a:xfrm>
          <a:prstGeom prst="upArrowCallout">
            <a:avLst>
              <a:gd name="adj1" fmla="val 20238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Пазарни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4" name="Up Arrow Callout 23">
            <a:extLst>
              <a:ext uri="{FF2B5EF4-FFF2-40B4-BE49-F238E27FC236}">
                <a16:creationId xmlns:a16="http://schemas.microsoft.com/office/drawing/2014/main" id="{E2F7241E-4904-A644-A692-E3A3536677A8}"/>
              </a:ext>
            </a:extLst>
          </p:cNvPr>
          <p:cNvSpPr/>
          <p:nvPr/>
        </p:nvSpPr>
        <p:spPr>
          <a:xfrm>
            <a:off x="6038308" y="4246844"/>
            <a:ext cx="1975761" cy="1371600"/>
          </a:xfrm>
          <a:prstGeom prst="upArrowCallout">
            <a:avLst>
              <a:gd name="adj1" fmla="val 20238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Регулаторни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ED8427-6797-C143-9FE5-A32FD086F65C}"/>
              </a:ext>
            </a:extLst>
          </p:cNvPr>
          <p:cNvSpPr/>
          <p:nvPr/>
        </p:nvSpPr>
        <p:spPr>
          <a:xfrm>
            <a:off x="10076761" y="1548998"/>
            <a:ext cx="1975761" cy="44371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Textfeld 12">
            <a:extLst>
              <a:ext uri="{FF2B5EF4-FFF2-40B4-BE49-F238E27FC236}">
                <a16:creationId xmlns:a16="http://schemas.microsoft.com/office/drawing/2014/main" id="{E23C5C0B-90FA-7F45-9514-6FE705075094}"/>
              </a:ext>
            </a:extLst>
          </p:cNvPr>
          <p:cNvSpPr txBox="1"/>
          <p:nvPr/>
        </p:nvSpPr>
        <p:spPr>
          <a:xfrm>
            <a:off x="-40973" y="6570285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GB" sz="12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Kirchherr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др.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3036268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AE091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A6EE3CC2-2D22-B34E-AD35-A58489A31932}"/>
              </a:ext>
            </a:extLst>
          </p:cNvPr>
          <p:cNvSpPr txBox="1"/>
          <p:nvPr/>
        </p:nvSpPr>
        <p:spPr>
          <a:xfrm>
            <a:off x="6272288" y="-19855"/>
            <a:ext cx="5827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389D5E-6E84-DC46-B641-34B9E777BEA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1209" y="2456820"/>
            <a:ext cx="1078292" cy="808719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8D2CB6AA-CE66-8F4D-815C-1F4F9870B287}"/>
              </a:ext>
            </a:extLst>
          </p:cNvPr>
          <p:cNvSpPr/>
          <p:nvPr/>
        </p:nvSpPr>
        <p:spPr>
          <a:xfrm>
            <a:off x="2115239" y="3247741"/>
            <a:ext cx="6222387" cy="287596"/>
          </a:xfrm>
          <a:prstGeom prst="rightArrow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53DBB29-3F53-304B-9AE4-BEE51BB527F3}"/>
              </a:ext>
            </a:extLst>
          </p:cNvPr>
          <p:cNvSpPr/>
          <p:nvPr/>
        </p:nvSpPr>
        <p:spPr>
          <a:xfrm>
            <a:off x="241880" y="3058832"/>
            <a:ext cx="1755323" cy="67412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5D1B3-ECBE-B04F-B0E9-BDE43DD2B8A4}"/>
              </a:ext>
            </a:extLst>
          </p:cNvPr>
          <p:cNvSpPr txBox="1"/>
          <p:nvPr/>
        </p:nvSpPr>
        <p:spPr>
          <a:xfrm>
            <a:off x="282700" y="3232995"/>
            <a:ext cx="225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Линейна 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1BFDE3F-63B2-7544-8574-4701C5CEC5D8}"/>
              </a:ext>
            </a:extLst>
          </p:cNvPr>
          <p:cNvSpPr/>
          <p:nvPr/>
        </p:nvSpPr>
        <p:spPr>
          <a:xfrm>
            <a:off x="8496314" y="3030039"/>
            <a:ext cx="1755323" cy="674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EF00C7-9FA1-2644-8289-AD63B7AE7BD0}"/>
              </a:ext>
            </a:extLst>
          </p:cNvPr>
          <p:cNvSpPr txBox="1"/>
          <p:nvPr/>
        </p:nvSpPr>
        <p:spPr>
          <a:xfrm>
            <a:off x="8471818" y="3204202"/>
            <a:ext cx="216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кръгова 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1" name="Down Arrow Callout 20">
            <a:extLst>
              <a:ext uri="{FF2B5EF4-FFF2-40B4-BE49-F238E27FC236}">
                <a16:creationId xmlns:a16="http://schemas.microsoft.com/office/drawing/2014/main" id="{D9E56312-44E1-3F48-8475-E623F9B955F0}"/>
              </a:ext>
            </a:extLst>
          </p:cNvPr>
          <p:cNvSpPr/>
          <p:nvPr/>
        </p:nvSpPr>
        <p:spPr>
          <a:xfrm>
            <a:off x="2115239" y="1132874"/>
            <a:ext cx="2024743" cy="1361766"/>
          </a:xfrm>
          <a:prstGeom prst="downArrowCallout">
            <a:avLst>
              <a:gd name="adj1" fmla="val 25000"/>
              <a:gd name="adj2" fmla="val 22602"/>
              <a:gd name="adj3" fmla="val 23801"/>
              <a:gd name="adj4" fmla="val 6737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Културни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ED8427-6797-C143-9FE5-A32FD086F65C}"/>
              </a:ext>
            </a:extLst>
          </p:cNvPr>
          <p:cNvSpPr/>
          <p:nvPr/>
        </p:nvSpPr>
        <p:spPr>
          <a:xfrm>
            <a:off x="10276133" y="1312435"/>
            <a:ext cx="1657663" cy="5396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Textfeld 12">
            <a:extLst>
              <a:ext uri="{FF2B5EF4-FFF2-40B4-BE49-F238E27FC236}">
                <a16:creationId xmlns:a16="http://schemas.microsoft.com/office/drawing/2014/main" id="{E23C5C0B-90FA-7F45-9514-6FE705075094}"/>
              </a:ext>
            </a:extLst>
          </p:cNvPr>
          <p:cNvSpPr txBox="1"/>
          <p:nvPr/>
        </p:nvSpPr>
        <p:spPr>
          <a:xfrm>
            <a:off x="-40973" y="6570285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GB" sz="12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Kirchherr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др.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(2017)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7F5AC3-10AB-0243-8734-B6C40E9A8F00}"/>
              </a:ext>
            </a:extLst>
          </p:cNvPr>
          <p:cNvSpPr/>
          <p:nvPr/>
        </p:nvSpPr>
        <p:spPr>
          <a:xfrm>
            <a:off x="2188829" y="3867032"/>
            <a:ext cx="573759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Проблеми с културата и начина на мислене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Липса на осъзнаване или интерес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Трудността, цялата верига на доставките да е кръгова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956658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AE091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A6EE3CC2-2D22-B34E-AD35-A58489A31932}"/>
              </a:ext>
            </a:extLst>
          </p:cNvPr>
          <p:cNvSpPr txBox="1"/>
          <p:nvPr/>
        </p:nvSpPr>
        <p:spPr>
          <a:xfrm>
            <a:off x="6364145" y="-42389"/>
            <a:ext cx="5827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B67571-6AD7-DF4B-AEA7-42DC624695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1338" y="2524914"/>
            <a:ext cx="1078292" cy="808719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8D2CB6AA-CE66-8F4D-815C-1F4F9870B287}"/>
              </a:ext>
            </a:extLst>
          </p:cNvPr>
          <p:cNvSpPr/>
          <p:nvPr/>
        </p:nvSpPr>
        <p:spPr>
          <a:xfrm>
            <a:off x="2115239" y="3247741"/>
            <a:ext cx="6222387" cy="287596"/>
          </a:xfrm>
          <a:prstGeom prst="rightArrow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53DBB29-3F53-304B-9AE4-BEE51BB527F3}"/>
              </a:ext>
            </a:extLst>
          </p:cNvPr>
          <p:cNvSpPr/>
          <p:nvPr/>
        </p:nvSpPr>
        <p:spPr>
          <a:xfrm>
            <a:off x="241880" y="3058832"/>
            <a:ext cx="1755323" cy="67412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5D1B3-ECBE-B04F-B0E9-BDE43DD2B8A4}"/>
              </a:ext>
            </a:extLst>
          </p:cNvPr>
          <p:cNvSpPr txBox="1"/>
          <p:nvPr/>
        </p:nvSpPr>
        <p:spPr>
          <a:xfrm>
            <a:off x="-6473" y="3204202"/>
            <a:ext cx="225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Линейна 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1BFDE3F-63B2-7544-8574-4701C5CEC5D8}"/>
              </a:ext>
            </a:extLst>
          </p:cNvPr>
          <p:cNvSpPr/>
          <p:nvPr/>
        </p:nvSpPr>
        <p:spPr>
          <a:xfrm>
            <a:off x="8189408" y="3217186"/>
            <a:ext cx="1755323" cy="674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EF00C7-9FA1-2644-8289-AD63B7AE7BD0}"/>
              </a:ext>
            </a:extLst>
          </p:cNvPr>
          <p:cNvSpPr txBox="1"/>
          <p:nvPr/>
        </p:nvSpPr>
        <p:spPr>
          <a:xfrm>
            <a:off x="8189408" y="3204202"/>
            <a:ext cx="1367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кръгова</a:t>
            </a:r>
          </a:p>
          <a:p>
            <a:r>
              <a:rPr lang="bg-BG" b="1" dirty="0">
                <a:solidFill>
                  <a:srgbClr val="002060"/>
                </a:solidFill>
              </a:rPr>
              <a:t> 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2" name="Down Arrow Callout 21">
            <a:extLst>
              <a:ext uri="{FF2B5EF4-FFF2-40B4-BE49-F238E27FC236}">
                <a16:creationId xmlns:a16="http://schemas.microsoft.com/office/drawing/2014/main" id="{107B53E8-EA84-8F40-9629-8EF26B52B31A}"/>
              </a:ext>
            </a:extLst>
          </p:cNvPr>
          <p:cNvSpPr/>
          <p:nvPr/>
        </p:nvSpPr>
        <p:spPr>
          <a:xfrm>
            <a:off x="4965789" y="1132874"/>
            <a:ext cx="2024743" cy="1361766"/>
          </a:xfrm>
          <a:prstGeom prst="downArrowCallout">
            <a:avLst>
              <a:gd name="adj1" fmla="val 25000"/>
              <a:gd name="adj2" fmla="val 22602"/>
              <a:gd name="adj3" fmla="val 23801"/>
              <a:gd name="adj4" fmla="val 6737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Технологични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ED8427-6797-C143-9FE5-A32FD086F65C}"/>
              </a:ext>
            </a:extLst>
          </p:cNvPr>
          <p:cNvSpPr/>
          <p:nvPr/>
        </p:nvSpPr>
        <p:spPr>
          <a:xfrm>
            <a:off x="10081803" y="1813757"/>
            <a:ext cx="1798834" cy="4867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Textfeld 12">
            <a:extLst>
              <a:ext uri="{FF2B5EF4-FFF2-40B4-BE49-F238E27FC236}">
                <a16:creationId xmlns:a16="http://schemas.microsoft.com/office/drawing/2014/main" id="{E23C5C0B-90FA-7F45-9514-6FE705075094}"/>
              </a:ext>
            </a:extLst>
          </p:cNvPr>
          <p:cNvSpPr txBox="1"/>
          <p:nvPr/>
        </p:nvSpPr>
        <p:spPr>
          <a:xfrm>
            <a:off x="-40973" y="6570285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GB" sz="12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Kirchherr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др.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(2017)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C3D51D-1B9B-C14B-B641-F5E1FAD1E031}"/>
              </a:ext>
            </a:extLst>
          </p:cNvPr>
          <p:cNvSpPr/>
          <p:nvPr/>
        </p:nvSpPr>
        <p:spPr>
          <a:xfrm>
            <a:off x="2374356" y="4003923"/>
            <a:ext cx="7596503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Липса на изпитани технологии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кръгови проекти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Възможност за производство на висококачествени преработени продукти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Липса на данни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5917415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064013" y="194643"/>
            <a:ext cx="6036129" cy="914401"/>
          </a:xfrm>
          <a:prstGeom prst="rect">
            <a:avLst/>
          </a:prstGeom>
          <a:solidFill>
            <a:srgbClr val="AE091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A6EE3CC2-2D22-B34E-AD35-A58489A31932}"/>
              </a:ext>
            </a:extLst>
          </p:cNvPr>
          <p:cNvSpPr txBox="1"/>
          <p:nvPr/>
        </p:nvSpPr>
        <p:spPr>
          <a:xfrm>
            <a:off x="6272288" y="174791"/>
            <a:ext cx="5827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22E08D-0EC1-A946-84CA-A2DF1FB663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0343" y="3417661"/>
            <a:ext cx="1078292" cy="808719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8D2CB6AA-CE66-8F4D-815C-1F4F9870B287}"/>
              </a:ext>
            </a:extLst>
          </p:cNvPr>
          <p:cNvSpPr/>
          <p:nvPr/>
        </p:nvSpPr>
        <p:spPr>
          <a:xfrm>
            <a:off x="2115239" y="3247741"/>
            <a:ext cx="6222387" cy="287596"/>
          </a:xfrm>
          <a:prstGeom prst="rightArrow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53DBB29-3F53-304B-9AE4-BEE51BB527F3}"/>
              </a:ext>
            </a:extLst>
          </p:cNvPr>
          <p:cNvSpPr/>
          <p:nvPr/>
        </p:nvSpPr>
        <p:spPr>
          <a:xfrm>
            <a:off x="241880" y="3058832"/>
            <a:ext cx="1755323" cy="67412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5D1B3-ECBE-B04F-B0E9-BDE43DD2B8A4}"/>
              </a:ext>
            </a:extLst>
          </p:cNvPr>
          <p:cNvSpPr txBox="1"/>
          <p:nvPr/>
        </p:nvSpPr>
        <p:spPr>
          <a:xfrm>
            <a:off x="-29213" y="3247741"/>
            <a:ext cx="2252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Линейна 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1BFDE3F-63B2-7544-8574-4701C5CEC5D8}"/>
              </a:ext>
            </a:extLst>
          </p:cNvPr>
          <p:cNvSpPr/>
          <p:nvPr/>
        </p:nvSpPr>
        <p:spPr>
          <a:xfrm>
            <a:off x="8031418" y="3146248"/>
            <a:ext cx="1755323" cy="674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EF00C7-9FA1-2644-8289-AD63B7AE7BD0}"/>
              </a:ext>
            </a:extLst>
          </p:cNvPr>
          <p:cNvSpPr txBox="1"/>
          <p:nvPr/>
        </p:nvSpPr>
        <p:spPr>
          <a:xfrm>
            <a:off x="8170889" y="3191675"/>
            <a:ext cx="131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кръгова </a:t>
            </a:r>
          </a:p>
          <a:p>
            <a:r>
              <a:rPr lang="bg-BG" b="1" dirty="0">
                <a:solidFill>
                  <a:srgbClr val="002060"/>
                </a:solidFill>
              </a:rPr>
              <a:t>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3" name="Up Arrow Callout 22">
            <a:extLst>
              <a:ext uri="{FF2B5EF4-FFF2-40B4-BE49-F238E27FC236}">
                <a16:creationId xmlns:a16="http://schemas.microsoft.com/office/drawing/2014/main" id="{165DA6AA-3E89-5044-8B9F-227C44ABAEE6}"/>
              </a:ext>
            </a:extLst>
          </p:cNvPr>
          <p:cNvSpPr/>
          <p:nvPr/>
        </p:nvSpPr>
        <p:spPr>
          <a:xfrm>
            <a:off x="2902020" y="4275367"/>
            <a:ext cx="1975761" cy="1371600"/>
          </a:xfrm>
          <a:prstGeom prst="upArrowCallout">
            <a:avLst>
              <a:gd name="adj1" fmla="val 20238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Пазарни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ED8427-6797-C143-9FE5-A32FD086F65C}"/>
              </a:ext>
            </a:extLst>
          </p:cNvPr>
          <p:cNvSpPr/>
          <p:nvPr/>
        </p:nvSpPr>
        <p:spPr>
          <a:xfrm>
            <a:off x="10149133" y="2115545"/>
            <a:ext cx="1881276" cy="465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Textfeld 12">
            <a:extLst>
              <a:ext uri="{FF2B5EF4-FFF2-40B4-BE49-F238E27FC236}">
                <a16:creationId xmlns:a16="http://schemas.microsoft.com/office/drawing/2014/main" id="{E23C5C0B-90FA-7F45-9514-6FE705075094}"/>
              </a:ext>
            </a:extLst>
          </p:cNvPr>
          <p:cNvSpPr txBox="1"/>
          <p:nvPr/>
        </p:nvSpPr>
        <p:spPr>
          <a:xfrm>
            <a:off x="-40973" y="6570285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GB" sz="12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Kirchherr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др. 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(2017)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237E23F-0A23-4D48-B858-34A112238F45}"/>
              </a:ext>
            </a:extLst>
          </p:cNvPr>
          <p:cNvSpPr/>
          <p:nvPr/>
        </p:nvSpPr>
        <p:spPr>
          <a:xfrm>
            <a:off x="2568657" y="1391118"/>
            <a:ext cx="4963346" cy="21852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Липса на икономическа жизнеспособност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600" dirty="0">
                <a:latin typeface="Roboto" panose="02000000000000000000" pitchFamily="2" charset="0"/>
                <a:cs typeface="Arial" panose="020B0604020202020204" pitchFamily="34" charset="0"/>
              </a:rPr>
              <a:t>Ниска цена на необработените материали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Високи първоначални инвестиционни разходи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Стръмни криви на обучение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Ограничено финансиране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Wingdings" pitchFamily="2" charset="2"/>
              <a:buChar char="v"/>
            </a:pP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6545695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AE0917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6" name="Textfeld 1">
            <a:extLst>
              <a:ext uri="{FF2B5EF4-FFF2-40B4-BE49-F238E27FC236}">
                <a16:creationId xmlns:a16="http://schemas.microsoft.com/office/drawing/2014/main" id="{A6EE3CC2-2D22-B34E-AD35-A58489A31932}"/>
              </a:ext>
            </a:extLst>
          </p:cNvPr>
          <p:cNvSpPr txBox="1"/>
          <p:nvPr/>
        </p:nvSpPr>
        <p:spPr>
          <a:xfrm>
            <a:off x="6364145" y="-19855"/>
            <a:ext cx="58278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255C9A2-1DFD-1B46-BC3E-561755E982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5336" y="3367102"/>
            <a:ext cx="1078292" cy="808719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8D2CB6AA-CE66-8F4D-815C-1F4F9870B287}"/>
              </a:ext>
            </a:extLst>
          </p:cNvPr>
          <p:cNvSpPr/>
          <p:nvPr/>
        </p:nvSpPr>
        <p:spPr>
          <a:xfrm>
            <a:off x="2115239" y="3247741"/>
            <a:ext cx="6222387" cy="287596"/>
          </a:xfrm>
          <a:prstGeom prst="rightArrow">
            <a:avLst/>
          </a:prstGeom>
          <a:gradFill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53DBB29-3F53-304B-9AE4-BEE51BB527F3}"/>
              </a:ext>
            </a:extLst>
          </p:cNvPr>
          <p:cNvSpPr/>
          <p:nvPr/>
        </p:nvSpPr>
        <p:spPr>
          <a:xfrm>
            <a:off x="241880" y="3058832"/>
            <a:ext cx="1755323" cy="674127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7A5D1B3-ECBE-B04F-B0E9-BDE43DD2B8A4}"/>
              </a:ext>
            </a:extLst>
          </p:cNvPr>
          <p:cNvSpPr txBox="1"/>
          <p:nvPr/>
        </p:nvSpPr>
        <p:spPr>
          <a:xfrm>
            <a:off x="-7700" y="3232995"/>
            <a:ext cx="22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линейна 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1BFDE3F-63B2-7544-8574-4701C5CEC5D8}"/>
              </a:ext>
            </a:extLst>
          </p:cNvPr>
          <p:cNvSpPr/>
          <p:nvPr/>
        </p:nvSpPr>
        <p:spPr>
          <a:xfrm>
            <a:off x="8204329" y="3167582"/>
            <a:ext cx="1755323" cy="67412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22000">
                <a:schemeClr val="accent5">
                  <a:lumMod val="97000"/>
                  <a:lumOff val="3000"/>
                  <a:alpha val="41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1"/>
            <a:tileRect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EF00C7-9FA1-2644-8289-AD63B7AE7BD0}"/>
              </a:ext>
            </a:extLst>
          </p:cNvPr>
          <p:cNvSpPr txBox="1"/>
          <p:nvPr/>
        </p:nvSpPr>
        <p:spPr>
          <a:xfrm>
            <a:off x="8250541" y="3204202"/>
            <a:ext cx="1314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b="1" dirty="0">
                <a:solidFill>
                  <a:srgbClr val="002060"/>
                </a:solidFill>
              </a:rPr>
              <a:t>кръгова </a:t>
            </a:r>
          </a:p>
          <a:p>
            <a:r>
              <a:rPr lang="bg-BG" b="1" dirty="0">
                <a:solidFill>
                  <a:srgbClr val="002060"/>
                </a:solidFill>
              </a:rPr>
              <a:t>икономика</a:t>
            </a:r>
            <a:endParaRPr lang="en-GB" b="1" dirty="0">
              <a:solidFill>
                <a:srgbClr val="002060"/>
              </a:solidFill>
            </a:endParaRPr>
          </a:p>
        </p:txBody>
      </p:sp>
      <p:sp>
        <p:nvSpPr>
          <p:cNvPr id="24" name="Up Arrow Callout 23">
            <a:extLst>
              <a:ext uri="{FF2B5EF4-FFF2-40B4-BE49-F238E27FC236}">
                <a16:creationId xmlns:a16="http://schemas.microsoft.com/office/drawing/2014/main" id="{E2F7241E-4904-A644-A692-E3A3536677A8}"/>
              </a:ext>
            </a:extLst>
          </p:cNvPr>
          <p:cNvSpPr/>
          <p:nvPr/>
        </p:nvSpPr>
        <p:spPr>
          <a:xfrm>
            <a:off x="6038308" y="4246844"/>
            <a:ext cx="1975761" cy="1371600"/>
          </a:xfrm>
          <a:prstGeom prst="upArrowCallout">
            <a:avLst>
              <a:gd name="adj1" fmla="val 20238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b="1" dirty="0">
                <a:solidFill>
                  <a:schemeClr val="accent2">
                    <a:lumMod val="50000"/>
                  </a:schemeClr>
                </a:solidFill>
              </a:rPr>
              <a:t>Регулаторни</a:t>
            </a:r>
            <a:endParaRPr lang="en-GB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5ED8427-6797-C143-9FE5-A32FD086F65C}"/>
              </a:ext>
            </a:extLst>
          </p:cNvPr>
          <p:cNvSpPr/>
          <p:nvPr/>
        </p:nvSpPr>
        <p:spPr>
          <a:xfrm>
            <a:off x="10317954" y="1908533"/>
            <a:ext cx="1755323" cy="5180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b="1" dirty="0">
              <a:solidFill>
                <a:schemeClr val="accent2">
                  <a:lumMod val="7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5" name="Textfeld 12">
            <a:extLst>
              <a:ext uri="{FF2B5EF4-FFF2-40B4-BE49-F238E27FC236}">
                <a16:creationId xmlns:a16="http://schemas.microsoft.com/office/drawing/2014/main" id="{E23C5C0B-90FA-7F45-9514-6FE705075094}"/>
              </a:ext>
            </a:extLst>
          </p:cNvPr>
          <p:cNvSpPr txBox="1"/>
          <p:nvPr/>
        </p:nvSpPr>
        <p:spPr>
          <a:xfrm>
            <a:off x="-40973" y="6570285"/>
            <a:ext cx="40426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0188" indent="-230188">
              <a:spcAft>
                <a:spcPts val="2400"/>
              </a:spcAft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Източник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en-GB" sz="1200" dirty="0" err="1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Kirchherr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</a:t>
            </a: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 др. </a:t>
            </a:r>
            <a:r>
              <a:rPr lang="en-GB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(2017)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4EDACDF-6545-E345-9068-30FDEC257356}"/>
              </a:ext>
            </a:extLst>
          </p:cNvPr>
          <p:cNvSpPr/>
          <p:nvPr/>
        </p:nvSpPr>
        <p:spPr>
          <a:xfrm>
            <a:off x="1789547" y="1239556"/>
            <a:ext cx="6930680" cy="15298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Липса на политики за подкрепа на прехода към кръгова икономика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Възпрепятстващи закони и разпоредби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Ограничени кръгови доставки</a:t>
            </a:r>
            <a:endParaRPr lang="en-GB" sz="16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v"/>
            </a:pPr>
            <a:r>
              <a:rPr lang="bg-BG" sz="1600" dirty="0">
                <a:latin typeface="Roboto" panose="02000000000000000000" pitchFamily="2" charset="0"/>
                <a:cs typeface="Arial" panose="020B0604020202020204" pitchFamily="34" charset="0"/>
              </a:rPr>
              <a:t>Липса на глобален консенсус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0293142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3D8400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50ADBB36-FBCF-DE40-9EE8-7CC82EC6C3CF}"/>
              </a:ext>
            </a:extLst>
          </p:cNvPr>
          <p:cNvSpPr txBox="1"/>
          <p:nvPr/>
        </p:nvSpPr>
        <p:spPr>
          <a:xfrm>
            <a:off x="6272288" y="174791"/>
            <a:ext cx="5827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28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B1B5DD-1AB0-9249-ABC1-58E5413C00C6}"/>
              </a:ext>
            </a:extLst>
          </p:cNvPr>
          <p:cNvSpPr/>
          <p:nvPr/>
        </p:nvSpPr>
        <p:spPr>
          <a:xfrm>
            <a:off x="9883603" y="1560842"/>
            <a:ext cx="2216539" cy="3790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400" b="1" dirty="0">
              <a:solidFill>
                <a:srgbClr val="AE0917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8" name="Textfeld 9">
            <a:extLst>
              <a:ext uri="{FF2B5EF4-FFF2-40B4-BE49-F238E27FC236}">
                <a16:creationId xmlns:a16="http://schemas.microsoft.com/office/drawing/2014/main" id="{A9D57EAC-E6FA-1345-949A-B81C5C38E1BA}"/>
              </a:ext>
            </a:extLst>
          </p:cNvPr>
          <p:cNvSpPr txBox="1"/>
          <p:nvPr/>
        </p:nvSpPr>
        <p:spPr>
          <a:xfrm>
            <a:off x="200782" y="1506785"/>
            <a:ext cx="5563202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400"/>
              </a:spcAft>
            </a:pPr>
            <a:r>
              <a:rPr lang="bg-BG" sz="2800" b="1" dirty="0">
                <a:solidFill>
                  <a:srgbClr val="AE0917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2800" b="1" dirty="0">
              <a:solidFill>
                <a:srgbClr val="AE0917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Textfeld 12">
            <a:extLst>
              <a:ext uri="{FF2B5EF4-FFF2-40B4-BE49-F238E27FC236}">
                <a16:creationId xmlns:a16="http://schemas.microsoft.com/office/drawing/2014/main" id="{416BBCD5-8FC2-1E40-96C1-3485FFFD1622}"/>
              </a:ext>
            </a:extLst>
          </p:cNvPr>
          <p:cNvSpPr txBox="1"/>
          <p:nvPr/>
        </p:nvSpPr>
        <p:spPr>
          <a:xfrm>
            <a:off x="200781" y="2612005"/>
            <a:ext cx="85676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v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Какво е кръгова икономика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v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Трите принципа на кръговата икономика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v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Пет модела на кръгообразен бизнес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Aft>
                <a:spcPts val="1200"/>
              </a:spcAft>
              <a:buFont typeface="Wingdings" pitchFamily="2" charset="2"/>
              <a:buChar char="v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Четири бариери пред прехода към кръгова икономика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870" y="1250757"/>
            <a:ext cx="2158598" cy="52530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8238" y="1708343"/>
            <a:ext cx="1645365" cy="478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448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C008EC25-4CA0-D444-945B-F2EF72390CD0}"/>
              </a:ext>
            </a:extLst>
          </p:cNvPr>
          <p:cNvSpPr txBox="1"/>
          <p:nvPr/>
        </p:nvSpPr>
        <p:spPr>
          <a:xfrm>
            <a:off x="6286500" y="174792"/>
            <a:ext cx="5747657" cy="61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Тест за отпадъците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B6A9A-EE9C-2540-8D81-E329450D494E}"/>
              </a:ext>
            </a:extLst>
          </p:cNvPr>
          <p:cNvSpPr/>
          <p:nvPr/>
        </p:nvSpPr>
        <p:spPr>
          <a:xfrm>
            <a:off x="444604" y="1421488"/>
            <a:ext cx="12025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1.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Колко от текстилните отпадъци са били депонирани или изгорени в световен мащаб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(EMF, 2017)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EA8-AD26-F844-8045-75794A09CBA5}"/>
              </a:ext>
            </a:extLst>
          </p:cNvPr>
          <p:cNvSpPr/>
          <p:nvPr/>
        </p:nvSpPr>
        <p:spPr>
          <a:xfrm>
            <a:off x="1212047" y="2058146"/>
            <a:ext cx="682847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Еквивалент на един боклукчийски камион в час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Еквивалент на един боклукчийски камион в минута</a:t>
            </a:r>
            <a:endParaRPr lang="en-GB" dirty="0"/>
          </a:p>
          <a:p>
            <a:pPr marL="342900" indent="-342900">
              <a:buFont typeface="+mj-lt"/>
              <a:buAutoNum type="alphaLcPeriod"/>
            </a:pPr>
            <a:endParaRPr lang="en-GB" dirty="0"/>
          </a:p>
          <a:p>
            <a:pPr marL="342900" indent="-342900">
              <a:buFont typeface="+mj-lt"/>
              <a:buAutoNum type="alphaLcPeriod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Еквивалент на един боклукчийски камион в секунда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7C8B79-B13D-C24F-ABFA-8EDA5CD6D61F}"/>
              </a:ext>
            </a:extLst>
          </p:cNvPr>
          <p:cNvSpPr/>
          <p:nvPr/>
        </p:nvSpPr>
        <p:spPr>
          <a:xfrm>
            <a:off x="9547779" y="3113310"/>
            <a:ext cx="2284248" cy="3021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4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4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200" dirty="0">
                <a:latin typeface="Roboto" panose="02000000000000000000" pitchFamily="2" charset="0"/>
                <a:cs typeface="Arial" panose="020B0604020202020204" pitchFamily="34" charset="0"/>
              </a:rPr>
              <a:t>Тест за статистика на отпадъците</a:t>
            </a:r>
            <a:endParaRPr lang="en-GB" sz="12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2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2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3F18F-9072-564C-A77D-F572439BF8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833" y="3563367"/>
            <a:ext cx="5014668" cy="281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527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CDE5E5C-5551-0B41-8F4B-63F3595B5862}"/>
              </a:ext>
            </a:extLst>
          </p:cNvPr>
          <p:cNvSpPr/>
          <p:nvPr/>
        </p:nvSpPr>
        <p:spPr>
          <a:xfrm>
            <a:off x="2963806" y="7524"/>
            <a:ext cx="9047967" cy="6858000"/>
          </a:xfrm>
          <a:prstGeom prst="rect">
            <a:avLst/>
          </a:prstGeom>
          <a:solidFill>
            <a:srgbClr val="3D8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94" y="178329"/>
            <a:ext cx="2069841" cy="154425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C3DD885-330E-6B46-BABD-B7F8FC9924B9}"/>
              </a:ext>
            </a:extLst>
          </p:cNvPr>
          <p:cNvSpPr txBox="1"/>
          <p:nvPr/>
        </p:nvSpPr>
        <p:spPr>
          <a:xfrm>
            <a:off x="3995132" y="6332474"/>
            <a:ext cx="4013200" cy="3077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bg-BG" sz="14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Име на лектора</a:t>
            </a:r>
            <a:endParaRPr lang="en-GB" sz="14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15F8450-6F17-A349-AD61-BFB808A10264}"/>
              </a:ext>
            </a:extLst>
          </p:cNvPr>
          <p:cNvSpPr/>
          <p:nvPr/>
        </p:nvSpPr>
        <p:spPr>
          <a:xfrm>
            <a:off x="2536265" y="0"/>
            <a:ext cx="427541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4"/>
              </a:gs>
              <a:gs pos="47000">
                <a:srgbClr val="FFFF00"/>
              </a:gs>
              <a:gs pos="100000">
                <a:schemeClr val="accent4"/>
              </a:gs>
            </a:gsLst>
            <a:lin ang="5400000" scaled="0"/>
          </a:gra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4723" y="3760717"/>
            <a:ext cx="9052682" cy="23427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D90501-FD6D-4E51-93F1-27B8FAB6BBCA}"/>
              </a:ext>
            </a:extLst>
          </p:cNvPr>
          <p:cNvSpPr txBox="1"/>
          <p:nvPr/>
        </p:nvSpPr>
        <p:spPr>
          <a:xfrm>
            <a:off x="4342512" y="1172473"/>
            <a:ext cx="62571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4000" b="1" dirty="0">
                <a:solidFill>
                  <a:srgbClr val="FFED00"/>
                </a:solidFill>
              </a:rPr>
              <a:t>Въпроси и дискусия</a:t>
            </a:r>
            <a:endParaRPr lang="en-GB" sz="4000" b="1" dirty="0">
              <a:solidFill>
                <a:srgbClr val="FFED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61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6">
            <a:extLst>
              <a:ext uri="{FF2B5EF4-FFF2-40B4-BE49-F238E27FC236}">
                <a16:creationId xmlns:a16="http://schemas.microsoft.com/office/drawing/2014/main" id="{DDAAA71E-0CB2-9B41-8F64-966BFF99C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15" y="144877"/>
            <a:ext cx="1552381" cy="1158190"/>
          </a:xfrm>
          <a:prstGeom prst="rect">
            <a:avLst/>
          </a:prstGeom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D7755025-5097-8843-B6C7-C0B1E14FE4C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336" y="1"/>
            <a:ext cx="8556664" cy="17570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2340" y="1674409"/>
            <a:ext cx="1203331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Тези образователни материали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са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разработени като част от проекта </a:t>
            </a: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BE-Rural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r>
              <a:rPr lang="en-US" sz="24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Био-базирани стратегии и пътни карти за засилено селскостопанско и регионално развитие в ЕС (април 2019 г - март 2022 г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)</a:t>
            </a:r>
          </a:p>
          <a:p>
            <a:pPr algn="ctr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feld 9">
            <a:extLst>
              <a:ext uri="{FF2B5EF4-FFF2-40B4-BE49-F238E27FC236}">
                <a16:creationId xmlns:a16="http://schemas.microsoft.com/office/drawing/2014/main" id="{8DA0CED4-49C8-2449-95D6-706ECBA6F632}"/>
              </a:ext>
            </a:extLst>
          </p:cNvPr>
          <p:cNvSpPr txBox="1"/>
          <p:nvPr/>
        </p:nvSpPr>
        <p:spPr>
          <a:xfrm>
            <a:off x="700095" y="2839649"/>
            <a:ext cx="3698278" cy="33547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spcAft>
                <a:spcPts val="1800"/>
              </a:spcAft>
            </a:pP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BE-Rural </a:t>
            </a:r>
            <a:r>
              <a:rPr lang="bg-BG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подпомага</a:t>
            </a:r>
            <a:r>
              <a:rPr lang="en-GB" sz="2400" b="1" dirty="0">
                <a:solidFill>
                  <a:srgbClr val="AE0917"/>
                </a:solidFill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algn="just">
              <a:spcAft>
                <a:spcPts val="1800"/>
              </a:spcAft>
            </a:pP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… …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регионални заинтересовани страни в пет държави</a:t>
            </a:r>
            <a:r>
              <a:rPr lang="en-US" sz="1400" dirty="0">
                <a:ea typeface="Roboto" panose="02000000000000000000" pitchFamily="2" charset="0"/>
                <a:cs typeface="Arial" panose="020B0604020202020204" pitchFamily="34" charset="0"/>
              </a:rPr>
              <a:t>:</a:t>
            </a: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Латвия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Видземе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 и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Курземе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Полша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Лагуни Шчечин и Висла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Румъния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 err="1">
                <a:ea typeface="Roboto" panose="02000000000000000000" pitchFamily="2" charset="0"/>
                <a:cs typeface="Arial" panose="020B0604020202020204" pitchFamily="34" charset="0"/>
              </a:rPr>
              <a:t>Ковасна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България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Стара Загора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14313" indent="-214313" algn="just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Северна Македония</a:t>
            </a:r>
            <a:r>
              <a:rPr lang="en-GB" sz="1400" dirty="0">
                <a:ea typeface="Roboto" panose="02000000000000000000" pitchFamily="2" charset="0"/>
                <a:cs typeface="Arial" panose="020B0604020202020204" pitchFamily="34" charset="0"/>
              </a:rPr>
              <a:t>: </a:t>
            </a:r>
            <a:r>
              <a:rPr lang="bg-BG" sz="1400" dirty="0">
                <a:ea typeface="Roboto" panose="02000000000000000000" pitchFamily="2" charset="0"/>
                <a:cs typeface="Arial" panose="020B0604020202020204" pitchFamily="34" charset="0"/>
              </a:rPr>
              <a:t>Струмица</a:t>
            </a:r>
            <a:endParaRPr lang="en-GB" sz="1400" dirty="0"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6347" y="1317491"/>
            <a:ext cx="1974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https://be-</a:t>
            </a:r>
            <a:r>
              <a:rPr lang="en-US" sz="1600" dirty="0" err="1">
                <a:solidFill>
                  <a:schemeClr val="accent3">
                    <a:lumMod val="75000"/>
                  </a:schemeClr>
                </a:solidFill>
              </a:rPr>
              <a:t>rural.eu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endParaRPr lang="en-US" sz="16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08708" y="3224734"/>
            <a:ext cx="335341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44" algn="ctr"/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Целта на </a:t>
            </a:r>
            <a:r>
              <a:rPr lang="ru-RU" sz="2000" dirty="0" err="1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BE-Rural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 е да реализира потенциала на регионалните био-базирани икономики, като подкрепи съответните участници в съвместното разработване на стратегии и пътни карти за биоикономиката </a:t>
            </a:r>
            <a:r>
              <a:rPr lang="en-GB" sz="2000" dirty="0">
                <a:solidFill>
                  <a:schemeClr val="accent6">
                    <a:lumMod val="50000"/>
                  </a:schemeClr>
                </a:solidFill>
                <a:ea typeface="Roboto Light" panose="02000000000000000000" pitchFamily="2" charset="0"/>
                <a:cs typeface="Arial" panose="020B0604020202020204" pitchFamily="34" charset="0"/>
              </a:rPr>
              <a:t> </a:t>
            </a:r>
          </a:p>
        </p:txBody>
      </p:sp>
      <p:sp>
        <p:nvSpPr>
          <p:cNvPr id="2" name="Rectangle 1"/>
          <p:cNvSpPr/>
          <p:nvPr/>
        </p:nvSpPr>
        <p:spPr>
          <a:xfrm>
            <a:off x="700095" y="6177689"/>
            <a:ext cx="3943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https://be-rural.eu/innovation-regions/</a:t>
            </a:r>
            <a:r>
              <a:rPr lang="en-US" dirty="0"/>
              <a:t> </a:t>
            </a:r>
          </a:p>
        </p:txBody>
      </p:sp>
      <p:pic>
        <p:nvPicPr>
          <p:cNvPr id="24" name="Picture 23"/>
          <p:cNvPicPr/>
          <p:nvPr/>
        </p:nvPicPr>
        <p:blipFill>
          <a:blip r:embed="rId6"/>
          <a:stretch>
            <a:fillRect/>
          </a:stretch>
        </p:blipFill>
        <p:spPr>
          <a:xfrm>
            <a:off x="4901605" y="2735974"/>
            <a:ext cx="3048595" cy="40392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8C09213-F965-480D-9E15-75FEE2BFFB99}"/>
              </a:ext>
            </a:extLst>
          </p:cNvPr>
          <p:cNvPicPr/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1225" y="3936635"/>
            <a:ext cx="197098" cy="278784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BE3F12-036D-4F58-8779-288AC305FAFC}"/>
              </a:ext>
            </a:extLst>
          </p:cNvPr>
          <p:cNvPicPr/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902" y="6451813"/>
            <a:ext cx="518747" cy="19041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62C18A-3904-47D9-8A21-60CAC976F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631" y="3251994"/>
            <a:ext cx="31273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2300" b="0" i="0" u="none" strike="noStrike" cap="none" normalizeH="0" baseline="0" dirty="0" err="1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рe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281916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C008EC25-4CA0-D444-945B-F2EF72390CD0}"/>
              </a:ext>
            </a:extLst>
          </p:cNvPr>
          <p:cNvSpPr txBox="1"/>
          <p:nvPr/>
        </p:nvSpPr>
        <p:spPr>
          <a:xfrm>
            <a:off x="6286500" y="174792"/>
            <a:ext cx="5747657" cy="61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Тест за отпадъците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B6A9A-EE9C-2540-8D81-E329450D494E}"/>
              </a:ext>
            </a:extLst>
          </p:cNvPr>
          <p:cNvSpPr/>
          <p:nvPr/>
        </p:nvSpPr>
        <p:spPr>
          <a:xfrm>
            <a:off x="444604" y="1421488"/>
            <a:ext cx="11137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1.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Колко от текстилните отпадъци се депонират или изгарят в световен мащаб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(EMF, 2017)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EA8-AD26-F844-8045-75794A09CBA5}"/>
              </a:ext>
            </a:extLst>
          </p:cNvPr>
          <p:cNvSpPr/>
          <p:nvPr/>
        </p:nvSpPr>
        <p:spPr>
          <a:xfrm>
            <a:off x="1212047" y="2058146"/>
            <a:ext cx="709457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Еквивалент на един боклукчийски камион в час</a:t>
            </a: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Еквивалент на един боклукчийски камион в минута</a:t>
            </a:r>
            <a:endParaRPr lang="en-GB" dirty="0"/>
          </a:p>
          <a:p>
            <a:pPr marL="342900" indent="-342900">
              <a:buFont typeface="+mj-lt"/>
              <a:buAutoNum type="alphaLcPeriod"/>
            </a:pPr>
            <a:endParaRPr lang="en-GB" dirty="0"/>
          </a:p>
          <a:p>
            <a:pPr marL="342900" indent="-342900">
              <a:buFont typeface="+mj-lt"/>
              <a:buAutoNum type="alphaLcPeriod"/>
            </a:pPr>
            <a:r>
              <a:rPr lang="bg-BG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Еквивалент на един боклукчийски камион в секунда</a:t>
            </a:r>
            <a:endParaRPr lang="en-GB" b="1" dirty="0">
              <a:solidFill>
                <a:srgbClr val="AE0917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7C8B79-B13D-C24F-ABFA-8EDA5CD6D61F}"/>
              </a:ext>
            </a:extLst>
          </p:cNvPr>
          <p:cNvSpPr/>
          <p:nvPr/>
        </p:nvSpPr>
        <p:spPr>
          <a:xfrm>
            <a:off x="9484239" y="3245059"/>
            <a:ext cx="2284248" cy="3082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4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4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2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2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2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B438F2-352F-A847-A937-03DEDB7D98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833" y="3563367"/>
            <a:ext cx="5014668" cy="281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03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C008EC25-4CA0-D444-945B-F2EF72390CD0}"/>
              </a:ext>
            </a:extLst>
          </p:cNvPr>
          <p:cNvSpPr txBox="1"/>
          <p:nvPr/>
        </p:nvSpPr>
        <p:spPr>
          <a:xfrm>
            <a:off x="6286500" y="174792"/>
            <a:ext cx="5747657" cy="61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Тест за отпадъците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B6A9A-EE9C-2540-8D81-E329450D494E}"/>
              </a:ext>
            </a:extLst>
          </p:cNvPr>
          <p:cNvSpPr/>
          <p:nvPr/>
        </p:nvSpPr>
        <p:spPr>
          <a:xfrm>
            <a:off x="444604" y="1421488"/>
            <a:ext cx="10152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2.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Какъв е приблизителният годишен обем на глобалните електронни отпадъци през 2016 г.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(WEF, 2017)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EA8-AD26-F844-8045-75794A09CBA5}"/>
              </a:ext>
            </a:extLst>
          </p:cNvPr>
          <p:cNvSpPr/>
          <p:nvPr/>
        </p:nvSpPr>
        <p:spPr>
          <a:xfrm>
            <a:off x="1212047" y="2058146"/>
            <a:ext cx="815979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4.7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милиона тона (еквивалент на теглото на 450 Айфелови кули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44.7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милиона тона (еквивалент на теглото на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4,500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Айфелови кули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  <a:endParaRPr lang="en-GB" dirty="0"/>
          </a:p>
          <a:p>
            <a:pPr marL="342900" indent="-342900">
              <a:buFont typeface="+mj-lt"/>
              <a:buAutoNum type="alphaLcPeriod"/>
            </a:pPr>
            <a:endParaRPr lang="en-GB" dirty="0"/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444.7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милиона тона (еквивалент на теглото на  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45,000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Айфелови кули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67D701-6843-404B-8798-29D46FE798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805" y="3737320"/>
            <a:ext cx="4029811" cy="2686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27AC4-A468-C949-8796-B69D3CEF6F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70" y="3666393"/>
            <a:ext cx="4029811" cy="28007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6CF531-847C-AA4A-A711-155F8CAA8425}"/>
              </a:ext>
            </a:extLst>
          </p:cNvPr>
          <p:cNvSpPr/>
          <p:nvPr/>
        </p:nvSpPr>
        <p:spPr>
          <a:xfrm>
            <a:off x="9470143" y="2369207"/>
            <a:ext cx="2284248" cy="409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70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C008EC25-4CA0-D444-945B-F2EF72390CD0}"/>
              </a:ext>
            </a:extLst>
          </p:cNvPr>
          <p:cNvSpPr txBox="1"/>
          <p:nvPr/>
        </p:nvSpPr>
        <p:spPr>
          <a:xfrm>
            <a:off x="6286500" y="174792"/>
            <a:ext cx="5747657" cy="61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Тест за отпадъците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B6A9A-EE9C-2540-8D81-E329450D494E}"/>
              </a:ext>
            </a:extLst>
          </p:cNvPr>
          <p:cNvSpPr/>
          <p:nvPr/>
        </p:nvSpPr>
        <p:spPr>
          <a:xfrm>
            <a:off x="444604" y="1421488"/>
            <a:ext cx="10152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2.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Какъв е приблизителният годишен обем на глобалните електронни отпадъци през 2016 г.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(WEF, 2017)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EA8-AD26-F844-8045-75794A09CBA5}"/>
              </a:ext>
            </a:extLst>
          </p:cNvPr>
          <p:cNvSpPr/>
          <p:nvPr/>
        </p:nvSpPr>
        <p:spPr>
          <a:xfrm>
            <a:off x="1212047" y="2058146"/>
            <a:ext cx="8273034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4.7 4.7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милиона тона (еквивалент на теглото на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450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Айфелови кули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44.7 </a:t>
            </a:r>
            <a:r>
              <a:rPr lang="bg-BG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милиона тона </a:t>
            </a:r>
            <a:r>
              <a:rPr lang="en-GB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еквивалент на теглото на </a:t>
            </a:r>
            <a:r>
              <a:rPr lang="en-GB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4,500 </a:t>
            </a:r>
            <a:r>
              <a:rPr lang="bg-BG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Айфелови кули</a:t>
            </a:r>
            <a:r>
              <a:rPr lang="en-GB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lphaLcPeriod"/>
            </a:pPr>
            <a:endParaRPr lang="en-GB" dirty="0"/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444.7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милиона тона (еквивалент на теглото на 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45,000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Айфелови кули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6CF531-847C-AA4A-A711-155F8CAA8425}"/>
              </a:ext>
            </a:extLst>
          </p:cNvPr>
          <p:cNvSpPr/>
          <p:nvPr/>
        </p:nvSpPr>
        <p:spPr>
          <a:xfrm>
            <a:off x="9679831" y="2153763"/>
            <a:ext cx="2284248" cy="409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E2BED4-ECFB-3E49-8887-58E32D8EA8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9805" y="3737320"/>
            <a:ext cx="4029811" cy="26865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5388B-5BD1-5649-BB18-050FC3D082D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70" y="3666393"/>
            <a:ext cx="4029811" cy="280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95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C008EC25-4CA0-D444-945B-F2EF72390CD0}"/>
              </a:ext>
            </a:extLst>
          </p:cNvPr>
          <p:cNvSpPr txBox="1"/>
          <p:nvPr/>
        </p:nvSpPr>
        <p:spPr>
          <a:xfrm>
            <a:off x="6286500" y="174792"/>
            <a:ext cx="5747657" cy="61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Тест за отпадъците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B6A9A-EE9C-2540-8D81-E329450D494E}"/>
              </a:ext>
            </a:extLst>
          </p:cNvPr>
          <p:cNvSpPr/>
          <p:nvPr/>
        </p:nvSpPr>
        <p:spPr>
          <a:xfrm>
            <a:off x="444604" y="1421488"/>
            <a:ext cx="10152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3.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Какъв е приблизителния годишен обем на хранителните отпадъци в световен мащаб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(FAO, 2011)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EA8-AD26-F844-8045-75794A09CBA5}"/>
              </a:ext>
            </a:extLst>
          </p:cNvPr>
          <p:cNvSpPr/>
          <p:nvPr/>
        </p:nvSpPr>
        <p:spPr>
          <a:xfrm>
            <a:off x="1212047" y="2058146"/>
            <a:ext cx="6569171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1.3 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милиарда тона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една трета от произведената храна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2 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милиарда тона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dirty="0">
                <a:latin typeface="Roboto" panose="02000000000000000000" pitchFamily="2" charset="0"/>
                <a:cs typeface="Arial" panose="020B0604020202020204" pitchFamily="34" charset="0"/>
              </a:rPr>
              <a:t>половината от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произведената храна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)</a:t>
            </a:r>
            <a:endParaRPr lang="en-GB" dirty="0"/>
          </a:p>
          <a:p>
            <a:pPr marL="342900" indent="-342900">
              <a:buFont typeface="+mj-lt"/>
              <a:buAutoNum type="alphaLcPeriod"/>
            </a:pPr>
            <a:endParaRPr lang="en-GB" dirty="0"/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2.6 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милиарда тона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dirty="0">
                <a:latin typeface="Roboto" panose="02000000000000000000" pitchFamily="2" charset="0"/>
                <a:cs typeface="Arial" panose="020B0604020202020204" pitchFamily="34" charset="0"/>
              </a:rPr>
              <a:t>две трети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произведената храна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" name="Picture 7" descr="Image result for food waste">
            <a:extLst>
              <a:ext uri="{FF2B5EF4-FFF2-40B4-BE49-F238E27FC236}">
                <a16:creationId xmlns:a16="http://schemas.microsoft.com/office/drawing/2014/main" id="{C20315A8-F975-0D46-88CB-B22AB0859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62" y="3618817"/>
            <a:ext cx="5222409" cy="285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3C2B53-134A-F946-9E7C-8BC49DA49F2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911" y="3618816"/>
            <a:ext cx="3702457" cy="28636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E65300-2D05-5349-BF04-3FCE2089787A}"/>
              </a:ext>
            </a:extLst>
          </p:cNvPr>
          <p:cNvSpPr/>
          <p:nvPr/>
        </p:nvSpPr>
        <p:spPr>
          <a:xfrm>
            <a:off x="9649869" y="2206497"/>
            <a:ext cx="2284248" cy="409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30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chemeClr val="accent4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C008EC25-4CA0-D444-945B-F2EF72390CD0}"/>
              </a:ext>
            </a:extLst>
          </p:cNvPr>
          <p:cNvSpPr txBox="1"/>
          <p:nvPr/>
        </p:nvSpPr>
        <p:spPr>
          <a:xfrm>
            <a:off x="6286500" y="174792"/>
            <a:ext cx="5747657" cy="61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Тест за отпадъците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B6A9A-EE9C-2540-8D81-E329450D494E}"/>
              </a:ext>
            </a:extLst>
          </p:cNvPr>
          <p:cNvSpPr/>
          <p:nvPr/>
        </p:nvSpPr>
        <p:spPr>
          <a:xfrm>
            <a:off x="444604" y="1421488"/>
            <a:ext cx="101526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3.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Какъв е приблизителния годишен обем на хранителните отпадъци в световен мащаб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 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(FAO, 2011)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EA8-AD26-F844-8045-75794A09CBA5}"/>
              </a:ext>
            </a:extLst>
          </p:cNvPr>
          <p:cNvSpPr/>
          <p:nvPr/>
        </p:nvSpPr>
        <p:spPr>
          <a:xfrm>
            <a:off x="1212047" y="2058146"/>
            <a:ext cx="692394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GB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1.3 </a:t>
            </a:r>
            <a:r>
              <a:rPr lang="bg-BG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милиарда тона </a:t>
            </a:r>
            <a:r>
              <a:rPr lang="en-GB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една трета от произведената храна</a:t>
            </a:r>
            <a:r>
              <a:rPr lang="en-GB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2 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милиарда тона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dirty="0">
                <a:latin typeface="Roboto" panose="02000000000000000000" pitchFamily="2" charset="0"/>
                <a:cs typeface="Arial" panose="020B0604020202020204" pitchFamily="34" charset="0"/>
              </a:rPr>
              <a:t>половината от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произведената храна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)</a:t>
            </a:r>
            <a:endParaRPr lang="en-GB" dirty="0"/>
          </a:p>
          <a:p>
            <a:pPr marL="342900" indent="-342900">
              <a:buFont typeface="+mj-lt"/>
              <a:buAutoNum type="alphaLcPeriod"/>
            </a:pPr>
            <a:endParaRPr lang="en-GB" dirty="0"/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2.6 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милиарда тона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(</a:t>
            </a:r>
            <a:r>
              <a:rPr lang="bg-BG" dirty="0">
                <a:latin typeface="Roboto" panose="02000000000000000000" pitchFamily="2" charset="0"/>
                <a:cs typeface="Arial" panose="020B0604020202020204" pitchFamily="34" charset="0"/>
              </a:rPr>
              <a:t>две трети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ru-RU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от произведената храна</a:t>
            </a: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E65300-2D05-5349-BF04-3FCE2089787A}"/>
              </a:ext>
            </a:extLst>
          </p:cNvPr>
          <p:cNvSpPr/>
          <p:nvPr/>
        </p:nvSpPr>
        <p:spPr>
          <a:xfrm>
            <a:off x="9623561" y="2206497"/>
            <a:ext cx="2284248" cy="409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Тест за статистика на </a:t>
            </a:r>
            <a:r>
              <a:rPr lang="ru-RU" sz="1600" b="1" dirty="0" err="1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отпадъците</a:t>
            </a:r>
            <a:r>
              <a:rPr lang="ru-RU" sz="1600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7" descr="Image result for food waste">
            <a:extLst>
              <a:ext uri="{FF2B5EF4-FFF2-40B4-BE49-F238E27FC236}">
                <a16:creationId xmlns:a16="http://schemas.microsoft.com/office/drawing/2014/main" id="{F90445CC-642C-9547-9EA9-BF5D8AF2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62" y="3618817"/>
            <a:ext cx="5222409" cy="2850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A612D6-3C40-1E41-9489-FD8DB20CBA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8911" y="3618816"/>
            <a:ext cx="3702457" cy="286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0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29B04B-59CC-B84A-965D-8E13A789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9000"/>
          </a:blip>
          <a:stretch>
            <a:fillRect/>
          </a:stretch>
        </p:blipFill>
        <p:spPr>
          <a:xfrm>
            <a:off x="65314" y="904488"/>
            <a:ext cx="12191997" cy="6018826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EECE1368-2D57-5C48-BC84-8975247FAA92}"/>
              </a:ext>
            </a:extLst>
          </p:cNvPr>
          <p:cNvSpPr/>
          <p:nvPr/>
        </p:nvSpPr>
        <p:spPr>
          <a:xfrm>
            <a:off x="6155870" y="-1"/>
            <a:ext cx="6036129" cy="914401"/>
          </a:xfrm>
          <a:prstGeom prst="rect">
            <a:avLst/>
          </a:prstGeom>
          <a:solidFill>
            <a:srgbClr val="008BDF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7C1A62D-8EEF-4E40-8F09-32CC839EAE5E}"/>
              </a:ext>
            </a:extLst>
          </p:cNvPr>
          <p:cNvSpPr/>
          <p:nvPr/>
        </p:nvSpPr>
        <p:spPr>
          <a:xfrm>
            <a:off x="2548921" y="0"/>
            <a:ext cx="9643079" cy="50512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C00000">
                  <a:alpha val="39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1AEC9029-8613-C441-A86F-CB302EBA14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011"/>
            <a:ext cx="6106886" cy="1076411"/>
          </a:xfrm>
          <a:prstGeom prst="rect">
            <a:avLst/>
          </a:prstGeom>
        </p:spPr>
      </p:pic>
      <p:sp>
        <p:nvSpPr>
          <p:cNvPr id="5" name="Textfeld 1">
            <a:extLst>
              <a:ext uri="{FF2B5EF4-FFF2-40B4-BE49-F238E27FC236}">
                <a16:creationId xmlns:a16="http://schemas.microsoft.com/office/drawing/2014/main" id="{C008EC25-4CA0-D444-945B-F2EF72390CD0}"/>
              </a:ext>
            </a:extLst>
          </p:cNvPr>
          <p:cNvSpPr txBox="1"/>
          <p:nvPr/>
        </p:nvSpPr>
        <p:spPr>
          <a:xfrm>
            <a:off x="6286500" y="174792"/>
            <a:ext cx="5747657" cy="610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400" b="1" spc="1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Тест за отпадъците</a:t>
            </a:r>
            <a:endParaRPr lang="en-GB" sz="3400" b="1" spc="1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6B6A9A-EE9C-2540-8D81-E329450D494E}"/>
              </a:ext>
            </a:extLst>
          </p:cNvPr>
          <p:cNvSpPr/>
          <p:nvPr/>
        </p:nvSpPr>
        <p:spPr>
          <a:xfrm>
            <a:off x="444604" y="1421488"/>
            <a:ext cx="118834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4. </a:t>
            </a:r>
            <a:r>
              <a:rPr lang="ru-RU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Колко пластмасови отпадъци се произвеждат в световен мащаб всяка година</a:t>
            </a:r>
            <a:r>
              <a:rPr lang="en-GB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? 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Подсказване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– 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приблизително теглото на цялото човешко население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 (</a:t>
            </a:r>
            <a:r>
              <a:rPr lang="bg-BG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ООН, Околната среда</a:t>
            </a:r>
            <a:r>
              <a:rPr lang="en-GB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, 2015)</a:t>
            </a:r>
          </a:p>
          <a:p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C9FEA8-AD26-F844-8045-75794A09CBA5}"/>
              </a:ext>
            </a:extLst>
          </p:cNvPr>
          <p:cNvSpPr/>
          <p:nvPr/>
        </p:nvSpPr>
        <p:spPr>
          <a:xfrm>
            <a:off x="1212047" y="2359535"/>
            <a:ext cx="245451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200 </a:t>
            </a:r>
            <a:r>
              <a:rPr lang="bg-BG" dirty="0">
                <a:latin typeface="Roboto" panose="02000000000000000000" pitchFamily="2" charset="0"/>
                <a:cs typeface="Arial" panose="020B0604020202020204" pitchFamily="34" charset="0"/>
              </a:rPr>
              <a:t>милиона тона</a:t>
            </a:r>
            <a:endParaRPr lang="en-GB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300 </a:t>
            </a:r>
            <a:r>
              <a:rPr lang="bg-BG" dirty="0">
                <a:latin typeface="Roboto" panose="02000000000000000000" pitchFamily="2" charset="0"/>
                <a:cs typeface="Arial" panose="020B0604020202020204" pitchFamily="34" charset="0"/>
              </a:rPr>
              <a:t>милиона тона</a:t>
            </a:r>
            <a:endParaRPr lang="en-GB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endParaRPr lang="en-GB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lphaLcPeriod"/>
            </a:pPr>
            <a:r>
              <a:rPr lang="en-GB" dirty="0">
                <a:latin typeface="Roboto" panose="02000000000000000000" pitchFamily="2" charset="0"/>
                <a:cs typeface="Arial" panose="020B0604020202020204" pitchFamily="34" charset="0"/>
              </a:rPr>
              <a:t>500 </a:t>
            </a:r>
            <a:r>
              <a:rPr lang="bg-BG" dirty="0">
                <a:latin typeface="Roboto" panose="02000000000000000000" pitchFamily="2" charset="0"/>
                <a:cs typeface="Arial" panose="020B0604020202020204" pitchFamily="34" charset="0"/>
              </a:rPr>
              <a:t>милиона тона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CF52A-7FEB-2B4F-AD12-4116D21A3A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15" y="3887368"/>
            <a:ext cx="4411113" cy="29333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3872D3-7DE4-C54B-AA0D-73C8F3DE1C54}"/>
              </a:ext>
            </a:extLst>
          </p:cNvPr>
          <p:cNvSpPr/>
          <p:nvPr/>
        </p:nvSpPr>
        <p:spPr>
          <a:xfrm>
            <a:off x="9725597" y="2185760"/>
            <a:ext cx="2284248" cy="4098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1600" b="1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Схематично изложение</a:t>
            </a:r>
            <a:endParaRPr lang="en-GB" sz="1600" b="1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AE0917"/>
                </a:solidFill>
                <a:latin typeface="Roboto" panose="02000000000000000000" pitchFamily="2" charset="0"/>
                <a:cs typeface="Arial" panose="020B0604020202020204" pitchFamily="34" charset="0"/>
              </a:rPr>
              <a:t>Тест за статистика на отпадъците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Линейна икономика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cs typeface="Arial" panose="020B0604020202020204" pitchFamily="34" charset="0"/>
              </a:rPr>
              <a:t>Ограничени ресурси</a:t>
            </a:r>
            <a:endParaRPr lang="en-GB" sz="1400" dirty="0">
              <a:latin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кръгови бизнес-модели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Бариери пред кръговата икономика</a:t>
            </a:r>
            <a:endParaRPr lang="en-GB" sz="14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bg-BG" sz="1400" dirty="0"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Заключение</a:t>
            </a:r>
            <a:endParaRPr lang="en-GB" sz="1200" dirty="0"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A2161-FD0A-A942-BE64-0358C1B67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6C995-391B-2840-AEE5-46B20E75023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6245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80493328AADB439252D3A4A5389DE1" ma:contentTypeVersion="6" ma:contentTypeDescription="Create a new document." ma:contentTypeScope="" ma:versionID="0138566a13587853b6710ac3e77774b4">
  <xsd:schema xmlns:xsd="http://www.w3.org/2001/XMLSchema" xmlns:xs="http://www.w3.org/2001/XMLSchema" xmlns:p="http://schemas.microsoft.com/office/2006/metadata/properties" xmlns:ns2="d0a049c0-0b5b-40dc-bb16-5c3182e846c3" targetNamespace="http://schemas.microsoft.com/office/2006/metadata/properties" ma:root="true" ma:fieldsID="aada6981eb83e5731c59671e82c8aba1" ns2:_="">
    <xsd:import namespace="d0a049c0-0b5b-40dc-bb16-5c3182e846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a049c0-0b5b-40dc-bb16-5c3182e846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C96350-CC1C-4997-8433-5E8EFB8CC034}">
  <ds:schemaRefs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d0a049c0-0b5b-40dc-bb16-5c3182e846c3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46D90596-0982-42CF-8391-DA2C543F8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0a049c0-0b5b-40dc-bb16-5c3182e846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003685-F6DD-41ED-8A2E-EA926CFC0C4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7331</TotalTime>
  <Words>8545</Words>
  <Application>Microsoft Office PowerPoint</Application>
  <PresentationFormat>Widescreen</PresentationFormat>
  <Paragraphs>602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Calibri</vt:lpstr>
      <vt:lpstr>Calibri Light</vt:lpstr>
      <vt:lpstr>Roboto</vt:lpstr>
      <vt:lpstr>Roboto Medium</vt:lpstr>
      <vt:lpstr>Times New Roman</vt:lpstr>
      <vt:lpstr>Wingdings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Dr. Katja Bölcker</dc:creator>
  <cp:lastModifiedBy>Мартин Стоянов</cp:lastModifiedBy>
  <cp:revision>753</cp:revision>
  <cp:lastPrinted>2020-04-13T03:58:10Z</cp:lastPrinted>
  <dcterms:created xsi:type="dcterms:W3CDTF">2019-05-22T07:43:42Z</dcterms:created>
  <dcterms:modified xsi:type="dcterms:W3CDTF">2020-11-26T14:17:34Z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0x0101001180493328AADB439252D3A4A5389DE1</vt:lpwstr>
  </property>
</Properties>
</file>