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37" r:id="rId2"/>
    <p:sldId id="361" r:id="rId3"/>
    <p:sldId id="379" r:id="rId4"/>
    <p:sldId id="380" r:id="rId5"/>
    <p:sldId id="381" r:id="rId6"/>
    <p:sldId id="374" r:id="rId7"/>
    <p:sldId id="355" r:id="rId8"/>
    <p:sldId id="357" r:id="rId9"/>
    <p:sldId id="324" r:id="rId10"/>
    <p:sldId id="360" r:id="rId11"/>
    <p:sldId id="330" r:id="rId12"/>
    <p:sldId id="331" r:id="rId13"/>
    <p:sldId id="354" r:id="rId14"/>
    <p:sldId id="338" r:id="rId15"/>
    <p:sldId id="358" r:id="rId16"/>
    <p:sldId id="359" r:id="rId17"/>
    <p:sldId id="351" r:id="rId18"/>
    <p:sldId id="35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89388" autoAdjust="0"/>
  </p:normalViewPr>
  <p:slideViewPr>
    <p:cSldViewPr snapToGrid="0" snapToObjects="1">
      <p:cViewPr varScale="1">
        <p:scale>
          <a:sx n="114" d="100"/>
          <a:sy n="114" d="100"/>
        </p:scale>
        <p:origin x="88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image" Target="../media/image14.png"/></Relationships>
</file>

<file path=ppt/diagrams/_rels/data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ADCA93-3990-8348-8BCD-7FA85BE01D1B}" type="doc">
      <dgm:prSet loTypeId="urn:microsoft.com/office/officeart/2005/8/layout/process1" loCatId="" qsTypeId="urn:microsoft.com/office/officeart/2005/8/quickstyle/simple1" qsCatId="simple" csTypeId="urn:microsoft.com/office/officeart/2005/8/colors/accent1_2" csCatId="accent1" phldr="1"/>
      <dgm:spPr/>
    </dgm:pt>
    <dgm:pt modelId="{D085EF79-97CE-D347-AFC7-A125B4DE0248}">
      <dgm:prSet phldrT="[Text]"/>
      <dgm:spPr/>
      <dgm:t>
        <a:bodyPr/>
        <a:lstStyle/>
        <a:p>
          <a:r>
            <a:rPr lang="mk-MK" dirty="0"/>
            <a:t>Сушење на билките</a:t>
          </a:r>
          <a:endParaRPr lang="en-US" dirty="0"/>
        </a:p>
      </dgm:t>
    </dgm:pt>
    <dgm:pt modelId="{E5EB758F-EB6A-A84C-B739-294FBB8F7A07}" type="parTrans" cxnId="{4B83C477-435A-6740-90A5-26A3F161C6E5}">
      <dgm:prSet/>
      <dgm:spPr/>
      <dgm:t>
        <a:bodyPr/>
        <a:lstStyle/>
        <a:p>
          <a:endParaRPr lang="en-US"/>
        </a:p>
      </dgm:t>
    </dgm:pt>
    <dgm:pt modelId="{F0CF2B5F-9B30-BC49-A65B-F725399175C3}" type="sibTrans" cxnId="{4B83C477-435A-6740-90A5-26A3F161C6E5}">
      <dgm:prSet/>
      <dgm:spPr/>
      <dgm:t>
        <a:bodyPr/>
        <a:lstStyle/>
        <a:p>
          <a:endParaRPr lang="en-US"/>
        </a:p>
      </dgm:t>
    </dgm:pt>
    <dgm:pt modelId="{7CA945AD-0327-0844-8247-65A623519866}">
      <dgm:prSet phldrT="[Text]"/>
      <dgm:spPr/>
      <dgm:t>
        <a:bodyPr/>
        <a:lstStyle/>
        <a:p>
          <a:r>
            <a:rPr lang="ru-RU" dirty="0"/>
            <a:t>Мелење на билките во прав</a:t>
          </a:r>
          <a:endParaRPr lang="en-US" dirty="0"/>
        </a:p>
      </dgm:t>
    </dgm:pt>
    <dgm:pt modelId="{349F94F9-F354-D74D-BB0B-DBD21DA8CD9E}" type="parTrans" cxnId="{716FDD22-056B-334C-8A47-0C23F6D0E5FF}">
      <dgm:prSet/>
      <dgm:spPr/>
      <dgm:t>
        <a:bodyPr/>
        <a:lstStyle/>
        <a:p>
          <a:endParaRPr lang="en-US"/>
        </a:p>
      </dgm:t>
    </dgm:pt>
    <dgm:pt modelId="{FBB6DEC5-22F2-0D4E-B311-D1966D03CDE6}" type="sibTrans" cxnId="{716FDD22-056B-334C-8A47-0C23F6D0E5FF}">
      <dgm:prSet/>
      <dgm:spPr/>
      <dgm:t>
        <a:bodyPr/>
        <a:lstStyle/>
        <a:p>
          <a:endParaRPr lang="en-US"/>
        </a:p>
      </dgm:t>
    </dgm:pt>
    <dgm:pt modelId="{941B5D1D-D480-2844-9151-B933C518FB90}">
      <dgm:prSet phldrT="[Text]"/>
      <dgm:spPr/>
      <dgm:t>
        <a:bodyPr/>
        <a:lstStyle/>
        <a:p>
          <a:r>
            <a:rPr lang="mk-MK" dirty="0"/>
            <a:t>Испарување</a:t>
          </a:r>
          <a:r>
            <a:rPr lang="en-US" dirty="0"/>
            <a:t> </a:t>
          </a:r>
        </a:p>
      </dgm:t>
    </dgm:pt>
    <dgm:pt modelId="{522EAFD9-990E-5640-9238-6FDC7D5BC630}" type="parTrans" cxnId="{27D43E97-B0B6-894E-AD93-CF9E9A51FB44}">
      <dgm:prSet/>
      <dgm:spPr/>
      <dgm:t>
        <a:bodyPr/>
        <a:lstStyle/>
        <a:p>
          <a:endParaRPr lang="en-US"/>
        </a:p>
      </dgm:t>
    </dgm:pt>
    <dgm:pt modelId="{152D78DC-0B2F-944F-8CFA-7228D4FE38A5}" type="sibTrans" cxnId="{27D43E97-B0B6-894E-AD93-CF9E9A51FB44}">
      <dgm:prSet/>
      <dgm:spPr/>
      <dgm:t>
        <a:bodyPr/>
        <a:lstStyle/>
        <a:p>
          <a:endParaRPr lang="en-US"/>
        </a:p>
      </dgm:t>
    </dgm:pt>
    <dgm:pt modelId="{C1917F65-036C-1942-8539-4CA5D705F506}">
      <dgm:prSet/>
      <dgm:spPr/>
      <dgm:t>
        <a:bodyPr/>
        <a:lstStyle/>
        <a:p>
          <a:r>
            <a:rPr lang="mk-MK" dirty="0"/>
            <a:t>Понатамошна преработка</a:t>
          </a:r>
          <a:endParaRPr lang="en-US" dirty="0"/>
        </a:p>
      </dgm:t>
    </dgm:pt>
    <dgm:pt modelId="{DF7D04AA-90AC-0640-B51F-F2E9E785A617}" type="parTrans" cxnId="{A23F005A-BE74-5744-9426-1FAC860E494E}">
      <dgm:prSet/>
      <dgm:spPr/>
      <dgm:t>
        <a:bodyPr/>
        <a:lstStyle/>
        <a:p>
          <a:endParaRPr lang="en-US"/>
        </a:p>
      </dgm:t>
    </dgm:pt>
    <dgm:pt modelId="{058B6546-FFC2-464B-83D9-EBCB328084C6}" type="sibTrans" cxnId="{A23F005A-BE74-5744-9426-1FAC860E494E}">
      <dgm:prSet/>
      <dgm:spPr/>
      <dgm:t>
        <a:bodyPr/>
        <a:lstStyle/>
        <a:p>
          <a:endParaRPr lang="en-US"/>
        </a:p>
      </dgm:t>
    </dgm:pt>
    <dgm:pt modelId="{6E3723AB-9C08-C243-A25C-1AD4CDC8DDB5}" type="pres">
      <dgm:prSet presAssocID="{17ADCA93-3990-8348-8BCD-7FA85BE01D1B}" presName="Name0" presStyleCnt="0">
        <dgm:presLayoutVars>
          <dgm:dir/>
          <dgm:resizeHandles val="exact"/>
        </dgm:presLayoutVars>
      </dgm:prSet>
      <dgm:spPr/>
    </dgm:pt>
    <dgm:pt modelId="{E1C65A49-7155-8C4C-8794-B5CAB75661ED}" type="pres">
      <dgm:prSet presAssocID="{D085EF79-97CE-D347-AFC7-A125B4DE0248}" presName="node" presStyleLbl="node1" presStyleIdx="0" presStyleCnt="4" custLinFactNeighborX="-2016" custLinFactNeighborY="-2285">
        <dgm:presLayoutVars>
          <dgm:bulletEnabled val="1"/>
        </dgm:presLayoutVars>
      </dgm:prSet>
      <dgm:spPr/>
    </dgm:pt>
    <dgm:pt modelId="{037F9D71-AC6B-1445-B091-AE368B8076A7}" type="pres">
      <dgm:prSet presAssocID="{F0CF2B5F-9B30-BC49-A65B-F725399175C3}" presName="sibTrans" presStyleLbl="sibTrans2D1" presStyleIdx="0" presStyleCnt="3"/>
      <dgm:spPr/>
    </dgm:pt>
    <dgm:pt modelId="{39A0E588-11E6-9744-BAED-CB6EE5B89E6D}" type="pres">
      <dgm:prSet presAssocID="{F0CF2B5F-9B30-BC49-A65B-F725399175C3}" presName="connectorText" presStyleLbl="sibTrans2D1" presStyleIdx="0" presStyleCnt="3"/>
      <dgm:spPr/>
    </dgm:pt>
    <dgm:pt modelId="{F797FCB9-4580-F14A-89DD-CB055089F5BA}" type="pres">
      <dgm:prSet presAssocID="{7CA945AD-0327-0844-8247-65A623519866}" presName="node" presStyleLbl="node1" presStyleIdx="1" presStyleCnt="4">
        <dgm:presLayoutVars>
          <dgm:bulletEnabled val="1"/>
        </dgm:presLayoutVars>
      </dgm:prSet>
      <dgm:spPr/>
    </dgm:pt>
    <dgm:pt modelId="{6DF975C2-0288-E141-9579-CA3040724143}" type="pres">
      <dgm:prSet presAssocID="{FBB6DEC5-22F2-0D4E-B311-D1966D03CDE6}" presName="sibTrans" presStyleLbl="sibTrans2D1" presStyleIdx="1" presStyleCnt="3"/>
      <dgm:spPr/>
    </dgm:pt>
    <dgm:pt modelId="{879DE0C9-B959-E845-A670-D117650E64AB}" type="pres">
      <dgm:prSet presAssocID="{FBB6DEC5-22F2-0D4E-B311-D1966D03CDE6}" presName="connectorText" presStyleLbl="sibTrans2D1" presStyleIdx="1" presStyleCnt="3"/>
      <dgm:spPr/>
    </dgm:pt>
    <dgm:pt modelId="{2EF08870-937E-8040-82F3-0A19676C5277}" type="pres">
      <dgm:prSet presAssocID="{941B5D1D-D480-2844-9151-B933C518FB90}" presName="node" presStyleLbl="node1" presStyleIdx="2" presStyleCnt="4">
        <dgm:presLayoutVars>
          <dgm:bulletEnabled val="1"/>
        </dgm:presLayoutVars>
      </dgm:prSet>
      <dgm:spPr/>
    </dgm:pt>
    <dgm:pt modelId="{C774D289-9E80-A843-B5D7-604719815298}" type="pres">
      <dgm:prSet presAssocID="{152D78DC-0B2F-944F-8CFA-7228D4FE38A5}" presName="sibTrans" presStyleLbl="sibTrans2D1" presStyleIdx="2" presStyleCnt="3"/>
      <dgm:spPr/>
    </dgm:pt>
    <dgm:pt modelId="{410947CB-6B23-6447-A7F3-CB8C2F96F78F}" type="pres">
      <dgm:prSet presAssocID="{152D78DC-0B2F-944F-8CFA-7228D4FE38A5}" presName="connectorText" presStyleLbl="sibTrans2D1" presStyleIdx="2" presStyleCnt="3"/>
      <dgm:spPr/>
    </dgm:pt>
    <dgm:pt modelId="{7A64D31B-1CF7-D249-A334-6091DBAC312B}" type="pres">
      <dgm:prSet presAssocID="{C1917F65-036C-1942-8539-4CA5D705F506}" presName="node" presStyleLbl="node1" presStyleIdx="3" presStyleCnt="4">
        <dgm:presLayoutVars>
          <dgm:bulletEnabled val="1"/>
        </dgm:presLayoutVars>
      </dgm:prSet>
      <dgm:spPr/>
    </dgm:pt>
  </dgm:ptLst>
  <dgm:cxnLst>
    <dgm:cxn modelId="{B39A8D18-8FB2-764A-95BE-6E0098ABEC05}" type="presOf" srcId="{941B5D1D-D480-2844-9151-B933C518FB90}" destId="{2EF08870-937E-8040-82F3-0A19676C5277}" srcOrd="0" destOrd="0" presId="urn:microsoft.com/office/officeart/2005/8/layout/process1"/>
    <dgm:cxn modelId="{9510AB1C-D20E-1844-A314-FA030B9C8FE7}" type="presOf" srcId="{17ADCA93-3990-8348-8BCD-7FA85BE01D1B}" destId="{6E3723AB-9C08-C243-A25C-1AD4CDC8DDB5}" srcOrd="0" destOrd="0" presId="urn:microsoft.com/office/officeart/2005/8/layout/process1"/>
    <dgm:cxn modelId="{EABECA1F-A9FF-2F4A-9648-5DA2D41A4E37}" type="presOf" srcId="{F0CF2B5F-9B30-BC49-A65B-F725399175C3}" destId="{39A0E588-11E6-9744-BAED-CB6EE5B89E6D}" srcOrd="1" destOrd="0" presId="urn:microsoft.com/office/officeart/2005/8/layout/process1"/>
    <dgm:cxn modelId="{716FDD22-056B-334C-8A47-0C23F6D0E5FF}" srcId="{17ADCA93-3990-8348-8BCD-7FA85BE01D1B}" destId="{7CA945AD-0327-0844-8247-65A623519866}" srcOrd="1" destOrd="0" parTransId="{349F94F9-F354-D74D-BB0B-DBD21DA8CD9E}" sibTransId="{FBB6DEC5-22F2-0D4E-B311-D1966D03CDE6}"/>
    <dgm:cxn modelId="{907C334D-CB99-064F-9472-29016A3755F5}" type="presOf" srcId="{D085EF79-97CE-D347-AFC7-A125B4DE0248}" destId="{E1C65A49-7155-8C4C-8794-B5CAB75661ED}" srcOrd="0" destOrd="0" presId="urn:microsoft.com/office/officeart/2005/8/layout/process1"/>
    <dgm:cxn modelId="{A23F005A-BE74-5744-9426-1FAC860E494E}" srcId="{17ADCA93-3990-8348-8BCD-7FA85BE01D1B}" destId="{C1917F65-036C-1942-8539-4CA5D705F506}" srcOrd="3" destOrd="0" parTransId="{DF7D04AA-90AC-0640-B51F-F2E9E785A617}" sibTransId="{058B6546-FFC2-464B-83D9-EBCB328084C6}"/>
    <dgm:cxn modelId="{755E886E-7632-AD4C-B683-3B0FDEDDBD77}" type="presOf" srcId="{F0CF2B5F-9B30-BC49-A65B-F725399175C3}" destId="{037F9D71-AC6B-1445-B091-AE368B8076A7}" srcOrd="0" destOrd="0" presId="urn:microsoft.com/office/officeart/2005/8/layout/process1"/>
    <dgm:cxn modelId="{4B83C477-435A-6740-90A5-26A3F161C6E5}" srcId="{17ADCA93-3990-8348-8BCD-7FA85BE01D1B}" destId="{D085EF79-97CE-D347-AFC7-A125B4DE0248}" srcOrd="0" destOrd="0" parTransId="{E5EB758F-EB6A-A84C-B739-294FBB8F7A07}" sibTransId="{F0CF2B5F-9B30-BC49-A65B-F725399175C3}"/>
    <dgm:cxn modelId="{CDE60B83-A3EA-1B48-BDB1-B0419F8715FF}" type="presOf" srcId="{152D78DC-0B2F-944F-8CFA-7228D4FE38A5}" destId="{C774D289-9E80-A843-B5D7-604719815298}" srcOrd="0" destOrd="0" presId="urn:microsoft.com/office/officeart/2005/8/layout/process1"/>
    <dgm:cxn modelId="{F6772290-4598-D24B-94B4-89AA5677BDB6}" type="presOf" srcId="{C1917F65-036C-1942-8539-4CA5D705F506}" destId="{7A64D31B-1CF7-D249-A334-6091DBAC312B}" srcOrd="0" destOrd="0" presId="urn:microsoft.com/office/officeart/2005/8/layout/process1"/>
    <dgm:cxn modelId="{27D43E97-B0B6-894E-AD93-CF9E9A51FB44}" srcId="{17ADCA93-3990-8348-8BCD-7FA85BE01D1B}" destId="{941B5D1D-D480-2844-9151-B933C518FB90}" srcOrd="2" destOrd="0" parTransId="{522EAFD9-990E-5640-9238-6FDC7D5BC630}" sibTransId="{152D78DC-0B2F-944F-8CFA-7228D4FE38A5}"/>
    <dgm:cxn modelId="{FDECC398-C09A-D442-9A22-9812F9283171}" type="presOf" srcId="{FBB6DEC5-22F2-0D4E-B311-D1966D03CDE6}" destId="{6DF975C2-0288-E141-9579-CA3040724143}" srcOrd="0" destOrd="0" presId="urn:microsoft.com/office/officeart/2005/8/layout/process1"/>
    <dgm:cxn modelId="{326699A0-0124-C241-8F27-26FEE7834BF2}" type="presOf" srcId="{152D78DC-0B2F-944F-8CFA-7228D4FE38A5}" destId="{410947CB-6B23-6447-A7F3-CB8C2F96F78F}" srcOrd="1" destOrd="0" presId="urn:microsoft.com/office/officeart/2005/8/layout/process1"/>
    <dgm:cxn modelId="{3CE91BA5-DA46-1F49-81D9-961A0C8E4419}" type="presOf" srcId="{FBB6DEC5-22F2-0D4E-B311-D1966D03CDE6}" destId="{879DE0C9-B959-E845-A670-D117650E64AB}" srcOrd="1" destOrd="0" presId="urn:microsoft.com/office/officeart/2005/8/layout/process1"/>
    <dgm:cxn modelId="{3770D8AF-08AB-5E43-B1F9-3CF308D14039}" type="presOf" srcId="{7CA945AD-0327-0844-8247-65A623519866}" destId="{F797FCB9-4580-F14A-89DD-CB055089F5BA}" srcOrd="0" destOrd="0" presId="urn:microsoft.com/office/officeart/2005/8/layout/process1"/>
    <dgm:cxn modelId="{0FFCFD62-EBE7-344C-8FED-61C659A7F98F}" type="presParOf" srcId="{6E3723AB-9C08-C243-A25C-1AD4CDC8DDB5}" destId="{E1C65A49-7155-8C4C-8794-B5CAB75661ED}" srcOrd="0" destOrd="0" presId="urn:microsoft.com/office/officeart/2005/8/layout/process1"/>
    <dgm:cxn modelId="{660A6617-4F1D-A64E-AE3D-ECEA26E250B5}" type="presParOf" srcId="{6E3723AB-9C08-C243-A25C-1AD4CDC8DDB5}" destId="{037F9D71-AC6B-1445-B091-AE368B8076A7}" srcOrd="1" destOrd="0" presId="urn:microsoft.com/office/officeart/2005/8/layout/process1"/>
    <dgm:cxn modelId="{C1C68C6B-72A3-3C44-92E9-2DA6D54884F9}" type="presParOf" srcId="{037F9D71-AC6B-1445-B091-AE368B8076A7}" destId="{39A0E588-11E6-9744-BAED-CB6EE5B89E6D}" srcOrd="0" destOrd="0" presId="urn:microsoft.com/office/officeart/2005/8/layout/process1"/>
    <dgm:cxn modelId="{6E74A7B4-FE6A-644B-B144-04A5D334E033}" type="presParOf" srcId="{6E3723AB-9C08-C243-A25C-1AD4CDC8DDB5}" destId="{F797FCB9-4580-F14A-89DD-CB055089F5BA}" srcOrd="2" destOrd="0" presId="urn:microsoft.com/office/officeart/2005/8/layout/process1"/>
    <dgm:cxn modelId="{E4E49A6D-3BF1-0240-8062-38B9995A6F2A}" type="presParOf" srcId="{6E3723AB-9C08-C243-A25C-1AD4CDC8DDB5}" destId="{6DF975C2-0288-E141-9579-CA3040724143}" srcOrd="3" destOrd="0" presId="urn:microsoft.com/office/officeart/2005/8/layout/process1"/>
    <dgm:cxn modelId="{5F98FABB-CFDC-8A4E-AE1F-D38A13D7BA4A}" type="presParOf" srcId="{6DF975C2-0288-E141-9579-CA3040724143}" destId="{879DE0C9-B959-E845-A670-D117650E64AB}" srcOrd="0" destOrd="0" presId="urn:microsoft.com/office/officeart/2005/8/layout/process1"/>
    <dgm:cxn modelId="{6A768EDB-A75F-1341-8778-8504C6A7EA4F}" type="presParOf" srcId="{6E3723AB-9C08-C243-A25C-1AD4CDC8DDB5}" destId="{2EF08870-937E-8040-82F3-0A19676C5277}" srcOrd="4" destOrd="0" presId="urn:microsoft.com/office/officeart/2005/8/layout/process1"/>
    <dgm:cxn modelId="{55DE664A-037B-E646-98E7-104B71D02D12}" type="presParOf" srcId="{6E3723AB-9C08-C243-A25C-1AD4CDC8DDB5}" destId="{C774D289-9E80-A843-B5D7-604719815298}" srcOrd="5" destOrd="0" presId="urn:microsoft.com/office/officeart/2005/8/layout/process1"/>
    <dgm:cxn modelId="{39039A51-8150-904F-89C1-35995275874C}" type="presParOf" srcId="{C774D289-9E80-A843-B5D7-604719815298}" destId="{410947CB-6B23-6447-A7F3-CB8C2F96F78F}" srcOrd="0" destOrd="0" presId="urn:microsoft.com/office/officeart/2005/8/layout/process1"/>
    <dgm:cxn modelId="{DC62EA44-B073-FE44-838C-4DFF34BA04B2}" type="presParOf" srcId="{6E3723AB-9C08-C243-A25C-1AD4CDC8DDB5}" destId="{7A64D31B-1CF7-D249-A334-6091DBAC312B}"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24F41D-7332-F24B-9863-BFD05E1E4B24}" type="doc">
      <dgm:prSet loTypeId="urn:microsoft.com/office/officeart/2008/layout/BendingPictureCaption" loCatId="" qsTypeId="urn:microsoft.com/office/officeart/2005/8/quickstyle/simple1" qsCatId="simple" csTypeId="urn:microsoft.com/office/officeart/2005/8/colors/accent1_2" csCatId="accent1" phldr="1"/>
      <dgm:spPr/>
      <dgm:t>
        <a:bodyPr/>
        <a:lstStyle/>
        <a:p>
          <a:endParaRPr lang="en-US"/>
        </a:p>
      </dgm:t>
    </dgm:pt>
    <dgm:pt modelId="{C59253D3-751A-7A4D-A3A1-93B32BB72624}">
      <dgm:prSet phldrT="[Text]"/>
      <dgm:spPr/>
      <dgm:t>
        <a:bodyPr/>
        <a:lstStyle/>
        <a:p>
          <a:r>
            <a:rPr lang="mk-MK" dirty="0"/>
            <a:t>Маска за лице од алги</a:t>
          </a:r>
          <a:endParaRPr lang="en-US" dirty="0"/>
        </a:p>
      </dgm:t>
    </dgm:pt>
    <dgm:pt modelId="{0CDC6995-CD80-FA4F-948E-6B0B49716874}" type="parTrans" cxnId="{0B75A18E-851C-2A47-A439-7282C05332EB}">
      <dgm:prSet/>
      <dgm:spPr/>
      <dgm:t>
        <a:bodyPr/>
        <a:lstStyle/>
        <a:p>
          <a:endParaRPr lang="en-US"/>
        </a:p>
      </dgm:t>
    </dgm:pt>
    <dgm:pt modelId="{4B95FD9F-60F1-5640-9620-BB2A09412EC5}" type="sibTrans" cxnId="{0B75A18E-851C-2A47-A439-7282C05332EB}">
      <dgm:prSet/>
      <dgm:spPr/>
      <dgm:t>
        <a:bodyPr/>
        <a:lstStyle/>
        <a:p>
          <a:endParaRPr lang="en-US"/>
        </a:p>
      </dgm:t>
    </dgm:pt>
    <dgm:pt modelId="{8B06B8C1-01F7-AE49-96ED-5ECE7063C8A2}">
      <dgm:prSet phldrT="[Text]"/>
      <dgm:spPr/>
      <dgm:t>
        <a:bodyPr/>
        <a:lstStyle/>
        <a:p>
          <a:r>
            <a:rPr lang="ru-RU" dirty="0"/>
            <a:t>Пилинг за стапала од </a:t>
          </a:r>
          <a:r>
            <a:rPr lang="ru-RU" dirty="0" err="1"/>
            <a:t>луто</a:t>
          </a:r>
          <a:r>
            <a:rPr lang="ru-RU" dirty="0"/>
            <a:t> </a:t>
          </a:r>
          <a:r>
            <a:rPr lang="ru-RU" dirty="0" err="1"/>
            <a:t>нане</a:t>
          </a:r>
          <a:endParaRPr lang="en-US" dirty="0"/>
        </a:p>
      </dgm:t>
    </dgm:pt>
    <dgm:pt modelId="{3C039B23-C306-4344-B750-7ED3672CA8B0}" type="parTrans" cxnId="{5DB6736C-447B-924C-AB25-70C54FA8D779}">
      <dgm:prSet/>
      <dgm:spPr/>
      <dgm:t>
        <a:bodyPr/>
        <a:lstStyle/>
        <a:p>
          <a:endParaRPr lang="en-US"/>
        </a:p>
      </dgm:t>
    </dgm:pt>
    <dgm:pt modelId="{E7B75515-D806-A74F-ACF1-BD187E592F4A}" type="sibTrans" cxnId="{5DB6736C-447B-924C-AB25-70C54FA8D779}">
      <dgm:prSet/>
      <dgm:spPr/>
      <dgm:t>
        <a:bodyPr/>
        <a:lstStyle/>
        <a:p>
          <a:endParaRPr lang="en-US"/>
        </a:p>
      </dgm:t>
    </dgm:pt>
    <dgm:pt modelId="{7F095A0D-8D47-004F-8800-5F732EA13F55}" type="pres">
      <dgm:prSet presAssocID="{8A24F41D-7332-F24B-9863-BFD05E1E4B24}" presName="diagram" presStyleCnt="0">
        <dgm:presLayoutVars>
          <dgm:dir/>
        </dgm:presLayoutVars>
      </dgm:prSet>
      <dgm:spPr/>
    </dgm:pt>
    <dgm:pt modelId="{F7C9D1E6-7F10-BE49-9ED5-FC88BEB88903}" type="pres">
      <dgm:prSet presAssocID="{C59253D3-751A-7A4D-A3A1-93B32BB72624}" presName="composite" presStyleCnt="0"/>
      <dgm:spPr/>
    </dgm:pt>
    <dgm:pt modelId="{6790A02B-895A-7447-8245-8F48D5E42843}" type="pres">
      <dgm:prSet presAssocID="{C59253D3-751A-7A4D-A3A1-93B32BB72624}" presName="Image" presStyleLbl="bgShp"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BB49B3E-8E0F-244C-A700-959E1DAA144F}" type="pres">
      <dgm:prSet presAssocID="{C59253D3-751A-7A4D-A3A1-93B32BB72624}" presName="Parent" presStyleLbl="node0" presStyleIdx="0" presStyleCnt="2" custLinFactNeighborX="-21774" custLinFactNeighborY="89360">
        <dgm:presLayoutVars>
          <dgm:bulletEnabled val="1"/>
        </dgm:presLayoutVars>
      </dgm:prSet>
      <dgm:spPr/>
    </dgm:pt>
    <dgm:pt modelId="{35915AFC-CB92-E843-90E1-90389272D894}" type="pres">
      <dgm:prSet presAssocID="{4B95FD9F-60F1-5640-9620-BB2A09412EC5}" presName="sibTrans" presStyleCnt="0"/>
      <dgm:spPr/>
    </dgm:pt>
    <dgm:pt modelId="{BB6EB768-83CE-3349-9715-BF61CE269248}" type="pres">
      <dgm:prSet presAssocID="{8B06B8C1-01F7-AE49-96ED-5ECE7063C8A2}" presName="composite" presStyleCnt="0"/>
      <dgm:spPr/>
    </dgm:pt>
    <dgm:pt modelId="{AE3E5BCA-B5D1-A042-9728-7243BD3B00A7}" type="pres">
      <dgm:prSet presAssocID="{8B06B8C1-01F7-AE49-96ED-5ECE7063C8A2}" presName="Image" presStyleLbl="bgShp" presStyleIdx="1" presStyleCnt="2"/>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8E6CAFC3-03C4-B049-8F1D-DF12A6842135}" type="pres">
      <dgm:prSet presAssocID="{8B06B8C1-01F7-AE49-96ED-5ECE7063C8A2}" presName="Parent" presStyleLbl="node0" presStyleIdx="1" presStyleCnt="2" custLinFactNeighborX="-13557" custLinFactNeighborY="89360">
        <dgm:presLayoutVars>
          <dgm:bulletEnabled val="1"/>
        </dgm:presLayoutVars>
      </dgm:prSet>
      <dgm:spPr/>
    </dgm:pt>
  </dgm:ptLst>
  <dgm:cxnLst>
    <dgm:cxn modelId="{818AC81D-ED24-7844-92CE-7C8B5DF897CE}" type="presOf" srcId="{8B06B8C1-01F7-AE49-96ED-5ECE7063C8A2}" destId="{8E6CAFC3-03C4-B049-8F1D-DF12A6842135}" srcOrd="0" destOrd="0" presId="urn:microsoft.com/office/officeart/2008/layout/BendingPictureCaption"/>
    <dgm:cxn modelId="{E3E37462-34AB-9E49-A9B0-9A5F804FA9B2}" type="presOf" srcId="{8A24F41D-7332-F24B-9863-BFD05E1E4B24}" destId="{7F095A0D-8D47-004F-8800-5F732EA13F55}" srcOrd="0" destOrd="0" presId="urn:microsoft.com/office/officeart/2008/layout/BendingPictureCaption"/>
    <dgm:cxn modelId="{5DB6736C-447B-924C-AB25-70C54FA8D779}" srcId="{8A24F41D-7332-F24B-9863-BFD05E1E4B24}" destId="{8B06B8C1-01F7-AE49-96ED-5ECE7063C8A2}" srcOrd="1" destOrd="0" parTransId="{3C039B23-C306-4344-B750-7ED3672CA8B0}" sibTransId="{E7B75515-D806-A74F-ACF1-BD187E592F4A}"/>
    <dgm:cxn modelId="{91F85874-95DA-9C46-A833-3F8F047A54DB}" type="presOf" srcId="{C59253D3-751A-7A4D-A3A1-93B32BB72624}" destId="{6BB49B3E-8E0F-244C-A700-959E1DAA144F}" srcOrd="0" destOrd="0" presId="urn:microsoft.com/office/officeart/2008/layout/BendingPictureCaption"/>
    <dgm:cxn modelId="{0B75A18E-851C-2A47-A439-7282C05332EB}" srcId="{8A24F41D-7332-F24B-9863-BFD05E1E4B24}" destId="{C59253D3-751A-7A4D-A3A1-93B32BB72624}" srcOrd="0" destOrd="0" parTransId="{0CDC6995-CD80-FA4F-948E-6B0B49716874}" sibTransId="{4B95FD9F-60F1-5640-9620-BB2A09412EC5}"/>
    <dgm:cxn modelId="{9CEEC292-C7FE-A44C-81D7-E98593BFEE60}" type="presParOf" srcId="{7F095A0D-8D47-004F-8800-5F732EA13F55}" destId="{F7C9D1E6-7F10-BE49-9ED5-FC88BEB88903}" srcOrd="0" destOrd="0" presId="urn:microsoft.com/office/officeart/2008/layout/BendingPictureCaption"/>
    <dgm:cxn modelId="{B36DB8B5-C392-E84F-BD45-2907C078766E}" type="presParOf" srcId="{F7C9D1E6-7F10-BE49-9ED5-FC88BEB88903}" destId="{6790A02B-895A-7447-8245-8F48D5E42843}" srcOrd="0" destOrd="0" presId="urn:microsoft.com/office/officeart/2008/layout/BendingPictureCaption"/>
    <dgm:cxn modelId="{0D8D2BBF-5226-0240-97CD-F9CF77B771A5}" type="presParOf" srcId="{F7C9D1E6-7F10-BE49-9ED5-FC88BEB88903}" destId="{6BB49B3E-8E0F-244C-A700-959E1DAA144F}" srcOrd="1" destOrd="0" presId="urn:microsoft.com/office/officeart/2008/layout/BendingPictureCaption"/>
    <dgm:cxn modelId="{6AB19D76-BD6E-1144-AC30-6DF0E67E60A2}" type="presParOf" srcId="{7F095A0D-8D47-004F-8800-5F732EA13F55}" destId="{35915AFC-CB92-E843-90E1-90389272D894}" srcOrd="1" destOrd="0" presId="urn:microsoft.com/office/officeart/2008/layout/BendingPictureCaption"/>
    <dgm:cxn modelId="{D0B60C8C-036F-FD42-B77B-004E9913A2CC}" type="presParOf" srcId="{7F095A0D-8D47-004F-8800-5F732EA13F55}" destId="{BB6EB768-83CE-3349-9715-BF61CE269248}" srcOrd="2" destOrd="0" presId="urn:microsoft.com/office/officeart/2008/layout/BendingPictureCaption"/>
    <dgm:cxn modelId="{80858D4B-C04F-5A47-86BC-03B55ED6D24D}" type="presParOf" srcId="{BB6EB768-83CE-3349-9715-BF61CE269248}" destId="{AE3E5BCA-B5D1-A042-9728-7243BD3B00A7}" srcOrd="0" destOrd="0" presId="urn:microsoft.com/office/officeart/2008/layout/BendingPictureCaption"/>
    <dgm:cxn modelId="{5633F91F-94D2-4543-A1B6-73FEC197815C}" type="presParOf" srcId="{BB6EB768-83CE-3349-9715-BF61CE269248}" destId="{8E6CAFC3-03C4-B049-8F1D-DF12A6842135}" srcOrd="1" destOrd="0" presId="urn:microsoft.com/office/officeart/2008/layout/BendingPictureCapti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24F41D-7332-F24B-9863-BFD05E1E4B24}" type="doc">
      <dgm:prSet loTypeId="urn:microsoft.com/office/officeart/2008/layout/BendingPictureCaption" loCatId="" qsTypeId="urn:microsoft.com/office/officeart/2005/8/quickstyle/simple1" qsCatId="simple" csTypeId="urn:microsoft.com/office/officeart/2005/8/colors/accent1_2" csCatId="accent1" phldr="1"/>
      <dgm:spPr/>
      <dgm:t>
        <a:bodyPr/>
        <a:lstStyle/>
        <a:p>
          <a:endParaRPr lang="en-US"/>
        </a:p>
      </dgm:t>
    </dgm:pt>
    <dgm:pt modelId="{C59253D3-751A-7A4D-A3A1-93B32BB72624}">
      <dgm:prSet phldrT="[Text]"/>
      <dgm:spPr/>
      <dgm:t>
        <a:bodyPr/>
        <a:lstStyle/>
        <a:p>
          <a:r>
            <a:rPr lang="mk-MK" dirty="0"/>
            <a:t>Спирулина додаток во исхраната</a:t>
          </a:r>
          <a:endParaRPr lang="en-US" dirty="0"/>
        </a:p>
      </dgm:t>
    </dgm:pt>
    <dgm:pt modelId="{0CDC6995-CD80-FA4F-948E-6B0B49716874}" type="parTrans" cxnId="{0B75A18E-851C-2A47-A439-7282C05332EB}">
      <dgm:prSet/>
      <dgm:spPr/>
      <dgm:t>
        <a:bodyPr/>
        <a:lstStyle/>
        <a:p>
          <a:endParaRPr lang="en-US"/>
        </a:p>
      </dgm:t>
    </dgm:pt>
    <dgm:pt modelId="{4B95FD9F-60F1-5640-9620-BB2A09412EC5}" type="sibTrans" cxnId="{0B75A18E-851C-2A47-A439-7282C05332EB}">
      <dgm:prSet/>
      <dgm:spPr/>
      <dgm:t>
        <a:bodyPr/>
        <a:lstStyle/>
        <a:p>
          <a:endParaRPr lang="en-US"/>
        </a:p>
      </dgm:t>
    </dgm:pt>
    <dgm:pt modelId="{8B06B8C1-01F7-AE49-96ED-5ECE7063C8A2}">
      <dgm:prSet phldrT="[Text]"/>
      <dgm:spPr/>
      <dgm:t>
        <a:bodyPr/>
        <a:lstStyle/>
        <a:p>
          <a:r>
            <a:rPr lang="mk-MK" dirty="0"/>
            <a:t>Капсули од масло од диво нане</a:t>
          </a:r>
          <a:endParaRPr lang="en-US" dirty="0"/>
        </a:p>
      </dgm:t>
    </dgm:pt>
    <dgm:pt modelId="{3C039B23-C306-4344-B750-7ED3672CA8B0}" type="parTrans" cxnId="{5DB6736C-447B-924C-AB25-70C54FA8D779}">
      <dgm:prSet/>
      <dgm:spPr/>
      <dgm:t>
        <a:bodyPr/>
        <a:lstStyle/>
        <a:p>
          <a:endParaRPr lang="en-US"/>
        </a:p>
      </dgm:t>
    </dgm:pt>
    <dgm:pt modelId="{E7B75515-D806-A74F-ACF1-BD187E592F4A}" type="sibTrans" cxnId="{5DB6736C-447B-924C-AB25-70C54FA8D779}">
      <dgm:prSet/>
      <dgm:spPr/>
      <dgm:t>
        <a:bodyPr/>
        <a:lstStyle/>
        <a:p>
          <a:endParaRPr lang="en-US"/>
        </a:p>
      </dgm:t>
    </dgm:pt>
    <dgm:pt modelId="{7F095A0D-8D47-004F-8800-5F732EA13F55}" type="pres">
      <dgm:prSet presAssocID="{8A24F41D-7332-F24B-9863-BFD05E1E4B24}" presName="diagram" presStyleCnt="0">
        <dgm:presLayoutVars>
          <dgm:dir/>
        </dgm:presLayoutVars>
      </dgm:prSet>
      <dgm:spPr/>
    </dgm:pt>
    <dgm:pt modelId="{F7C9D1E6-7F10-BE49-9ED5-FC88BEB88903}" type="pres">
      <dgm:prSet presAssocID="{C59253D3-751A-7A4D-A3A1-93B32BB72624}" presName="composite" presStyleCnt="0"/>
      <dgm:spPr/>
    </dgm:pt>
    <dgm:pt modelId="{6790A02B-895A-7447-8245-8F48D5E42843}" type="pres">
      <dgm:prSet presAssocID="{C59253D3-751A-7A4D-A3A1-93B32BB72624}" presName="Image" presStyleLbl="bgShp"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BB49B3E-8E0F-244C-A700-959E1DAA144F}" type="pres">
      <dgm:prSet presAssocID="{C59253D3-751A-7A4D-A3A1-93B32BB72624}" presName="Parent" presStyleLbl="node0" presStyleIdx="0" presStyleCnt="2" custLinFactNeighborX="-21774" custLinFactNeighborY="89360">
        <dgm:presLayoutVars>
          <dgm:bulletEnabled val="1"/>
        </dgm:presLayoutVars>
      </dgm:prSet>
      <dgm:spPr/>
    </dgm:pt>
    <dgm:pt modelId="{35915AFC-CB92-E843-90E1-90389272D894}" type="pres">
      <dgm:prSet presAssocID="{4B95FD9F-60F1-5640-9620-BB2A09412EC5}" presName="sibTrans" presStyleCnt="0"/>
      <dgm:spPr/>
    </dgm:pt>
    <dgm:pt modelId="{BB6EB768-83CE-3349-9715-BF61CE269248}" type="pres">
      <dgm:prSet presAssocID="{8B06B8C1-01F7-AE49-96ED-5ECE7063C8A2}" presName="composite" presStyleCnt="0"/>
      <dgm:spPr/>
    </dgm:pt>
    <dgm:pt modelId="{AE3E5BCA-B5D1-A042-9728-7243BD3B00A7}" type="pres">
      <dgm:prSet presAssocID="{8B06B8C1-01F7-AE49-96ED-5ECE7063C8A2}" presName="Image" presStyleLbl="bgShp" presStyleIdx="1" presStyleCnt="2" custLinFactNeighborX="-3629" custLinFactNeighborY="-3295"/>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8E6CAFC3-03C4-B049-8F1D-DF12A6842135}" type="pres">
      <dgm:prSet presAssocID="{8B06B8C1-01F7-AE49-96ED-5ECE7063C8A2}" presName="Parent" presStyleLbl="node0" presStyleIdx="1" presStyleCnt="2" custLinFactNeighborX="-23407" custLinFactNeighborY="94306">
        <dgm:presLayoutVars>
          <dgm:bulletEnabled val="1"/>
        </dgm:presLayoutVars>
      </dgm:prSet>
      <dgm:spPr/>
    </dgm:pt>
  </dgm:ptLst>
  <dgm:cxnLst>
    <dgm:cxn modelId="{818AC81D-ED24-7844-92CE-7C8B5DF897CE}" type="presOf" srcId="{8B06B8C1-01F7-AE49-96ED-5ECE7063C8A2}" destId="{8E6CAFC3-03C4-B049-8F1D-DF12A6842135}" srcOrd="0" destOrd="0" presId="urn:microsoft.com/office/officeart/2008/layout/BendingPictureCaption"/>
    <dgm:cxn modelId="{E3E37462-34AB-9E49-A9B0-9A5F804FA9B2}" type="presOf" srcId="{8A24F41D-7332-F24B-9863-BFD05E1E4B24}" destId="{7F095A0D-8D47-004F-8800-5F732EA13F55}" srcOrd="0" destOrd="0" presId="urn:microsoft.com/office/officeart/2008/layout/BendingPictureCaption"/>
    <dgm:cxn modelId="{5DB6736C-447B-924C-AB25-70C54FA8D779}" srcId="{8A24F41D-7332-F24B-9863-BFD05E1E4B24}" destId="{8B06B8C1-01F7-AE49-96ED-5ECE7063C8A2}" srcOrd="1" destOrd="0" parTransId="{3C039B23-C306-4344-B750-7ED3672CA8B0}" sibTransId="{E7B75515-D806-A74F-ACF1-BD187E592F4A}"/>
    <dgm:cxn modelId="{91F85874-95DA-9C46-A833-3F8F047A54DB}" type="presOf" srcId="{C59253D3-751A-7A4D-A3A1-93B32BB72624}" destId="{6BB49B3E-8E0F-244C-A700-959E1DAA144F}" srcOrd="0" destOrd="0" presId="urn:microsoft.com/office/officeart/2008/layout/BendingPictureCaption"/>
    <dgm:cxn modelId="{0B75A18E-851C-2A47-A439-7282C05332EB}" srcId="{8A24F41D-7332-F24B-9863-BFD05E1E4B24}" destId="{C59253D3-751A-7A4D-A3A1-93B32BB72624}" srcOrd="0" destOrd="0" parTransId="{0CDC6995-CD80-FA4F-948E-6B0B49716874}" sibTransId="{4B95FD9F-60F1-5640-9620-BB2A09412EC5}"/>
    <dgm:cxn modelId="{9CEEC292-C7FE-A44C-81D7-E98593BFEE60}" type="presParOf" srcId="{7F095A0D-8D47-004F-8800-5F732EA13F55}" destId="{F7C9D1E6-7F10-BE49-9ED5-FC88BEB88903}" srcOrd="0" destOrd="0" presId="urn:microsoft.com/office/officeart/2008/layout/BendingPictureCaption"/>
    <dgm:cxn modelId="{B36DB8B5-C392-E84F-BD45-2907C078766E}" type="presParOf" srcId="{F7C9D1E6-7F10-BE49-9ED5-FC88BEB88903}" destId="{6790A02B-895A-7447-8245-8F48D5E42843}" srcOrd="0" destOrd="0" presId="urn:microsoft.com/office/officeart/2008/layout/BendingPictureCaption"/>
    <dgm:cxn modelId="{0D8D2BBF-5226-0240-97CD-F9CF77B771A5}" type="presParOf" srcId="{F7C9D1E6-7F10-BE49-9ED5-FC88BEB88903}" destId="{6BB49B3E-8E0F-244C-A700-959E1DAA144F}" srcOrd="1" destOrd="0" presId="urn:microsoft.com/office/officeart/2008/layout/BendingPictureCaption"/>
    <dgm:cxn modelId="{6AB19D76-BD6E-1144-AC30-6DF0E67E60A2}" type="presParOf" srcId="{7F095A0D-8D47-004F-8800-5F732EA13F55}" destId="{35915AFC-CB92-E843-90E1-90389272D894}" srcOrd="1" destOrd="0" presId="urn:microsoft.com/office/officeart/2008/layout/BendingPictureCaption"/>
    <dgm:cxn modelId="{D0B60C8C-036F-FD42-B77B-004E9913A2CC}" type="presParOf" srcId="{7F095A0D-8D47-004F-8800-5F732EA13F55}" destId="{BB6EB768-83CE-3349-9715-BF61CE269248}" srcOrd="2" destOrd="0" presId="urn:microsoft.com/office/officeart/2008/layout/BendingPictureCaption"/>
    <dgm:cxn modelId="{80858D4B-C04F-5A47-86BC-03B55ED6D24D}" type="presParOf" srcId="{BB6EB768-83CE-3349-9715-BF61CE269248}" destId="{AE3E5BCA-B5D1-A042-9728-7243BD3B00A7}" srcOrd="0" destOrd="0" presId="urn:microsoft.com/office/officeart/2008/layout/BendingPictureCaption"/>
    <dgm:cxn modelId="{5633F91F-94D2-4543-A1B6-73FEC197815C}" type="presParOf" srcId="{BB6EB768-83CE-3349-9715-BF61CE269248}" destId="{8E6CAFC3-03C4-B049-8F1D-DF12A6842135}" srcOrd="1" destOrd="0" presId="urn:microsoft.com/office/officeart/2008/layout/BendingPictureCapti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65A49-7155-8C4C-8794-B5CAB75661ED}">
      <dsp:nvSpPr>
        <dsp:cNvPr id="0" name=""/>
        <dsp:cNvSpPr/>
      </dsp:nvSpPr>
      <dsp:spPr>
        <a:xfrm>
          <a:off x="0" y="1820265"/>
          <a:ext cx="2218919" cy="1331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mk-MK" sz="2500" kern="1200" dirty="0"/>
            <a:t>Сушење на билките</a:t>
          </a:r>
          <a:endParaRPr lang="en-US" sz="2500" kern="1200" dirty="0"/>
        </a:p>
      </dsp:txBody>
      <dsp:txXfrm>
        <a:off x="38994" y="1859259"/>
        <a:ext cx="2140931" cy="1253363"/>
      </dsp:txXfrm>
    </dsp:sp>
    <dsp:sp modelId="{037F9D71-AC6B-1445-B091-AE368B8076A7}">
      <dsp:nvSpPr>
        <dsp:cNvPr id="0" name=""/>
        <dsp:cNvSpPr/>
      </dsp:nvSpPr>
      <dsp:spPr>
        <a:xfrm rot="33609">
          <a:off x="2442069" y="2226136"/>
          <a:ext cx="473123" cy="5502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442072" y="2335500"/>
        <a:ext cx="331186" cy="330176"/>
      </dsp:txXfrm>
    </dsp:sp>
    <dsp:sp modelId="{F797FCB9-4580-F14A-89DD-CB055089F5BA}">
      <dsp:nvSpPr>
        <dsp:cNvPr id="0" name=""/>
        <dsp:cNvSpPr/>
      </dsp:nvSpPr>
      <dsp:spPr>
        <a:xfrm>
          <a:off x="3111563" y="1850686"/>
          <a:ext cx="2218919" cy="1331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kern="1200" dirty="0"/>
            <a:t>Мелење на билките во прав</a:t>
          </a:r>
          <a:endParaRPr lang="en-US" sz="2500" kern="1200" dirty="0"/>
        </a:p>
      </dsp:txBody>
      <dsp:txXfrm>
        <a:off x="3150557" y="1889680"/>
        <a:ext cx="2140931" cy="1253363"/>
      </dsp:txXfrm>
    </dsp:sp>
    <dsp:sp modelId="{6DF975C2-0288-E141-9579-CA3040724143}">
      <dsp:nvSpPr>
        <dsp:cNvPr id="0" name=""/>
        <dsp:cNvSpPr/>
      </dsp:nvSpPr>
      <dsp:spPr>
        <a:xfrm>
          <a:off x="5552375" y="2241216"/>
          <a:ext cx="470411" cy="5502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552375" y="2351274"/>
        <a:ext cx="329288" cy="330176"/>
      </dsp:txXfrm>
    </dsp:sp>
    <dsp:sp modelId="{2EF08870-937E-8040-82F3-0A19676C5277}">
      <dsp:nvSpPr>
        <dsp:cNvPr id="0" name=""/>
        <dsp:cNvSpPr/>
      </dsp:nvSpPr>
      <dsp:spPr>
        <a:xfrm>
          <a:off x="6218050" y="1850686"/>
          <a:ext cx="2218919" cy="1331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mk-MK" sz="2500" kern="1200" dirty="0"/>
            <a:t>Испарување</a:t>
          </a:r>
          <a:r>
            <a:rPr lang="en-US" sz="2500" kern="1200" dirty="0"/>
            <a:t> </a:t>
          </a:r>
        </a:p>
      </dsp:txBody>
      <dsp:txXfrm>
        <a:off x="6257044" y="1889680"/>
        <a:ext cx="2140931" cy="1253363"/>
      </dsp:txXfrm>
    </dsp:sp>
    <dsp:sp modelId="{C774D289-9E80-A843-B5D7-604719815298}">
      <dsp:nvSpPr>
        <dsp:cNvPr id="0" name=""/>
        <dsp:cNvSpPr/>
      </dsp:nvSpPr>
      <dsp:spPr>
        <a:xfrm>
          <a:off x="8658862" y="2241216"/>
          <a:ext cx="470411" cy="5502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658862" y="2351274"/>
        <a:ext cx="329288" cy="330176"/>
      </dsp:txXfrm>
    </dsp:sp>
    <dsp:sp modelId="{7A64D31B-1CF7-D249-A334-6091DBAC312B}">
      <dsp:nvSpPr>
        <dsp:cNvPr id="0" name=""/>
        <dsp:cNvSpPr/>
      </dsp:nvSpPr>
      <dsp:spPr>
        <a:xfrm>
          <a:off x="9324538" y="1850686"/>
          <a:ext cx="2218919" cy="1331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mk-MK" sz="2500" kern="1200" dirty="0"/>
            <a:t>Понатамошна преработка</a:t>
          </a:r>
          <a:endParaRPr lang="en-US" sz="2500" kern="1200" dirty="0"/>
        </a:p>
      </dsp:txBody>
      <dsp:txXfrm>
        <a:off x="9363532" y="1889680"/>
        <a:ext cx="2140931" cy="1253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0A02B-895A-7447-8245-8F48D5E42843}">
      <dsp:nvSpPr>
        <dsp:cNvPr id="0" name=""/>
        <dsp:cNvSpPr/>
      </dsp:nvSpPr>
      <dsp:spPr>
        <a:xfrm>
          <a:off x="3756" y="1243541"/>
          <a:ext cx="3609951" cy="2667740"/>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6BB49B3E-8E0F-244C-A700-959E1DAA144F}">
      <dsp:nvSpPr>
        <dsp:cNvPr id="0" name=""/>
        <dsp:cNvSpPr/>
      </dsp:nvSpPr>
      <dsp:spPr>
        <a:xfrm>
          <a:off x="56103" y="4095585"/>
          <a:ext cx="3110703" cy="7475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5000"/>
            </a:spcAft>
            <a:buNone/>
          </a:pPr>
          <a:r>
            <a:rPr lang="mk-MK" sz="2300" kern="1200" dirty="0"/>
            <a:t>Маска за лице од алги</a:t>
          </a:r>
          <a:endParaRPr lang="en-US" sz="2300" kern="1200" dirty="0"/>
        </a:p>
      </dsp:txBody>
      <dsp:txXfrm>
        <a:off x="56103" y="4095585"/>
        <a:ext cx="3110703" cy="747553"/>
      </dsp:txXfrm>
    </dsp:sp>
    <dsp:sp modelId="{AE3E5BCA-B5D1-A042-9728-7243BD3B00A7}">
      <dsp:nvSpPr>
        <dsp:cNvPr id="0" name=""/>
        <dsp:cNvSpPr/>
      </dsp:nvSpPr>
      <dsp:spPr>
        <a:xfrm>
          <a:off x="4283868" y="1243541"/>
          <a:ext cx="3609951" cy="2667740"/>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8E6CAFC3-03C4-B049-8F1D-DF12A6842135}">
      <dsp:nvSpPr>
        <dsp:cNvPr id="0" name=""/>
        <dsp:cNvSpPr/>
      </dsp:nvSpPr>
      <dsp:spPr>
        <a:xfrm>
          <a:off x="4591821" y="4095585"/>
          <a:ext cx="3110703" cy="7475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5000"/>
            </a:spcAft>
            <a:buNone/>
          </a:pPr>
          <a:r>
            <a:rPr lang="ru-RU" sz="2300" kern="1200" dirty="0"/>
            <a:t>Пилинг за стапала од </a:t>
          </a:r>
          <a:r>
            <a:rPr lang="ru-RU" sz="2300" kern="1200" dirty="0" err="1"/>
            <a:t>луто</a:t>
          </a:r>
          <a:r>
            <a:rPr lang="ru-RU" sz="2300" kern="1200" dirty="0"/>
            <a:t> </a:t>
          </a:r>
          <a:r>
            <a:rPr lang="ru-RU" sz="2300" kern="1200" dirty="0" err="1"/>
            <a:t>нане</a:t>
          </a:r>
          <a:endParaRPr lang="en-US" sz="2300" kern="1200" dirty="0"/>
        </a:p>
      </dsp:txBody>
      <dsp:txXfrm>
        <a:off x="4591821" y="4095585"/>
        <a:ext cx="3110703" cy="7475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0A02B-895A-7447-8245-8F48D5E42843}">
      <dsp:nvSpPr>
        <dsp:cNvPr id="0" name=""/>
        <dsp:cNvSpPr/>
      </dsp:nvSpPr>
      <dsp:spPr>
        <a:xfrm>
          <a:off x="3756" y="1243541"/>
          <a:ext cx="3609951" cy="2667740"/>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6BB49B3E-8E0F-244C-A700-959E1DAA144F}">
      <dsp:nvSpPr>
        <dsp:cNvPr id="0" name=""/>
        <dsp:cNvSpPr/>
      </dsp:nvSpPr>
      <dsp:spPr>
        <a:xfrm>
          <a:off x="56103" y="4095585"/>
          <a:ext cx="3110703" cy="7475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5000"/>
            </a:spcAft>
            <a:buNone/>
          </a:pPr>
          <a:r>
            <a:rPr lang="mk-MK" sz="2300" kern="1200" dirty="0"/>
            <a:t>Спирулина додаток во исхраната</a:t>
          </a:r>
          <a:endParaRPr lang="en-US" sz="2300" kern="1200" dirty="0"/>
        </a:p>
      </dsp:txBody>
      <dsp:txXfrm>
        <a:off x="56103" y="4095585"/>
        <a:ext cx="3110703" cy="747553"/>
      </dsp:txXfrm>
    </dsp:sp>
    <dsp:sp modelId="{AE3E5BCA-B5D1-A042-9728-7243BD3B00A7}">
      <dsp:nvSpPr>
        <dsp:cNvPr id="0" name=""/>
        <dsp:cNvSpPr/>
      </dsp:nvSpPr>
      <dsp:spPr>
        <a:xfrm>
          <a:off x="4152863" y="1155639"/>
          <a:ext cx="3609951" cy="2667740"/>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8E6CAFC3-03C4-B049-8F1D-DF12A6842135}">
      <dsp:nvSpPr>
        <dsp:cNvPr id="0" name=""/>
        <dsp:cNvSpPr/>
      </dsp:nvSpPr>
      <dsp:spPr>
        <a:xfrm>
          <a:off x="4285417" y="4132559"/>
          <a:ext cx="3110703" cy="7475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5000"/>
            </a:spcAft>
            <a:buNone/>
          </a:pPr>
          <a:r>
            <a:rPr lang="mk-MK" sz="2300" kern="1200" dirty="0"/>
            <a:t>Капсули од масло од диво нане</a:t>
          </a:r>
          <a:endParaRPr lang="en-US" sz="2300" kern="1200" dirty="0"/>
        </a:p>
      </dsp:txBody>
      <dsp:txXfrm>
        <a:off x="4285417" y="4132559"/>
        <a:ext cx="3110703" cy="7475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A3EA5-0058-634B-A196-7D1679ABEB82}" type="datetimeFigureOut">
              <a:rPr lang="en-US" smtClean="0"/>
              <a:t>1/29/21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C0025-0B10-1C47-99D7-28CD710E1BF9}" type="slidenum">
              <a:rPr lang="en-US" smtClean="0"/>
              <a:t>‹#›</a:t>
            </a:fld>
            <a:endParaRPr lang="en-US"/>
          </a:p>
        </p:txBody>
      </p:sp>
    </p:spTree>
    <p:extLst>
      <p:ext uri="{BB962C8B-B14F-4D97-AF65-F5344CB8AC3E}">
        <p14:creationId xmlns:p14="http://schemas.microsoft.com/office/powerpoint/2010/main" val="2569638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radingeconomics.com/united-kingdom/unemployment-rat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c.europa.eu/research/bioeconomy/pdf/ec_bioeconomy_strategy_2018.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europa.eu/commission/news/new-bioeconomy-strategy-sustainable-europe-2018-oct-11-0_e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ur02.safelinks.protection.outlook.com/?url=https://www.sciencedirect.com/science/article/abs/pii/S0921800918308115&amp;data=02|01|elsa.joao@strath.ac.uk|cd9b09a7de14463d665608d813a81961|631e0763153347eba5cd0457bee5944e|0|0|637280960594483913&amp;sdata=OF9qjOzeXVu24IZ6RuYTJiWurAzaY5DX79fuy8fdPgw=&amp;reserved=0" TargetMode="External"/><Relationship Id="rId5" Type="http://schemas.openxmlformats.org/officeDocument/2006/relationships/hyperlink" Target="https://eur02.safelinks.protection.outlook.com/?url=https://www.sciencedirect.com/science/article/pii/S0921800918317178&amp;data=02|01|elsa.joao@strath.ac.uk|cd9b09a7de14463d665608d813a81961|631e0763153347eba5cd0457bee5944e|0|0|637280960594483913&amp;sdata=s3f/d0i6XeeboMqvkuRQhNF+nw7GQKpjQBfvA37wysg=&amp;reserved=0" TargetMode="External"/><Relationship Id="rId4" Type="http://schemas.openxmlformats.org/officeDocument/2006/relationships/hyperlink" Target="https://ec.europa.eu/research/bioeconomy/pdf/ec_bioeconomy_actions_2018.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sz="1200" b="1" kern="1200" noProof="1">
                <a:solidFill>
                  <a:schemeClr val="tx1"/>
                </a:solidFill>
                <a:effectLst/>
                <a:latin typeface="+mn-lt"/>
                <a:ea typeface="+mn-ea"/>
                <a:cs typeface="+mn-cs"/>
              </a:rPr>
              <a:t>Белешки за наставникот:</a:t>
            </a:r>
            <a:r>
              <a:rPr lang="mk-MK" sz="1200" kern="1200" noProof="1">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mk-MK" sz="1200" kern="1200" noProof="1">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k-MK" sz="1200" kern="1200" baseline="0" noProof="1">
                <a:solidFill>
                  <a:schemeClr val="tx1"/>
                </a:solidFill>
                <a:effectLst/>
                <a:latin typeface="+mn-lt"/>
                <a:ea typeface="+mn-ea"/>
                <a:cs typeface="+mn-cs"/>
              </a:rPr>
              <a:t>Името на наставникот треба да стои во долниот лев дел на слајдот. Објаснете дека оваа презентација ги воведува новите технологии за преработка на билки и производство на етерични масла за козметичката и фармацевтската индустрија.</a:t>
            </a:r>
          </a:p>
          <a:p>
            <a:pPr marL="0" marR="0" lvl="0" indent="0" algn="l" defTabSz="914400" rtl="0" eaLnBrk="1" fontAlgn="auto" latinLnBrk="0" hangingPunct="1">
              <a:lnSpc>
                <a:spcPct val="100000"/>
              </a:lnSpc>
              <a:spcBef>
                <a:spcPts val="0"/>
              </a:spcBef>
              <a:spcAft>
                <a:spcPts val="0"/>
              </a:spcAft>
              <a:buClrTx/>
              <a:buSzTx/>
              <a:buFontTx/>
              <a:buNone/>
              <a:tabLst/>
              <a:defRPr/>
            </a:pPr>
            <a:endParaRPr lang="mk-MK" sz="1200" kern="1200" baseline="0" noProof="1">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k-MK" sz="1200" kern="1200" baseline="0" noProof="1">
                <a:solidFill>
                  <a:schemeClr val="tx1"/>
                </a:solidFill>
                <a:effectLst/>
                <a:latin typeface="+mn-lt"/>
                <a:ea typeface="+mn-ea"/>
                <a:cs typeface="+mn-cs"/>
              </a:rPr>
              <a:t>Со исклучок на видеото, </a:t>
            </a:r>
            <a:r>
              <a:rPr lang="mk-MK" sz="1200" b="0" u="none" kern="1200" baseline="0" noProof="1">
                <a:solidFill>
                  <a:srgbClr val="FFED00"/>
                </a:solidFill>
                <a:effectLst/>
                <a:latin typeface="+mn-lt"/>
                <a:ea typeface="+mn-ea"/>
                <a:cs typeface="+mn-cs"/>
              </a:rPr>
              <a:t>слајдот со содржината </a:t>
            </a:r>
            <a:r>
              <a:rPr lang="mk-MK" sz="1200" kern="1200" baseline="0" noProof="1">
                <a:solidFill>
                  <a:schemeClr val="tx1"/>
                </a:solidFill>
                <a:effectLst/>
                <a:latin typeface="+mn-lt"/>
                <a:ea typeface="+mn-ea"/>
                <a:cs typeface="+mn-cs"/>
              </a:rPr>
              <a:t>и овој прв слајд, има 13 слајдови - така што за овие слајдови се потребни 13-26 минути, во зависност од деталноста на објаснувањето.</a:t>
            </a:r>
            <a:endParaRPr lang="mk-MK" noProof="1"/>
          </a:p>
        </p:txBody>
      </p:sp>
      <p:sp>
        <p:nvSpPr>
          <p:cNvPr id="4" name="Foliennummernplatzhalter 3"/>
          <p:cNvSpPr>
            <a:spLocks noGrp="1"/>
          </p:cNvSpPr>
          <p:nvPr>
            <p:ph type="sldNum" sz="quarter" idx="5"/>
          </p:nvPr>
        </p:nvSpPr>
        <p:spPr/>
        <p:txBody>
          <a:bodyPr/>
          <a:lstStyle/>
          <a:p>
            <a:fld id="{F4B9ABF1-A5E8-FF4C-953A-B9DDF0BF59CB}" type="slidenum">
              <a:rPr lang="de-DE" smtClean="0"/>
              <a:t>1</a:t>
            </a:fld>
            <a:endParaRPr lang="de-DE" dirty="0"/>
          </a:p>
        </p:txBody>
      </p:sp>
    </p:spTree>
    <p:extLst>
      <p:ext uri="{BB962C8B-B14F-4D97-AF65-F5344CB8AC3E}">
        <p14:creationId xmlns:p14="http://schemas.microsoft.com/office/powerpoint/2010/main" val="3372027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b="1" kern="1200" noProof="0" dirty="0">
                <a:solidFill>
                  <a:schemeClr val="tx1"/>
                </a:solidFill>
                <a:effectLst/>
                <a:latin typeface="+mn-lt"/>
                <a:ea typeface="+mn-ea"/>
                <a:cs typeface="+mn-cs"/>
              </a:rPr>
              <a:t>Белешки за наставникот: </a:t>
            </a:r>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Насочете го вниманието на учениците кон додатокот на исхрана Спирулина, кој може да се користи за да се потврди дека корисниците ги внесуваат потребните количини на витамини и минерали за да одржат здрава исхрана и начин на живот. Потоа посочете им ги капсулите со масло од диво нане, објаснувајќи како една билка може да се користи на различни начини во зависност од нејзините различни корисни својства. На пример, не само за употреба во козметиката, туку и за намалување на надуеност и сл. во лекови на хербалната медицина. Нагласете дека билните лекови се популарни на пазарот во моментов, но дека нивното зголемено рекламирање и употреба може да помогнат во намалувањето на употребата на вештачки лекови коишто може да бидат поштетни и за потрошувачите и за околината, ако токсичните хемикалии се испуштаат во водата и екосистемите.</a:t>
            </a:r>
          </a:p>
          <a:p>
            <a:r>
              <a:rPr lang="mk-MK" sz="1200" b="1" kern="1200" noProof="0" dirty="0">
                <a:solidFill>
                  <a:schemeClr val="tx1"/>
                </a:solidFill>
                <a:effectLst/>
                <a:latin typeface="+mn-lt"/>
                <a:ea typeface="+mn-ea"/>
                <a:cs typeface="+mn-cs"/>
              </a:rPr>
              <a:t> </a:t>
            </a:r>
            <a:endParaRPr lang="mk-MK" sz="1200" kern="1200" noProof="0" dirty="0">
              <a:solidFill>
                <a:schemeClr val="tx1"/>
              </a:solidFill>
              <a:effectLst/>
              <a:latin typeface="+mn-lt"/>
              <a:ea typeface="+mn-ea"/>
              <a:cs typeface="+mn-cs"/>
            </a:endParaRPr>
          </a:p>
          <a:p>
            <a:r>
              <a:rPr lang="mk-MK" sz="1200" b="1" kern="1200" noProof="0" dirty="0">
                <a:solidFill>
                  <a:schemeClr val="tx1"/>
                </a:solidFill>
                <a:effectLst/>
                <a:latin typeface="+mn-lt"/>
                <a:ea typeface="+mn-ea"/>
                <a:cs typeface="+mn-cs"/>
              </a:rPr>
              <a:t>Резиме на најважните информации:</a:t>
            </a:r>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ДОДАТОК НА ИСХРАНАТА СПИРУЛИНА:</a:t>
            </a:r>
          </a:p>
          <a:p>
            <a:r>
              <a:rPr lang="mk-MK" sz="1200" kern="1200" noProof="0" dirty="0">
                <a:solidFill>
                  <a:schemeClr val="tx1"/>
                </a:solidFill>
                <a:effectLst/>
                <a:latin typeface="+mn-lt"/>
                <a:ea typeface="+mn-ea"/>
                <a:cs typeface="+mn-cs"/>
              </a:rPr>
              <a:t>Хранливи сино-зелени алги цијанобактерии (со 66% протеини (!) - како и влакна, B витамини, манган, железо и калциум). Спирулината во прав е богата со витамин B1 (</a:t>
            </a:r>
            <a:r>
              <a:rPr lang="mk-MK" sz="1200" kern="1200" noProof="0" dirty="0" err="1">
                <a:solidFill>
                  <a:schemeClr val="tx1"/>
                </a:solidFill>
                <a:effectLst/>
                <a:latin typeface="+mn-lt"/>
                <a:ea typeface="+mn-ea"/>
                <a:cs typeface="+mn-cs"/>
              </a:rPr>
              <a:t>тиамин</a:t>
            </a:r>
            <a:r>
              <a:rPr lang="mk-MK" sz="1200" kern="1200" noProof="0" dirty="0">
                <a:solidFill>
                  <a:schemeClr val="tx1"/>
                </a:solidFill>
                <a:effectLst/>
                <a:latin typeface="+mn-lt"/>
                <a:ea typeface="+mn-ea"/>
                <a:cs typeface="+mn-cs"/>
              </a:rPr>
              <a:t>) кој придонесува за нормална функција на срцето, психолошките функции и имунолошкиот систем.</a:t>
            </a:r>
          </a:p>
          <a:p>
            <a:r>
              <a:rPr lang="mk-MK" sz="1200" kern="1200" noProof="0" dirty="0">
                <a:solidFill>
                  <a:schemeClr val="tx1"/>
                </a:solidFill>
                <a:effectLst/>
                <a:latin typeface="+mn-lt"/>
                <a:ea typeface="+mn-ea"/>
                <a:cs typeface="+mn-cs"/>
              </a:rPr>
              <a:t>Спирулината во прав е супер богата со растителни протеини - 15g спирулина содржи нешто помалку од 10g протеини. Протеините ни помагаат да ја одржиме мускулната маса.</a:t>
            </a:r>
          </a:p>
          <a:p>
            <a:r>
              <a:rPr lang="mk-MK" sz="1200" kern="1200" noProof="0" dirty="0">
                <a:solidFill>
                  <a:schemeClr val="tx1"/>
                </a:solidFill>
                <a:effectLst/>
                <a:latin typeface="+mn-lt"/>
                <a:ea typeface="+mn-ea"/>
                <a:cs typeface="+mn-cs"/>
              </a:rPr>
              <a:t>Спирулината во прав е преполна со витамин А, којшто помага за здраво функционирање на имунолошкиот систем.</a:t>
            </a:r>
          </a:p>
          <a:p>
            <a:r>
              <a:rPr lang="mk-MK" sz="1200" kern="1200" noProof="0" dirty="0">
                <a:solidFill>
                  <a:schemeClr val="tx1"/>
                </a:solidFill>
                <a:effectLst/>
                <a:latin typeface="+mn-lt"/>
                <a:ea typeface="+mn-ea"/>
                <a:cs typeface="+mn-cs"/>
              </a:rPr>
              <a:t>Спирулината во прав содржи многу железо, коешто му помага на телото да се чувствува помалку заморено и го пренесува кислородот низ телото.</a:t>
            </a:r>
          </a:p>
          <a:p>
            <a:r>
              <a:rPr lang="mk-MK" sz="1200" kern="1200" noProof="0" dirty="0">
                <a:solidFill>
                  <a:schemeClr val="tx1"/>
                </a:solidFill>
                <a:effectLst/>
                <a:latin typeface="+mn-lt"/>
                <a:ea typeface="+mn-ea"/>
                <a:cs typeface="+mn-cs"/>
              </a:rPr>
              <a:t>Спирулината е добар извор на калциум, којшто придонесува за одржување на здрави коски.</a:t>
            </a:r>
          </a:p>
          <a:p>
            <a:r>
              <a:rPr lang="mk-MK" sz="1200" kern="1200" noProof="0" dirty="0">
                <a:solidFill>
                  <a:schemeClr val="tx1"/>
                </a:solidFill>
                <a:effectLst/>
                <a:latin typeface="+mn-lt"/>
                <a:ea typeface="+mn-ea"/>
                <a:cs typeface="+mn-cs"/>
              </a:rPr>
              <a:t>На тој начин, алгите се богат природен ресурс што може да се користи за нивните исклучително поволни здравствени ефекти.</a:t>
            </a:r>
          </a:p>
          <a:p>
            <a:r>
              <a:rPr lang="mk-MK" sz="1200" kern="1200" noProof="0" dirty="0">
                <a:solidFill>
                  <a:schemeClr val="tx1"/>
                </a:solidFill>
                <a:effectLst/>
                <a:latin typeface="+mn-lt"/>
                <a:ea typeface="+mn-ea"/>
                <a:cs typeface="+mn-cs"/>
              </a:rPr>
              <a:t> </a:t>
            </a:r>
          </a:p>
          <a:p>
            <a:r>
              <a:rPr lang="mk-MK" sz="1200" kern="1200" noProof="0" dirty="0">
                <a:solidFill>
                  <a:schemeClr val="tx1"/>
                </a:solidFill>
                <a:effectLst/>
                <a:latin typeface="+mn-lt"/>
                <a:ea typeface="+mn-ea"/>
                <a:cs typeface="+mn-cs"/>
              </a:rPr>
              <a:t>КАПСУЛИ ОД МАСЛО ОД ДИВО НАНЕ:</a:t>
            </a:r>
          </a:p>
          <a:p>
            <a:r>
              <a:rPr lang="mk-MK" sz="1200" kern="1200" noProof="0" dirty="0">
                <a:solidFill>
                  <a:schemeClr val="tx1"/>
                </a:solidFill>
                <a:effectLst/>
                <a:latin typeface="+mn-lt"/>
                <a:ea typeface="+mn-ea"/>
                <a:cs typeface="+mn-cs"/>
              </a:rPr>
              <a:t>Докажано е дека маслото од диво нане има поволни здравствени ефекти, како на пример, намалување на надуеноста и синдромот на нервозни црева.</a:t>
            </a:r>
          </a:p>
          <a:p>
            <a:r>
              <a:rPr lang="mk-MK" sz="1200" kern="1200" noProof="0" dirty="0">
                <a:solidFill>
                  <a:schemeClr val="tx1"/>
                </a:solidFill>
                <a:effectLst/>
                <a:latin typeface="+mn-lt"/>
                <a:ea typeface="+mn-ea"/>
                <a:cs typeface="+mn-cs"/>
              </a:rPr>
              <a:t>Маслото исто така може да се комбинира со други масла за да има дополнителни ефекти (пр. кога се комбинира со масло од еукалиптус и каранфилче, може да ги намали симптомите на алергија и затоа може да се користи како природен лек за состојби како поленска треска наместо да се користат вештачки антихистаминици. Дополнително, се вели дека ако се користи со кокосово масло, ги намалува симптомите на треска.</a:t>
            </a:r>
          </a:p>
          <a:p>
            <a:r>
              <a:rPr lang="mk-MK" sz="1200" kern="1200" noProof="0" dirty="0">
                <a:solidFill>
                  <a:schemeClr val="tx1"/>
                </a:solidFill>
                <a:effectLst/>
                <a:latin typeface="+mn-lt"/>
                <a:ea typeface="+mn-ea"/>
                <a:cs typeface="+mn-cs"/>
              </a:rPr>
              <a:t>Намалувањето на потребата од вештачки лекови не ја намалува само енергијата потребна за нивно производство и нивно транспортирање до лабораториите каде се произведуваат лековите, зашто кога овие лекови ќе се отстранат / растворат назад во водниот систем, тие не ги загадуваат морските екосистеми бидејќи екстрактите од билки не се токсични па, според тоа, не се штетни ниту за луѓето ниту за морскиот живот.</a:t>
            </a:r>
          </a:p>
          <a:p>
            <a:r>
              <a:rPr lang="mk-MK" sz="1200" kern="1200" noProof="0" dirty="0">
                <a:solidFill>
                  <a:schemeClr val="tx1"/>
                </a:solidFill>
                <a:effectLst/>
                <a:latin typeface="+mn-lt"/>
                <a:ea typeface="+mn-ea"/>
                <a:cs typeface="+mn-cs"/>
              </a:rPr>
              <a:t> </a:t>
            </a:r>
          </a:p>
          <a:p>
            <a:pPr marL="0" indent="0">
              <a:buFontTx/>
              <a:buNone/>
            </a:pPr>
            <a:r>
              <a:rPr lang="mk-MK" b="1" noProof="0" dirty="0"/>
              <a:t>Важни линкови за дополнителни информации:</a:t>
            </a:r>
          </a:p>
          <a:p>
            <a:r>
              <a:rPr lang="mk-MK" sz="1200" kern="1200" noProof="0" dirty="0">
                <a:solidFill>
                  <a:schemeClr val="tx1"/>
                </a:solidFill>
                <a:effectLst/>
                <a:latin typeface="+mn-lt"/>
                <a:ea typeface="+mn-ea"/>
                <a:cs typeface="+mn-cs"/>
              </a:rPr>
              <a:t>https://naturya.com/single-ingredients/spirulina-powder</a:t>
            </a:r>
          </a:p>
          <a:p>
            <a:r>
              <a:rPr lang="mk-MK" sz="1200" kern="1200" noProof="0" dirty="0">
                <a:solidFill>
                  <a:schemeClr val="tx1"/>
                </a:solidFill>
                <a:effectLst/>
                <a:latin typeface="+mn-lt"/>
                <a:ea typeface="+mn-ea"/>
                <a:cs typeface="+mn-cs"/>
              </a:rPr>
              <a:t>https://thracianoils.com/peppermint-oil/)</a:t>
            </a:r>
          </a:p>
          <a:p>
            <a:r>
              <a:rPr lang="mk-MK" sz="1200" kern="1200" noProof="0" dirty="0" err="1">
                <a:solidFill>
                  <a:schemeClr val="tx1"/>
                </a:solidFill>
                <a:effectLst/>
                <a:latin typeface="+mn-lt"/>
                <a:ea typeface="+mn-ea"/>
                <a:cs typeface="+mn-cs"/>
              </a:rPr>
              <a:t>McKay</a:t>
            </a:r>
            <a:r>
              <a:rPr lang="mk-MK" sz="1200" kern="1200" noProof="0" dirty="0">
                <a:solidFill>
                  <a:schemeClr val="tx1"/>
                </a:solidFill>
                <a:effectLst/>
                <a:latin typeface="+mn-lt"/>
                <a:ea typeface="+mn-ea"/>
                <a:cs typeface="+mn-cs"/>
              </a:rPr>
              <a:t>, D.L., </a:t>
            </a:r>
            <a:r>
              <a:rPr lang="mk-MK" sz="1200" kern="1200" noProof="0" dirty="0" err="1">
                <a:solidFill>
                  <a:schemeClr val="tx1"/>
                </a:solidFill>
                <a:effectLst/>
                <a:latin typeface="+mn-lt"/>
                <a:ea typeface="+mn-ea"/>
                <a:cs typeface="+mn-cs"/>
              </a:rPr>
              <a:t>Blumberg</a:t>
            </a:r>
            <a:r>
              <a:rPr lang="mk-MK" sz="1200" kern="1200" noProof="0" dirty="0">
                <a:solidFill>
                  <a:schemeClr val="tx1"/>
                </a:solidFill>
                <a:effectLst/>
                <a:latin typeface="+mn-lt"/>
                <a:ea typeface="+mn-ea"/>
                <a:cs typeface="+mn-cs"/>
              </a:rPr>
              <a:t>, J.B. (2006). ‘A </a:t>
            </a:r>
            <a:r>
              <a:rPr lang="mk-MK" sz="1200" kern="1200" noProof="0" dirty="0" err="1">
                <a:solidFill>
                  <a:schemeClr val="tx1"/>
                </a:solidFill>
                <a:effectLst/>
                <a:latin typeface="+mn-lt"/>
                <a:ea typeface="+mn-ea"/>
                <a:cs typeface="+mn-cs"/>
              </a:rPr>
              <a:t>review</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of</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the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bioactivity</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and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potential</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health</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benefits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of</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peppermint</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tea</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Mentha</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piperita</a:t>
            </a:r>
            <a:r>
              <a:rPr lang="mk-MK" sz="1200" kern="1200" noProof="0" dirty="0">
                <a:solidFill>
                  <a:schemeClr val="tx1"/>
                </a:solidFill>
                <a:effectLst/>
                <a:latin typeface="+mn-lt"/>
                <a:ea typeface="+mn-ea"/>
                <a:cs typeface="+mn-cs"/>
              </a:rPr>
              <a:t> L.’ </a:t>
            </a:r>
            <a:r>
              <a:rPr lang="mk-MK" sz="1200" i="1" kern="1200" noProof="0" dirty="0" err="1">
                <a:solidFill>
                  <a:schemeClr val="tx1"/>
                </a:solidFill>
                <a:effectLst/>
                <a:latin typeface="+mn-lt"/>
                <a:ea typeface="+mn-ea"/>
                <a:cs typeface="+mn-cs"/>
              </a:rPr>
              <a:t>Phytotherapy</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Research</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Vol</a:t>
            </a:r>
            <a:r>
              <a:rPr lang="mk-MK" sz="1200" kern="1200" noProof="0" dirty="0">
                <a:solidFill>
                  <a:schemeClr val="tx1"/>
                </a:solidFill>
                <a:effectLst/>
                <a:latin typeface="+mn-lt"/>
                <a:ea typeface="+mn-ea"/>
                <a:cs typeface="+mn-cs"/>
              </a:rPr>
              <a:t> 20, pp619-633. </a:t>
            </a:r>
          </a:p>
          <a:p>
            <a:pPr marL="0" indent="0">
              <a:buFontTx/>
              <a:buNone/>
            </a:pPr>
            <a:endParaRPr lang="mk-MK" b="0" noProof="0" dirty="0"/>
          </a:p>
        </p:txBody>
      </p:sp>
      <p:sp>
        <p:nvSpPr>
          <p:cNvPr id="4" name="Slide Number Placeholder 3"/>
          <p:cNvSpPr>
            <a:spLocks noGrp="1"/>
          </p:cNvSpPr>
          <p:nvPr>
            <p:ph type="sldNum" sz="quarter" idx="5"/>
          </p:nvPr>
        </p:nvSpPr>
        <p:spPr/>
        <p:txBody>
          <a:bodyPr/>
          <a:lstStyle/>
          <a:p>
            <a:fld id="{41481134-C033-134E-A734-0ECA2D34BE9D}" type="slidenum">
              <a:rPr lang="en-US" smtClean="0"/>
              <a:t>10</a:t>
            </a:fld>
            <a:endParaRPr lang="en-US"/>
          </a:p>
        </p:txBody>
      </p:sp>
    </p:spTree>
    <p:extLst>
      <p:ext uri="{BB962C8B-B14F-4D97-AF65-F5344CB8AC3E}">
        <p14:creationId xmlns:p14="http://schemas.microsoft.com/office/powerpoint/2010/main" val="3776272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b="1" kern="1200" dirty="0">
                <a:solidFill>
                  <a:schemeClr val="tx1"/>
                </a:solidFill>
                <a:effectLst/>
                <a:latin typeface="+mn-lt"/>
                <a:ea typeface="+mn-ea"/>
                <a:cs typeface="+mn-cs"/>
              </a:rPr>
              <a:t>Белешки за наставникот: </a:t>
            </a:r>
            <a:endParaRPr lang="mk-MK" sz="1200" kern="1200" dirty="0">
              <a:solidFill>
                <a:schemeClr val="tx1"/>
              </a:solidFill>
              <a:effectLst/>
              <a:latin typeface="+mn-lt"/>
              <a:ea typeface="+mn-ea"/>
              <a:cs typeface="+mn-cs"/>
            </a:endParaRPr>
          </a:p>
          <a:p>
            <a:r>
              <a:rPr lang="mk-MK" sz="1200" kern="1200" dirty="0">
                <a:solidFill>
                  <a:schemeClr val="tx1"/>
                </a:solidFill>
                <a:effectLst/>
                <a:latin typeface="+mn-lt"/>
                <a:ea typeface="+mn-ea"/>
                <a:cs typeface="+mn-cs"/>
              </a:rPr>
              <a:t>Насочете го вниманието на учениците кон секој производ што користи етерични масла претежно за дополнително навлажнување, давајќи им на козметичките производи дополнителни дерматолошки позитивни ефекти. Нагласете дека </a:t>
            </a:r>
            <a:r>
              <a:rPr lang="mk-MK" sz="1200" kern="1200" dirty="0" err="1">
                <a:solidFill>
                  <a:schemeClr val="tx1"/>
                </a:solidFill>
                <a:effectLst/>
                <a:latin typeface="+mn-lt"/>
                <a:ea typeface="+mn-ea"/>
                <a:cs typeface="+mn-cs"/>
              </a:rPr>
              <a:t>кремата</a:t>
            </a:r>
            <a:r>
              <a:rPr lang="mk-MK" sz="1200" kern="1200" dirty="0">
                <a:solidFill>
                  <a:schemeClr val="tx1"/>
                </a:solidFill>
                <a:effectLst/>
                <a:latin typeface="+mn-lt"/>
                <a:ea typeface="+mn-ea"/>
                <a:cs typeface="+mn-cs"/>
              </a:rPr>
              <a:t> </a:t>
            </a:r>
            <a:r>
              <a:rPr lang="mk-MK" sz="1200" kern="1200" dirty="0" err="1">
                <a:solidFill>
                  <a:schemeClr val="tx1"/>
                </a:solidFill>
                <a:effectLst/>
                <a:latin typeface="+mn-lt"/>
                <a:ea typeface="+mn-ea"/>
                <a:cs typeface="+mn-cs"/>
              </a:rPr>
              <a:t>Baltic</a:t>
            </a:r>
            <a:r>
              <a:rPr lang="mk-MK" sz="1200" kern="1200" dirty="0">
                <a:solidFill>
                  <a:schemeClr val="tx1"/>
                </a:solidFill>
                <a:effectLst/>
                <a:latin typeface="+mn-lt"/>
                <a:ea typeface="+mn-ea"/>
                <a:cs typeface="+mn-cs"/>
              </a:rPr>
              <a:t> </a:t>
            </a:r>
            <a:r>
              <a:rPr lang="mk-MK" sz="1200" kern="1200" dirty="0" err="1">
                <a:solidFill>
                  <a:schemeClr val="tx1"/>
                </a:solidFill>
                <a:effectLst/>
                <a:latin typeface="+mn-lt"/>
                <a:ea typeface="+mn-ea"/>
                <a:cs typeface="+mn-cs"/>
              </a:rPr>
              <a:t>Collagen</a:t>
            </a:r>
            <a:r>
              <a:rPr lang="mk-MK" sz="1200" kern="1200" dirty="0">
                <a:solidFill>
                  <a:schemeClr val="tx1"/>
                </a:solidFill>
                <a:effectLst/>
                <a:latin typeface="+mn-lt"/>
                <a:ea typeface="+mn-ea"/>
                <a:cs typeface="+mn-cs"/>
              </a:rPr>
              <a:t> содржи многу различни етерични масла и користи отпаден материјал од рибарската индустрија, така што се гледа дека е циркуларен во смисла дека нема потреба да се произведуваат вештачки производи (со што се намалува и потрошувачката на енергија и ресурси), а и она на што претходно се гледаше како на отпаден материјал сега добива форма на производи со висока вредност. Истакнете ги можностите за органско одгледување на ароматични билки за да се исклучат вештачките ѓубрива и да не се загадува земјиштето. Така, производите се природно безбедни за човечка употреба, особено на чувствителна кожа, подложна на алергии.</a:t>
            </a:r>
          </a:p>
          <a:p>
            <a:r>
              <a:rPr lang="mk-MK" sz="1200" b="1" kern="1200" dirty="0">
                <a:solidFill>
                  <a:schemeClr val="tx1"/>
                </a:solidFill>
                <a:effectLst/>
                <a:latin typeface="+mn-lt"/>
                <a:ea typeface="+mn-ea"/>
                <a:cs typeface="+mn-cs"/>
              </a:rPr>
              <a:t> </a:t>
            </a:r>
            <a:endParaRPr lang="mk-MK" sz="1200" kern="1200" dirty="0">
              <a:solidFill>
                <a:schemeClr val="tx1"/>
              </a:solidFill>
              <a:effectLst/>
              <a:latin typeface="+mn-lt"/>
              <a:ea typeface="+mn-ea"/>
              <a:cs typeface="+mn-cs"/>
            </a:endParaRPr>
          </a:p>
          <a:p>
            <a:r>
              <a:rPr lang="mk-MK" sz="1200" b="1" kern="1200" dirty="0">
                <a:solidFill>
                  <a:schemeClr val="tx1"/>
                </a:solidFill>
                <a:effectLst/>
                <a:latin typeface="+mn-lt"/>
                <a:ea typeface="+mn-ea"/>
                <a:cs typeface="+mn-cs"/>
              </a:rPr>
              <a:t>Резиме на најважните информации:</a:t>
            </a:r>
            <a:endParaRPr lang="mk-MK" sz="1200" kern="1200" dirty="0">
              <a:solidFill>
                <a:schemeClr val="tx1"/>
              </a:solidFill>
              <a:effectLst/>
              <a:latin typeface="+mn-lt"/>
              <a:ea typeface="+mn-ea"/>
              <a:cs typeface="+mn-cs"/>
            </a:endParaRPr>
          </a:p>
          <a:p>
            <a:r>
              <a:rPr lang="mk-MK" sz="1200" kern="1200" dirty="0">
                <a:solidFill>
                  <a:schemeClr val="tx1"/>
                </a:solidFill>
                <a:effectLst/>
                <a:latin typeface="+mn-lt"/>
                <a:ea typeface="+mn-ea"/>
                <a:cs typeface="+mn-cs"/>
              </a:rPr>
              <a:t>ЕКСКЛУЗИВНА КРЕМА BALTIC COLLAGEN:</a:t>
            </a:r>
          </a:p>
          <a:p>
            <a:r>
              <a:rPr lang="mk-MK" sz="1200" kern="1200" dirty="0">
                <a:solidFill>
                  <a:schemeClr val="tx1"/>
                </a:solidFill>
                <a:effectLst/>
                <a:latin typeface="+mn-lt"/>
                <a:ea typeface="+mn-ea"/>
                <a:cs typeface="+mn-cs"/>
              </a:rPr>
              <a:t>Компанија со седиште во Полска (</a:t>
            </a:r>
            <a:r>
              <a:rPr lang="mk-MK" sz="1200" kern="1200" dirty="0" err="1">
                <a:solidFill>
                  <a:schemeClr val="tx1"/>
                </a:solidFill>
                <a:effectLst/>
                <a:latin typeface="+mn-lt"/>
                <a:ea typeface="+mn-ea"/>
                <a:cs typeface="+mn-cs"/>
              </a:rPr>
              <a:t>Гдиња</a:t>
            </a:r>
            <a:r>
              <a:rPr lang="mk-MK" sz="1200" kern="1200" dirty="0">
                <a:solidFill>
                  <a:schemeClr val="tx1"/>
                </a:solidFill>
                <a:effectLst/>
                <a:latin typeface="+mn-lt"/>
                <a:ea typeface="+mn-ea"/>
                <a:cs typeface="+mn-cs"/>
              </a:rPr>
              <a:t>).</a:t>
            </a:r>
          </a:p>
          <a:p>
            <a:r>
              <a:rPr lang="mk-MK" sz="1200" kern="1200" dirty="0">
                <a:solidFill>
                  <a:schemeClr val="tx1"/>
                </a:solidFill>
                <a:effectLst/>
                <a:latin typeface="+mn-lt"/>
                <a:ea typeface="+mn-ea"/>
                <a:cs typeface="+mn-cs"/>
              </a:rPr>
              <a:t>Користи кожи од слатководни и морски риби за да добие природен колаген.</a:t>
            </a:r>
          </a:p>
          <a:p>
            <a:r>
              <a:rPr lang="mk-MK" sz="1200" kern="1200" dirty="0">
                <a:solidFill>
                  <a:schemeClr val="tx1"/>
                </a:solidFill>
                <a:effectLst/>
                <a:latin typeface="+mn-lt"/>
                <a:ea typeface="+mn-ea"/>
                <a:cs typeface="+mn-cs"/>
              </a:rPr>
              <a:t>За разлика од кремите со вештачки колаген, мала количина на гел е доволна за навлажнување и збогатување на кожата со вредни материи. Важно е дека производите од линијата </a:t>
            </a:r>
            <a:r>
              <a:rPr lang="mk-MK" sz="1200" kern="1200" dirty="0" err="1">
                <a:solidFill>
                  <a:schemeClr val="tx1"/>
                </a:solidFill>
                <a:effectLst/>
                <a:latin typeface="+mn-lt"/>
                <a:ea typeface="+mn-ea"/>
                <a:cs typeface="+mn-cs"/>
              </a:rPr>
              <a:t>Baltic</a:t>
            </a:r>
            <a:r>
              <a:rPr lang="mk-MK" sz="1200" kern="1200" dirty="0">
                <a:solidFill>
                  <a:schemeClr val="tx1"/>
                </a:solidFill>
                <a:effectLst/>
                <a:latin typeface="+mn-lt"/>
                <a:ea typeface="+mn-ea"/>
                <a:cs typeface="+mn-cs"/>
              </a:rPr>
              <a:t> </a:t>
            </a:r>
            <a:r>
              <a:rPr lang="mk-MK" sz="1200" kern="1200" dirty="0" err="1">
                <a:solidFill>
                  <a:schemeClr val="tx1"/>
                </a:solidFill>
                <a:effectLst/>
                <a:latin typeface="+mn-lt"/>
                <a:ea typeface="+mn-ea"/>
                <a:cs typeface="+mn-cs"/>
              </a:rPr>
              <a:t>Collagen</a:t>
            </a:r>
            <a:r>
              <a:rPr lang="mk-MK" sz="1200" kern="1200" dirty="0">
                <a:solidFill>
                  <a:schemeClr val="tx1"/>
                </a:solidFill>
                <a:effectLst/>
                <a:latin typeface="+mn-lt"/>
                <a:ea typeface="+mn-ea"/>
                <a:cs typeface="+mn-cs"/>
              </a:rPr>
              <a:t> не содржат никакви хемиски адитиви: мириси или бои. Тие се потполно природен хидрат од протеини на сврзно ткиво добиени од слатководни и морски риби, со што се намалува отпадот од рибарството, а истовремено се создава дерматолошки поволен производ.</a:t>
            </a:r>
          </a:p>
          <a:p>
            <a:endParaRPr lang="mk-MK" sz="1200" kern="1200" dirty="0">
              <a:solidFill>
                <a:schemeClr val="tx1"/>
              </a:solidFill>
              <a:effectLst/>
              <a:latin typeface="+mn-lt"/>
              <a:ea typeface="+mn-ea"/>
              <a:cs typeface="+mn-cs"/>
            </a:endParaRPr>
          </a:p>
          <a:p>
            <a:r>
              <a:rPr lang="mk-MK" sz="1200" kern="1200" dirty="0">
                <a:solidFill>
                  <a:schemeClr val="tx1"/>
                </a:solidFill>
                <a:effectLst/>
                <a:latin typeface="+mn-lt"/>
                <a:ea typeface="+mn-ea"/>
                <a:cs typeface="+mn-cs"/>
              </a:rPr>
              <a:t>JUICY BEAUTY PHYTO-PIGMENTS ЧИСТ СЈАЈ ЗА УСТА:</a:t>
            </a:r>
          </a:p>
          <a:p>
            <a:r>
              <a:rPr lang="mk-MK" sz="1200" kern="1200" dirty="0">
                <a:solidFill>
                  <a:schemeClr val="tx1"/>
                </a:solidFill>
                <a:effectLst/>
                <a:latin typeface="+mn-lt"/>
                <a:ea typeface="+mn-ea"/>
                <a:cs typeface="+mn-cs"/>
              </a:rPr>
              <a:t>Содржи ексклузивна мешавина </a:t>
            </a:r>
            <a:r>
              <a:rPr lang="mk-MK" sz="1200" kern="1200" dirty="0" err="1">
                <a:solidFill>
                  <a:schemeClr val="tx1"/>
                </a:solidFill>
                <a:effectLst/>
                <a:latin typeface="+mn-lt"/>
                <a:ea typeface="+mn-ea"/>
                <a:cs typeface="+mn-cs"/>
              </a:rPr>
              <a:t>Juice</a:t>
            </a:r>
            <a:r>
              <a:rPr lang="mk-MK" sz="1200" kern="1200" dirty="0">
                <a:solidFill>
                  <a:schemeClr val="tx1"/>
                </a:solidFill>
                <a:effectLst/>
                <a:latin typeface="+mn-lt"/>
                <a:ea typeface="+mn-ea"/>
                <a:cs typeface="+mn-cs"/>
              </a:rPr>
              <a:t> </a:t>
            </a:r>
            <a:r>
              <a:rPr lang="mk-MK" sz="1200" kern="1200" dirty="0" err="1">
                <a:solidFill>
                  <a:schemeClr val="tx1"/>
                </a:solidFill>
                <a:effectLst/>
                <a:latin typeface="+mn-lt"/>
                <a:ea typeface="+mn-ea"/>
                <a:cs typeface="+mn-cs"/>
              </a:rPr>
              <a:t>Beauty</a:t>
            </a:r>
            <a:r>
              <a:rPr lang="mk-MK" sz="1200" kern="1200" dirty="0">
                <a:solidFill>
                  <a:schemeClr val="tx1"/>
                </a:solidFill>
                <a:effectLst/>
                <a:latin typeface="+mn-lt"/>
                <a:ea typeface="+mn-ea"/>
                <a:cs typeface="+mn-cs"/>
              </a:rPr>
              <a:t> на растенија за хидратација од сок за убавина (глицерин, </a:t>
            </a:r>
            <a:r>
              <a:rPr lang="mk-MK" sz="1200" kern="1200" dirty="0" err="1">
                <a:solidFill>
                  <a:schemeClr val="tx1"/>
                </a:solidFill>
                <a:effectLst/>
                <a:latin typeface="+mn-lt"/>
                <a:ea typeface="+mn-ea"/>
                <a:cs typeface="+mn-cs"/>
              </a:rPr>
              <a:t>бетаин</a:t>
            </a:r>
            <a:r>
              <a:rPr lang="mk-MK" sz="1200" kern="1200" dirty="0">
                <a:solidFill>
                  <a:schemeClr val="tx1"/>
                </a:solidFill>
                <a:effectLst/>
                <a:latin typeface="+mn-lt"/>
                <a:ea typeface="+mn-ea"/>
                <a:cs typeface="+mn-cs"/>
              </a:rPr>
              <a:t> и фосфолипиди) за да ја зголеми влажноста на кожата и ексклузивната мешавина </a:t>
            </a:r>
            <a:r>
              <a:rPr lang="mk-MK" sz="1200" kern="1200" dirty="0" err="1">
                <a:solidFill>
                  <a:schemeClr val="tx1"/>
                </a:solidFill>
                <a:effectLst/>
                <a:latin typeface="+mn-lt"/>
                <a:ea typeface="+mn-ea"/>
                <a:cs typeface="+mn-cs"/>
              </a:rPr>
              <a:t>Juice</a:t>
            </a:r>
            <a:r>
              <a:rPr lang="mk-MK" sz="1200" kern="1200" dirty="0">
                <a:solidFill>
                  <a:schemeClr val="tx1"/>
                </a:solidFill>
                <a:effectLst/>
                <a:latin typeface="+mn-lt"/>
                <a:ea typeface="+mn-ea"/>
                <a:cs typeface="+mn-cs"/>
              </a:rPr>
              <a:t> </a:t>
            </a:r>
            <a:r>
              <a:rPr lang="mk-MK" sz="1200" kern="1200" dirty="0" err="1">
                <a:solidFill>
                  <a:schemeClr val="tx1"/>
                </a:solidFill>
                <a:effectLst/>
                <a:latin typeface="+mn-lt"/>
                <a:ea typeface="+mn-ea"/>
                <a:cs typeface="+mn-cs"/>
              </a:rPr>
              <a:t>Beauty</a:t>
            </a:r>
            <a:r>
              <a:rPr lang="mk-MK" sz="1200" kern="1200" dirty="0">
                <a:solidFill>
                  <a:schemeClr val="tx1"/>
                </a:solidFill>
                <a:effectLst/>
                <a:latin typeface="+mn-lt"/>
                <a:ea typeface="+mn-ea"/>
                <a:cs typeface="+mn-cs"/>
              </a:rPr>
              <a:t> </a:t>
            </a:r>
            <a:r>
              <a:rPr lang="mk-MK" sz="1200" kern="1200" dirty="0" err="1">
                <a:solidFill>
                  <a:schemeClr val="tx1"/>
                </a:solidFill>
                <a:effectLst/>
                <a:latin typeface="+mn-lt"/>
                <a:ea typeface="+mn-ea"/>
                <a:cs typeface="+mn-cs"/>
              </a:rPr>
              <a:t>Phyto-Pigments</a:t>
            </a:r>
            <a:r>
              <a:rPr lang="mk-MK" sz="1200" kern="1200" dirty="0">
                <a:solidFill>
                  <a:schemeClr val="tx1"/>
                </a:solidFill>
                <a:effectLst/>
                <a:latin typeface="+mn-lt"/>
                <a:ea typeface="+mn-ea"/>
                <a:cs typeface="+mn-cs"/>
              </a:rPr>
              <a:t> со етерични масла од калинка и роза.</a:t>
            </a:r>
          </a:p>
          <a:p>
            <a:r>
              <a:rPr lang="mk-MK" sz="1200" kern="1200" dirty="0">
                <a:solidFill>
                  <a:schemeClr val="tx1"/>
                </a:solidFill>
                <a:effectLst/>
                <a:latin typeface="+mn-lt"/>
                <a:ea typeface="+mn-ea"/>
                <a:cs typeface="+mn-cs"/>
              </a:rPr>
              <a:t>Компанија со седиште во САД, која органски одгледува свои состојки на сопствена фарма во Калифорнија.</a:t>
            </a:r>
          </a:p>
          <a:p>
            <a:r>
              <a:rPr lang="mk-MK" sz="1200" kern="1200" dirty="0">
                <a:solidFill>
                  <a:schemeClr val="tx1"/>
                </a:solidFill>
                <a:effectLst/>
                <a:latin typeface="+mn-lt"/>
                <a:ea typeface="+mn-ea"/>
                <a:cs typeface="+mn-cs"/>
              </a:rPr>
              <a:t>На </a:t>
            </a:r>
            <a:r>
              <a:rPr lang="mk-MK" sz="1200" kern="1200" dirty="0" err="1">
                <a:solidFill>
                  <a:schemeClr val="tx1"/>
                </a:solidFill>
                <a:effectLst/>
                <a:latin typeface="+mn-lt"/>
                <a:ea typeface="+mn-ea"/>
                <a:cs typeface="+mn-cs"/>
              </a:rPr>
              <a:t>веб-страницата</a:t>
            </a:r>
            <a:r>
              <a:rPr lang="mk-MK" sz="1200" kern="1200" dirty="0">
                <a:solidFill>
                  <a:schemeClr val="tx1"/>
                </a:solidFill>
                <a:effectLst/>
                <a:latin typeface="+mn-lt"/>
                <a:ea typeface="+mn-ea"/>
                <a:cs typeface="+mn-cs"/>
              </a:rPr>
              <a:t> на нивната компанија </a:t>
            </a:r>
            <a:r>
              <a:rPr lang="mk-MK" sz="1200" kern="1200" dirty="0" err="1">
                <a:solidFill>
                  <a:schemeClr val="tx1"/>
                </a:solidFill>
                <a:effectLst/>
                <a:latin typeface="+mn-lt"/>
                <a:ea typeface="+mn-ea"/>
                <a:cs typeface="+mn-cs"/>
              </a:rPr>
              <a:t>www.juicybeauty.com</a:t>
            </a:r>
            <a:r>
              <a:rPr lang="mk-MK" sz="1200" kern="1200" dirty="0">
                <a:solidFill>
                  <a:schemeClr val="tx1"/>
                </a:solidFill>
                <a:effectLst/>
                <a:latin typeface="+mn-lt"/>
                <a:ea typeface="+mn-ea"/>
                <a:cs typeface="+mn-cs"/>
              </a:rPr>
              <a:t>, тие ги најавуваат придобивките од одгледувањето и употребата на природни и органски производи како што се розата и калинката, во асортиманот на сјај за усни. На пример, тие велат „Според една студија спроведена од Центарот за органски производи, овошјето и зеленчукот кои се одгледуваат органски, можат да го зголемат нивото на антиоксиданти за речиси 30 проценти во споредба со производите што се одгледуваат на конвенционалните фарми“. Затоа, користењето на овие природни етерични масла  може да има позитивни дерматолошки ефекти, и го намалува загадувањето на животната средина од штетни синтетички хемикалии.</a:t>
            </a:r>
          </a:p>
          <a:p>
            <a:r>
              <a:rPr lang="mk-MK" sz="1200" kern="1200" dirty="0">
                <a:solidFill>
                  <a:schemeClr val="tx1"/>
                </a:solidFill>
                <a:effectLst/>
                <a:latin typeface="+mn-lt"/>
                <a:ea typeface="+mn-ea"/>
                <a:cs typeface="+mn-cs"/>
              </a:rPr>
              <a:t> Тие тврдат дека етеричните масла како што е маслото од роза и други, ја зголемуваат хидратацијата на производите, што значи дека нивната козметика, како што е прикажаниот сјај за усни, има дополнителни придобивки во споредба со конвенционалните козметички производи.</a:t>
            </a:r>
          </a:p>
          <a:p>
            <a:pPr marL="0" indent="0">
              <a:buFontTx/>
              <a:buNone/>
            </a:pPr>
            <a:endParaRPr lang="en-US" b="0" dirty="0"/>
          </a:p>
          <a:p>
            <a:pPr marL="0" indent="0">
              <a:buFontTx/>
              <a:buNone/>
            </a:pPr>
            <a:r>
              <a:rPr lang="ru-RU" b="1" dirty="0"/>
              <a:t>Важни линкови за дополнителни информации</a:t>
            </a: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a:t>
            </a:r>
            <a:r>
              <a:rPr lang="en-US" b="0" dirty="0" err="1"/>
              <a:t>balticcollagen.pl</a:t>
            </a:r>
            <a:r>
              <a:rPr lang="en-US" b="0" dirty="0"/>
              <a:t>/</a:t>
            </a:r>
            <a:r>
              <a:rPr lang="en-US" b="0" dirty="0" err="1"/>
              <a:t>baltic</a:t>
            </a:r>
            <a:r>
              <a:rPr lang="en-US" b="0" dirty="0"/>
              <a:t>-collagen-</a:t>
            </a:r>
            <a:r>
              <a:rPr lang="en-US" b="0" dirty="0" err="1"/>
              <a:t>en</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a:t>
            </a:r>
            <a:r>
              <a:rPr lang="en-US" b="0" dirty="0" err="1"/>
              <a:t>juicebeauty.com</a:t>
            </a:r>
            <a:r>
              <a:rPr lang="en-US" b="0" dirty="0"/>
              <a:t>/pages/why-juice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a:t>
            </a:r>
            <a:r>
              <a:rPr lang="en-US" b="0" dirty="0" err="1"/>
              <a:t>juicebeauty.com</a:t>
            </a:r>
            <a:r>
              <a:rPr lang="en-US" b="0" dirty="0"/>
              <a:t>/collections/makeup-shop-by-category-lips/products/</a:t>
            </a:r>
            <a:r>
              <a:rPr lang="en-US" b="0" dirty="0" err="1"/>
              <a:t>phyto</a:t>
            </a:r>
            <a:r>
              <a:rPr lang="en-US" b="0" dirty="0"/>
              <a:t>-pigments-sheer-lip-gloss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indent="0">
              <a:buFontTx/>
              <a:buNone/>
            </a:pPr>
            <a:endParaRPr lang="en-US" b="0" dirty="0"/>
          </a:p>
        </p:txBody>
      </p:sp>
      <p:sp>
        <p:nvSpPr>
          <p:cNvPr id="4" name="Slide Number Placeholder 3"/>
          <p:cNvSpPr>
            <a:spLocks noGrp="1"/>
          </p:cNvSpPr>
          <p:nvPr>
            <p:ph type="sldNum" sz="quarter" idx="5"/>
          </p:nvPr>
        </p:nvSpPr>
        <p:spPr/>
        <p:txBody>
          <a:bodyPr/>
          <a:lstStyle/>
          <a:p>
            <a:fld id="{41481134-C033-134E-A734-0ECA2D34BE9D}" type="slidenum">
              <a:rPr lang="en-US" smtClean="0"/>
              <a:t>11</a:t>
            </a:fld>
            <a:endParaRPr lang="en-US"/>
          </a:p>
        </p:txBody>
      </p:sp>
    </p:spTree>
    <p:extLst>
      <p:ext uri="{BB962C8B-B14F-4D97-AF65-F5344CB8AC3E}">
        <p14:creationId xmlns:p14="http://schemas.microsoft.com/office/powerpoint/2010/main" val="3603865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b="1" kern="1200" noProof="0" dirty="0">
                <a:solidFill>
                  <a:schemeClr val="tx1"/>
                </a:solidFill>
                <a:effectLst/>
                <a:latin typeface="+mn-lt"/>
                <a:ea typeface="+mn-ea"/>
                <a:cs typeface="+mn-cs"/>
              </a:rPr>
              <a:t>Белешки за наставникот: </a:t>
            </a:r>
            <a:r>
              <a:rPr lang="mk-MK" sz="1200" kern="1200" noProof="0" dirty="0">
                <a:solidFill>
                  <a:schemeClr val="tx1"/>
                </a:solidFill>
                <a:effectLst/>
                <a:latin typeface="+mn-lt"/>
                <a:ea typeface="+mn-ea"/>
                <a:cs typeface="+mn-cs"/>
              </a:rPr>
              <a:t>Објаснете дека </a:t>
            </a:r>
            <a:r>
              <a:rPr lang="mk-MK" sz="1200" kern="1200" noProof="0" dirty="0" err="1">
                <a:solidFill>
                  <a:schemeClr val="tx1"/>
                </a:solidFill>
                <a:effectLst/>
                <a:latin typeface="+mn-lt"/>
                <a:ea typeface="+mn-ea"/>
                <a:cs typeface="+mn-cs"/>
              </a:rPr>
              <a:t>Biolat</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кремата</a:t>
            </a:r>
            <a:r>
              <a:rPr lang="mk-MK" sz="1200" kern="1200" noProof="0" dirty="0">
                <a:solidFill>
                  <a:schemeClr val="tx1"/>
                </a:solidFill>
                <a:effectLst/>
                <a:latin typeface="+mn-lt"/>
                <a:ea typeface="+mn-ea"/>
                <a:cs typeface="+mn-cs"/>
              </a:rPr>
              <a:t> може да се користи за третман на воспалена кожа поради лековитите својства кои се наоѓаат во етеричните масла од четинарите. Нагласете ги позитивните ефекти на маслото од лаванда врз менталното здравје (помага да се намали вознемиреноста и сл.), како и конвенционалните позитивни ефекти врз физичкото здравје (третирање на исекотини и гребаници) на фармацевтскиот производ.</a:t>
            </a:r>
          </a:p>
          <a:p>
            <a:r>
              <a:rPr lang="mk-MK" sz="1200" b="1" kern="1200" noProof="0" dirty="0">
                <a:solidFill>
                  <a:schemeClr val="tx1"/>
                </a:solidFill>
                <a:effectLst/>
                <a:latin typeface="+mn-lt"/>
                <a:ea typeface="+mn-ea"/>
                <a:cs typeface="+mn-cs"/>
              </a:rPr>
              <a:t> </a:t>
            </a:r>
            <a:endParaRPr lang="mk-MK" sz="1200" kern="1200" noProof="0" dirty="0">
              <a:solidFill>
                <a:schemeClr val="tx1"/>
              </a:solidFill>
              <a:effectLst/>
              <a:latin typeface="+mn-lt"/>
              <a:ea typeface="+mn-ea"/>
              <a:cs typeface="+mn-cs"/>
            </a:endParaRPr>
          </a:p>
          <a:p>
            <a:r>
              <a:rPr lang="mk-MK" sz="1200" b="1" kern="1200" noProof="0" dirty="0">
                <a:solidFill>
                  <a:schemeClr val="tx1"/>
                </a:solidFill>
                <a:effectLst/>
                <a:latin typeface="+mn-lt"/>
                <a:ea typeface="+mn-ea"/>
                <a:cs typeface="+mn-cs"/>
              </a:rPr>
              <a:t>Резиме на најважните информации:</a:t>
            </a:r>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BIOLAT ‘SILBIOLA CREAM’:</a:t>
            </a:r>
          </a:p>
          <a:p>
            <a:r>
              <a:rPr lang="mk-MK" sz="1200" kern="1200" noProof="0" dirty="0">
                <a:solidFill>
                  <a:schemeClr val="tx1"/>
                </a:solidFill>
                <a:effectLst/>
                <a:latin typeface="+mn-lt"/>
                <a:ea typeface="+mn-ea"/>
                <a:cs typeface="+mn-cs"/>
              </a:rPr>
              <a:t>Направена е од етерични масла - </a:t>
            </a:r>
            <a:r>
              <a:rPr lang="mk-MK" sz="1200" kern="1200" noProof="0" dirty="0" err="1">
                <a:solidFill>
                  <a:schemeClr val="tx1"/>
                </a:solidFill>
                <a:effectLst/>
                <a:latin typeface="+mn-lt"/>
                <a:ea typeface="+mn-ea"/>
                <a:cs typeface="+mn-cs"/>
              </a:rPr>
              <a:t>Silbiols</a:t>
            </a:r>
            <a:r>
              <a:rPr lang="mk-MK" sz="1200" kern="1200" noProof="0" dirty="0">
                <a:solidFill>
                  <a:schemeClr val="tx1"/>
                </a:solidFill>
                <a:effectLst/>
                <a:latin typeface="+mn-lt"/>
                <a:ea typeface="+mn-ea"/>
                <a:cs typeface="+mn-cs"/>
              </a:rPr>
              <a:t> е екстракт од смрека со биоактивни соединенија кои содржат епиманол, фитостероли итн.</a:t>
            </a:r>
          </a:p>
          <a:p>
            <a:r>
              <a:rPr lang="mk-MK" sz="1200" kern="1200" noProof="0" dirty="0">
                <a:solidFill>
                  <a:schemeClr val="tx1"/>
                </a:solidFill>
                <a:effectLst/>
                <a:latin typeface="+mn-lt"/>
                <a:ea typeface="+mn-ea"/>
                <a:cs typeface="+mn-cs"/>
              </a:rPr>
              <a:t>Етеричните масла се добиваат од иглолисни дрвја, пр. како смрека и бор.</a:t>
            </a:r>
          </a:p>
          <a:p>
            <a:r>
              <a:rPr lang="mk-MK" sz="1200" kern="1200" noProof="0" dirty="0">
                <a:solidFill>
                  <a:schemeClr val="tx1"/>
                </a:solidFill>
                <a:effectLst/>
                <a:latin typeface="+mn-lt"/>
                <a:ea typeface="+mn-ea"/>
                <a:cs typeface="+mn-cs"/>
              </a:rPr>
              <a:t>Тие се користат во ароматерапијата, путерите за тело и кремите, како што се гледа тука за подложна на алергии или воспалена кожа, бидејќи етеричните масла имаат разладувачки и лековити својства.</a:t>
            </a:r>
          </a:p>
          <a:p>
            <a:r>
              <a:rPr lang="mk-MK" sz="1200" kern="1200" noProof="0" dirty="0">
                <a:solidFill>
                  <a:schemeClr val="tx1"/>
                </a:solidFill>
                <a:effectLst/>
                <a:latin typeface="+mn-lt"/>
                <a:ea typeface="+mn-ea"/>
                <a:cs typeface="+mn-cs"/>
              </a:rPr>
              <a:t>Исто така се користи во здравиот пијалак </a:t>
            </a:r>
            <a:r>
              <a:rPr lang="mk-MK" sz="1200" kern="1200" noProof="0" dirty="0" err="1">
                <a:solidFill>
                  <a:schemeClr val="tx1"/>
                </a:solidFill>
                <a:effectLst/>
                <a:latin typeface="+mn-lt"/>
                <a:ea typeface="+mn-ea"/>
                <a:cs typeface="+mn-cs"/>
              </a:rPr>
              <a:t>Ho-Fi</a:t>
            </a:r>
            <a:r>
              <a:rPr lang="mk-MK" sz="1200" kern="1200" noProof="0" dirty="0">
                <a:solidFill>
                  <a:schemeClr val="tx1"/>
                </a:solidFill>
                <a:effectLst/>
                <a:latin typeface="+mn-lt"/>
                <a:ea typeface="+mn-ea"/>
                <a:cs typeface="+mn-cs"/>
              </a:rPr>
              <a:t>, како додаток во исхраната, особено во текот на зимата.</a:t>
            </a:r>
          </a:p>
          <a:p>
            <a:r>
              <a:rPr lang="mk-MK" sz="1200" kern="1200" noProof="0" dirty="0">
                <a:solidFill>
                  <a:schemeClr val="tx1"/>
                </a:solidFill>
                <a:effectLst/>
                <a:latin typeface="+mn-lt"/>
                <a:ea typeface="+mn-ea"/>
                <a:cs typeface="+mn-cs"/>
              </a:rPr>
              <a:t>Така, </a:t>
            </a:r>
            <a:r>
              <a:rPr lang="mk-MK" sz="1200" kern="1200" noProof="0" dirty="0" err="1">
                <a:solidFill>
                  <a:schemeClr val="tx1"/>
                </a:solidFill>
                <a:effectLst/>
                <a:latin typeface="+mn-lt"/>
                <a:ea typeface="+mn-ea"/>
                <a:cs typeface="+mn-cs"/>
              </a:rPr>
              <a:t>Biolat</a:t>
            </a:r>
            <a:r>
              <a:rPr lang="mk-MK" sz="1200" kern="1200" noProof="0" dirty="0">
                <a:solidFill>
                  <a:schemeClr val="tx1"/>
                </a:solidFill>
                <a:effectLst/>
                <a:latin typeface="+mn-lt"/>
                <a:ea typeface="+mn-ea"/>
                <a:cs typeface="+mn-cs"/>
              </a:rPr>
              <a:t> ги преработува растителните суровински материјали на претходно опишаниот начин (главно зеленило од иглолисни растенија) за да  добие биоактивни супстанции и да ги претвори во висококвалитетни производи што се добри за подобрување на здравјето, дополнување на исхраната, козметичка употреба и заштита на растенијата.</a:t>
            </a:r>
          </a:p>
          <a:p>
            <a:r>
              <a:rPr lang="mk-MK" sz="1200" kern="1200" noProof="0" dirty="0">
                <a:solidFill>
                  <a:schemeClr val="tx1"/>
                </a:solidFill>
                <a:effectLst/>
                <a:latin typeface="+mn-lt"/>
                <a:ea typeface="+mn-ea"/>
                <a:cs typeface="+mn-cs"/>
              </a:rPr>
              <a:t> </a:t>
            </a:r>
          </a:p>
          <a:p>
            <a:r>
              <a:rPr lang="mk-MK" sz="1200" kern="1200" noProof="0" dirty="0">
                <a:solidFill>
                  <a:schemeClr val="tx1"/>
                </a:solidFill>
                <a:effectLst/>
                <a:latin typeface="+mn-lt"/>
                <a:ea typeface="+mn-ea"/>
                <a:cs typeface="+mn-cs"/>
              </a:rPr>
              <a:t>ЕТЕРИЧНО МАСЛО ОД ЛАВАНДА ЗА АРОМАТЕРАПИЈА:</a:t>
            </a:r>
          </a:p>
          <a:p>
            <a:r>
              <a:rPr lang="mk-MK" sz="1200" kern="1200" noProof="0" dirty="0">
                <a:solidFill>
                  <a:schemeClr val="tx1"/>
                </a:solidFill>
                <a:effectLst/>
                <a:latin typeface="+mn-lt"/>
                <a:ea typeface="+mn-ea"/>
                <a:cs typeface="+mn-cs"/>
              </a:rPr>
              <a:t>Лавандата е едно од најпопуларните етерични масла за употреба во фармацевтски производи, а особена примена има во ароматерапијата, поради своите смирувачки својства.</a:t>
            </a:r>
          </a:p>
          <a:p>
            <a:r>
              <a:rPr lang="mk-MK" sz="1200" kern="1200" noProof="0" dirty="0">
                <a:solidFill>
                  <a:schemeClr val="tx1"/>
                </a:solidFill>
                <a:effectLst/>
                <a:latin typeface="+mn-lt"/>
                <a:ea typeface="+mn-ea"/>
                <a:cs typeface="+mn-cs"/>
              </a:rPr>
              <a:t>Се екстрахира со помош на дестилација со пареа, како што е претходно објаснето.</a:t>
            </a:r>
          </a:p>
          <a:p>
            <a:r>
              <a:rPr lang="mk-MK" sz="1200" kern="1200" noProof="0" dirty="0">
                <a:solidFill>
                  <a:schemeClr val="tx1"/>
                </a:solidFill>
                <a:effectLst/>
                <a:latin typeface="+mn-lt"/>
                <a:ea typeface="+mn-ea"/>
                <a:cs typeface="+mn-cs"/>
              </a:rPr>
              <a:t>Чини 900 денари за само 20 </a:t>
            </a:r>
            <a:r>
              <a:rPr lang="mk-MK" sz="1200" kern="1200" noProof="0" dirty="0" err="1">
                <a:solidFill>
                  <a:schemeClr val="tx1"/>
                </a:solidFill>
                <a:effectLst/>
                <a:latin typeface="+mn-lt"/>
                <a:ea typeface="+mn-ea"/>
                <a:cs typeface="+mn-cs"/>
              </a:rPr>
              <a:t>ml</a:t>
            </a:r>
            <a:r>
              <a:rPr lang="mk-MK" sz="1200" kern="1200" noProof="0" dirty="0">
                <a:solidFill>
                  <a:schemeClr val="tx1"/>
                </a:solidFill>
                <a:effectLst/>
                <a:latin typeface="+mn-lt"/>
                <a:ea typeface="+mn-ea"/>
                <a:cs typeface="+mn-cs"/>
              </a:rPr>
              <a:t> органско чисто масло (прилично скапо, зашто се продава како луксузен производ).</a:t>
            </a:r>
          </a:p>
          <a:p>
            <a:r>
              <a:rPr lang="mk-MK" sz="1200" kern="1200" noProof="0" dirty="0">
                <a:solidFill>
                  <a:schemeClr val="tx1"/>
                </a:solidFill>
                <a:effectLst/>
                <a:latin typeface="+mn-lt"/>
                <a:ea typeface="+mn-ea"/>
                <a:cs typeface="+mn-cs"/>
              </a:rPr>
              <a:t>Смирувачките својства на етеричното масло од лаванда ќе помогнат да се смири вознемиреноста, да се подобри опуштеноста и квалитетот на сонот. Нанесена на кожата, лавандата е ефикасна за смирување на помали исекотини и гребаници и исто така е одлична за исхрана на сува или испукана кожа.</a:t>
            </a:r>
          </a:p>
          <a:p>
            <a:pPr marL="0" indent="0">
              <a:buFontTx/>
              <a:buNone/>
            </a:pPr>
            <a:endParaRPr lang="mk-MK" sz="1200" b="0" i="0" kern="1200" noProof="0" dirty="0">
              <a:solidFill>
                <a:schemeClr val="tx1"/>
              </a:solidFill>
              <a:effectLst/>
              <a:latin typeface="+mn-lt"/>
              <a:ea typeface="+mn-ea"/>
              <a:cs typeface="+mn-cs"/>
            </a:endParaRPr>
          </a:p>
          <a:p>
            <a:pPr marL="0" indent="0">
              <a:buFontTx/>
              <a:buNone/>
            </a:pPr>
            <a:r>
              <a:rPr lang="mk-MK" sz="1200" b="1" i="0" kern="1200" noProof="0" dirty="0">
                <a:solidFill>
                  <a:schemeClr val="tx1"/>
                </a:solidFill>
                <a:effectLst/>
                <a:latin typeface="+mn-lt"/>
                <a:ea typeface="+mn-ea"/>
                <a:cs typeface="+mn-cs"/>
              </a:rPr>
              <a:t>Важни линкови за дополнителни информации:</a:t>
            </a:r>
          </a:p>
          <a:p>
            <a:pPr marL="0" indent="0">
              <a:buFontTx/>
              <a:buNone/>
            </a:pPr>
            <a:r>
              <a:rPr lang="mk-MK" b="0" noProof="0" dirty="0"/>
              <a:t>https://www.biolat.lv/en/products/needle-processing-products/</a:t>
            </a:r>
          </a:p>
          <a:p>
            <a:pPr marL="0" indent="0">
              <a:buFontTx/>
              <a:buNone/>
            </a:pPr>
            <a:r>
              <a:rPr lang="mk-MK" b="0" noProof="0" dirty="0"/>
              <a:t>https://www.tisserand.com/aromatherapy/lavender-ethically-harvested-pure-essential-oil-20ml/</a:t>
            </a:r>
            <a:endParaRPr lang="mk-MK" b="1" noProof="0" dirty="0"/>
          </a:p>
        </p:txBody>
      </p:sp>
      <p:sp>
        <p:nvSpPr>
          <p:cNvPr id="4" name="Slide Number Placeholder 3"/>
          <p:cNvSpPr>
            <a:spLocks noGrp="1"/>
          </p:cNvSpPr>
          <p:nvPr>
            <p:ph type="sldNum" sz="quarter" idx="5"/>
          </p:nvPr>
        </p:nvSpPr>
        <p:spPr/>
        <p:txBody>
          <a:bodyPr/>
          <a:lstStyle/>
          <a:p>
            <a:fld id="{41481134-C033-134E-A734-0ECA2D34BE9D}" type="slidenum">
              <a:rPr lang="en-US" smtClean="0"/>
              <a:t>12</a:t>
            </a:fld>
            <a:endParaRPr lang="en-US"/>
          </a:p>
        </p:txBody>
      </p:sp>
    </p:spTree>
    <p:extLst>
      <p:ext uri="{BB962C8B-B14F-4D97-AF65-F5344CB8AC3E}">
        <p14:creationId xmlns:p14="http://schemas.microsoft.com/office/powerpoint/2010/main" val="2958137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sz="1200" b="1" kern="1200" noProof="0" dirty="0">
                <a:solidFill>
                  <a:schemeClr val="tx1"/>
                </a:solidFill>
                <a:effectLst/>
                <a:latin typeface="+mn-lt"/>
                <a:ea typeface="+mn-ea"/>
                <a:cs typeface="+mn-cs"/>
              </a:rPr>
              <a:t>Белешки за наставниците:</a:t>
            </a:r>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Пуштете го видеото што го опишува </a:t>
            </a:r>
            <a:r>
              <a:rPr lang="mk-MK" sz="1200" kern="1200" noProof="0" dirty="0" err="1">
                <a:solidFill>
                  <a:schemeClr val="tx1"/>
                </a:solidFill>
                <a:effectLst/>
                <a:latin typeface="+mn-lt"/>
                <a:ea typeface="+mn-ea"/>
                <a:cs typeface="+mn-cs"/>
              </a:rPr>
              <a:t>Revive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Eco</a:t>
            </a:r>
            <a:r>
              <a:rPr lang="mk-MK" sz="1200" kern="1200" noProof="0" dirty="0">
                <a:solidFill>
                  <a:schemeClr val="tx1"/>
                </a:solidFill>
                <a:effectLst/>
                <a:latin typeface="+mn-lt"/>
                <a:ea typeface="+mn-ea"/>
                <a:cs typeface="+mn-cs"/>
              </a:rPr>
              <a:t> на YouTube со кликнување на сликата или користејќи го следниов линк: https://www.youtube.com/watch?v=lc7dYah5CtM&amp;feature=youtu.be (Видеото трае 1 минута 20 секунди). Искористете го за да ги потенцирате главните аспекти на </a:t>
            </a:r>
            <a:r>
              <a:rPr lang="mk-MK" sz="1200" kern="1200" noProof="0" dirty="0" err="1">
                <a:solidFill>
                  <a:schemeClr val="tx1"/>
                </a:solidFill>
                <a:effectLst/>
                <a:latin typeface="+mn-lt"/>
                <a:ea typeface="+mn-ea"/>
                <a:cs typeface="+mn-cs"/>
              </a:rPr>
              <a:t>Revive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Eco</a:t>
            </a:r>
            <a:r>
              <a:rPr lang="mk-MK" sz="1200" kern="1200" noProof="0" dirty="0">
                <a:solidFill>
                  <a:schemeClr val="tx1"/>
                </a:solidFill>
                <a:effectLst/>
                <a:latin typeface="+mn-lt"/>
                <a:ea typeface="+mn-ea"/>
                <a:cs typeface="+mn-cs"/>
              </a:rPr>
              <a:t>, кој е етосот на нивната компанија и како тие го собираат отпадниот талог од кафе за да го употребат за производство на производи со висока вредност, како на пример за козметичката и фармацевтската индустрија со екстракција на етерични масла од кафето.</a:t>
            </a:r>
          </a:p>
          <a:p>
            <a:r>
              <a:rPr lang="mk-MK" sz="1200" kern="1200" noProof="0" dirty="0">
                <a:solidFill>
                  <a:schemeClr val="tx1"/>
                </a:solidFill>
                <a:effectLst/>
                <a:latin typeface="+mn-lt"/>
                <a:ea typeface="+mn-ea"/>
                <a:cs typeface="+mn-cs"/>
              </a:rPr>
              <a:t>Истакнете ја важноста на наоѓањето алтернативи на палминото масло, објаснувајќи за огромната штета на животната средина, масовното производство на ова масло на глобално ниво, а најмногу во Амазонија. На крајот, посочете ги придобивките што може да се почувствуваат со користење на отпаден биоматеријал како замена во козметичките и фармацевтските производи кои многу се зависни од палминото масло за производство на многу производи.</a:t>
            </a:r>
          </a:p>
          <a:p>
            <a:endParaRPr lang="mk-MK" sz="1200" b="0" i="0" kern="1200" noProof="0" dirty="0">
              <a:solidFill>
                <a:schemeClr val="tx1"/>
              </a:solidFill>
              <a:effectLst/>
              <a:latin typeface="+mn-lt"/>
              <a:ea typeface="+mn-ea"/>
              <a:cs typeface="+mn-cs"/>
            </a:endParaRPr>
          </a:p>
          <a:p>
            <a:r>
              <a:rPr lang="mk-MK" sz="1200" b="1" kern="1200" noProof="0" dirty="0">
                <a:solidFill>
                  <a:schemeClr val="tx1"/>
                </a:solidFill>
                <a:effectLst/>
                <a:latin typeface="+mn-lt"/>
                <a:ea typeface="+mn-ea"/>
                <a:cs typeface="+mn-cs"/>
              </a:rPr>
              <a:t>Резиме на најважните информации:</a:t>
            </a:r>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 „Во Велика Британија пиеме 55 милиони шолји кафе секој ден, што доведува до создавање и фрлање на над половина милион тони талози од кафе“ (вебсајт на </a:t>
            </a:r>
            <a:r>
              <a:rPr lang="mk-MK" sz="1200" kern="1200" noProof="0" dirty="0" err="1">
                <a:solidFill>
                  <a:schemeClr val="tx1"/>
                </a:solidFill>
                <a:effectLst/>
                <a:latin typeface="+mn-lt"/>
                <a:ea typeface="+mn-ea"/>
                <a:cs typeface="+mn-cs"/>
              </a:rPr>
              <a:t>Revive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Eco</a:t>
            </a:r>
            <a:r>
              <a:rPr lang="mk-MK" sz="1200" kern="1200" noProof="0" dirty="0">
                <a:solidFill>
                  <a:schemeClr val="tx1"/>
                </a:solidFill>
                <a:effectLst/>
                <a:latin typeface="+mn-lt"/>
                <a:ea typeface="+mn-ea"/>
                <a:cs typeface="+mn-cs"/>
              </a:rPr>
              <a:t> . </a:t>
            </a:r>
            <a:r>
              <a:rPr lang="mk-MK" sz="1200" kern="1200" noProof="0" dirty="0" err="1">
                <a:solidFill>
                  <a:schemeClr val="tx1"/>
                </a:solidFill>
                <a:effectLst/>
                <a:latin typeface="+mn-lt"/>
                <a:ea typeface="+mn-ea"/>
                <a:cs typeface="+mn-cs"/>
              </a:rPr>
              <a:t>Revive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Eco</a:t>
            </a:r>
            <a:r>
              <a:rPr lang="mk-MK" sz="1200" kern="1200" noProof="0" dirty="0">
                <a:solidFill>
                  <a:schemeClr val="tx1"/>
                </a:solidFill>
                <a:effectLst/>
                <a:latin typeface="+mn-lt"/>
                <a:ea typeface="+mn-ea"/>
                <a:cs typeface="+mn-cs"/>
              </a:rPr>
              <a:t> го користи овој отпаден талог, собирајќи го од локалните кафулиња и бизниси (со планови за потпишување договори со </a:t>
            </a:r>
            <a:r>
              <a:rPr lang="mk-MK" sz="1200" kern="1200" noProof="0" dirty="0" err="1">
                <a:solidFill>
                  <a:schemeClr val="tx1"/>
                </a:solidFill>
                <a:effectLst/>
                <a:latin typeface="+mn-lt"/>
                <a:ea typeface="+mn-ea"/>
                <a:cs typeface="+mn-cs"/>
              </a:rPr>
              <a:t>Royal</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Bank</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of</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Scotland</a:t>
            </a:r>
            <a:r>
              <a:rPr lang="mk-MK" sz="1200" kern="1200" noProof="0" dirty="0">
                <a:solidFill>
                  <a:schemeClr val="tx1"/>
                </a:solidFill>
                <a:effectLst/>
                <a:latin typeface="+mn-lt"/>
                <a:ea typeface="+mn-ea"/>
                <a:cs typeface="+mn-cs"/>
              </a:rPr>
              <a:t>, аеродромот во Единбург и слични).</a:t>
            </a:r>
          </a:p>
          <a:p>
            <a:pPr marL="0" marR="0" lvl="0" indent="0" algn="l" defTabSz="914400" rtl="0" eaLnBrk="1" fontAlgn="auto" latinLnBrk="0" hangingPunct="1">
              <a:lnSpc>
                <a:spcPct val="100000"/>
              </a:lnSpc>
              <a:spcBef>
                <a:spcPts val="0"/>
              </a:spcBef>
              <a:spcAft>
                <a:spcPts val="0"/>
              </a:spcAft>
              <a:buClrTx/>
              <a:buSzTx/>
              <a:buFontTx/>
              <a:buNone/>
              <a:tabLst/>
              <a:defRPr/>
            </a:pPr>
            <a:r>
              <a:rPr lang="mk-MK" sz="1200" kern="1200" noProof="0" dirty="0" err="1">
                <a:solidFill>
                  <a:schemeClr val="tx1"/>
                </a:solidFill>
                <a:effectLst/>
                <a:latin typeface="+mn-lt"/>
                <a:ea typeface="+mn-ea"/>
                <a:cs typeface="+mn-cs"/>
              </a:rPr>
              <a:t>Revive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Eco</a:t>
            </a:r>
            <a:r>
              <a:rPr lang="mk-MK" sz="1200" kern="1200" noProof="0" dirty="0">
                <a:solidFill>
                  <a:schemeClr val="tx1"/>
                </a:solidFill>
                <a:effectLst/>
                <a:latin typeface="+mn-lt"/>
                <a:ea typeface="+mn-ea"/>
                <a:cs typeface="+mn-cs"/>
              </a:rPr>
              <a:t> ги екстрахираат маслата од талогот од кафе во една германска лабораторија, и добиваат многу различни етерични масла што можат да се користат во фармацевтската / козметичката / прехранбената индустрија. Едно од овие етерични масла може да биде еколошки свесна замена за палминото масло, кое има потенцијал да изврши големо влијание врз негативните ефекти од тековното уништување на шумите за производство на палмино масло.</a:t>
            </a:r>
          </a:p>
          <a:p>
            <a:pPr marL="0" marR="0" lvl="0" indent="0" algn="l" defTabSz="914400" rtl="0" eaLnBrk="1" fontAlgn="auto" latinLnBrk="0" hangingPunct="1">
              <a:lnSpc>
                <a:spcPct val="100000"/>
              </a:lnSpc>
              <a:spcBef>
                <a:spcPts val="0"/>
              </a:spcBef>
              <a:spcAft>
                <a:spcPts val="0"/>
              </a:spcAft>
              <a:buClrTx/>
              <a:buSzTx/>
              <a:buFontTx/>
              <a:buNone/>
              <a:tabLst/>
              <a:defRPr/>
            </a:pPr>
            <a:r>
              <a:rPr lang="mk-MK" sz="1200" kern="1200" noProof="0" dirty="0">
                <a:solidFill>
                  <a:schemeClr val="tx1"/>
                </a:solidFill>
                <a:effectLst/>
                <a:latin typeface="+mn-lt"/>
                <a:ea typeface="+mn-ea"/>
                <a:cs typeface="+mn-cs"/>
              </a:rPr>
              <a:t>Палминото масло се екстархира од плодот на маслодајната палма. Според веб-страницата на WWF (WWF, 2020): „Сега, Индонезија и Малезија прават над 85% од глобалното снабдување, но 42 други земји исто така произведуваат палмино масло“. Сепак, масовните медиуми посветуваат внимание на ефектите од уништувањето на шумите од производството на палмино масло во Амазонија. Во делови од Амазонските дождовни шуми оваа индустрија е во пораст, како заради неговата употреба во производството на многу различни производи, така и за производство на биогориво за регионот. „Од 2010 до 2012 година, секторот за палмино масло значително се зголеми, од 1090 km</a:t>
            </a:r>
            <a:r>
              <a:rPr lang="mk-MK" sz="1200" kern="1200" baseline="30000" noProof="0" dirty="0">
                <a:solidFill>
                  <a:schemeClr val="tx1"/>
                </a:solidFill>
                <a:effectLst/>
                <a:latin typeface="+mn-lt"/>
                <a:ea typeface="+mn-ea"/>
                <a:cs typeface="+mn-cs"/>
              </a:rPr>
              <a:t>2</a:t>
            </a:r>
            <a:r>
              <a:rPr lang="mk-MK" sz="1200" kern="1200" noProof="0" dirty="0">
                <a:solidFill>
                  <a:schemeClr val="tx1"/>
                </a:solidFill>
                <a:effectLst/>
                <a:latin typeface="+mn-lt"/>
                <a:ea typeface="+mn-ea"/>
                <a:cs typeface="+mn-cs"/>
              </a:rPr>
              <a:t> на речиси 1400 km</a:t>
            </a:r>
            <a:r>
              <a:rPr lang="mk-MK" sz="1200" kern="1200" baseline="30000" noProof="0" dirty="0">
                <a:solidFill>
                  <a:schemeClr val="tx1"/>
                </a:solidFill>
                <a:effectLst/>
                <a:latin typeface="+mn-lt"/>
                <a:ea typeface="+mn-ea"/>
                <a:cs typeface="+mn-cs"/>
              </a:rPr>
              <a:t>2</a:t>
            </a:r>
            <a:r>
              <a:rPr lang="mk-MK" sz="1200" kern="1200" noProof="0" dirty="0">
                <a:solidFill>
                  <a:schemeClr val="tx1"/>
                </a:solidFill>
                <a:effectLst/>
                <a:latin typeface="+mn-lt"/>
                <a:ea typeface="+mn-ea"/>
                <a:cs typeface="+mn-cs"/>
              </a:rPr>
              <a:t> во државата Пара, најголемиот производител, поради побарувачката на биоенергија“.(</a:t>
            </a:r>
            <a:r>
              <a:rPr lang="mk-MK" sz="1200" kern="1200" noProof="0" dirty="0" err="1">
                <a:solidFill>
                  <a:schemeClr val="tx1"/>
                </a:solidFill>
                <a:effectLst/>
                <a:latin typeface="+mn-lt"/>
                <a:ea typeface="+mn-ea"/>
                <a:cs typeface="+mn-cs"/>
              </a:rPr>
              <a:t>Carvhalo</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et</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al</a:t>
            </a:r>
            <a:r>
              <a:rPr lang="mk-MK" sz="1200" kern="1200" noProof="0" dirty="0">
                <a:solidFill>
                  <a:schemeClr val="tx1"/>
                </a:solidFill>
                <a:effectLst/>
                <a:latin typeface="+mn-lt"/>
                <a:ea typeface="+mn-ea"/>
                <a:cs typeface="+mn-cs"/>
              </a:rPr>
              <a:t>, 2015: 868). Ова има негативни влијанија врз животната средина, бидејќи видовите животни како што се орангутаните изумираат, а намалувањето на бројот на дрвја го ограничува количеството фотосинтеза во светот при што се зголемуваат емисиите на стакленички гасови, па дополнително се придонесува за ефектите од климатските промени.</a:t>
            </a:r>
          </a:p>
          <a:p>
            <a:r>
              <a:rPr lang="mk-MK" sz="1200" kern="1200" noProof="0" dirty="0">
                <a:solidFill>
                  <a:schemeClr val="tx1"/>
                </a:solidFill>
                <a:effectLst/>
                <a:latin typeface="+mn-lt"/>
                <a:ea typeface="+mn-ea"/>
                <a:cs typeface="+mn-cs"/>
              </a:rPr>
              <a:t>„Палминото масло го има речиси во сè - близу во 50% од пакуваните производи што ги купуваме во супермаркетите, сè, од пица, крофни и чоколадо, до дезодоранси, шампони, паста за заби и кармин“. (WWF, 2020) Ова е особено точно за козметиката бидејќи дериватите на палмино масло се јавуваат во приближно 70% од козметиката што се произведува на глобално ниво (</a:t>
            </a:r>
            <a:r>
              <a:rPr lang="mk-MK" sz="1200" kern="1200" noProof="0" dirty="0" err="1">
                <a:solidFill>
                  <a:schemeClr val="tx1"/>
                </a:solidFill>
                <a:effectLst/>
                <a:latin typeface="+mn-lt"/>
                <a:ea typeface="+mn-ea"/>
                <a:cs typeface="+mn-cs"/>
              </a:rPr>
              <a:t>Zuckerman</a:t>
            </a:r>
            <a:r>
              <a:rPr lang="mk-MK" sz="1200" kern="1200" noProof="0" dirty="0">
                <a:solidFill>
                  <a:schemeClr val="tx1"/>
                </a:solidFill>
                <a:effectLst/>
                <a:latin typeface="+mn-lt"/>
                <a:ea typeface="+mn-ea"/>
                <a:cs typeface="+mn-cs"/>
              </a:rPr>
              <a:t>, 2017). Затоа, ако </a:t>
            </a:r>
            <a:r>
              <a:rPr lang="mk-MK" sz="1200" kern="1200" noProof="0" dirty="0" err="1">
                <a:solidFill>
                  <a:schemeClr val="tx1"/>
                </a:solidFill>
                <a:effectLst/>
                <a:latin typeface="+mn-lt"/>
                <a:ea typeface="+mn-ea"/>
                <a:cs typeface="+mn-cs"/>
              </a:rPr>
              <a:t>Revive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Eco</a:t>
            </a:r>
            <a:r>
              <a:rPr lang="mk-MK" sz="1200" kern="1200" noProof="0" dirty="0">
                <a:solidFill>
                  <a:schemeClr val="tx1"/>
                </a:solidFill>
                <a:effectLst/>
                <a:latin typeface="+mn-lt"/>
                <a:ea typeface="+mn-ea"/>
                <a:cs typeface="+mn-cs"/>
              </a:rPr>
              <a:t> можат да обезбедат широко користена замена за палминото масло, ќе може значително да се намалат негативните влијанија врз животната средина од уништувањето на шумите, а истовремено ќе се намали и отпадот од кафе што се депонира. Ова е одличен пример за тоа каде може циркуларната економија да се користи во козметиката и фармацевтските производи за решавање на глобалните еколошки проблеми со користење на вредноста на материјалите што се сметаат за отпад.</a:t>
            </a:r>
          </a:p>
          <a:p>
            <a:r>
              <a:rPr lang="mk-MK" sz="1200" kern="1200" noProof="0" dirty="0">
                <a:solidFill>
                  <a:schemeClr val="tx1"/>
                </a:solidFill>
                <a:effectLst/>
                <a:latin typeface="+mn-lt"/>
                <a:ea typeface="+mn-ea"/>
                <a:cs typeface="+mn-cs"/>
              </a:rPr>
              <a:t> </a:t>
            </a:r>
          </a:p>
          <a:p>
            <a:r>
              <a:rPr lang="mk-MK" sz="1200" b="1" i="0" kern="1200" noProof="0" dirty="0">
                <a:solidFill>
                  <a:schemeClr val="tx1"/>
                </a:solidFill>
                <a:effectLst/>
                <a:latin typeface="+mn-lt"/>
                <a:ea typeface="+mn-ea"/>
                <a:cs typeface="+mn-cs"/>
              </a:rPr>
              <a:t>Важни линкови за дополнителни информации:</a:t>
            </a:r>
          </a:p>
          <a:p>
            <a:r>
              <a:rPr lang="mk-MK" sz="1200" kern="1200" noProof="0" dirty="0">
                <a:solidFill>
                  <a:schemeClr val="tx1"/>
                </a:solidFill>
                <a:effectLst/>
                <a:latin typeface="+mn-lt"/>
                <a:ea typeface="+mn-ea"/>
                <a:cs typeface="+mn-cs"/>
              </a:rPr>
              <a:t>https://revive-eco.com/about/ </a:t>
            </a:r>
          </a:p>
          <a:p>
            <a:r>
              <a:rPr lang="mk-MK" sz="1200" kern="1200" noProof="0" dirty="0">
                <a:solidFill>
                  <a:schemeClr val="tx1"/>
                </a:solidFill>
                <a:effectLst/>
                <a:latin typeface="+mn-lt"/>
                <a:ea typeface="+mn-ea"/>
                <a:cs typeface="+mn-cs"/>
              </a:rPr>
              <a:t>WWF (2020). ‘8 </a:t>
            </a:r>
            <a:r>
              <a:rPr lang="mk-MK" sz="1200" kern="1200" noProof="0" dirty="0" err="1">
                <a:solidFill>
                  <a:schemeClr val="tx1"/>
                </a:solidFill>
                <a:effectLst/>
                <a:latin typeface="+mn-lt"/>
                <a:ea typeface="+mn-ea"/>
                <a:cs typeface="+mn-cs"/>
              </a:rPr>
              <a:t>Things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to</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Know</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About</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Palm</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Oil</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Available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at</a:t>
            </a:r>
            <a:r>
              <a:rPr lang="mk-MK" sz="1200" kern="1200" noProof="0" dirty="0">
                <a:solidFill>
                  <a:schemeClr val="tx1"/>
                </a:solidFill>
                <a:effectLst/>
                <a:latin typeface="+mn-lt"/>
                <a:ea typeface="+mn-ea"/>
                <a:cs typeface="+mn-cs"/>
              </a:rPr>
              <a:t>: https://www.wwf.org.uk/updates/8-things-know-about-palm-oil. </a:t>
            </a:r>
            <a:r>
              <a:rPr lang="mk-MK" sz="1200" kern="1200" noProof="0" dirty="0" err="1">
                <a:solidFill>
                  <a:schemeClr val="tx1"/>
                </a:solidFill>
                <a:effectLst/>
                <a:latin typeface="+mn-lt"/>
                <a:ea typeface="+mn-ea"/>
                <a:cs typeface="+mn-cs"/>
              </a:rPr>
              <a:t>Accessed</a:t>
            </a:r>
            <a:r>
              <a:rPr lang="mk-MK" sz="1200" kern="1200" noProof="0" dirty="0">
                <a:solidFill>
                  <a:schemeClr val="tx1"/>
                </a:solidFill>
                <a:effectLst/>
                <a:latin typeface="+mn-lt"/>
                <a:ea typeface="+mn-ea"/>
                <a:cs typeface="+mn-cs"/>
              </a:rPr>
              <a:t> 03/03/20.</a:t>
            </a:r>
          </a:p>
          <a:p>
            <a:r>
              <a:rPr lang="mk-MK" sz="1200" kern="1200" noProof="0" dirty="0" err="1">
                <a:solidFill>
                  <a:schemeClr val="tx1"/>
                </a:solidFill>
                <a:effectLst/>
                <a:latin typeface="+mn-lt"/>
                <a:ea typeface="+mn-ea"/>
                <a:cs typeface="+mn-cs"/>
              </a:rPr>
              <a:t>Carvhalo</a:t>
            </a:r>
            <a:r>
              <a:rPr lang="mk-MK" sz="1200" kern="1200" noProof="0" dirty="0">
                <a:solidFill>
                  <a:schemeClr val="tx1"/>
                </a:solidFill>
                <a:effectLst/>
                <a:latin typeface="+mn-lt"/>
                <a:ea typeface="+mn-ea"/>
                <a:cs typeface="+mn-cs"/>
              </a:rPr>
              <a:t>, C.M., </a:t>
            </a:r>
            <a:r>
              <a:rPr lang="mk-MK" sz="1200" kern="1200" noProof="0" dirty="0" err="1">
                <a:solidFill>
                  <a:schemeClr val="tx1"/>
                </a:solidFill>
                <a:effectLst/>
                <a:latin typeface="+mn-lt"/>
                <a:ea typeface="+mn-ea"/>
                <a:cs typeface="+mn-cs"/>
              </a:rPr>
              <a:t>Silveira</a:t>
            </a:r>
            <a:r>
              <a:rPr lang="mk-MK" sz="1200" kern="1200" noProof="0" dirty="0">
                <a:solidFill>
                  <a:schemeClr val="tx1"/>
                </a:solidFill>
                <a:effectLst/>
                <a:latin typeface="+mn-lt"/>
                <a:ea typeface="+mn-ea"/>
                <a:cs typeface="+mn-cs"/>
              </a:rPr>
              <a:t>, S., </a:t>
            </a:r>
            <a:r>
              <a:rPr lang="mk-MK" sz="1200" kern="1200" noProof="0" dirty="0" err="1">
                <a:solidFill>
                  <a:schemeClr val="tx1"/>
                </a:solidFill>
                <a:effectLst/>
                <a:latin typeface="+mn-lt"/>
                <a:ea typeface="+mn-ea"/>
                <a:cs typeface="+mn-cs"/>
              </a:rPr>
              <a:t>Rovere</a:t>
            </a:r>
            <a:r>
              <a:rPr lang="mk-MK" sz="1200" kern="1200" noProof="0" dirty="0">
                <a:solidFill>
                  <a:schemeClr val="tx1"/>
                </a:solidFill>
                <a:effectLst/>
                <a:latin typeface="+mn-lt"/>
                <a:ea typeface="+mn-ea"/>
                <a:cs typeface="+mn-cs"/>
              </a:rPr>
              <a:t>, E.L., </a:t>
            </a:r>
            <a:r>
              <a:rPr lang="mk-MK" sz="1200" kern="1200" noProof="0" dirty="0" err="1">
                <a:solidFill>
                  <a:schemeClr val="tx1"/>
                </a:solidFill>
                <a:effectLst/>
                <a:latin typeface="+mn-lt"/>
                <a:ea typeface="+mn-ea"/>
                <a:cs typeface="+mn-cs"/>
              </a:rPr>
              <a:t>Iwama</a:t>
            </a:r>
            <a:r>
              <a:rPr lang="mk-MK" sz="1200" kern="1200" noProof="0" dirty="0">
                <a:solidFill>
                  <a:schemeClr val="tx1"/>
                </a:solidFill>
                <a:effectLst/>
                <a:latin typeface="+mn-lt"/>
                <a:ea typeface="+mn-ea"/>
                <a:cs typeface="+mn-cs"/>
              </a:rPr>
              <a:t>, A.Y. (2015). ‘</a:t>
            </a:r>
            <a:r>
              <a:rPr lang="mk-MK" sz="1200" kern="1200" noProof="0" dirty="0" err="1">
                <a:solidFill>
                  <a:schemeClr val="tx1"/>
                </a:solidFill>
                <a:effectLst/>
                <a:latin typeface="+mn-lt"/>
                <a:ea typeface="+mn-ea"/>
                <a:cs typeface="+mn-cs"/>
              </a:rPr>
              <a:t>Deforested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and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degraded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land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available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for</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the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expansion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of</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palm</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oil</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for</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biodiesel</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in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the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state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of</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Pará</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in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the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Brazilian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Amazon</a:t>
            </a:r>
            <a:r>
              <a:rPr lang="mk-MK" sz="1200"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Renewable</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and</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Sustainable</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Energy</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Reviews</a:t>
            </a:r>
            <a:r>
              <a:rPr lang="mk-MK" sz="1200" i="1"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Vol</a:t>
            </a:r>
            <a:r>
              <a:rPr lang="mk-MK" sz="1200" kern="1200" noProof="0" dirty="0">
                <a:solidFill>
                  <a:schemeClr val="tx1"/>
                </a:solidFill>
                <a:effectLst/>
                <a:latin typeface="+mn-lt"/>
                <a:ea typeface="+mn-ea"/>
                <a:cs typeface="+mn-cs"/>
              </a:rPr>
              <a:t> 44, pp867-876. </a:t>
            </a:r>
          </a:p>
          <a:p>
            <a:r>
              <a:rPr lang="mk-MK" sz="1200" kern="1200" noProof="0" dirty="0" err="1">
                <a:solidFill>
                  <a:schemeClr val="tx1"/>
                </a:solidFill>
                <a:effectLst/>
                <a:latin typeface="+mn-lt"/>
                <a:ea typeface="+mn-ea"/>
                <a:cs typeface="+mn-cs"/>
              </a:rPr>
              <a:t>Zuckerman</a:t>
            </a:r>
            <a:r>
              <a:rPr lang="mk-MK" sz="1200" kern="1200" noProof="0" dirty="0">
                <a:solidFill>
                  <a:schemeClr val="tx1"/>
                </a:solidFill>
                <a:effectLst/>
                <a:latin typeface="+mn-lt"/>
                <a:ea typeface="+mn-ea"/>
                <a:cs typeface="+mn-cs"/>
              </a:rPr>
              <a:t> (2017). </a:t>
            </a:r>
            <a:r>
              <a:rPr lang="mk-MK" sz="1200" kern="1200" noProof="0" dirty="0" err="1">
                <a:solidFill>
                  <a:schemeClr val="tx1"/>
                </a:solidFill>
                <a:effectLst/>
                <a:latin typeface="+mn-lt"/>
                <a:ea typeface="+mn-ea"/>
                <a:cs typeface="+mn-cs"/>
              </a:rPr>
              <a:t>Palm</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Oil</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Controversy</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Available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at</a:t>
            </a:r>
            <a:r>
              <a:rPr lang="mk-MK" sz="1200" kern="1200" noProof="0" dirty="0">
                <a:solidFill>
                  <a:schemeClr val="tx1"/>
                </a:solidFill>
                <a:effectLst/>
                <a:latin typeface="+mn-lt"/>
                <a:ea typeface="+mn-ea"/>
                <a:cs typeface="+mn-cs"/>
              </a:rPr>
              <a:t>: https://www.vogue.com/projects/13535833/palm-oil-controversy-beauty-products-ingredient-sourcing-deforestation-climate-change/. </a:t>
            </a:r>
            <a:r>
              <a:rPr lang="mk-MK" sz="1200" kern="1200" noProof="0" dirty="0" err="1">
                <a:solidFill>
                  <a:schemeClr val="tx1"/>
                </a:solidFill>
                <a:effectLst/>
                <a:latin typeface="+mn-lt"/>
                <a:ea typeface="+mn-ea"/>
                <a:cs typeface="+mn-cs"/>
              </a:rPr>
              <a:t>Accessed</a:t>
            </a:r>
            <a:r>
              <a:rPr lang="mk-MK" sz="1200" kern="1200" noProof="0" dirty="0">
                <a:solidFill>
                  <a:schemeClr val="tx1"/>
                </a:solidFill>
                <a:effectLst/>
                <a:latin typeface="+mn-lt"/>
                <a:ea typeface="+mn-ea"/>
                <a:cs typeface="+mn-cs"/>
              </a:rPr>
              <a:t> 03/03/20. </a:t>
            </a:r>
          </a:p>
        </p:txBody>
      </p:sp>
      <p:sp>
        <p:nvSpPr>
          <p:cNvPr id="4" name="Foliennummernplatzhalter 3"/>
          <p:cNvSpPr>
            <a:spLocks noGrp="1"/>
          </p:cNvSpPr>
          <p:nvPr>
            <p:ph type="sldNum" sz="quarter" idx="5"/>
          </p:nvPr>
        </p:nvSpPr>
        <p:spPr/>
        <p:txBody>
          <a:bodyPr/>
          <a:lstStyle/>
          <a:p>
            <a:fld id="{F4B9ABF1-A5E8-FF4C-953A-B9DDF0BF59CB}" type="slidenum">
              <a:rPr lang="de-DE" smtClean="0"/>
              <a:t>13</a:t>
            </a:fld>
            <a:endParaRPr lang="de-DE"/>
          </a:p>
        </p:txBody>
      </p:sp>
    </p:spTree>
    <p:extLst>
      <p:ext uri="{BB962C8B-B14F-4D97-AF65-F5344CB8AC3E}">
        <p14:creationId xmlns:p14="http://schemas.microsoft.com/office/powerpoint/2010/main" val="2850650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kern="1200" noProof="0" dirty="0">
                <a:solidFill>
                  <a:schemeClr val="tx1"/>
                </a:solidFill>
                <a:effectLst/>
                <a:latin typeface="+mn-lt"/>
                <a:ea typeface="+mn-ea"/>
                <a:cs typeface="+mn-cs"/>
              </a:rPr>
              <a:t> </a:t>
            </a:r>
            <a:r>
              <a:rPr lang="mk-MK" sz="1200" b="1" kern="1200" noProof="0" dirty="0">
                <a:solidFill>
                  <a:schemeClr val="tx1"/>
                </a:solidFill>
                <a:effectLst/>
                <a:latin typeface="+mn-lt"/>
                <a:ea typeface="+mn-ea"/>
                <a:cs typeface="+mn-cs"/>
              </a:rPr>
              <a:t>Белешки за наставниците: </a:t>
            </a:r>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Објаснете како целите на одржливиот развој (ЦОР) имаат за цел да го поттикнат одржливиот развој и потенцирајте како можат да се поврзат со употребата на етерични масла и билки за козметички и фармацевтски производи, како што е објаснето во резимето на најважните информации подолу. Поттикнете ги учениците да ја разгледаат веб-страницата за ЦОР (https://sustainabledevelopment.un.org/?menu=1300) на час или во слободно време за да ги разберат сите 17 цели и нивните потцели коишто не беа детално објаснети овде, зашто може да се применливи и други. Ова може да поттикне критичко размислување и пошироко разбирање за тоа како биоекономиите можат да помогнат во решавањето на глобалните прашања како што се невработеноста и климатските промени.</a:t>
            </a:r>
          </a:p>
          <a:p>
            <a:endParaRPr lang="mk-MK" sz="1200" kern="1200" noProof="0" dirty="0">
              <a:solidFill>
                <a:schemeClr val="tx1"/>
              </a:solidFill>
              <a:effectLst/>
              <a:latin typeface="+mn-lt"/>
              <a:ea typeface="+mn-ea"/>
              <a:cs typeface="+mn-cs"/>
            </a:endParaRPr>
          </a:p>
          <a:p>
            <a:r>
              <a:rPr lang="mk-MK" sz="1200" b="1" kern="1200" noProof="0" dirty="0">
                <a:solidFill>
                  <a:schemeClr val="tx1"/>
                </a:solidFill>
                <a:effectLst/>
                <a:latin typeface="+mn-lt"/>
                <a:ea typeface="+mn-ea"/>
                <a:cs typeface="+mn-cs"/>
              </a:rPr>
              <a:t>Резиме на најважните информации:</a:t>
            </a:r>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Севкупната цел на ЦОР е да го поттикне одржливиот развој на глобално ниво на фер начин. Поттикнувањето на спроведувањето на биоекономиите е од суштинска важност за многу од овие цели и нивните потцели. На пример...</a:t>
            </a:r>
          </a:p>
          <a:p>
            <a:endParaRPr lang="mk-MK" sz="1200" kern="1200" noProof="0" dirty="0">
              <a:solidFill>
                <a:schemeClr val="tx1"/>
              </a:solidFill>
              <a:effectLst/>
              <a:latin typeface="+mn-lt"/>
              <a:ea typeface="+mn-ea"/>
              <a:cs typeface="+mn-cs"/>
            </a:endParaRPr>
          </a:p>
          <a:p>
            <a:r>
              <a:rPr lang="mk-MK" sz="1200" b="1" kern="1200" noProof="0" dirty="0">
                <a:solidFill>
                  <a:schemeClr val="tx1"/>
                </a:solidFill>
                <a:effectLst/>
                <a:latin typeface="+mn-lt"/>
                <a:ea typeface="+mn-ea"/>
                <a:cs typeface="+mn-cs"/>
              </a:rPr>
              <a:t>ЦОР 8</a:t>
            </a:r>
            <a:r>
              <a:rPr lang="mk-MK" sz="1200" kern="1200" noProof="0" dirty="0">
                <a:solidFill>
                  <a:schemeClr val="tx1"/>
                </a:solidFill>
                <a:effectLst/>
                <a:latin typeface="+mn-lt"/>
                <a:ea typeface="+mn-ea"/>
                <a:cs typeface="+mn-cs"/>
              </a:rPr>
              <a:t> (Добри работни места и економски раст) - Создавањето биоекономии отвора работни места во новите индустрии. Според </a:t>
            </a:r>
            <a:r>
              <a:rPr lang="mk-MK" sz="1200" kern="1200" noProof="0" dirty="0" err="1">
                <a:solidFill>
                  <a:schemeClr val="tx1"/>
                </a:solidFill>
                <a:effectLst/>
                <a:latin typeface="+mn-lt"/>
                <a:ea typeface="+mn-ea"/>
                <a:cs typeface="+mn-cs"/>
              </a:rPr>
              <a:t>Trading</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Economics</a:t>
            </a:r>
            <a:r>
              <a:rPr lang="mk-MK" sz="1200" kern="1200" noProof="0" dirty="0">
                <a:solidFill>
                  <a:schemeClr val="tx1"/>
                </a:solidFill>
                <a:effectLst/>
                <a:latin typeface="+mn-lt"/>
                <a:ea typeface="+mn-ea"/>
                <a:cs typeface="+mn-cs"/>
              </a:rPr>
              <a:t>, стапката на невработеност во Бугарија на крајот од 2019 година беше приближно 5,9%, во споредба со стапката на невработеност во Велика Британија - 3,8%. Затоа, има цел за намалување на стапката на невработеност преку отворање нови работни места, особено во руралниот регион Стара </a:t>
            </a:r>
            <a:r>
              <a:rPr lang="mk-MK" sz="1200" kern="1200" noProof="0" dirty="0" err="1">
                <a:solidFill>
                  <a:schemeClr val="tx1"/>
                </a:solidFill>
                <a:effectLst/>
                <a:latin typeface="+mn-lt"/>
                <a:ea typeface="+mn-ea"/>
                <a:cs typeface="+mn-cs"/>
              </a:rPr>
              <a:t>Загора</a:t>
            </a:r>
            <a:r>
              <a:rPr lang="mk-MK" sz="1200" kern="1200" noProof="0" dirty="0">
                <a:solidFill>
                  <a:schemeClr val="tx1"/>
                </a:solidFill>
                <a:effectLst/>
                <a:latin typeface="+mn-lt"/>
                <a:ea typeface="+mn-ea"/>
                <a:cs typeface="+mn-cs"/>
              </a:rPr>
              <a:t>, не само во поголемите градови. Ова значи вложување напор кон Потцел 8.3 којшто ја застапува потребата од „Промовирање на развојно-ориентирани политики кои поддржуваат продуктивни активности [и] создавање пристојни работни места…“ како и кон Потцел 8.2 којашто се стреми „да постигне целосно и продуктивно вработување и пристојна работа за сите жени и мажи“ , како и за млади и лица со попреченост… “до 2030 година. Создавањето на овие производи со додадена вредност може да значи дека ја стимулира новата индустрија и вложува напори во намалувањето на стапката на невработеност во областа, притоа внесувајќи нов економски просперитет. Потцел 8.9 исто така се стреми да „осмисли и спроведе политики за промовирање на одржлив туризам што создава работни места и ја промовира локалната култура и производи…“, а со тоа и можноста за рекламирање на нов „здравствен туризам“ во Бугарија и на други места. На пример, поттикнувањето на луѓето да доаѓаат на </a:t>
            </a:r>
            <a:r>
              <a:rPr lang="mk-MK" sz="1200" kern="1200" noProof="0" dirty="0" err="1">
                <a:solidFill>
                  <a:schemeClr val="tx1"/>
                </a:solidFill>
                <a:effectLst/>
                <a:latin typeface="+mn-lt"/>
                <a:ea typeface="+mn-ea"/>
                <a:cs typeface="+mn-cs"/>
              </a:rPr>
              <a:t>wellness</a:t>
            </a:r>
            <a:r>
              <a:rPr lang="mk-MK" sz="1200" kern="1200" noProof="0" dirty="0">
                <a:solidFill>
                  <a:schemeClr val="tx1"/>
                </a:solidFill>
                <a:effectLst/>
                <a:latin typeface="+mn-lt"/>
                <a:ea typeface="+mn-ea"/>
                <a:cs typeface="+mn-cs"/>
              </a:rPr>
              <a:t> одмори и да ги разгледуваат фармите каде што се одгледуваат ароматичните билки може да додаде уште еден слој на развој во заложбата за зголемување на вработеноста и економскиот просперитет (ова е можно со репутацијата на Бугарија како светски лидер во одгледување рози и лаванда).</a:t>
            </a:r>
          </a:p>
          <a:p>
            <a:endParaRPr lang="mk-MK"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k-MK" sz="1200" b="1" kern="1200" noProof="0" dirty="0">
                <a:solidFill>
                  <a:schemeClr val="tx1"/>
                </a:solidFill>
                <a:effectLst/>
                <a:latin typeface="+mn-lt"/>
                <a:ea typeface="+mn-ea"/>
                <a:cs typeface="+mn-cs"/>
              </a:rPr>
              <a:t>ЦОР 9</a:t>
            </a:r>
            <a:r>
              <a:rPr lang="mk-MK" sz="1200" kern="1200" noProof="0" dirty="0">
                <a:solidFill>
                  <a:schemeClr val="tx1"/>
                </a:solidFill>
                <a:effectLst/>
                <a:latin typeface="+mn-lt"/>
                <a:ea typeface="+mn-ea"/>
                <a:cs typeface="+mn-cs"/>
              </a:rPr>
              <a:t> - (Индустрија, иновации и инфраструктура) - Особено загрижува Потцел 9.4 во која се наведува „До 2030 година, да се надгради инфраструктурата и да се подобри ефикасноста на индустријата за да се направат одржливи, со зголемена ефикасност на користењето ресурси и поголемо усвојување на чисти и еколошки здрави технологии и индустриски процеси ... ” Затоа, отворено се повикуваат индустриите да размислат за нови практики во однос на производството за да ги минимизираат нивните ефекти врз животната средина, а начин за да се постигне тоа е намалувањето и повторното користење на отпадот. Иако неексплицитно, оваа потцел охрабрува модели на циркуларна економија кои користат ресурси од отпад и на тој начин создаваат индустрии што се одржливи во однос на емисиите на стакленички гасови и отстранувањето на отпадот. Може да се види дека користењето етерични масла и билки за создавање на биопроизводи за индустријата за козметика и фармацевтски производи го зголемува економскиот раст, а истовремено е во согласност со вредностите на животната средина, кои се во суштината на ЦОР.</a:t>
            </a:r>
          </a:p>
          <a:p>
            <a:r>
              <a:rPr lang="mk-MK" sz="1200" kern="1200" noProof="0" dirty="0">
                <a:solidFill>
                  <a:schemeClr val="tx1"/>
                </a:solidFill>
                <a:effectLst/>
                <a:latin typeface="+mn-lt"/>
                <a:ea typeface="+mn-ea"/>
                <a:cs typeface="+mn-cs"/>
              </a:rPr>
              <a:t> </a:t>
            </a:r>
          </a:p>
          <a:p>
            <a:r>
              <a:rPr lang="mk-MK" sz="1200" b="1" kern="1200" noProof="0" dirty="0">
                <a:solidFill>
                  <a:schemeClr val="tx1"/>
                </a:solidFill>
                <a:effectLst/>
                <a:latin typeface="+mn-lt"/>
                <a:ea typeface="+mn-ea"/>
                <a:cs typeface="+mn-cs"/>
              </a:rPr>
              <a:t>ЦОР 11</a:t>
            </a:r>
            <a:r>
              <a:rPr lang="mk-MK" sz="1200" kern="1200" noProof="0" dirty="0">
                <a:solidFill>
                  <a:schemeClr val="tx1"/>
                </a:solidFill>
                <a:effectLst/>
                <a:latin typeface="+mn-lt"/>
                <a:ea typeface="+mn-ea"/>
                <a:cs typeface="+mn-cs"/>
              </a:rPr>
              <a:t> (Одржливи градови и заедници) – Потцел 11.А се стреми кон „Поддршка на позитивните економски, општествени и еколошки врски помеѓу урбаните, периурбаните и руралните области преку зајакнување на националното и регионалното урбанистичко планирање“. Така, може да се види дека проектот BE-Rural, поттикнувајќи го развојот на одржлив бизнис, особено во руралните области, ја зголемува локалната култура и ги зајакнува врските помеѓу регионите во земјата преку намалување на општествено-економските нееднаквости, како што се можностите за работа и економскиот просперитет. Со создавање на биоекономии во Стара </a:t>
            </a:r>
            <a:r>
              <a:rPr lang="mk-MK" sz="1200" kern="1200" noProof="0" dirty="0" err="1">
                <a:solidFill>
                  <a:schemeClr val="tx1"/>
                </a:solidFill>
                <a:effectLst/>
                <a:latin typeface="+mn-lt"/>
                <a:ea typeface="+mn-ea"/>
                <a:cs typeface="+mn-cs"/>
              </a:rPr>
              <a:t>Загора</a:t>
            </a:r>
            <a:r>
              <a:rPr lang="mk-MK" sz="1200" kern="1200" noProof="0" dirty="0">
                <a:solidFill>
                  <a:schemeClr val="tx1"/>
                </a:solidFill>
                <a:effectLst/>
                <a:latin typeface="+mn-lt"/>
                <a:ea typeface="+mn-ea"/>
                <a:cs typeface="+mn-cs"/>
              </a:rPr>
              <a:t>, има за цел да создаде врски помеѓу оваа област и индустриите пошироко, не само во Бугарија, туку и пошироко ако компаниите сакаат да ги извезуваат своите производи и да бидат конкурентни во глобалната индустрија за козметика и фармацевтски производи.</a:t>
            </a: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 </a:t>
            </a:r>
            <a:r>
              <a:rPr lang="mk-MK" sz="1200" b="1" kern="1200" noProof="0" dirty="0">
                <a:solidFill>
                  <a:schemeClr val="tx1"/>
                </a:solidFill>
                <a:effectLst/>
                <a:latin typeface="+mn-lt"/>
                <a:ea typeface="+mn-ea"/>
                <a:cs typeface="+mn-cs"/>
              </a:rPr>
              <a:t> </a:t>
            </a:r>
            <a:endParaRPr lang="mk-MK" sz="1200" kern="1200" noProof="0" dirty="0">
              <a:solidFill>
                <a:schemeClr val="tx1"/>
              </a:solidFill>
              <a:effectLst/>
              <a:latin typeface="+mn-lt"/>
              <a:ea typeface="+mn-ea"/>
              <a:cs typeface="+mn-cs"/>
            </a:endParaRPr>
          </a:p>
          <a:p>
            <a:r>
              <a:rPr lang="mk-MK" sz="1200" b="1" kern="1200" noProof="0" dirty="0">
                <a:solidFill>
                  <a:schemeClr val="tx1"/>
                </a:solidFill>
                <a:effectLst/>
                <a:latin typeface="+mn-lt"/>
                <a:ea typeface="+mn-ea"/>
                <a:cs typeface="+mn-cs"/>
              </a:rPr>
              <a:t>ЦОР 12</a:t>
            </a:r>
            <a:r>
              <a:rPr lang="mk-MK" sz="1200" kern="1200" noProof="0" dirty="0">
                <a:solidFill>
                  <a:schemeClr val="tx1"/>
                </a:solidFill>
                <a:effectLst/>
                <a:latin typeface="+mn-lt"/>
                <a:ea typeface="+mn-ea"/>
                <a:cs typeface="+mn-cs"/>
              </a:rPr>
              <a:t> - (Одговорна потрошувачка и производство) - Потцел 12.2 е можеби најважната што треба да се разгледа тука. Таа гласи „До 2030 година, да се постигне одржливо управување и ефикасно користење на природните ресурси“. Ова е амбициозна потцел и е поделена на индикатори за материјален отпечаток и за домашна потрошувачка на материјал. Затоа, со употреба на отпаден биоматеријал, се намалуваат материјалните отпечатоци (бидејќи е потребно помалку нова пластика и сл. за да се направат истите производи) и се намалува потрошувачката бидејќи овие биоматеријали го намалуваат отпадот од другите индустрии.</a:t>
            </a:r>
          </a:p>
          <a:p>
            <a:r>
              <a:rPr lang="mk-MK" sz="1200" kern="1200" noProof="0" dirty="0">
                <a:solidFill>
                  <a:schemeClr val="tx1"/>
                </a:solidFill>
                <a:effectLst/>
                <a:latin typeface="+mn-lt"/>
                <a:ea typeface="+mn-ea"/>
                <a:cs typeface="+mn-cs"/>
              </a:rPr>
              <a:t> </a:t>
            </a:r>
          </a:p>
          <a:p>
            <a:r>
              <a:rPr lang="mk-MK" sz="1200" kern="1200" noProof="0" dirty="0">
                <a:solidFill>
                  <a:schemeClr val="tx1"/>
                </a:solidFill>
                <a:effectLst/>
                <a:latin typeface="+mn-lt"/>
                <a:ea typeface="+mn-ea"/>
                <a:cs typeface="+mn-cs"/>
              </a:rPr>
              <a:t>Другите цели се исто така важни, но според мене овие се најрелевантни за создавање биопроизводи од етерични масла и билки во козметичката и фармацевтската индустрија.</a:t>
            </a:r>
          </a:p>
          <a:p>
            <a:r>
              <a:rPr lang="mk-MK" sz="1200" kern="1200" noProof="0" dirty="0">
                <a:solidFill>
                  <a:schemeClr val="tx1"/>
                </a:solidFill>
                <a:effectLst/>
                <a:latin typeface="+mn-lt"/>
                <a:ea typeface="+mn-ea"/>
                <a:cs typeface="+mn-cs"/>
              </a:rPr>
              <a:t> </a:t>
            </a:r>
            <a:endParaRPr lang="mk-MK" b="1" noProof="0" dirty="0"/>
          </a:p>
          <a:p>
            <a:r>
              <a:rPr lang="mk-MK" b="1" noProof="0" dirty="0"/>
              <a:t>Важни линкови за дополнителни информации:</a:t>
            </a:r>
          </a:p>
          <a:p>
            <a:r>
              <a:rPr lang="mk-MK" sz="1200" kern="1200" noProof="0" dirty="0">
                <a:solidFill>
                  <a:schemeClr val="tx1"/>
                </a:solidFill>
                <a:effectLst/>
                <a:latin typeface="+mn-lt"/>
                <a:ea typeface="+mn-ea"/>
                <a:cs typeface="+mn-cs"/>
              </a:rPr>
              <a:t>https://www.un.org/sustainabledevelopment/sustainable-development-goals/ </a:t>
            </a:r>
          </a:p>
          <a:p>
            <a:pPr marL="0" marR="0" lvl="0" indent="0" algn="l" defTabSz="914400" rtl="0" eaLnBrk="1" fontAlgn="auto" latinLnBrk="0" hangingPunct="1">
              <a:lnSpc>
                <a:spcPct val="100000"/>
              </a:lnSpc>
              <a:spcBef>
                <a:spcPts val="0"/>
              </a:spcBef>
              <a:spcAft>
                <a:spcPts val="0"/>
              </a:spcAft>
              <a:buClrTx/>
              <a:buSzTx/>
              <a:buFontTx/>
              <a:buNone/>
              <a:tabLst/>
              <a:defRPr/>
            </a:pPr>
            <a:r>
              <a:rPr lang="mk-MK" noProof="0" dirty="0"/>
              <a:t>Статистика за невработеност достапна на:</a:t>
            </a:r>
          </a:p>
          <a:p>
            <a:r>
              <a:rPr lang="mk-MK" sz="1200" kern="1200" noProof="0" dirty="0" err="1">
                <a:solidFill>
                  <a:schemeClr val="tx1"/>
                </a:solidFill>
                <a:effectLst/>
                <a:latin typeface="+mn-lt"/>
                <a:ea typeface="+mn-ea"/>
                <a:cs typeface="+mn-cs"/>
              </a:rPr>
              <a:t>Bulgaria</a:t>
            </a:r>
            <a:r>
              <a:rPr lang="mk-MK" sz="1200" kern="1200" noProof="0" dirty="0">
                <a:solidFill>
                  <a:schemeClr val="tx1"/>
                </a:solidFill>
                <a:effectLst/>
                <a:latin typeface="+mn-lt"/>
                <a:ea typeface="+mn-ea"/>
                <a:cs typeface="+mn-cs"/>
              </a:rPr>
              <a:t> (https://tradingeconomics.com/bulgaria/unemployment-rate)</a:t>
            </a:r>
          </a:p>
          <a:p>
            <a:r>
              <a:rPr lang="mk-MK" sz="1200" kern="1200" noProof="0" dirty="0">
                <a:solidFill>
                  <a:schemeClr val="tx1"/>
                </a:solidFill>
                <a:effectLst/>
                <a:latin typeface="+mn-lt"/>
                <a:ea typeface="+mn-ea"/>
                <a:cs typeface="+mn-cs"/>
              </a:rPr>
              <a:t>UK (</a:t>
            </a:r>
            <a:r>
              <a:rPr lang="mk-MK" sz="1200" u="sng" kern="1200" noProof="0" dirty="0">
                <a:solidFill>
                  <a:schemeClr val="tx1"/>
                </a:solidFill>
                <a:effectLst/>
                <a:latin typeface="+mn-lt"/>
                <a:ea typeface="+mn-ea"/>
                <a:cs typeface="+mn-cs"/>
                <a:hlinkClick r:id="rId3"/>
              </a:rPr>
              <a:t>https://tradingeconomics.com/united-kingdom/unemployment-rate</a:t>
            </a:r>
            <a:r>
              <a:rPr lang="mk-MK" sz="1200" kern="1200" noProof="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F4B9ABF1-A5E8-FF4C-953A-B9DDF0BF59CB}" type="slidenum">
              <a:rPr lang="de-DE" smtClean="0"/>
              <a:t>14</a:t>
            </a:fld>
            <a:endParaRPr lang="de-DE"/>
          </a:p>
        </p:txBody>
      </p:sp>
    </p:spTree>
    <p:extLst>
      <p:ext uri="{BB962C8B-B14F-4D97-AF65-F5344CB8AC3E}">
        <p14:creationId xmlns:p14="http://schemas.microsoft.com/office/powerpoint/2010/main" val="2632557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b="1" kern="1200" noProof="0" dirty="0">
                <a:solidFill>
                  <a:schemeClr val="tx1"/>
                </a:solidFill>
                <a:effectLst/>
                <a:latin typeface="+mn-lt"/>
                <a:ea typeface="+mn-ea"/>
                <a:cs typeface="+mn-cs"/>
              </a:rPr>
              <a:t>Белешки за наставниците: </a:t>
            </a:r>
            <a:r>
              <a:rPr lang="mk-MK" sz="1200" kern="1200" noProof="0" dirty="0">
                <a:solidFill>
                  <a:schemeClr val="tx1"/>
                </a:solidFill>
                <a:effectLst/>
                <a:latin typeface="+mn-lt"/>
                <a:ea typeface="+mn-ea"/>
                <a:cs typeface="+mn-cs"/>
              </a:rPr>
              <a:t>Објаснете како </a:t>
            </a:r>
            <a:r>
              <a:rPr lang="mk-MK" sz="1200" b="0" kern="1200" noProof="0" dirty="0" err="1">
                <a:solidFill>
                  <a:schemeClr val="tx1"/>
                </a:solidFill>
                <a:effectLst/>
                <a:latin typeface="+mn-lt"/>
                <a:ea typeface="+mn-ea"/>
                <a:cs typeface="+mn-cs"/>
              </a:rPr>
              <a:t>Phytocode</a:t>
            </a:r>
            <a:r>
              <a:rPr lang="mk-MK" sz="1200" kern="1200" noProof="0" dirty="0">
                <a:solidFill>
                  <a:schemeClr val="tx1"/>
                </a:solidFill>
                <a:effectLst/>
                <a:latin typeface="+mn-lt"/>
                <a:ea typeface="+mn-ea"/>
                <a:cs typeface="+mn-cs"/>
              </a:rPr>
              <a:t> користи бугарско масло од роза во козметичките производи во моментов и потенцијалот за широка употреба. Со ова може да се илустрира дека не зборуваме</a:t>
            </a:r>
            <a:r>
              <a:rPr lang="mk-MK" sz="1200" kern="1200" baseline="0" noProof="0" dirty="0">
                <a:solidFill>
                  <a:schemeClr val="tx1"/>
                </a:solidFill>
                <a:effectLst/>
                <a:latin typeface="+mn-lt"/>
                <a:ea typeface="+mn-ea"/>
                <a:cs typeface="+mn-cs"/>
              </a:rPr>
              <a:t> само за </a:t>
            </a:r>
            <a:r>
              <a:rPr lang="mk-MK" sz="1200" kern="1200" noProof="0" dirty="0">
                <a:solidFill>
                  <a:schemeClr val="tx1"/>
                </a:solidFill>
                <a:effectLst/>
                <a:latin typeface="+mn-lt"/>
                <a:ea typeface="+mn-ea"/>
                <a:cs typeface="+mn-cs"/>
              </a:rPr>
              <a:t>апстрактни идеи, туку дека се можни и достапни, иако сè уште не во индустриски размери.</a:t>
            </a:r>
          </a:p>
          <a:p>
            <a:endParaRPr lang="mk-MK" sz="1200" kern="1200" noProof="0" dirty="0">
              <a:solidFill>
                <a:schemeClr val="tx1"/>
              </a:solidFill>
              <a:effectLst/>
              <a:latin typeface="+mn-lt"/>
              <a:ea typeface="+mn-ea"/>
              <a:cs typeface="+mn-cs"/>
            </a:endParaRPr>
          </a:p>
          <a:p>
            <a:r>
              <a:rPr lang="mk-MK" sz="1200" b="1" kern="1200" noProof="0" dirty="0">
                <a:solidFill>
                  <a:schemeClr val="tx1"/>
                </a:solidFill>
                <a:effectLst/>
                <a:latin typeface="+mn-lt"/>
                <a:ea typeface="+mn-ea"/>
                <a:cs typeface="+mn-cs"/>
              </a:rPr>
              <a:t>Резиме на најважните информации:</a:t>
            </a:r>
          </a:p>
          <a:p>
            <a:pPr marL="0" marR="0" lvl="0" indent="0" algn="l" defTabSz="914400" rtl="0" eaLnBrk="1" fontAlgn="auto" latinLnBrk="0" hangingPunct="1">
              <a:lnSpc>
                <a:spcPct val="100000"/>
              </a:lnSpc>
              <a:spcBef>
                <a:spcPts val="0"/>
              </a:spcBef>
              <a:spcAft>
                <a:spcPts val="0"/>
              </a:spcAft>
              <a:buClrTx/>
              <a:buSzTx/>
              <a:buFontTx/>
              <a:buNone/>
              <a:tabLst/>
              <a:defRPr/>
            </a:pPr>
            <a:r>
              <a:rPr lang="mk-MK" sz="1200" kern="1200" noProof="0" dirty="0">
                <a:solidFill>
                  <a:schemeClr val="tx1"/>
                </a:solidFill>
                <a:effectLst/>
                <a:latin typeface="+mn-lt"/>
                <a:ea typeface="+mn-ea"/>
                <a:cs typeface="+mn-cs"/>
              </a:rPr>
              <a:t>Веќе постојат неколку примери за употреба на природни масла и билки за козметичката и фармацевтската индустрија во Бугарија, што докажува дека можноста е остварлива. </a:t>
            </a:r>
            <a:r>
              <a:rPr lang="mk-MK" sz="1200" kern="1200" noProof="0" dirty="0" err="1">
                <a:solidFill>
                  <a:schemeClr val="tx1"/>
                </a:solidFill>
                <a:effectLst/>
                <a:latin typeface="+mn-lt"/>
                <a:ea typeface="+mn-ea"/>
                <a:cs typeface="+mn-cs"/>
              </a:rPr>
              <a:t>Phytocode</a:t>
            </a:r>
            <a:r>
              <a:rPr lang="mk-MK" sz="1200" kern="1200" noProof="0" dirty="0">
                <a:solidFill>
                  <a:schemeClr val="tx1"/>
                </a:solidFill>
                <a:effectLst/>
                <a:latin typeface="+mn-lt"/>
                <a:ea typeface="+mn-ea"/>
                <a:cs typeface="+mn-cs"/>
              </a:rPr>
              <a:t> е бугарска компанија за убавина, која користи природно одгледувани локални масла како масло од роза за да создаде природни производи за убавина, како што е дневната крема од асортиманот </a:t>
            </a:r>
            <a:r>
              <a:rPr lang="mk-MK" sz="1200" kern="1200" noProof="0" dirty="0" err="1">
                <a:solidFill>
                  <a:schemeClr val="tx1"/>
                </a:solidFill>
                <a:effectLst/>
                <a:latin typeface="+mn-lt"/>
                <a:ea typeface="+mn-ea"/>
                <a:cs typeface="+mn-cs"/>
              </a:rPr>
              <a:t>Rose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Kiss</a:t>
            </a:r>
            <a:r>
              <a:rPr lang="mk-MK" sz="1200" kern="1200" noProof="0" dirty="0">
                <a:solidFill>
                  <a:schemeClr val="tx1"/>
                </a:solidFill>
                <a:effectLst/>
                <a:latin typeface="+mn-lt"/>
                <a:ea typeface="+mn-ea"/>
                <a:cs typeface="+mn-cs"/>
              </a:rPr>
              <a:t>. Маслото од роза има добри хидратни својства и може да ги елиминира бактериите кои предизвикуваат акни. На тој начин, освен што означува дека на локалните козметички индустрии не им се потребни дополнителни трошоци за увоз на вештачки масла за нивните производи, користењето локално масло од роза го намалува јаглеродниот отпечаток на процесот на производство и ги зголемува дерматолошките ефекти на производот, во споредба со другите навлажнувачи без ова етерично масло.</a:t>
            </a:r>
          </a:p>
          <a:p>
            <a:endParaRPr lang="mk-MK" sz="1200" b="1" kern="1200" noProof="0" dirty="0">
              <a:solidFill>
                <a:schemeClr val="tx1"/>
              </a:solidFill>
              <a:effectLst/>
              <a:latin typeface="+mn-lt"/>
              <a:ea typeface="+mn-ea"/>
              <a:cs typeface="+mn-cs"/>
            </a:endParaRPr>
          </a:p>
          <a:p>
            <a:r>
              <a:rPr lang="mk-MK" sz="1200" b="1" kern="1200" noProof="0" dirty="0">
                <a:solidFill>
                  <a:schemeClr val="tx1"/>
                </a:solidFill>
                <a:effectLst/>
                <a:latin typeface="+mn-lt"/>
                <a:ea typeface="+mn-ea"/>
                <a:cs typeface="+mn-cs"/>
              </a:rPr>
              <a:t>Важни линкови за дополнителни информации:</a:t>
            </a:r>
          </a:p>
          <a:p>
            <a:r>
              <a:rPr lang="mk-MK" sz="1200" kern="1200" noProof="0" dirty="0">
                <a:solidFill>
                  <a:schemeClr val="tx1"/>
                </a:solidFill>
                <a:effectLst/>
                <a:latin typeface="+mn-lt"/>
                <a:ea typeface="+mn-ea"/>
                <a:cs typeface="+mn-cs"/>
              </a:rPr>
              <a:t>http://phytocode.net/products/rose-kiss/protective-day-cream/</a:t>
            </a:r>
          </a:p>
          <a:p>
            <a:r>
              <a:rPr lang="mk-MK" sz="1200" kern="1200" noProof="0" dirty="0" err="1">
                <a:solidFill>
                  <a:schemeClr val="tx1"/>
                </a:solidFill>
                <a:effectLst/>
                <a:latin typeface="+mn-lt"/>
                <a:ea typeface="+mn-ea"/>
                <a:cs typeface="+mn-cs"/>
              </a:rPr>
              <a:t>Danube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Transnational</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Programme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DanuBioValNet</a:t>
            </a:r>
            <a:r>
              <a:rPr lang="mk-MK" sz="1200" kern="1200" noProof="0" dirty="0">
                <a:solidFill>
                  <a:schemeClr val="tx1"/>
                </a:solidFill>
                <a:effectLst/>
                <a:latin typeface="+mn-lt"/>
                <a:ea typeface="+mn-ea"/>
                <a:cs typeface="+mn-cs"/>
              </a:rPr>
              <a:t>), (2019). ‘</a:t>
            </a:r>
            <a:r>
              <a:rPr lang="mk-MK" sz="1200" kern="1200" noProof="0" dirty="0" err="1">
                <a:solidFill>
                  <a:schemeClr val="tx1"/>
                </a:solidFill>
                <a:effectLst/>
                <a:latin typeface="+mn-lt"/>
                <a:ea typeface="+mn-ea"/>
                <a:cs typeface="+mn-cs"/>
              </a:rPr>
              <a:t>Top</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Bio-based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products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in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the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Danube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Region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page</a:t>
            </a:r>
            <a:r>
              <a:rPr lang="mk-MK" sz="1200" kern="1200" noProof="0" dirty="0">
                <a:solidFill>
                  <a:schemeClr val="tx1"/>
                </a:solidFill>
                <a:effectLst/>
                <a:latin typeface="+mn-lt"/>
                <a:ea typeface="+mn-ea"/>
                <a:cs typeface="+mn-cs"/>
              </a:rPr>
              <a:t> 12. </a:t>
            </a:r>
            <a:r>
              <a:rPr lang="mk-MK" sz="1200" kern="1200" noProof="0" dirty="0" err="1">
                <a:solidFill>
                  <a:schemeClr val="tx1"/>
                </a:solidFill>
                <a:effectLst/>
                <a:latin typeface="+mn-lt"/>
                <a:ea typeface="+mn-ea"/>
                <a:cs typeface="+mn-cs"/>
              </a:rPr>
              <a:t>Available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at</a:t>
            </a:r>
            <a:r>
              <a:rPr lang="mk-MK" sz="1200" kern="1200" noProof="0" dirty="0">
                <a:solidFill>
                  <a:schemeClr val="tx1"/>
                </a:solidFill>
                <a:effectLst/>
                <a:latin typeface="+mn-lt"/>
                <a:ea typeface="+mn-ea"/>
                <a:cs typeface="+mn-cs"/>
              </a:rPr>
              <a:t>: http://www.interreg-danube.eu/uploads/media/approved_project_output/0001/30/a319626f134bfa2747eab95550024252de5b37c0.pdf</a:t>
            </a:r>
          </a:p>
          <a:p>
            <a:endParaRPr lang="mk-MK"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4B9ABF1-A5E8-FF4C-953A-B9DDF0BF59CB}" type="slidenum">
              <a:rPr lang="de-DE" smtClean="0"/>
              <a:t>15</a:t>
            </a:fld>
            <a:endParaRPr lang="de-DE"/>
          </a:p>
        </p:txBody>
      </p:sp>
    </p:spTree>
    <p:extLst>
      <p:ext uri="{BB962C8B-B14F-4D97-AF65-F5344CB8AC3E}">
        <p14:creationId xmlns:p14="http://schemas.microsoft.com/office/powerpoint/2010/main" val="1360342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b="1" noProof="0" dirty="0"/>
              <a:t>Белешки за наставникот:</a:t>
            </a:r>
          </a:p>
          <a:p>
            <a:r>
              <a:rPr lang="mk-MK" noProof="0" dirty="0"/>
              <a:t>Објаснете го производот </a:t>
            </a:r>
            <a:r>
              <a:rPr lang="mk-MK" noProof="0" dirty="0" err="1"/>
              <a:t>Rosa</a:t>
            </a:r>
            <a:r>
              <a:rPr lang="mk-MK" noProof="0" dirty="0"/>
              <a:t> </a:t>
            </a:r>
            <a:r>
              <a:rPr lang="mk-MK" noProof="0" dirty="0" err="1"/>
              <a:t>Damascena</a:t>
            </a:r>
            <a:r>
              <a:rPr lang="mk-MK" noProof="0" dirty="0"/>
              <a:t>, ставајќи акцент на аспектот на исцелувачкиот туризам што тие го инкорпорираат преку организирање на тури низ нивните градини во кои тие одгледуваат рози што ќе ги употребат за да се овозможи дерматолошки</a:t>
            </a:r>
            <a:r>
              <a:rPr lang="mk-MK" baseline="0" noProof="0" dirty="0"/>
              <a:t> бенефит од</a:t>
            </a:r>
            <a:r>
              <a:rPr lang="mk-MK" noProof="0" dirty="0"/>
              <a:t> нивните производи. Посочете како ова се однесува и на претходно споменатиот извештај </a:t>
            </a:r>
            <a:r>
              <a:rPr lang="mk-MK" noProof="0" dirty="0" err="1"/>
              <a:t>BioStep</a:t>
            </a:r>
            <a:r>
              <a:rPr lang="mk-MK" noProof="0" dirty="0"/>
              <a:t> </a:t>
            </a:r>
            <a:r>
              <a:rPr lang="mk-MK" noProof="0" dirty="0" err="1"/>
              <a:t>Report</a:t>
            </a:r>
            <a:r>
              <a:rPr lang="mk-MK" noProof="0" dirty="0"/>
              <a:t> (2018) и помага да се придонесе за постигнување на разгледуваните ЦОР преку</a:t>
            </a:r>
            <a:r>
              <a:rPr lang="mk-MK" baseline="0" noProof="0" dirty="0"/>
              <a:t> отворање </a:t>
            </a:r>
            <a:r>
              <a:rPr lang="mk-MK" noProof="0" dirty="0"/>
              <a:t>дополнителни работни места и просперитет во туристичкиот сектор.</a:t>
            </a:r>
          </a:p>
          <a:p>
            <a:endParaRPr lang="mk-MK" noProof="0" dirty="0"/>
          </a:p>
          <a:p>
            <a:r>
              <a:rPr lang="mk-MK" b="1" noProof="0" dirty="0"/>
              <a:t>Резиме на најважните информации:</a:t>
            </a:r>
          </a:p>
          <a:p>
            <a:r>
              <a:rPr lang="mk-MK" noProof="0" dirty="0"/>
              <a:t>И овој производ користи масло од рози кое се одгледува локално во Бугарија. </a:t>
            </a:r>
            <a:r>
              <a:rPr lang="mk-MK" noProof="0" dirty="0" err="1"/>
              <a:t>Damascena</a:t>
            </a:r>
            <a:r>
              <a:rPr lang="mk-MK" noProof="0" dirty="0"/>
              <a:t> го комбинира ова со</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Rose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absolute</a:t>
            </a:r>
            <a:r>
              <a:rPr lang="mk-MK" sz="1200" kern="1200" noProof="0" dirty="0">
                <a:solidFill>
                  <a:schemeClr val="tx1"/>
                </a:solidFill>
                <a:effectLst/>
                <a:latin typeface="+mn-lt"/>
                <a:ea typeface="+mn-ea"/>
                <a:cs typeface="+mn-cs"/>
              </a:rPr>
              <a:t> </a:t>
            </a:r>
            <a:r>
              <a:rPr lang="mk-MK" noProof="0" dirty="0"/>
              <a:t> и 100% екстракт од полжав за да ја формулира нивната интензивна дневна крема. Таа ја подмладува кожата и го зајакнува ткивото и може да се користи на чувствителна кожа бидејќи компонентите се хипоалергенски.</a:t>
            </a:r>
          </a:p>
          <a:p>
            <a:endParaRPr lang="mk-MK" noProof="0" dirty="0"/>
          </a:p>
          <a:p>
            <a:r>
              <a:rPr lang="mk-MK" noProof="0" dirty="0" err="1"/>
              <a:t>Damascena</a:t>
            </a:r>
            <a:r>
              <a:rPr lang="mk-MK" noProof="0" dirty="0"/>
              <a:t> имаат свој „комплекс“ во кој одгледуваат над 150 различни видови рози за да ги направат своите различни козметички производи. Тоа ја поттикнува и туристичката индустрија бидејќи компанијата води тури низ нивните градини и ги продава своите етерични масла (пр. масло од рози), како и примерок од нивните масла во прехранбени производи како што се мармалади и пијалаци. Тоа може да води кон отворање дополнителни работни места и приходи за регионот доколку се искористи како национална точка на интерес и може да ги привлече туристите во Бугарија уште повеќе. На тој начин, ова го надополнува </a:t>
            </a:r>
            <a:r>
              <a:rPr lang="mk-MK" noProof="0" dirty="0" err="1"/>
              <a:t>извештајотBioStep</a:t>
            </a:r>
            <a:r>
              <a:rPr lang="mk-MK" noProof="0" dirty="0"/>
              <a:t> </a:t>
            </a:r>
            <a:r>
              <a:rPr lang="mk-MK" noProof="0" dirty="0" err="1"/>
              <a:t>Report</a:t>
            </a:r>
            <a:r>
              <a:rPr lang="mk-MK" noProof="0" dirty="0"/>
              <a:t> (2018), кој повикува на поголема промоција на исцелувачкиот туризам за зголемување на биоекономиите во регионот.</a:t>
            </a:r>
          </a:p>
          <a:p>
            <a:endParaRPr lang="mk-MK" sz="1200" kern="1200" noProof="0" dirty="0">
              <a:solidFill>
                <a:schemeClr val="tx1"/>
              </a:solidFill>
              <a:effectLst/>
              <a:latin typeface="+mn-lt"/>
              <a:ea typeface="+mn-ea"/>
              <a:cs typeface="+mn-cs"/>
            </a:endParaRPr>
          </a:p>
          <a:p>
            <a:r>
              <a:rPr lang="mk-MK" b="1" noProof="0" dirty="0"/>
              <a:t>Важни линкови за дополнителни информации:</a:t>
            </a:r>
          </a:p>
          <a:p>
            <a:r>
              <a:rPr lang="mk-MK" dirty="0"/>
              <a:t>https://www.damascena.net/en/produkt/day-face-cream-with-bulgarian-rose-oil-and-snail-extract-50ml/</a:t>
            </a:r>
          </a:p>
          <a:p>
            <a:pPr marL="0" marR="0" lvl="0" indent="0" algn="l" defTabSz="914400" rtl="0" eaLnBrk="1" fontAlgn="auto" latinLnBrk="0" hangingPunct="1">
              <a:lnSpc>
                <a:spcPct val="100000"/>
              </a:lnSpc>
              <a:spcBef>
                <a:spcPts val="0"/>
              </a:spcBef>
              <a:spcAft>
                <a:spcPts val="0"/>
              </a:spcAft>
              <a:buClrTx/>
              <a:buSzTx/>
              <a:buFontTx/>
              <a:buNone/>
              <a:tabLst/>
              <a:defRPr/>
            </a:pPr>
            <a:r>
              <a:rPr lang="mk-MK" dirty="0" err="1"/>
              <a:t>Zelljadt</a:t>
            </a:r>
            <a:r>
              <a:rPr lang="mk-MK" dirty="0"/>
              <a:t>, E., </a:t>
            </a:r>
            <a:r>
              <a:rPr lang="mk-MK" dirty="0" err="1"/>
              <a:t>Stoyanov</a:t>
            </a:r>
            <a:r>
              <a:rPr lang="mk-MK" dirty="0"/>
              <a:t>, M., </a:t>
            </a:r>
            <a:r>
              <a:rPr lang="mk-MK" dirty="0" err="1"/>
              <a:t>Bianchini</a:t>
            </a:r>
            <a:r>
              <a:rPr lang="mk-MK" dirty="0"/>
              <a:t>, C., </a:t>
            </a:r>
            <a:r>
              <a:rPr lang="mk-MK" dirty="0" err="1"/>
              <a:t>Mazzariol</a:t>
            </a:r>
            <a:r>
              <a:rPr lang="mk-MK" dirty="0"/>
              <a:t>, F., </a:t>
            </a:r>
            <a:r>
              <a:rPr lang="mk-MK" dirty="0" err="1"/>
              <a:t>Davies</a:t>
            </a:r>
            <a:r>
              <a:rPr lang="mk-MK" dirty="0"/>
              <a:t>, S., </a:t>
            </a:r>
            <a:r>
              <a:rPr lang="mk-MK" dirty="0" err="1"/>
              <a:t>Millar</a:t>
            </a:r>
            <a:r>
              <a:rPr lang="mk-MK" dirty="0"/>
              <a:t>, K. (2018). ‘</a:t>
            </a:r>
            <a:r>
              <a:rPr lang="mk-MK" dirty="0" err="1"/>
              <a:t>Strategies</a:t>
            </a:r>
            <a:r>
              <a:rPr lang="mk-MK" dirty="0"/>
              <a:t> </a:t>
            </a:r>
            <a:r>
              <a:rPr lang="mk-MK" dirty="0" err="1"/>
              <a:t>for</a:t>
            </a:r>
            <a:r>
              <a:rPr lang="mk-MK" dirty="0"/>
              <a:t> </a:t>
            </a:r>
            <a:r>
              <a:rPr lang="mk-MK" dirty="0" err="1"/>
              <a:t>Strengthened</a:t>
            </a:r>
            <a:r>
              <a:rPr lang="mk-MK" dirty="0"/>
              <a:t> </a:t>
            </a:r>
            <a:r>
              <a:rPr lang="mk-MK" dirty="0" err="1"/>
              <a:t>Regional</a:t>
            </a:r>
            <a:r>
              <a:rPr lang="mk-MK" dirty="0"/>
              <a:t> </a:t>
            </a:r>
            <a:r>
              <a:rPr lang="mk-MK" dirty="0" err="1"/>
              <a:t>Bioeconomies</a:t>
            </a:r>
            <a:r>
              <a:rPr lang="mk-MK" dirty="0"/>
              <a:t> </a:t>
            </a:r>
            <a:r>
              <a:rPr lang="mk-MK" dirty="0" err="1"/>
              <a:t>in</a:t>
            </a:r>
            <a:r>
              <a:rPr lang="mk-MK" dirty="0"/>
              <a:t> </a:t>
            </a:r>
            <a:r>
              <a:rPr lang="mk-MK" dirty="0" err="1"/>
              <a:t>Stara</a:t>
            </a:r>
            <a:r>
              <a:rPr lang="mk-MK" dirty="0"/>
              <a:t> </a:t>
            </a:r>
            <a:r>
              <a:rPr lang="mk-MK" dirty="0" err="1"/>
              <a:t>Zagora</a:t>
            </a:r>
            <a:r>
              <a:rPr lang="mk-MK" dirty="0"/>
              <a:t> </a:t>
            </a:r>
            <a:r>
              <a:rPr lang="mk-MK" dirty="0" err="1"/>
              <a:t>and</a:t>
            </a:r>
            <a:r>
              <a:rPr lang="mk-MK" dirty="0"/>
              <a:t> </a:t>
            </a:r>
            <a:r>
              <a:rPr lang="mk-MK" dirty="0" err="1"/>
              <a:t>Veneto</a:t>
            </a:r>
            <a:r>
              <a:rPr lang="mk-MK" dirty="0"/>
              <a:t>.’ </a:t>
            </a:r>
            <a:r>
              <a:rPr lang="mk-MK" dirty="0" err="1"/>
              <a:t>Biostep</a:t>
            </a:r>
            <a:r>
              <a:rPr lang="mk-MK" dirty="0"/>
              <a:t> </a:t>
            </a:r>
            <a:r>
              <a:rPr lang="mk-MK" dirty="0" err="1"/>
              <a:t>Report</a:t>
            </a:r>
            <a:r>
              <a:rPr lang="mk-MK" dirty="0"/>
              <a:t>.</a:t>
            </a:r>
            <a:r>
              <a:rPr lang="mk-MK" sz="1200" kern="1200" dirty="0">
                <a:solidFill>
                  <a:schemeClr val="tx1"/>
                </a:solidFill>
                <a:effectLst/>
                <a:latin typeface="+mn-lt"/>
                <a:ea typeface="+mn-ea"/>
                <a:cs typeface="+mn-cs"/>
              </a:rPr>
              <a:t> </a:t>
            </a:r>
          </a:p>
        </p:txBody>
      </p:sp>
      <p:sp>
        <p:nvSpPr>
          <p:cNvPr id="4" name="Foliennummernplatzhalter 3"/>
          <p:cNvSpPr>
            <a:spLocks noGrp="1"/>
          </p:cNvSpPr>
          <p:nvPr>
            <p:ph type="sldNum" sz="quarter" idx="5"/>
          </p:nvPr>
        </p:nvSpPr>
        <p:spPr/>
        <p:txBody>
          <a:bodyPr/>
          <a:lstStyle/>
          <a:p>
            <a:fld id="{F4B9ABF1-A5E8-FF4C-953A-B9DDF0BF59CB}" type="slidenum">
              <a:rPr lang="de-DE" smtClean="0"/>
              <a:t>16</a:t>
            </a:fld>
            <a:endParaRPr lang="de-DE"/>
          </a:p>
        </p:txBody>
      </p:sp>
    </p:spTree>
    <p:extLst>
      <p:ext uri="{BB962C8B-B14F-4D97-AF65-F5344CB8AC3E}">
        <p14:creationId xmlns:p14="http://schemas.microsoft.com/office/powerpoint/2010/main" val="1145546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508000"/>
            <a:ext cx="5486400" cy="3086100"/>
          </a:xfrm>
        </p:spPr>
      </p:sp>
      <p:sp>
        <p:nvSpPr>
          <p:cNvPr id="3" name="Notizenplatzhalter 2"/>
          <p:cNvSpPr>
            <a:spLocks noGrp="1"/>
          </p:cNvSpPr>
          <p:nvPr>
            <p:ph type="body" idx="1"/>
          </p:nvPr>
        </p:nvSpPr>
        <p:spPr/>
        <p:txBody>
          <a:bodyPr/>
          <a:lstStyle/>
          <a:p>
            <a:r>
              <a:rPr lang="ru-RU" sz="1200" b="1" kern="1200" dirty="0">
                <a:solidFill>
                  <a:schemeClr val="tx1"/>
                </a:solidFill>
                <a:effectLst/>
                <a:latin typeface="+mn-lt"/>
                <a:ea typeface="+mn-ea"/>
                <a:cs typeface="+mn-cs"/>
              </a:rPr>
              <a:t>Белешки за наставникот</a:t>
            </a:r>
            <a:r>
              <a:rPr lang="en-GB" sz="1200" kern="1200" dirty="0">
                <a:solidFill>
                  <a:schemeClr val="tx1"/>
                </a:solidFill>
                <a:effectLst/>
                <a:latin typeface="+mn-lt"/>
                <a:ea typeface="+mn-ea"/>
                <a:cs typeface="+mn-cs"/>
              </a:rPr>
              <a:t>: </a:t>
            </a:r>
            <a:r>
              <a:rPr lang="ru-RU" sz="1200" kern="1200" baseline="0" dirty="0">
                <a:solidFill>
                  <a:schemeClr val="tx1"/>
                </a:solidFill>
                <a:effectLst/>
                <a:latin typeface="+mn-lt"/>
                <a:ea typeface="+mn-ea"/>
                <a:cs typeface="+mn-cs"/>
              </a:rPr>
              <a:t>Името на наставникот треба да стои во долниот лев дел на слајдот</a:t>
            </a:r>
            <a:r>
              <a:rPr lang="ru-RU" sz="1200" kern="1200" dirty="0">
                <a:solidFill>
                  <a:schemeClr val="tx1"/>
                </a:solidFill>
                <a:effectLst/>
                <a:latin typeface="+mn-lt"/>
                <a:ea typeface="+mn-ea"/>
                <a:cs typeface="+mn-cs"/>
              </a:rPr>
              <a:t>. Ова е последниот слајд во презентацијата. Дајте им време на студентите / учесниците да постават прашања.</a:t>
            </a:r>
            <a:endParaRPr lang="en-GB"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4B9ABF1-A5E8-FF4C-953A-B9DDF0BF59CB}" type="slidenum">
              <a:rPr lang="de-DE" smtClean="0"/>
              <a:t>17</a:t>
            </a:fld>
            <a:endParaRPr lang="de-DE"/>
          </a:p>
        </p:txBody>
      </p:sp>
    </p:spTree>
    <p:extLst>
      <p:ext uri="{BB962C8B-B14F-4D97-AF65-F5344CB8AC3E}">
        <p14:creationId xmlns:p14="http://schemas.microsoft.com/office/powerpoint/2010/main" val="889071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mk-MK" sz="1200" b="1" i="0" u="none" strike="noStrike" kern="1200" dirty="0">
                <a:solidFill>
                  <a:schemeClr val="tx1"/>
                </a:solidFill>
                <a:effectLst/>
              </a:rPr>
              <a:t>BE-Rural има пет иновациски региони</a:t>
            </a:r>
          </a:p>
          <a:p>
            <a:pPr fontAlgn="base"/>
            <a:r>
              <a:rPr lang="mk-MK" sz="1200" b="0" i="0" u="none" strike="noStrike" kern="1200" dirty="0">
                <a:solidFill>
                  <a:schemeClr val="tx1"/>
                </a:solidFill>
                <a:effectLst/>
              </a:rPr>
              <a:t>BE-Rural ќе создаде пет регионални </a:t>
            </a:r>
            <a:r>
              <a:rPr lang="mk-MK" sz="1200" b="1" i="0" u="none" strike="noStrike" kern="1200" dirty="0">
                <a:solidFill>
                  <a:schemeClr val="tx1"/>
                </a:solidFill>
                <a:effectLst/>
              </a:rPr>
              <a:t>Платформи за отворени иновации (</a:t>
            </a:r>
            <a:r>
              <a:rPr lang="mk-MK" sz="1200" b="1" kern="1200" dirty="0">
                <a:solidFill>
                  <a:schemeClr val="tx1"/>
                </a:solidFill>
                <a:effectLst/>
              </a:rPr>
              <a:t>ПОИ</a:t>
            </a:r>
            <a:r>
              <a:rPr lang="mk-MK" sz="1200" b="1" i="0" u="none" strike="noStrike" kern="1200" dirty="0">
                <a:solidFill>
                  <a:schemeClr val="tx1"/>
                </a:solidFill>
                <a:effectLst/>
              </a:rPr>
              <a:t>) </a:t>
            </a:r>
            <a:r>
              <a:rPr lang="mk-MK" sz="1200" b="0" i="0" u="none" strike="noStrike" kern="1200" dirty="0">
                <a:solidFill>
                  <a:schemeClr val="tx1"/>
                </a:solidFill>
                <a:effectLst/>
              </a:rPr>
              <a:t>за партиципативен развој на </a:t>
            </a:r>
            <a:r>
              <a:rPr lang="mk-MK" sz="1200" kern="1200" dirty="0">
                <a:solidFill>
                  <a:schemeClr val="tx1"/>
                </a:solidFill>
                <a:effectLst/>
              </a:rPr>
              <a:t>биоекономски </a:t>
            </a:r>
            <a:r>
              <a:rPr lang="mk-MK" sz="1200" b="0" i="0" u="none" strike="noStrike" kern="1200" dirty="0">
                <a:solidFill>
                  <a:schemeClr val="tx1"/>
                </a:solidFill>
                <a:effectLst/>
              </a:rPr>
              <a:t>стратегии и патокази. </a:t>
            </a:r>
            <a:r>
              <a:rPr lang="mk-MK" sz="1200" kern="1200" dirty="0">
                <a:solidFill>
                  <a:schemeClr val="tx1"/>
                </a:solidFill>
                <a:effectLst/>
              </a:rPr>
              <a:t>ПОИ</a:t>
            </a:r>
            <a:r>
              <a:rPr lang="mk-MK" sz="1200" b="0" i="0" u="none" strike="noStrike" kern="1200" dirty="0">
                <a:solidFill>
                  <a:schemeClr val="tx1"/>
                </a:solidFill>
                <a:effectLst/>
              </a:rPr>
              <a:t> на BE-Rural ќе бидат воспоставени во пет региони во ЕУ со различни потенцијали за биомаса и ќе бидат засновани на регионалните работни групи на чинители (РГЧ). Во рамките на ОИП, главната задача на РГЧ ќе биде да формулираат конкретни стратегии или документи со насоки преку соработка со различни актери и отворање на платформата за широк спектар на чинители во регионот, вклучително и граѓански организации и граѓани.</a:t>
            </a:r>
          </a:p>
          <a:p>
            <a:pPr fontAlgn="base"/>
            <a:endParaRPr lang="mk-MK" sz="1200" b="0" i="0" u="none" strike="noStrike" kern="1200" dirty="0">
              <a:solidFill>
                <a:schemeClr val="tx1"/>
              </a:solidFill>
              <a:effectLst/>
            </a:endParaRPr>
          </a:p>
          <a:p>
            <a:pPr fontAlgn="base"/>
            <a:r>
              <a:rPr lang="mk-MK" sz="1200" b="1" i="0" u="none" strike="noStrike" kern="1200" dirty="0">
                <a:solidFill>
                  <a:schemeClr val="tx1"/>
                </a:solidFill>
                <a:effectLst/>
              </a:rPr>
              <a:t>Стара </a:t>
            </a:r>
            <a:r>
              <a:rPr lang="mk-MK" sz="1200" b="1" i="0" u="none" strike="noStrike" kern="1200" dirty="0" err="1">
                <a:solidFill>
                  <a:schemeClr val="tx1"/>
                </a:solidFill>
                <a:effectLst/>
              </a:rPr>
              <a:t>Загора</a:t>
            </a:r>
            <a:r>
              <a:rPr lang="mk-MK" sz="1200" b="1" i="0" u="none" strike="noStrike" kern="1200" dirty="0">
                <a:solidFill>
                  <a:schemeClr val="tx1"/>
                </a:solidFill>
                <a:effectLst/>
              </a:rPr>
              <a:t>, Бугарија:</a:t>
            </a:r>
            <a:r>
              <a:rPr lang="mk-MK" sz="1200" b="0" i="0" u="none" strike="noStrike" kern="1200" dirty="0">
                <a:solidFill>
                  <a:schemeClr val="tx1"/>
                </a:solidFill>
                <a:effectLst/>
              </a:rPr>
              <a:t> Овој иновациски регион ќе се фокусира на барање нови технологии за примена на есенцијални масла и билки во козметичката и фармацевтската индустрија. Малото производство во оваа област ќе биде комбинирано со активности поврзани со туризмот за проширување на постојниот бизнис статус </a:t>
            </a:r>
            <a:r>
              <a:rPr lang="mk-MK" sz="1200" b="0" i="0" u="none" strike="noStrike" kern="1200" dirty="0" err="1">
                <a:solidFill>
                  <a:schemeClr val="tx1"/>
                </a:solidFill>
                <a:effectLst/>
              </a:rPr>
              <a:t>кво</a:t>
            </a:r>
            <a:r>
              <a:rPr lang="mk-MK" sz="1200" b="0" i="0" u="none" strike="noStrike" kern="1200" dirty="0">
                <a:solidFill>
                  <a:schemeClr val="tx1"/>
                </a:solidFill>
                <a:effectLst/>
              </a:rPr>
              <a:t> и на потенцијалот. Понатаму, регионот ќе воспостави поблиски односи и вмрежување на компаниите. Регионален партнер: </a:t>
            </a:r>
            <a:r>
              <a:rPr lang="en-US" dirty="0"/>
              <a:t>Bulgarian Industrial Association (BIA)</a:t>
            </a:r>
          </a:p>
          <a:p>
            <a:pPr fontAlgn="base"/>
            <a:r>
              <a:rPr lang="mk-MK" sz="1200" b="1" i="0" u="none" strike="noStrike" kern="1200" dirty="0" err="1">
                <a:solidFill>
                  <a:schemeClr val="tx1"/>
                </a:solidFill>
                <a:effectLst/>
              </a:rPr>
              <a:t>Виѕеме</a:t>
            </a:r>
            <a:r>
              <a:rPr lang="mk-MK" sz="1200" b="1" i="0" u="none" strike="noStrike" kern="1200" dirty="0">
                <a:solidFill>
                  <a:schemeClr val="tx1"/>
                </a:solidFill>
                <a:effectLst/>
              </a:rPr>
              <a:t> и </a:t>
            </a:r>
            <a:r>
              <a:rPr lang="mk-MK" sz="1200" b="1" i="0" u="none" strike="noStrike" kern="1200" dirty="0" err="1">
                <a:solidFill>
                  <a:schemeClr val="tx1"/>
                </a:solidFill>
                <a:effectLst/>
              </a:rPr>
              <a:t>Курземе</a:t>
            </a:r>
            <a:r>
              <a:rPr lang="mk-MK" sz="1200" b="1" i="0" u="none" strike="noStrike" kern="1200" dirty="0">
                <a:solidFill>
                  <a:schemeClr val="tx1"/>
                </a:solidFill>
                <a:effectLst/>
              </a:rPr>
              <a:t>, Латвија: </a:t>
            </a:r>
            <a:r>
              <a:rPr lang="mk-MK" sz="1200" b="0" i="0" u="none" strike="noStrike" kern="1200" dirty="0">
                <a:solidFill>
                  <a:schemeClr val="tx1"/>
                </a:solidFill>
                <a:effectLst/>
              </a:rPr>
              <a:t>Овој регион ќе се фокусира на потенцијалот на нуспроизводи од управувањето со шумите </a:t>
            </a:r>
            <a:r>
              <a:rPr lang="mk-MK" sz="1200" kern="1200" dirty="0">
                <a:solidFill>
                  <a:schemeClr val="tx1"/>
                </a:solidFill>
                <a:effectLst/>
              </a:rPr>
              <a:t>(т.е. од разретчување на младите шуми, насади</a:t>
            </a:r>
            <a:r>
              <a:rPr lang="mk-MK" sz="1200" kern="1200" baseline="0" dirty="0">
                <a:solidFill>
                  <a:schemeClr val="tx1"/>
                </a:solidFill>
                <a:effectLst/>
              </a:rPr>
              <a:t> со </a:t>
            </a:r>
            <a:r>
              <a:rPr lang="mk-MK" sz="1200" kern="1200" dirty="0">
                <a:solidFill>
                  <a:schemeClr val="tx1"/>
                </a:solidFill>
                <a:effectLst/>
              </a:rPr>
              <a:t>кратко ротирачки дрвенести растенија и шумарство </a:t>
            </a:r>
            <a:r>
              <a:rPr lang="mk-MK" sz="1200" b="0" i="0" u="none" strike="noStrike" kern="1200" dirty="0">
                <a:solidFill>
                  <a:schemeClr val="tx1"/>
                </a:solidFill>
                <a:effectLst/>
              </a:rPr>
              <a:t>(SRC/SRF)</a:t>
            </a:r>
            <a:r>
              <a:rPr lang="mk-MK" sz="1200" kern="1200" dirty="0">
                <a:solidFill>
                  <a:schemeClr val="tx1"/>
                </a:solidFill>
                <a:effectLst/>
              </a:rPr>
              <a:t>, отстранување на прекумерно обраснување на напуштени земјоделски земјишта</a:t>
            </a:r>
            <a:r>
              <a:rPr lang="mk-MK" sz="1200" b="0" i="0" u="none" strike="noStrike" kern="1200" dirty="0">
                <a:solidFill>
                  <a:schemeClr val="tx1"/>
                </a:solidFill>
                <a:effectLst/>
              </a:rPr>
              <a:t> и повеќегодишни треви ) како извор на биоенергија или биорафинерија. Регионот ќе ја испита вредноста на агрошумарските системи на повеќегодишни треви и </a:t>
            </a:r>
            <a:r>
              <a:rPr lang="mk-MK" sz="1200" kern="1200" dirty="0">
                <a:solidFill>
                  <a:schemeClr val="tx1"/>
                </a:solidFill>
                <a:effectLst/>
              </a:rPr>
              <a:t>кратко ротирачки дрвенести растенија </a:t>
            </a:r>
            <a:r>
              <a:rPr lang="mk-MK" sz="1200" b="0" i="0" u="none" strike="noStrike" kern="1200" dirty="0">
                <a:solidFill>
                  <a:schemeClr val="tx1"/>
                </a:solidFill>
                <a:effectLst/>
              </a:rPr>
              <a:t>(SRC) </a:t>
            </a:r>
            <a:r>
              <a:rPr lang="mk-MK" sz="1200" kern="1200" dirty="0">
                <a:solidFill>
                  <a:schemeClr val="tx1"/>
                </a:solidFill>
                <a:effectLst/>
              </a:rPr>
              <a:t>или </a:t>
            </a:r>
            <a:r>
              <a:rPr lang="mk-MK" sz="1200" b="0" i="0" u="none" strike="noStrike" kern="1200" dirty="0">
                <a:solidFill>
                  <a:schemeClr val="tx1"/>
                </a:solidFill>
                <a:effectLst/>
              </a:rPr>
              <a:t>SRF дрвјата како пасишта, и производството на сено или семиња од трева. Ќе се истражи потенцијалната паметна употреба на градежното дрво од </a:t>
            </a:r>
            <a:r>
              <a:rPr lang="mk-MK" sz="1200" kern="1200" dirty="0">
                <a:solidFill>
                  <a:schemeClr val="tx1"/>
                </a:solidFill>
                <a:effectLst/>
              </a:rPr>
              <a:t>разретчувањето на младите шуми</a:t>
            </a:r>
            <a:r>
              <a:rPr lang="mk-MK" sz="1200" b="0" i="0" u="none" strike="noStrike" kern="1200" dirty="0">
                <a:solidFill>
                  <a:schemeClr val="tx1"/>
                </a:solidFill>
                <a:effectLst/>
              </a:rPr>
              <a:t>. Регионален партнер: </a:t>
            </a:r>
            <a:r>
              <a:rPr lang="en-US" dirty="0"/>
              <a:t>Latvian State Forest Research Institute (SILAVA)</a:t>
            </a:r>
            <a:endParaRPr lang="mk-MK" sz="1200" b="0" i="0" u="none" strike="noStrike" kern="1200" dirty="0">
              <a:solidFill>
                <a:schemeClr val="tx1"/>
              </a:solidFill>
              <a:effectLst/>
            </a:endParaRPr>
          </a:p>
          <a:p>
            <a:pPr fontAlgn="base"/>
            <a:r>
              <a:rPr lang="mk-MK" sz="1200" b="1" i="0" u="none" strike="noStrike" kern="1200" dirty="0">
                <a:solidFill>
                  <a:schemeClr val="tx1"/>
                </a:solidFill>
                <a:effectLst/>
              </a:rPr>
              <a:t>Струмица, Северна Македонија: </a:t>
            </a:r>
            <a:r>
              <a:rPr lang="mk-MK" sz="1200" b="0" i="0" u="none" strike="noStrike" kern="1200" dirty="0">
                <a:solidFill>
                  <a:schemeClr val="tx1"/>
                </a:solidFill>
                <a:effectLst/>
              </a:rPr>
              <a:t>Регионот ќе се фокусира на искористување на земјоделските остатоци, поточно на </a:t>
            </a:r>
            <a:r>
              <a:rPr lang="mk-MK" sz="1200" b="0" i="0" u="none" strike="noStrike" kern="1200" dirty="0" err="1">
                <a:solidFill>
                  <a:schemeClr val="tx1"/>
                </a:solidFill>
                <a:effectLst/>
              </a:rPr>
              <a:t>нуспроизводство</a:t>
            </a:r>
            <a:r>
              <a:rPr lang="mk-MK" sz="1200" b="0" i="0" u="none" strike="noStrike" kern="1200" dirty="0">
                <a:solidFill>
                  <a:schemeClr val="tx1"/>
                </a:solidFill>
                <a:effectLst/>
              </a:rPr>
              <a:t> на органски материјали од земјоделски активности, како извор на енергија за домашни и индустриски цели. Регионот ќе ги испита технолошките опции за енергетска конверзија на материјалите од биомаса што се создаваат на земјоделски полиња или фарми (остатоци од земјоделство), како и на оние што се создаваат во текот на преработката на земјоделските производи (остатоци од преработка). Регионален партнер: </a:t>
            </a:r>
            <a:r>
              <a:rPr lang="en-US" dirty="0"/>
              <a:t>International Centre for Sustainable Development of Energy, Water and Environment Systems (SDEWES-Skopje)</a:t>
            </a:r>
          </a:p>
          <a:p>
            <a:pPr fontAlgn="base"/>
            <a:r>
              <a:rPr lang="mk-MK" sz="1200" b="1" kern="1200" dirty="0">
                <a:solidFill>
                  <a:schemeClr val="tx1"/>
                </a:solidFill>
                <a:effectLst/>
              </a:rPr>
              <a:t>Заливите </a:t>
            </a:r>
            <a:r>
              <a:rPr lang="mk-MK" sz="1200" b="1" kern="1200" dirty="0" err="1">
                <a:solidFill>
                  <a:schemeClr val="tx1"/>
                </a:solidFill>
                <a:effectLst/>
              </a:rPr>
              <a:t>Штетин</a:t>
            </a:r>
            <a:r>
              <a:rPr lang="mk-MK" sz="1200" b="1" kern="1200" dirty="0">
                <a:solidFill>
                  <a:schemeClr val="tx1"/>
                </a:solidFill>
                <a:effectLst/>
              </a:rPr>
              <a:t> и </a:t>
            </a:r>
            <a:r>
              <a:rPr lang="mk-MK" sz="1200" b="1" kern="1200" dirty="0" err="1">
                <a:solidFill>
                  <a:schemeClr val="tx1"/>
                </a:solidFill>
                <a:effectLst/>
              </a:rPr>
              <a:t>Висла</a:t>
            </a:r>
            <a:r>
              <a:rPr lang="mk-MK" sz="1200" b="1" i="0" u="none" strike="noStrike" kern="1200" dirty="0">
                <a:solidFill>
                  <a:schemeClr val="tx1"/>
                </a:solidFill>
                <a:effectLst/>
              </a:rPr>
              <a:t>, Полска: </a:t>
            </a:r>
            <a:r>
              <a:rPr lang="mk-MK" sz="1200" b="0" i="0" u="none" strike="noStrike" kern="1200" dirty="0">
                <a:solidFill>
                  <a:schemeClr val="tx1"/>
                </a:solidFill>
                <a:effectLst/>
              </a:rPr>
              <a:t>Овој регион ќе се фокусира на рибарство од мал обем, особено на одржливата употреба на тековно недоволно искористени риби и видови риби со ниска вредност во двата залива. Регионот ќе ги испита технолошките опции за мал</a:t>
            </a:r>
            <a:r>
              <a:rPr lang="mk-MK" sz="1200" b="0" i="0" u="none" strike="noStrike" kern="1200" baseline="0" dirty="0">
                <a:solidFill>
                  <a:schemeClr val="tx1"/>
                </a:solidFill>
                <a:effectLst/>
              </a:rPr>
              <a:t> обем </a:t>
            </a:r>
            <a:r>
              <a:rPr lang="mk-MK" sz="1200" b="0" i="0" u="none" strike="noStrike" kern="1200" dirty="0">
                <a:solidFill>
                  <a:schemeClr val="tx1"/>
                </a:solidFill>
                <a:effectLst/>
              </a:rPr>
              <a:t>што можат да се применат за да се користат риби со ниска вредност како производи за исхрана на луѓето. Регионален партнер: </a:t>
            </a:r>
            <a:r>
              <a:rPr lang="en-US" dirty="0"/>
              <a:t>National Marine Fisheries Research Institute (NMFRI)</a:t>
            </a:r>
          </a:p>
          <a:p>
            <a:pPr fontAlgn="base"/>
            <a:r>
              <a:rPr lang="mk-MK" sz="1200" b="1" i="0" u="none" strike="noStrike" kern="1200" dirty="0" err="1">
                <a:solidFill>
                  <a:schemeClr val="tx1"/>
                </a:solidFill>
                <a:effectLst/>
              </a:rPr>
              <a:t>Ковасна</a:t>
            </a:r>
            <a:r>
              <a:rPr lang="mk-MK" sz="1200" b="1" i="0" u="none" strike="noStrike" kern="1200" dirty="0">
                <a:solidFill>
                  <a:schemeClr val="tx1"/>
                </a:solidFill>
                <a:effectLst/>
              </a:rPr>
              <a:t>, Романија: </a:t>
            </a:r>
            <a:r>
              <a:rPr lang="mk-MK" sz="1200" b="0" i="0" u="none" strike="noStrike" kern="1200" dirty="0">
                <a:solidFill>
                  <a:schemeClr val="tx1"/>
                </a:solidFill>
                <a:effectLst/>
              </a:rPr>
              <a:t>Регионот ќе се фокусира на фрагментирани синџири на вредности и имплементација на концептот на циркуларна економија во индустриските сектори на округот (т.е. дрво и мебел, текстил, </a:t>
            </a:r>
            <a:r>
              <a:rPr lang="mk-MK" sz="1200" kern="1200" dirty="0">
                <a:solidFill>
                  <a:schemeClr val="tx1"/>
                </a:solidFill>
                <a:effectLst/>
              </a:rPr>
              <a:t>агро-прехрамбен сектор</a:t>
            </a:r>
            <a:r>
              <a:rPr lang="mk-MK" sz="1200" b="0" i="0" u="none" strike="noStrike" kern="1200" dirty="0">
                <a:solidFill>
                  <a:schemeClr val="tx1"/>
                </a:solidFill>
                <a:effectLst/>
              </a:rPr>
              <a:t>, машинско инженерство, зелена енергија). Регионот ќе го испита развојниот потенцијал на недоволно искористената биомаса (растителна материја и отпад од дрво) и импликацијата врз општествените предизвици (пр.  рурална невработеност или маргинализирани заедници). Ова ќе се направи во рамките на бизнис моделот за локален развој заснован на технолошки опции за мал</a:t>
            </a:r>
            <a:r>
              <a:rPr lang="mk-MK" sz="1200" b="0" i="0" u="none" strike="noStrike" kern="1200" baseline="0" dirty="0">
                <a:solidFill>
                  <a:schemeClr val="tx1"/>
                </a:solidFill>
                <a:effectLst/>
              </a:rPr>
              <a:t> обем </a:t>
            </a:r>
            <a:r>
              <a:rPr lang="mk-MK" sz="1200" b="0" i="0" u="none" strike="noStrike" kern="1200" dirty="0">
                <a:solidFill>
                  <a:schemeClr val="tx1"/>
                </a:solidFill>
                <a:effectLst/>
              </a:rPr>
              <a:t>што обезбедува автономно снабдување со енергија за граѓански и индустриски потреби. Регионален партнер: </a:t>
            </a:r>
            <a:r>
              <a:rPr lang="en-US" dirty="0"/>
              <a:t>Institute for Economic Forecasting (IPE)</a:t>
            </a:r>
          </a:p>
          <a:p>
            <a:pPr fontAlgn="base"/>
            <a:endParaRPr lang="mk-MK" sz="1200" b="0" i="0" u="none" strike="noStrike" kern="1200" dirty="0">
              <a:solidFill>
                <a:schemeClr val="tx1"/>
              </a:solidFill>
              <a:effectLst/>
            </a:endParaRPr>
          </a:p>
          <a:p>
            <a:pPr fontAlgn="base"/>
            <a:r>
              <a:rPr lang="mk-MK" sz="1200" b="1" i="0" u="none" strike="noStrike" kern="1200" dirty="0">
                <a:solidFill>
                  <a:schemeClr val="tx1"/>
                </a:solidFill>
                <a:effectLst/>
              </a:rPr>
              <a:t>Извор: </a:t>
            </a:r>
            <a:r>
              <a:rPr lang="mk-MK" sz="1200" kern="1200" dirty="0">
                <a:solidFill>
                  <a:schemeClr val="tx1"/>
                </a:solidFill>
                <a:effectLst/>
              </a:rPr>
              <a:t>BE-Rural (2020), </a:t>
            </a:r>
            <a:r>
              <a:rPr lang="mk-MK" sz="1200" i="1" kern="1200" dirty="0" err="1">
                <a:solidFill>
                  <a:schemeClr val="tx1"/>
                </a:solidFill>
                <a:effectLst/>
              </a:rPr>
              <a:t>Innovation</a:t>
            </a:r>
            <a:r>
              <a:rPr lang="mk-MK" sz="1200" i="1" kern="1200" dirty="0">
                <a:solidFill>
                  <a:schemeClr val="tx1"/>
                </a:solidFill>
                <a:effectLst/>
              </a:rPr>
              <a:t> </a:t>
            </a:r>
            <a:r>
              <a:rPr lang="mk-MK" sz="1200" i="1" kern="1200" dirty="0" err="1">
                <a:solidFill>
                  <a:schemeClr val="tx1"/>
                </a:solidFill>
                <a:effectLst/>
              </a:rPr>
              <a:t>regions</a:t>
            </a:r>
            <a:r>
              <a:rPr lang="mk-MK" sz="1200" kern="1200" dirty="0">
                <a:solidFill>
                  <a:schemeClr val="tx1"/>
                </a:solidFill>
                <a:effectLst/>
              </a:rPr>
              <a:t>, </a:t>
            </a:r>
            <a:r>
              <a:rPr lang="mk-MK" sz="1200" kern="1200" dirty="0" err="1">
                <a:solidFill>
                  <a:schemeClr val="tx1"/>
                </a:solidFill>
                <a:effectLst/>
              </a:rPr>
              <a:t>available</a:t>
            </a:r>
            <a:r>
              <a:rPr lang="mk-MK" sz="1200" kern="1200" dirty="0">
                <a:solidFill>
                  <a:schemeClr val="tx1"/>
                </a:solidFill>
                <a:effectLst/>
              </a:rPr>
              <a:t> </a:t>
            </a:r>
            <a:r>
              <a:rPr lang="mk-MK" sz="1200" kern="1200" dirty="0" err="1">
                <a:solidFill>
                  <a:schemeClr val="tx1"/>
                </a:solidFill>
                <a:effectLst/>
              </a:rPr>
              <a:t>at</a:t>
            </a:r>
            <a:r>
              <a:rPr lang="mk-MK" sz="1200" kern="1200" dirty="0">
                <a:solidFill>
                  <a:schemeClr val="tx1"/>
                </a:solidFill>
                <a:effectLst/>
              </a:rPr>
              <a:t>: https://be-rural.eu/innovation-regions/</a:t>
            </a:r>
            <a:endParaRPr lang="mk-MK" dirty="0"/>
          </a:p>
        </p:txBody>
      </p:sp>
      <p:sp>
        <p:nvSpPr>
          <p:cNvPr id="4" name="Slide Number Placeholder 3"/>
          <p:cNvSpPr>
            <a:spLocks noGrp="1"/>
          </p:cNvSpPr>
          <p:nvPr>
            <p:ph type="sldNum" sz="quarter" idx="5"/>
          </p:nvPr>
        </p:nvSpPr>
        <p:spPr/>
        <p:txBody>
          <a:bodyPr/>
          <a:lstStyle/>
          <a:p>
            <a:fld id="{F4B9ABF1-A5E8-FF4C-953A-B9DDF0BF59CB}" type="slidenum">
              <a:rPr lang="de-DE" smtClean="0"/>
              <a:t>18</a:t>
            </a:fld>
            <a:endParaRPr lang="de-DE" dirty="0"/>
          </a:p>
        </p:txBody>
      </p:sp>
    </p:spTree>
    <p:extLst>
      <p:ext uri="{BB962C8B-B14F-4D97-AF65-F5344CB8AC3E}">
        <p14:creationId xmlns:p14="http://schemas.microsoft.com/office/powerpoint/2010/main" val="28229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b="1" noProof="0" dirty="0"/>
              <a:t>Белешки за наставникот:</a:t>
            </a:r>
          </a:p>
          <a:p>
            <a:r>
              <a:rPr lang="mk-MK" noProof="0" dirty="0"/>
              <a:t>Објаснете им ја структурата на предавањето на учениците за да си го претстават</a:t>
            </a:r>
            <a:r>
              <a:rPr lang="mk-MK" baseline="0" noProof="0" dirty="0"/>
              <a:t> </a:t>
            </a:r>
            <a:r>
              <a:rPr lang="mk-MK" noProof="0" dirty="0"/>
              <a:t>тоа што ќе биде опфатено.</a:t>
            </a:r>
          </a:p>
          <a:p>
            <a:endParaRPr lang="mk-MK" noProof="0" dirty="0"/>
          </a:p>
          <a:p>
            <a:endParaRPr lang="mk-MK" b="1" noProof="0" dirty="0"/>
          </a:p>
          <a:p>
            <a:r>
              <a:rPr lang="mk-MK" b="1" noProof="0" dirty="0"/>
              <a:t>Резиме на најважните информации: </a:t>
            </a:r>
          </a:p>
          <a:p>
            <a:pPr marL="0" marR="0" lvl="0" indent="0" algn="l" defTabSz="914400" rtl="0" eaLnBrk="1" fontAlgn="auto" latinLnBrk="0" hangingPunct="1">
              <a:lnSpc>
                <a:spcPct val="100000"/>
              </a:lnSpc>
              <a:spcBef>
                <a:spcPts val="0"/>
              </a:spcBef>
              <a:spcAft>
                <a:spcPts val="0"/>
              </a:spcAft>
              <a:buClrTx/>
              <a:buSzTx/>
              <a:buFontTx/>
              <a:buNone/>
              <a:tabLst/>
              <a:defRPr/>
            </a:pPr>
            <a:r>
              <a:rPr lang="mk-MK" noProof="0" dirty="0"/>
              <a:t>Предавањето дава информации за преработката на етерични масла и билки за употреба во козметичката индустрија и дава неколку примери за тоа како се користат тековно. Прикажана е и поврзаноста со целите за одржлив развој (во натамошниот текст ЦОР) за да се потенцираат дополнителните општествено-економски придобивки што ги носи создавањето биоекономии во овие индустрии.</a:t>
            </a:r>
          </a:p>
          <a:p>
            <a:endParaRPr lang="mk-MK" noProof="0" dirty="0"/>
          </a:p>
        </p:txBody>
      </p:sp>
      <p:sp>
        <p:nvSpPr>
          <p:cNvPr id="4" name="Slide Number Placeholder 3"/>
          <p:cNvSpPr>
            <a:spLocks noGrp="1"/>
          </p:cNvSpPr>
          <p:nvPr>
            <p:ph type="sldNum" sz="quarter" idx="5"/>
          </p:nvPr>
        </p:nvSpPr>
        <p:spPr/>
        <p:txBody>
          <a:bodyPr/>
          <a:lstStyle/>
          <a:p>
            <a:fld id="{87CC0025-0B10-1C47-99D7-28CD710E1BF9}" type="slidenum">
              <a:rPr lang="en-US" smtClean="0"/>
              <a:t>2</a:t>
            </a:fld>
            <a:endParaRPr lang="en-US" dirty="0"/>
          </a:p>
        </p:txBody>
      </p:sp>
    </p:spTree>
    <p:extLst>
      <p:ext uri="{BB962C8B-B14F-4D97-AF65-F5344CB8AC3E}">
        <p14:creationId xmlns:p14="http://schemas.microsoft.com/office/powerpoint/2010/main" val="1406351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mk-MK" sz="1200" b="1" kern="1200" dirty="0">
                <a:solidFill>
                  <a:schemeClr val="tx1"/>
                </a:solidFill>
                <a:effectLst/>
              </a:rPr>
              <a:t> Белешки за наставникот:</a:t>
            </a:r>
            <a:r>
              <a:rPr lang="mk-MK" sz="1200" kern="1200" dirty="0">
                <a:solidFill>
                  <a:schemeClr val="tx1"/>
                </a:solidFill>
                <a:effectLst/>
              </a:rPr>
              <a:t> </a:t>
            </a:r>
            <a:r>
              <a:rPr lang="mk-MK" dirty="0"/>
              <a:t>Објаснете им на слушателите дека за да се преземат чекори кон одржливост и да се избегне достигнување до еколошките граници, биоекономијата е многу важна. Биоекономијата претставува производство на стоки, услуги или енергија од биолошки материјал како главен ресурс. Ова е тесно поврзано со одржливоста бидејќи често се користат биоразградливи ресурси, а отпадот често се планира воопшто да не влегува во системот. Со тоа може да се избегне исцрпување на ресурсите за идните генерации и да се заштити стабилноста на планетата. Европската Комисија презема чекори кон одржлива биоекономија.</a:t>
            </a:r>
            <a:r>
              <a:rPr lang="mk-MK" sz="1200" kern="1200" dirty="0">
                <a:solidFill>
                  <a:schemeClr val="tx1"/>
                </a:solidFill>
                <a:effectLst/>
              </a:rPr>
              <a:t>  </a:t>
            </a:r>
            <a:r>
              <a:rPr lang="mk-MK" dirty="0"/>
              <a:t>Претворање на отпадот во вредни ресурси и поттикнување на трговците на мало и потрошувачите да го намалат отпадот од храна. Европската Комисија има стратегија за биоекономија за промовирање на биоекономијата и за избегнување да се стаса до еколошките граници.</a:t>
            </a:r>
          </a:p>
          <a:p>
            <a:pPr algn="just"/>
            <a:endParaRPr lang="mk-MK" dirty="0"/>
          </a:p>
          <a:p>
            <a:pPr algn="just"/>
            <a:r>
              <a:rPr lang="mk-MK" dirty="0" err="1"/>
              <a:t>European</a:t>
            </a:r>
            <a:r>
              <a:rPr lang="mk-MK" dirty="0"/>
              <a:t> </a:t>
            </a:r>
            <a:r>
              <a:rPr lang="mk-MK" dirty="0" err="1"/>
              <a:t>Commission</a:t>
            </a:r>
            <a:r>
              <a:rPr lang="mk-MK" dirty="0"/>
              <a:t> (2018), A </a:t>
            </a:r>
            <a:r>
              <a:rPr lang="mk-MK" dirty="0" err="1"/>
              <a:t>sustainable</a:t>
            </a:r>
            <a:r>
              <a:rPr lang="mk-MK" dirty="0"/>
              <a:t> Bioeconomy </a:t>
            </a:r>
            <a:r>
              <a:rPr lang="mk-MK" dirty="0" err="1"/>
              <a:t>for</a:t>
            </a:r>
            <a:r>
              <a:rPr lang="mk-MK" dirty="0"/>
              <a:t> </a:t>
            </a:r>
            <a:r>
              <a:rPr lang="mk-MK" dirty="0" err="1"/>
              <a:t>Europe</a:t>
            </a:r>
            <a:r>
              <a:rPr lang="mk-MK" dirty="0"/>
              <a:t>: </a:t>
            </a:r>
            <a:r>
              <a:rPr lang="mk-MK" dirty="0" err="1"/>
              <a:t>strengthening</a:t>
            </a:r>
            <a:r>
              <a:rPr lang="mk-MK" dirty="0"/>
              <a:t> </a:t>
            </a:r>
            <a:r>
              <a:rPr lang="mk-MK" dirty="0" err="1"/>
              <a:t>the</a:t>
            </a:r>
            <a:r>
              <a:rPr lang="mk-MK" dirty="0"/>
              <a:t> </a:t>
            </a:r>
            <a:r>
              <a:rPr lang="mk-MK" dirty="0" err="1"/>
              <a:t>connection</a:t>
            </a:r>
            <a:r>
              <a:rPr lang="mk-MK" dirty="0"/>
              <a:t> </a:t>
            </a:r>
            <a:r>
              <a:rPr lang="mk-MK" dirty="0" err="1"/>
              <a:t>between</a:t>
            </a:r>
            <a:r>
              <a:rPr lang="mk-MK" dirty="0"/>
              <a:t> </a:t>
            </a:r>
            <a:r>
              <a:rPr lang="mk-MK" dirty="0" err="1"/>
              <a:t>economy</a:t>
            </a:r>
            <a:r>
              <a:rPr lang="mk-MK" dirty="0"/>
              <a:t>, </a:t>
            </a:r>
            <a:r>
              <a:rPr lang="mk-MK" dirty="0" err="1"/>
              <a:t>society</a:t>
            </a:r>
            <a:r>
              <a:rPr lang="mk-MK" dirty="0"/>
              <a:t> </a:t>
            </a:r>
            <a:r>
              <a:rPr lang="mk-MK" dirty="0" err="1"/>
              <a:t>and</a:t>
            </a:r>
            <a:r>
              <a:rPr lang="mk-MK" dirty="0"/>
              <a:t> </a:t>
            </a:r>
            <a:r>
              <a:rPr lang="mk-MK" dirty="0" err="1"/>
              <a:t>the</a:t>
            </a:r>
            <a:r>
              <a:rPr lang="mk-MK" dirty="0"/>
              <a:t> </a:t>
            </a:r>
            <a:r>
              <a:rPr lang="mk-MK" dirty="0" err="1"/>
              <a:t>environment</a:t>
            </a:r>
            <a:r>
              <a:rPr lang="mk-MK" dirty="0"/>
              <a:t>. </a:t>
            </a:r>
            <a:r>
              <a:rPr lang="mk-MK" dirty="0" err="1"/>
              <a:t>Updated</a:t>
            </a:r>
            <a:r>
              <a:rPr lang="mk-MK" dirty="0"/>
              <a:t> Bioeconomy </a:t>
            </a:r>
            <a:r>
              <a:rPr lang="mk-MK" dirty="0" err="1"/>
              <a:t>Strategy</a:t>
            </a:r>
            <a:r>
              <a:rPr lang="mk-MK" dirty="0"/>
              <a:t>. </a:t>
            </a:r>
            <a:r>
              <a:rPr lang="mk-MK" dirty="0" err="1"/>
              <a:t>Directorate-General</a:t>
            </a:r>
            <a:r>
              <a:rPr lang="mk-MK" dirty="0"/>
              <a:t> </a:t>
            </a:r>
            <a:r>
              <a:rPr lang="mk-MK" dirty="0" err="1"/>
              <a:t>for</a:t>
            </a:r>
            <a:r>
              <a:rPr lang="mk-MK" dirty="0"/>
              <a:t> </a:t>
            </a:r>
            <a:r>
              <a:rPr lang="mk-MK" dirty="0" err="1"/>
              <a:t>Research</a:t>
            </a:r>
            <a:r>
              <a:rPr lang="mk-MK" dirty="0"/>
              <a:t> </a:t>
            </a:r>
            <a:r>
              <a:rPr lang="mk-MK" dirty="0" err="1"/>
              <a:t>and</a:t>
            </a:r>
            <a:r>
              <a:rPr lang="mk-MK" dirty="0"/>
              <a:t> </a:t>
            </a:r>
            <a:r>
              <a:rPr lang="mk-MK" dirty="0" err="1"/>
              <a:t>Innovation</a:t>
            </a:r>
            <a:r>
              <a:rPr lang="mk-MK" dirty="0"/>
              <a:t>, </a:t>
            </a:r>
            <a:r>
              <a:rPr lang="mk-MK" dirty="0" err="1"/>
              <a:t>available</a:t>
            </a:r>
            <a:r>
              <a:rPr lang="mk-MK" dirty="0"/>
              <a:t> </a:t>
            </a:r>
            <a:r>
              <a:rPr lang="mk-MK" dirty="0" err="1"/>
              <a:t>at</a:t>
            </a:r>
            <a:r>
              <a:rPr lang="mk-MK" dirty="0"/>
              <a:t>:  </a:t>
            </a:r>
            <a:r>
              <a:rPr lang="mk-MK" sz="1200" u="sng" kern="1200" dirty="0">
                <a:solidFill>
                  <a:schemeClr val="tx1"/>
                </a:solidFill>
                <a:effectLst/>
                <a:hlinkClick r:id="rId3"/>
              </a:rPr>
              <a:t>https://ec.europa.eu/research/bioeconomy/pdf/ec_bioeconomy_strategy_2018.pdf</a:t>
            </a:r>
            <a:r>
              <a:rPr lang="mk-MK" sz="1200" kern="1200" dirty="0">
                <a:solidFill>
                  <a:schemeClr val="tx1"/>
                </a:solidFill>
                <a:effectLst/>
              </a:rPr>
              <a:t> </a:t>
            </a:r>
            <a:r>
              <a:rPr lang="mk-MK" dirty="0" err="1"/>
              <a:t>accessed</a:t>
            </a:r>
            <a:r>
              <a:rPr lang="mk-MK" dirty="0"/>
              <a:t>: 22 </a:t>
            </a:r>
            <a:r>
              <a:rPr lang="mk-MK" dirty="0" err="1"/>
              <a:t>May</a:t>
            </a:r>
            <a:r>
              <a:rPr lang="mk-MK" dirty="0"/>
              <a:t> 2020].</a:t>
            </a:r>
          </a:p>
          <a:p>
            <a:pPr marL="0" marR="0" indent="0" algn="just" defTabSz="914400" rtl="0" eaLnBrk="1" fontAlgn="auto" latinLnBrk="0" hangingPunct="1">
              <a:lnSpc>
                <a:spcPct val="100000"/>
              </a:lnSpc>
              <a:spcBef>
                <a:spcPts val="0"/>
              </a:spcBef>
              <a:spcAft>
                <a:spcPts val="0"/>
              </a:spcAft>
              <a:buClrTx/>
              <a:buSzTx/>
              <a:buFontTx/>
              <a:buNone/>
              <a:tabLst/>
              <a:defRPr/>
            </a:pPr>
            <a:endParaRPr lang="mk-MK" sz="1200" kern="1200" dirty="0">
              <a:solidFill>
                <a:schemeClr val="tx1"/>
              </a:solidFill>
              <a:effectLst/>
            </a:endParaRPr>
          </a:p>
          <a:p>
            <a:pPr algn="just"/>
            <a:endParaRPr lang="mk-MK" dirty="0"/>
          </a:p>
        </p:txBody>
      </p:sp>
      <p:sp>
        <p:nvSpPr>
          <p:cNvPr id="4" name="Foliennummernplatzhalter 3"/>
          <p:cNvSpPr>
            <a:spLocks noGrp="1"/>
          </p:cNvSpPr>
          <p:nvPr>
            <p:ph type="sldNum" sz="quarter" idx="5"/>
          </p:nvPr>
        </p:nvSpPr>
        <p:spPr/>
        <p:txBody>
          <a:bodyPr/>
          <a:lstStyle/>
          <a:p>
            <a:fld id="{F4B9ABF1-A5E8-FF4C-953A-B9DDF0BF59CB}" type="slidenum">
              <a:rPr lang="de-DE" smtClean="0"/>
              <a:t>3</a:t>
            </a:fld>
            <a:endParaRPr lang="de-DE" dirty="0"/>
          </a:p>
        </p:txBody>
      </p:sp>
    </p:spTree>
    <p:extLst>
      <p:ext uri="{BB962C8B-B14F-4D97-AF65-F5344CB8AC3E}">
        <p14:creationId xmlns:p14="http://schemas.microsoft.com/office/powerpoint/2010/main" val="76745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ru-RU" sz="1200" i="1" kern="1200" dirty="0">
                <a:solidFill>
                  <a:schemeClr val="tx1"/>
                </a:solidFill>
                <a:effectLst/>
                <a:latin typeface="+mn-lt"/>
                <a:ea typeface="+mn-ea"/>
                <a:cs typeface="+mn-cs"/>
              </a:rPr>
              <a:t>Биоекономијата користи обновливи биолошки извори од копно и море - како што се земјоделски култури, шуми, риби, животни и микроорганизми - за производство на храна, материјали и енергија. Ова видео дава преглед.</a:t>
            </a:r>
          </a:p>
          <a:p>
            <a:r>
              <a:rPr lang="ru-RU" sz="1200" i="1" kern="1200" dirty="0">
                <a:solidFill>
                  <a:schemeClr val="tx1"/>
                </a:solidFill>
                <a:effectLst/>
                <a:latin typeface="+mn-lt"/>
                <a:ea typeface="+mn-ea"/>
                <a:cs typeface="+mn-cs"/>
              </a:rPr>
              <a:t>Видео (2 минути и 9 секунди): https://www.youtube.com/watch?v=RfRN_hHeIKk</a:t>
            </a:r>
          </a:p>
          <a:p>
            <a:r>
              <a:rPr lang="ru-RU" sz="1200" i="1" kern="1200" dirty="0">
                <a:solidFill>
                  <a:schemeClr val="tx1"/>
                </a:solidFill>
                <a:effectLst/>
                <a:latin typeface="+mn-lt"/>
                <a:ea typeface="+mn-ea"/>
                <a:cs typeface="+mn-cs"/>
              </a:rPr>
              <a:t>Видеото има превод на следниве јазици: бугарски, латвиски, македонски, полски и романски јазик</a:t>
            </a:r>
          </a:p>
          <a:p>
            <a:endParaRPr lang="ru-RU" sz="1200" i="1" kern="1200" dirty="0">
              <a:solidFill>
                <a:schemeClr val="tx1"/>
              </a:solidFill>
              <a:effectLst/>
              <a:latin typeface="+mn-lt"/>
              <a:ea typeface="+mn-ea"/>
              <a:cs typeface="+mn-cs"/>
            </a:endParaRPr>
          </a:p>
          <a:p>
            <a:r>
              <a:rPr lang="ru-RU" sz="1200" i="1" kern="1200" dirty="0">
                <a:solidFill>
                  <a:schemeClr val="tx1"/>
                </a:solidFill>
                <a:effectLst/>
                <a:latin typeface="+mn-lt"/>
                <a:ea typeface="+mn-ea"/>
                <a:cs typeface="+mn-cs"/>
              </a:rPr>
              <a:t>„Биоекономијата ги опфаќа сите сектори и системи со нивните функции и начела. Вклучува и меѓуповрзаности: копнени и морски екосистеми и услугите што ги даваат; сите сектори за примарно производство се потпираат на биолошки ресурси (животни, растенија, микроорганизми и добиена биомаса, вклучувајќи органски отпад), кои користат и произведуваат биолошки ресурси (земјоделство, шумарство, риболов и аквакултура); и сите економски и индустриски сектори кои користат биолошки ресурси и процеси за производство на храна, добиточна храна, биобазирани производи, енергија и услуги. За да биде успешна, европската биоекономија треба да има одржливост и циркуларност во својата срж. Ова ќе поттикне обновување на нашите индустрии, модернизација на нашите примарни системи за производство, заштита на животната средина и ќе го зајакне биодиверзитетот“. (Европска Комисија (2018 г.) ‘A sustainable Bioeconomy for Europe: strengthening the connection between economy, society and the environment’ available at: (https://ec.europa.eu/research/bioeconomy/pdf/ec_bioeconomy_strategy_2018.pdf#view=fit&amp;pagemode=none]) </a:t>
            </a:r>
          </a:p>
        </p:txBody>
      </p:sp>
      <p:sp>
        <p:nvSpPr>
          <p:cNvPr id="4" name="Marcador de número de diapositiva 3"/>
          <p:cNvSpPr>
            <a:spLocks noGrp="1"/>
          </p:cNvSpPr>
          <p:nvPr>
            <p:ph type="sldNum" sz="quarter" idx="10"/>
          </p:nvPr>
        </p:nvSpPr>
        <p:spPr/>
        <p:txBody>
          <a:bodyPr/>
          <a:lstStyle/>
          <a:p>
            <a:fld id="{F4B9ABF1-A5E8-FF4C-953A-B9DDF0BF59CB}" type="slidenum">
              <a:rPr lang="de-DE" smtClean="0"/>
              <a:t>4</a:t>
            </a:fld>
            <a:endParaRPr lang="de-DE"/>
          </a:p>
        </p:txBody>
      </p:sp>
    </p:spTree>
    <p:extLst>
      <p:ext uri="{BB962C8B-B14F-4D97-AF65-F5344CB8AC3E}">
        <p14:creationId xmlns:p14="http://schemas.microsoft.com/office/powerpoint/2010/main" val="3767871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sz="1200" b="1" kern="1200" dirty="0">
                <a:solidFill>
                  <a:schemeClr val="tx1"/>
                </a:solidFill>
                <a:effectLst/>
              </a:rPr>
              <a:t> Белешки за наставникот</a:t>
            </a:r>
            <a:r>
              <a:rPr lang="mk-MK" sz="1200" kern="1200" dirty="0">
                <a:solidFill>
                  <a:schemeClr val="tx1"/>
                </a:solidFill>
                <a:effectLst/>
              </a:rPr>
              <a:t>: Објаснете дека треба да се настојува да се решат проблемите околу еколошките граници: Националните и меѓународните тела имаат специфични упатства. Пример за ова е публикацијата на Европската Комисија од 2018 година; A </a:t>
            </a:r>
            <a:r>
              <a:rPr lang="mk-MK" sz="1200" kern="1200" dirty="0" err="1">
                <a:solidFill>
                  <a:schemeClr val="tx1"/>
                </a:solidFill>
                <a:effectLst/>
              </a:rPr>
              <a:t>new</a:t>
            </a:r>
            <a:r>
              <a:rPr lang="mk-MK" sz="1200" kern="1200" dirty="0">
                <a:solidFill>
                  <a:schemeClr val="tx1"/>
                </a:solidFill>
                <a:effectLst/>
              </a:rPr>
              <a:t> bioeconomy </a:t>
            </a:r>
            <a:r>
              <a:rPr lang="mk-MK" sz="1200" kern="1200" dirty="0" err="1">
                <a:solidFill>
                  <a:schemeClr val="tx1"/>
                </a:solidFill>
                <a:effectLst/>
              </a:rPr>
              <a:t>strategy</a:t>
            </a:r>
            <a:r>
              <a:rPr lang="mk-MK" sz="1200" kern="1200" dirty="0">
                <a:solidFill>
                  <a:schemeClr val="tx1"/>
                </a:solidFill>
                <a:effectLst/>
              </a:rPr>
              <a:t> </a:t>
            </a:r>
            <a:r>
              <a:rPr lang="mk-MK" sz="1200" kern="1200" dirty="0" err="1">
                <a:solidFill>
                  <a:schemeClr val="tx1"/>
                </a:solidFill>
                <a:effectLst/>
              </a:rPr>
              <a:t>for</a:t>
            </a:r>
            <a:r>
              <a:rPr lang="mk-MK" sz="1200" kern="1200" dirty="0">
                <a:solidFill>
                  <a:schemeClr val="tx1"/>
                </a:solidFill>
                <a:effectLst/>
              </a:rPr>
              <a:t> a </a:t>
            </a:r>
            <a:r>
              <a:rPr lang="mk-MK" sz="1200" kern="1200" dirty="0" err="1">
                <a:solidFill>
                  <a:schemeClr val="tx1"/>
                </a:solidFill>
                <a:effectLst/>
              </a:rPr>
              <a:t>sustainable</a:t>
            </a:r>
            <a:r>
              <a:rPr lang="mk-MK" sz="1200" kern="1200" dirty="0">
                <a:solidFill>
                  <a:schemeClr val="tx1"/>
                </a:solidFill>
                <a:effectLst/>
              </a:rPr>
              <a:t> </a:t>
            </a:r>
            <a:r>
              <a:rPr lang="mk-MK" sz="1200" kern="1200" dirty="0" err="1">
                <a:solidFill>
                  <a:schemeClr val="tx1"/>
                </a:solidFill>
                <a:effectLst/>
              </a:rPr>
              <a:t>Europe</a:t>
            </a:r>
            <a:r>
              <a:rPr lang="mk-MK" sz="1200" kern="1200" dirty="0">
                <a:solidFill>
                  <a:schemeClr val="tx1"/>
                </a:solidFill>
                <a:effectLst/>
              </a:rPr>
              <a:t>.’ </a:t>
            </a:r>
            <a:r>
              <a:rPr lang="mk-MK" sz="1200" b="1" kern="1200" dirty="0">
                <a:solidFill>
                  <a:schemeClr val="tx1"/>
                </a:solidFill>
                <a:effectLst/>
              </a:rPr>
              <a:t>Дополнителни информации достапни на:</a:t>
            </a:r>
            <a:r>
              <a:rPr lang="mk-MK" sz="1200" kern="1200" dirty="0">
                <a:solidFill>
                  <a:schemeClr val="tx1"/>
                </a:solidFill>
                <a:effectLst/>
              </a:rPr>
              <a:t> </a:t>
            </a:r>
            <a:r>
              <a:rPr lang="mk-MK" sz="1200" u="sng" kern="1200" dirty="0">
                <a:solidFill>
                  <a:schemeClr val="tx1"/>
                </a:solidFill>
                <a:effectLst/>
                <a:hlinkClick r:id="rId3"/>
              </a:rPr>
              <a:t>https://ec.europa.eu/commission/news/new-bioeconomy-strategy-sustainable-europe-2018-oct-11-0_en</a:t>
            </a:r>
            <a:endParaRPr lang="mk-MK" sz="1200" kern="1200" dirty="0">
              <a:solidFill>
                <a:schemeClr val="tx1"/>
              </a:solidFill>
              <a:effectLst/>
            </a:endParaRPr>
          </a:p>
          <a:p>
            <a:endParaRPr lang="mk-MK" sz="1200" kern="1200" dirty="0">
              <a:solidFill>
                <a:schemeClr val="tx1"/>
              </a:solidFill>
              <a:effectLst/>
            </a:endParaRPr>
          </a:p>
          <a:p>
            <a:r>
              <a:rPr lang="mk-MK" sz="1200" kern="1200" dirty="0">
                <a:solidFill>
                  <a:schemeClr val="tx1"/>
                </a:solidFill>
                <a:effectLst/>
              </a:rPr>
              <a:t>Главна литература:</a:t>
            </a:r>
          </a:p>
          <a:p>
            <a:r>
              <a:rPr lang="mk-MK" sz="1200" kern="1200" dirty="0">
                <a:solidFill>
                  <a:schemeClr val="tx1"/>
                </a:solidFill>
                <a:effectLst/>
              </a:rPr>
              <a:t>EC (2018), Bioeconomy: A </a:t>
            </a:r>
            <a:r>
              <a:rPr lang="mk-MK" sz="1200" kern="1200" dirty="0" err="1">
                <a:solidFill>
                  <a:schemeClr val="tx1"/>
                </a:solidFill>
                <a:effectLst/>
              </a:rPr>
              <a:t>new</a:t>
            </a:r>
            <a:r>
              <a:rPr lang="mk-MK" sz="1200" kern="1200" dirty="0">
                <a:solidFill>
                  <a:schemeClr val="tx1"/>
                </a:solidFill>
                <a:effectLst/>
              </a:rPr>
              <a:t> </a:t>
            </a:r>
            <a:r>
              <a:rPr lang="mk-MK" sz="1200" kern="1200" dirty="0" err="1">
                <a:solidFill>
                  <a:schemeClr val="tx1"/>
                </a:solidFill>
                <a:effectLst/>
              </a:rPr>
              <a:t>strategy</a:t>
            </a:r>
            <a:r>
              <a:rPr lang="mk-MK" sz="1200" kern="1200" dirty="0">
                <a:solidFill>
                  <a:schemeClr val="tx1"/>
                </a:solidFill>
                <a:effectLst/>
              </a:rPr>
              <a:t> </a:t>
            </a:r>
            <a:r>
              <a:rPr lang="mk-MK" sz="1200" kern="1200" dirty="0" err="1">
                <a:solidFill>
                  <a:schemeClr val="tx1"/>
                </a:solidFill>
                <a:effectLst/>
              </a:rPr>
              <a:t>for</a:t>
            </a:r>
            <a:r>
              <a:rPr lang="mk-MK" sz="1200" kern="1200" dirty="0">
                <a:solidFill>
                  <a:schemeClr val="tx1"/>
                </a:solidFill>
                <a:effectLst/>
              </a:rPr>
              <a:t> a </a:t>
            </a:r>
            <a:r>
              <a:rPr lang="mk-MK" sz="1200" kern="1200" dirty="0" err="1">
                <a:solidFill>
                  <a:schemeClr val="tx1"/>
                </a:solidFill>
                <a:effectLst/>
              </a:rPr>
              <a:t>sustainable</a:t>
            </a:r>
            <a:r>
              <a:rPr lang="mk-MK" sz="1200" kern="1200" dirty="0">
                <a:solidFill>
                  <a:schemeClr val="tx1"/>
                </a:solidFill>
                <a:effectLst/>
              </a:rPr>
              <a:t> </a:t>
            </a:r>
            <a:r>
              <a:rPr lang="mk-MK" sz="1200" kern="1200" dirty="0" err="1">
                <a:solidFill>
                  <a:schemeClr val="tx1"/>
                </a:solidFill>
                <a:effectLst/>
              </a:rPr>
              <a:t>Europe</a:t>
            </a:r>
            <a:r>
              <a:rPr lang="mk-MK" sz="1200" kern="1200" dirty="0">
                <a:solidFill>
                  <a:schemeClr val="tx1"/>
                </a:solidFill>
                <a:effectLst/>
              </a:rPr>
              <a:t> </a:t>
            </a:r>
            <a:r>
              <a:rPr lang="mk-MK" sz="1200" kern="1200" dirty="0" err="1">
                <a:solidFill>
                  <a:schemeClr val="tx1"/>
                </a:solidFill>
                <a:effectLst/>
              </a:rPr>
              <a:t>Restoring</a:t>
            </a:r>
            <a:r>
              <a:rPr lang="mk-MK" sz="1200" kern="1200" dirty="0">
                <a:solidFill>
                  <a:schemeClr val="tx1"/>
                </a:solidFill>
                <a:effectLst/>
              </a:rPr>
              <a:t> </a:t>
            </a:r>
            <a:r>
              <a:rPr lang="mk-MK" sz="1200" kern="1200" dirty="0" err="1">
                <a:solidFill>
                  <a:schemeClr val="tx1"/>
                </a:solidFill>
                <a:effectLst/>
              </a:rPr>
              <a:t>healthy</a:t>
            </a:r>
            <a:r>
              <a:rPr lang="mk-MK" sz="1200" kern="1200" dirty="0">
                <a:solidFill>
                  <a:schemeClr val="tx1"/>
                </a:solidFill>
                <a:effectLst/>
              </a:rPr>
              <a:t> </a:t>
            </a:r>
            <a:r>
              <a:rPr lang="mk-MK" sz="1200" kern="1200" dirty="0" err="1">
                <a:solidFill>
                  <a:schemeClr val="tx1"/>
                </a:solidFill>
                <a:effectLst/>
              </a:rPr>
              <a:t>ecosystems</a:t>
            </a:r>
            <a:r>
              <a:rPr lang="mk-MK" sz="1200" kern="1200" dirty="0">
                <a:solidFill>
                  <a:schemeClr val="tx1"/>
                </a:solidFill>
                <a:effectLst/>
              </a:rPr>
              <a:t> </a:t>
            </a:r>
            <a:r>
              <a:rPr lang="mk-MK" sz="1200" kern="1200" dirty="0" err="1">
                <a:solidFill>
                  <a:schemeClr val="tx1"/>
                </a:solidFill>
                <a:effectLst/>
              </a:rPr>
              <a:t>and</a:t>
            </a:r>
            <a:r>
              <a:rPr lang="mk-MK" sz="1200" kern="1200" dirty="0">
                <a:solidFill>
                  <a:schemeClr val="tx1"/>
                </a:solidFill>
                <a:effectLst/>
              </a:rPr>
              <a:t> </a:t>
            </a:r>
            <a:r>
              <a:rPr lang="mk-MK" sz="1200" kern="1200" dirty="0" err="1">
                <a:solidFill>
                  <a:schemeClr val="tx1"/>
                </a:solidFill>
                <a:effectLst/>
              </a:rPr>
              <a:t>enhancing</a:t>
            </a:r>
            <a:r>
              <a:rPr lang="mk-MK" sz="1200" kern="1200" dirty="0">
                <a:solidFill>
                  <a:schemeClr val="tx1"/>
                </a:solidFill>
                <a:effectLst/>
              </a:rPr>
              <a:t> </a:t>
            </a:r>
            <a:r>
              <a:rPr lang="mk-MK" sz="1200" kern="1200" dirty="0" err="1">
                <a:solidFill>
                  <a:schemeClr val="tx1"/>
                </a:solidFill>
                <a:effectLst/>
              </a:rPr>
              <a:t>biodiversity</a:t>
            </a:r>
            <a:r>
              <a:rPr lang="mk-MK" sz="1200" kern="1200" dirty="0">
                <a:solidFill>
                  <a:schemeClr val="tx1"/>
                </a:solidFill>
                <a:effectLst/>
              </a:rPr>
              <a:t>. </a:t>
            </a:r>
            <a:r>
              <a:rPr lang="mk-MK" sz="1200" kern="1200" dirty="0" err="1">
                <a:solidFill>
                  <a:schemeClr val="tx1"/>
                </a:solidFill>
                <a:effectLst/>
              </a:rPr>
              <a:t>European</a:t>
            </a:r>
            <a:r>
              <a:rPr lang="mk-MK" sz="1200" kern="1200" dirty="0">
                <a:solidFill>
                  <a:schemeClr val="tx1"/>
                </a:solidFill>
                <a:effectLst/>
              </a:rPr>
              <a:t> </a:t>
            </a:r>
            <a:r>
              <a:rPr lang="mk-MK" sz="1200" kern="1200" dirty="0" err="1">
                <a:solidFill>
                  <a:schemeClr val="tx1"/>
                </a:solidFill>
                <a:effectLst/>
              </a:rPr>
              <a:t>Commission</a:t>
            </a:r>
            <a:r>
              <a:rPr lang="mk-MK" sz="1200" kern="1200" dirty="0">
                <a:solidFill>
                  <a:schemeClr val="tx1"/>
                </a:solidFill>
                <a:effectLst/>
              </a:rPr>
              <a:t> </a:t>
            </a:r>
            <a:r>
              <a:rPr lang="mk-MK" sz="1200" u="sng" kern="1200" dirty="0">
                <a:solidFill>
                  <a:schemeClr val="tx1"/>
                </a:solidFill>
                <a:effectLst/>
                <a:hlinkClick r:id="rId4"/>
              </a:rPr>
              <a:t>https://ec.europa.eu/research/bioeconomy/pdf/ec_bioeconomy_actions_2018.pdf</a:t>
            </a:r>
            <a:endParaRPr lang="mk-MK" sz="1200" u="sng" kern="1200" dirty="0">
              <a:solidFill>
                <a:schemeClr val="tx1"/>
              </a:solidFill>
              <a:effectLst/>
            </a:endParaRPr>
          </a:p>
          <a:p>
            <a:endParaRPr lang="mk-MK" sz="1200" kern="1200" dirty="0">
              <a:solidFill>
                <a:schemeClr val="tx1"/>
              </a:solidFill>
              <a:effectLst/>
            </a:endParaRPr>
          </a:p>
          <a:p>
            <a:r>
              <a:rPr lang="mk-MK" sz="1200" kern="1200" dirty="0">
                <a:solidFill>
                  <a:schemeClr val="tx1"/>
                </a:solidFill>
                <a:effectLst/>
              </a:rPr>
              <a:t>Литература за понапредни нивоа достапна на:</a:t>
            </a:r>
          </a:p>
          <a:p>
            <a:r>
              <a:rPr lang="mk-MK" sz="1200" kern="1200" dirty="0" err="1">
                <a:solidFill>
                  <a:schemeClr val="tx1"/>
                </a:solidFill>
                <a:effectLst/>
              </a:rPr>
              <a:t>Giampietro</a:t>
            </a:r>
            <a:r>
              <a:rPr lang="mk-MK" sz="1200" kern="1200" dirty="0">
                <a:solidFill>
                  <a:schemeClr val="tx1"/>
                </a:solidFill>
                <a:effectLst/>
              </a:rPr>
              <a:t>, M. (2019). </a:t>
            </a:r>
            <a:r>
              <a:rPr lang="mk-MK" sz="1200" kern="1200" dirty="0" err="1">
                <a:solidFill>
                  <a:schemeClr val="tx1"/>
                </a:solidFill>
                <a:effectLst/>
              </a:rPr>
              <a:t>On</a:t>
            </a:r>
            <a:r>
              <a:rPr lang="mk-MK" sz="1200" kern="1200" dirty="0">
                <a:solidFill>
                  <a:schemeClr val="tx1"/>
                </a:solidFill>
                <a:effectLst/>
              </a:rPr>
              <a:t> </a:t>
            </a:r>
            <a:r>
              <a:rPr lang="mk-MK" sz="1200" kern="1200" dirty="0" err="1">
                <a:solidFill>
                  <a:schemeClr val="tx1"/>
                </a:solidFill>
                <a:effectLst/>
              </a:rPr>
              <a:t>the</a:t>
            </a:r>
            <a:r>
              <a:rPr lang="mk-MK" sz="1200" kern="1200" dirty="0">
                <a:solidFill>
                  <a:schemeClr val="tx1"/>
                </a:solidFill>
                <a:effectLst/>
              </a:rPr>
              <a:t> </a:t>
            </a:r>
            <a:r>
              <a:rPr lang="mk-MK" sz="1200" kern="1200" dirty="0" err="1">
                <a:solidFill>
                  <a:schemeClr val="tx1"/>
                </a:solidFill>
                <a:effectLst/>
              </a:rPr>
              <a:t>circular</a:t>
            </a:r>
            <a:r>
              <a:rPr lang="mk-MK" sz="1200" kern="1200" dirty="0">
                <a:solidFill>
                  <a:schemeClr val="tx1"/>
                </a:solidFill>
                <a:effectLst/>
              </a:rPr>
              <a:t> bioeconomy </a:t>
            </a:r>
            <a:r>
              <a:rPr lang="mk-MK" sz="1200" kern="1200" dirty="0" err="1">
                <a:solidFill>
                  <a:schemeClr val="tx1"/>
                </a:solidFill>
                <a:effectLst/>
              </a:rPr>
              <a:t>and</a:t>
            </a:r>
            <a:r>
              <a:rPr lang="mk-MK" sz="1200" kern="1200" dirty="0">
                <a:solidFill>
                  <a:schemeClr val="tx1"/>
                </a:solidFill>
                <a:effectLst/>
              </a:rPr>
              <a:t> </a:t>
            </a:r>
            <a:r>
              <a:rPr lang="mk-MK" sz="1200" kern="1200" dirty="0" err="1">
                <a:solidFill>
                  <a:schemeClr val="tx1"/>
                </a:solidFill>
                <a:effectLst/>
              </a:rPr>
              <a:t>decoupling</a:t>
            </a:r>
            <a:r>
              <a:rPr lang="mk-MK" sz="1200" kern="1200" dirty="0">
                <a:solidFill>
                  <a:schemeClr val="tx1"/>
                </a:solidFill>
                <a:effectLst/>
              </a:rPr>
              <a:t>: </a:t>
            </a:r>
            <a:r>
              <a:rPr lang="mk-MK" sz="1200" kern="1200" dirty="0" err="1">
                <a:solidFill>
                  <a:schemeClr val="tx1"/>
                </a:solidFill>
                <a:effectLst/>
              </a:rPr>
              <a:t>implications</a:t>
            </a:r>
            <a:r>
              <a:rPr lang="mk-MK" sz="1200" kern="1200" dirty="0">
                <a:solidFill>
                  <a:schemeClr val="tx1"/>
                </a:solidFill>
                <a:effectLst/>
              </a:rPr>
              <a:t> </a:t>
            </a:r>
            <a:r>
              <a:rPr lang="mk-MK" sz="1200" kern="1200" dirty="0" err="1">
                <a:solidFill>
                  <a:schemeClr val="tx1"/>
                </a:solidFill>
                <a:effectLst/>
              </a:rPr>
              <a:t>for</a:t>
            </a:r>
            <a:r>
              <a:rPr lang="mk-MK" sz="1200" kern="1200" dirty="0">
                <a:solidFill>
                  <a:schemeClr val="tx1"/>
                </a:solidFill>
                <a:effectLst/>
              </a:rPr>
              <a:t> </a:t>
            </a:r>
            <a:r>
              <a:rPr lang="mk-MK" sz="1200" kern="1200" dirty="0" err="1">
                <a:solidFill>
                  <a:schemeClr val="tx1"/>
                </a:solidFill>
                <a:effectLst/>
              </a:rPr>
              <a:t>sustainable</a:t>
            </a:r>
            <a:r>
              <a:rPr lang="mk-MK" sz="1200" kern="1200" dirty="0">
                <a:solidFill>
                  <a:schemeClr val="tx1"/>
                </a:solidFill>
                <a:effectLst/>
              </a:rPr>
              <a:t> </a:t>
            </a:r>
            <a:r>
              <a:rPr lang="mk-MK" sz="1200" kern="1200" dirty="0" err="1">
                <a:solidFill>
                  <a:schemeClr val="tx1"/>
                </a:solidFill>
                <a:effectLst/>
              </a:rPr>
              <a:t>growth</a:t>
            </a:r>
            <a:r>
              <a:rPr lang="mk-MK" sz="1200" kern="1200" dirty="0">
                <a:solidFill>
                  <a:schemeClr val="tx1"/>
                </a:solidFill>
                <a:effectLst/>
              </a:rPr>
              <a:t>. </a:t>
            </a:r>
            <a:r>
              <a:rPr lang="mk-MK" sz="1200" i="1" kern="1200" dirty="0" err="1">
                <a:solidFill>
                  <a:schemeClr val="tx1"/>
                </a:solidFill>
                <a:effectLst/>
              </a:rPr>
              <a:t>Ecological</a:t>
            </a:r>
            <a:r>
              <a:rPr lang="mk-MK" sz="1200" i="1" kern="1200" dirty="0">
                <a:solidFill>
                  <a:schemeClr val="tx1"/>
                </a:solidFill>
                <a:effectLst/>
              </a:rPr>
              <a:t> </a:t>
            </a:r>
            <a:r>
              <a:rPr lang="mk-MK" sz="1200" i="1" kern="1200" dirty="0" err="1">
                <a:solidFill>
                  <a:schemeClr val="tx1"/>
                </a:solidFill>
                <a:effectLst/>
              </a:rPr>
              <a:t>economics</a:t>
            </a:r>
            <a:r>
              <a:rPr lang="mk-MK" sz="1200" kern="1200" dirty="0">
                <a:solidFill>
                  <a:schemeClr val="tx1"/>
                </a:solidFill>
                <a:effectLst/>
              </a:rPr>
              <a:t>, </a:t>
            </a:r>
            <a:r>
              <a:rPr lang="mk-MK" sz="1200" i="1" kern="1200" dirty="0">
                <a:solidFill>
                  <a:schemeClr val="tx1"/>
                </a:solidFill>
                <a:effectLst/>
              </a:rPr>
              <a:t>162</a:t>
            </a:r>
            <a:r>
              <a:rPr lang="mk-MK" sz="1200" kern="1200" dirty="0">
                <a:solidFill>
                  <a:schemeClr val="tx1"/>
                </a:solidFill>
                <a:effectLst/>
              </a:rPr>
              <a:t>, 143-156. </a:t>
            </a:r>
            <a:r>
              <a:rPr lang="mk-MK" sz="1200" u="sng" kern="1200" dirty="0">
                <a:solidFill>
                  <a:schemeClr val="tx1"/>
                </a:solidFill>
                <a:effectLst/>
                <a:hlinkClick r:id="rId5"/>
              </a:rPr>
              <a:t>https://www.sciencedirect.com/science/article/pii/S0921800918317178</a:t>
            </a:r>
            <a:endParaRPr lang="mk-MK" sz="1200" kern="1200" dirty="0">
              <a:solidFill>
                <a:schemeClr val="tx1"/>
              </a:solidFill>
              <a:effectLst/>
            </a:endParaRPr>
          </a:p>
          <a:p>
            <a:r>
              <a:rPr lang="mk-MK" sz="1200" kern="1200" dirty="0" err="1">
                <a:solidFill>
                  <a:schemeClr val="tx1"/>
                </a:solidFill>
                <a:effectLst/>
              </a:rPr>
              <a:t>Vivien</a:t>
            </a:r>
            <a:r>
              <a:rPr lang="mk-MK" sz="1200" kern="1200" dirty="0">
                <a:solidFill>
                  <a:schemeClr val="tx1"/>
                </a:solidFill>
                <a:effectLst/>
              </a:rPr>
              <a:t>, F. D., </a:t>
            </a:r>
            <a:r>
              <a:rPr lang="mk-MK" sz="1200" kern="1200" dirty="0" err="1">
                <a:solidFill>
                  <a:schemeClr val="tx1"/>
                </a:solidFill>
                <a:effectLst/>
              </a:rPr>
              <a:t>Nieddu</a:t>
            </a:r>
            <a:r>
              <a:rPr lang="mk-MK" sz="1200" kern="1200" dirty="0">
                <a:solidFill>
                  <a:schemeClr val="tx1"/>
                </a:solidFill>
                <a:effectLst/>
              </a:rPr>
              <a:t>, M., </a:t>
            </a:r>
            <a:r>
              <a:rPr lang="mk-MK" sz="1200" kern="1200" dirty="0" err="1">
                <a:solidFill>
                  <a:schemeClr val="tx1"/>
                </a:solidFill>
                <a:effectLst/>
              </a:rPr>
              <a:t>Befort</a:t>
            </a:r>
            <a:r>
              <a:rPr lang="mk-MK" sz="1200" kern="1200" dirty="0">
                <a:solidFill>
                  <a:schemeClr val="tx1"/>
                </a:solidFill>
                <a:effectLst/>
              </a:rPr>
              <a:t>, N., </a:t>
            </a:r>
            <a:r>
              <a:rPr lang="mk-MK" sz="1200" kern="1200" dirty="0" err="1">
                <a:solidFill>
                  <a:schemeClr val="tx1"/>
                </a:solidFill>
                <a:effectLst/>
              </a:rPr>
              <a:t>Debref</a:t>
            </a:r>
            <a:r>
              <a:rPr lang="mk-MK" sz="1200" kern="1200" dirty="0">
                <a:solidFill>
                  <a:schemeClr val="tx1"/>
                </a:solidFill>
                <a:effectLst/>
              </a:rPr>
              <a:t>, R., &amp; </a:t>
            </a:r>
            <a:r>
              <a:rPr lang="mk-MK" sz="1200" kern="1200" dirty="0" err="1">
                <a:solidFill>
                  <a:schemeClr val="tx1"/>
                </a:solidFill>
                <a:effectLst/>
              </a:rPr>
              <a:t>Giampietro</a:t>
            </a:r>
            <a:r>
              <a:rPr lang="mk-MK" sz="1200" kern="1200" dirty="0">
                <a:solidFill>
                  <a:schemeClr val="tx1"/>
                </a:solidFill>
                <a:effectLst/>
              </a:rPr>
              <a:t>, M. (2019). </a:t>
            </a:r>
            <a:r>
              <a:rPr lang="mk-MK" sz="1200" kern="1200" dirty="0" err="1">
                <a:solidFill>
                  <a:schemeClr val="tx1"/>
                </a:solidFill>
                <a:effectLst/>
              </a:rPr>
              <a:t>The</a:t>
            </a:r>
            <a:r>
              <a:rPr lang="mk-MK" sz="1200" kern="1200" dirty="0">
                <a:solidFill>
                  <a:schemeClr val="tx1"/>
                </a:solidFill>
                <a:effectLst/>
              </a:rPr>
              <a:t> </a:t>
            </a:r>
            <a:r>
              <a:rPr lang="mk-MK" sz="1200" kern="1200" dirty="0" err="1">
                <a:solidFill>
                  <a:schemeClr val="tx1"/>
                </a:solidFill>
                <a:effectLst/>
              </a:rPr>
              <a:t>hijacking</a:t>
            </a:r>
            <a:r>
              <a:rPr lang="mk-MK" sz="1200" kern="1200" dirty="0">
                <a:solidFill>
                  <a:schemeClr val="tx1"/>
                </a:solidFill>
                <a:effectLst/>
              </a:rPr>
              <a:t> </a:t>
            </a:r>
            <a:r>
              <a:rPr lang="mk-MK" sz="1200" kern="1200" dirty="0" err="1">
                <a:solidFill>
                  <a:schemeClr val="tx1"/>
                </a:solidFill>
                <a:effectLst/>
              </a:rPr>
              <a:t>of</a:t>
            </a:r>
            <a:r>
              <a:rPr lang="mk-MK" sz="1200" kern="1200" dirty="0">
                <a:solidFill>
                  <a:schemeClr val="tx1"/>
                </a:solidFill>
                <a:effectLst/>
              </a:rPr>
              <a:t> </a:t>
            </a:r>
            <a:r>
              <a:rPr lang="mk-MK" sz="1200" kern="1200" dirty="0" err="1">
                <a:solidFill>
                  <a:schemeClr val="tx1"/>
                </a:solidFill>
                <a:effectLst/>
              </a:rPr>
              <a:t>the</a:t>
            </a:r>
            <a:r>
              <a:rPr lang="mk-MK" sz="1200" kern="1200" dirty="0">
                <a:solidFill>
                  <a:schemeClr val="tx1"/>
                </a:solidFill>
                <a:effectLst/>
              </a:rPr>
              <a:t> bioeconomy. </a:t>
            </a:r>
            <a:r>
              <a:rPr lang="mk-MK" sz="1200" i="1" kern="1200" dirty="0" err="1">
                <a:solidFill>
                  <a:schemeClr val="tx1"/>
                </a:solidFill>
                <a:effectLst/>
              </a:rPr>
              <a:t>Ecological</a:t>
            </a:r>
            <a:r>
              <a:rPr lang="mk-MK" sz="1200" i="1" kern="1200" dirty="0">
                <a:solidFill>
                  <a:schemeClr val="tx1"/>
                </a:solidFill>
                <a:effectLst/>
              </a:rPr>
              <a:t> </a:t>
            </a:r>
            <a:r>
              <a:rPr lang="mk-MK" sz="1200" i="1" kern="1200" dirty="0" err="1">
                <a:solidFill>
                  <a:schemeClr val="tx1"/>
                </a:solidFill>
                <a:effectLst/>
              </a:rPr>
              <a:t>economics</a:t>
            </a:r>
            <a:r>
              <a:rPr lang="mk-MK" sz="1200" kern="1200" dirty="0">
                <a:solidFill>
                  <a:schemeClr val="tx1"/>
                </a:solidFill>
                <a:effectLst/>
              </a:rPr>
              <a:t>, </a:t>
            </a:r>
            <a:r>
              <a:rPr lang="mk-MK" sz="1200" i="1" kern="1200" dirty="0">
                <a:solidFill>
                  <a:schemeClr val="tx1"/>
                </a:solidFill>
                <a:effectLst/>
              </a:rPr>
              <a:t>159</a:t>
            </a:r>
            <a:r>
              <a:rPr lang="mk-MK" sz="1200" kern="1200" dirty="0">
                <a:solidFill>
                  <a:schemeClr val="tx1"/>
                </a:solidFill>
                <a:effectLst/>
              </a:rPr>
              <a:t>, 189-197. </a:t>
            </a:r>
            <a:r>
              <a:rPr lang="mk-MK" sz="1200" u="sng" kern="1200" dirty="0">
                <a:solidFill>
                  <a:schemeClr val="tx1"/>
                </a:solidFill>
                <a:effectLst/>
                <a:hlinkClick r:id="rId6"/>
              </a:rPr>
              <a:t>https://www.sciencedirect.com/science/article/abs/pii/S0921800918308115</a:t>
            </a:r>
            <a:endParaRPr lang="mk-MK" sz="12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k-MK" sz="1200" b="0" i="0" u="none" strike="noStrike" kern="1200" dirty="0">
              <a:solidFill>
                <a:schemeClr val="tx1"/>
              </a:solidFill>
              <a:effectLst/>
            </a:endParaRPr>
          </a:p>
          <a:p>
            <a:endParaRPr lang="mk-MK" sz="1200" kern="1200" dirty="0">
              <a:solidFill>
                <a:schemeClr val="tx1"/>
              </a:solidFill>
              <a:effectLst/>
            </a:endParaRPr>
          </a:p>
          <a:p>
            <a:r>
              <a:rPr lang="mk-MK" sz="1200" kern="1200" dirty="0">
                <a:solidFill>
                  <a:schemeClr val="tx1"/>
                </a:solidFill>
                <a:effectLst/>
              </a:rPr>
              <a:t> </a:t>
            </a:r>
          </a:p>
          <a:p>
            <a:endParaRPr lang="mk-MK" dirty="0"/>
          </a:p>
        </p:txBody>
      </p:sp>
      <p:sp>
        <p:nvSpPr>
          <p:cNvPr id="4" name="Foliennummernplatzhalter 3"/>
          <p:cNvSpPr>
            <a:spLocks noGrp="1"/>
          </p:cNvSpPr>
          <p:nvPr>
            <p:ph type="sldNum" sz="quarter" idx="5"/>
          </p:nvPr>
        </p:nvSpPr>
        <p:spPr/>
        <p:txBody>
          <a:bodyPr/>
          <a:lstStyle/>
          <a:p>
            <a:fld id="{F4B9ABF1-A5E8-FF4C-953A-B9DDF0BF59CB}" type="slidenum">
              <a:rPr lang="de-DE" smtClean="0"/>
              <a:t>5</a:t>
            </a:fld>
            <a:endParaRPr lang="de-DE"/>
          </a:p>
        </p:txBody>
      </p:sp>
    </p:spTree>
    <p:extLst>
      <p:ext uri="{BB962C8B-B14F-4D97-AF65-F5344CB8AC3E}">
        <p14:creationId xmlns:p14="http://schemas.microsoft.com/office/powerpoint/2010/main" val="2398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Key reading: </a:t>
            </a: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Bioecomomy</a:t>
            </a:r>
            <a:r>
              <a:rPr lang="en-US" sz="1200" kern="1200" baseline="0" dirty="0">
                <a:solidFill>
                  <a:schemeClr val="tx1"/>
                </a:solidFill>
                <a:effectLst/>
                <a:latin typeface="+mn-lt"/>
                <a:ea typeface="+mn-ea"/>
                <a:cs typeface="+mn-cs"/>
              </a:rPr>
              <a:t> Consultants (2018), BIG BIOECONOMY CHALLENGES - PART 2.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www.nnfcc.co.uk</a:t>
            </a:r>
            <a:r>
              <a:rPr lang="en-US" sz="1200" kern="1200" dirty="0">
                <a:solidFill>
                  <a:schemeClr val="tx1"/>
                </a:solidFill>
                <a:effectLst/>
                <a:latin typeface="+mn-lt"/>
                <a:ea typeface="+mn-ea"/>
                <a:cs typeface="+mn-cs"/>
              </a:rPr>
              <a:t>/news-big-bioeconomy-challenges-2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Brownlie</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S. </a:t>
            </a:r>
            <a:r>
              <a:rPr lang="en-GB" altLang="en-US" dirty="0"/>
              <a:t>(2013),</a:t>
            </a:r>
            <a:r>
              <a:rPr lang="en-GB" altLang="en-US" baseline="0" dirty="0"/>
              <a:t> </a:t>
            </a:r>
            <a:r>
              <a:rPr lang="en-GB" altLang="en-US" dirty="0"/>
              <a:t>IAIA fast tips No. 5 -</a:t>
            </a:r>
            <a:r>
              <a:rPr lang="en-GB" altLang="en-US" baseline="0" dirty="0"/>
              <a:t> </a:t>
            </a:r>
            <a:r>
              <a:rPr lang="en-GB" altLang="en-US" dirty="0"/>
              <a:t>Biodiversity Assessment.</a:t>
            </a:r>
            <a:r>
              <a:rPr lang="en-GB" altLang="en-US" baseline="0" dirty="0"/>
              <a:t> </a:t>
            </a:r>
            <a:r>
              <a:rPr lang="en-GB" altLang="en-US" dirty="0"/>
              <a:t>International Association for Impact Assessment (IAIA). </a:t>
            </a:r>
            <a:r>
              <a:rPr lang="en-GB" altLang="en-US" b="1" dirty="0"/>
              <a:t>https://</a:t>
            </a:r>
            <a:r>
              <a:rPr lang="en-GB" altLang="en-US" b="1" dirty="0" err="1"/>
              <a:t>www.iaia.org</a:t>
            </a:r>
            <a:r>
              <a:rPr lang="en-GB" altLang="en-US" b="1" dirty="0"/>
              <a:t>/</a:t>
            </a:r>
            <a:r>
              <a:rPr lang="en-GB" altLang="en-US" b="1" dirty="0" err="1"/>
              <a:t>fasttips.php</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See slides “What is the Bioeconomy?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Opportunities, challenges and solutions” for information</a:t>
            </a:r>
            <a:r>
              <a:rPr lang="en-US" sz="1200" kern="1200" baseline="0" dirty="0">
                <a:solidFill>
                  <a:schemeClr val="tx1"/>
                </a:solidFill>
                <a:effectLst/>
                <a:latin typeface="+mn-lt"/>
                <a:ea typeface="+mn-ea"/>
                <a:cs typeface="+mn-cs"/>
              </a:rPr>
              <a:t> on:</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Bioeconomy – links to SDGs</a:t>
            </a:r>
            <a:r>
              <a:rPr lang="en-GB" sz="1200" baseline="0" dirty="0">
                <a:solidFill>
                  <a:schemeClr val="bg1"/>
                </a:solidFill>
                <a:latin typeface="Roboto Medium" panose="02000000000000000000" pitchFamily="2" charset="0"/>
                <a:ea typeface="Roboto Light" panose="02000000000000000000" pitchFamily="2" charset="0"/>
                <a:cs typeface="Arial" panose="020B0604020202020204" pitchFamily="34" charset="0"/>
              </a:rPr>
              <a:t> and </a:t>
            </a: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climate change,</a:t>
            </a:r>
            <a:r>
              <a:rPr lang="en-GB" sz="1200" baseline="0" dirty="0">
                <a:solidFill>
                  <a:schemeClr val="bg1"/>
                </a:solidFill>
                <a:latin typeface="Roboto Medium" panose="02000000000000000000" pitchFamily="2" charset="0"/>
                <a:ea typeface="Roboto Light" panose="02000000000000000000" pitchFamily="2" charset="0"/>
                <a:cs typeface="Arial" panose="020B0604020202020204" pitchFamily="34" charset="0"/>
              </a:rPr>
              <a:t> and b</a:t>
            </a: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ioeconomy resources</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The transition to a bioeconomy is complex</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Biodiversity assessment</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Direct, indirect and cumulative impacts</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What are ‘impacts and need for Environmental Impact Assessment (EIA) and/or Strategic Environmental Assessment (SEA).</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Net positive outcomes, enhancement and the mitigation hierarchy</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Example: the impacts of biofuels</a:t>
            </a:r>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F4B9ABF1-A5E8-FF4C-953A-B9DDF0BF59CB}" type="slidenum">
              <a:rPr lang="de-DE" smtClean="0"/>
              <a:t>6</a:t>
            </a:fld>
            <a:endParaRPr lang="de-DE"/>
          </a:p>
        </p:txBody>
      </p:sp>
    </p:spTree>
    <p:extLst>
      <p:ext uri="{BB962C8B-B14F-4D97-AF65-F5344CB8AC3E}">
        <p14:creationId xmlns:p14="http://schemas.microsoft.com/office/powerpoint/2010/main" val="324180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b="1" noProof="0" dirty="0"/>
              <a:t>Белешки за наставниците</a:t>
            </a:r>
            <a:r>
              <a:rPr lang="mk-MK" noProof="0" dirty="0"/>
              <a:t>:</a:t>
            </a:r>
          </a:p>
          <a:p>
            <a:r>
              <a:rPr lang="mk-MK" sz="1200" kern="1200" noProof="0" dirty="0">
                <a:solidFill>
                  <a:schemeClr val="tx1"/>
                </a:solidFill>
                <a:effectLst/>
                <a:latin typeface="+mn-lt"/>
                <a:ea typeface="+mn-ea"/>
                <a:cs typeface="+mn-cs"/>
              </a:rPr>
              <a:t>Објаснете им на учениците прво што се етерични масла, а потоа како се врши екстракција од растението за употреба во козметиката и фармацевтските производи. Покажете им го на учениците шематскиот дијаграм што го илустрира процесот на дестилација со пареа со употребената опрема. Особено истакнете ја реткоста на етеричните масла, а со тоа и нивниот потенцијал за производство на козметика и фармацевтски производи кои можат да се продаваат како луксузни производи и затоа можат да бидат профитабилна бизнис можност за локалните производители.</a:t>
            </a:r>
          </a:p>
          <a:p>
            <a:endParaRPr lang="mk-MK" sz="1200" kern="1200" noProof="0" dirty="0">
              <a:solidFill>
                <a:schemeClr val="tx1"/>
              </a:solidFill>
              <a:effectLst/>
              <a:latin typeface="+mn-lt"/>
              <a:ea typeface="+mn-ea"/>
              <a:cs typeface="+mn-cs"/>
            </a:endParaRPr>
          </a:p>
          <a:p>
            <a:r>
              <a:rPr lang="mk-MK" sz="1200" b="1" kern="1200" noProof="0" dirty="0">
                <a:solidFill>
                  <a:schemeClr val="tx1"/>
                </a:solidFill>
                <a:effectLst/>
                <a:latin typeface="+mn-lt"/>
                <a:ea typeface="+mn-ea"/>
                <a:cs typeface="+mn-cs"/>
              </a:rPr>
              <a:t>Резиме на најважните информации:</a:t>
            </a:r>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Растенијата и билките имаат својства вредни за козметичката / фармацевтската индустрија (за навлажнување, зајакнување на кожата, антимикробни и др.). Тие можат да се дестилираат за да се извлечат нивните етерични масла кои се карактеристични за растението и често се користат во ароми и парфеми. Сепак, во последно време зголемена е нивната употреба во зајакнувањето на козметичките и фармацевтските економии на места каде што овие видови растенија растат добро (пр. во Стара </a:t>
            </a:r>
            <a:r>
              <a:rPr lang="mk-MK" sz="1200" kern="1200" noProof="0" dirty="0" err="1">
                <a:solidFill>
                  <a:schemeClr val="tx1"/>
                </a:solidFill>
                <a:effectLst/>
                <a:latin typeface="+mn-lt"/>
                <a:ea typeface="+mn-ea"/>
                <a:cs typeface="+mn-cs"/>
              </a:rPr>
              <a:t>Загора</a:t>
            </a:r>
            <a:r>
              <a:rPr lang="mk-MK" sz="1200" kern="1200" noProof="0" dirty="0">
                <a:solidFill>
                  <a:schemeClr val="tx1"/>
                </a:solidFill>
                <a:effectLst/>
                <a:latin typeface="+mn-lt"/>
                <a:ea typeface="+mn-ea"/>
                <a:cs typeface="+mn-cs"/>
              </a:rPr>
              <a:t>). Ова се должи на признавањето на здравствените придобивки од етеричните масла и билките, како што се намалување на воспаленија, за дерматолошки проблеми и примените во ароматерапијата.</a:t>
            </a:r>
          </a:p>
          <a:p>
            <a:r>
              <a:rPr lang="mk-MK" sz="1200" kern="1200" noProof="0" dirty="0">
                <a:solidFill>
                  <a:schemeClr val="tx1"/>
                </a:solidFill>
                <a:effectLst/>
                <a:latin typeface="+mn-lt"/>
                <a:ea typeface="+mn-ea"/>
                <a:cs typeface="+mn-cs"/>
              </a:rPr>
              <a:t>Етеричните масла се присутни во мали количини (само околу 10% од избројаните растителни видови на глобално ниво) што ги прави вредни производи кои можат да донесат профитабилни можности за бизнис активности и да се користат за создавање луксузни козметички производи и фармацевтски производи. Вообичаени примери на ароматични растенија се лавандата и лутото нане и тие се особено важни за козметичката и фармацевтската индустрија. На нив се гледа како на луксузни производи, честопати поскапи, но со повисок квалитет и поприродна алтернатива на синтетичките хемикалии што се користат во ваквите производи. Затоа, користењето на етерични масла од растенијата може да ги намали неповолните влијанија врз животната средина поврзани со производството на синтетички хемикалии (употреба на енергија и сл.) и на отстранувањето на овие хемикалии (загадување на отпадните води и нарушување на екосистемот)</a:t>
            </a:r>
          </a:p>
          <a:p>
            <a:r>
              <a:rPr lang="mk-MK" sz="1200" kern="1200" noProof="0" dirty="0">
                <a:solidFill>
                  <a:schemeClr val="tx1"/>
                </a:solidFill>
                <a:effectLst/>
                <a:latin typeface="+mn-lt"/>
                <a:ea typeface="+mn-ea"/>
                <a:cs typeface="+mn-cs"/>
              </a:rPr>
              <a:t>Етеричните масла главно се добиваат со дестилација со пареа, како што се гледа на шематскиот дијаграм на слајдот. Растителниот материјал се загрева со пареа, а пареата се пренесува преку кондензаторот за да се оддели етеричното масло од цветните води според нивните различни точки на вриење, овозможувајќи да се зафати етеричното масло, а потоа да се искористи за производство на козметички производи и фармацевтски производи, чии својства се подобруваат со додавањето на природно етерично масло. Ова ја намалува потребата за производство на етерични масла што има еколошки придобивки во смисла на намалување на загадувањето на водните системи (помалку потенцијално штетни синтетички хемикалии се враќаат назад во водата) и на намалувањето на употребата на ресурси (помалку енергија, јаглерод и вода е потребно за дестилација со пареа на природни материјали отколку за производство на синтетички хемикалии во фабриките; користењето на локални производи ја намалува потребата за транспорт на ресурси помеѓу фабриките за производство). </a:t>
            </a:r>
          </a:p>
          <a:p>
            <a:r>
              <a:rPr lang="mk-MK" sz="1200" kern="1200" noProof="0" dirty="0">
                <a:solidFill>
                  <a:schemeClr val="tx1"/>
                </a:solidFill>
                <a:effectLst/>
                <a:latin typeface="+mn-lt"/>
                <a:ea typeface="+mn-ea"/>
                <a:cs typeface="+mn-cs"/>
              </a:rPr>
              <a:t> </a:t>
            </a:r>
          </a:p>
          <a:p>
            <a:endParaRPr lang="mk-MK" noProof="0" dirty="0"/>
          </a:p>
          <a:p>
            <a:r>
              <a:rPr lang="mk-MK" b="1" noProof="0" dirty="0"/>
              <a:t>Важни линкови за дополнителни информации: </a:t>
            </a:r>
          </a:p>
          <a:p>
            <a:r>
              <a:rPr lang="mk-MK" sz="1200" kern="1200" noProof="0" dirty="0">
                <a:solidFill>
                  <a:schemeClr val="tx1"/>
                </a:solidFill>
                <a:effectLst/>
                <a:latin typeface="+mn-lt"/>
                <a:ea typeface="+mn-ea"/>
                <a:cs typeface="+mn-cs"/>
              </a:rPr>
              <a:t>https://techni-pharma.fr/en/essential-oils/</a:t>
            </a:r>
          </a:p>
          <a:p>
            <a:r>
              <a:rPr lang="mk-MK" sz="1200" kern="1200" noProof="0" dirty="0">
                <a:solidFill>
                  <a:schemeClr val="tx1"/>
                </a:solidFill>
                <a:effectLst/>
                <a:latin typeface="+mn-lt"/>
                <a:ea typeface="+mn-ea"/>
                <a:cs typeface="+mn-cs"/>
              </a:rPr>
              <a:t>https://www.pharmatutor.org/articles/essential-oil</a:t>
            </a:r>
          </a:p>
          <a:p>
            <a:r>
              <a:rPr lang="mk-MK" sz="1200" kern="1200" noProof="0" dirty="0" err="1">
                <a:solidFill>
                  <a:schemeClr val="tx1"/>
                </a:solidFill>
                <a:effectLst/>
                <a:latin typeface="+mn-lt"/>
                <a:ea typeface="+mn-ea"/>
                <a:cs typeface="+mn-cs"/>
              </a:rPr>
              <a:t>Rios</a:t>
            </a:r>
            <a:r>
              <a:rPr lang="mk-MK" sz="1200" kern="1200" noProof="0" dirty="0">
                <a:solidFill>
                  <a:schemeClr val="tx1"/>
                </a:solidFill>
                <a:effectLst/>
                <a:latin typeface="+mn-lt"/>
                <a:ea typeface="+mn-ea"/>
                <a:cs typeface="+mn-cs"/>
              </a:rPr>
              <a:t>, J. (2016). ‘</a:t>
            </a:r>
            <a:r>
              <a:rPr lang="mk-MK" sz="1200" kern="1200" noProof="0" dirty="0" err="1">
                <a:solidFill>
                  <a:schemeClr val="tx1"/>
                </a:solidFill>
                <a:effectLst/>
                <a:latin typeface="+mn-lt"/>
                <a:ea typeface="+mn-ea"/>
                <a:cs typeface="+mn-cs"/>
              </a:rPr>
              <a:t>Chapter</a:t>
            </a:r>
            <a:r>
              <a:rPr lang="mk-MK" sz="1200" kern="1200" noProof="0" dirty="0">
                <a:solidFill>
                  <a:schemeClr val="tx1"/>
                </a:solidFill>
                <a:effectLst/>
                <a:latin typeface="+mn-lt"/>
                <a:ea typeface="+mn-ea"/>
                <a:cs typeface="+mn-cs"/>
              </a:rPr>
              <a:t> 1 - </a:t>
            </a:r>
            <a:r>
              <a:rPr lang="mk-MK" sz="1200" kern="1200" noProof="0" dirty="0" err="1">
                <a:solidFill>
                  <a:schemeClr val="tx1"/>
                </a:solidFill>
                <a:effectLst/>
                <a:latin typeface="+mn-lt"/>
                <a:ea typeface="+mn-ea"/>
                <a:cs typeface="+mn-cs"/>
              </a:rPr>
              <a:t>Essential</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Oils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What</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They</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Are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and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How</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the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Terms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Are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Used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and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Defined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In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Preedy</a:t>
            </a:r>
            <a:r>
              <a:rPr lang="mk-MK" sz="1200" kern="1200" noProof="0" dirty="0">
                <a:solidFill>
                  <a:schemeClr val="tx1"/>
                </a:solidFill>
                <a:effectLst/>
                <a:latin typeface="+mn-lt"/>
                <a:ea typeface="+mn-ea"/>
                <a:cs typeface="+mn-cs"/>
              </a:rPr>
              <a:t>, V.R. (</a:t>
            </a:r>
            <a:r>
              <a:rPr lang="mk-MK" sz="1200" kern="1200" noProof="0" dirty="0" err="1">
                <a:solidFill>
                  <a:schemeClr val="tx1"/>
                </a:solidFill>
                <a:effectLst/>
                <a:latin typeface="+mn-lt"/>
                <a:ea typeface="+mn-ea"/>
                <a:cs typeface="+mn-cs"/>
              </a:rPr>
              <a:t>Ed</a:t>
            </a:r>
            <a:r>
              <a:rPr lang="mk-MK" sz="1200"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Essential</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Oils</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in</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Food</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Preservation</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Flavour</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and</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Safety</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Academic</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Press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London</a:t>
            </a:r>
            <a:r>
              <a:rPr lang="mk-MK" sz="1200" kern="1200" noProof="0" dirty="0">
                <a:solidFill>
                  <a:schemeClr val="tx1"/>
                </a:solidFill>
                <a:effectLst/>
                <a:latin typeface="+mn-lt"/>
                <a:ea typeface="+mn-ea"/>
                <a:cs typeface="+mn-cs"/>
              </a:rPr>
              <a:t>, pp3-10. </a:t>
            </a:r>
          </a:p>
          <a:p>
            <a:r>
              <a:rPr lang="mk-MK" noProof="0" dirty="0"/>
              <a:t>Извор на слика: https://www.pinterest.com/pin/228135537350517432/</a:t>
            </a:r>
          </a:p>
          <a:p>
            <a:endParaRPr lang="mk-MK" noProof="0" dirty="0"/>
          </a:p>
        </p:txBody>
      </p:sp>
      <p:sp>
        <p:nvSpPr>
          <p:cNvPr id="4" name="Slide Number Placeholder 3"/>
          <p:cNvSpPr>
            <a:spLocks noGrp="1"/>
          </p:cNvSpPr>
          <p:nvPr>
            <p:ph type="sldNum" sz="quarter" idx="5"/>
          </p:nvPr>
        </p:nvSpPr>
        <p:spPr/>
        <p:txBody>
          <a:bodyPr/>
          <a:lstStyle/>
          <a:p>
            <a:fld id="{87CC0025-0B10-1C47-99D7-28CD710E1BF9}" type="slidenum">
              <a:rPr lang="en-US" smtClean="0"/>
              <a:t>7</a:t>
            </a:fld>
            <a:endParaRPr lang="en-US"/>
          </a:p>
        </p:txBody>
      </p:sp>
    </p:spTree>
    <p:extLst>
      <p:ext uri="{BB962C8B-B14F-4D97-AF65-F5344CB8AC3E}">
        <p14:creationId xmlns:p14="http://schemas.microsoft.com/office/powerpoint/2010/main" val="424927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sz="1200" kern="1200" dirty="0">
                <a:solidFill>
                  <a:schemeClr val="tx1"/>
                </a:solidFill>
                <a:effectLst/>
                <a:latin typeface="+mn-lt"/>
                <a:ea typeface="+mn-ea"/>
                <a:cs typeface="+mn-cs"/>
              </a:rPr>
              <a:t> </a:t>
            </a:r>
            <a:r>
              <a:rPr lang="mk-MK" sz="1200" b="1" kern="1200" dirty="0">
                <a:solidFill>
                  <a:schemeClr val="tx1"/>
                </a:solidFill>
                <a:effectLst/>
                <a:latin typeface="+mn-lt"/>
                <a:ea typeface="+mn-ea"/>
                <a:cs typeface="+mn-cs"/>
              </a:rPr>
              <a:t>Белешки за наставниците: </a:t>
            </a:r>
            <a:r>
              <a:rPr lang="mk-MK" sz="1200" kern="1200" dirty="0">
                <a:solidFill>
                  <a:schemeClr val="tx1"/>
                </a:solidFill>
                <a:effectLst/>
                <a:latin typeface="+mn-lt"/>
                <a:ea typeface="+mn-ea"/>
                <a:cs typeface="+mn-cs"/>
              </a:rPr>
              <a:t>Објаснете им го на учениците начинот на кој се сушат, мелат и евапорираат билките за да се користат во козметиката и фармацевтските производи, истакнувајќи ја новата технологијата </a:t>
            </a:r>
            <a:r>
              <a:rPr lang="mk-MK" sz="1200" kern="1200" dirty="0" err="1">
                <a:solidFill>
                  <a:schemeClr val="tx1"/>
                </a:solidFill>
                <a:effectLst/>
                <a:latin typeface="+mn-lt"/>
                <a:ea typeface="+mn-ea"/>
                <a:cs typeface="+mn-cs"/>
              </a:rPr>
              <a:t>Supercritical</a:t>
            </a:r>
            <a:r>
              <a:rPr lang="mk-MK" sz="1200" kern="1200" dirty="0">
                <a:solidFill>
                  <a:schemeClr val="tx1"/>
                </a:solidFill>
                <a:effectLst/>
                <a:latin typeface="+mn-lt"/>
                <a:ea typeface="+mn-ea"/>
                <a:cs typeface="+mn-cs"/>
              </a:rPr>
              <a:t> </a:t>
            </a:r>
            <a:r>
              <a:rPr lang="mk-MK" sz="1200" kern="1200" dirty="0" err="1">
                <a:solidFill>
                  <a:schemeClr val="tx1"/>
                </a:solidFill>
                <a:effectLst/>
                <a:latin typeface="+mn-lt"/>
                <a:ea typeface="+mn-ea"/>
                <a:cs typeface="+mn-cs"/>
              </a:rPr>
              <a:t>Fluid</a:t>
            </a:r>
            <a:r>
              <a:rPr lang="mk-MK" sz="1200" kern="1200" dirty="0">
                <a:solidFill>
                  <a:schemeClr val="tx1"/>
                </a:solidFill>
                <a:effectLst/>
                <a:latin typeface="+mn-lt"/>
                <a:ea typeface="+mn-ea"/>
                <a:cs typeface="+mn-cs"/>
              </a:rPr>
              <a:t> </a:t>
            </a:r>
            <a:r>
              <a:rPr lang="mk-MK" sz="1200" kern="1200" dirty="0" err="1">
                <a:solidFill>
                  <a:schemeClr val="tx1"/>
                </a:solidFill>
                <a:effectLst/>
                <a:latin typeface="+mn-lt"/>
                <a:ea typeface="+mn-ea"/>
                <a:cs typeface="+mn-cs"/>
              </a:rPr>
              <a:t>Extraction</a:t>
            </a:r>
            <a:r>
              <a:rPr lang="mk-MK" sz="1200" kern="1200" dirty="0">
                <a:solidFill>
                  <a:schemeClr val="tx1"/>
                </a:solidFill>
                <a:effectLst/>
                <a:latin typeface="+mn-lt"/>
                <a:ea typeface="+mn-ea"/>
                <a:cs typeface="+mn-cs"/>
              </a:rPr>
              <a:t> (SFE), која може да стане поодржлив метод, што дополнително ќе ги зголеми придобивките од користењето на овие биоматеријали наспроти синтетичките алтернативи. Нагласете го потенцијалниот пазар за билни лекови итн. и дека тоа може да помогне во развојот на индустријата таму каде што овие растенија растат во изобилство. Слајдот го прикажува процесот на фазите што се одвиваат за да се дојде до крајниот чист екстракт од билки (пр. масло од луто нане и сл.). Важно е да ги разгледате сите чекори за да го разберат начинот на кој овие производи ќе се користат во козметиката и фармацевтските производи .</a:t>
            </a:r>
          </a:p>
          <a:p>
            <a:r>
              <a:rPr lang="mk-MK" sz="1200" b="1" kern="1200" dirty="0">
                <a:solidFill>
                  <a:schemeClr val="tx1"/>
                </a:solidFill>
                <a:effectLst/>
                <a:latin typeface="+mn-lt"/>
                <a:ea typeface="+mn-ea"/>
                <a:cs typeface="+mn-cs"/>
              </a:rPr>
              <a:t> </a:t>
            </a:r>
            <a:endParaRPr lang="mk-MK" sz="1200" kern="1200" dirty="0">
              <a:solidFill>
                <a:schemeClr val="tx1"/>
              </a:solidFill>
              <a:effectLst/>
              <a:latin typeface="+mn-lt"/>
              <a:ea typeface="+mn-ea"/>
              <a:cs typeface="+mn-cs"/>
            </a:endParaRPr>
          </a:p>
          <a:p>
            <a:r>
              <a:rPr lang="mk-MK" sz="1200" b="1" kern="1200" dirty="0">
                <a:solidFill>
                  <a:schemeClr val="tx1"/>
                </a:solidFill>
                <a:effectLst/>
                <a:latin typeface="+mn-lt"/>
                <a:ea typeface="+mn-ea"/>
                <a:cs typeface="+mn-cs"/>
              </a:rPr>
              <a:t>Резиме на најважните информации:</a:t>
            </a:r>
            <a:endParaRPr lang="mk-MK" sz="1200" kern="1200" dirty="0">
              <a:solidFill>
                <a:schemeClr val="tx1"/>
              </a:solidFill>
              <a:effectLst/>
              <a:latin typeface="+mn-lt"/>
              <a:ea typeface="+mn-ea"/>
              <a:cs typeface="+mn-cs"/>
            </a:endParaRPr>
          </a:p>
          <a:p>
            <a:r>
              <a:rPr lang="mk-MK" sz="1200" kern="1200" dirty="0">
                <a:solidFill>
                  <a:schemeClr val="tx1"/>
                </a:solidFill>
                <a:effectLst/>
                <a:latin typeface="+mn-lt"/>
                <a:ea typeface="+mn-ea"/>
                <a:cs typeface="+mn-cs"/>
              </a:rPr>
              <a:t>И истражувачите и потрошувачите стануваат с</a:t>
            </a:r>
            <a:r>
              <a:rPr lang="tr-TR" sz="1200" kern="1200" dirty="0">
                <a:solidFill>
                  <a:schemeClr val="tx1"/>
                </a:solidFill>
                <a:effectLst/>
                <a:latin typeface="+mn-lt"/>
                <a:ea typeface="+mn-ea"/>
                <a:cs typeface="+mn-cs"/>
              </a:rPr>
              <a:t>è</a:t>
            </a:r>
            <a:r>
              <a:rPr lang="mk-MK" sz="1200" kern="1200" dirty="0">
                <a:solidFill>
                  <a:schemeClr val="tx1"/>
                </a:solidFill>
                <a:effectLst/>
                <a:latin typeface="+mn-lt"/>
                <a:ea typeface="+mn-ea"/>
                <a:cs typeface="+mn-cs"/>
              </a:rPr>
              <a:t> посвесни за потенцијалот на употребата на билки во лековите поради нивните придобивки за здравјето. На пример, за 80% од светското население, билните лекови се нивниот прв избор за здравствена заштита (податок од 2003 година - можеби се менувал во годините подоцна, но не беа достапни други податоци). Понатаму, пазарот на ботанички додатоци во исхраната во САД брзо се прошири од 2,9 милијарди долари во 1995 година на 4,8 милијарди долари во 2008 година. Значи, се работи за глобален пазар во пораст, бидејќи потрошувачите бараат помалку синтетички хемикалии кои имаат негативни ефекти во однос на загадување на морињата и во однос на безбедноста на производите. Ова покажува дека има апетит за природни биоматеријали, како што се билките во фармацевтските производи, пр. креми, таблети и други форми на лекови.</a:t>
            </a:r>
          </a:p>
          <a:p>
            <a:r>
              <a:rPr lang="mk-MK" sz="1200" kern="1200" dirty="0">
                <a:solidFill>
                  <a:schemeClr val="tx1"/>
                </a:solidFill>
                <a:effectLst/>
                <a:latin typeface="+mn-lt"/>
                <a:ea typeface="+mn-ea"/>
                <a:cs typeface="+mn-cs"/>
              </a:rPr>
              <a:t> </a:t>
            </a:r>
          </a:p>
          <a:p>
            <a:r>
              <a:rPr lang="mk-MK" sz="1200" kern="1200" dirty="0">
                <a:solidFill>
                  <a:schemeClr val="tx1"/>
                </a:solidFill>
                <a:effectLst/>
                <a:latin typeface="+mn-lt"/>
                <a:ea typeface="+mn-ea"/>
                <a:cs typeface="+mn-cs"/>
              </a:rPr>
              <a:t>Билките можат да се преработат на неколку начини за да се добијат здравствените придобивки што ги содржат. Сепак, пред да започне преработката, билките мора да се исушат за да не се формираат бактерии и габи ако има некаква содржина на влага. Потоа исушените растенија се мелат за да се зголеми нивната површина, што значи дека се забрзуваат хемиските реакции со додадените растворувачи и се зголемува количеството екстрахиран материјал. Потоа, растворувачите што се додадени на исушените билни прашоци се подложуваат на топлина, притисок или микробранови со цел да им се овозможи на фитохемикалиите во клетките на билките дифузија во растворувачот. Ова формира мешана течност, или два слоја ако се произведува етерично масло, бидејќи тоа нема да се помеша со растворувачот. Испарувањето, заради нивните различни точки на вриење, овозможува одвојување на билниот екстракт / етеричното масло и водата. Овој процес се олеснува обично преку ротирачки испарувач. Билниот екстракт се преработува понатаму за да се создадат чисти, природни производи.</a:t>
            </a:r>
          </a:p>
          <a:p>
            <a:r>
              <a:rPr lang="mk-MK" sz="1200" kern="1200" dirty="0">
                <a:solidFill>
                  <a:schemeClr val="tx1"/>
                </a:solidFill>
                <a:effectLst/>
                <a:latin typeface="+mn-lt"/>
                <a:ea typeface="+mn-ea"/>
                <a:cs typeface="+mn-cs"/>
              </a:rPr>
              <a:t> </a:t>
            </a:r>
          </a:p>
          <a:p>
            <a:r>
              <a:rPr lang="mk-MK" sz="1200" kern="1200" dirty="0">
                <a:solidFill>
                  <a:schemeClr val="tx1"/>
                </a:solidFill>
                <a:effectLst/>
                <a:latin typeface="+mn-lt"/>
                <a:ea typeface="+mn-ea"/>
                <a:cs typeface="+mn-cs"/>
              </a:rPr>
              <a:t>Во последно време , </a:t>
            </a:r>
            <a:r>
              <a:rPr lang="mk-MK" sz="1200" kern="1200" dirty="0" err="1">
                <a:solidFill>
                  <a:schemeClr val="tx1"/>
                </a:solidFill>
                <a:effectLst/>
                <a:latin typeface="+mn-lt"/>
                <a:ea typeface="+mn-ea"/>
                <a:cs typeface="+mn-cs"/>
              </a:rPr>
              <a:t>Supercritical</a:t>
            </a:r>
            <a:r>
              <a:rPr lang="mk-MK" sz="1200" kern="1200" dirty="0">
                <a:solidFill>
                  <a:schemeClr val="tx1"/>
                </a:solidFill>
                <a:effectLst/>
                <a:latin typeface="+mn-lt"/>
                <a:ea typeface="+mn-ea"/>
                <a:cs typeface="+mn-cs"/>
              </a:rPr>
              <a:t> </a:t>
            </a:r>
            <a:r>
              <a:rPr lang="mk-MK" sz="1200" kern="1200" dirty="0" err="1">
                <a:solidFill>
                  <a:schemeClr val="tx1"/>
                </a:solidFill>
                <a:effectLst/>
                <a:latin typeface="+mn-lt"/>
                <a:ea typeface="+mn-ea"/>
                <a:cs typeface="+mn-cs"/>
              </a:rPr>
              <a:t>Fluid</a:t>
            </a:r>
            <a:r>
              <a:rPr lang="mk-MK" sz="1200" kern="1200" dirty="0">
                <a:solidFill>
                  <a:schemeClr val="tx1"/>
                </a:solidFill>
                <a:effectLst/>
                <a:latin typeface="+mn-lt"/>
                <a:ea typeface="+mn-ea"/>
                <a:cs typeface="+mn-cs"/>
              </a:rPr>
              <a:t> </a:t>
            </a:r>
            <a:r>
              <a:rPr lang="mk-MK" sz="1200" kern="1200" dirty="0" err="1">
                <a:solidFill>
                  <a:schemeClr val="tx1"/>
                </a:solidFill>
                <a:effectLst/>
                <a:latin typeface="+mn-lt"/>
                <a:ea typeface="+mn-ea"/>
                <a:cs typeface="+mn-cs"/>
              </a:rPr>
              <a:t>Extraction</a:t>
            </a:r>
            <a:r>
              <a:rPr lang="mk-MK" sz="1200" kern="1200" dirty="0">
                <a:solidFill>
                  <a:schemeClr val="tx1"/>
                </a:solidFill>
                <a:effectLst/>
                <a:latin typeface="+mn-lt"/>
                <a:ea typeface="+mn-ea"/>
                <a:cs typeface="+mn-cs"/>
              </a:rPr>
              <a:t> (SFE) (која користи CO</a:t>
            </a:r>
            <a:r>
              <a:rPr lang="mk-MK" sz="1200" kern="1200" baseline="-25000" dirty="0">
                <a:solidFill>
                  <a:schemeClr val="tx1"/>
                </a:solidFill>
                <a:effectLst/>
                <a:latin typeface="+mn-lt"/>
                <a:ea typeface="+mn-ea"/>
                <a:cs typeface="+mn-cs"/>
              </a:rPr>
              <a:t>2</a:t>
            </a:r>
            <a:r>
              <a:rPr lang="mk-MK" sz="1200" kern="1200" dirty="0">
                <a:solidFill>
                  <a:schemeClr val="tx1"/>
                </a:solidFill>
                <a:effectLst/>
                <a:latin typeface="+mn-lt"/>
                <a:ea typeface="+mn-ea"/>
                <a:cs typeface="+mn-cs"/>
              </a:rPr>
              <a:t> како растворувач) станува сè попопуларна поради признавањето на способноста да се добијат големи количества билен екстракт на пониски температури и со помалку штетни влијанија врз животната средина и здравјето од органските растворувачи бидејќи не е токсична.</a:t>
            </a:r>
          </a:p>
          <a:p>
            <a:endParaRPr lang="mk-MK" sz="1200" kern="1200" dirty="0">
              <a:solidFill>
                <a:schemeClr val="tx1"/>
              </a:solidFill>
              <a:effectLst/>
              <a:latin typeface="+mn-lt"/>
              <a:ea typeface="+mn-ea"/>
              <a:cs typeface="+mn-cs"/>
            </a:endParaRPr>
          </a:p>
          <a:p>
            <a:r>
              <a:rPr lang="mk-MK" sz="1200" kern="1200" dirty="0">
                <a:solidFill>
                  <a:schemeClr val="tx1"/>
                </a:solidFill>
                <a:effectLst/>
                <a:latin typeface="+mn-lt"/>
                <a:ea typeface="+mn-ea"/>
                <a:cs typeface="+mn-cs"/>
              </a:rPr>
              <a:t>Екстрактите од билки и произведените етерични масла можат да се користат во различни козметички и фармацевтски производи.</a:t>
            </a:r>
          </a:p>
          <a:p>
            <a:r>
              <a:rPr lang="mk-MK" sz="120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tx1"/>
                </a:solidFill>
                <a:effectLst/>
                <a:latin typeface="+mn-lt"/>
                <a:ea typeface="+mn-ea"/>
                <a:cs typeface="+mn-cs"/>
              </a:rPr>
              <a:t>Важни линкови за дополнителни информации</a:t>
            </a:r>
            <a:r>
              <a:rPr lang="en-GB" sz="1200" b="1"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Quotation source: WHO. (2003) Traditional Medicine, WHO, Geneva, Switzerland. </a:t>
            </a:r>
            <a:endParaRPr lang="mk-M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1995 data: </a:t>
            </a:r>
            <a:r>
              <a:rPr lang="en-GB" sz="1200" kern="1200" dirty="0" err="1">
                <a:solidFill>
                  <a:schemeClr val="tx1"/>
                </a:solidFill>
                <a:effectLst/>
                <a:latin typeface="+mn-lt"/>
                <a:ea typeface="+mn-ea"/>
                <a:cs typeface="+mn-cs"/>
              </a:rPr>
              <a:t>Aarts</a:t>
            </a:r>
            <a:r>
              <a:rPr lang="en-GB" sz="1200" kern="1200" dirty="0">
                <a:solidFill>
                  <a:schemeClr val="tx1"/>
                </a:solidFill>
                <a:effectLst/>
                <a:latin typeface="+mn-lt"/>
                <a:ea typeface="+mn-ea"/>
                <a:cs typeface="+mn-cs"/>
              </a:rPr>
              <a:t> T. (1998) Industry Overview. Nutrition Business Journal;3(9):1-5. </a:t>
            </a:r>
            <a:endParaRPr lang="mk-M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2008 data: </a:t>
            </a:r>
            <a:r>
              <a:rPr lang="en-GB" sz="1200" kern="1200" dirty="0" err="1">
                <a:solidFill>
                  <a:schemeClr val="tx1"/>
                </a:solidFill>
                <a:effectLst/>
                <a:latin typeface="+mn-lt"/>
                <a:ea typeface="+mn-ea"/>
                <a:cs typeface="+mn-cs"/>
              </a:rPr>
              <a:t>Nahin</a:t>
            </a:r>
            <a:r>
              <a:rPr lang="en-GB" sz="1200" kern="1200" dirty="0">
                <a:solidFill>
                  <a:schemeClr val="tx1"/>
                </a:solidFill>
                <a:effectLst/>
                <a:latin typeface="+mn-lt"/>
                <a:ea typeface="+mn-ea"/>
                <a:cs typeface="+mn-cs"/>
              </a:rPr>
              <a:t> R.L., Statistics </a:t>
            </a:r>
            <a:r>
              <a:rPr lang="en-GB" sz="1200" kern="1200" dirty="0" err="1">
                <a:solidFill>
                  <a:schemeClr val="tx1"/>
                </a:solidFill>
                <a:effectLst/>
                <a:latin typeface="+mn-lt"/>
                <a:ea typeface="+mn-ea"/>
                <a:cs typeface="+mn-cs"/>
              </a:rPr>
              <a:t>N.C.f.H</a:t>
            </a:r>
            <a:r>
              <a:rPr lang="en-GB" sz="1200" kern="1200" dirty="0">
                <a:solidFill>
                  <a:schemeClr val="tx1"/>
                </a:solidFill>
                <a:effectLst/>
                <a:latin typeface="+mn-lt"/>
                <a:ea typeface="+mn-ea"/>
                <a:cs typeface="+mn-cs"/>
              </a:rPr>
              <a:t>. (2009) Costs of complementary and alternative medicine (CAM) and frequency of visits to CAM practitioners. US Department of Health and Human Services, </a:t>
            </a:r>
            <a:r>
              <a:rPr lang="en-GB" sz="1200" kern="1200" dirty="0" err="1">
                <a:solidFill>
                  <a:schemeClr val="tx1"/>
                </a:solidFill>
                <a:effectLst/>
                <a:latin typeface="+mn-lt"/>
                <a:ea typeface="+mn-ea"/>
                <a:cs typeface="+mn-cs"/>
              </a:rPr>
              <a:t>Centers</a:t>
            </a:r>
            <a:r>
              <a:rPr lang="en-GB" sz="1200" kern="1200" dirty="0">
                <a:solidFill>
                  <a:schemeClr val="tx1"/>
                </a:solidFill>
                <a:effectLst/>
                <a:latin typeface="+mn-lt"/>
                <a:ea typeface="+mn-ea"/>
                <a:cs typeface="+mn-cs"/>
              </a:rPr>
              <a:t> for Disease Control and Prevention, National </a:t>
            </a:r>
            <a:r>
              <a:rPr lang="en-GB" sz="1200" kern="1200" dirty="0" err="1">
                <a:solidFill>
                  <a:schemeClr val="tx1"/>
                </a:solidFill>
                <a:effectLst/>
                <a:latin typeface="+mn-lt"/>
                <a:ea typeface="+mn-ea"/>
                <a:cs typeface="+mn-cs"/>
              </a:rPr>
              <a:t>Center</a:t>
            </a:r>
            <a:r>
              <a:rPr lang="en-GB" sz="1200" kern="1200" dirty="0">
                <a:solidFill>
                  <a:schemeClr val="tx1"/>
                </a:solidFill>
                <a:effectLst/>
                <a:latin typeface="+mn-lt"/>
                <a:ea typeface="+mn-ea"/>
                <a:cs typeface="+mn-cs"/>
              </a:rPr>
              <a:t> for Health Statistics Hyattsville, MD. </a:t>
            </a:r>
            <a:endParaRPr lang="mk-MK"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Azmin</a:t>
            </a:r>
            <a:r>
              <a:rPr lang="en-GB" sz="1200" kern="1200" dirty="0">
                <a:solidFill>
                  <a:schemeClr val="tx1"/>
                </a:solidFill>
                <a:effectLst/>
                <a:latin typeface="+mn-lt"/>
                <a:ea typeface="+mn-ea"/>
                <a:cs typeface="+mn-cs"/>
              </a:rPr>
              <a:t>, S.N.H.M., Manan, Z.A., </a:t>
            </a:r>
            <a:r>
              <a:rPr lang="en-GB" sz="1200" kern="1200" dirty="0" err="1">
                <a:solidFill>
                  <a:schemeClr val="tx1"/>
                </a:solidFill>
                <a:effectLst/>
                <a:latin typeface="+mn-lt"/>
                <a:ea typeface="+mn-ea"/>
                <a:cs typeface="+mn-cs"/>
              </a:rPr>
              <a:t>Alwi</a:t>
            </a:r>
            <a:r>
              <a:rPr lang="en-GB" sz="1200" kern="1200" dirty="0">
                <a:solidFill>
                  <a:schemeClr val="tx1"/>
                </a:solidFill>
                <a:effectLst/>
                <a:latin typeface="+mn-lt"/>
                <a:ea typeface="+mn-ea"/>
                <a:cs typeface="+mn-cs"/>
              </a:rPr>
              <a:t>, S, R, W., Chua, L.S., </a:t>
            </a:r>
            <a:r>
              <a:rPr lang="en-GB" sz="1200" kern="1200" dirty="0" err="1">
                <a:solidFill>
                  <a:schemeClr val="tx1"/>
                </a:solidFill>
                <a:effectLst/>
                <a:latin typeface="+mn-lt"/>
                <a:ea typeface="+mn-ea"/>
                <a:cs typeface="+mn-cs"/>
              </a:rPr>
              <a:t>Mustaffa</a:t>
            </a:r>
            <a:r>
              <a:rPr lang="en-GB" sz="1200" kern="1200" dirty="0">
                <a:solidFill>
                  <a:schemeClr val="tx1"/>
                </a:solidFill>
                <a:effectLst/>
                <a:latin typeface="+mn-lt"/>
                <a:ea typeface="+mn-ea"/>
                <a:cs typeface="+mn-cs"/>
              </a:rPr>
              <a:t>, A.A.,  </a:t>
            </a:r>
            <a:r>
              <a:rPr lang="en-GB" sz="1200" kern="1200" dirty="0" err="1">
                <a:solidFill>
                  <a:schemeClr val="tx1"/>
                </a:solidFill>
                <a:effectLst/>
                <a:latin typeface="+mn-lt"/>
                <a:ea typeface="+mn-ea"/>
                <a:cs typeface="+mn-cs"/>
              </a:rPr>
              <a:t>Yunus</a:t>
            </a:r>
            <a:r>
              <a:rPr lang="en-GB" sz="1200" kern="1200" dirty="0">
                <a:solidFill>
                  <a:schemeClr val="tx1"/>
                </a:solidFill>
                <a:effectLst/>
                <a:latin typeface="+mn-lt"/>
                <a:ea typeface="+mn-ea"/>
                <a:cs typeface="+mn-cs"/>
              </a:rPr>
              <a:t>, N.A. (2016). ‘Herbal Processing and Extraction Technologies.’ </a:t>
            </a:r>
            <a:r>
              <a:rPr lang="en-GB" sz="1200" i="1" kern="1200" dirty="0">
                <a:solidFill>
                  <a:schemeClr val="tx1"/>
                </a:solidFill>
                <a:effectLst/>
                <a:latin typeface="+mn-lt"/>
                <a:ea typeface="+mn-ea"/>
                <a:cs typeface="+mn-cs"/>
              </a:rPr>
              <a:t>Separation and Purification Reviews</a:t>
            </a:r>
            <a:r>
              <a:rPr lang="en-GB" sz="1200" kern="1200" dirty="0">
                <a:solidFill>
                  <a:schemeClr val="tx1"/>
                </a:solidFill>
                <a:effectLst/>
                <a:latin typeface="+mn-lt"/>
                <a:ea typeface="+mn-ea"/>
                <a:cs typeface="+mn-cs"/>
              </a:rPr>
              <a:t>, Vol 45, pp1-57. </a:t>
            </a:r>
            <a:endParaRPr lang="mk-MK"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Fornari</a:t>
            </a:r>
            <a:r>
              <a:rPr lang="en-GB" sz="1200" kern="1200" dirty="0">
                <a:solidFill>
                  <a:schemeClr val="tx1"/>
                </a:solidFill>
                <a:effectLst/>
                <a:latin typeface="+mn-lt"/>
                <a:ea typeface="+mn-ea"/>
                <a:cs typeface="+mn-cs"/>
              </a:rPr>
              <a:t>, T., Vicente, G., Vázquez, E., </a:t>
            </a:r>
            <a:r>
              <a:rPr lang="en-GB" sz="1200" kern="1200" dirty="0" err="1">
                <a:solidFill>
                  <a:schemeClr val="tx1"/>
                </a:solidFill>
                <a:effectLst/>
                <a:latin typeface="+mn-lt"/>
                <a:ea typeface="+mn-ea"/>
                <a:cs typeface="+mn-cs"/>
              </a:rPr>
              <a:t>García-Risco</a:t>
            </a:r>
            <a:r>
              <a:rPr lang="en-GB" sz="1200" kern="1200" dirty="0">
                <a:solidFill>
                  <a:schemeClr val="tx1"/>
                </a:solidFill>
                <a:effectLst/>
                <a:latin typeface="+mn-lt"/>
                <a:ea typeface="+mn-ea"/>
                <a:cs typeface="+mn-cs"/>
              </a:rPr>
              <a:t>, M.R., </a:t>
            </a:r>
            <a:r>
              <a:rPr lang="en-GB" sz="1200" kern="1200" dirty="0" err="1">
                <a:solidFill>
                  <a:schemeClr val="tx1"/>
                </a:solidFill>
                <a:effectLst/>
                <a:latin typeface="+mn-lt"/>
                <a:ea typeface="+mn-ea"/>
                <a:cs typeface="+mn-cs"/>
              </a:rPr>
              <a:t>Reglero</a:t>
            </a:r>
            <a:r>
              <a:rPr lang="en-GB" sz="1200" kern="1200" dirty="0">
                <a:solidFill>
                  <a:schemeClr val="tx1"/>
                </a:solidFill>
                <a:effectLst/>
                <a:latin typeface="+mn-lt"/>
                <a:ea typeface="+mn-ea"/>
                <a:cs typeface="+mn-cs"/>
              </a:rPr>
              <a:t>, G. (2012). ‘Isolation of essential oil from different plants and herbs by supercritical fluid extraction.’ </a:t>
            </a:r>
            <a:r>
              <a:rPr lang="en-GB" sz="1200" i="1" kern="1200" dirty="0">
                <a:solidFill>
                  <a:schemeClr val="tx1"/>
                </a:solidFill>
                <a:effectLst/>
                <a:latin typeface="+mn-lt"/>
                <a:ea typeface="+mn-ea"/>
                <a:cs typeface="+mn-cs"/>
              </a:rPr>
              <a:t>Journal of Chromatography</a:t>
            </a:r>
            <a:r>
              <a:rPr lang="en-GB" sz="1200" kern="1200" dirty="0">
                <a:solidFill>
                  <a:schemeClr val="tx1"/>
                </a:solidFill>
                <a:effectLst/>
                <a:latin typeface="+mn-lt"/>
                <a:ea typeface="+mn-ea"/>
                <a:cs typeface="+mn-cs"/>
              </a:rPr>
              <a:t>, Vol 1250, pp34-48. </a:t>
            </a:r>
            <a:endParaRPr lang="mk-MK"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4B9ABF1-A5E8-FF4C-953A-B9DDF0BF59CB}" type="slidenum">
              <a:rPr lang="de-DE" smtClean="0"/>
              <a:t>8</a:t>
            </a:fld>
            <a:endParaRPr lang="de-DE"/>
          </a:p>
        </p:txBody>
      </p:sp>
    </p:spTree>
    <p:extLst>
      <p:ext uri="{BB962C8B-B14F-4D97-AF65-F5344CB8AC3E}">
        <p14:creationId xmlns:p14="http://schemas.microsoft.com/office/powerpoint/2010/main" val="100989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kern="1200" noProof="0" dirty="0">
                <a:solidFill>
                  <a:schemeClr val="tx1"/>
                </a:solidFill>
                <a:effectLst/>
                <a:latin typeface="+mn-lt"/>
                <a:ea typeface="+mn-ea"/>
                <a:cs typeface="+mn-cs"/>
              </a:rPr>
              <a:t> </a:t>
            </a:r>
          </a:p>
          <a:p>
            <a:r>
              <a:rPr lang="mk-MK" sz="1200" b="1" kern="1200" noProof="0" dirty="0">
                <a:solidFill>
                  <a:schemeClr val="tx1"/>
                </a:solidFill>
                <a:effectLst/>
                <a:latin typeface="+mn-lt"/>
                <a:ea typeface="+mn-ea"/>
                <a:cs typeface="+mn-cs"/>
              </a:rPr>
              <a:t>Белешки за наставникот: </a:t>
            </a:r>
            <a:r>
              <a:rPr lang="mk-MK" sz="1200" kern="1200" noProof="0" dirty="0">
                <a:solidFill>
                  <a:schemeClr val="tx1"/>
                </a:solidFill>
                <a:effectLst/>
                <a:latin typeface="+mn-lt"/>
                <a:ea typeface="+mn-ea"/>
                <a:cs typeface="+mn-cs"/>
              </a:rPr>
              <a:t> </a:t>
            </a:r>
          </a:p>
          <a:p>
            <a:r>
              <a:rPr lang="mk-MK" sz="1200" kern="1200" noProof="0" dirty="0">
                <a:solidFill>
                  <a:schemeClr val="tx1"/>
                </a:solidFill>
                <a:effectLst/>
                <a:latin typeface="+mn-lt"/>
                <a:ea typeface="+mn-ea"/>
                <a:cs typeface="+mn-cs"/>
              </a:rPr>
              <a:t>Објаснете ја употребата на билки во козметичките производи користејќи ги двата примери на слајдовите. Прво објаснете како употребата на алги може да додаде смирувачки и лековити својства на производите за кожа, како што е маската за лице прикажана на слајдот. Потоа, свртете им го вниманието на учениците на попознатата билка (луто нане), која исто така има смирувачки ефекти кога се користи во производите за нега како што се пилинзите за стапала, како што е прикажано. Нагласете дека и овие два производи се веќе достапни за купување онлајн или во продавница и затоа потенцирајте дека овие биопроизводи за чие создавање се вложуваат напори, не се апстрактни идеи, туку им се достапни на луѓето да ги користат сега. Ако е можно и ако имате физички примери, можете да им ги покажете во училницата и да им дозволите да ги видат конкретните производи што можат да се направат од билки што природно растат.</a:t>
            </a:r>
          </a:p>
          <a:p>
            <a:r>
              <a:rPr lang="mk-MK" sz="1200" kern="1200" noProof="0" dirty="0">
                <a:solidFill>
                  <a:schemeClr val="tx1"/>
                </a:solidFill>
                <a:effectLst/>
                <a:latin typeface="+mn-lt"/>
                <a:ea typeface="+mn-ea"/>
                <a:cs typeface="+mn-cs"/>
              </a:rPr>
              <a:t> </a:t>
            </a:r>
          </a:p>
          <a:p>
            <a:r>
              <a:rPr lang="mk-MK" sz="1200" b="1" kern="1200" noProof="0" dirty="0">
                <a:solidFill>
                  <a:schemeClr val="tx1"/>
                </a:solidFill>
                <a:effectLst/>
                <a:latin typeface="+mn-lt"/>
                <a:ea typeface="+mn-ea"/>
                <a:cs typeface="+mn-cs"/>
              </a:rPr>
              <a:t>Резиме на најважните информации:</a:t>
            </a:r>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МАСКА ЗА ЛИЦЕ ОД АЛГИ:</a:t>
            </a:r>
          </a:p>
          <a:p>
            <a:r>
              <a:rPr lang="mk-MK" sz="1200" kern="1200" noProof="0" dirty="0">
                <a:solidFill>
                  <a:schemeClr val="tx1"/>
                </a:solidFill>
                <a:effectLst/>
                <a:latin typeface="+mn-lt"/>
                <a:ea typeface="+mn-ea"/>
                <a:cs typeface="+mn-cs"/>
              </a:rPr>
              <a:t>Направена од полската компанија </a:t>
            </a:r>
            <a:r>
              <a:rPr lang="mk-MK" sz="1200" kern="1200" noProof="0" dirty="0" err="1">
                <a:solidFill>
                  <a:schemeClr val="tx1"/>
                </a:solidFill>
                <a:effectLst/>
                <a:latin typeface="+mn-lt"/>
                <a:ea typeface="+mn-ea"/>
                <a:cs typeface="+mn-cs"/>
              </a:rPr>
              <a:t>Bielenda</a:t>
            </a:r>
            <a:r>
              <a:rPr lang="mk-MK" sz="1200" kern="1200" noProof="0" dirty="0">
                <a:solidFill>
                  <a:schemeClr val="tx1"/>
                </a:solidFill>
                <a:effectLst/>
                <a:latin typeface="+mn-lt"/>
                <a:ea typeface="+mn-ea"/>
                <a:cs typeface="+mn-cs"/>
              </a:rPr>
              <a:t>.</a:t>
            </a:r>
          </a:p>
          <a:p>
            <a:r>
              <a:rPr lang="mk-MK" sz="1200" kern="1200" noProof="0" dirty="0">
                <a:solidFill>
                  <a:schemeClr val="tx1"/>
                </a:solidFill>
                <a:effectLst/>
                <a:latin typeface="+mn-lt"/>
                <a:ea typeface="+mn-ea"/>
                <a:cs typeface="+mn-cs"/>
              </a:rPr>
              <a:t>Активни состојки: Дијатомејска глина, Алгинат (100% екстракт од кафени алги).</a:t>
            </a:r>
          </a:p>
          <a:p>
            <a:r>
              <a:rPr lang="mk-MK" sz="1200" kern="1200" noProof="0" dirty="0">
                <a:solidFill>
                  <a:schemeClr val="tx1"/>
                </a:solidFill>
                <a:effectLst/>
                <a:latin typeface="+mn-lt"/>
                <a:ea typeface="+mn-ea"/>
                <a:cs typeface="+mn-cs"/>
              </a:rPr>
              <a:t>Ја смирува кожата по третмани / го отстранува црвенилото / го интензивира процесот на регенерација од микрооштетувања и ја подобрува цврстината и еластичноста на кожата.</a:t>
            </a:r>
          </a:p>
          <a:p>
            <a:r>
              <a:rPr lang="mk-MK" sz="1200" kern="1200" noProof="0" dirty="0">
                <a:solidFill>
                  <a:schemeClr val="tx1"/>
                </a:solidFill>
                <a:effectLst/>
                <a:latin typeface="+mn-lt"/>
                <a:ea typeface="+mn-ea"/>
                <a:cs typeface="+mn-cs"/>
              </a:rPr>
              <a:t>Алгите растат брзо и лесно и служат како дрвјата во океаните (т.е. прават фотосинтеза), примаат јаглерод диоксид и испуштаат кислород. Затоа, користењето на овие важни, обилни билки може да придонесе за намалување на количината на синтетички хемикалии што треба да се произведат.</a:t>
            </a:r>
          </a:p>
          <a:p>
            <a:r>
              <a:rPr lang="mk-MK" sz="1200" kern="1200" noProof="0" dirty="0">
                <a:solidFill>
                  <a:schemeClr val="tx1"/>
                </a:solidFill>
                <a:effectLst/>
                <a:latin typeface="+mn-lt"/>
                <a:ea typeface="+mn-ea"/>
                <a:cs typeface="+mn-cs"/>
              </a:rPr>
              <a:t>Постојат многу различни видови алги и честопати намножувањата наречени цветања на алги се отстрануваат од езерата за да се зголеми нивната естетска вредност, особено во управувани паркови итн. Ова отстранување на алгите може да послужи како извор за употреба на биоматеријали во козметичката индустрија за создавање природни производи без штетни хемикалии за корисникот и животната средина откако тие ќе се вратат во водоводниот систем.</a:t>
            </a:r>
          </a:p>
          <a:p>
            <a:r>
              <a:rPr lang="mk-MK" sz="1200" b="1" kern="1200" noProof="0" dirty="0">
                <a:solidFill>
                  <a:schemeClr val="tx1"/>
                </a:solidFill>
                <a:effectLst/>
                <a:latin typeface="+mn-lt"/>
                <a:ea typeface="+mn-ea"/>
                <a:cs typeface="+mn-cs"/>
              </a:rPr>
              <a:t> </a:t>
            </a:r>
            <a:endParaRPr lang="mk-MK" sz="1200" kern="1200" noProof="0" dirty="0">
              <a:solidFill>
                <a:schemeClr val="tx1"/>
              </a:solidFill>
              <a:effectLst/>
              <a:latin typeface="+mn-lt"/>
              <a:ea typeface="+mn-ea"/>
              <a:cs typeface="+mn-cs"/>
            </a:endParaRPr>
          </a:p>
          <a:p>
            <a:r>
              <a:rPr lang="mk-MK" sz="1200" b="1" kern="1200" noProof="0" dirty="0">
                <a:solidFill>
                  <a:schemeClr val="tx1"/>
                </a:solidFill>
                <a:effectLst/>
                <a:latin typeface="+mn-lt"/>
                <a:ea typeface="+mn-ea"/>
                <a:cs typeface="+mn-cs"/>
              </a:rPr>
              <a:t>ПИЛИНГ ЗА СТАПАЛА ОД ДИВО НАНЕ:</a:t>
            </a:r>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Користи етерично масло од билка диво нане.</a:t>
            </a:r>
          </a:p>
          <a:p>
            <a:r>
              <a:rPr lang="mk-MK" sz="1200" kern="1200" noProof="0" dirty="0">
                <a:solidFill>
                  <a:schemeClr val="tx1"/>
                </a:solidFill>
                <a:effectLst/>
                <a:latin typeface="+mn-lt"/>
                <a:ea typeface="+mn-ea"/>
                <a:cs typeface="+mn-cs"/>
              </a:rPr>
              <a:t>Измешан е со гранули од вулканска карпа за да се добие пилинг кој ќе ја измазни грубата кожа и ќе има разладувачки и смирувачки ефект за време и по нанесувањето.</a:t>
            </a:r>
          </a:p>
          <a:p>
            <a:r>
              <a:rPr lang="mk-MK" sz="1200" kern="1200" noProof="0" dirty="0">
                <a:solidFill>
                  <a:schemeClr val="tx1"/>
                </a:solidFill>
                <a:effectLst/>
                <a:latin typeface="+mn-lt"/>
                <a:ea typeface="+mn-ea"/>
                <a:cs typeface="+mn-cs"/>
              </a:rPr>
              <a:t>Билката има многу поволни ефекти (покрај нејзиниот мирис) што можат да се користат во козметичките производи, како што е нејзиниот навлажнувачки ефект, особено за мелеми за усни, а способноста да го намали воспалението на кожата ја прави корисна за производи како навлажнувачи и креми за лице.</a:t>
            </a:r>
          </a:p>
          <a:p>
            <a:r>
              <a:rPr lang="mk-MK" sz="1200" kern="1200" noProof="0" dirty="0">
                <a:solidFill>
                  <a:schemeClr val="tx1"/>
                </a:solidFill>
                <a:effectLst/>
                <a:latin typeface="+mn-lt"/>
                <a:ea typeface="+mn-ea"/>
                <a:cs typeface="+mn-cs"/>
              </a:rPr>
              <a:t> </a:t>
            </a:r>
          </a:p>
          <a:p>
            <a:pPr marL="0" indent="0">
              <a:buFontTx/>
              <a:buNone/>
            </a:pPr>
            <a:r>
              <a:rPr lang="mk-MK" sz="1200" b="1" kern="1200" noProof="0" dirty="0">
                <a:solidFill>
                  <a:schemeClr val="tx1"/>
                </a:solidFill>
                <a:effectLst/>
                <a:latin typeface="+mn-lt"/>
                <a:ea typeface="+mn-ea"/>
                <a:cs typeface="+mn-cs"/>
              </a:rPr>
              <a:t>Важни линкови за дополнителни информации</a:t>
            </a:r>
            <a:r>
              <a:rPr lang="mk-MK" b="1" noProof="0" dirty="0"/>
              <a:t>:</a:t>
            </a:r>
          </a:p>
          <a:p>
            <a:r>
              <a:rPr lang="mk-MK" sz="1200" kern="1200" noProof="0" dirty="0">
                <a:solidFill>
                  <a:schemeClr val="tx1"/>
                </a:solidFill>
                <a:effectLst/>
                <a:latin typeface="+mn-lt"/>
                <a:ea typeface="+mn-ea"/>
                <a:cs typeface="+mn-cs"/>
              </a:rPr>
              <a:t>https://www.sciencedirect.com/science/article/pii/S0960852414017350</a:t>
            </a:r>
          </a:p>
          <a:p>
            <a:r>
              <a:rPr lang="mk-MK" sz="1200" kern="1200" noProof="0" dirty="0">
                <a:solidFill>
                  <a:schemeClr val="tx1"/>
                </a:solidFill>
                <a:effectLst/>
                <a:latin typeface="+mn-lt"/>
                <a:ea typeface="+mn-ea"/>
                <a:cs typeface="+mn-cs"/>
              </a:rPr>
              <a:t>https://bielendaprofessional.pl/en/products/ultra-soothing-algae-face-mask-with-diatomaceous-clay</a:t>
            </a:r>
          </a:p>
          <a:p>
            <a:r>
              <a:rPr lang="mk-MK" sz="1200" kern="1200" noProof="0" dirty="0">
                <a:solidFill>
                  <a:schemeClr val="tx1"/>
                </a:solidFill>
                <a:effectLst/>
                <a:latin typeface="+mn-lt"/>
                <a:ea typeface="+mn-ea"/>
                <a:cs typeface="+mn-cs"/>
              </a:rPr>
              <a:t>https://www.thebodyshop.com/en-gb/body/foot-care/peppermint-reviving-pumice-foot-scrub/p/p000737</a:t>
            </a:r>
          </a:p>
          <a:p>
            <a:r>
              <a:rPr lang="mk-MK" sz="1200" kern="1200" noProof="0" dirty="0" err="1">
                <a:solidFill>
                  <a:schemeClr val="tx1"/>
                </a:solidFill>
                <a:effectLst/>
                <a:latin typeface="+mn-lt"/>
                <a:ea typeface="+mn-ea"/>
                <a:cs typeface="+mn-cs"/>
              </a:rPr>
              <a:t>McKay</a:t>
            </a:r>
            <a:r>
              <a:rPr lang="mk-MK" sz="1200" kern="1200" noProof="0" dirty="0">
                <a:solidFill>
                  <a:schemeClr val="tx1"/>
                </a:solidFill>
                <a:effectLst/>
                <a:latin typeface="+mn-lt"/>
                <a:ea typeface="+mn-ea"/>
                <a:cs typeface="+mn-cs"/>
              </a:rPr>
              <a:t>, D.L., </a:t>
            </a:r>
            <a:r>
              <a:rPr lang="mk-MK" sz="1200" kern="1200" noProof="0" dirty="0" err="1">
                <a:solidFill>
                  <a:schemeClr val="tx1"/>
                </a:solidFill>
                <a:effectLst/>
                <a:latin typeface="+mn-lt"/>
                <a:ea typeface="+mn-ea"/>
                <a:cs typeface="+mn-cs"/>
              </a:rPr>
              <a:t>Blumberg</a:t>
            </a:r>
            <a:r>
              <a:rPr lang="mk-MK" sz="1200" kern="1200" noProof="0" dirty="0">
                <a:solidFill>
                  <a:schemeClr val="tx1"/>
                </a:solidFill>
                <a:effectLst/>
                <a:latin typeface="+mn-lt"/>
                <a:ea typeface="+mn-ea"/>
                <a:cs typeface="+mn-cs"/>
              </a:rPr>
              <a:t>, J.B. (2006). ‘A </a:t>
            </a:r>
            <a:r>
              <a:rPr lang="mk-MK" sz="1200" kern="1200" noProof="0" dirty="0" err="1">
                <a:solidFill>
                  <a:schemeClr val="tx1"/>
                </a:solidFill>
                <a:effectLst/>
                <a:latin typeface="+mn-lt"/>
                <a:ea typeface="+mn-ea"/>
                <a:cs typeface="+mn-cs"/>
              </a:rPr>
              <a:t>review</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of</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the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bioactivity</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and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potential</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health</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benefits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of</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peppermint</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tea</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Mentha</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piperita</a:t>
            </a:r>
            <a:r>
              <a:rPr lang="mk-MK" sz="1200" kern="1200" noProof="0" dirty="0">
                <a:solidFill>
                  <a:schemeClr val="tx1"/>
                </a:solidFill>
                <a:effectLst/>
                <a:latin typeface="+mn-lt"/>
                <a:ea typeface="+mn-ea"/>
                <a:cs typeface="+mn-cs"/>
              </a:rPr>
              <a:t> L.’ </a:t>
            </a:r>
            <a:r>
              <a:rPr lang="mk-MK" sz="1200" i="1" kern="1200" noProof="0" dirty="0" err="1">
                <a:solidFill>
                  <a:schemeClr val="tx1"/>
                </a:solidFill>
                <a:effectLst/>
                <a:latin typeface="+mn-lt"/>
                <a:ea typeface="+mn-ea"/>
                <a:cs typeface="+mn-cs"/>
              </a:rPr>
              <a:t>Phytotherapy</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Research</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Vol</a:t>
            </a:r>
            <a:r>
              <a:rPr lang="mk-MK" sz="1200" kern="1200" noProof="0" dirty="0">
                <a:solidFill>
                  <a:schemeClr val="tx1"/>
                </a:solidFill>
                <a:effectLst/>
                <a:latin typeface="+mn-lt"/>
                <a:ea typeface="+mn-ea"/>
                <a:cs typeface="+mn-cs"/>
              </a:rPr>
              <a:t> 20, pp619-633. </a:t>
            </a:r>
            <a:r>
              <a:rPr lang="mk-MK" sz="1200" b="1" kern="1200" noProof="0" dirty="0">
                <a:solidFill>
                  <a:schemeClr val="tx1"/>
                </a:solidFill>
                <a:effectLst/>
                <a:latin typeface="+mn-lt"/>
                <a:ea typeface="+mn-ea"/>
                <a:cs typeface="+mn-cs"/>
              </a:rPr>
              <a:t> </a:t>
            </a:r>
            <a:endParaRPr lang="mk-MK" sz="1200" kern="1200" noProof="0" dirty="0">
              <a:solidFill>
                <a:schemeClr val="tx1"/>
              </a:solidFill>
              <a:effectLst/>
              <a:latin typeface="+mn-lt"/>
              <a:ea typeface="+mn-ea"/>
              <a:cs typeface="+mn-cs"/>
            </a:endParaRPr>
          </a:p>
          <a:p>
            <a:pPr marL="171450" indent="-171450">
              <a:buFontTx/>
              <a:buChar char="-"/>
            </a:pPr>
            <a:endParaRPr lang="mk-MK" noProof="0" dirty="0"/>
          </a:p>
          <a:p>
            <a:pPr marL="171450" indent="-171450">
              <a:buFontTx/>
              <a:buChar char="-"/>
            </a:pPr>
            <a:endParaRPr lang="mk-MK" noProof="0" dirty="0"/>
          </a:p>
          <a:p>
            <a:pPr marL="171450" indent="-171450">
              <a:buFontTx/>
              <a:buChar char="-"/>
            </a:pPr>
            <a:endParaRPr lang="mk-MK" noProof="0" dirty="0"/>
          </a:p>
        </p:txBody>
      </p:sp>
      <p:sp>
        <p:nvSpPr>
          <p:cNvPr id="4" name="Slide Number Placeholder 3"/>
          <p:cNvSpPr>
            <a:spLocks noGrp="1"/>
          </p:cNvSpPr>
          <p:nvPr>
            <p:ph type="sldNum" sz="quarter" idx="5"/>
          </p:nvPr>
        </p:nvSpPr>
        <p:spPr/>
        <p:txBody>
          <a:bodyPr/>
          <a:lstStyle/>
          <a:p>
            <a:fld id="{41481134-C033-134E-A734-0ECA2D34BE9D}" type="slidenum">
              <a:rPr lang="en-US" smtClean="0"/>
              <a:t>9</a:t>
            </a:fld>
            <a:endParaRPr lang="en-US"/>
          </a:p>
        </p:txBody>
      </p:sp>
    </p:spTree>
    <p:extLst>
      <p:ext uri="{BB962C8B-B14F-4D97-AF65-F5344CB8AC3E}">
        <p14:creationId xmlns:p14="http://schemas.microsoft.com/office/powerpoint/2010/main" val="209922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4B468-BFFA-1E46-9C55-D271190E58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254FC8-B09E-9648-968C-41CA228E13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EADA21-2382-5F42-AF9C-C16E27318147}"/>
              </a:ext>
            </a:extLst>
          </p:cNvPr>
          <p:cNvSpPr>
            <a:spLocks noGrp="1"/>
          </p:cNvSpPr>
          <p:nvPr>
            <p:ph type="dt" sz="half" idx="10"/>
          </p:nvPr>
        </p:nvSpPr>
        <p:spPr/>
        <p:txBody>
          <a:bodyPr/>
          <a:lstStyle/>
          <a:p>
            <a:fld id="{E43CF1B5-6F42-9547-B345-6960050D7376}" type="datetime1">
              <a:rPr lang="en-GB" smtClean="0"/>
              <a:t>29/01/2021</a:t>
            </a:fld>
            <a:endParaRPr lang="en-US"/>
          </a:p>
        </p:txBody>
      </p:sp>
      <p:sp>
        <p:nvSpPr>
          <p:cNvPr id="5" name="Footer Placeholder 4">
            <a:extLst>
              <a:ext uri="{FF2B5EF4-FFF2-40B4-BE49-F238E27FC236}">
                <a16:creationId xmlns:a16="http://schemas.microsoft.com/office/drawing/2014/main" id="{3E219462-F832-4E41-8239-BCEE030E3AEB}"/>
              </a:ext>
            </a:extLst>
          </p:cNvPr>
          <p:cNvSpPr>
            <a:spLocks noGrp="1"/>
          </p:cNvSpPr>
          <p:nvPr>
            <p:ph type="ftr" sz="quarter" idx="11"/>
          </p:nvPr>
        </p:nvSpPr>
        <p:spPr/>
        <p:txBody>
          <a:bodyPr/>
          <a:lstStyle/>
          <a:p>
            <a:r>
              <a:rPr lang="en-US"/>
              <a:t>New Technologies for processing herbs and producing essential oils for the cosmetics and pharmaceutical industries</a:t>
            </a:r>
          </a:p>
        </p:txBody>
      </p:sp>
      <p:sp>
        <p:nvSpPr>
          <p:cNvPr id="6" name="Slide Number Placeholder 5">
            <a:extLst>
              <a:ext uri="{FF2B5EF4-FFF2-40B4-BE49-F238E27FC236}">
                <a16:creationId xmlns:a16="http://schemas.microsoft.com/office/drawing/2014/main" id="{FE062DC2-CADD-D045-B8A3-FD5B009C1F70}"/>
              </a:ext>
            </a:extLst>
          </p:cNvPr>
          <p:cNvSpPr>
            <a:spLocks noGrp="1"/>
          </p:cNvSpPr>
          <p:nvPr>
            <p:ph type="sldNum" sz="quarter" idx="12"/>
          </p:nvPr>
        </p:nvSpPr>
        <p:spPr/>
        <p:txBody>
          <a:bodyPr/>
          <a:lstStyle/>
          <a:p>
            <a:fld id="{66312542-E312-3E45-A2E1-62915C40D7FD}" type="slidenum">
              <a:rPr lang="en-US" smtClean="0"/>
              <a:t>‹#›</a:t>
            </a:fld>
            <a:endParaRPr lang="en-US"/>
          </a:p>
        </p:txBody>
      </p:sp>
    </p:spTree>
    <p:extLst>
      <p:ext uri="{BB962C8B-B14F-4D97-AF65-F5344CB8AC3E}">
        <p14:creationId xmlns:p14="http://schemas.microsoft.com/office/powerpoint/2010/main" val="455566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1200-2A56-624F-AE9D-395443C71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34993E-6152-7249-A0B2-A108906D77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C04EB-9CFC-6240-A64B-DE909F4F2C7F}"/>
              </a:ext>
            </a:extLst>
          </p:cNvPr>
          <p:cNvSpPr>
            <a:spLocks noGrp="1"/>
          </p:cNvSpPr>
          <p:nvPr>
            <p:ph type="dt" sz="half" idx="10"/>
          </p:nvPr>
        </p:nvSpPr>
        <p:spPr/>
        <p:txBody>
          <a:bodyPr/>
          <a:lstStyle/>
          <a:p>
            <a:fld id="{FA763F08-00A0-0949-BAC4-3153E6E3898A}" type="datetime1">
              <a:rPr lang="en-GB" smtClean="0"/>
              <a:t>29/01/2021</a:t>
            </a:fld>
            <a:endParaRPr lang="en-US"/>
          </a:p>
        </p:txBody>
      </p:sp>
      <p:sp>
        <p:nvSpPr>
          <p:cNvPr id="5" name="Footer Placeholder 4">
            <a:extLst>
              <a:ext uri="{FF2B5EF4-FFF2-40B4-BE49-F238E27FC236}">
                <a16:creationId xmlns:a16="http://schemas.microsoft.com/office/drawing/2014/main" id="{E949C764-3DB9-8F4E-B7E4-4D77DC1696F2}"/>
              </a:ext>
            </a:extLst>
          </p:cNvPr>
          <p:cNvSpPr>
            <a:spLocks noGrp="1"/>
          </p:cNvSpPr>
          <p:nvPr>
            <p:ph type="ftr" sz="quarter" idx="11"/>
          </p:nvPr>
        </p:nvSpPr>
        <p:spPr/>
        <p:txBody>
          <a:bodyPr/>
          <a:lstStyle/>
          <a:p>
            <a:r>
              <a:rPr lang="en-US"/>
              <a:t>New Technologies for processing herbs and producing essential oils for the cosmetics and pharmaceutical industries</a:t>
            </a:r>
          </a:p>
        </p:txBody>
      </p:sp>
      <p:sp>
        <p:nvSpPr>
          <p:cNvPr id="6" name="Slide Number Placeholder 5">
            <a:extLst>
              <a:ext uri="{FF2B5EF4-FFF2-40B4-BE49-F238E27FC236}">
                <a16:creationId xmlns:a16="http://schemas.microsoft.com/office/drawing/2014/main" id="{8557E5DF-E7DE-0848-9EBA-1DE6AF747B7A}"/>
              </a:ext>
            </a:extLst>
          </p:cNvPr>
          <p:cNvSpPr>
            <a:spLocks noGrp="1"/>
          </p:cNvSpPr>
          <p:nvPr>
            <p:ph type="sldNum" sz="quarter" idx="12"/>
          </p:nvPr>
        </p:nvSpPr>
        <p:spPr/>
        <p:txBody>
          <a:bodyPr/>
          <a:lstStyle/>
          <a:p>
            <a:fld id="{66312542-E312-3E45-A2E1-62915C40D7FD}" type="slidenum">
              <a:rPr lang="en-US" smtClean="0"/>
              <a:t>‹#›</a:t>
            </a:fld>
            <a:endParaRPr lang="en-US"/>
          </a:p>
        </p:txBody>
      </p:sp>
    </p:spTree>
    <p:extLst>
      <p:ext uri="{BB962C8B-B14F-4D97-AF65-F5344CB8AC3E}">
        <p14:creationId xmlns:p14="http://schemas.microsoft.com/office/powerpoint/2010/main" val="173033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107BD7-FAF0-7A41-B6EC-8F7033543C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F0CB4D-50E7-784E-B2AE-8F63062339D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9E2759-CDDF-4B44-B41A-D51D077FEB37}"/>
              </a:ext>
            </a:extLst>
          </p:cNvPr>
          <p:cNvSpPr>
            <a:spLocks noGrp="1"/>
          </p:cNvSpPr>
          <p:nvPr>
            <p:ph type="dt" sz="half" idx="10"/>
          </p:nvPr>
        </p:nvSpPr>
        <p:spPr/>
        <p:txBody>
          <a:bodyPr/>
          <a:lstStyle/>
          <a:p>
            <a:fld id="{6ADB9E8C-BD82-3944-8591-F446241C257D}" type="datetime1">
              <a:rPr lang="en-GB" smtClean="0"/>
              <a:t>29/01/2021</a:t>
            </a:fld>
            <a:endParaRPr lang="en-US"/>
          </a:p>
        </p:txBody>
      </p:sp>
      <p:sp>
        <p:nvSpPr>
          <p:cNvPr id="5" name="Footer Placeholder 4">
            <a:extLst>
              <a:ext uri="{FF2B5EF4-FFF2-40B4-BE49-F238E27FC236}">
                <a16:creationId xmlns:a16="http://schemas.microsoft.com/office/drawing/2014/main" id="{3C47708B-BA5F-A84B-A0CD-E21FFA106882}"/>
              </a:ext>
            </a:extLst>
          </p:cNvPr>
          <p:cNvSpPr>
            <a:spLocks noGrp="1"/>
          </p:cNvSpPr>
          <p:nvPr>
            <p:ph type="ftr" sz="quarter" idx="11"/>
          </p:nvPr>
        </p:nvSpPr>
        <p:spPr/>
        <p:txBody>
          <a:bodyPr/>
          <a:lstStyle/>
          <a:p>
            <a:r>
              <a:rPr lang="en-US"/>
              <a:t>New Technologies for processing herbs and producing essential oils for the cosmetics and pharmaceutical industries</a:t>
            </a:r>
          </a:p>
        </p:txBody>
      </p:sp>
      <p:sp>
        <p:nvSpPr>
          <p:cNvPr id="6" name="Slide Number Placeholder 5">
            <a:extLst>
              <a:ext uri="{FF2B5EF4-FFF2-40B4-BE49-F238E27FC236}">
                <a16:creationId xmlns:a16="http://schemas.microsoft.com/office/drawing/2014/main" id="{3D108DF3-837E-3546-8302-6A5B4EE85503}"/>
              </a:ext>
            </a:extLst>
          </p:cNvPr>
          <p:cNvSpPr>
            <a:spLocks noGrp="1"/>
          </p:cNvSpPr>
          <p:nvPr>
            <p:ph type="sldNum" sz="quarter" idx="12"/>
          </p:nvPr>
        </p:nvSpPr>
        <p:spPr/>
        <p:txBody>
          <a:bodyPr/>
          <a:lstStyle/>
          <a:p>
            <a:fld id="{66312542-E312-3E45-A2E1-62915C40D7FD}" type="slidenum">
              <a:rPr lang="en-US" smtClean="0"/>
              <a:t>‹#›</a:t>
            </a:fld>
            <a:endParaRPr lang="en-US"/>
          </a:p>
        </p:txBody>
      </p:sp>
    </p:spTree>
    <p:extLst>
      <p:ext uri="{BB962C8B-B14F-4D97-AF65-F5344CB8AC3E}">
        <p14:creationId xmlns:p14="http://schemas.microsoft.com/office/powerpoint/2010/main" val="203969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3527-F906-D846-B750-8896F76DB3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97E25-3691-3244-B67B-E4CBE76EFA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D94C07-E420-2E42-9F58-CAC714BAE0A2}"/>
              </a:ext>
            </a:extLst>
          </p:cNvPr>
          <p:cNvSpPr>
            <a:spLocks noGrp="1"/>
          </p:cNvSpPr>
          <p:nvPr>
            <p:ph type="dt" sz="half" idx="10"/>
          </p:nvPr>
        </p:nvSpPr>
        <p:spPr/>
        <p:txBody>
          <a:bodyPr/>
          <a:lstStyle/>
          <a:p>
            <a:fld id="{36F7F97F-04BA-A645-97D0-8237D97A6EFF}" type="datetime1">
              <a:rPr lang="en-GB" smtClean="0"/>
              <a:t>29/01/2021</a:t>
            </a:fld>
            <a:endParaRPr lang="en-US"/>
          </a:p>
        </p:txBody>
      </p:sp>
      <p:sp>
        <p:nvSpPr>
          <p:cNvPr id="5" name="Footer Placeholder 4">
            <a:extLst>
              <a:ext uri="{FF2B5EF4-FFF2-40B4-BE49-F238E27FC236}">
                <a16:creationId xmlns:a16="http://schemas.microsoft.com/office/drawing/2014/main" id="{9815C84B-321A-D14D-8294-85BB41E2026C}"/>
              </a:ext>
            </a:extLst>
          </p:cNvPr>
          <p:cNvSpPr>
            <a:spLocks noGrp="1"/>
          </p:cNvSpPr>
          <p:nvPr>
            <p:ph type="ftr" sz="quarter" idx="11"/>
          </p:nvPr>
        </p:nvSpPr>
        <p:spPr/>
        <p:txBody>
          <a:bodyPr/>
          <a:lstStyle/>
          <a:p>
            <a:r>
              <a:rPr lang="en-US"/>
              <a:t>New Technologies for processing herbs and producing essential oils for the cosmetics and pharmaceutical industries</a:t>
            </a:r>
          </a:p>
        </p:txBody>
      </p:sp>
      <p:sp>
        <p:nvSpPr>
          <p:cNvPr id="6" name="Slide Number Placeholder 5">
            <a:extLst>
              <a:ext uri="{FF2B5EF4-FFF2-40B4-BE49-F238E27FC236}">
                <a16:creationId xmlns:a16="http://schemas.microsoft.com/office/drawing/2014/main" id="{5BC053D9-2465-684A-B726-87C85CBA8DDD}"/>
              </a:ext>
            </a:extLst>
          </p:cNvPr>
          <p:cNvSpPr>
            <a:spLocks noGrp="1"/>
          </p:cNvSpPr>
          <p:nvPr>
            <p:ph type="sldNum" sz="quarter" idx="12"/>
          </p:nvPr>
        </p:nvSpPr>
        <p:spPr/>
        <p:txBody>
          <a:bodyPr/>
          <a:lstStyle/>
          <a:p>
            <a:fld id="{66312542-E312-3E45-A2E1-62915C40D7FD}" type="slidenum">
              <a:rPr lang="en-US" smtClean="0"/>
              <a:t>‹#›</a:t>
            </a:fld>
            <a:endParaRPr lang="en-US"/>
          </a:p>
        </p:txBody>
      </p:sp>
    </p:spTree>
    <p:extLst>
      <p:ext uri="{BB962C8B-B14F-4D97-AF65-F5344CB8AC3E}">
        <p14:creationId xmlns:p14="http://schemas.microsoft.com/office/powerpoint/2010/main" val="3057588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8C89B-5180-3F46-BEEA-772680D08C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1FF069-FA21-CD45-914A-D1F02AC270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B0126A-87D1-604B-B8E8-664977D1F62A}"/>
              </a:ext>
            </a:extLst>
          </p:cNvPr>
          <p:cNvSpPr>
            <a:spLocks noGrp="1"/>
          </p:cNvSpPr>
          <p:nvPr>
            <p:ph type="dt" sz="half" idx="10"/>
          </p:nvPr>
        </p:nvSpPr>
        <p:spPr/>
        <p:txBody>
          <a:bodyPr/>
          <a:lstStyle/>
          <a:p>
            <a:fld id="{5412C867-55B6-1348-A781-D19BCB044B6A}" type="datetime1">
              <a:rPr lang="en-GB" smtClean="0"/>
              <a:t>29/01/2021</a:t>
            </a:fld>
            <a:endParaRPr lang="en-US"/>
          </a:p>
        </p:txBody>
      </p:sp>
      <p:sp>
        <p:nvSpPr>
          <p:cNvPr id="5" name="Footer Placeholder 4">
            <a:extLst>
              <a:ext uri="{FF2B5EF4-FFF2-40B4-BE49-F238E27FC236}">
                <a16:creationId xmlns:a16="http://schemas.microsoft.com/office/drawing/2014/main" id="{E76B626A-08DC-B440-BA06-B3E381F6A904}"/>
              </a:ext>
            </a:extLst>
          </p:cNvPr>
          <p:cNvSpPr>
            <a:spLocks noGrp="1"/>
          </p:cNvSpPr>
          <p:nvPr>
            <p:ph type="ftr" sz="quarter" idx="11"/>
          </p:nvPr>
        </p:nvSpPr>
        <p:spPr/>
        <p:txBody>
          <a:bodyPr/>
          <a:lstStyle/>
          <a:p>
            <a:r>
              <a:rPr lang="en-US"/>
              <a:t>New Technologies for processing herbs and producing essential oils for the cosmetics and pharmaceutical industries</a:t>
            </a:r>
          </a:p>
        </p:txBody>
      </p:sp>
      <p:sp>
        <p:nvSpPr>
          <p:cNvPr id="6" name="Slide Number Placeholder 5">
            <a:extLst>
              <a:ext uri="{FF2B5EF4-FFF2-40B4-BE49-F238E27FC236}">
                <a16:creationId xmlns:a16="http://schemas.microsoft.com/office/drawing/2014/main" id="{79E6EFAB-6E93-C44D-97C9-8975123F6460}"/>
              </a:ext>
            </a:extLst>
          </p:cNvPr>
          <p:cNvSpPr>
            <a:spLocks noGrp="1"/>
          </p:cNvSpPr>
          <p:nvPr>
            <p:ph type="sldNum" sz="quarter" idx="12"/>
          </p:nvPr>
        </p:nvSpPr>
        <p:spPr/>
        <p:txBody>
          <a:bodyPr/>
          <a:lstStyle/>
          <a:p>
            <a:fld id="{66312542-E312-3E45-A2E1-62915C40D7FD}" type="slidenum">
              <a:rPr lang="en-US" smtClean="0"/>
              <a:t>‹#›</a:t>
            </a:fld>
            <a:endParaRPr lang="en-US"/>
          </a:p>
        </p:txBody>
      </p:sp>
    </p:spTree>
    <p:extLst>
      <p:ext uri="{BB962C8B-B14F-4D97-AF65-F5344CB8AC3E}">
        <p14:creationId xmlns:p14="http://schemas.microsoft.com/office/powerpoint/2010/main" val="2744757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232E1-5F83-E14D-AA37-35EC8F5335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2D2468-DD26-9347-B31B-6A7D35B358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83C947-C89D-434E-AEE6-419AFC58D8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BCE04B-5B50-0E44-866B-0FE7C0D9F40D}"/>
              </a:ext>
            </a:extLst>
          </p:cNvPr>
          <p:cNvSpPr>
            <a:spLocks noGrp="1"/>
          </p:cNvSpPr>
          <p:nvPr>
            <p:ph type="dt" sz="half" idx="10"/>
          </p:nvPr>
        </p:nvSpPr>
        <p:spPr/>
        <p:txBody>
          <a:bodyPr/>
          <a:lstStyle/>
          <a:p>
            <a:fld id="{56B63BC0-1A76-F044-9502-5EF760360AF2}" type="datetime1">
              <a:rPr lang="en-GB" smtClean="0"/>
              <a:t>29/01/2021</a:t>
            </a:fld>
            <a:endParaRPr lang="en-US"/>
          </a:p>
        </p:txBody>
      </p:sp>
      <p:sp>
        <p:nvSpPr>
          <p:cNvPr id="6" name="Footer Placeholder 5">
            <a:extLst>
              <a:ext uri="{FF2B5EF4-FFF2-40B4-BE49-F238E27FC236}">
                <a16:creationId xmlns:a16="http://schemas.microsoft.com/office/drawing/2014/main" id="{357D4D09-A261-6240-A3C0-C2694BC71C71}"/>
              </a:ext>
            </a:extLst>
          </p:cNvPr>
          <p:cNvSpPr>
            <a:spLocks noGrp="1"/>
          </p:cNvSpPr>
          <p:nvPr>
            <p:ph type="ftr" sz="quarter" idx="11"/>
          </p:nvPr>
        </p:nvSpPr>
        <p:spPr/>
        <p:txBody>
          <a:bodyPr/>
          <a:lstStyle/>
          <a:p>
            <a:r>
              <a:rPr lang="en-US"/>
              <a:t>New Technologies for processing herbs and producing essential oils for the cosmetics and pharmaceutical industries</a:t>
            </a:r>
          </a:p>
        </p:txBody>
      </p:sp>
      <p:sp>
        <p:nvSpPr>
          <p:cNvPr id="7" name="Slide Number Placeholder 6">
            <a:extLst>
              <a:ext uri="{FF2B5EF4-FFF2-40B4-BE49-F238E27FC236}">
                <a16:creationId xmlns:a16="http://schemas.microsoft.com/office/drawing/2014/main" id="{491EC165-012A-BE49-94B0-56EF156676C4}"/>
              </a:ext>
            </a:extLst>
          </p:cNvPr>
          <p:cNvSpPr>
            <a:spLocks noGrp="1"/>
          </p:cNvSpPr>
          <p:nvPr>
            <p:ph type="sldNum" sz="quarter" idx="12"/>
          </p:nvPr>
        </p:nvSpPr>
        <p:spPr/>
        <p:txBody>
          <a:bodyPr/>
          <a:lstStyle/>
          <a:p>
            <a:fld id="{66312542-E312-3E45-A2E1-62915C40D7FD}" type="slidenum">
              <a:rPr lang="en-US" smtClean="0"/>
              <a:t>‹#›</a:t>
            </a:fld>
            <a:endParaRPr lang="en-US"/>
          </a:p>
        </p:txBody>
      </p:sp>
    </p:spTree>
    <p:extLst>
      <p:ext uri="{BB962C8B-B14F-4D97-AF65-F5344CB8AC3E}">
        <p14:creationId xmlns:p14="http://schemas.microsoft.com/office/powerpoint/2010/main" val="253337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DD781-1CFF-CB40-90CB-1EC2357163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DB9CDC-B410-DF4F-AA0A-EFC292FCC9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6B6E93-DD7E-4A4F-B338-5F10166567F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02D5CB-57DD-CC42-9256-6237880954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B8DBF0-B445-E74A-A5DA-F7A31AE58EF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8628A2-CED3-F04F-B208-456398354B1A}"/>
              </a:ext>
            </a:extLst>
          </p:cNvPr>
          <p:cNvSpPr>
            <a:spLocks noGrp="1"/>
          </p:cNvSpPr>
          <p:nvPr>
            <p:ph type="dt" sz="half" idx="10"/>
          </p:nvPr>
        </p:nvSpPr>
        <p:spPr/>
        <p:txBody>
          <a:bodyPr/>
          <a:lstStyle/>
          <a:p>
            <a:fld id="{BB6EFDB1-FF5A-9F40-B5F5-D4F1CD29F1C6}" type="datetime1">
              <a:rPr lang="en-GB" smtClean="0"/>
              <a:t>29/01/2021</a:t>
            </a:fld>
            <a:endParaRPr lang="en-US"/>
          </a:p>
        </p:txBody>
      </p:sp>
      <p:sp>
        <p:nvSpPr>
          <p:cNvPr id="8" name="Footer Placeholder 7">
            <a:extLst>
              <a:ext uri="{FF2B5EF4-FFF2-40B4-BE49-F238E27FC236}">
                <a16:creationId xmlns:a16="http://schemas.microsoft.com/office/drawing/2014/main" id="{554F593B-924B-9342-9305-AEE59ADD2144}"/>
              </a:ext>
            </a:extLst>
          </p:cNvPr>
          <p:cNvSpPr>
            <a:spLocks noGrp="1"/>
          </p:cNvSpPr>
          <p:nvPr>
            <p:ph type="ftr" sz="quarter" idx="11"/>
          </p:nvPr>
        </p:nvSpPr>
        <p:spPr/>
        <p:txBody>
          <a:bodyPr/>
          <a:lstStyle/>
          <a:p>
            <a:r>
              <a:rPr lang="en-US"/>
              <a:t>New Technologies for processing herbs and producing essential oils for the cosmetics and pharmaceutical industries</a:t>
            </a:r>
          </a:p>
        </p:txBody>
      </p:sp>
      <p:sp>
        <p:nvSpPr>
          <p:cNvPr id="9" name="Slide Number Placeholder 8">
            <a:extLst>
              <a:ext uri="{FF2B5EF4-FFF2-40B4-BE49-F238E27FC236}">
                <a16:creationId xmlns:a16="http://schemas.microsoft.com/office/drawing/2014/main" id="{09FD9193-B840-3146-A96D-2A3568330952}"/>
              </a:ext>
            </a:extLst>
          </p:cNvPr>
          <p:cNvSpPr>
            <a:spLocks noGrp="1"/>
          </p:cNvSpPr>
          <p:nvPr>
            <p:ph type="sldNum" sz="quarter" idx="12"/>
          </p:nvPr>
        </p:nvSpPr>
        <p:spPr/>
        <p:txBody>
          <a:bodyPr/>
          <a:lstStyle/>
          <a:p>
            <a:fld id="{66312542-E312-3E45-A2E1-62915C40D7FD}" type="slidenum">
              <a:rPr lang="en-US" smtClean="0"/>
              <a:t>‹#›</a:t>
            </a:fld>
            <a:endParaRPr lang="en-US"/>
          </a:p>
        </p:txBody>
      </p:sp>
    </p:spTree>
    <p:extLst>
      <p:ext uri="{BB962C8B-B14F-4D97-AF65-F5344CB8AC3E}">
        <p14:creationId xmlns:p14="http://schemas.microsoft.com/office/powerpoint/2010/main" val="41232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FE754-71AC-D14B-A10F-93B7AEDDCE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09E52E-CA5F-074B-9DD2-D87FFCF4ADCC}"/>
              </a:ext>
            </a:extLst>
          </p:cNvPr>
          <p:cNvSpPr>
            <a:spLocks noGrp="1"/>
          </p:cNvSpPr>
          <p:nvPr>
            <p:ph type="dt" sz="half" idx="10"/>
          </p:nvPr>
        </p:nvSpPr>
        <p:spPr/>
        <p:txBody>
          <a:bodyPr/>
          <a:lstStyle/>
          <a:p>
            <a:fld id="{38A2E3D5-F6A4-394C-BD73-D47F39BB3AB3}" type="datetime1">
              <a:rPr lang="en-GB" smtClean="0"/>
              <a:t>29/01/2021</a:t>
            </a:fld>
            <a:endParaRPr lang="en-US"/>
          </a:p>
        </p:txBody>
      </p:sp>
      <p:sp>
        <p:nvSpPr>
          <p:cNvPr id="4" name="Footer Placeholder 3">
            <a:extLst>
              <a:ext uri="{FF2B5EF4-FFF2-40B4-BE49-F238E27FC236}">
                <a16:creationId xmlns:a16="http://schemas.microsoft.com/office/drawing/2014/main" id="{9C0CC933-CB0B-B14F-AB8D-D837C14B1B21}"/>
              </a:ext>
            </a:extLst>
          </p:cNvPr>
          <p:cNvSpPr>
            <a:spLocks noGrp="1"/>
          </p:cNvSpPr>
          <p:nvPr>
            <p:ph type="ftr" sz="quarter" idx="11"/>
          </p:nvPr>
        </p:nvSpPr>
        <p:spPr/>
        <p:txBody>
          <a:bodyPr/>
          <a:lstStyle/>
          <a:p>
            <a:r>
              <a:rPr lang="en-US"/>
              <a:t>New Technologies for processing herbs and producing essential oils for the cosmetics and pharmaceutical industries</a:t>
            </a:r>
          </a:p>
        </p:txBody>
      </p:sp>
      <p:sp>
        <p:nvSpPr>
          <p:cNvPr id="5" name="Slide Number Placeholder 4">
            <a:extLst>
              <a:ext uri="{FF2B5EF4-FFF2-40B4-BE49-F238E27FC236}">
                <a16:creationId xmlns:a16="http://schemas.microsoft.com/office/drawing/2014/main" id="{402A6BD5-79DD-6F4B-B7FA-42BD1A45DC65}"/>
              </a:ext>
            </a:extLst>
          </p:cNvPr>
          <p:cNvSpPr>
            <a:spLocks noGrp="1"/>
          </p:cNvSpPr>
          <p:nvPr>
            <p:ph type="sldNum" sz="quarter" idx="12"/>
          </p:nvPr>
        </p:nvSpPr>
        <p:spPr/>
        <p:txBody>
          <a:bodyPr/>
          <a:lstStyle/>
          <a:p>
            <a:fld id="{66312542-E312-3E45-A2E1-62915C40D7FD}" type="slidenum">
              <a:rPr lang="en-US" smtClean="0"/>
              <a:t>‹#›</a:t>
            </a:fld>
            <a:endParaRPr lang="en-US"/>
          </a:p>
        </p:txBody>
      </p:sp>
    </p:spTree>
    <p:extLst>
      <p:ext uri="{BB962C8B-B14F-4D97-AF65-F5344CB8AC3E}">
        <p14:creationId xmlns:p14="http://schemas.microsoft.com/office/powerpoint/2010/main" val="135409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9793B5-8054-0844-8659-35880A67FC5A}"/>
              </a:ext>
            </a:extLst>
          </p:cNvPr>
          <p:cNvSpPr>
            <a:spLocks noGrp="1"/>
          </p:cNvSpPr>
          <p:nvPr>
            <p:ph type="dt" sz="half" idx="10"/>
          </p:nvPr>
        </p:nvSpPr>
        <p:spPr/>
        <p:txBody>
          <a:bodyPr/>
          <a:lstStyle/>
          <a:p>
            <a:fld id="{7C193132-1D41-A34D-B132-F6D631B08EA3}" type="datetime1">
              <a:rPr lang="en-GB" smtClean="0"/>
              <a:t>29/01/2021</a:t>
            </a:fld>
            <a:endParaRPr lang="en-US"/>
          </a:p>
        </p:txBody>
      </p:sp>
      <p:sp>
        <p:nvSpPr>
          <p:cNvPr id="3" name="Footer Placeholder 2">
            <a:extLst>
              <a:ext uri="{FF2B5EF4-FFF2-40B4-BE49-F238E27FC236}">
                <a16:creationId xmlns:a16="http://schemas.microsoft.com/office/drawing/2014/main" id="{CD2F6D04-0841-AC46-B806-E346BE1A00B9}"/>
              </a:ext>
            </a:extLst>
          </p:cNvPr>
          <p:cNvSpPr>
            <a:spLocks noGrp="1"/>
          </p:cNvSpPr>
          <p:nvPr>
            <p:ph type="ftr" sz="quarter" idx="11"/>
          </p:nvPr>
        </p:nvSpPr>
        <p:spPr/>
        <p:txBody>
          <a:bodyPr/>
          <a:lstStyle/>
          <a:p>
            <a:r>
              <a:rPr lang="en-US"/>
              <a:t>New Technologies for processing herbs and producing essential oils for the cosmetics and pharmaceutical industries</a:t>
            </a:r>
          </a:p>
        </p:txBody>
      </p:sp>
      <p:sp>
        <p:nvSpPr>
          <p:cNvPr id="4" name="Slide Number Placeholder 3">
            <a:extLst>
              <a:ext uri="{FF2B5EF4-FFF2-40B4-BE49-F238E27FC236}">
                <a16:creationId xmlns:a16="http://schemas.microsoft.com/office/drawing/2014/main" id="{A0CE9BAE-EF44-3841-B5EA-52BB05BB57CE}"/>
              </a:ext>
            </a:extLst>
          </p:cNvPr>
          <p:cNvSpPr>
            <a:spLocks noGrp="1"/>
          </p:cNvSpPr>
          <p:nvPr>
            <p:ph type="sldNum" sz="quarter" idx="12"/>
          </p:nvPr>
        </p:nvSpPr>
        <p:spPr/>
        <p:txBody>
          <a:bodyPr/>
          <a:lstStyle/>
          <a:p>
            <a:fld id="{66312542-E312-3E45-A2E1-62915C40D7FD}" type="slidenum">
              <a:rPr lang="en-US" smtClean="0"/>
              <a:t>‹#›</a:t>
            </a:fld>
            <a:endParaRPr lang="en-US"/>
          </a:p>
        </p:txBody>
      </p:sp>
    </p:spTree>
    <p:extLst>
      <p:ext uri="{BB962C8B-B14F-4D97-AF65-F5344CB8AC3E}">
        <p14:creationId xmlns:p14="http://schemas.microsoft.com/office/powerpoint/2010/main" val="2042640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B4B41-5247-4F48-A427-50DF46696E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7E410A-1BB6-8D45-8066-BB9597075B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227E2E-6D7A-C940-8FA8-4ED9ACAAE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5478A6-101F-0F45-9D09-7963E9958164}"/>
              </a:ext>
            </a:extLst>
          </p:cNvPr>
          <p:cNvSpPr>
            <a:spLocks noGrp="1"/>
          </p:cNvSpPr>
          <p:nvPr>
            <p:ph type="dt" sz="half" idx="10"/>
          </p:nvPr>
        </p:nvSpPr>
        <p:spPr/>
        <p:txBody>
          <a:bodyPr/>
          <a:lstStyle/>
          <a:p>
            <a:fld id="{9FCA9301-1FFC-2A4F-BF0F-F0C7B04F77A0}" type="datetime1">
              <a:rPr lang="en-GB" smtClean="0"/>
              <a:t>29/01/2021</a:t>
            </a:fld>
            <a:endParaRPr lang="en-US"/>
          </a:p>
        </p:txBody>
      </p:sp>
      <p:sp>
        <p:nvSpPr>
          <p:cNvPr id="6" name="Footer Placeholder 5">
            <a:extLst>
              <a:ext uri="{FF2B5EF4-FFF2-40B4-BE49-F238E27FC236}">
                <a16:creationId xmlns:a16="http://schemas.microsoft.com/office/drawing/2014/main" id="{82817816-1065-254E-A2FB-647C0E97D8B9}"/>
              </a:ext>
            </a:extLst>
          </p:cNvPr>
          <p:cNvSpPr>
            <a:spLocks noGrp="1"/>
          </p:cNvSpPr>
          <p:nvPr>
            <p:ph type="ftr" sz="quarter" idx="11"/>
          </p:nvPr>
        </p:nvSpPr>
        <p:spPr/>
        <p:txBody>
          <a:bodyPr/>
          <a:lstStyle/>
          <a:p>
            <a:r>
              <a:rPr lang="en-US"/>
              <a:t>New Technologies for processing herbs and producing essential oils for the cosmetics and pharmaceutical industries</a:t>
            </a:r>
          </a:p>
        </p:txBody>
      </p:sp>
      <p:sp>
        <p:nvSpPr>
          <p:cNvPr id="7" name="Slide Number Placeholder 6">
            <a:extLst>
              <a:ext uri="{FF2B5EF4-FFF2-40B4-BE49-F238E27FC236}">
                <a16:creationId xmlns:a16="http://schemas.microsoft.com/office/drawing/2014/main" id="{DDC92DE6-ACCF-AB4A-8039-51D2447513CA}"/>
              </a:ext>
            </a:extLst>
          </p:cNvPr>
          <p:cNvSpPr>
            <a:spLocks noGrp="1"/>
          </p:cNvSpPr>
          <p:nvPr>
            <p:ph type="sldNum" sz="quarter" idx="12"/>
          </p:nvPr>
        </p:nvSpPr>
        <p:spPr/>
        <p:txBody>
          <a:bodyPr/>
          <a:lstStyle/>
          <a:p>
            <a:fld id="{66312542-E312-3E45-A2E1-62915C40D7FD}" type="slidenum">
              <a:rPr lang="en-US" smtClean="0"/>
              <a:t>‹#›</a:t>
            </a:fld>
            <a:endParaRPr lang="en-US"/>
          </a:p>
        </p:txBody>
      </p:sp>
    </p:spTree>
    <p:extLst>
      <p:ext uri="{BB962C8B-B14F-4D97-AF65-F5344CB8AC3E}">
        <p14:creationId xmlns:p14="http://schemas.microsoft.com/office/powerpoint/2010/main" val="2440870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5F4A6-BEFC-D448-BBBA-A408989FC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B9B37B-032B-A947-A835-18BC68BE7A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E213FB-EC93-1444-A8FD-B6B21B127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BB2409-529B-854B-B39F-74C17AA94C86}"/>
              </a:ext>
            </a:extLst>
          </p:cNvPr>
          <p:cNvSpPr>
            <a:spLocks noGrp="1"/>
          </p:cNvSpPr>
          <p:nvPr>
            <p:ph type="dt" sz="half" idx="10"/>
          </p:nvPr>
        </p:nvSpPr>
        <p:spPr/>
        <p:txBody>
          <a:bodyPr/>
          <a:lstStyle/>
          <a:p>
            <a:fld id="{1C767259-6AA0-6F4F-8F43-47B8C9A795E3}" type="datetime1">
              <a:rPr lang="en-GB" smtClean="0"/>
              <a:t>29/01/2021</a:t>
            </a:fld>
            <a:endParaRPr lang="en-US"/>
          </a:p>
        </p:txBody>
      </p:sp>
      <p:sp>
        <p:nvSpPr>
          <p:cNvPr id="6" name="Footer Placeholder 5">
            <a:extLst>
              <a:ext uri="{FF2B5EF4-FFF2-40B4-BE49-F238E27FC236}">
                <a16:creationId xmlns:a16="http://schemas.microsoft.com/office/drawing/2014/main" id="{0F38A416-5889-584B-A410-BFFC325140D1}"/>
              </a:ext>
            </a:extLst>
          </p:cNvPr>
          <p:cNvSpPr>
            <a:spLocks noGrp="1"/>
          </p:cNvSpPr>
          <p:nvPr>
            <p:ph type="ftr" sz="quarter" idx="11"/>
          </p:nvPr>
        </p:nvSpPr>
        <p:spPr/>
        <p:txBody>
          <a:bodyPr/>
          <a:lstStyle/>
          <a:p>
            <a:r>
              <a:rPr lang="en-US"/>
              <a:t>New Technologies for processing herbs and producing essential oils for the cosmetics and pharmaceutical industries</a:t>
            </a:r>
          </a:p>
        </p:txBody>
      </p:sp>
      <p:sp>
        <p:nvSpPr>
          <p:cNvPr id="7" name="Slide Number Placeholder 6">
            <a:extLst>
              <a:ext uri="{FF2B5EF4-FFF2-40B4-BE49-F238E27FC236}">
                <a16:creationId xmlns:a16="http://schemas.microsoft.com/office/drawing/2014/main" id="{222C6DE0-1CE6-F143-A052-8A83A05BF9B1}"/>
              </a:ext>
            </a:extLst>
          </p:cNvPr>
          <p:cNvSpPr>
            <a:spLocks noGrp="1"/>
          </p:cNvSpPr>
          <p:nvPr>
            <p:ph type="sldNum" sz="quarter" idx="12"/>
          </p:nvPr>
        </p:nvSpPr>
        <p:spPr/>
        <p:txBody>
          <a:bodyPr/>
          <a:lstStyle/>
          <a:p>
            <a:fld id="{66312542-E312-3E45-A2E1-62915C40D7FD}" type="slidenum">
              <a:rPr lang="en-US" smtClean="0"/>
              <a:t>‹#›</a:t>
            </a:fld>
            <a:endParaRPr lang="en-US"/>
          </a:p>
        </p:txBody>
      </p:sp>
    </p:spTree>
    <p:extLst>
      <p:ext uri="{BB962C8B-B14F-4D97-AF65-F5344CB8AC3E}">
        <p14:creationId xmlns:p14="http://schemas.microsoft.com/office/powerpoint/2010/main" val="401038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EC058C-2A10-6E44-A59D-0149D4CC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B44147-B098-0E40-8B39-439EAFA78E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2CA81-9AA7-3444-B381-B7057815FF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81B23-D8A3-8143-9A5F-8D2D6C830DBD}" type="datetime1">
              <a:rPr lang="en-GB" smtClean="0"/>
              <a:t>29/01/2021</a:t>
            </a:fld>
            <a:endParaRPr lang="en-US"/>
          </a:p>
        </p:txBody>
      </p:sp>
      <p:sp>
        <p:nvSpPr>
          <p:cNvPr id="5" name="Footer Placeholder 4">
            <a:extLst>
              <a:ext uri="{FF2B5EF4-FFF2-40B4-BE49-F238E27FC236}">
                <a16:creationId xmlns:a16="http://schemas.microsoft.com/office/drawing/2014/main" id="{077B3E4F-AC9A-7540-9876-71E28CDD38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New Technologies for processing herbs and producing essential oils for the cosmetics and pharmaceutical industries</a:t>
            </a:r>
          </a:p>
        </p:txBody>
      </p:sp>
      <p:sp>
        <p:nvSpPr>
          <p:cNvPr id="6" name="Slide Number Placeholder 5">
            <a:extLst>
              <a:ext uri="{FF2B5EF4-FFF2-40B4-BE49-F238E27FC236}">
                <a16:creationId xmlns:a16="http://schemas.microsoft.com/office/drawing/2014/main" id="{43E2E5EF-7D9E-EB42-8F2C-3B12FEA0CF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312542-E312-3E45-A2E1-62915C40D7FD}" type="slidenum">
              <a:rPr lang="en-US" smtClean="0"/>
              <a:t>‹#›</a:t>
            </a:fld>
            <a:endParaRPr lang="en-US"/>
          </a:p>
        </p:txBody>
      </p:sp>
    </p:spTree>
    <p:extLst>
      <p:ext uri="{BB962C8B-B14F-4D97-AF65-F5344CB8AC3E}">
        <p14:creationId xmlns:p14="http://schemas.microsoft.com/office/powerpoint/2010/main" val="2815963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jpe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s://www.youtube.com/watch?v=lc7dYah5CtM&amp;feature=youtu.b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file:////var/folders/zl/232rypw52bv40s2y_vbtkw3m0000gn/T/com.microsoft.Word/WebArchiveCopyPasteTempFiles/2Q==" TargetMode="Externa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hyperlink" Target="https://be-rural.eu/innovation-regions/" TargetMode="Externa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RfRN_hHeIKk?feature=oembed" TargetMode="External"/><Relationship Id="rId6" Type="http://schemas.openxmlformats.org/officeDocument/2006/relationships/image" Target="../media/image6.png"/><Relationship Id="rId5" Type="http://schemas.openxmlformats.org/officeDocument/2006/relationships/hyperlink" Target="https://www.youtube.com/watch?v=RfRN_hHeIKk"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3.tiff"/><Relationship Id="rId5" Type="http://schemas.openxmlformats.org/officeDocument/2006/relationships/diagramLayout" Target="../diagrams/layout1.xml"/><Relationship Id="rId10" Type="http://schemas.openxmlformats.org/officeDocument/2006/relationships/image" Target="../media/image12.tiff"/><Relationship Id="rId4" Type="http://schemas.openxmlformats.org/officeDocument/2006/relationships/diagramData" Target="../diagrams/data1.xml"/><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CDE5E5C-5551-0B41-8F4B-63F3595B5862}"/>
              </a:ext>
            </a:extLst>
          </p:cNvPr>
          <p:cNvSpPr/>
          <p:nvPr/>
        </p:nvSpPr>
        <p:spPr>
          <a:xfrm>
            <a:off x="3144033" y="0"/>
            <a:ext cx="9047967" cy="6858000"/>
          </a:xfrm>
          <a:prstGeom prst="rect">
            <a:avLst/>
          </a:prstGeom>
          <a:solidFill>
            <a:srgbClr val="3D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65089E2-1373-C34D-B297-36013F08ED63}"/>
              </a:ext>
            </a:extLst>
          </p:cNvPr>
          <p:cNvSpPr txBox="1"/>
          <p:nvPr/>
        </p:nvSpPr>
        <p:spPr>
          <a:xfrm>
            <a:off x="3659696" y="950455"/>
            <a:ext cx="8146822" cy="2308324"/>
          </a:xfrm>
          <a:prstGeom prst="rect">
            <a:avLst/>
          </a:prstGeom>
          <a:noFill/>
        </p:spPr>
        <p:txBody>
          <a:bodyPr wrap="square" rtlCol="0" anchor="t">
            <a:spAutoFit/>
          </a:bodyPr>
          <a:lstStyle/>
          <a:p>
            <a:pPr>
              <a:spcBef>
                <a:spcPts val="600"/>
              </a:spcBef>
            </a:pPr>
            <a:r>
              <a:rPr lang="mk-MK" sz="3600" dirty="0">
                <a:solidFill>
                  <a:srgbClr val="FFC000"/>
                </a:solidFill>
              </a:rPr>
              <a:t>Нови технологии за преработка на билки и производство на етерични масла за козметичката и фармацевтската индустрија</a:t>
            </a:r>
          </a:p>
        </p:txBody>
      </p:sp>
      <p:pic>
        <p:nvPicPr>
          <p:cNvPr id="7" name="Grafik 6">
            <a:extLst>
              <a:ext uri="{FF2B5EF4-FFF2-40B4-BE49-F238E27FC236}">
                <a16:creationId xmlns:a16="http://schemas.microsoft.com/office/drawing/2014/main" id="{DDAAA71E-0CB2-9B41-8F64-966BFF99C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594" y="178329"/>
            <a:ext cx="2069841" cy="1544253"/>
          </a:xfrm>
          <a:prstGeom prst="rect">
            <a:avLst/>
          </a:prstGeom>
        </p:spPr>
      </p:pic>
      <p:sp>
        <p:nvSpPr>
          <p:cNvPr id="9" name="Rechteck 8">
            <a:extLst>
              <a:ext uri="{FF2B5EF4-FFF2-40B4-BE49-F238E27FC236}">
                <a16:creationId xmlns:a16="http://schemas.microsoft.com/office/drawing/2014/main" id="{B15F8450-6F17-A349-AD61-BFB808A10264}"/>
              </a:ext>
            </a:extLst>
          </p:cNvPr>
          <p:cNvSpPr/>
          <p:nvPr/>
        </p:nvSpPr>
        <p:spPr>
          <a:xfrm>
            <a:off x="2536265" y="0"/>
            <a:ext cx="427541" cy="6858000"/>
          </a:xfrm>
          <a:prstGeom prst="rect">
            <a:avLst/>
          </a:prstGeom>
          <a:gradFill>
            <a:gsLst>
              <a:gs pos="0">
                <a:schemeClr val="accent1">
                  <a:lumMod val="5000"/>
                  <a:lumOff val="95000"/>
                </a:schemeClr>
              </a:gs>
              <a:gs pos="0">
                <a:schemeClr val="accent4"/>
              </a:gs>
              <a:gs pos="47000">
                <a:srgbClr val="FFFF00"/>
              </a:gs>
              <a:gs pos="100000">
                <a:schemeClr val="accent4"/>
              </a:gs>
            </a:gsLst>
            <a:lin ang="54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pic>
        <p:nvPicPr>
          <p:cNvPr id="4" name="Grafik 3">
            <a:extLst>
              <a:ext uri="{FF2B5EF4-FFF2-40B4-BE49-F238E27FC236}">
                <a16:creationId xmlns:a16="http://schemas.microsoft.com/office/drawing/2014/main" id="{D7755025-5097-8843-B6C7-C0B1E14FE4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9318" y="3646714"/>
            <a:ext cx="9052682" cy="2342748"/>
          </a:xfrm>
          <a:prstGeom prst="rect">
            <a:avLst/>
          </a:prstGeom>
        </p:spPr>
      </p:pic>
      <p:sp>
        <p:nvSpPr>
          <p:cNvPr id="6" name="Slide Number Placeholder 5">
            <a:extLst>
              <a:ext uri="{FF2B5EF4-FFF2-40B4-BE49-F238E27FC236}">
                <a16:creationId xmlns:a16="http://schemas.microsoft.com/office/drawing/2014/main" id="{18695CBE-BE47-7049-899B-E3F63A3C7863}"/>
              </a:ext>
            </a:extLst>
          </p:cNvPr>
          <p:cNvSpPr>
            <a:spLocks noGrp="1"/>
          </p:cNvSpPr>
          <p:nvPr>
            <p:ph type="sldNum" sz="quarter" idx="12"/>
          </p:nvPr>
        </p:nvSpPr>
        <p:spPr/>
        <p:txBody>
          <a:bodyPr/>
          <a:lstStyle/>
          <a:p>
            <a:fld id="{66312542-E312-3E45-A2E1-62915C40D7FD}" type="slidenum">
              <a:rPr lang="en-US" smtClean="0"/>
              <a:t>1</a:t>
            </a:fld>
            <a:endParaRPr lang="en-US" dirty="0"/>
          </a:p>
        </p:txBody>
      </p:sp>
      <p:sp>
        <p:nvSpPr>
          <p:cNvPr id="11" name="Textfeld 2">
            <a:extLst>
              <a:ext uri="{FF2B5EF4-FFF2-40B4-BE49-F238E27FC236}">
                <a16:creationId xmlns:a16="http://schemas.microsoft.com/office/drawing/2014/main" id="{6C3DD885-330E-6B46-BABD-B7F8FC9924B9}"/>
              </a:ext>
            </a:extLst>
          </p:cNvPr>
          <p:cNvSpPr txBox="1"/>
          <p:nvPr/>
        </p:nvSpPr>
        <p:spPr>
          <a:xfrm>
            <a:off x="3659697" y="6178587"/>
            <a:ext cx="4013200" cy="307777"/>
          </a:xfrm>
          <a:prstGeom prst="rect">
            <a:avLst/>
          </a:prstGeom>
          <a:noFill/>
        </p:spPr>
        <p:txBody>
          <a:bodyPr wrap="square" rtlCol="0" anchor="b">
            <a:spAutoFit/>
          </a:bodyPr>
          <a:lstStyle/>
          <a:p>
            <a:r>
              <a:rPr lang="ru-RU" sz="1400" dirty="0">
                <a:solidFill>
                  <a:schemeClr val="bg1"/>
                </a:solidFill>
                <a:latin typeface="Roboto" panose="02000000000000000000" pitchFamily="2" charset="0"/>
                <a:ea typeface="Roboto" panose="02000000000000000000" pitchFamily="2" charset="0"/>
                <a:cs typeface="Arial" panose="020B0604020202020204" pitchFamily="34" charset="0"/>
              </a:rPr>
              <a:t>Име на предавач</a:t>
            </a:r>
            <a:r>
              <a:rPr lang="en-GB" sz="1400" dirty="0">
                <a:solidFill>
                  <a:schemeClr val="bg1"/>
                </a:solidFill>
                <a:latin typeface="Roboto" panose="02000000000000000000" pitchFamily="2" charset="0"/>
                <a:ea typeface="Roboto" panose="02000000000000000000" pitchFamily="2" charset="0"/>
                <a:cs typeface="Arial" panose="020B0604020202020204" pitchFamily="34" charset="0"/>
              </a:rPr>
              <a:t> </a:t>
            </a:r>
          </a:p>
        </p:txBody>
      </p:sp>
    </p:spTree>
    <p:extLst>
      <p:ext uri="{BB962C8B-B14F-4D97-AF65-F5344CB8AC3E}">
        <p14:creationId xmlns:p14="http://schemas.microsoft.com/office/powerpoint/2010/main" val="263898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174791"/>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5250583" y="302531"/>
            <a:ext cx="6985791" cy="507831"/>
          </a:xfrm>
          <a:prstGeom prst="rect">
            <a:avLst/>
          </a:prstGeom>
          <a:noFill/>
        </p:spPr>
        <p:txBody>
          <a:bodyPr wrap="square" rtlCol="0">
            <a:spAutoFit/>
          </a:bodyPr>
          <a:lstStyle/>
          <a:p>
            <a:pPr algn="r"/>
            <a:r>
              <a:rPr lang="mk-MK" sz="2700" b="1" spc="100" dirty="0">
                <a:solidFill>
                  <a:schemeClr val="bg1"/>
                </a:solidFill>
                <a:ea typeface="Roboto" panose="02000000000000000000" pitchFamily="2" charset="0"/>
                <a:cs typeface="Arial" panose="020B0604020202020204" pitchFamily="34" charset="0"/>
              </a:rPr>
              <a:t>Билни фармацевтски биопроизводи</a:t>
            </a:r>
            <a:endParaRPr lang="en-GB" sz="2700" b="1" spc="100" dirty="0">
              <a:solidFill>
                <a:schemeClr val="bg1"/>
              </a:solidFill>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graphicFrame>
        <p:nvGraphicFramePr>
          <p:cNvPr id="7" name="Diagram 6">
            <a:extLst>
              <a:ext uri="{FF2B5EF4-FFF2-40B4-BE49-F238E27FC236}">
                <a16:creationId xmlns:a16="http://schemas.microsoft.com/office/drawing/2014/main" id="{F900E821-5CAC-7F4F-BAF7-F7B24593340E}"/>
              </a:ext>
            </a:extLst>
          </p:cNvPr>
          <p:cNvGraphicFramePr/>
          <p:nvPr>
            <p:extLst>
              <p:ext uri="{D42A27DB-BD31-4B8C-83A1-F6EECF244321}">
                <p14:modId xmlns:p14="http://schemas.microsoft.com/office/powerpoint/2010/main" val="24062876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D66FC5EE-345F-394B-92D8-43D444246084}"/>
              </a:ext>
            </a:extLst>
          </p:cNvPr>
          <p:cNvSpPr txBox="1"/>
          <p:nvPr/>
        </p:nvSpPr>
        <p:spPr>
          <a:xfrm>
            <a:off x="2162379" y="1251201"/>
            <a:ext cx="7231991" cy="523220"/>
          </a:xfrm>
          <a:prstGeom prst="rect">
            <a:avLst/>
          </a:prstGeom>
          <a:noFill/>
        </p:spPr>
        <p:txBody>
          <a:bodyPr wrap="square" rtlCol="0">
            <a:spAutoFit/>
          </a:bodyPr>
          <a:lstStyle/>
          <a:p>
            <a:pPr algn="ctr"/>
            <a:r>
              <a:rPr lang="mk-MK" sz="2800" dirty="0"/>
              <a:t>Природно богати со витамини и минерали</a:t>
            </a:r>
            <a:endParaRPr lang="en-US" sz="2800" dirty="0"/>
          </a:p>
        </p:txBody>
      </p:sp>
      <p:sp>
        <p:nvSpPr>
          <p:cNvPr id="8" name="TextBox 7">
            <a:extLst>
              <a:ext uri="{FF2B5EF4-FFF2-40B4-BE49-F238E27FC236}">
                <a16:creationId xmlns:a16="http://schemas.microsoft.com/office/drawing/2014/main" id="{6C9CE78F-3B9D-3645-9394-E1C5062F7F0D}"/>
              </a:ext>
            </a:extLst>
          </p:cNvPr>
          <p:cNvSpPr txBox="1"/>
          <p:nvPr/>
        </p:nvSpPr>
        <p:spPr>
          <a:xfrm>
            <a:off x="-1" y="1524934"/>
            <a:ext cx="2162381" cy="5509200"/>
          </a:xfrm>
          <a:prstGeom prst="rect">
            <a:avLst/>
          </a:prstGeom>
          <a:noFill/>
        </p:spPr>
        <p:txBody>
          <a:bodyPr wrap="square" rtlCol="0">
            <a:spAutoFit/>
          </a:bodyPr>
          <a:lstStyle/>
          <a:p>
            <a:pPr marL="342900" indent="-342900">
              <a:buFont typeface="Arial" panose="020B0604020202020204" pitchFamily="34" charset="0"/>
              <a:buChar char="•"/>
            </a:pPr>
            <a:r>
              <a:rPr lang="mk-MK" sz="2200" dirty="0"/>
              <a:t>Сино-зелени алги</a:t>
            </a:r>
          </a:p>
          <a:p>
            <a:pPr marL="342900" indent="-342900">
              <a:buFont typeface="Arial" panose="020B0604020202020204" pitchFamily="34" charset="0"/>
              <a:buChar char="•"/>
            </a:pPr>
            <a:r>
              <a:rPr lang="mk-MK" sz="2200" dirty="0"/>
              <a:t>66% протеини</a:t>
            </a:r>
          </a:p>
          <a:p>
            <a:pPr marL="342900" indent="-342900">
              <a:buFont typeface="Arial" panose="020B0604020202020204" pitchFamily="34" charset="0"/>
              <a:buChar char="•"/>
            </a:pPr>
            <a:r>
              <a:rPr lang="mk-MK" sz="2200" dirty="0"/>
              <a:t>Високи количества витамин А (за подобрен имунолошки систем)</a:t>
            </a:r>
          </a:p>
          <a:p>
            <a:pPr marL="342900" indent="-342900">
              <a:buFont typeface="Arial" panose="020B0604020202020204" pitchFamily="34" charset="0"/>
              <a:buChar char="•"/>
            </a:pPr>
            <a:r>
              <a:rPr lang="mk-MK" sz="2200" dirty="0"/>
              <a:t>Добар извор на калциум (придонесува за здрави коски)</a:t>
            </a:r>
          </a:p>
          <a:p>
            <a:pPr marL="342900" indent="-342900">
              <a:buFont typeface="Arial" panose="020B0604020202020204" pitchFamily="34" charset="0"/>
              <a:buChar char="•"/>
            </a:pPr>
            <a:endParaRPr lang="mk-MK" sz="2200" dirty="0"/>
          </a:p>
        </p:txBody>
      </p:sp>
      <p:sp>
        <p:nvSpPr>
          <p:cNvPr id="9" name="TextBox 8">
            <a:extLst>
              <a:ext uri="{FF2B5EF4-FFF2-40B4-BE49-F238E27FC236}">
                <a16:creationId xmlns:a16="http://schemas.microsoft.com/office/drawing/2014/main" id="{730B5D92-9A1C-3E4B-A38B-47C6EB7F233C}"/>
              </a:ext>
            </a:extLst>
          </p:cNvPr>
          <p:cNvSpPr txBox="1"/>
          <p:nvPr/>
        </p:nvSpPr>
        <p:spPr>
          <a:xfrm>
            <a:off x="9524750" y="1510810"/>
            <a:ext cx="2418542" cy="5509200"/>
          </a:xfrm>
          <a:prstGeom prst="rect">
            <a:avLst/>
          </a:prstGeom>
          <a:noFill/>
        </p:spPr>
        <p:txBody>
          <a:bodyPr wrap="square" rtlCol="0">
            <a:spAutoFit/>
          </a:bodyPr>
          <a:lstStyle/>
          <a:p>
            <a:pPr marL="342900" indent="-342900">
              <a:buFont typeface="Arial" panose="020B0604020202020204" pitchFamily="34" charset="0"/>
              <a:buChar char="•"/>
            </a:pPr>
            <a:r>
              <a:rPr lang="mk-MK" sz="2200" dirty="0"/>
              <a:t>Може да ја намали надуеноста и да помогне за синдром на нервозни црева</a:t>
            </a:r>
          </a:p>
          <a:p>
            <a:pPr marL="342900" indent="-342900">
              <a:buFont typeface="Arial" panose="020B0604020202020204" pitchFamily="34" charset="0"/>
              <a:buChar char="•"/>
            </a:pPr>
            <a:r>
              <a:rPr lang="mk-MK" sz="2200" dirty="0"/>
              <a:t>Кога се комбинира со масло од еукалиптус / каранфилче, може да послужи против алергии</a:t>
            </a:r>
          </a:p>
          <a:p>
            <a:pPr marL="342900" indent="-342900">
              <a:buFont typeface="Arial" panose="020B0604020202020204" pitchFamily="34" charset="0"/>
              <a:buChar char="•"/>
            </a:pPr>
            <a:endParaRPr lang="mk-MK" sz="2200" dirty="0"/>
          </a:p>
        </p:txBody>
      </p:sp>
    </p:spTree>
    <p:extLst>
      <p:ext uri="{BB962C8B-B14F-4D97-AF65-F5344CB8AC3E}">
        <p14:creationId xmlns:p14="http://schemas.microsoft.com/office/powerpoint/2010/main" val="329402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41990" y="-176696"/>
            <a:ext cx="6242717" cy="1075753"/>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174791"/>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4942517" y="-147022"/>
            <a:ext cx="7284587" cy="954107"/>
          </a:xfrm>
          <a:prstGeom prst="rect">
            <a:avLst/>
          </a:prstGeom>
          <a:noFill/>
        </p:spPr>
        <p:txBody>
          <a:bodyPr wrap="square" rtlCol="0">
            <a:spAutoFit/>
          </a:bodyPr>
          <a:lstStyle/>
          <a:p>
            <a:pPr algn="r"/>
            <a:r>
              <a:rPr lang="mk-MK" sz="2800" b="1" spc="100" dirty="0">
                <a:solidFill>
                  <a:schemeClr val="bg1"/>
                </a:solidFill>
                <a:ea typeface="Roboto" panose="02000000000000000000" pitchFamily="2" charset="0"/>
                <a:cs typeface="Arial" panose="020B0604020202020204" pitchFamily="34" charset="0"/>
              </a:rPr>
              <a:t> Етерични масла во козметички производи</a:t>
            </a: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pic>
        <p:nvPicPr>
          <p:cNvPr id="5" name="Picture 4">
            <a:extLst>
              <a:ext uri="{FF2B5EF4-FFF2-40B4-BE49-F238E27FC236}">
                <a16:creationId xmlns:a16="http://schemas.microsoft.com/office/drawing/2014/main" id="{B254E621-7580-2846-A8B8-21F7BF6FF9ED}"/>
              </a:ext>
            </a:extLst>
          </p:cNvPr>
          <p:cNvPicPr>
            <a:picLocks noChangeAspect="1"/>
          </p:cNvPicPr>
          <p:nvPr/>
        </p:nvPicPr>
        <p:blipFill>
          <a:blip r:embed="rId4"/>
          <a:stretch>
            <a:fillRect/>
          </a:stretch>
        </p:blipFill>
        <p:spPr>
          <a:xfrm>
            <a:off x="6401675" y="1279074"/>
            <a:ext cx="2586983" cy="3517015"/>
          </a:xfrm>
          <a:prstGeom prst="rect">
            <a:avLst/>
          </a:prstGeom>
        </p:spPr>
      </p:pic>
      <p:grpSp>
        <p:nvGrpSpPr>
          <p:cNvPr id="9" name="Group 8">
            <a:extLst>
              <a:ext uri="{FF2B5EF4-FFF2-40B4-BE49-F238E27FC236}">
                <a16:creationId xmlns:a16="http://schemas.microsoft.com/office/drawing/2014/main" id="{E7DDBE21-B271-3648-9A35-D134CA5BAB6C}"/>
              </a:ext>
            </a:extLst>
          </p:cNvPr>
          <p:cNvGrpSpPr/>
          <p:nvPr/>
        </p:nvGrpSpPr>
        <p:grpSpPr>
          <a:xfrm>
            <a:off x="6288707" y="4588994"/>
            <a:ext cx="3094017" cy="811801"/>
            <a:chOff x="4340879" y="4138148"/>
            <a:chExt cx="3094017" cy="811801"/>
          </a:xfrm>
        </p:grpSpPr>
        <p:sp>
          <p:nvSpPr>
            <p:cNvPr id="10" name="Rectangle 9">
              <a:extLst>
                <a:ext uri="{FF2B5EF4-FFF2-40B4-BE49-F238E27FC236}">
                  <a16:creationId xmlns:a16="http://schemas.microsoft.com/office/drawing/2014/main" id="{EB431114-CA57-F24B-B1C2-B1C115DB7740}"/>
                </a:ext>
              </a:extLst>
            </p:cNvPr>
            <p:cNvSpPr/>
            <p:nvPr/>
          </p:nvSpPr>
          <p:spPr>
            <a:xfrm>
              <a:off x="4340879" y="4163829"/>
              <a:ext cx="3065783" cy="73675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997B2748-28BD-1846-B586-362B78812A29}"/>
                </a:ext>
              </a:extLst>
            </p:cNvPr>
            <p:cNvSpPr txBox="1"/>
            <p:nvPr/>
          </p:nvSpPr>
          <p:spPr>
            <a:xfrm>
              <a:off x="4369113" y="4138148"/>
              <a:ext cx="3065783" cy="8118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5000"/>
                </a:spcAft>
              </a:pPr>
              <a:r>
                <a:rPr lang="en-US" sz="2200" dirty="0"/>
                <a:t>Juicy Beauty ‘</a:t>
              </a:r>
              <a:r>
                <a:rPr lang="en-US" sz="2200" dirty="0" err="1"/>
                <a:t>Phyto</a:t>
              </a:r>
              <a:r>
                <a:rPr lang="en-US" sz="2200" dirty="0"/>
                <a:t>-Pigments Sheer </a:t>
              </a:r>
              <a:r>
                <a:rPr lang="en-US" sz="2200" dirty="0" err="1"/>
                <a:t>Lipgloss</a:t>
              </a:r>
              <a:r>
                <a:rPr lang="en-US" sz="2200" dirty="0"/>
                <a:t>’</a:t>
              </a:r>
              <a:r>
                <a:rPr lang="mk-MK" sz="2200" dirty="0"/>
                <a:t> </a:t>
              </a:r>
              <a:endParaRPr lang="en-US" sz="2200" kern="1200" dirty="0"/>
            </a:p>
          </p:txBody>
        </p:sp>
      </p:grpSp>
      <p:pic>
        <p:nvPicPr>
          <p:cNvPr id="20" name="Picture 19">
            <a:extLst>
              <a:ext uri="{FF2B5EF4-FFF2-40B4-BE49-F238E27FC236}">
                <a16:creationId xmlns:a16="http://schemas.microsoft.com/office/drawing/2014/main" id="{C1CCFC14-4DE8-E446-91CB-AA4E51021E74}"/>
              </a:ext>
            </a:extLst>
          </p:cNvPr>
          <p:cNvPicPr/>
          <p:nvPr/>
        </p:nvPicPr>
        <p:blipFill>
          <a:blip r:embed="rId5" cstate="email">
            <a:extLst>
              <a:ext uri="{28A0092B-C50C-407E-A947-70E740481C1C}">
                <a14:useLocalDpi xmlns:a14="http://schemas.microsoft.com/office/drawing/2010/main"/>
              </a:ext>
            </a:extLst>
          </a:blip>
          <a:stretch>
            <a:fillRect/>
          </a:stretch>
        </p:blipFill>
        <p:spPr>
          <a:xfrm>
            <a:off x="2356214" y="1279074"/>
            <a:ext cx="3739786" cy="3605705"/>
          </a:xfrm>
          <a:prstGeom prst="rect">
            <a:avLst/>
          </a:prstGeom>
        </p:spPr>
      </p:pic>
      <p:pic>
        <p:nvPicPr>
          <p:cNvPr id="8" name="Picture 7">
            <a:extLst>
              <a:ext uri="{FF2B5EF4-FFF2-40B4-BE49-F238E27FC236}">
                <a16:creationId xmlns:a16="http://schemas.microsoft.com/office/drawing/2014/main" id="{246AF753-A47A-BC4F-9C4D-CADD899F0BE2}"/>
              </a:ext>
            </a:extLst>
          </p:cNvPr>
          <p:cNvPicPr>
            <a:picLocks noChangeAspect="1"/>
          </p:cNvPicPr>
          <p:nvPr/>
        </p:nvPicPr>
        <p:blipFill>
          <a:blip r:embed="rId6"/>
          <a:stretch>
            <a:fillRect/>
          </a:stretch>
        </p:blipFill>
        <p:spPr>
          <a:xfrm>
            <a:off x="2585800" y="4579141"/>
            <a:ext cx="3378200" cy="952500"/>
          </a:xfrm>
          <a:prstGeom prst="rect">
            <a:avLst/>
          </a:prstGeom>
        </p:spPr>
      </p:pic>
      <p:sp>
        <p:nvSpPr>
          <p:cNvPr id="3" name="TextBox 2">
            <a:extLst>
              <a:ext uri="{FF2B5EF4-FFF2-40B4-BE49-F238E27FC236}">
                <a16:creationId xmlns:a16="http://schemas.microsoft.com/office/drawing/2014/main" id="{3A77701C-750F-4B49-8F6F-8A1C1EA84175}"/>
              </a:ext>
            </a:extLst>
          </p:cNvPr>
          <p:cNvSpPr txBox="1"/>
          <p:nvPr/>
        </p:nvSpPr>
        <p:spPr>
          <a:xfrm>
            <a:off x="2324327" y="1030054"/>
            <a:ext cx="5046133" cy="954107"/>
          </a:xfrm>
          <a:prstGeom prst="rect">
            <a:avLst/>
          </a:prstGeom>
          <a:noFill/>
        </p:spPr>
        <p:txBody>
          <a:bodyPr wrap="square" rtlCol="0">
            <a:spAutoFit/>
          </a:bodyPr>
          <a:lstStyle/>
          <a:p>
            <a:pPr algn="ctr"/>
            <a:r>
              <a:rPr lang="mk-MK" sz="2800" dirty="0"/>
              <a:t>Зголемено навлажнување и употреба на индустриски отпад </a:t>
            </a:r>
          </a:p>
        </p:txBody>
      </p:sp>
      <p:sp>
        <p:nvSpPr>
          <p:cNvPr id="6" name="Footer Placeholder 5">
            <a:extLst>
              <a:ext uri="{FF2B5EF4-FFF2-40B4-BE49-F238E27FC236}">
                <a16:creationId xmlns:a16="http://schemas.microsoft.com/office/drawing/2014/main" id="{13E988DF-7E22-2045-887C-EA0156567027}"/>
              </a:ext>
            </a:extLst>
          </p:cNvPr>
          <p:cNvSpPr>
            <a:spLocks noGrp="1"/>
          </p:cNvSpPr>
          <p:nvPr>
            <p:ph type="ftr" sz="quarter" idx="11"/>
          </p:nvPr>
        </p:nvSpPr>
        <p:spPr/>
        <p:txBody>
          <a:bodyPr/>
          <a:lstStyle/>
          <a:p>
            <a:r>
              <a:rPr lang="mk-MK" dirty="0"/>
              <a:t>Нови технологии за преработка на билки и производство на етерични масла за козметичката и фармацевтската индустрија</a:t>
            </a:r>
          </a:p>
        </p:txBody>
      </p:sp>
      <p:sp>
        <p:nvSpPr>
          <p:cNvPr id="7" name="Slide Number Placeholder 6">
            <a:extLst>
              <a:ext uri="{FF2B5EF4-FFF2-40B4-BE49-F238E27FC236}">
                <a16:creationId xmlns:a16="http://schemas.microsoft.com/office/drawing/2014/main" id="{82F1CDCD-DD80-F44F-9943-4C3C6CC4F6C9}"/>
              </a:ext>
            </a:extLst>
          </p:cNvPr>
          <p:cNvSpPr>
            <a:spLocks noGrp="1"/>
          </p:cNvSpPr>
          <p:nvPr>
            <p:ph type="sldNum" sz="quarter" idx="12"/>
          </p:nvPr>
        </p:nvSpPr>
        <p:spPr/>
        <p:txBody>
          <a:bodyPr/>
          <a:lstStyle/>
          <a:p>
            <a:fld id="{66312542-E312-3E45-A2E1-62915C40D7FD}" type="slidenum">
              <a:rPr lang="en-US" smtClean="0"/>
              <a:t>11</a:t>
            </a:fld>
            <a:endParaRPr lang="en-US"/>
          </a:p>
        </p:txBody>
      </p:sp>
      <p:sp>
        <p:nvSpPr>
          <p:cNvPr id="12" name="TextBox 11">
            <a:extLst>
              <a:ext uri="{FF2B5EF4-FFF2-40B4-BE49-F238E27FC236}">
                <a16:creationId xmlns:a16="http://schemas.microsoft.com/office/drawing/2014/main" id="{1D4B6C38-2533-DC40-BB16-92D74C01A290}"/>
              </a:ext>
            </a:extLst>
          </p:cNvPr>
          <p:cNvSpPr txBox="1"/>
          <p:nvPr/>
        </p:nvSpPr>
        <p:spPr>
          <a:xfrm>
            <a:off x="94128" y="1862051"/>
            <a:ext cx="2262085" cy="4493538"/>
          </a:xfrm>
          <a:prstGeom prst="rect">
            <a:avLst/>
          </a:prstGeom>
          <a:noFill/>
        </p:spPr>
        <p:txBody>
          <a:bodyPr wrap="square" rtlCol="0">
            <a:spAutoFit/>
          </a:bodyPr>
          <a:lstStyle/>
          <a:p>
            <a:pPr marL="285750" indent="-285750">
              <a:buFont typeface="Arial" panose="020B0604020202020204" pitchFamily="34" charset="0"/>
              <a:buChar char="•"/>
            </a:pPr>
            <a:r>
              <a:rPr lang="mk-MK" sz="2200" dirty="0"/>
              <a:t>Природен колаген од кожи на риби</a:t>
            </a:r>
          </a:p>
          <a:p>
            <a:pPr marL="285750" indent="-285750">
              <a:buFont typeface="Arial" panose="020B0604020202020204" pitchFamily="34" charset="0"/>
              <a:buChar char="•"/>
            </a:pPr>
            <a:r>
              <a:rPr lang="mk-MK" sz="2200" dirty="0"/>
              <a:t>Колагенот содржи многу етерични масла, пр.  шипка и лимон, итн.</a:t>
            </a:r>
          </a:p>
          <a:p>
            <a:pPr marL="285750" indent="-285750">
              <a:buFont typeface="Arial" panose="020B0604020202020204" pitchFamily="34" charset="0"/>
              <a:buChar char="•"/>
            </a:pPr>
            <a:r>
              <a:rPr lang="mk-MK" sz="2200" dirty="0"/>
              <a:t>Користење на отпад од рибарската индустрија</a:t>
            </a:r>
          </a:p>
        </p:txBody>
      </p:sp>
      <p:sp>
        <p:nvSpPr>
          <p:cNvPr id="13" name="TextBox 12">
            <a:extLst>
              <a:ext uri="{FF2B5EF4-FFF2-40B4-BE49-F238E27FC236}">
                <a16:creationId xmlns:a16="http://schemas.microsoft.com/office/drawing/2014/main" id="{D3BC5C58-12DF-5B46-A6B9-89037D64574A}"/>
              </a:ext>
            </a:extLst>
          </p:cNvPr>
          <p:cNvSpPr txBox="1"/>
          <p:nvPr/>
        </p:nvSpPr>
        <p:spPr>
          <a:xfrm>
            <a:off x="9486430" y="1939803"/>
            <a:ext cx="2416981" cy="3139321"/>
          </a:xfrm>
          <a:prstGeom prst="rect">
            <a:avLst/>
          </a:prstGeom>
          <a:noFill/>
        </p:spPr>
        <p:txBody>
          <a:bodyPr wrap="square" rtlCol="0">
            <a:spAutoFit/>
          </a:bodyPr>
          <a:lstStyle/>
          <a:p>
            <a:pPr marL="285750" indent="-285750">
              <a:buFont typeface="Arial" panose="020B0604020202020204" pitchFamily="34" charset="0"/>
              <a:buChar char="•"/>
            </a:pPr>
            <a:r>
              <a:rPr lang="mk-MK" sz="2200" dirty="0"/>
              <a:t>Мешавина на етерични масла од калинка и роза</a:t>
            </a:r>
          </a:p>
          <a:p>
            <a:pPr marL="285750" indent="-285750">
              <a:buFont typeface="Arial" panose="020B0604020202020204" pitchFamily="34" charset="0"/>
              <a:buChar char="•"/>
            </a:pPr>
            <a:r>
              <a:rPr lang="mk-MK" sz="2200" dirty="0"/>
              <a:t>Органски одгледувани (се зголемуваат нивоата на антиоксиданти)</a:t>
            </a:r>
          </a:p>
        </p:txBody>
      </p:sp>
    </p:spTree>
    <p:extLst>
      <p:ext uri="{BB962C8B-B14F-4D97-AF65-F5344CB8AC3E}">
        <p14:creationId xmlns:p14="http://schemas.microsoft.com/office/powerpoint/2010/main" val="1132834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BB166F-CD1A-E543-AE53-7878D65AF0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508" y="1167243"/>
            <a:ext cx="2106475" cy="4212950"/>
          </a:xfrm>
          <a:prstGeom prst="rect">
            <a:avLst/>
          </a:prstGeom>
        </p:spPr>
      </p:pic>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174791"/>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049769" y="-36510"/>
            <a:ext cx="6142230" cy="954107"/>
          </a:xfrm>
          <a:prstGeom prst="rect">
            <a:avLst/>
          </a:prstGeom>
          <a:noFill/>
        </p:spPr>
        <p:txBody>
          <a:bodyPr wrap="square" rtlCol="0">
            <a:spAutoFit/>
          </a:bodyPr>
          <a:lstStyle/>
          <a:p>
            <a:pPr algn="r"/>
            <a:r>
              <a:rPr lang="mk-MK" sz="2800" b="1" spc="100" dirty="0">
                <a:solidFill>
                  <a:schemeClr val="bg1"/>
                </a:solidFill>
                <a:ea typeface="Roboto" panose="02000000000000000000" pitchFamily="2" charset="0"/>
                <a:cs typeface="Arial" panose="020B0604020202020204" pitchFamily="34" charset="0"/>
              </a:rPr>
              <a:t>Етерични масла во фармацевтски производи</a:t>
            </a: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grpSp>
        <p:nvGrpSpPr>
          <p:cNvPr id="9" name="Group 8">
            <a:extLst>
              <a:ext uri="{FF2B5EF4-FFF2-40B4-BE49-F238E27FC236}">
                <a16:creationId xmlns:a16="http://schemas.microsoft.com/office/drawing/2014/main" id="{E7DDBE21-B271-3648-9A35-D134CA5BAB6C}"/>
              </a:ext>
            </a:extLst>
          </p:cNvPr>
          <p:cNvGrpSpPr/>
          <p:nvPr/>
        </p:nvGrpSpPr>
        <p:grpSpPr>
          <a:xfrm>
            <a:off x="6596094" y="5309106"/>
            <a:ext cx="3114612" cy="809950"/>
            <a:chOff x="4340879" y="4163829"/>
            <a:chExt cx="3114612" cy="809950"/>
          </a:xfrm>
        </p:grpSpPr>
        <p:sp>
          <p:nvSpPr>
            <p:cNvPr id="10" name="Rectangle 9">
              <a:extLst>
                <a:ext uri="{FF2B5EF4-FFF2-40B4-BE49-F238E27FC236}">
                  <a16:creationId xmlns:a16="http://schemas.microsoft.com/office/drawing/2014/main" id="{EB431114-CA57-F24B-B1C2-B1C115DB7740}"/>
                </a:ext>
              </a:extLst>
            </p:cNvPr>
            <p:cNvSpPr/>
            <p:nvPr/>
          </p:nvSpPr>
          <p:spPr>
            <a:xfrm>
              <a:off x="4340879" y="4163829"/>
              <a:ext cx="3065783" cy="73675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997B2748-28BD-1846-B586-362B78812A29}"/>
                </a:ext>
              </a:extLst>
            </p:cNvPr>
            <p:cNvSpPr txBox="1"/>
            <p:nvPr/>
          </p:nvSpPr>
          <p:spPr>
            <a:xfrm>
              <a:off x="4389708" y="4309706"/>
              <a:ext cx="3065783" cy="664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algn="ctr" defTabSz="1022350">
                <a:lnSpc>
                  <a:spcPct val="90000"/>
                </a:lnSpc>
                <a:spcBef>
                  <a:spcPct val="0"/>
                </a:spcBef>
                <a:spcAft>
                  <a:spcPct val="5000"/>
                </a:spcAft>
              </a:pPr>
              <a:r>
                <a:rPr lang="en-US" sz="2000" dirty="0" err="1"/>
                <a:t>Tisserand</a:t>
              </a:r>
              <a:r>
                <a:rPr lang="en-US" sz="2000" dirty="0"/>
                <a:t> </a:t>
              </a:r>
              <a:r>
                <a:rPr lang="mk-MK" sz="2000" dirty="0"/>
                <a:t>етерично масло од лаванда</a:t>
              </a:r>
              <a:endParaRPr lang="en-US" sz="2000" dirty="0"/>
            </a:p>
            <a:p>
              <a:pPr algn="ctr" defTabSz="1022350">
                <a:lnSpc>
                  <a:spcPct val="90000"/>
                </a:lnSpc>
                <a:spcBef>
                  <a:spcPct val="0"/>
                </a:spcBef>
                <a:spcAft>
                  <a:spcPct val="5000"/>
                </a:spcAft>
              </a:pPr>
              <a:endParaRPr lang="en-US" sz="2300" kern="1200" dirty="0"/>
            </a:p>
          </p:txBody>
        </p:sp>
      </p:grpSp>
      <p:pic>
        <p:nvPicPr>
          <p:cNvPr id="12" name="Picture 11">
            <a:extLst>
              <a:ext uri="{FF2B5EF4-FFF2-40B4-BE49-F238E27FC236}">
                <a16:creationId xmlns:a16="http://schemas.microsoft.com/office/drawing/2014/main" id="{4B6920A5-61CC-0644-8C0E-2731368AAC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48921" y="1534137"/>
            <a:ext cx="3310467" cy="3630479"/>
          </a:xfrm>
          <a:prstGeom prst="rect">
            <a:avLst/>
          </a:prstGeom>
        </p:spPr>
      </p:pic>
      <p:pic>
        <p:nvPicPr>
          <p:cNvPr id="3" name="Picture 2">
            <a:extLst>
              <a:ext uri="{FF2B5EF4-FFF2-40B4-BE49-F238E27FC236}">
                <a16:creationId xmlns:a16="http://schemas.microsoft.com/office/drawing/2014/main" id="{48403B31-629D-4448-B6E6-6B0E954F6531}"/>
              </a:ext>
            </a:extLst>
          </p:cNvPr>
          <p:cNvPicPr>
            <a:picLocks noChangeAspect="1"/>
          </p:cNvPicPr>
          <p:nvPr/>
        </p:nvPicPr>
        <p:blipFill>
          <a:blip r:embed="rId6"/>
          <a:stretch>
            <a:fillRect/>
          </a:stretch>
        </p:blipFill>
        <p:spPr>
          <a:xfrm>
            <a:off x="2727806" y="5244694"/>
            <a:ext cx="3073400" cy="749300"/>
          </a:xfrm>
          <a:prstGeom prst="rect">
            <a:avLst/>
          </a:prstGeom>
        </p:spPr>
      </p:pic>
      <p:sp>
        <p:nvSpPr>
          <p:cNvPr id="5" name="TextBox 4">
            <a:extLst>
              <a:ext uri="{FF2B5EF4-FFF2-40B4-BE49-F238E27FC236}">
                <a16:creationId xmlns:a16="http://schemas.microsoft.com/office/drawing/2014/main" id="{BF4A4985-2694-D34F-9B27-C673B8EE3702}"/>
              </a:ext>
            </a:extLst>
          </p:cNvPr>
          <p:cNvSpPr txBox="1"/>
          <p:nvPr/>
        </p:nvSpPr>
        <p:spPr>
          <a:xfrm>
            <a:off x="2727806" y="1049559"/>
            <a:ext cx="5164667" cy="523220"/>
          </a:xfrm>
          <a:prstGeom prst="rect">
            <a:avLst/>
          </a:prstGeom>
          <a:noFill/>
        </p:spPr>
        <p:txBody>
          <a:bodyPr wrap="square" rtlCol="0">
            <a:spAutoFit/>
          </a:bodyPr>
          <a:lstStyle/>
          <a:p>
            <a:r>
              <a:rPr lang="mk-MK" sz="2800" dirty="0"/>
              <a:t>Смирувачко дејство</a:t>
            </a:r>
          </a:p>
        </p:txBody>
      </p:sp>
      <p:sp>
        <p:nvSpPr>
          <p:cNvPr id="13" name="TextBox 12">
            <a:extLst>
              <a:ext uri="{FF2B5EF4-FFF2-40B4-BE49-F238E27FC236}">
                <a16:creationId xmlns:a16="http://schemas.microsoft.com/office/drawing/2014/main" id="{195EC49F-C5A5-1247-9DAD-36C5F8541242}"/>
              </a:ext>
            </a:extLst>
          </p:cNvPr>
          <p:cNvSpPr txBox="1"/>
          <p:nvPr/>
        </p:nvSpPr>
        <p:spPr>
          <a:xfrm>
            <a:off x="268941" y="1534137"/>
            <a:ext cx="2102800" cy="4832092"/>
          </a:xfrm>
          <a:prstGeom prst="rect">
            <a:avLst/>
          </a:prstGeom>
          <a:noFill/>
        </p:spPr>
        <p:txBody>
          <a:bodyPr wrap="square" rtlCol="0">
            <a:spAutoFit/>
          </a:bodyPr>
          <a:lstStyle/>
          <a:p>
            <a:pPr marL="342900" indent="-342900">
              <a:buFont typeface="Arial" panose="020B0604020202020204" pitchFamily="34" charset="0"/>
              <a:buChar char="•"/>
            </a:pPr>
            <a:r>
              <a:rPr lang="mk-MK" sz="2200" dirty="0"/>
              <a:t>Етерични масла од четинари,  пр. бор, смрека</a:t>
            </a:r>
          </a:p>
          <a:p>
            <a:pPr marL="342900" indent="-342900">
              <a:buFont typeface="Arial" panose="020B0604020202020204" pitchFamily="34" charset="0"/>
              <a:buChar char="•"/>
            </a:pPr>
            <a:r>
              <a:rPr lang="mk-MK" sz="2200" dirty="0"/>
              <a:t>Крема за подложна на алергии / воспалена кожа поради разладувачките и лековитите својства</a:t>
            </a:r>
          </a:p>
        </p:txBody>
      </p:sp>
      <p:sp>
        <p:nvSpPr>
          <p:cNvPr id="14" name="TextBox 13">
            <a:extLst>
              <a:ext uri="{FF2B5EF4-FFF2-40B4-BE49-F238E27FC236}">
                <a16:creationId xmlns:a16="http://schemas.microsoft.com/office/drawing/2014/main" id="{B9D73D05-1732-BC4A-A777-3578040EB33D}"/>
              </a:ext>
            </a:extLst>
          </p:cNvPr>
          <p:cNvSpPr txBox="1"/>
          <p:nvPr/>
        </p:nvSpPr>
        <p:spPr>
          <a:xfrm>
            <a:off x="9887886" y="1526660"/>
            <a:ext cx="2196289" cy="5170646"/>
          </a:xfrm>
          <a:prstGeom prst="rect">
            <a:avLst/>
          </a:prstGeom>
          <a:noFill/>
        </p:spPr>
        <p:txBody>
          <a:bodyPr wrap="square" rtlCol="0">
            <a:spAutoFit/>
          </a:bodyPr>
          <a:lstStyle/>
          <a:p>
            <a:pPr marL="342900" indent="-342900">
              <a:buFont typeface="Arial" panose="020B0604020202020204" pitchFamily="34" charset="0"/>
              <a:buChar char="•"/>
            </a:pPr>
            <a:r>
              <a:rPr lang="mk-MK" sz="2200" dirty="0"/>
              <a:t>900 денари за само 20 </a:t>
            </a:r>
            <a:r>
              <a:rPr lang="mk-MK" sz="2200" dirty="0" err="1"/>
              <a:t>ml</a:t>
            </a:r>
            <a:endParaRPr lang="mk-MK" sz="2200" dirty="0"/>
          </a:p>
          <a:p>
            <a:pPr marL="342900" indent="-342900">
              <a:buFont typeface="Arial" panose="020B0604020202020204" pitchFamily="34" charset="0"/>
              <a:buChar char="•"/>
            </a:pPr>
            <a:r>
              <a:rPr lang="mk-MK" sz="2200" dirty="0"/>
              <a:t>Органското, чисто масло од лаванда ја смирува вознемиреноста, помага за подобрување на сонот</a:t>
            </a:r>
          </a:p>
          <a:p>
            <a:pPr marL="342900" indent="-342900">
              <a:buFont typeface="Arial" panose="020B0604020202020204" pitchFamily="34" charset="0"/>
              <a:buChar char="•"/>
            </a:pPr>
            <a:r>
              <a:rPr lang="mk-MK" sz="2200" dirty="0"/>
              <a:t>Смирува помали исекотини или гребаници</a:t>
            </a:r>
          </a:p>
        </p:txBody>
      </p:sp>
    </p:spTree>
    <p:extLst>
      <p:ext uri="{BB962C8B-B14F-4D97-AF65-F5344CB8AC3E}">
        <p14:creationId xmlns:p14="http://schemas.microsoft.com/office/powerpoint/2010/main" val="1034774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05731" y="-162011"/>
            <a:ext cx="6086269" cy="107641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dirty="0"/>
          </a:p>
        </p:txBody>
      </p:sp>
      <p:sp>
        <p:nvSpPr>
          <p:cNvPr id="2" name="Textfeld 1">
            <a:extLst>
              <a:ext uri="{FF2B5EF4-FFF2-40B4-BE49-F238E27FC236}">
                <a16:creationId xmlns:a16="http://schemas.microsoft.com/office/drawing/2014/main" id="{916C075C-E486-8B40-A758-F39602688645}"/>
              </a:ext>
            </a:extLst>
          </p:cNvPr>
          <p:cNvSpPr txBox="1"/>
          <p:nvPr/>
        </p:nvSpPr>
        <p:spPr>
          <a:xfrm>
            <a:off x="5861548" y="-116224"/>
            <a:ext cx="6330452" cy="1077218"/>
          </a:xfrm>
          <a:prstGeom prst="rect">
            <a:avLst/>
          </a:prstGeom>
          <a:noFill/>
        </p:spPr>
        <p:txBody>
          <a:bodyPr wrap="square" rtlCol="0">
            <a:spAutoFit/>
          </a:bodyPr>
          <a:lstStyle/>
          <a:p>
            <a:pPr algn="r"/>
            <a:r>
              <a:rPr lang="mk-MK" sz="3200" b="1" dirty="0">
                <a:solidFill>
                  <a:schemeClr val="bg1"/>
                </a:solidFill>
              </a:rPr>
              <a:t>Користење на отпадно кафе за екстракција на масла </a:t>
            </a:r>
            <a:endParaRPr lang="mk-MK" sz="3200" b="1" spc="100" dirty="0">
              <a:solidFill>
                <a:schemeClr val="bg1"/>
              </a:solidFill>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9" name="Textfeld 9">
            <a:extLst>
              <a:ext uri="{FF2B5EF4-FFF2-40B4-BE49-F238E27FC236}">
                <a16:creationId xmlns:a16="http://schemas.microsoft.com/office/drawing/2014/main" id="{8DA0CED4-49C8-2449-95D6-706ECBA6F632}"/>
              </a:ext>
            </a:extLst>
          </p:cNvPr>
          <p:cNvSpPr txBox="1"/>
          <p:nvPr/>
        </p:nvSpPr>
        <p:spPr>
          <a:xfrm>
            <a:off x="337245" y="3980293"/>
            <a:ext cx="10131997" cy="2585323"/>
          </a:xfrm>
          <a:prstGeom prst="rect">
            <a:avLst/>
          </a:prstGeom>
          <a:noFill/>
        </p:spPr>
        <p:txBody>
          <a:bodyPr wrap="square" rtlCol="0" anchor="t">
            <a:spAutoFit/>
          </a:bodyPr>
          <a:lstStyle/>
          <a:p>
            <a:pPr>
              <a:spcAft>
                <a:spcPts val="1200"/>
              </a:spcAft>
            </a:pPr>
            <a:r>
              <a:rPr lang="mk-MK" sz="2400" b="1" dirty="0">
                <a:solidFill>
                  <a:srgbClr val="C00000"/>
                </a:solidFill>
                <a:ea typeface="Roboto" panose="02000000000000000000" pitchFamily="2" charset="0"/>
                <a:cs typeface="Arial" panose="020B0604020202020204" pitchFamily="34" charset="0"/>
              </a:rPr>
              <a:t>Екстракција на масла од отпадно кафе – дело на </a:t>
            </a:r>
            <a:r>
              <a:rPr lang="mk-MK" sz="2400" b="1" dirty="0" err="1">
                <a:solidFill>
                  <a:srgbClr val="AE0917"/>
                </a:solidFill>
                <a:ea typeface="Roboto" panose="02000000000000000000" pitchFamily="2" charset="0"/>
                <a:cs typeface="Arial" panose="020B0604020202020204" pitchFamily="34" charset="0"/>
              </a:rPr>
              <a:t>Revive-Eco</a:t>
            </a:r>
            <a:r>
              <a:rPr lang="mk-MK" sz="2400" b="1" dirty="0">
                <a:solidFill>
                  <a:srgbClr val="AE0917"/>
                </a:solidFill>
                <a:ea typeface="Roboto" panose="02000000000000000000" pitchFamily="2" charset="0"/>
                <a:cs typeface="Arial" panose="020B0604020202020204" pitchFamily="34" charset="0"/>
              </a:rPr>
              <a:t> </a:t>
            </a:r>
          </a:p>
          <a:p>
            <a:pPr marL="342900" indent="-342900">
              <a:spcAft>
                <a:spcPts val="1200"/>
              </a:spcAft>
              <a:buFont typeface="Arial" panose="020B0604020202020204" pitchFamily="34" charset="0"/>
              <a:buChar char="•"/>
            </a:pPr>
            <a:r>
              <a:rPr lang="mk-MK" dirty="0">
                <a:ea typeface="Roboto" panose="02000000000000000000" pitchFamily="2" charset="0"/>
                <a:cs typeface="Arial" panose="020B0604020202020204" pitchFamily="34" charset="0"/>
              </a:rPr>
              <a:t>Маслата извлечени од отпадно кафе се одржлива замена за палминото масло.</a:t>
            </a:r>
          </a:p>
          <a:p>
            <a:pPr marL="342900" indent="-342900">
              <a:spcAft>
                <a:spcPts val="1200"/>
              </a:spcAft>
              <a:buFont typeface="Arial" panose="020B0604020202020204" pitchFamily="34" charset="0"/>
              <a:buChar char="•"/>
            </a:pPr>
            <a:r>
              <a:rPr lang="mk-MK" dirty="0">
                <a:ea typeface="Roboto" panose="02000000000000000000" pitchFamily="2" charset="0"/>
                <a:cs typeface="Arial" panose="020B0604020202020204" pitchFamily="34" charset="0"/>
              </a:rPr>
              <a:t>Дериватите на палмино масло се присутни во приближно 70% од козметиката произведена на глобално ниво (</a:t>
            </a:r>
            <a:r>
              <a:rPr lang="mk-MK" dirty="0" err="1"/>
              <a:t>Zuckerman</a:t>
            </a:r>
            <a:r>
              <a:rPr lang="mk-MK" dirty="0">
                <a:ea typeface="Roboto" panose="02000000000000000000" pitchFamily="2" charset="0"/>
                <a:cs typeface="Arial" panose="020B0604020202020204" pitchFamily="34" charset="0"/>
              </a:rPr>
              <a:t> 2017).</a:t>
            </a:r>
          </a:p>
          <a:p>
            <a:pPr marL="342900" indent="-342900">
              <a:spcAft>
                <a:spcPts val="1200"/>
              </a:spcAft>
              <a:buFont typeface="Arial" panose="020B0604020202020204" pitchFamily="34" charset="0"/>
              <a:buChar char="•"/>
            </a:pPr>
            <a:r>
              <a:rPr lang="mk-MK" dirty="0">
                <a:ea typeface="Roboto" panose="02000000000000000000" pitchFamily="2" charset="0"/>
                <a:cs typeface="Arial" panose="020B0604020202020204" pitchFamily="34" charset="0"/>
              </a:rPr>
              <a:t>Со користење на отпадно кафе наместо палмино масло, можат да се намалат негативните влијанија врз животната средина од уништувањето на шумите, а истовремено да се намали и отпадот од кафе што се депонира.</a:t>
            </a:r>
          </a:p>
        </p:txBody>
      </p:sp>
      <p:pic>
        <p:nvPicPr>
          <p:cNvPr id="11" name="Picture 10">
            <a:hlinkClick r:id="rId4"/>
            <a:extLst>
              <a:ext uri="{FF2B5EF4-FFF2-40B4-BE49-F238E27FC236}">
                <a16:creationId xmlns:a16="http://schemas.microsoft.com/office/drawing/2014/main" id="{A98CBE20-D4D6-3E4A-A0C1-3B20D17824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3631" y="1094050"/>
            <a:ext cx="3953943" cy="2224093"/>
          </a:xfrm>
          <a:prstGeom prst="rect">
            <a:avLst/>
          </a:prstGeom>
        </p:spPr>
      </p:pic>
      <p:sp>
        <p:nvSpPr>
          <p:cNvPr id="12" name="TextBox 11"/>
          <p:cNvSpPr txBox="1"/>
          <p:nvPr/>
        </p:nvSpPr>
        <p:spPr>
          <a:xfrm>
            <a:off x="9148865" y="3832189"/>
            <a:ext cx="4292976" cy="477054"/>
          </a:xfrm>
          <a:prstGeom prst="rect">
            <a:avLst/>
          </a:prstGeom>
          <a:noFill/>
        </p:spPr>
        <p:txBody>
          <a:bodyPr wrap="square" rtlCol="0">
            <a:spAutoFit/>
          </a:bodyPr>
          <a:lstStyle/>
          <a:p>
            <a:r>
              <a:rPr lang="de-DE" dirty="0"/>
              <a:t>https://</a:t>
            </a:r>
            <a:r>
              <a:rPr lang="de-DE" dirty="0" err="1"/>
              <a:t>revive-eco.com</a:t>
            </a:r>
            <a:r>
              <a:rPr lang="de-DE" dirty="0"/>
              <a:t>/</a:t>
            </a:r>
            <a:r>
              <a:rPr lang="de-DE" dirty="0" err="1"/>
              <a:t>about</a:t>
            </a:r>
            <a:r>
              <a:rPr lang="de-DE" dirty="0"/>
              <a:t>/ </a:t>
            </a:r>
          </a:p>
          <a:p>
            <a:endParaRPr lang="en-US" sz="700" dirty="0"/>
          </a:p>
        </p:txBody>
      </p:sp>
      <p:sp>
        <p:nvSpPr>
          <p:cNvPr id="13" name="TextBox 12"/>
          <p:cNvSpPr txBox="1"/>
          <p:nvPr/>
        </p:nvSpPr>
        <p:spPr>
          <a:xfrm>
            <a:off x="337245" y="1430103"/>
            <a:ext cx="7476719" cy="2123658"/>
          </a:xfrm>
          <a:prstGeom prst="rect">
            <a:avLst/>
          </a:prstGeom>
          <a:noFill/>
        </p:spPr>
        <p:txBody>
          <a:bodyPr wrap="square" rtlCol="0">
            <a:spAutoFit/>
          </a:bodyPr>
          <a:lstStyle/>
          <a:p>
            <a:r>
              <a:rPr lang="mk-MK" sz="2400" b="1" dirty="0">
                <a:solidFill>
                  <a:srgbClr val="0070C0"/>
                </a:solidFill>
              </a:rPr>
              <a:t>Пример за максимизирање на вредноста од отпадот:</a:t>
            </a:r>
          </a:p>
          <a:p>
            <a:r>
              <a:rPr lang="mk-MK" b="1" dirty="0">
                <a:solidFill>
                  <a:srgbClr val="0070C0"/>
                </a:solidFill>
              </a:rPr>
              <a:t>Опција А </a:t>
            </a:r>
            <a:r>
              <a:rPr lang="mk-MK" dirty="0"/>
              <a:t>- Користење отпад од кафе за кондиционирање на почвата. </a:t>
            </a:r>
            <a:r>
              <a:rPr lang="mk-MK" dirty="0">
                <a:solidFill>
                  <a:srgbClr val="C00000"/>
                </a:solidFill>
              </a:rPr>
              <a:t>Ниска вредност</a:t>
            </a:r>
            <a:r>
              <a:rPr lang="mk-MK" dirty="0"/>
              <a:t>.</a:t>
            </a:r>
          </a:p>
          <a:p>
            <a:r>
              <a:rPr lang="mk-MK" b="1" dirty="0">
                <a:solidFill>
                  <a:srgbClr val="0070C0"/>
                </a:solidFill>
              </a:rPr>
              <a:t>Опција Б</a:t>
            </a:r>
            <a:r>
              <a:rPr lang="mk-MK" dirty="0"/>
              <a:t> – Екстракција на масла од отпадно кафе. </a:t>
            </a:r>
            <a:r>
              <a:rPr lang="mk-MK" dirty="0">
                <a:solidFill>
                  <a:srgbClr val="C00000"/>
                </a:solidFill>
              </a:rPr>
              <a:t>Висока вредност.</a:t>
            </a:r>
          </a:p>
          <a:p>
            <a:r>
              <a:rPr lang="mk-MK" dirty="0"/>
              <a:t>Покрај тоа, по екстракцијата на маслата, остатоците од зрната сè уште можат да се користат за кондиционирање на почвата. Каскадна употреба - од максимална вредност до помала вредност.</a:t>
            </a:r>
          </a:p>
        </p:txBody>
      </p:sp>
      <p:sp>
        <p:nvSpPr>
          <p:cNvPr id="3" name="TextBox 2"/>
          <p:cNvSpPr txBox="1"/>
          <p:nvPr/>
        </p:nvSpPr>
        <p:spPr>
          <a:xfrm>
            <a:off x="7917873" y="3318143"/>
            <a:ext cx="4039701" cy="584775"/>
          </a:xfrm>
          <a:prstGeom prst="rect">
            <a:avLst/>
          </a:prstGeom>
          <a:noFill/>
        </p:spPr>
        <p:txBody>
          <a:bodyPr wrap="square" rtlCol="0">
            <a:spAutoFit/>
          </a:bodyPr>
          <a:lstStyle/>
          <a:p>
            <a:r>
              <a:rPr lang="mk-MK" sz="1600" dirty="0"/>
              <a:t>Кликнете на сликата за да го пуштите видеото во кое се опишува </a:t>
            </a:r>
            <a:r>
              <a:rPr lang="mk-MK" sz="1600" dirty="0" err="1"/>
              <a:t>Revive-Eco</a:t>
            </a:r>
            <a:r>
              <a:rPr lang="mk-MK" sz="1600" dirty="0"/>
              <a:t> </a:t>
            </a:r>
          </a:p>
        </p:txBody>
      </p:sp>
    </p:spTree>
    <p:extLst>
      <p:ext uri="{BB962C8B-B14F-4D97-AF65-F5344CB8AC3E}">
        <p14:creationId xmlns:p14="http://schemas.microsoft.com/office/powerpoint/2010/main" val="486484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84397"/>
            <a:ext cx="6036129" cy="1098798"/>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174791"/>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051399" y="0"/>
            <a:ext cx="6036130" cy="830997"/>
          </a:xfrm>
          <a:prstGeom prst="rect">
            <a:avLst/>
          </a:prstGeom>
          <a:noFill/>
        </p:spPr>
        <p:txBody>
          <a:bodyPr wrap="square" rtlCol="0">
            <a:spAutoFit/>
          </a:bodyPr>
          <a:lstStyle/>
          <a:p>
            <a:pPr algn="r"/>
            <a:r>
              <a:rPr lang="mk-MK" sz="2400" dirty="0">
                <a:solidFill>
                  <a:schemeClr val="bg1"/>
                </a:solidFill>
              </a:rPr>
              <a:t>ЦОР применливи за биопроизводи во козметичката и фармацевтската индустрија</a:t>
            </a:r>
            <a:endParaRPr lang="mk-MK" sz="2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983" y="-184397"/>
            <a:ext cx="6106886" cy="1076411"/>
          </a:xfrm>
          <a:prstGeom prst="rect">
            <a:avLst/>
          </a:prstGeom>
        </p:spPr>
      </p:pic>
      <p:sp>
        <p:nvSpPr>
          <p:cNvPr id="12" name="Textfeld 11">
            <a:extLst>
              <a:ext uri="{FF2B5EF4-FFF2-40B4-BE49-F238E27FC236}">
                <a16:creationId xmlns:a16="http://schemas.microsoft.com/office/drawing/2014/main" id="{AB84E89A-BA91-1F4F-85B2-1F8980CC86A8}"/>
              </a:ext>
            </a:extLst>
          </p:cNvPr>
          <p:cNvSpPr txBox="1"/>
          <p:nvPr/>
        </p:nvSpPr>
        <p:spPr>
          <a:xfrm>
            <a:off x="451782" y="1361066"/>
            <a:ext cx="2785533" cy="1938992"/>
          </a:xfrm>
          <a:prstGeom prst="rect">
            <a:avLst/>
          </a:prstGeom>
          <a:noFill/>
        </p:spPr>
        <p:txBody>
          <a:bodyPr wrap="square" rtlCol="0">
            <a:spAutoFit/>
          </a:bodyPr>
          <a:lstStyle/>
          <a:p>
            <a:pPr algn="r"/>
            <a:r>
              <a:rPr lang="ru-RU" sz="2400" dirty="0">
                <a:ea typeface="Roboto" panose="02000000000000000000" pitchFamily="2" charset="0"/>
                <a:cs typeface="Arial" panose="020B0604020202020204" pitchFamily="34" charset="0"/>
              </a:rPr>
              <a:t>17 </a:t>
            </a:r>
            <a:r>
              <a:rPr lang="ru-RU" sz="2400" b="1" dirty="0">
                <a:ea typeface="Roboto" panose="02000000000000000000" pitchFamily="2" charset="0"/>
                <a:cs typeface="Arial" panose="020B0604020202020204" pitchFamily="34" charset="0"/>
              </a:rPr>
              <a:t>Цели за одржлив развој </a:t>
            </a:r>
            <a:r>
              <a:rPr lang="ru-RU" sz="2400" dirty="0">
                <a:ea typeface="Roboto" panose="02000000000000000000" pitchFamily="2" charset="0"/>
                <a:cs typeface="Arial" panose="020B0604020202020204" pitchFamily="34" charset="0"/>
              </a:rPr>
              <a:t>усвоени во 2015 година од земјите-членки на ОН</a:t>
            </a:r>
            <a:endParaRPr lang="en-GB" sz="2400" dirty="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9EF78DD7-78B1-D641-895A-A874E6F0C859}"/>
              </a:ext>
            </a:extLst>
          </p:cNvPr>
          <p:cNvPicPr>
            <a:picLocks noChangeAspect="1"/>
          </p:cNvPicPr>
          <p:nvPr/>
        </p:nvPicPr>
        <p:blipFill>
          <a:blip r:embed="rId4"/>
          <a:stretch>
            <a:fillRect/>
          </a:stretch>
        </p:blipFill>
        <p:spPr>
          <a:xfrm>
            <a:off x="140686" y="4023193"/>
            <a:ext cx="5532761" cy="2834807"/>
          </a:xfrm>
          <a:prstGeom prst="rect">
            <a:avLst/>
          </a:prstGeom>
        </p:spPr>
      </p:pic>
      <p:pic>
        <p:nvPicPr>
          <p:cNvPr id="9" name="Picture 8">
            <a:extLst>
              <a:ext uri="{FF2B5EF4-FFF2-40B4-BE49-F238E27FC236}">
                <a16:creationId xmlns:a16="http://schemas.microsoft.com/office/drawing/2014/main" id="{54BF056E-BF57-064B-A3E0-561FC88CFBB6}"/>
              </a:ext>
            </a:extLst>
          </p:cNvPr>
          <p:cNvPicPr>
            <a:picLocks noChangeAspect="1"/>
          </p:cNvPicPr>
          <p:nvPr/>
        </p:nvPicPr>
        <p:blipFill>
          <a:blip r:embed="rId5"/>
          <a:stretch>
            <a:fillRect/>
          </a:stretch>
        </p:blipFill>
        <p:spPr>
          <a:xfrm>
            <a:off x="5297723" y="955670"/>
            <a:ext cx="3059037" cy="3149675"/>
          </a:xfrm>
          <a:prstGeom prst="rect">
            <a:avLst/>
          </a:prstGeom>
        </p:spPr>
      </p:pic>
      <p:pic>
        <p:nvPicPr>
          <p:cNvPr id="17" name="Picture 16">
            <a:extLst>
              <a:ext uri="{FF2B5EF4-FFF2-40B4-BE49-F238E27FC236}">
                <a16:creationId xmlns:a16="http://schemas.microsoft.com/office/drawing/2014/main" id="{FDD69BC1-4409-094A-BC5B-7EA7FC304A5E}"/>
              </a:ext>
            </a:extLst>
          </p:cNvPr>
          <p:cNvPicPr>
            <a:picLocks noChangeAspect="1"/>
          </p:cNvPicPr>
          <p:nvPr/>
        </p:nvPicPr>
        <p:blipFill>
          <a:blip r:embed="rId6"/>
          <a:stretch>
            <a:fillRect/>
          </a:stretch>
        </p:blipFill>
        <p:spPr>
          <a:xfrm>
            <a:off x="8603943" y="936260"/>
            <a:ext cx="3093692" cy="3232216"/>
          </a:xfrm>
          <a:prstGeom prst="rect">
            <a:avLst/>
          </a:prstGeom>
        </p:spPr>
      </p:pic>
      <p:pic>
        <p:nvPicPr>
          <p:cNvPr id="21" name="Picture 20">
            <a:extLst>
              <a:ext uri="{FF2B5EF4-FFF2-40B4-BE49-F238E27FC236}">
                <a16:creationId xmlns:a16="http://schemas.microsoft.com/office/drawing/2014/main" id="{E09E66E8-4ECA-C643-9252-F3893452D50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7593" y="4676940"/>
            <a:ext cx="4784505" cy="1447710"/>
          </a:xfrm>
          <a:prstGeom prst="rect">
            <a:avLst/>
          </a:prstGeom>
        </p:spPr>
      </p:pic>
    </p:spTree>
    <p:extLst>
      <p:ext uri="{BB962C8B-B14F-4D97-AF65-F5344CB8AC3E}">
        <p14:creationId xmlns:p14="http://schemas.microsoft.com/office/powerpoint/2010/main" val="2036765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60833405-4F3A-0042-913A-338EF90929F0}"/>
              </a:ext>
            </a:extLst>
          </p:cNvPr>
          <p:cNvSpPr/>
          <p:nvPr/>
        </p:nvSpPr>
        <p:spPr>
          <a:xfrm>
            <a:off x="14080850" y="3785996"/>
            <a:ext cx="5304293" cy="42035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Picture</a:t>
            </a:r>
          </a:p>
        </p:txBody>
      </p:sp>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660071" y="1419822"/>
            <a:ext cx="5249663" cy="4585871"/>
          </a:xfrm>
          <a:prstGeom prst="rect">
            <a:avLst/>
          </a:prstGeom>
          <a:noFill/>
        </p:spPr>
        <p:txBody>
          <a:bodyPr wrap="square" rtlCol="0" anchor="t">
            <a:spAutoFit/>
          </a:bodyPr>
          <a:lstStyle/>
          <a:p>
            <a:pPr>
              <a:spcAft>
                <a:spcPts val="1200"/>
              </a:spcAft>
            </a:pPr>
            <a:r>
              <a:rPr lang="mk-MK" sz="2200" b="1" dirty="0">
                <a:solidFill>
                  <a:srgbClr val="AE0917"/>
                </a:solidFill>
                <a:ea typeface="Roboto" panose="02000000000000000000" pitchFamily="2" charset="0"/>
                <a:cs typeface="Arial" panose="020B0604020202020204" pitchFamily="34" charset="0"/>
              </a:rPr>
              <a:t>Бугарско масло од роза</a:t>
            </a:r>
          </a:p>
          <a:p>
            <a:pPr marL="457200" indent="-457200">
              <a:spcAft>
                <a:spcPts val="1200"/>
              </a:spcAft>
              <a:buFont typeface="Arial" panose="020B0604020202020204" pitchFamily="34" charset="0"/>
              <a:buChar char="•"/>
            </a:pPr>
            <a:r>
              <a:rPr lang="mk-MK" sz="2200" dirty="0">
                <a:ea typeface="Roboto" panose="02000000000000000000" pitchFamily="2" charset="0"/>
                <a:cs typeface="Arial" panose="020B0604020202020204" pitchFamily="34" charset="0"/>
              </a:rPr>
              <a:t>Бугарски бренд за убавина </a:t>
            </a:r>
          </a:p>
          <a:p>
            <a:pPr marL="457200" indent="-457200">
              <a:spcAft>
                <a:spcPts val="1200"/>
              </a:spcAft>
              <a:buFont typeface="Arial" panose="020B0604020202020204" pitchFamily="34" charset="0"/>
              <a:buChar char="•"/>
            </a:pPr>
            <a:r>
              <a:rPr lang="mk-MK" sz="2200" dirty="0">
                <a:ea typeface="Roboto" panose="02000000000000000000" pitchFamily="2" charset="0"/>
                <a:cs typeface="Arial" panose="020B0604020202020204" pitchFamily="34" charset="0"/>
              </a:rPr>
              <a:t>Користи масло од локално одгледувана роза</a:t>
            </a:r>
          </a:p>
          <a:p>
            <a:pPr marL="457200" indent="-457200">
              <a:spcAft>
                <a:spcPts val="1200"/>
              </a:spcAft>
              <a:buFont typeface="Arial" panose="020B0604020202020204" pitchFamily="34" charset="0"/>
              <a:buChar char="•"/>
            </a:pPr>
            <a:r>
              <a:rPr lang="mk-MK" sz="2200" dirty="0">
                <a:ea typeface="Roboto" panose="02000000000000000000" pitchFamily="2" charset="0"/>
                <a:cs typeface="Arial" panose="020B0604020202020204" pitchFamily="34" charset="0"/>
              </a:rPr>
              <a:t>Ги намалува емисиите на енергија / јаглерод кои се испуштаат при увоз на хемикалии за производство</a:t>
            </a:r>
          </a:p>
          <a:p>
            <a:pPr marL="457200" indent="-457200">
              <a:spcAft>
                <a:spcPts val="1200"/>
              </a:spcAft>
              <a:buFont typeface="Arial" panose="020B0604020202020204" pitchFamily="34" charset="0"/>
              <a:buChar char="•"/>
            </a:pPr>
            <a:r>
              <a:rPr lang="mk-MK" sz="2200" dirty="0">
                <a:ea typeface="Roboto" panose="02000000000000000000" pitchFamily="2" charset="0"/>
                <a:cs typeface="Arial" panose="020B0604020202020204" pitchFamily="34" charset="0"/>
              </a:rPr>
              <a:t>Ги зголемува дерматолошките </a:t>
            </a:r>
            <a:r>
              <a:rPr lang="mk-MK" sz="2200" dirty="0" err="1">
                <a:ea typeface="Roboto" panose="02000000000000000000" pitchFamily="2" charset="0"/>
                <a:cs typeface="Arial" panose="020B0604020202020204" pitchFamily="34" charset="0"/>
              </a:rPr>
              <a:t>бенефити</a:t>
            </a:r>
            <a:r>
              <a:rPr lang="mk-MK" sz="2200" dirty="0">
                <a:ea typeface="Roboto" panose="02000000000000000000" pitchFamily="2" charset="0"/>
                <a:cs typeface="Arial" panose="020B0604020202020204" pitchFamily="34" charset="0"/>
              </a:rPr>
              <a:t> за потрошувачот</a:t>
            </a:r>
          </a:p>
          <a:p>
            <a:pPr marL="457200" indent="-457200">
              <a:spcAft>
                <a:spcPts val="1200"/>
              </a:spcAft>
              <a:buFont typeface="Arial" panose="020B0604020202020204" pitchFamily="34" charset="0"/>
              <a:buChar char="•"/>
            </a:pPr>
            <a:r>
              <a:rPr lang="mk-MK" sz="2200" dirty="0">
                <a:ea typeface="Roboto" panose="02000000000000000000" pitchFamily="2" charset="0"/>
                <a:cs typeface="Arial" panose="020B0604020202020204" pitchFamily="34" charset="0"/>
              </a:rPr>
              <a:t>Користи отпаден растителен материјал</a:t>
            </a:r>
          </a:p>
        </p:txBody>
      </p:sp>
      <p:sp>
        <p:nvSpPr>
          <p:cNvPr id="2" name="Textfeld 1">
            <a:extLst>
              <a:ext uri="{FF2B5EF4-FFF2-40B4-BE49-F238E27FC236}">
                <a16:creationId xmlns:a16="http://schemas.microsoft.com/office/drawing/2014/main" id="{916C075C-E486-8B40-A758-F39602688645}"/>
              </a:ext>
            </a:extLst>
          </p:cNvPr>
          <p:cNvSpPr txBox="1"/>
          <p:nvPr/>
        </p:nvSpPr>
        <p:spPr>
          <a:xfrm>
            <a:off x="6155870" y="174791"/>
            <a:ext cx="5446717" cy="615553"/>
          </a:xfrm>
          <a:prstGeom prst="rect">
            <a:avLst/>
          </a:prstGeom>
          <a:noFill/>
        </p:spPr>
        <p:txBody>
          <a:bodyPr wrap="square" rtlCol="0">
            <a:spAutoFit/>
          </a:bodyPr>
          <a:lstStyle/>
          <a:p>
            <a:pPr algn="r"/>
            <a:r>
              <a:rPr lang="en-GB" sz="3400" b="1" spc="100" dirty="0" err="1">
                <a:solidFill>
                  <a:schemeClr val="bg1"/>
                </a:solidFill>
                <a:ea typeface="Roboto" panose="02000000000000000000" pitchFamily="2" charset="0"/>
                <a:cs typeface="Arial" panose="020B0604020202020204" pitchFamily="34" charset="0"/>
              </a:rPr>
              <a:t>Phytocode</a:t>
            </a:r>
            <a:endParaRPr lang="en-GB" sz="3400" b="1" spc="100" dirty="0">
              <a:solidFill>
                <a:schemeClr val="bg1"/>
              </a:solidFill>
              <a:ea typeface="Roboto" panose="02000000000000000000" pitchFamily="2" charset="0"/>
              <a:cs typeface="Arial" panose="020B0604020202020204" pitchFamily="34" charset="0"/>
            </a:endParaRPr>
          </a:p>
        </p:txBody>
      </p:sp>
      <p:sp>
        <p:nvSpPr>
          <p:cNvPr id="12" name="Textfeld 11">
            <a:extLst>
              <a:ext uri="{FF2B5EF4-FFF2-40B4-BE49-F238E27FC236}">
                <a16:creationId xmlns:a16="http://schemas.microsoft.com/office/drawing/2014/main" id="{AB84E89A-BA91-1F4F-85B2-1F8980CC86A8}"/>
              </a:ext>
            </a:extLst>
          </p:cNvPr>
          <p:cNvSpPr txBox="1"/>
          <p:nvPr/>
        </p:nvSpPr>
        <p:spPr>
          <a:xfrm>
            <a:off x="8610600" y="5781371"/>
            <a:ext cx="2176463" cy="523220"/>
          </a:xfrm>
          <a:prstGeom prst="rect">
            <a:avLst/>
          </a:prstGeom>
          <a:noFill/>
        </p:spPr>
        <p:txBody>
          <a:bodyPr wrap="square" rtlCol="0">
            <a:spAutoFit/>
          </a:bodyPr>
          <a:lstStyle/>
          <a:p>
            <a:pPr algn="r"/>
            <a:r>
              <a:rPr lang="en-GB" sz="1400" dirty="0" err="1">
                <a:latin typeface="Roboto" panose="02000000000000000000" pitchFamily="2" charset="0"/>
                <a:ea typeface="Roboto" panose="02000000000000000000" pitchFamily="2" charset="0"/>
                <a:cs typeface="Arial" panose="020B0604020202020204" pitchFamily="34" charset="0"/>
              </a:rPr>
              <a:t>Phytocode</a:t>
            </a:r>
            <a:r>
              <a:rPr lang="en-GB" sz="1400" dirty="0">
                <a:latin typeface="Roboto" panose="02000000000000000000" pitchFamily="2" charset="0"/>
                <a:ea typeface="Roboto" panose="02000000000000000000" pitchFamily="2" charset="0"/>
                <a:cs typeface="Arial" panose="020B0604020202020204" pitchFamily="34" charset="0"/>
              </a:rPr>
              <a:t> Rose Kiss </a:t>
            </a:r>
            <a:r>
              <a:rPr lang="mk-MK" sz="1400" dirty="0">
                <a:latin typeface="Roboto" panose="02000000000000000000" pitchFamily="2" charset="0"/>
                <a:ea typeface="Roboto" panose="02000000000000000000" pitchFamily="2" charset="0"/>
                <a:cs typeface="Arial" panose="020B0604020202020204" pitchFamily="34" charset="0"/>
              </a:rPr>
              <a:t>Заштитна дневна крема</a:t>
            </a:r>
            <a:endParaRPr lang="en-GB" sz="1400" dirty="0">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5" name="Rectangle 2">
            <a:extLst>
              <a:ext uri="{FF2B5EF4-FFF2-40B4-BE49-F238E27FC236}">
                <a16:creationId xmlns:a16="http://schemas.microsoft.com/office/drawing/2014/main" id="{2BC8E272-60D5-1649-A4FC-578B9B574B73}"/>
              </a:ext>
            </a:extLst>
          </p:cNvPr>
          <p:cNvSpPr>
            <a:spLocks noChangeArrowheads="1"/>
          </p:cNvSpPr>
          <p:nvPr/>
        </p:nvSpPr>
        <p:spPr bwMode="auto">
          <a:xfrm>
            <a:off x="7865987" y="2236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Image result for phytocode day cream rose">
            <a:extLst>
              <a:ext uri="{FF2B5EF4-FFF2-40B4-BE49-F238E27FC236}">
                <a16:creationId xmlns:a16="http://schemas.microsoft.com/office/drawing/2014/main" id="{CC447629-757D-A741-82C0-BEE7128F9D87}"/>
              </a:ext>
            </a:extLst>
          </p:cNvPr>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7370460" y="1419822"/>
            <a:ext cx="4183539" cy="418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656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597404" y="1428395"/>
            <a:ext cx="4931037" cy="4062651"/>
          </a:xfrm>
          <a:prstGeom prst="rect">
            <a:avLst/>
          </a:prstGeom>
          <a:noFill/>
        </p:spPr>
        <p:txBody>
          <a:bodyPr wrap="square" rtlCol="0" anchor="t">
            <a:spAutoFit/>
          </a:bodyPr>
          <a:lstStyle/>
          <a:p>
            <a:pPr algn="just">
              <a:spcAft>
                <a:spcPts val="1200"/>
              </a:spcAft>
            </a:pPr>
            <a:r>
              <a:rPr lang="ru-RU" sz="2200" b="1" dirty="0" err="1">
                <a:solidFill>
                  <a:srgbClr val="AE0917"/>
                </a:solidFill>
                <a:ea typeface="Roboto" panose="02000000000000000000" pitchFamily="2" charset="0"/>
                <a:cs typeface="Arial" panose="020B0604020202020204" pitchFamily="34" charset="0"/>
              </a:rPr>
              <a:t>Бугарско</a:t>
            </a:r>
            <a:r>
              <a:rPr lang="ru-RU" sz="2200" b="1" dirty="0">
                <a:solidFill>
                  <a:srgbClr val="AE0917"/>
                </a:solidFill>
                <a:ea typeface="Roboto" panose="02000000000000000000" pitchFamily="2" charset="0"/>
                <a:cs typeface="Arial" panose="020B0604020202020204" pitchFamily="34" charset="0"/>
              </a:rPr>
              <a:t> масло од роза и </a:t>
            </a:r>
            <a:r>
              <a:rPr lang="ru-RU" sz="2200" b="1" dirty="0" err="1">
                <a:solidFill>
                  <a:srgbClr val="AE0917"/>
                </a:solidFill>
                <a:ea typeface="Roboto" panose="02000000000000000000" pitchFamily="2" charset="0"/>
                <a:cs typeface="Arial" panose="020B0604020202020204" pitchFamily="34" charset="0"/>
              </a:rPr>
              <a:t>полжав</a:t>
            </a:r>
            <a:endParaRPr lang="ru-RU" sz="2200" b="1" dirty="0">
              <a:solidFill>
                <a:srgbClr val="AE0917"/>
              </a:solidFill>
              <a:ea typeface="Roboto" panose="02000000000000000000" pitchFamily="2" charset="0"/>
              <a:cs typeface="Arial" panose="020B0604020202020204" pitchFamily="34" charset="0"/>
            </a:endParaRPr>
          </a:p>
          <a:p>
            <a:pPr marL="457200" indent="-457200" algn="just">
              <a:spcAft>
                <a:spcPts val="1200"/>
              </a:spcAft>
              <a:buFont typeface="Arial" panose="020B0604020202020204" pitchFamily="34" charset="0"/>
              <a:buChar char="•"/>
            </a:pPr>
            <a:r>
              <a:rPr lang="mk-MK" sz="2200" dirty="0">
                <a:ea typeface="Roboto" panose="02000000000000000000" pitchFamily="2" charset="0"/>
                <a:cs typeface="Arial" panose="020B0604020202020204" pitchFamily="34" charset="0"/>
              </a:rPr>
              <a:t>50 </a:t>
            </a:r>
            <a:r>
              <a:rPr lang="mk-MK" sz="2200" dirty="0" err="1">
                <a:ea typeface="Roboto" panose="02000000000000000000" pitchFamily="2" charset="0"/>
                <a:cs typeface="Arial" panose="020B0604020202020204" pitchFamily="34" charset="0"/>
              </a:rPr>
              <a:t>ml</a:t>
            </a:r>
            <a:r>
              <a:rPr lang="mk-MK" sz="2200" dirty="0">
                <a:ea typeface="Roboto" panose="02000000000000000000" pitchFamily="2" charset="0"/>
                <a:cs typeface="Arial" panose="020B0604020202020204" pitchFamily="34" charset="0"/>
              </a:rPr>
              <a:t> чини околу 800 денари</a:t>
            </a:r>
          </a:p>
          <a:p>
            <a:pPr marL="457200" indent="-457200" algn="just">
              <a:spcAft>
                <a:spcPts val="1200"/>
              </a:spcAft>
              <a:buFont typeface="Arial" panose="020B0604020202020204" pitchFamily="34" charset="0"/>
              <a:buChar char="•"/>
            </a:pPr>
            <a:r>
              <a:rPr lang="mk-MK" sz="2200" dirty="0">
                <a:ea typeface="Roboto" panose="02000000000000000000" pitchFamily="2" charset="0"/>
                <a:cs typeface="Arial" panose="020B0604020202020204" pitchFamily="34" charset="0"/>
              </a:rPr>
              <a:t>Масло од роза, </a:t>
            </a:r>
            <a:r>
              <a:rPr lang="mk-MK" sz="2200" dirty="0" err="1">
                <a:ea typeface="Roboto" panose="02000000000000000000" pitchFamily="2" charset="0"/>
                <a:cs typeface="Arial" panose="020B0604020202020204" pitchFamily="34" charset="0"/>
              </a:rPr>
              <a:t>Rose</a:t>
            </a:r>
            <a:r>
              <a:rPr lang="mk-MK" sz="2200" dirty="0">
                <a:ea typeface="Roboto" panose="02000000000000000000" pitchFamily="2" charset="0"/>
                <a:cs typeface="Arial" panose="020B0604020202020204" pitchFamily="34" charset="0"/>
              </a:rPr>
              <a:t> </a:t>
            </a:r>
            <a:r>
              <a:rPr lang="mk-MK" sz="2200" dirty="0" err="1">
                <a:ea typeface="Roboto" panose="02000000000000000000" pitchFamily="2" charset="0"/>
                <a:cs typeface="Arial" panose="020B0604020202020204" pitchFamily="34" charset="0"/>
              </a:rPr>
              <a:t>absolute</a:t>
            </a:r>
            <a:r>
              <a:rPr lang="mk-MK" sz="2200" dirty="0">
                <a:ea typeface="Roboto" panose="02000000000000000000" pitchFamily="2" charset="0"/>
                <a:cs typeface="Arial" panose="020B0604020202020204" pitchFamily="34" charset="0"/>
              </a:rPr>
              <a:t>, екстракт од полжав</a:t>
            </a:r>
          </a:p>
          <a:p>
            <a:pPr marL="457200" indent="-457200" algn="just">
              <a:spcAft>
                <a:spcPts val="1200"/>
              </a:spcAft>
              <a:buFont typeface="Arial" panose="020B0604020202020204" pitchFamily="34" charset="0"/>
              <a:buChar char="•"/>
            </a:pPr>
            <a:r>
              <a:rPr lang="mk-MK" sz="2200" dirty="0">
                <a:ea typeface="Roboto" panose="02000000000000000000" pitchFamily="2" charset="0"/>
                <a:cs typeface="Arial" panose="020B0604020202020204" pitchFamily="34" charset="0"/>
              </a:rPr>
              <a:t>Навлажнувачки и подмладувачки својства</a:t>
            </a:r>
          </a:p>
          <a:p>
            <a:pPr marL="457200" indent="-457200" algn="just">
              <a:spcAft>
                <a:spcPts val="1200"/>
              </a:spcAft>
              <a:buFont typeface="Arial" panose="020B0604020202020204" pitchFamily="34" charset="0"/>
              <a:buChar char="•"/>
            </a:pPr>
            <a:r>
              <a:rPr lang="mk-MK" sz="2200" dirty="0">
                <a:ea typeface="Roboto" panose="02000000000000000000" pitchFamily="2" charset="0"/>
                <a:cs typeface="Arial" panose="020B0604020202020204" pitchFamily="34" charset="0"/>
              </a:rPr>
              <a:t>Одгледувано локално</a:t>
            </a:r>
          </a:p>
          <a:p>
            <a:pPr marL="457200" indent="-457200" algn="just">
              <a:spcAft>
                <a:spcPts val="1200"/>
              </a:spcAft>
              <a:buFont typeface="Arial" panose="020B0604020202020204" pitchFamily="34" charset="0"/>
              <a:buChar char="•"/>
            </a:pPr>
            <a:r>
              <a:rPr lang="mk-MK" sz="2200" dirty="0">
                <a:ea typeface="Roboto" panose="02000000000000000000" pitchFamily="2" charset="0"/>
                <a:cs typeface="Arial" panose="020B0604020202020204" pitchFamily="34" charset="0"/>
              </a:rPr>
              <a:t>Туристички потенцијал</a:t>
            </a:r>
          </a:p>
          <a:p>
            <a:pPr marL="457200" indent="-457200" algn="just">
              <a:spcAft>
                <a:spcPts val="1200"/>
              </a:spcAft>
              <a:buFont typeface="Arial" panose="020B0604020202020204" pitchFamily="34" charset="0"/>
              <a:buChar char="•"/>
            </a:pPr>
            <a:endParaRPr lang="mk-MK" sz="2200" b="1" dirty="0">
              <a:solidFill>
                <a:srgbClr val="AE0917"/>
              </a:solidFill>
              <a:latin typeface="Roboto" panose="02000000000000000000" pitchFamily="2" charset="0"/>
              <a:ea typeface="Roboto" panose="02000000000000000000" pitchFamily="2"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915150" y="174791"/>
            <a:ext cx="4687437" cy="615553"/>
          </a:xfrm>
          <a:prstGeom prst="rect">
            <a:avLst/>
          </a:prstGeom>
          <a:noFill/>
        </p:spPr>
        <p:txBody>
          <a:bodyPr wrap="square" rtlCol="0">
            <a:spAutoFit/>
          </a:bodyPr>
          <a:lstStyle/>
          <a:p>
            <a:pPr algn="r"/>
            <a:r>
              <a:rPr lang="en-GB" sz="3400" b="1" spc="100" dirty="0">
                <a:solidFill>
                  <a:schemeClr val="bg1"/>
                </a:solidFill>
                <a:ea typeface="Roboto" panose="02000000000000000000" pitchFamily="2" charset="0"/>
                <a:cs typeface="Arial" panose="020B0604020202020204" pitchFamily="34" charset="0"/>
              </a:rPr>
              <a:t>Rosa </a:t>
            </a:r>
            <a:r>
              <a:rPr lang="en-GB" sz="3400" b="1" spc="100" dirty="0" err="1">
                <a:solidFill>
                  <a:schemeClr val="bg1"/>
                </a:solidFill>
                <a:ea typeface="Roboto" panose="02000000000000000000" pitchFamily="2" charset="0"/>
                <a:cs typeface="Arial" panose="020B0604020202020204" pitchFamily="34" charset="0"/>
              </a:rPr>
              <a:t>Damascena</a:t>
            </a:r>
            <a:r>
              <a:rPr lang="en-GB" sz="3400" b="1" spc="100" dirty="0">
                <a:solidFill>
                  <a:schemeClr val="bg1"/>
                </a:solidFill>
                <a:ea typeface="Roboto" panose="02000000000000000000" pitchFamily="2" charset="0"/>
                <a:cs typeface="Arial" panose="020B0604020202020204" pitchFamily="34" charset="0"/>
              </a:rPr>
              <a:t> </a:t>
            </a: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pic>
        <p:nvPicPr>
          <p:cNvPr id="5" name="Picture 4">
            <a:extLst>
              <a:ext uri="{FF2B5EF4-FFF2-40B4-BE49-F238E27FC236}">
                <a16:creationId xmlns:a16="http://schemas.microsoft.com/office/drawing/2014/main" id="{D4D4C984-FD82-D847-8DBD-41E1B5A058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25604" y="1428395"/>
            <a:ext cx="2723632" cy="4741333"/>
          </a:xfrm>
          <a:prstGeom prst="rect">
            <a:avLst/>
          </a:prstGeom>
        </p:spPr>
      </p:pic>
    </p:spTree>
    <p:extLst>
      <p:ext uri="{BB962C8B-B14F-4D97-AF65-F5344CB8AC3E}">
        <p14:creationId xmlns:p14="http://schemas.microsoft.com/office/powerpoint/2010/main" val="983916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CDE5E5C-5551-0B41-8F4B-63F3595B5862}"/>
              </a:ext>
            </a:extLst>
          </p:cNvPr>
          <p:cNvSpPr/>
          <p:nvPr/>
        </p:nvSpPr>
        <p:spPr>
          <a:xfrm>
            <a:off x="2963806" y="7524"/>
            <a:ext cx="9047967" cy="6858000"/>
          </a:xfrm>
          <a:prstGeom prst="rect">
            <a:avLst/>
          </a:prstGeom>
          <a:solidFill>
            <a:srgbClr val="3D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DDAAA71E-0CB2-9B41-8F64-966BFF99C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594" y="178329"/>
            <a:ext cx="2069841" cy="1544253"/>
          </a:xfrm>
          <a:prstGeom prst="rect">
            <a:avLst/>
          </a:prstGeom>
        </p:spPr>
      </p:pic>
      <p:sp>
        <p:nvSpPr>
          <p:cNvPr id="3" name="Textfeld 2">
            <a:extLst>
              <a:ext uri="{FF2B5EF4-FFF2-40B4-BE49-F238E27FC236}">
                <a16:creationId xmlns:a16="http://schemas.microsoft.com/office/drawing/2014/main" id="{6C3DD885-330E-6B46-BABD-B7F8FC9924B9}"/>
              </a:ext>
            </a:extLst>
          </p:cNvPr>
          <p:cNvSpPr txBox="1"/>
          <p:nvPr/>
        </p:nvSpPr>
        <p:spPr>
          <a:xfrm>
            <a:off x="3995132" y="6332474"/>
            <a:ext cx="4013200" cy="307777"/>
          </a:xfrm>
          <a:prstGeom prst="rect">
            <a:avLst/>
          </a:prstGeom>
          <a:noFill/>
        </p:spPr>
        <p:txBody>
          <a:bodyPr wrap="square" rtlCol="0" anchor="b">
            <a:spAutoFit/>
          </a:bodyPr>
          <a:lstStyle/>
          <a:p>
            <a:r>
              <a:rPr lang="mk-MK" sz="1400" dirty="0">
                <a:solidFill>
                  <a:schemeClr val="bg1"/>
                </a:solidFill>
                <a:latin typeface="Roboto" panose="02000000000000000000" pitchFamily="2" charset="0"/>
                <a:ea typeface="Roboto" panose="02000000000000000000" pitchFamily="2" charset="0"/>
                <a:cs typeface="Arial" panose="020B0604020202020204" pitchFamily="34" charset="0"/>
              </a:rPr>
              <a:t>Име на предавач</a:t>
            </a:r>
            <a:endParaRPr lang="en-GB" sz="14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sp>
        <p:nvSpPr>
          <p:cNvPr id="9" name="Rechteck 8">
            <a:extLst>
              <a:ext uri="{FF2B5EF4-FFF2-40B4-BE49-F238E27FC236}">
                <a16:creationId xmlns:a16="http://schemas.microsoft.com/office/drawing/2014/main" id="{B15F8450-6F17-A349-AD61-BFB808A10264}"/>
              </a:ext>
            </a:extLst>
          </p:cNvPr>
          <p:cNvSpPr/>
          <p:nvPr/>
        </p:nvSpPr>
        <p:spPr>
          <a:xfrm>
            <a:off x="2536265" y="0"/>
            <a:ext cx="427541" cy="6858000"/>
          </a:xfrm>
          <a:prstGeom prst="rect">
            <a:avLst/>
          </a:prstGeom>
          <a:gradFill>
            <a:gsLst>
              <a:gs pos="0">
                <a:schemeClr val="accent1">
                  <a:lumMod val="5000"/>
                  <a:lumOff val="95000"/>
                </a:schemeClr>
              </a:gs>
              <a:gs pos="0">
                <a:schemeClr val="accent4"/>
              </a:gs>
              <a:gs pos="47000">
                <a:srgbClr val="FFFF00"/>
              </a:gs>
              <a:gs pos="100000">
                <a:schemeClr val="accent4"/>
              </a:gs>
            </a:gsLst>
            <a:lin ang="54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a:extLst>
              <a:ext uri="{FF2B5EF4-FFF2-40B4-BE49-F238E27FC236}">
                <a16:creationId xmlns:a16="http://schemas.microsoft.com/office/drawing/2014/main" id="{D7755025-5097-8843-B6C7-C0B1E14FE4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44723" y="3760717"/>
            <a:ext cx="9052682" cy="2342748"/>
          </a:xfrm>
          <a:prstGeom prst="rect">
            <a:avLst/>
          </a:prstGeom>
        </p:spPr>
      </p:pic>
      <p:sp>
        <p:nvSpPr>
          <p:cNvPr id="2" name="TextBox 1">
            <a:extLst>
              <a:ext uri="{FF2B5EF4-FFF2-40B4-BE49-F238E27FC236}">
                <a16:creationId xmlns:a16="http://schemas.microsoft.com/office/drawing/2014/main" id="{81D90501-FD6D-4E51-93F1-27B8FAB6BBCA}"/>
              </a:ext>
            </a:extLst>
          </p:cNvPr>
          <p:cNvSpPr txBox="1"/>
          <p:nvPr/>
        </p:nvSpPr>
        <p:spPr>
          <a:xfrm>
            <a:off x="4342512" y="1172473"/>
            <a:ext cx="6257103" cy="707886"/>
          </a:xfrm>
          <a:prstGeom prst="rect">
            <a:avLst/>
          </a:prstGeom>
          <a:noFill/>
        </p:spPr>
        <p:txBody>
          <a:bodyPr wrap="square" rtlCol="0">
            <a:spAutoFit/>
          </a:bodyPr>
          <a:lstStyle/>
          <a:p>
            <a:r>
              <a:rPr lang="mk-MK" sz="4000" b="1" dirty="0">
                <a:solidFill>
                  <a:srgbClr val="FFED00"/>
                </a:solidFill>
              </a:rPr>
              <a:t>Прашања и дискусија</a:t>
            </a:r>
            <a:endParaRPr lang="en-GB" sz="4000" b="1" dirty="0">
              <a:solidFill>
                <a:srgbClr val="FFED00"/>
              </a:solidFill>
            </a:endParaRPr>
          </a:p>
        </p:txBody>
      </p:sp>
    </p:spTree>
    <p:extLst>
      <p:ext uri="{BB962C8B-B14F-4D97-AF65-F5344CB8AC3E}">
        <p14:creationId xmlns:p14="http://schemas.microsoft.com/office/powerpoint/2010/main" val="1679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6">
            <a:extLst>
              <a:ext uri="{FF2B5EF4-FFF2-40B4-BE49-F238E27FC236}">
                <a16:creationId xmlns:a16="http://schemas.microsoft.com/office/drawing/2014/main" id="{DDAAA71E-0CB2-9B41-8F64-966BFF99C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815" y="144877"/>
            <a:ext cx="1552381" cy="1158190"/>
          </a:xfrm>
          <a:prstGeom prst="rect">
            <a:avLst/>
          </a:prstGeom>
        </p:spPr>
      </p:pic>
      <p:pic>
        <p:nvPicPr>
          <p:cNvPr id="12" name="Grafik 3">
            <a:extLst>
              <a:ext uri="{FF2B5EF4-FFF2-40B4-BE49-F238E27FC236}">
                <a16:creationId xmlns:a16="http://schemas.microsoft.com/office/drawing/2014/main" id="{D7755025-5097-8843-B6C7-C0B1E14FE4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11336" y="1"/>
            <a:ext cx="8556664" cy="1757061"/>
          </a:xfrm>
          <a:prstGeom prst="rect">
            <a:avLst/>
          </a:prstGeom>
        </p:spPr>
      </p:pic>
      <p:sp>
        <p:nvSpPr>
          <p:cNvPr id="13" name="Rectangle 12"/>
          <p:cNvSpPr/>
          <p:nvPr/>
        </p:nvSpPr>
        <p:spPr>
          <a:xfrm>
            <a:off x="394855" y="1902266"/>
            <a:ext cx="11492345" cy="738664"/>
          </a:xfrm>
          <a:prstGeom prst="rect">
            <a:avLst/>
          </a:prstGeom>
        </p:spPr>
        <p:txBody>
          <a:bodyPr wrap="square">
            <a:spAutoFit/>
          </a:bodyPr>
          <a:lstStyle/>
          <a:p>
            <a:pPr algn="ctr"/>
            <a:r>
              <a:rPr lang="mk-MK" sz="2400" b="1" dirty="0">
                <a:solidFill>
                  <a:schemeClr val="accent6">
                    <a:lumMod val="50000"/>
                  </a:schemeClr>
                </a:solidFill>
              </a:rPr>
              <a:t>Овие едукативни материјали се подготвени како дел од проектот BE-Rural</a:t>
            </a:r>
          </a:p>
          <a:p>
            <a:pPr algn="ctr"/>
            <a:r>
              <a:rPr lang="mk-MK" dirty="0">
                <a:solidFill>
                  <a:schemeClr val="accent3">
                    <a:lumMod val="75000"/>
                  </a:schemeClr>
                </a:solidFill>
              </a:rPr>
              <a:t>Биобазирани стратегии и патокази за подобрен рурален и регионален развој во ЕУ (април 2019 - март 2022)</a:t>
            </a:r>
          </a:p>
        </p:txBody>
      </p:sp>
      <p:sp>
        <p:nvSpPr>
          <p:cNvPr id="14" name="Textfeld 9">
            <a:extLst>
              <a:ext uri="{FF2B5EF4-FFF2-40B4-BE49-F238E27FC236}">
                <a16:creationId xmlns:a16="http://schemas.microsoft.com/office/drawing/2014/main" id="{8DA0CED4-49C8-2449-95D6-706ECBA6F632}"/>
              </a:ext>
            </a:extLst>
          </p:cNvPr>
          <p:cNvSpPr txBox="1"/>
          <p:nvPr/>
        </p:nvSpPr>
        <p:spPr>
          <a:xfrm>
            <a:off x="700095" y="2839649"/>
            <a:ext cx="3698278" cy="3139321"/>
          </a:xfrm>
          <a:prstGeom prst="rect">
            <a:avLst/>
          </a:prstGeom>
          <a:noFill/>
        </p:spPr>
        <p:txBody>
          <a:bodyPr wrap="square" rtlCol="0" anchor="t">
            <a:spAutoFit/>
          </a:bodyPr>
          <a:lstStyle/>
          <a:p>
            <a:pPr algn="just">
              <a:spcAft>
                <a:spcPts val="1800"/>
              </a:spcAft>
            </a:pPr>
            <a:r>
              <a:rPr lang="mk-MK" sz="2400" b="1" dirty="0">
                <a:solidFill>
                  <a:srgbClr val="AE0917"/>
                </a:solidFill>
                <a:ea typeface="Roboto" panose="02000000000000000000" pitchFamily="2" charset="0"/>
                <a:cs typeface="Arial" panose="020B0604020202020204" pitchFamily="34" charset="0"/>
              </a:rPr>
              <a:t>BE-Rural поддржува </a:t>
            </a:r>
          </a:p>
          <a:p>
            <a:pPr algn="just">
              <a:spcAft>
                <a:spcPts val="1800"/>
              </a:spcAft>
            </a:pPr>
            <a:r>
              <a:rPr lang="mk-MK" sz="1400" dirty="0">
                <a:ea typeface="Roboto" panose="02000000000000000000" pitchFamily="2" charset="0"/>
                <a:cs typeface="Arial" panose="020B0604020202020204" pitchFamily="34" charset="0"/>
              </a:rPr>
              <a:t>… регионални чинители во пет земји:</a:t>
            </a:r>
          </a:p>
          <a:p>
            <a:pPr algn="just">
              <a:spcAft>
                <a:spcPts val="1800"/>
              </a:spcAft>
            </a:pPr>
            <a:r>
              <a:rPr lang="mk-MK" sz="1400" dirty="0">
                <a:ea typeface="Roboto" panose="02000000000000000000" pitchFamily="2" charset="0"/>
                <a:cs typeface="Arial" panose="020B0604020202020204" pitchFamily="34" charset="0"/>
              </a:rPr>
              <a:t>Латвија: </a:t>
            </a:r>
            <a:r>
              <a:rPr lang="mk-MK" sz="1400" dirty="0" err="1">
                <a:ea typeface="Roboto" panose="02000000000000000000" pitchFamily="2" charset="0"/>
                <a:cs typeface="Arial" panose="020B0604020202020204" pitchFamily="34" charset="0"/>
              </a:rPr>
              <a:t>Виѕеме</a:t>
            </a:r>
            <a:r>
              <a:rPr lang="mk-MK" sz="1400" dirty="0">
                <a:ea typeface="Roboto" panose="02000000000000000000" pitchFamily="2" charset="0"/>
                <a:cs typeface="Arial" panose="020B0604020202020204" pitchFamily="34" charset="0"/>
              </a:rPr>
              <a:t> и </a:t>
            </a:r>
            <a:r>
              <a:rPr lang="mk-MK" sz="1400" dirty="0" err="1">
                <a:ea typeface="Roboto" panose="02000000000000000000" pitchFamily="2" charset="0"/>
                <a:cs typeface="Arial" panose="020B0604020202020204" pitchFamily="34" charset="0"/>
              </a:rPr>
              <a:t>Курземе</a:t>
            </a:r>
            <a:endParaRPr lang="mk-MK" sz="1400" dirty="0">
              <a:ea typeface="Roboto" panose="02000000000000000000" pitchFamily="2" charset="0"/>
              <a:cs typeface="Arial" panose="020B0604020202020204" pitchFamily="34" charset="0"/>
            </a:endParaRPr>
          </a:p>
          <a:p>
            <a:pPr algn="just">
              <a:spcAft>
                <a:spcPts val="1800"/>
              </a:spcAft>
            </a:pPr>
            <a:r>
              <a:rPr lang="mk-MK" sz="1400" dirty="0">
                <a:ea typeface="Roboto" panose="02000000000000000000" pitchFamily="2" charset="0"/>
                <a:cs typeface="Arial" panose="020B0604020202020204" pitchFamily="34" charset="0"/>
              </a:rPr>
              <a:t>Полска: Заливите </a:t>
            </a:r>
            <a:r>
              <a:rPr lang="mk-MK" sz="1400" dirty="0" err="1">
                <a:ea typeface="Roboto" panose="02000000000000000000" pitchFamily="2" charset="0"/>
                <a:cs typeface="Arial" panose="020B0604020202020204" pitchFamily="34" charset="0"/>
              </a:rPr>
              <a:t>Штетин</a:t>
            </a:r>
            <a:r>
              <a:rPr lang="mk-MK" sz="1400" dirty="0">
                <a:ea typeface="Roboto" panose="02000000000000000000" pitchFamily="2" charset="0"/>
                <a:cs typeface="Arial" panose="020B0604020202020204" pitchFamily="34" charset="0"/>
              </a:rPr>
              <a:t> и </a:t>
            </a:r>
            <a:r>
              <a:rPr lang="mk-MK" sz="1400" dirty="0" err="1">
                <a:ea typeface="Roboto" panose="02000000000000000000" pitchFamily="2" charset="0"/>
                <a:cs typeface="Arial" panose="020B0604020202020204" pitchFamily="34" charset="0"/>
              </a:rPr>
              <a:t>Висла</a:t>
            </a:r>
            <a:endParaRPr lang="mk-MK" sz="1400" dirty="0">
              <a:ea typeface="Roboto" panose="02000000000000000000" pitchFamily="2" charset="0"/>
              <a:cs typeface="Arial" panose="020B0604020202020204" pitchFamily="34" charset="0"/>
            </a:endParaRPr>
          </a:p>
          <a:p>
            <a:pPr algn="just">
              <a:spcAft>
                <a:spcPts val="1800"/>
              </a:spcAft>
            </a:pPr>
            <a:r>
              <a:rPr lang="mk-MK" sz="1400" dirty="0">
                <a:ea typeface="Roboto" panose="02000000000000000000" pitchFamily="2" charset="0"/>
                <a:cs typeface="Arial" panose="020B0604020202020204" pitchFamily="34" charset="0"/>
              </a:rPr>
              <a:t>Романија: </a:t>
            </a:r>
            <a:r>
              <a:rPr lang="mk-MK" sz="1400" dirty="0" err="1">
                <a:ea typeface="Roboto" panose="02000000000000000000" pitchFamily="2" charset="0"/>
                <a:cs typeface="Arial" panose="020B0604020202020204" pitchFamily="34" charset="0"/>
              </a:rPr>
              <a:t>Ковасна</a:t>
            </a:r>
            <a:endParaRPr lang="mk-MK" sz="1400" dirty="0">
              <a:ea typeface="Roboto" panose="02000000000000000000" pitchFamily="2" charset="0"/>
              <a:cs typeface="Arial" panose="020B0604020202020204" pitchFamily="34" charset="0"/>
            </a:endParaRPr>
          </a:p>
          <a:p>
            <a:pPr algn="just">
              <a:spcAft>
                <a:spcPts val="1800"/>
              </a:spcAft>
            </a:pPr>
            <a:r>
              <a:rPr lang="mk-MK" sz="1400" dirty="0">
                <a:ea typeface="Roboto" panose="02000000000000000000" pitchFamily="2" charset="0"/>
                <a:cs typeface="Arial" panose="020B0604020202020204" pitchFamily="34" charset="0"/>
              </a:rPr>
              <a:t>Бугарија: Стара </a:t>
            </a:r>
            <a:r>
              <a:rPr lang="mk-MK" sz="1400" dirty="0" err="1">
                <a:ea typeface="Roboto" panose="02000000000000000000" pitchFamily="2" charset="0"/>
                <a:cs typeface="Arial" panose="020B0604020202020204" pitchFamily="34" charset="0"/>
              </a:rPr>
              <a:t>Загора</a:t>
            </a:r>
            <a:endParaRPr lang="mk-MK" sz="1400" dirty="0">
              <a:ea typeface="Roboto" panose="02000000000000000000" pitchFamily="2" charset="0"/>
              <a:cs typeface="Arial" panose="020B0604020202020204" pitchFamily="34" charset="0"/>
            </a:endParaRPr>
          </a:p>
          <a:p>
            <a:pPr algn="just">
              <a:spcAft>
                <a:spcPts val="1800"/>
              </a:spcAft>
            </a:pPr>
            <a:r>
              <a:rPr lang="mk-MK" sz="1400" dirty="0">
                <a:ea typeface="Roboto" panose="02000000000000000000" pitchFamily="2" charset="0"/>
                <a:cs typeface="Arial" panose="020B0604020202020204" pitchFamily="34" charset="0"/>
              </a:rPr>
              <a:t>Северна Македонија: Струмица</a:t>
            </a:r>
          </a:p>
        </p:txBody>
      </p:sp>
      <p:sp>
        <p:nvSpPr>
          <p:cNvPr id="16" name="TextBox 15"/>
          <p:cNvSpPr txBox="1"/>
          <p:nvPr/>
        </p:nvSpPr>
        <p:spPr>
          <a:xfrm>
            <a:off x="136347" y="1317491"/>
            <a:ext cx="1974989" cy="584775"/>
          </a:xfrm>
          <a:prstGeom prst="rect">
            <a:avLst/>
          </a:prstGeom>
          <a:noFill/>
        </p:spPr>
        <p:txBody>
          <a:bodyPr wrap="square" rtlCol="0">
            <a:spAutoFit/>
          </a:bodyPr>
          <a:lstStyle/>
          <a:p>
            <a:r>
              <a:rPr lang="en-US" sz="1600" dirty="0">
                <a:solidFill>
                  <a:schemeClr val="accent3">
                    <a:lumMod val="75000"/>
                  </a:schemeClr>
                </a:solidFill>
              </a:rPr>
              <a:t>https://be-</a:t>
            </a:r>
            <a:r>
              <a:rPr lang="en-US" sz="1600" dirty="0" err="1">
                <a:solidFill>
                  <a:schemeClr val="accent3">
                    <a:lumMod val="75000"/>
                  </a:schemeClr>
                </a:solidFill>
              </a:rPr>
              <a:t>rural.eu</a:t>
            </a:r>
            <a:r>
              <a:rPr lang="en-US" sz="1600" dirty="0">
                <a:solidFill>
                  <a:schemeClr val="accent3">
                    <a:lumMod val="75000"/>
                  </a:schemeClr>
                </a:solidFill>
              </a:rPr>
              <a:t> </a:t>
            </a:r>
          </a:p>
          <a:p>
            <a:endParaRPr lang="en-US" sz="1600" dirty="0">
              <a:solidFill>
                <a:schemeClr val="accent3">
                  <a:lumMod val="75000"/>
                </a:schemeClr>
              </a:solidFill>
            </a:endParaRPr>
          </a:p>
        </p:txBody>
      </p:sp>
      <p:sp>
        <p:nvSpPr>
          <p:cNvPr id="17" name="Rectangle 16"/>
          <p:cNvSpPr/>
          <p:nvPr/>
        </p:nvSpPr>
        <p:spPr>
          <a:xfrm>
            <a:off x="8208708" y="3546098"/>
            <a:ext cx="3353416" cy="2554545"/>
          </a:xfrm>
          <a:prstGeom prst="rect">
            <a:avLst/>
          </a:prstGeom>
        </p:spPr>
        <p:txBody>
          <a:bodyPr wrap="square">
            <a:spAutoFit/>
          </a:bodyPr>
          <a:lstStyle/>
          <a:p>
            <a:pPr marL="7144" algn="ctr"/>
            <a:r>
              <a:rPr lang="mk-MK" sz="2000" dirty="0">
                <a:solidFill>
                  <a:schemeClr val="accent6">
                    <a:lumMod val="50000"/>
                  </a:schemeClr>
                </a:solidFill>
                <a:ea typeface="Roboto Light" panose="02000000000000000000" pitchFamily="2" charset="0"/>
                <a:cs typeface="Arial" panose="020B0604020202020204" pitchFamily="34" charset="0"/>
              </a:rPr>
              <a:t>Целта на BE-Rural е да го реализира потенцијалот на регионалните биобазирани економии преку поддршка на релевантни актери во партиципативниот развој на биоекономски стратегии  и патокази  </a:t>
            </a:r>
          </a:p>
        </p:txBody>
      </p:sp>
      <p:sp>
        <p:nvSpPr>
          <p:cNvPr id="2" name="Rectangle 1"/>
          <p:cNvSpPr/>
          <p:nvPr/>
        </p:nvSpPr>
        <p:spPr>
          <a:xfrm>
            <a:off x="700095" y="6177689"/>
            <a:ext cx="3943002" cy="369332"/>
          </a:xfrm>
          <a:prstGeom prst="rect">
            <a:avLst/>
          </a:prstGeom>
        </p:spPr>
        <p:txBody>
          <a:bodyPr wrap="none">
            <a:spAutoFit/>
          </a:bodyPr>
          <a:lstStyle/>
          <a:p>
            <a:r>
              <a:rPr lang="en-US" dirty="0">
                <a:hlinkClick r:id="rId5"/>
              </a:rPr>
              <a:t>https://be-rural.eu/innovation-regions/</a:t>
            </a:r>
            <a:r>
              <a:rPr lang="en-US" dirty="0"/>
              <a:t> </a:t>
            </a:r>
          </a:p>
        </p:txBody>
      </p:sp>
      <p:pic>
        <p:nvPicPr>
          <p:cNvPr id="24" name="Picture 23"/>
          <p:cNvPicPr/>
          <p:nvPr/>
        </p:nvPicPr>
        <p:blipFill>
          <a:blip r:embed="rId6"/>
          <a:stretch>
            <a:fillRect/>
          </a:stretch>
        </p:blipFill>
        <p:spPr>
          <a:xfrm>
            <a:off x="4901605" y="2640930"/>
            <a:ext cx="3048595" cy="4039270"/>
          </a:xfrm>
          <a:prstGeom prst="rect">
            <a:avLst/>
          </a:prstGeom>
        </p:spPr>
      </p:pic>
      <p:pic>
        <p:nvPicPr>
          <p:cNvPr id="25" name="Picture 24">
            <a:extLst>
              <a:ext uri="{FF2B5EF4-FFF2-40B4-BE49-F238E27FC236}">
                <a16:creationId xmlns:a16="http://schemas.microsoft.com/office/drawing/2014/main" id="{58C09213-F965-480D-9E15-75FEE2BFFB99}"/>
              </a:ext>
            </a:extLst>
          </p:cNvPr>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21225" y="3936635"/>
            <a:ext cx="197098" cy="278784"/>
          </a:xfrm>
          <a:prstGeom prst="rect">
            <a:avLst/>
          </a:prstGeom>
          <a:noFill/>
        </p:spPr>
      </p:pic>
      <p:pic>
        <p:nvPicPr>
          <p:cNvPr id="26" name="Picture 25">
            <a:extLst>
              <a:ext uri="{FF2B5EF4-FFF2-40B4-BE49-F238E27FC236}">
                <a16:creationId xmlns:a16="http://schemas.microsoft.com/office/drawing/2014/main" id="{A5BE3F12-036D-4F58-8779-288AC305FAFC}"/>
              </a:ext>
            </a:extLst>
          </p:cNvPr>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19902" y="6451813"/>
            <a:ext cx="518747" cy="190416"/>
          </a:xfrm>
          <a:prstGeom prst="rect">
            <a:avLst/>
          </a:prstGeom>
        </p:spPr>
      </p:pic>
    </p:spTree>
    <p:extLst>
      <p:ext uri="{BB962C8B-B14F-4D97-AF65-F5344CB8AC3E}">
        <p14:creationId xmlns:p14="http://schemas.microsoft.com/office/powerpoint/2010/main" val="175958110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62011"/>
            <a:ext cx="6036129" cy="107641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4" name="Rechteck 3">
            <a:extLst>
              <a:ext uri="{FF2B5EF4-FFF2-40B4-BE49-F238E27FC236}">
                <a16:creationId xmlns:a16="http://schemas.microsoft.com/office/drawing/2014/main" id="{47C1A62D-8EEF-4E40-8F09-32CC839EAE5E}"/>
              </a:ext>
            </a:extLst>
          </p:cNvPr>
          <p:cNvSpPr/>
          <p:nvPr/>
        </p:nvSpPr>
        <p:spPr>
          <a:xfrm>
            <a:off x="2548921" y="174791"/>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7169623" y="-169839"/>
            <a:ext cx="4669470" cy="1138773"/>
          </a:xfrm>
          <a:prstGeom prst="rect">
            <a:avLst/>
          </a:prstGeom>
          <a:noFill/>
        </p:spPr>
        <p:txBody>
          <a:bodyPr wrap="square" rtlCol="0">
            <a:spAutoFit/>
          </a:bodyPr>
          <a:lstStyle/>
          <a:p>
            <a:pPr algn="r"/>
            <a:r>
              <a:rPr lang="mk-MK" sz="3400" b="1" spc="100" dirty="0">
                <a:solidFill>
                  <a:schemeClr val="bg1"/>
                </a:solidFill>
                <a:ea typeface="Roboto" panose="02000000000000000000" pitchFamily="2" charset="0"/>
                <a:cs typeface="Arial" panose="020B0604020202020204" pitchFamily="34" charset="0"/>
              </a:rPr>
              <a:t>Содржина на презентацијата</a:t>
            </a:r>
            <a:endParaRPr lang="en-GB" sz="3400" b="1" spc="100" dirty="0">
              <a:solidFill>
                <a:schemeClr val="bg1"/>
              </a:solidFill>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38657"/>
            <a:ext cx="6106886" cy="1076411"/>
          </a:xfrm>
          <a:prstGeom prst="rect">
            <a:avLst/>
          </a:prstGeom>
        </p:spPr>
      </p:pic>
      <p:sp>
        <p:nvSpPr>
          <p:cNvPr id="5" name="TextBox 4">
            <a:extLst>
              <a:ext uri="{FF2B5EF4-FFF2-40B4-BE49-F238E27FC236}">
                <a16:creationId xmlns:a16="http://schemas.microsoft.com/office/drawing/2014/main" id="{C91F4932-8D34-E346-B126-2CB5B51DB01C}"/>
              </a:ext>
            </a:extLst>
          </p:cNvPr>
          <p:cNvSpPr txBox="1"/>
          <p:nvPr/>
        </p:nvSpPr>
        <p:spPr>
          <a:xfrm>
            <a:off x="783771" y="1401539"/>
            <a:ext cx="9294507" cy="4524315"/>
          </a:xfrm>
          <a:prstGeom prst="rect">
            <a:avLst/>
          </a:prstGeom>
          <a:noFill/>
        </p:spPr>
        <p:txBody>
          <a:bodyPr wrap="square" rtlCol="0" anchor="ctr">
            <a:spAutoFit/>
          </a:bodyPr>
          <a:lstStyle/>
          <a:p>
            <a:pPr marL="457200" indent="-457200">
              <a:buFont typeface="+mj-lt"/>
              <a:buAutoNum type="arabicPeriod"/>
            </a:pPr>
            <a:r>
              <a:rPr lang="mk-MK" sz="2400" dirty="0"/>
              <a:t>Осврт на биоекономијата - што е биоекономија, еколошки граници и предизвици</a:t>
            </a:r>
          </a:p>
          <a:p>
            <a:pPr marL="457200" indent="-457200">
              <a:buFont typeface="+mj-lt"/>
              <a:buAutoNum type="arabicPeriod"/>
            </a:pPr>
            <a:r>
              <a:rPr lang="mk-MK" sz="2400" dirty="0"/>
              <a:t>Што се етерични масла и билки и како се прават?</a:t>
            </a:r>
          </a:p>
          <a:p>
            <a:pPr marL="457200" indent="-457200">
              <a:buFont typeface="+mj-lt"/>
              <a:buAutoNum type="arabicPeriod"/>
            </a:pPr>
            <a:r>
              <a:rPr lang="mk-MK" sz="2400" dirty="0"/>
              <a:t>Студија на случај за биопроизводи </a:t>
            </a:r>
          </a:p>
          <a:p>
            <a:r>
              <a:rPr lang="mk-MK" sz="2400" dirty="0"/>
              <a:t>	а) Билки во козметиката</a:t>
            </a:r>
          </a:p>
          <a:p>
            <a:r>
              <a:rPr lang="mk-MK" sz="2400" dirty="0"/>
              <a:t>	б) Билки во фармацевтски производи</a:t>
            </a:r>
          </a:p>
          <a:p>
            <a:r>
              <a:rPr lang="mk-MK" sz="2400" dirty="0"/>
              <a:t>	в) Етерични масла во козметиката</a:t>
            </a:r>
          </a:p>
          <a:p>
            <a:r>
              <a:rPr lang="mk-MK" sz="2400" dirty="0"/>
              <a:t>	г) Етерични масла во фармацевтски производи</a:t>
            </a:r>
          </a:p>
          <a:p>
            <a:pPr marL="457200" indent="-457200">
              <a:buFont typeface="+mj-lt"/>
              <a:buAutoNum type="arabicPeriod" startAt="4"/>
            </a:pPr>
            <a:r>
              <a:rPr lang="mk-MK" sz="2400" dirty="0"/>
              <a:t>Извлекување масла од отпад од кафе</a:t>
            </a:r>
          </a:p>
          <a:p>
            <a:pPr marL="457200" indent="-457200">
              <a:buFont typeface="+mj-lt"/>
              <a:buAutoNum type="arabicPeriod" startAt="4"/>
            </a:pPr>
            <a:r>
              <a:rPr lang="mk-MK" sz="2400" dirty="0"/>
              <a:t>ЦОР што се применливи за производство на биопроизводи во козметичката и фармацевтската индустрија</a:t>
            </a:r>
          </a:p>
          <a:p>
            <a:pPr marL="457200" indent="-457200">
              <a:buFont typeface="+mj-lt"/>
              <a:buAutoNum type="arabicPeriod" startAt="4"/>
            </a:pPr>
            <a:r>
              <a:rPr lang="mk-MK" sz="2400" dirty="0"/>
              <a:t>Примери за употреба на бугарско масло од роза и полжав</a:t>
            </a:r>
          </a:p>
        </p:txBody>
      </p:sp>
    </p:spTree>
    <p:extLst>
      <p:ext uri="{BB962C8B-B14F-4D97-AF65-F5344CB8AC3E}">
        <p14:creationId xmlns:p14="http://schemas.microsoft.com/office/powerpoint/2010/main" val="3215043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0"/>
          </a:xfrm>
          <a:prstGeom prst="rect">
            <a:avLst/>
          </a:prstGeom>
          <a:solidFill>
            <a:srgbClr val="FABA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462516" y="1745153"/>
            <a:ext cx="4931037" cy="4401205"/>
          </a:xfrm>
          <a:prstGeom prst="rect">
            <a:avLst/>
          </a:prstGeom>
          <a:noFill/>
        </p:spPr>
        <p:txBody>
          <a:bodyPr wrap="square" rtlCol="0" anchor="t">
            <a:spAutoFit/>
          </a:bodyPr>
          <a:lstStyle/>
          <a:p>
            <a:pPr algn="just">
              <a:spcAft>
                <a:spcPts val="2400"/>
              </a:spcAft>
            </a:pPr>
            <a:r>
              <a:rPr lang="ru-RU" sz="2800" b="1" dirty="0">
                <a:solidFill>
                  <a:srgbClr val="FFC000"/>
                </a:solidFill>
                <a:latin typeface="Roboto" panose="02000000000000000000" pitchFamily="2" charset="0"/>
                <a:ea typeface="Roboto" panose="02000000000000000000" pitchFamily="2" charset="0"/>
                <a:cs typeface="Arial" panose="020B0604020202020204" pitchFamily="34" charset="0"/>
              </a:rPr>
              <a:t>Биоекономијата...</a:t>
            </a:r>
            <a:endParaRPr lang="en-GB" sz="2800" b="1" dirty="0">
              <a:solidFill>
                <a:srgbClr val="FFC000"/>
              </a:solidFill>
              <a:latin typeface="Roboto" panose="02000000000000000000" pitchFamily="2" charset="0"/>
              <a:ea typeface="Roboto" panose="02000000000000000000" pitchFamily="2" charset="0"/>
              <a:cs typeface="Arial" panose="020B0604020202020204" pitchFamily="34" charset="0"/>
            </a:endParaRPr>
          </a:p>
          <a:p>
            <a:pPr marL="285750" indent="-285750">
              <a:spcAft>
                <a:spcPts val="2400"/>
              </a:spcAft>
              <a:buFont typeface="Arial" panose="020B0604020202020204" pitchFamily="34" charset="0"/>
              <a:buChar char="•"/>
            </a:pPr>
            <a:r>
              <a:rPr lang="ru-RU" dirty="0"/>
              <a:t>Е производство на стоки, услуги или енергија од биолошки материјал како главен ресурс.</a:t>
            </a:r>
          </a:p>
          <a:p>
            <a:pPr marL="285750" indent="-285750">
              <a:spcAft>
                <a:spcPts val="2400"/>
              </a:spcAft>
              <a:buFont typeface="Arial" panose="020B0604020202020204" pitchFamily="34" charset="0"/>
              <a:buChar char="•"/>
            </a:pPr>
            <a:r>
              <a:rPr lang="ru-RU" dirty="0"/>
              <a:t>Тесно е поврзана со одржливоста бидејќи често се користат биоразградливи ресурси, а отпадот често се планира воопшто да не влегува во системот.</a:t>
            </a:r>
          </a:p>
          <a:p>
            <a:pPr marL="285750" indent="-285750">
              <a:spcAft>
                <a:spcPts val="2400"/>
              </a:spcAft>
              <a:buFont typeface="Arial" panose="020B0604020202020204" pitchFamily="34" charset="0"/>
              <a:buChar char="•"/>
            </a:pPr>
            <a:r>
              <a:rPr lang="ru-RU" dirty="0"/>
              <a:t>Може да го избегне исцрпувањето на ресурсите за идните генерации и да ја заштити стабилноста на планетата.</a:t>
            </a:r>
            <a:br>
              <a:rPr lang="en-GB" dirty="0">
                <a:latin typeface="Roboto" panose="02000000000000000000" pitchFamily="2" charset="0"/>
                <a:ea typeface="Roboto" panose="02000000000000000000" pitchFamily="2" charset="0"/>
                <a:cs typeface="Arial" panose="020B0604020202020204" pitchFamily="34" charset="0"/>
              </a:rPr>
            </a:br>
            <a:endParaRPr lang="en-GB" sz="3000" dirty="0">
              <a:latin typeface="Roboto" panose="02000000000000000000" pitchFamily="2" charset="0"/>
              <a:ea typeface="Roboto" panose="02000000000000000000" pitchFamily="2"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7145348" y="176122"/>
            <a:ext cx="5046652" cy="584775"/>
          </a:xfrm>
          <a:prstGeom prst="rect">
            <a:avLst/>
          </a:prstGeom>
          <a:noFill/>
        </p:spPr>
        <p:txBody>
          <a:bodyPr wrap="square" rtlCol="0">
            <a:spAutoFit/>
          </a:bodyPr>
          <a:lstStyle/>
          <a:p>
            <a:pPr algn="r"/>
            <a:r>
              <a:rPr lang="ru-RU" sz="3200" b="1" spc="100" dirty="0">
                <a:solidFill>
                  <a:schemeClr val="bg1"/>
                </a:solidFill>
                <a:latin typeface="Roboto" panose="02000000000000000000" pitchFamily="2" charset="0"/>
                <a:ea typeface="Roboto" panose="02000000000000000000" pitchFamily="2" charset="0"/>
                <a:cs typeface="Arial" panose="020B0604020202020204" pitchFamily="34" charset="0"/>
              </a:rPr>
              <a:t>Што е биоекономија</a:t>
            </a:r>
            <a:r>
              <a:rPr lang="en-GB" sz="3200" b="1" spc="100" dirty="0">
                <a:solidFill>
                  <a:schemeClr val="bg1"/>
                </a:solidFill>
                <a:latin typeface="Roboto" panose="02000000000000000000" pitchFamily="2" charset="0"/>
                <a:ea typeface="Roboto" panose="02000000000000000000" pitchFamily="2" charset="0"/>
                <a:cs typeface="Arial" panose="020B0604020202020204" pitchFamily="34" charset="0"/>
              </a:rPr>
              <a:t>?</a:t>
            </a: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3" name="TextBox 2">
            <a:extLst>
              <a:ext uri="{FF2B5EF4-FFF2-40B4-BE49-F238E27FC236}">
                <a16:creationId xmlns:a16="http://schemas.microsoft.com/office/drawing/2014/main" id="{A5EEF2D5-375F-4CD7-AE86-7045555C3BBD}"/>
              </a:ext>
            </a:extLst>
          </p:cNvPr>
          <p:cNvSpPr txBox="1"/>
          <p:nvPr/>
        </p:nvSpPr>
        <p:spPr>
          <a:xfrm>
            <a:off x="6846477" y="1217555"/>
            <a:ext cx="4931037" cy="2616101"/>
          </a:xfrm>
          <a:prstGeom prst="rect">
            <a:avLst/>
          </a:prstGeom>
          <a:noFill/>
        </p:spPr>
        <p:txBody>
          <a:bodyPr wrap="square" rtlCol="0">
            <a:spAutoFit/>
          </a:bodyPr>
          <a:lstStyle/>
          <a:p>
            <a:pPr algn="ctr"/>
            <a:r>
              <a:rPr lang="ru-RU" sz="2800" b="1" dirty="0">
                <a:solidFill>
                  <a:srgbClr val="FFC000"/>
                </a:solidFill>
              </a:rPr>
              <a:t>Европска стратегија за биоекономија</a:t>
            </a:r>
            <a:endParaRPr lang="en-GB" sz="2800" b="1" dirty="0">
              <a:solidFill>
                <a:srgbClr val="FFC000"/>
              </a:solidFill>
            </a:endParaRPr>
          </a:p>
          <a:p>
            <a:endParaRPr lang="en-GB" dirty="0"/>
          </a:p>
          <a:p>
            <a:r>
              <a:rPr lang="ru-RU" dirty="0"/>
              <a:t>Европската Комисија презема чекори кон одржлива биоекономија и има стратегија за биоекономија за промовирање на биоекономијата и за избегнување да се стаса до еколошките граници.</a:t>
            </a:r>
            <a:endParaRPr lang="en-GB" dirty="0"/>
          </a:p>
        </p:txBody>
      </p:sp>
      <p:pic>
        <p:nvPicPr>
          <p:cNvPr id="6" name="Picture 5">
            <a:extLst>
              <a:ext uri="{FF2B5EF4-FFF2-40B4-BE49-F238E27FC236}">
                <a16:creationId xmlns:a16="http://schemas.microsoft.com/office/drawing/2014/main" id="{CFAB7680-B3FD-486D-866E-05BD638442FE}"/>
              </a:ext>
            </a:extLst>
          </p:cNvPr>
          <p:cNvPicPr>
            <a:picLocks noChangeAspect="1"/>
          </p:cNvPicPr>
          <p:nvPr/>
        </p:nvPicPr>
        <p:blipFill>
          <a:blip r:embed="rId4"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942474" y="3508759"/>
            <a:ext cx="3526357" cy="2443655"/>
          </a:xfrm>
          <a:prstGeom prst="rect">
            <a:avLst/>
          </a:prstGeom>
        </p:spPr>
      </p:pic>
    </p:spTree>
    <p:extLst>
      <p:ext uri="{BB962C8B-B14F-4D97-AF65-F5344CB8AC3E}">
        <p14:creationId xmlns:p14="http://schemas.microsoft.com/office/powerpoint/2010/main" val="192571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1219201" y="1159435"/>
            <a:ext cx="10433206" cy="954107"/>
          </a:xfrm>
          <a:prstGeom prst="rect">
            <a:avLst/>
          </a:prstGeom>
          <a:noFill/>
        </p:spPr>
        <p:txBody>
          <a:bodyPr wrap="square" rtlCol="0" anchor="t">
            <a:spAutoFit/>
          </a:bodyPr>
          <a:lstStyle/>
          <a:p>
            <a:pPr>
              <a:spcAft>
                <a:spcPts val="2400"/>
              </a:spcAft>
            </a:pPr>
            <a:r>
              <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rPr>
              <a:t>Биоекономија и циркуларна економија </a:t>
            </a:r>
            <a:r>
              <a:rPr lang="mr-IN" sz="2800" b="1" dirty="0">
                <a:solidFill>
                  <a:srgbClr val="AE0917"/>
                </a:solidFill>
                <a:latin typeface="Roboto" panose="02000000000000000000" pitchFamily="2" charset="0"/>
                <a:ea typeface="Roboto" panose="02000000000000000000" pitchFamily="2" charset="0"/>
                <a:cs typeface="Arial" panose="020B0604020202020204" pitchFamily="34" charset="0"/>
              </a:rPr>
              <a:t>–</a:t>
            </a:r>
            <a:r>
              <a:rPr lang="en-GB" sz="2800" b="1" dirty="0">
                <a:solidFill>
                  <a:srgbClr val="AE0917"/>
                </a:solidFill>
                <a:latin typeface="Roboto" panose="02000000000000000000" pitchFamily="2" charset="0"/>
                <a:ea typeface="Roboto" panose="02000000000000000000" pitchFamily="2" charset="0"/>
                <a:cs typeface="Arial" panose="020B0604020202020204" pitchFamily="34" charset="0"/>
              </a:rPr>
              <a:t> </a:t>
            </a:r>
            <a:r>
              <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rPr>
              <a:t>отпадот е вреден ресурс </a:t>
            </a:r>
            <a:endParaRPr lang="en-GB" sz="2400" b="1" dirty="0">
              <a:solidFill>
                <a:srgbClr val="AE0917"/>
              </a:solidFill>
              <a:latin typeface="Roboto" panose="02000000000000000000" pitchFamily="2" charset="0"/>
              <a:ea typeface="Roboto" panose="02000000000000000000" pitchFamily="2"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4893851" y="113588"/>
            <a:ext cx="7069379" cy="523220"/>
          </a:xfrm>
          <a:prstGeom prst="rect">
            <a:avLst/>
          </a:prstGeom>
          <a:noFill/>
        </p:spPr>
        <p:txBody>
          <a:bodyPr wrap="square" rtlCol="0">
            <a:spAutoFit/>
          </a:bodyPr>
          <a:lstStyle/>
          <a:p>
            <a:pPr algn="r"/>
            <a:r>
              <a:rPr lang="mk-MK" sz="2800" b="1" spc="100" dirty="0">
                <a:solidFill>
                  <a:schemeClr val="bg1"/>
                </a:solidFill>
                <a:latin typeface="Roboto" panose="02000000000000000000" pitchFamily="2" charset="0"/>
                <a:ea typeface="Roboto" panose="02000000000000000000" pitchFamily="2" charset="0"/>
                <a:cs typeface="Arial" panose="020B0604020202020204" pitchFamily="34" charset="0"/>
              </a:rPr>
              <a:t>Преглед на биоекономијата</a:t>
            </a:r>
            <a:endParaRPr lang="en-GB" sz="28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8" name="Rectangle 7"/>
          <p:cNvSpPr/>
          <p:nvPr/>
        </p:nvSpPr>
        <p:spPr>
          <a:xfrm>
            <a:off x="420512" y="4948918"/>
            <a:ext cx="6096000" cy="954107"/>
          </a:xfrm>
          <a:prstGeom prst="rect">
            <a:avLst/>
          </a:prstGeom>
        </p:spPr>
        <p:txBody>
          <a:bodyPr>
            <a:spAutoFit/>
          </a:bodyPr>
          <a:lstStyle/>
          <a:p>
            <a:pPr lvl="0" defTabSz="914400">
              <a:defRPr/>
            </a:pPr>
            <a:r>
              <a:rPr lang="mk-MK" sz="1400" b="1" dirty="0"/>
              <a:t>Видео</a:t>
            </a:r>
            <a:r>
              <a:rPr lang="en-US" sz="1400" b="1" dirty="0"/>
              <a:t> (2 </a:t>
            </a:r>
            <a:r>
              <a:rPr lang="mk-MK" sz="1400" b="1" dirty="0"/>
              <a:t>минути</a:t>
            </a:r>
            <a:r>
              <a:rPr lang="en-US" sz="1400" b="1" dirty="0"/>
              <a:t> </a:t>
            </a:r>
            <a:r>
              <a:rPr lang="mk-MK" sz="1400" b="1" dirty="0"/>
              <a:t>и </a:t>
            </a:r>
            <a:r>
              <a:rPr lang="en-US" sz="1400" b="1" dirty="0"/>
              <a:t>9 </a:t>
            </a:r>
            <a:r>
              <a:rPr lang="mk-MK" sz="1400" b="1" dirty="0"/>
              <a:t>секунди</a:t>
            </a:r>
            <a:r>
              <a:rPr lang="en-US" sz="1400" b="1" dirty="0"/>
              <a:t>):</a:t>
            </a:r>
            <a:r>
              <a:rPr lang="en-US" sz="1400" dirty="0"/>
              <a:t> </a:t>
            </a:r>
            <a:r>
              <a:rPr lang="en-US" sz="1400" dirty="0">
                <a:hlinkClick r:id="rId5"/>
              </a:rPr>
              <a:t>https://www.youtube.com/watch?v=RfRN_hHeIKk</a:t>
            </a:r>
            <a:endParaRPr lang="en-US" sz="1400" dirty="0"/>
          </a:p>
          <a:p>
            <a:pPr defTabSz="914400">
              <a:defRPr/>
            </a:pPr>
            <a:r>
              <a:rPr lang="ru-RU" sz="1400" b="1" dirty="0"/>
              <a:t>Видеото има превод на следниве јазици:</a:t>
            </a:r>
            <a:r>
              <a:rPr lang="ru-RU" sz="1400" dirty="0"/>
              <a:t> бугарски, латвиски, македонски, полски и романски јазик</a:t>
            </a:r>
            <a:endParaRPr lang="en-GB" sz="1400" dirty="0"/>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6482" y="1682655"/>
            <a:ext cx="5315925" cy="3142207"/>
          </a:xfrm>
          <a:prstGeom prst="rect">
            <a:avLst/>
          </a:prstGeom>
        </p:spPr>
      </p:pic>
      <p:pic>
        <p:nvPicPr>
          <p:cNvPr id="11" name="Online Media 19" title="A new bioeconomy for a sustainable Europe">
            <a:hlinkClick r:id="" action="ppaction://media"/>
            <a:extLst>
              <a:ext uri="{FF2B5EF4-FFF2-40B4-BE49-F238E27FC236}">
                <a16:creationId xmlns:a16="http://schemas.microsoft.com/office/drawing/2014/main" id="{C6EE957E-4407-4ABB-A45C-A772CC0CDE14}"/>
              </a:ext>
            </a:extLst>
          </p:cNvPr>
          <p:cNvPicPr>
            <a:picLocks noRot="1" noChangeAspect="1"/>
          </p:cNvPicPr>
          <p:nvPr>
            <a:videoFile r:link="rId1"/>
          </p:nvPr>
        </p:nvPicPr>
        <p:blipFill>
          <a:blip r:embed="rId7"/>
          <a:stretch>
            <a:fillRect/>
          </a:stretch>
        </p:blipFill>
        <p:spPr>
          <a:xfrm>
            <a:off x="420512" y="2308609"/>
            <a:ext cx="4473339" cy="2516253"/>
          </a:xfrm>
          <a:prstGeom prst="rect">
            <a:avLst/>
          </a:prstGeom>
        </p:spPr>
      </p:pic>
    </p:spTree>
    <p:extLst>
      <p:ext uri="{BB962C8B-B14F-4D97-AF65-F5344CB8AC3E}">
        <p14:creationId xmlns:p14="http://schemas.microsoft.com/office/powerpoint/2010/main" val="162234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3" name="Rectangle 2"/>
          <p:cNvSpPr/>
          <p:nvPr/>
        </p:nvSpPr>
        <p:spPr>
          <a:xfrm>
            <a:off x="155301" y="2929982"/>
            <a:ext cx="6180253" cy="3785652"/>
          </a:xfrm>
          <a:prstGeom prst="rect">
            <a:avLst/>
          </a:prstGeom>
        </p:spPr>
        <p:txBody>
          <a:bodyPr wrap="square">
            <a:spAutoFit/>
          </a:bodyPr>
          <a:lstStyle/>
          <a:p>
            <a:pPr lvl="0"/>
            <a:r>
              <a:rPr lang="ru-RU" sz="2000" dirty="0">
                <a:latin typeface="Arial" charset="0"/>
                <a:ea typeface="Arial" charset="0"/>
                <a:cs typeface="Arial" charset="0"/>
              </a:rPr>
              <a:t>Со новата стратегија за биоекономија, </a:t>
            </a:r>
            <a:r>
              <a:rPr lang="ru-RU" sz="2000" dirty="0" err="1">
                <a:latin typeface="Arial" charset="0"/>
                <a:ea typeface="Arial" charset="0"/>
                <a:cs typeface="Arial" charset="0"/>
              </a:rPr>
              <a:t>Европската</a:t>
            </a:r>
            <a:r>
              <a:rPr lang="ru-RU" sz="2000" dirty="0">
                <a:latin typeface="Arial" charset="0"/>
                <a:ea typeface="Arial" charset="0"/>
                <a:cs typeface="Arial" charset="0"/>
              </a:rPr>
              <a:t> </a:t>
            </a:r>
            <a:r>
              <a:rPr lang="ru-RU" sz="2000" dirty="0" err="1">
                <a:latin typeface="Arial" charset="0"/>
                <a:ea typeface="Arial" charset="0"/>
                <a:cs typeface="Arial" charset="0"/>
              </a:rPr>
              <a:t>Комисија</a:t>
            </a:r>
            <a:r>
              <a:rPr lang="ru-RU" sz="2000" dirty="0">
                <a:latin typeface="Arial" charset="0"/>
                <a:ea typeface="Arial" charset="0"/>
                <a:cs typeface="Arial" charset="0"/>
              </a:rPr>
              <a:t> поддржува иницијативи на национално и регионално ниво за развој на ефикасна и одржлива биоекономија и ова опфаќа:</a:t>
            </a:r>
          </a:p>
          <a:p>
            <a:pPr lvl="0"/>
            <a:endParaRPr lang="ru-RU" sz="2000" dirty="0">
              <a:latin typeface="Arial" charset="0"/>
              <a:ea typeface="Arial" charset="0"/>
              <a:cs typeface="Arial" charset="0"/>
            </a:endParaRPr>
          </a:p>
          <a:p>
            <a:pPr marL="742950" lvl="1" indent="-285750">
              <a:buFont typeface="Arial" charset="0"/>
              <a:buChar char="•"/>
            </a:pPr>
            <a:r>
              <a:rPr lang="mk-MK" sz="2000" dirty="0">
                <a:latin typeface="Arial" charset="0"/>
                <a:ea typeface="Arial" charset="0"/>
                <a:cs typeface="Arial" charset="0"/>
              </a:rPr>
              <a:t>воспоставување </a:t>
            </a:r>
            <a:r>
              <a:rPr lang="ru-RU" sz="2000" dirty="0">
                <a:latin typeface="Arial" charset="0"/>
                <a:ea typeface="Arial" charset="0"/>
                <a:cs typeface="Arial" charset="0"/>
              </a:rPr>
              <a:t>на мониторинг систем  ширум ЕУ за следење на напредокот кон </a:t>
            </a:r>
            <a:r>
              <a:rPr lang="ru-RU" sz="2000" b="1" dirty="0">
                <a:latin typeface="Arial" charset="0"/>
                <a:ea typeface="Arial" charset="0"/>
                <a:cs typeface="Arial" charset="0"/>
              </a:rPr>
              <a:t>одржлива и циркуларна биоекономија</a:t>
            </a:r>
            <a:r>
              <a:rPr lang="ru-RU" sz="2000" dirty="0">
                <a:latin typeface="Arial" charset="0"/>
                <a:ea typeface="Arial" charset="0"/>
                <a:cs typeface="Arial" charset="0"/>
              </a:rPr>
              <a:t>.</a:t>
            </a:r>
          </a:p>
          <a:p>
            <a:pPr marL="742950" lvl="1" indent="-285750">
              <a:buFont typeface="Arial" charset="0"/>
              <a:buChar char="•"/>
            </a:pPr>
            <a:endParaRPr lang="ru-RU" sz="2000" dirty="0">
              <a:latin typeface="Arial" charset="0"/>
              <a:ea typeface="Arial" charset="0"/>
              <a:cs typeface="Arial" charset="0"/>
            </a:endParaRPr>
          </a:p>
          <a:p>
            <a:pPr marL="742950" lvl="1" indent="-285750">
              <a:buFont typeface="Arial" charset="0"/>
              <a:buChar char="•"/>
            </a:pPr>
            <a:r>
              <a:rPr lang="ru-RU" sz="2000" dirty="0">
                <a:latin typeface="Arial" charset="0"/>
                <a:ea typeface="Arial" charset="0"/>
                <a:cs typeface="Arial" charset="0"/>
              </a:rPr>
              <a:t>давање упатства за тоа како најдобро да функционира биоекономијата во рамките на </a:t>
            </a:r>
            <a:r>
              <a:rPr lang="ru-RU" sz="2000" b="1" dirty="0">
                <a:latin typeface="Arial" charset="0"/>
                <a:ea typeface="Arial" charset="0"/>
                <a:cs typeface="Arial" charset="0"/>
              </a:rPr>
              <a:t>безбедни еколошки граници</a:t>
            </a:r>
            <a:r>
              <a:rPr lang="ru-RU" sz="2000" dirty="0">
                <a:latin typeface="Arial" charset="0"/>
                <a:ea typeface="Arial" charset="0"/>
                <a:cs typeface="Arial" charset="0"/>
              </a:rPr>
              <a:t>.</a:t>
            </a:r>
            <a:endParaRPr lang="en-GB" sz="2000" dirty="0">
              <a:latin typeface="Arial" charset="0"/>
              <a:ea typeface="Arial" charset="0"/>
              <a:cs typeface="Arial" charset="0"/>
            </a:endParaRPr>
          </a:p>
        </p:txBody>
      </p:sp>
      <p:sp>
        <p:nvSpPr>
          <p:cNvPr id="9" name="Rectangle 8"/>
          <p:cNvSpPr/>
          <p:nvPr/>
        </p:nvSpPr>
        <p:spPr>
          <a:xfrm>
            <a:off x="155302" y="1137361"/>
            <a:ext cx="11693935" cy="1384995"/>
          </a:xfrm>
          <a:prstGeom prst="rect">
            <a:avLst/>
          </a:prstGeom>
        </p:spPr>
        <p:txBody>
          <a:bodyPr wrap="square">
            <a:spAutoFit/>
          </a:bodyPr>
          <a:lstStyle/>
          <a:p>
            <a:pPr algn="ctr"/>
            <a:r>
              <a:rPr lang="ru-RU" sz="2800" b="1" spc="100" dirty="0">
                <a:solidFill>
                  <a:srgbClr val="C00000"/>
                </a:solidFill>
                <a:latin typeface="StobiSansCn Black" panose="02000906050000020003" pitchFamily="50" charset="0"/>
                <a:ea typeface="Roboto" panose="02000000000000000000" pitchFamily="2" charset="0"/>
                <a:cs typeface="Arial" panose="020B0604020202020204" pitchFamily="34" charset="0"/>
              </a:rPr>
              <a:t>Покрај врските со одржливоста и ублажувањето на климатските промени, од огромна важност е биоекономијата да функционира во рамките на безбедни еколошки граници.</a:t>
            </a:r>
            <a:endParaRPr lang="en-GB" sz="2800" b="1" spc="100" dirty="0">
              <a:solidFill>
                <a:srgbClr val="C00000"/>
              </a:solidFill>
              <a:latin typeface="StobiSansCn Black" panose="02000906050000020003" pitchFamily="50" charset="0"/>
              <a:ea typeface="Roboto" panose="02000000000000000000" pitchFamily="2" charset="0"/>
              <a:cs typeface="Arial" panose="020B0604020202020204" pitchFamily="34" charset="0"/>
            </a:endParaRPr>
          </a:p>
        </p:txBody>
      </p:sp>
      <p:sp>
        <p:nvSpPr>
          <p:cNvPr id="23" name="Textfeld 1">
            <a:extLst>
              <a:ext uri="{FF2B5EF4-FFF2-40B4-BE49-F238E27FC236}">
                <a16:creationId xmlns:a16="http://schemas.microsoft.com/office/drawing/2014/main" id="{916C075C-E486-8B40-A758-F39602688645}"/>
              </a:ext>
            </a:extLst>
          </p:cNvPr>
          <p:cNvSpPr txBox="1"/>
          <p:nvPr/>
        </p:nvSpPr>
        <p:spPr>
          <a:xfrm>
            <a:off x="6335555" y="111488"/>
            <a:ext cx="5735452" cy="615553"/>
          </a:xfrm>
          <a:prstGeom prst="rect">
            <a:avLst/>
          </a:prstGeom>
          <a:noFill/>
        </p:spPr>
        <p:txBody>
          <a:bodyPr wrap="square" rtlCol="0">
            <a:spAutoFit/>
          </a:bodyPr>
          <a:lstStyle/>
          <a:p>
            <a:pPr algn="r"/>
            <a:r>
              <a:rPr lang="ru-RU" sz="3400" b="1" spc="100" dirty="0">
                <a:solidFill>
                  <a:schemeClr val="bg1"/>
                </a:solidFill>
                <a:latin typeface="Roboto" panose="02000000000000000000" pitchFamily="2" charset="0"/>
                <a:ea typeface="Roboto" panose="02000000000000000000" pitchFamily="2" charset="0"/>
                <a:cs typeface="Arial" panose="020B0604020202020204" pitchFamily="34" charset="0"/>
              </a:rPr>
              <a:t>Еколошки граници</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1824" y="3103983"/>
            <a:ext cx="5504219" cy="2933328"/>
          </a:xfrm>
          <a:prstGeom prst="rect">
            <a:avLst/>
          </a:prstGeom>
        </p:spPr>
      </p:pic>
    </p:spTree>
    <p:extLst>
      <p:ext uri="{BB962C8B-B14F-4D97-AF65-F5344CB8AC3E}">
        <p14:creationId xmlns:p14="http://schemas.microsoft.com/office/powerpoint/2010/main" val="228459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23" name="Textfeld 1">
            <a:extLst>
              <a:ext uri="{FF2B5EF4-FFF2-40B4-BE49-F238E27FC236}">
                <a16:creationId xmlns:a16="http://schemas.microsoft.com/office/drawing/2014/main" id="{916C075C-E486-8B40-A758-F39602688645}"/>
              </a:ext>
            </a:extLst>
          </p:cNvPr>
          <p:cNvSpPr txBox="1"/>
          <p:nvPr/>
        </p:nvSpPr>
        <p:spPr>
          <a:xfrm>
            <a:off x="6106886" y="-42781"/>
            <a:ext cx="5891693" cy="1015663"/>
          </a:xfrm>
          <a:prstGeom prst="rect">
            <a:avLst/>
          </a:prstGeom>
          <a:noFill/>
        </p:spPr>
        <p:txBody>
          <a:bodyPr wrap="square" rtlCol="0">
            <a:spAutoFit/>
          </a:bodyPr>
          <a:lstStyle/>
          <a:p>
            <a:r>
              <a:rPr lang="ru-RU" sz="2000" b="1" spc="100" dirty="0">
                <a:solidFill>
                  <a:schemeClr val="bg1"/>
                </a:solidFill>
                <a:ea typeface="Roboto" panose="02000000000000000000" pitchFamily="2" charset="0"/>
                <a:cs typeface="Arial" panose="020B0604020202020204" pitchFamily="34" charset="0"/>
              </a:rPr>
              <a:t>Предизвици на биоекономијата: Обезбедување ресурси и губење на биодиверзитетот</a:t>
            </a:r>
            <a:endParaRPr lang="en-GB" sz="2000" b="1" dirty="0">
              <a:solidFill>
                <a:schemeClr val="bg1"/>
              </a:solidFill>
            </a:endParaRPr>
          </a:p>
        </p:txBody>
      </p:sp>
      <p:sp>
        <p:nvSpPr>
          <p:cNvPr id="5" name="Rectangle 4"/>
          <p:cNvSpPr/>
          <p:nvPr/>
        </p:nvSpPr>
        <p:spPr>
          <a:xfrm>
            <a:off x="457597" y="1402236"/>
            <a:ext cx="11396545" cy="6093976"/>
          </a:xfrm>
          <a:prstGeom prst="rect">
            <a:avLst/>
          </a:prstGeom>
        </p:spPr>
        <p:txBody>
          <a:bodyPr wrap="square">
            <a:spAutoFit/>
          </a:bodyPr>
          <a:lstStyle/>
          <a:p>
            <a:r>
              <a:rPr lang="ru-RU" sz="2800" dirty="0"/>
              <a:t>Биопроизводите се добиени од обновливи биолошки ресурси. Биоекономијата користи многу различни извори на биомаса, од земјоделски култури до шуми до микроорганизми. Без овие суровини, нема да има биоекономија.</a:t>
            </a:r>
          </a:p>
          <a:p>
            <a:endParaRPr lang="ru-RU" sz="2800" dirty="0"/>
          </a:p>
          <a:p>
            <a:r>
              <a:rPr lang="ru-RU" sz="2800" dirty="0"/>
              <a:t>Важно е биоекономијата да не се натпреварува со производството на храна и да не влијае на биодиверзитетот. На пример, маргиналните земјишта не можат да се користат за производство на храна, но можат да бидат важни за биодиверзитетот</a:t>
            </a:r>
          </a:p>
          <a:p>
            <a:endParaRPr lang="ru-RU" sz="2800" dirty="0"/>
          </a:p>
          <a:p>
            <a:r>
              <a:rPr lang="ru-RU" sz="2800" dirty="0"/>
              <a:t>Затоа е од фундаментално значење да се изврши проценка на биодиверзитетот.</a:t>
            </a:r>
          </a:p>
          <a:p>
            <a:endParaRPr lang="mk-MK" dirty="0"/>
          </a:p>
          <a:p>
            <a:endParaRPr lang="en-US" dirty="0"/>
          </a:p>
          <a:p>
            <a:endParaRPr lang="en-GB" dirty="0"/>
          </a:p>
        </p:txBody>
      </p:sp>
    </p:spTree>
    <p:extLst>
      <p:ext uri="{BB962C8B-B14F-4D97-AF65-F5344CB8AC3E}">
        <p14:creationId xmlns:p14="http://schemas.microsoft.com/office/powerpoint/2010/main" val="2829243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5909734" y="26734"/>
            <a:ext cx="5852418" cy="954107"/>
          </a:xfrm>
          <a:prstGeom prst="rect">
            <a:avLst/>
          </a:prstGeom>
          <a:noFill/>
        </p:spPr>
        <p:txBody>
          <a:bodyPr wrap="square" rtlCol="0">
            <a:spAutoFit/>
          </a:bodyPr>
          <a:lstStyle/>
          <a:p>
            <a:pPr algn="r"/>
            <a:r>
              <a:rPr lang="mk-MK" sz="2800" b="1" spc="100" dirty="0">
                <a:solidFill>
                  <a:schemeClr val="bg1"/>
                </a:solidFill>
                <a:ea typeface="Roboto" panose="02000000000000000000" pitchFamily="2" charset="0"/>
                <a:cs typeface="Arial" panose="020B0604020202020204" pitchFamily="34" charset="0"/>
              </a:rPr>
              <a:t>Технологии за преработка на етерични масла</a:t>
            </a:r>
          </a:p>
        </p:txBody>
      </p:sp>
      <p:sp>
        <p:nvSpPr>
          <p:cNvPr id="12" name="Textfeld 11">
            <a:extLst>
              <a:ext uri="{FF2B5EF4-FFF2-40B4-BE49-F238E27FC236}">
                <a16:creationId xmlns:a16="http://schemas.microsoft.com/office/drawing/2014/main" id="{AB84E89A-BA91-1F4F-85B2-1F8980CC86A8}"/>
              </a:ext>
            </a:extLst>
          </p:cNvPr>
          <p:cNvSpPr txBox="1"/>
          <p:nvPr/>
        </p:nvSpPr>
        <p:spPr>
          <a:xfrm>
            <a:off x="7095082" y="5713207"/>
            <a:ext cx="4157703" cy="707886"/>
          </a:xfrm>
          <a:prstGeom prst="rect">
            <a:avLst/>
          </a:prstGeom>
          <a:noFill/>
        </p:spPr>
        <p:txBody>
          <a:bodyPr wrap="square" rtlCol="0">
            <a:spAutoFit/>
          </a:bodyPr>
          <a:lstStyle/>
          <a:p>
            <a:r>
              <a:rPr lang="mk-MK" sz="2000" dirty="0">
                <a:ea typeface="Roboto" panose="02000000000000000000" pitchFamily="2" charset="0"/>
                <a:cs typeface="Arial" panose="020B0604020202020204" pitchFamily="34" charset="0"/>
              </a:rPr>
              <a:t>Шематски дијаграм на процесот на дестилација со пареа.</a:t>
            </a: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5" name="TextBox 4">
            <a:extLst>
              <a:ext uri="{FF2B5EF4-FFF2-40B4-BE49-F238E27FC236}">
                <a16:creationId xmlns:a16="http://schemas.microsoft.com/office/drawing/2014/main" id="{C393FDD9-D794-1540-8C00-9CB812FFB58A}"/>
              </a:ext>
            </a:extLst>
          </p:cNvPr>
          <p:cNvSpPr txBox="1"/>
          <p:nvPr/>
        </p:nvSpPr>
        <p:spPr>
          <a:xfrm>
            <a:off x="0" y="980841"/>
            <a:ext cx="5909734" cy="563231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mk-MK" sz="2200" dirty="0"/>
              <a:t>Ароматичните растенија сочинуваат само     ~10% од избројаните растителни видови на глобално ниво (ретки) пр. лаванда/луто нане</a:t>
            </a:r>
          </a:p>
          <a:p>
            <a:pPr marL="342900" indent="-342900">
              <a:spcAft>
                <a:spcPts val="1200"/>
              </a:spcAft>
              <a:buFont typeface="Arial" panose="020B0604020202020204" pitchFamily="34" charset="0"/>
              <a:buChar char="•"/>
            </a:pPr>
            <a:r>
              <a:rPr lang="mk-MK" sz="2200" dirty="0"/>
              <a:t>Тие синтетизираат посебни етерични соединенија кои често нудат здравствени придобивки поради нивните својства (антибактериски/антимикробни)</a:t>
            </a:r>
          </a:p>
          <a:p>
            <a:pPr marL="342900" indent="-342900">
              <a:spcAft>
                <a:spcPts val="1200"/>
              </a:spcAft>
              <a:buFont typeface="Arial" panose="020B0604020202020204" pitchFamily="34" charset="0"/>
              <a:buChar char="•"/>
            </a:pPr>
            <a:r>
              <a:rPr lang="mk-MK" sz="2200" dirty="0"/>
              <a:t>Етеричните масла се извлекуваат по пат на дестилација на пареа или механички со ладно цедење</a:t>
            </a:r>
          </a:p>
          <a:p>
            <a:pPr marL="342900" indent="-342900">
              <a:spcAft>
                <a:spcPts val="1200"/>
              </a:spcAft>
              <a:buFont typeface="Arial" panose="020B0604020202020204" pitchFamily="34" charset="0"/>
              <a:buChar char="•"/>
            </a:pPr>
            <a:r>
              <a:rPr lang="mk-MK" sz="2200" dirty="0"/>
              <a:t>Можат да се комбинираат за да се произведат природни производи како креми за лице, лекови и ароматерапија/ билни лекови</a:t>
            </a:r>
          </a:p>
        </p:txBody>
      </p:sp>
      <p:pic>
        <p:nvPicPr>
          <p:cNvPr id="9" name="Picture 8">
            <a:extLst>
              <a:ext uri="{FF2B5EF4-FFF2-40B4-BE49-F238E27FC236}">
                <a16:creationId xmlns:a16="http://schemas.microsoft.com/office/drawing/2014/main" id="{8637B4DA-E336-F343-B88E-9ECA193B8A6D}"/>
              </a:ext>
            </a:extLst>
          </p:cNvPr>
          <p:cNvPicPr>
            <a:picLocks noChangeAspect="1"/>
          </p:cNvPicPr>
          <p:nvPr/>
        </p:nvPicPr>
        <p:blipFill>
          <a:blip r:embed="rId4"/>
          <a:stretch>
            <a:fillRect/>
          </a:stretch>
        </p:blipFill>
        <p:spPr>
          <a:xfrm>
            <a:off x="6954947" y="1076411"/>
            <a:ext cx="3001817" cy="4691729"/>
          </a:xfrm>
          <a:prstGeom prst="rect">
            <a:avLst/>
          </a:prstGeom>
        </p:spPr>
      </p:pic>
    </p:spTree>
    <p:extLst>
      <p:ext uri="{BB962C8B-B14F-4D97-AF65-F5344CB8AC3E}">
        <p14:creationId xmlns:p14="http://schemas.microsoft.com/office/powerpoint/2010/main" val="1883050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131378" y="83601"/>
            <a:ext cx="6036129" cy="954107"/>
          </a:xfrm>
          <a:prstGeom prst="rect">
            <a:avLst/>
          </a:prstGeom>
          <a:noFill/>
        </p:spPr>
        <p:txBody>
          <a:bodyPr wrap="square" rtlCol="0">
            <a:spAutoFit/>
          </a:bodyPr>
          <a:lstStyle/>
          <a:p>
            <a:pPr algn="r"/>
            <a:r>
              <a:rPr lang="ru-RU" sz="2800" dirty="0">
                <a:solidFill>
                  <a:schemeClr val="bg1"/>
                </a:solidFill>
              </a:rPr>
              <a:t>Нови технологии за преработка на билки</a:t>
            </a:r>
            <a:endParaRPr lang="en-GB" sz="26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246" y="-104526"/>
            <a:ext cx="6106886" cy="1076411"/>
          </a:xfrm>
          <a:prstGeom prst="rect">
            <a:avLst/>
          </a:prstGeom>
        </p:spPr>
      </p:pic>
      <p:graphicFrame>
        <p:nvGraphicFramePr>
          <p:cNvPr id="3" name="Diagram 2">
            <a:extLst>
              <a:ext uri="{FF2B5EF4-FFF2-40B4-BE49-F238E27FC236}">
                <a16:creationId xmlns:a16="http://schemas.microsoft.com/office/drawing/2014/main" id="{429FF23D-CE04-B348-BD68-30EFD6B01C89}"/>
              </a:ext>
            </a:extLst>
          </p:cNvPr>
          <p:cNvGraphicFramePr/>
          <p:nvPr>
            <p:extLst>
              <p:ext uri="{D42A27DB-BD31-4B8C-83A1-F6EECF244321}">
                <p14:modId xmlns:p14="http://schemas.microsoft.com/office/powerpoint/2010/main" val="2920447977"/>
              </p:ext>
            </p:extLst>
          </p:nvPr>
        </p:nvGraphicFramePr>
        <p:xfrm>
          <a:off x="363234" y="-551746"/>
          <a:ext cx="11548534" cy="503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5B626B75-CCCB-5243-9315-C94EB913312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149617" y="3955374"/>
            <a:ext cx="3180775" cy="2117352"/>
          </a:xfrm>
          <a:prstGeom prst="rect">
            <a:avLst/>
          </a:prstGeom>
        </p:spPr>
      </p:pic>
      <p:pic>
        <p:nvPicPr>
          <p:cNvPr id="6" name="Picture 5">
            <a:extLst>
              <a:ext uri="{FF2B5EF4-FFF2-40B4-BE49-F238E27FC236}">
                <a16:creationId xmlns:a16="http://schemas.microsoft.com/office/drawing/2014/main" id="{B9E542D3-B163-EA48-84C3-FC5845D0E2B7}"/>
              </a:ext>
            </a:extLst>
          </p:cNvPr>
          <p:cNvPicPr>
            <a:picLocks noChangeAspect="1"/>
          </p:cNvPicPr>
          <p:nvPr/>
        </p:nvPicPr>
        <p:blipFill>
          <a:blip r:embed="rId10"/>
          <a:stretch>
            <a:fillRect/>
          </a:stretch>
        </p:blipFill>
        <p:spPr>
          <a:xfrm rot="10800000">
            <a:off x="3053443" y="3929233"/>
            <a:ext cx="3234082" cy="2327559"/>
          </a:xfrm>
          <a:prstGeom prst="rect">
            <a:avLst/>
          </a:prstGeom>
        </p:spPr>
      </p:pic>
      <p:pic>
        <p:nvPicPr>
          <p:cNvPr id="7" name="Picture 6">
            <a:extLst>
              <a:ext uri="{FF2B5EF4-FFF2-40B4-BE49-F238E27FC236}">
                <a16:creationId xmlns:a16="http://schemas.microsoft.com/office/drawing/2014/main" id="{0ADA33A7-2383-A94F-972A-641EFEBFE66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592394" y="3502300"/>
            <a:ext cx="5338233" cy="3302000"/>
          </a:xfrm>
          <a:prstGeom prst="rect">
            <a:avLst/>
          </a:prstGeom>
        </p:spPr>
      </p:pic>
    </p:spTree>
    <p:extLst>
      <p:ext uri="{BB962C8B-B14F-4D97-AF65-F5344CB8AC3E}">
        <p14:creationId xmlns:p14="http://schemas.microsoft.com/office/powerpoint/2010/main" val="2383426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50665"/>
            <a:ext cx="6036129" cy="1065066"/>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174791"/>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155869" y="304084"/>
            <a:ext cx="5851144" cy="523220"/>
          </a:xfrm>
          <a:prstGeom prst="rect">
            <a:avLst/>
          </a:prstGeom>
          <a:noFill/>
        </p:spPr>
        <p:txBody>
          <a:bodyPr wrap="square" rtlCol="0">
            <a:spAutoFit/>
          </a:bodyPr>
          <a:lstStyle/>
          <a:p>
            <a:pPr algn="r"/>
            <a:r>
              <a:rPr lang="mk-MK" sz="2800" b="1" spc="100" dirty="0">
                <a:solidFill>
                  <a:schemeClr val="bg1"/>
                </a:solidFill>
                <a:ea typeface="Roboto" panose="02000000000000000000" pitchFamily="2" charset="0"/>
                <a:cs typeface="Arial" panose="020B0604020202020204" pitchFamily="34" charset="0"/>
              </a:rPr>
              <a:t>Билни козметички биопроизводи</a:t>
            </a:r>
            <a:endParaRPr lang="en-GB" sz="2800" b="1" spc="100" dirty="0">
              <a:solidFill>
                <a:schemeClr val="bg1"/>
              </a:solidFill>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graphicFrame>
        <p:nvGraphicFramePr>
          <p:cNvPr id="7" name="Diagram 6">
            <a:extLst>
              <a:ext uri="{FF2B5EF4-FFF2-40B4-BE49-F238E27FC236}">
                <a16:creationId xmlns:a16="http://schemas.microsoft.com/office/drawing/2014/main" id="{F900E821-5CAC-7F4F-BAF7-F7B24593340E}"/>
              </a:ext>
            </a:extLst>
          </p:cNvPr>
          <p:cNvGraphicFramePr/>
          <p:nvPr>
            <p:extLst>
              <p:ext uri="{D42A27DB-BD31-4B8C-83A1-F6EECF244321}">
                <p14:modId xmlns:p14="http://schemas.microsoft.com/office/powerpoint/2010/main" val="46000706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A271B196-7467-5E43-90F7-3DBDD425F99E}"/>
              </a:ext>
            </a:extLst>
          </p:cNvPr>
          <p:cNvSpPr txBox="1"/>
          <p:nvPr/>
        </p:nvSpPr>
        <p:spPr>
          <a:xfrm>
            <a:off x="2878667" y="1202267"/>
            <a:ext cx="5791200" cy="461665"/>
          </a:xfrm>
          <a:prstGeom prst="rect">
            <a:avLst/>
          </a:prstGeom>
          <a:noFill/>
        </p:spPr>
        <p:txBody>
          <a:bodyPr wrap="square" rtlCol="0">
            <a:spAutoFit/>
          </a:bodyPr>
          <a:lstStyle/>
          <a:p>
            <a:pPr algn="ctr"/>
            <a:r>
              <a:rPr lang="mk-MK" sz="2400" dirty="0"/>
              <a:t>Смирувачки и лековити ефекти</a:t>
            </a:r>
            <a:endParaRPr lang="en-US" sz="2400" dirty="0"/>
          </a:p>
        </p:txBody>
      </p:sp>
      <p:sp>
        <p:nvSpPr>
          <p:cNvPr id="10" name="TextBox 9">
            <a:extLst>
              <a:ext uri="{FF2B5EF4-FFF2-40B4-BE49-F238E27FC236}">
                <a16:creationId xmlns:a16="http://schemas.microsoft.com/office/drawing/2014/main" id="{6A5A60E6-FE36-0F4D-A8C6-46D47EE1CD60}"/>
              </a:ext>
            </a:extLst>
          </p:cNvPr>
          <p:cNvSpPr txBox="1"/>
          <p:nvPr/>
        </p:nvSpPr>
        <p:spPr>
          <a:xfrm>
            <a:off x="116378" y="1911927"/>
            <a:ext cx="1809521" cy="5170646"/>
          </a:xfrm>
          <a:prstGeom prst="rect">
            <a:avLst/>
          </a:prstGeom>
          <a:noFill/>
        </p:spPr>
        <p:txBody>
          <a:bodyPr wrap="square" rtlCol="0">
            <a:spAutoFit/>
          </a:bodyPr>
          <a:lstStyle/>
          <a:p>
            <a:pPr marL="285750" indent="-285750">
              <a:buFont typeface="Arial" panose="020B0604020202020204" pitchFamily="34" charset="0"/>
              <a:buChar char="•"/>
            </a:pPr>
            <a:r>
              <a:rPr lang="mk-MK" sz="2200" dirty="0"/>
              <a:t>100% екстракт од кафеави алги (</a:t>
            </a:r>
            <a:r>
              <a:rPr lang="mk-MK" sz="2200" dirty="0" err="1"/>
              <a:t>алгинат</a:t>
            </a:r>
            <a:r>
              <a:rPr lang="mk-MK" sz="2200" dirty="0"/>
              <a:t>)</a:t>
            </a:r>
          </a:p>
          <a:p>
            <a:pPr marL="285750" indent="-285750">
              <a:buFont typeface="Arial" panose="020B0604020202020204" pitchFamily="34" charset="0"/>
              <a:buChar char="•"/>
            </a:pPr>
            <a:r>
              <a:rPr lang="mk-MK" sz="2200" dirty="0"/>
              <a:t>Отстранетите алги што цветаат како можен примарен ресурс</a:t>
            </a:r>
          </a:p>
          <a:p>
            <a:pPr marL="285750" indent="-285750">
              <a:buFont typeface="Arial" panose="020B0604020202020204" pitchFamily="34" charset="0"/>
              <a:buChar char="•"/>
            </a:pPr>
            <a:endParaRPr lang="mk-MK" sz="2200" dirty="0"/>
          </a:p>
        </p:txBody>
      </p:sp>
      <p:sp>
        <p:nvSpPr>
          <p:cNvPr id="11" name="TextBox 10">
            <a:extLst>
              <a:ext uri="{FF2B5EF4-FFF2-40B4-BE49-F238E27FC236}">
                <a16:creationId xmlns:a16="http://schemas.microsoft.com/office/drawing/2014/main" id="{F268639A-9EDF-6042-AF3E-759143CB60F5}"/>
              </a:ext>
            </a:extLst>
          </p:cNvPr>
          <p:cNvSpPr txBox="1"/>
          <p:nvPr/>
        </p:nvSpPr>
        <p:spPr>
          <a:xfrm>
            <a:off x="9875520" y="1928553"/>
            <a:ext cx="2082510" cy="3816429"/>
          </a:xfrm>
          <a:prstGeom prst="rect">
            <a:avLst/>
          </a:prstGeom>
          <a:noFill/>
        </p:spPr>
        <p:txBody>
          <a:bodyPr wrap="square" rtlCol="0">
            <a:spAutoFit/>
          </a:bodyPr>
          <a:lstStyle/>
          <a:p>
            <a:pPr marL="342900" indent="-342900">
              <a:buFont typeface="Arial" panose="020B0604020202020204" pitchFamily="34" charset="0"/>
              <a:buChar char="•"/>
            </a:pPr>
            <a:r>
              <a:rPr lang="mk-MK" sz="2200" dirty="0"/>
              <a:t>Етерично масло од луто нане и гранули од вулканска карпа </a:t>
            </a:r>
            <a:endParaRPr lang="en-US" sz="2200" dirty="0"/>
          </a:p>
          <a:p>
            <a:pPr marL="342900" indent="-342900">
              <a:buFont typeface="Arial" panose="020B0604020202020204" pitchFamily="34" charset="0"/>
              <a:buChar char="•"/>
            </a:pPr>
            <a:r>
              <a:rPr lang="mk-MK" sz="2200" dirty="0"/>
              <a:t>Ја измазнува грубата кожа и има разладувачки ефект</a:t>
            </a:r>
            <a:endParaRPr lang="en-US" sz="2200" dirty="0"/>
          </a:p>
        </p:txBody>
      </p:sp>
    </p:spTree>
    <p:extLst>
      <p:ext uri="{BB962C8B-B14F-4D97-AF65-F5344CB8AC3E}">
        <p14:creationId xmlns:p14="http://schemas.microsoft.com/office/powerpoint/2010/main" val="2619159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21068</TotalTime>
  <Words>8545</Words>
  <Application>Microsoft Macintosh PowerPoint</Application>
  <PresentationFormat>Widescreen</PresentationFormat>
  <Paragraphs>378</Paragraphs>
  <Slides>18</Slides>
  <Notes>18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Roboto</vt:lpstr>
      <vt:lpstr>Roboto Medium</vt:lpstr>
      <vt:lpstr>StobiSansCn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Eilidh Shaw</dc:creator>
  <cp:lastModifiedBy>Clément Robijns</cp:lastModifiedBy>
  <cp:revision>290</cp:revision>
  <cp:lastPrinted>2020-02-26T12:56:59Z</cp:lastPrinted>
  <dcterms:created xsi:type="dcterms:W3CDTF">2020-02-11T14:40:54Z</dcterms:created>
  <dcterms:modified xsi:type="dcterms:W3CDTF">2021-01-29T10:43:36Z</dcterms:modified>
</cp:coreProperties>
</file>