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22"/>
  </p:notesMasterIdLst>
  <p:sldIdLst>
    <p:sldId id="337" r:id="rId5"/>
    <p:sldId id="348" r:id="rId6"/>
    <p:sldId id="354" r:id="rId7"/>
    <p:sldId id="358" r:id="rId8"/>
    <p:sldId id="357" r:id="rId9"/>
    <p:sldId id="374" r:id="rId10"/>
    <p:sldId id="349" r:id="rId11"/>
    <p:sldId id="350" r:id="rId12"/>
    <p:sldId id="338" r:id="rId13"/>
    <p:sldId id="327" r:id="rId14"/>
    <p:sldId id="332" r:id="rId15"/>
    <p:sldId id="333" r:id="rId16"/>
    <p:sldId id="339" r:id="rId17"/>
    <p:sldId id="340" r:id="rId18"/>
    <p:sldId id="342" r:id="rId19"/>
    <p:sldId id="351" r:id="rId20"/>
    <p:sldId id="35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40">
          <p15:clr>
            <a:srgbClr val="A4A3A4"/>
          </p15:clr>
        </p15:guide>
        <p15:guide id="3" pos="438" userDrawn="1">
          <p15:clr>
            <a:srgbClr val="A4A3A4"/>
          </p15:clr>
        </p15:guide>
        <p15:guide id="4" pos="7219" userDrawn="1">
          <p15:clr>
            <a:srgbClr val="A4A3A4"/>
          </p15:clr>
        </p15:guide>
        <p15:guide id="5" orient="horz" pos="618" userDrawn="1">
          <p15:clr>
            <a:srgbClr val="A4A3A4"/>
          </p15:clr>
        </p15:guide>
        <p15:guide id="6" orient="horz" pos="4020" userDrawn="1">
          <p15:clr>
            <a:srgbClr val="A4A3A4"/>
          </p15:clr>
        </p15:guide>
        <p15:guide id="7" orient="horz" pos="4156" userDrawn="1">
          <p15:clr>
            <a:srgbClr val="A4A3A4"/>
          </p15:clr>
        </p15:guide>
        <p15:guide id="8" orient="horz" pos="187" userDrawn="1">
          <p15:clr>
            <a:srgbClr val="A4A3A4"/>
          </p15:clr>
        </p15:guide>
        <p15:guide id="9" pos="2887" userDrawn="1">
          <p15:clr>
            <a:srgbClr val="A4A3A4"/>
          </p15:clr>
        </p15:guide>
        <p15:guide id="10" orient="horz" pos="3294" userDrawn="1">
          <p15:clr>
            <a:srgbClr val="A4A3A4"/>
          </p15:clr>
        </p15:guide>
        <p15:guide id="11" orient="horz" pos="981" userDrawn="1">
          <p15:clr>
            <a:srgbClr val="A4A3A4"/>
          </p15:clr>
        </p15:guide>
        <p15:guide id="12" orient="horz" pos="3634" userDrawn="1">
          <p15:clr>
            <a:srgbClr val="A4A3A4"/>
          </p15:clr>
        </p15:guide>
        <p15:guide id="13" pos="26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FFFFFF"/>
    <a:srgbClr val="A2C300"/>
    <a:srgbClr val="3D8400"/>
    <a:srgbClr val="FABA00"/>
    <a:srgbClr val="80CCDF"/>
    <a:srgbClr val="008BDF"/>
    <a:srgbClr val="AE0917"/>
    <a:srgbClr val="F5F5F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0204" autoAdjust="0"/>
  </p:normalViewPr>
  <p:slideViewPr>
    <p:cSldViewPr snapToGrid="0" snapToObjects="1">
      <p:cViewPr varScale="1">
        <p:scale>
          <a:sx n="115" d="100"/>
          <a:sy n="115" d="100"/>
        </p:scale>
        <p:origin x="1048" y="192"/>
      </p:cViewPr>
      <p:guideLst>
        <p:guide orient="horz" pos="890"/>
        <p:guide pos="3840"/>
        <p:guide pos="438"/>
        <p:guide pos="7219"/>
        <p:guide orient="horz" pos="618"/>
        <p:guide orient="horz" pos="4020"/>
        <p:guide orient="horz" pos="4156"/>
        <p:guide orient="horz" pos="187"/>
        <p:guide pos="2887"/>
        <p:guide orient="horz" pos="3294"/>
        <p:guide orient="horz" pos="981"/>
        <p:guide orient="horz" pos="3634"/>
        <p:guide pos="2638"/>
      </p:guideLst>
    </p:cSldViewPr>
  </p:slideViewPr>
  <p:notesTextViewPr>
    <p:cViewPr>
      <p:scale>
        <a:sx n="3" d="2"/>
        <a:sy n="3" d="2"/>
      </p:scale>
      <p:origin x="0" y="0"/>
    </p:cViewPr>
  </p:notesTextViewPr>
  <p:notesViewPr>
    <p:cSldViewPr snapToGrid="0" snapToObjects="1">
      <p:cViewPr>
        <p:scale>
          <a:sx n="150" d="100"/>
          <a:sy n="150" d="100"/>
        </p:scale>
        <p:origin x="238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3DD78-1EB4-8045-97D6-FF50959E5DC9}" type="datetimeFigureOut">
              <a:rPr lang="de-DE" smtClean="0"/>
              <a:t>29.01.21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9ABF1-A5E8-FF4C-953A-B9DDF0BF59CB}" type="slidenum">
              <a:rPr lang="de-DE" smtClean="0"/>
              <a:t>‹#›</a:t>
            </a:fld>
            <a:endParaRPr lang="de-DE"/>
          </a:p>
        </p:txBody>
      </p:sp>
    </p:spTree>
    <p:extLst>
      <p:ext uri="{BB962C8B-B14F-4D97-AF65-F5344CB8AC3E}">
        <p14:creationId xmlns:p14="http://schemas.microsoft.com/office/powerpoint/2010/main" val="138987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alticcollagen.pl/baltic-collagen-e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dgcompass.org/sdgs/" TargetMode="External"/><Relationship Id="rId4" Type="http://schemas.openxmlformats.org/officeDocument/2006/relationships/hyperlink" Target="https://biooekonomie.de/en/produkt/nail-polish"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lgenheld.de/" TargetMode="External"/><Relationship Id="rId7" Type="http://schemas.openxmlformats.org/officeDocument/2006/relationships/hyperlink" Target="https://www.sea-chips.co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dgcompass.org/sdgs/" TargetMode="External"/><Relationship Id="rId5" Type="http://schemas.openxmlformats.org/officeDocument/2006/relationships/hyperlink" Target="https://ec.europa.eu/fisheries/sites/fisheries/files/docs/body/pcp_en.pdf" TargetMode="External"/><Relationship Id="rId4" Type="http://schemas.openxmlformats.org/officeDocument/2006/relationships/hyperlink" Target="https://www.buap.mx/content/investigador-de-la-buap-desarrolla-pasta-dental-reciclando-hueso-de-pescado"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arinatex.co.uk/"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sdgcompass.org/sdgs/" TargetMode="External"/><Relationship Id="rId4" Type="http://schemas.openxmlformats.org/officeDocument/2006/relationships/hyperlink" Target="https://www.notpla.co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cowatch.com/algae-science-material-hard-as-steel-2640980632.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dgcompass.org/sdg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almo-leather.de/en/produk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d9qw5pLiTjQ"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uantec.co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europa.eu/research/bioeconomy/pdf/ec_bioeconomy_strategy_201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commission/news/new-bioeconomy-strategy-sustainable-europe-2018-oct-11-0_e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ur02.safelinks.protection.outlook.com/?url=https://www.sciencedirect.com/science/article/abs/pii/S0921800918308115&amp;data=02|01|elsa.joao@strath.ac.uk|cd9b09a7de14463d665608d813a81961|631e0763153347eba5cd0457bee5944e|0|0|637280960594483913&amp;sdata=OF9qjOzeXVu24IZ6RuYTJiWurAzaY5DX79fuy8fdPgw=&amp;reserved=0" TargetMode="External"/><Relationship Id="rId5" Type="http://schemas.openxmlformats.org/officeDocument/2006/relationships/hyperlink" Target="https://eur02.safelinks.protection.outlook.com/?url=https://www.sciencedirect.com/science/article/pii/S0921800918317178&amp;data=02|01|elsa.joao@strath.ac.uk|cd9b09a7de14463d665608d813a81961|631e0763153347eba5cd0457bee5944e|0|0|637280960594483913&amp;sdata=s3f/d0i6XeeboMqvkuRQhNF+nw7GQKpjQBfvA37wysg=&amp;reserved=0" TargetMode="External"/><Relationship Id="rId4" Type="http://schemas.openxmlformats.org/officeDocument/2006/relationships/hyperlink" Target="https://ec.europa.eu/research/bioeconomy/pdf/ec_bioeconomy_actions_2018.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uroparl.europa.eu/thinktank/en/document.html?reference=IPOL-PECH_ET(2003)341942" TargetMode="External"/><Relationship Id="rId7" Type="http://schemas.openxmlformats.org/officeDocument/2006/relationships/hyperlink" Target="http://www.fao.org/3/i3640e/i3640e.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c.europa.eu/research/infocentre/article_en.cfm?&amp;artid=49518&amp;caller=other" TargetMode="External"/><Relationship Id="rId5" Type="http://schemas.openxmlformats.org/officeDocument/2006/relationships/hyperlink" Target="https://ec.europa.eu/fisheries/sites/fisheries/files/docs/body/pcp_en.pdf" TargetMode="External"/><Relationship Id="rId4" Type="http://schemas.openxmlformats.org/officeDocument/2006/relationships/hyperlink" Target="https://ec.europa.eu/research/bioeconomy/pdf/ec_bioeconomy_strategy_2018.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europa.eu/fisheries/sites/fisheries/files/docs/body/pcp_en.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fao.org/3/x5937e/x5937e01.htm" TargetMode="External"/><Relationship Id="rId4" Type="http://schemas.openxmlformats.org/officeDocument/2006/relationships/hyperlink" Target="https://ec.europa.eu/knowledge4policy/publication/updated-bioeconomy-strategy-2018_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k-MK" sz="1200" b="1" kern="1200" dirty="0">
                <a:solidFill>
                  <a:schemeClr val="tx1"/>
                </a:solidFill>
                <a:effectLst/>
              </a:rPr>
              <a:t>Белешки за наставникот:</a:t>
            </a:r>
            <a:r>
              <a:rPr lang="mk-MK" sz="1200" kern="1200" dirty="0">
                <a:solidFill>
                  <a:schemeClr val="tx1"/>
                </a:solidFill>
                <a:effectLst/>
              </a:rPr>
              <a:t> </a:t>
            </a:r>
            <a:r>
              <a:rPr lang="mk-MK" sz="1200" kern="1200" baseline="0" dirty="0">
                <a:solidFill>
                  <a:schemeClr val="tx1"/>
                </a:solidFill>
                <a:effectLst/>
              </a:rPr>
              <a:t>Името на наставникот треба да стои во долниот лев дел на слајдот</a:t>
            </a:r>
            <a:r>
              <a:rPr lang="mk-MK" sz="1200" kern="1200" dirty="0">
                <a:solidFill>
                  <a:schemeClr val="tx1"/>
                </a:solidFill>
                <a:effectLst/>
              </a:rPr>
              <a:t>. </a:t>
            </a:r>
            <a:r>
              <a:rPr lang="mk-MK" sz="1200" kern="1200" baseline="0" dirty="0">
                <a:solidFill>
                  <a:schemeClr val="tx1"/>
                </a:solidFill>
                <a:effectLst/>
              </a:rPr>
              <a:t>Објаснете дека оваа презентација </a:t>
            </a:r>
            <a:r>
              <a:rPr lang="mk-MK" sz="1200" kern="1200" dirty="0">
                <a:solidFill>
                  <a:schemeClr val="tx1"/>
                </a:solidFill>
                <a:effectLst/>
              </a:rPr>
              <a:t>ќе го истражи потенцијалот на биоекономијата во рибарскиот сектор, преку учење за неговите потенцијали и предизвици. Ќе бидат презентирани две мали студии на случај: Полска и Фарски Острови. Конечно, ќе научиме за неколку интересни биопроизводи што произлегуваат од спроведувањето на биобазирана економска рамка.</a:t>
            </a:r>
          </a:p>
          <a:p>
            <a:endParaRPr lang="mk-MK" sz="1200" kern="1200" dirty="0">
              <a:solidFill>
                <a:schemeClr val="tx1"/>
              </a:solidFill>
              <a:effectLst/>
            </a:endParaRPr>
          </a:p>
          <a:p>
            <a:r>
              <a:rPr lang="mk-MK" sz="1200" kern="1200" dirty="0">
                <a:solidFill>
                  <a:schemeClr val="tx1"/>
                </a:solidFill>
                <a:effectLst/>
              </a:rPr>
              <a:t>Со исклучок на овој прв слајд, </a:t>
            </a:r>
            <a:r>
              <a:rPr lang="mk-MK" sz="1200" b="0" u="none" kern="1200" baseline="0" dirty="0">
                <a:effectLst/>
              </a:rPr>
              <a:t>слајдот со содржината </a:t>
            </a:r>
            <a:r>
              <a:rPr lang="mk-MK" sz="1200" kern="1200" baseline="0" dirty="0">
                <a:solidFill>
                  <a:schemeClr val="tx1"/>
                </a:solidFill>
                <a:effectLst/>
              </a:rPr>
              <a:t>и овој прв слајд</a:t>
            </a:r>
            <a:r>
              <a:rPr lang="mk-MK" sz="1200" kern="1200" dirty="0">
                <a:solidFill>
                  <a:schemeClr val="tx1"/>
                </a:solidFill>
                <a:effectLst/>
              </a:rPr>
              <a:t>, има 12 слајдови - </a:t>
            </a:r>
            <a:r>
              <a:rPr lang="mk-MK" sz="1200" kern="1200" baseline="0" dirty="0">
                <a:solidFill>
                  <a:schemeClr val="tx1"/>
                </a:solidFill>
                <a:effectLst/>
              </a:rPr>
              <a:t>така што за овие слајдови се потребни </a:t>
            </a:r>
            <a:r>
              <a:rPr lang="mk-MK" sz="1200" kern="1200" dirty="0">
                <a:solidFill>
                  <a:schemeClr val="tx1"/>
                </a:solidFill>
                <a:effectLst/>
              </a:rPr>
              <a:t>12-24 минути, </a:t>
            </a:r>
            <a:r>
              <a:rPr lang="mk-MK" sz="1200" kern="1200" baseline="0" dirty="0">
                <a:solidFill>
                  <a:schemeClr val="tx1"/>
                </a:solidFill>
                <a:effectLst/>
              </a:rPr>
              <a:t>во зависност од деталноста на објаснувањето</a:t>
            </a:r>
            <a:r>
              <a:rPr lang="mk-MK" sz="1200" kern="1200" dirty="0">
                <a:solidFill>
                  <a:schemeClr val="tx1"/>
                </a:solidFill>
                <a:effectLst/>
              </a:rPr>
              <a:t>.</a:t>
            </a:r>
          </a:p>
          <a:p>
            <a:endParaRPr lang="mk-MK" sz="1200" kern="1200" dirty="0">
              <a:solidFill>
                <a:schemeClr val="tx1"/>
              </a:solidFill>
              <a:effectLst/>
            </a:endParaRPr>
          </a:p>
          <a:p>
            <a:r>
              <a:rPr lang="mk-MK" sz="1200" kern="1200" dirty="0">
                <a:solidFill>
                  <a:schemeClr val="tx1"/>
                </a:solidFill>
                <a:effectLst/>
              </a:rPr>
              <a:t>Видеото трае 2 минути и 9 секунди.</a:t>
            </a:r>
            <a:endParaRPr lang="mk-MK" dirty="0"/>
          </a:p>
        </p:txBody>
      </p:sp>
      <p:sp>
        <p:nvSpPr>
          <p:cNvPr id="4" name="Foliennummernplatzhalter 3"/>
          <p:cNvSpPr>
            <a:spLocks noGrp="1"/>
          </p:cNvSpPr>
          <p:nvPr>
            <p:ph type="sldNum" sz="quarter" idx="5"/>
          </p:nvPr>
        </p:nvSpPr>
        <p:spPr/>
        <p:txBody>
          <a:bodyPr/>
          <a:lstStyle/>
          <a:p>
            <a:fld id="{F4B9ABF1-A5E8-FF4C-953A-B9DDF0BF59CB}" type="slidenum">
              <a:rPr lang="de-DE" smtClean="0"/>
              <a:t>1</a:t>
            </a:fld>
            <a:endParaRPr lang="de-DE"/>
          </a:p>
        </p:txBody>
      </p:sp>
    </p:spTree>
    <p:extLst>
      <p:ext uri="{BB962C8B-B14F-4D97-AF65-F5344CB8AC3E}">
        <p14:creationId xmlns:p14="http://schemas.microsoft.com/office/powerpoint/2010/main" val="540447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kern="1200" dirty="0">
                <a:solidFill>
                  <a:schemeClr val="tx1"/>
                </a:solidFill>
                <a:effectLst/>
                <a:latin typeface="+mn-lt"/>
                <a:ea typeface="+mn-ea"/>
                <a:cs typeface="+mn-cs"/>
              </a:rPr>
              <a:t>  </a:t>
            </a:r>
          </a:p>
          <a:p>
            <a:r>
              <a:rPr lang="mk-MK" sz="1200" i="1" kern="1200" dirty="0">
                <a:solidFill>
                  <a:schemeClr val="tx1"/>
                </a:solidFill>
                <a:effectLst/>
                <a:latin typeface="+mn-lt"/>
                <a:ea typeface="+mn-ea"/>
                <a:cs typeface="+mn-cs"/>
              </a:rPr>
              <a:t>Првиот слајд што ги воведува биопроизводите поврзани со отпадот во рибарскиот сектор. Овие биопроизводи се поврзани со областа на козметиката.</a:t>
            </a:r>
            <a:endParaRPr lang="mk-MK" sz="1200" kern="1200" dirty="0">
              <a:solidFill>
                <a:schemeClr val="tx1"/>
              </a:solidFill>
              <a:effectLst/>
              <a:latin typeface="+mn-lt"/>
              <a:ea typeface="+mn-ea"/>
              <a:cs typeface="+mn-cs"/>
            </a:endParaRPr>
          </a:p>
          <a:p>
            <a:r>
              <a:rPr lang="mk-MK" sz="1200" kern="1200" dirty="0">
                <a:solidFill>
                  <a:schemeClr val="tx1"/>
                </a:solidFill>
                <a:effectLst/>
                <a:latin typeface="+mn-lt"/>
                <a:ea typeface="+mn-ea"/>
                <a:cs typeface="+mn-cs"/>
              </a:rPr>
              <a:t> </a:t>
            </a:r>
          </a:p>
          <a:p>
            <a:r>
              <a:rPr lang="mk-MK" sz="1200" kern="1200" dirty="0">
                <a:solidFill>
                  <a:schemeClr val="tx1"/>
                </a:solidFill>
                <a:effectLst/>
                <a:latin typeface="+mn-lt"/>
                <a:ea typeface="+mn-ea"/>
                <a:cs typeface="+mn-cs"/>
              </a:rPr>
              <a:t>Една од најпознатите примени за производите од отпад од риба е преработката на хранливите материи и протеините во кожата за производство на висококвалитетен природен колаген. Овој колаген потоа се користи за правење козметички и некои фармацевтски производи. </a:t>
            </a:r>
            <a:r>
              <a:rPr lang="mk-MK" sz="1200" kern="1200" dirty="0" err="1">
                <a:solidFill>
                  <a:schemeClr val="tx1"/>
                </a:solidFill>
                <a:effectLst/>
                <a:latin typeface="+mn-lt"/>
                <a:ea typeface="+mn-ea"/>
                <a:cs typeface="+mn-cs"/>
              </a:rPr>
              <a:t>Baltic</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cosmetics</a:t>
            </a:r>
            <a:r>
              <a:rPr lang="mk-MK" sz="1200" kern="1200" dirty="0">
                <a:solidFill>
                  <a:schemeClr val="tx1"/>
                </a:solidFill>
                <a:effectLst/>
                <a:latin typeface="+mn-lt"/>
                <a:ea typeface="+mn-ea"/>
                <a:cs typeface="+mn-cs"/>
              </a:rPr>
              <a:t> е една од првите компании во нордиските земји што произведува и пласира биопроизводи добиени од отпад од риба (</a:t>
            </a:r>
            <a:r>
              <a:rPr lang="mk-MK" sz="1200" kern="1200" dirty="0" err="1">
                <a:solidFill>
                  <a:schemeClr val="tx1"/>
                </a:solidFill>
                <a:effectLst/>
                <a:latin typeface="+mn-lt"/>
                <a:ea typeface="+mn-ea"/>
                <a:cs typeface="+mn-cs"/>
              </a:rPr>
              <a:t>Baltic</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cosmetics</a:t>
            </a:r>
            <a:r>
              <a:rPr lang="mk-MK" sz="1200" kern="1200" dirty="0">
                <a:solidFill>
                  <a:schemeClr val="tx1"/>
                </a:solidFill>
                <a:effectLst/>
                <a:latin typeface="+mn-lt"/>
                <a:ea typeface="+mn-ea"/>
                <a:cs typeface="+mn-cs"/>
              </a:rPr>
              <a:t>, 2020).</a:t>
            </a:r>
          </a:p>
          <a:p>
            <a:r>
              <a:rPr lang="mk-MK" sz="1200" kern="1200" dirty="0">
                <a:solidFill>
                  <a:schemeClr val="tx1"/>
                </a:solidFill>
                <a:effectLst/>
                <a:latin typeface="+mn-lt"/>
                <a:ea typeface="+mn-ea"/>
                <a:cs typeface="+mn-cs"/>
              </a:rPr>
              <a:t> </a:t>
            </a:r>
          </a:p>
          <a:p>
            <a:r>
              <a:rPr lang="mk-MK" sz="1200" kern="1200" dirty="0">
                <a:solidFill>
                  <a:schemeClr val="tx1"/>
                </a:solidFill>
                <a:effectLst/>
                <a:latin typeface="+mn-lt"/>
                <a:ea typeface="+mn-ea"/>
                <a:cs typeface="+mn-cs"/>
              </a:rPr>
              <a:t>Интересен производ, пуштен на пазарот минатата година од страна на една германска компанија, е измазнувачот на нокти заснован на вода, направен од обновени морски алги (</a:t>
            </a:r>
            <a:r>
              <a:rPr lang="mk-MK" sz="1200" kern="1200" dirty="0" err="1">
                <a:solidFill>
                  <a:schemeClr val="tx1"/>
                </a:solidFill>
                <a:effectLst/>
                <a:latin typeface="+mn-lt"/>
                <a:ea typeface="+mn-ea"/>
                <a:cs typeface="+mn-cs"/>
              </a:rPr>
              <a:t>Biooekonomie</a:t>
            </a:r>
            <a:r>
              <a:rPr lang="mk-MK" sz="1200" kern="1200" dirty="0">
                <a:solidFill>
                  <a:schemeClr val="tx1"/>
                </a:solidFill>
                <a:effectLst/>
                <a:latin typeface="+mn-lt"/>
                <a:ea typeface="+mn-ea"/>
                <a:cs typeface="+mn-cs"/>
              </a:rPr>
              <a:t>, 2020).</a:t>
            </a:r>
          </a:p>
          <a:p>
            <a:r>
              <a:rPr lang="mk-MK"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t>
            </a:r>
            <a:r>
              <a:rPr lang="ru-RU" sz="1200" i="1" kern="1200" dirty="0">
                <a:solidFill>
                  <a:schemeClr val="tx1"/>
                </a:solidFill>
                <a:effectLst/>
                <a:latin typeface="+mn-lt"/>
                <a:ea typeface="+mn-ea"/>
                <a:cs typeface="+mn-cs"/>
              </a:rPr>
              <a:t>Објаснете како овие производи се поврзани со ЦОР - разгледајте ја страницата sdgcompass.org за повеќе информации за целите.</a:t>
            </a:r>
            <a:r>
              <a:rPr lang="de-DE" sz="1200" i="1"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2 | </a:t>
            </a:r>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3 | </a:t>
            </a:r>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12 | </a:t>
            </a:r>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14 | </a:t>
            </a:r>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15</a:t>
            </a:r>
          </a:p>
          <a:p>
            <a:endParaRPr lang="en-GB"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Сликите се преземени од</a:t>
            </a:r>
            <a:r>
              <a:rPr lang="en-US" sz="1200" kern="1200" dirty="0">
                <a:solidFill>
                  <a:schemeClr val="tx1"/>
                </a:solidFill>
                <a:effectLst/>
                <a:latin typeface="+mn-lt"/>
                <a:ea typeface="+mn-ea"/>
                <a:cs typeface="+mn-cs"/>
              </a:rPr>
              <a:t>:</a:t>
            </a:r>
          </a:p>
          <a:p>
            <a:r>
              <a:rPr lang="en-US" dirty="0"/>
              <a:t>Baltic collagen</a:t>
            </a:r>
            <a:r>
              <a:rPr lang="ru-RU" sz="1200" kern="1200" dirty="0">
                <a:solidFill>
                  <a:schemeClr val="tx1"/>
                </a:solidFill>
                <a:effectLst/>
                <a:latin typeface="+mn-lt"/>
                <a:ea typeface="+mn-ea"/>
                <a:cs typeface="+mn-cs"/>
              </a:rPr>
              <a:t>, 2020</a:t>
            </a:r>
            <a:r>
              <a:rPr lang="en-GB"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SDGcompass</a:t>
            </a:r>
            <a:r>
              <a:rPr lang="en-US" sz="1200" kern="1200" dirty="0">
                <a:solidFill>
                  <a:schemeClr val="tx1"/>
                </a:solidFill>
                <a:effectLst/>
                <a:latin typeface="+mn-lt"/>
                <a:ea typeface="+mn-ea"/>
                <a:cs typeface="+mn-cs"/>
              </a:rPr>
              <a:t>, 2020</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Литература:</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Baltic Collagen. 2020 [online] Balticcollagen.pl. Available at: </a:t>
            </a:r>
            <a:r>
              <a:rPr lang="en-GB" sz="1200" u="sng" kern="1200" dirty="0">
                <a:solidFill>
                  <a:schemeClr val="tx1"/>
                </a:solidFill>
                <a:effectLst/>
                <a:latin typeface="+mn-lt"/>
                <a:ea typeface="+mn-ea"/>
                <a:cs typeface="+mn-cs"/>
                <a:hlinkClick r:id="rId3"/>
              </a:rPr>
              <a:t>http://balticcollagen.pl/baltic-collagen-en/</a:t>
            </a:r>
            <a:endParaRPr lang="mk-M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Biooekonomie.de. 2020. Nail Polish | </a:t>
            </a:r>
            <a:r>
              <a:rPr lang="en-GB" sz="1200" kern="1200" dirty="0" err="1">
                <a:solidFill>
                  <a:schemeClr val="tx1"/>
                </a:solidFill>
                <a:effectLst/>
                <a:latin typeface="+mn-lt"/>
                <a:ea typeface="+mn-ea"/>
                <a:cs typeface="+mn-cs"/>
              </a:rPr>
              <a:t>Bioökonomie.De</a:t>
            </a:r>
            <a:r>
              <a:rPr lang="en-GB" sz="1200" kern="1200" dirty="0">
                <a:solidFill>
                  <a:schemeClr val="tx1"/>
                </a:solidFill>
                <a:effectLst/>
                <a:latin typeface="+mn-lt"/>
                <a:ea typeface="+mn-ea"/>
                <a:cs typeface="+mn-cs"/>
              </a:rPr>
              <a:t>. [online] Available at: </a:t>
            </a:r>
            <a:r>
              <a:rPr lang="en-GB" sz="1200" u="sng" kern="1200" dirty="0">
                <a:solidFill>
                  <a:schemeClr val="tx1"/>
                </a:solidFill>
                <a:effectLst/>
                <a:latin typeface="+mn-lt"/>
                <a:ea typeface="+mn-ea"/>
                <a:cs typeface="+mn-cs"/>
                <a:hlinkClick r:id="rId4"/>
              </a:rPr>
              <a:t>https://biooekonomie.de/en/produkt/nail-polish</a:t>
            </a:r>
            <a:endParaRPr lang="mk-M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Sdgcompass.org. 2020. Learn More About The </a:t>
            </a:r>
            <a:r>
              <a:rPr lang="en-GB" sz="1200" kern="1200" dirty="0" err="1">
                <a:solidFill>
                  <a:schemeClr val="tx1"/>
                </a:solidFill>
                <a:effectLst/>
                <a:latin typeface="+mn-lt"/>
                <a:ea typeface="+mn-ea"/>
                <a:cs typeface="+mn-cs"/>
              </a:rPr>
              <a:t>Sdgs</a:t>
            </a:r>
            <a:r>
              <a:rPr lang="en-GB" sz="1200" kern="1200" dirty="0">
                <a:solidFill>
                  <a:schemeClr val="tx1"/>
                </a:solidFill>
                <a:effectLst/>
                <a:latin typeface="+mn-lt"/>
                <a:ea typeface="+mn-ea"/>
                <a:cs typeface="+mn-cs"/>
              </a:rPr>
              <a:t> – SDG Compass. [online] Available at: </a:t>
            </a:r>
            <a:r>
              <a:rPr lang="en-GB" sz="1200" u="sng" kern="1200" dirty="0">
                <a:solidFill>
                  <a:schemeClr val="tx1"/>
                </a:solidFill>
                <a:effectLst/>
                <a:latin typeface="+mn-lt"/>
                <a:ea typeface="+mn-ea"/>
                <a:cs typeface="+mn-cs"/>
                <a:hlinkClick r:id="rId5"/>
              </a:rPr>
              <a:t>https://sdgcompass.org/sdgs/</a:t>
            </a:r>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10</a:t>
            </a:fld>
            <a:endParaRPr lang="de-DE"/>
          </a:p>
        </p:txBody>
      </p:sp>
    </p:spTree>
    <p:extLst>
      <p:ext uri="{BB962C8B-B14F-4D97-AF65-F5344CB8AC3E}">
        <p14:creationId xmlns:p14="http://schemas.microsoft.com/office/powerpoint/2010/main" val="332514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i="1" kern="1200" noProof="0" dirty="0">
                <a:solidFill>
                  <a:schemeClr val="tx1"/>
                </a:solidFill>
                <a:effectLst/>
                <a:latin typeface="+mn-lt"/>
                <a:ea typeface="+mn-ea"/>
                <a:cs typeface="+mn-cs"/>
              </a:rPr>
              <a:t>Овој слајд содржи прехранбени биопроизводи направени од отпад од риби и други производи креирани во рибарскиот сектор.</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Главната хранлива материја што се добива со преработка на отпадот од риба е Omegа-3 бидејќи се користи за многу примени во медицината и во исхраната. Покрај тоа, производството на брашно, прашоци и масла од риба, за готвење и како додатоци на храна е во голем пораст во моментов (Европска Комисија, 2018б).</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Овој производ што го гледате на фотографијата е чипс од кожа од лосос креиран од компанијата UK </a:t>
            </a:r>
            <a:r>
              <a:rPr lang="mk-MK" sz="1200" kern="1200" noProof="0" dirty="0" err="1">
                <a:solidFill>
                  <a:schemeClr val="tx1"/>
                </a:solidFill>
                <a:effectLst/>
                <a:latin typeface="+mn-lt"/>
                <a:ea typeface="+mn-ea"/>
                <a:cs typeface="+mn-cs"/>
              </a:rPr>
              <a:t>Seachips</a:t>
            </a:r>
            <a:r>
              <a:rPr lang="mk-MK" sz="1200" kern="1200" noProof="0" dirty="0">
                <a:solidFill>
                  <a:schemeClr val="tx1"/>
                </a:solidFill>
                <a:effectLst/>
                <a:latin typeface="+mn-lt"/>
                <a:ea typeface="+mn-ea"/>
                <a:cs typeface="+mn-cs"/>
              </a:rPr>
              <a:t>. Овој чипс се прави рачно од преработена кожа од лосос на фарми за аквакултура (</a:t>
            </a:r>
            <a:r>
              <a:rPr lang="mk-MK" sz="1200" kern="1200" noProof="0" dirty="0" err="1">
                <a:solidFill>
                  <a:schemeClr val="tx1"/>
                </a:solidFill>
                <a:effectLst/>
                <a:latin typeface="+mn-lt"/>
                <a:ea typeface="+mn-ea"/>
                <a:cs typeface="+mn-cs"/>
              </a:rPr>
              <a:t>Seachips</a:t>
            </a:r>
            <a:r>
              <a:rPr lang="mk-MK" sz="1200" kern="1200" noProof="0" dirty="0">
                <a:solidFill>
                  <a:schemeClr val="tx1"/>
                </a:solidFill>
                <a:effectLst/>
                <a:latin typeface="+mn-lt"/>
                <a:ea typeface="+mn-ea"/>
                <a:cs typeface="+mn-cs"/>
              </a:rPr>
              <a:t>, 2020)</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Една германска компанија произведе чоколадо од алги наречено </a:t>
            </a:r>
            <a:r>
              <a:rPr lang="mk-MK" sz="1200" kern="1200" noProof="0" dirty="0" err="1">
                <a:solidFill>
                  <a:schemeClr val="tx1"/>
                </a:solidFill>
                <a:effectLst/>
                <a:latin typeface="+mn-lt"/>
                <a:ea typeface="+mn-ea"/>
                <a:cs typeface="+mn-cs"/>
              </a:rPr>
              <a:t>Algen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shokolade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Algenheld</a:t>
            </a:r>
            <a:r>
              <a:rPr lang="mk-MK" sz="1200" kern="1200" noProof="0" dirty="0">
                <a:solidFill>
                  <a:schemeClr val="tx1"/>
                </a:solidFill>
                <a:effectLst/>
                <a:latin typeface="+mn-lt"/>
                <a:ea typeface="+mn-ea"/>
                <a:cs typeface="+mn-cs"/>
              </a:rPr>
              <a:t>, 2020).</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Еден научник од Универзитетот Пуебла во Мексико направи паста за заби многу богата со хранливи материи што се добива со преработка на рибини</a:t>
            </a:r>
            <a:r>
              <a:rPr lang="mk-MK" sz="1200" kern="1200" baseline="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коски (</a:t>
            </a:r>
            <a:r>
              <a:rPr lang="mk-MK" sz="1200" kern="1200" noProof="0" dirty="0" err="1">
                <a:solidFill>
                  <a:schemeClr val="tx1"/>
                </a:solidFill>
                <a:effectLst/>
                <a:latin typeface="+mn-lt"/>
                <a:ea typeface="+mn-ea"/>
                <a:cs typeface="+mn-cs"/>
              </a:rPr>
              <a:t>Buap</a:t>
            </a:r>
            <a:r>
              <a:rPr lang="mk-MK" sz="1200" kern="1200" noProof="0" dirty="0">
                <a:solidFill>
                  <a:schemeClr val="tx1"/>
                </a:solidFill>
                <a:effectLst/>
                <a:latin typeface="+mn-lt"/>
                <a:ea typeface="+mn-ea"/>
                <a:cs typeface="+mn-cs"/>
              </a:rPr>
              <a:t>, 2020).</a:t>
            </a:r>
          </a:p>
          <a:p>
            <a:r>
              <a:rPr lang="mk-MK" sz="1200" kern="1200" noProof="0" dirty="0">
                <a:solidFill>
                  <a:schemeClr val="tx1"/>
                </a:solidFill>
                <a:effectLst/>
                <a:latin typeface="+mn-lt"/>
                <a:ea typeface="+mn-ea"/>
                <a:cs typeface="+mn-cs"/>
              </a:rPr>
              <a:t> </a:t>
            </a:r>
          </a:p>
          <a:p>
            <a:r>
              <a:rPr lang="mk-MK" sz="1200" i="1" kern="1200" noProof="0" dirty="0">
                <a:solidFill>
                  <a:schemeClr val="tx1"/>
                </a:solidFill>
                <a:effectLst/>
                <a:latin typeface="+mn-lt"/>
                <a:ea typeface="+mn-ea"/>
                <a:cs typeface="+mn-cs"/>
              </a:rPr>
              <a:t>*Објаснете како овие производи се поврзани со ЦОР - разгледајте ја страницата </a:t>
            </a:r>
            <a:r>
              <a:rPr lang="mk-MK" sz="1200" i="1" kern="1200" noProof="0" dirty="0" err="1">
                <a:solidFill>
                  <a:schemeClr val="tx1"/>
                </a:solidFill>
                <a:effectLst/>
                <a:latin typeface="+mn-lt"/>
                <a:ea typeface="+mn-ea"/>
                <a:cs typeface="+mn-cs"/>
              </a:rPr>
              <a:t>sdgcompass.org</a:t>
            </a:r>
            <a:r>
              <a:rPr lang="mk-MK" sz="1200" i="1" kern="1200" noProof="0" dirty="0">
                <a:solidFill>
                  <a:schemeClr val="tx1"/>
                </a:solidFill>
                <a:effectLst/>
                <a:latin typeface="+mn-lt"/>
                <a:ea typeface="+mn-ea"/>
                <a:cs typeface="+mn-cs"/>
              </a:rPr>
              <a:t> за повеќе информации за целите.*</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ЦОР2 | ЦОР3 | ЦОР12 | ЦОР14 | ЦОР15</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Сликите се преземени од:</a:t>
            </a:r>
          </a:p>
          <a:p>
            <a:r>
              <a:rPr lang="mk-MK" sz="1200" kern="1200" noProof="0" dirty="0" err="1">
                <a:solidFill>
                  <a:schemeClr val="tx1"/>
                </a:solidFill>
                <a:effectLst/>
                <a:latin typeface="+mn-lt"/>
                <a:ea typeface="+mn-ea"/>
                <a:cs typeface="+mn-cs"/>
              </a:rPr>
              <a:t>SDGcompass</a:t>
            </a:r>
            <a:r>
              <a:rPr lang="mk-MK" sz="1200" kern="1200" noProof="0" dirty="0">
                <a:solidFill>
                  <a:schemeClr val="tx1"/>
                </a:solidFill>
                <a:effectLst/>
                <a:latin typeface="+mn-lt"/>
                <a:ea typeface="+mn-ea"/>
                <a:cs typeface="+mn-cs"/>
              </a:rPr>
              <a:t>, 2020 г.</a:t>
            </a:r>
          </a:p>
          <a:p>
            <a:r>
              <a:rPr lang="mk-MK" sz="1200" kern="1200" noProof="0" dirty="0" err="1">
                <a:solidFill>
                  <a:schemeClr val="tx1"/>
                </a:solidFill>
                <a:effectLst/>
                <a:latin typeface="+mn-lt"/>
                <a:ea typeface="+mn-ea"/>
                <a:cs typeface="+mn-cs"/>
              </a:rPr>
              <a:t>Seachips</a:t>
            </a:r>
            <a:r>
              <a:rPr lang="mk-MK" sz="1200" kern="1200" noProof="0" dirty="0">
                <a:solidFill>
                  <a:schemeClr val="tx1"/>
                </a:solidFill>
                <a:effectLst/>
                <a:latin typeface="+mn-lt"/>
                <a:ea typeface="+mn-ea"/>
                <a:cs typeface="+mn-cs"/>
              </a:rPr>
              <a:t>, 2020</a:t>
            </a:r>
          </a:p>
          <a:p>
            <a:endParaRPr lang="mk-MK" sz="1200" kern="1200" noProof="0" dirty="0">
              <a:solidFill>
                <a:schemeClr val="tx1"/>
              </a:solidFill>
              <a:effectLst/>
              <a:latin typeface="+mn-lt"/>
              <a:ea typeface="+mn-ea"/>
              <a:cs typeface="+mn-cs"/>
            </a:endParaRPr>
          </a:p>
          <a:p>
            <a:endParaRPr lang="mk-MK" sz="120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Литература:</a:t>
            </a:r>
          </a:p>
          <a:p>
            <a:r>
              <a:rPr lang="mk-MK" sz="1200" kern="1200" noProof="0" dirty="0" err="1">
                <a:solidFill>
                  <a:schemeClr val="tx1"/>
                </a:solidFill>
                <a:effectLst/>
                <a:latin typeface="+mn-lt"/>
                <a:ea typeface="+mn-ea"/>
                <a:cs typeface="+mn-cs"/>
              </a:rPr>
              <a:t>Algenheld.de</a:t>
            </a:r>
            <a:r>
              <a:rPr lang="mk-MK" sz="1200" kern="1200" noProof="0" dirty="0">
                <a:solidFill>
                  <a:schemeClr val="tx1"/>
                </a:solidFill>
                <a:effectLst/>
                <a:latin typeface="+mn-lt"/>
                <a:ea typeface="+mn-ea"/>
                <a:cs typeface="+mn-cs"/>
              </a:rPr>
              <a:t>. 2020. </a:t>
            </a:r>
            <a:r>
              <a:rPr lang="mk-MK" sz="1200" kern="1200" noProof="0" dirty="0" err="1">
                <a:solidFill>
                  <a:schemeClr val="tx1"/>
                </a:solidFill>
                <a:effectLst/>
                <a:latin typeface="+mn-lt"/>
                <a:ea typeface="+mn-ea"/>
                <a:cs typeface="+mn-cs"/>
              </a:rPr>
              <a:t>Algenheld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online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a:t>
            </a:r>
            <a:r>
              <a:rPr lang="mk-MK" sz="1200" u="sng" kern="1200" noProof="0" dirty="0">
                <a:solidFill>
                  <a:schemeClr val="tx1"/>
                </a:solidFill>
                <a:effectLst/>
                <a:latin typeface="+mn-lt"/>
                <a:ea typeface="+mn-ea"/>
                <a:cs typeface="+mn-cs"/>
                <a:hlinkClick r:id="rId3"/>
              </a:rPr>
              <a:t>https://algenheld.de/</a:t>
            </a:r>
            <a:endParaRPr lang="mk-MK" sz="1200" kern="1200" noProof="0" dirty="0">
              <a:solidFill>
                <a:schemeClr val="tx1"/>
              </a:solidFill>
              <a:effectLst/>
              <a:latin typeface="+mn-lt"/>
              <a:ea typeface="+mn-ea"/>
              <a:cs typeface="+mn-cs"/>
            </a:endParaRPr>
          </a:p>
          <a:p>
            <a:r>
              <a:rPr lang="mk-MK" sz="1200" kern="1200" noProof="0" dirty="0" err="1">
                <a:solidFill>
                  <a:schemeClr val="tx1"/>
                </a:solidFill>
                <a:effectLst/>
                <a:latin typeface="+mn-lt"/>
                <a:ea typeface="+mn-ea"/>
                <a:cs typeface="+mn-cs"/>
              </a:rPr>
              <a:t>Buap.mx</a:t>
            </a:r>
            <a:r>
              <a:rPr lang="mk-MK" sz="1200" kern="1200" noProof="0" dirty="0">
                <a:solidFill>
                  <a:schemeClr val="tx1"/>
                </a:solidFill>
                <a:effectLst/>
                <a:latin typeface="+mn-lt"/>
                <a:ea typeface="+mn-ea"/>
                <a:cs typeface="+mn-cs"/>
              </a:rPr>
              <a:t>. 2020. </a:t>
            </a:r>
            <a:r>
              <a:rPr lang="mk-MK" sz="1200" kern="1200" noProof="0" dirty="0" err="1">
                <a:solidFill>
                  <a:schemeClr val="tx1"/>
                </a:solidFill>
                <a:effectLst/>
                <a:latin typeface="+mn-lt"/>
                <a:ea typeface="+mn-ea"/>
                <a:cs typeface="+mn-cs"/>
              </a:rPr>
              <a:t>Investigador</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De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La</a:t>
            </a:r>
            <a:r>
              <a:rPr lang="mk-MK" sz="1200" kern="1200" noProof="0" dirty="0">
                <a:solidFill>
                  <a:schemeClr val="tx1"/>
                </a:solidFill>
                <a:effectLst/>
                <a:latin typeface="+mn-lt"/>
                <a:ea typeface="+mn-ea"/>
                <a:cs typeface="+mn-cs"/>
              </a:rPr>
              <a:t> BUAP </a:t>
            </a:r>
            <a:r>
              <a:rPr lang="mk-MK" sz="1200" kern="1200" noProof="0" dirty="0" err="1">
                <a:solidFill>
                  <a:schemeClr val="tx1"/>
                </a:solidFill>
                <a:effectLst/>
                <a:latin typeface="+mn-lt"/>
                <a:ea typeface="+mn-ea"/>
                <a:cs typeface="+mn-cs"/>
              </a:rPr>
              <a:t>Desarrolla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Pasta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Dental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Reciclando</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Hueso</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De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Pescado</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Benemérita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Universidad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Autónoma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De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Puebla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online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a:t>
            </a:r>
            <a:r>
              <a:rPr lang="mk-MK" sz="1200" u="sng" kern="1200" noProof="0" dirty="0">
                <a:solidFill>
                  <a:schemeClr val="tx1"/>
                </a:solidFill>
                <a:effectLst/>
                <a:latin typeface="+mn-lt"/>
                <a:ea typeface="+mn-ea"/>
                <a:cs typeface="+mn-cs"/>
                <a:hlinkClick r:id="rId4"/>
              </a:rPr>
              <a:t>https://www.buap.mx/content/investigador-de-la-buap-desarrolla-pasta-dental-reciclando-hueso-de-pescado</a:t>
            </a:r>
            <a:endParaRPr lang="mk-MK" sz="1200" kern="1200" noProof="0" dirty="0">
              <a:solidFill>
                <a:schemeClr val="tx1"/>
              </a:solidFill>
              <a:effectLst/>
              <a:latin typeface="+mn-lt"/>
              <a:ea typeface="+mn-ea"/>
              <a:cs typeface="+mn-cs"/>
            </a:endParaRPr>
          </a:p>
          <a:p>
            <a:r>
              <a:rPr lang="mk-MK" sz="1200" kern="1200" noProof="0" dirty="0" err="1">
                <a:solidFill>
                  <a:schemeClr val="tx1"/>
                </a:solidFill>
                <a:effectLst/>
                <a:latin typeface="+mn-lt"/>
                <a:ea typeface="+mn-ea"/>
                <a:cs typeface="+mn-cs"/>
              </a:rPr>
              <a:t>European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Commission</a:t>
            </a:r>
            <a:r>
              <a:rPr lang="mk-MK" sz="1200" kern="1200" noProof="0" dirty="0">
                <a:solidFill>
                  <a:schemeClr val="tx1"/>
                </a:solidFill>
                <a:effectLst/>
                <a:latin typeface="+mn-lt"/>
                <a:ea typeface="+mn-ea"/>
                <a:cs typeface="+mn-cs"/>
              </a:rPr>
              <a:t>, 2018b. </a:t>
            </a:r>
            <a:r>
              <a:rPr lang="mk-MK" sz="1200" kern="1200" noProof="0" dirty="0" err="1">
                <a:solidFill>
                  <a:schemeClr val="tx1"/>
                </a:solidFill>
                <a:effectLst/>
                <a:latin typeface="+mn-lt"/>
                <a:ea typeface="+mn-ea"/>
                <a:cs typeface="+mn-cs"/>
              </a:rPr>
              <a:t>Facts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Figures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Common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Fisheries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Policy</a:t>
            </a:r>
            <a:r>
              <a:rPr lang="mk-MK" sz="1200" kern="1200" noProof="0" dirty="0">
                <a:solidFill>
                  <a:schemeClr val="tx1"/>
                </a:solidFill>
                <a:effectLst/>
                <a:latin typeface="+mn-lt"/>
                <a:ea typeface="+mn-ea"/>
                <a:cs typeface="+mn-cs"/>
              </a:rPr>
              <a:t>. Basic </a:t>
            </a:r>
            <a:r>
              <a:rPr lang="mk-MK" sz="1200" kern="1200" noProof="0" dirty="0" err="1">
                <a:solidFill>
                  <a:schemeClr val="tx1"/>
                </a:solidFill>
                <a:effectLst/>
                <a:latin typeface="+mn-lt"/>
                <a:ea typeface="+mn-ea"/>
                <a:cs typeface="+mn-cs"/>
              </a:rPr>
              <a:t>Statistical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Data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online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Luxembourg</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Imprimerie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Centrale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a:t>
            </a:r>
            <a:r>
              <a:rPr lang="mk-MK" sz="1200" u="sng" kern="1200" noProof="0" dirty="0">
                <a:solidFill>
                  <a:schemeClr val="tx1"/>
                </a:solidFill>
                <a:effectLst/>
                <a:latin typeface="+mn-lt"/>
                <a:ea typeface="+mn-ea"/>
                <a:cs typeface="+mn-cs"/>
                <a:hlinkClick r:id="rId5"/>
              </a:rPr>
              <a:t>https://ec.europa.eu/fisheries/sites/fisheries/files/docs/body/pcp_en.pdf</a:t>
            </a:r>
            <a:endParaRPr lang="mk-MK" sz="1200" kern="1200" noProof="0" dirty="0">
              <a:solidFill>
                <a:schemeClr val="tx1"/>
              </a:solidFill>
              <a:effectLst/>
              <a:latin typeface="+mn-lt"/>
              <a:ea typeface="+mn-ea"/>
              <a:cs typeface="+mn-cs"/>
            </a:endParaRPr>
          </a:p>
          <a:p>
            <a:r>
              <a:rPr lang="mk-MK" sz="1200" kern="1200" noProof="0" dirty="0" err="1">
                <a:solidFill>
                  <a:schemeClr val="tx1"/>
                </a:solidFill>
                <a:effectLst/>
                <a:latin typeface="+mn-lt"/>
                <a:ea typeface="+mn-ea"/>
                <a:cs typeface="+mn-cs"/>
              </a:rPr>
              <a:t>Sdgcompass.org</a:t>
            </a:r>
            <a:r>
              <a:rPr lang="mk-MK" sz="1200" kern="1200" noProof="0" dirty="0">
                <a:solidFill>
                  <a:schemeClr val="tx1"/>
                </a:solidFill>
                <a:effectLst/>
                <a:latin typeface="+mn-lt"/>
                <a:ea typeface="+mn-ea"/>
                <a:cs typeface="+mn-cs"/>
              </a:rPr>
              <a:t>. 2020. </a:t>
            </a:r>
            <a:r>
              <a:rPr lang="mk-MK" sz="1200" kern="1200" noProof="0" dirty="0" err="1">
                <a:solidFill>
                  <a:schemeClr val="tx1"/>
                </a:solidFill>
                <a:effectLst/>
                <a:latin typeface="+mn-lt"/>
                <a:ea typeface="+mn-ea"/>
                <a:cs typeface="+mn-cs"/>
              </a:rPr>
              <a:t>Learn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More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About</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Sdgs</a:t>
            </a:r>
            <a:r>
              <a:rPr lang="mk-MK" sz="1200" kern="1200" noProof="0" dirty="0">
                <a:solidFill>
                  <a:schemeClr val="tx1"/>
                </a:solidFill>
                <a:effectLst/>
                <a:latin typeface="+mn-lt"/>
                <a:ea typeface="+mn-ea"/>
                <a:cs typeface="+mn-cs"/>
              </a:rPr>
              <a:t> – SDG </a:t>
            </a:r>
            <a:r>
              <a:rPr lang="mk-MK" sz="1200" kern="1200" noProof="0" dirty="0" err="1">
                <a:solidFill>
                  <a:schemeClr val="tx1"/>
                </a:solidFill>
                <a:effectLst/>
                <a:latin typeface="+mn-lt"/>
                <a:ea typeface="+mn-ea"/>
                <a:cs typeface="+mn-cs"/>
              </a:rPr>
              <a:t>Compass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online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a:t>
            </a:r>
            <a:r>
              <a:rPr lang="mk-MK" sz="1200" u="sng" kern="1200" noProof="0" dirty="0">
                <a:solidFill>
                  <a:schemeClr val="tx1"/>
                </a:solidFill>
                <a:effectLst/>
                <a:latin typeface="+mn-lt"/>
                <a:ea typeface="+mn-ea"/>
                <a:cs typeface="+mn-cs"/>
                <a:hlinkClick r:id="rId6"/>
              </a:rPr>
              <a:t>https://sdgcompass.org/sdgs/</a:t>
            </a:r>
            <a:endParaRPr lang="mk-MK" sz="1200" kern="1200" noProof="0" dirty="0">
              <a:solidFill>
                <a:schemeClr val="tx1"/>
              </a:solidFill>
              <a:effectLst/>
              <a:latin typeface="+mn-lt"/>
              <a:ea typeface="+mn-ea"/>
              <a:cs typeface="+mn-cs"/>
            </a:endParaRPr>
          </a:p>
          <a:p>
            <a:r>
              <a:rPr lang="mk-MK" sz="1200" kern="1200" noProof="0" dirty="0" err="1">
                <a:solidFill>
                  <a:schemeClr val="tx1"/>
                </a:solidFill>
                <a:effectLst/>
                <a:latin typeface="+mn-lt"/>
                <a:ea typeface="+mn-ea"/>
                <a:cs typeface="+mn-cs"/>
              </a:rPr>
              <a:t>seachips</a:t>
            </a:r>
            <a:r>
              <a:rPr lang="mk-MK" sz="1200" kern="1200" noProof="0" dirty="0">
                <a:solidFill>
                  <a:schemeClr val="tx1"/>
                </a:solidFill>
                <a:effectLst/>
                <a:latin typeface="+mn-lt"/>
                <a:ea typeface="+mn-ea"/>
                <a:cs typeface="+mn-cs"/>
              </a:rPr>
              <a:t>. 2020. </a:t>
            </a:r>
            <a:r>
              <a:rPr lang="mk-MK" sz="1200" kern="1200" noProof="0" dirty="0" err="1">
                <a:solidFill>
                  <a:schemeClr val="tx1"/>
                </a:solidFill>
                <a:effectLst/>
                <a:latin typeface="+mn-lt"/>
                <a:ea typeface="+mn-ea"/>
                <a:cs typeface="+mn-cs"/>
              </a:rPr>
              <a:t>Seachips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online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a:t>
            </a:r>
            <a:r>
              <a:rPr lang="mk-MK" sz="1200" u="sng" kern="1200" noProof="0" dirty="0">
                <a:solidFill>
                  <a:schemeClr val="tx1"/>
                </a:solidFill>
                <a:effectLst/>
                <a:latin typeface="+mn-lt"/>
                <a:ea typeface="+mn-ea"/>
                <a:cs typeface="+mn-cs"/>
                <a:hlinkClick r:id="rId7"/>
              </a:rPr>
              <a:t>https://www.sea-chips.com/</a:t>
            </a:r>
            <a:endParaRPr lang="mk-MK" sz="1200" kern="1200" noProof="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11</a:t>
            </a:fld>
            <a:endParaRPr lang="de-DE"/>
          </a:p>
        </p:txBody>
      </p:sp>
    </p:spTree>
    <p:extLst>
      <p:ext uri="{BB962C8B-B14F-4D97-AF65-F5344CB8AC3E}">
        <p14:creationId xmlns:p14="http://schemas.microsoft.com/office/powerpoint/2010/main" val="240336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i="1" kern="1200" dirty="0">
                <a:solidFill>
                  <a:schemeClr val="tx1"/>
                </a:solidFill>
                <a:effectLst/>
                <a:latin typeface="+mn-lt"/>
                <a:ea typeface="+mn-ea"/>
                <a:cs typeface="+mn-cs"/>
              </a:rPr>
              <a:t>Овој слајд се однесува на производи направени од отпад од риба за пакување храна и предмети, како што е биопластика.</a:t>
            </a:r>
            <a:endParaRPr lang="mk-MK" sz="1200" kern="1200" dirty="0">
              <a:solidFill>
                <a:schemeClr val="tx1"/>
              </a:solidFill>
              <a:effectLst/>
              <a:latin typeface="+mn-lt"/>
              <a:ea typeface="+mn-ea"/>
              <a:cs typeface="+mn-cs"/>
            </a:endParaRPr>
          </a:p>
          <a:p>
            <a:r>
              <a:rPr lang="mk-MK" sz="1200" kern="1200" dirty="0">
                <a:solidFill>
                  <a:schemeClr val="tx1"/>
                </a:solidFill>
                <a:effectLst/>
                <a:latin typeface="+mn-lt"/>
                <a:ea typeface="+mn-ea"/>
                <a:cs typeface="+mn-cs"/>
              </a:rPr>
              <a:t> </a:t>
            </a:r>
          </a:p>
          <a:p>
            <a:r>
              <a:rPr lang="mk-MK" sz="1200" kern="1200" dirty="0">
                <a:solidFill>
                  <a:schemeClr val="tx1"/>
                </a:solidFill>
                <a:effectLst/>
                <a:latin typeface="+mn-lt"/>
                <a:ea typeface="+mn-ea"/>
                <a:cs typeface="+mn-cs"/>
              </a:rPr>
              <a:t>Одличен биопроизвод направен од отпад од риба е биопластиката од преработен отпад од риба. На овој слајд имаме две различни компании вклучени во истражувањето и развојот на биопластика.</a:t>
            </a:r>
          </a:p>
          <a:p>
            <a:endParaRPr lang="mk-MK" sz="1200" kern="1200" noProof="0" dirty="0">
              <a:solidFill>
                <a:schemeClr val="tx1"/>
              </a:solidFill>
              <a:effectLst/>
              <a:latin typeface="+mn-lt"/>
              <a:ea typeface="+mn-ea"/>
              <a:cs typeface="+mn-cs"/>
            </a:endParaRPr>
          </a:p>
          <a:p>
            <a:r>
              <a:rPr lang="mk-MK" sz="1200" kern="1200" dirty="0" err="1">
                <a:solidFill>
                  <a:schemeClr val="tx1"/>
                </a:solidFill>
                <a:effectLst/>
                <a:latin typeface="+mn-lt"/>
                <a:ea typeface="+mn-ea"/>
                <a:cs typeface="+mn-cs"/>
              </a:rPr>
              <a:t>Оооо</a:t>
            </a:r>
            <a:r>
              <a:rPr lang="mk-MK" sz="1200" kern="1200" dirty="0">
                <a:solidFill>
                  <a:schemeClr val="tx1"/>
                </a:solidFill>
                <a:effectLst/>
                <a:latin typeface="+mn-lt"/>
                <a:ea typeface="+mn-ea"/>
                <a:cs typeface="+mn-cs"/>
              </a:rPr>
              <a:t>! е одржлива верзија на конвенционалната амбалажа (</a:t>
            </a:r>
            <a:r>
              <a:rPr lang="mk-MK" sz="1200" kern="1200" dirty="0" err="1">
                <a:solidFill>
                  <a:schemeClr val="tx1"/>
                </a:solidFill>
                <a:effectLst/>
                <a:latin typeface="+mn-lt"/>
                <a:ea typeface="+mn-ea"/>
                <a:cs typeface="+mn-cs"/>
              </a:rPr>
              <a:t>Notpla</a:t>
            </a:r>
            <a:r>
              <a:rPr lang="mk-MK" sz="1200" kern="1200" dirty="0">
                <a:solidFill>
                  <a:schemeClr val="tx1"/>
                </a:solidFill>
                <a:effectLst/>
                <a:latin typeface="+mn-lt"/>
                <a:ea typeface="+mn-ea"/>
                <a:cs typeface="+mn-cs"/>
              </a:rPr>
              <a:t>, 2020). Направена од кафеави алги и дополнителни растенија, личи на пластика со речиси сите свои својства. Главно е креирана да замени голем дел, ако не и целата амбалажна пластика за еднократна употреба. Крајниот производ се јаде и е без вкус и може да се чува подолго време без да се менуваат неговите карактеристики.</a:t>
            </a:r>
          </a:p>
          <a:p>
            <a:r>
              <a:rPr lang="mk-MK" sz="1200" kern="1200" dirty="0">
                <a:solidFill>
                  <a:schemeClr val="tx1"/>
                </a:solidFill>
                <a:effectLst/>
                <a:latin typeface="+mn-lt"/>
                <a:ea typeface="+mn-ea"/>
                <a:cs typeface="+mn-cs"/>
              </a:rPr>
              <a:t> </a:t>
            </a:r>
          </a:p>
          <a:p>
            <a:r>
              <a:rPr lang="mk-MK" sz="1200" kern="1200" dirty="0">
                <a:solidFill>
                  <a:schemeClr val="tx1"/>
                </a:solidFill>
                <a:effectLst/>
                <a:latin typeface="+mn-lt"/>
                <a:ea typeface="+mn-ea"/>
                <a:cs typeface="+mn-cs"/>
              </a:rPr>
              <a:t>Потоа тука е </a:t>
            </a:r>
            <a:r>
              <a:rPr lang="mk-MK" sz="1200" kern="1200" dirty="0" err="1">
                <a:solidFill>
                  <a:schemeClr val="tx1"/>
                </a:solidFill>
                <a:effectLst/>
                <a:latin typeface="+mn-lt"/>
                <a:ea typeface="+mn-ea"/>
                <a:cs typeface="+mn-cs"/>
              </a:rPr>
              <a:t>MarinaTex</a:t>
            </a:r>
            <a:r>
              <a:rPr lang="mk-MK" sz="1200" kern="1200" dirty="0">
                <a:solidFill>
                  <a:schemeClr val="tx1"/>
                </a:solidFill>
                <a:effectLst/>
                <a:latin typeface="+mn-lt"/>
                <a:ea typeface="+mn-ea"/>
                <a:cs typeface="+mn-cs"/>
              </a:rPr>
              <a:t>. Започна како дипломски проект Универзитетот </a:t>
            </a:r>
            <a:r>
              <a:rPr lang="mk-MK" sz="1200" kern="1200" dirty="0" err="1">
                <a:solidFill>
                  <a:schemeClr val="tx1"/>
                </a:solidFill>
                <a:effectLst/>
                <a:latin typeface="+mn-lt"/>
                <a:ea typeface="+mn-ea"/>
                <a:cs typeface="+mn-cs"/>
              </a:rPr>
              <a:t>Сасекс</a:t>
            </a:r>
            <a:r>
              <a:rPr lang="mk-MK" sz="1200" kern="1200" dirty="0">
                <a:solidFill>
                  <a:schemeClr val="tx1"/>
                </a:solidFill>
                <a:effectLst/>
                <a:latin typeface="+mn-lt"/>
                <a:ea typeface="+mn-ea"/>
                <a:cs typeface="+mn-cs"/>
              </a:rPr>
              <a:t>, а подоцна ја освои наградата </a:t>
            </a:r>
            <a:r>
              <a:rPr lang="mk-MK" sz="1200" kern="1200" dirty="0" err="1">
                <a:solidFill>
                  <a:schemeClr val="tx1"/>
                </a:solidFill>
                <a:effectLst/>
                <a:latin typeface="+mn-lt"/>
                <a:ea typeface="+mn-ea"/>
                <a:cs typeface="+mn-cs"/>
              </a:rPr>
              <a:t>James</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Dyson</a:t>
            </a:r>
            <a:r>
              <a:rPr lang="mk-MK" sz="1200" kern="1200" dirty="0">
                <a:solidFill>
                  <a:schemeClr val="tx1"/>
                </a:solidFill>
                <a:effectLst/>
                <a:latin typeface="+mn-lt"/>
                <a:ea typeface="+mn-ea"/>
                <a:cs typeface="+mn-cs"/>
              </a:rPr>
              <a:t> </a:t>
            </a:r>
            <a:r>
              <a:rPr lang="mk-MK" sz="1200" kern="1200" dirty="0" err="1">
                <a:solidFill>
                  <a:schemeClr val="tx1"/>
                </a:solidFill>
                <a:effectLst/>
                <a:latin typeface="+mn-lt"/>
                <a:ea typeface="+mn-ea"/>
                <a:cs typeface="+mn-cs"/>
              </a:rPr>
              <a:t>Award</a:t>
            </a:r>
            <a:r>
              <a:rPr lang="mk-MK" sz="1200" kern="1200" dirty="0">
                <a:solidFill>
                  <a:schemeClr val="tx1"/>
                </a:solidFill>
                <a:effectLst/>
                <a:latin typeface="+mn-lt"/>
                <a:ea typeface="+mn-ea"/>
                <a:cs typeface="+mn-cs"/>
              </a:rPr>
              <a:t>, меѓународна награда за инженери по дизајн (</a:t>
            </a:r>
            <a:r>
              <a:rPr lang="mk-MK" sz="1200" kern="1200" dirty="0" err="1">
                <a:solidFill>
                  <a:schemeClr val="tx1"/>
                </a:solidFill>
                <a:effectLst/>
                <a:latin typeface="+mn-lt"/>
                <a:ea typeface="+mn-ea"/>
                <a:cs typeface="+mn-cs"/>
              </a:rPr>
              <a:t>MarinaTEX</a:t>
            </a:r>
            <a:r>
              <a:rPr lang="mk-MK" sz="1200" kern="1200" dirty="0">
                <a:solidFill>
                  <a:schemeClr val="tx1"/>
                </a:solidFill>
                <a:effectLst/>
                <a:latin typeface="+mn-lt"/>
                <a:ea typeface="+mn-ea"/>
                <a:cs typeface="+mn-cs"/>
              </a:rPr>
              <a:t>, 2020). И ова е одржлива замена за ластика направена од отпад од риба и материјали што се компостираат. Сепак, од многу аспекти, овој биопроизвод ги надминува карактеристиките на конвенционалната пластика. На пример, се распаѓа во животната средина за 6 недели и не ослободува отрови ниту ѝ штети на околината во текот на процесот на распаѓање. Покрај тоа, неколку тестови докажаа дека со иста дебелина, овој материјал е посилен од LDPE (полиетилен со мала густина).</a:t>
            </a:r>
          </a:p>
          <a:p>
            <a:endParaRPr lang="mk-MK" sz="1200" kern="1200" noProof="0" dirty="0">
              <a:solidFill>
                <a:schemeClr val="tx1"/>
              </a:solidFill>
              <a:effectLst/>
              <a:latin typeface="+mn-lt"/>
              <a:ea typeface="+mn-ea"/>
              <a:cs typeface="+mn-cs"/>
            </a:endParaRPr>
          </a:p>
          <a:p>
            <a:r>
              <a:rPr lang="mk-MK" sz="1200" i="1" kern="1200" noProof="0" dirty="0">
                <a:solidFill>
                  <a:schemeClr val="tx1"/>
                </a:solidFill>
                <a:effectLst/>
                <a:latin typeface="+mn-lt"/>
                <a:ea typeface="+mn-ea"/>
                <a:cs typeface="+mn-cs"/>
              </a:rPr>
              <a:t>*Објаснете како овие производи се поврзани со ЦОР - разгледајте ја страницата </a:t>
            </a:r>
            <a:r>
              <a:rPr lang="mk-MK" sz="1200" i="1" kern="1200" noProof="0" dirty="0" err="1">
                <a:solidFill>
                  <a:schemeClr val="tx1"/>
                </a:solidFill>
                <a:effectLst/>
                <a:latin typeface="+mn-lt"/>
                <a:ea typeface="+mn-ea"/>
                <a:cs typeface="+mn-cs"/>
              </a:rPr>
              <a:t>sdgcompass.org</a:t>
            </a:r>
            <a:r>
              <a:rPr lang="mk-MK" sz="1200" i="1" kern="1200" noProof="0" dirty="0">
                <a:solidFill>
                  <a:schemeClr val="tx1"/>
                </a:solidFill>
                <a:effectLst/>
                <a:latin typeface="+mn-lt"/>
                <a:ea typeface="+mn-ea"/>
                <a:cs typeface="+mn-cs"/>
              </a:rPr>
              <a:t> за повеќе информации за целите.*</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ЦОР2 | ЦОР8 | ЦОР9 | ЦОР12 | ЦОР13 | ЦОР14 | ЦОР15</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Сликите се преземени од:</a:t>
            </a:r>
          </a:p>
          <a:p>
            <a:r>
              <a:rPr lang="mk-MK" sz="1200" kern="1200" noProof="0" dirty="0" err="1">
                <a:solidFill>
                  <a:schemeClr val="tx1"/>
                </a:solidFill>
                <a:effectLst/>
                <a:latin typeface="+mn-lt"/>
                <a:ea typeface="+mn-ea"/>
                <a:cs typeface="+mn-cs"/>
              </a:rPr>
              <a:t>SDGcompass</a:t>
            </a:r>
            <a:r>
              <a:rPr lang="mk-MK" sz="1200" kern="1200" noProof="0" dirty="0">
                <a:solidFill>
                  <a:schemeClr val="tx1"/>
                </a:solidFill>
                <a:effectLst/>
                <a:latin typeface="+mn-lt"/>
                <a:ea typeface="+mn-ea"/>
                <a:cs typeface="+mn-cs"/>
              </a:rPr>
              <a:t>, 2020 г.</a:t>
            </a:r>
          </a:p>
          <a:p>
            <a:r>
              <a:rPr lang="mk-MK" sz="1200" kern="1200" noProof="0" dirty="0" err="1">
                <a:solidFill>
                  <a:schemeClr val="tx1"/>
                </a:solidFill>
                <a:effectLst/>
                <a:latin typeface="+mn-lt"/>
                <a:ea typeface="+mn-ea"/>
                <a:cs typeface="+mn-cs"/>
              </a:rPr>
              <a:t>Notpla</a:t>
            </a:r>
            <a:r>
              <a:rPr lang="mk-MK" sz="1200" kern="1200" noProof="0" dirty="0">
                <a:solidFill>
                  <a:schemeClr val="tx1"/>
                </a:solidFill>
                <a:effectLst/>
                <a:latin typeface="+mn-lt"/>
                <a:ea typeface="+mn-ea"/>
                <a:cs typeface="+mn-cs"/>
              </a:rPr>
              <a:t>, 2020</a:t>
            </a:r>
          </a:p>
          <a:p>
            <a:endParaRPr lang="mk-MK" noProof="0" dirty="0"/>
          </a:p>
          <a:p>
            <a:r>
              <a:rPr lang="mk-MK" b="1" noProof="0" dirty="0"/>
              <a:t>Литература:</a:t>
            </a:r>
          </a:p>
          <a:p>
            <a:r>
              <a:rPr lang="en-GB" sz="1200" kern="1200" dirty="0">
                <a:solidFill>
                  <a:schemeClr val="tx1"/>
                </a:solidFill>
                <a:effectLst/>
                <a:latin typeface="+mn-lt"/>
                <a:ea typeface="+mn-ea"/>
                <a:cs typeface="+mn-cs"/>
              </a:rPr>
              <a:t>MARINATEX. 2020. MARINATEX. [online] Available at: </a:t>
            </a:r>
            <a:r>
              <a:rPr lang="en-GB" sz="1200" u="sng" kern="1200" dirty="0">
                <a:solidFill>
                  <a:schemeClr val="tx1"/>
                </a:solidFill>
                <a:effectLst/>
                <a:latin typeface="+mn-lt"/>
                <a:ea typeface="+mn-ea"/>
                <a:cs typeface="+mn-cs"/>
                <a:hlinkClick r:id="rId3"/>
              </a:rPr>
              <a:t>https://www.marinatex.co.uk/</a:t>
            </a:r>
            <a:endParaRPr lang="mk-MK"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Nace</a:t>
            </a:r>
            <a:r>
              <a:rPr lang="en-GB" sz="1200" kern="1200" dirty="0">
                <a:solidFill>
                  <a:schemeClr val="tx1"/>
                </a:solidFill>
                <a:effectLst/>
                <a:latin typeface="+mn-lt"/>
                <a:ea typeface="+mn-ea"/>
                <a:cs typeface="+mn-cs"/>
              </a:rPr>
              <a:t>, T. (2019), London Marathon Runners Were Handed Seaweed Pouches Instead Of Plastic Bottles. Forbes, 29 April 2019. https://www.forbes.com/sites/trevornace/2019/04/29/london-marathon-runners-were-handed-seaweed-pouches-instead-of-plastic-bottles/#2311b052ba20</a:t>
            </a:r>
            <a:endParaRPr lang="mk-MK"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Notpla</a:t>
            </a:r>
            <a:r>
              <a:rPr lang="en-GB" sz="1200" kern="1200" dirty="0">
                <a:solidFill>
                  <a:schemeClr val="tx1"/>
                </a:solidFill>
                <a:effectLst/>
                <a:latin typeface="+mn-lt"/>
                <a:ea typeface="+mn-ea"/>
                <a:cs typeface="+mn-cs"/>
              </a:rPr>
              <a:t>. 2020. We Make Packaging Disappear - </a:t>
            </a:r>
            <a:r>
              <a:rPr lang="en-GB" sz="1200" kern="1200" dirty="0" err="1">
                <a:solidFill>
                  <a:schemeClr val="tx1"/>
                </a:solidFill>
                <a:effectLst/>
                <a:latin typeface="+mn-lt"/>
                <a:ea typeface="+mn-ea"/>
                <a:cs typeface="+mn-cs"/>
              </a:rPr>
              <a:t>Notpla</a:t>
            </a:r>
            <a:r>
              <a:rPr lang="en-GB" sz="1200" kern="1200" dirty="0">
                <a:solidFill>
                  <a:schemeClr val="tx1"/>
                </a:solidFill>
                <a:effectLst/>
                <a:latin typeface="+mn-lt"/>
                <a:ea typeface="+mn-ea"/>
                <a:cs typeface="+mn-cs"/>
              </a:rPr>
              <a:t>. [online] Available at: </a:t>
            </a:r>
            <a:r>
              <a:rPr lang="en-GB" sz="1200" u="sng" kern="1200" dirty="0">
                <a:solidFill>
                  <a:schemeClr val="tx1"/>
                </a:solidFill>
                <a:effectLst/>
                <a:latin typeface="+mn-lt"/>
                <a:ea typeface="+mn-ea"/>
                <a:cs typeface="+mn-cs"/>
                <a:hlinkClick r:id="rId4"/>
              </a:rPr>
              <a:t>https://www.notpla.com/</a:t>
            </a:r>
            <a:endParaRPr lang="mk-M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Sdgcompass.org. 2020. Learn More About The </a:t>
            </a:r>
            <a:r>
              <a:rPr lang="en-GB" sz="1200" kern="1200" dirty="0" err="1">
                <a:solidFill>
                  <a:schemeClr val="tx1"/>
                </a:solidFill>
                <a:effectLst/>
                <a:latin typeface="+mn-lt"/>
                <a:ea typeface="+mn-ea"/>
                <a:cs typeface="+mn-cs"/>
              </a:rPr>
              <a:t>Sdgs</a:t>
            </a:r>
            <a:r>
              <a:rPr lang="en-GB" sz="1200" kern="1200" dirty="0">
                <a:solidFill>
                  <a:schemeClr val="tx1"/>
                </a:solidFill>
                <a:effectLst/>
                <a:latin typeface="+mn-lt"/>
                <a:ea typeface="+mn-ea"/>
                <a:cs typeface="+mn-cs"/>
              </a:rPr>
              <a:t> – SDG Compass. [online] Available at: </a:t>
            </a:r>
            <a:r>
              <a:rPr lang="en-GB" sz="1200" u="sng" kern="1200" dirty="0">
                <a:solidFill>
                  <a:schemeClr val="tx1"/>
                </a:solidFill>
                <a:effectLst/>
                <a:latin typeface="+mn-lt"/>
                <a:ea typeface="+mn-ea"/>
                <a:cs typeface="+mn-cs"/>
                <a:hlinkClick r:id="rId5"/>
              </a:rPr>
              <a:t>https://sdgcompass.org/sdgs/</a:t>
            </a:r>
            <a:endParaRPr lang="mk-MK" sz="1200" kern="1200" dirty="0">
              <a:solidFill>
                <a:schemeClr val="tx1"/>
              </a:solidFill>
              <a:effectLst/>
              <a:latin typeface="+mn-lt"/>
              <a:ea typeface="+mn-ea"/>
              <a:cs typeface="+mn-cs"/>
            </a:endParaRP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Видео: Лондонскиот маратон разменува пластични шишиња за капсули </a:t>
            </a:r>
            <a:r>
              <a:rPr lang="mk-MK" noProof="0" dirty="0" err="1"/>
              <a:t>Ooho</a:t>
            </a:r>
            <a:r>
              <a:rPr lang="mk-MK" noProof="0" dirty="0"/>
              <a:t> што </a:t>
            </a:r>
            <a:r>
              <a:rPr lang="mk-MK" sz="1200" kern="1200" noProof="0" dirty="0">
                <a:solidFill>
                  <a:schemeClr val="tx1"/>
                </a:solidFill>
                <a:effectLst/>
                <a:latin typeface="+mn-lt"/>
                <a:ea typeface="+mn-ea"/>
                <a:cs typeface="+mn-cs"/>
              </a:rPr>
              <a:t>се јадат, наполнети со пијалак</a:t>
            </a:r>
            <a:r>
              <a:rPr lang="mk-MK" noProof="0" dirty="0"/>
              <a:t>. https://www.youtube.com/watch?v=Z2Qz_2UtsPM </a:t>
            </a:r>
          </a:p>
        </p:txBody>
      </p:sp>
      <p:sp>
        <p:nvSpPr>
          <p:cNvPr id="4" name="Foliennummernplatzhalter 3"/>
          <p:cNvSpPr>
            <a:spLocks noGrp="1"/>
          </p:cNvSpPr>
          <p:nvPr>
            <p:ph type="sldNum" sz="quarter" idx="5"/>
          </p:nvPr>
        </p:nvSpPr>
        <p:spPr/>
        <p:txBody>
          <a:bodyPr/>
          <a:lstStyle/>
          <a:p>
            <a:fld id="{F4B9ABF1-A5E8-FF4C-953A-B9DDF0BF59CB}" type="slidenum">
              <a:rPr lang="de-DE" smtClean="0"/>
              <a:t>12</a:t>
            </a:fld>
            <a:endParaRPr lang="de-DE"/>
          </a:p>
        </p:txBody>
      </p:sp>
    </p:spTree>
    <p:extLst>
      <p:ext uri="{BB962C8B-B14F-4D97-AF65-F5344CB8AC3E}">
        <p14:creationId xmlns:p14="http://schemas.microsoft.com/office/powerpoint/2010/main" val="182864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sz="1200" i="1" kern="1200" dirty="0">
                <a:solidFill>
                  <a:schemeClr val="tx1"/>
                </a:solidFill>
                <a:effectLst/>
                <a:latin typeface="+mn-lt"/>
                <a:ea typeface="+mn-ea"/>
                <a:cs typeface="+mn-cs"/>
              </a:rPr>
              <a:t>На овој слајд се објаснети алгите како отпад од рибарскиот сектор.</a:t>
            </a:r>
          </a:p>
          <a:p>
            <a:endParaRPr lang="ru-RU" sz="1200" kern="1200" dirty="0">
              <a:solidFill>
                <a:schemeClr val="tx1"/>
              </a:solidFill>
              <a:effectLst/>
              <a:latin typeface="+mn-lt"/>
              <a:ea typeface="+mn-ea"/>
              <a:cs typeface="+mn-cs"/>
            </a:endParaRPr>
          </a:p>
          <a:p>
            <a:r>
              <a:rPr lang="mk-MK" sz="1200" kern="1200" dirty="0">
                <a:solidFill>
                  <a:schemeClr val="tx1"/>
                </a:solidFill>
                <a:effectLst/>
                <a:latin typeface="+mn-lt"/>
                <a:ea typeface="+mn-ea"/>
                <a:cs typeface="+mn-cs"/>
              </a:rPr>
              <a:t>Друг поретко познат отпад што се создава во риболовот се алгите. Количествата алги што се вадат од морето за време на комерцијалниот и индустрискиот риболов е толку голема што е многу тешко да се даде точна количина. Алгите потоа се враќаат во морето или се отстрануваат со остатокот од отпадот. На прв поглед, ова не би требало да е проблем. Сепак, вишокот алги во морето може да доведе до осиромашување на кислородот во овие води, испуштање на штетни токсини и промена на вкусот и мирисот во морските екосистеми.</a:t>
            </a:r>
          </a:p>
          <a:p>
            <a:r>
              <a:rPr lang="mk-MK" sz="1200" kern="1200" dirty="0">
                <a:solidFill>
                  <a:schemeClr val="tx1"/>
                </a:solidFill>
                <a:effectLst/>
                <a:latin typeface="+mn-lt"/>
                <a:ea typeface="+mn-ea"/>
                <a:cs typeface="+mn-cs"/>
              </a:rPr>
              <a:t> </a:t>
            </a:r>
          </a:p>
          <a:p>
            <a:r>
              <a:rPr lang="mk-MK" sz="1200" kern="1200" dirty="0">
                <a:solidFill>
                  <a:schemeClr val="tx1"/>
                </a:solidFill>
                <a:effectLst/>
                <a:latin typeface="+mn-lt"/>
                <a:ea typeface="+mn-ea"/>
                <a:cs typeface="+mn-cs"/>
              </a:rPr>
              <a:t>Алгите се богати со калиум, калциум, железо и магнезиум и содржат многу витамини што се суштински за здравјето на луѓето. Покрај тоа, научно е докажано дека преку соодветни процеси, алгите можат да се трансформираат во суперматеријал, силен како челик, но двојно полесен.</a:t>
            </a:r>
          </a:p>
          <a:p>
            <a:r>
              <a:rPr lang="mk-MK" sz="1200" kern="1200" dirty="0">
                <a:solidFill>
                  <a:schemeClr val="tx1"/>
                </a:solidFill>
                <a:effectLst/>
                <a:latin typeface="+mn-lt"/>
                <a:ea typeface="+mn-ea"/>
                <a:cs typeface="+mn-cs"/>
              </a:rPr>
              <a:t> </a:t>
            </a:r>
          </a:p>
          <a:p>
            <a:r>
              <a:rPr lang="mk-MK" sz="1200" kern="1200" dirty="0" err="1">
                <a:solidFill>
                  <a:schemeClr val="tx1"/>
                </a:solidFill>
                <a:effectLst/>
                <a:latin typeface="+mn-lt"/>
                <a:ea typeface="+mn-ea"/>
                <a:cs typeface="+mn-cs"/>
              </a:rPr>
              <a:t>Bloom</a:t>
            </a:r>
            <a:r>
              <a:rPr lang="mk-MK" sz="1200" kern="1200" dirty="0">
                <a:solidFill>
                  <a:schemeClr val="tx1"/>
                </a:solidFill>
                <a:effectLst/>
                <a:latin typeface="+mn-lt"/>
                <a:ea typeface="+mn-ea"/>
                <a:cs typeface="+mn-cs"/>
              </a:rPr>
              <a:t>, производител на чевли, се залага за намалување на количествата токсични хемикалии од човечките активности што се присутни во слатководните води. По долгогодишни истражувања на технологијата на алги, откриено е дека алгите претрпуваат процес на пластификација откако ќе се подложат на топлина и притисок. Така е создадена првата одржлива </a:t>
            </a:r>
            <a:r>
              <a:rPr lang="mk-MK" sz="1200" kern="1200" dirty="0" err="1">
                <a:solidFill>
                  <a:schemeClr val="tx1"/>
                </a:solidFill>
                <a:effectLst/>
                <a:latin typeface="+mn-lt"/>
                <a:ea typeface="+mn-ea"/>
                <a:cs typeface="+mn-cs"/>
              </a:rPr>
              <a:t>флекси-пена</a:t>
            </a:r>
            <a:r>
              <a:rPr lang="mk-MK" sz="1200" kern="1200" dirty="0">
                <a:solidFill>
                  <a:schemeClr val="tx1"/>
                </a:solidFill>
                <a:effectLst/>
                <a:latin typeface="+mn-lt"/>
                <a:ea typeface="+mn-ea"/>
                <a:cs typeface="+mn-cs"/>
              </a:rPr>
              <a:t> од алги (</a:t>
            </a:r>
            <a:r>
              <a:rPr lang="mk-MK" sz="1200" kern="1200" dirty="0" err="1">
                <a:solidFill>
                  <a:schemeClr val="tx1"/>
                </a:solidFill>
                <a:effectLst/>
                <a:latin typeface="+mn-lt"/>
                <a:ea typeface="+mn-ea"/>
                <a:cs typeface="+mn-cs"/>
              </a:rPr>
              <a:t>Bloom</a:t>
            </a:r>
            <a:r>
              <a:rPr lang="mk-MK" sz="1200" kern="1200" dirty="0">
                <a:solidFill>
                  <a:schemeClr val="tx1"/>
                </a:solidFill>
                <a:effectLst/>
                <a:latin typeface="+mn-lt"/>
                <a:ea typeface="+mn-ea"/>
                <a:cs typeface="+mn-cs"/>
              </a:rPr>
              <a:t>, 2020). </a:t>
            </a:r>
          </a:p>
          <a:p>
            <a:endParaRPr lang="en-GB"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a:t>
            </a:r>
            <a:r>
              <a:rPr lang="ru-RU" sz="1200" i="1" kern="1200" dirty="0">
                <a:solidFill>
                  <a:schemeClr val="tx1"/>
                </a:solidFill>
                <a:effectLst/>
                <a:latin typeface="+mn-lt"/>
                <a:ea typeface="+mn-ea"/>
                <a:cs typeface="+mn-cs"/>
              </a:rPr>
              <a:t>Објаснете како овие производи се поврзани со ЦОР - разгледајте ја страницата sdgcompass.org за повеќе информации за целите.</a:t>
            </a:r>
            <a:r>
              <a:rPr lang="de-DE"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2 | </a:t>
            </a:r>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3 | </a:t>
            </a:r>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8 | </a:t>
            </a:r>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11 | </a:t>
            </a:r>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12 | </a:t>
            </a:r>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13 | </a:t>
            </a:r>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14 | </a:t>
            </a:r>
            <a:r>
              <a:rPr lang="ru-RU" sz="1200" kern="1200" dirty="0">
                <a:solidFill>
                  <a:schemeClr val="tx1"/>
                </a:solidFill>
                <a:effectLst/>
                <a:latin typeface="+mn-lt"/>
                <a:ea typeface="+mn-ea"/>
                <a:cs typeface="+mn-cs"/>
              </a:rPr>
              <a:t>ЦОР</a:t>
            </a:r>
            <a:r>
              <a:rPr lang="de-DE" sz="1200" kern="1200" dirty="0">
                <a:solidFill>
                  <a:schemeClr val="tx1"/>
                </a:solidFill>
                <a:effectLst/>
                <a:latin typeface="+mn-lt"/>
                <a:ea typeface="+mn-ea"/>
                <a:cs typeface="+mn-cs"/>
              </a:rPr>
              <a:t>15</a:t>
            </a:r>
          </a:p>
          <a:p>
            <a:endParaRPr lang="en-GB"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Сликите се преземени од</a:t>
            </a:r>
            <a:r>
              <a:rPr lang="de-DE"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BLOOM, 2020. BLOOM | TREAD WELL. [online] Available at: &lt;https://www.bloomtreadwell.com/&gt; </a:t>
            </a:r>
            <a:r>
              <a:rPr lang="en-GB" sz="1200" kern="1200" dirty="0" err="1">
                <a:solidFill>
                  <a:schemeClr val="tx1"/>
                </a:solidFill>
                <a:effectLst/>
                <a:latin typeface="+mn-lt"/>
                <a:ea typeface="+mn-ea"/>
                <a:cs typeface="+mn-cs"/>
              </a:rPr>
              <a:t>EcoWatch</a:t>
            </a:r>
            <a:r>
              <a:rPr lang="en-GB" sz="1200" kern="1200" dirty="0">
                <a:solidFill>
                  <a:schemeClr val="tx1"/>
                </a:solidFill>
                <a:effectLst/>
                <a:latin typeface="+mn-lt"/>
                <a:ea typeface="+mn-ea"/>
                <a:cs typeface="+mn-cs"/>
              </a:rPr>
              <a:t>. 2020. Researchers Turn Algae Into A Material As Hard As Steel. [online] Available at: </a:t>
            </a:r>
            <a:r>
              <a:rPr lang="en-GB" sz="1200" u="sng" kern="1200" dirty="0">
                <a:solidFill>
                  <a:schemeClr val="tx1"/>
                </a:solidFill>
                <a:effectLst/>
                <a:latin typeface="+mn-lt"/>
                <a:ea typeface="+mn-ea"/>
                <a:cs typeface="+mn-cs"/>
                <a:hlinkClick r:id="rId3"/>
              </a:rPr>
              <a:t>https://www.ecowatch.com/algae-science-material-hard-as-steel-2640980632.html</a:t>
            </a:r>
            <a:endParaRPr lang="mk-M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Sdgcompass.org. 2020. Learn More About The </a:t>
            </a:r>
            <a:r>
              <a:rPr lang="en-GB" sz="1200" kern="1200" dirty="0" err="1">
                <a:solidFill>
                  <a:schemeClr val="tx1"/>
                </a:solidFill>
                <a:effectLst/>
                <a:latin typeface="+mn-lt"/>
                <a:ea typeface="+mn-ea"/>
                <a:cs typeface="+mn-cs"/>
              </a:rPr>
              <a:t>Sdgs</a:t>
            </a:r>
            <a:r>
              <a:rPr lang="en-GB" sz="1200" kern="1200" dirty="0">
                <a:solidFill>
                  <a:schemeClr val="tx1"/>
                </a:solidFill>
                <a:effectLst/>
                <a:latin typeface="+mn-lt"/>
                <a:ea typeface="+mn-ea"/>
                <a:cs typeface="+mn-cs"/>
              </a:rPr>
              <a:t> – SDG Compass. [online] Available at: </a:t>
            </a:r>
            <a:r>
              <a:rPr lang="en-GB" sz="1200" u="sng" kern="1200" dirty="0">
                <a:solidFill>
                  <a:schemeClr val="tx1"/>
                </a:solidFill>
                <a:effectLst/>
                <a:latin typeface="+mn-lt"/>
                <a:ea typeface="+mn-ea"/>
                <a:cs typeface="+mn-cs"/>
                <a:hlinkClick r:id="rId4"/>
              </a:rPr>
              <a:t>https://sdgcompass.org/sdgs/</a:t>
            </a:r>
            <a:endParaRPr lang="en-GB" sz="1200" kern="1200" dirty="0">
              <a:solidFill>
                <a:schemeClr val="tx1"/>
              </a:solidFill>
              <a:effectLst/>
              <a:latin typeface="+mn-lt"/>
              <a:ea typeface="+mn-ea"/>
              <a:cs typeface="+mn-cs"/>
            </a:endParaRPr>
          </a:p>
          <a:p>
            <a:endParaRPr lang="de-DE" dirty="0"/>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13</a:t>
            </a:fld>
            <a:endParaRPr lang="de-DE"/>
          </a:p>
        </p:txBody>
      </p:sp>
    </p:spTree>
    <p:extLst>
      <p:ext uri="{BB962C8B-B14F-4D97-AF65-F5344CB8AC3E}">
        <p14:creationId xmlns:p14="http://schemas.microsoft.com/office/powerpoint/2010/main" val="385332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kern="1200" noProof="0" dirty="0">
                <a:solidFill>
                  <a:schemeClr val="tx1"/>
                </a:solidFill>
                <a:effectLst/>
                <a:latin typeface="+mn-lt"/>
                <a:ea typeface="+mn-ea"/>
                <a:cs typeface="+mn-cs"/>
              </a:rPr>
              <a:t>NANAI </a:t>
            </a:r>
            <a:r>
              <a:rPr lang="mk-MK" sz="1200" i="0" kern="1200" noProof="0" dirty="0">
                <a:solidFill>
                  <a:schemeClr val="tx1"/>
                </a:solidFill>
                <a:effectLst/>
                <a:latin typeface="+mn-lt"/>
                <a:ea typeface="+mn-ea"/>
                <a:cs typeface="+mn-cs"/>
              </a:rPr>
              <a:t>е компанија што создаде материјал сличен на кожа, направен целосно од кожа од лосос</a:t>
            </a:r>
            <a:r>
              <a:rPr lang="mk-MK" sz="1200" i="1" kern="1200" noProof="0" dirty="0">
                <a:solidFill>
                  <a:schemeClr val="tx1"/>
                </a:solidFill>
                <a:effectLst/>
                <a:latin typeface="+mn-lt"/>
                <a:ea typeface="+mn-ea"/>
                <a:cs typeface="+mn-cs"/>
              </a:rPr>
              <a:t>.</a:t>
            </a:r>
          </a:p>
          <a:p>
            <a:endParaRPr lang="mk-MK" sz="1200" kern="1200" noProof="0" dirty="0">
              <a:solidFill>
                <a:schemeClr val="tx1"/>
              </a:solidFill>
              <a:effectLst/>
              <a:latin typeface="+mn-lt"/>
              <a:ea typeface="+mn-ea"/>
              <a:cs typeface="+mn-cs"/>
            </a:endParaRPr>
          </a:p>
          <a:p>
            <a:r>
              <a:rPr lang="mk-MK" sz="1200" i="1" kern="1200" noProof="0" dirty="0">
                <a:solidFill>
                  <a:schemeClr val="tx1"/>
                </a:solidFill>
                <a:effectLst/>
                <a:latin typeface="+mn-lt"/>
                <a:ea typeface="+mn-ea"/>
                <a:cs typeface="+mn-cs"/>
              </a:rPr>
              <a:t>*Објаснете како овие производи се поврзани со ЦОР - разгледајте ја страницата </a:t>
            </a:r>
            <a:r>
              <a:rPr lang="mk-MK" sz="1200" i="1" kern="1200" noProof="0" dirty="0" err="1">
                <a:solidFill>
                  <a:schemeClr val="tx1"/>
                </a:solidFill>
                <a:effectLst/>
                <a:latin typeface="+mn-lt"/>
                <a:ea typeface="+mn-ea"/>
                <a:cs typeface="+mn-cs"/>
              </a:rPr>
              <a:t>sdgcompass.org</a:t>
            </a:r>
            <a:r>
              <a:rPr lang="mk-MK" sz="1200" i="1" kern="1200" noProof="0" dirty="0">
                <a:solidFill>
                  <a:schemeClr val="tx1"/>
                </a:solidFill>
                <a:effectLst/>
                <a:latin typeface="+mn-lt"/>
                <a:ea typeface="+mn-ea"/>
                <a:cs typeface="+mn-cs"/>
              </a:rPr>
              <a:t> за повеќе информации за целите.*</a:t>
            </a: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ЦОР2 | ЦОР8 | ЦОР12 | ЦОР14 | ЦОР15</a:t>
            </a:r>
          </a:p>
          <a:p>
            <a:endParaRPr lang="mk-MK"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kern="1200" noProof="0" dirty="0">
                <a:solidFill>
                  <a:schemeClr val="tx1"/>
                </a:solidFill>
                <a:effectLst/>
                <a:latin typeface="+mn-lt"/>
                <a:ea typeface="+mn-ea"/>
                <a:cs typeface="+mn-cs"/>
              </a:rPr>
              <a:t>Сликите се преземени од: </a:t>
            </a:r>
          </a:p>
          <a:p>
            <a:pPr marL="0" marR="0" indent="0" algn="l" defTabSz="914400" rtl="0" eaLnBrk="1" fontAlgn="auto" latinLnBrk="0" hangingPunct="1">
              <a:lnSpc>
                <a:spcPct val="100000"/>
              </a:lnSpc>
              <a:spcBef>
                <a:spcPts val="0"/>
              </a:spcBef>
              <a:spcAft>
                <a:spcPts val="0"/>
              </a:spcAft>
              <a:buClrTx/>
              <a:buSzTx/>
              <a:buFontTx/>
              <a:buNone/>
              <a:tabLst/>
              <a:defRPr/>
            </a:pPr>
            <a:r>
              <a:rPr lang="mk-MK" sz="1200" kern="1200" noProof="0" dirty="0">
                <a:solidFill>
                  <a:schemeClr val="tx1"/>
                </a:solidFill>
                <a:effectLst/>
                <a:latin typeface="+mn-lt"/>
                <a:ea typeface="+mn-ea"/>
                <a:cs typeface="+mn-cs"/>
              </a:rPr>
              <a:t>NANAI, 2020. </a:t>
            </a:r>
            <a:r>
              <a:rPr lang="mk-MK" sz="1200" kern="1200" noProof="0" dirty="0" err="1">
                <a:solidFill>
                  <a:schemeClr val="tx1"/>
                </a:solidFill>
                <a:effectLst/>
                <a:latin typeface="+mn-lt"/>
                <a:ea typeface="+mn-ea"/>
                <a:cs typeface="+mn-cs"/>
              </a:rPr>
              <a:t>Nanai</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Leather</a:t>
            </a:r>
            <a:r>
              <a:rPr lang="mk-MK" sz="1200" kern="1200" noProof="0" dirty="0">
                <a:solidFill>
                  <a:schemeClr val="tx1"/>
                </a:solidFill>
                <a:effectLst/>
                <a:latin typeface="+mn-lt"/>
                <a:ea typeface="+mn-ea"/>
                <a:cs typeface="+mn-cs"/>
              </a:rPr>
              <a:t> – </a:t>
            </a:r>
            <a:r>
              <a:rPr lang="mk-MK" sz="1200" kern="1200" noProof="0" dirty="0" err="1">
                <a:solidFill>
                  <a:schemeClr val="tx1"/>
                </a:solidFill>
                <a:effectLst/>
                <a:latin typeface="+mn-lt"/>
                <a:ea typeface="+mn-ea"/>
                <a:cs typeface="+mn-cs"/>
              </a:rPr>
              <a:t>Salmo</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Leather</a:t>
            </a:r>
            <a:r>
              <a:rPr lang="mk-MK" sz="1200" kern="1200" noProof="0" dirty="0">
                <a:solidFill>
                  <a:schemeClr val="tx1"/>
                </a:solidFill>
                <a:effectLst/>
                <a:latin typeface="+mn-lt"/>
                <a:ea typeface="+mn-ea"/>
                <a:cs typeface="+mn-cs"/>
              </a:rPr>
              <a:t> – </a:t>
            </a:r>
            <a:r>
              <a:rPr lang="mk-MK" sz="1200" kern="1200" noProof="0" dirty="0" err="1">
                <a:solidFill>
                  <a:schemeClr val="tx1"/>
                </a:solidFill>
                <a:effectLst/>
                <a:latin typeface="+mn-lt"/>
                <a:ea typeface="+mn-ea"/>
                <a:cs typeface="+mn-cs"/>
              </a:rPr>
              <a:t>Lachsleder</a:t>
            </a:r>
            <a:r>
              <a:rPr lang="mk-MK" sz="1200" kern="1200" noProof="0" dirty="0">
                <a:solidFill>
                  <a:schemeClr val="tx1"/>
                </a:solidFill>
                <a:effectLst/>
                <a:latin typeface="+mn-lt"/>
                <a:ea typeface="+mn-ea"/>
                <a:cs typeface="+mn-cs"/>
              </a:rPr>
              <a:t> || </a:t>
            </a:r>
            <a:r>
              <a:rPr lang="mk-MK" sz="1200" kern="1200" noProof="0" dirty="0" err="1">
                <a:solidFill>
                  <a:schemeClr val="tx1"/>
                </a:solidFill>
                <a:effectLst/>
                <a:latin typeface="+mn-lt"/>
                <a:ea typeface="+mn-ea"/>
                <a:cs typeface="+mn-cs"/>
              </a:rPr>
              <a:t>Product</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online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hlinkClick r:id="rId3"/>
              </a:rPr>
              <a:t>https://www.salmo-leather.de/en/produkt/</a:t>
            </a:r>
            <a:endParaRPr lang="mk-MK" sz="120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mk-MK" sz="1200" kern="1200" noProof="0" dirty="0" err="1">
                <a:solidFill>
                  <a:schemeClr val="tx1"/>
                </a:solidFill>
                <a:effectLst/>
                <a:latin typeface="+mn-lt"/>
                <a:ea typeface="+mn-ea"/>
                <a:cs typeface="+mn-cs"/>
              </a:rPr>
              <a:t>Sdgcompass.org</a:t>
            </a:r>
            <a:r>
              <a:rPr lang="mk-MK" sz="1200" kern="1200" noProof="0" dirty="0">
                <a:solidFill>
                  <a:schemeClr val="tx1"/>
                </a:solidFill>
                <a:effectLst/>
                <a:latin typeface="+mn-lt"/>
                <a:ea typeface="+mn-ea"/>
                <a:cs typeface="+mn-cs"/>
              </a:rPr>
              <a:t>. 2020. </a:t>
            </a:r>
            <a:r>
              <a:rPr lang="mk-MK" sz="1200" kern="1200" noProof="0" dirty="0" err="1">
                <a:solidFill>
                  <a:schemeClr val="tx1"/>
                </a:solidFill>
                <a:effectLst/>
                <a:latin typeface="+mn-lt"/>
                <a:ea typeface="+mn-ea"/>
                <a:cs typeface="+mn-cs"/>
              </a:rPr>
              <a:t>Learn</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More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About</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Sdgs</a:t>
            </a:r>
            <a:r>
              <a:rPr lang="mk-MK" sz="1200" kern="1200" noProof="0" dirty="0">
                <a:solidFill>
                  <a:schemeClr val="tx1"/>
                </a:solidFill>
                <a:effectLst/>
                <a:latin typeface="+mn-lt"/>
                <a:ea typeface="+mn-ea"/>
                <a:cs typeface="+mn-cs"/>
              </a:rPr>
              <a:t> – SDG </a:t>
            </a:r>
            <a:r>
              <a:rPr lang="mk-MK" sz="1200" kern="1200" noProof="0" dirty="0" err="1">
                <a:solidFill>
                  <a:schemeClr val="tx1"/>
                </a:solidFill>
                <a:effectLst/>
                <a:latin typeface="+mn-lt"/>
                <a:ea typeface="+mn-ea"/>
                <a:cs typeface="+mn-cs"/>
              </a:rPr>
              <a:t>Compass</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online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https://sdgcompass.org/sdgs/</a:t>
            </a:r>
          </a:p>
        </p:txBody>
      </p:sp>
      <p:sp>
        <p:nvSpPr>
          <p:cNvPr id="4" name="Foliennummernplatzhalter 3"/>
          <p:cNvSpPr>
            <a:spLocks noGrp="1"/>
          </p:cNvSpPr>
          <p:nvPr>
            <p:ph type="sldNum" sz="quarter" idx="5"/>
          </p:nvPr>
        </p:nvSpPr>
        <p:spPr/>
        <p:txBody>
          <a:bodyPr/>
          <a:lstStyle/>
          <a:p>
            <a:fld id="{F4B9ABF1-A5E8-FF4C-953A-B9DDF0BF59CB}" type="slidenum">
              <a:rPr lang="de-DE" smtClean="0"/>
              <a:t>14</a:t>
            </a:fld>
            <a:endParaRPr lang="de-DE"/>
          </a:p>
        </p:txBody>
      </p:sp>
    </p:spTree>
    <p:extLst>
      <p:ext uri="{BB962C8B-B14F-4D97-AF65-F5344CB8AC3E}">
        <p14:creationId xmlns:p14="http://schemas.microsoft.com/office/powerpoint/2010/main" val="247795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i="0" kern="1200" noProof="0" dirty="0" err="1">
                <a:solidFill>
                  <a:schemeClr val="tx1"/>
                </a:solidFill>
                <a:effectLst/>
                <a:latin typeface="+mn-lt"/>
                <a:ea typeface="+mn-ea"/>
                <a:cs typeface="+mn-cs"/>
              </a:rPr>
              <a:t>Cuantec</a:t>
            </a:r>
            <a:r>
              <a:rPr lang="mk-MK" sz="1200" i="0" kern="1200" noProof="0" dirty="0">
                <a:solidFill>
                  <a:schemeClr val="tx1"/>
                </a:solidFill>
                <a:effectLst/>
                <a:latin typeface="+mn-lt"/>
                <a:ea typeface="+mn-ea"/>
                <a:cs typeface="+mn-cs"/>
              </a:rPr>
              <a:t> е шкотска сина биотехнолошка компанија со модел на циркуларна економија, која работи на решавање на два од најлошите проблеми во светот - отпад од храна и загадување со пластика. Произведува антимикробна амбалажа за храна што може да се компостира, којашто </a:t>
            </a:r>
            <a:r>
              <a:rPr lang="mk-MK" sz="1200" b="1" i="0" kern="1200" noProof="0" dirty="0">
                <a:solidFill>
                  <a:schemeClr val="tx1"/>
                </a:solidFill>
                <a:effectLst/>
                <a:latin typeface="+mn-lt"/>
                <a:ea typeface="+mn-ea"/>
                <a:cs typeface="+mn-cs"/>
              </a:rPr>
              <a:t>може да го продолжи рокот на траење на свежите морски плодови</a:t>
            </a:r>
            <a:r>
              <a:rPr lang="mk-MK" sz="1200" i="0" kern="1200" noProof="0" dirty="0">
                <a:solidFill>
                  <a:schemeClr val="tx1"/>
                </a:solidFill>
                <a:effectLst/>
                <a:latin typeface="+mn-lt"/>
                <a:ea typeface="+mn-ea"/>
                <a:cs typeface="+mn-cs"/>
              </a:rPr>
              <a:t>. Го екстрахира хитинот од черупките на лангустини и други морски животни и го преработува хитинот за да добие хитозан.</a:t>
            </a:r>
          </a:p>
          <a:p>
            <a:endParaRPr lang="mk-MK" sz="1200" i="1" kern="1200" noProof="0" dirty="0">
              <a:solidFill>
                <a:schemeClr val="tx1"/>
              </a:solidFill>
              <a:effectLst/>
              <a:latin typeface="+mn-lt"/>
              <a:ea typeface="+mn-ea"/>
              <a:cs typeface="+mn-cs"/>
            </a:endParaRPr>
          </a:p>
          <a:p>
            <a:r>
              <a:rPr lang="mk-MK" sz="1200" i="1" kern="1200" noProof="0" dirty="0">
                <a:solidFill>
                  <a:schemeClr val="tx1"/>
                </a:solidFill>
                <a:effectLst/>
                <a:latin typeface="+mn-lt"/>
                <a:ea typeface="+mn-ea"/>
                <a:cs typeface="+mn-cs"/>
              </a:rPr>
              <a:t>* Пуштете го видеото овде (2 минути и 52 секунди)</a:t>
            </a:r>
          </a:p>
          <a:p>
            <a:pPr marL="0" marR="0" indent="0" algn="l" defTabSz="914400" rtl="0" eaLnBrk="1" fontAlgn="auto" latinLnBrk="0" hangingPunct="1">
              <a:lnSpc>
                <a:spcPct val="100000"/>
              </a:lnSpc>
              <a:spcBef>
                <a:spcPts val="0"/>
              </a:spcBef>
              <a:spcAft>
                <a:spcPts val="0"/>
              </a:spcAft>
              <a:buClrTx/>
              <a:buSzTx/>
              <a:buFontTx/>
              <a:buNone/>
              <a:tabLst/>
              <a:defRPr/>
            </a:pPr>
            <a:r>
              <a:rPr lang="mk-MK" sz="1200" kern="1200" noProof="0" dirty="0">
                <a:solidFill>
                  <a:schemeClr val="tx1"/>
                </a:solidFill>
                <a:effectLst/>
                <a:latin typeface="+mn-lt"/>
                <a:ea typeface="+mn-ea"/>
                <a:cs typeface="+mn-cs"/>
                <a:hlinkClick r:id="rId3"/>
              </a:rPr>
              <a:t>https://www.youtube.com/watch?v=d9qw5pLiTjQ</a:t>
            </a:r>
            <a:endParaRPr lang="mk-MK" sz="1200" kern="1200" noProof="0" dirty="0">
              <a:solidFill>
                <a:schemeClr val="tx1"/>
              </a:solidFill>
              <a:effectLst/>
              <a:latin typeface="+mn-lt"/>
              <a:ea typeface="+mn-ea"/>
              <a:cs typeface="+mn-cs"/>
            </a:endParaRP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Докажано е дека биопластиката што ја произведува </a:t>
            </a:r>
            <a:r>
              <a:rPr lang="mk-MK" sz="1200" kern="1200" noProof="0" dirty="0" err="1">
                <a:solidFill>
                  <a:schemeClr val="tx1"/>
                </a:solidFill>
                <a:effectLst/>
                <a:latin typeface="+mn-lt"/>
                <a:ea typeface="+mn-ea"/>
                <a:cs typeface="+mn-cs"/>
              </a:rPr>
              <a:t>Cuantec</a:t>
            </a:r>
            <a:r>
              <a:rPr lang="mk-MK" sz="1200" kern="1200" noProof="0" dirty="0">
                <a:solidFill>
                  <a:schemeClr val="tx1"/>
                </a:solidFill>
                <a:effectLst/>
                <a:latin typeface="+mn-lt"/>
                <a:ea typeface="+mn-ea"/>
                <a:cs typeface="+mn-cs"/>
              </a:rPr>
              <a:t> не влијае на квалитетот на храната. Всушност, користењето на оваа замена за пластичната амбалажа може да направи храната да трае подолго.</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Технологијата и процесите на </a:t>
            </a:r>
            <a:r>
              <a:rPr lang="mk-MK" sz="1200" kern="1200" noProof="0" dirty="0" err="1">
                <a:solidFill>
                  <a:schemeClr val="tx1"/>
                </a:solidFill>
                <a:effectLst/>
                <a:latin typeface="+mn-lt"/>
                <a:ea typeface="+mn-ea"/>
                <a:cs typeface="+mn-cs"/>
              </a:rPr>
              <a:t>Cuantec</a:t>
            </a:r>
            <a:r>
              <a:rPr lang="mk-MK" sz="1200" kern="1200" noProof="0" dirty="0">
                <a:solidFill>
                  <a:schemeClr val="tx1"/>
                </a:solidFill>
                <a:effectLst/>
                <a:latin typeface="+mn-lt"/>
                <a:ea typeface="+mn-ea"/>
                <a:cs typeface="+mn-cs"/>
              </a:rPr>
              <a:t> се многу иновативни бидејќи успешно се оддалечуваат од конвенционалните и широко користени хемиски процеси за производство на хитозан. Овој процес генерално користи штетни хемикалии и троши многу енергија. Наместо овој конвенционален процес, тие развија биолошки процес за да ги извлечат елементите што им се потребни за нивните финални производи. Нивниот процес на биолошка ферментација користи 5 пати помалку натриум хидроксид и ја елиминира потребата од хлороводородна киселина, правејќи го поодржлив.</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Сликите се преземени од:</a:t>
            </a:r>
          </a:p>
          <a:p>
            <a:pPr marL="0" marR="0" indent="0" algn="l" defTabSz="914400" rtl="0" eaLnBrk="1" fontAlgn="auto" latinLnBrk="0" hangingPunct="1">
              <a:lnSpc>
                <a:spcPct val="100000"/>
              </a:lnSpc>
              <a:spcBef>
                <a:spcPts val="0"/>
              </a:spcBef>
              <a:spcAft>
                <a:spcPts val="0"/>
              </a:spcAft>
              <a:buClrTx/>
              <a:buSzTx/>
              <a:buFontTx/>
              <a:buNone/>
              <a:tabLst/>
              <a:defRPr/>
            </a:pPr>
            <a:r>
              <a:rPr lang="mk-MK" sz="1200" kern="1200" noProof="0" dirty="0" err="1">
                <a:solidFill>
                  <a:schemeClr val="tx1"/>
                </a:solidFill>
                <a:effectLst/>
                <a:latin typeface="+mn-lt"/>
                <a:ea typeface="+mn-ea"/>
                <a:cs typeface="+mn-cs"/>
              </a:rPr>
              <a:t>Cuantec</a:t>
            </a:r>
            <a:r>
              <a:rPr lang="mk-MK" sz="1200" kern="1200" noProof="0" dirty="0">
                <a:solidFill>
                  <a:schemeClr val="tx1"/>
                </a:solidFill>
                <a:effectLst/>
                <a:latin typeface="+mn-lt"/>
                <a:ea typeface="+mn-ea"/>
                <a:cs typeface="+mn-cs"/>
              </a:rPr>
              <a:t>. 2020. </a:t>
            </a:r>
            <a:r>
              <a:rPr lang="mk-MK" sz="1200" kern="1200" noProof="0" dirty="0" err="1">
                <a:solidFill>
                  <a:schemeClr val="tx1"/>
                </a:solidFill>
                <a:effectLst/>
                <a:latin typeface="+mn-lt"/>
                <a:ea typeface="+mn-ea"/>
                <a:cs typeface="+mn-cs"/>
              </a:rPr>
              <a:t>Cuantec</a:t>
            </a:r>
            <a:r>
              <a:rPr lang="mk-MK" sz="1200" kern="1200" noProof="0" dirty="0">
                <a:solidFill>
                  <a:schemeClr val="tx1"/>
                </a:solidFill>
                <a:effectLst/>
                <a:latin typeface="+mn-lt"/>
                <a:ea typeface="+mn-ea"/>
                <a:cs typeface="+mn-cs"/>
              </a:rPr>
              <a:t> - </a:t>
            </a:r>
            <a:r>
              <a:rPr lang="mk-MK" sz="1200" kern="1200" noProof="0" dirty="0" err="1">
                <a:solidFill>
                  <a:schemeClr val="tx1"/>
                </a:solidFill>
                <a:effectLst/>
                <a:latin typeface="+mn-lt"/>
                <a:ea typeface="+mn-ea"/>
                <a:cs typeface="+mn-cs"/>
              </a:rPr>
              <a:t>Opening</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Up</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Potential</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Of</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Sea</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online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Available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at</a:t>
            </a:r>
            <a:r>
              <a:rPr lang="mk-MK" sz="1200" kern="120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hlinkClick r:id="rId4"/>
              </a:rPr>
              <a:t>https://www.cuantec.com/</a:t>
            </a:r>
            <a:endParaRPr lang="mk-MK" noProof="0" dirty="0"/>
          </a:p>
        </p:txBody>
      </p:sp>
      <p:sp>
        <p:nvSpPr>
          <p:cNvPr id="4" name="Foliennummernplatzhalter 3"/>
          <p:cNvSpPr>
            <a:spLocks noGrp="1"/>
          </p:cNvSpPr>
          <p:nvPr>
            <p:ph type="sldNum" sz="quarter" idx="5"/>
          </p:nvPr>
        </p:nvSpPr>
        <p:spPr/>
        <p:txBody>
          <a:bodyPr/>
          <a:lstStyle/>
          <a:p>
            <a:fld id="{F4B9ABF1-A5E8-FF4C-953A-B9DDF0BF59CB}" type="slidenum">
              <a:rPr lang="de-DE" smtClean="0"/>
              <a:t>15</a:t>
            </a:fld>
            <a:endParaRPr lang="de-DE"/>
          </a:p>
        </p:txBody>
      </p:sp>
    </p:spTree>
    <p:extLst>
      <p:ext uri="{BB962C8B-B14F-4D97-AF65-F5344CB8AC3E}">
        <p14:creationId xmlns:p14="http://schemas.microsoft.com/office/powerpoint/2010/main" val="3844272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508000"/>
            <a:ext cx="5486400" cy="3086100"/>
          </a:xfrm>
        </p:spPr>
      </p:sp>
      <p:sp>
        <p:nvSpPr>
          <p:cNvPr id="3" name="Notizenplatzhalter 2"/>
          <p:cNvSpPr>
            <a:spLocks noGrp="1"/>
          </p:cNvSpPr>
          <p:nvPr>
            <p:ph type="body" idx="1"/>
          </p:nvPr>
        </p:nvSpPr>
        <p:spPr/>
        <p:txBody>
          <a:bodyPr/>
          <a:lstStyle/>
          <a:p>
            <a:r>
              <a:rPr lang="ru-RU" sz="1200" b="1" kern="1200" dirty="0">
                <a:solidFill>
                  <a:schemeClr val="tx1"/>
                </a:solidFill>
                <a:effectLst/>
                <a:latin typeface="+mn-lt"/>
                <a:ea typeface="+mn-ea"/>
                <a:cs typeface="+mn-cs"/>
              </a:rPr>
              <a:t>Белешки за наставникот</a:t>
            </a:r>
            <a:r>
              <a:rPr lang="en-GB" sz="1200" kern="1200" dirty="0">
                <a:solidFill>
                  <a:schemeClr val="tx1"/>
                </a:solidFill>
                <a:effectLst/>
                <a:latin typeface="+mn-lt"/>
                <a:ea typeface="+mn-ea"/>
                <a:cs typeface="+mn-cs"/>
              </a:rPr>
              <a:t>: </a:t>
            </a:r>
            <a:r>
              <a:rPr lang="ru-RU" sz="1200" kern="1200" baseline="0" dirty="0">
                <a:solidFill>
                  <a:schemeClr val="tx1"/>
                </a:solidFill>
                <a:effectLst/>
                <a:latin typeface="+mn-lt"/>
                <a:ea typeface="+mn-ea"/>
                <a:cs typeface="+mn-cs"/>
              </a:rPr>
              <a:t>Името на наставникот треба да стои во долниот лев дел на слајдот</a:t>
            </a:r>
            <a:r>
              <a:rPr lang="ru-RU" sz="1200" kern="1200" dirty="0">
                <a:solidFill>
                  <a:schemeClr val="tx1"/>
                </a:solidFill>
                <a:effectLst/>
                <a:latin typeface="+mn-lt"/>
                <a:ea typeface="+mn-ea"/>
                <a:cs typeface="+mn-cs"/>
              </a:rPr>
              <a:t>. Ова е последниот слајд во презентацијата. Дајте им време на студентите / учесниците да постават прашања.</a:t>
            </a:r>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16</a:t>
            </a:fld>
            <a:endParaRPr lang="de-DE"/>
          </a:p>
        </p:txBody>
      </p:sp>
    </p:spTree>
    <p:extLst>
      <p:ext uri="{BB962C8B-B14F-4D97-AF65-F5344CB8AC3E}">
        <p14:creationId xmlns:p14="http://schemas.microsoft.com/office/powerpoint/2010/main" val="889071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mk-MK" sz="1200" b="1" i="0" u="none" strike="noStrike" kern="1200" dirty="0">
                <a:solidFill>
                  <a:schemeClr val="tx1"/>
                </a:solidFill>
                <a:effectLst/>
              </a:rPr>
              <a:t>BE-Rural има пет иновациски региони</a:t>
            </a:r>
          </a:p>
          <a:p>
            <a:pPr fontAlgn="base"/>
            <a:r>
              <a:rPr lang="mk-MK" sz="1200" b="0" i="0" u="none" strike="noStrike" kern="1200" dirty="0">
                <a:solidFill>
                  <a:schemeClr val="tx1"/>
                </a:solidFill>
                <a:effectLst/>
              </a:rPr>
              <a:t>BE-Rural ќе создаде пет регионални </a:t>
            </a:r>
            <a:r>
              <a:rPr lang="mk-MK" sz="1200" b="1" i="0" u="none" strike="noStrike" kern="1200" dirty="0">
                <a:solidFill>
                  <a:schemeClr val="tx1"/>
                </a:solidFill>
                <a:effectLst/>
              </a:rPr>
              <a:t>Платформи за отворени иновации (</a:t>
            </a:r>
            <a:r>
              <a:rPr lang="mk-MK" sz="1200" b="1" kern="1200" dirty="0">
                <a:solidFill>
                  <a:schemeClr val="tx1"/>
                </a:solidFill>
                <a:effectLst/>
              </a:rPr>
              <a:t>ПОИ</a:t>
            </a:r>
            <a:r>
              <a:rPr lang="mk-MK" sz="1200" b="1" i="0" u="none" strike="noStrike" kern="1200" dirty="0">
                <a:solidFill>
                  <a:schemeClr val="tx1"/>
                </a:solidFill>
                <a:effectLst/>
              </a:rPr>
              <a:t>) </a:t>
            </a:r>
            <a:r>
              <a:rPr lang="mk-MK" sz="1200" b="0" i="0" u="none" strike="noStrike" kern="1200" dirty="0">
                <a:solidFill>
                  <a:schemeClr val="tx1"/>
                </a:solidFill>
                <a:effectLst/>
              </a:rPr>
              <a:t>за партиципативен развој на </a:t>
            </a:r>
            <a:r>
              <a:rPr lang="mk-MK" sz="1200" kern="1200" dirty="0">
                <a:solidFill>
                  <a:schemeClr val="tx1"/>
                </a:solidFill>
                <a:effectLst/>
              </a:rPr>
              <a:t>биоекономски </a:t>
            </a:r>
            <a:r>
              <a:rPr lang="mk-MK" sz="1200" b="0" i="0" u="none" strike="noStrike" kern="1200" dirty="0">
                <a:solidFill>
                  <a:schemeClr val="tx1"/>
                </a:solidFill>
                <a:effectLst/>
              </a:rPr>
              <a:t>стратегии и патокази. </a:t>
            </a:r>
            <a:r>
              <a:rPr lang="mk-MK" sz="1200" kern="1200" dirty="0">
                <a:solidFill>
                  <a:schemeClr val="tx1"/>
                </a:solidFill>
                <a:effectLst/>
              </a:rPr>
              <a:t>ПОИ</a:t>
            </a:r>
            <a:r>
              <a:rPr lang="mk-MK" sz="1200" b="0" i="0" u="none" strike="noStrike" kern="1200" dirty="0">
                <a:solidFill>
                  <a:schemeClr val="tx1"/>
                </a:solidFill>
                <a:effectLst/>
              </a:rPr>
              <a:t> на BE-Rural ќе бидат воспоставени во пет региони во ЕУ со различни потенцијали за биомаса и ќе бидат засновани на регионалните работни групи на чинители (РГЧ). Во рамките на ОИП, главната задача на РГЧ ќе биде да формулираат конкретни стратегии или документи со насоки преку соработка со различни актери и отворање на платформата за широк спектар на чинители во регионот, вклучително и граѓански организации и граѓани.</a:t>
            </a:r>
          </a:p>
          <a:p>
            <a:pPr fontAlgn="base"/>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Стара </a:t>
            </a:r>
            <a:r>
              <a:rPr lang="mk-MK" sz="1200" b="1" i="0" u="none" strike="noStrike" kern="1200" dirty="0" err="1">
                <a:solidFill>
                  <a:schemeClr val="tx1"/>
                </a:solidFill>
                <a:effectLst/>
              </a:rPr>
              <a:t>Загора</a:t>
            </a:r>
            <a:r>
              <a:rPr lang="mk-MK" sz="1200" b="1" i="0" u="none" strike="noStrike" kern="1200" dirty="0">
                <a:solidFill>
                  <a:schemeClr val="tx1"/>
                </a:solidFill>
                <a:effectLst/>
              </a:rPr>
              <a:t>, Бугарија:</a:t>
            </a:r>
            <a:r>
              <a:rPr lang="mk-MK" sz="1200" b="0" i="0" u="none" strike="noStrike" kern="1200" dirty="0">
                <a:solidFill>
                  <a:schemeClr val="tx1"/>
                </a:solidFill>
                <a:effectLst/>
              </a:rPr>
              <a:t> Овој иновациски регион ќе се фокусира на барање нови технологии за примена на есенцијални масла и билки во козметичката и фармацевтската индустрија. Малото производство во оваа област ќе биде комбинирано со активности поврзани со туризмот за проширување на постојниот бизнис статус </a:t>
            </a:r>
            <a:r>
              <a:rPr lang="mk-MK" sz="1200" b="0" i="0" u="none" strike="noStrike" kern="1200" dirty="0" err="1">
                <a:solidFill>
                  <a:schemeClr val="tx1"/>
                </a:solidFill>
                <a:effectLst/>
              </a:rPr>
              <a:t>кво</a:t>
            </a:r>
            <a:r>
              <a:rPr lang="mk-MK" sz="1200" b="0" i="0" u="none" strike="noStrike" kern="1200" dirty="0">
                <a:solidFill>
                  <a:schemeClr val="tx1"/>
                </a:solidFill>
                <a:effectLst/>
              </a:rPr>
              <a:t> и на потенцијалот. Понатаму, регионот ќе воспостави поблиски односи и вмрежување на компаниите. Регионален партнер: </a:t>
            </a:r>
            <a:r>
              <a:rPr lang="en-US" dirty="0"/>
              <a:t>Bulgarian Industrial Association (BIA)</a:t>
            </a:r>
          </a:p>
          <a:p>
            <a:pPr fontAlgn="base"/>
            <a:r>
              <a:rPr lang="mk-MK" sz="1200" b="1" i="0" u="none" strike="noStrike" kern="1200" dirty="0" err="1">
                <a:solidFill>
                  <a:schemeClr val="tx1"/>
                </a:solidFill>
                <a:effectLst/>
              </a:rPr>
              <a:t>Виѕеме</a:t>
            </a:r>
            <a:r>
              <a:rPr lang="mk-MK" sz="1200" b="1" i="0" u="none" strike="noStrike" kern="1200" dirty="0">
                <a:solidFill>
                  <a:schemeClr val="tx1"/>
                </a:solidFill>
                <a:effectLst/>
              </a:rPr>
              <a:t> и </a:t>
            </a:r>
            <a:r>
              <a:rPr lang="mk-MK" sz="1200" b="1" i="0" u="none" strike="noStrike" kern="1200" dirty="0" err="1">
                <a:solidFill>
                  <a:schemeClr val="tx1"/>
                </a:solidFill>
                <a:effectLst/>
              </a:rPr>
              <a:t>Курземе</a:t>
            </a:r>
            <a:r>
              <a:rPr lang="mk-MK" sz="1200" b="1" i="0" u="none" strike="noStrike" kern="1200" dirty="0">
                <a:solidFill>
                  <a:schemeClr val="tx1"/>
                </a:solidFill>
                <a:effectLst/>
              </a:rPr>
              <a:t>, Латвија: </a:t>
            </a:r>
            <a:r>
              <a:rPr lang="mk-MK" sz="1200" b="0" i="0" u="none" strike="noStrike" kern="1200" dirty="0">
                <a:solidFill>
                  <a:schemeClr val="tx1"/>
                </a:solidFill>
                <a:effectLst/>
              </a:rPr>
              <a:t>Овој регион ќе се фокусира на потенцијалот на нуспроизводи од управувањето со шумите </a:t>
            </a:r>
            <a:r>
              <a:rPr lang="mk-MK" sz="1200" kern="1200" dirty="0">
                <a:solidFill>
                  <a:schemeClr val="tx1"/>
                </a:solidFill>
                <a:effectLst/>
              </a:rPr>
              <a:t>(т.е. од разретчување на младите шуми, насади</a:t>
            </a:r>
            <a:r>
              <a:rPr lang="mk-MK" sz="1200" kern="1200" baseline="0" dirty="0">
                <a:solidFill>
                  <a:schemeClr val="tx1"/>
                </a:solidFill>
                <a:effectLst/>
              </a:rPr>
              <a:t> со </a:t>
            </a:r>
            <a:r>
              <a:rPr lang="mk-MK" sz="1200" kern="1200" dirty="0">
                <a:solidFill>
                  <a:schemeClr val="tx1"/>
                </a:solidFill>
                <a:effectLst/>
              </a:rPr>
              <a:t>кратко ротирачки дрвенести растенија и шумарство </a:t>
            </a:r>
            <a:r>
              <a:rPr lang="mk-MK" sz="1200" b="0" i="0" u="none" strike="noStrike" kern="1200" dirty="0">
                <a:solidFill>
                  <a:schemeClr val="tx1"/>
                </a:solidFill>
                <a:effectLst/>
              </a:rPr>
              <a:t>(SRC/SRF)</a:t>
            </a:r>
            <a:r>
              <a:rPr lang="mk-MK" sz="1200" kern="1200" dirty="0">
                <a:solidFill>
                  <a:schemeClr val="tx1"/>
                </a:solidFill>
                <a:effectLst/>
              </a:rPr>
              <a:t>, отстранување на прекумерно обраснување на напуштени земјоделски земјишта</a:t>
            </a:r>
            <a:r>
              <a:rPr lang="mk-MK" sz="1200" b="0" i="0" u="none" strike="noStrike" kern="1200" dirty="0">
                <a:solidFill>
                  <a:schemeClr val="tx1"/>
                </a:solidFill>
                <a:effectLst/>
              </a:rPr>
              <a:t> и повеќегодишни треви ) како извор на биоенергија или биорафинерија. Регионот ќе ја испита вредноста на агрошумарските системи на повеќегодишни треви и </a:t>
            </a:r>
            <a:r>
              <a:rPr lang="mk-MK" sz="1200" kern="1200" dirty="0">
                <a:solidFill>
                  <a:schemeClr val="tx1"/>
                </a:solidFill>
                <a:effectLst/>
              </a:rPr>
              <a:t>кратко ротирачки дрвенести растенија </a:t>
            </a:r>
            <a:r>
              <a:rPr lang="mk-MK" sz="1200" b="0" i="0" u="none" strike="noStrike" kern="1200" dirty="0">
                <a:solidFill>
                  <a:schemeClr val="tx1"/>
                </a:solidFill>
                <a:effectLst/>
              </a:rPr>
              <a:t>(SRC) </a:t>
            </a:r>
            <a:r>
              <a:rPr lang="mk-MK" sz="1200" kern="1200" dirty="0">
                <a:solidFill>
                  <a:schemeClr val="tx1"/>
                </a:solidFill>
                <a:effectLst/>
              </a:rPr>
              <a:t>или </a:t>
            </a:r>
            <a:r>
              <a:rPr lang="mk-MK" sz="1200" b="0" i="0" u="none" strike="noStrike" kern="1200" dirty="0">
                <a:solidFill>
                  <a:schemeClr val="tx1"/>
                </a:solidFill>
                <a:effectLst/>
              </a:rPr>
              <a:t>SRF дрвјата како пасишта, и производството на сено или семиња од трева. Ќе се истражи потенцијалната паметна употреба на градежното дрво од </a:t>
            </a:r>
            <a:r>
              <a:rPr lang="mk-MK" sz="1200" kern="1200" dirty="0">
                <a:solidFill>
                  <a:schemeClr val="tx1"/>
                </a:solidFill>
                <a:effectLst/>
              </a:rPr>
              <a:t>разретчувањето на младите шуми</a:t>
            </a:r>
            <a:r>
              <a:rPr lang="mk-MK" sz="1200" b="0" i="0" u="none" strike="noStrike" kern="1200" dirty="0">
                <a:solidFill>
                  <a:schemeClr val="tx1"/>
                </a:solidFill>
                <a:effectLst/>
              </a:rPr>
              <a:t>. Регионален партнер: </a:t>
            </a:r>
            <a:r>
              <a:rPr lang="en-US" dirty="0"/>
              <a:t>Latvian State Forest Research Institute (SILAVA)</a:t>
            </a:r>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Струмица, Северна Македонија: </a:t>
            </a:r>
            <a:r>
              <a:rPr lang="mk-MK" sz="1200" b="0" i="0" u="none" strike="noStrike" kern="1200" dirty="0">
                <a:solidFill>
                  <a:schemeClr val="tx1"/>
                </a:solidFill>
                <a:effectLst/>
              </a:rPr>
              <a:t>Регионот ќе се фокусира на искористување на земјоделските остатоци, поточно на </a:t>
            </a:r>
            <a:r>
              <a:rPr lang="mk-MK" sz="1200" b="0" i="0" u="none" strike="noStrike" kern="1200" dirty="0" err="1">
                <a:solidFill>
                  <a:schemeClr val="tx1"/>
                </a:solidFill>
                <a:effectLst/>
              </a:rPr>
              <a:t>нуспроизводство</a:t>
            </a:r>
            <a:r>
              <a:rPr lang="mk-MK" sz="1200" b="0" i="0" u="none" strike="noStrike" kern="1200" dirty="0">
                <a:solidFill>
                  <a:schemeClr val="tx1"/>
                </a:solidFill>
                <a:effectLst/>
              </a:rPr>
              <a:t> на органски материјали од земјоделски активности, како извор на енергија за домашни и индустриски цели. Регионот ќе ги испита технолошките опции за енергетска конверзија на материјалите од биомаса што се создаваат на земјоделски полиња или фарми (остатоци од земјоделство), како и на оние што се создаваат во текот на преработката на земјоделските производи (остатоци од преработка). Регионален партнер: </a:t>
            </a:r>
            <a:r>
              <a:rPr lang="en-US" dirty="0"/>
              <a:t>International Centre for Sustainable Development of Energy, Water and Environment Systems (SDEWES-Skopje)</a:t>
            </a:r>
          </a:p>
          <a:p>
            <a:pPr fontAlgn="base"/>
            <a:r>
              <a:rPr lang="mk-MK" sz="1200" b="1" kern="1200" dirty="0">
                <a:solidFill>
                  <a:schemeClr val="tx1"/>
                </a:solidFill>
                <a:effectLst/>
              </a:rPr>
              <a:t>Заливите </a:t>
            </a:r>
            <a:r>
              <a:rPr lang="mk-MK" sz="1200" b="1" kern="1200" dirty="0" err="1">
                <a:solidFill>
                  <a:schemeClr val="tx1"/>
                </a:solidFill>
                <a:effectLst/>
              </a:rPr>
              <a:t>Штетин</a:t>
            </a:r>
            <a:r>
              <a:rPr lang="mk-MK" sz="1200" b="1" kern="1200" dirty="0">
                <a:solidFill>
                  <a:schemeClr val="tx1"/>
                </a:solidFill>
                <a:effectLst/>
              </a:rPr>
              <a:t> и </a:t>
            </a:r>
            <a:r>
              <a:rPr lang="mk-MK" sz="1200" b="1" kern="1200" dirty="0" err="1">
                <a:solidFill>
                  <a:schemeClr val="tx1"/>
                </a:solidFill>
                <a:effectLst/>
              </a:rPr>
              <a:t>Висла</a:t>
            </a:r>
            <a:r>
              <a:rPr lang="mk-MK" sz="1200" b="1" i="0" u="none" strike="noStrike" kern="1200" dirty="0">
                <a:solidFill>
                  <a:schemeClr val="tx1"/>
                </a:solidFill>
                <a:effectLst/>
              </a:rPr>
              <a:t>, Полска: </a:t>
            </a:r>
            <a:r>
              <a:rPr lang="mk-MK" sz="1200" b="0" i="0" u="none" strike="noStrike" kern="1200" dirty="0">
                <a:solidFill>
                  <a:schemeClr val="tx1"/>
                </a:solidFill>
                <a:effectLst/>
              </a:rPr>
              <a:t>Овој регион ќе се фокусира на рибарство од мал обем, особено на одржливата употреба на тековно недоволно искористени риби и видови риби со ниска вредност во двата залива. Регионот ќе ги испита технолошките опции за мал</a:t>
            </a:r>
            <a:r>
              <a:rPr lang="mk-MK" sz="1200" b="0" i="0" u="none" strike="noStrike" kern="1200" baseline="0" dirty="0">
                <a:solidFill>
                  <a:schemeClr val="tx1"/>
                </a:solidFill>
                <a:effectLst/>
              </a:rPr>
              <a:t> обем </a:t>
            </a:r>
            <a:r>
              <a:rPr lang="mk-MK" sz="1200" b="0" i="0" u="none" strike="noStrike" kern="1200" dirty="0">
                <a:solidFill>
                  <a:schemeClr val="tx1"/>
                </a:solidFill>
                <a:effectLst/>
              </a:rPr>
              <a:t>што можат да се применат за да се користат риби со ниска вредност како производи за исхрана на луѓето. Регионален партнер: </a:t>
            </a:r>
            <a:r>
              <a:rPr lang="en-US" dirty="0"/>
              <a:t>National Marine Fisheries Research Institute (NMFRI)</a:t>
            </a:r>
          </a:p>
          <a:p>
            <a:pPr fontAlgn="base"/>
            <a:r>
              <a:rPr lang="mk-MK" sz="1200" b="1" i="0" u="none" strike="noStrike" kern="1200" dirty="0" err="1">
                <a:solidFill>
                  <a:schemeClr val="tx1"/>
                </a:solidFill>
                <a:effectLst/>
              </a:rPr>
              <a:t>Ковасна</a:t>
            </a:r>
            <a:r>
              <a:rPr lang="mk-MK" sz="1200" b="1" i="0" u="none" strike="noStrike" kern="1200" dirty="0">
                <a:solidFill>
                  <a:schemeClr val="tx1"/>
                </a:solidFill>
                <a:effectLst/>
              </a:rPr>
              <a:t>, Романија: </a:t>
            </a:r>
            <a:r>
              <a:rPr lang="mk-MK" sz="1200" b="0" i="0" u="none" strike="noStrike" kern="1200" dirty="0">
                <a:solidFill>
                  <a:schemeClr val="tx1"/>
                </a:solidFill>
                <a:effectLst/>
              </a:rPr>
              <a:t>Регионот ќе се фокусира на фрагментирани синџири на вредности и имплементација на концептот на циркуларна економија во индустриските сектори на округот (т.е. дрво и мебел, текстил, </a:t>
            </a:r>
            <a:r>
              <a:rPr lang="mk-MK" sz="1200" kern="1200" dirty="0">
                <a:solidFill>
                  <a:schemeClr val="tx1"/>
                </a:solidFill>
                <a:effectLst/>
              </a:rPr>
              <a:t>агро-прехрамбен сектор</a:t>
            </a:r>
            <a:r>
              <a:rPr lang="mk-MK" sz="1200" b="0" i="0" u="none" strike="noStrike" kern="1200" dirty="0">
                <a:solidFill>
                  <a:schemeClr val="tx1"/>
                </a:solidFill>
                <a:effectLst/>
              </a:rPr>
              <a:t>, машинско инженерство, зелена енергија). Регионот ќе го испита развојниот потенцијал на недоволно искористената биомаса (растителна материја и отпад од дрво) и импликацијата врз општествените предизвици (пр.  рурална невработеност или маргинализирани заедници). Ова ќе се направи во рамките на бизнис моделот за локален развој заснован на технолошки опции за мал</a:t>
            </a:r>
            <a:r>
              <a:rPr lang="mk-MK" sz="1200" b="0" i="0" u="none" strike="noStrike" kern="1200" baseline="0" dirty="0">
                <a:solidFill>
                  <a:schemeClr val="tx1"/>
                </a:solidFill>
                <a:effectLst/>
              </a:rPr>
              <a:t> обем </a:t>
            </a:r>
            <a:r>
              <a:rPr lang="mk-MK" sz="1200" b="0" i="0" u="none" strike="noStrike" kern="1200" dirty="0">
                <a:solidFill>
                  <a:schemeClr val="tx1"/>
                </a:solidFill>
                <a:effectLst/>
              </a:rPr>
              <a:t>што обезбедува автономно снабдување со енергија за граѓански и индустриски потреби. Регионален партнер: </a:t>
            </a:r>
            <a:r>
              <a:rPr lang="en-US" dirty="0"/>
              <a:t>Institute for Economic Forecasting (IPE)</a:t>
            </a:r>
          </a:p>
          <a:p>
            <a:pPr fontAlgn="base"/>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Извор: </a:t>
            </a:r>
            <a:r>
              <a:rPr lang="mk-MK" sz="1200" kern="1200" dirty="0">
                <a:solidFill>
                  <a:schemeClr val="tx1"/>
                </a:solidFill>
                <a:effectLst/>
              </a:rPr>
              <a:t>BE-Rural (2020), </a:t>
            </a:r>
            <a:r>
              <a:rPr lang="mk-MK" sz="1200" i="1" kern="1200" dirty="0" err="1">
                <a:solidFill>
                  <a:schemeClr val="tx1"/>
                </a:solidFill>
                <a:effectLst/>
              </a:rPr>
              <a:t>Innovation</a:t>
            </a:r>
            <a:r>
              <a:rPr lang="mk-MK" sz="1200" i="1" kern="1200" dirty="0">
                <a:solidFill>
                  <a:schemeClr val="tx1"/>
                </a:solidFill>
                <a:effectLst/>
              </a:rPr>
              <a:t> </a:t>
            </a:r>
            <a:r>
              <a:rPr lang="mk-MK" sz="1200" i="1" kern="1200" dirty="0" err="1">
                <a:solidFill>
                  <a:schemeClr val="tx1"/>
                </a:solidFill>
                <a:effectLst/>
              </a:rPr>
              <a:t>regions</a:t>
            </a:r>
            <a:r>
              <a:rPr lang="mk-MK" sz="1200" kern="1200" dirty="0">
                <a:solidFill>
                  <a:schemeClr val="tx1"/>
                </a:solidFill>
                <a:effectLst/>
              </a:rPr>
              <a:t>, </a:t>
            </a:r>
            <a:r>
              <a:rPr lang="mk-MK" sz="1200" kern="1200" dirty="0" err="1">
                <a:solidFill>
                  <a:schemeClr val="tx1"/>
                </a:solidFill>
                <a:effectLst/>
              </a:rPr>
              <a:t>available</a:t>
            </a:r>
            <a:r>
              <a:rPr lang="mk-MK" sz="1200" kern="1200" dirty="0">
                <a:solidFill>
                  <a:schemeClr val="tx1"/>
                </a:solidFill>
                <a:effectLst/>
              </a:rPr>
              <a:t> </a:t>
            </a:r>
            <a:r>
              <a:rPr lang="mk-MK" sz="1200" kern="1200" dirty="0" err="1">
                <a:solidFill>
                  <a:schemeClr val="tx1"/>
                </a:solidFill>
                <a:effectLst/>
              </a:rPr>
              <a:t>at</a:t>
            </a:r>
            <a:r>
              <a:rPr lang="mk-MK" sz="1200" kern="1200" dirty="0">
                <a:solidFill>
                  <a:schemeClr val="tx1"/>
                </a:solidFill>
                <a:effectLst/>
              </a:rPr>
              <a:t>: https://be-rural.eu/innovation-regions/</a:t>
            </a:r>
            <a:endParaRPr lang="mk-MK" dirty="0"/>
          </a:p>
        </p:txBody>
      </p:sp>
      <p:sp>
        <p:nvSpPr>
          <p:cNvPr id="4" name="Slide Number Placeholder 3"/>
          <p:cNvSpPr>
            <a:spLocks noGrp="1"/>
          </p:cNvSpPr>
          <p:nvPr>
            <p:ph type="sldNum" sz="quarter" idx="5"/>
          </p:nvPr>
        </p:nvSpPr>
        <p:spPr/>
        <p:txBody>
          <a:bodyPr/>
          <a:lstStyle/>
          <a:p>
            <a:fld id="{F4B9ABF1-A5E8-FF4C-953A-B9DDF0BF59CB}" type="slidenum">
              <a:rPr lang="de-DE" smtClean="0"/>
              <a:t>17</a:t>
            </a:fld>
            <a:endParaRPr lang="de-DE" dirty="0"/>
          </a:p>
        </p:txBody>
      </p:sp>
    </p:spTree>
    <p:extLst>
      <p:ext uri="{BB962C8B-B14F-4D97-AF65-F5344CB8AC3E}">
        <p14:creationId xmlns:p14="http://schemas.microsoft.com/office/powerpoint/2010/main" val="28229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Белешки за наставникот</a:t>
            </a:r>
            <a:r>
              <a:rPr lang="en-GB" sz="1200" kern="1200" dirty="0">
                <a:solidFill>
                  <a:schemeClr val="tx1"/>
                </a:solidFill>
                <a:effectLst/>
                <a:latin typeface="+mn-lt"/>
                <a:ea typeface="+mn-ea"/>
                <a:cs typeface="+mn-cs"/>
              </a:rPr>
              <a:t>: </a:t>
            </a:r>
            <a:r>
              <a:rPr lang="mk-MK" sz="1200" kern="1200" dirty="0">
                <a:solidFill>
                  <a:schemeClr val="tx1"/>
                </a:solidFill>
                <a:effectLst/>
                <a:latin typeface="+mn-lt"/>
                <a:ea typeface="+mn-ea"/>
                <a:cs typeface="+mn-cs"/>
              </a:rPr>
              <a:t>Погледнете ги н</a:t>
            </a:r>
            <a:r>
              <a:rPr lang="ru-RU" sz="1200" kern="1200" dirty="0">
                <a:solidFill>
                  <a:schemeClr val="tx1"/>
                </a:solidFill>
                <a:effectLst/>
                <a:latin typeface="+mn-lt"/>
                <a:ea typeface="+mn-ea"/>
                <a:cs typeface="+mn-cs"/>
              </a:rPr>
              <a:t>акусо темите за кои ќе се зборува во оваа презентација, како што е прикажано на слајдот.</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2</a:t>
            </a:fld>
            <a:endParaRPr lang="de-DE"/>
          </a:p>
        </p:txBody>
      </p:sp>
    </p:spTree>
    <p:extLst>
      <p:ext uri="{BB962C8B-B14F-4D97-AF65-F5344CB8AC3E}">
        <p14:creationId xmlns:p14="http://schemas.microsoft.com/office/powerpoint/2010/main" val="156066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k-MK" sz="1200" b="1" kern="1200" dirty="0">
                <a:solidFill>
                  <a:schemeClr val="tx1"/>
                </a:solidFill>
                <a:effectLst/>
              </a:rPr>
              <a:t> Белешки за наставникот:</a:t>
            </a:r>
            <a:r>
              <a:rPr lang="mk-MK" sz="1200" kern="1200" dirty="0">
                <a:solidFill>
                  <a:schemeClr val="tx1"/>
                </a:solidFill>
                <a:effectLst/>
              </a:rPr>
              <a:t> </a:t>
            </a:r>
            <a:r>
              <a:rPr lang="mk-MK" dirty="0"/>
              <a:t>Објаснете им на слушателите дека за да се преземат чекори кон одржливост и да се избегне достигнување до еколошките граници, биоекономијата е многу важна. Биоекономијата претставува производство на стоки, услуги или енергија од биолошки материјал како главен ресурс. Ова е тесно поврзано со одржливоста бидејќи често се користат биоразградливи ресурси, а отпадот често се планира воопшто да не влегува во системот. Со тоа може да се избегне исцрпување на ресурсите за идните генерации и да се заштити стабилноста на планетата. Европската Комисија презема чекори кон одржлива биоекономија.</a:t>
            </a:r>
            <a:r>
              <a:rPr lang="mk-MK" sz="1200" kern="1200" dirty="0">
                <a:solidFill>
                  <a:schemeClr val="tx1"/>
                </a:solidFill>
                <a:effectLst/>
              </a:rPr>
              <a:t>  </a:t>
            </a:r>
            <a:r>
              <a:rPr lang="mk-MK" dirty="0"/>
              <a:t>Претворање на отпадот во вредни ресурси и поттикнување на трговците на мало и потрошувачите да го намалат отпадот од храна. Европската Комисија има стратегија за биоекономија за промовирање на биоекономијата и за избегнување да се стаса до еколошките граници.</a:t>
            </a:r>
          </a:p>
          <a:p>
            <a:pPr algn="just"/>
            <a:endParaRPr lang="mk-MK" dirty="0"/>
          </a:p>
          <a:p>
            <a:pPr algn="just"/>
            <a:r>
              <a:rPr lang="mk-MK" dirty="0" err="1"/>
              <a:t>European</a:t>
            </a:r>
            <a:r>
              <a:rPr lang="mk-MK" dirty="0"/>
              <a:t> </a:t>
            </a:r>
            <a:r>
              <a:rPr lang="mk-MK" dirty="0" err="1"/>
              <a:t>Commission</a:t>
            </a:r>
            <a:r>
              <a:rPr lang="mk-MK" dirty="0"/>
              <a:t> (2018), A </a:t>
            </a:r>
            <a:r>
              <a:rPr lang="mk-MK" dirty="0" err="1"/>
              <a:t>sustainable</a:t>
            </a:r>
            <a:r>
              <a:rPr lang="mk-MK" dirty="0"/>
              <a:t> Bioeconomy </a:t>
            </a:r>
            <a:r>
              <a:rPr lang="mk-MK" dirty="0" err="1"/>
              <a:t>for</a:t>
            </a:r>
            <a:r>
              <a:rPr lang="mk-MK" dirty="0"/>
              <a:t> </a:t>
            </a:r>
            <a:r>
              <a:rPr lang="mk-MK" dirty="0" err="1"/>
              <a:t>Europe</a:t>
            </a:r>
            <a:r>
              <a:rPr lang="mk-MK" dirty="0"/>
              <a:t>: </a:t>
            </a:r>
            <a:r>
              <a:rPr lang="mk-MK" dirty="0" err="1"/>
              <a:t>strengthening</a:t>
            </a:r>
            <a:r>
              <a:rPr lang="mk-MK" dirty="0"/>
              <a:t> </a:t>
            </a:r>
            <a:r>
              <a:rPr lang="mk-MK" dirty="0" err="1"/>
              <a:t>the</a:t>
            </a:r>
            <a:r>
              <a:rPr lang="mk-MK" dirty="0"/>
              <a:t> </a:t>
            </a:r>
            <a:r>
              <a:rPr lang="mk-MK" dirty="0" err="1"/>
              <a:t>connection</a:t>
            </a:r>
            <a:r>
              <a:rPr lang="mk-MK" dirty="0"/>
              <a:t> </a:t>
            </a:r>
            <a:r>
              <a:rPr lang="mk-MK" dirty="0" err="1"/>
              <a:t>between</a:t>
            </a:r>
            <a:r>
              <a:rPr lang="mk-MK" dirty="0"/>
              <a:t> </a:t>
            </a:r>
            <a:r>
              <a:rPr lang="mk-MK" dirty="0" err="1"/>
              <a:t>economy</a:t>
            </a:r>
            <a:r>
              <a:rPr lang="mk-MK" dirty="0"/>
              <a:t>, </a:t>
            </a:r>
            <a:r>
              <a:rPr lang="mk-MK" dirty="0" err="1"/>
              <a:t>society</a:t>
            </a:r>
            <a:r>
              <a:rPr lang="mk-MK" dirty="0"/>
              <a:t> </a:t>
            </a:r>
            <a:r>
              <a:rPr lang="mk-MK" dirty="0" err="1"/>
              <a:t>and</a:t>
            </a:r>
            <a:r>
              <a:rPr lang="mk-MK" dirty="0"/>
              <a:t> </a:t>
            </a:r>
            <a:r>
              <a:rPr lang="mk-MK" dirty="0" err="1"/>
              <a:t>the</a:t>
            </a:r>
            <a:r>
              <a:rPr lang="mk-MK" dirty="0"/>
              <a:t> </a:t>
            </a:r>
            <a:r>
              <a:rPr lang="mk-MK" dirty="0" err="1"/>
              <a:t>environment</a:t>
            </a:r>
            <a:r>
              <a:rPr lang="mk-MK" dirty="0"/>
              <a:t>. </a:t>
            </a:r>
            <a:r>
              <a:rPr lang="mk-MK" dirty="0" err="1"/>
              <a:t>Updated</a:t>
            </a:r>
            <a:r>
              <a:rPr lang="mk-MK" dirty="0"/>
              <a:t> Bioeconomy </a:t>
            </a:r>
            <a:r>
              <a:rPr lang="mk-MK" dirty="0" err="1"/>
              <a:t>Strategy</a:t>
            </a:r>
            <a:r>
              <a:rPr lang="mk-MK" dirty="0"/>
              <a:t>. </a:t>
            </a:r>
            <a:r>
              <a:rPr lang="mk-MK" dirty="0" err="1"/>
              <a:t>Directorate-General</a:t>
            </a:r>
            <a:r>
              <a:rPr lang="mk-MK" dirty="0"/>
              <a:t> </a:t>
            </a:r>
            <a:r>
              <a:rPr lang="mk-MK" dirty="0" err="1"/>
              <a:t>for</a:t>
            </a:r>
            <a:r>
              <a:rPr lang="mk-MK" dirty="0"/>
              <a:t> </a:t>
            </a:r>
            <a:r>
              <a:rPr lang="mk-MK" dirty="0" err="1"/>
              <a:t>Research</a:t>
            </a:r>
            <a:r>
              <a:rPr lang="mk-MK" dirty="0"/>
              <a:t> </a:t>
            </a:r>
            <a:r>
              <a:rPr lang="mk-MK" dirty="0" err="1"/>
              <a:t>and</a:t>
            </a:r>
            <a:r>
              <a:rPr lang="mk-MK" dirty="0"/>
              <a:t> </a:t>
            </a:r>
            <a:r>
              <a:rPr lang="mk-MK" dirty="0" err="1"/>
              <a:t>Innovation</a:t>
            </a:r>
            <a:r>
              <a:rPr lang="mk-MK" dirty="0"/>
              <a:t>, </a:t>
            </a:r>
            <a:r>
              <a:rPr lang="mk-MK" dirty="0" err="1"/>
              <a:t>available</a:t>
            </a:r>
            <a:r>
              <a:rPr lang="mk-MK" dirty="0"/>
              <a:t> </a:t>
            </a:r>
            <a:r>
              <a:rPr lang="mk-MK" dirty="0" err="1"/>
              <a:t>at</a:t>
            </a:r>
            <a:r>
              <a:rPr lang="mk-MK" dirty="0"/>
              <a:t>:  </a:t>
            </a:r>
            <a:r>
              <a:rPr lang="mk-MK" sz="1200" u="sng" kern="1200" dirty="0">
                <a:solidFill>
                  <a:schemeClr val="tx1"/>
                </a:solidFill>
                <a:effectLst/>
                <a:hlinkClick r:id="rId3"/>
              </a:rPr>
              <a:t>https://ec.europa.eu/research/bioeconomy/pdf/ec_bioeconomy_strategy_2018.pdf</a:t>
            </a:r>
            <a:r>
              <a:rPr lang="mk-MK" sz="1200" kern="1200" dirty="0">
                <a:solidFill>
                  <a:schemeClr val="tx1"/>
                </a:solidFill>
                <a:effectLst/>
              </a:rPr>
              <a:t> </a:t>
            </a:r>
            <a:r>
              <a:rPr lang="mk-MK" dirty="0" err="1"/>
              <a:t>accessed</a:t>
            </a:r>
            <a:r>
              <a:rPr lang="mk-MK" dirty="0"/>
              <a:t>: 22 </a:t>
            </a:r>
            <a:r>
              <a:rPr lang="mk-MK" dirty="0" err="1"/>
              <a:t>May</a:t>
            </a:r>
            <a:r>
              <a:rPr lang="mk-MK" dirty="0"/>
              <a:t> 2020].</a:t>
            </a:r>
          </a:p>
          <a:p>
            <a:pPr marL="0" marR="0" indent="0" algn="just" defTabSz="914400" rtl="0" eaLnBrk="1" fontAlgn="auto" latinLnBrk="0" hangingPunct="1">
              <a:lnSpc>
                <a:spcPct val="100000"/>
              </a:lnSpc>
              <a:spcBef>
                <a:spcPts val="0"/>
              </a:spcBef>
              <a:spcAft>
                <a:spcPts val="0"/>
              </a:spcAft>
              <a:buClrTx/>
              <a:buSzTx/>
              <a:buFontTx/>
              <a:buNone/>
              <a:tabLst/>
              <a:defRPr/>
            </a:pPr>
            <a:endParaRPr lang="mk-MK" sz="1200" kern="1200" dirty="0">
              <a:solidFill>
                <a:schemeClr val="tx1"/>
              </a:solidFill>
              <a:effectLst/>
            </a:endParaRPr>
          </a:p>
          <a:p>
            <a:pPr algn="just"/>
            <a:endParaRPr lang="mk-MK" dirty="0"/>
          </a:p>
        </p:txBody>
      </p:sp>
      <p:sp>
        <p:nvSpPr>
          <p:cNvPr id="4" name="Foliennummernplatzhalter 3"/>
          <p:cNvSpPr>
            <a:spLocks noGrp="1"/>
          </p:cNvSpPr>
          <p:nvPr>
            <p:ph type="sldNum" sz="quarter" idx="5"/>
          </p:nvPr>
        </p:nvSpPr>
        <p:spPr/>
        <p:txBody>
          <a:bodyPr/>
          <a:lstStyle/>
          <a:p>
            <a:fld id="{F4B9ABF1-A5E8-FF4C-953A-B9DDF0BF59CB}" type="slidenum">
              <a:rPr lang="de-DE" smtClean="0"/>
              <a:t>3</a:t>
            </a:fld>
            <a:endParaRPr lang="de-DE" dirty="0"/>
          </a:p>
        </p:txBody>
      </p:sp>
    </p:spTree>
    <p:extLst>
      <p:ext uri="{BB962C8B-B14F-4D97-AF65-F5344CB8AC3E}">
        <p14:creationId xmlns:p14="http://schemas.microsoft.com/office/powerpoint/2010/main" val="76745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u-RU" sz="1200" i="1" kern="1200" dirty="0">
                <a:solidFill>
                  <a:schemeClr val="tx1"/>
                </a:solidFill>
                <a:effectLst/>
                <a:latin typeface="+mn-lt"/>
                <a:ea typeface="+mn-ea"/>
                <a:cs typeface="+mn-cs"/>
              </a:rPr>
              <a:t>Биоекономијата користи обновливи биолошки извори од копно и море - како што се земјоделски култури, шуми, риби, животни и микроорганизми - за производство на храна, материјали и енергија. Ова видео дава преглед.</a:t>
            </a:r>
          </a:p>
          <a:p>
            <a:r>
              <a:rPr lang="ru-RU" sz="1200" i="1" kern="1200" dirty="0">
                <a:solidFill>
                  <a:schemeClr val="tx1"/>
                </a:solidFill>
                <a:effectLst/>
                <a:latin typeface="+mn-lt"/>
                <a:ea typeface="+mn-ea"/>
                <a:cs typeface="+mn-cs"/>
              </a:rPr>
              <a:t>Видео (2 минути и 9 секунди): https://www.youtube.com/watch?v=RfRN_hHeIKk</a:t>
            </a:r>
          </a:p>
          <a:p>
            <a:r>
              <a:rPr lang="ru-RU" sz="1200" i="1" kern="1200" dirty="0">
                <a:solidFill>
                  <a:schemeClr val="tx1"/>
                </a:solidFill>
                <a:effectLst/>
                <a:latin typeface="+mn-lt"/>
                <a:ea typeface="+mn-ea"/>
                <a:cs typeface="+mn-cs"/>
              </a:rPr>
              <a:t>Видеото има превод на следниве јазици: бугарски, латвиски, македонски, полски и романски јазик</a:t>
            </a:r>
          </a:p>
          <a:p>
            <a:endParaRPr lang="ru-RU" sz="1200" i="1"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„Биоекономијата ги опфаќа сите сектори и системи со нивните функции и начела. Вклучува и меѓуповрзаности: копнени и морски екосистеми и услугите што ги даваат; сите сектори за примарно производство се потпираат на биолошки ресурси (животни, растенија, микроорганизми и добиена биомаса, вклучувајќи органски отпад), кои користат и произведуваат биолошки ресурси (земјоделство, шумарство, риболов и аквакултура); и сите економски и индустриски сектори кои користат биолошки ресурси и процеси за производство на храна, добиточна храна, биобазирани производи, енергија и услуги. За да биде успешна, европската биоекономија треба да има одржливост и циркуларност во својата срж. Ова ќе поттикне обновување на нашите индустрии, модернизација на нашите примарни системи за производство, заштита на животната средина и ќе го зајакне биодиверзитетот“. (Европска Комисија (2018 г.) ‘A sustainable Bioeconomy for Europe: strengthening the connection between economy, society and the environment’ available at: (https://ec.europa.eu/research/bioeconomy/pdf/ec_bioeconomy_strategy_2018.pdf#view=fit&amp;pagemode=none]) </a:t>
            </a:r>
          </a:p>
        </p:txBody>
      </p:sp>
      <p:sp>
        <p:nvSpPr>
          <p:cNvPr id="4" name="Marcador de número de diapositiva 3"/>
          <p:cNvSpPr>
            <a:spLocks noGrp="1"/>
          </p:cNvSpPr>
          <p:nvPr>
            <p:ph type="sldNum" sz="quarter" idx="10"/>
          </p:nvPr>
        </p:nvSpPr>
        <p:spPr/>
        <p:txBody>
          <a:bodyPr/>
          <a:lstStyle/>
          <a:p>
            <a:fld id="{F4B9ABF1-A5E8-FF4C-953A-B9DDF0BF59CB}" type="slidenum">
              <a:rPr lang="de-DE" smtClean="0"/>
              <a:t>4</a:t>
            </a:fld>
            <a:endParaRPr lang="de-DE"/>
          </a:p>
        </p:txBody>
      </p:sp>
    </p:spTree>
    <p:extLst>
      <p:ext uri="{BB962C8B-B14F-4D97-AF65-F5344CB8AC3E}">
        <p14:creationId xmlns:p14="http://schemas.microsoft.com/office/powerpoint/2010/main" val="376787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dirty="0">
                <a:solidFill>
                  <a:schemeClr val="tx1"/>
                </a:solidFill>
                <a:effectLst/>
              </a:rPr>
              <a:t> Белешки за наставникот</a:t>
            </a:r>
            <a:r>
              <a:rPr lang="mk-MK" sz="1200" kern="1200" dirty="0">
                <a:solidFill>
                  <a:schemeClr val="tx1"/>
                </a:solidFill>
                <a:effectLst/>
              </a:rPr>
              <a:t>: Објаснете дека треба да се настојува да се решат проблемите околу еколошките граници: Националните и меѓународните тела имаат специфични упатства. Пример за ова е публикацијата на Европската Комисија од 2018 година; A </a:t>
            </a:r>
            <a:r>
              <a:rPr lang="mk-MK" sz="1200" kern="1200" dirty="0" err="1">
                <a:solidFill>
                  <a:schemeClr val="tx1"/>
                </a:solidFill>
                <a:effectLst/>
              </a:rPr>
              <a:t>new</a:t>
            </a:r>
            <a:r>
              <a:rPr lang="mk-MK" sz="1200" kern="1200" dirty="0">
                <a:solidFill>
                  <a:schemeClr val="tx1"/>
                </a:solidFill>
                <a:effectLst/>
              </a:rPr>
              <a:t> bioeconomy </a:t>
            </a:r>
            <a:r>
              <a:rPr lang="mk-MK" sz="1200" kern="1200" dirty="0" err="1">
                <a:solidFill>
                  <a:schemeClr val="tx1"/>
                </a:solidFill>
                <a:effectLst/>
              </a:rPr>
              <a:t>strategy</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Europe</a:t>
            </a:r>
            <a:r>
              <a:rPr lang="mk-MK" sz="1200" kern="1200" dirty="0">
                <a:solidFill>
                  <a:schemeClr val="tx1"/>
                </a:solidFill>
                <a:effectLst/>
              </a:rPr>
              <a:t>.’ </a:t>
            </a:r>
            <a:r>
              <a:rPr lang="mk-MK" sz="1200" b="1" kern="1200" dirty="0">
                <a:solidFill>
                  <a:schemeClr val="tx1"/>
                </a:solidFill>
                <a:effectLst/>
              </a:rPr>
              <a:t>Дополнителни информации достапни на:</a:t>
            </a:r>
            <a:r>
              <a:rPr lang="mk-MK" sz="1200" kern="1200" dirty="0">
                <a:solidFill>
                  <a:schemeClr val="tx1"/>
                </a:solidFill>
                <a:effectLst/>
              </a:rPr>
              <a:t> </a:t>
            </a:r>
            <a:r>
              <a:rPr lang="mk-MK" sz="1200" u="sng" kern="1200" dirty="0">
                <a:solidFill>
                  <a:schemeClr val="tx1"/>
                </a:solidFill>
                <a:effectLst/>
                <a:hlinkClick r:id="rId3"/>
              </a:rPr>
              <a:t>https://ec.europa.eu/commission/news/new-bioeconomy-strategy-sustainable-europe-2018-oct-11-0_en</a:t>
            </a:r>
            <a:endParaRPr lang="mk-MK" sz="1200"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Главна литература:</a:t>
            </a:r>
          </a:p>
          <a:p>
            <a:r>
              <a:rPr lang="mk-MK" sz="1200" kern="1200" dirty="0">
                <a:solidFill>
                  <a:schemeClr val="tx1"/>
                </a:solidFill>
                <a:effectLst/>
              </a:rPr>
              <a:t>EC (2018), Bioeconomy: A </a:t>
            </a:r>
            <a:r>
              <a:rPr lang="mk-MK" sz="1200" kern="1200" dirty="0" err="1">
                <a:solidFill>
                  <a:schemeClr val="tx1"/>
                </a:solidFill>
                <a:effectLst/>
              </a:rPr>
              <a:t>new</a:t>
            </a:r>
            <a:r>
              <a:rPr lang="mk-MK" sz="1200" kern="1200" dirty="0">
                <a:solidFill>
                  <a:schemeClr val="tx1"/>
                </a:solidFill>
                <a:effectLst/>
              </a:rPr>
              <a:t> </a:t>
            </a:r>
            <a:r>
              <a:rPr lang="mk-MK" sz="1200" kern="1200" dirty="0" err="1">
                <a:solidFill>
                  <a:schemeClr val="tx1"/>
                </a:solidFill>
                <a:effectLst/>
              </a:rPr>
              <a:t>strategy</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Europe</a:t>
            </a:r>
            <a:r>
              <a:rPr lang="mk-MK" sz="1200" kern="1200" dirty="0">
                <a:solidFill>
                  <a:schemeClr val="tx1"/>
                </a:solidFill>
                <a:effectLst/>
              </a:rPr>
              <a:t> </a:t>
            </a:r>
            <a:r>
              <a:rPr lang="mk-MK" sz="1200" kern="1200" dirty="0" err="1">
                <a:solidFill>
                  <a:schemeClr val="tx1"/>
                </a:solidFill>
                <a:effectLst/>
              </a:rPr>
              <a:t>Restoring</a:t>
            </a:r>
            <a:r>
              <a:rPr lang="mk-MK" sz="1200" kern="1200" dirty="0">
                <a:solidFill>
                  <a:schemeClr val="tx1"/>
                </a:solidFill>
                <a:effectLst/>
              </a:rPr>
              <a:t> </a:t>
            </a:r>
            <a:r>
              <a:rPr lang="mk-MK" sz="1200" kern="1200" dirty="0" err="1">
                <a:solidFill>
                  <a:schemeClr val="tx1"/>
                </a:solidFill>
                <a:effectLst/>
              </a:rPr>
              <a:t>healthy</a:t>
            </a:r>
            <a:r>
              <a:rPr lang="mk-MK" sz="1200" kern="1200" dirty="0">
                <a:solidFill>
                  <a:schemeClr val="tx1"/>
                </a:solidFill>
                <a:effectLst/>
              </a:rPr>
              <a:t> </a:t>
            </a:r>
            <a:r>
              <a:rPr lang="mk-MK" sz="1200" kern="1200" dirty="0" err="1">
                <a:solidFill>
                  <a:schemeClr val="tx1"/>
                </a:solidFill>
                <a:effectLst/>
              </a:rPr>
              <a:t>ecosystems</a:t>
            </a:r>
            <a:r>
              <a:rPr lang="mk-MK" sz="1200" kern="1200" dirty="0">
                <a:solidFill>
                  <a:schemeClr val="tx1"/>
                </a:solidFill>
                <a:effectLst/>
              </a:rPr>
              <a:t>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enhancing</a:t>
            </a:r>
            <a:r>
              <a:rPr lang="mk-MK" sz="1200" kern="1200" dirty="0">
                <a:solidFill>
                  <a:schemeClr val="tx1"/>
                </a:solidFill>
                <a:effectLst/>
              </a:rPr>
              <a:t> </a:t>
            </a:r>
            <a:r>
              <a:rPr lang="mk-MK" sz="1200" kern="1200" dirty="0" err="1">
                <a:solidFill>
                  <a:schemeClr val="tx1"/>
                </a:solidFill>
                <a:effectLst/>
              </a:rPr>
              <a:t>biodiversity</a:t>
            </a:r>
            <a:r>
              <a:rPr lang="mk-MK" sz="1200" kern="1200" dirty="0">
                <a:solidFill>
                  <a:schemeClr val="tx1"/>
                </a:solidFill>
                <a:effectLst/>
              </a:rPr>
              <a:t>. </a:t>
            </a:r>
            <a:r>
              <a:rPr lang="mk-MK" sz="1200" kern="1200" dirty="0" err="1">
                <a:solidFill>
                  <a:schemeClr val="tx1"/>
                </a:solidFill>
                <a:effectLst/>
              </a:rPr>
              <a:t>European</a:t>
            </a:r>
            <a:r>
              <a:rPr lang="mk-MK" sz="1200" kern="1200" dirty="0">
                <a:solidFill>
                  <a:schemeClr val="tx1"/>
                </a:solidFill>
                <a:effectLst/>
              </a:rPr>
              <a:t> </a:t>
            </a:r>
            <a:r>
              <a:rPr lang="mk-MK" sz="1200" kern="1200" dirty="0" err="1">
                <a:solidFill>
                  <a:schemeClr val="tx1"/>
                </a:solidFill>
                <a:effectLst/>
              </a:rPr>
              <a:t>Commission</a:t>
            </a:r>
            <a:r>
              <a:rPr lang="mk-MK" sz="1200" kern="1200" dirty="0">
                <a:solidFill>
                  <a:schemeClr val="tx1"/>
                </a:solidFill>
                <a:effectLst/>
              </a:rPr>
              <a:t> </a:t>
            </a:r>
            <a:r>
              <a:rPr lang="mk-MK" sz="1200" u="sng" kern="1200" dirty="0">
                <a:solidFill>
                  <a:schemeClr val="tx1"/>
                </a:solidFill>
                <a:effectLst/>
                <a:hlinkClick r:id="rId4"/>
              </a:rPr>
              <a:t>https://ec.europa.eu/research/bioeconomy/pdf/ec_bioeconomy_actions_2018.pdf</a:t>
            </a:r>
            <a:endParaRPr lang="mk-MK" sz="1200" u="sng"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Литература за понапредни нивоа достапна на:</a:t>
            </a:r>
          </a:p>
          <a:p>
            <a:r>
              <a:rPr lang="mk-MK" sz="1200" kern="1200" dirty="0" err="1">
                <a:solidFill>
                  <a:schemeClr val="tx1"/>
                </a:solidFill>
                <a:effectLst/>
              </a:rPr>
              <a:t>Giampietro</a:t>
            </a:r>
            <a:r>
              <a:rPr lang="mk-MK" sz="1200" kern="1200" dirty="0">
                <a:solidFill>
                  <a:schemeClr val="tx1"/>
                </a:solidFill>
                <a:effectLst/>
              </a:rPr>
              <a:t>, M. (2019). </a:t>
            </a:r>
            <a:r>
              <a:rPr lang="mk-MK" sz="1200" kern="1200" dirty="0" err="1">
                <a:solidFill>
                  <a:schemeClr val="tx1"/>
                </a:solidFill>
                <a:effectLst/>
              </a:rPr>
              <a:t>On</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circular</a:t>
            </a:r>
            <a:r>
              <a:rPr lang="mk-MK" sz="1200" kern="1200" dirty="0">
                <a:solidFill>
                  <a:schemeClr val="tx1"/>
                </a:solidFill>
                <a:effectLst/>
              </a:rPr>
              <a:t> bioeconomy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decoupling</a:t>
            </a:r>
            <a:r>
              <a:rPr lang="mk-MK" sz="1200" kern="1200" dirty="0">
                <a:solidFill>
                  <a:schemeClr val="tx1"/>
                </a:solidFill>
                <a:effectLst/>
              </a:rPr>
              <a:t>: </a:t>
            </a:r>
            <a:r>
              <a:rPr lang="mk-MK" sz="1200" kern="1200" dirty="0" err="1">
                <a:solidFill>
                  <a:schemeClr val="tx1"/>
                </a:solidFill>
                <a:effectLst/>
              </a:rPr>
              <a:t>implications</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growth</a:t>
            </a:r>
            <a:r>
              <a:rPr lang="mk-MK" sz="1200" kern="1200" dirty="0">
                <a:solidFill>
                  <a:schemeClr val="tx1"/>
                </a:solidFill>
                <a:effectLst/>
              </a:rPr>
              <a:t>. </a:t>
            </a:r>
            <a:r>
              <a:rPr lang="mk-MK" sz="1200" i="1" kern="1200" dirty="0" err="1">
                <a:solidFill>
                  <a:schemeClr val="tx1"/>
                </a:solidFill>
                <a:effectLst/>
              </a:rPr>
              <a:t>Ecological</a:t>
            </a:r>
            <a:r>
              <a:rPr lang="mk-MK" sz="1200" i="1" kern="1200" dirty="0">
                <a:solidFill>
                  <a:schemeClr val="tx1"/>
                </a:solidFill>
                <a:effectLst/>
              </a:rPr>
              <a:t> </a:t>
            </a:r>
            <a:r>
              <a:rPr lang="mk-MK" sz="1200" i="1" kern="1200" dirty="0" err="1">
                <a:solidFill>
                  <a:schemeClr val="tx1"/>
                </a:solidFill>
                <a:effectLst/>
              </a:rPr>
              <a:t>economics</a:t>
            </a:r>
            <a:r>
              <a:rPr lang="mk-MK" sz="1200" kern="1200" dirty="0">
                <a:solidFill>
                  <a:schemeClr val="tx1"/>
                </a:solidFill>
                <a:effectLst/>
              </a:rPr>
              <a:t>, </a:t>
            </a:r>
            <a:r>
              <a:rPr lang="mk-MK" sz="1200" i="1" kern="1200" dirty="0">
                <a:solidFill>
                  <a:schemeClr val="tx1"/>
                </a:solidFill>
                <a:effectLst/>
              </a:rPr>
              <a:t>162</a:t>
            </a:r>
            <a:r>
              <a:rPr lang="mk-MK" sz="1200" kern="1200" dirty="0">
                <a:solidFill>
                  <a:schemeClr val="tx1"/>
                </a:solidFill>
                <a:effectLst/>
              </a:rPr>
              <a:t>, 143-156. </a:t>
            </a:r>
            <a:r>
              <a:rPr lang="mk-MK" sz="1200" u="sng" kern="1200" dirty="0">
                <a:solidFill>
                  <a:schemeClr val="tx1"/>
                </a:solidFill>
                <a:effectLst/>
                <a:hlinkClick r:id="rId5"/>
              </a:rPr>
              <a:t>https://www.sciencedirect.com/science/article/pii/S0921800918317178</a:t>
            </a:r>
            <a:endParaRPr lang="mk-MK" sz="1200" kern="1200" dirty="0">
              <a:solidFill>
                <a:schemeClr val="tx1"/>
              </a:solidFill>
              <a:effectLst/>
            </a:endParaRPr>
          </a:p>
          <a:p>
            <a:r>
              <a:rPr lang="mk-MK" sz="1200" kern="1200" dirty="0" err="1">
                <a:solidFill>
                  <a:schemeClr val="tx1"/>
                </a:solidFill>
                <a:effectLst/>
              </a:rPr>
              <a:t>Vivien</a:t>
            </a:r>
            <a:r>
              <a:rPr lang="mk-MK" sz="1200" kern="1200" dirty="0">
                <a:solidFill>
                  <a:schemeClr val="tx1"/>
                </a:solidFill>
                <a:effectLst/>
              </a:rPr>
              <a:t>, F. D., </a:t>
            </a:r>
            <a:r>
              <a:rPr lang="mk-MK" sz="1200" kern="1200" dirty="0" err="1">
                <a:solidFill>
                  <a:schemeClr val="tx1"/>
                </a:solidFill>
                <a:effectLst/>
              </a:rPr>
              <a:t>Nieddu</a:t>
            </a:r>
            <a:r>
              <a:rPr lang="mk-MK" sz="1200" kern="1200" dirty="0">
                <a:solidFill>
                  <a:schemeClr val="tx1"/>
                </a:solidFill>
                <a:effectLst/>
              </a:rPr>
              <a:t>, M., </a:t>
            </a:r>
            <a:r>
              <a:rPr lang="mk-MK" sz="1200" kern="1200" dirty="0" err="1">
                <a:solidFill>
                  <a:schemeClr val="tx1"/>
                </a:solidFill>
                <a:effectLst/>
              </a:rPr>
              <a:t>Befort</a:t>
            </a:r>
            <a:r>
              <a:rPr lang="mk-MK" sz="1200" kern="1200" dirty="0">
                <a:solidFill>
                  <a:schemeClr val="tx1"/>
                </a:solidFill>
                <a:effectLst/>
              </a:rPr>
              <a:t>, N., </a:t>
            </a:r>
            <a:r>
              <a:rPr lang="mk-MK" sz="1200" kern="1200" dirty="0" err="1">
                <a:solidFill>
                  <a:schemeClr val="tx1"/>
                </a:solidFill>
                <a:effectLst/>
              </a:rPr>
              <a:t>Debref</a:t>
            </a:r>
            <a:r>
              <a:rPr lang="mk-MK" sz="1200" kern="1200" dirty="0">
                <a:solidFill>
                  <a:schemeClr val="tx1"/>
                </a:solidFill>
                <a:effectLst/>
              </a:rPr>
              <a:t>, R., &amp; </a:t>
            </a:r>
            <a:r>
              <a:rPr lang="mk-MK" sz="1200" kern="1200" dirty="0" err="1">
                <a:solidFill>
                  <a:schemeClr val="tx1"/>
                </a:solidFill>
                <a:effectLst/>
              </a:rPr>
              <a:t>Giampietro</a:t>
            </a:r>
            <a:r>
              <a:rPr lang="mk-MK" sz="1200" kern="1200" dirty="0">
                <a:solidFill>
                  <a:schemeClr val="tx1"/>
                </a:solidFill>
                <a:effectLst/>
              </a:rPr>
              <a:t>, M. (2019).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hijacking</a:t>
            </a:r>
            <a:r>
              <a:rPr lang="mk-MK" sz="1200" kern="1200" dirty="0">
                <a:solidFill>
                  <a:schemeClr val="tx1"/>
                </a:solidFill>
                <a:effectLst/>
              </a:rPr>
              <a:t> </a:t>
            </a:r>
            <a:r>
              <a:rPr lang="mk-MK" sz="1200" kern="1200" dirty="0" err="1">
                <a:solidFill>
                  <a:schemeClr val="tx1"/>
                </a:solidFill>
                <a:effectLst/>
              </a:rPr>
              <a:t>of</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bioeconomy. </a:t>
            </a:r>
            <a:r>
              <a:rPr lang="mk-MK" sz="1200" i="1" kern="1200" dirty="0" err="1">
                <a:solidFill>
                  <a:schemeClr val="tx1"/>
                </a:solidFill>
                <a:effectLst/>
              </a:rPr>
              <a:t>Ecological</a:t>
            </a:r>
            <a:r>
              <a:rPr lang="mk-MK" sz="1200" i="1" kern="1200" dirty="0">
                <a:solidFill>
                  <a:schemeClr val="tx1"/>
                </a:solidFill>
                <a:effectLst/>
              </a:rPr>
              <a:t> </a:t>
            </a:r>
            <a:r>
              <a:rPr lang="mk-MK" sz="1200" i="1" kern="1200" dirty="0" err="1">
                <a:solidFill>
                  <a:schemeClr val="tx1"/>
                </a:solidFill>
                <a:effectLst/>
              </a:rPr>
              <a:t>economics</a:t>
            </a:r>
            <a:r>
              <a:rPr lang="mk-MK" sz="1200" kern="1200" dirty="0">
                <a:solidFill>
                  <a:schemeClr val="tx1"/>
                </a:solidFill>
                <a:effectLst/>
              </a:rPr>
              <a:t>, </a:t>
            </a:r>
            <a:r>
              <a:rPr lang="mk-MK" sz="1200" i="1" kern="1200" dirty="0">
                <a:solidFill>
                  <a:schemeClr val="tx1"/>
                </a:solidFill>
                <a:effectLst/>
              </a:rPr>
              <a:t>159</a:t>
            </a:r>
            <a:r>
              <a:rPr lang="mk-MK" sz="1200" kern="1200" dirty="0">
                <a:solidFill>
                  <a:schemeClr val="tx1"/>
                </a:solidFill>
                <a:effectLst/>
              </a:rPr>
              <a:t>, 189-197. </a:t>
            </a:r>
            <a:r>
              <a:rPr lang="mk-MK" sz="1200" u="sng" kern="1200" dirty="0">
                <a:solidFill>
                  <a:schemeClr val="tx1"/>
                </a:solidFill>
                <a:effectLst/>
                <a:hlinkClick r:id="rId6"/>
              </a:rPr>
              <a:t>https://www.sciencedirect.com/science/article/abs/pii/S0921800918308115</a:t>
            </a:r>
            <a:endParaRPr lang="mk-MK"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k-MK" sz="1200" b="0" i="0" u="none" strike="noStrike"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 </a:t>
            </a:r>
          </a:p>
          <a:p>
            <a:endParaRPr lang="mk-MK" dirty="0"/>
          </a:p>
        </p:txBody>
      </p:sp>
      <p:sp>
        <p:nvSpPr>
          <p:cNvPr id="4" name="Foliennummernplatzhalter 3"/>
          <p:cNvSpPr>
            <a:spLocks noGrp="1"/>
          </p:cNvSpPr>
          <p:nvPr>
            <p:ph type="sldNum" sz="quarter" idx="5"/>
          </p:nvPr>
        </p:nvSpPr>
        <p:spPr/>
        <p:txBody>
          <a:bodyPr/>
          <a:lstStyle/>
          <a:p>
            <a:fld id="{F4B9ABF1-A5E8-FF4C-953A-B9DDF0BF59CB}" type="slidenum">
              <a:rPr lang="de-DE" smtClean="0"/>
              <a:t>5</a:t>
            </a:fld>
            <a:endParaRPr lang="de-DE"/>
          </a:p>
        </p:txBody>
      </p:sp>
    </p:spTree>
    <p:extLst>
      <p:ext uri="{BB962C8B-B14F-4D97-AF65-F5344CB8AC3E}">
        <p14:creationId xmlns:p14="http://schemas.microsoft.com/office/powerpoint/2010/main" val="2398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Key reading: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Bioecomomy</a:t>
            </a:r>
            <a:r>
              <a:rPr lang="en-US" sz="1200" kern="1200" baseline="0" dirty="0">
                <a:solidFill>
                  <a:schemeClr val="tx1"/>
                </a:solidFill>
                <a:effectLst/>
                <a:latin typeface="+mn-lt"/>
                <a:ea typeface="+mn-ea"/>
                <a:cs typeface="+mn-cs"/>
              </a:rPr>
              <a:t> Consultants (2018), BIG BIOECONOMY CHALLENGES - PART 2.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www.nnfcc.co.uk</a:t>
            </a:r>
            <a:r>
              <a:rPr lang="en-US" sz="1200" kern="1200" dirty="0">
                <a:solidFill>
                  <a:schemeClr val="tx1"/>
                </a:solidFill>
                <a:effectLst/>
                <a:latin typeface="+mn-lt"/>
                <a:ea typeface="+mn-ea"/>
                <a:cs typeface="+mn-cs"/>
              </a:rPr>
              <a:t>/news-big-bioeconomy-challenges-2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Brownlie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S. </a:t>
            </a:r>
            <a:r>
              <a:rPr lang="en-GB" altLang="en-US" dirty="0"/>
              <a:t>(2013),</a:t>
            </a:r>
            <a:r>
              <a:rPr lang="en-GB" altLang="en-US" baseline="0" dirty="0"/>
              <a:t> </a:t>
            </a:r>
            <a:r>
              <a:rPr lang="en-GB" altLang="en-US" dirty="0"/>
              <a:t>IAIA fast tips No. 5 -</a:t>
            </a:r>
            <a:r>
              <a:rPr lang="en-GB" altLang="en-US" baseline="0" dirty="0"/>
              <a:t> </a:t>
            </a:r>
            <a:r>
              <a:rPr lang="en-GB" altLang="en-US" dirty="0"/>
              <a:t>Biodiversity Assessment.</a:t>
            </a:r>
            <a:r>
              <a:rPr lang="en-GB" altLang="en-US" baseline="0" dirty="0"/>
              <a:t> </a:t>
            </a:r>
            <a:r>
              <a:rPr lang="en-GB" altLang="en-US" dirty="0"/>
              <a:t>International Association for Impact Assessment (IAIA). </a:t>
            </a:r>
            <a:r>
              <a:rPr lang="en-GB" altLang="en-US" b="1" dirty="0"/>
              <a:t>https://</a:t>
            </a:r>
            <a:r>
              <a:rPr lang="en-GB" altLang="en-US" b="1" dirty="0" err="1"/>
              <a:t>www.iaia.org</a:t>
            </a:r>
            <a:r>
              <a:rPr lang="en-GB" altLang="en-US" b="1" dirty="0"/>
              <a:t>/</a:t>
            </a:r>
            <a:r>
              <a:rPr lang="en-GB" altLang="en-US" b="1" dirty="0" err="1"/>
              <a:t>fasttips.php</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slides “What is the Bioeconomy?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Opportunities, challenges and solutions” for information</a:t>
            </a:r>
            <a:r>
              <a:rPr lang="en-US" sz="1200" kern="1200" baseline="0" dirty="0">
                <a:solidFill>
                  <a:schemeClr val="tx1"/>
                </a:solidFill>
                <a:effectLst/>
                <a:latin typeface="+mn-lt"/>
                <a:ea typeface="+mn-ea"/>
                <a:cs typeface="+mn-cs"/>
              </a:rPr>
              <a:t> on:</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Bioeconomy – links to SDGs</a:t>
            </a:r>
            <a:r>
              <a:rPr lang="en-GB" sz="1200" baseline="0" dirty="0">
                <a:solidFill>
                  <a:schemeClr val="bg1"/>
                </a:solidFill>
                <a:latin typeface="Roboto Medium" panose="02000000000000000000" pitchFamily="2" charset="0"/>
                <a:ea typeface="Roboto Light" panose="02000000000000000000" pitchFamily="2" charset="0"/>
                <a:cs typeface="Arial" panose="020B0604020202020204" pitchFamily="34" charset="0"/>
              </a:rPr>
              <a:t> and </a:t>
            </a: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climate change,</a:t>
            </a:r>
            <a:r>
              <a:rPr lang="en-GB" sz="1200" baseline="0" dirty="0">
                <a:solidFill>
                  <a:schemeClr val="bg1"/>
                </a:solidFill>
                <a:latin typeface="Roboto Medium" panose="02000000000000000000" pitchFamily="2" charset="0"/>
                <a:ea typeface="Roboto Light" panose="02000000000000000000" pitchFamily="2" charset="0"/>
                <a:cs typeface="Arial" panose="020B0604020202020204" pitchFamily="34" charset="0"/>
              </a:rPr>
              <a:t> and b</a:t>
            </a: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ioeconomy resources</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The transition to a bioeconomy is complex</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Biodiversity assessment</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Direct, indirect and cumulative impacts</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What are ‘impacts and need for Environmental Impact Assessment (EIA) and/or Strategic Environmental Assessment (SEA).</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Net positive outcomes, enhancement and the mitigation hierarchy</a:t>
            </a:r>
          </a:p>
          <a:p>
            <a:pPr marL="342900" indent="-342900">
              <a:buFontTx/>
              <a:buChar char="-"/>
            </a:pPr>
            <a:r>
              <a:rPr lang="en-GB" sz="1200" dirty="0">
                <a:solidFill>
                  <a:schemeClr val="bg1"/>
                </a:solidFill>
                <a:latin typeface="Roboto Medium" panose="02000000000000000000" pitchFamily="2" charset="0"/>
                <a:ea typeface="Roboto Light" panose="02000000000000000000" pitchFamily="2" charset="0"/>
                <a:cs typeface="Arial" panose="020B0604020202020204" pitchFamily="34" charset="0"/>
              </a:rPr>
              <a:t>Example: the impacts of biofuels</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5"/>
          </p:nvPr>
        </p:nvSpPr>
        <p:spPr/>
        <p:txBody>
          <a:bodyPr/>
          <a:lstStyle/>
          <a:p>
            <a:fld id="{F4B9ABF1-A5E8-FF4C-953A-B9DDF0BF59CB}" type="slidenum">
              <a:rPr lang="de-DE" smtClean="0"/>
              <a:t>6</a:t>
            </a:fld>
            <a:endParaRPr lang="de-DE"/>
          </a:p>
        </p:txBody>
      </p:sp>
    </p:spTree>
    <p:extLst>
      <p:ext uri="{BB962C8B-B14F-4D97-AF65-F5344CB8AC3E}">
        <p14:creationId xmlns:p14="http://schemas.microsoft.com/office/powerpoint/2010/main" val="324180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k-MK" baseline="0" noProof="0" dirty="0"/>
              <a:t>Кажете им на слушателите да направат список </a:t>
            </a:r>
            <a:r>
              <a:rPr lang="mk-MK" sz="1200" noProof="0" dirty="0"/>
              <a:t>на сите  биоекономски суровини и материјали во секторот рибарство и аквакултура</a:t>
            </a:r>
            <a:r>
              <a:rPr lang="mk-MK" baseline="0" noProof="0" dirty="0"/>
              <a:t>. Следниот слајд содржи список со овие материјали.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kern="1200" noProof="0" dirty="0">
                <a:solidFill>
                  <a:schemeClr val="tx1"/>
                </a:solidFill>
                <a:effectLst/>
                <a:latin typeface="+mn-lt"/>
                <a:ea typeface="+mn-ea"/>
                <a:cs typeface="+mn-cs"/>
              </a:rPr>
              <a:t>Рибарството може да биде на копно или море; аквакултурата може да биде на копно или море (марикултура).</a:t>
            </a:r>
          </a:p>
          <a:p>
            <a:endParaRPr lang="mk-MK" baseline="0"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7</a:t>
            </a:fld>
            <a:endParaRPr lang="de-DE"/>
          </a:p>
        </p:txBody>
      </p:sp>
    </p:spTree>
    <p:extLst>
      <p:ext uri="{BB962C8B-B14F-4D97-AF65-F5344CB8AC3E}">
        <p14:creationId xmlns:p14="http://schemas.microsoft.com/office/powerpoint/2010/main" val="87800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kern="1200" dirty="0">
                <a:solidFill>
                  <a:schemeClr val="tx1"/>
                </a:solidFill>
                <a:effectLst/>
              </a:rPr>
              <a:t>Примери за биоекономски суровини и материјали во секторот рибарство и аквакултура. Извор: </a:t>
            </a:r>
            <a:r>
              <a:rPr lang="mk-MK" sz="1200" kern="1200" dirty="0" err="1">
                <a:solidFill>
                  <a:schemeClr val="tx1"/>
                </a:solidFill>
                <a:effectLst/>
              </a:rPr>
              <a:t>Bio-based</a:t>
            </a:r>
            <a:r>
              <a:rPr lang="mk-MK" sz="1200" kern="1200" dirty="0">
                <a:solidFill>
                  <a:schemeClr val="tx1"/>
                </a:solidFill>
                <a:effectLst/>
              </a:rPr>
              <a:t> </a:t>
            </a:r>
            <a:r>
              <a:rPr lang="mk-MK" sz="1200" kern="1200" dirty="0" err="1">
                <a:solidFill>
                  <a:schemeClr val="tx1"/>
                </a:solidFill>
                <a:effectLst/>
              </a:rPr>
              <a:t>Industries</a:t>
            </a:r>
            <a:r>
              <a:rPr lang="mk-MK" sz="1200" kern="1200" dirty="0">
                <a:solidFill>
                  <a:schemeClr val="tx1"/>
                </a:solidFill>
                <a:effectLst/>
              </a:rPr>
              <a:t> </a:t>
            </a:r>
            <a:r>
              <a:rPr lang="mk-MK" sz="1200" kern="1200" dirty="0" err="1">
                <a:solidFill>
                  <a:schemeClr val="tx1"/>
                </a:solidFill>
                <a:effectLst/>
              </a:rPr>
              <a:t>Consortium</a:t>
            </a:r>
            <a:r>
              <a:rPr lang="mk-MK" sz="1200" kern="1200" dirty="0">
                <a:solidFill>
                  <a:schemeClr val="tx1"/>
                </a:solidFill>
                <a:effectLst/>
              </a:rPr>
              <a:t> (2019), </a:t>
            </a:r>
            <a:r>
              <a:rPr lang="mk-MK" sz="1200" kern="1200" dirty="0" err="1">
                <a:solidFill>
                  <a:schemeClr val="tx1"/>
                </a:solidFill>
                <a:effectLst/>
              </a:rPr>
              <a:t>Examples</a:t>
            </a:r>
            <a:r>
              <a:rPr lang="mk-MK" sz="1200" kern="1200" dirty="0">
                <a:solidFill>
                  <a:schemeClr val="tx1"/>
                </a:solidFill>
                <a:effectLst/>
              </a:rPr>
              <a:t> </a:t>
            </a:r>
            <a:r>
              <a:rPr lang="mk-MK" sz="1200" kern="1200" dirty="0" err="1">
                <a:solidFill>
                  <a:schemeClr val="tx1"/>
                </a:solidFill>
                <a:effectLst/>
              </a:rPr>
              <a:t>of</a:t>
            </a:r>
            <a:r>
              <a:rPr lang="mk-MK" sz="1200" kern="1200" dirty="0">
                <a:solidFill>
                  <a:schemeClr val="tx1"/>
                </a:solidFill>
                <a:effectLst/>
              </a:rPr>
              <a:t> bioeconomy </a:t>
            </a:r>
            <a:r>
              <a:rPr lang="mk-MK" sz="1200" kern="1200" dirty="0" err="1">
                <a:solidFill>
                  <a:schemeClr val="tx1"/>
                </a:solidFill>
                <a:effectLst/>
              </a:rPr>
              <a:t>feedstocks</a:t>
            </a:r>
            <a:r>
              <a:rPr lang="mk-MK" sz="1200" kern="1200" dirty="0">
                <a:solidFill>
                  <a:schemeClr val="tx1"/>
                </a:solidFill>
                <a:effectLst/>
              </a:rPr>
              <a:t>. https://ec.europa.eu/knowledge4policy/glossary/feedstock_en </a:t>
            </a:r>
          </a:p>
          <a:p>
            <a:r>
              <a:rPr lang="mk-MK" sz="1200" kern="1200" dirty="0">
                <a:solidFill>
                  <a:schemeClr val="tx1"/>
                </a:solidFill>
                <a:effectLst/>
              </a:rPr>
              <a:t>_______________</a:t>
            </a:r>
          </a:p>
          <a:p>
            <a:r>
              <a:rPr lang="mk-MK" sz="1200" kern="1200" dirty="0">
                <a:solidFill>
                  <a:schemeClr val="tx1"/>
                </a:solidFill>
                <a:effectLst/>
              </a:rPr>
              <a:t>Се проценува дека европската биоекономија во рибарскиот сектор има обрт од 10 милијарди фунти (ЕС, 2018а). Опфаќа и 200.000 работни места во земјите-членки на ЕУ. Иако преработката и трговијата со производи од риба е од голема важност за европската економија, таа генерира големи количини отпад во текот на циклусот (EC, 2018b). Преработката на риба доведува до нуспроизводи во форма на глави, утроби, лушпи, рамки, кожи и друго, како што се опашки, перки, крлушки, мелено месо, крв, итн. Овие остатоци што се создаваат при обработката на рибите се исклучително вредни како суровина. Најтргувани суровини, а со тоа и највисоки создавачи на отпад од риба, се: лосос, туна, ракчиња и други ракови (FAO, 2013).  Еден од најголемите проблеми во рибарскиот сектор е наоѓање место за количините на мртви риби. Главниот систем за нивно отстранување е согорување на отпадот со цел да се произведе енергија. Сепак, техниките за генерирање енергија од отпад од риба сè уште се ограничени. Приближно 66% од рибното брашно од нуспроизводи потекнува од диви уловени риби, а 34% од аквакултурата (EC, 2018c). Во моментов има многу технологии во развој за подобрување и оптимизирање на нашата употреба на сите рибарски ресурси, од примарни суровини до она што го сметаме како „отпад како ресурс“ (</a:t>
            </a:r>
            <a:r>
              <a:rPr lang="mk-MK" sz="1200" kern="1200" dirty="0" err="1">
                <a:solidFill>
                  <a:schemeClr val="tx1"/>
                </a:solidFill>
                <a:effectLst/>
              </a:rPr>
              <a:t>Europarl</a:t>
            </a:r>
            <a:r>
              <a:rPr lang="mk-MK" sz="1200" kern="1200" dirty="0">
                <a:solidFill>
                  <a:schemeClr val="tx1"/>
                </a:solidFill>
                <a:effectLst/>
              </a:rPr>
              <a:t>, 2020). Најчести суровини по преработката на рибите се: остатоци од преработка на риба, отпад од риба и риба со мала вредност. Од нив вообичаено се добиваат производи како што се добиточна храна, рибино масло Omega-3 и протеински хидролизати (*).</a:t>
            </a:r>
          </a:p>
          <a:p>
            <a:endParaRPr lang="mk-MK" sz="1200" kern="1200" dirty="0">
              <a:solidFill>
                <a:schemeClr val="tx1"/>
              </a:solidFill>
              <a:effectLst/>
            </a:endParaRPr>
          </a:p>
          <a:p>
            <a:r>
              <a:rPr lang="mk-MK" sz="1200" b="1" kern="1200" dirty="0">
                <a:solidFill>
                  <a:schemeClr val="tx1"/>
                </a:solidFill>
                <a:effectLst/>
              </a:rPr>
              <a:t> (*) Протеински хидролизати: </a:t>
            </a:r>
            <a:r>
              <a:rPr lang="mk-MK" sz="1200" kern="1200" dirty="0">
                <a:solidFill>
                  <a:schemeClr val="tx1"/>
                </a:solidFill>
                <a:effectLst/>
              </a:rPr>
              <a:t>сите производи од хидролиза. Протеинските хидролизати имаат посебна примена во спортската медицина бидејќи нивната употреба овозможува аминокиселините да се апсорбираат во телото побрзо од недопрените протеини, со што се максимизира испораката на хранливите материи до мускулните ткива.</a:t>
            </a:r>
          </a:p>
          <a:p>
            <a:r>
              <a:rPr lang="mk-MK" sz="1200" b="1" kern="1200" dirty="0">
                <a:solidFill>
                  <a:schemeClr val="tx1"/>
                </a:solidFill>
                <a:effectLst/>
              </a:rPr>
              <a:t> </a:t>
            </a:r>
            <a:endParaRPr lang="mk-MK" sz="1200" kern="1200" dirty="0">
              <a:solidFill>
                <a:schemeClr val="tx1"/>
              </a:solidFill>
              <a:effectLst/>
            </a:endParaRPr>
          </a:p>
          <a:p>
            <a:r>
              <a:rPr lang="mk-MK" sz="1200" b="1" kern="1200" dirty="0">
                <a:solidFill>
                  <a:schemeClr val="tx1"/>
                </a:solidFill>
                <a:effectLst/>
              </a:rPr>
              <a:t>Литература</a:t>
            </a:r>
            <a:endParaRPr lang="mk-MK" sz="1200" kern="1200" dirty="0">
              <a:solidFill>
                <a:schemeClr val="tx1"/>
              </a:solidFill>
              <a:effectLst/>
            </a:endParaRPr>
          </a:p>
          <a:p>
            <a:r>
              <a:rPr lang="mk-MK" sz="1200" kern="1200" dirty="0" err="1">
                <a:solidFill>
                  <a:schemeClr val="tx1"/>
                </a:solidFill>
                <a:effectLst/>
              </a:rPr>
              <a:t>Europarl.europa.eu</a:t>
            </a:r>
            <a:r>
              <a:rPr lang="mk-MK" sz="1200" kern="1200" dirty="0">
                <a:solidFill>
                  <a:schemeClr val="tx1"/>
                </a:solidFill>
                <a:effectLst/>
              </a:rPr>
              <a:t>. 2020.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Fish</a:t>
            </a:r>
            <a:r>
              <a:rPr lang="mk-MK" sz="1200" kern="1200" dirty="0">
                <a:solidFill>
                  <a:schemeClr val="tx1"/>
                </a:solidFill>
                <a:effectLst/>
              </a:rPr>
              <a:t> </a:t>
            </a:r>
            <a:r>
              <a:rPr lang="mk-MK" sz="1200" kern="1200" dirty="0" err="1">
                <a:solidFill>
                  <a:schemeClr val="tx1"/>
                </a:solidFill>
                <a:effectLst/>
              </a:rPr>
              <a:t>Meal</a:t>
            </a:r>
            <a:r>
              <a:rPr lang="mk-MK" sz="1200" kern="1200" dirty="0">
                <a:solidFill>
                  <a:schemeClr val="tx1"/>
                </a:solidFill>
                <a:effectLst/>
              </a:rPr>
              <a:t>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Fish</a:t>
            </a:r>
            <a:r>
              <a:rPr lang="mk-MK" sz="1200" kern="1200" dirty="0">
                <a:solidFill>
                  <a:schemeClr val="tx1"/>
                </a:solidFill>
                <a:effectLst/>
              </a:rPr>
              <a:t> </a:t>
            </a:r>
            <a:r>
              <a:rPr lang="mk-MK" sz="1200" kern="1200" dirty="0" err="1">
                <a:solidFill>
                  <a:schemeClr val="tx1"/>
                </a:solidFill>
                <a:effectLst/>
              </a:rPr>
              <a:t>Oil</a:t>
            </a:r>
            <a:r>
              <a:rPr lang="mk-MK" sz="1200" kern="1200" dirty="0">
                <a:solidFill>
                  <a:schemeClr val="tx1"/>
                </a:solidFill>
                <a:effectLst/>
              </a:rPr>
              <a:t> </a:t>
            </a:r>
            <a:r>
              <a:rPr lang="mk-MK" sz="1200" kern="1200" dirty="0" err="1">
                <a:solidFill>
                  <a:schemeClr val="tx1"/>
                </a:solidFill>
                <a:effectLst/>
              </a:rPr>
              <a:t>Industry</a:t>
            </a:r>
            <a:r>
              <a:rPr lang="mk-MK" sz="1200" kern="1200" dirty="0">
                <a:solidFill>
                  <a:schemeClr val="tx1"/>
                </a:solidFill>
                <a:effectLst/>
              </a:rPr>
              <a:t> - </a:t>
            </a:r>
            <a:r>
              <a:rPr lang="mk-MK" sz="1200" kern="1200" dirty="0" err="1">
                <a:solidFill>
                  <a:schemeClr val="tx1"/>
                </a:solidFill>
                <a:effectLst/>
              </a:rPr>
              <a:t>Its</a:t>
            </a:r>
            <a:r>
              <a:rPr lang="mk-MK" sz="1200" kern="1200" dirty="0">
                <a:solidFill>
                  <a:schemeClr val="tx1"/>
                </a:solidFill>
                <a:effectLst/>
              </a:rPr>
              <a:t> </a:t>
            </a:r>
            <a:r>
              <a:rPr lang="mk-MK" sz="1200" kern="1200" dirty="0" err="1">
                <a:solidFill>
                  <a:schemeClr val="tx1"/>
                </a:solidFill>
                <a:effectLst/>
              </a:rPr>
              <a:t>Role</a:t>
            </a:r>
            <a:r>
              <a:rPr lang="mk-MK" sz="1200" kern="1200" dirty="0">
                <a:solidFill>
                  <a:schemeClr val="tx1"/>
                </a:solidFill>
                <a:effectLst/>
              </a:rPr>
              <a:t> </a:t>
            </a:r>
            <a:r>
              <a:rPr lang="mk-MK" sz="1200" kern="1200" dirty="0" err="1">
                <a:solidFill>
                  <a:schemeClr val="tx1"/>
                </a:solidFill>
                <a:effectLst/>
              </a:rPr>
              <a:t>In</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Common</a:t>
            </a:r>
            <a:r>
              <a:rPr lang="mk-MK" sz="1200" kern="1200" dirty="0">
                <a:solidFill>
                  <a:schemeClr val="tx1"/>
                </a:solidFill>
                <a:effectLst/>
              </a:rPr>
              <a:t> </a:t>
            </a:r>
            <a:r>
              <a:rPr lang="mk-MK" sz="1200" kern="1200" dirty="0" err="1">
                <a:solidFill>
                  <a:schemeClr val="tx1"/>
                </a:solidFill>
                <a:effectLst/>
              </a:rPr>
              <a:t>Fisheries</a:t>
            </a:r>
            <a:r>
              <a:rPr lang="mk-MK" sz="1200" kern="1200" dirty="0">
                <a:solidFill>
                  <a:schemeClr val="tx1"/>
                </a:solidFill>
                <a:effectLst/>
              </a:rPr>
              <a:t> </a:t>
            </a:r>
            <a:r>
              <a:rPr lang="mk-MK" sz="1200" kern="1200" dirty="0" err="1">
                <a:solidFill>
                  <a:schemeClr val="tx1"/>
                </a:solidFill>
                <a:effectLst/>
              </a:rPr>
              <a:t>Policy</a:t>
            </a:r>
            <a:r>
              <a:rPr lang="mk-MK" sz="1200" kern="1200" dirty="0">
                <a:solidFill>
                  <a:schemeClr val="tx1"/>
                </a:solidFill>
                <a:effectLst/>
              </a:rPr>
              <a:t> - </a:t>
            </a:r>
            <a:r>
              <a:rPr lang="mk-MK" sz="1200" kern="1200" dirty="0" err="1">
                <a:solidFill>
                  <a:schemeClr val="tx1"/>
                </a:solidFill>
                <a:effectLst/>
              </a:rPr>
              <a:t>Think</a:t>
            </a:r>
            <a:r>
              <a:rPr lang="mk-MK" sz="1200" kern="1200" dirty="0">
                <a:solidFill>
                  <a:schemeClr val="tx1"/>
                </a:solidFill>
                <a:effectLst/>
              </a:rPr>
              <a:t> </a:t>
            </a:r>
            <a:r>
              <a:rPr lang="mk-MK" sz="1200" kern="1200" dirty="0" err="1">
                <a:solidFill>
                  <a:schemeClr val="tx1"/>
                </a:solidFill>
                <a:effectLst/>
              </a:rPr>
              <a:t>Tank</a:t>
            </a:r>
            <a:r>
              <a:rPr lang="mk-MK" sz="1200" kern="1200" dirty="0">
                <a:solidFill>
                  <a:schemeClr val="tx1"/>
                </a:solidFill>
                <a:effectLst/>
              </a:rPr>
              <a:t>. </a:t>
            </a:r>
            <a:r>
              <a:rPr lang="mk-MK" sz="1200" u="sng" kern="1200" dirty="0">
                <a:solidFill>
                  <a:schemeClr val="tx1"/>
                </a:solidFill>
                <a:effectLst/>
                <a:hlinkClick r:id="rId3"/>
              </a:rPr>
              <a:t>https://www.europarl.europa.eu/thinktank/en/document.html?reference=IPOL-PECH_ET(2003)341942</a:t>
            </a:r>
            <a:endParaRPr lang="mk-MK" sz="1200" kern="1200" dirty="0">
              <a:solidFill>
                <a:schemeClr val="tx1"/>
              </a:solidFill>
              <a:effectLst/>
            </a:endParaRPr>
          </a:p>
          <a:p>
            <a:r>
              <a:rPr lang="mk-MK" sz="1200" kern="1200" dirty="0">
                <a:solidFill>
                  <a:schemeClr val="tx1"/>
                </a:solidFill>
                <a:effectLst/>
              </a:rPr>
              <a:t>EC, 2018a. A </a:t>
            </a:r>
            <a:r>
              <a:rPr lang="mk-MK" sz="1200" kern="1200" dirty="0" err="1">
                <a:solidFill>
                  <a:schemeClr val="tx1"/>
                </a:solidFill>
                <a:effectLst/>
              </a:rPr>
              <a:t>Sustainable</a:t>
            </a:r>
            <a:r>
              <a:rPr lang="mk-MK" sz="1200" kern="1200" dirty="0">
                <a:solidFill>
                  <a:schemeClr val="tx1"/>
                </a:solidFill>
                <a:effectLst/>
              </a:rPr>
              <a:t> Bioeconomy </a:t>
            </a:r>
            <a:r>
              <a:rPr lang="mk-MK" sz="1200" kern="1200" dirty="0" err="1">
                <a:solidFill>
                  <a:schemeClr val="tx1"/>
                </a:solidFill>
                <a:effectLst/>
              </a:rPr>
              <a:t>For</a:t>
            </a:r>
            <a:r>
              <a:rPr lang="mk-MK" sz="1200" kern="1200" dirty="0">
                <a:solidFill>
                  <a:schemeClr val="tx1"/>
                </a:solidFill>
                <a:effectLst/>
              </a:rPr>
              <a:t> </a:t>
            </a:r>
            <a:r>
              <a:rPr lang="mk-MK" sz="1200" kern="1200" dirty="0" err="1">
                <a:solidFill>
                  <a:schemeClr val="tx1"/>
                </a:solidFill>
                <a:effectLst/>
              </a:rPr>
              <a:t>Europe</a:t>
            </a:r>
            <a:r>
              <a:rPr lang="mk-MK" sz="1200" kern="1200" dirty="0">
                <a:solidFill>
                  <a:schemeClr val="tx1"/>
                </a:solidFill>
                <a:effectLst/>
              </a:rPr>
              <a:t>: </a:t>
            </a:r>
            <a:r>
              <a:rPr lang="mk-MK" sz="1200" kern="1200" dirty="0" err="1">
                <a:solidFill>
                  <a:schemeClr val="tx1"/>
                </a:solidFill>
                <a:effectLst/>
              </a:rPr>
              <a:t>Strengthening</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Connection</a:t>
            </a:r>
            <a:r>
              <a:rPr lang="mk-MK" sz="1200" kern="1200" dirty="0">
                <a:solidFill>
                  <a:schemeClr val="tx1"/>
                </a:solidFill>
                <a:effectLst/>
              </a:rPr>
              <a:t> </a:t>
            </a:r>
            <a:r>
              <a:rPr lang="mk-MK" sz="1200" kern="1200" dirty="0" err="1">
                <a:solidFill>
                  <a:schemeClr val="tx1"/>
                </a:solidFill>
                <a:effectLst/>
              </a:rPr>
              <a:t>Between</a:t>
            </a:r>
            <a:r>
              <a:rPr lang="mk-MK" sz="1200" kern="1200" dirty="0">
                <a:solidFill>
                  <a:schemeClr val="tx1"/>
                </a:solidFill>
                <a:effectLst/>
              </a:rPr>
              <a:t> </a:t>
            </a:r>
            <a:r>
              <a:rPr lang="mk-MK" sz="1200" kern="1200" dirty="0" err="1">
                <a:solidFill>
                  <a:schemeClr val="tx1"/>
                </a:solidFill>
                <a:effectLst/>
              </a:rPr>
              <a:t>Economy</a:t>
            </a:r>
            <a:r>
              <a:rPr lang="mk-MK" sz="1200" kern="1200" dirty="0">
                <a:solidFill>
                  <a:schemeClr val="tx1"/>
                </a:solidFill>
                <a:effectLst/>
              </a:rPr>
              <a:t>, </a:t>
            </a:r>
            <a:r>
              <a:rPr lang="mk-MK" sz="1200" kern="1200" dirty="0" err="1">
                <a:solidFill>
                  <a:schemeClr val="tx1"/>
                </a:solidFill>
                <a:effectLst/>
              </a:rPr>
              <a:t>Society</a:t>
            </a:r>
            <a:r>
              <a:rPr lang="mk-MK" sz="1200" kern="1200" dirty="0">
                <a:solidFill>
                  <a:schemeClr val="tx1"/>
                </a:solidFill>
                <a:effectLst/>
              </a:rPr>
              <a:t>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Environment</a:t>
            </a:r>
            <a:r>
              <a:rPr lang="mk-MK" sz="1200" kern="1200" dirty="0">
                <a:solidFill>
                  <a:schemeClr val="tx1"/>
                </a:solidFill>
                <a:effectLst/>
              </a:rPr>
              <a:t>. Bioeconomy </a:t>
            </a:r>
            <a:r>
              <a:rPr lang="mk-MK" sz="1200" kern="1200" dirty="0" err="1">
                <a:solidFill>
                  <a:schemeClr val="tx1"/>
                </a:solidFill>
                <a:effectLst/>
              </a:rPr>
              <a:t>Strategy</a:t>
            </a:r>
            <a:r>
              <a:rPr lang="mk-MK" sz="1200" kern="1200" dirty="0">
                <a:solidFill>
                  <a:schemeClr val="tx1"/>
                </a:solidFill>
                <a:effectLst/>
              </a:rPr>
              <a:t>. </a:t>
            </a:r>
            <a:r>
              <a:rPr lang="mk-MK" sz="1200" u="sng" kern="1200" dirty="0">
                <a:solidFill>
                  <a:schemeClr val="tx1"/>
                </a:solidFill>
                <a:effectLst/>
                <a:hlinkClick r:id="rId4"/>
              </a:rPr>
              <a:t>https://ec.europa.eu/research/bioeconomy/pdf/ec_bioeconomy_strategy_2018.pdf</a:t>
            </a:r>
            <a:endParaRPr lang="mk-MK" sz="1200" kern="1200" dirty="0">
              <a:solidFill>
                <a:schemeClr val="tx1"/>
              </a:solidFill>
              <a:effectLst/>
            </a:endParaRPr>
          </a:p>
          <a:p>
            <a:r>
              <a:rPr lang="mk-MK" sz="1200" kern="1200" dirty="0">
                <a:solidFill>
                  <a:schemeClr val="tx1"/>
                </a:solidFill>
                <a:effectLst/>
              </a:rPr>
              <a:t>EC, 2018b. </a:t>
            </a:r>
            <a:r>
              <a:rPr lang="mk-MK" sz="1200" kern="1200" dirty="0" err="1">
                <a:solidFill>
                  <a:schemeClr val="tx1"/>
                </a:solidFill>
                <a:effectLst/>
              </a:rPr>
              <a:t>Facts</a:t>
            </a:r>
            <a:r>
              <a:rPr lang="mk-MK" sz="1200" kern="1200" dirty="0">
                <a:solidFill>
                  <a:schemeClr val="tx1"/>
                </a:solidFill>
                <a:effectLst/>
              </a:rPr>
              <a:t>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Figures</a:t>
            </a:r>
            <a:r>
              <a:rPr lang="mk-MK" sz="1200" kern="1200" dirty="0">
                <a:solidFill>
                  <a:schemeClr val="tx1"/>
                </a:solidFill>
                <a:effectLst/>
              </a:rPr>
              <a:t> </a:t>
            </a:r>
            <a:r>
              <a:rPr lang="mk-MK" sz="1200" kern="1200" dirty="0" err="1">
                <a:solidFill>
                  <a:schemeClr val="tx1"/>
                </a:solidFill>
                <a:effectLst/>
              </a:rPr>
              <a:t>On</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Common</a:t>
            </a:r>
            <a:r>
              <a:rPr lang="mk-MK" sz="1200" kern="1200" dirty="0">
                <a:solidFill>
                  <a:schemeClr val="tx1"/>
                </a:solidFill>
                <a:effectLst/>
              </a:rPr>
              <a:t> </a:t>
            </a:r>
            <a:r>
              <a:rPr lang="mk-MK" sz="1200" kern="1200" dirty="0" err="1">
                <a:solidFill>
                  <a:schemeClr val="tx1"/>
                </a:solidFill>
                <a:effectLst/>
              </a:rPr>
              <a:t>Fisheries</a:t>
            </a:r>
            <a:r>
              <a:rPr lang="mk-MK" sz="1200" kern="1200" dirty="0">
                <a:solidFill>
                  <a:schemeClr val="tx1"/>
                </a:solidFill>
                <a:effectLst/>
              </a:rPr>
              <a:t> </a:t>
            </a:r>
            <a:r>
              <a:rPr lang="mk-MK" sz="1200" kern="1200" dirty="0" err="1">
                <a:solidFill>
                  <a:schemeClr val="tx1"/>
                </a:solidFill>
                <a:effectLst/>
              </a:rPr>
              <a:t>Policy.</a:t>
            </a:r>
            <a:r>
              <a:rPr lang="mk-MK" sz="1200" u="sng" kern="1200" dirty="0" err="1">
                <a:solidFill>
                  <a:schemeClr val="tx1"/>
                </a:solidFill>
                <a:effectLst/>
                <a:hlinkClick r:id="rId5"/>
              </a:rPr>
              <a:t>https</a:t>
            </a:r>
            <a:r>
              <a:rPr lang="mk-MK" sz="1200" u="sng" kern="1200" dirty="0">
                <a:solidFill>
                  <a:schemeClr val="tx1"/>
                </a:solidFill>
                <a:effectLst/>
                <a:hlinkClick r:id="rId5"/>
              </a:rPr>
              <a:t>://ec.europa.eu/fisheries/sites/fisheries/files/docs/body/pcp_en.pdf</a:t>
            </a:r>
            <a:endParaRPr lang="mk-MK" sz="1200" kern="1200" dirty="0">
              <a:solidFill>
                <a:schemeClr val="tx1"/>
              </a:solidFill>
              <a:effectLst/>
            </a:endParaRPr>
          </a:p>
          <a:p>
            <a:r>
              <a:rPr lang="mk-MK" sz="1200" kern="1200" dirty="0">
                <a:solidFill>
                  <a:schemeClr val="tx1"/>
                </a:solidFill>
                <a:effectLst/>
              </a:rPr>
              <a:t>EC, 2018c. </a:t>
            </a:r>
            <a:r>
              <a:rPr lang="mk-MK" sz="1200" kern="1200" dirty="0" err="1">
                <a:solidFill>
                  <a:schemeClr val="tx1"/>
                </a:solidFill>
                <a:effectLst/>
              </a:rPr>
              <a:t>Targeting</a:t>
            </a:r>
            <a:r>
              <a:rPr lang="mk-MK" sz="1200" kern="1200" dirty="0">
                <a:solidFill>
                  <a:schemeClr val="tx1"/>
                </a:solidFill>
                <a:effectLst/>
              </a:rPr>
              <a:t> </a:t>
            </a:r>
            <a:r>
              <a:rPr lang="mk-MK" sz="1200" kern="1200" dirty="0" err="1">
                <a:solidFill>
                  <a:schemeClr val="tx1"/>
                </a:solidFill>
                <a:effectLst/>
              </a:rPr>
              <a:t>fish</a:t>
            </a:r>
            <a:r>
              <a:rPr lang="mk-MK" sz="1200" kern="1200" dirty="0">
                <a:solidFill>
                  <a:schemeClr val="tx1"/>
                </a:solidFill>
                <a:effectLst/>
              </a:rPr>
              <a:t> </a:t>
            </a:r>
            <a:r>
              <a:rPr lang="mk-MK" sz="1200" kern="1200" dirty="0" err="1">
                <a:solidFill>
                  <a:schemeClr val="tx1"/>
                </a:solidFill>
                <a:effectLst/>
              </a:rPr>
              <a:t>parasites</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 </a:t>
            </a:r>
            <a:r>
              <a:rPr lang="mk-MK" sz="1200" kern="1200" dirty="0" err="1">
                <a:solidFill>
                  <a:schemeClr val="tx1"/>
                </a:solidFill>
                <a:effectLst/>
              </a:rPr>
              <a:t>healthier</a:t>
            </a:r>
            <a:r>
              <a:rPr lang="mk-MK" sz="1200" kern="1200" dirty="0">
                <a:solidFill>
                  <a:schemeClr val="tx1"/>
                </a:solidFill>
                <a:effectLst/>
              </a:rPr>
              <a:t> </a:t>
            </a:r>
            <a:r>
              <a:rPr lang="mk-MK" sz="1200" kern="1200" dirty="0" err="1">
                <a:solidFill>
                  <a:schemeClr val="tx1"/>
                </a:solidFill>
                <a:effectLst/>
              </a:rPr>
              <a:t>aquaculture</a:t>
            </a:r>
            <a:r>
              <a:rPr lang="mk-MK" sz="1200" kern="1200" dirty="0">
                <a:solidFill>
                  <a:schemeClr val="tx1"/>
                </a:solidFill>
                <a:effectLst/>
              </a:rPr>
              <a:t> </a:t>
            </a:r>
            <a:r>
              <a:rPr lang="mk-MK" sz="1200" kern="1200" dirty="0" err="1">
                <a:solidFill>
                  <a:schemeClr val="tx1"/>
                </a:solidFill>
                <a:effectLst/>
              </a:rPr>
              <a:t>industry</a:t>
            </a:r>
            <a:r>
              <a:rPr lang="mk-MK" sz="1200" kern="1200" dirty="0">
                <a:solidFill>
                  <a:schemeClr val="tx1"/>
                </a:solidFill>
                <a:effectLst/>
              </a:rPr>
              <a:t>. </a:t>
            </a:r>
            <a:r>
              <a:rPr lang="mk-MK" sz="1200" u="sng" kern="1200" dirty="0">
                <a:solidFill>
                  <a:schemeClr val="tx1"/>
                </a:solidFill>
                <a:effectLst/>
                <a:hlinkClick r:id="rId6"/>
              </a:rPr>
              <a:t>https://ec.europa.eu/research/infocentre/article_en.cfm?&amp;artid=49518&amp;caller=other</a:t>
            </a:r>
            <a:endParaRPr lang="mk-MK" sz="1200" kern="1200" dirty="0">
              <a:solidFill>
                <a:schemeClr val="tx1"/>
              </a:solidFill>
              <a:effectLst/>
            </a:endParaRPr>
          </a:p>
          <a:p>
            <a:r>
              <a:rPr lang="mk-MK" sz="1200" kern="1200" dirty="0">
                <a:solidFill>
                  <a:schemeClr val="tx1"/>
                </a:solidFill>
                <a:effectLst/>
              </a:rPr>
              <a:t>FAO, 2013. </a:t>
            </a:r>
            <a:r>
              <a:rPr lang="mk-MK" sz="1200" kern="1200" dirty="0" err="1">
                <a:solidFill>
                  <a:schemeClr val="tx1"/>
                </a:solidFill>
                <a:effectLst/>
              </a:rPr>
              <a:t>Fish</a:t>
            </a:r>
            <a:r>
              <a:rPr lang="mk-MK" sz="1200" kern="1200" dirty="0">
                <a:solidFill>
                  <a:schemeClr val="tx1"/>
                </a:solidFill>
                <a:effectLst/>
              </a:rPr>
              <a:t> </a:t>
            </a:r>
            <a:r>
              <a:rPr lang="mk-MK" sz="1200" kern="1200" dirty="0" err="1">
                <a:solidFill>
                  <a:schemeClr val="tx1"/>
                </a:solidFill>
                <a:effectLst/>
              </a:rPr>
              <a:t>to</a:t>
            </a:r>
            <a:r>
              <a:rPr lang="mk-MK" sz="1200" kern="1200" dirty="0">
                <a:solidFill>
                  <a:schemeClr val="tx1"/>
                </a:solidFill>
                <a:effectLst/>
              </a:rPr>
              <a:t> 2030. </a:t>
            </a:r>
            <a:r>
              <a:rPr lang="mk-MK" sz="1200" kern="1200" dirty="0" err="1">
                <a:solidFill>
                  <a:schemeClr val="tx1"/>
                </a:solidFill>
                <a:effectLst/>
              </a:rPr>
              <a:t>Prospects</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t>
            </a:r>
            <a:r>
              <a:rPr lang="mk-MK" sz="1200" kern="1200" dirty="0" err="1">
                <a:solidFill>
                  <a:schemeClr val="tx1"/>
                </a:solidFill>
                <a:effectLst/>
              </a:rPr>
              <a:t>Fisheries</a:t>
            </a:r>
            <a:r>
              <a:rPr lang="mk-MK" sz="1200" kern="1200" dirty="0">
                <a:solidFill>
                  <a:schemeClr val="tx1"/>
                </a:solidFill>
                <a:effectLst/>
              </a:rPr>
              <a:t>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Aquaculture</a:t>
            </a:r>
            <a:r>
              <a:rPr lang="mk-MK" sz="1200" kern="1200" dirty="0">
                <a:solidFill>
                  <a:schemeClr val="tx1"/>
                </a:solidFill>
                <a:effectLst/>
              </a:rPr>
              <a:t>. </a:t>
            </a:r>
            <a:r>
              <a:rPr lang="mk-MK" sz="1200" kern="1200" dirty="0" err="1">
                <a:solidFill>
                  <a:schemeClr val="tx1"/>
                </a:solidFill>
                <a:effectLst/>
              </a:rPr>
              <a:t>Agriculture</a:t>
            </a:r>
            <a:r>
              <a:rPr lang="mk-MK" sz="1200" kern="1200" dirty="0">
                <a:solidFill>
                  <a:schemeClr val="tx1"/>
                </a:solidFill>
                <a:effectLst/>
              </a:rPr>
              <a:t>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Environmental</a:t>
            </a:r>
            <a:r>
              <a:rPr lang="mk-MK" sz="1200" kern="1200" dirty="0">
                <a:solidFill>
                  <a:schemeClr val="tx1"/>
                </a:solidFill>
                <a:effectLst/>
              </a:rPr>
              <a:t> </a:t>
            </a:r>
            <a:r>
              <a:rPr lang="mk-MK" sz="1200" kern="1200" dirty="0" err="1">
                <a:solidFill>
                  <a:schemeClr val="tx1"/>
                </a:solidFill>
                <a:effectLst/>
              </a:rPr>
              <a:t>Services</a:t>
            </a:r>
            <a:r>
              <a:rPr lang="mk-MK" sz="1200" kern="1200" dirty="0">
                <a:solidFill>
                  <a:schemeClr val="tx1"/>
                </a:solidFill>
                <a:effectLst/>
              </a:rPr>
              <a:t>. </a:t>
            </a:r>
            <a:r>
              <a:rPr lang="mk-MK" sz="1200" u="sng" kern="1200" dirty="0">
                <a:solidFill>
                  <a:schemeClr val="tx1"/>
                </a:solidFill>
                <a:effectLst/>
                <a:hlinkClick r:id="rId7"/>
              </a:rPr>
              <a:t>http://www.fao.org/3/i3640e/i3640e.pdf</a:t>
            </a:r>
            <a:r>
              <a:rPr lang="mk-MK" sz="1200" kern="1200" dirty="0">
                <a:solidFill>
                  <a:schemeClr val="tx1"/>
                </a:solidFill>
                <a:effectLst/>
              </a:rPr>
              <a:t> </a:t>
            </a:r>
            <a:endParaRPr lang="mk-MK" baseline="0" dirty="0"/>
          </a:p>
        </p:txBody>
      </p:sp>
      <p:sp>
        <p:nvSpPr>
          <p:cNvPr id="4" name="Slide Number Placeholder 3"/>
          <p:cNvSpPr>
            <a:spLocks noGrp="1"/>
          </p:cNvSpPr>
          <p:nvPr>
            <p:ph type="sldNum" sz="quarter" idx="5"/>
          </p:nvPr>
        </p:nvSpPr>
        <p:spPr/>
        <p:txBody>
          <a:bodyPr/>
          <a:lstStyle/>
          <a:p>
            <a:fld id="{F4B9ABF1-A5E8-FF4C-953A-B9DDF0BF59CB}" type="slidenum">
              <a:rPr lang="de-DE" smtClean="0"/>
              <a:t>8</a:t>
            </a:fld>
            <a:endParaRPr lang="de-DE"/>
          </a:p>
        </p:txBody>
      </p:sp>
    </p:spTree>
    <p:extLst>
      <p:ext uri="{BB962C8B-B14F-4D97-AF65-F5344CB8AC3E}">
        <p14:creationId xmlns:p14="http://schemas.microsoft.com/office/powerpoint/2010/main" val="41741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k-MK" sz="1200" kern="1200" dirty="0">
                <a:solidFill>
                  <a:schemeClr val="tx1"/>
                </a:solidFill>
                <a:effectLst/>
                <a:latin typeface="+mn-lt"/>
                <a:ea typeface="+mn-ea"/>
                <a:cs typeface="+mn-cs"/>
              </a:rPr>
              <a:t>Биопроизводи се материјали, хемикалии или енергија добиени од обновливи биолошки извори. Се поврзуваат со циркуларната економија бидејќи голем процент од овие производи се фокусираат на повторна употреба на најголемиот дел од она што го сметаме за отпад како нивен основен материјал (Европска Комисија, 2019 г.). На овој начин, фрлените производи се користат на различни начини, со што се намалува количината на отпад што оди на депонија, за којшто се потребни децении да се распадне и притоа ја загадува животната средина. Голема придобивка од биопроизводите е што генерално суровината може да се одгледува, бере и преработува близу до местото на употреба.</a:t>
            </a:r>
          </a:p>
          <a:p>
            <a:r>
              <a:rPr lang="mk-MK" sz="1200" kern="1200" dirty="0">
                <a:solidFill>
                  <a:schemeClr val="tx1"/>
                </a:solidFill>
                <a:effectLst/>
                <a:latin typeface="+mn-lt"/>
                <a:ea typeface="+mn-ea"/>
                <a:cs typeface="+mn-cs"/>
              </a:rPr>
              <a:t> Кожата на рибите е многу богата со хранливи материи и протеини. Сепак, тоа не е производ што сакаме да го јадеме. Затоа, фабриките за преработка на риба го отстрануваат овој дел од рибите пред да ги пуштат на пазарот (FAO, 2020). Овие бизниси остануваат, не само со кожите, туку и со утробата, коските и другиот отпад што се создава во процесот. Што да се прави со овој „отпад“, е многу често прашање.</a:t>
            </a:r>
          </a:p>
          <a:p>
            <a:r>
              <a:rPr lang="mk-MK" sz="1200" kern="1200" dirty="0">
                <a:solidFill>
                  <a:schemeClr val="tx1"/>
                </a:solidFill>
                <a:effectLst/>
                <a:latin typeface="+mn-lt"/>
                <a:ea typeface="+mn-ea"/>
                <a:cs typeface="+mn-cs"/>
              </a:rPr>
              <a:t>Многу европски земји одлучија дека тоа не е отпад, туку нуспроизводи, што значи дека кожата, утробата и коските од рибите сè уште можат да се преработуваат и да се користат за да се создадат нови производи или да се имплементираат во старите (Европска Комисија, 2018 г.). На следните слајдови ќе видите некои биопроизводи засновани на „отпад“ од рибарскиот сектор.</a:t>
            </a:r>
          </a:p>
          <a:p>
            <a:endParaRPr lang="ru-RU" sz="1200" kern="1200" dirty="0">
              <a:solidFill>
                <a:schemeClr val="tx1"/>
              </a:solidFill>
              <a:effectLst/>
              <a:latin typeface="+mn-lt"/>
              <a:ea typeface="+mn-ea"/>
              <a:cs typeface="+mn-cs"/>
            </a:endParaRPr>
          </a:p>
          <a:p>
            <a:r>
              <a:rPr lang="mk-MK" sz="1200" b="1" kern="1200" dirty="0">
                <a:solidFill>
                  <a:schemeClr val="tx1"/>
                </a:solidFill>
                <a:effectLst/>
                <a:latin typeface="+mn-lt"/>
                <a:ea typeface="+mn-ea"/>
                <a:cs typeface="+mn-cs"/>
              </a:rPr>
              <a:t>Литература</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European Commission, 2018. Facts And Figures On The Common Fisheries Policy. Basic Statistical Data. [online] Luxembourg: </a:t>
            </a:r>
            <a:r>
              <a:rPr lang="en-GB" sz="1200" kern="1200" dirty="0" err="1">
                <a:solidFill>
                  <a:schemeClr val="tx1"/>
                </a:solidFill>
                <a:effectLst/>
                <a:latin typeface="+mn-lt"/>
                <a:ea typeface="+mn-ea"/>
                <a:cs typeface="+mn-cs"/>
              </a:rPr>
              <a:t>Imprimerie</a:t>
            </a:r>
            <a:r>
              <a:rPr lang="en-GB" sz="1200" kern="1200" dirty="0">
                <a:solidFill>
                  <a:schemeClr val="tx1"/>
                </a:solidFill>
                <a:effectLst/>
                <a:latin typeface="+mn-lt"/>
                <a:ea typeface="+mn-ea"/>
                <a:cs typeface="+mn-cs"/>
              </a:rPr>
              <a:t> Centrale. Available at: </a:t>
            </a:r>
            <a:r>
              <a:rPr lang="en-GB" sz="1200" u="sng" kern="1200" dirty="0">
                <a:solidFill>
                  <a:schemeClr val="tx1"/>
                </a:solidFill>
                <a:effectLst/>
                <a:latin typeface="+mn-lt"/>
                <a:ea typeface="+mn-ea"/>
                <a:cs typeface="+mn-cs"/>
                <a:hlinkClick r:id="rId3"/>
              </a:rPr>
              <a:t>https://ec.europa.eu/fisheries/sites/fisheries/files/docs/body/pcp_en.pdf</a:t>
            </a:r>
            <a:endParaRPr lang="mk-M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European Commission, 2019. </a:t>
            </a:r>
            <a:r>
              <a:rPr lang="en-GB" sz="1200" i="1" kern="1200" dirty="0">
                <a:solidFill>
                  <a:schemeClr val="tx1"/>
                </a:solidFill>
                <a:effectLst/>
                <a:latin typeface="+mn-lt"/>
                <a:ea typeface="+mn-ea"/>
                <a:cs typeface="+mn-cs"/>
              </a:rPr>
              <a:t>European Bioeconomy Strategy Graphic</a:t>
            </a:r>
            <a:r>
              <a:rPr lang="en-GB" sz="1200" kern="1200" dirty="0">
                <a:solidFill>
                  <a:schemeClr val="tx1"/>
                </a:solidFill>
                <a:effectLst/>
                <a:latin typeface="+mn-lt"/>
                <a:ea typeface="+mn-ea"/>
                <a:cs typeface="+mn-cs"/>
              </a:rPr>
              <a:t>. [online] Available at: </a:t>
            </a:r>
            <a:r>
              <a:rPr lang="en-GB" sz="1200" u="sng" kern="1200" dirty="0">
                <a:solidFill>
                  <a:schemeClr val="tx1"/>
                </a:solidFill>
                <a:effectLst/>
                <a:latin typeface="+mn-lt"/>
                <a:ea typeface="+mn-ea"/>
                <a:cs typeface="+mn-cs"/>
                <a:hlinkClick r:id="rId4"/>
              </a:rPr>
              <a:t>https://ec.europa.eu/knowledge4policy/publication/updated-bioeconomy-strategy-2018_en</a:t>
            </a:r>
            <a:endParaRPr lang="mk-M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Fao.org. 2020. Fish Silage. [online] Available at: </a:t>
            </a:r>
            <a:r>
              <a:rPr lang="en-GB" sz="1200" u="sng" kern="1200" dirty="0">
                <a:solidFill>
                  <a:schemeClr val="tx1"/>
                </a:solidFill>
                <a:effectLst/>
                <a:latin typeface="+mn-lt"/>
                <a:ea typeface="+mn-ea"/>
                <a:cs typeface="+mn-cs"/>
                <a:hlinkClick r:id="rId5"/>
              </a:rPr>
              <a:t>http://www.fao.org/3/x5937e/x5937e01.htm</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F4B9ABF1-A5E8-FF4C-953A-B9DDF0BF59CB}" type="slidenum">
              <a:rPr lang="de-DE" smtClean="0"/>
              <a:t>9</a:t>
            </a:fld>
            <a:endParaRPr lang="de-DE"/>
          </a:p>
        </p:txBody>
      </p:sp>
    </p:spTree>
    <p:extLst>
      <p:ext uri="{BB962C8B-B14F-4D97-AF65-F5344CB8AC3E}">
        <p14:creationId xmlns:p14="http://schemas.microsoft.com/office/powerpoint/2010/main" val="207697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8EB0F2E-8D7E-4E17-802E-426901BD6940}" type="datetime1">
              <a:rPr lang="de-DE" smtClean="0"/>
              <a:t>29.01.21</a:t>
            </a:fld>
            <a:endParaRPr lang="de-DE"/>
          </a:p>
        </p:txBody>
      </p:sp>
      <p:sp>
        <p:nvSpPr>
          <p:cNvPr id="5" name="Footer Placeholder 4"/>
          <p:cNvSpPr>
            <a:spLocks noGrp="1"/>
          </p:cNvSpPr>
          <p:nvPr>
            <p:ph type="ftr" sz="quarter" idx="11"/>
          </p:nvPr>
        </p:nvSpPr>
        <p:spPr/>
        <p:txBody>
          <a:bodyPr/>
          <a:lstStyle/>
          <a:p>
            <a:r>
              <a:rPr lang="en-GB" dirty="0"/>
              <a:t>Bioeconomy in the Fishery Sector</a:t>
            </a:r>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55031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E9D00A1-6FE3-4FFD-AC36-C820CB11A354}" type="datetime1">
              <a:rPr lang="de-DE" smtClean="0"/>
              <a:t>29.01.21</a:t>
            </a:fld>
            <a:endParaRPr lang="de-DE"/>
          </a:p>
        </p:txBody>
      </p:sp>
      <p:sp>
        <p:nvSpPr>
          <p:cNvPr id="5" name="Footer Placeholder 4"/>
          <p:cNvSpPr>
            <a:spLocks noGrp="1"/>
          </p:cNvSpPr>
          <p:nvPr>
            <p:ph type="ftr" sz="quarter" idx="11"/>
          </p:nvPr>
        </p:nvSpPr>
        <p:spPr/>
        <p:txBody>
          <a:bodyPr/>
          <a:lstStyle/>
          <a:p>
            <a:r>
              <a:rPr lang="en-GB" dirty="0"/>
              <a:t>Bioeconomy in the Fishery Sector</a:t>
            </a:r>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6128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95CC4AA-81EF-4346-A845-CEA8A0092924}" type="datetime1">
              <a:rPr lang="de-DE" smtClean="0"/>
              <a:t>29.01.21</a:t>
            </a:fld>
            <a:endParaRPr lang="de-DE"/>
          </a:p>
        </p:txBody>
      </p:sp>
      <p:sp>
        <p:nvSpPr>
          <p:cNvPr id="5" name="Footer Placeholder 4"/>
          <p:cNvSpPr>
            <a:spLocks noGrp="1"/>
          </p:cNvSpPr>
          <p:nvPr>
            <p:ph type="ftr" sz="quarter" idx="11"/>
          </p:nvPr>
        </p:nvSpPr>
        <p:spPr/>
        <p:txBody>
          <a:bodyPr/>
          <a:lstStyle/>
          <a:p>
            <a:r>
              <a:rPr lang="en-GB" dirty="0"/>
              <a:t>Bioeconomy in the Fishery Sector</a:t>
            </a:r>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413963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30430-5261-0B44-BC17-AF2B392D3D1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8ADBDC5-09BB-5441-828B-0944121CA7E7}"/>
              </a:ext>
            </a:extLst>
          </p:cNvPr>
          <p:cNvSpPr>
            <a:spLocks noGrp="1"/>
          </p:cNvSpPr>
          <p:nvPr>
            <p:ph type="dt" sz="half" idx="10"/>
          </p:nvPr>
        </p:nvSpPr>
        <p:spPr/>
        <p:txBody>
          <a:bodyPr/>
          <a:lstStyle/>
          <a:p>
            <a:fld id="{2DE79E71-2D2C-436B-907B-6C2109C0691B}" type="datetime1">
              <a:rPr lang="de-DE" smtClean="0"/>
              <a:t>29.01.21</a:t>
            </a:fld>
            <a:endParaRPr lang="de-DE"/>
          </a:p>
        </p:txBody>
      </p:sp>
      <p:sp>
        <p:nvSpPr>
          <p:cNvPr id="4" name="Fußzeilenplatzhalter 3">
            <a:extLst>
              <a:ext uri="{FF2B5EF4-FFF2-40B4-BE49-F238E27FC236}">
                <a16:creationId xmlns:a16="http://schemas.microsoft.com/office/drawing/2014/main" id="{B61FDA93-8D01-4D42-AA75-015F0EB138BB}"/>
              </a:ext>
            </a:extLst>
          </p:cNvPr>
          <p:cNvSpPr>
            <a:spLocks noGrp="1"/>
          </p:cNvSpPr>
          <p:nvPr>
            <p:ph type="ftr" sz="quarter" idx="11"/>
          </p:nvPr>
        </p:nvSpPr>
        <p:spPr/>
        <p:txBody>
          <a:bodyPr/>
          <a:lstStyle/>
          <a:p>
            <a:r>
              <a:rPr lang="en-GB" dirty="0"/>
              <a:t>Bioeconomy in the Fishery Sector</a:t>
            </a:r>
            <a:endParaRPr lang="de-DE"/>
          </a:p>
        </p:txBody>
      </p:sp>
      <p:sp>
        <p:nvSpPr>
          <p:cNvPr id="5" name="Foliennummernplatzhalter 4">
            <a:extLst>
              <a:ext uri="{FF2B5EF4-FFF2-40B4-BE49-F238E27FC236}">
                <a16:creationId xmlns:a16="http://schemas.microsoft.com/office/drawing/2014/main" id="{3FC604E3-4557-A04B-BF17-6EAA528A5A98}"/>
              </a:ext>
            </a:extLst>
          </p:cNvPr>
          <p:cNvSpPr>
            <a:spLocks noGrp="1"/>
          </p:cNvSpPr>
          <p:nvPr>
            <p:ph type="sldNum" sz="quarter" idx="12"/>
          </p:nvPr>
        </p:nvSpPr>
        <p:spPr/>
        <p:txBody>
          <a:bodyPr/>
          <a:lstStyle/>
          <a:p>
            <a:fld id="{EC26C995-391B-2840-AEE5-46B20E750235}" type="slidenum">
              <a:rPr lang="de-DE" smtClean="0"/>
              <a:t>‹#›</a:t>
            </a:fld>
            <a:endParaRPr lang="de-DE"/>
          </a:p>
        </p:txBody>
      </p:sp>
      <p:sp>
        <p:nvSpPr>
          <p:cNvPr id="7" name="Bildplatzhalter 6">
            <a:extLst>
              <a:ext uri="{FF2B5EF4-FFF2-40B4-BE49-F238E27FC236}">
                <a16:creationId xmlns:a16="http://schemas.microsoft.com/office/drawing/2014/main" id="{FCDACDCF-9AAF-174F-845E-0A0CEA63FF05}"/>
              </a:ext>
            </a:extLst>
          </p:cNvPr>
          <p:cNvSpPr>
            <a:spLocks noGrp="1"/>
          </p:cNvSpPr>
          <p:nvPr>
            <p:ph type="pic" sz="quarter" idx="13" hasCustomPrompt="1"/>
          </p:nvPr>
        </p:nvSpPr>
        <p:spPr>
          <a:xfrm>
            <a:off x="6824663" y="2063750"/>
            <a:ext cx="4616450" cy="3378200"/>
          </a:xfrm>
        </p:spPr>
        <p:txBody>
          <a:bodyPr/>
          <a:lstStyle/>
          <a:p>
            <a:r>
              <a:rPr lang="de-DE" dirty="0"/>
              <a:t>Picture</a:t>
            </a:r>
          </a:p>
        </p:txBody>
      </p:sp>
    </p:spTree>
    <p:extLst>
      <p:ext uri="{BB962C8B-B14F-4D97-AF65-F5344CB8AC3E}">
        <p14:creationId xmlns:p14="http://schemas.microsoft.com/office/powerpoint/2010/main" val="70893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E8788B9-0D67-4359-84CD-66CB293ED43F}" type="datetime1">
              <a:rPr lang="de-DE" smtClean="0"/>
              <a:t>29.01.21</a:t>
            </a:fld>
            <a:endParaRPr lang="de-DE"/>
          </a:p>
        </p:txBody>
      </p:sp>
      <p:sp>
        <p:nvSpPr>
          <p:cNvPr id="5" name="Footer Placeholder 4"/>
          <p:cNvSpPr>
            <a:spLocks noGrp="1"/>
          </p:cNvSpPr>
          <p:nvPr>
            <p:ph type="ftr" sz="quarter" idx="11"/>
          </p:nvPr>
        </p:nvSpPr>
        <p:spPr/>
        <p:txBody>
          <a:bodyPr/>
          <a:lstStyle/>
          <a:p>
            <a:r>
              <a:rPr lang="en-GB" dirty="0"/>
              <a:t>Bioeconomy in the Fishery Sector</a:t>
            </a:r>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51379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606AC24-EE2F-43D8-9AAF-F2D9E6B6E323}" type="datetime1">
              <a:rPr lang="de-DE" smtClean="0"/>
              <a:t>29.01.21</a:t>
            </a:fld>
            <a:endParaRPr lang="de-DE"/>
          </a:p>
        </p:txBody>
      </p:sp>
      <p:sp>
        <p:nvSpPr>
          <p:cNvPr id="5" name="Footer Placeholder 4"/>
          <p:cNvSpPr>
            <a:spLocks noGrp="1"/>
          </p:cNvSpPr>
          <p:nvPr>
            <p:ph type="ftr" sz="quarter" idx="11"/>
          </p:nvPr>
        </p:nvSpPr>
        <p:spPr/>
        <p:txBody>
          <a:bodyPr/>
          <a:lstStyle/>
          <a:p>
            <a:r>
              <a:rPr lang="en-GB" dirty="0"/>
              <a:t>Bioeconomy in the Fishery Sector</a:t>
            </a:r>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55357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BD5015E-06E9-497C-AF4C-EC9B5D0CB0B6}" type="datetime1">
              <a:rPr lang="de-DE" smtClean="0"/>
              <a:t>29.01.21</a:t>
            </a:fld>
            <a:endParaRPr lang="de-DE"/>
          </a:p>
        </p:txBody>
      </p:sp>
      <p:sp>
        <p:nvSpPr>
          <p:cNvPr id="6" name="Footer Placeholder 5"/>
          <p:cNvSpPr>
            <a:spLocks noGrp="1"/>
          </p:cNvSpPr>
          <p:nvPr>
            <p:ph type="ftr" sz="quarter" idx="11"/>
          </p:nvPr>
        </p:nvSpPr>
        <p:spPr/>
        <p:txBody>
          <a:bodyPr/>
          <a:lstStyle/>
          <a:p>
            <a:r>
              <a:rPr lang="en-GB" dirty="0"/>
              <a:t>Bioeconomy in the Fishery Sector</a:t>
            </a:r>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92937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4F17803-0F94-4734-A0D4-0F09C65C570D}" type="datetime1">
              <a:rPr lang="de-DE" smtClean="0"/>
              <a:t>29.01.21</a:t>
            </a:fld>
            <a:endParaRPr lang="de-DE"/>
          </a:p>
        </p:txBody>
      </p:sp>
      <p:sp>
        <p:nvSpPr>
          <p:cNvPr id="8" name="Footer Placeholder 7"/>
          <p:cNvSpPr>
            <a:spLocks noGrp="1"/>
          </p:cNvSpPr>
          <p:nvPr>
            <p:ph type="ftr" sz="quarter" idx="11"/>
          </p:nvPr>
        </p:nvSpPr>
        <p:spPr/>
        <p:txBody>
          <a:bodyPr/>
          <a:lstStyle/>
          <a:p>
            <a:r>
              <a:rPr lang="en-GB" dirty="0"/>
              <a:t>Bioeconomy in the Fishery Sector</a:t>
            </a:r>
            <a:endParaRPr lang="de-DE"/>
          </a:p>
        </p:txBody>
      </p:sp>
      <p:sp>
        <p:nvSpPr>
          <p:cNvPr id="9" name="Slide Number Placeholder 8"/>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20412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F1A5793-A389-406C-8FEC-E3FD0824501A}" type="datetime1">
              <a:rPr lang="de-DE" smtClean="0"/>
              <a:t>29.01.21</a:t>
            </a:fld>
            <a:endParaRPr lang="de-DE"/>
          </a:p>
        </p:txBody>
      </p:sp>
      <p:sp>
        <p:nvSpPr>
          <p:cNvPr id="4" name="Footer Placeholder 3"/>
          <p:cNvSpPr>
            <a:spLocks noGrp="1"/>
          </p:cNvSpPr>
          <p:nvPr>
            <p:ph type="ftr" sz="quarter" idx="11"/>
          </p:nvPr>
        </p:nvSpPr>
        <p:spPr/>
        <p:txBody>
          <a:bodyPr/>
          <a:lstStyle/>
          <a:p>
            <a:r>
              <a:rPr lang="en-GB" dirty="0"/>
              <a:t>Bioeconomy in the Fishery Sector</a:t>
            </a:r>
            <a:endParaRPr lang="de-DE"/>
          </a:p>
        </p:txBody>
      </p:sp>
      <p:sp>
        <p:nvSpPr>
          <p:cNvPr id="5" name="Slide Number Placeholder 4"/>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2818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C19D1-B315-46FD-AB2B-BBBAEE9F9422}" type="datetime1">
              <a:rPr lang="de-DE" smtClean="0"/>
              <a:t>29.01.21</a:t>
            </a:fld>
            <a:endParaRPr lang="de-DE"/>
          </a:p>
        </p:txBody>
      </p:sp>
      <p:sp>
        <p:nvSpPr>
          <p:cNvPr id="3" name="Footer Placeholder 2"/>
          <p:cNvSpPr>
            <a:spLocks noGrp="1"/>
          </p:cNvSpPr>
          <p:nvPr>
            <p:ph type="ftr" sz="quarter" idx="11"/>
          </p:nvPr>
        </p:nvSpPr>
        <p:spPr/>
        <p:txBody>
          <a:bodyPr/>
          <a:lstStyle/>
          <a:p>
            <a:r>
              <a:rPr lang="en-GB" dirty="0"/>
              <a:t>Bioeconomy in the Fishery Sector</a:t>
            </a:r>
            <a:endParaRPr lang="de-DE"/>
          </a:p>
        </p:txBody>
      </p:sp>
      <p:sp>
        <p:nvSpPr>
          <p:cNvPr id="4" name="Slide Number Placeholder 3"/>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55852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69CBA40C-7BF9-4B12-8C5B-421733B7E4CD}" type="datetime1">
              <a:rPr lang="de-DE" smtClean="0"/>
              <a:t>29.01.21</a:t>
            </a:fld>
            <a:endParaRPr lang="de-DE"/>
          </a:p>
        </p:txBody>
      </p:sp>
      <p:sp>
        <p:nvSpPr>
          <p:cNvPr id="6" name="Footer Placeholder 5"/>
          <p:cNvSpPr>
            <a:spLocks noGrp="1"/>
          </p:cNvSpPr>
          <p:nvPr>
            <p:ph type="ftr" sz="quarter" idx="11"/>
          </p:nvPr>
        </p:nvSpPr>
        <p:spPr/>
        <p:txBody>
          <a:bodyPr/>
          <a:lstStyle/>
          <a:p>
            <a:r>
              <a:rPr lang="en-GB" dirty="0"/>
              <a:t>Bioeconomy in the Fishery Sector</a:t>
            </a:r>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68802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FFFBC51-460E-4D17-8FB4-90CBF5BFA344}" type="datetime1">
              <a:rPr lang="de-DE" smtClean="0"/>
              <a:t>29.01.21</a:t>
            </a:fld>
            <a:endParaRPr lang="de-DE"/>
          </a:p>
        </p:txBody>
      </p:sp>
      <p:sp>
        <p:nvSpPr>
          <p:cNvPr id="6" name="Footer Placeholder 5"/>
          <p:cNvSpPr>
            <a:spLocks noGrp="1"/>
          </p:cNvSpPr>
          <p:nvPr>
            <p:ph type="ftr" sz="quarter" idx="11"/>
          </p:nvPr>
        </p:nvSpPr>
        <p:spPr/>
        <p:txBody>
          <a:bodyPr/>
          <a:lstStyle/>
          <a:p>
            <a:r>
              <a:rPr lang="en-GB" dirty="0"/>
              <a:t>Bioeconomy in the Fishery Sector</a:t>
            </a:r>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26284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2E8F7-F937-4466-8D55-4EB2F6336871}" type="datetime1">
              <a:rPr lang="de-DE" smtClean="0"/>
              <a:t>29.01.21</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Bioeconomy in the Fishery Sector</a:t>
            </a:r>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6C995-391B-2840-AEE5-46B20E750235}" type="slidenum">
              <a:rPr lang="de-DE" smtClean="0"/>
              <a:t>‹#›</a:t>
            </a:fld>
            <a:endParaRPr lang="de-DE"/>
          </a:p>
        </p:txBody>
      </p:sp>
    </p:spTree>
    <p:extLst>
      <p:ext uri="{BB962C8B-B14F-4D97-AF65-F5344CB8AC3E}">
        <p14:creationId xmlns:p14="http://schemas.microsoft.com/office/powerpoint/2010/main" val="34995588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1.jp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24.jpeg"/><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0.jpeg"/><Relationship Id="rId5" Type="http://schemas.openxmlformats.org/officeDocument/2006/relationships/image" Target="../media/image16.jpeg"/><Relationship Id="rId10" Type="http://schemas.openxmlformats.org/officeDocument/2006/relationships/image" Target="../media/image19.jpeg"/><Relationship Id="rId4" Type="http://schemas.openxmlformats.org/officeDocument/2006/relationships/image" Target="../media/image22.jpe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jpeg"/><Relationship Id="rId7" Type="http://schemas.openxmlformats.org/officeDocument/2006/relationships/image" Target="../media/image23.jpeg"/><Relationship Id="rId12"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image" Target="../media/image25.png"/><Relationship Id="rId4" Type="http://schemas.openxmlformats.org/officeDocument/2006/relationships/image" Target="../media/image27.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6.jpeg"/><Relationship Id="rId4" Type="http://schemas.openxmlformats.org/officeDocument/2006/relationships/image" Target="../media/image29.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youtube.com/watch?v=d9qw5pLiTjQ" TargetMode="Externa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hyperlink" Target="https://be-rural.eu/innovation-regions/"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RfRN_hHeIKk?feature=oembed" TargetMode="External"/><Relationship Id="rId6" Type="http://schemas.openxmlformats.org/officeDocument/2006/relationships/image" Target="../media/image6.png"/><Relationship Id="rId5" Type="http://schemas.openxmlformats.org/officeDocument/2006/relationships/hyperlink" Target="https://www.youtube.com/watch?v=RfRN_hHeIKk"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402106" y="1557338"/>
            <a:ext cx="8592670" cy="707886"/>
          </a:xfrm>
          <a:prstGeom prst="rect">
            <a:avLst/>
          </a:prstGeom>
          <a:noFill/>
        </p:spPr>
        <p:txBody>
          <a:bodyPr wrap="square" rtlCol="0" anchor="t">
            <a:spAutoFit/>
          </a:bodyPr>
          <a:lstStyle/>
          <a:p>
            <a:r>
              <a:rPr lang="ru-RU" sz="4000" b="1" dirty="0">
                <a:solidFill>
                  <a:srgbClr val="FFED00"/>
                </a:solidFill>
                <a:latin typeface="Roboto Medium" panose="02000000000000000000" pitchFamily="2" charset="0"/>
                <a:ea typeface="Roboto Medium" panose="02000000000000000000" pitchFamily="2" charset="0"/>
                <a:cs typeface="Arial" panose="020B0604020202020204" pitchFamily="34" charset="0"/>
              </a:rPr>
              <a:t>Биоекономијата во секторот рибарство</a:t>
            </a:r>
            <a:endParaRPr lang="en-GB" sz="4000" b="1" dirty="0">
              <a:solidFill>
                <a:srgbClr val="FFED00"/>
              </a:solidFill>
              <a:latin typeface="Roboto Medium" panose="02000000000000000000" pitchFamily="2" charset="0"/>
              <a:ea typeface="Roboto Medium" panose="02000000000000000000" pitchFamily="2"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9318" y="3646714"/>
            <a:ext cx="9052682" cy="2342748"/>
          </a:xfrm>
          <a:prstGeom prst="rect">
            <a:avLst/>
          </a:prstGeom>
        </p:spPr>
      </p:pic>
      <p:sp>
        <p:nvSpPr>
          <p:cNvPr id="10" name="Textfeld 2">
            <a:extLst>
              <a:ext uri="{FF2B5EF4-FFF2-40B4-BE49-F238E27FC236}">
                <a16:creationId xmlns:a16="http://schemas.microsoft.com/office/drawing/2014/main" id="{6C3DD885-330E-6B46-BABD-B7F8FC9924B9}"/>
              </a:ext>
            </a:extLst>
          </p:cNvPr>
          <p:cNvSpPr txBox="1"/>
          <p:nvPr/>
        </p:nvSpPr>
        <p:spPr>
          <a:xfrm>
            <a:off x="3652459" y="6269842"/>
            <a:ext cx="4013200" cy="307777"/>
          </a:xfrm>
          <a:prstGeom prst="rect">
            <a:avLst/>
          </a:prstGeom>
          <a:noFill/>
        </p:spPr>
        <p:txBody>
          <a:bodyPr wrap="square" rtlCol="0" anchor="b">
            <a:spAutoFit/>
          </a:bodyPr>
          <a:lstStyle/>
          <a:p>
            <a:r>
              <a:rPr lang="ru-RU" sz="1400" dirty="0">
                <a:solidFill>
                  <a:schemeClr val="bg1"/>
                </a:solidFill>
                <a:latin typeface="Roboto" panose="02000000000000000000" pitchFamily="2" charset="0"/>
                <a:ea typeface="Roboto" panose="02000000000000000000" pitchFamily="2" charset="0"/>
                <a:cs typeface="Arial" panose="020B0604020202020204" pitchFamily="34" charset="0"/>
              </a:rPr>
              <a:t>Име на предавач</a:t>
            </a:r>
            <a:endParaRPr lang="en-GB" sz="14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01993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406223" y="1817180"/>
            <a:ext cx="5531472" cy="3477875"/>
          </a:xfrm>
          <a:prstGeom prst="rect">
            <a:avLst/>
          </a:prstGeom>
          <a:noFill/>
        </p:spPr>
        <p:txBody>
          <a:bodyPr wrap="square" rtlCol="0" anchor="t">
            <a:spAutoFit/>
          </a:bodyPr>
          <a:lstStyle/>
          <a:p>
            <a:pPr algn="just">
              <a:spcAft>
                <a:spcPts val="2400"/>
              </a:spcAft>
            </a:pPr>
            <a:r>
              <a:rPr lang="mk-MK" sz="3600" b="1" dirty="0">
                <a:solidFill>
                  <a:srgbClr val="AE0917"/>
                </a:solidFill>
                <a:latin typeface="Roboto" panose="02000000000000000000" pitchFamily="2" charset="0"/>
                <a:ea typeface="Roboto" panose="02000000000000000000" pitchFamily="2" charset="0"/>
                <a:cs typeface="Arial" panose="020B0604020202020204" pitchFamily="34" charset="0"/>
              </a:rPr>
              <a:t>Козметика</a:t>
            </a:r>
            <a:endParaRPr lang="mk-MK" sz="2000" b="1" dirty="0">
              <a:latin typeface="Roboto" panose="02000000000000000000" pitchFamily="2" charset="0"/>
              <a:ea typeface="Roboto" panose="02000000000000000000" pitchFamily="2" charset="0"/>
              <a:cs typeface="Arial" panose="020B0604020202020204" pitchFamily="34" charset="0"/>
            </a:endParaRPr>
          </a:p>
          <a:p>
            <a:pPr marL="342900" indent="-342900">
              <a:spcAft>
                <a:spcPts val="2400"/>
              </a:spcAft>
              <a:buFont typeface="Arial" charset="0"/>
              <a:buChar char="•"/>
            </a:pPr>
            <a:r>
              <a:rPr lang="mk-MK" sz="2400" b="1" dirty="0">
                <a:latin typeface="Roboto" panose="02000000000000000000" pitchFamily="2" charset="0"/>
                <a:ea typeface="Roboto" panose="02000000000000000000" pitchFamily="2" charset="0"/>
                <a:cs typeface="Arial" panose="020B0604020202020204" pitchFamily="34" charset="0"/>
              </a:rPr>
              <a:t>Природен колаген </a:t>
            </a:r>
            <a:r>
              <a:rPr lang="mk-MK" sz="2400" dirty="0">
                <a:latin typeface="Roboto" panose="02000000000000000000" pitchFamily="2" charset="0"/>
                <a:ea typeface="Roboto" panose="02000000000000000000" pitchFamily="2" charset="0"/>
                <a:cs typeface="Arial" panose="020B0604020202020204" pitchFamily="34" charset="0"/>
              </a:rPr>
              <a:t>- изработен од врвни еколошки материјали, во суштина кожа од слатководни и морски риби</a:t>
            </a:r>
          </a:p>
          <a:p>
            <a:pPr marL="342900" indent="-342900">
              <a:spcAft>
                <a:spcPts val="2400"/>
              </a:spcAft>
              <a:buFont typeface="Arial" charset="0"/>
              <a:buChar char="•"/>
            </a:pPr>
            <a:r>
              <a:rPr lang="mk-MK" sz="2400" b="1" dirty="0">
                <a:latin typeface="Roboto" panose="02000000000000000000" pitchFamily="2" charset="0"/>
                <a:ea typeface="Roboto" panose="02000000000000000000" pitchFamily="2" charset="0"/>
                <a:cs typeface="Arial" panose="020B0604020202020204" pitchFamily="34" charset="0"/>
              </a:rPr>
              <a:t>Измазнувач на нокти </a:t>
            </a:r>
            <a:r>
              <a:rPr lang="mk-MK" sz="2400" dirty="0">
                <a:latin typeface="Roboto" panose="02000000000000000000" pitchFamily="2" charset="0"/>
                <a:ea typeface="Roboto" panose="02000000000000000000" pitchFamily="2" charset="0"/>
                <a:cs typeface="Arial" panose="020B0604020202020204" pitchFamily="34" charset="0"/>
              </a:rPr>
              <a:t>- природен измазнувач на нокти заснован на вода, направен од алги </a:t>
            </a:r>
          </a:p>
        </p:txBody>
      </p:sp>
      <p:sp>
        <p:nvSpPr>
          <p:cNvPr id="2" name="Textfeld 1">
            <a:extLst>
              <a:ext uri="{FF2B5EF4-FFF2-40B4-BE49-F238E27FC236}">
                <a16:creationId xmlns:a16="http://schemas.microsoft.com/office/drawing/2014/main" id="{916C075C-E486-8B40-A758-F39602688645}"/>
              </a:ext>
            </a:extLst>
          </p:cNvPr>
          <p:cNvSpPr txBox="1"/>
          <p:nvPr/>
        </p:nvSpPr>
        <p:spPr>
          <a:xfrm>
            <a:off x="6426083" y="68417"/>
            <a:ext cx="5495701" cy="615553"/>
          </a:xfrm>
          <a:prstGeom prst="rect">
            <a:avLst/>
          </a:prstGeom>
          <a:noFill/>
        </p:spPr>
        <p:txBody>
          <a:bodyPr wrap="square" rtlCol="0">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Примери за биопроизводи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6" name="Imagen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27783" y="1817180"/>
            <a:ext cx="4880313" cy="3955695"/>
          </a:xfrm>
          <a:prstGeom prst="rect">
            <a:avLst/>
          </a:prstGeom>
        </p:spPr>
      </p:pic>
      <p:pic>
        <p:nvPicPr>
          <p:cNvPr id="5" name="Picture 4">
            <a:extLst>
              <a:ext uri="{FF2B5EF4-FFF2-40B4-BE49-F238E27FC236}">
                <a16:creationId xmlns:a16="http://schemas.microsoft.com/office/drawing/2014/main" id="{BD945024-00CD-47F1-8CEC-AFF3A7CB99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927" y="5772875"/>
            <a:ext cx="721808" cy="720000"/>
          </a:xfrm>
          <a:prstGeom prst="rect">
            <a:avLst/>
          </a:prstGeom>
        </p:spPr>
      </p:pic>
      <p:pic>
        <p:nvPicPr>
          <p:cNvPr id="8" name="Picture 7">
            <a:extLst>
              <a:ext uri="{FF2B5EF4-FFF2-40B4-BE49-F238E27FC236}">
                <a16:creationId xmlns:a16="http://schemas.microsoft.com/office/drawing/2014/main" id="{2B2E2991-1E77-4400-87BE-F36D55074B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5119" y="5772875"/>
            <a:ext cx="721807" cy="720000"/>
          </a:xfrm>
          <a:prstGeom prst="rect">
            <a:avLst/>
          </a:prstGeom>
        </p:spPr>
      </p:pic>
      <p:pic>
        <p:nvPicPr>
          <p:cNvPr id="13" name="Picture 12">
            <a:extLst>
              <a:ext uri="{FF2B5EF4-FFF2-40B4-BE49-F238E27FC236}">
                <a16:creationId xmlns:a16="http://schemas.microsoft.com/office/drawing/2014/main" id="{C526036B-60F6-45C9-ADC8-3C52ABE3C4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81310" y="5772875"/>
            <a:ext cx="721807" cy="720000"/>
          </a:xfrm>
          <a:prstGeom prst="rect">
            <a:avLst/>
          </a:prstGeom>
        </p:spPr>
      </p:pic>
      <p:pic>
        <p:nvPicPr>
          <p:cNvPr id="17" name="Picture 16">
            <a:extLst>
              <a:ext uri="{FF2B5EF4-FFF2-40B4-BE49-F238E27FC236}">
                <a16:creationId xmlns:a16="http://schemas.microsoft.com/office/drawing/2014/main" id="{90AE3AD4-7F56-401B-BFC4-0634D8AF4D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87501" y="5772875"/>
            <a:ext cx="721807" cy="720000"/>
          </a:xfrm>
          <a:prstGeom prst="rect">
            <a:avLst/>
          </a:prstGeom>
        </p:spPr>
      </p:pic>
      <p:pic>
        <p:nvPicPr>
          <p:cNvPr id="19" name="Picture 18">
            <a:extLst>
              <a:ext uri="{FF2B5EF4-FFF2-40B4-BE49-F238E27FC236}">
                <a16:creationId xmlns:a16="http://schemas.microsoft.com/office/drawing/2014/main" id="{A6479BAF-4C6C-4276-A5E7-D2BCE20AFA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97793" y="5772875"/>
            <a:ext cx="721807" cy="720000"/>
          </a:xfrm>
          <a:prstGeom prst="rect">
            <a:avLst/>
          </a:prstGeom>
        </p:spPr>
      </p:pic>
      <p:sp>
        <p:nvSpPr>
          <p:cNvPr id="11" name="Rectangle 10"/>
          <p:cNvSpPr/>
          <p:nvPr/>
        </p:nvSpPr>
        <p:spPr>
          <a:xfrm>
            <a:off x="9397134" y="5772875"/>
            <a:ext cx="2291140" cy="369332"/>
          </a:xfrm>
          <a:prstGeom prst="rect">
            <a:avLst/>
          </a:prstGeom>
        </p:spPr>
        <p:txBody>
          <a:bodyPr wrap="none">
            <a:spAutoFit/>
          </a:bodyPr>
          <a:lstStyle/>
          <a:p>
            <a:r>
              <a:rPr lang="en-US" dirty="0"/>
              <a:t>Baltic collagen, 2020</a:t>
            </a:r>
            <a:r>
              <a:rPr lang="mk-MK" dirty="0"/>
              <a:t> г.</a:t>
            </a:r>
            <a:endParaRPr lang="en-US" dirty="0"/>
          </a:p>
        </p:txBody>
      </p:sp>
    </p:spTree>
    <p:extLst>
      <p:ext uri="{BB962C8B-B14F-4D97-AF65-F5344CB8AC3E}">
        <p14:creationId xmlns:p14="http://schemas.microsoft.com/office/powerpoint/2010/main" val="305624417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301073" y="1511782"/>
            <a:ext cx="6918082" cy="3508653"/>
          </a:xfrm>
          <a:prstGeom prst="rect">
            <a:avLst/>
          </a:prstGeom>
          <a:noFill/>
        </p:spPr>
        <p:txBody>
          <a:bodyPr wrap="square" rtlCol="0" anchor="t">
            <a:spAutoFit/>
          </a:bodyPr>
          <a:lstStyle/>
          <a:p>
            <a:pPr>
              <a:spcAft>
                <a:spcPts val="2400"/>
              </a:spcAft>
            </a:pPr>
            <a:r>
              <a:rPr lang="mk-MK" sz="3600" b="1" dirty="0">
                <a:solidFill>
                  <a:srgbClr val="AE0917"/>
                </a:solidFill>
                <a:latin typeface="Roboto" panose="02000000000000000000" pitchFamily="2" charset="0"/>
                <a:ea typeface="Roboto" panose="02000000000000000000" pitchFamily="2" charset="0"/>
                <a:cs typeface="Arial" panose="020B0604020202020204" pitchFamily="34" charset="0"/>
              </a:rPr>
              <a:t>Храна</a:t>
            </a:r>
          </a:p>
          <a:p>
            <a:pPr marL="342900" indent="-342900">
              <a:spcAft>
                <a:spcPts val="1200"/>
              </a:spcAft>
              <a:buFont typeface="Arial" charset="0"/>
              <a:buChar char="•"/>
            </a:pPr>
            <a:r>
              <a:rPr lang="mk-MK" sz="2400" dirty="0">
                <a:latin typeface="Roboto" panose="02000000000000000000" pitchFamily="2" charset="0"/>
                <a:ea typeface="Roboto" panose="02000000000000000000" pitchFamily="2" charset="0"/>
                <a:cs typeface="Arial" panose="020B0604020202020204" pitchFamily="34" charset="0"/>
              </a:rPr>
              <a:t>Преработка на Omega-3</a:t>
            </a:r>
          </a:p>
          <a:p>
            <a:pPr marL="342900" indent="-342900">
              <a:spcAft>
                <a:spcPts val="1200"/>
              </a:spcAft>
              <a:buFont typeface="Arial" charset="0"/>
              <a:buChar char="•"/>
            </a:pPr>
            <a:r>
              <a:rPr lang="mk-MK" sz="2400" dirty="0">
                <a:latin typeface="Roboto" panose="02000000000000000000" pitchFamily="2" charset="0"/>
                <a:ea typeface="Roboto" panose="02000000000000000000" pitchFamily="2" charset="0"/>
                <a:cs typeface="Arial" panose="020B0604020202020204" pitchFamily="34" charset="0"/>
              </a:rPr>
              <a:t>Производство на брашно и прашоци од риба</a:t>
            </a:r>
          </a:p>
          <a:p>
            <a:pPr marL="342900" indent="-342900">
              <a:spcAft>
                <a:spcPts val="1200"/>
              </a:spcAft>
              <a:buFont typeface="Arial" charset="0"/>
              <a:buChar char="•"/>
            </a:pPr>
            <a:r>
              <a:rPr lang="mk-MK" sz="2400" dirty="0">
                <a:latin typeface="Roboto" panose="02000000000000000000" pitchFamily="2" charset="0"/>
                <a:ea typeface="Roboto" panose="02000000000000000000" pitchFamily="2" charset="0"/>
                <a:cs typeface="Arial" panose="020B0604020202020204" pitchFamily="34" charset="0"/>
              </a:rPr>
              <a:t>Екстракција на рибино масло</a:t>
            </a:r>
          </a:p>
          <a:p>
            <a:pPr>
              <a:spcAft>
                <a:spcPts val="1200"/>
              </a:spcAft>
            </a:pPr>
            <a:r>
              <a:rPr lang="mk-MK" sz="2000" b="1" dirty="0">
                <a:latin typeface="Roboto" panose="02000000000000000000" pitchFamily="2" charset="0"/>
                <a:ea typeface="Roboto" panose="02000000000000000000" pitchFamily="2" charset="0"/>
                <a:cs typeface="Arial" panose="020B0604020202020204" pitchFamily="34" charset="0"/>
              </a:rPr>
              <a:t>Пример – Морски чипс </a:t>
            </a:r>
            <a:r>
              <a:rPr lang="mk-MK" sz="2000" dirty="0">
                <a:latin typeface="Roboto" panose="02000000000000000000" pitchFamily="2" charset="0"/>
                <a:ea typeface="Roboto" panose="02000000000000000000" pitchFamily="2" charset="0"/>
                <a:cs typeface="Arial" panose="020B0604020202020204" pitchFamily="34" charset="0"/>
              </a:rPr>
              <a:t>- рачно изработен чипс од кожа на лосос, со користење на кожата, која најчесто се фрла, а е преполна со хранливи материи</a:t>
            </a:r>
            <a:r>
              <a:rPr lang="mk-MK" sz="2400" dirty="0">
                <a:latin typeface="Roboto" panose="02000000000000000000" pitchFamily="2" charset="0"/>
                <a:ea typeface="Roboto" panose="02000000000000000000" pitchFamily="2" charset="0"/>
                <a:cs typeface="Arial" panose="020B0604020202020204" pitchFamily="34" charset="0"/>
              </a:rPr>
              <a:t>.</a:t>
            </a:r>
            <a:endParaRPr lang="mk-MK" sz="20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745281" y="97095"/>
            <a:ext cx="5446718" cy="615553"/>
          </a:xfrm>
          <a:prstGeom prst="rect">
            <a:avLst/>
          </a:prstGeom>
          <a:noFill/>
        </p:spPr>
        <p:txBody>
          <a:bodyPr wrap="square" rtlCol="0">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Примери за биопроизводи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63640" y="1605657"/>
            <a:ext cx="3810000" cy="3810000"/>
          </a:xfrm>
          <a:prstGeom prst="rect">
            <a:avLst/>
          </a:prstGeom>
        </p:spPr>
      </p:pic>
      <p:pic>
        <p:nvPicPr>
          <p:cNvPr id="11" name="Picture 10">
            <a:extLst>
              <a:ext uri="{FF2B5EF4-FFF2-40B4-BE49-F238E27FC236}">
                <a16:creationId xmlns:a16="http://schemas.microsoft.com/office/drawing/2014/main" id="{747FD147-F3A4-4130-8E54-C0F1C69CB0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706" y="5772875"/>
            <a:ext cx="721808" cy="720000"/>
          </a:xfrm>
          <a:prstGeom prst="rect">
            <a:avLst/>
          </a:prstGeom>
        </p:spPr>
      </p:pic>
      <p:pic>
        <p:nvPicPr>
          <p:cNvPr id="13" name="Picture 12">
            <a:extLst>
              <a:ext uri="{FF2B5EF4-FFF2-40B4-BE49-F238E27FC236}">
                <a16:creationId xmlns:a16="http://schemas.microsoft.com/office/drawing/2014/main" id="{53117C90-66CB-480D-BE70-AE1950B7E1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06485" y="5772875"/>
            <a:ext cx="721807" cy="720000"/>
          </a:xfrm>
          <a:prstGeom prst="rect">
            <a:avLst/>
          </a:prstGeom>
        </p:spPr>
      </p:pic>
      <p:pic>
        <p:nvPicPr>
          <p:cNvPr id="14" name="Picture 13">
            <a:extLst>
              <a:ext uri="{FF2B5EF4-FFF2-40B4-BE49-F238E27FC236}">
                <a16:creationId xmlns:a16="http://schemas.microsoft.com/office/drawing/2014/main" id="{BDEF57D1-3647-4497-B290-2A11F9BE4F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20180" y="5772875"/>
            <a:ext cx="721807" cy="720000"/>
          </a:xfrm>
          <a:prstGeom prst="rect">
            <a:avLst/>
          </a:prstGeom>
        </p:spPr>
      </p:pic>
      <p:pic>
        <p:nvPicPr>
          <p:cNvPr id="17" name="Picture 16">
            <a:extLst>
              <a:ext uri="{FF2B5EF4-FFF2-40B4-BE49-F238E27FC236}">
                <a16:creationId xmlns:a16="http://schemas.microsoft.com/office/drawing/2014/main" id="{CCD31E70-1168-4781-8FFB-CF361B23395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40147" y="5772875"/>
            <a:ext cx="721807" cy="720000"/>
          </a:xfrm>
          <a:prstGeom prst="rect">
            <a:avLst/>
          </a:prstGeom>
        </p:spPr>
      </p:pic>
      <p:pic>
        <p:nvPicPr>
          <p:cNvPr id="18" name="Picture 17">
            <a:extLst>
              <a:ext uri="{FF2B5EF4-FFF2-40B4-BE49-F238E27FC236}">
                <a16:creationId xmlns:a16="http://schemas.microsoft.com/office/drawing/2014/main" id="{A1CEFC30-B549-4DBA-B2C8-776590A5D28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60114" y="5772875"/>
            <a:ext cx="721807" cy="720000"/>
          </a:xfrm>
          <a:prstGeom prst="rect">
            <a:avLst/>
          </a:prstGeom>
        </p:spPr>
      </p:pic>
    </p:spTree>
    <p:extLst>
      <p:ext uri="{BB962C8B-B14F-4D97-AF65-F5344CB8AC3E}">
        <p14:creationId xmlns:p14="http://schemas.microsoft.com/office/powerpoint/2010/main" val="306405966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AE091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457924" y="1076410"/>
            <a:ext cx="6325655" cy="3867725"/>
          </a:xfrm>
          <a:prstGeom prst="rect">
            <a:avLst/>
          </a:prstGeom>
          <a:noFill/>
        </p:spPr>
        <p:txBody>
          <a:bodyPr wrap="square" rtlCol="0" anchor="t">
            <a:spAutoFit/>
          </a:bodyPr>
          <a:lstStyle/>
          <a:p>
            <a:pPr>
              <a:spcAft>
                <a:spcPts val="2400"/>
              </a:spcAft>
            </a:pPr>
            <a:r>
              <a:rPr lang="mk-MK" sz="3200" b="1" dirty="0">
                <a:solidFill>
                  <a:srgbClr val="AE0917"/>
                </a:solidFill>
                <a:latin typeface="Roboto" panose="02000000000000000000" pitchFamily="2" charset="0"/>
                <a:ea typeface="Roboto" panose="02000000000000000000" pitchFamily="2" charset="0"/>
                <a:cs typeface="Arial" panose="020B0604020202020204" pitchFamily="34" charset="0"/>
              </a:rPr>
              <a:t>Пакувања</a:t>
            </a:r>
          </a:p>
          <a:p>
            <a:pPr>
              <a:spcAft>
                <a:spcPts val="1000"/>
              </a:spcAft>
            </a:pPr>
            <a:r>
              <a:rPr lang="mk-MK" sz="2000" b="1" dirty="0" err="1">
                <a:latin typeface="Roboto" panose="02000000000000000000" pitchFamily="2" charset="0"/>
                <a:ea typeface="Roboto" panose="02000000000000000000" pitchFamily="2" charset="0"/>
                <a:cs typeface="Arial" panose="020B0604020202020204" pitchFamily="34" charset="0"/>
              </a:rPr>
              <a:t>Ooho</a:t>
            </a:r>
            <a:r>
              <a:rPr lang="mk-MK" sz="2000" b="1" dirty="0">
                <a:latin typeface="Roboto" panose="02000000000000000000" pitchFamily="2" charset="0"/>
                <a:ea typeface="Roboto" panose="02000000000000000000" pitchFamily="2" charset="0"/>
                <a:cs typeface="Arial" panose="020B0604020202020204" pitchFamily="34" charset="0"/>
              </a:rPr>
              <a:t>!</a:t>
            </a:r>
            <a:r>
              <a:rPr lang="mk-MK" sz="2000" dirty="0">
                <a:latin typeface="Roboto" panose="02000000000000000000" pitchFamily="2" charset="0"/>
                <a:ea typeface="Roboto" panose="02000000000000000000" pitchFamily="2" charset="0"/>
                <a:cs typeface="Arial" panose="020B0604020202020204" pitchFamily="34" charset="0"/>
              </a:rPr>
              <a:t> - Одржлива амбалажа направена од комбинација на кафени алги и растенија</a:t>
            </a:r>
          </a:p>
          <a:p>
            <a:pPr marL="342900" indent="-342900">
              <a:spcAft>
                <a:spcPts val="10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Амбалажа што се јаде и без вкус</a:t>
            </a:r>
          </a:p>
          <a:p>
            <a:pPr>
              <a:spcAft>
                <a:spcPts val="1000"/>
              </a:spcAft>
            </a:pPr>
            <a:r>
              <a:rPr lang="mk-MK" sz="2000" b="1" dirty="0" err="1">
                <a:latin typeface="Roboto" panose="02000000000000000000" pitchFamily="2" charset="0"/>
                <a:ea typeface="Roboto" panose="02000000000000000000" pitchFamily="2" charset="0"/>
                <a:cs typeface="Arial" panose="020B0604020202020204" pitchFamily="34" charset="0"/>
              </a:rPr>
              <a:t>MarinaTex</a:t>
            </a:r>
            <a:r>
              <a:rPr lang="mk-MK" sz="2000" dirty="0">
                <a:latin typeface="Roboto" panose="02000000000000000000" pitchFamily="2" charset="0"/>
                <a:ea typeface="Roboto" panose="02000000000000000000" pitchFamily="2" charset="0"/>
                <a:cs typeface="Arial" panose="020B0604020202020204" pitchFamily="34" charset="0"/>
              </a:rPr>
              <a:t> – замена за пластика што може да се компостира дома.</a:t>
            </a:r>
          </a:p>
          <a:p>
            <a:pPr marL="342900" indent="-342900">
              <a:spcAft>
                <a:spcPts val="10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Направена од отпад од риба и материјали што се компостираат</a:t>
            </a:r>
          </a:p>
          <a:p>
            <a:pPr marL="342900" indent="-342900">
              <a:spcAft>
                <a:spcPts val="1000"/>
              </a:spcAft>
              <a:buFont typeface="Arial" panose="020B0604020202020204" pitchFamily="34" charset="0"/>
              <a:buChar char="•"/>
            </a:pPr>
            <a:r>
              <a:rPr lang="mk-MK" sz="2000" dirty="0">
                <a:latin typeface="Roboto" panose="02000000000000000000" pitchFamily="2" charset="0"/>
                <a:ea typeface="Roboto" panose="02000000000000000000" pitchFamily="2" charset="0"/>
                <a:cs typeface="Arial" panose="020B0604020202020204" pitchFamily="34" charset="0"/>
              </a:rPr>
              <a:t>Се распаѓа во почвата за 6 недели</a:t>
            </a:r>
          </a:p>
        </p:txBody>
      </p:sp>
      <p:sp>
        <p:nvSpPr>
          <p:cNvPr id="2" name="Textfeld 1">
            <a:extLst>
              <a:ext uri="{FF2B5EF4-FFF2-40B4-BE49-F238E27FC236}">
                <a16:creationId xmlns:a16="http://schemas.microsoft.com/office/drawing/2014/main" id="{916C075C-E486-8B40-A758-F39602688645}"/>
              </a:ext>
            </a:extLst>
          </p:cNvPr>
          <p:cNvSpPr txBox="1"/>
          <p:nvPr/>
        </p:nvSpPr>
        <p:spPr>
          <a:xfrm>
            <a:off x="6401592" y="115272"/>
            <a:ext cx="5495701" cy="615553"/>
          </a:xfrm>
          <a:prstGeom prst="rect">
            <a:avLst/>
          </a:prstGeom>
          <a:noFill/>
        </p:spPr>
        <p:txBody>
          <a:bodyPr wrap="square" rtlCol="0">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Примери за биопроизводи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3635" y="1239781"/>
            <a:ext cx="3305164" cy="3111454"/>
          </a:xfrm>
          <a:prstGeom prst="rect">
            <a:avLst/>
          </a:prstGeom>
        </p:spPr>
      </p:pic>
      <p:pic>
        <p:nvPicPr>
          <p:cNvPr id="6" name="Picture 5">
            <a:extLst>
              <a:ext uri="{FF2B5EF4-FFF2-40B4-BE49-F238E27FC236}">
                <a16:creationId xmlns:a16="http://schemas.microsoft.com/office/drawing/2014/main" id="{76B8564E-CE16-4130-83DA-5C747C9011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416" y="5005324"/>
            <a:ext cx="721807" cy="720000"/>
          </a:xfrm>
          <a:prstGeom prst="rect">
            <a:avLst/>
          </a:prstGeom>
        </p:spPr>
      </p:pic>
      <p:pic>
        <p:nvPicPr>
          <p:cNvPr id="8" name="Picture 7">
            <a:extLst>
              <a:ext uri="{FF2B5EF4-FFF2-40B4-BE49-F238E27FC236}">
                <a16:creationId xmlns:a16="http://schemas.microsoft.com/office/drawing/2014/main" id="{1A65B42E-7AD8-4B3B-B5D2-87055C3010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0554" y="5005324"/>
            <a:ext cx="721808" cy="720000"/>
          </a:xfrm>
          <a:prstGeom prst="rect">
            <a:avLst/>
          </a:prstGeom>
        </p:spPr>
      </p:pic>
      <p:pic>
        <p:nvPicPr>
          <p:cNvPr id="13" name="Picture 12">
            <a:extLst>
              <a:ext uri="{FF2B5EF4-FFF2-40B4-BE49-F238E27FC236}">
                <a16:creationId xmlns:a16="http://schemas.microsoft.com/office/drawing/2014/main" id="{3FE24886-2B10-441C-9A48-C6C61A59F8C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33693" y="5005324"/>
            <a:ext cx="721807" cy="720000"/>
          </a:xfrm>
          <a:prstGeom prst="rect">
            <a:avLst/>
          </a:prstGeom>
        </p:spPr>
      </p:pic>
      <p:pic>
        <p:nvPicPr>
          <p:cNvPr id="17" name="Picture 16">
            <a:extLst>
              <a:ext uri="{FF2B5EF4-FFF2-40B4-BE49-F238E27FC236}">
                <a16:creationId xmlns:a16="http://schemas.microsoft.com/office/drawing/2014/main" id="{7707559F-7381-42DF-8926-8F6782D140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7417" y="5774538"/>
            <a:ext cx="721807" cy="720000"/>
          </a:xfrm>
          <a:prstGeom prst="rect">
            <a:avLst/>
          </a:prstGeom>
        </p:spPr>
      </p:pic>
      <p:pic>
        <p:nvPicPr>
          <p:cNvPr id="19" name="Picture 18">
            <a:extLst>
              <a:ext uri="{FF2B5EF4-FFF2-40B4-BE49-F238E27FC236}">
                <a16:creationId xmlns:a16="http://schemas.microsoft.com/office/drawing/2014/main" id="{49B06A8D-BCA2-4EE0-AF76-BE12CC03D0B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5877" y="5772875"/>
            <a:ext cx="720000" cy="720000"/>
          </a:xfrm>
          <a:prstGeom prst="rect">
            <a:avLst/>
          </a:prstGeom>
        </p:spPr>
      </p:pic>
      <p:pic>
        <p:nvPicPr>
          <p:cNvPr id="21" name="Picture 20">
            <a:extLst>
              <a:ext uri="{FF2B5EF4-FFF2-40B4-BE49-F238E27FC236}">
                <a16:creationId xmlns:a16="http://schemas.microsoft.com/office/drawing/2014/main" id="{6FA5FA7E-CA0C-49DE-A7DB-D57961CB649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40722" y="5772875"/>
            <a:ext cx="721807" cy="720000"/>
          </a:xfrm>
          <a:prstGeom prst="rect">
            <a:avLst/>
          </a:prstGeom>
        </p:spPr>
      </p:pic>
      <p:pic>
        <p:nvPicPr>
          <p:cNvPr id="23" name="Picture 22">
            <a:extLst>
              <a:ext uri="{FF2B5EF4-FFF2-40B4-BE49-F238E27FC236}">
                <a16:creationId xmlns:a16="http://schemas.microsoft.com/office/drawing/2014/main" id="{6BEF3875-6948-4B77-82BB-6B953E82150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66634" y="5772875"/>
            <a:ext cx="721807" cy="720000"/>
          </a:xfrm>
          <a:prstGeom prst="rect">
            <a:avLst/>
          </a:prstGeom>
        </p:spPr>
      </p:pic>
      <p:sp>
        <p:nvSpPr>
          <p:cNvPr id="11" name="TextBox 10"/>
          <p:cNvSpPr txBox="1"/>
          <p:nvPr/>
        </p:nvSpPr>
        <p:spPr>
          <a:xfrm>
            <a:off x="6370954" y="5214366"/>
            <a:ext cx="5526340" cy="1200329"/>
          </a:xfrm>
          <a:prstGeom prst="rect">
            <a:avLst/>
          </a:prstGeom>
          <a:noFill/>
        </p:spPr>
        <p:txBody>
          <a:bodyPr wrap="square" rtlCol="0">
            <a:spAutoFit/>
          </a:bodyPr>
          <a:lstStyle/>
          <a:p>
            <a:r>
              <a:rPr lang="mk-MK" dirty="0"/>
              <a:t>Во 2019 година, на учесниците на лондонскиот маратон им беа доделувани торбички од алги што се јадат, наполнети со спортски пијалак наместо пластични шишиња.</a:t>
            </a:r>
          </a:p>
        </p:txBody>
      </p:sp>
      <p:pic>
        <p:nvPicPr>
          <p:cNvPr id="12" name="Picture 1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50048" y="2845366"/>
            <a:ext cx="2912656" cy="2242820"/>
          </a:xfrm>
          <a:prstGeom prst="rect">
            <a:avLst/>
          </a:prstGeom>
        </p:spPr>
      </p:pic>
    </p:spTree>
    <p:extLst>
      <p:ext uri="{BB962C8B-B14F-4D97-AF65-F5344CB8AC3E}">
        <p14:creationId xmlns:p14="http://schemas.microsoft.com/office/powerpoint/2010/main" val="328128179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Textfeld 9">
            <a:extLst>
              <a:ext uri="{FF2B5EF4-FFF2-40B4-BE49-F238E27FC236}">
                <a16:creationId xmlns:a16="http://schemas.microsoft.com/office/drawing/2014/main" id="{8DA0CED4-49C8-2449-95D6-706ECBA6F632}"/>
              </a:ext>
            </a:extLst>
          </p:cNvPr>
          <p:cNvSpPr txBox="1"/>
          <p:nvPr/>
        </p:nvSpPr>
        <p:spPr>
          <a:xfrm>
            <a:off x="665018" y="1911105"/>
            <a:ext cx="4774748" cy="2431435"/>
          </a:xfrm>
          <a:prstGeom prst="rect">
            <a:avLst/>
          </a:prstGeom>
          <a:noFill/>
        </p:spPr>
        <p:txBody>
          <a:bodyPr wrap="square" rtlCol="0" anchor="t">
            <a:spAutoFit/>
          </a:bodyPr>
          <a:lstStyle/>
          <a:p>
            <a:pPr algn="just">
              <a:spcAft>
                <a:spcPts val="2400"/>
              </a:spcAft>
            </a:pPr>
            <a:r>
              <a:rPr lang="mk-MK" sz="3200" b="1" dirty="0">
                <a:solidFill>
                  <a:srgbClr val="AE0917"/>
                </a:solidFill>
                <a:latin typeface="Roboto" panose="02000000000000000000" pitchFamily="2" charset="0"/>
                <a:ea typeface="Roboto" panose="02000000000000000000" pitchFamily="2" charset="0"/>
                <a:cs typeface="Arial" panose="020B0604020202020204" pitchFamily="34" charset="0"/>
              </a:rPr>
              <a:t>Облека</a:t>
            </a:r>
            <a:endParaRPr lang="mk-MK" b="1" dirty="0">
              <a:latin typeface="Roboto" panose="02000000000000000000" pitchFamily="2" charset="0"/>
              <a:ea typeface="Roboto" panose="02000000000000000000" pitchFamily="2" charset="0"/>
              <a:cs typeface="Arial" panose="020B0604020202020204" pitchFamily="34" charset="0"/>
            </a:endParaRPr>
          </a:p>
          <a:p>
            <a:pPr>
              <a:spcAft>
                <a:spcPts val="2400"/>
              </a:spcAft>
            </a:pPr>
            <a:r>
              <a:rPr lang="mk-MK" sz="2000" b="1" dirty="0" err="1">
                <a:latin typeface="Roboto" panose="02000000000000000000" pitchFamily="2" charset="0"/>
                <a:ea typeface="Roboto" panose="02000000000000000000" pitchFamily="2" charset="0"/>
                <a:cs typeface="Arial" panose="020B0604020202020204" pitchFamily="34" charset="0"/>
              </a:rPr>
              <a:t>Bloom</a:t>
            </a:r>
            <a:r>
              <a:rPr lang="mk-MK" sz="2000" dirty="0">
                <a:latin typeface="Roboto" panose="02000000000000000000" pitchFamily="2" charset="0"/>
                <a:ea typeface="Roboto" panose="02000000000000000000" pitchFamily="2" charset="0"/>
                <a:cs typeface="Arial" panose="020B0604020202020204" pitchFamily="34" charset="0"/>
              </a:rPr>
              <a:t> - Пена со различни примени направена од отпад од алги во загадени води. Материјалот е биоразградлив и помага да се ублажи негативниот ефект од прекумерниот раст на алгите.</a:t>
            </a:r>
          </a:p>
        </p:txBody>
      </p:sp>
      <p:sp>
        <p:nvSpPr>
          <p:cNvPr id="2" name="Textfeld 1">
            <a:extLst>
              <a:ext uri="{FF2B5EF4-FFF2-40B4-BE49-F238E27FC236}">
                <a16:creationId xmlns:a16="http://schemas.microsoft.com/office/drawing/2014/main" id="{916C075C-E486-8B40-A758-F39602688645}"/>
              </a:ext>
            </a:extLst>
          </p:cNvPr>
          <p:cNvSpPr txBox="1"/>
          <p:nvPr/>
        </p:nvSpPr>
        <p:spPr>
          <a:xfrm>
            <a:off x="6718599" y="149422"/>
            <a:ext cx="5446717" cy="615553"/>
          </a:xfrm>
          <a:prstGeom prst="rect">
            <a:avLst/>
          </a:prstGeom>
          <a:noFill/>
        </p:spPr>
        <p:txBody>
          <a:bodyPr wrap="square" rtlCol="0">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Примери за биопроизводи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718599" y="1912457"/>
            <a:ext cx="4283242" cy="3800475"/>
          </a:xfrm>
          <a:prstGeom prst="rect">
            <a:avLst/>
          </a:prstGeom>
        </p:spPr>
      </p:pic>
      <p:pic>
        <p:nvPicPr>
          <p:cNvPr id="6" name="Picture 5">
            <a:extLst>
              <a:ext uri="{FF2B5EF4-FFF2-40B4-BE49-F238E27FC236}">
                <a16:creationId xmlns:a16="http://schemas.microsoft.com/office/drawing/2014/main" id="{091E381A-C97C-4222-B616-835CE7F71D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198" y="4992932"/>
            <a:ext cx="721805" cy="720000"/>
          </a:xfrm>
          <a:prstGeom prst="rect">
            <a:avLst/>
          </a:prstGeom>
        </p:spPr>
      </p:pic>
      <p:pic>
        <p:nvPicPr>
          <p:cNvPr id="8" name="Picture 7">
            <a:extLst>
              <a:ext uri="{FF2B5EF4-FFF2-40B4-BE49-F238E27FC236}">
                <a16:creationId xmlns:a16="http://schemas.microsoft.com/office/drawing/2014/main" id="{A09636FA-3491-4066-ABAE-67D791DAF8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09998" y="4992932"/>
            <a:ext cx="721805" cy="720000"/>
          </a:xfrm>
          <a:prstGeom prst="rect">
            <a:avLst/>
          </a:prstGeom>
        </p:spPr>
      </p:pic>
      <p:pic>
        <p:nvPicPr>
          <p:cNvPr id="13" name="Picture 12">
            <a:extLst>
              <a:ext uri="{FF2B5EF4-FFF2-40B4-BE49-F238E27FC236}">
                <a16:creationId xmlns:a16="http://schemas.microsoft.com/office/drawing/2014/main" id="{6190F249-E5FB-40BC-A55F-5EAAA94F6F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38447" y="4993072"/>
            <a:ext cx="721805" cy="720000"/>
          </a:xfrm>
          <a:prstGeom prst="rect">
            <a:avLst/>
          </a:prstGeom>
        </p:spPr>
      </p:pic>
      <p:pic>
        <p:nvPicPr>
          <p:cNvPr id="17" name="Picture 16">
            <a:extLst>
              <a:ext uri="{FF2B5EF4-FFF2-40B4-BE49-F238E27FC236}">
                <a16:creationId xmlns:a16="http://schemas.microsoft.com/office/drawing/2014/main" id="{338134A3-3CAC-4621-9BA2-EBEBDD3A1AA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74247" y="4992932"/>
            <a:ext cx="721805" cy="720000"/>
          </a:xfrm>
          <a:prstGeom prst="rect">
            <a:avLst/>
          </a:prstGeom>
        </p:spPr>
      </p:pic>
      <p:pic>
        <p:nvPicPr>
          <p:cNvPr id="19" name="Picture 18">
            <a:extLst>
              <a:ext uri="{FF2B5EF4-FFF2-40B4-BE49-F238E27FC236}">
                <a16:creationId xmlns:a16="http://schemas.microsoft.com/office/drawing/2014/main" id="{B141F722-F7BC-4D39-861A-AA08609C54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4197" y="5772875"/>
            <a:ext cx="721805" cy="720000"/>
          </a:xfrm>
          <a:prstGeom prst="rect">
            <a:avLst/>
          </a:prstGeom>
        </p:spPr>
      </p:pic>
      <p:pic>
        <p:nvPicPr>
          <p:cNvPr id="21" name="Picture 20">
            <a:extLst>
              <a:ext uri="{FF2B5EF4-FFF2-40B4-BE49-F238E27FC236}">
                <a16:creationId xmlns:a16="http://schemas.microsoft.com/office/drawing/2014/main" id="{D4DBC9E6-9D41-4EFE-9FC8-4A07EB5F63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09998" y="5772875"/>
            <a:ext cx="720000" cy="720000"/>
          </a:xfrm>
          <a:prstGeom prst="rect">
            <a:avLst/>
          </a:prstGeom>
        </p:spPr>
      </p:pic>
      <p:pic>
        <p:nvPicPr>
          <p:cNvPr id="23" name="Picture 22">
            <a:extLst>
              <a:ext uri="{FF2B5EF4-FFF2-40B4-BE49-F238E27FC236}">
                <a16:creationId xmlns:a16="http://schemas.microsoft.com/office/drawing/2014/main" id="{E9792A23-25E7-463A-A175-320696E6B59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38446" y="5772875"/>
            <a:ext cx="721805" cy="720000"/>
          </a:xfrm>
          <a:prstGeom prst="rect">
            <a:avLst/>
          </a:prstGeom>
        </p:spPr>
      </p:pic>
      <p:pic>
        <p:nvPicPr>
          <p:cNvPr id="25" name="Picture 24">
            <a:extLst>
              <a:ext uri="{FF2B5EF4-FFF2-40B4-BE49-F238E27FC236}">
                <a16:creationId xmlns:a16="http://schemas.microsoft.com/office/drawing/2014/main" id="{C109F0DF-2713-4F32-9B21-7C0281419EA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74247" y="5772875"/>
            <a:ext cx="721805" cy="720000"/>
          </a:xfrm>
          <a:prstGeom prst="rect">
            <a:avLst/>
          </a:prstGeom>
        </p:spPr>
      </p:pic>
    </p:spTree>
    <p:extLst>
      <p:ext uri="{BB962C8B-B14F-4D97-AF65-F5344CB8AC3E}">
        <p14:creationId xmlns:p14="http://schemas.microsoft.com/office/powerpoint/2010/main" val="342348019"/>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0" name="Textfeld 9">
            <a:extLst>
              <a:ext uri="{FF2B5EF4-FFF2-40B4-BE49-F238E27FC236}">
                <a16:creationId xmlns:a16="http://schemas.microsoft.com/office/drawing/2014/main" id="{8DA0CED4-49C8-2449-95D6-706ECBA6F632}"/>
              </a:ext>
            </a:extLst>
          </p:cNvPr>
          <p:cNvSpPr txBox="1"/>
          <p:nvPr/>
        </p:nvSpPr>
        <p:spPr>
          <a:xfrm>
            <a:off x="316505" y="2300920"/>
            <a:ext cx="5473875" cy="1631216"/>
          </a:xfrm>
          <a:prstGeom prst="rect">
            <a:avLst/>
          </a:prstGeom>
          <a:noFill/>
        </p:spPr>
        <p:txBody>
          <a:bodyPr wrap="square" rtlCol="0" anchor="t">
            <a:spAutoFit/>
          </a:bodyPr>
          <a:lstStyle/>
          <a:p>
            <a:pPr algn="just">
              <a:spcAft>
                <a:spcPts val="2400"/>
              </a:spcAft>
            </a:pPr>
            <a:r>
              <a:rPr lang="mk-MK" sz="3200" b="1" dirty="0">
                <a:solidFill>
                  <a:srgbClr val="AE0917"/>
                </a:solidFill>
                <a:latin typeface="Roboto" panose="02000000000000000000" pitchFamily="2" charset="0"/>
                <a:ea typeface="Roboto" panose="02000000000000000000" pitchFamily="2" charset="0"/>
                <a:cs typeface="Arial" panose="020B0604020202020204" pitchFamily="34" charset="0"/>
              </a:rPr>
              <a:t>Додатоци</a:t>
            </a:r>
          </a:p>
          <a:p>
            <a:pPr marL="342900" indent="-342900" algn="just">
              <a:spcAft>
                <a:spcPts val="2400"/>
              </a:spcAft>
              <a:buFont typeface="Arial" panose="020B0604020202020204" pitchFamily="34" charset="0"/>
              <a:buChar char="•"/>
            </a:pPr>
            <a:r>
              <a:rPr lang="mk-MK" sz="2400" dirty="0">
                <a:latin typeface="Roboto" panose="02000000000000000000" pitchFamily="2" charset="0"/>
                <a:ea typeface="Roboto" panose="02000000000000000000" pitchFamily="2" charset="0"/>
                <a:cs typeface="Arial" panose="020B0604020202020204" pitchFamily="34" charset="0"/>
              </a:rPr>
              <a:t>Материјал сличен на кожа од кожа од лосос</a:t>
            </a:r>
          </a:p>
        </p:txBody>
      </p:sp>
      <p:sp>
        <p:nvSpPr>
          <p:cNvPr id="2" name="Textfeld 1">
            <a:extLst>
              <a:ext uri="{FF2B5EF4-FFF2-40B4-BE49-F238E27FC236}">
                <a16:creationId xmlns:a16="http://schemas.microsoft.com/office/drawing/2014/main" id="{916C075C-E486-8B40-A758-F39602688645}"/>
              </a:ext>
            </a:extLst>
          </p:cNvPr>
          <p:cNvSpPr txBox="1"/>
          <p:nvPr/>
        </p:nvSpPr>
        <p:spPr>
          <a:xfrm>
            <a:off x="6907852" y="68417"/>
            <a:ext cx="5284147" cy="615553"/>
          </a:xfrm>
          <a:prstGeom prst="rect">
            <a:avLst/>
          </a:prstGeom>
          <a:noFill/>
        </p:spPr>
        <p:txBody>
          <a:bodyPr wrap="square" rtlCol="0">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Примери за биопроизводи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318440" y="1821872"/>
            <a:ext cx="4979152" cy="3981645"/>
          </a:xfrm>
          <a:prstGeom prst="rect">
            <a:avLst/>
          </a:prstGeom>
        </p:spPr>
      </p:pic>
      <p:pic>
        <p:nvPicPr>
          <p:cNvPr id="6" name="Picture 5">
            <a:extLst>
              <a:ext uri="{FF2B5EF4-FFF2-40B4-BE49-F238E27FC236}">
                <a16:creationId xmlns:a16="http://schemas.microsoft.com/office/drawing/2014/main" id="{67540AD3-18EA-428D-BF44-7CEDDC579D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936" y="5772875"/>
            <a:ext cx="721805" cy="720000"/>
          </a:xfrm>
          <a:prstGeom prst="rect">
            <a:avLst/>
          </a:prstGeom>
        </p:spPr>
      </p:pic>
      <p:pic>
        <p:nvPicPr>
          <p:cNvPr id="8" name="Picture 7">
            <a:extLst>
              <a:ext uri="{FF2B5EF4-FFF2-40B4-BE49-F238E27FC236}">
                <a16:creationId xmlns:a16="http://schemas.microsoft.com/office/drawing/2014/main" id="{E94048B1-5F97-4FA8-974C-577ABEED97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89222" y="5772875"/>
            <a:ext cx="721805" cy="720000"/>
          </a:xfrm>
          <a:prstGeom prst="rect">
            <a:avLst/>
          </a:prstGeom>
        </p:spPr>
      </p:pic>
      <p:pic>
        <p:nvPicPr>
          <p:cNvPr id="13" name="Picture 12">
            <a:extLst>
              <a:ext uri="{FF2B5EF4-FFF2-40B4-BE49-F238E27FC236}">
                <a16:creationId xmlns:a16="http://schemas.microsoft.com/office/drawing/2014/main" id="{14C67C94-4BE7-4BE7-8F18-930128213B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94888" y="5772875"/>
            <a:ext cx="721805" cy="720000"/>
          </a:xfrm>
          <a:prstGeom prst="rect">
            <a:avLst/>
          </a:prstGeom>
        </p:spPr>
      </p:pic>
      <p:pic>
        <p:nvPicPr>
          <p:cNvPr id="17" name="Picture 16">
            <a:extLst>
              <a:ext uri="{FF2B5EF4-FFF2-40B4-BE49-F238E27FC236}">
                <a16:creationId xmlns:a16="http://schemas.microsoft.com/office/drawing/2014/main" id="{8B53B77A-8F7E-4A1A-8043-305DF45F1FB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98174" y="5772875"/>
            <a:ext cx="721805" cy="720000"/>
          </a:xfrm>
          <a:prstGeom prst="rect">
            <a:avLst/>
          </a:prstGeom>
        </p:spPr>
      </p:pic>
      <p:pic>
        <p:nvPicPr>
          <p:cNvPr id="19" name="Picture 18">
            <a:extLst>
              <a:ext uri="{FF2B5EF4-FFF2-40B4-BE49-F238E27FC236}">
                <a16:creationId xmlns:a16="http://schemas.microsoft.com/office/drawing/2014/main" id="{63E0BCDD-735B-47F2-82B5-263021CB398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07556" y="5772875"/>
            <a:ext cx="721805" cy="720000"/>
          </a:xfrm>
          <a:prstGeom prst="rect">
            <a:avLst/>
          </a:prstGeom>
        </p:spPr>
      </p:pic>
      <p:sp>
        <p:nvSpPr>
          <p:cNvPr id="11" name="Rectangle 10"/>
          <p:cNvSpPr/>
          <p:nvPr/>
        </p:nvSpPr>
        <p:spPr>
          <a:xfrm>
            <a:off x="9912276" y="5803517"/>
            <a:ext cx="1565621" cy="369332"/>
          </a:xfrm>
          <a:prstGeom prst="rect">
            <a:avLst/>
          </a:prstGeom>
        </p:spPr>
        <p:txBody>
          <a:bodyPr wrap="none">
            <a:spAutoFit/>
          </a:bodyPr>
          <a:lstStyle/>
          <a:p>
            <a:r>
              <a:rPr lang="de-DE" dirty="0"/>
              <a:t>NANAI, 2020</a:t>
            </a:r>
            <a:r>
              <a:rPr lang="mk-MK" dirty="0"/>
              <a:t> г.</a:t>
            </a:r>
            <a:endParaRPr lang="en-US" dirty="0"/>
          </a:p>
        </p:txBody>
      </p:sp>
    </p:spTree>
    <p:extLst>
      <p:ext uri="{BB962C8B-B14F-4D97-AF65-F5344CB8AC3E}">
        <p14:creationId xmlns:p14="http://schemas.microsoft.com/office/powerpoint/2010/main" val="161139305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Textfeld 9">
            <a:extLst>
              <a:ext uri="{FF2B5EF4-FFF2-40B4-BE49-F238E27FC236}">
                <a16:creationId xmlns:a16="http://schemas.microsoft.com/office/drawing/2014/main" id="{8DA0CED4-49C8-2449-95D6-706ECBA6F632}"/>
              </a:ext>
            </a:extLst>
          </p:cNvPr>
          <p:cNvSpPr txBox="1"/>
          <p:nvPr/>
        </p:nvSpPr>
        <p:spPr>
          <a:xfrm>
            <a:off x="384779" y="914400"/>
            <a:ext cx="11375663" cy="954107"/>
          </a:xfrm>
          <a:prstGeom prst="rect">
            <a:avLst/>
          </a:prstGeom>
          <a:noFill/>
        </p:spPr>
        <p:txBody>
          <a:bodyPr wrap="square" rtlCol="0" anchor="t">
            <a:spAutoFit/>
          </a:bodyPr>
          <a:lstStyle/>
          <a:p>
            <a:pPr algn="just">
              <a:spcAft>
                <a:spcPts val="2400"/>
              </a:spcAft>
            </a:pPr>
            <a:r>
              <a:rPr lang="mk-MK" sz="2800" b="1" dirty="0">
                <a:solidFill>
                  <a:srgbClr val="0070C0"/>
                </a:solidFill>
                <a:latin typeface="Roboto Medium" charset="0"/>
                <a:ea typeface="Roboto Medium" charset="0"/>
                <a:cs typeface="Roboto Medium" charset="0"/>
              </a:rPr>
              <a:t>Компанијата </a:t>
            </a:r>
            <a:r>
              <a:rPr lang="mk-MK" sz="2800" b="1" dirty="0" err="1">
                <a:solidFill>
                  <a:srgbClr val="0070C0"/>
                </a:solidFill>
                <a:latin typeface="Roboto Medium" charset="0"/>
                <a:ea typeface="Roboto Medium" charset="0"/>
                <a:cs typeface="Roboto Medium" charset="0"/>
              </a:rPr>
              <a:t>Cuantec</a:t>
            </a:r>
            <a:r>
              <a:rPr lang="mk-MK" sz="2800" b="1" dirty="0">
                <a:solidFill>
                  <a:srgbClr val="0070C0"/>
                </a:solidFill>
                <a:latin typeface="Roboto Medium" charset="0"/>
                <a:ea typeface="Roboto Medium" charset="0"/>
                <a:cs typeface="Roboto Medium" charset="0"/>
              </a:rPr>
              <a:t> произведува антимикробна, компостивна амбалажа за храна, што може да ја продолжи трајноста на храната</a:t>
            </a:r>
            <a:endParaRPr lang="mk-MK" sz="2800" dirty="0">
              <a:solidFill>
                <a:srgbClr val="0070C0"/>
              </a:solidFill>
              <a:latin typeface="Roboto Medium" charset="0"/>
              <a:ea typeface="Roboto Medium" charset="0"/>
              <a:cs typeface="Roboto Medium"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289337" y="59460"/>
            <a:ext cx="5769194" cy="615553"/>
          </a:xfrm>
          <a:prstGeom prst="rect">
            <a:avLst/>
          </a:prstGeom>
          <a:noFill/>
        </p:spPr>
        <p:txBody>
          <a:bodyPr wrap="square" rtlCol="0">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Примери за биопроизводи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9097" y="3208310"/>
            <a:ext cx="4755632" cy="3125129"/>
          </a:xfrm>
          <a:prstGeom prst="rect">
            <a:avLst/>
          </a:prstGeom>
        </p:spPr>
      </p:pic>
      <p:sp>
        <p:nvSpPr>
          <p:cNvPr id="14" name="TextBox 13"/>
          <p:cNvSpPr txBox="1"/>
          <p:nvPr/>
        </p:nvSpPr>
        <p:spPr>
          <a:xfrm>
            <a:off x="347626" y="2165779"/>
            <a:ext cx="8363805" cy="1200329"/>
          </a:xfrm>
          <a:prstGeom prst="rect">
            <a:avLst/>
          </a:prstGeom>
          <a:noFill/>
        </p:spPr>
        <p:txBody>
          <a:bodyPr wrap="square" rtlCol="0">
            <a:spAutoFit/>
          </a:bodyPr>
          <a:lstStyle/>
          <a:p>
            <a:r>
              <a:rPr lang="ru-RU" sz="2400" dirty="0"/>
              <a:t>Постапка за екстракција на хитин од </a:t>
            </a:r>
            <a:r>
              <a:rPr lang="ru-RU" sz="2400" dirty="0" err="1"/>
              <a:t>шерупките</a:t>
            </a:r>
            <a:r>
              <a:rPr lang="ru-RU" sz="2400" dirty="0"/>
              <a:t> на лангустини и други морски суштества и обработка на хитин (*) за добивање  хитозан (**).</a:t>
            </a:r>
            <a:endParaRPr lang="en-US" sz="2400" dirty="0"/>
          </a:p>
        </p:txBody>
      </p:sp>
      <p:sp>
        <p:nvSpPr>
          <p:cNvPr id="17" name="TextBox 16"/>
          <p:cNvSpPr txBox="1"/>
          <p:nvPr/>
        </p:nvSpPr>
        <p:spPr>
          <a:xfrm>
            <a:off x="5357982" y="5751380"/>
            <a:ext cx="5533180" cy="646331"/>
          </a:xfrm>
          <a:prstGeom prst="rect">
            <a:avLst/>
          </a:prstGeom>
          <a:noFill/>
        </p:spPr>
        <p:txBody>
          <a:bodyPr wrap="square" rtlCol="0">
            <a:spAutoFit/>
          </a:bodyPr>
          <a:lstStyle/>
          <a:p>
            <a:r>
              <a:rPr lang="ru-RU" i="1" dirty="0"/>
              <a:t>Видео од Cuantec (2 минути и 52 секунди)</a:t>
            </a:r>
            <a:endParaRPr lang="de-DE" i="1" dirty="0"/>
          </a:p>
          <a:p>
            <a:pPr defTabSz="914400">
              <a:defRPr/>
            </a:pPr>
            <a:r>
              <a:rPr lang="en-GB" dirty="0">
                <a:hlinkClick r:id="rId5"/>
              </a:rPr>
              <a:t>https://www.youtube.com/watch?v=d9qw5pLiTjQ</a:t>
            </a:r>
            <a:endParaRPr lang="en-GB" dirty="0"/>
          </a:p>
        </p:txBody>
      </p:sp>
      <p:sp>
        <p:nvSpPr>
          <p:cNvPr id="3" name="TextBox 2"/>
          <p:cNvSpPr txBox="1"/>
          <p:nvPr/>
        </p:nvSpPr>
        <p:spPr>
          <a:xfrm>
            <a:off x="7919861" y="4097079"/>
            <a:ext cx="3158815" cy="1200329"/>
          </a:xfrm>
          <a:prstGeom prst="rect">
            <a:avLst/>
          </a:prstGeom>
          <a:noFill/>
        </p:spPr>
        <p:txBody>
          <a:bodyPr wrap="square" rtlCol="0">
            <a:spAutoFit/>
          </a:bodyPr>
          <a:lstStyle/>
          <a:p>
            <a:r>
              <a:rPr lang="mk-MK" b="1" dirty="0">
                <a:solidFill>
                  <a:srgbClr val="0070C0"/>
                </a:solidFill>
              </a:rPr>
              <a:t>(**) Хитозан </a:t>
            </a:r>
            <a:r>
              <a:rPr lang="mk-MK" dirty="0">
                <a:solidFill>
                  <a:srgbClr val="0070C0"/>
                </a:solidFill>
              </a:rPr>
              <a:t>е шеќер што се добива од тврдиот надворешен скелет на школките и раковите.</a:t>
            </a:r>
          </a:p>
        </p:txBody>
      </p:sp>
      <p:sp>
        <p:nvSpPr>
          <p:cNvPr id="11" name="TextBox 10"/>
          <p:cNvSpPr txBox="1"/>
          <p:nvPr/>
        </p:nvSpPr>
        <p:spPr>
          <a:xfrm>
            <a:off x="5706201" y="3120989"/>
            <a:ext cx="6158980" cy="923330"/>
          </a:xfrm>
          <a:prstGeom prst="rect">
            <a:avLst/>
          </a:prstGeom>
          <a:noFill/>
        </p:spPr>
        <p:txBody>
          <a:bodyPr wrap="square" rtlCol="0">
            <a:spAutoFit/>
          </a:bodyPr>
          <a:lstStyle/>
          <a:p>
            <a:r>
              <a:rPr lang="mk-MK" b="1" dirty="0">
                <a:solidFill>
                  <a:srgbClr val="0070C0"/>
                </a:solidFill>
              </a:rPr>
              <a:t>(*) Хитин </a:t>
            </a:r>
            <a:r>
              <a:rPr lang="mk-MK" dirty="0">
                <a:solidFill>
                  <a:srgbClr val="0070C0"/>
                </a:solidFill>
              </a:rPr>
              <a:t>е влакнеста супстанција што се состои од полисахариди, коишто се главната состојка во егзоскелетот на членконогите и клеточните ѕидови на габите.</a:t>
            </a:r>
          </a:p>
        </p:txBody>
      </p:sp>
    </p:spTree>
    <p:extLst>
      <p:ext uri="{BB962C8B-B14F-4D97-AF65-F5344CB8AC3E}">
        <p14:creationId xmlns:p14="http://schemas.microsoft.com/office/powerpoint/2010/main" val="192485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2963806" y="7524"/>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3" name="Textfeld 2">
            <a:extLst>
              <a:ext uri="{FF2B5EF4-FFF2-40B4-BE49-F238E27FC236}">
                <a16:creationId xmlns:a16="http://schemas.microsoft.com/office/drawing/2014/main" id="{6C3DD885-330E-6B46-BABD-B7F8FC9924B9}"/>
              </a:ext>
            </a:extLst>
          </p:cNvPr>
          <p:cNvSpPr txBox="1"/>
          <p:nvPr/>
        </p:nvSpPr>
        <p:spPr>
          <a:xfrm>
            <a:off x="3995132" y="6332474"/>
            <a:ext cx="4013200" cy="307777"/>
          </a:xfrm>
          <a:prstGeom prst="rect">
            <a:avLst/>
          </a:prstGeom>
          <a:noFill/>
        </p:spPr>
        <p:txBody>
          <a:bodyPr wrap="square" rtlCol="0" anchor="b">
            <a:spAutoFit/>
          </a:bodyPr>
          <a:lstStyle/>
          <a:p>
            <a:r>
              <a:rPr lang="mk-MK" sz="1400" dirty="0">
                <a:solidFill>
                  <a:schemeClr val="bg1"/>
                </a:solidFill>
                <a:latin typeface="Roboto" panose="02000000000000000000" pitchFamily="2" charset="0"/>
                <a:ea typeface="Roboto" panose="02000000000000000000" pitchFamily="2" charset="0"/>
                <a:cs typeface="Arial" panose="020B0604020202020204" pitchFamily="34" charset="0"/>
              </a:rPr>
              <a:t>Име на предавач</a:t>
            </a:r>
            <a:endParaRPr lang="en-GB" sz="14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4723" y="3760717"/>
            <a:ext cx="9052682" cy="2342748"/>
          </a:xfrm>
          <a:prstGeom prst="rect">
            <a:avLst/>
          </a:prstGeom>
        </p:spPr>
      </p:pic>
      <p:sp>
        <p:nvSpPr>
          <p:cNvPr id="2" name="TextBox 1">
            <a:extLst>
              <a:ext uri="{FF2B5EF4-FFF2-40B4-BE49-F238E27FC236}">
                <a16:creationId xmlns:a16="http://schemas.microsoft.com/office/drawing/2014/main" id="{81D90501-FD6D-4E51-93F1-27B8FAB6BBCA}"/>
              </a:ext>
            </a:extLst>
          </p:cNvPr>
          <p:cNvSpPr txBox="1"/>
          <p:nvPr/>
        </p:nvSpPr>
        <p:spPr>
          <a:xfrm>
            <a:off x="4342512" y="1172473"/>
            <a:ext cx="6257103" cy="707886"/>
          </a:xfrm>
          <a:prstGeom prst="rect">
            <a:avLst/>
          </a:prstGeom>
          <a:noFill/>
        </p:spPr>
        <p:txBody>
          <a:bodyPr wrap="square" rtlCol="0">
            <a:spAutoFit/>
          </a:bodyPr>
          <a:lstStyle/>
          <a:p>
            <a:r>
              <a:rPr lang="mk-MK" sz="4000" b="1" dirty="0">
                <a:solidFill>
                  <a:srgbClr val="FFED00"/>
                </a:solidFill>
              </a:rPr>
              <a:t>Прашања и дискусија</a:t>
            </a:r>
            <a:endParaRPr lang="en-GB" sz="4000" b="1" dirty="0">
              <a:solidFill>
                <a:srgbClr val="FFED00"/>
              </a:solidFill>
            </a:endParaRPr>
          </a:p>
        </p:txBody>
      </p:sp>
    </p:spTree>
    <p:extLst>
      <p:ext uri="{BB962C8B-B14F-4D97-AF65-F5344CB8AC3E}">
        <p14:creationId xmlns:p14="http://schemas.microsoft.com/office/powerpoint/2010/main" val="167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815" y="144877"/>
            <a:ext cx="1552381" cy="1158190"/>
          </a:xfrm>
          <a:prstGeom prst="rect">
            <a:avLst/>
          </a:prstGeom>
        </p:spPr>
      </p:pic>
      <p:pic>
        <p:nvPicPr>
          <p:cNvPr id="12"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1336" y="1"/>
            <a:ext cx="8556664" cy="1757061"/>
          </a:xfrm>
          <a:prstGeom prst="rect">
            <a:avLst/>
          </a:prstGeom>
        </p:spPr>
      </p:pic>
      <p:sp>
        <p:nvSpPr>
          <p:cNvPr id="13" name="Rectangle 12"/>
          <p:cNvSpPr/>
          <p:nvPr/>
        </p:nvSpPr>
        <p:spPr>
          <a:xfrm>
            <a:off x="394855" y="1902266"/>
            <a:ext cx="11492345" cy="738664"/>
          </a:xfrm>
          <a:prstGeom prst="rect">
            <a:avLst/>
          </a:prstGeom>
        </p:spPr>
        <p:txBody>
          <a:bodyPr wrap="square">
            <a:spAutoFit/>
          </a:bodyPr>
          <a:lstStyle/>
          <a:p>
            <a:pPr algn="ctr"/>
            <a:r>
              <a:rPr lang="mk-MK" sz="2400" b="1" dirty="0">
                <a:solidFill>
                  <a:schemeClr val="accent6">
                    <a:lumMod val="50000"/>
                  </a:schemeClr>
                </a:solidFill>
              </a:rPr>
              <a:t>Овие едукативни материјали се подготвени како дел од проектот BE-Rural</a:t>
            </a:r>
          </a:p>
          <a:p>
            <a:pPr algn="ctr"/>
            <a:r>
              <a:rPr lang="mk-MK" dirty="0">
                <a:solidFill>
                  <a:schemeClr val="accent3">
                    <a:lumMod val="75000"/>
                  </a:schemeClr>
                </a:solidFill>
              </a:rPr>
              <a:t>Биобазирани стратегии и патокази за подобрен рурален и регионален развој во ЕУ (април 2019 - март 2022)</a:t>
            </a:r>
          </a:p>
        </p:txBody>
      </p:sp>
      <p:sp>
        <p:nvSpPr>
          <p:cNvPr id="14" name="Textfeld 9">
            <a:extLst>
              <a:ext uri="{FF2B5EF4-FFF2-40B4-BE49-F238E27FC236}">
                <a16:creationId xmlns:a16="http://schemas.microsoft.com/office/drawing/2014/main" id="{8DA0CED4-49C8-2449-95D6-706ECBA6F632}"/>
              </a:ext>
            </a:extLst>
          </p:cNvPr>
          <p:cNvSpPr txBox="1"/>
          <p:nvPr/>
        </p:nvSpPr>
        <p:spPr>
          <a:xfrm>
            <a:off x="700095" y="2839649"/>
            <a:ext cx="3698278" cy="3139321"/>
          </a:xfrm>
          <a:prstGeom prst="rect">
            <a:avLst/>
          </a:prstGeom>
          <a:noFill/>
        </p:spPr>
        <p:txBody>
          <a:bodyPr wrap="square" rtlCol="0" anchor="t">
            <a:spAutoFit/>
          </a:bodyPr>
          <a:lstStyle/>
          <a:p>
            <a:pPr algn="just">
              <a:spcAft>
                <a:spcPts val="1800"/>
              </a:spcAft>
            </a:pPr>
            <a:r>
              <a:rPr lang="mk-MK" sz="2400" b="1" dirty="0">
                <a:solidFill>
                  <a:srgbClr val="AE0917"/>
                </a:solidFill>
                <a:ea typeface="Roboto" panose="02000000000000000000" pitchFamily="2" charset="0"/>
                <a:cs typeface="Arial" panose="020B0604020202020204" pitchFamily="34" charset="0"/>
              </a:rPr>
              <a:t>BE-Rural поддржува </a:t>
            </a:r>
          </a:p>
          <a:p>
            <a:pPr algn="just">
              <a:spcAft>
                <a:spcPts val="1800"/>
              </a:spcAft>
            </a:pPr>
            <a:r>
              <a:rPr lang="mk-MK" sz="1400" dirty="0">
                <a:ea typeface="Roboto" panose="02000000000000000000" pitchFamily="2" charset="0"/>
                <a:cs typeface="Arial" panose="020B0604020202020204" pitchFamily="34" charset="0"/>
              </a:rPr>
              <a:t>… регионални чинители во пет земји:</a:t>
            </a:r>
          </a:p>
          <a:p>
            <a:pPr algn="just">
              <a:spcAft>
                <a:spcPts val="1800"/>
              </a:spcAft>
            </a:pPr>
            <a:r>
              <a:rPr lang="mk-MK" sz="1400" dirty="0">
                <a:ea typeface="Roboto" panose="02000000000000000000" pitchFamily="2" charset="0"/>
                <a:cs typeface="Arial" panose="020B0604020202020204" pitchFamily="34" charset="0"/>
              </a:rPr>
              <a:t>Латвија: </a:t>
            </a:r>
            <a:r>
              <a:rPr lang="mk-MK" sz="1400" dirty="0" err="1">
                <a:ea typeface="Roboto" panose="02000000000000000000" pitchFamily="2" charset="0"/>
                <a:cs typeface="Arial" panose="020B0604020202020204" pitchFamily="34" charset="0"/>
              </a:rPr>
              <a:t>Виѕеме</a:t>
            </a:r>
            <a:r>
              <a:rPr lang="mk-MK" sz="1400" dirty="0">
                <a:ea typeface="Roboto" panose="02000000000000000000" pitchFamily="2" charset="0"/>
                <a:cs typeface="Arial" panose="020B0604020202020204" pitchFamily="34" charset="0"/>
              </a:rPr>
              <a:t> и </a:t>
            </a:r>
            <a:r>
              <a:rPr lang="mk-MK" sz="1400" dirty="0" err="1">
                <a:ea typeface="Roboto" panose="02000000000000000000" pitchFamily="2" charset="0"/>
                <a:cs typeface="Arial" panose="020B0604020202020204" pitchFamily="34" charset="0"/>
              </a:rPr>
              <a:t>Курземе</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Полска: Заливите </a:t>
            </a:r>
            <a:r>
              <a:rPr lang="mk-MK" sz="1400" dirty="0" err="1">
                <a:ea typeface="Roboto" panose="02000000000000000000" pitchFamily="2" charset="0"/>
                <a:cs typeface="Arial" panose="020B0604020202020204" pitchFamily="34" charset="0"/>
              </a:rPr>
              <a:t>Штетин</a:t>
            </a:r>
            <a:r>
              <a:rPr lang="mk-MK" sz="1400" dirty="0">
                <a:ea typeface="Roboto" panose="02000000000000000000" pitchFamily="2" charset="0"/>
                <a:cs typeface="Arial" panose="020B0604020202020204" pitchFamily="34" charset="0"/>
              </a:rPr>
              <a:t> и </a:t>
            </a:r>
            <a:r>
              <a:rPr lang="mk-MK" sz="1400" dirty="0" err="1">
                <a:ea typeface="Roboto" panose="02000000000000000000" pitchFamily="2" charset="0"/>
                <a:cs typeface="Arial" panose="020B0604020202020204" pitchFamily="34" charset="0"/>
              </a:rPr>
              <a:t>Висла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Романија: </a:t>
            </a:r>
            <a:r>
              <a:rPr lang="mk-MK" sz="1400" dirty="0" err="1">
                <a:ea typeface="Roboto" panose="02000000000000000000" pitchFamily="2" charset="0"/>
                <a:cs typeface="Arial" panose="020B0604020202020204" pitchFamily="34" charset="0"/>
              </a:rPr>
              <a:t>Ковасна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Бугарија: Стара </a:t>
            </a:r>
            <a:r>
              <a:rPr lang="mk-MK" sz="1400" dirty="0" err="1">
                <a:ea typeface="Roboto" panose="02000000000000000000" pitchFamily="2" charset="0"/>
                <a:cs typeface="Arial" panose="020B0604020202020204" pitchFamily="34" charset="0"/>
              </a:rPr>
              <a:t>Загора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Северна Македонија: Струмица</a:t>
            </a:r>
          </a:p>
        </p:txBody>
      </p:sp>
      <p:sp>
        <p:nvSpPr>
          <p:cNvPr id="16" name="TextBox 15"/>
          <p:cNvSpPr txBox="1"/>
          <p:nvPr/>
        </p:nvSpPr>
        <p:spPr>
          <a:xfrm>
            <a:off x="136347" y="1317491"/>
            <a:ext cx="1974989" cy="584775"/>
          </a:xfrm>
          <a:prstGeom prst="rect">
            <a:avLst/>
          </a:prstGeom>
          <a:noFill/>
        </p:spPr>
        <p:txBody>
          <a:bodyPr wrap="square" rtlCol="0">
            <a:spAutoFit/>
          </a:bodyPr>
          <a:lstStyle/>
          <a:p>
            <a:r>
              <a:rPr lang="en-US" sz="1600" dirty="0">
                <a:solidFill>
                  <a:schemeClr val="accent3">
                    <a:lumMod val="75000"/>
                  </a:schemeClr>
                </a:solidFill>
              </a:rPr>
              <a:t>https://be-</a:t>
            </a:r>
            <a:r>
              <a:rPr lang="en-US" sz="1600" dirty="0" err="1">
                <a:solidFill>
                  <a:schemeClr val="accent3">
                    <a:lumMod val="75000"/>
                  </a:schemeClr>
                </a:solidFill>
              </a:rPr>
              <a:t>rural.eu</a:t>
            </a:r>
            <a:r>
              <a:rPr lang="en-US" sz="1600" dirty="0">
                <a:solidFill>
                  <a:schemeClr val="accent3">
                    <a:lumMod val="75000"/>
                  </a:schemeClr>
                </a:solidFill>
              </a:rPr>
              <a:t> </a:t>
            </a:r>
          </a:p>
          <a:p>
            <a:endParaRPr lang="en-US" sz="1600" dirty="0">
              <a:solidFill>
                <a:schemeClr val="accent3">
                  <a:lumMod val="75000"/>
                </a:schemeClr>
              </a:solidFill>
            </a:endParaRPr>
          </a:p>
        </p:txBody>
      </p:sp>
      <p:sp>
        <p:nvSpPr>
          <p:cNvPr id="17" name="Rectangle 16"/>
          <p:cNvSpPr/>
          <p:nvPr/>
        </p:nvSpPr>
        <p:spPr>
          <a:xfrm>
            <a:off x="8208708" y="3546098"/>
            <a:ext cx="3353416" cy="2554545"/>
          </a:xfrm>
          <a:prstGeom prst="rect">
            <a:avLst/>
          </a:prstGeom>
        </p:spPr>
        <p:txBody>
          <a:bodyPr wrap="square">
            <a:spAutoFit/>
          </a:bodyPr>
          <a:lstStyle/>
          <a:p>
            <a:pPr marL="7144" algn="ctr"/>
            <a:r>
              <a:rPr lang="mk-MK" sz="2000" dirty="0">
                <a:solidFill>
                  <a:schemeClr val="accent6">
                    <a:lumMod val="50000"/>
                  </a:schemeClr>
                </a:solidFill>
                <a:ea typeface="Roboto Light" panose="02000000000000000000" pitchFamily="2" charset="0"/>
                <a:cs typeface="Arial" panose="020B0604020202020204" pitchFamily="34" charset="0"/>
              </a:rPr>
              <a:t>Целта на BE-Rural е да го реализира потенцијалот на регионалните биобазирани економии преку поддршка на релевантни актери во партиципативниот развој на биоекономски стратегии  и патокази  </a:t>
            </a:r>
          </a:p>
        </p:txBody>
      </p:sp>
      <p:sp>
        <p:nvSpPr>
          <p:cNvPr id="2" name="Rectangle 1"/>
          <p:cNvSpPr/>
          <p:nvPr/>
        </p:nvSpPr>
        <p:spPr>
          <a:xfrm>
            <a:off x="700095" y="6177689"/>
            <a:ext cx="3943002" cy="369332"/>
          </a:xfrm>
          <a:prstGeom prst="rect">
            <a:avLst/>
          </a:prstGeom>
        </p:spPr>
        <p:txBody>
          <a:bodyPr wrap="none">
            <a:spAutoFit/>
          </a:bodyPr>
          <a:lstStyle/>
          <a:p>
            <a:r>
              <a:rPr lang="en-US" dirty="0">
                <a:hlinkClick r:id="rId5"/>
              </a:rPr>
              <a:t>https://be-rural.eu/innovation-regions/</a:t>
            </a:r>
            <a:r>
              <a:rPr lang="en-US" dirty="0"/>
              <a:t> </a:t>
            </a:r>
          </a:p>
        </p:txBody>
      </p:sp>
      <p:pic>
        <p:nvPicPr>
          <p:cNvPr id="24" name="Picture 23"/>
          <p:cNvPicPr/>
          <p:nvPr/>
        </p:nvPicPr>
        <p:blipFill>
          <a:blip r:embed="rId6"/>
          <a:stretch>
            <a:fillRect/>
          </a:stretch>
        </p:blipFill>
        <p:spPr>
          <a:xfrm>
            <a:off x="4901605" y="2640930"/>
            <a:ext cx="3048595" cy="4039270"/>
          </a:xfrm>
          <a:prstGeom prst="rect">
            <a:avLst/>
          </a:prstGeom>
        </p:spPr>
      </p:pic>
      <p:pic>
        <p:nvPicPr>
          <p:cNvPr id="25" name="Picture 24">
            <a:extLst>
              <a:ext uri="{FF2B5EF4-FFF2-40B4-BE49-F238E27FC236}">
                <a16:creationId xmlns:a16="http://schemas.microsoft.com/office/drawing/2014/main" id="{58C09213-F965-480D-9E15-75FEE2BFFB99}"/>
              </a:ext>
            </a:extLst>
          </p:cNvPr>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1225" y="3936635"/>
            <a:ext cx="197098" cy="278784"/>
          </a:xfrm>
          <a:prstGeom prst="rect">
            <a:avLst/>
          </a:prstGeom>
          <a:noFill/>
        </p:spPr>
      </p:pic>
      <p:pic>
        <p:nvPicPr>
          <p:cNvPr id="26" name="Picture 25">
            <a:extLst>
              <a:ext uri="{FF2B5EF4-FFF2-40B4-BE49-F238E27FC236}">
                <a16:creationId xmlns:a16="http://schemas.microsoft.com/office/drawing/2014/main" id="{A5BE3F12-036D-4F58-8779-288AC305FAFC}"/>
              </a:ext>
            </a:extLst>
          </p:cNvPr>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19902" y="6451813"/>
            <a:ext cx="518747" cy="190416"/>
          </a:xfrm>
          <a:prstGeom prst="rect">
            <a:avLst/>
          </a:prstGeom>
        </p:spPr>
      </p:pic>
    </p:spTree>
    <p:extLst>
      <p:ext uri="{BB962C8B-B14F-4D97-AF65-F5344CB8AC3E}">
        <p14:creationId xmlns:p14="http://schemas.microsoft.com/office/powerpoint/2010/main" val="175958110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487429" y="950455"/>
            <a:ext cx="7806646" cy="3354765"/>
          </a:xfrm>
          <a:prstGeom prst="rect">
            <a:avLst/>
          </a:prstGeom>
          <a:noFill/>
        </p:spPr>
        <p:txBody>
          <a:bodyPr wrap="square" rtlCol="0" anchor="t">
            <a:spAutoFit/>
          </a:bodyPr>
          <a:lstStyle/>
          <a:p>
            <a:r>
              <a:rPr lang="mk-MK" sz="3600" b="1" dirty="0">
                <a:solidFill>
                  <a:schemeClr val="bg1"/>
                </a:solidFill>
                <a:latin typeface="Roboto Medium" panose="02000000000000000000" pitchFamily="2" charset="0"/>
                <a:ea typeface="Roboto Light" panose="02000000000000000000" pitchFamily="2" charset="0"/>
                <a:cs typeface="Arial" panose="020B0604020202020204" pitchFamily="34" charset="0"/>
              </a:rPr>
              <a:t>Содржина</a:t>
            </a:r>
            <a:endParaRPr lang="en-GB" sz="3600" b="1"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endParaRPr lang="en-GB" sz="36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342900" indent="-342900">
              <a:buFontTx/>
              <a:buChar char="-"/>
            </a:pPr>
            <a:r>
              <a:rPr lang="ru-RU" sz="2800" dirty="0">
                <a:solidFill>
                  <a:schemeClr val="bg1"/>
                </a:solidFill>
                <a:latin typeface="Roboto Medium" panose="02000000000000000000" pitchFamily="2" charset="0"/>
                <a:ea typeface="Roboto Light" panose="02000000000000000000" pitchFamily="2" charset="0"/>
                <a:cs typeface="Arial" panose="020B0604020202020204" pitchFamily="34" charset="0"/>
              </a:rPr>
              <a:t>Осврт на биоекономијата - што е биоекономија, еколошки граници и предизвици</a:t>
            </a:r>
          </a:p>
          <a:p>
            <a:pPr marL="342900" indent="-342900">
              <a:buFontTx/>
              <a:buChar char="-"/>
            </a:pPr>
            <a:r>
              <a:rPr lang="ru-RU" sz="2800" dirty="0">
                <a:solidFill>
                  <a:schemeClr val="bg1"/>
                </a:solidFill>
                <a:latin typeface="Roboto Medium" panose="02000000000000000000" pitchFamily="2" charset="0"/>
                <a:ea typeface="Roboto Light" panose="02000000000000000000" pitchFamily="2" charset="0"/>
                <a:cs typeface="Arial" panose="020B0604020202020204" pitchFamily="34" charset="0"/>
              </a:rPr>
              <a:t>Суровини од рибарството</a:t>
            </a:r>
          </a:p>
          <a:p>
            <a:pPr marL="342900" indent="-342900">
              <a:buFontTx/>
              <a:buChar char="-"/>
            </a:pPr>
            <a:r>
              <a:rPr lang="ru-RU" sz="2800" dirty="0">
                <a:solidFill>
                  <a:schemeClr val="bg1"/>
                </a:solidFill>
                <a:latin typeface="Roboto Medium" panose="02000000000000000000" pitchFamily="2" charset="0"/>
                <a:ea typeface="Roboto Light" panose="02000000000000000000" pitchFamily="2" charset="0"/>
                <a:cs typeface="Arial" panose="020B0604020202020204" pitchFamily="34" charset="0"/>
              </a:rPr>
              <a:t>Примери за биопроизводи</a:t>
            </a:r>
          </a:p>
          <a:p>
            <a:pPr marL="342900" indent="-342900">
              <a:buFontTx/>
              <a:buChar char="-"/>
            </a:pPr>
            <a:r>
              <a:rPr lang="ru-RU" sz="2800" dirty="0">
                <a:solidFill>
                  <a:schemeClr val="bg1"/>
                </a:solidFill>
                <a:latin typeface="Roboto Medium" panose="02000000000000000000" pitchFamily="2" charset="0"/>
                <a:ea typeface="Roboto Light" panose="02000000000000000000" pitchFamily="2" charset="0"/>
                <a:cs typeface="Arial" panose="020B0604020202020204" pitchFamily="34" charset="0"/>
              </a:rPr>
              <a:t>базирани на „отпад“ од секторот рибарство</a:t>
            </a:r>
            <a:endParaRPr lang="en-GB" sz="28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36816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462516" y="1745153"/>
            <a:ext cx="4931037" cy="4401205"/>
          </a:xfrm>
          <a:prstGeom prst="rect">
            <a:avLst/>
          </a:prstGeom>
          <a:noFill/>
        </p:spPr>
        <p:txBody>
          <a:bodyPr wrap="square" rtlCol="0" anchor="t">
            <a:spAutoFit/>
          </a:bodyPr>
          <a:lstStyle/>
          <a:p>
            <a:pPr algn="just">
              <a:spcAft>
                <a:spcPts val="2400"/>
              </a:spcAft>
            </a:pPr>
            <a:r>
              <a:rPr lang="ru-RU" sz="2800" b="1" dirty="0">
                <a:solidFill>
                  <a:srgbClr val="FFC000"/>
                </a:solidFill>
                <a:latin typeface="Roboto" panose="02000000000000000000" pitchFamily="2" charset="0"/>
                <a:ea typeface="Roboto" panose="02000000000000000000" pitchFamily="2" charset="0"/>
                <a:cs typeface="Arial" panose="020B0604020202020204" pitchFamily="34" charset="0"/>
              </a:rPr>
              <a:t>Биоекономијата...</a:t>
            </a:r>
            <a:endParaRPr lang="en-GB" sz="2800" b="1" dirty="0">
              <a:solidFill>
                <a:srgbClr val="FFC000"/>
              </a:solidFill>
              <a:latin typeface="Roboto" panose="02000000000000000000" pitchFamily="2" charset="0"/>
              <a:ea typeface="Roboto" panose="02000000000000000000" pitchFamily="2" charset="0"/>
              <a:cs typeface="Arial" panose="020B0604020202020204" pitchFamily="34" charset="0"/>
            </a:endParaRPr>
          </a:p>
          <a:p>
            <a:pPr marL="285750" indent="-285750">
              <a:spcAft>
                <a:spcPts val="2400"/>
              </a:spcAft>
              <a:buFont typeface="Arial" panose="020B0604020202020204" pitchFamily="34" charset="0"/>
              <a:buChar char="•"/>
            </a:pPr>
            <a:r>
              <a:rPr lang="ru-RU" dirty="0"/>
              <a:t>Е производство на стоки, услуги или енергија од биолошки материјал како главен ресурс.</a:t>
            </a:r>
          </a:p>
          <a:p>
            <a:pPr marL="285750" indent="-285750">
              <a:spcAft>
                <a:spcPts val="2400"/>
              </a:spcAft>
              <a:buFont typeface="Arial" panose="020B0604020202020204" pitchFamily="34" charset="0"/>
              <a:buChar char="•"/>
            </a:pPr>
            <a:r>
              <a:rPr lang="ru-RU" dirty="0"/>
              <a:t>Тесно е поврзана со одржливоста бидејќи често се користат биоразградливи ресурси, а отпадот често се планира воопшто да не влегува во системот.</a:t>
            </a:r>
          </a:p>
          <a:p>
            <a:pPr marL="285750" indent="-285750">
              <a:spcAft>
                <a:spcPts val="2400"/>
              </a:spcAft>
              <a:buFont typeface="Arial" panose="020B0604020202020204" pitchFamily="34" charset="0"/>
              <a:buChar char="•"/>
            </a:pPr>
            <a:r>
              <a:rPr lang="ru-RU" dirty="0"/>
              <a:t>Може да го избегне исцрпувањето на ресурсите за идните генерации и да ја заштити стабилноста на планетата.</a:t>
            </a:r>
            <a:br>
              <a:rPr lang="en-GB" dirty="0">
                <a:latin typeface="Roboto" panose="02000000000000000000" pitchFamily="2" charset="0"/>
                <a:ea typeface="Roboto" panose="02000000000000000000" pitchFamily="2" charset="0"/>
                <a:cs typeface="Arial" panose="020B0604020202020204" pitchFamily="34" charset="0"/>
              </a:rPr>
            </a:br>
            <a:endParaRPr lang="en-GB" sz="30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7145348" y="176122"/>
            <a:ext cx="5046652" cy="584775"/>
          </a:xfrm>
          <a:prstGeom prst="rect">
            <a:avLst/>
          </a:prstGeom>
          <a:noFill/>
        </p:spPr>
        <p:txBody>
          <a:bodyPr wrap="square" rtlCol="0">
            <a:spAutoFit/>
          </a:bodyPr>
          <a:lstStyle/>
          <a:p>
            <a:pPr algn="r"/>
            <a:r>
              <a:rPr lang="ru-RU" sz="3200" b="1" spc="100" dirty="0">
                <a:solidFill>
                  <a:schemeClr val="bg1"/>
                </a:solidFill>
                <a:latin typeface="Roboto" panose="02000000000000000000" pitchFamily="2" charset="0"/>
                <a:ea typeface="Roboto" panose="02000000000000000000" pitchFamily="2" charset="0"/>
                <a:cs typeface="Arial" panose="020B0604020202020204" pitchFamily="34" charset="0"/>
              </a:rPr>
              <a:t>Што е биоекономија</a:t>
            </a:r>
            <a:r>
              <a:rPr lang="en-GB" sz="3200" b="1" spc="100" dirty="0">
                <a:solidFill>
                  <a:schemeClr val="bg1"/>
                </a:solidFill>
                <a:latin typeface="Roboto" panose="02000000000000000000" pitchFamily="2" charset="0"/>
                <a:ea typeface="Roboto" panose="02000000000000000000" pitchFamily="2" charset="0"/>
                <a:cs typeface="Arial" panose="020B0604020202020204" pitchFamily="34" charset="0"/>
              </a:rPr>
              <a:t>?</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A5EEF2D5-375F-4CD7-AE86-7045555C3BBD}"/>
              </a:ext>
            </a:extLst>
          </p:cNvPr>
          <p:cNvSpPr txBox="1"/>
          <p:nvPr/>
        </p:nvSpPr>
        <p:spPr>
          <a:xfrm>
            <a:off x="6846477" y="1217555"/>
            <a:ext cx="4931037" cy="2616101"/>
          </a:xfrm>
          <a:prstGeom prst="rect">
            <a:avLst/>
          </a:prstGeom>
          <a:noFill/>
        </p:spPr>
        <p:txBody>
          <a:bodyPr wrap="square" rtlCol="0">
            <a:spAutoFit/>
          </a:bodyPr>
          <a:lstStyle/>
          <a:p>
            <a:pPr algn="ctr"/>
            <a:r>
              <a:rPr lang="ru-RU" sz="2800" b="1" dirty="0">
                <a:solidFill>
                  <a:srgbClr val="FFC000"/>
                </a:solidFill>
              </a:rPr>
              <a:t>Европска стратегија за биоекономија</a:t>
            </a:r>
            <a:endParaRPr lang="en-GB" sz="2800" b="1" dirty="0">
              <a:solidFill>
                <a:srgbClr val="FFC000"/>
              </a:solidFill>
            </a:endParaRPr>
          </a:p>
          <a:p>
            <a:endParaRPr lang="en-GB" dirty="0"/>
          </a:p>
          <a:p>
            <a:r>
              <a:rPr lang="ru-RU" dirty="0"/>
              <a:t>Европската Комисија презема чекори кон одржлива биоекономија и има стратегија за биоекономија за промовирање на биоекономијата и за избегнување да се стаса до еколошките граници.</a:t>
            </a:r>
            <a:endParaRPr lang="en-GB" dirty="0"/>
          </a:p>
        </p:txBody>
      </p:sp>
      <p:pic>
        <p:nvPicPr>
          <p:cNvPr id="6" name="Picture 5">
            <a:extLst>
              <a:ext uri="{FF2B5EF4-FFF2-40B4-BE49-F238E27FC236}">
                <a16:creationId xmlns:a16="http://schemas.microsoft.com/office/drawing/2014/main" id="{CFAB7680-B3FD-486D-866E-05BD638442FE}"/>
              </a:ext>
            </a:extLst>
          </p:cNvPr>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942474" y="3508759"/>
            <a:ext cx="3526357" cy="2443655"/>
          </a:xfrm>
          <a:prstGeom prst="rect">
            <a:avLst/>
          </a:prstGeom>
        </p:spPr>
      </p:pic>
    </p:spTree>
    <p:extLst>
      <p:ext uri="{BB962C8B-B14F-4D97-AF65-F5344CB8AC3E}">
        <p14:creationId xmlns:p14="http://schemas.microsoft.com/office/powerpoint/2010/main" val="19257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1219201" y="1159435"/>
            <a:ext cx="10433206" cy="954107"/>
          </a:xfrm>
          <a:prstGeom prst="rect">
            <a:avLst/>
          </a:prstGeom>
          <a:noFill/>
        </p:spPr>
        <p:txBody>
          <a:bodyPr wrap="square" rtlCol="0" anchor="t">
            <a:spAutoFit/>
          </a:bodyPr>
          <a:lstStyle/>
          <a:p>
            <a:pPr>
              <a:spcAft>
                <a:spcPts val="2400"/>
              </a:spcAft>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Биоекономија и циркуларна економија </a:t>
            </a:r>
            <a:r>
              <a:rPr lang="mr-IN" sz="2800" b="1" dirty="0">
                <a:solidFill>
                  <a:srgbClr val="AE0917"/>
                </a:solidFill>
                <a:latin typeface="Roboto" panose="02000000000000000000" pitchFamily="2" charset="0"/>
                <a:ea typeface="Roboto" panose="02000000000000000000" pitchFamily="2" charset="0"/>
                <a:cs typeface="Arial" panose="020B0604020202020204" pitchFamily="34" charset="0"/>
              </a:rPr>
              <a:t>–</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отпадот е вреден ресурс </a:t>
            </a:r>
            <a:endParaRPr lang="en-GB" sz="24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4893851" y="113588"/>
            <a:ext cx="7069379" cy="523220"/>
          </a:xfrm>
          <a:prstGeom prst="rect">
            <a:avLst/>
          </a:prstGeom>
          <a:noFill/>
        </p:spPr>
        <p:txBody>
          <a:bodyPr wrap="square" rtlCol="0">
            <a:spAutoFit/>
          </a:bodyPr>
          <a:lstStyle/>
          <a:p>
            <a:pPr algn="r"/>
            <a:r>
              <a:rPr lang="mk-MK" sz="2800" b="1" spc="100" dirty="0">
                <a:solidFill>
                  <a:schemeClr val="bg1"/>
                </a:solidFill>
                <a:latin typeface="Roboto" panose="02000000000000000000" pitchFamily="2" charset="0"/>
                <a:ea typeface="Roboto" panose="02000000000000000000" pitchFamily="2" charset="0"/>
                <a:cs typeface="Arial" panose="020B0604020202020204" pitchFamily="34" charset="0"/>
              </a:rPr>
              <a:t>Преглед на биоекономијата</a:t>
            </a:r>
            <a:endParaRPr lang="en-GB" sz="28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8" name="Rectangle 7"/>
          <p:cNvSpPr/>
          <p:nvPr/>
        </p:nvSpPr>
        <p:spPr>
          <a:xfrm>
            <a:off x="420512" y="4948918"/>
            <a:ext cx="6096000" cy="954107"/>
          </a:xfrm>
          <a:prstGeom prst="rect">
            <a:avLst/>
          </a:prstGeom>
        </p:spPr>
        <p:txBody>
          <a:bodyPr>
            <a:spAutoFit/>
          </a:bodyPr>
          <a:lstStyle/>
          <a:p>
            <a:pPr lvl="0" defTabSz="914400">
              <a:defRPr/>
            </a:pPr>
            <a:r>
              <a:rPr lang="mk-MK" sz="1400" b="1" dirty="0"/>
              <a:t>Видео</a:t>
            </a:r>
            <a:r>
              <a:rPr lang="en-US" sz="1400" b="1" dirty="0"/>
              <a:t> (2 </a:t>
            </a:r>
            <a:r>
              <a:rPr lang="mk-MK" sz="1400" b="1" dirty="0"/>
              <a:t>минути</a:t>
            </a:r>
            <a:r>
              <a:rPr lang="en-US" sz="1400" b="1" dirty="0"/>
              <a:t> </a:t>
            </a:r>
            <a:r>
              <a:rPr lang="mk-MK" sz="1400" b="1" dirty="0"/>
              <a:t>и </a:t>
            </a:r>
            <a:r>
              <a:rPr lang="en-US" sz="1400" b="1" dirty="0"/>
              <a:t>9 </a:t>
            </a:r>
            <a:r>
              <a:rPr lang="mk-MK" sz="1400" b="1" dirty="0"/>
              <a:t>секунди</a:t>
            </a:r>
            <a:r>
              <a:rPr lang="en-US" sz="1400" b="1" dirty="0"/>
              <a:t>):</a:t>
            </a:r>
            <a:r>
              <a:rPr lang="en-US" sz="1400" dirty="0"/>
              <a:t> </a:t>
            </a:r>
            <a:r>
              <a:rPr lang="en-US" sz="1400" dirty="0">
                <a:hlinkClick r:id="rId5"/>
              </a:rPr>
              <a:t>https://www.youtube.com/watch?v=RfRN_hHeIKk</a:t>
            </a:r>
            <a:endParaRPr lang="en-US" sz="1400" dirty="0"/>
          </a:p>
          <a:p>
            <a:pPr defTabSz="914400">
              <a:defRPr/>
            </a:pPr>
            <a:r>
              <a:rPr lang="ru-RU" sz="1400" b="1" dirty="0"/>
              <a:t>Видеото има превод на следниве јазици:</a:t>
            </a:r>
            <a:r>
              <a:rPr lang="ru-RU" sz="1400" dirty="0"/>
              <a:t> бугарски, латвиски, македонски, полски и романски јазик</a:t>
            </a:r>
            <a:endParaRPr lang="en-GB" sz="1400" dirty="0"/>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6482" y="1682655"/>
            <a:ext cx="5315925" cy="3142207"/>
          </a:xfrm>
          <a:prstGeom prst="rect">
            <a:avLst/>
          </a:prstGeom>
        </p:spPr>
      </p:pic>
      <p:pic>
        <p:nvPicPr>
          <p:cNvPr id="11" name="Online Media 19" title="A new bioeconomy for a sustainable Europe">
            <a:hlinkClick r:id="" action="ppaction://media"/>
            <a:extLst>
              <a:ext uri="{FF2B5EF4-FFF2-40B4-BE49-F238E27FC236}">
                <a16:creationId xmlns:a16="http://schemas.microsoft.com/office/drawing/2014/main" id="{C6EE957E-4407-4ABB-A45C-A772CC0CDE14}"/>
              </a:ext>
            </a:extLst>
          </p:cNvPr>
          <p:cNvPicPr>
            <a:picLocks noRot="1" noChangeAspect="1"/>
          </p:cNvPicPr>
          <p:nvPr>
            <a:videoFile r:link="rId1"/>
          </p:nvPr>
        </p:nvPicPr>
        <p:blipFill>
          <a:blip r:embed="rId7"/>
          <a:stretch>
            <a:fillRect/>
          </a:stretch>
        </p:blipFill>
        <p:spPr>
          <a:xfrm>
            <a:off x="420512" y="2308609"/>
            <a:ext cx="4473339" cy="2516253"/>
          </a:xfrm>
          <a:prstGeom prst="rect">
            <a:avLst/>
          </a:prstGeom>
        </p:spPr>
      </p:pic>
    </p:spTree>
    <p:extLst>
      <p:ext uri="{BB962C8B-B14F-4D97-AF65-F5344CB8AC3E}">
        <p14:creationId xmlns:p14="http://schemas.microsoft.com/office/powerpoint/2010/main" val="16223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Rectangle 2"/>
          <p:cNvSpPr/>
          <p:nvPr/>
        </p:nvSpPr>
        <p:spPr>
          <a:xfrm>
            <a:off x="155301" y="2929982"/>
            <a:ext cx="6180253" cy="3785652"/>
          </a:xfrm>
          <a:prstGeom prst="rect">
            <a:avLst/>
          </a:prstGeom>
        </p:spPr>
        <p:txBody>
          <a:bodyPr wrap="square">
            <a:spAutoFit/>
          </a:bodyPr>
          <a:lstStyle/>
          <a:p>
            <a:pPr lvl="0"/>
            <a:r>
              <a:rPr lang="ru-RU" sz="2000" dirty="0">
                <a:latin typeface="Arial" charset="0"/>
                <a:ea typeface="Arial" charset="0"/>
                <a:cs typeface="Arial" charset="0"/>
              </a:rPr>
              <a:t>Со новата стратегија за биоекономија, </a:t>
            </a:r>
            <a:r>
              <a:rPr lang="ru-RU" sz="2000" dirty="0" err="1">
                <a:latin typeface="Arial" charset="0"/>
                <a:ea typeface="Arial" charset="0"/>
                <a:cs typeface="Arial" charset="0"/>
              </a:rPr>
              <a:t>Европската</a:t>
            </a:r>
            <a:r>
              <a:rPr lang="ru-RU" sz="2000" dirty="0">
                <a:latin typeface="Arial" charset="0"/>
                <a:ea typeface="Arial" charset="0"/>
                <a:cs typeface="Arial" charset="0"/>
              </a:rPr>
              <a:t> </a:t>
            </a:r>
            <a:r>
              <a:rPr lang="ru-RU" sz="2000" dirty="0" err="1">
                <a:latin typeface="Arial" charset="0"/>
                <a:ea typeface="Arial" charset="0"/>
                <a:cs typeface="Arial" charset="0"/>
              </a:rPr>
              <a:t>Комисија</a:t>
            </a:r>
            <a:r>
              <a:rPr lang="ru-RU" sz="2000" dirty="0">
                <a:latin typeface="Arial" charset="0"/>
                <a:ea typeface="Arial" charset="0"/>
                <a:cs typeface="Arial" charset="0"/>
              </a:rPr>
              <a:t> поддржува иницијативи на национално и регионално ниво за развој на ефикасна и одржлива биоекономија и ова опфаќа:</a:t>
            </a:r>
          </a:p>
          <a:p>
            <a:pPr lvl="0"/>
            <a:endParaRPr lang="ru-RU" sz="2000" dirty="0">
              <a:latin typeface="Arial" charset="0"/>
              <a:ea typeface="Arial" charset="0"/>
              <a:cs typeface="Arial" charset="0"/>
            </a:endParaRPr>
          </a:p>
          <a:p>
            <a:pPr marL="742950" lvl="1" indent="-285750">
              <a:buFont typeface="Arial" charset="0"/>
              <a:buChar char="•"/>
            </a:pPr>
            <a:r>
              <a:rPr lang="mk-MK" sz="2000" dirty="0">
                <a:latin typeface="Arial" charset="0"/>
                <a:ea typeface="Arial" charset="0"/>
                <a:cs typeface="Arial" charset="0"/>
              </a:rPr>
              <a:t>воспоставување </a:t>
            </a:r>
            <a:r>
              <a:rPr lang="ru-RU" sz="2000" dirty="0">
                <a:latin typeface="Arial" charset="0"/>
                <a:ea typeface="Arial" charset="0"/>
                <a:cs typeface="Arial" charset="0"/>
              </a:rPr>
              <a:t>на мониторинг систем  ширум ЕУ за следење на напредокот кон </a:t>
            </a:r>
            <a:r>
              <a:rPr lang="ru-RU" sz="2000" b="1" dirty="0">
                <a:latin typeface="Arial" charset="0"/>
                <a:ea typeface="Arial" charset="0"/>
                <a:cs typeface="Arial" charset="0"/>
              </a:rPr>
              <a:t>одржлива и циркуларна биоекономија</a:t>
            </a:r>
            <a:r>
              <a:rPr lang="ru-RU" sz="2000" dirty="0">
                <a:latin typeface="Arial" charset="0"/>
                <a:ea typeface="Arial" charset="0"/>
                <a:cs typeface="Arial" charset="0"/>
              </a:rPr>
              <a:t>.</a:t>
            </a:r>
          </a:p>
          <a:p>
            <a:pPr marL="742950" lvl="1" indent="-285750">
              <a:buFont typeface="Arial" charset="0"/>
              <a:buChar char="•"/>
            </a:pPr>
            <a:endParaRPr lang="ru-RU" sz="2000" dirty="0">
              <a:latin typeface="Arial" charset="0"/>
              <a:ea typeface="Arial" charset="0"/>
              <a:cs typeface="Arial" charset="0"/>
            </a:endParaRPr>
          </a:p>
          <a:p>
            <a:pPr marL="742950" lvl="1" indent="-285750">
              <a:buFont typeface="Arial" charset="0"/>
              <a:buChar char="•"/>
            </a:pPr>
            <a:r>
              <a:rPr lang="ru-RU" sz="2000" dirty="0">
                <a:latin typeface="Arial" charset="0"/>
                <a:ea typeface="Arial" charset="0"/>
                <a:cs typeface="Arial" charset="0"/>
              </a:rPr>
              <a:t>давање упатства за тоа како најдобро да функционира биоекономијата во рамките на </a:t>
            </a:r>
            <a:r>
              <a:rPr lang="ru-RU" sz="2000" b="1" dirty="0">
                <a:latin typeface="Arial" charset="0"/>
                <a:ea typeface="Arial" charset="0"/>
                <a:cs typeface="Arial" charset="0"/>
              </a:rPr>
              <a:t>безбедни еколошки граници</a:t>
            </a:r>
            <a:r>
              <a:rPr lang="ru-RU" sz="2000" dirty="0">
                <a:latin typeface="Arial" charset="0"/>
                <a:ea typeface="Arial" charset="0"/>
                <a:cs typeface="Arial" charset="0"/>
              </a:rPr>
              <a:t>.</a:t>
            </a:r>
            <a:endParaRPr lang="en-GB" sz="2000" dirty="0">
              <a:latin typeface="Arial" charset="0"/>
              <a:ea typeface="Arial" charset="0"/>
              <a:cs typeface="Arial" charset="0"/>
            </a:endParaRPr>
          </a:p>
        </p:txBody>
      </p:sp>
      <p:sp>
        <p:nvSpPr>
          <p:cNvPr id="9" name="Rectangle 8"/>
          <p:cNvSpPr/>
          <p:nvPr/>
        </p:nvSpPr>
        <p:spPr>
          <a:xfrm>
            <a:off x="155302" y="1137361"/>
            <a:ext cx="11693935" cy="1384995"/>
          </a:xfrm>
          <a:prstGeom prst="rect">
            <a:avLst/>
          </a:prstGeom>
        </p:spPr>
        <p:txBody>
          <a:bodyPr wrap="square">
            <a:spAutoFit/>
          </a:bodyPr>
          <a:lstStyle/>
          <a:p>
            <a:pPr algn="ctr"/>
            <a:r>
              <a:rPr lang="ru-RU" sz="2800" b="1" spc="100" dirty="0">
                <a:solidFill>
                  <a:srgbClr val="C00000"/>
                </a:solidFill>
                <a:latin typeface="StobiSansCn Black" panose="02000906050000020003" pitchFamily="50" charset="0"/>
                <a:ea typeface="Roboto" panose="02000000000000000000" pitchFamily="2" charset="0"/>
                <a:cs typeface="Arial" panose="020B0604020202020204" pitchFamily="34" charset="0"/>
              </a:rPr>
              <a:t>Покрај врските со одржливоста и ублажувањето на климатските промени, од огромна важност е биоекономијата да функционира во рамките на безбедни еколошки граници.</a:t>
            </a:r>
            <a:endParaRPr lang="en-GB" sz="2800" b="1" spc="100" dirty="0">
              <a:solidFill>
                <a:srgbClr val="C00000"/>
              </a:solidFill>
              <a:latin typeface="StobiSansCn Black" panose="02000906050000020003" pitchFamily="50" charset="0"/>
              <a:ea typeface="Roboto" panose="02000000000000000000" pitchFamily="2" charset="0"/>
              <a:cs typeface="Arial" panose="020B0604020202020204" pitchFamily="34" charset="0"/>
            </a:endParaRPr>
          </a:p>
        </p:txBody>
      </p:sp>
      <p:sp>
        <p:nvSpPr>
          <p:cNvPr id="23" name="Textfeld 1">
            <a:extLst>
              <a:ext uri="{FF2B5EF4-FFF2-40B4-BE49-F238E27FC236}">
                <a16:creationId xmlns:a16="http://schemas.microsoft.com/office/drawing/2014/main" id="{916C075C-E486-8B40-A758-F39602688645}"/>
              </a:ext>
            </a:extLst>
          </p:cNvPr>
          <p:cNvSpPr txBox="1"/>
          <p:nvPr/>
        </p:nvSpPr>
        <p:spPr>
          <a:xfrm>
            <a:off x="6335555" y="111488"/>
            <a:ext cx="5735452" cy="615553"/>
          </a:xfrm>
          <a:prstGeom prst="rect">
            <a:avLst/>
          </a:prstGeom>
          <a:noFill/>
        </p:spPr>
        <p:txBody>
          <a:bodyPr wrap="square" rtlCol="0">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Еколошки граници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1824" y="3103983"/>
            <a:ext cx="5504219" cy="2933328"/>
          </a:xfrm>
          <a:prstGeom prst="rect">
            <a:avLst/>
          </a:prstGeom>
        </p:spPr>
      </p:pic>
    </p:spTree>
    <p:extLst>
      <p:ext uri="{BB962C8B-B14F-4D97-AF65-F5344CB8AC3E}">
        <p14:creationId xmlns:p14="http://schemas.microsoft.com/office/powerpoint/2010/main" val="22845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23" name="Textfeld 1">
            <a:extLst>
              <a:ext uri="{FF2B5EF4-FFF2-40B4-BE49-F238E27FC236}">
                <a16:creationId xmlns:a16="http://schemas.microsoft.com/office/drawing/2014/main" id="{916C075C-E486-8B40-A758-F39602688645}"/>
              </a:ext>
            </a:extLst>
          </p:cNvPr>
          <p:cNvSpPr txBox="1"/>
          <p:nvPr/>
        </p:nvSpPr>
        <p:spPr>
          <a:xfrm>
            <a:off x="6106886" y="-42781"/>
            <a:ext cx="5891693" cy="1015663"/>
          </a:xfrm>
          <a:prstGeom prst="rect">
            <a:avLst/>
          </a:prstGeom>
          <a:noFill/>
        </p:spPr>
        <p:txBody>
          <a:bodyPr wrap="square" rtlCol="0">
            <a:spAutoFit/>
          </a:bodyPr>
          <a:lstStyle/>
          <a:p>
            <a:r>
              <a:rPr lang="ru-RU" sz="2000" b="1" spc="100" dirty="0">
                <a:solidFill>
                  <a:schemeClr val="bg1"/>
                </a:solidFill>
                <a:ea typeface="Roboto" panose="02000000000000000000" pitchFamily="2" charset="0"/>
                <a:cs typeface="Arial" panose="020B0604020202020204" pitchFamily="34" charset="0"/>
              </a:rPr>
              <a:t>Предизвици на биоекономијата: Обезбедување ресурси и губење на биодиверзитетот</a:t>
            </a:r>
            <a:endParaRPr lang="en-GB" sz="2000" b="1" dirty="0">
              <a:solidFill>
                <a:schemeClr val="bg1"/>
              </a:solidFill>
            </a:endParaRPr>
          </a:p>
        </p:txBody>
      </p:sp>
      <p:sp>
        <p:nvSpPr>
          <p:cNvPr id="5" name="Rectangle 4"/>
          <p:cNvSpPr/>
          <p:nvPr/>
        </p:nvSpPr>
        <p:spPr>
          <a:xfrm>
            <a:off x="457597" y="1402236"/>
            <a:ext cx="11396545" cy="6093976"/>
          </a:xfrm>
          <a:prstGeom prst="rect">
            <a:avLst/>
          </a:prstGeom>
        </p:spPr>
        <p:txBody>
          <a:bodyPr wrap="square">
            <a:spAutoFit/>
          </a:bodyPr>
          <a:lstStyle/>
          <a:p>
            <a:r>
              <a:rPr lang="ru-RU" sz="2800" dirty="0"/>
              <a:t>Биопроизводите се добиени од обновливи биолошки ресурси. Биоекономијата користи многу различни извори на биомаса, од земјоделски култури до шуми до микроорганизми. Без овие суровини, нема да има биоекономија.</a:t>
            </a:r>
          </a:p>
          <a:p>
            <a:endParaRPr lang="ru-RU" sz="2800" dirty="0"/>
          </a:p>
          <a:p>
            <a:r>
              <a:rPr lang="ru-RU" sz="2800" dirty="0"/>
              <a:t>Важно е биоекономијата да не се натпреварува со производството на храна и да не влијае на биодиверзитетот. На пример, маргиналните земјишта не можат да се користат за производство на храна, но можат да бидат важни за биодиверзитетот</a:t>
            </a:r>
          </a:p>
          <a:p>
            <a:endParaRPr lang="ru-RU" sz="2800" dirty="0"/>
          </a:p>
          <a:p>
            <a:r>
              <a:rPr lang="ru-RU" sz="2800" dirty="0"/>
              <a:t>Затоа е од фундаментално значење да се изврши проценка на биодиверзитетот.</a:t>
            </a:r>
          </a:p>
          <a:p>
            <a:endParaRPr lang="mk-MK" dirty="0"/>
          </a:p>
          <a:p>
            <a:endParaRPr lang="en-US" dirty="0"/>
          </a:p>
          <a:p>
            <a:endParaRPr lang="en-GB" dirty="0"/>
          </a:p>
        </p:txBody>
      </p:sp>
    </p:spTree>
    <p:extLst>
      <p:ext uri="{BB962C8B-B14F-4D97-AF65-F5344CB8AC3E}">
        <p14:creationId xmlns:p14="http://schemas.microsoft.com/office/powerpoint/2010/main" val="282924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85114" y="-1"/>
            <a:ext cx="6106886"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extfeld 1">
            <a:extLst>
              <a:ext uri="{FF2B5EF4-FFF2-40B4-BE49-F238E27FC236}">
                <a16:creationId xmlns:a16="http://schemas.microsoft.com/office/drawing/2014/main" id="{916C075C-E486-8B40-A758-F39602688645}"/>
              </a:ext>
            </a:extLst>
          </p:cNvPr>
          <p:cNvSpPr txBox="1"/>
          <p:nvPr/>
        </p:nvSpPr>
        <p:spPr>
          <a:xfrm>
            <a:off x="6106886" y="306969"/>
            <a:ext cx="6096000" cy="584775"/>
          </a:xfrm>
          <a:prstGeom prst="rect">
            <a:avLst/>
          </a:prstGeom>
          <a:noFill/>
        </p:spPr>
        <p:txBody>
          <a:bodyPr wrap="square" rtlCol="0">
            <a:spAutoFit/>
          </a:bodyPr>
          <a:lstStyle/>
          <a:p>
            <a:pPr algn="r"/>
            <a:r>
              <a:rPr lang="ru-RU" sz="3200" dirty="0">
                <a:solidFill>
                  <a:schemeClr val="bg1"/>
                </a:solidFill>
                <a:latin typeface="Trebuchet MS" panose="020B0603020202020204"/>
                <a:ea typeface="+mj-ea"/>
                <a:cs typeface="+mj-cs"/>
              </a:rPr>
              <a:t>Суровини од рибарството</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106886" cy="1076411"/>
          </a:xfrm>
          <a:prstGeom prst="rect">
            <a:avLst/>
          </a:prstGeom>
        </p:spPr>
      </p:pic>
      <p:sp>
        <p:nvSpPr>
          <p:cNvPr id="7" name="Rectangle 6"/>
          <p:cNvSpPr/>
          <p:nvPr/>
        </p:nvSpPr>
        <p:spPr>
          <a:xfrm>
            <a:off x="1573116" y="1579379"/>
            <a:ext cx="9359801" cy="954107"/>
          </a:xfrm>
          <a:prstGeom prst="rect">
            <a:avLst/>
          </a:prstGeom>
        </p:spPr>
        <p:txBody>
          <a:bodyPr wrap="square">
            <a:spAutoFit/>
          </a:bodyPr>
          <a:lstStyle/>
          <a:p>
            <a:pPr algn="ctr"/>
            <a:r>
              <a:rPr lang="mk-MK" sz="2800" b="1" dirty="0">
                <a:solidFill>
                  <a:srgbClr val="008BDF"/>
                </a:solidFill>
              </a:rPr>
              <a:t>Наведете примери за биоекономски суровини и материјали во секторот рибарство и аквакултура</a:t>
            </a:r>
          </a:p>
        </p:txBody>
      </p:sp>
      <p:sp>
        <p:nvSpPr>
          <p:cNvPr id="3" name="TextBox 2"/>
          <p:cNvSpPr txBox="1"/>
          <p:nvPr/>
        </p:nvSpPr>
        <p:spPr>
          <a:xfrm>
            <a:off x="1110833" y="3036455"/>
            <a:ext cx="9948562" cy="2554545"/>
          </a:xfrm>
          <a:prstGeom prst="rect">
            <a:avLst/>
          </a:prstGeom>
          <a:noFill/>
        </p:spPr>
        <p:txBody>
          <a:bodyPr wrap="square" rtlCol="0">
            <a:spAutoFit/>
          </a:bodyPr>
          <a:lstStyle/>
          <a:p>
            <a:pPr algn="ctr"/>
            <a:r>
              <a:rPr lang="mk-MK" sz="3200" dirty="0"/>
              <a:t>Во </a:t>
            </a:r>
            <a:r>
              <a:rPr lang="mk-MK" sz="3200" b="1" dirty="0"/>
              <a:t>парови</a:t>
            </a:r>
            <a:r>
              <a:rPr lang="mk-MK" sz="3200" dirty="0"/>
              <a:t>, дискутирајте и направете список на сите  биоекономски суровини и материјали во секторот рибарство и аквакултура што ви се познати.</a:t>
            </a:r>
          </a:p>
          <a:p>
            <a:pPr algn="ctr"/>
            <a:endParaRPr lang="mk-MK" sz="3200" dirty="0"/>
          </a:p>
          <a:p>
            <a:pPr algn="ctr"/>
            <a:r>
              <a:rPr lang="mk-MK" sz="3200" dirty="0">
                <a:solidFill>
                  <a:srgbClr val="C00000"/>
                </a:solidFill>
              </a:rPr>
              <a:t>Имате 2 минути</a:t>
            </a:r>
            <a:endParaRPr lang="mk-MK" sz="3200" dirty="0"/>
          </a:p>
        </p:txBody>
      </p:sp>
    </p:spTree>
    <p:extLst>
      <p:ext uri="{BB962C8B-B14F-4D97-AF65-F5344CB8AC3E}">
        <p14:creationId xmlns:p14="http://schemas.microsoft.com/office/powerpoint/2010/main" val="102734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085114" y="-1"/>
            <a:ext cx="6106886"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106886" cy="1076411"/>
          </a:xfrm>
          <a:prstGeom prst="rect">
            <a:avLst/>
          </a:prstGeom>
        </p:spPr>
      </p:pic>
      <p:sp>
        <p:nvSpPr>
          <p:cNvPr id="7" name="Rectangle 6"/>
          <p:cNvSpPr/>
          <p:nvPr/>
        </p:nvSpPr>
        <p:spPr>
          <a:xfrm>
            <a:off x="578420" y="1076410"/>
            <a:ext cx="11590272" cy="954107"/>
          </a:xfrm>
          <a:prstGeom prst="rect">
            <a:avLst/>
          </a:prstGeom>
        </p:spPr>
        <p:txBody>
          <a:bodyPr wrap="square">
            <a:spAutoFit/>
          </a:bodyPr>
          <a:lstStyle/>
          <a:p>
            <a:r>
              <a:rPr lang="ru-RU" sz="2800" b="1" dirty="0">
                <a:solidFill>
                  <a:srgbClr val="008BDF"/>
                </a:solidFill>
              </a:rPr>
              <a:t>Примери за биоекономски суровини и материјали во секторот рибарство и аквакултура</a:t>
            </a:r>
            <a:endParaRPr lang="en-US" sz="2800" b="1" dirty="0">
              <a:solidFill>
                <a:srgbClr val="008BDF"/>
              </a:solidFill>
            </a:endParaRPr>
          </a:p>
        </p:txBody>
      </p:sp>
      <p:sp>
        <p:nvSpPr>
          <p:cNvPr id="3" name="TextBox 2"/>
          <p:cNvSpPr txBox="1"/>
          <p:nvPr/>
        </p:nvSpPr>
        <p:spPr>
          <a:xfrm>
            <a:off x="255739" y="2025908"/>
            <a:ext cx="11587918" cy="4493538"/>
          </a:xfrm>
          <a:prstGeom prst="rect">
            <a:avLst/>
          </a:prstGeom>
          <a:noFill/>
        </p:spPr>
        <p:txBody>
          <a:bodyPr wrap="square" rtlCol="0">
            <a:spAutoFit/>
          </a:bodyPr>
          <a:lstStyle/>
          <a:p>
            <a:pPr marL="457200" indent="-457200">
              <a:buFont typeface="Arial" charset="0"/>
              <a:buChar char="•"/>
            </a:pPr>
            <a:r>
              <a:rPr lang="mk-MK" sz="2600" dirty="0"/>
              <a:t>микро и макро алги (и потенцијално алги исфрлени на плажа)</a:t>
            </a:r>
          </a:p>
          <a:p>
            <a:pPr marL="457200" indent="-457200">
              <a:buFont typeface="Arial" charset="0"/>
              <a:buChar char="•"/>
            </a:pPr>
            <a:r>
              <a:rPr lang="mk-MK" sz="2600" dirty="0"/>
              <a:t>водни растенија (и од аквапоника)</a:t>
            </a:r>
          </a:p>
          <a:p>
            <a:pPr marL="457200" indent="-457200">
              <a:buFont typeface="Arial" charset="0"/>
              <a:buChar char="•"/>
            </a:pPr>
            <a:r>
              <a:rPr lang="mk-MK" sz="2600" dirty="0"/>
              <a:t>риби (и нискоквалитетни риби и нуспроизводи од риба: коски, кожа, масла, глави, утроби, опашки, перки, крлушки, мелено месо, крв, измет од риба*)</a:t>
            </a:r>
          </a:p>
          <a:p>
            <a:pPr marL="457200" indent="-457200">
              <a:buFont typeface="Arial" charset="0"/>
              <a:buChar char="•"/>
            </a:pPr>
            <a:r>
              <a:rPr lang="mk-MK" sz="2600" dirty="0"/>
              <a:t>ракови (и нуспроизводи: опашки од мали ракчиња - </a:t>
            </a:r>
            <a:r>
              <a:rPr lang="mk-MK" sz="2600" dirty="0" err="1"/>
              <a:t>шримпс</a:t>
            </a:r>
            <a:r>
              <a:rPr lang="mk-MK" sz="2600" dirty="0"/>
              <a:t>, черупки од краби),</a:t>
            </a:r>
          </a:p>
          <a:p>
            <a:pPr marL="457200" indent="-457200">
              <a:buFont typeface="Arial" charset="0"/>
              <a:buChar char="•"/>
            </a:pPr>
            <a:r>
              <a:rPr lang="mk-MK" sz="2600" dirty="0"/>
              <a:t>школки (и нуспроизводи: черупки од </a:t>
            </a:r>
            <a:r>
              <a:rPr lang="mk-MK" sz="2600" dirty="0" err="1"/>
              <a:t>скалопини</a:t>
            </a:r>
            <a:r>
              <a:rPr lang="mk-MK" sz="2600" dirty="0"/>
              <a:t>, черупки од </a:t>
            </a:r>
            <a:r>
              <a:rPr lang="mk-MK" sz="2600" dirty="0" err="1"/>
              <a:t>дагњи</a:t>
            </a:r>
            <a:r>
              <a:rPr lang="mk-MK" sz="2600" dirty="0"/>
              <a:t>),</a:t>
            </a:r>
          </a:p>
          <a:p>
            <a:pPr marL="457200" indent="-457200">
              <a:buFont typeface="Arial" charset="0"/>
              <a:buChar char="•"/>
            </a:pPr>
            <a:r>
              <a:rPr lang="mk-MK" sz="2600" dirty="0"/>
              <a:t>други безрбетници (и медузи), под услов да се произведуваат одржливо.</a:t>
            </a:r>
          </a:p>
          <a:p>
            <a:pPr marL="457200" indent="-457200">
              <a:buFont typeface="Arial" charset="0"/>
              <a:buChar char="•"/>
            </a:pPr>
            <a:endParaRPr lang="mk-MK" sz="2600" dirty="0"/>
          </a:p>
          <a:p>
            <a:pPr marL="457200" indent="-457200">
              <a:buFont typeface="Arial" charset="0"/>
              <a:buChar char="•"/>
            </a:pPr>
            <a:r>
              <a:rPr lang="mk-MK" sz="2600" dirty="0"/>
              <a:t>* </a:t>
            </a:r>
            <a:r>
              <a:rPr lang="mk-MK" sz="2600" b="1" i="1" dirty="0"/>
              <a:t>изметот од риба </a:t>
            </a:r>
            <a:r>
              <a:rPr lang="mk-MK" sz="2600" dirty="0"/>
              <a:t>(што се лепи на филтри и резервоари за таложење) од аквакултурата е вредна биомаса за производство на земјоделски ѓубрива. </a:t>
            </a:r>
            <a:endParaRPr lang="mk-MK" sz="2600" i="1" dirty="0"/>
          </a:p>
        </p:txBody>
      </p:sp>
      <p:sp>
        <p:nvSpPr>
          <p:cNvPr id="9" name="Textfeld 1">
            <a:extLst>
              <a:ext uri="{FF2B5EF4-FFF2-40B4-BE49-F238E27FC236}">
                <a16:creationId xmlns:a16="http://schemas.microsoft.com/office/drawing/2014/main" id="{916C075C-E486-8B40-A758-F39602688645}"/>
              </a:ext>
            </a:extLst>
          </p:cNvPr>
          <p:cNvSpPr txBox="1"/>
          <p:nvPr/>
        </p:nvSpPr>
        <p:spPr>
          <a:xfrm>
            <a:off x="6085113" y="127105"/>
            <a:ext cx="6096000" cy="584775"/>
          </a:xfrm>
          <a:prstGeom prst="rect">
            <a:avLst/>
          </a:prstGeom>
          <a:noFill/>
        </p:spPr>
        <p:txBody>
          <a:bodyPr wrap="square" rtlCol="0">
            <a:spAutoFit/>
          </a:bodyPr>
          <a:lstStyle/>
          <a:p>
            <a:pPr algn="r"/>
            <a:r>
              <a:rPr lang="ru-RU" sz="3200" dirty="0">
                <a:solidFill>
                  <a:schemeClr val="bg1"/>
                </a:solidFill>
                <a:latin typeface="Trebuchet MS" panose="020B0603020202020204"/>
                <a:ea typeface="+mj-ea"/>
                <a:cs typeface="+mj-cs"/>
              </a:rPr>
              <a:t>Суровини од рибарството</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24198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Textfeld 9">
            <a:extLst>
              <a:ext uri="{FF2B5EF4-FFF2-40B4-BE49-F238E27FC236}">
                <a16:creationId xmlns:a16="http://schemas.microsoft.com/office/drawing/2014/main" id="{8DA0CED4-49C8-2449-95D6-706ECBA6F632}"/>
              </a:ext>
            </a:extLst>
          </p:cNvPr>
          <p:cNvSpPr txBox="1"/>
          <p:nvPr/>
        </p:nvSpPr>
        <p:spPr>
          <a:xfrm>
            <a:off x="723756" y="1835695"/>
            <a:ext cx="10597846" cy="523220"/>
          </a:xfrm>
          <a:prstGeom prst="rect">
            <a:avLst/>
          </a:prstGeom>
          <a:noFill/>
        </p:spPr>
        <p:txBody>
          <a:bodyPr wrap="square" rtlCol="0" anchor="t">
            <a:spAutoFit/>
          </a:bodyPr>
          <a:lstStyle/>
          <a:p>
            <a:pPr>
              <a:spcAft>
                <a:spcPts val="2400"/>
              </a:spcAft>
            </a:pPr>
            <a:r>
              <a:rPr lang="mk-MK" sz="2800" b="1" dirty="0" err="1">
                <a:solidFill>
                  <a:srgbClr val="C00000"/>
                </a:solidFill>
                <a:latin typeface="Roboto" panose="02000000000000000000" pitchFamily="2" charset="0"/>
                <a:ea typeface="Roboto" panose="02000000000000000000" pitchFamily="2" charset="0"/>
                <a:cs typeface="Arial" panose="020B0604020202020204" pitchFamily="34" charset="0"/>
              </a:rPr>
              <a:t>Биопроизводите</a:t>
            </a:r>
            <a:r>
              <a:rPr lang="mk-MK" sz="2800" b="1" dirty="0">
                <a:solidFill>
                  <a:srgbClr val="C00000"/>
                </a:solidFill>
                <a:latin typeface="Roboto" panose="02000000000000000000" pitchFamily="2" charset="0"/>
                <a:ea typeface="Roboto" panose="02000000000000000000" pitchFamily="2" charset="0"/>
                <a:cs typeface="Arial" panose="020B0604020202020204" pitchFamily="34" charset="0"/>
              </a:rPr>
              <a:t> </a:t>
            </a:r>
            <a:r>
              <a:rPr lang="ru-RU" sz="2000" dirty="0">
                <a:latin typeface="Roboto" panose="02000000000000000000" pitchFamily="2" charset="0"/>
                <a:ea typeface="Roboto" panose="02000000000000000000" pitchFamily="2" charset="0"/>
                <a:cs typeface="Arial" panose="020B0604020202020204" pitchFamily="34" charset="0"/>
              </a:rPr>
              <a:t>се материјали, хемикалии или енергија добиени од обновливи биолошки извори</a:t>
            </a:r>
            <a:endParaRPr lang="en-GB" sz="20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745282" y="84933"/>
            <a:ext cx="5446717" cy="61555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Примери за биопроизводи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pic>
        <p:nvPicPr>
          <p:cNvPr id="14" name="Imagen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0572" y="2749478"/>
            <a:ext cx="2010603" cy="1629676"/>
          </a:xfrm>
          <a:prstGeom prst="rect">
            <a:avLst/>
          </a:prstGeom>
        </p:spPr>
      </p:pic>
      <p:pic>
        <p:nvPicPr>
          <p:cNvPr id="17"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8930" y="2708849"/>
            <a:ext cx="1670305" cy="1670305"/>
          </a:xfrm>
          <a:prstGeom prst="rect">
            <a:avLst/>
          </a:prstGeom>
        </p:spPr>
      </p:pic>
      <p:pic>
        <p:nvPicPr>
          <p:cNvPr id="18" name="Imagen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07550" y="2708849"/>
            <a:ext cx="2057746" cy="1632999"/>
          </a:xfrm>
          <a:prstGeom prst="rect">
            <a:avLst/>
          </a:prstGeom>
        </p:spPr>
      </p:pic>
      <p:pic>
        <p:nvPicPr>
          <p:cNvPr id="19" name="Imagen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984055" y="2668221"/>
            <a:ext cx="2040398" cy="1673627"/>
          </a:xfrm>
          <a:prstGeom prst="rect">
            <a:avLst/>
          </a:prstGeom>
        </p:spPr>
      </p:pic>
      <p:pic>
        <p:nvPicPr>
          <p:cNvPr id="20" name="Imagen 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243212" y="2717798"/>
            <a:ext cx="1968917" cy="1574471"/>
          </a:xfrm>
          <a:prstGeom prst="rect">
            <a:avLst/>
          </a:prstGeom>
        </p:spPr>
      </p:pic>
      <p:sp>
        <p:nvSpPr>
          <p:cNvPr id="12" name="Rectangle 11"/>
          <p:cNvSpPr/>
          <p:nvPr/>
        </p:nvSpPr>
        <p:spPr>
          <a:xfrm>
            <a:off x="723755" y="4814892"/>
            <a:ext cx="11138731" cy="1077218"/>
          </a:xfrm>
          <a:prstGeom prst="rect">
            <a:avLst/>
          </a:prstGeom>
        </p:spPr>
        <p:txBody>
          <a:bodyPr wrap="square">
            <a:spAutoFit/>
          </a:bodyPr>
          <a:lstStyle/>
          <a:p>
            <a:r>
              <a:rPr lang="ru-RU" sz="2000" dirty="0"/>
              <a:t>На следните слајдови ќе видите некои биопроизводи базирани на „отпад“ од </a:t>
            </a:r>
            <a:r>
              <a:rPr lang="ru-RU" sz="3200" b="1" dirty="0">
                <a:solidFill>
                  <a:srgbClr val="0070C0"/>
                </a:solidFill>
              </a:rPr>
              <a:t>секторот рибарство</a:t>
            </a:r>
            <a:r>
              <a:rPr lang="en-GB" sz="2000" dirty="0"/>
              <a:t>.</a:t>
            </a:r>
            <a:endParaRPr lang="en-US" sz="2000" dirty="0"/>
          </a:p>
        </p:txBody>
      </p:sp>
    </p:spTree>
    <p:extLst>
      <p:ext uri="{BB962C8B-B14F-4D97-AF65-F5344CB8AC3E}">
        <p14:creationId xmlns:p14="http://schemas.microsoft.com/office/powerpoint/2010/main" val="40506960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80493328AADB439252D3A4A5389DE1" ma:contentTypeVersion="6" ma:contentTypeDescription="Create a new document." ma:contentTypeScope="" ma:versionID="0138566a13587853b6710ac3e77774b4">
  <xsd:schema xmlns:xsd="http://www.w3.org/2001/XMLSchema" xmlns:xs="http://www.w3.org/2001/XMLSchema" xmlns:p="http://schemas.microsoft.com/office/2006/metadata/properties" xmlns:ns2="d0a049c0-0b5b-40dc-bb16-5c3182e846c3" targetNamespace="http://schemas.microsoft.com/office/2006/metadata/properties" ma:root="true" ma:fieldsID="aada6981eb83e5731c59671e82c8aba1" ns2:_="">
    <xsd:import namespace="d0a049c0-0b5b-40dc-bb16-5c3182e846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049c0-0b5b-40dc-bb16-5c3182e84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003685-F6DD-41ED-8A2E-EA926CFC0C4F}">
  <ds:schemaRefs>
    <ds:schemaRef ds:uri="http://schemas.microsoft.com/sharepoint/v3/contenttype/forms"/>
  </ds:schemaRefs>
</ds:datastoreItem>
</file>

<file path=customXml/itemProps2.xml><?xml version="1.0" encoding="utf-8"?>
<ds:datastoreItem xmlns:ds="http://schemas.openxmlformats.org/officeDocument/2006/customXml" ds:itemID="{46D90596-0982-42CF-8391-DA2C543F82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a049c0-0b5b-40dc-bb16-5c3182e84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C96350-CC1C-4997-8433-5E8EFB8CC034}">
  <ds:schemaRefs>
    <ds:schemaRef ds:uri="http://purl.org/dc/elements/1.1/"/>
    <ds:schemaRef ds:uri="http://schemas.microsoft.com/office/2006/metadata/properties"/>
    <ds:schemaRef ds:uri="http://purl.org/dc/terms/"/>
    <ds:schemaRef ds:uri="http://purl.org/dc/dcmitype/"/>
    <ds:schemaRef ds:uri="http://www.w3.org/XML/1998/namespace"/>
    <ds:schemaRef ds:uri="d0a049c0-0b5b-40dc-bb16-5c3182e846c3"/>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1944</TotalTime>
  <Words>5450</Words>
  <Application>Microsoft Macintosh PowerPoint</Application>
  <PresentationFormat>Widescreen</PresentationFormat>
  <Paragraphs>294</Paragraphs>
  <Slides>17</Slides>
  <Notes>17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Roboto</vt:lpstr>
      <vt:lpstr>Roboto Medium</vt:lpstr>
      <vt:lpstr>StobiSansCn Black</vt:lpstr>
      <vt:lpstr>Trebuchet MS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Katja Bölcker</dc:creator>
  <cp:lastModifiedBy>Clément Robijns</cp:lastModifiedBy>
  <cp:revision>418</cp:revision>
  <dcterms:created xsi:type="dcterms:W3CDTF">2019-05-22T07:43:42Z</dcterms:created>
  <dcterms:modified xsi:type="dcterms:W3CDTF">2021-01-29T10:42:52Z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0x0101001180493328AADB439252D3A4A5389DE1</vt:lpwstr>
  </property>
</Properties>
</file>