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37" r:id="rId2"/>
    <p:sldId id="354" r:id="rId3"/>
    <p:sldId id="377" r:id="rId4"/>
    <p:sldId id="378" r:id="rId5"/>
    <p:sldId id="357" r:id="rId6"/>
    <p:sldId id="374" r:id="rId7"/>
    <p:sldId id="364" r:id="rId8"/>
    <p:sldId id="365" r:id="rId9"/>
    <p:sldId id="327" r:id="rId10"/>
    <p:sldId id="322" r:id="rId11"/>
    <p:sldId id="351" r:id="rId12"/>
    <p:sldId id="344" r:id="rId13"/>
    <p:sldId id="348" r:id="rId14"/>
    <p:sldId id="345" r:id="rId15"/>
    <p:sldId id="346" r:id="rId16"/>
    <p:sldId id="347" r:id="rId17"/>
    <p:sldId id="333" r:id="rId18"/>
    <p:sldId id="355" r:id="rId19"/>
    <p:sldId id="324" r:id="rId20"/>
    <p:sldId id="358" r:id="rId21"/>
    <p:sldId id="360" r:id="rId22"/>
    <p:sldId id="359" r:id="rId23"/>
    <p:sldId id="361" r:id="rId24"/>
    <p:sldId id="379" r:id="rId25"/>
    <p:sldId id="353"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ce Morel" initials="BM"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4558" autoAdjust="0"/>
  </p:normalViewPr>
  <p:slideViewPr>
    <p:cSldViewPr snapToGrid="0">
      <p:cViewPr varScale="1">
        <p:scale>
          <a:sx n="94" d="100"/>
          <a:sy n="94" d="100"/>
        </p:scale>
        <p:origin x="1856" y="1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4"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2E8653-0A4D-4D6B-9519-C1A96987850D}"/>
              </a:ext>
            </a:extLst>
          </p:cNvPr>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a:extLst>
              <a:ext uri="{FF2B5EF4-FFF2-40B4-BE49-F238E27FC236}">
                <a16:creationId xmlns:a16="http://schemas.microsoft.com/office/drawing/2014/main" id="{B1BC9928-D56C-4357-86C1-8461ADEA3AA5}"/>
              </a:ext>
            </a:extLst>
          </p:cNvPr>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fld id="{3D75C79A-7CC5-401E-9B6D-19D6863CD135}" type="datetimeFigureOut">
              <a:rPr lang="en-GB" smtClean="0"/>
              <a:t>29/01/2021</a:t>
            </a:fld>
            <a:endParaRPr lang="en-GB"/>
          </a:p>
        </p:txBody>
      </p:sp>
      <p:sp>
        <p:nvSpPr>
          <p:cNvPr id="4" name="Footer Placeholder 3">
            <a:extLst>
              <a:ext uri="{FF2B5EF4-FFF2-40B4-BE49-F238E27FC236}">
                <a16:creationId xmlns:a16="http://schemas.microsoft.com/office/drawing/2014/main" id="{85D86AF4-5C92-47C5-82F4-0947418387D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C2613E7C-6559-47A3-BADF-E6F3EF68A0B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50BA1AA-6CAA-41C2-8026-44B5E4E9544F}" type="slidenum">
              <a:rPr lang="en-GB" smtClean="0"/>
              <a:t>‹#›</a:t>
            </a:fld>
            <a:endParaRPr lang="en-GB"/>
          </a:p>
        </p:txBody>
      </p:sp>
    </p:spTree>
    <p:extLst>
      <p:ext uri="{BB962C8B-B14F-4D97-AF65-F5344CB8AC3E}">
        <p14:creationId xmlns:p14="http://schemas.microsoft.com/office/powerpoint/2010/main" val="2379646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9AA43007-A0AA-4011-B606-4CC927A15F7C}" type="datetimeFigureOut">
              <a:rPr lang="en-GB" smtClean="0"/>
              <a:t>29/01/2021</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06AA30-1F3A-40F5-B663-9003C0E10A41}" type="slidenum">
              <a:rPr lang="en-GB" smtClean="0"/>
              <a:t>‹#›</a:t>
            </a:fld>
            <a:endParaRPr lang="en-GB"/>
          </a:p>
        </p:txBody>
      </p:sp>
    </p:spTree>
    <p:extLst>
      <p:ext uri="{BB962C8B-B14F-4D97-AF65-F5344CB8AC3E}">
        <p14:creationId xmlns:p14="http://schemas.microsoft.com/office/powerpoint/2010/main" val="274637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youtube.com/watch?v=eMnTl0XV_F4" TargetMode="External"/><Relationship Id="rId3" Type="http://schemas.openxmlformats.org/officeDocument/2006/relationships/hyperlink" Target="https://www.youtube.com/watch?v=w8JaCLECuM4&amp;t=8s" TargetMode="External"/><Relationship Id="rId7" Type="http://schemas.openxmlformats.org/officeDocument/2006/relationships/hyperlink" Target="https://www.youtube.com/watch?v=OvpD52n1ol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youtube.com/watch?v=2xvXkOMRTs4" TargetMode="External"/><Relationship Id="rId11" Type="http://schemas.openxmlformats.org/officeDocument/2006/relationships/hyperlink" Target="https://www.youtube.com/watch?v=D5KNcdsT2lY&amp;t=68s" TargetMode="External"/><Relationship Id="rId5" Type="http://schemas.openxmlformats.org/officeDocument/2006/relationships/hyperlink" Target="https://bloom-bioeconomy.eu/wp-content/uploads/2019/01/BLOOM-Factsheet-What-is-the-Bioeconomy.pdf" TargetMode="External"/><Relationship Id="rId10" Type="http://schemas.openxmlformats.org/officeDocument/2006/relationships/hyperlink" Target="https://www.youtube.com/watch?v=oPadmhfDAjk" TargetMode="External"/><Relationship Id="rId4" Type="http://schemas.openxmlformats.org/officeDocument/2006/relationships/hyperlink" Target="http://www.bio-step.eu/fileadmin/BioSTEP/Bio_documents/BioSTEP_Bioeconomy-in-everyday-life_Glasgow_Exhibition-Guide.pdf" TargetMode="External"/><Relationship Id="rId9" Type="http://schemas.openxmlformats.org/officeDocument/2006/relationships/hyperlink" Target="https://www.youtube.com/watch?v=fJJCkwyHaKA"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ustainabledevelopment.un.org/?menu=130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e-rural.eu/consortiu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e-rural.eu/consortiu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be-rural.eu/wp-content/uploads/2020/03/BE-Rural_D2.5_Handbook.pdf" TargetMode="External"/><Relationship Id="rId4" Type="http://schemas.openxmlformats.org/officeDocument/2006/relationships/hyperlink" Target="http://www.biofuelmachines.co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e-rural.eu/consortiu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biogreen-energy.co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e-rural.eu/consortiu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e-rural.eu/consortiu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etipbioenergy.eu/value-chains/feedstocks/forestry/wood-chip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iooekonomierat.de/fileadmin/profiles_for_map/Country_profile_Latvia_1.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biolat.lv/en/products/hofi-e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wild-good.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ulapac.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oodio.f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pawnfoam.pt/en/#produc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rax.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research/bioeconomy/pdf/ec_bioeconomy_strategy_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commission/news/new-bioeconomy-strategy-sustainable-europe-2018-oct-11-0_e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ur02.safelinks.protection.outlook.com/?url=https://www.sciencedirect.com/science/article/abs/pii/S0921800918308115&amp;data=02|01|elsa.joao@strath.ac.uk|cd9b09a7de14463d665608d813a81961|631e0763153347eba5cd0457bee5944e|0|0|637280960594483913&amp;sdata=OF9qjOzeXVu24IZ6RuYTJiWurAzaY5DX79fuy8fdPgw=&amp;reserved=0" TargetMode="External"/><Relationship Id="rId5" Type="http://schemas.openxmlformats.org/officeDocument/2006/relationships/hyperlink" Target="https://eur02.safelinks.protection.outlook.com/?url=https://www.sciencedirect.com/science/article/pii/S0921800918317178&amp;data=02|01|elsa.joao@strath.ac.uk|cd9b09a7de14463d665608d813a81961|631e0763153347eba5cd0457bee5944e|0|0|637280960594483913&amp;sdata=s3f/d0i6XeeboMqvkuRQhNF+nw7GQKpjQBfvA37wysg=&amp;reserved=0" TargetMode="External"/><Relationship Id="rId4" Type="http://schemas.openxmlformats.org/officeDocument/2006/relationships/hyperlink" Target="https://ec.europa.eu/research/bioeconomy/pdf/ec_bioeconomy_actions_2018.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consortium.eu/bioeconomy-feedstock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nfcc.co.uk/feedstocks" TargetMode="External"/><Relationship Id="rId5" Type="http://schemas.openxmlformats.org/officeDocument/2006/relationships/hyperlink" Target="https://bloom-bioeconomy.eu/wp-content/uploads/2019/01/BLOOM-Factsheet-What-is-the-Bioeconomy.pdf" TargetMode="External"/><Relationship Id="rId4" Type="http://schemas.openxmlformats.org/officeDocument/2006/relationships/hyperlink" Target="https://ec.europa.eu/research/bioeconomy/pdf/publications/bioeconomy_development_in_eu_regions.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orestpedagogics.eu/mediadateien/biri-2016/Bioeconomy_Teaching-material.pdf" TargetMode="External"/><Relationship Id="rId7" Type="http://schemas.openxmlformats.org/officeDocument/2006/relationships/hyperlink" Target="http://www.bioways.eu/download.php?f=150&amp;l=en&amp;key=441a4e6a27f83a8e828b802c37adc6e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innprobio.innovation-procurement.org/fileadmin/user_upload/Factsheets/Factsheet_n_1.pdf" TargetMode="External"/><Relationship Id="rId5" Type="http://schemas.openxmlformats.org/officeDocument/2006/relationships/hyperlink" Target="https://be-rural.eu/wp-content/uploads/2019/10/BE-Rural_D2.1_Small-scale_technology_options.pdf" TargetMode="External"/><Relationship Id="rId4" Type="http://schemas.openxmlformats.org/officeDocument/2006/relationships/hyperlink" Target="https://www.energy.gov/eere/bioenergy/biomass-feedstock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effectLst/>
                <a:latin typeface="+mn-lt"/>
                <a:ea typeface="+mn-ea"/>
                <a:cs typeface="+mn-cs"/>
              </a:rPr>
              <a:t>Белешки за наставникот</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mk-M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Името на наставникот треба да стои во долниот лев дел на слајдот. Објаснете дека оваа презентација ја воведува биоекономијата на шумите.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Со исклучок на двете видеа, </a:t>
            </a:r>
            <a:r>
              <a:rPr lang="mk-MK" sz="1200" b="0" u="none" kern="1200" baseline="0" noProof="0" dirty="0">
                <a:solidFill>
                  <a:srgbClr val="FFED00"/>
                </a:solidFill>
                <a:effectLst/>
                <a:latin typeface="+mn-lt"/>
                <a:ea typeface="+mn-ea"/>
                <a:cs typeface="+mn-cs"/>
              </a:rPr>
              <a:t>слајдот со содржината </a:t>
            </a:r>
            <a:r>
              <a:rPr lang="ru-RU" sz="1200" kern="1200" baseline="0" dirty="0">
                <a:solidFill>
                  <a:schemeClr val="tx1"/>
                </a:solidFill>
                <a:effectLst/>
                <a:latin typeface="+mn-lt"/>
                <a:ea typeface="+mn-ea"/>
                <a:cs typeface="+mn-cs"/>
              </a:rPr>
              <a:t>и овој прв слајд, има 19 слајдови - </a:t>
            </a:r>
            <a:r>
              <a:rPr lang="mk-MK" sz="1200" kern="1200" baseline="0" noProof="0" dirty="0">
                <a:solidFill>
                  <a:schemeClr val="tx1"/>
                </a:solidFill>
                <a:effectLst/>
                <a:latin typeface="+mn-lt"/>
                <a:ea typeface="+mn-ea"/>
                <a:cs typeface="+mn-cs"/>
              </a:rPr>
              <a:t>така што за овие слајдови се потребни </a:t>
            </a:r>
            <a:r>
              <a:rPr lang="ru-RU" sz="1200" kern="1200" baseline="0" dirty="0">
                <a:solidFill>
                  <a:schemeClr val="tx1"/>
                </a:solidFill>
                <a:effectLst/>
                <a:latin typeface="+mn-lt"/>
                <a:ea typeface="+mn-ea"/>
                <a:cs typeface="+mn-cs"/>
              </a:rPr>
              <a:t>19-38 минути, во зависност од </a:t>
            </a:r>
            <a:r>
              <a:rPr lang="mk-MK" sz="1200" kern="1200" baseline="0" noProof="0" dirty="0">
                <a:solidFill>
                  <a:schemeClr val="tx1"/>
                </a:solidFill>
                <a:effectLst/>
                <a:latin typeface="+mn-lt"/>
                <a:ea typeface="+mn-ea"/>
                <a:cs typeface="+mn-cs"/>
              </a:rPr>
              <a:t>деталноста на објаснувањето</a:t>
            </a:r>
            <a:r>
              <a:rPr lang="ru-RU"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Двете </a:t>
            </a:r>
            <a:r>
              <a:rPr lang="ru-RU" sz="1200" kern="1200" baseline="0" dirty="0" err="1">
                <a:solidFill>
                  <a:schemeClr val="tx1"/>
                </a:solidFill>
                <a:effectLst/>
                <a:latin typeface="+mn-lt"/>
                <a:ea typeface="+mn-ea"/>
                <a:cs typeface="+mn-cs"/>
              </a:rPr>
              <a:t>видеа</a:t>
            </a:r>
            <a:r>
              <a:rPr lang="ru-RU" sz="1200" kern="1200" baseline="0" dirty="0">
                <a:solidFill>
                  <a:schemeClr val="tx1"/>
                </a:solidFill>
                <a:effectLst/>
                <a:latin typeface="+mn-lt"/>
                <a:ea typeface="+mn-ea"/>
                <a:cs typeface="+mn-cs"/>
              </a:rPr>
              <a:t> </a:t>
            </a:r>
            <a:r>
              <a:rPr lang="ru-RU" sz="1200" kern="1200" baseline="0" dirty="0" err="1">
                <a:solidFill>
                  <a:schemeClr val="tx1"/>
                </a:solidFill>
                <a:effectLst/>
                <a:latin typeface="+mn-lt"/>
                <a:ea typeface="+mn-ea"/>
                <a:cs typeface="+mn-cs"/>
              </a:rPr>
              <a:t>траат</a:t>
            </a:r>
            <a:r>
              <a:rPr lang="ru-RU" sz="1200" kern="1200" baseline="0" dirty="0">
                <a:solidFill>
                  <a:schemeClr val="tx1"/>
                </a:solidFill>
                <a:effectLst/>
                <a:latin typeface="+mn-lt"/>
                <a:ea typeface="+mn-ea"/>
                <a:cs typeface="+mn-cs"/>
              </a:rPr>
              <a:t> по околу 2 минути.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a:t>
            </a:fld>
            <a:endParaRPr lang="de-DE"/>
          </a:p>
        </p:txBody>
      </p:sp>
    </p:spTree>
    <p:extLst>
      <p:ext uri="{BB962C8B-B14F-4D97-AF65-F5344CB8AC3E}">
        <p14:creationId xmlns:p14="http://schemas.microsoft.com/office/powerpoint/2010/main" val="54044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300" noProof="0" dirty="0"/>
              <a:t>*</a:t>
            </a:r>
            <a:r>
              <a:rPr lang="mk-MK" sz="1300" i="1" noProof="0" dirty="0" err="1"/>
              <a:t>play</a:t>
            </a:r>
            <a:r>
              <a:rPr lang="mk-MK" sz="1300" i="1" noProof="0" dirty="0"/>
              <a:t> </a:t>
            </a:r>
            <a:r>
              <a:rPr lang="mk-MK" sz="1300" i="1" noProof="0" dirty="0" err="1"/>
              <a:t>video</a:t>
            </a:r>
            <a:r>
              <a:rPr lang="mk-MK" sz="1300" i="1" noProof="0" dirty="0"/>
              <a:t>* </a:t>
            </a:r>
            <a:r>
              <a:rPr lang="mk-MK" noProof="0" dirty="0"/>
              <a:t>‘</a:t>
            </a:r>
            <a:r>
              <a:rPr lang="mk-MK" noProof="0" dirty="0" err="1"/>
              <a:t>Forest</a:t>
            </a:r>
            <a:r>
              <a:rPr lang="mk-MK" noProof="0" dirty="0"/>
              <a:t> </a:t>
            </a:r>
            <a:r>
              <a:rPr lang="mk-MK" noProof="0" dirty="0" err="1"/>
              <a:t>based</a:t>
            </a:r>
            <a:r>
              <a:rPr lang="mk-MK" noProof="0" dirty="0"/>
              <a:t> bioeconomy </a:t>
            </a:r>
            <a:r>
              <a:rPr lang="mk-MK" noProof="0" dirty="0" err="1"/>
              <a:t>in</a:t>
            </a:r>
            <a:r>
              <a:rPr lang="mk-MK" noProof="0" dirty="0"/>
              <a:t> </a:t>
            </a:r>
            <a:r>
              <a:rPr lang="mk-MK" noProof="0" dirty="0" err="1"/>
              <a:t>Finland</a:t>
            </a:r>
            <a:r>
              <a:rPr lang="mk-MK" noProof="0" dirty="0"/>
              <a:t>’ </a:t>
            </a:r>
            <a:r>
              <a:rPr lang="mk-MK" noProof="0" dirty="0">
                <a:hlinkClick r:id="rId3"/>
              </a:rPr>
              <a:t>https://www.youtube.com/watch?v=w8JaCLECuM4&amp;t=8s</a:t>
            </a:r>
            <a:endParaRPr lang="mk-MK" noProof="0" dirty="0"/>
          </a:p>
          <a:p>
            <a:pPr defTabSz="966612">
              <a:defRPr/>
            </a:pPr>
            <a:r>
              <a:rPr lang="mk-MK" sz="1300" i="0" noProof="0" dirty="0"/>
              <a:t>Финска е пример за биоекономија заснована на шуми.</a:t>
            </a:r>
          </a:p>
          <a:p>
            <a:pPr marL="0" marR="0" lvl="0" indent="0" algn="l" defTabSz="966612" rtl="0" eaLnBrk="1" fontAlgn="auto" latinLnBrk="0" hangingPunct="1">
              <a:lnSpc>
                <a:spcPct val="100000"/>
              </a:lnSpc>
              <a:spcBef>
                <a:spcPts val="0"/>
              </a:spcBef>
              <a:spcAft>
                <a:spcPts val="0"/>
              </a:spcAft>
              <a:buClrTx/>
              <a:buSzTx/>
              <a:buFontTx/>
              <a:buNone/>
              <a:tabLst/>
              <a:defRPr/>
            </a:pPr>
            <a:r>
              <a:rPr lang="mk-MK" sz="1300" i="1" noProof="0" dirty="0"/>
              <a:t> * пуштете го видеото * „</a:t>
            </a:r>
            <a:r>
              <a:rPr lang="mk-MK" sz="1400" noProof="0" dirty="0" err="1"/>
              <a:t>Forest</a:t>
            </a:r>
            <a:r>
              <a:rPr lang="mk-MK" sz="1400" noProof="0" dirty="0"/>
              <a:t> </a:t>
            </a:r>
            <a:r>
              <a:rPr lang="mk-MK" sz="1400" noProof="0" dirty="0" err="1"/>
              <a:t>based</a:t>
            </a:r>
            <a:r>
              <a:rPr lang="mk-MK" sz="1400" noProof="0" dirty="0"/>
              <a:t> bioeconomy </a:t>
            </a:r>
            <a:r>
              <a:rPr lang="mk-MK" sz="1400" noProof="0" dirty="0" err="1"/>
              <a:t>in</a:t>
            </a:r>
            <a:r>
              <a:rPr lang="mk-MK" sz="1400" noProof="0" dirty="0"/>
              <a:t> </a:t>
            </a:r>
            <a:r>
              <a:rPr lang="mk-MK" sz="1400" noProof="0" dirty="0" err="1"/>
              <a:t>Finland</a:t>
            </a:r>
            <a:r>
              <a:rPr lang="mk-MK" sz="1400" noProof="0" dirty="0"/>
              <a:t>’ </a:t>
            </a:r>
            <a:r>
              <a:rPr lang="mk-MK" sz="1400" noProof="0" dirty="0">
                <a:hlinkClick r:id="rId3"/>
              </a:rPr>
              <a:t>https://www.youtube.com/watch?v=w8JaCLECuM4&amp;t=8s</a:t>
            </a:r>
            <a:endParaRPr lang="mk-MK" sz="1400" noProof="0" dirty="0"/>
          </a:p>
          <a:p>
            <a:pPr defTabSz="966612">
              <a:defRPr/>
            </a:pPr>
            <a:endParaRPr lang="mk-MK" sz="1300" i="1" noProof="0" dirty="0"/>
          </a:p>
          <a:p>
            <a:pPr defTabSz="966612">
              <a:defRPr/>
            </a:pPr>
            <a:r>
              <a:rPr lang="mk-MK" sz="1300" i="1" noProof="0" dirty="0"/>
              <a:t>„И покрај тоа што многу луѓе не се свесни за тоа, биоекономијата е веќе дел од нашето секојдневие. Биолошките ресурси и </a:t>
            </a:r>
            <a:r>
              <a:rPr lang="mk-MK" sz="1300" i="1" noProof="0" dirty="0" err="1"/>
              <a:t>иновативните</a:t>
            </a:r>
            <a:r>
              <a:rPr lang="mk-MK" sz="1300" i="1" noProof="0" dirty="0"/>
              <a:t> технологии веќе се користат за замена на неодржливите производи и процеси кои тековно се произведуваат од фосилни извори. Некои </a:t>
            </a:r>
            <a:r>
              <a:rPr lang="mk-MK" sz="1300" i="1" noProof="0" dirty="0" err="1"/>
              <a:t>биобазирани</a:t>
            </a:r>
            <a:r>
              <a:rPr lang="mk-MK" sz="1300" i="1" noProof="0" dirty="0"/>
              <a:t> производи може да имаат дури и нови својства што ги прават подобри од производите од кои во моментов зависиме. </a:t>
            </a:r>
            <a:r>
              <a:rPr lang="mk-MK" noProof="0" dirty="0"/>
              <a:t>“ (</a:t>
            </a:r>
            <a:r>
              <a:rPr lang="mk-MK" noProof="0" dirty="0" err="1"/>
              <a:t>BioSTEP</a:t>
            </a:r>
            <a:r>
              <a:rPr lang="mk-MK" noProof="0" dirty="0"/>
              <a:t> </a:t>
            </a:r>
            <a:r>
              <a:rPr lang="mk-MK" sz="1300" noProof="0" dirty="0"/>
              <a:t>(2016) </a:t>
            </a:r>
            <a:r>
              <a:rPr lang="mk-MK" sz="1300" noProof="0" dirty="0" err="1"/>
              <a:t>Exhibition</a:t>
            </a:r>
            <a:r>
              <a:rPr lang="mk-MK" sz="1300" noProof="0" dirty="0"/>
              <a:t> </a:t>
            </a:r>
            <a:r>
              <a:rPr lang="mk-MK" sz="1300" noProof="0" dirty="0" err="1"/>
              <a:t>brochure</a:t>
            </a:r>
            <a:r>
              <a:rPr lang="mk-MK" sz="1300" noProof="0" dirty="0"/>
              <a:t> </a:t>
            </a:r>
            <a:r>
              <a:rPr lang="mk-MK" sz="1300" noProof="0" dirty="0" err="1"/>
              <a:t>Glasgow</a:t>
            </a:r>
            <a:r>
              <a:rPr lang="mk-MK" sz="1300" noProof="0" dirty="0"/>
              <a:t>: Bioeconomy </a:t>
            </a:r>
            <a:r>
              <a:rPr lang="mk-MK" sz="1300" noProof="0" dirty="0" err="1"/>
              <a:t>in</a:t>
            </a:r>
            <a:r>
              <a:rPr lang="mk-MK" sz="1300" noProof="0" dirty="0"/>
              <a:t> </a:t>
            </a:r>
            <a:r>
              <a:rPr lang="mk-MK" sz="1300" noProof="0" dirty="0" err="1"/>
              <a:t>everyday</a:t>
            </a:r>
            <a:r>
              <a:rPr lang="mk-MK" sz="1300" noProof="0" dirty="0"/>
              <a:t> </a:t>
            </a:r>
            <a:r>
              <a:rPr lang="mk-MK" sz="1300" noProof="0" dirty="0" err="1"/>
              <a:t>life</a:t>
            </a:r>
            <a:r>
              <a:rPr lang="mk-MK" sz="1300" noProof="0" dirty="0"/>
              <a:t> </a:t>
            </a:r>
            <a:r>
              <a:rPr lang="mk-MK" noProof="0" dirty="0"/>
              <a:t>[</a:t>
            </a:r>
            <a:r>
              <a:rPr lang="mk-MK" noProof="0" dirty="0">
                <a:hlinkClick r:id="rId4"/>
              </a:rPr>
              <a:t>http://www.bio-step.eu/fileadmin/BioSTEP/Bio_documents/BioSTEP_Bioeconomy-in-everyday-life_Glasgow_Exhibition-Guide.pdf</a:t>
            </a:r>
            <a:r>
              <a:rPr lang="mk-MK" noProof="0" dirty="0"/>
              <a:t>])</a:t>
            </a:r>
          </a:p>
          <a:p>
            <a:endParaRPr lang="mk-MK" sz="1300" noProof="0" dirty="0"/>
          </a:p>
          <a:p>
            <a:pPr defTabSz="966612">
              <a:defRPr/>
            </a:pPr>
            <a:r>
              <a:rPr lang="mk-MK" sz="1300" b="0" i="0" noProof="0" dirty="0"/>
              <a:t>Општите податоци од BLOOM за биоекономијата можат исто така да се користат за воведување на биоекономијата </a:t>
            </a:r>
            <a:r>
              <a:rPr lang="mk-MK" sz="1300" noProof="0" dirty="0"/>
              <a:t>(</a:t>
            </a:r>
            <a:r>
              <a:rPr lang="mk-MK" noProof="0" dirty="0"/>
              <a:t>BLOOM </a:t>
            </a:r>
            <a:r>
              <a:rPr lang="mk-MK" noProof="0" dirty="0" err="1"/>
              <a:t>Factsheet</a:t>
            </a:r>
            <a:r>
              <a:rPr lang="mk-MK" noProof="0" dirty="0"/>
              <a:t> </a:t>
            </a:r>
            <a:r>
              <a:rPr lang="mk-MK" noProof="0" dirty="0" err="1"/>
              <a:t>What</a:t>
            </a:r>
            <a:r>
              <a:rPr lang="mk-MK" noProof="0" dirty="0"/>
              <a:t> </a:t>
            </a:r>
            <a:r>
              <a:rPr lang="mk-MK" noProof="0" dirty="0" err="1"/>
              <a:t>is</a:t>
            </a:r>
            <a:r>
              <a:rPr lang="mk-MK" noProof="0" dirty="0"/>
              <a:t> </a:t>
            </a:r>
            <a:r>
              <a:rPr lang="mk-MK" noProof="0" dirty="0" err="1"/>
              <a:t>the</a:t>
            </a:r>
            <a:r>
              <a:rPr lang="mk-MK" noProof="0" dirty="0"/>
              <a:t> bioeconomy (2019) </a:t>
            </a:r>
            <a:r>
              <a:rPr lang="mk-MK" noProof="0" dirty="0" err="1"/>
              <a:t>available</a:t>
            </a:r>
            <a:r>
              <a:rPr lang="mk-MK" noProof="0" dirty="0"/>
              <a:t> </a:t>
            </a:r>
            <a:r>
              <a:rPr lang="mk-MK" noProof="0" dirty="0" err="1"/>
              <a:t>at</a:t>
            </a:r>
            <a:r>
              <a:rPr lang="mk-MK" noProof="0" dirty="0"/>
              <a:t>: [</a:t>
            </a:r>
            <a:r>
              <a:rPr lang="mk-MK" noProof="0" dirty="0">
                <a:hlinkClick r:id="rId5"/>
              </a:rPr>
              <a:t>https://bloom-bioeconomy.eu/wp-content/uploads/2019/01/BLOOM-Factsheet-What-is-the-Bioeconomy.pdf</a:t>
            </a:r>
            <a:r>
              <a:rPr lang="mk-MK" noProof="0" dirty="0"/>
              <a:t>])</a:t>
            </a:r>
            <a:endParaRPr lang="mk-MK" sz="1300" noProof="0" dirty="0"/>
          </a:p>
          <a:p>
            <a:pPr defTabSz="966612">
              <a:defRPr/>
            </a:pPr>
            <a:endParaRPr lang="mk-MK" sz="1300" b="0" i="0" noProof="0" dirty="0"/>
          </a:p>
          <a:p>
            <a:pPr defTabSz="966612">
              <a:defRPr/>
            </a:pPr>
            <a:endParaRPr lang="mk-MK" sz="1300" i="1" noProof="0" dirty="0"/>
          </a:p>
          <a:p>
            <a:pPr defTabSz="966612">
              <a:defRPr/>
            </a:pPr>
            <a:r>
              <a:rPr lang="mk-MK" sz="1300" b="1" i="0" noProof="0" dirty="0"/>
              <a:t>Алтернативи на видеото на слајдот:</a:t>
            </a:r>
            <a:endParaRPr lang="mk-MK" sz="1300" b="1" noProof="0" dirty="0"/>
          </a:p>
          <a:p>
            <a:pPr defTabSz="966612">
              <a:defRPr/>
            </a:pPr>
            <a:r>
              <a:rPr lang="mk-MK" sz="1300" noProof="0" dirty="0"/>
              <a:t>Видео: ‘</a:t>
            </a:r>
            <a:r>
              <a:rPr lang="mk-MK" sz="1300" noProof="0" dirty="0" err="1"/>
              <a:t>The</a:t>
            </a:r>
            <a:r>
              <a:rPr lang="mk-MK" sz="1300" noProof="0" dirty="0"/>
              <a:t> bioeconomy </a:t>
            </a:r>
            <a:r>
              <a:rPr lang="mk-MK" sz="1300" noProof="0" dirty="0" err="1"/>
              <a:t>starts</a:t>
            </a:r>
            <a:r>
              <a:rPr lang="mk-MK" sz="1300" noProof="0" dirty="0"/>
              <a:t> </a:t>
            </a:r>
            <a:r>
              <a:rPr lang="mk-MK" sz="1300" noProof="0" dirty="0" err="1"/>
              <a:t>here</a:t>
            </a:r>
            <a:r>
              <a:rPr lang="mk-MK" sz="1300" noProof="0" dirty="0"/>
              <a:t>!’ </a:t>
            </a:r>
            <a:r>
              <a:rPr lang="mk-MK" noProof="0" dirty="0">
                <a:hlinkClick r:id="rId6"/>
              </a:rPr>
              <a:t>https://www.youtube.com/watch?v=2xvXkOMRTs4</a:t>
            </a:r>
            <a:endParaRPr lang="mk-MK" sz="1300" noProof="0" dirty="0"/>
          </a:p>
          <a:p>
            <a:pPr defTabSz="966612">
              <a:defRPr/>
            </a:pPr>
            <a:r>
              <a:rPr lang="mk-MK" noProof="0" dirty="0"/>
              <a:t>Видео: ‘Bioeconomy – </a:t>
            </a:r>
            <a:r>
              <a:rPr lang="mk-MK" noProof="0" dirty="0" err="1"/>
              <a:t>University</a:t>
            </a:r>
            <a:r>
              <a:rPr lang="mk-MK" noProof="0" dirty="0"/>
              <a:t> </a:t>
            </a:r>
            <a:r>
              <a:rPr lang="mk-MK" noProof="0" dirty="0" err="1"/>
              <a:t>of</a:t>
            </a:r>
            <a:r>
              <a:rPr lang="mk-MK" noProof="0" dirty="0"/>
              <a:t> </a:t>
            </a:r>
            <a:r>
              <a:rPr lang="mk-MK" noProof="0" dirty="0" err="1"/>
              <a:t>Hohenheim</a:t>
            </a:r>
            <a:r>
              <a:rPr lang="mk-MK" noProof="0" dirty="0"/>
              <a:t>’ </a:t>
            </a:r>
            <a:r>
              <a:rPr lang="mk-MK" noProof="0" dirty="0">
                <a:hlinkClick r:id="rId7"/>
              </a:rPr>
              <a:t>https://www.youtube.com/watch?v=OvpD52n1olM</a:t>
            </a:r>
            <a:endParaRPr lang="mk-MK" noProof="0" dirty="0"/>
          </a:p>
          <a:p>
            <a:r>
              <a:rPr lang="mk-MK" noProof="0" dirty="0"/>
              <a:t>Видео: ‘</a:t>
            </a:r>
            <a:r>
              <a:rPr lang="mk-MK" sz="1300" noProof="0" dirty="0"/>
              <a:t>ERIFORE – </a:t>
            </a:r>
            <a:r>
              <a:rPr lang="mk-MK" sz="1300" noProof="0" dirty="0" err="1"/>
              <a:t>European</a:t>
            </a:r>
            <a:r>
              <a:rPr lang="mk-MK" sz="1300" noProof="0" dirty="0"/>
              <a:t> </a:t>
            </a:r>
            <a:r>
              <a:rPr lang="mk-MK" sz="1300" noProof="0" dirty="0" err="1"/>
              <a:t>Research</a:t>
            </a:r>
            <a:r>
              <a:rPr lang="mk-MK" sz="1300" noProof="0" dirty="0"/>
              <a:t> </a:t>
            </a:r>
            <a:r>
              <a:rPr lang="mk-MK" sz="1300" noProof="0" dirty="0" err="1"/>
              <a:t>Infrastructure</a:t>
            </a:r>
            <a:r>
              <a:rPr lang="mk-MK" sz="1300" noProof="0" dirty="0"/>
              <a:t> </a:t>
            </a:r>
            <a:r>
              <a:rPr lang="mk-MK" sz="1300" noProof="0" dirty="0" err="1"/>
              <a:t>for</a:t>
            </a:r>
            <a:r>
              <a:rPr lang="mk-MK" sz="1300" noProof="0" dirty="0"/>
              <a:t> </a:t>
            </a:r>
            <a:r>
              <a:rPr lang="mk-MK" sz="1300" noProof="0" dirty="0" err="1"/>
              <a:t>Circular</a:t>
            </a:r>
            <a:r>
              <a:rPr lang="mk-MK" sz="1300" noProof="0" dirty="0"/>
              <a:t> </a:t>
            </a:r>
            <a:r>
              <a:rPr lang="mk-MK" sz="1300" noProof="0" dirty="0" err="1"/>
              <a:t>Forest</a:t>
            </a:r>
            <a:r>
              <a:rPr lang="mk-MK" sz="1300" noProof="0" dirty="0"/>
              <a:t> Bioeconomy’ </a:t>
            </a:r>
            <a:r>
              <a:rPr lang="mk-MK" noProof="0" dirty="0">
                <a:hlinkClick r:id="rId8"/>
              </a:rPr>
              <a:t>https://www.youtube.com/watch?v=eMnTl0XV_F4</a:t>
            </a:r>
            <a:endParaRPr lang="mk-MK" noProof="0" dirty="0"/>
          </a:p>
          <a:p>
            <a:r>
              <a:rPr lang="mk-MK" sz="1300" noProof="0" dirty="0"/>
              <a:t>Видео: ‘Bioeconomy </a:t>
            </a:r>
            <a:r>
              <a:rPr lang="mk-MK" sz="1300" noProof="0" dirty="0" err="1"/>
              <a:t>in</a:t>
            </a:r>
            <a:r>
              <a:rPr lang="mk-MK" sz="1300" noProof="0" dirty="0"/>
              <a:t> </a:t>
            </a:r>
            <a:r>
              <a:rPr lang="mk-MK" sz="1300" noProof="0" dirty="0" err="1"/>
              <a:t>Norway</a:t>
            </a:r>
            <a:r>
              <a:rPr lang="mk-MK" sz="1300" noProof="0" dirty="0"/>
              <a:t>’ </a:t>
            </a:r>
            <a:r>
              <a:rPr lang="mk-MK" noProof="0" dirty="0">
                <a:hlinkClick r:id="rId9"/>
              </a:rPr>
              <a:t>https://www.youtube.com/watch?v=fJJCkwyHaKA</a:t>
            </a:r>
            <a:endParaRPr lang="mk-MK" noProof="0" dirty="0"/>
          </a:p>
          <a:p>
            <a:r>
              <a:rPr lang="mk-MK" sz="1300" noProof="0" dirty="0"/>
              <a:t>Видео: ‘Bioeconomy </a:t>
            </a:r>
            <a:r>
              <a:rPr lang="mk-MK" sz="1300" noProof="0" dirty="0" err="1"/>
              <a:t>Knowledge</a:t>
            </a:r>
            <a:r>
              <a:rPr lang="mk-MK" sz="1300" noProof="0" dirty="0"/>
              <a:t> </a:t>
            </a:r>
            <a:r>
              <a:rPr lang="mk-MK" sz="1300" noProof="0" dirty="0" err="1"/>
              <a:t>centre</a:t>
            </a:r>
            <a:r>
              <a:rPr lang="mk-MK" sz="1300" noProof="0" dirty="0"/>
              <a:t>’ </a:t>
            </a:r>
            <a:r>
              <a:rPr lang="mk-MK" noProof="0" dirty="0">
                <a:hlinkClick r:id="rId10"/>
              </a:rPr>
              <a:t>https://www.youtube.com/watch?v=oPadmhfDAjk</a:t>
            </a:r>
            <a:endParaRPr lang="mk-MK" noProof="0" dirty="0"/>
          </a:p>
          <a:p>
            <a:r>
              <a:rPr lang="mk-MK" noProof="0" dirty="0">
                <a:hlinkClick r:id="rId11"/>
              </a:rPr>
              <a:t>https://www.youtube.com/watch?v=D5KNcdsT2lY&amp;t=68s</a:t>
            </a:r>
            <a:endParaRPr lang="mk-MK" noProof="0" dirty="0"/>
          </a:p>
          <a:p>
            <a:endParaRPr lang="mk-MK" noProof="0" dirty="0"/>
          </a:p>
          <a:p>
            <a:endParaRPr lang="mk-MK" sz="1300" i="1"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10</a:t>
            </a:fld>
            <a:endParaRPr lang="de-DE"/>
          </a:p>
        </p:txBody>
      </p:sp>
    </p:spTree>
    <p:extLst>
      <p:ext uri="{BB962C8B-B14F-4D97-AF65-F5344CB8AC3E}">
        <p14:creationId xmlns:p14="http://schemas.microsoft.com/office/powerpoint/2010/main" val="144432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Целите за одржлив развој ги воведоа ОН во 2015 година и се дел од Агендата 2030 за одржлив развој (UN </a:t>
            </a:r>
            <a:r>
              <a:rPr lang="mk-MK" noProof="0" dirty="0" err="1"/>
              <a:t>Sustainable</a:t>
            </a:r>
            <a:r>
              <a:rPr lang="mk-MK" noProof="0" dirty="0"/>
              <a:t> </a:t>
            </a:r>
            <a:r>
              <a:rPr lang="mk-MK" noProof="0" dirty="0" err="1"/>
              <a:t>Development</a:t>
            </a:r>
            <a:r>
              <a:rPr lang="mk-MK" noProof="0" dirty="0"/>
              <a:t> </a:t>
            </a:r>
            <a:r>
              <a:rPr lang="mk-MK" noProof="0" dirty="0" err="1"/>
              <a:t>Goals</a:t>
            </a:r>
            <a:r>
              <a:rPr lang="mk-MK" noProof="0" dirty="0"/>
              <a:t> </a:t>
            </a:r>
            <a:r>
              <a:rPr lang="mk-MK" noProof="0" dirty="0" err="1"/>
              <a:t>Website</a:t>
            </a:r>
            <a:r>
              <a:rPr lang="mk-MK" noProof="0" dirty="0"/>
              <a:t> [</a:t>
            </a:r>
            <a:r>
              <a:rPr lang="mk-MK" noProof="0" dirty="0">
                <a:hlinkClick r:id="rId3"/>
              </a:rPr>
              <a:t>https://sustainabledevelopment.un.org/?menu=1300</a:t>
            </a:r>
            <a:r>
              <a:rPr lang="mk-MK" noProof="0" dirty="0"/>
              <a:t>]</a:t>
            </a:r>
          </a:p>
          <a:p>
            <a:endParaRPr lang="mk-MK" noProof="0" dirty="0"/>
          </a:p>
          <a:p>
            <a:r>
              <a:rPr lang="mk-MK" noProof="0" dirty="0"/>
              <a:t>Прашање: Кои цели според вас се релевантни за биоекономијата заснована на шуми?</a:t>
            </a:r>
          </a:p>
          <a:p>
            <a:r>
              <a:rPr lang="mk-MK" noProof="0" dirty="0"/>
              <a:t>Откако ќе ги слушнете одговорите - дозволете сликите да се појавуваат на слајдовите</a:t>
            </a:r>
          </a:p>
          <a:p>
            <a:endParaRPr lang="mk-MK" noProof="0" dirty="0"/>
          </a:p>
          <a:p>
            <a:r>
              <a:rPr lang="mk-MK" noProof="0" dirty="0"/>
              <a:t>Објаснувања на ЦОР (UN </a:t>
            </a:r>
            <a:r>
              <a:rPr lang="mk-MK" noProof="0" dirty="0" err="1"/>
              <a:t>Sustainable</a:t>
            </a:r>
            <a:r>
              <a:rPr lang="mk-MK" noProof="0" dirty="0"/>
              <a:t> </a:t>
            </a:r>
            <a:r>
              <a:rPr lang="mk-MK" noProof="0" dirty="0" err="1"/>
              <a:t>Development</a:t>
            </a:r>
            <a:r>
              <a:rPr lang="mk-MK" noProof="0" dirty="0"/>
              <a:t> </a:t>
            </a:r>
            <a:r>
              <a:rPr lang="mk-MK" noProof="0" dirty="0" err="1"/>
              <a:t>Goals</a:t>
            </a:r>
            <a:r>
              <a:rPr lang="mk-MK" noProof="0" dirty="0"/>
              <a:t> </a:t>
            </a:r>
            <a:r>
              <a:rPr lang="mk-MK" noProof="0" dirty="0" err="1"/>
              <a:t>Website</a:t>
            </a:r>
            <a:r>
              <a:rPr lang="mk-MK" noProof="0" dirty="0"/>
              <a:t> [</a:t>
            </a:r>
            <a:r>
              <a:rPr lang="mk-MK" noProof="0" dirty="0">
                <a:hlinkClick r:id="rId3"/>
              </a:rPr>
              <a:t>https://sustainabledevelopment.un.org/?menu=1300</a:t>
            </a:r>
            <a:r>
              <a:rPr lang="mk-MK" noProof="0" dirty="0"/>
              <a:t>]): (Може да ги објасните сите или да се фокусирате на неколку како што се ЦОР 15, 13, 12) (Текстот во курзив може да се користи за поврзување на презентираните ЦОР со остатанатиот дел од презентацијата)</a:t>
            </a:r>
          </a:p>
          <a:p>
            <a:endParaRPr lang="mk-MK" noProof="0" dirty="0"/>
          </a:p>
          <a:p>
            <a:r>
              <a:rPr lang="mk-MK" noProof="0" dirty="0"/>
              <a:t>ЦОР 2. </a:t>
            </a:r>
            <a:r>
              <a:rPr lang="mk-MK" i="0" noProof="0" dirty="0"/>
              <a:t>Да се стави крај на гладувањето, да се постигне безбедност на храната и подобрување на исхраната и да се промовира одржливо земјоделство </a:t>
            </a:r>
            <a:r>
              <a:rPr lang="mk-MK" i="1" noProof="0" dirty="0"/>
              <a:t>*како што ќе се види подоцна, еден од производите од шумската биоекономија е здрав пијалак, што го покажува потенцијалот на  шумската биоекономија да обезбеди исхрана* </a:t>
            </a:r>
          </a:p>
          <a:p>
            <a:r>
              <a:rPr lang="mk-MK" noProof="0" dirty="0"/>
              <a:t>ЦОР </a:t>
            </a:r>
            <a:r>
              <a:rPr lang="mk-MK" i="0" noProof="0" dirty="0"/>
              <a:t>7. Да се обезбеди пристап до прифатлива, сигурна, одржлива и модерна енергија за сите </a:t>
            </a:r>
            <a:r>
              <a:rPr lang="mk-MK" i="1" noProof="0" dirty="0"/>
              <a:t>*шумите се извор на обновлива енергија, особено во форма на дрвен чипс и пелети што се горат за производство на обновлива енергија, префрлањето на енергија од шумската биоекономија може да помогне во исполнувањето на оваа потцел*</a:t>
            </a:r>
          </a:p>
          <a:p>
            <a:r>
              <a:rPr lang="mk-MK" noProof="0" dirty="0"/>
              <a:t>ЦОР </a:t>
            </a:r>
            <a:r>
              <a:rPr lang="mk-MK" i="0" noProof="0" dirty="0"/>
              <a:t>8. Промовирање на поткрепен, инклузивен и одржлив економски раст, целосно и продуктивно вработување и пристојна работа за сите </a:t>
            </a:r>
            <a:r>
              <a:rPr lang="mk-MK" i="1" noProof="0" dirty="0"/>
              <a:t>*порастот</a:t>
            </a:r>
            <a:r>
              <a:rPr lang="mk-MK" i="1" baseline="0" noProof="0" dirty="0"/>
              <a:t> на </a:t>
            </a:r>
            <a:r>
              <a:rPr lang="mk-MK" i="1" noProof="0" dirty="0"/>
              <a:t>биоекономијата ќе создаде нови работни места, на пример, во региони како што се </a:t>
            </a:r>
            <a:r>
              <a:rPr lang="mk-MK" i="1" noProof="0" dirty="0" err="1"/>
              <a:t>Виѕеме</a:t>
            </a:r>
            <a:r>
              <a:rPr lang="mk-MK" i="1" noProof="0" dirty="0"/>
              <a:t> и </a:t>
            </a:r>
            <a:r>
              <a:rPr lang="mk-MK" i="1" noProof="0" dirty="0" err="1"/>
              <a:t>Курземе</a:t>
            </a:r>
            <a:r>
              <a:rPr lang="mk-MK" i="1" noProof="0" dirty="0"/>
              <a:t>*</a:t>
            </a:r>
          </a:p>
          <a:p>
            <a:r>
              <a:rPr lang="mk-MK" noProof="0" dirty="0"/>
              <a:t>ЦОР </a:t>
            </a:r>
            <a:r>
              <a:rPr lang="mk-MK" i="0" noProof="0" dirty="0"/>
              <a:t>9. Изградба на прилагодлива инфраструктура, промовирање на инклузивна</a:t>
            </a:r>
            <a:r>
              <a:rPr lang="mk-MK" i="0" baseline="0" noProof="0" dirty="0"/>
              <a:t> и </a:t>
            </a:r>
            <a:r>
              <a:rPr lang="mk-MK" i="0" noProof="0" dirty="0"/>
              <a:t>одржлива индустријализација и поттикнување на иновации *</a:t>
            </a:r>
            <a:r>
              <a:rPr lang="mk-MK" i="1" noProof="0" dirty="0"/>
              <a:t>Биоекономијата ги охрабрува иновациите бидејќи се потребни нови технологии за конверзија на суровините во биобазирани производи*</a:t>
            </a:r>
          </a:p>
          <a:p>
            <a:pPr marL="0" marR="0" lvl="0" indent="0" algn="l" defTabSz="914400" rtl="0" eaLnBrk="1" fontAlgn="auto" latinLnBrk="0" hangingPunct="1">
              <a:lnSpc>
                <a:spcPct val="100000"/>
              </a:lnSpc>
              <a:spcBef>
                <a:spcPts val="0"/>
              </a:spcBef>
              <a:spcAft>
                <a:spcPts val="0"/>
              </a:spcAft>
              <a:buClrTx/>
              <a:buSzTx/>
              <a:buFontTx/>
              <a:buNone/>
              <a:tabLst/>
              <a:defRPr/>
            </a:pPr>
            <a:r>
              <a:rPr lang="mk-MK" noProof="0" dirty="0"/>
              <a:t>ЦОР </a:t>
            </a:r>
            <a:r>
              <a:rPr lang="mk-MK" i="0" noProof="0" dirty="0"/>
              <a:t>12. </a:t>
            </a:r>
            <a:r>
              <a:rPr lang="mk-MK" sz="1200" noProof="0" dirty="0">
                <a:solidFill>
                  <a:schemeClr val="accent1">
                    <a:lumMod val="50000"/>
                  </a:schemeClr>
                </a:solidFill>
              </a:rPr>
              <a:t>Да се создадат модели на одржлива потрошувачка и производство.</a:t>
            </a:r>
            <a:r>
              <a:rPr lang="mk-MK" i="0" noProof="0" dirty="0"/>
              <a:t>*</a:t>
            </a:r>
            <a:r>
              <a:rPr lang="mk-MK" sz="1300" i="1" noProof="0" dirty="0"/>
              <a:t>ефикасноста на ресурсите, намалувањето на отпадот и вклучувањето на практиките на одржливост во сите сектори на економијата е дел од оваа цел, а одржливоста и циркуларноста како важни аспекти на биоекономијата помагаат да се намали отпадот и да се избегне исцрпување на ресурсите</a:t>
            </a:r>
            <a:r>
              <a:rPr lang="mk-MK" sz="1300" noProof="0" dirty="0"/>
              <a:t>*</a:t>
            </a:r>
          </a:p>
          <a:p>
            <a:r>
              <a:rPr lang="mk-MK" noProof="0" dirty="0"/>
              <a:t>ЦОР </a:t>
            </a:r>
            <a:r>
              <a:rPr lang="mk-MK" i="0" noProof="0" dirty="0"/>
              <a:t>13. Да се преземат итни мерки за борба против климатските промени и нивното влијание *</a:t>
            </a:r>
            <a:r>
              <a:rPr lang="mk-MK" i="1" noProof="0" dirty="0"/>
              <a:t>Биоекономијата бара алтернативи на фосилните горива за производство на производи кои имаат тенденција да имаат пониски јаглеродни отпечатоци и исто така да причинуваат помали емисии при нивното производство</a:t>
            </a:r>
            <a:r>
              <a:rPr lang="mk-MK" i="0" noProof="0" dirty="0"/>
              <a:t>*</a:t>
            </a:r>
          </a:p>
          <a:p>
            <a:r>
              <a:rPr lang="mk-MK" noProof="0" dirty="0"/>
              <a:t>ЦОР </a:t>
            </a:r>
            <a:r>
              <a:rPr lang="mk-MK" i="0" noProof="0" dirty="0"/>
              <a:t>14. Да се зачуваат океаните, морињата и морските ресурси и да се обезбеди нивно одржливо користење со цел постигнување одржлив развој </a:t>
            </a:r>
            <a:r>
              <a:rPr lang="mk-MK" i="1" noProof="0" dirty="0"/>
              <a:t>*користењето на биобазирани производи значи помалку пластика да влегува и да ги загадува океаните и да влијае на морскиот живот. Покрај тоа, технологијата што се користи за производство на влакна од шумски суровини не ги загадува водите*</a:t>
            </a:r>
          </a:p>
          <a:p>
            <a:endParaRPr lang="mk-MK" i="1" noProof="0" dirty="0"/>
          </a:p>
          <a:p>
            <a:r>
              <a:rPr lang="mk-MK" noProof="0" dirty="0"/>
              <a:t>ЦОР </a:t>
            </a:r>
            <a:r>
              <a:rPr lang="mk-MK" i="0" noProof="0" dirty="0"/>
              <a:t>15. Заштита, обновување и промовирање на одржливото користење на копнените екосистеми, одржливо управување со шумите, борба против опустинувањето и спречување на и повлекување на земјишната деградација и спречување на </a:t>
            </a:r>
            <a:r>
              <a:rPr lang="mk-MK" sz="1200" noProof="0" dirty="0">
                <a:solidFill>
                  <a:schemeClr val="accent1">
                    <a:lumMod val="50000"/>
                  </a:schemeClr>
                </a:solidFill>
              </a:rPr>
              <a:t>загубата на биолошката разновидност </a:t>
            </a:r>
            <a:r>
              <a:rPr lang="mk-MK" sz="1300" i="1" noProof="0" dirty="0"/>
              <a:t>*Ова е веројатно најзначајната ЦОР за шумската биоекономија бидејќи биоекономијата заснована на шуми ќе го поттикне одржливото користење и управување со шумите и може да помогне да се запре и пренасочи деградацијата на земјиштето и да се запре загубата на биодиверзитетот*</a:t>
            </a:r>
          </a:p>
          <a:p>
            <a:endParaRPr lang="mk-MK" i="1" noProof="0" dirty="0"/>
          </a:p>
          <a:p>
            <a:r>
              <a:rPr lang="mk-MK" noProof="0" dirty="0"/>
              <a:t>ЦОР </a:t>
            </a:r>
            <a:r>
              <a:rPr lang="mk-MK" i="0" noProof="0" dirty="0"/>
              <a:t>17. Зајакнување на средства за спроведување и ревитализација на глобалното партнерство за одржлив развој</a:t>
            </a:r>
            <a:r>
              <a:rPr lang="mk-MK" sz="1300" noProof="0" dirty="0"/>
              <a:t> *</a:t>
            </a:r>
            <a:endParaRPr lang="mk-MK" i="0" noProof="0" dirty="0"/>
          </a:p>
          <a:p>
            <a:endParaRPr lang="mk-MK" i="0" noProof="0" dirty="0"/>
          </a:p>
          <a:p>
            <a:r>
              <a:rPr lang="mk-MK" i="0" noProof="0" dirty="0"/>
              <a:t>Некои ЦОР се порелевантни за биоекономијата заснована на шуми од другите. На пример, ЦОР 15.</a:t>
            </a:r>
          </a:p>
          <a:p>
            <a:endParaRPr lang="mk-MK" noProof="0" dirty="0"/>
          </a:p>
          <a:p>
            <a:endParaRPr lang="mk-MK" noProof="0" dirty="0"/>
          </a:p>
        </p:txBody>
      </p:sp>
      <p:sp>
        <p:nvSpPr>
          <p:cNvPr id="4" name="Slide Number Placeholder 3"/>
          <p:cNvSpPr>
            <a:spLocks noGrp="1"/>
          </p:cNvSpPr>
          <p:nvPr>
            <p:ph type="sldNum" sz="quarter" idx="5"/>
          </p:nvPr>
        </p:nvSpPr>
        <p:spPr/>
        <p:txBody>
          <a:bodyPr/>
          <a:lstStyle/>
          <a:p>
            <a:fld id="{5C06AA30-1F3A-40F5-B663-9003C0E10A41}" type="slidenum">
              <a:rPr lang="en-GB" smtClean="0"/>
              <a:t>11</a:t>
            </a:fld>
            <a:endParaRPr lang="en-GB"/>
          </a:p>
        </p:txBody>
      </p:sp>
    </p:spTree>
    <p:extLst>
      <p:ext uri="{BB962C8B-B14F-4D97-AF65-F5344CB8AC3E}">
        <p14:creationId xmlns:p14="http://schemas.microsoft.com/office/powerpoint/2010/main" val="207634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noProof="0" dirty="0">
                <a:solidFill>
                  <a:schemeClr val="tx1"/>
                </a:solidFill>
                <a:effectLst/>
                <a:latin typeface="+mn-lt"/>
                <a:ea typeface="+mn-ea"/>
                <a:cs typeface="+mn-cs"/>
              </a:rPr>
              <a:t>Овој процес е изграден врз основа на механички третман на пулпа, протоци на суспензии на влакна и реологија. Spinnova произведува влакна од микрофибрилирана целулоза, што може да се опише како паста од ситни дрвени влакна. Оваа ситно мелена маса од пулпа потоа тече низ млазница, каде што влакната ротираат и го следат протокот, создавајќи силна, еластична мрежа влакна. Користејќи ја патентираната технологија на предење, влакната се предат и сушат. Исходот од овој процес е мек, но цврст материјал сличен на волна, погоден за предење во конец и за употреба во текстилното производство. Единствен нуспроизвод од процесот е испарена вода, којашто се насочува назад во процесот. (</a:t>
            </a:r>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2019).</a:t>
            </a:r>
          </a:p>
          <a:p>
            <a:endParaRPr lang="mk-MK" sz="1200" kern="1200" noProof="0" dirty="0">
              <a:solidFill>
                <a:schemeClr val="tx1"/>
              </a:solidFill>
              <a:effectLst/>
              <a:latin typeface="+mn-lt"/>
              <a:ea typeface="+mn-ea"/>
              <a:cs typeface="+mn-cs"/>
            </a:endParaRPr>
          </a:p>
          <a:p>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F.,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C. (2019): </a:t>
            </a:r>
            <a:r>
              <a:rPr lang="mk-MK" sz="1200" kern="1200" noProof="0" dirty="0" err="1">
                <a:solidFill>
                  <a:schemeClr val="tx1"/>
                </a:solidFill>
                <a:effectLst/>
                <a:latin typeface="+mn-lt"/>
                <a:ea typeface="+mn-ea"/>
                <a:cs typeface="+mn-cs"/>
              </a:rPr>
              <a:t>Small-scale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technology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options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for</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regional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bioeconomies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BE-Rural</a:t>
            </a:r>
            <a:r>
              <a:rPr lang="mk-MK" sz="1200" kern="1200" noProof="0" dirty="0">
                <a:solidFill>
                  <a:schemeClr val="tx1"/>
                </a:solidFill>
                <a:effectLst/>
                <a:latin typeface="+mn-lt"/>
                <a:ea typeface="+mn-ea"/>
                <a:cs typeface="+mn-cs"/>
              </a:rPr>
              <a:t> Project, </a:t>
            </a:r>
            <a:r>
              <a:rPr lang="mk-MK" sz="1200" kern="1200" noProof="0" dirty="0">
                <a:solidFill>
                  <a:schemeClr val="tx1"/>
                </a:solidFill>
                <a:effectLst/>
                <a:latin typeface="+mn-lt"/>
                <a:ea typeface="+mn-ea"/>
                <a:cs typeface="+mn-cs"/>
                <a:hlinkClick r:id="rId3"/>
              </a:rPr>
              <a:t>https://be-rural.eu/</a:t>
            </a:r>
            <a:r>
              <a:rPr lang="mk-MK" sz="1200" kern="1200" noProof="0" dirty="0">
                <a:solidFill>
                  <a:schemeClr val="tx1"/>
                </a:solidFill>
                <a:effectLst/>
                <a:latin typeface="+mn-lt"/>
                <a:ea typeface="+mn-ea"/>
                <a:cs typeface="+mn-cs"/>
              </a:rPr>
              <a:t>. WIP </a:t>
            </a:r>
            <a:r>
              <a:rPr lang="mk-MK" sz="1200" kern="1200" noProof="0" dirty="0" err="1">
                <a:solidFill>
                  <a:schemeClr val="tx1"/>
                </a:solidFill>
                <a:effectLst/>
                <a:latin typeface="+mn-lt"/>
                <a:ea typeface="+mn-ea"/>
                <a:cs typeface="+mn-cs"/>
              </a:rPr>
              <a:t>Renewable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Energies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Munich</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Germany</a:t>
            </a:r>
            <a:r>
              <a:rPr lang="mk-MK" sz="1200" kern="1200" noProof="0" dirty="0">
                <a:solidFill>
                  <a:schemeClr val="tx1"/>
                </a:solidFill>
                <a:effectLst/>
                <a:latin typeface="+mn-lt"/>
                <a:ea typeface="+mn-ea"/>
                <a:cs typeface="+mn-cs"/>
              </a:rPr>
              <a:t>.</a:t>
            </a:r>
          </a:p>
          <a:p>
            <a:r>
              <a:rPr lang="mk-MK" sz="1200" kern="1200" noProof="0" dirty="0">
                <a:solidFill>
                  <a:schemeClr val="tx1"/>
                </a:solidFill>
                <a:effectLst/>
                <a:latin typeface="+mn-lt"/>
                <a:ea typeface="+mn-ea"/>
                <a:cs typeface="+mn-cs"/>
              </a:rPr>
              <a:t> </a:t>
            </a:r>
          </a:p>
          <a:p>
            <a:r>
              <a:rPr lang="mk-MK" sz="1200" kern="1200" noProof="0" dirty="0">
                <a:solidFill>
                  <a:schemeClr val="tx1"/>
                </a:solidFill>
                <a:effectLst/>
                <a:latin typeface="+mn-lt"/>
                <a:ea typeface="+mn-ea"/>
                <a:cs typeface="+mn-cs"/>
              </a:rPr>
              <a:t>Видео за Spinnova: https://spinnova.com/wp-content/uploads/2018/06/Spinnova-vimeo-20180507.mp4?_=1 [3 минути] – Видеото објаснува повеќе за компанијата и што прават.</a:t>
            </a:r>
          </a:p>
          <a:p>
            <a:endParaRPr lang="mk-MK"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C06AA30-1F3A-40F5-B663-9003C0E10A41}" type="slidenum">
              <a:rPr lang="en-GB" smtClean="0"/>
              <a:t>12</a:t>
            </a:fld>
            <a:endParaRPr lang="en-GB"/>
          </a:p>
        </p:txBody>
      </p:sp>
    </p:spTree>
    <p:extLst>
      <p:ext uri="{BB962C8B-B14F-4D97-AF65-F5344CB8AC3E}">
        <p14:creationId xmlns:p14="http://schemas.microsoft.com/office/powerpoint/2010/main" val="303690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noProof="0" dirty="0">
                <a:solidFill>
                  <a:schemeClr val="tx1"/>
                </a:solidFill>
                <a:effectLst/>
                <a:latin typeface="+mn-lt"/>
                <a:ea typeface="+mn-ea"/>
                <a:cs typeface="+mn-cs"/>
              </a:rPr>
              <a:t>Пелетизирањето е процес на агломерација под притисок што може да се користи за подобрување на механичките и физичките својства на цврстите биогорива. Процесот на набивање доведува до формирање на поголеми честички гориво со намалена површина. Технологијата често се користи за хомогенизација на механичките својства, зголемување на густината и подобрување на својствата за транспорт и ракување. Во зависност од суровината, потребно е 10-15% содржина на вода за да се постигнат потребните физички својства на горивото (</a:t>
            </a:r>
            <a:r>
              <a:rPr lang="tr-TR" sz="1200" kern="1200" noProof="0" dirty="0">
                <a:solidFill>
                  <a:schemeClr val="tx1"/>
                </a:solidFill>
                <a:effectLst/>
                <a:latin typeface="+mn-lt"/>
                <a:ea typeface="+mn-ea"/>
                <a:cs typeface="+mn-cs"/>
              </a:rPr>
              <a:t>Colmorgen and Khawaja</a:t>
            </a:r>
            <a:r>
              <a:rPr lang="mk-MK" sz="1200" kern="1200" noProof="0" dirty="0">
                <a:solidFill>
                  <a:schemeClr val="tx1"/>
                </a:solidFill>
                <a:effectLst/>
                <a:latin typeface="+mn-lt"/>
                <a:ea typeface="+mn-ea"/>
                <a:cs typeface="+mn-cs"/>
              </a:rPr>
              <a:t>, 2019)</a:t>
            </a:r>
          </a:p>
          <a:p>
            <a:endParaRPr lang="mk-MK" sz="1200" kern="1200" noProof="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Colmorgen</a:t>
            </a:r>
            <a:r>
              <a:rPr lang="en-GB" sz="1200" kern="1200" dirty="0">
                <a:solidFill>
                  <a:schemeClr val="tx1"/>
                </a:solidFill>
                <a:effectLst/>
                <a:latin typeface="+mn-lt"/>
                <a:ea typeface="+mn-ea"/>
                <a:cs typeface="+mn-cs"/>
              </a:rPr>
              <a:t>, F., Khawaja, C. (2019): Small-scale technology options for regional </a:t>
            </a:r>
            <a:r>
              <a:rPr lang="en-GB" sz="1200" kern="1200" dirty="0" err="1">
                <a:solidFill>
                  <a:schemeClr val="tx1"/>
                </a:solidFill>
                <a:effectLst/>
                <a:latin typeface="+mn-lt"/>
                <a:ea typeface="+mn-ea"/>
                <a:cs typeface="+mn-cs"/>
              </a:rPr>
              <a:t>bioeconomies</a:t>
            </a:r>
            <a:r>
              <a:rPr lang="en-GB" sz="1200" kern="1200" dirty="0">
                <a:solidFill>
                  <a:schemeClr val="tx1"/>
                </a:solidFill>
                <a:effectLst/>
                <a:latin typeface="+mn-lt"/>
                <a:ea typeface="+mn-ea"/>
                <a:cs typeface="+mn-cs"/>
              </a:rPr>
              <a:t>. BE-Rural Project, </a:t>
            </a:r>
            <a:r>
              <a:rPr lang="en-GB" sz="1200" kern="1200" dirty="0">
                <a:solidFill>
                  <a:schemeClr val="tx1"/>
                </a:solidFill>
                <a:effectLst/>
                <a:latin typeface="+mn-lt"/>
                <a:ea typeface="+mn-ea"/>
                <a:cs typeface="+mn-cs"/>
                <a:hlinkClick r:id="rId3"/>
              </a:rPr>
              <a:t>https://be-rural.eu/</a:t>
            </a:r>
            <a:r>
              <a:rPr lang="en-GB" sz="1200" kern="1200" dirty="0">
                <a:solidFill>
                  <a:schemeClr val="tx1"/>
                </a:solidFill>
                <a:effectLst/>
                <a:latin typeface="+mn-lt"/>
                <a:ea typeface="+mn-ea"/>
                <a:cs typeface="+mn-cs"/>
              </a:rPr>
              <a:t>. WIP Renewable Energies, Munich.</a:t>
            </a:r>
          </a:p>
          <a:p>
            <a:r>
              <a:rPr lang="en-GB" sz="1200" kern="1200" dirty="0">
                <a:solidFill>
                  <a:schemeClr val="tx1"/>
                </a:solidFill>
                <a:effectLst/>
                <a:latin typeface="+mn-lt"/>
                <a:ea typeface="+mn-ea"/>
                <a:cs typeface="+mn-cs"/>
              </a:rPr>
              <a:t> </a:t>
            </a:r>
          </a:p>
          <a:p>
            <a:r>
              <a:rPr lang="mk-MK" sz="1200" kern="1200" dirty="0">
                <a:solidFill>
                  <a:schemeClr val="tx1"/>
                </a:solidFill>
                <a:effectLst/>
                <a:latin typeface="+mn-lt"/>
                <a:ea typeface="+mn-ea"/>
                <a:cs typeface="+mn-cs"/>
              </a:rPr>
              <a:t>Компанија</a:t>
            </a:r>
            <a:r>
              <a:rPr lang="en-US" sz="1200" kern="1200" dirty="0">
                <a:solidFill>
                  <a:schemeClr val="tx1"/>
                </a:solidFill>
                <a:effectLst/>
                <a:latin typeface="+mn-lt"/>
                <a:ea typeface="+mn-ea"/>
                <a:cs typeface="+mn-cs"/>
              </a:rPr>
              <a:t>: GEMCO </a:t>
            </a:r>
            <a:r>
              <a:rPr lang="en-GB" sz="1200" kern="1200" dirty="0">
                <a:solidFill>
                  <a:schemeClr val="tx1"/>
                </a:solidFill>
                <a:effectLst/>
                <a:latin typeface="+mn-lt"/>
                <a:ea typeface="+mn-ea"/>
                <a:cs typeface="+mn-cs"/>
                <a:hlinkClick r:id="rId4"/>
              </a:rPr>
              <a:t>http://www.biofuelmachines.com/</a:t>
            </a:r>
            <a:endParaRPr lang="en-GB" sz="1200" kern="1200" dirty="0">
              <a:solidFill>
                <a:schemeClr val="tx1"/>
              </a:solidFill>
              <a:effectLst/>
              <a:latin typeface="+mn-lt"/>
              <a:ea typeface="+mn-ea"/>
              <a:cs typeface="+mn-cs"/>
            </a:endParaRPr>
          </a:p>
          <a:p>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Процесот на пелетизирање се состои од следниве чекори: </a:t>
            </a:r>
            <a:r>
              <a:rPr lang="mk-MK" sz="1200" kern="1200" noProof="0" dirty="0">
                <a:solidFill>
                  <a:schemeClr val="tx1"/>
                </a:solidFill>
                <a:effectLst/>
                <a:latin typeface="+mn-lt"/>
                <a:ea typeface="+mn-ea"/>
                <a:cs typeface="+mn-cs"/>
              </a:rPr>
              <a:t>(</a:t>
            </a:r>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Rutz</a:t>
            </a:r>
            <a:r>
              <a:rPr lang="mk-MK" sz="1200" kern="1200" noProof="0" dirty="0">
                <a:solidFill>
                  <a:schemeClr val="tx1"/>
                </a:solidFill>
                <a:effectLst/>
                <a:latin typeface="+mn-lt"/>
                <a:ea typeface="+mn-ea"/>
                <a:cs typeface="+mn-cs"/>
              </a:rPr>
              <a:t> (2020)</a:t>
            </a:r>
          </a:p>
          <a:p>
            <a:pPr marL="228600" indent="-228600">
              <a:buFont typeface="+mj-lt"/>
              <a:buAutoNum type="arabicPeriod"/>
            </a:pPr>
            <a:r>
              <a:rPr lang="mk-MK" sz="1200" kern="1200" noProof="0" dirty="0">
                <a:solidFill>
                  <a:schemeClr val="tx1"/>
                </a:solidFill>
                <a:effectLst/>
                <a:latin typeface="+mn-lt"/>
                <a:ea typeface="+mn-ea"/>
                <a:cs typeface="+mn-cs"/>
              </a:rPr>
              <a:t>Почетно намалување на димензиите (чипсување) ако е потребно намалување ( пр. струготини)</a:t>
            </a:r>
          </a:p>
          <a:p>
            <a:pPr marL="228600" indent="-228600">
              <a:buFont typeface="+mj-lt"/>
              <a:buAutoNum type="arabicPeriod"/>
            </a:pPr>
            <a:r>
              <a:rPr lang="mk-MK" sz="1200" kern="1200" noProof="0" dirty="0">
                <a:solidFill>
                  <a:schemeClr val="tx1"/>
                </a:solidFill>
                <a:effectLst/>
                <a:latin typeface="+mn-lt"/>
                <a:ea typeface="+mn-ea"/>
                <a:cs typeface="+mn-cs"/>
              </a:rPr>
              <a:t>Сушење до 8-12% содржина на влага</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mk-MK" sz="1200" kern="1200" noProof="0" dirty="0">
                <a:solidFill>
                  <a:schemeClr val="tx1"/>
                </a:solidFill>
                <a:effectLst/>
                <a:latin typeface="+mn-lt"/>
                <a:ea typeface="+mn-ea"/>
                <a:cs typeface="+mn-cs"/>
              </a:rPr>
              <a:t>Ситно мелење со мелница со чекани што ќе ги смеле суровините на помали парчиња со дијаметар под 5 </a:t>
            </a:r>
            <a:r>
              <a:rPr lang="mk-MK" sz="1200" kern="1200" noProof="0" dirty="0" err="1">
                <a:solidFill>
                  <a:schemeClr val="tx1"/>
                </a:solidFill>
                <a:effectLst/>
                <a:latin typeface="+mn-lt"/>
                <a:ea typeface="+mn-ea"/>
                <a:cs typeface="+mn-cs"/>
              </a:rPr>
              <a:t>mm</a:t>
            </a:r>
            <a:endParaRPr lang="mk-MK" sz="1200" kern="1200" noProof="0" dirty="0">
              <a:solidFill>
                <a:schemeClr val="tx1"/>
              </a:solidFill>
              <a:effectLst/>
              <a:latin typeface="+mn-lt"/>
              <a:ea typeface="+mn-ea"/>
              <a:cs typeface="+mn-cs"/>
            </a:endParaRPr>
          </a:p>
          <a:p>
            <a:pPr marL="228600" indent="-228600">
              <a:buFont typeface="+mj-lt"/>
              <a:buAutoNum type="arabicPeriod"/>
            </a:pPr>
            <a:r>
              <a:rPr lang="mk-MK" sz="1200" kern="1200" noProof="0" dirty="0">
                <a:solidFill>
                  <a:schemeClr val="tx1"/>
                </a:solidFill>
                <a:effectLst/>
                <a:latin typeface="+mn-lt"/>
                <a:ea typeface="+mn-ea"/>
                <a:cs typeface="+mn-cs"/>
              </a:rPr>
              <a:t>Пелетизирање каде пелетите се екструдираат со употреба на специјални матрици. Во овој процес се применуваат висок притисок и температура, со што омекнува лигнинот во дрвото и го врзува материјалот во пелетот</a:t>
            </a:r>
          </a:p>
          <a:p>
            <a:pPr marL="228600" indent="-228600">
              <a:buFont typeface="+mj-lt"/>
              <a:buAutoNum type="arabicPeriod"/>
            </a:pPr>
            <a:r>
              <a:rPr lang="mk-MK" sz="1200" kern="1200" noProof="0" dirty="0">
                <a:solidFill>
                  <a:schemeClr val="tx1"/>
                </a:solidFill>
                <a:effectLst/>
                <a:latin typeface="+mn-lt"/>
                <a:ea typeface="+mn-ea"/>
                <a:cs typeface="+mn-cs"/>
              </a:rPr>
              <a:t>Ладење што овозможува пелетите да се стврднат</a:t>
            </a:r>
          </a:p>
          <a:p>
            <a:pPr marL="228600" indent="-228600">
              <a:buFont typeface="+mj-lt"/>
              <a:buAutoNum type="arabicPeriod"/>
            </a:pPr>
            <a:r>
              <a:rPr lang="mk-MK" sz="1200" kern="1200" noProof="0" dirty="0">
                <a:solidFill>
                  <a:schemeClr val="tx1"/>
                </a:solidFill>
                <a:effectLst/>
                <a:latin typeface="+mn-lt"/>
                <a:ea typeface="+mn-ea"/>
                <a:cs typeface="+mn-cs"/>
              </a:rPr>
              <a:t>Пакување во вреќи и товарење на камиони.</a:t>
            </a:r>
          </a:p>
          <a:p>
            <a:pPr marL="228600" lvl="0" indent="-228600">
              <a:buFont typeface="+mj-lt"/>
              <a:buAutoNum type="arabicPeriod"/>
            </a:pPr>
            <a:endParaRPr lang="mk-MK" sz="1200" kern="1200" noProof="0" dirty="0">
              <a:solidFill>
                <a:schemeClr val="tx1"/>
              </a:solidFill>
              <a:effectLst/>
              <a:latin typeface="+mn-lt"/>
              <a:ea typeface="+mn-ea"/>
              <a:cs typeface="+mn-cs"/>
            </a:endParaRPr>
          </a:p>
          <a:p>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F.,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C.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Rutz</a:t>
            </a:r>
            <a:r>
              <a:rPr lang="mk-MK" sz="1200" kern="1200" noProof="0" dirty="0">
                <a:solidFill>
                  <a:schemeClr val="tx1"/>
                </a:solidFill>
                <a:effectLst/>
                <a:latin typeface="+mn-lt"/>
                <a:ea typeface="+mn-ea"/>
                <a:cs typeface="+mn-cs"/>
              </a:rPr>
              <a:t>, D., (2020): </a:t>
            </a:r>
            <a:r>
              <a:rPr lang="mk-MK" sz="1200" i="1" kern="1200" noProof="0" dirty="0" err="1">
                <a:solidFill>
                  <a:schemeClr val="tx1"/>
                </a:solidFill>
                <a:effectLst/>
                <a:latin typeface="+mn-lt"/>
                <a:ea typeface="+mn-ea"/>
                <a:cs typeface="+mn-cs"/>
              </a:rPr>
              <a:t>Handbook</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on</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regional</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and</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local</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bio-based</a:t>
            </a:r>
            <a:r>
              <a:rPr lang="mk-MK" sz="1200" i="1" kern="1200" noProof="0" dirty="0">
                <a:solidFill>
                  <a:schemeClr val="tx1"/>
                </a:solidFill>
                <a:effectLst/>
                <a:latin typeface="+mn-lt"/>
                <a:ea typeface="+mn-ea"/>
                <a:cs typeface="+mn-cs"/>
              </a:rPr>
              <a:t> </a:t>
            </a:r>
            <a:r>
              <a:rPr lang="mk-MK" sz="1200" i="1" kern="1200" noProof="0" dirty="0" err="1">
                <a:solidFill>
                  <a:schemeClr val="tx1"/>
                </a:solidFill>
                <a:effectLst/>
                <a:latin typeface="+mn-lt"/>
                <a:ea typeface="+mn-ea"/>
                <a:cs typeface="+mn-cs"/>
              </a:rPr>
              <a:t>economies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u="none" strike="noStrike" kern="1200" noProof="0" dirty="0">
                <a:solidFill>
                  <a:schemeClr val="tx1"/>
                </a:solidFill>
                <a:effectLst/>
                <a:latin typeface="+mn-lt"/>
                <a:ea typeface="+mn-ea"/>
                <a:cs typeface="+mn-cs"/>
                <a:hlinkClick r:id="rId5"/>
              </a:rPr>
              <a:t>https://be-rural.eu/wp-content/uploads/2020/03/BE-Rural_D2.5_Handbook.pdf</a:t>
            </a:r>
            <a:r>
              <a:rPr lang="mk-MK" sz="1200" kern="1200" noProof="0" dirty="0">
                <a:solidFill>
                  <a:schemeClr val="tx1"/>
                </a:solidFill>
                <a:effectLst/>
                <a:latin typeface="+mn-lt"/>
                <a:ea typeface="+mn-ea"/>
                <a:cs typeface="+mn-cs"/>
              </a:rPr>
              <a:t>]</a:t>
            </a:r>
          </a:p>
          <a:p>
            <a:endParaRPr lang="mk-MK" noProof="0" dirty="0"/>
          </a:p>
          <a:p>
            <a:endParaRPr lang="mk-MK" noProof="0" dirty="0"/>
          </a:p>
        </p:txBody>
      </p:sp>
      <p:sp>
        <p:nvSpPr>
          <p:cNvPr id="4" name="Slide Number Placeholder 3"/>
          <p:cNvSpPr>
            <a:spLocks noGrp="1"/>
          </p:cNvSpPr>
          <p:nvPr>
            <p:ph type="sldNum" sz="quarter" idx="5"/>
          </p:nvPr>
        </p:nvSpPr>
        <p:spPr/>
        <p:txBody>
          <a:bodyPr/>
          <a:lstStyle/>
          <a:p>
            <a:fld id="{5C06AA30-1F3A-40F5-B663-9003C0E10A41}" type="slidenum">
              <a:rPr lang="en-GB" smtClean="0"/>
              <a:t>13</a:t>
            </a:fld>
            <a:endParaRPr lang="en-GB"/>
          </a:p>
        </p:txBody>
      </p:sp>
    </p:spTree>
    <p:extLst>
      <p:ext uri="{BB962C8B-B14F-4D97-AF65-F5344CB8AC3E}">
        <p14:creationId xmlns:p14="http://schemas.microsoft.com/office/powerpoint/2010/main" val="236347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noProof="0" dirty="0">
                <a:solidFill>
                  <a:schemeClr val="tx1"/>
                </a:solidFill>
                <a:effectLst/>
                <a:latin typeface="+mn-lt"/>
                <a:ea typeface="+mn-ea"/>
                <a:cs typeface="+mn-cs"/>
              </a:rPr>
              <a:t>„Пиролиза е термичко распаѓање на материјалите на високи температури во инертна средина. Третманот доведува до формирање на нови молекули и е неповратен. Отсуството на кислород за време на третманот провоцира висока содржина на енергија во добиените производи, кои често имаат подобри карактеристики од првобитните</a:t>
            </a:r>
            <a:r>
              <a:rPr lang="mk-MK" sz="1200" kern="1200" baseline="0" noProof="0" dirty="0">
                <a:solidFill>
                  <a:schemeClr val="tx1"/>
                </a:solidFill>
                <a:effectLst/>
                <a:latin typeface="+mn-lt"/>
                <a:ea typeface="+mn-ea"/>
                <a:cs typeface="+mn-cs"/>
              </a:rPr>
              <a:t> остатоци</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Biogreen</a:t>
            </a:r>
            <a:r>
              <a:rPr lang="mk-MK" sz="1200" kern="1200" noProof="0" dirty="0">
                <a:solidFill>
                  <a:schemeClr val="tx1"/>
                </a:solidFill>
                <a:effectLst/>
                <a:latin typeface="+mn-lt"/>
                <a:ea typeface="+mn-ea"/>
                <a:cs typeface="+mn-cs"/>
              </a:rPr>
              <a:t>® нуди процес на пиролиза без фосили што овозможува конверзија на разни суровини во биобазирани производи и обновлива енергија. Со тоа што не испушта јаглерод, ги заменува производите од нафта и го запленува јаглеродот, </a:t>
            </a:r>
            <a:r>
              <a:rPr lang="mk-MK" sz="1200" kern="1200" noProof="0" dirty="0" err="1">
                <a:solidFill>
                  <a:schemeClr val="tx1"/>
                </a:solidFill>
                <a:effectLst/>
                <a:latin typeface="+mn-lt"/>
                <a:ea typeface="+mn-ea"/>
                <a:cs typeface="+mn-cs"/>
              </a:rPr>
              <a:t>Biogreen</a:t>
            </a:r>
            <a:r>
              <a:rPr lang="mk-MK" sz="1200" kern="1200" noProof="0" dirty="0">
                <a:solidFill>
                  <a:schemeClr val="tx1"/>
                </a:solidFill>
                <a:effectLst/>
                <a:latin typeface="+mn-lt"/>
                <a:ea typeface="+mn-ea"/>
                <a:cs typeface="+mn-cs"/>
              </a:rPr>
              <a:t> придонесува за декарбонизација на индустријата. </a:t>
            </a:r>
            <a:r>
              <a:rPr lang="mk-MK" sz="1200" kern="1200" noProof="0" dirty="0" err="1">
                <a:solidFill>
                  <a:schemeClr val="tx1"/>
                </a:solidFill>
                <a:effectLst/>
                <a:latin typeface="+mn-lt"/>
                <a:ea typeface="+mn-ea"/>
                <a:cs typeface="+mn-cs"/>
              </a:rPr>
              <a:t>Biogreen</a:t>
            </a:r>
            <a:r>
              <a:rPr lang="mk-MK" sz="1200" kern="1200" noProof="0" dirty="0">
                <a:solidFill>
                  <a:schemeClr val="tx1"/>
                </a:solidFill>
                <a:effectLst/>
                <a:latin typeface="+mn-lt"/>
                <a:ea typeface="+mn-ea"/>
                <a:cs typeface="+mn-cs"/>
              </a:rPr>
              <a:t>® нуди континуиран процес базиран на технологијата </a:t>
            </a:r>
            <a:r>
              <a:rPr lang="mk-MK" sz="1200" kern="1200" noProof="0" dirty="0" err="1">
                <a:solidFill>
                  <a:schemeClr val="tx1"/>
                </a:solidFill>
                <a:effectLst/>
                <a:latin typeface="+mn-lt"/>
                <a:ea typeface="+mn-ea"/>
                <a:cs typeface="+mn-cs"/>
              </a:rPr>
              <a:t>Spirajoule</a:t>
            </a:r>
            <a:r>
              <a:rPr lang="mk-MK" sz="1200" kern="1200" noProof="0" dirty="0">
                <a:solidFill>
                  <a:schemeClr val="tx1"/>
                </a:solidFill>
                <a:effectLst/>
                <a:latin typeface="+mn-lt"/>
                <a:ea typeface="+mn-ea"/>
                <a:cs typeface="+mn-cs"/>
              </a:rPr>
              <a:t>®, која е ексклузивен процес на термички третман. Главната</a:t>
            </a:r>
            <a:r>
              <a:rPr lang="mk-MK" sz="1200" kern="1200" baseline="0" noProof="0" dirty="0">
                <a:solidFill>
                  <a:schemeClr val="tx1"/>
                </a:solidFill>
                <a:effectLst/>
                <a:latin typeface="+mn-lt"/>
                <a:ea typeface="+mn-ea"/>
                <a:cs typeface="+mn-cs"/>
              </a:rPr>
              <a:t> работа во</a:t>
            </a:r>
            <a:r>
              <a:rPr lang="mk-MK" sz="1200" kern="1200" noProof="0" dirty="0">
                <a:solidFill>
                  <a:schemeClr val="tx1"/>
                </a:solidFill>
                <a:effectLst/>
                <a:latin typeface="+mn-lt"/>
                <a:ea typeface="+mn-ea"/>
                <a:cs typeface="+mn-cs"/>
              </a:rPr>
              <a:t> процесот е транспортер со завртка со шупливо вратило што се загрева со нисконапонска струја.“ (</a:t>
            </a:r>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2019)</a:t>
            </a:r>
          </a:p>
          <a:p>
            <a:endParaRPr lang="mk-MK" sz="1200" kern="1200" noProof="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Colmorgen</a:t>
            </a:r>
            <a:r>
              <a:rPr lang="en-GB" sz="1200" kern="1200" dirty="0">
                <a:solidFill>
                  <a:schemeClr val="tx1"/>
                </a:solidFill>
                <a:effectLst/>
                <a:latin typeface="+mn-lt"/>
                <a:ea typeface="+mn-ea"/>
                <a:cs typeface="+mn-cs"/>
              </a:rPr>
              <a:t>, F., Khawaja, C. (2019): Small-scale technology options for regional </a:t>
            </a:r>
            <a:r>
              <a:rPr lang="en-GB" sz="1200" kern="1200" dirty="0" err="1">
                <a:solidFill>
                  <a:schemeClr val="tx1"/>
                </a:solidFill>
                <a:effectLst/>
                <a:latin typeface="+mn-lt"/>
                <a:ea typeface="+mn-ea"/>
                <a:cs typeface="+mn-cs"/>
              </a:rPr>
              <a:t>bioeconomies</a:t>
            </a:r>
            <a:r>
              <a:rPr lang="en-GB" sz="1200" kern="1200" dirty="0">
                <a:solidFill>
                  <a:schemeClr val="tx1"/>
                </a:solidFill>
                <a:effectLst/>
                <a:latin typeface="+mn-lt"/>
                <a:ea typeface="+mn-ea"/>
                <a:cs typeface="+mn-cs"/>
              </a:rPr>
              <a:t>. BE-Rural Project, </a:t>
            </a:r>
            <a:r>
              <a:rPr lang="en-GB" sz="1200" kern="1200" dirty="0">
                <a:solidFill>
                  <a:schemeClr val="tx1"/>
                </a:solidFill>
                <a:effectLst/>
                <a:latin typeface="+mn-lt"/>
                <a:ea typeface="+mn-ea"/>
                <a:cs typeface="+mn-cs"/>
                <a:hlinkClick r:id="rId3"/>
              </a:rPr>
              <a:t>https://be-rural.eu/</a:t>
            </a:r>
            <a:r>
              <a:rPr lang="en-GB" sz="1200" kern="1200" dirty="0">
                <a:solidFill>
                  <a:schemeClr val="tx1"/>
                </a:solidFill>
                <a:effectLst/>
                <a:latin typeface="+mn-lt"/>
                <a:ea typeface="+mn-ea"/>
                <a:cs typeface="+mn-cs"/>
              </a:rPr>
              <a:t>. WIP Renewable Energies, Munich.</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Biogreen</a:t>
            </a:r>
            <a:r>
              <a:rPr lang="en-US" sz="1200" kern="1200" dirty="0">
                <a:solidFill>
                  <a:schemeClr val="tx1"/>
                </a:solidFill>
                <a:effectLst/>
                <a:latin typeface="+mn-lt"/>
                <a:ea typeface="+mn-ea"/>
                <a:cs typeface="+mn-cs"/>
              </a:rPr>
              <a:t>© is a simple and flexible pyrolysis solution to produce biochar, oil, solid fuels and syngas from your biomass residues. Company website </a:t>
            </a:r>
            <a:r>
              <a:rPr lang="en-US" sz="1200" kern="1200" dirty="0">
                <a:solidFill>
                  <a:schemeClr val="tx1"/>
                </a:solidFill>
                <a:effectLst/>
                <a:latin typeface="+mn-lt"/>
                <a:ea typeface="+mn-ea"/>
                <a:cs typeface="+mn-cs"/>
                <a:sym typeface="Wingdings" charset="2"/>
              </a:rPr>
              <a: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hlinkClick r:id="rId4"/>
              </a:rPr>
              <a:t>http://www.biogreen-energy.com/</a:t>
            </a:r>
            <a:r>
              <a:rPr lang="en-GB" sz="1200" kern="1200" dirty="0">
                <a:solidFill>
                  <a:schemeClr val="tx1"/>
                </a:solidFill>
                <a:effectLst/>
                <a:latin typeface="+mn-lt"/>
                <a:ea typeface="+mn-ea"/>
                <a:cs typeface="+mn-cs"/>
              </a:rPr>
              <a:t>)</a:t>
            </a:r>
          </a:p>
          <a:p>
            <a:endParaRPr lang="mk-MK" noProof="0" dirty="0"/>
          </a:p>
        </p:txBody>
      </p:sp>
      <p:sp>
        <p:nvSpPr>
          <p:cNvPr id="4" name="Slide Number Placeholder 3"/>
          <p:cNvSpPr>
            <a:spLocks noGrp="1"/>
          </p:cNvSpPr>
          <p:nvPr>
            <p:ph type="sldNum" sz="quarter" idx="5"/>
          </p:nvPr>
        </p:nvSpPr>
        <p:spPr/>
        <p:txBody>
          <a:bodyPr/>
          <a:lstStyle/>
          <a:p>
            <a:fld id="{5C06AA30-1F3A-40F5-B663-9003C0E10A41}" type="slidenum">
              <a:rPr lang="en-GB" smtClean="0"/>
              <a:t>14</a:t>
            </a:fld>
            <a:endParaRPr lang="en-GB"/>
          </a:p>
        </p:txBody>
      </p:sp>
    </p:spTree>
    <p:extLst>
      <p:ext uri="{BB962C8B-B14F-4D97-AF65-F5344CB8AC3E}">
        <p14:creationId xmlns:p14="http://schemas.microsoft.com/office/powerpoint/2010/main" val="170837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noProof="0" dirty="0">
                <a:solidFill>
                  <a:schemeClr val="tx1"/>
                </a:solidFill>
                <a:effectLst/>
                <a:latin typeface="+mn-lt"/>
                <a:ea typeface="+mn-ea"/>
                <a:cs typeface="+mn-cs"/>
              </a:rPr>
              <a:t>„Spawnfoam создадоа процес кој им овозможува да произведат иновативен биокомпозитен материјал од габи, органски адитиви и биомаса од околната агроиндустрија и шумарство. Иситнетата и измешана биомаса што се користи е суровинска основа за процесот. Тајната на успехот на Spawnfoam е во употребата на мицелиум, кој служи како врзивно средство за да ги соедини честичките на биомасата. Произведениот</a:t>
            </a:r>
            <a:r>
              <a:rPr lang="mk-MK" sz="1200" kern="1200" baseline="0" noProof="0" dirty="0">
                <a:solidFill>
                  <a:schemeClr val="tx1"/>
                </a:solidFill>
                <a:effectLst/>
                <a:latin typeface="+mn-lt"/>
                <a:ea typeface="+mn-ea"/>
                <a:cs typeface="+mn-cs"/>
              </a:rPr>
              <a:t> к</a:t>
            </a:r>
            <a:r>
              <a:rPr lang="mk-MK" sz="1200" kern="1200" noProof="0" dirty="0">
                <a:solidFill>
                  <a:schemeClr val="tx1"/>
                </a:solidFill>
                <a:effectLst/>
                <a:latin typeface="+mn-lt"/>
                <a:ea typeface="+mn-ea"/>
                <a:cs typeface="+mn-cs"/>
              </a:rPr>
              <a:t>омпозитен материјал може да се пресува и обликува во различни форми, во зависност од посакуваниот производ “. (</a:t>
            </a:r>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2019)</a:t>
            </a:r>
          </a:p>
          <a:p>
            <a:endParaRPr lang="mk-MK" sz="1200" kern="1200" noProof="0" dirty="0">
              <a:solidFill>
                <a:schemeClr val="tx1"/>
              </a:solidFill>
              <a:effectLst/>
              <a:latin typeface="+mn-lt"/>
              <a:ea typeface="+mn-ea"/>
              <a:cs typeface="+mn-cs"/>
            </a:endParaRPr>
          </a:p>
          <a:p>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F.,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C. (2019): </a:t>
            </a:r>
            <a:r>
              <a:rPr lang="mk-MK" sz="1200" kern="1200" noProof="0" dirty="0" err="1">
                <a:solidFill>
                  <a:schemeClr val="tx1"/>
                </a:solidFill>
                <a:effectLst/>
                <a:latin typeface="+mn-lt"/>
                <a:ea typeface="+mn-ea"/>
                <a:cs typeface="+mn-cs"/>
              </a:rPr>
              <a:t>Small-scale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technology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options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for</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regional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bioeconomies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BE-Rural</a:t>
            </a:r>
            <a:r>
              <a:rPr lang="mk-MK" sz="1200" kern="1200" noProof="0" dirty="0">
                <a:solidFill>
                  <a:schemeClr val="tx1"/>
                </a:solidFill>
                <a:effectLst/>
                <a:latin typeface="+mn-lt"/>
                <a:ea typeface="+mn-ea"/>
                <a:cs typeface="+mn-cs"/>
              </a:rPr>
              <a:t> Project, </a:t>
            </a:r>
            <a:r>
              <a:rPr lang="mk-MK" sz="1200" kern="1200" noProof="0" dirty="0">
                <a:solidFill>
                  <a:schemeClr val="tx1"/>
                </a:solidFill>
                <a:effectLst/>
                <a:latin typeface="+mn-lt"/>
                <a:ea typeface="+mn-ea"/>
                <a:cs typeface="+mn-cs"/>
                <a:hlinkClick r:id="rId3"/>
              </a:rPr>
              <a:t>https://be-rural.eu/</a:t>
            </a:r>
            <a:r>
              <a:rPr lang="mk-MK" sz="1200" kern="1200" noProof="0" dirty="0">
                <a:solidFill>
                  <a:schemeClr val="tx1"/>
                </a:solidFill>
                <a:effectLst/>
                <a:latin typeface="+mn-lt"/>
                <a:ea typeface="+mn-ea"/>
                <a:cs typeface="+mn-cs"/>
              </a:rPr>
              <a:t>. WIP </a:t>
            </a:r>
            <a:r>
              <a:rPr lang="mk-MK" sz="1200" kern="1200" noProof="0" dirty="0" err="1">
                <a:solidFill>
                  <a:schemeClr val="tx1"/>
                </a:solidFill>
                <a:effectLst/>
                <a:latin typeface="+mn-lt"/>
                <a:ea typeface="+mn-ea"/>
                <a:cs typeface="+mn-cs"/>
              </a:rPr>
              <a:t>Renewable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Energies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Munich</a:t>
            </a:r>
            <a:r>
              <a:rPr lang="mk-MK" sz="1200" kern="1200" noProof="0" dirty="0">
                <a:solidFill>
                  <a:schemeClr val="tx1"/>
                </a:solidFill>
                <a:effectLst/>
                <a:latin typeface="+mn-lt"/>
                <a:ea typeface="+mn-ea"/>
                <a:cs typeface="+mn-cs"/>
              </a:rPr>
              <a:t>.</a:t>
            </a:r>
          </a:p>
          <a:p>
            <a:endParaRPr lang="mk-MK" noProof="0" dirty="0"/>
          </a:p>
        </p:txBody>
      </p:sp>
      <p:sp>
        <p:nvSpPr>
          <p:cNvPr id="4" name="Slide Number Placeholder 3"/>
          <p:cNvSpPr>
            <a:spLocks noGrp="1"/>
          </p:cNvSpPr>
          <p:nvPr>
            <p:ph type="sldNum" sz="quarter" idx="5"/>
          </p:nvPr>
        </p:nvSpPr>
        <p:spPr/>
        <p:txBody>
          <a:bodyPr/>
          <a:lstStyle/>
          <a:p>
            <a:fld id="{5C06AA30-1F3A-40F5-B663-9003C0E10A41}" type="slidenum">
              <a:rPr lang="en-GB" smtClean="0"/>
              <a:t>15</a:t>
            </a:fld>
            <a:endParaRPr lang="en-GB"/>
          </a:p>
        </p:txBody>
      </p:sp>
    </p:spTree>
    <p:extLst>
      <p:ext uri="{BB962C8B-B14F-4D97-AF65-F5344CB8AC3E}">
        <p14:creationId xmlns:p14="http://schemas.microsoft.com/office/powerpoint/2010/main" val="50255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noProof="0" dirty="0">
                <a:solidFill>
                  <a:schemeClr val="tx1"/>
                </a:solidFill>
                <a:effectLst/>
                <a:latin typeface="+mn-lt"/>
                <a:ea typeface="+mn-ea"/>
                <a:cs typeface="+mn-cs"/>
              </a:rPr>
              <a:t>“Erpék </a:t>
            </a:r>
            <a:r>
              <a:rPr lang="mk-MK" sz="1200" kern="1200" noProof="0" dirty="0" err="1">
                <a:solidFill>
                  <a:schemeClr val="tx1"/>
                </a:solidFill>
                <a:effectLst/>
                <a:latin typeface="+mn-lt"/>
                <a:ea typeface="+mn-ea"/>
                <a:cs typeface="+mn-cs"/>
              </a:rPr>
              <a:t>Ind</a:t>
            </a:r>
            <a:r>
              <a:rPr lang="mk-MK" sz="1200" kern="1200" noProof="0" dirty="0">
                <a:solidFill>
                  <a:schemeClr val="tx1"/>
                </a:solidFill>
                <a:effectLst/>
                <a:latin typeface="+mn-lt"/>
                <a:ea typeface="+mn-ea"/>
                <a:cs typeface="+mn-cs"/>
              </a:rPr>
              <a:t> нуди подвижен уред за ситнење на дрво што може да се напојува со суровина од дрво од шумската индустрија, земјоделството и општините. Уредот за ситнење (</a:t>
            </a:r>
            <a:r>
              <a:rPr lang="mk-MK" sz="1200" kern="1200" noProof="0" dirty="0" err="1">
                <a:solidFill>
                  <a:schemeClr val="tx1"/>
                </a:solidFill>
                <a:effectLst/>
                <a:latin typeface="+mn-lt"/>
                <a:ea typeface="+mn-ea"/>
                <a:cs typeface="+mn-cs"/>
              </a:rPr>
              <a:t>чиперот</a:t>
            </a:r>
            <a:r>
              <a:rPr lang="mk-MK" sz="1200" kern="1200" noProof="0" dirty="0">
                <a:solidFill>
                  <a:schemeClr val="tx1"/>
                </a:solidFill>
                <a:effectLst/>
                <a:latin typeface="+mn-lt"/>
                <a:ea typeface="+mn-ea"/>
                <a:cs typeface="+mn-cs"/>
              </a:rPr>
              <a:t>) се монтира на шасија на приколка и затоа е многу флексибилен и погоден за различни површини. Бидејќи </a:t>
            </a:r>
            <a:r>
              <a:rPr lang="mk-MK" sz="1200" kern="1200" noProof="0" dirty="0" err="1">
                <a:solidFill>
                  <a:schemeClr val="tx1"/>
                </a:solidFill>
                <a:effectLst/>
                <a:latin typeface="+mn-lt"/>
                <a:ea typeface="+mn-ea"/>
                <a:cs typeface="+mn-cs"/>
              </a:rPr>
              <a:t>чиперот</a:t>
            </a:r>
            <a:r>
              <a:rPr lang="mk-MK" sz="1200" kern="1200" baseline="0" noProof="0" dirty="0">
                <a:solidFill>
                  <a:schemeClr val="tx1"/>
                </a:solidFill>
                <a:effectLst/>
                <a:latin typeface="+mn-lt"/>
                <a:ea typeface="+mn-ea"/>
                <a:cs typeface="+mn-cs"/>
              </a:rPr>
              <a:t> е на </a:t>
            </a:r>
            <a:r>
              <a:rPr lang="mk-MK" sz="1200" kern="1200" noProof="0" dirty="0">
                <a:solidFill>
                  <a:schemeClr val="tx1"/>
                </a:solidFill>
                <a:effectLst/>
                <a:latin typeface="+mn-lt"/>
                <a:ea typeface="+mn-ea"/>
                <a:cs typeface="+mn-cs"/>
              </a:rPr>
              <a:t>интегриран дизел мотор од 60 КС, може да работи автономно без никаква надворешна струја. Полнењето се изведува рачно. За еден час, може да се произведе и до 15 m3 иситнета биомаса. Волуменот на суровините може да се намали на 25% при што транспортниот и логистичкиот процес на дрвени материјали станува поедноставен и поевтин. (</a:t>
            </a:r>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2019)</a:t>
            </a:r>
          </a:p>
          <a:p>
            <a:endParaRPr lang="mk-MK" sz="1200" kern="1200" noProof="0" dirty="0">
              <a:solidFill>
                <a:schemeClr val="tx1"/>
              </a:solidFill>
              <a:effectLst/>
              <a:latin typeface="+mn-lt"/>
              <a:ea typeface="+mn-ea"/>
              <a:cs typeface="+mn-cs"/>
            </a:endParaRPr>
          </a:p>
          <a:p>
            <a:r>
              <a:rPr lang="mk-MK" sz="1200" kern="1200" noProof="0" dirty="0" err="1">
                <a:solidFill>
                  <a:schemeClr val="tx1"/>
                </a:solidFill>
                <a:effectLst/>
                <a:latin typeface="+mn-lt"/>
                <a:ea typeface="+mn-ea"/>
                <a:cs typeface="+mn-cs"/>
              </a:rPr>
              <a:t>Colmorgen</a:t>
            </a:r>
            <a:r>
              <a:rPr lang="mk-MK" sz="1200" kern="1200" noProof="0" dirty="0">
                <a:solidFill>
                  <a:schemeClr val="tx1"/>
                </a:solidFill>
                <a:effectLst/>
                <a:latin typeface="+mn-lt"/>
                <a:ea typeface="+mn-ea"/>
                <a:cs typeface="+mn-cs"/>
              </a:rPr>
              <a:t>, F., </a:t>
            </a:r>
            <a:r>
              <a:rPr lang="mk-MK" sz="1200" kern="1200" noProof="0" dirty="0" err="1">
                <a:solidFill>
                  <a:schemeClr val="tx1"/>
                </a:solidFill>
                <a:effectLst/>
                <a:latin typeface="+mn-lt"/>
                <a:ea typeface="+mn-ea"/>
                <a:cs typeface="+mn-cs"/>
              </a:rPr>
              <a:t>Khawaja</a:t>
            </a:r>
            <a:r>
              <a:rPr lang="mk-MK" sz="1200" kern="1200" noProof="0" dirty="0">
                <a:solidFill>
                  <a:schemeClr val="tx1"/>
                </a:solidFill>
                <a:effectLst/>
                <a:latin typeface="+mn-lt"/>
                <a:ea typeface="+mn-ea"/>
                <a:cs typeface="+mn-cs"/>
              </a:rPr>
              <a:t>, C. (2019): </a:t>
            </a:r>
            <a:r>
              <a:rPr lang="mk-MK" sz="1200" kern="1200" noProof="0" dirty="0" err="1">
                <a:solidFill>
                  <a:schemeClr val="tx1"/>
                </a:solidFill>
                <a:effectLst/>
                <a:latin typeface="+mn-lt"/>
                <a:ea typeface="+mn-ea"/>
                <a:cs typeface="+mn-cs"/>
              </a:rPr>
              <a:t>Small-scale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technology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options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for</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regional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bioeconomies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BE-Rural</a:t>
            </a:r>
            <a:r>
              <a:rPr lang="mk-MK" sz="1200" kern="1200" noProof="0" dirty="0">
                <a:solidFill>
                  <a:schemeClr val="tx1"/>
                </a:solidFill>
                <a:effectLst/>
                <a:latin typeface="+mn-lt"/>
                <a:ea typeface="+mn-ea"/>
                <a:cs typeface="+mn-cs"/>
              </a:rPr>
              <a:t> Project, </a:t>
            </a:r>
            <a:r>
              <a:rPr lang="mk-MK" sz="1200" kern="1200" noProof="0" dirty="0">
                <a:solidFill>
                  <a:schemeClr val="tx1"/>
                </a:solidFill>
                <a:effectLst/>
                <a:latin typeface="+mn-lt"/>
                <a:ea typeface="+mn-ea"/>
                <a:cs typeface="+mn-cs"/>
                <a:hlinkClick r:id="rId3"/>
              </a:rPr>
              <a:t>https://be-rural.eu/</a:t>
            </a:r>
            <a:r>
              <a:rPr lang="mk-MK" sz="1200" kern="1200" noProof="0" dirty="0">
                <a:solidFill>
                  <a:schemeClr val="tx1"/>
                </a:solidFill>
                <a:effectLst/>
                <a:latin typeface="+mn-lt"/>
                <a:ea typeface="+mn-ea"/>
                <a:cs typeface="+mn-cs"/>
              </a:rPr>
              <a:t>. WIP </a:t>
            </a:r>
            <a:r>
              <a:rPr lang="mk-MK" sz="1200" kern="1200" noProof="0" dirty="0" err="1">
                <a:solidFill>
                  <a:schemeClr val="tx1"/>
                </a:solidFill>
                <a:effectLst/>
                <a:latin typeface="+mn-lt"/>
                <a:ea typeface="+mn-ea"/>
                <a:cs typeface="+mn-cs"/>
              </a:rPr>
              <a:t>Renewable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Energies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Munich</a:t>
            </a:r>
            <a:r>
              <a:rPr lang="mk-MK" sz="1200" kern="1200" noProof="0" dirty="0">
                <a:solidFill>
                  <a:schemeClr val="tx1"/>
                </a:solidFill>
                <a:effectLst/>
                <a:latin typeface="+mn-lt"/>
                <a:ea typeface="+mn-ea"/>
                <a:cs typeface="+mn-cs"/>
              </a:rPr>
              <a:t>.</a:t>
            </a:r>
          </a:p>
          <a:p>
            <a:r>
              <a:rPr lang="mk-MK"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0" dirty="0">
                <a:solidFill>
                  <a:schemeClr val="tx1"/>
                </a:solidFill>
                <a:effectLst/>
                <a:latin typeface="+mn-lt"/>
                <a:ea typeface="+mn-ea"/>
                <a:cs typeface="+mn-cs"/>
              </a:rPr>
              <a:t>Дрвениот чипс може да се подели во следниве групи</a:t>
            </a:r>
            <a:r>
              <a:rPr lang="mk-MK" sz="1200" kern="1200" noProof="0" dirty="0">
                <a:solidFill>
                  <a:schemeClr val="tx1"/>
                </a:solidFill>
                <a:effectLst/>
                <a:latin typeface="+mn-lt"/>
                <a:ea typeface="+mn-ea"/>
                <a:cs typeface="+mn-cs"/>
              </a:rPr>
              <a:t>:</a:t>
            </a:r>
          </a:p>
          <a:p>
            <a:r>
              <a:rPr lang="mk-MK" sz="1200" b="1" kern="1200" noProof="0" dirty="0">
                <a:solidFill>
                  <a:schemeClr val="tx1"/>
                </a:solidFill>
                <a:effectLst/>
                <a:latin typeface="+mn-lt"/>
                <a:ea typeface="+mn-ea"/>
                <a:cs typeface="+mn-cs"/>
              </a:rPr>
              <a:t>Шумски чипс </a:t>
            </a:r>
            <a:r>
              <a:rPr lang="mk-MK" sz="1200" kern="1200" noProof="0" dirty="0">
                <a:solidFill>
                  <a:schemeClr val="tx1"/>
                </a:solidFill>
                <a:effectLst/>
                <a:latin typeface="+mn-lt"/>
                <a:ea typeface="+mn-ea"/>
                <a:cs typeface="+mn-cs"/>
              </a:rPr>
              <a:t>(произведен од трупци, цели дрвја, остатоци од трупци или корен на стеблото)</a:t>
            </a:r>
          </a:p>
          <a:p>
            <a:r>
              <a:rPr lang="mk-MK" sz="1200" b="1" kern="1200" noProof="0" dirty="0">
                <a:solidFill>
                  <a:schemeClr val="tx1"/>
                </a:solidFill>
                <a:effectLst/>
                <a:latin typeface="+mn-lt"/>
                <a:ea typeface="+mn-ea"/>
                <a:cs typeface="+mn-cs"/>
              </a:rPr>
              <a:t>Чипс од остатоци од дрво</a:t>
            </a:r>
            <a:r>
              <a:rPr lang="mk-MK" sz="1200" kern="1200" noProof="0" dirty="0">
                <a:solidFill>
                  <a:schemeClr val="tx1"/>
                </a:solidFill>
                <a:effectLst/>
                <a:latin typeface="+mn-lt"/>
                <a:ea typeface="+mn-ea"/>
                <a:cs typeface="+mn-cs"/>
              </a:rPr>
              <a:t> (произведен од остатоци од нетретирано дрво, рециклирано дрво, отсечени парчиња)</a:t>
            </a:r>
          </a:p>
          <a:p>
            <a:r>
              <a:rPr lang="mk-MK" sz="1200" b="1" kern="1200" noProof="0" dirty="0">
                <a:solidFill>
                  <a:schemeClr val="tx1"/>
                </a:solidFill>
                <a:effectLst/>
                <a:latin typeface="+mn-lt"/>
                <a:ea typeface="+mn-ea"/>
                <a:cs typeface="+mn-cs"/>
              </a:rPr>
              <a:t>Чипс од остатоци од сечење</a:t>
            </a:r>
            <a:r>
              <a:rPr lang="mk-MK" sz="1200" kern="1200" noProof="0" dirty="0">
                <a:solidFill>
                  <a:schemeClr val="tx1"/>
                </a:solidFill>
                <a:effectLst/>
                <a:latin typeface="+mn-lt"/>
                <a:ea typeface="+mn-ea"/>
                <a:cs typeface="+mn-cs"/>
              </a:rPr>
              <a:t> (произведен од остатоци во пилана)</a:t>
            </a:r>
          </a:p>
          <a:p>
            <a:r>
              <a:rPr lang="mk-MK" sz="1200" b="1" kern="1200" noProof="0" dirty="0">
                <a:solidFill>
                  <a:schemeClr val="tx1"/>
                </a:solidFill>
                <a:effectLst/>
                <a:latin typeface="+mn-lt"/>
                <a:ea typeface="+mn-ea"/>
                <a:cs typeface="+mn-cs"/>
              </a:rPr>
              <a:t>Чипс од кратко ротирачки дрвенести растенија </a:t>
            </a:r>
            <a:r>
              <a:rPr lang="mk-MK" sz="1200" b="0" kern="1200" noProof="0" dirty="0">
                <a:solidFill>
                  <a:schemeClr val="tx1"/>
                </a:solidFill>
                <a:effectLst/>
                <a:latin typeface="+mn-lt"/>
                <a:ea typeface="+mn-ea"/>
                <a:cs typeface="+mn-cs"/>
              </a:rPr>
              <a:t>(</a:t>
            </a:r>
            <a:r>
              <a:rPr lang="mk-MK" sz="1200" kern="1200" noProof="0" dirty="0">
                <a:solidFill>
                  <a:schemeClr val="tx1"/>
                </a:solidFill>
                <a:effectLst/>
                <a:latin typeface="+mn-lt"/>
                <a:ea typeface="+mn-ea"/>
                <a:cs typeface="+mn-cs"/>
              </a:rPr>
              <a:t>произведен од </a:t>
            </a:r>
            <a:r>
              <a:rPr lang="mk-MK" sz="1200" b="0" kern="1200" noProof="0" dirty="0">
                <a:solidFill>
                  <a:schemeClr val="tx1"/>
                </a:solidFill>
                <a:effectLst/>
                <a:latin typeface="+mn-lt"/>
                <a:ea typeface="+mn-ea"/>
                <a:cs typeface="+mn-cs"/>
              </a:rPr>
              <a:t>енергетски култури) </a:t>
            </a:r>
            <a:r>
              <a:rPr lang="mk-MK" sz="1200" kern="1200" noProof="0" dirty="0">
                <a:solidFill>
                  <a:schemeClr val="tx1"/>
                </a:solidFill>
                <a:effectLst/>
                <a:latin typeface="+mn-lt"/>
                <a:ea typeface="+mn-ea"/>
                <a:cs typeface="+mn-cs"/>
              </a:rPr>
              <a:t>”(</a:t>
            </a:r>
            <a:r>
              <a:rPr lang="mk-MK" sz="1200" kern="1200" noProof="0" dirty="0" err="1">
                <a:solidFill>
                  <a:schemeClr val="tx1"/>
                </a:solidFill>
                <a:effectLst/>
                <a:latin typeface="+mn-lt"/>
                <a:ea typeface="+mn-ea"/>
                <a:cs typeface="+mn-cs"/>
              </a:rPr>
              <a:t>European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Technology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Innovation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Platform</a:t>
            </a:r>
            <a:r>
              <a:rPr lang="mk-MK" sz="1200" kern="1200" noProof="0" dirty="0">
                <a:solidFill>
                  <a:schemeClr val="tx1"/>
                </a:solidFill>
                <a:effectLst/>
                <a:latin typeface="+mn-lt"/>
                <a:ea typeface="+mn-ea"/>
                <a:cs typeface="+mn-cs"/>
              </a:rPr>
              <a:t> (2020) </a:t>
            </a:r>
            <a:r>
              <a:rPr lang="mk-MK" sz="1200" kern="1200" noProof="0" dirty="0" err="1">
                <a:solidFill>
                  <a:schemeClr val="tx1"/>
                </a:solidFill>
                <a:effectLst/>
                <a:latin typeface="+mn-lt"/>
                <a:ea typeface="+mn-ea"/>
                <a:cs typeface="+mn-cs"/>
              </a:rPr>
              <a:t>Wood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chips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hlinkClick r:id="rId4"/>
              </a:rPr>
              <a:t>http://www.etipbioenergy.eu/value-chains/feedstocks/forestry/wood-chips</a:t>
            </a:r>
            <a:endParaRPr lang="mk-MK" noProof="0" dirty="0"/>
          </a:p>
        </p:txBody>
      </p:sp>
      <p:sp>
        <p:nvSpPr>
          <p:cNvPr id="4" name="Slide Number Placeholder 3"/>
          <p:cNvSpPr>
            <a:spLocks noGrp="1"/>
          </p:cNvSpPr>
          <p:nvPr>
            <p:ph type="sldNum" sz="quarter" idx="5"/>
          </p:nvPr>
        </p:nvSpPr>
        <p:spPr/>
        <p:txBody>
          <a:bodyPr/>
          <a:lstStyle/>
          <a:p>
            <a:fld id="{5C06AA30-1F3A-40F5-B663-9003C0E10A41}" type="slidenum">
              <a:rPr lang="en-GB" smtClean="0"/>
              <a:t>16</a:t>
            </a:fld>
            <a:endParaRPr lang="en-GB"/>
          </a:p>
        </p:txBody>
      </p:sp>
    </p:spTree>
    <p:extLst>
      <p:ext uri="{BB962C8B-B14F-4D97-AF65-F5344CB8AC3E}">
        <p14:creationId xmlns:p14="http://schemas.microsoft.com/office/powerpoint/2010/main" val="4332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noProof="0" dirty="0"/>
              <a:t>Стратегијата за биоекономија на Латвија опфаќа производство на поодржливи и еколошки производи, како и комплетно нови производи (Профил на земја: Латвија) [</a:t>
            </a:r>
            <a:r>
              <a:rPr lang="mk-MK" noProof="0" dirty="0">
                <a:hlinkClick r:id="rId3"/>
              </a:rPr>
              <a:t>https://biooekonomierat.de/fileadmin/profiles_for_map/Земја_profile_Latvia_1.pdf</a:t>
            </a:r>
            <a:r>
              <a:rPr lang="mk-MK" noProof="0" dirty="0"/>
              <a:t>])</a:t>
            </a:r>
          </a:p>
          <a:p>
            <a:endParaRPr lang="mk-MK" noProof="0" dirty="0"/>
          </a:p>
          <a:p>
            <a:r>
              <a:rPr lang="mk-MK" noProof="0" dirty="0"/>
              <a:t>Информации за сликата и производот: </a:t>
            </a:r>
            <a:r>
              <a:rPr lang="mk-MK" sz="1300" noProof="0" dirty="0" err="1"/>
              <a:t>Biolat</a:t>
            </a:r>
            <a:r>
              <a:rPr lang="mk-MK" sz="1300" noProof="0" dirty="0"/>
              <a:t> ‘</a:t>
            </a:r>
            <a:r>
              <a:rPr lang="mk-MK" sz="1300" noProof="0" dirty="0" err="1"/>
              <a:t>Healthy</a:t>
            </a:r>
            <a:r>
              <a:rPr lang="mk-MK" sz="1300" noProof="0" dirty="0"/>
              <a:t> </a:t>
            </a:r>
            <a:r>
              <a:rPr lang="mk-MK" sz="1300" noProof="0" dirty="0" err="1"/>
              <a:t>drink</a:t>
            </a:r>
            <a:r>
              <a:rPr lang="mk-MK" sz="1300" noProof="0" dirty="0"/>
              <a:t> </a:t>
            </a:r>
            <a:r>
              <a:rPr lang="mk-MK" sz="1300" noProof="0" dirty="0" err="1"/>
              <a:t>Ho-Fi</a:t>
            </a:r>
            <a:r>
              <a:rPr lang="mk-MK" sz="1300" noProof="0" dirty="0"/>
              <a:t> 0.05 %’ (2020a) </a:t>
            </a:r>
            <a:r>
              <a:rPr lang="mk-MK" sz="1300" noProof="0" dirty="0" err="1"/>
              <a:t>available</a:t>
            </a:r>
            <a:r>
              <a:rPr lang="mk-MK" sz="1300" noProof="0" dirty="0"/>
              <a:t> </a:t>
            </a:r>
            <a:r>
              <a:rPr lang="mk-MK" sz="1300" noProof="0" dirty="0" err="1"/>
              <a:t>at</a:t>
            </a:r>
            <a:r>
              <a:rPr lang="mk-MK" sz="1300" noProof="0" dirty="0"/>
              <a:t>: [</a:t>
            </a:r>
            <a:r>
              <a:rPr lang="mk-MK" sz="1300" u="sng" noProof="0" dirty="0">
                <a:hlinkClick r:id="rId4"/>
              </a:rPr>
              <a:t>https://www.biolat.lv/en/products/hofi-en/</a:t>
            </a:r>
            <a:r>
              <a:rPr lang="mk-MK" sz="1300" noProof="0" dirty="0"/>
              <a:t>]</a:t>
            </a:r>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17</a:t>
            </a:fld>
            <a:endParaRPr lang="de-DE"/>
          </a:p>
        </p:txBody>
      </p:sp>
    </p:spTree>
    <p:extLst>
      <p:ext uri="{BB962C8B-B14F-4D97-AF65-F5344CB8AC3E}">
        <p14:creationId xmlns:p14="http://schemas.microsoft.com/office/powerpoint/2010/main" val="1828648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noProof="0" dirty="0"/>
          </a:p>
          <a:p>
            <a:r>
              <a:rPr lang="mk-MK" noProof="0" dirty="0"/>
              <a:t>Прашања: Како се поврзуваат со ЦОР? - помала употреба на пластика</a:t>
            </a:r>
          </a:p>
          <a:p>
            <a:r>
              <a:rPr lang="mk-MK" noProof="0" dirty="0"/>
              <a:t>Кои други производи можат да се направат од дрво наместо од вообичаената пластика? – линк до производи во нивниот секојдневен живот</a:t>
            </a:r>
          </a:p>
          <a:p>
            <a:endParaRPr lang="mk-MK" noProof="0" dirty="0"/>
          </a:p>
          <a:p>
            <a:r>
              <a:rPr lang="mk-MK" sz="1300" u="sng" noProof="0" dirty="0">
                <a:hlinkClick r:id="rId3"/>
              </a:rPr>
              <a:t>https://www.wild-good.com/</a:t>
            </a:r>
            <a:endParaRPr lang="mk-MK" noProof="0" dirty="0"/>
          </a:p>
        </p:txBody>
      </p:sp>
      <p:sp>
        <p:nvSpPr>
          <p:cNvPr id="4" name="Slide Number Placeholder 3"/>
          <p:cNvSpPr>
            <a:spLocks noGrp="1"/>
          </p:cNvSpPr>
          <p:nvPr>
            <p:ph type="sldNum" sz="quarter" idx="5"/>
          </p:nvPr>
        </p:nvSpPr>
        <p:spPr/>
        <p:txBody>
          <a:bodyPr/>
          <a:lstStyle/>
          <a:p>
            <a:fld id="{5C06AA30-1F3A-40F5-B663-9003C0E10A41}" type="slidenum">
              <a:rPr lang="en-GB" smtClean="0"/>
              <a:t>18</a:t>
            </a:fld>
            <a:endParaRPr lang="en-GB"/>
          </a:p>
        </p:txBody>
      </p:sp>
    </p:spTree>
    <p:extLst>
      <p:ext uri="{BB962C8B-B14F-4D97-AF65-F5344CB8AC3E}">
        <p14:creationId xmlns:p14="http://schemas.microsoft.com/office/powerpoint/2010/main" val="1570779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Овие производи се исто така направени од шумска биомаса и со понатамошни инвестиции и развој во регионите на Латвија и тие би можеле да се произведуваат таму.</a:t>
            </a:r>
          </a:p>
          <a:p>
            <a:r>
              <a:rPr lang="mk-MK" noProof="0" dirty="0"/>
              <a:t>Нека погодат од што се направени производите пред да објасните.</a:t>
            </a:r>
          </a:p>
          <a:p>
            <a:endParaRPr lang="mk-MK" noProof="0" dirty="0"/>
          </a:p>
          <a:p>
            <a:r>
              <a:rPr lang="mk-MK" noProof="0" dirty="0"/>
              <a:t>Дискутирајте за придобивките и кој би ги купил овие наместо конвенционалните</a:t>
            </a:r>
          </a:p>
          <a:p>
            <a:r>
              <a:rPr lang="mk-MK" sz="1200" u="sng" kern="1200" noProof="0" dirty="0">
                <a:solidFill>
                  <a:schemeClr val="tx1"/>
                </a:solidFill>
                <a:effectLst/>
                <a:latin typeface="+mn-lt"/>
                <a:ea typeface="+mn-ea"/>
                <a:cs typeface="+mn-cs"/>
                <a:hlinkClick r:id="rId3"/>
              </a:rPr>
              <a:t>https://www.sulapac.com/</a:t>
            </a:r>
            <a:r>
              <a:rPr lang="mk-MK" noProof="0" dirty="0"/>
              <a:t>. </a:t>
            </a:r>
          </a:p>
        </p:txBody>
      </p:sp>
      <p:sp>
        <p:nvSpPr>
          <p:cNvPr id="4" name="Slide Number Placeholder 3"/>
          <p:cNvSpPr>
            <a:spLocks noGrp="1"/>
          </p:cNvSpPr>
          <p:nvPr>
            <p:ph type="sldNum" sz="quarter" idx="5"/>
          </p:nvPr>
        </p:nvSpPr>
        <p:spPr/>
        <p:txBody>
          <a:bodyPr/>
          <a:lstStyle/>
          <a:p>
            <a:fld id="{F4B9ABF1-A5E8-FF4C-953A-B9DDF0BF59CB}" type="slidenum">
              <a:rPr lang="de-DE" smtClean="0"/>
              <a:t>19</a:t>
            </a:fld>
            <a:endParaRPr lang="de-DE"/>
          </a:p>
        </p:txBody>
      </p:sp>
    </p:spTree>
    <p:extLst>
      <p:ext uri="{BB962C8B-B14F-4D97-AF65-F5344CB8AC3E}">
        <p14:creationId xmlns:p14="http://schemas.microsoft.com/office/powerpoint/2010/main" val="300775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5C06AA30-1F3A-40F5-B663-9003C0E10A41}" type="slidenum">
              <a:rPr lang="en-GB" smtClean="0"/>
              <a:t>2</a:t>
            </a:fld>
            <a:endParaRPr lang="en-GB"/>
          </a:p>
        </p:txBody>
      </p:sp>
    </p:spTree>
    <p:extLst>
      <p:ext uri="{BB962C8B-B14F-4D97-AF65-F5344CB8AC3E}">
        <p14:creationId xmlns:p14="http://schemas.microsoft.com/office/powerpoint/2010/main" val="3052865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300" noProof="0" dirty="0"/>
              <a:t>Погодете колку проценти материјал е дрво, пред да ги видите информациите.</a:t>
            </a:r>
          </a:p>
          <a:p>
            <a:r>
              <a:rPr lang="mk-MK" sz="1300" noProof="0" dirty="0"/>
              <a:t>Разговарајте за предностите и недостатоците на користењето мијалник од дрво.</a:t>
            </a:r>
          </a:p>
          <a:p>
            <a:endParaRPr lang="mk-MK" sz="1300" noProof="0" dirty="0"/>
          </a:p>
          <a:p>
            <a:r>
              <a:rPr lang="mk-MK" sz="1200" u="sng" kern="1200" noProof="0" dirty="0">
                <a:solidFill>
                  <a:schemeClr val="tx1"/>
                </a:solidFill>
                <a:effectLst/>
                <a:latin typeface="+mn-lt"/>
                <a:ea typeface="+mn-ea"/>
                <a:cs typeface="+mn-cs"/>
                <a:hlinkClick r:id="rId3"/>
              </a:rPr>
              <a:t>https://woodio.fi/</a:t>
            </a:r>
            <a:endParaRPr lang="mk-MK" sz="1300" noProof="0" dirty="0"/>
          </a:p>
        </p:txBody>
      </p:sp>
      <p:sp>
        <p:nvSpPr>
          <p:cNvPr id="4" name="Slide Number Placeholder 3"/>
          <p:cNvSpPr>
            <a:spLocks noGrp="1"/>
          </p:cNvSpPr>
          <p:nvPr>
            <p:ph type="sldNum" sz="quarter" idx="5"/>
          </p:nvPr>
        </p:nvSpPr>
        <p:spPr/>
        <p:txBody>
          <a:bodyPr/>
          <a:lstStyle/>
          <a:p>
            <a:fld id="{5C06AA30-1F3A-40F5-B663-9003C0E10A41}" type="slidenum">
              <a:rPr lang="en-GB" smtClean="0"/>
              <a:t>20</a:t>
            </a:fld>
            <a:endParaRPr lang="en-GB"/>
          </a:p>
        </p:txBody>
      </p:sp>
    </p:spTree>
    <p:extLst>
      <p:ext uri="{BB962C8B-B14F-4D97-AF65-F5344CB8AC3E}">
        <p14:creationId xmlns:p14="http://schemas.microsoft.com/office/powerpoint/2010/main" val="3157831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Предавачот  може да праша која ЦОР е поврзана со производот пред да  покаже на слајдот.</a:t>
            </a:r>
          </a:p>
          <a:p>
            <a:endParaRPr lang="mk-MK" noProof="0" dirty="0"/>
          </a:p>
          <a:p>
            <a:r>
              <a:rPr lang="mk-MK" noProof="0" dirty="0"/>
              <a:t>Spawnfoam (2020) ‘</a:t>
            </a:r>
            <a:r>
              <a:rPr lang="mk-MK" noProof="0" dirty="0" err="1"/>
              <a:t>Products</a:t>
            </a:r>
            <a:r>
              <a:rPr lang="mk-MK" noProof="0" dirty="0"/>
              <a:t>’ </a:t>
            </a:r>
            <a:r>
              <a:rPr lang="mk-MK" noProof="0" dirty="0" err="1"/>
              <a:t>available</a:t>
            </a:r>
            <a:r>
              <a:rPr lang="mk-MK" noProof="0" dirty="0"/>
              <a:t> </a:t>
            </a:r>
            <a:r>
              <a:rPr lang="mk-MK" noProof="0" dirty="0" err="1"/>
              <a:t>at</a:t>
            </a:r>
            <a:r>
              <a:rPr lang="mk-MK" noProof="0" dirty="0"/>
              <a:t>: [</a:t>
            </a:r>
            <a:r>
              <a:rPr lang="mk-MK" noProof="0" dirty="0">
                <a:hlinkClick r:id="rId3"/>
              </a:rPr>
              <a:t>http://www.spawnfoam.pt/en/#products</a:t>
            </a:r>
            <a:r>
              <a:rPr lang="mk-MK" noProof="0" dirty="0"/>
              <a:t>]</a:t>
            </a:r>
          </a:p>
        </p:txBody>
      </p:sp>
      <p:sp>
        <p:nvSpPr>
          <p:cNvPr id="4" name="Slide Number Placeholder 3"/>
          <p:cNvSpPr>
            <a:spLocks noGrp="1"/>
          </p:cNvSpPr>
          <p:nvPr>
            <p:ph type="sldNum" sz="quarter" idx="5"/>
          </p:nvPr>
        </p:nvSpPr>
        <p:spPr/>
        <p:txBody>
          <a:bodyPr/>
          <a:lstStyle/>
          <a:p>
            <a:fld id="{5C06AA30-1F3A-40F5-B663-9003C0E10A41}" type="slidenum">
              <a:rPr lang="en-GB" smtClean="0"/>
              <a:t>21</a:t>
            </a:fld>
            <a:endParaRPr lang="en-GB"/>
          </a:p>
        </p:txBody>
      </p:sp>
    </p:spTree>
    <p:extLst>
      <p:ext uri="{BB962C8B-B14F-4D97-AF65-F5344CB8AC3E}">
        <p14:creationId xmlns:p14="http://schemas.microsoft.com/office/powerpoint/2010/main" val="4172348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noProof="0" dirty="0"/>
              <a:t>Дискутирајте за обновливата енергија - зошто сè уште користиме фосилни горива?</a:t>
            </a:r>
          </a:p>
          <a:p>
            <a:endParaRPr lang="mk-MK" noProof="0" dirty="0"/>
          </a:p>
          <a:p>
            <a:r>
              <a:rPr lang="mk-MK" sz="1300" u="sng" noProof="0" dirty="0">
                <a:hlinkClick r:id="rId3"/>
              </a:rPr>
              <a:t>https://www.drax.com/</a:t>
            </a:r>
            <a:endParaRPr lang="mk-MK" noProof="0" dirty="0"/>
          </a:p>
        </p:txBody>
      </p:sp>
      <p:sp>
        <p:nvSpPr>
          <p:cNvPr id="4" name="Slide Number Placeholder 3"/>
          <p:cNvSpPr>
            <a:spLocks noGrp="1"/>
          </p:cNvSpPr>
          <p:nvPr>
            <p:ph type="sldNum" sz="quarter" idx="5"/>
          </p:nvPr>
        </p:nvSpPr>
        <p:spPr/>
        <p:txBody>
          <a:bodyPr/>
          <a:lstStyle/>
          <a:p>
            <a:fld id="{5C06AA30-1F3A-40F5-B663-9003C0E10A41}" type="slidenum">
              <a:rPr lang="en-GB" smtClean="0"/>
              <a:t>22</a:t>
            </a:fld>
            <a:endParaRPr lang="en-GB"/>
          </a:p>
        </p:txBody>
      </p:sp>
    </p:spTree>
    <p:extLst>
      <p:ext uri="{BB962C8B-B14F-4D97-AF65-F5344CB8AC3E}">
        <p14:creationId xmlns:p14="http://schemas.microsoft.com/office/powerpoint/2010/main" val="283679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dirty="0">
                <a:solidFill>
                  <a:schemeClr val="tx1"/>
                </a:solidFill>
                <a:effectLst/>
                <a:latin typeface="+mn-lt"/>
                <a:ea typeface="+mn-ea"/>
                <a:cs typeface="+mn-cs"/>
              </a:rPr>
              <a:t>Последно утврдување</a:t>
            </a:r>
            <a:r>
              <a:rPr lang="mk-MK" sz="1200" kern="1200" baseline="0" dirty="0">
                <a:solidFill>
                  <a:schemeClr val="tx1"/>
                </a:solidFill>
                <a:effectLst/>
                <a:latin typeface="+mn-lt"/>
                <a:ea typeface="+mn-ea"/>
                <a:cs typeface="+mn-cs"/>
              </a:rPr>
              <a:t> на главните точки.</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C06AA30-1F3A-40F5-B663-9003C0E10A41}" type="slidenum">
              <a:rPr lang="en-GB" smtClean="0"/>
              <a:t>23</a:t>
            </a:fld>
            <a:endParaRPr lang="en-GB"/>
          </a:p>
        </p:txBody>
      </p:sp>
    </p:spTree>
    <p:extLst>
      <p:ext uri="{BB962C8B-B14F-4D97-AF65-F5344CB8AC3E}">
        <p14:creationId xmlns:p14="http://schemas.microsoft.com/office/powerpoint/2010/main" val="887621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508000"/>
            <a:ext cx="5486400" cy="3086100"/>
          </a:xfrm>
        </p:spPr>
      </p:sp>
      <p:sp>
        <p:nvSpPr>
          <p:cNvPr id="3" name="Notizenplatzhalter 2"/>
          <p:cNvSpPr>
            <a:spLocks noGrp="1"/>
          </p:cNvSpPr>
          <p:nvPr>
            <p:ph type="body" idx="1"/>
          </p:nvPr>
        </p:nvSpPr>
        <p:spPr/>
        <p:txBody>
          <a:bodyPr/>
          <a:lstStyle/>
          <a:p>
            <a:r>
              <a:rPr lang="ru-RU" sz="1200" b="1" kern="1200" dirty="0">
                <a:solidFill>
                  <a:schemeClr val="tx1"/>
                </a:solidFill>
                <a:effectLst/>
                <a:latin typeface="+mn-lt"/>
                <a:ea typeface="+mn-ea"/>
                <a:cs typeface="+mn-cs"/>
              </a:rPr>
              <a:t>Белешки за наставникот</a:t>
            </a:r>
            <a:r>
              <a:rPr lang="en-GB" sz="1200" kern="1200" dirty="0">
                <a:solidFill>
                  <a:schemeClr val="tx1"/>
                </a:solidFill>
                <a:effectLst/>
                <a:latin typeface="+mn-lt"/>
                <a:ea typeface="+mn-ea"/>
                <a:cs typeface="+mn-cs"/>
              </a:rPr>
              <a:t>: </a:t>
            </a:r>
            <a:r>
              <a:rPr lang="ru-RU" sz="1200" kern="1200" baseline="0" dirty="0">
                <a:solidFill>
                  <a:schemeClr val="tx1"/>
                </a:solidFill>
                <a:effectLst/>
                <a:latin typeface="+mn-lt"/>
                <a:ea typeface="+mn-ea"/>
                <a:cs typeface="+mn-cs"/>
              </a:rPr>
              <a:t>Името на наставникот треба да стои во долниот лев дел на слајдот</a:t>
            </a:r>
            <a:r>
              <a:rPr lang="ru-RU" sz="1200" kern="1200" dirty="0">
                <a:solidFill>
                  <a:schemeClr val="tx1"/>
                </a:solidFill>
                <a:effectLst/>
                <a:latin typeface="+mn-lt"/>
                <a:ea typeface="+mn-ea"/>
                <a:cs typeface="+mn-cs"/>
              </a:rPr>
              <a:t>. Ова е последниот слајд во презентацијата. Дајте им време на студентите / учесниците да постават прашања.</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24</a:t>
            </a:fld>
            <a:endParaRPr lang="de-DE"/>
          </a:p>
        </p:txBody>
      </p:sp>
    </p:spTree>
    <p:extLst>
      <p:ext uri="{BB962C8B-B14F-4D97-AF65-F5344CB8AC3E}">
        <p14:creationId xmlns:p14="http://schemas.microsoft.com/office/powerpoint/2010/main" val="889071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mk-MK" sz="1200" b="1" i="0" u="none" strike="noStrike" kern="1200" dirty="0">
                <a:solidFill>
                  <a:schemeClr val="tx1"/>
                </a:solidFill>
                <a:effectLst/>
              </a:rPr>
              <a:t>BE-Rural има пет иновациски региони</a:t>
            </a:r>
          </a:p>
          <a:p>
            <a:pPr fontAlgn="base"/>
            <a:r>
              <a:rPr lang="mk-MK" sz="1200" b="0" i="0" u="none" strike="noStrike" kern="1200" dirty="0">
                <a:solidFill>
                  <a:schemeClr val="tx1"/>
                </a:solidFill>
                <a:effectLst/>
              </a:rPr>
              <a:t>BE-Rural ќе создаде пет регионални </a:t>
            </a:r>
            <a:r>
              <a:rPr lang="mk-MK" sz="1200" b="1" i="0" u="none" strike="noStrike" kern="1200" dirty="0">
                <a:solidFill>
                  <a:schemeClr val="tx1"/>
                </a:solidFill>
                <a:effectLst/>
              </a:rPr>
              <a:t>Платформи за отворени иновации (</a:t>
            </a:r>
            <a:r>
              <a:rPr lang="mk-MK" sz="1200" b="1" kern="1200" dirty="0">
                <a:solidFill>
                  <a:schemeClr val="tx1"/>
                </a:solidFill>
                <a:effectLst/>
              </a:rPr>
              <a:t>ПОИ</a:t>
            </a:r>
            <a:r>
              <a:rPr lang="mk-MK" sz="1200" b="1" i="0" u="none" strike="noStrike" kern="1200" dirty="0">
                <a:solidFill>
                  <a:schemeClr val="tx1"/>
                </a:solidFill>
                <a:effectLst/>
              </a:rPr>
              <a:t>) </a:t>
            </a:r>
            <a:r>
              <a:rPr lang="mk-MK" sz="1200" b="0" i="0" u="none" strike="noStrike" kern="1200" dirty="0">
                <a:solidFill>
                  <a:schemeClr val="tx1"/>
                </a:solidFill>
                <a:effectLst/>
              </a:rPr>
              <a:t>за партиципативен развој на </a:t>
            </a:r>
            <a:r>
              <a:rPr lang="mk-MK" sz="1200" kern="1200" dirty="0">
                <a:solidFill>
                  <a:schemeClr val="tx1"/>
                </a:solidFill>
                <a:effectLst/>
              </a:rPr>
              <a:t>биоекономски </a:t>
            </a:r>
            <a:r>
              <a:rPr lang="mk-MK" sz="1200" b="0" i="0" u="none" strike="noStrike" kern="1200" dirty="0">
                <a:solidFill>
                  <a:schemeClr val="tx1"/>
                </a:solidFill>
                <a:effectLst/>
              </a:rPr>
              <a:t>стратегии и патокази. </a:t>
            </a:r>
            <a:r>
              <a:rPr lang="mk-MK" sz="1200" kern="1200" dirty="0">
                <a:solidFill>
                  <a:schemeClr val="tx1"/>
                </a:solidFill>
                <a:effectLst/>
              </a:rPr>
              <a:t>ПОИ</a:t>
            </a:r>
            <a:r>
              <a:rPr lang="mk-MK" sz="1200" b="0" i="0" u="none" strike="noStrike" kern="1200" dirty="0">
                <a:solidFill>
                  <a:schemeClr val="tx1"/>
                </a:solidFill>
                <a:effectLst/>
              </a:rPr>
              <a:t> на BE-Rural ќе бидат воспоставени во пет региони во ЕУ со различни потенцијали за биомаса и ќе бидат засновани на регионалните работни групи на чинители (РГЧ). Во рамките на ОИП, главната задача на РГЧ ќе биде да формулираат конкретни стратегии или документи со насоки преку соработка со различни актери и отворање на платформата за широк спектар на чинители во регионот, вклучително и граѓански организации и граѓани.</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Стара </a:t>
            </a:r>
            <a:r>
              <a:rPr lang="mk-MK" sz="1200" b="1" i="0" u="none" strike="noStrike" kern="1200" dirty="0" err="1">
                <a:solidFill>
                  <a:schemeClr val="tx1"/>
                </a:solidFill>
                <a:effectLst/>
              </a:rPr>
              <a:t>Загора</a:t>
            </a:r>
            <a:r>
              <a:rPr lang="mk-MK" sz="1200" b="1" i="0" u="none" strike="noStrike" kern="1200" dirty="0">
                <a:solidFill>
                  <a:schemeClr val="tx1"/>
                </a:solidFill>
                <a:effectLst/>
              </a:rPr>
              <a:t>, Бугарија:</a:t>
            </a:r>
            <a:r>
              <a:rPr lang="mk-MK" sz="1200" b="0" i="0" u="none" strike="noStrike" kern="1200" dirty="0">
                <a:solidFill>
                  <a:schemeClr val="tx1"/>
                </a:solidFill>
                <a:effectLst/>
              </a:rPr>
              <a:t> Овој иновациски регион ќе се фокусира на барање нови технологии за примена на есенцијални масла и билки во козметичката и фармацевтската индустрија. Малото производство во оваа област ќе биде комбинирано со активности поврзани со туризмот за проширување на постојниот бизнис статус </a:t>
            </a:r>
            <a:r>
              <a:rPr lang="mk-MK" sz="1200" b="0" i="0" u="none" strike="noStrike" kern="1200" dirty="0" err="1">
                <a:solidFill>
                  <a:schemeClr val="tx1"/>
                </a:solidFill>
                <a:effectLst/>
              </a:rPr>
              <a:t>кво</a:t>
            </a:r>
            <a:r>
              <a:rPr lang="mk-MK" sz="1200" b="0" i="0" u="none" strike="noStrike" kern="1200" dirty="0">
                <a:solidFill>
                  <a:schemeClr val="tx1"/>
                </a:solidFill>
                <a:effectLst/>
              </a:rPr>
              <a:t> и на потенцијалот. Понатаму, регионот ќе воспостави поблиски односи и вмрежување на компаниите. Регионален партнер: </a:t>
            </a:r>
            <a:r>
              <a:rPr lang="en-US" dirty="0"/>
              <a:t>Bulgarian Industrial Association (BIA)</a:t>
            </a:r>
          </a:p>
          <a:p>
            <a:pPr fontAlgn="base"/>
            <a:r>
              <a:rPr lang="mk-MK" sz="1200" b="1" i="0" u="none" strike="noStrike" kern="1200" dirty="0" err="1">
                <a:solidFill>
                  <a:schemeClr val="tx1"/>
                </a:solidFill>
                <a:effectLst/>
              </a:rPr>
              <a:t>Виѕеме</a:t>
            </a:r>
            <a:r>
              <a:rPr lang="mk-MK" sz="1200" b="1" i="0" u="none" strike="noStrike" kern="1200" dirty="0">
                <a:solidFill>
                  <a:schemeClr val="tx1"/>
                </a:solidFill>
                <a:effectLst/>
              </a:rPr>
              <a:t> и </a:t>
            </a:r>
            <a:r>
              <a:rPr lang="mk-MK" sz="1200" b="1" i="0" u="none" strike="noStrike" kern="1200" dirty="0" err="1">
                <a:solidFill>
                  <a:schemeClr val="tx1"/>
                </a:solidFill>
                <a:effectLst/>
              </a:rPr>
              <a:t>Курземе</a:t>
            </a:r>
            <a:r>
              <a:rPr lang="mk-MK" sz="1200" b="1" i="0" u="none" strike="noStrike" kern="1200" dirty="0">
                <a:solidFill>
                  <a:schemeClr val="tx1"/>
                </a:solidFill>
                <a:effectLst/>
              </a:rPr>
              <a:t>, Латвија: </a:t>
            </a:r>
            <a:r>
              <a:rPr lang="mk-MK" sz="1200" b="0" i="0" u="none" strike="noStrike" kern="1200" dirty="0">
                <a:solidFill>
                  <a:schemeClr val="tx1"/>
                </a:solidFill>
                <a:effectLst/>
              </a:rPr>
              <a:t>Овој регион ќе се фокусира на потенцијалот на нуспроизводи од управувањето со шумите </a:t>
            </a:r>
            <a:r>
              <a:rPr lang="mk-MK" sz="1200" kern="1200" dirty="0">
                <a:solidFill>
                  <a:schemeClr val="tx1"/>
                </a:solidFill>
                <a:effectLst/>
              </a:rPr>
              <a:t>(т.е. од разретчување на младите шуми, насади</a:t>
            </a:r>
            <a:r>
              <a:rPr lang="mk-MK" sz="1200" kern="1200" baseline="0" dirty="0">
                <a:solidFill>
                  <a:schemeClr val="tx1"/>
                </a:solidFill>
                <a:effectLst/>
              </a:rPr>
              <a:t> со </a:t>
            </a:r>
            <a:r>
              <a:rPr lang="mk-MK" sz="1200" kern="1200" dirty="0">
                <a:solidFill>
                  <a:schemeClr val="tx1"/>
                </a:solidFill>
                <a:effectLst/>
              </a:rPr>
              <a:t>кратко ротирачки дрвенести растенија и шумарство </a:t>
            </a:r>
            <a:r>
              <a:rPr lang="mk-MK" sz="1200" b="0" i="0" u="none" strike="noStrike" kern="1200" dirty="0">
                <a:solidFill>
                  <a:schemeClr val="tx1"/>
                </a:solidFill>
                <a:effectLst/>
              </a:rPr>
              <a:t>(SRC/SRF)</a:t>
            </a:r>
            <a:r>
              <a:rPr lang="mk-MK" sz="1200" kern="1200" dirty="0">
                <a:solidFill>
                  <a:schemeClr val="tx1"/>
                </a:solidFill>
                <a:effectLst/>
              </a:rPr>
              <a:t>, отстранување на прекумерно обраснување на напуштени земјоделски земјишта</a:t>
            </a:r>
            <a:r>
              <a:rPr lang="mk-MK" sz="1200" b="0" i="0" u="none" strike="noStrike" kern="1200" dirty="0">
                <a:solidFill>
                  <a:schemeClr val="tx1"/>
                </a:solidFill>
                <a:effectLst/>
              </a:rPr>
              <a:t> и повеќегодишни треви ) како извор на биоенергија или биорафинерија. Регионот ќе ја испита вредноста на агрошумарските системи на повеќегодишни треви и </a:t>
            </a:r>
            <a:r>
              <a:rPr lang="mk-MK" sz="1200" kern="1200" dirty="0">
                <a:solidFill>
                  <a:schemeClr val="tx1"/>
                </a:solidFill>
                <a:effectLst/>
              </a:rPr>
              <a:t>кратко ротирачки дрвенести растенија </a:t>
            </a:r>
            <a:r>
              <a:rPr lang="mk-MK" sz="1200" b="0" i="0" u="none" strike="noStrike" kern="1200" dirty="0">
                <a:solidFill>
                  <a:schemeClr val="tx1"/>
                </a:solidFill>
                <a:effectLst/>
              </a:rPr>
              <a:t>(SRC) </a:t>
            </a:r>
            <a:r>
              <a:rPr lang="mk-MK" sz="1200" kern="1200" dirty="0">
                <a:solidFill>
                  <a:schemeClr val="tx1"/>
                </a:solidFill>
                <a:effectLst/>
              </a:rPr>
              <a:t>или </a:t>
            </a:r>
            <a:r>
              <a:rPr lang="mk-MK" sz="1200" b="0" i="0" u="none" strike="noStrike" kern="1200" dirty="0">
                <a:solidFill>
                  <a:schemeClr val="tx1"/>
                </a:solidFill>
                <a:effectLst/>
              </a:rPr>
              <a:t>SRF дрвјата како пасишта, и производството на сено или семиња од трева. Ќе се истражи потенцијалната паметна употреба на градежното дрво од </a:t>
            </a:r>
            <a:r>
              <a:rPr lang="mk-MK" sz="1200" kern="1200" dirty="0">
                <a:solidFill>
                  <a:schemeClr val="tx1"/>
                </a:solidFill>
                <a:effectLst/>
              </a:rPr>
              <a:t>разретчувањето на младите шуми</a:t>
            </a:r>
            <a:r>
              <a:rPr lang="mk-MK" sz="1200" b="0" i="0" u="none" strike="noStrike" kern="1200" dirty="0">
                <a:solidFill>
                  <a:schemeClr val="tx1"/>
                </a:solidFill>
                <a:effectLst/>
              </a:rPr>
              <a:t>. Регионален партнер: </a:t>
            </a:r>
            <a:r>
              <a:rPr lang="en-US" dirty="0"/>
              <a:t>Latvian State Forest Research Institute (SILAVA)</a:t>
            </a:r>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Струмица, Северна Македонија: </a:t>
            </a:r>
            <a:r>
              <a:rPr lang="mk-MK" sz="1200" b="0" i="0" u="none" strike="noStrike" kern="1200" dirty="0">
                <a:solidFill>
                  <a:schemeClr val="tx1"/>
                </a:solidFill>
                <a:effectLst/>
              </a:rPr>
              <a:t>Регионот ќе се фокусира на искористување на земјоделските остатоци, поточно на </a:t>
            </a:r>
            <a:r>
              <a:rPr lang="mk-MK" sz="1200" b="0" i="0" u="none" strike="noStrike" kern="1200" dirty="0" err="1">
                <a:solidFill>
                  <a:schemeClr val="tx1"/>
                </a:solidFill>
                <a:effectLst/>
              </a:rPr>
              <a:t>нуспроизводство</a:t>
            </a:r>
            <a:r>
              <a:rPr lang="mk-MK" sz="1200" b="0" i="0" u="none" strike="noStrike" kern="1200" dirty="0">
                <a:solidFill>
                  <a:schemeClr val="tx1"/>
                </a:solidFill>
                <a:effectLst/>
              </a:rPr>
              <a:t> на органски материјали од земјоделски активности, како извор на енергија за домашни и индустриски цели. Регионот ќе ги испита технолошките опции за енергетска конверзија на материјалите од биомаса што се создаваат на земјоделски полиња или фарми (остатоци од земјоделство), како и на оние што се создаваат во текот на преработката на земјоделските производи (остатоци од преработка). Регионален партнер: </a:t>
            </a:r>
            <a:r>
              <a:rPr lang="en-US" dirty="0"/>
              <a:t>International Centre for Sustainable Development of Energy, Water and Environment Systems (SDEWES-Skopje)</a:t>
            </a:r>
          </a:p>
          <a:p>
            <a:pPr fontAlgn="base"/>
            <a:r>
              <a:rPr lang="mk-MK" sz="1200" b="1" kern="1200" dirty="0">
                <a:solidFill>
                  <a:schemeClr val="tx1"/>
                </a:solidFill>
                <a:effectLst/>
              </a:rPr>
              <a:t>Заливите </a:t>
            </a:r>
            <a:r>
              <a:rPr lang="mk-MK" sz="1200" b="1" kern="1200" dirty="0" err="1">
                <a:solidFill>
                  <a:schemeClr val="tx1"/>
                </a:solidFill>
                <a:effectLst/>
              </a:rPr>
              <a:t>Штетин</a:t>
            </a:r>
            <a:r>
              <a:rPr lang="mk-MK" sz="1200" b="1" kern="1200" dirty="0">
                <a:solidFill>
                  <a:schemeClr val="tx1"/>
                </a:solidFill>
                <a:effectLst/>
              </a:rPr>
              <a:t> и </a:t>
            </a:r>
            <a:r>
              <a:rPr lang="mk-MK" sz="1200" b="1" kern="1200" dirty="0" err="1">
                <a:solidFill>
                  <a:schemeClr val="tx1"/>
                </a:solidFill>
                <a:effectLst/>
              </a:rPr>
              <a:t>Висла</a:t>
            </a:r>
            <a:r>
              <a:rPr lang="mk-MK" sz="1200" b="1" i="0" u="none" strike="noStrike" kern="1200" dirty="0">
                <a:solidFill>
                  <a:schemeClr val="tx1"/>
                </a:solidFill>
                <a:effectLst/>
              </a:rPr>
              <a:t>, Полска: </a:t>
            </a:r>
            <a:r>
              <a:rPr lang="mk-MK" sz="1200" b="0" i="0" u="none" strike="noStrike" kern="1200" dirty="0">
                <a:solidFill>
                  <a:schemeClr val="tx1"/>
                </a:solidFill>
                <a:effectLst/>
              </a:rPr>
              <a:t>Овој регион ќе се фокусира на рибарство од мал обем, особено на одржливата употреба на тековно недоволно искористени риби и видови риби со ниска вредност во двата залива. Регионот ќе ги испита технолошките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можат да се применат за да се користат риби со ниска вредност како производи за исхрана на луѓето. Регионален партнер: </a:t>
            </a:r>
            <a:r>
              <a:rPr lang="en-US" dirty="0"/>
              <a:t>National Marine Fisheries Research Institute (NMFRI)</a:t>
            </a:r>
          </a:p>
          <a:p>
            <a:pPr fontAlgn="base"/>
            <a:r>
              <a:rPr lang="mk-MK" sz="1200" b="1" i="0" u="none" strike="noStrike" kern="1200" dirty="0" err="1">
                <a:solidFill>
                  <a:schemeClr val="tx1"/>
                </a:solidFill>
                <a:effectLst/>
              </a:rPr>
              <a:t>Ковасна</a:t>
            </a:r>
            <a:r>
              <a:rPr lang="mk-MK" sz="1200" b="1" i="0" u="none" strike="noStrike" kern="1200" dirty="0">
                <a:solidFill>
                  <a:schemeClr val="tx1"/>
                </a:solidFill>
                <a:effectLst/>
              </a:rPr>
              <a:t>, Романија: </a:t>
            </a:r>
            <a:r>
              <a:rPr lang="mk-MK" sz="1200" b="0" i="0" u="none" strike="noStrike" kern="1200" dirty="0">
                <a:solidFill>
                  <a:schemeClr val="tx1"/>
                </a:solidFill>
                <a:effectLst/>
              </a:rPr>
              <a:t>Регионот ќе се фокусира на фрагментирани синџири на вредности и имплементација на концептот на циркуларна економија во индустриските сектори на округот (т.е. дрво и мебел, текстил, </a:t>
            </a:r>
            <a:r>
              <a:rPr lang="mk-MK" sz="1200" kern="1200" dirty="0">
                <a:solidFill>
                  <a:schemeClr val="tx1"/>
                </a:solidFill>
                <a:effectLst/>
              </a:rPr>
              <a:t>агро-прехрамбен сектор</a:t>
            </a:r>
            <a:r>
              <a:rPr lang="mk-MK" sz="1200" b="0" i="0" u="none" strike="noStrike" kern="1200" dirty="0">
                <a:solidFill>
                  <a:schemeClr val="tx1"/>
                </a:solidFill>
                <a:effectLst/>
              </a:rPr>
              <a:t>, машинско инженерство, зелена енергија). Регионот ќе го испита развојниот потенцијал на недоволно искористената биомаса (растителна материја и отпад од дрво) и импликацијата врз општествените предизвици (пр.  рурална невработеност или маргинализирани заедници). Ова ќе се направи во рамките на бизнис моделот за локален развој заснован на технолошки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обезбедува автономно снабдување со енергија за граѓански и индустриски потреби. Регионален партнер: </a:t>
            </a:r>
            <a:r>
              <a:rPr lang="en-US" dirty="0"/>
              <a:t>Institute for Economic Forecasting (IPE)</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Извор: </a:t>
            </a:r>
            <a:r>
              <a:rPr lang="mk-MK" sz="1200" kern="1200" dirty="0">
                <a:solidFill>
                  <a:schemeClr val="tx1"/>
                </a:solidFill>
                <a:effectLst/>
              </a:rPr>
              <a:t>BE-Rural (2020), </a:t>
            </a:r>
            <a:r>
              <a:rPr lang="mk-MK" sz="1200" i="1" kern="1200" dirty="0" err="1">
                <a:solidFill>
                  <a:schemeClr val="tx1"/>
                </a:solidFill>
                <a:effectLst/>
              </a:rPr>
              <a:t>Innovation</a:t>
            </a:r>
            <a:r>
              <a:rPr lang="mk-MK" sz="1200" i="1" kern="1200" dirty="0">
                <a:solidFill>
                  <a:schemeClr val="tx1"/>
                </a:solidFill>
                <a:effectLst/>
              </a:rPr>
              <a:t> </a:t>
            </a:r>
            <a:r>
              <a:rPr lang="mk-MK" sz="1200" i="1" kern="1200" dirty="0" err="1">
                <a:solidFill>
                  <a:schemeClr val="tx1"/>
                </a:solidFill>
                <a:effectLst/>
              </a:rPr>
              <a:t>regions</a:t>
            </a:r>
            <a:r>
              <a:rPr lang="mk-MK" sz="1200" kern="1200" dirty="0">
                <a:solidFill>
                  <a:schemeClr val="tx1"/>
                </a:solidFill>
                <a:effectLst/>
              </a:rPr>
              <a:t>, </a:t>
            </a:r>
            <a:r>
              <a:rPr lang="mk-MK" sz="1200" kern="1200" dirty="0" err="1">
                <a:solidFill>
                  <a:schemeClr val="tx1"/>
                </a:solidFill>
                <a:effectLst/>
              </a:rPr>
              <a:t>available</a:t>
            </a:r>
            <a:r>
              <a:rPr lang="mk-MK" sz="1200" kern="1200" dirty="0">
                <a:solidFill>
                  <a:schemeClr val="tx1"/>
                </a:solidFill>
                <a:effectLst/>
              </a:rPr>
              <a:t> </a:t>
            </a:r>
            <a:r>
              <a:rPr lang="mk-MK" sz="1200" kern="1200" dirty="0" err="1">
                <a:solidFill>
                  <a:schemeClr val="tx1"/>
                </a:solidFill>
                <a:effectLst/>
              </a:rPr>
              <a:t>at</a:t>
            </a:r>
            <a:r>
              <a:rPr lang="mk-MK" sz="1200" kern="1200" dirty="0">
                <a:solidFill>
                  <a:schemeClr val="tx1"/>
                </a:solidFill>
                <a:effectLst/>
              </a:rPr>
              <a:t>: https://be-rural.eu/innovation-regions/</a:t>
            </a:r>
            <a:endParaRPr lang="mk-MK" dirty="0"/>
          </a:p>
        </p:txBody>
      </p:sp>
      <p:sp>
        <p:nvSpPr>
          <p:cNvPr id="4" name="Slide Number Placeholder 3"/>
          <p:cNvSpPr>
            <a:spLocks noGrp="1"/>
          </p:cNvSpPr>
          <p:nvPr>
            <p:ph type="sldNum" sz="quarter" idx="5"/>
          </p:nvPr>
        </p:nvSpPr>
        <p:spPr/>
        <p:txBody>
          <a:bodyPr/>
          <a:lstStyle/>
          <a:p>
            <a:fld id="{F4B9ABF1-A5E8-FF4C-953A-B9DDF0BF59CB}" type="slidenum">
              <a:rPr lang="de-DE" smtClean="0"/>
              <a:t>25</a:t>
            </a:fld>
            <a:endParaRPr lang="de-DE" dirty="0"/>
          </a:p>
        </p:txBody>
      </p:sp>
    </p:spTree>
    <p:extLst>
      <p:ext uri="{BB962C8B-B14F-4D97-AF65-F5344CB8AC3E}">
        <p14:creationId xmlns:p14="http://schemas.microsoft.com/office/powerpoint/2010/main" val="28229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k-MK" sz="1200" b="1" kern="1200" dirty="0">
                <a:solidFill>
                  <a:schemeClr val="tx1"/>
                </a:solidFill>
                <a:effectLst/>
              </a:rPr>
              <a:t> Белешки за наставникот:</a:t>
            </a:r>
            <a:r>
              <a:rPr lang="mk-MK" sz="1200" kern="1200" dirty="0">
                <a:solidFill>
                  <a:schemeClr val="tx1"/>
                </a:solidFill>
                <a:effectLst/>
              </a:rPr>
              <a:t> </a:t>
            </a:r>
            <a:r>
              <a:rPr lang="mk-MK" dirty="0"/>
              <a:t>Објаснете им на слушателите дека за да се преземат чекори кон одржливост и да се избегне достигнување до еколошките граници, биоекономијата е многу важна. Биоекономијата претставува производство на стоки, услуги или енергија од биолошки материјал како главен ресурс. Ова е тесно поврзано со одржливоста бидејќи често се користат биоразградливи ресурси, а отпадот често се планира воопшто да не влегува во системот. Со тоа може да се избегне исцрпување на ресурсите за идните генерации и да се заштити стабилноста на планетата. Европската Комисија презема чекори кон одржлива биоекономија.</a:t>
            </a:r>
            <a:r>
              <a:rPr lang="mk-MK" sz="1200" kern="1200" dirty="0">
                <a:solidFill>
                  <a:schemeClr val="tx1"/>
                </a:solidFill>
                <a:effectLst/>
              </a:rPr>
              <a:t>  </a:t>
            </a:r>
            <a:r>
              <a:rPr lang="mk-MK" dirty="0"/>
              <a:t>Претворање на отпадот во вредни ресурси и поттикнување на трговците на мало и потрошувачите да го намалат отпадот од храна. Европската Комисија има стратегија за биоекономија за промовирање на биоекономијата и за избегнување да се стаса до еколошките граници.</a:t>
            </a:r>
          </a:p>
          <a:p>
            <a:pPr algn="just"/>
            <a:endParaRPr lang="mk-MK" dirty="0"/>
          </a:p>
          <a:p>
            <a:pPr algn="just"/>
            <a:r>
              <a:rPr lang="mk-MK" dirty="0" err="1"/>
              <a:t>European</a:t>
            </a:r>
            <a:r>
              <a:rPr lang="mk-MK" dirty="0"/>
              <a:t> </a:t>
            </a:r>
            <a:r>
              <a:rPr lang="mk-MK" dirty="0" err="1"/>
              <a:t>Commission</a:t>
            </a:r>
            <a:r>
              <a:rPr lang="mk-MK" dirty="0"/>
              <a:t> (2018), A </a:t>
            </a:r>
            <a:r>
              <a:rPr lang="mk-MK" dirty="0" err="1"/>
              <a:t>sustainable</a:t>
            </a:r>
            <a:r>
              <a:rPr lang="mk-MK" dirty="0"/>
              <a:t> Bioeconomy </a:t>
            </a:r>
            <a:r>
              <a:rPr lang="mk-MK" dirty="0" err="1"/>
              <a:t>for</a:t>
            </a:r>
            <a:r>
              <a:rPr lang="mk-MK" dirty="0"/>
              <a:t> </a:t>
            </a:r>
            <a:r>
              <a:rPr lang="mk-MK" dirty="0" err="1"/>
              <a:t>Europe</a:t>
            </a:r>
            <a:r>
              <a:rPr lang="mk-MK" dirty="0"/>
              <a:t>: </a:t>
            </a:r>
            <a:r>
              <a:rPr lang="mk-MK" dirty="0" err="1"/>
              <a:t>strengthening</a:t>
            </a:r>
            <a:r>
              <a:rPr lang="mk-MK" dirty="0"/>
              <a:t> </a:t>
            </a:r>
            <a:r>
              <a:rPr lang="mk-MK" dirty="0" err="1"/>
              <a:t>the</a:t>
            </a:r>
            <a:r>
              <a:rPr lang="mk-MK" dirty="0"/>
              <a:t> </a:t>
            </a:r>
            <a:r>
              <a:rPr lang="mk-MK" dirty="0" err="1"/>
              <a:t>connection</a:t>
            </a:r>
            <a:r>
              <a:rPr lang="mk-MK" dirty="0"/>
              <a:t> </a:t>
            </a:r>
            <a:r>
              <a:rPr lang="mk-MK" dirty="0" err="1"/>
              <a:t>between</a:t>
            </a:r>
            <a:r>
              <a:rPr lang="mk-MK" dirty="0"/>
              <a:t> </a:t>
            </a:r>
            <a:r>
              <a:rPr lang="mk-MK" dirty="0" err="1"/>
              <a:t>economy</a:t>
            </a:r>
            <a:r>
              <a:rPr lang="mk-MK" dirty="0"/>
              <a:t>, </a:t>
            </a:r>
            <a:r>
              <a:rPr lang="mk-MK" dirty="0" err="1"/>
              <a:t>society</a:t>
            </a:r>
            <a:r>
              <a:rPr lang="mk-MK" dirty="0"/>
              <a:t> </a:t>
            </a:r>
            <a:r>
              <a:rPr lang="mk-MK" dirty="0" err="1"/>
              <a:t>and</a:t>
            </a:r>
            <a:r>
              <a:rPr lang="mk-MK" dirty="0"/>
              <a:t> </a:t>
            </a:r>
            <a:r>
              <a:rPr lang="mk-MK" dirty="0" err="1"/>
              <a:t>the</a:t>
            </a:r>
            <a:r>
              <a:rPr lang="mk-MK" dirty="0"/>
              <a:t> </a:t>
            </a:r>
            <a:r>
              <a:rPr lang="mk-MK" dirty="0" err="1"/>
              <a:t>environment</a:t>
            </a:r>
            <a:r>
              <a:rPr lang="mk-MK" dirty="0"/>
              <a:t>. </a:t>
            </a:r>
            <a:r>
              <a:rPr lang="mk-MK" dirty="0" err="1"/>
              <a:t>Updated</a:t>
            </a:r>
            <a:r>
              <a:rPr lang="mk-MK" dirty="0"/>
              <a:t> Bioeconomy </a:t>
            </a:r>
            <a:r>
              <a:rPr lang="mk-MK" dirty="0" err="1"/>
              <a:t>Strategy</a:t>
            </a:r>
            <a:r>
              <a:rPr lang="mk-MK" dirty="0"/>
              <a:t>. </a:t>
            </a:r>
            <a:r>
              <a:rPr lang="mk-MK" dirty="0" err="1"/>
              <a:t>Directorate-General</a:t>
            </a:r>
            <a:r>
              <a:rPr lang="mk-MK" dirty="0"/>
              <a:t> </a:t>
            </a:r>
            <a:r>
              <a:rPr lang="mk-MK" dirty="0" err="1"/>
              <a:t>for</a:t>
            </a:r>
            <a:r>
              <a:rPr lang="mk-MK" dirty="0"/>
              <a:t> </a:t>
            </a:r>
            <a:r>
              <a:rPr lang="mk-MK" dirty="0" err="1"/>
              <a:t>Research</a:t>
            </a:r>
            <a:r>
              <a:rPr lang="mk-MK" dirty="0"/>
              <a:t> </a:t>
            </a:r>
            <a:r>
              <a:rPr lang="mk-MK" dirty="0" err="1"/>
              <a:t>and</a:t>
            </a:r>
            <a:r>
              <a:rPr lang="mk-MK" dirty="0"/>
              <a:t> </a:t>
            </a:r>
            <a:r>
              <a:rPr lang="mk-MK" dirty="0" err="1"/>
              <a:t>Innovation</a:t>
            </a:r>
            <a:r>
              <a:rPr lang="mk-MK" dirty="0"/>
              <a:t>, </a:t>
            </a:r>
            <a:r>
              <a:rPr lang="mk-MK" dirty="0" err="1"/>
              <a:t>available</a:t>
            </a:r>
            <a:r>
              <a:rPr lang="mk-MK" dirty="0"/>
              <a:t> </a:t>
            </a:r>
            <a:r>
              <a:rPr lang="mk-MK" dirty="0" err="1"/>
              <a:t>at</a:t>
            </a:r>
            <a:r>
              <a:rPr lang="mk-MK" dirty="0"/>
              <a:t>:  </a:t>
            </a:r>
            <a:r>
              <a:rPr lang="mk-MK" sz="1200" u="sng" kern="1200" dirty="0">
                <a:solidFill>
                  <a:schemeClr val="tx1"/>
                </a:solidFill>
                <a:effectLst/>
                <a:hlinkClick r:id="rId3"/>
              </a:rPr>
              <a:t>https://ec.europa.eu/research/bioeconomy/pdf/ec_bioeconomy_strategy_2018.pdf</a:t>
            </a:r>
            <a:r>
              <a:rPr lang="mk-MK" sz="1200" kern="1200" dirty="0">
                <a:solidFill>
                  <a:schemeClr val="tx1"/>
                </a:solidFill>
                <a:effectLst/>
              </a:rPr>
              <a:t> </a:t>
            </a:r>
            <a:r>
              <a:rPr lang="mk-MK" dirty="0" err="1"/>
              <a:t>accessed</a:t>
            </a:r>
            <a:r>
              <a:rPr lang="mk-MK" dirty="0"/>
              <a:t>: 22 </a:t>
            </a:r>
            <a:r>
              <a:rPr lang="mk-MK" dirty="0" err="1"/>
              <a:t>May</a:t>
            </a:r>
            <a:r>
              <a:rPr lang="mk-MK" dirty="0"/>
              <a:t> 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mk-MK" sz="1200" kern="1200" dirty="0">
              <a:solidFill>
                <a:schemeClr val="tx1"/>
              </a:solidFill>
              <a:effectLst/>
            </a:endParaRPr>
          </a:p>
          <a:p>
            <a:pPr algn="just"/>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3</a:t>
            </a:fld>
            <a:endParaRPr lang="de-DE" dirty="0"/>
          </a:p>
        </p:txBody>
      </p:sp>
    </p:spTree>
    <p:extLst>
      <p:ext uri="{BB962C8B-B14F-4D97-AF65-F5344CB8AC3E}">
        <p14:creationId xmlns:p14="http://schemas.microsoft.com/office/powerpoint/2010/main" val="76745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u-RU" sz="1200" i="1" kern="1200" dirty="0">
                <a:solidFill>
                  <a:schemeClr val="tx1"/>
                </a:solidFill>
                <a:effectLst/>
                <a:latin typeface="+mn-lt"/>
                <a:ea typeface="+mn-ea"/>
                <a:cs typeface="+mn-cs"/>
              </a:rPr>
              <a:t>Биоекономијата користи обновливи биолошки извори од копно и море - како што се земјоделски култури, шуми, риби, животни и микроорганизми - за производство на храна, материјали и енергија. Ова видео дава преглед.</a:t>
            </a:r>
          </a:p>
          <a:p>
            <a:r>
              <a:rPr lang="ru-RU" sz="1200" i="1" kern="1200" dirty="0">
                <a:solidFill>
                  <a:schemeClr val="tx1"/>
                </a:solidFill>
                <a:effectLst/>
                <a:latin typeface="+mn-lt"/>
                <a:ea typeface="+mn-ea"/>
                <a:cs typeface="+mn-cs"/>
              </a:rPr>
              <a:t>Видео (2 минути и 9 секунди): https://www.youtube.com/watch?v=RfRN_hHeIKk</a:t>
            </a:r>
          </a:p>
          <a:p>
            <a:r>
              <a:rPr lang="ru-RU" sz="1200" i="1" kern="1200" dirty="0">
                <a:solidFill>
                  <a:schemeClr val="tx1"/>
                </a:solidFill>
                <a:effectLst/>
                <a:latin typeface="+mn-lt"/>
                <a:ea typeface="+mn-ea"/>
                <a:cs typeface="+mn-cs"/>
              </a:rPr>
              <a:t>Видеото има превод на следниве јазици: бугарски, латвиски, македонски, полски и романски јазик</a:t>
            </a:r>
          </a:p>
          <a:p>
            <a:endParaRPr lang="ru-RU" sz="1200" i="1"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„Биоекономијата ги опфаќа сите сектори и системи со нивните функции и начела. Вклучува и меѓуповрзаности: копнени и морски екосистеми и услугите што ги даваат; сите сектори за примарно производство се потпираат на биолошки ресурси (животни, растенија, микроорганизми и добиена биомаса, вклучувајќи органски отпад), кои користат и произведуваат биолошки ресурси (земјоделство, шумарство, риболов и аквакултура); и сите економски и индустриски сектори кои користат биолошки ресурси и процеси за производство на храна, добиточна храна, биобазирани производи, енергија и услуги. За да биде успешна, европската биоекономија треба да има одржливост и циркуларност во својата срж. Ова ќе поттикне обновување на нашите индустрии, модернизација на нашите примарни системи за производство, заштита на животната средина и ќе го зајакне биодиверзитетот“. (Европска Комисија (2018 г.) ‘A sustainable Bioeconomy for Europe: strengthening the connection between economy, society and the environment’ available at: (https://ec.europa.eu/research/bioeconomy/pdf/ec_bioeconomy_strategy_2018.pdf#view=fit&amp;pagemode=none]) </a:t>
            </a:r>
          </a:p>
        </p:txBody>
      </p:sp>
      <p:sp>
        <p:nvSpPr>
          <p:cNvPr id="4" name="Marcador de número de diapositiva 3"/>
          <p:cNvSpPr>
            <a:spLocks noGrp="1"/>
          </p:cNvSpPr>
          <p:nvPr>
            <p:ph type="sldNum" sz="quarter" idx="10"/>
          </p:nvPr>
        </p:nvSpPr>
        <p:spPr/>
        <p:txBody>
          <a:bodyPr/>
          <a:lstStyle/>
          <a:p>
            <a:fld id="{F4B9ABF1-A5E8-FF4C-953A-B9DDF0BF59CB}" type="slidenum">
              <a:rPr lang="de-DE" smtClean="0"/>
              <a:t>4</a:t>
            </a:fld>
            <a:endParaRPr lang="de-DE"/>
          </a:p>
        </p:txBody>
      </p:sp>
    </p:spTree>
    <p:extLst>
      <p:ext uri="{BB962C8B-B14F-4D97-AF65-F5344CB8AC3E}">
        <p14:creationId xmlns:p14="http://schemas.microsoft.com/office/powerpoint/2010/main" val="376787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dirty="0">
                <a:solidFill>
                  <a:schemeClr val="tx1"/>
                </a:solidFill>
                <a:effectLst/>
              </a:rPr>
              <a:t> Белешки за наставникот</a:t>
            </a:r>
            <a:r>
              <a:rPr lang="mk-MK" sz="1200" kern="1200" dirty="0">
                <a:solidFill>
                  <a:schemeClr val="tx1"/>
                </a:solidFill>
                <a:effectLst/>
              </a:rPr>
              <a:t>: Објаснете дека треба да се настојува да се решат проблемите околу еколошките граници: Националните и меѓународните тела имаат специфични упатства. Пример за ова е публикацијата на Европската Комисија од 2018 година; A </a:t>
            </a:r>
            <a:r>
              <a:rPr lang="mk-MK" sz="1200" kern="1200" dirty="0" err="1">
                <a:solidFill>
                  <a:schemeClr val="tx1"/>
                </a:solidFill>
                <a:effectLst/>
              </a:rPr>
              <a:t>new</a:t>
            </a:r>
            <a:r>
              <a:rPr lang="mk-MK" sz="1200" kern="1200" dirty="0">
                <a:solidFill>
                  <a:schemeClr val="tx1"/>
                </a:solidFill>
                <a:effectLst/>
              </a:rPr>
              <a:t> bioeconomy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b="1" kern="1200" dirty="0">
                <a:solidFill>
                  <a:schemeClr val="tx1"/>
                </a:solidFill>
                <a:effectLst/>
              </a:rPr>
              <a:t>Дополнителни информации достапни на:</a:t>
            </a:r>
            <a:r>
              <a:rPr lang="mk-MK" sz="1200" kern="1200" dirty="0">
                <a:solidFill>
                  <a:schemeClr val="tx1"/>
                </a:solidFill>
                <a:effectLst/>
              </a:rPr>
              <a:t> </a:t>
            </a:r>
            <a:r>
              <a:rPr lang="mk-MK" sz="1200" u="sng" kern="1200" dirty="0">
                <a:solidFill>
                  <a:schemeClr val="tx1"/>
                </a:solidFill>
                <a:effectLst/>
                <a:hlinkClick r:id="rId3"/>
              </a:rPr>
              <a:t>https://ec.europa.eu/commission/news/new-bioeconomy-strategy-sustainable-europe-2018-oct-11-0_en</a:t>
            </a:r>
            <a:endParaRPr lang="mk-MK" sz="1200"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Главна литература:</a:t>
            </a:r>
          </a:p>
          <a:p>
            <a:r>
              <a:rPr lang="mk-MK" sz="1200" kern="1200" dirty="0">
                <a:solidFill>
                  <a:schemeClr val="tx1"/>
                </a:solidFill>
                <a:effectLst/>
              </a:rPr>
              <a:t>EC (2018), Bioeconomy: A </a:t>
            </a:r>
            <a:r>
              <a:rPr lang="mk-MK" sz="1200" kern="1200" dirty="0" err="1">
                <a:solidFill>
                  <a:schemeClr val="tx1"/>
                </a:solidFill>
                <a:effectLst/>
              </a:rPr>
              <a:t>new</a:t>
            </a:r>
            <a:r>
              <a:rPr lang="mk-MK" sz="1200" kern="1200" dirty="0">
                <a:solidFill>
                  <a:schemeClr val="tx1"/>
                </a:solidFill>
                <a:effectLst/>
              </a:rPr>
              <a:t>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kern="1200" dirty="0" err="1">
                <a:solidFill>
                  <a:schemeClr val="tx1"/>
                </a:solidFill>
                <a:effectLst/>
              </a:rPr>
              <a:t>Restoring</a:t>
            </a:r>
            <a:r>
              <a:rPr lang="mk-MK" sz="1200" kern="1200" dirty="0">
                <a:solidFill>
                  <a:schemeClr val="tx1"/>
                </a:solidFill>
                <a:effectLst/>
              </a:rPr>
              <a:t> </a:t>
            </a:r>
            <a:r>
              <a:rPr lang="mk-MK" sz="1200" kern="1200" dirty="0" err="1">
                <a:solidFill>
                  <a:schemeClr val="tx1"/>
                </a:solidFill>
                <a:effectLst/>
              </a:rPr>
              <a:t>healthy</a:t>
            </a:r>
            <a:r>
              <a:rPr lang="mk-MK" sz="1200" kern="1200" dirty="0">
                <a:solidFill>
                  <a:schemeClr val="tx1"/>
                </a:solidFill>
                <a:effectLst/>
              </a:rPr>
              <a:t> </a:t>
            </a:r>
            <a:r>
              <a:rPr lang="mk-MK" sz="1200" kern="1200" dirty="0" err="1">
                <a:solidFill>
                  <a:schemeClr val="tx1"/>
                </a:solidFill>
                <a:effectLst/>
              </a:rPr>
              <a:t>ecosystems</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enhancing</a:t>
            </a:r>
            <a:r>
              <a:rPr lang="mk-MK" sz="1200" kern="1200" dirty="0">
                <a:solidFill>
                  <a:schemeClr val="tx1"/>
                </a:solidFill>
                <a:effectLst/>
              </a:rPr>
              <a:t> </a:t>
            </a:r>
            <a:r>
              <a:rPr lang="mk-MK" sz="1200" kern="1200" dirty="0" err="1">
                <a:solidFill>
                  <a:schemeClr val="tx1"/>
                </a:solidFill>
                <a:effectLst/>
              </a:rPr>
              <a:t>biodiversity</a:t>
            </a:r>
            <a:r>
              <a:rPr lang="mk-MK" sz="1200" kern="1200" dirty="0">
                <a:solidFill>
                  <a:schemeClr val="tx1"/>
                </a:solidFill>
                <a:effectLst/>
              </a:rPr>
              <a:t>. </a:t>
            </a:r>
            <a:r>
              <a:rPr lang="mk-MK" sz="1200" kern="1200" dirty="0" err="1">
                <a:solidFill>
                  <a:schemeClr val="tx1"/>
                </a:solidFill>
                <a:effectLst/>
              </a:rPr>
              <a:t>European</a:t>
            </a:r>
            <a:r>
              <a:rPr lang="mk-MK" sz="1200" kern="1200" dirty="0">
                <a:solidFill>
                  <a:schemeClr val="tx1"/>
                </a:solidFill>
                <a:effectLst/>
              </a:rPr>
              <a:t> </a:t>
            </a:r>
            <a:r>
              <a:rPr lang="mk-MK" sz="1200" kern="1200" dirty="0" err="1">
                <a:solidFill>
                  <a:schemeClr val="tx1"/>
                </a:solidFill>
                <a:effectLst/>
              </a:rPr>
              <a:t>Commission</a:t>
            </a:r>
            <a:r>
              <a:rPr lang="mk-MK" sz="1200" kern="1200" dirty="0">
                <a:solidFill>
                  <a:schemeClr val="tx1"/>
                </a:solidFill>
                <a:effectLst/>
              </a:rPr>
              <a:t> </a:t>
            </a:r>
            <a:r>
              <a:rPr lang="mk-MK" sz="1200" u="sng" kern="1200" dirty="0">
                <a:solidFill>
                  <a:schemeClr val="tx1"/>
                </a:solidFill>
                <a:effectLst/>
                <a:hlinkClick r:id="rId4"/>
              </a:rPr>
              <a:t>https://ec.europa.eu/research/bioeconomy/pdf/ec_bioeconomy_actions_2018.pdf</a:t>
            </a:r>
            <a:endParaRPr lang="mk-MK" sz="1200" u="sng"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Литература за понапредни нивоа достапна на:</a:t>
            </a:r>
          </a:p>
          <a:p>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On</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circular</a:t>
            </a:r>
            <a:r>
              <a:rPr lang="mk-MK" sz="1200" kern="1200" dirty="0">
                <a:solidFill>
                  <a:schemeClr val="tx1"/>
                </a:solidFill>
                <a:effectLst/>
              </a:rPr>
              <a:t> bioeconomy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decoupling</a:t>
            </a:r>
            <a:r>
              <a:rPr lang="mk-MK" sz="1200" kern="1200" dirty="0">
                <a:solidFill>
                  <a:schemeClr val="tx1"/>
                </a:solidFill>
                <a:effectLst/>
              </a:rPr>
              <a:t>: </a:t>
            </a:r>
            <a:r>
              <a:rPr lang="mk-MK" sz="1200" kern="1200" dirty="0" err="1">
                <a:solidFill>
                  <a:schemeClr val="tx1"/>
                </a:solidFill>
                <a:effectLst/>
              </a:rPr>
              <a:t>implications</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growth</a:t>
            </a:r>
            <a:r>
              <a:rPr lang="mk-MK" sz="1200" kern="1200" dirty="0">
                <a:solidFill>
                  <a:schemeClr val="tx1"/>
                </a:solidFill>
                <a:effectLst/>
              </a:rPr>
              <a:t>.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162</a:t>
            </a:r>
            <a:r>
              <a:rPr lang="mk-MK" sz="1200" kern="1200" dirty="0">
                <a:solidFill>
                  <a:schemeClr val="tx1"/>
                </a:solidFill>
                <a:effectLst/>
              </a:rPr>
              <a:t>, 143-156. </a:t>
            </a:r>
            <a:r>
              <a:rPr lang="mk-MK" sz="1200" u="sng" kern="1200" dirty="0">
                <a:solidFill>
                  <a:schemeClr val="tx1"/>
                </a:solidFill>
                <a:effectLst/>
                <a:hlinkClick r:id="rId5"/>
              </a:rPr>
              <a:t>https://www.sciencedirect.com/science/article/pii/S0921800918317178</a:t>
            </a:r>
            <a:endParaRPr lang="mk-MK" sz="1200" kern="1200" dirty="0">
              <a:solidFill>
                <a:schemeClr val="tx1"/>
              </a:solidFill>
              <a:effectLst/>
            </a:endParaRPr>
          </a:p>
          <a:p>
            <a:r>
              <a:rPr lang="mk-MK" sz="1200" kern="1200" dirty="0" err="1">
                <a:solidFill>
                  <a:schemeClr val="tx1"/>
                </a:solidFill>
                <a:effectLst/>
              </a:rPr>
              <a:t>Vivien</a:t>
            </a:r>
            <a:r>
              <a:rPr lang="mk-MK" sz="1200" kern="1200" dirty="0">
                <a:solidFill>
                  <a:schemeClr val="tx1"/>
                </a:solidFill>
                <a:effectLst/>
              </a:rPr>
              <a:t>, F. D., </a:t>
            </a:r>
            <a:r>
              <a:rPr lang="mk-MK" sz="1200" kern="1200" dirty="0" err="1">
                <a:solidFill>
                  <a:schemeClr val="tx1"/>
                </a:solidFill>
                <a:effectLst/>
              </a:rPr>
              <a:t>Nieddu</a:t>
            </a:r>
            <a:r>
              <a:rPr lang="mk-MK" sz="1200" kern="1200" dirty="0">
                <a:solidFill>
                  <a:schemeClr val="tx1"/>
                </a:solidFill>
                <a:effectLst/>
              </a:rPr>
              <a:t>, M., </a:t>
            </a:r>
            <a:r>
              <a:rPr lang="mk-MK" sz="1200" kern="1200" dirty="0" err="1">
                <a:solidFill>
                  <a:schemeClr val="tx1"/>
                </a:solidFill>
                <a:effectLst/>
              </a:rPr>
              <a:t>Befort</a:t>
            </a:r>
            <a:r>
              <a:rPr lang="mk-MK" sz="1200" kern="1200" dirty="0">
                <a:solidFill>
                  <a:schemeClr val="tx1"/>
                </a:solidFill>
                <a:effectLst/>
              </a:rPr>
              <a:t>, N., </a:t>
            </a:r>
            <a:r>
              <a:rPr lang="mk-MK" sz="1200" kern="1200" dirty="0" err="1">
                <a:solidFill>
                  <a:schemeClr val="tx1"/>
                </a:solidFill>
                <a:effectLst/>
              </a:rPr>
              <a:t>Debref</a:t>
            </a:r>
            <a:r>
              <a:rPr lang="mk-MK" sz="1200" kern="1200" dirty="0">
                <a:solidFill>
                  <a:schemeClr val="tx1"/>
                </a:solidFill>
                <a:effectLst/>
              </a:rPr>
              <a:t>, R., &amp; </a:t>
            </a:r>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hijacking</a:t>
            </a:r>
            <a:r>
              <a:rPr lang="mk-MK" sz="1200" kern="1200" dirty="0">
                <a:solidFill>
                  <a:schemeClr val="tx1"/>
                </a:solidFill>
                <a:effectLst/>
              </a:rPr>
              <a:t> </a:t>
            </a:r>
            <a:r>
              <a:rPr lang="mk-MK" sz="1200" kern="1200" dirty="0" err="1">
                <a:solidFill>
                  <a:schemeClr val="tx1"/>
                </a:solidFill>
                <a:effectLst/>
              </a:rPr>
              <a:t>of</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bioeconomy.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159</a:t>
            </a:r>
            <a:r>
              <a:rPr lang="mk-MK" sz="1200" kern="1200" dirty="0">
                <a:solidFill>
                  <a:schemeClr val="tx1"/>
                </a:solidFill>
                <a:effectLst/>
              </a:rPr>
              <a:t>, 189-197. </a:t>
            </a:r>
            <a:r>
              <a:rPr lang="mk-MK" sz="1200" u="sng" kern="1200" dirty="0">
                <a:solidFill>
                  <a:schemeClr val="tx1"/>
                </a:solidFill>
                <a:effectLst/>
                <a:hlinkClick r:id="rId6"/>
              </a:rPr>
              <a:t>https://www.sciencedirect.com/science/article/abs/pii/S0921800918308115</a:t>
            </a:r>
            <a:endParaRPr lang="mk-MK"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k-MK" sz="1200" b="0" i="0" u="none" strike="noStrike"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 </a:t>
            </a:r>
          </a:p>
          <a:p>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5</a:t>
            </a:fld>
            <a:endParaRPr lang="de-DE"/>
          </a:p>
        </p:txBody>
      </p:sp>
    </p:spTree>
    <p:extLst>
      <p:ext uri="{BB962C8B-B14F-4D97-AF65-F5344CB8AC3E}">
        <p14:creationId xmlns:p14="http://schemas.microsoft.com/office/powerpoint/2010/main" val="239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Key reading: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Bioecomomy</a:t>
            </a:r>
            <a:r>
              <a:rPr lang="en-US" sz="1200" kern="1200" baseline="0" dirty="0">
                <a:solidFill>
                  <a:schemeClr val="tx1"/>
                </a:solidFill>
                <a:effectLst/>
                <a:latin typeface="+mn-lt"/>
                <a:ea typeface="+mn-ea"/>
                <a:cs typeface="+mn-cs"/>
              </a:rPr>
              <a:t> Consultants (2018), BIG BIOECONOMY CHALLENGES - PART 2.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www.nnfcc.co.uk</a:t>
            </a:r>
            <a:r>
              <a:rPr lang="en-US" sz="1200" kern="1200" dirty="0">
                <a:solidFill>
                  <a:schemeClr val="tx1"/>
                </a:solidFill>
                <a:effectLst/>
                <a:latin typeface="+mn-lt"/>
                <a:ea typeface="+mn-ea"/>
                <a:cs typeface="+mn-cs"/>
              </a:rPr>
              <a:t>/news-big-bioeconomy-challenges-2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Brownlie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S. </a:t>
            </a:r>
            <a:r>
              <a:rPr lang="en-GB" altLang="en-US" dirty="0"/>
              <a:t>(2013),</a:t>
            </a:r>
            <a:r>
              <a:rPr lang="en-GB" altLang="en-US" baseline="0" dirty="0"/>
              <a:t> </a:t>
            </a:r>
            <a:r>
              <a:rPr lang="en-GB" altLang="en-US" dirty="0"/>
              <a:t>IAIA fast tips No. 5 -</a:t>
            </a:r>
            <a:r>
              <a:rPr lang="en-GB" altLang="en-US" baseline="0" dirty="0"/>
              <a:t> </a:t>
            </a:r>
            <a:r>
              <a:rPr lang="en-GB" altLang="en-US" dirty="0"/>
              <a:t>Biodiversity Assessment.</a:t>
            </a:r>
            <a:r>
              <a:rPr lang="en-GB" altLang="en-US" baseline="0" dirty="0"/>
              <a:t> </a:t>
            </a:r>
            <a:r>
              <a:rPr lang="en-GB" altLang="en-US" dirty="0"/>
              <a:t>International Association for Impact Assessment (IAIA). </a:t>
            </a:r>
            <a:r>
              <a:rPr lang="en-GB" altLang="en-US" b="1" dirty="0"/>
              <a:t>https://</a:t>
            </a:r>
            <a:r>
              <a:rPr lang="en-GB" altLang="en-US" b="1" dirty="0" err="1"/>
              <a:t>www.iaia.org</a:t>
            </a:r>
            <a:r>
              <a:rPr lang="en-GB" altLang="en-US" b="1" dirty="0"/>
              <a:t>/</a:t>
            </a:r>
            <a:r>
              <a:rPr lang="en-GB" altLang="en-US" b="1" dirty="0" err="1"/>
              <a:t>fasttips.php</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slides “What is the Bioeconomy?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Opportunities, challenges and solutions” for information</a:t>
            </a:r>
            <a:r>
              <a:rPr lang="en-US" sz="1200" kern="1200" baseline="0" dirty="0">
                <a:solidFill>
                  <a:schemeClr val="tx1"/>
                </a:solidFill>
                <a:effectLst/>
                <a:latin typeface="+mn-lt"/>
                <a:ea typeface="+mn-ea"/>
                <a:cs typeface="+mn-cs"/>
              </a:rPr>
              <a:t> on:</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Bioeconomy – links to SDGs</a:t>
            </a:r>
            <a:r>
              <a:rPr lang="en-GB" sz="1200" baseline="0" dirty="0">
                <a:solidFill>
                  <a:schemeClr val="bg1"/>
                </a:solidFill>
                <a:latin typeface="Roboto Medium" panose="02000000000000000000" pitchFamily="2" charset="0"/>
                <a:ea typeface="Roboto Light" panose="02000000000000000000" pitchFamily="2" charset="0"/>
                <a:cs typeface="Arial" panose="020B0604020202020204" pitchFamily="34" charset="0"/>
              </a:rPr>
              <a:t> and </a:t>
            </a: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climate change,</a:t>
            </a:r>
            <a:r>
              <a:rPr lang="en-GB" sz="1200" baseline="0" dirty="0">
                <a:solidFill>
                  <a:schemeClr val="bg1"/>
                </a:solidFill>
                <a:latin typeface="Roboto Medium" panose="02000000000000000000" pitchFamily="2" charset="0"/>
                <a:ea typeface="Roboto Light" panose="02000000000000000000" pitchFamily="2" charset="0"/>
                <a:cs typeface="Arial" panose="020B0604020202020204" pitchFamily="34" charset="0"/>
              </a:rPr>
              <a:t> and b</a:t>
            </a: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ioeconomy resources</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The transition to a bioeconomy is complex</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Biodiversity assessment</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Direct, indirect and cumulative impacts</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What are ‘impacts and need for Environmental Impact Assessment (EIA) and/or Strategic Environmental Assessment (SEA).</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Net positive outcomes, enhancement and the mitigation hierarchy</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Example: the impacts of biofuels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6</a:t>
            </a:fld>
            <a:endParaRPr lang="de-DE"/>
          </a:p>
        </p:txBody>
      </p:sp>
    </p:spTree>
    <p:extLst>
      <p:ext uri="{BB962C8B-B14F-4D97-AF65-F5344CB8AC3E}">
        <p14:creationId xmlns:p14="http://schemas.microsoft.com/office/powerpoint/2010/main" val="324180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baseline="0" noProof="0" dirty="0"/>
              <a:t>Кажете им на слушателите да направат список </a:t>
            </a:r>
            <a:r>
              <a:rPr lang="mk-MK" sz="1200" noProof="0" dirty="0"/>
              <a:t>на сите  </a:t>
            </a:r>
            <a:r>
              <a:rPr lang="mk-MK" sz="1200" noProof="0" dirty="0" err="1"/>
              <a:t>биоекономски</a:t>
            </a:r>
            <a:r>
              <a:rPr lang="mk-MK" sz="1200" noProof="0" dirty="0"/>
              <a:t> суровини и материјали во шумарскиот сектор</a:t>
            </a:r>
            <a:r>
              <a:rPr lang="mk-MK" baseline="0" noProof="0" dirty="0"/>
              <a:t>. Следниот слајд содржи список со овие материјали.</a:t>
            </a:r>
          </a:p>
          <a:p>
            <a:endParaRPr lang="mk-MK"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mk-MK" noProof="0" dirty="0"/>
              <a:t>Што се суровини? Суровините се примарни / биолошки материјали од шумите што се внесува во процесот за производство на </a:t>
            </a:r>
            <a:r>
              <a:rPr lang="mk-MK" noProof="0" dirty="0" err="1"/>
              <a:t>биобазирани</a:t>
            </a:r>
            <a:r>
              <a:rPr lang="mk-MK" noProof="0" dirty="0"/>
              <a:t> производи. Тие можат да се класифицираат во отпадни производи од управувањето со шуми, како и дрвја, лисја итн. што потекнуваат од шумата.</a:t>
            </a:r>
          </a:p>
          <a:p>
            <a:endParaRPr lang="mk-MK" baseline="0"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7</a:t>
            </a:fld>
            <a:endParaRPr lang="de-DE"/>
          </a:p>
        </p:txBody>
      </p:sp>
    </p:spTree>
    <p:extLst>
      <p:ext uri="{BB962C8B-B14F-4D97-AF65-F5344CB8AC3E}">
        <p14:creationId xmlns:p14="http://schemas.microsoft.com/office/powerpoint/2010/main" val="127220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baseline="0" noProof="0" dirty="0"/>
              <a:t>Примери за биоекономски суровини во шумарскиот сектор. Извор: </a:t>
            </a:r>
            <a:r>
              <a:rPr lang="mk-MK" baseline="0" noProof="0" dirty="0" err="1"/>
              <a:t>Bio-based</a:t>
            </a:r>
            <a:r>
              <a:rPr lang="mk-MK" baseline="0" noProof="0" dirty="0"/>
              <a:t> </a:t>
            </a:r>
            <a:r>
              <a:rPr lang="mk-MK" baseline="0" noProof="0" dirty="0" err="1"/>
              <a:t>Industries</a:t>
            </a:r>
            <a:r>
              <a:rPr lang="mk-MK" baseline="0" noProof="0" dirty="0"/>
              <a:t> </a:t>
            </a:r>
            <a:r>
              <a:rPr lang="mk-MK" baseline="0" noProof="0" dirty="0" err="1"/>
              <a:t>Consortium</a:t>
            </a:r>
            <a:r>
              <a:rPr lang="mk-MK" baseline="0" noProof="0" dirty="0"/>
              <a:t> (2019), </a:t>
            </a:r>
            <a:r>
              <a:rPr lang="mk-MK" baseline="0" noProof="0" dirty="0" err="1"/>
              <a:t>Examples</a:t>
            </a:r>
            <a:r>
              <a:rPr lang="mk-MK" baseline="0" noProof="0" dirty="0"/>
              <a:t> </a:t>
            </a:r>
            <a:r>
              <a:rPr lang="mk-MK" baseline="0" noProof="0" dirty="0" err="1"/>
              <a:t>of</a:t>
            </a:r>
            <a:r>
              <a:rPr lang="mk-MK" baseline="0" noProof="0" dirty="0"/>
              <a:t> bioeconomy </a:t>
            </a:r>
            <a:r>
              <a:rPr lang="mk-MK" baseline="0" noProof="0" dirty="0" err="1"/>
              <a:t>feedstocks</a:t>
            </a:r>
            <a:r>
              <a:rPr lang="mk-MK" baseline="0" noProof="0" dirty="0"/>
              <a:t>. https://ec.europa.eu/knowledge4policy/glossary/feedstock_en</a:t>
            </a:r>
          </a:p>
          <a:p>
            <a:endParaRPr lang="mk-MK"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mk-MK" noProof="0" dirty="0" err="1"/>
              <a:t>Feedstock</a:t>
            </a:r>
            <a:r>
              <a:rPr lang="mk-MK" noProof="0" dirty="0"/>
              <a:t> </a:t>
            </a:r>
            <a:r>
              <a:rPr lang="mk-MK" noProof="0" dirty="0" err="1"/>
              <a:t>List</a:t>
            </a:r>
            <a:r>
              <a:rPr lang="mk-MK" noProof="0" dirty="0"/>
              <a:t> (</a:t>
            </a:r>
            <a:r>
              <a:rPr lang="mk-MK" noProof="0" dirty="0" err="1"/>
              <a:t>Bark</a:t>
            </a:r>
            <a:r>
              <a:rPr lang="mk-MK" noProof="0" dirty="0"/>
              <a:t> </a:t>
            </a:r>
            <a:r>
              <a:rPr lang="mk-MK" noProof="0" dirty="0" err="1"/>
              <a:t>to</a:t>
            </a:r>
            <a:r>
              <a:rPr lang="mk-MK" noProof="0" dirty="0"/>
              <a:t> </a:t>
            </a:r>
            <a:r>
              <a:rPr lang="mk-MK" noProof="0" dirty="0" err="1"/>
              <a:t>Wood</a:t>
            </a:r>
            <a:r>
              <a:rPr lang="mk-MK" noProof="0" dirty="0"/>
              <a:t> </a:t>
            </a:r>
            <a:r>
              <a:rPr lang="mk-MK" noProof="0" dirty="0" err="1"/>
              <a:t>Pellets</a:t>
            </a:r>
            <a:r>
              <a:rPr lang="mk-MK" noProof="0" dirty="0"/>
              <a:t>): </a:t>
            </a:r>
            <a:r>
              <a:rPr lang="mk-MK" noProof="0" dirty="0" err="1"/>
              <a:t>Bio-based</a:t>
            </a:r>
            <a:r>
              <a:rPr lang="mk-MK" noProof="0" dirty="0"/>
              <a:t> </a:t>
            </a:r>
            <a:r>
              <a:rPr lang="mk-MK" noProof="0" dirty="0" err="1"/>
              <a:t>Industries</a:t>
            </a:r>
            <a:r>
              <a:rPr lang="mk-MK" noProof="0" dirty="0"/>
              <a:t> </a:t>
            </a:r>
            <a:r>
              <a:rPr lang="mk-MK" noProof="0" dirty="0" err="1"/>
              <a:t>Consortium</a:t>
            </a:r>
            <a:r>
              <a:rPr lang="mk-MK" noProof="0" dirty="0"/>
              <a:t> (2020) </a:t>
            </a:r>
            <a:r>
              <a:rPr lang="mk-MK" i="1" noProof="0" dirty="0" err="1"/>
              <a:t>Examples</a:t>
            </a:r>
            <a:r>
              <a:rPr lang="mk-MK" i="1" noProof="0" dirty="0"/>
              <a:t> </a:t>
            </a:r>
            <a:r>
              <a:rPr lang="mk-MK" i="1" noProof="0" dirty="0" err="1"/>
              <a:t>of</a:t>
            </a:r>
            <a:r>
              <a:rPr lang="mk-MK" i="1" noProof="0" dirty="0"/>
              <a:t> Bioeconomy </a:t>
            </a:r>
            <a:r>
              <a:rPr lang="mk-MK" i="1" noProof="0" dirty="0" err="1"/>
              <a:t>feedstocks</a:t>
            </a:r>
            <a:r>
              <a:rPr lang="mk-MK" noProof="0" dirty="0"/>
              <a:t>, </a:t>
            </a:r>
            <a:r>
              <a:rPr lang="mk-MK" noProof="0" dirty="0" err="1"/>
              <a:t>available</a:t>
            </a:r>
            <a:r>
              <a:rPr lang="mk-MK" noProof="0" dirty="0"/>
              <a:t> </a:t>
            </a:r>
            <a:r>
              <a:rPr lang="mk-MK" noProof="0" dirty="0" err="1"/>
              <a:t>at</a:t>
            </a:r>
            <a:r>
              <a:rPr lang="mk-MK" noProof="0" dirty="0"/>
              <a:t>: [</a:t>
            </a:r>
            <a:r>
              <a:rPr lang="mk-MK" noProof="0" dirty="0">
                <a:hlinkClick r:id="rId3"/>
              </a:rPr>
              <a:t>https://biconsortium.eu/bioeconomy-feedstocks</a:t>
            </a:r>
            <a:r>
              <a:rPr lang="mk-MK" noProof="0" dirty="0"/>
              <a:t>]</a:t>
            </a:r>
            <a:endParaRPr lang="mk-MK" baseline="0" noProof="0" dirty="0"/>
          </a:p>
          <a:p>
            <a:endParaRPr lang="mk-MK" baseline="0" noProof="0" dirty="0"/>
          </a:p>
          <a:p>
            <a:r>
              <a:rPr lang="mk-MK" baseline="0" noProof="0" dirty="0"/>
              <a:t>Утврдено е дека шумарскиот сектор има потенцијал за биоекономија. Ова би биле биобазирани производи од дрво и нуспроизводи од управување со шуми.</a:t>
            </a:r>
          </a:p>
          <a:p>
            <a:pPr marL="0" marR="0" indent="0" algn="l" defTabSz="914400" rtl="0" eaLnBrk="1" fontAlgn="auto" latinLnBrk="0" hangingPunct="1">
              <a:lnSpc>
                <a:spcPct val="100000"/>
              </a:lnSpc>
              <a:spcBef>
                <a:spcPts val="0"/>
              </a:spcBef>
              <a:spcAft>
                <a:spcPts val="0"/>
              </a:spcAft>
              <a:buClrTx/>
              <a:buSzTx/>
              <a:buFontTx/>
              <a:buNone/>
              <a:tabLst/>
              <a:defRPr/>
            </a:pPr>
            <a:r>
              <a:rPr lang="mk-MK" noProof="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mk-MK" baseline="0" noProof="0" dirty="0"/>
              <a:t>„Секторот заснован на шуми ги опфаќа сите чинители со изразен интерес за шумарство, материјали и производи засновани на шуми. Дрвото е главната компонента на индустријата за пулпа и хартија, може да се користи за производство на енергија, тоа е важен градежен материјал и за индустријата за мебел. Шумската биомаса се користи и за многу различни биобазирани производи, како што се изолациски материјал, материјали за заштита од влага, биополимери, биобазирана пластика и композити, јаглеродни влакна, хемикалии и целулозен текстил, паметни материјали за пакување </a:t>
            </a:r>
            <a:r>
              <a:rPr lang="mk-MK" noProof="0" dirty="0"/>
              <a:t>(</a:t>
            </a:r>
            <a:r>
              <a:rPr lang="mk-MK" noProof="0" dirty="0" err="1"/>
              <a:t>Swedish</a:t>
            </a:r>
            <a:r>
              <a:rPr lang="mk-MK" noProof="0" dirty="0"/>
              <a:t> </a:t>
            </a:r>
            <a:r>
              <a:rPr lang="mk-MK" noProof="0" dirty="0" err="1"/>
              <a:t>Forest</a:t>
            </a:r>
            <a:r>
              <a:rPr lang="mk-MK" noProof="0" dirty="0"/>
              <a:t> </a:t>
            </a:r>
            <a:r>
              <a:rPr lang="mk-MK" noProof="0" dirty="0" err="1"/>
              <a:t>Industries</a:t>
            </a:r>
            <a:r>
              <a:rPr lang="mk-MK" noProof="0" dirty="0"/>
              <a:t> </a:t>
            </a:r>
            <a:r>
              <a:rPr lang="mk-MK" noProof="0" dirty="0" err="1"/>
              <a:t>Federation</a:t>
            </a:r>
            <a:r>
              <a:rPr lang="mk-MK" noProof="0" dirty="0"/>
              <a:t> 2013 </a:t>
            </a:r>
            <a:r>
              <a:rPr lang="mk-MK" noProof="0" dirty="0" err="1"/>
              <a:t>in</a:t>
            </a:r>
            <a:r>
              <a:rPr lang="mk-MK" noProof="0" dirty="0"/>
              <a:t> </a:t>
            </a:r>
            <a:r>
              <a:rPr lang="mk-MK" noProof="0" dirty="0" err="1"/>
              <a:t>European</a:t>
            </a:r>
            <a:r>
              <a:rPr lang="mk-MK" noProof="0" dirty="0"/>
              <a:t> </a:t>
            </a:r>
            <a:r>
              <a:rPr lang="mk-MK" noProof="0" dirty="0" err="1"/>
              <a:t>Commission</a:t>
            </a:r>
            <a:r>
              <a:rPr lang="mk-MK" noProof="0" dirty="0"/>
              <a:t>, 2017 [</a:t>
            </a:r>
            <a:r>
              <a:rPr lang="mk-MK" noProof="0" dirty="0">
                <a:hlinkClick r:id="rId4"/>
              </a:rPr>
              <a:t>https://ec.europa.eu/research/bioeconomy/pdf/publications/bioeconomy_development_in_eu_regions.pdf</a:t>
            </a:r>
            <a:r>
              <a:rPr lang="mk-MK" noProof="0" dirty="0"/>
              <a:t>])</a:t>
            </a:r>
          </a:p>
          <a:p>
            <a:endParaRPr lang="mk-MK" baseline="0" noProof="0" dirty="0"/>
          </a:p>
          <a:p>
            <a:r>
              <a:rPr lang="mk-MK" baseline="0" noProof="0" dirty="0"/>
              <a:t>„Многу компании прават напори да ги заменат фосилните суровини со обновливи биолошки извори во други производи и процеси, користејќи иновативни технологии“ (</a:t>
            </a:r>
            <a:r>
              <a:rPr lang="mk-MK" noProof="0" dirty="0"/>
              <a:t>BLOOM </a:t>
            </a:r>
            <a:r>
              <a:rPr lang="mk-MK" noProof="0" dirty="0" err="1"/>
              <a:t>Factsheet</a:t>
            </a:r>
            <a:r>
              <a:rPr lang="mk-MK" noProof="0" dirty="0"/>
              <a:t> </a:t>
            </a:r>
            <a:r>
              <a:rPr lang="mk-MK" noProof="0" dirty="0" err="1"/>
              <a:t>What</a:t>
            </a:r>
            <a:r>
              <a:rPr lang="mk-MK" noProof="0" dirty="0"/>
              <a:t> </a:t>
            </a:r>
            <a:r>
              <a:rPr lang="mk-MK" noProof="0" dirty="0" err="1"/>
              <a:t>is</a:t>
            </a:r>
            <a:r>
              <a:rPr lang="mk-MK" noProof="0" dirty="0"/>
              <a:t> </a:t>
            </a:r>
            <a:r>
              <a:rPr lang="mk-MK" noProof="0" dirty="0" err="1"/>
              <a:t>the</a:t>
            </a:r>
            <a:r>
              <a:rPr lang="mk-MK" noProof="0" dirty="0"/>
              <a:t> bioeconomy (2019) </a:t>
            </a:r>
            <a:r>
              <a:rPr lang="mk-MK" noProof="0" dirty="0" err="1"/>
              <a:t>available</a:t>
            </a:r>
            <a:r>
              <a:rPr lang="mk-MK" noProof="0" dirty="0"/>
              <a:t> </a:t>
            </a:r>
            <a:r>
              <a:rPr lang="mk-MK" noProof="0" dirty="0" err="1"/>
              <a:t>at</a:t>
            </a:r>
            <a:r>
              <a:rPr lang="mk-MK" noProof="0" dirty="0"/>
              <a:t>: [</a:t>
            </a:r>
            <a:r>
              <a:rPr lang="mk-MK" noProof="0" dirty="0">
                <a:hlinkClick r:id="rId5"/>
              </a:rPr>
              <a:t>https://bloom-bioeconomy.eu/wp-content/uploads/2019/01/BLOOM-Factsheet-What-is-the-Bioeconomy.pdf</a:t>
            </a:r>
            <a:r>
              <a:rPr lang="mk-MK" noProof="0" dirty="0"/>
              <a:t>])</a:t>
            </a:r>
          </a:p>
          <a:p>
            <a:endParaRPr lang="mk-MK" baseline="0" noProof="0" dirty="0"/>
          </a:p>
          <a:p>
            <a:r>
              <a:rPr lang="mk-MK" baseline="0" noProof="0" dirty="0"/>
              <a:t>„Обновливите суровини веќе играат централна улога во рамките на биоекономијата: 150 милиони тони шумарски производи се користат за производство на 770 </a:t>
            </a:r>
            <a:r>
              <a:rPr lang="mk-MK" baseline="0" noProof="0" dirty="0" err="1"/>
              <a:t>TWh</a:t>
            </a:r>
            <a:r>
              <a:rPr lang="mk-MK" baseline="0" noProof="0" dirty="0"/>
              <a:t> примарна енергија секоја година во Европа, со уште 210 </a:t>
            </a:r>
            <a:r>
              <a:rPr lang="mk-MK" baseline="0" noProof="0" dirty="0" err="1"/>
              <a:t>TWh</a:t>
            </a:r>
            <a:r>
              <a:rPr lang="mk-MK" baseline="0" noProof="0" dirty="0"/>
              <a:t> од отпад и 12 </a:t>
            </a:r>
            <a:r>
              <a:rPr lang="mk-MK" baseline="0" noProof="0" dirty="0" err="1"/>
              <a:t>TWh</a:t>
            </a:r>
            <a:r>
              <a:rPr lang="mk-MK" baseline="0" noProof="0" dirty="0"/>
              <a:t> од земјоделски остатоци“. </a:t>
            </a:r>
            <a:r>
              <a:rPr lang="mk-MK" sz="1300" noProof="0" dirty="0"/>
              <a:t>(</a:t>
            </a:r>
            <a:r>
              <a:rPr lang="mk-MK" sz="1300" noProof="0" dirty="0" err="1"/>
              <a:t>National</a:t>
            </a:r>
            <a:r>
              <a:rPr lang="mk-MK" sz="1300" noProof="0" dirty="0"/>
              <a:t> </a:t>
            </a:r>
            <a:r>
              <a:rPr lang="mk-MK" sz="1300" noProof="0" dirty="0" err="1"/>
              <a:t>Non-Food</a:t>
            </a:r>
            <a:r>
              <a:rPr lang="mk-MK" sz="1300" noProof="0" dirty="0"/>
              <a:t> </a:t>
            </a:r>
            <a:r>
              <a:rPr lang="mk-MK" sz="1300" noProof="0" dirty="0" err="1"/>
              <a:t>Crops</a:t>
            </a:r>
            <a:r>
              <a:rPr lang="mk-MK" sz="1300" noProof="0" dirty="0"/>
              <a:t> </a:t>
            </a:r>
            <a:r>
              <a:rPr lang="mk-MK" sz="1300" noProof="0" dirty="0" err="1"/>
              <a:t>Centre</a:t>
            </a:r>
            <a:r>
              <a:rPr lang="mk-MK" sz="1300" noProof="0" dirty="0"/>
              <a:t> (NNFCC) </a:t>
            </a:r>
            <a:r>
              <a:rPr lang="mk-MK" sz="1300" noProof="0" dirty="0" err="1"/>
              <a:t>available</a:t>
            </a:r>
            <a:r>
              <a:rPr lang="mk-MK" sz="1300" noProof="0" dirty="0"/>
              <a:t> </a:t>
            </a:r>
            <a:r>
              <a:rPr lang="mk-MK" sz="1300" noProof="0" dirty="0" err="1"/>
              <a:t>at</a:t>
            </a:r>
            <a:r>
              <a:rPr lang="mk-MK" sz="1300" noProof="0" dirty="0"/>
              <a:t>: [</a:t>
            </a:r>
            <a:r>
              <a:rPr lang="mk-MK" noProof="0" dirty="0">
                <a:hlinkClick r:id="rId6"/>
              </a:rPr>
              <a:t>https://www.nnfcc.co.uk/feedstocks</a:t>
            </a:r>
            <a:r>
              <a:rPr lang="mk-MK" noProof="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mk-MK" noProof="0" dirty="0"/>
          </a:p>
          <a:p>
            <a:pPr marL="0" indent="0">
              <a:buFont typeface="Arial" panose="020B0604020202020204" pitchFamily="34" charset="0"/>
              <a:buNone/>
            </a:pPr>
            <a:endParaRPr lang="mk-MK" sz="1200"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8</a:t>
            </a:fld>
            <a:endParaRPr lang="de-DE"/>
          </a:p>
        </p:txBody>
      </p:sp>
    </p:spTree>
    <p:extLst>
      <p:ext uri="{BB962C8B-B14F-4D97-AF65-F5344CB8AC3E}">
        <p14:creationId xmlns:p14="http://schemas.microsoft.com/office/powerpoint/2010/main" val="212989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noProof="0" dirty="0"/>
              <a:t>Нагласете дека лигнинот и целулозата имаат голем потенцијал за разновидни производи - види графикон</a:t>
            </a:r>
          </a:p>
          <a:p>
            <a:endParaRPr lang="mk-MK" noProof="0" dirty="0"/>
          </a:p>
          <a:p>
            <a:pPr defTabSz="966612">
              <a:defRPr/>
            </a:pPr>
            <a:r>
              <a:rPr lang="en-GB" dirty="0"/>
              <a:t>Feedstock List (</a:t>
            </a:r>
            <a:r>
              <a:rPr lang="en-GB" dirty="0" err="1"/>
              <a:t>Lingin</a:t>
            </a:r>
            <a:r>
              <a:rPr lang="en-GB" dirty="0"/>
              <a:t> and Cellulose) and flowchart: Forest Pedagogics (2016) </a:t>
            </a:r>
            <a:r>
              <a:rPr lang="en-US" sz="1300" dirty="0"/>
              <a:t>11</a:t>
            </a:r>
            <a:r>
              <a:rPr lang="en-US" sz="1300" baseline="30000" dirty="0"/>
              <a:t>th</a:t>
            </a:r>
            <a:r>
              <a:rPr lang="en-US" sz="1300" dirty="0"/>
              <a:t> European Forest Pedagogics Congress 2016</a:t>
            </a:r>
            <a:r>
              <a:rPr lang="en-GB" dirty="0"/>
              <a:t> Bioeconomy Teaching material [</a:t>
            </a:r>
            <a:r>
              <a:rPr lang="en-GB" dirty="0">
                <a:hlinkClick r:id="rId3"/>
              </a:rPr>
              <a:t>http://forestpedagogics.eu/mediadateien/biri-2016/Bioeconomy_Teaching-material.pdf</a:t>
            </a:r>
            <a:r>
              <a:rPr lang="en-GB" dirty="0"/>
              <a:t>]</a:t>
            </a:r>
          </a:p>
          <a:p>
            <a:r>
              <a:rPr lang="en-GB" dirty="0"/>
              <a:t>Image Forest residue: Energy Efficiency and Renewable Energy (EERE) (2020</a:t>
            </a:r>
            <a:r>
              <a:rPr lang="en-GB" i="1" dirty="0"/>
              <a:t>), Biomass Feedstock</a:t>
            </a:r>
            <a:r>
              <a:rPr lang="en-GB" dirty="0"/>
              <a:t>,  available at: [</a:t>
            </a:r>
            <a:r>
              <a:rPr lang="en-GB" dirty="0">
                <a:hlinkClick r:id="rId4"/>
              </a:rPr>
              <a:t>https://www.energy.gov/eere/bioenergy/biomass-feedstocks</a:t>
            </a:r>
            <a:r>
              <a:rPr lang="en-GB" dirty="0"/>
              <a:t>]</a:t>
            </a:r>
          </a:p>
          <a:p>
            <a:r>
              <a:rPr lang="en-GB" dirty="0"/>
              <a:t>Image Sawdust: </a:t>
            </a:r>
            <a:r>
              <a:rPr lang="en-GB" sz="1300" dirty="0" err="1"/>
              <a:t>Colmorgen</a:t>
            </a:r>
            <a:r>
              <a:rPr lang="en-GB" sz="1300" dirty="0"/>
              <a:t>, F., Khawaja, C. (2019):</a:t>
            </a:r>
            <a:r>
              <a:rPr lang="en-GB" sz="1300" i="1" dirty="0"/>
              <a:t> Small-scale technology options for regional </a:t>
            </a:r>
            <a:r>
              <a:rPr lang="en-GB" sz="1300" i="1" dirty="0" err="1"/>
              <a:t>bioeconomies</a:t>
            </a:r>
            <a:r>
              <a:rPr lang="en-GB" sz="1300" i="1" dirty="0"/>
              <a:t>. Small-scale technology options for regional </a:t>
            </a:r>
            <a:r>
              <a:rPr lang="en-GB" sz="1300" i="1" dirty="0" err="1"/>
              <a:t>bioeconomies</a:t>
            </a:r>
            <a:r>
              <a:rPr lang="en-GB" sz="1300" dirty="0"/>
              <a:t> available at: [</a:t>
            </a:r>
            <a:r>
              <a:rPr lang="en-GB" sz="1300" u="sng" dirty="0">
                <a:hlinkClick r:id="rId5"/>
              </a:rPr>
              <a:t>https://be-rural.eu/wp-content/uploads/2019/10/BE-Rural_D2.1_Small-scale_technology_options.pdf</a:t>
            </a:r>
            <a:r>
              <a:rPr lang="en-GB" sz="1300" dirty="0"/>
              <a:t>]</a:t>
            </a:r>
            <a:endParaRPr lang="de-DE" dirty="0"/>
          </a:p>
          <a:p>
            <a:endParaRPr lang="mk-MK" noProof="0" dirty="0"/>
          </a:p>
          <a:p>
            <a:r>
              <a:rPr lang="de-DE" dirty="0"/>
              <a:t>Other </a:t>
            </a:r>
            <a:r>
              <a:rPr lang="de-DE" dirty="0" err="1"/>
              <a:t>examples</a:t>
            </a:r>
            <a:r>
              <a:rPr lang="de-DE" dirty="0"/>
              <a:t> </a:t>
            </a:r>
            <a:r>
              <a:rPr lang="de-DE" dirty="0" err="1"/>
              <a:t>of</a:t>
            </a:r>
            <a:r>
              <a:rPr lang="de-DE" dirty="0"/>
              <a:t> </a:t>
            </a:r>
            <a:r>
              <a:rPr lang="de-DE" dirty="0" err="1"/>
              <a:t>feedstock</a:t>
            </a:r>
            <a:r>
              <a:rPr lang="de-DE" dirty="0"/>
              <a:t> -</a:t>
            </a:r>
            <a:r>
              <a:rPr lang="de-DE" baseline="0" dirty="0"/>
              <a:t> </a:t>
            </a:r>
            <a:r>
              <a:rPr lang="en-GB" dirty="0" err="1"/>
              <a:t>InnProBio</a:t>
            </a:r>
            <a:r>
              <a:rPr lang="de-DE" dirty="0"/>
              <a:t> ‚‘</a:t>
            </a:r>
            <a:r>
              <a:rPr lang="en-US" i="1" dirty="0"/>
              <a:t>Factsheet No. 1 What are bio-based products?’ </a:t>
            </a:r>
            <a:r>
              <a:rPr lang="en-US" dirty="0"/>
              <a:t>available at: </a:t>
            </a:r>
            <a:r>
              <a:rPr lang="de-DE" dirty="0"/>
              <a:t>[</a:t>
            </a:r>
            <a:r>
              <a:rPr lang="en-GB" dirty="0">
                <a:hlinkClick r:id="rId6"/>
              </a:rPr>
              <a:t>https://innprobio.innovation-procurement.org/fileadmin/user_upload/Factsheets/Factsheet_n_1.pdf</a:t>
            </a:r>
            <a:r>
              <a:rPr lang="en-GB" dirty="0"/>
              <a:t>]</a:t>
            </a:r>
            <a:endParaRPr lang="de-DE" dirty="0"/>
          </a:p>
          <a:p>
            <a:endParaRPr lang="mk-MK" noProof="0" dirty="0"/>
          </a:p>
          <a:p>
            <a:r>
              <a:rPr lang="mk-MK" noProof="0" dirty="0"/>
              <a:t>„Околу 490 милиони тони шумарска биомаса (сува маса) се експлоатираат тековно на годишно ниво во Европа (за пулпа, хартија и други традиционални намени). Проценето е дека околу 245 милиони тони дрво се користат во индустријата за обработка на дрво и пулпа и хартија годишно, а 240 милиони тони дрво се користат за производство на топлинска и електрична енергија. Шумарските примарни суровини имаат високи удели во производството на биобазирани производи и биоенергија, главно преку </a:t>
            </a:r>
            <a:r>
              <a:rPr lang="mk-MK" noProof="0" dirty="0" err="1"/>
              <a:t>лигнинската</a:t>
            </a:r>
            <a:r>
              <a:rPr lang="mk-MK" noProof="0" dirty="0"/>
              <a:t> платформа. Во индустриски обем, шумските остатоци и отпадното дрво можат да се претворат во напредни биогорива или меѓупроизводи</a:t>
            </a:r>
            <a:r>
              <a:rPr lang="mk-MK" baseline="0" noProof="0" dirty="0"/>
              <a:t>.</a:t>
            </a:r>
            <a:r>
              <a:rPr lang="mk-MK" noProof="0" dirty="0"/>
              <a:t> Сепак, планирањето на одржливоста е многу важно бидејќи зголемената екстракција на шумски остатоци и биомаса над одредена граница неизбежно ќе доведе до компромис меѓу продуктивноста и еколошката и економската одржливост. Покрај пристапот на одржливост, постојат и технички и економски ограничувања на шумарската биомаса што се користи како суровина“- </a:t>
            </a:r>
            <a:r>
              <a:rPr lang="mk-MK" noProof="0" dirty="0" err="1"/>
              <a:t>Tsagaraki</a:t>
            </a:r>
            <a:r>
              <a:rPr lang="mk-MK" noProof="0" dirty="0"/>
              <a:t>, E., </a:t>
            </a:r>
            <a:r>
              <a:rPr lang="mk-MK" noProof="0" dirty="0" err="1"/>
              <a:t>Karachaliou</a:t>
            </a:r>
            <a:r>
              <a:rPr lang="mk-MK" noProof="0" dirty="0"/>
              <a:t> E., </a:t>
            </a:r>
            <a:r>
              <a:rPr lang="mk-MK" noProof="0" dirty="0" err="1"/>
              <a:t>Delioglanis</a:t>
            </a:r>
            <a:r>
              <a:rPr lang="mk-MK" noProof="0" dirty="0"/>
              <a:t>, I. </a:t>
            </a:r>
            <a:r>
              <a:rPr lang="mk-MK" noProof="0" dirty="0" err="1"/>
              <a:t>and</a:t>
            </a:r>
            <a:r>
              <a:rPr lang="mk-MK" noProof="0" dirty="0"/>
              <a:t> </a:t>
            </a:r>
            <a:r>
              <a:rPr lang="mk-MK" noProof="0" dirty="0" err="1"/>
              <a:t>Kouzi</a:t>
            </a:r>
            <a:r>
              <a:rPr lang="mk-MK" noProof="0" dirty="0"/>
              <a:t> E. (2017) D2.1 </a:t>
            </a:r>
            <a:r>
              <a:rPr lang="mk-MK" noProof="0" dirty="0" err="1"/>
              <a:t>Bio-based</a:t>
            </a:r>
            <a:r>
              <a:rPr lang="mk-MK" noProof="0" dirty="0"/>
              <a:t> </a:t>
            </a:r>
            <a:r>
              <a:rPr lang="mk-MK" noProof="0" dirty="0" err="1"/>
              <a:t>products</a:t>
            </a:r>
            <a:r>
              <a:rPr lang="mk-MK" noProof="0" dirty="0"/>
              <a:t> </a:t>
            </a:r>
            <a:r>
              <a:rPr lang="mk-MK" noProof="0" dirty="0" err="1"/>
              <a:t>and</a:t>
            </a:r>
            <a:r>
              <a:rPr lang="mk-MK" noProof="0" dirty="0"/>
              <a:t> </a:t>
            </a:r>
            <a:r>
              <a:rPr lang="mk-MK" noProof="0" dirty="0" err="1"/>
              <a:t>applications</a:t>
            </a:r>
            <a:r>
              <a:rPr lang="mk-MK" noProof="0" dirty="0"/>
              <a:t> </a:t>
            </a:r>
            <a:r>
              <a:rPr lang="mk-MK" noProof="0" dirty="0" err="1"/>
              <a:t>potential</a:t>
            </a:r>
            <a:r>
              <a:rPr lang="mk-MK" noProof="0" dirty="0"/>
              <a:t>, </a:t>
            </a:r>
            <a:r>
              <a:rPr lang="mk-MK" noProof="0" dirty="0" err="1"/>
              <a:t>available</a:t>
            </a:r>
            <a:r>
              <a:rPr lang="mk-MK" noProof="0" dirty="0"/>
              <a:t> </a:t>
            </a:r>
            <a:r>
              <a:rPr lang="mk-MK" noProof="0" dirty="0" err="1"/>
              <a:t>at</a:t>
            </a:r>
            <a:r>
              <a:rPr lang="mk-MK" noProof="0" dirty="0"/>
              <a:t>: [</a:t>
            </a:r>
            <a:r>
              <a:rPr lang="mk-MK" noProof="0" dirty="0">
                <a:hlinkClick r:id="rId7"/>
              </a:rPr>
              <a:t>http://www.bioways.eu/download.php?f=150&amp;l=en&amp;key=441a4e6a27f83a8e828b802c37adc6e1</a:t>
            </a:r>
            <a:r>
              <a:rPr lang="mk-MK" noProof="0" dirty="0"/>
              <a:t>]  p.5</a:t>
            </a:r>
          </a:p>
          <a:p>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9</a:t>
            </a:fld>
            <a:endParaRPr lang="de-DE"/>
          </a:p>
        </p:txBody>
      </p:sp>
    </p:spTree>
    <p:extLst>
      <p:ext uri="{BB962C8B-B14F-4D97-AF65-F5344CB8AC3E}">
        <p14:creationId xmlns:p14="http://schemas.microsoft.com/office/powerpoint/2010/main" val="332514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9207-1B3F-4A9D-963F-3A600CBFA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5CBA8C-4F06-40A1-814B-1DE1F44DE7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54D8A6-B90D-4FE2-9F2B-6B9038182CD6}"/>
              </a:ext>
            </a:extLst>
          </p:cNvPr>
          <p:cNvSpPr>
            <a:spLocks noGrp="1"/>
          </p:cNvSpPr>
          <p:nvPr>
            <p:ph type="dt" sz="half" idx="10"/>
          </p:nvPr>
        </p:nvSpPr>
        <p:spPr/>
        <p:txBody>
          <a:bodyPr/>
          <a:lstStyle/>
          <a:p>
            <a:fld id="{37DA2107-E8E6-4991-A9C4-A47E7EB0F8B1}" type="datetime1">
              <a:rPr lang="en-GB" smtClean="0"/>
              <a:t>29/01/2021</a:t>
            </a:fld>
            <a:endParaRPr lang="en-GB"/>
          </a:p>
        </p:txBody>
      </p:sp>
      <p:sp>
        <p:nvSpPr>
          <p:cNvPr id="5" name="Footer Placeholder 4">
            <a:extLst>
              <a:ext uri="{FF2B5EF4-FFF2-40B4-BE49-F238E27FC236}">
                <a16:creationId xmlns:a16="http://schemas.microsoft.com/office/drawing/2014/main" id="{055F6144-7DF6-47ED-A9B0-BC71017FF8B3}"/>
              </a:ext>
            </a:extLst>
          </p:cNvPr>
          <p:cNvSpPr>
            <a:spLocks noGrp="1"/>
          </p:cNvSpPr>
          <p:nvPr>
            <p:ph type="ftr" sz="quarter" idx="11"/>
          </p:nvPr>
        </p:nvSpPr>
        <p:spPr/>
        <p:txBody>
          <a:bodyPr/>
          <a:lstStyle/>
          <a:p>
            <a:r>
              <a:rPr lang="en-GB"/>
              <a:t>Forest Bioeconomy</a:t>
            </a:r>
          </a:p>
        </p:txBody>
      </p:sp>
      <p:sp>
        <p:nvSpPr>
          <p:cNvPr id="6" name="Slide Number Placeholder 5">
            <a:extLst>
              <a:ext uri="{FF2B5EF4-FFF2-40B4-BE49-F238E27FC236}">
                <a16:creationId xmlns:a16="http://schemas.microsoft.com/office/drawing/2014/main" id="{B72498B7-A4EA-4A5F-8A2B-A97E0700815E}"/>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47102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42E5-70F3-4B11-8BD5-BACDEF09CE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6C3C1-4F13-4DAA-B1BE-6859A0D413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3766FB-5D9B-49FF-B223-3B72504957A3}"/>
              </a:ext>
            </a:extLst>
          </p:cNvPr>
          <p:cNvSpPr>
            <a:spLocks noGrp="1"/>
          </p:cNvSpPr>
          <p:nvPr>
            <p:ph type="dt" sz="half" idx="10"/>
          </p:nvPr>
        </p:nvSpPr>
        <p:spPr/>
        <p:txBody>
          <a:bodyPr/>
          <a:lstStyle/>
          <a:p>
            <a:fld id="{F11C06C8-B2A4-4CBC-8300-383122FACF3B}" type="datetime1">
              <a:rPr lang="en-GB" smtClean="0"/>
              <a:t>29/01/2021</a:t>
            </a:fld>
            <a:endParaRPr lang="en-GB"/>
          </a:p>
        </p:txBody>
      </p:sp>
      <p:sp>
        <p:nvSpPr>
          <p:cNvPr id="5" name="Footer Placeholder 4">
            <a:extLst>
              <a:ext uri="{FF2B5EF4-FFF2-40B4-BE49-F238E27FC236}">
                <a16:creationId xmlns:a16="http://schemas.microsoft.com/office/drawing/2014/main" id="{E38EBF62-2C10-45AA-86D3-C58A64D3D060}"/>
              </a:ext>
            </a:extLst>
          </p:cNvPr>
          <p:cNvSpPr>
            <a:spLocks noGrp="1"/>
          </p:cNvSpPr>
          <p:nvPr>
            <p:ph type="ftr" sz="quarter" idx="11"/>
          </p:nvPr>
        </p:nvSpPr>
        <p:spPr/>
        <p:txBody>
          <a:bodyPr/>
          <a:lstStyle/>
          <a:p>
            <a:r>
              <a:rPr lang="en-GB"/>
              <a:t>Forest Bioeconomy</a:t>
            </a:r>
          </a:p>
        </p:txBody>
      </p:sp>
      <p:sp>
        <p:nvSpPr>
          <p:cNvPr id="6" name="Slide Number Placeholder 5">
            <a:extLst>
              <a:ext uri="{FF2B5EF4-FFF2-40B4-BE49-F238E27FC236}">
                <a16:creationId xmlns:a16="http://schemas.microsoft.com/office/drawing/2014/main" id="{B4FA3B92-4BF0-49E5-903F-552AB9679BA3}"/>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36225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DBE8A-2AEA-44EF-9A92-75A5979977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8F513-D256-43A9-9122-5C71024E0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F12ACB-FB3B-4DB1-AC61-03B3C49BC91B}"/>
              </a:ext>
            </a:extLst>
          </p:cNvPr>
          <p:cNvSpPr>
            <a:spLocks noGrp="1"/>
          </p:cNvSpPr>
          <p:nvPr>
            <p:ph type="dt" sz="half" idx="10"/>
          </p:nvPr>
        </p:nvSpPr>
        <p:spPr/>
        <p:txBody>
          <a:bodyPr/>
          <a:lstStyle/>
          <a:p>
            <a:fld id="{303EEA8B-8496-4274-9A0C-7E88DC5FEF06}" type="datetime1">
              <a:rPr lang="en-GB" smtClean="0"/>
              <a:t>29/01/2021</a:t>
            </a:fld>
            <a:endParaRPr lang="en-GB"/>
          </a:p>
        </p:txBody>
      </p:sp>
      <p:sp>
        <p:nvSpPr>
          <p:cNvPr id="5" name="Footer Placeholder 4">
            <a:extLst>
              <a:ext uri="{FF2B5EF4-FFF2-40B4-BE49-F238E27FC236}">
                <a16:creationId xmlns:a16="http://schemas.microsoft.com/office/drawing/2014/main" id="{80C4C9D0-38E0-4413-B88C-4265072F9062}"/>
              </a:ext>
            </a:extLst>
          </p:cNvPr>
          <p:cNvSpPr>
            <a:spLocks noGrp="1"/>
          </p:cNvSpPr>
          <p:nvPr>
            <p:ph type="ftr" sz="quarter" idx="11"/>
          </p:nvPr>
        </p:nvSpPr>
        <p:spPr/>
        <p:txBody>
          <a:bodyPr/>
          <a:lstStyle/>
          <a:p>
            <a:r>
              <a:rPr lang="en-GB"/>
              <a:t>Forest Bioeconomy</a:t>
            </a:r>
          </a:p>
        </p:txBody>
      </p:sp>
      <p:sp>
        <p:nvSpPr>
          <p:cNvPr id="6" name="Slide Number Placeholder 5">
            <a:extLst>
              <a:ext uri="{FF2B5EF4-FFF2-40B4-BE49-F238E27FC236}">
                <a16:creationId xmlns:a16="http://schemas.microsoft.com/office/drawing/2014/main" id="{B3325F2F-9E47-46E7-8D42-F6A060E6E586}"/>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244593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86CB-262E-4AD0-BCAD-784EFA8FE8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FE625-0BC7-4E89-9FFC-4536F2830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F67C2-C1E7-4CEF-90C8-46701B0B6F7F}"/>
              </a:ext>
            </a:extLst>
          </p:cNvPr>
          <p:cNvSpPr>
            <a:spLocks noGrp="1"/>
          </p:cNvSpPr>
          <p:nvPr>
            <p:ph type="dt" sz="half" idx="10"/>
          </p:nvPr>
        </p:nvSpPr>
        <p:spPr/>
        <p:txBody>
          <a:bodyPr/>
          <a:lstStyle/>
          <a:p>
            <a:fld id="{76DF6CAF-209E-4DE4-8FE8-DF4FD1BA38DC}" type="datetime1">
              <a:rPr lang="en-GB" smtClean="0"/>
              <a:t>29/01/2021</a:t>
            </a:fld>
            <a:endParaRPr lang="en-GB"/>
          </a:p>
        </p:txBody>
      </p:sp>
      <p:sp>
        <p:nvSpPr>
          <p:cNvPr id="5" name="Footer Placeholder 4">
            <a:extLst>
              <a:ext uri="{FF2B5EF4-FFF2-40B4-BE49-F238E27FC236}">
                <a16:creationId xmlns:a16="http://schemas.microsoft.com/office/drawing/2014/main" id="{4430D917-AB47-4570-9527-990E594AD8F7}"/>
              </a:ext>
            </a:extLst>
          </p:cNvPr>
          <p:cNvSpPr>
            <a:spLocks noGrp="1"/>
          </p:cNvSpPr>
          <p:nvPr>
            <p:ph type="ftr" sz="quarter" idx="11"/>
          </p:nvPr>
        </p:nvSpPr>
        <p:spPr/>
        <p:txBody>
          <a:bodyPr/>
          <a:lstStyle/>
          <a:p>
            <a:r>
              <a:rPr lang="en-GB"/>
              <a:t>Forest Bioeconomy</a:t>
            </a:r>
          </a:p>
        </p:txBody>
      </p:sp>
      <p:sp>
        <p:nvSpPr>
          <p:cNvPr id="6" name="Slide Number Placeholder 5">
            <a:extLst>
              <a:ext uri="{FF2B5EF4-FFF2-40B4-BE49-F238E27FC236}">
                <a16:creationId xmlns:a16="http://schemas.microsoft.com/office/drawing/2014/main" id="{68936D67-4D71-4447-9E5E-5EFC7B4296F7}"/>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54297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B714A-BDC3-4AFF-9687-5D11D16F8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054E9C-AA1D-4088-BD84-C860CAE2F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649C21-97FB-4D28-BD71-F84593FFA9B9}"/>
              </a:ext>
            </a:extLst>
          </p:cNvPr>
          <p:cNvSpPr>
            <a:spLocks noGrp="1"/>
          </p:cNvSpPr>
          <p:nvPr>
            <p:ph type="dt" sz="half" idx="10"/>
          </p:nvPr>
        </p:nvSpPr>
        <p:spPr/>
        <p:txBody>
          <a:bodyPr/>
          <a:lstStyle/>
          <a:p>
            <a:fld id="{261BCA7A-F252-4BB6-8B29-E9257024D361}" type="datetime1">
              <a:rPr lang="en-GB" smtClean="0"/>
              <a:t>29/01/2021</a:t>
            </a:fld>
            <a:endParaRPr lang="en-GB"/>
          </a:p>
        </p:txBody>
      </p:sp>
      <p:sp>
        <p:nvSpPr>
          <p:cNvPr id="5" name="Footer Placeholder 4">
            <a:extLst>
              <a:ext uri="{FF2B5EF4-FFF2-40B4-BE49-F238E27FC236}">
                <a16:creationId xmlns:a16="http://schemas.microsoft.com/office/drawing/2014/main" id="{60B3880B-5784-47AD-911D-D92A228FB331}"/>
              </a:ext>
            </a:extLst>
          </p:cNvPr>
          <p:cNvSpPr>
            <a:spLocks noGrp="1"/>
          </p:cNvSpPr>
          <p:nvPr>
            <p:ph type="ftr" sz="quarter" idx="11"/>
          </p:nvPr>
        </p:nvSpPr>
        <p:spPr/>
        <p:txBody>
          <a:bodyPr/>
          <a:lstStyle/>
          <a:p>
            <a:r>
              <a:rPr lang="en-GB"/>
              <a:t>Forest Bioeconomy</a:t>
            </a:r>
          </a:p>
        </p:txBody>
      </p:sp>
      <p:sp>
        <p:nvSpPr>
          <p:cNvPr id="6" name="Slide Number Placeholder 5">
            <a:extLst>
              <a:ext uri="{FF2B5EF4-FFF2-40B4-BE49-F238E27FC236}">
                <a16:creationId xmlns:a16="http://schemas.microsoft.com/office/drawing/2014/main" id="{94BF34E2-D4B5-4E6C-83A7-70B42DF6972B}"/>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357635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8B18-FA5F-45B4-A538-9129408BDA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D05051-EA7B-459F-97DD-DEEE25AA6A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D8A6D2-C1A1-44D8-9106-92740245E7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7405A5-21FF-401C-B0F0-85778A43B6F9}"/>
              </a:ext>
            </a:extLst>
          </p:cNvPr>
          <p:cNvSpPr>
            <a:spLocks noGrp="1"/>
          </p:cNvSpPr>
          <p:nvPr>
            <p:ph type="dt" sz="half" idx="10"/>
          </p:nvPr>
        </p:nvSpPr>
        <p:spPr/>
        <p:txBody>
          <a:bodyPr/>
          <a:lstStyle/>
          <a:p>
            <a:fld id="{B422CD23-CBD3-4FDA-B6F6-1BC6C3339BD7}" type="datetime1">
              <a:rPr lang="en-GB" smtClean="0"/>
              <a:t>29/01/2021</a:t>
            </a:fld>
            <a:endParaRPr lang="en-GB"/>
          </a:p>
        </p:txBody>
      </p:sp>
      <p:sp>
        <p:nvSpPr>
          <p:cNvPr id="6" name="Footer Placeholder 5">
            <a:extLst>
              <a:ext uri="{FF2B5EF4-FFF2-40B4-BE49-F238E27FC236}">
                <a16:creationId xmlns:a16="http://schemas.microsoft.com/office/drawing/2014/main" id="{3292ECD1-9251-482E-B0D5-B4EADE00DB73}"/>
              </a:ext>
            </a:extLst>
          </p:cNvPr>
          <p:cNvSpPr>
            <a:spLocks noGrp="1"/>
          </p:cNvSpPr>
          <p:nvPr>
            <p:ph type="ftr" sz="quarter" idx="11"/>
          </p:nvPr>
        </p:nvSpPr>
        <p:spPr/>
        <p:txBody>
          <a:bodyPr/>
          <a:lstStyle/>
          <a:p>
            <a:r>
              <a:rPr lang="en-GB"/>
              <a:t>Forest Bioeconomy</a:t>
            </a:r>
          </a:p>
        </p:txBody>
      </p:sp>
      <p:sp>
        <p:nvSpPr>
          <p:cNvPr id="7" name="Slide Number Placeholder 6">
            <a:extLst>
              <a:ext uri="{FF2B5EF4-FFF2-40B4-BE49-F238E27FC236}">
                <a16:creationId xmlns:a16="http://schemas.microsoft.com/office/drawing/2014/main" id="{74F01598-F096-486A-A0F5-AE181FC5715A}"/>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168773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CDE4-7A84-4E3A-BB5E-71F182DCAC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2F52D2-5CC7-4C03-B46A-A8324A4D8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870F-058C-4406-8514-A748073DAE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91662-F2D4-4999-AF6C-75132716F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FA6B85-1D82-4260-B309-EFE4DBDAF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624EAC-A97B-4E32-8AF5-3D474E23DBE9}"/>
              </a:ext>
            </a:extLst>
          </p:cNvPr>
          <p:cNvSpPr>
            <a:spLocks noGrp="1"/>
          </p:cNvSpPr>
          <p:nvPr>
            <p:ph type="dt" sz="half" idx="10"/>
          </p:nvPr>
        </p:nvSpPr>
        <p:spPr/>
        <p:txBody>
          <a:bodyPr/>
          <a:lstStyle/>
          <a:p>
            <a:fld id="{B2168B2E-1C14-4EBC-BD19-7D4265483240}" type="datetime1">
              <a:rPr lang="en-GB" smtClean="0"/>
              <a:t>29/01/2021</a:t>
            </a:fld>
            <a:endParaRPr lang="en-GB"/>
          </a:p>
        </p:txBody>
      </p:sp>
      <p:sp>
        <p:nvSpPr>
          <p:cNvPr id="8" name="Footer Placeholder 7">
            <a:extLst>
              <a:ext uri="{FF2B5EF4-FFF2-40B4-BE49-F238E27FC236}">
                <a16:creationId xmlns:a16="http://schemas.microsoft.com/office/drawing/2014/main" id="{11A51299-8F7A-42FB-8C9C-7DF6E27F5702}"/>
              </a:ext>
            </a:extLst>
          </p:cNvPr>
          <p:cNvSpPr>
            <a:spLocks noGrp="1"/>
          </p:cNvSpPr>
          <p:nvPr>
            <p:ph type="ftr" sz="quarter" idx="11"/>
          </p:nvPr>
        </p:nvSpPr>
        <p:spPr/>
        <p:txBody>
          <a:bodyPr/>
          <a:lstStyle/>
          <a:p>
            <a:r>
              <a:rPr lang="en-GB"/>
              <a:t>Forest Bioeconomy</a:t>
            </a:r>
          </a:p>
        </p:txBody>
      </p:sp>
      <p:sp>
        <p:nvSpPr>
          <p:cNvPr id="9" name="Slide Number Placeholder 8">
            <a:extLst>
              <a:ext uri="{FF2B5EF4-FFF2-40B4-BE49-F238E27FC236}">
                <a16:creationId xmlns:a16="http://schemas.microsoft.com/office/drawing/2014/main" id="{9ED642B3-5C2E-4530-908C-F2692CC12440}"/>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18043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7F2E-351D-4E43-AE22-09117C789D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937A85-2E03-4B91-BFE1-6D88BCCE71B8}"/>
              </a:ext>
            </a:extLst>
          </p:cNvPr>
          <p:cNvSpPr>
            <a:spLocks noGrp="1"/>
          </p:cNvSpPr>
          <p:nvPr>
            <p:ph type="dt" sz="half" idx="10"/>
          </p:nvPr>
        </p:nvSpPr>
        <p:spPr/>
        <p:txBody>
          <a:bodyPr/>
          <a:lstStyle/>
          <a:p>
            <a:fld id="{9AA129C9-096B-4B76-BFDA-759A2CD3328B}" type="datetime1">
              <a:rPr lang="en-GB" smtClean="0"/>
              <a:t>29/01/2021</a:t>
            </a:fld>
            <a:endParaRPr lang="en-GB"/>
          </a:p>
        </p:txBody>
      </p:sp>
      <p:sp>
        <p:nvSpPr>
          <p:cNvPr id="4" name="Footer Placeholder 3">
            <a:extLst>
              <a:ext uri="{FF2B5EF4-FFF2-40B4-BE49-F238E27FC236}">
                <a16:creationId xmlns:a16="http://schemas.microsoft.com/office/drawing/2014/main" id="{94756B00-0DF0-482C-8230-C1ACA1276233}"/>
              </a:ext>
            </a:extLst>
          </p:cNvPr>
          <p:cNvSpPr>
            <a:spLocks noGrp="1"/>
          </p:cNvSpPr>
          <p:nvPr>
            <p:ph type="ftr" sz="quarter" idx="11"/>
          </p:nvPr>
        </p:nvSpPr>
        <p:spPr/>
        <p:txBody>
          <a:bodyPr/>
          <a:lstStyle/>
          <a:p>
            <a:r>
              <a:rPr lang="en-GB"/>
              <a:t>Forest Bioeconomy</a:t>
            </a:r>
          </a:p>
        </p:txBody>
      </p:sp>
      <p:sp>
        <p:nvSpPr>
          <p:cNvPr id="5" name="Slide Number Placeholder 4">
            <a:extLst>
              <a:ext uri="{FF2B5EF4-FFF2-40B4-BE49-F238E27FC236}">
                <a16:creationId xmlns:a16="http://schemas.microsoft.com/office/drawing/2014/main" id="{23F34666-E243-47D2-98D3-357AA4BAD502}"/>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101972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AEB3C-F873-451E-85BC-C4C92D37F10B}"/>
              </a:ext>
            </a:extLst>
          </p:cNvPr>
          <p:cNvSpPr>
            <a:spLocks noGrp="1"/>
          </p:cNvSpPr>
          <p:nvPr>
            <p:ph type="dt" sz="half" idx="10"/>
          </p:nvPr>
        </p:nvSpPr>
        <p:spPr/>
        <p:txBody>
          <a:bodyPr/>
          <a:lstStyle/>
          <a:p>
            <a:fld id="{912D9E5A-0BDE-4859-BEC4-A2429C02A86D}" type="datetime1">
              <a:rPr lang="en-GB" smtClean="0"/>
              <a:t>29/01/2021</a:t>
            </a:fld>
            <a:endParaRPr lang="en-GB"/>
          </a:p>
        </p:txBody>
      </p:sp>
      <p:sp>
        <p:nvSpPr>
          <p:cNvPr id="3" name="Footer Placeholder 2">
            <a:extLst>
              <a:ext uri="{FF2B5EF4-FFF2-40B4-BE49-F238E27FC236}">
                <a16:creationId xmlns:a16="http://schemas.microsoft.com/office/drawing/2014/main" id="{28B57D56-41D6-4292-BFE3-CB69959F656C}"/>
              </a:ext>
            </a:extLst>
          </p:cNvPr>
          <p:cNvSpPr>
            <a:spLocks noGrp="1"/>
          </p:cNvSpPr>
          <p:nvPr>
            <p:ph type="ftr" sz="quarter" idx="11"/>
          </p:nvPr>
        </p:nvSpPr>
        <p:spPr/>
        <p:txBody>
          <a:bodyPr/>
          <a:lstStyle/>
          <a:p>
            <a:r>
              <a:rPr lang="en-GB"/>
              <a:t>Forest Bioeconomy</a:t>
            </a:r>
          </a:p>
        </p:txBody>
      </p:sp>
      <p:sp>
        <p:nvSpPr>
          <p:cNvPr id="4" name="Slide Number Placeholder 3">
            <a:extLst>
              <a:ext uri="{FF2B5EF4-FFF2-40B4-BE49-F238E27FC236}">
                <a16:creationId xmlns:a16="http://schemas.microsoft.com/office/drawing/2014/main" id="{3C091F6F-7DDA-46EC-9869-207878466B25}"/>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371801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3A3B-5A79-4B5E-92AC-ACF1DCB05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4BF2EF-DCC0-4D71-AE8B-3BAE1CF81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504D6C-4E6F-485D-8FE2-009CFB361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DBED2-FCCB-42EE-9360-AF31F2A75FDE}"/>
              </a:ext>
            </a:extLst>
          </p:cNvPr>
          <p:cNvSpPr>
            <a:spLocks noGrp="1"/>
          </p:cNvSpPr>
          <p:nvPr>
            <p:ph type="dt" sz="half" idx="10"/>
          </p:nvPr>
        </p:nvSpPr>
        <p:spPr/>
        <p:txBody>
          <a:bodyPr/>
          <a:lstStyle/>
          <a:p>
            <a:fld id="{43DA9055-E7D9-4D96-8E17-EBD78C1CB4E8}" type="datetime1">
              <a:rPr lang="en-GB" smtClean="0"/>
              <a:t>29/01/2021</a:t>
            </a:fld>
            <a:endParaRPr lang="en-GB"/>
          </a:p>
        </p:txBody>
      </p:sp>
      <p:sp>
        <p:nvSpPr>
          <p:cNvPr id="6" name="Footer Placeholder 5">
            <a:extLst>
              <a:ext uri="{FF2B5EF4-FFF2-40B4-BE49-F238E27FC236}">
                <a16:creationId xmlns:a16="http://schemas.microsoft.com/office/drawing/2014/main" id="{327449C3-5625-47BB-9804-F48B2415A5C3}"/>
              </a:ext>
            </a:extLst>
          </p:cNvPr>
          <p:cNvSpPr>
            <a:spLocks noGrp="1"/>
          </p:cNvSpPr>
          <p:nvPr>
            <p:ph type="ftr" sz="quarter" idx="11"/>
          </p:nvPr>
        </p:nvSpPr>
        <p:spPr/>
        <p:txBody>
          <a:bodyPr/>
          <a:lstStyle/>
          <a:p>
            <a:r>
              <a:rPr lang="en-GB"/>
              <a:t>Forest Bioeconomy</a:t>
            </a:r>
          </a:p>
        </p:txBody>
      </p:sp>
      <p:sp>
        <p:nvSpPr>
          <p:cNvPr id="7" name="Slide Number Placeholder 6">
            <a:extLst>
              <a:ext uri="{FF2B5EF4-FFF2-40B4-BE49-F238E27FC236}">
                <a16:creationId xmlns:a16="http://schemas.microsoft.com/office/drawing/2014/main" id="{73DB0BA6-2DC4-45EF-A494-BD64F43E03CA}"/>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369363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0A14-8B96-4AC4-96EA-2D5459E86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582055-BBC0-413B-B42C-F9E2C7FF6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B3F7E0-21D7-4AF9-9225-26F3A182B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0B498-B32B-48DB-ACEE-6867C743DF27}"/>
              </a:ext>
            </a:extLst>
          </p:cNvPr>
          <p:cNvSpPr>
            <a:spLocks noGrp="1"/>
          </p:cNvSpPr>
          <p:nvPr>
            <p:ph type="dt" sz="half" idx="10"/>
          </p:nvPr>
        </p:nvSpPr>
        <p:spPr/>
        <p:txBody>
          <a:bodyPr/>
          <a:lstStyle/>
          <a:p>
            <a:fld id="{7FFE263B-D2D6-46D4-BDE0-24824C3C7188}" type="datetime1">
              <a:rPr lang="en-GB" smtClean="0"/>
              <a:t>29/01/2021</a:t>
            </a:fld>
            <a:endParaRPr lang="en-GB"/>
          </a:p>
        </p:txBody>
      </p:sp>
      <p:sp>
        <p:nvSpPr>
          <p:cNvPr id="6" name="Footer Placeholder 5">
            <a:extLst>
              <a:ext uri="{FF2B5EF4-FFF2-40B4-BE49-F238E27FC236}">
                <a16:creationId xmlns:a16="http://schemas.microsoft.com/office/drawing/2014/main" id="{38F55B0B-96C7-4DDE-9F12-858907D60729}"/>
              </a:ext>
            </a:extLst>
          </p:cNvPr>
          <p:cNvSpPr>
            <a:spLocks noGrp="1"/>
          </p:cNvSpPr>
          <p:nvPr>
            <p:ph type="ftr" sz="quarter" idx="11"/>
          </p:nvPr>
        </p:nvSpPr>
        <p:spPr/>
        <p:txBody>
          <a:bodyPr/>
          <a:lstStyle/>
          <a:p>
            <a:r>
              <a:rPr lang="en-GB"/>
              <a:t>Forest Bioeconomy</a:t>
            </a:r>
          </a:p>
        </p:txBody>
      </p:sp>
      <p:sp>
        <p:nvSpPr>
          <p:cNvPr id="7" name="Slide Number Placeholder 6">
            <a:extLst>
              <a:ext uri="{FF2B5EF4-FFF2-40B4-BE49-F238E27FC236}">
                <a16:creationId xmlns:a16="http://schemas.microsoft.com/office/drawing/2014/main" id="{176EE620-33DC-4F85-942E-FE113DBDAE2B}"/>
              </a:ext>
            </a:extLst>
          </p:cNvPr>
          <p:cNvSpPr>
            <a:spLocks noGrp="1"/>
          </p:cNvSpPr>
          <p:nvPr>
            <p:ph type="sldNum" sz="quarter" idx="12"/>
          </p:nvPr>
        </p:nvSpPr>
        <p:spPr/>
        <p:txBody>
          <a:bodyPr/>
          <a:lstStyle/>
          <a:p>
            <a:fld id="{37CCB18B-3227-450E-88C8-CFC567196DA8}" type="slidenum">
              <a:rPr lang="en-GB" smtClean="0"/>
              <a:t>‹#›</a:t>
            </a:fld>
            <a:endParaRPr lang="en-GB"/>
          </a:p>
        </p:txBody>
      </p:sp>
    </p:spTree>
    <p:extLst>
      <p:ext uri="{BB962C8B-B14F-4D97-AF65-F5344CB8AC3E}">
        <p14:creationId xmlns:p14="http://schemas.microsoft.com/office/powerpoint/2010/main" val="378508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14DB4-D92C-43E7-B250-3E26FF955B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697670-8221-479F-9C38-82C2BEF57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F8452-DC4D-436E-AAD9-7526C0ACA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52F99-9191-49C3-87C2-5263FFACE02A}" type="datetime1">
              <a:rPr lang="en-GB" smtClean="0"/>
              <a:t>29/01/2021</a:t>
            </a:fld>
            <a:endParaRPr lang="en-GB"/>
          </a:p>
        </p:txBody>
      </p:sp>
      <p:sp>
        <p:nvSpPr>
          <p:cNvPr id="5" name="Footer Placeholder 4">
            <a:extLst>
              <a:ext uri="{FF2B5EF4-FFF2-40B4-BE49-F238E27FC236}">
                <a16:creationId xmlns:a16="http://schemas.microsoft.com/office/drawing/2014/main" id="{C8E0AA8B-D1D6-43C5-9F6C-7DF5CF001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Forest Bioeconomy</a:t>
            </a:r>
          </a:p>
        </p:txBody>
      </p:sp>
      <p:sp>
        <p:nvSpPr>
          <p:cNvPr id="6" name="Slide Number Placeholder 5">
            <a:extLst>
              <a:ext uri="{FF2B5EF4-FFF2-40B4-BE49-F238E27FC236}">
                <a16:creationId xmlns:a16="http://schemas.microsoft.com/office/drawing/2014/main" id="{97F5653F-E735-48D5-B3B0-AF5B7F09B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CB18B-3227-450E-88C8-CFC567196DA8}" type="slidenum">
              <a:rPr lang="en-GB" smtClean="0"/>
              <a:t>‹#›</a:t>
            </a:fld>
            <a:endParaRPr lang="en-GB"/>
          </a:p>
        </p:txBody>
      </p:sp>
    </p:spTree>
    <p:extLst>
      <p:ext uri="{BB962C8B-B14F-4D97-AF65-F5344CB8AC3E}">
        <p14:creationId xmlns:p14="http://schemas.microsoft.com/office/powerpoint/2010/main" val="168586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youtube.com/watch?v=w8JaCLECuM4&amp;t=8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9.pn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hyperlink" Target="https://be-rural.eu/innovation-regions/" TargetMode="Externa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RfRN_hHeIKk?feature=oembed" TargetMode="External"/><Relationship Id="rId6" Type="http://schemas.openxmlformats.org/officeDocument/2006/relationships/image" Target="../media/image7.png"/><Relationship Id="rId5" Type="http://schemas.openxmlformats.org/officeDocument/2006/relationships/hyperlink" Target="https://www.youtube.com/watch?v=RfRN_hHeIKk"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c.europa.eu/knowledge4policy/glossary/feedstock_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659696" y="1438637"/>
            <a:ext cx="7626141" cy="769441"/>
          </a:xfrm>
          <a:prstGeom prst="rect">
            <a:avLst/>
          </a:prstGeom>
          <a:noFill/>
        </p:spPr>
        <p:txBody>
          <a:bodyPr wrap="square" rtlCol="0" anchor="t">
            <a:spAutoFit/>
          </a:bodyPr>
          <a:lstStyle/>
          <a:p>
            <a:r>
              <a:rPr lang="ru-RU" sz="4400" b="1" dirty="0">
                <a:solidFill>
                  <a:srgbClr val="FFF711"/>
                </a:solidFill>
                <a:latin typeface="Roboto Medium" pitchFamily="2" charset="0"/>
                <a:ea typeface="Roboto Medium" pitchFamily="2" charset="0"/>
                <a:cs typeface="Arial"/>
              </a:rPr>
              <a:t>Биоекономија на шумите</a:t>
            </a:r>
            <a:r>
              <a:rPr lang="en-GB" sz="4400" b="1" dirty="0">
                <a:solidFill>
                  <a:srgbClr val="FFF711"/>
                </a:solidFill>
                <a:latin typeface="Roboto Medium" pitchFamily="2" charset="0"/>
                <a:ea typeface="Roboto Medium" pitchFamily="2" charset="0"/>
                <a:cs typeface="Arial"/>
              </a:rPr>
              <a:t> </a:t>
            </a: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38904"/>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318" y="3646714"/>
            <a:ext cx="9052682" cy="2342748"/>
          </a:xfrm>
          <a:prstGeom prst="rect">
            <a:avLst/>
          </a:prstGeom>
        </p:spPr>
      </p:pic>
      <p:sp>
        <p:nvSpPr>
          <p:cNvPr id="11" name="Textfeld 2">
            <a:extLst>
              <a:ext uri="{FF2B5EF4-FFF2-40B4-BE49-F238E27FC236}">
                <a16:creationId xmlns:a16="http://schemas.microsoft.com/office/drawing/2014/main" id="{6C3DD885-330E-6B46-BABD-B7F8FC9924B9}"/>
              </a:ext>
            </a:extLst>
          </p:cNvPr>
          <p:cNvSpPr txBox="1"/>
          <p:nvPr/>
        </p:nvSpPr>
        <p:spPr>
          <a:xfrm>
            <a:off x="3659697" y="6178587"/>
            <a:ext cx="4013200" cy="307777"/>
          </a:xfrm>
          <a:prstGeom prst="rect">
            <a:avLst/>
          </a:prstGeom>
          <a:noFill/>
        </p:spPr>
        <p:txBody>
          <a:bodyPr wrap="square" rtlCol="0" anchor="b">
            <a:spAutoFit/>
          </a:bodyPr>
          <a:lstStyle/>
          <a:p>
            <a:r>
              <a:rPr lang="ru-RU"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r>
              <a:rPr lang="en-GB" sz="140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spTree>
    <p:extLst>
      <p:ext uri="{BB962C8B-B14F-4D97-AF65-F5344CB8AC3E}">
        <p14:creationId xmlns:p14="http://schemas.microsoft.com/office/powerpoint/2010/main" val="301993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06886" y="-162011"/>
            <a:ext cx="6085113"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582431" y="1333972"/>
            <a:ext cx="8159446" cy="523220"/>
          </a:xfrm>
          <a:prstGeom prst="rect">
            <a:avLst/>
          </a:prstGeom>
          <a:noFill/>
        </p:spPr>
        <p:txBody>
          <a:bodyPr wrap="square" rtlCol="0" anchor="t">
            <a:spAutoFit/>
          </a:bodyPr>
          <a:lstStyle/>
          <a:p>
            <a:pPr>
              <a:spcAft>
                <a:spcPts val="2400"/>
              </a:spcAft>
            </a:pP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Што е биоекономија на шумите?</a:t>
            </a:r>
            <a:endPar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66197" y="-157622"/>
            <a:ext cx="5790014" cy="1138773"/>
          </a:xfrm>
          <a:prstGeom prst="rect">
            <a:avLst/>
          </a:prstGeom>
          <a:noFill/>
        </p:spPr>
        <p:txBody>
          <a:bodyPr wrap="square" rtlCol="0" anchor="t">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Видео: Биоекономија на шумите</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9" name="Textfeld 8">
            <a:extLst>
              <a:ext uri="{FF2B5EF4-FFF2-40B4-BE49-F238E27FC236}">
                <a16:creationId xmlns:a16="http://schemas.microsoft.com/office/drawing/2014/main" id="{D80C69B4-48EE-8740-A0FC-9A9A3E40E8F0}"/>
              </a:ext>
            </a:extLst>
          </p:cNvPr>
          <p:cNvSpPr txBox="1"/>
          <p:nvPr/>
        </p:nvSpPr>
        <p:spPr>
          <a:xfrm>
            <a:off x="592668" y="5233662"/>
            <a:ext cx="10867495" cy="692497"/>
          </a:xfrm>
          <a:prstGeom prst="rect">
            <a:avLst/>
          </a:prstGeom>
          <a:noFill/>
        </p:spPr>
        <p:txBody>
          <a:bodyPr wrap="square" rtlCol="0">
            <a:spAutoFit/>
          </a:bodyPr>
          <a:lstStyle/>
          <a:p>
            <a:pPr marL="9525"/>
            <a:endParaRPr lang="en-GB" dirty="0">
              <a:solidFill>
                <a:srgbClr val="3D8400"/>
              </a:solidFill>
              <a:latin typeface="Roboto Light" panose="02000000000000000000" pitchFamily="2" charset="0"/>
              <a:ea typeface="Roboto Light" panose="02000000000000000000" pitchFamily="2" charset="0"/>
              <a:cs typeface="Arial" panose="020B0604020202020204" pitchFamily="34" charset="0"/>
            </a:endParaRPr>
          </a:p>
          <a:p>
            <a:pPr marL="9525"/>
            <a:endParaRPr lang="en-GB" sz="2100" dirty="0">
              <a:solidFill>
                <a:srgbClr val="008BDF"/>
              </a:solidFill>
              <a:latin typeface="Roboto Light" panose="02000000000000000000" pitchFamily="2" charset="0"/>
              <a:ea typeface="Roboto Light"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D1C52770-A111-40DD-B368-171DE3E92828}"/>
              </a:ext>
            </a:extLst>
          </p:cNvPr>
          <p:cNvSpPr txBox="1"/>
          <p:nvPr/>
        </p:nvSpPr>
        <p:spPr>
          <a:xfrm>
            <a:off x="1572378" y="6018901"/>
            <a:ext cx="9323947" cy="369332"/>
          </a:xfrm>
          <a:prstGeom prst="rect">
            <a:avLst/>
          </a:prstGeom>
          <a:noFill/>
        </p:spPr>
        <p:txBody>
          <a:bodyPr wrap="square" rtlCol="0">
            <a:spAutoFit/>
          </a:bodyPr>
          <a:lstStyle/>
          <a:p>
            <a:r>
              <a:rPr lang="ru-RU" b="1" dirty="0"/>
              <a:t>Видео (1 минута и 43 секунди): </a:t>
            </a:r>
            <a:r>
              <a:rPr lang="en-GB" dirty="0">
                <a:hlinkClick r:id="rId4"/>
              </a:rPr>
              <a:t>https://www.youtube.com/watch?v=w8JaCLECuM4&amp;t=8s</a:t>
            </a:r>
            <a:r>
              <a:rPr lang="en-GB" dirty="0"/>
              <a:t>  </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9610" y="2210027"/>
            <a:ext cx="6470441" cy="3716132"/>
          </a:xfrm>
          <a:prstGeom prst="rect">
            <a:avLst/>
          </a:prstGeom>
        </p:spPr>
      </p:pic>
    </p:spTree>
    <p:extLst>
      <p:ext uri="{BB962C8B-B14F-4D97-AF65-F5344CB8AC3E}">
        <p14:creationId xmlns:p14="http://schemas.microsoft.com/office/powerpoint/2010/main" val="127298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331F-7E0C-496A-9431-BF5610635BF3}"/>
              </a:ext>
            </a:extLst>
          </p:cNvPr>
          <p:cNvSpPr>
            <a:spLocks noGrp="1"/>
          </p:cNvSpPr>
          <p:nvPr>
            <p:ph type="title"/>
          </p:nvPr>
        </p:nvSpPr>
        <p:spPr>
          <a:xfrm>
            <a:off x="265889" y="764975"/>
            <a:ext cx="12049328" cy="925713"/>
          </a:xfrm>
        </p:spPr>
        <p:txBody>
          <a:bodyPr>
            <a:noAutofit/>
          </a:bodyPr>
          <a:lstStyle/>
          <a:p>
            <a:r>
              <a:rPr lang="ru-RU" sz="2800" b="1" dirty="0">
                <a:solidFill>
                  <a:srgbClr val="C00000"/>
                </a:solidFill>
                <a:latin typeface="Roboto" panose="02000000000000000000"/>
              </a:rPr>
              <a:t>Како води биоекономијата на шумите кон одржлив развој?</a:t>
            </a:r>
            <a:endParaRPr lang="en-GB" sz="2800" b="1" dirty="0">
              <a:solidFill>
                <a:srgbClr val="C00000"/>
              </a:solidFill>
              <a:latin typeface="Roboto" panose="02000000000000000000"/>
            </a:endParaRPr>
          </a:p>
        </p:txBody>
      </p:sp>
      <p:sp>
        <p:nvSpPr>
          <p:cNvPr id="7" name="Rechteck 14">
            <a:extLst>
              <a:ext uri="{FF2B5EF4-FFF2-40B4-BE49-F238E27FC236}">
                <a16:creationId xmlns:a16="http://schemas.microsoft.com/office/drawing/2014/main" id="{E6F3D2E9-D204-4C5E-B114-05ACF7C531E6}"/>
              </a:ext>
            </a:extLst>
          </p:cNvPr>
          <p:cNvSpPr/>
          <p:nvPr/>
        </p:nvSpPr>
        <p:spPr>
          <a:xfrm>
            <a:off x="6096001" y="-16201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8" name="Grafik 15">
            <a:extLst>
              <a:ext uri="{FF2B5EF4-FFF2-40B4-BE49-F238E27FC236}">
                <a16:creationId xmlns:a16="http://schemas.microsoft.com/office/drawing/2014/main" id="{0BC7CE33-E801-4A11-A8A7-DD38181BBA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9" name="TextBox 8">
            <a:extLst>
              <a:ext uri="{FF2B5EF4-FFF2-40B4-BE49-F238E27FC236}">
                <a16:creationId xmlns:a16="http://schemas.microsoft.com/office/drawing/2014/main" id="{A5F30466-1CF9-4129-A6FE-42A4769D128B}"/>
              </a:ext>
            </a:extLst>
          </p:cNvPr>
          <p:cNvSpPr txBox="1"/>
          <p:nvPr/>
        </p:nvSpPr>
        <p:spPr>
          <a:xfrm>
            <a:off x="6037285" y="-111632"/>
            <a:ext cx="6082925" cy="1077218"/>
          </a:xfrm>
          <a:prstGeom prst="rect">
            <a:avLst/>
          </a:prstGeom>
          <a:noFill/>
        </p:spPr>
        <p:txBody>
          <a:bodyPr wrap="square" rtlCol="0">
            <a:spAutoFit/>
          </a:bodyPr>
          <a:lstStyle/>
          <a:p>
            <a:pPr algn="ctr"/>
            <a:r>
              <a:rPr lang="ru-RU" sz="3200" b="1" dirty="0">
                <a:solidFill>
                  <a:schemeClr val="bg1"/>
                </a:solidFill>
                <a:latin typeface="Roboto" panose="02000000000000000000" pitchFamily="2" charset="0"/>
                <a:ea typeface="Roboto" panose="02000000000000000000" pitchFamily="2" charset="0"/>
                <a:cs typeface="Roboto" panose="02000000000000000000" pitchFamily="2" charset="0"/>
              </a:rPr>
              <a:t>Поврзаност на ЦОР</a:t>
            </a:r>
            <a:r>
              <a:rPr lang="en-US" sz="3200" b="1"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mk-MK" sz="3200" b="1" dirty="0">
                <a:solidFill>
                  <a:schemeClr val="bg1"/>
                </a:solidFill>
                <a:latin typeface="Roboto" panose="02000000000000000000" pitchFamily="2" charset="0"/>
                <a:ea typeface="Roboto" panose="02000000000000000000" pitchFamily="2" charset="0"/>
                <a:cs typeface="Roboto" panose="02000000000000000000" pitchFamily="2" charset="0"/>
              </a:rPr>
              <a:t>со шумската биоекономија</a:t>
            </a:r>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Image result for sdg 2">
            <a:extLst>
              <a:ext uri="{FF2B5EF4-FFF2-40B4-BE49-F238E27FC236}">
                <a16:creationId xmlns:a16="http://schemas.microsoft.com/office/drawing/2014/main" id="{C2507446-A458-4D64-8211-97B6C1F79E02}"/>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85349" y="1678291"/>
            <a:ext cx="2271600" cy="22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dg 7">
            <a:extLst>
              <a:ext uri="{FF2B5EF4-FFF2-40B4-BE49-F238E27FC236}">
                <a16:creationId xmlns:a16="http://schemas.microsoft.com/office/drawing/2014/main" id="{A479C633-2E98-473E-82DA-3FBB7137E57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6365" y="1685977"/>
            <a:ext cx="2277279" cy="22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dg 8">
            <a:extLst>
              <a:ext uri="{FF2B5EF4-FFF2-40B4-BE49-F238E27FC236}">
                <a16:creationId xmlns:a16="http://schemas.microsoft.com/office/drawing/2014/main" id="{AADA41FF-8501-4862-9323-7D556A77BCB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13060" y="1685977"/>
            <a:ext cx="2271600" cy="2271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dg 9">
            <a:extLst>
              <a:ext uri="{FF2B5EF4-FFF2-40B4-BE49-F238E27FC236}">
                <a16:creationId xmlns:a16="http://schemas.microsoft.com/office/drawing/2014/main" id="{B736D664-D5F2-436E-BA4F-8F8E0616230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7564" y="1685977"/>
            <a:ext cx="2271600" cy="2271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dg 12">
            <a:extLst>
              <a:ext uri="{FF2B5EF4-FFF2-40B4-BE49-F238E27FC236}">
                <a16:creationId xmlns:a16="http://schemas.microsoft.com/office/drawing/2014/main" id="{C0314365-2D77-4786-8CC0-658864C3BA1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82068" y="1678291"/>
            <a:ext cx="2271600" cy="2271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dg 13">
            <a:extLst>
              <a:ext uri="{FF2B5EF4-FFF2-40B4-BE49-F238E27FC236}">
                <a16:creationId xmlns:a16="http://schemas.microsoft.com/office/drawing/2014/main" id="{82AF32F5-BDE3-44FC-8F95-E0E91646937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42472" y="4193317"/>
            <a:ext cx="2226938" cy="22269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dg 14">
            <a:extLst>
              <a:ext uri="{FF2B5EF4-FFF2-40B4-BE49-F238E27FC236}">
                <a16:creationId xmlns:a16="http://schemas.microsoft.com/office/drawing/2014/main" id="{1FAC360A-EE65-4796-B119-34635FFD5D2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39256" y="4193316"/>
            <a:ext cx="2226937" cy="22269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sdg 15">
            <a:extLst>
              <a:ext uri="{FF2B5EF4-FFF2-40B4-BE49-F238E27FC236}">
                <a16:creationId xmlns:a16="http://schemas.microsoft.com/office/drawing/2014/main" id="{D4C24FD8-3A07-46EB-BBF8-B890EC6C410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98873" y="4193317"/>
            <a:ext cx="2226936" cy="222693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dg 17">
            <a:extLst>
              <a:ext uri="{FF2B5EF4-FFF2-40B4-BE49-F238E27FC236}">
                <a16:creationId xmlns:a16="http://schemas.microsoft.com/office/drawing/2014/main" id="{A8E011C7-3067-4F24-97DB-6F2019B1F51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385682" y="4193317"/>
            <a:ext cx="2272334" cy="227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9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C104A022-7203-4EAD-9BD6-2F04018BA489}"/>
              </a:ext>
            </a:extLst>
          </p:cNvPr>
          <p:cNvSpPr/>
          <p:nvPr/>
        </p:nvSpPr>
        <p:spPr>
          <a:xfrm>
            <a:off x="6037854" y="-180935"/>
            <a:ext cx="6154146" cy="1095334"/>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5" name="Rechteck 3">
            <a:extLst>
              <a:ext uri="{FF2B5EF4-FFF2-40B4-BE49-F238E27FC236}">
                <a16:creationId xmlns:a16="http://schemas.microsoft.com/office/drawing/2014/main" id="{B7D481E6-1FCF-44BF-92D1-6B069D6145C0}"/>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6" name="Textfeld 9">
            <a:extLst>
              <a:ext uri="{FF2B5EF4-FFF2-40B4-BE49-F238E27FC236}">
                <a16:creationId xmlns:a16="http://schemas.microsoft.com/office/drawing/2014/main" id="{D7E02A36-8972-473C-83ED-A4B696F7E35A}"/>
              </a:ext>
            </a:extLst>
          </p:cNvPr>
          <p:cNvSpPr txBox="1"/>
          <p:nvPr/>
        </p:nvSpPr>
        <p:spPr>
          <a:xfrm>
            <a:off x="251358" y="965009"/>
            <a:ext cx="5651430" cy="5663089"/>
          </a:xfrm>
          <a:prstGeom prst="rect">
            <a:avLst/>
          </a:prstGeom>
          <a:noFill/>
        </p:spPr>
        <p:txBody>
          <a:bodyPr wrap="square" rtlCol="0" anchor="t">
            <a:spAutoFit/>
          </a:bodyPr>
          <a:lstStyle/>
          <a:p>
            <a:pPr>
              <a:spcAft>
                <a:spcPts val="1200"/>
              </a:spcAft>
            </a:pPr>
            <a:r>
              <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rPr>
              <a:t>Spinnova </a:t>
            </a:r>
            <a:r>
              <a:rPr lang="mk-MK" sz="3200" b="1" dirty="0" err="1">
                <a:solidFill>
                  <a:srgbClr val="C00000"/>
                </a:solidFill>
                <a:latin typeface="Roboto" panose="02000000000000000000" pitchFamily="2" charset="0"/>
                <a:ea typeface="Roboto" panose="02000000000000000000" pitchFamily="2" charset="0"/>
                <a:cs typeface="Arial" panose="020B0604020202020204" pitchFamily="34" charset="0"/>
              </a:rPr>
              <a:t>Ltd</a:t>
            </a:r>
            <a:endPar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endParaRP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Технологија што може да ги претвори </a:t>
            </a:r>
            <a:r>
              <a:rPr lang="mk-MK" sz="2000" b="1" dirty="0">
                <a:latin typeface="Roboto" panose="02000000000000000000" pitchFamily="2" charset="0"/>
                <a:ea typeface="Roboto" panose="02000000000000000000" pitchFamily="2" charset="0"/>
                <a:cs typeface="Arial" panose="020B0604020202020204" pitchFamily="34" charset="0"/>
              </a:rPr>
              <a:t>дрвените влакна во предиво </a:t>
            </a:r>
            <a:r>
              <a:rPr lang="mk-MK" sz="2000" dirty="0">
                <a:latin typeface="Roboto" panose="02000000000000000000" pitchFamily="2" charset="0"/>
                <a:ea typeface="Roboto" panose="02000000000000000000" pitchFamily="2" charset="0"/>
                <a:cs typeface="Arial" panose="020B0604020202020204" pitchFamily="34" charset="0"/>
              </a:rPr>
              <a:t>без употреба на штетни хемикалии</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Произведените предива се противпожарни, антимикробни, топли како волна и </a:t>
            </a:r>
            <a:r>
              <a:rPr lang="mk-MK" sz="2000" b="1" dirty="0">
                <a:latin typeface="Roboto" panose="02000000000000000000" pitchFamily="2" charset="0"/>
                <a:ea typeface="Roboto" panose="02000000000000000000" pitchFamily="2" charset="0"/>
                <a:cs typeface="Arial" panose="020B0604020202020204" pitchFamily="34" charset="0"/>
              </a:rPr>
              <a:t>природно биоразградливи</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Единствен </a:t>
            </a:r>
            <a:r>
              <a:rPr lang="mk-MK" sz="2000" b="1" dirty="0">
                <a:latin typeface="Roboto" panose="02000000000000000000" pitchFamily="2" charset="0"/>
                <a:ea typeface="Roboto" panose="02000000000000000000" pitchFamily="2" charset="0"/>
                <a:cs typeface="Arial" panose="020B0604020202020204" pitchFamily="34" charset="0"/>
              </a:rPr>
              <a:t>нуспроизвод е испарена вода</a:t>
            </a:r>
            <a:r>
              <a:rPr lang="mk-MK" sz="2000" dirty="0">
                <a:latin typeface="Roboto" panose="02000000000000000000" pitchFamily="2" charset="0"/>
                <a:ea typeface="Roboto" panose="02000000000000000000" pitchFamily="2" charset="0"/>
                <a:cs typeface="Arial" panose="020B0604020202020204" pitchFamily="34" charset="0"/>
              </a:rPr>
              <a:t>, која </a:t>
            </a:r>
            <a:r>
              <a:rPr lang="mk-MK" sz="2000" b="1" dirty="0">
                <a:latin typeface="Roboto" panose="02000000000000000000" pitchFamily="2" charset="0"/>
                <a:ea typeface="Roboto" panose="02000000000000000000" pitchFamily="2" charset="0"/>
                <a:cs typeface="Arial" panose="020B0604020202020204" pitchFamily="34" charset="0"/>
              </a:rPr>
              <a:t>се реупотребува </a:t>
            </a:r>
            <a:r>
              <a:rPr lang="mk-MK" sz="2000" dirty="0">
                <a:latin typeface="Roboto" panose="02000000000000000000" pitchFamily="2" charset="0"/>
                <a:ea typeface="Roboto" panose="02000000000000000000" pitchFamily="2" charset="0"/>
                <a:cs typeface="Arial" panose="020B0604020202020204" pitchFamily="34" charset="0"/>
              </a:rPr>
              <a:t>во процесот</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Скалабилна технологија што може да користи </a:t>
            </a:r>
            <a:r>
              <a:rPr lang="mk-MK" sz="2000" b="1" dirty="0">
                <a:latin typeface="Roboto" panose="02000000000000000000" pitchFamily="2" charset="0"/>
                <a:ea typeface="Roboto" panose="02000000000000000000" pitchFamily="2" charset="0"/>
                <a:cs typeface="Arial" panose="020B0604020202020204" pitchFamily="34" charset="0"/>
              </a:rPr>
              <a:t>FSC-сертифицирано дрво </a:t>
            </a:r>
            <a:r>
              <a:rPr lang="mk-MK" sz="2000" dirty="0">
                <a:latin typeface="Roboto" panose="02000000000000000000" pitchFamily="2" charset="0"/>
                <a:ea typeface="Roboto" panose="02000000000000000000" pitchFamily="2" charset="0"/>
                <a:cs typeface="Arial" panose="020B0604020202020204" pitchFamily="34" charset="0"/>
              </a:rPr>
              <a:t>наместо помалку еколошки влакна, пр. памук, вискоза или полиестер</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Создавање на </a:t>
            </a:r>
            <a:r>
              <a:rPr lang="mk-MK" sz="2000" b="1" dirty="0">
                <a:latin typeface="Roboto" panose="02000000000000000000" pitchFamily="2" charset="0"/>
                <a:ea typeface="Roboto" panose="02000000000000000000" pitchFamily="2" charset="0"/>
                <a:cs typeface="Arial" panose="020B0604020202020204" pitchFamily="34" charset="0"/>
              </a:rPr>
              <a:t>нови и проширени синџири на вредност</a:t>
            </a:r>
          </a:p>
        </p:txBody>
      </p:sp>
      <p:sp>
        <p:nvSpPr>
          <p:cNvPr id="7" name="Textfeld 1">
            <a:extLst>
              <a:ext uri="{FF2B5EF4-FFF2-40B4-BE49-F238E27FC236}">
                <a16:creationId xmlns:a16="http://schemas.microsoft.com/office/drawing/2014/main" id="{17AD17DE-AE96-4816-A612-23D2A3D4C542}"/>
              </a:ext>
            </a:extLst>
          </p:cNvPr>
          <p:cNvSpPr txBox="1"/>
          <p:nvPr/>
        </p:nvSpPr>
        <p:spPr>
          <a:xfrm>
            <a:off x="7195578" y="-39708"/>
            <a:ext cx="5263334" cy="954107"/>
          </a:xfrm>
          <a:prstGeom prst="rect">
            <a:avLst/>
          </a:prstGeom>
          <a:noFill/>
        </p:spPr>
        <p:txBody>
          <a:bodyPr wrap="square" rtlCol="0">
            <a:spAutoFit/>
          </a:bodyPr>
          <a:lstStyle/>
          <a:p>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Шумарска технологија: Одржливи влакна од дрво</a:t>
            </a:r>
          </a:p>
        </p:txBody>
      </p:sp>
      <p:pic>
        <p:nvPicPr>
          <p:cNvPr id="9" name="Grafik 15">
            <a:extLst>
              <a:ext uri="{FF2B5EF4-FFF2-40B4-BE49-F238E27FC236}">
                <a16:creationId xmlns:a16="http://schemas.microsoft.com/office/drawing/2014/main" id="{72562078-013F-4020-B474-7B700EDB51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54146" cy="1076411"/>
          </a:xfrm>
          <a:prstGeom prst="rect">
            <a:avLst/>
          </a:prstGeom>
        </p:spPr>
      </p:pic>
      <p:pic>
        <p:nvPicPr>
          <p:cNvPr id="10" name="Picture 9">
            <a:extLst>
              <a:ext uri="{FF2B5EF4-FFF2-40B4-BE49-F238E27FC236}">
                <a16:creationId xmlns:a16="http://schemas.microsoft.com/office/drawing/2014/main" id="{65D660AA-519A-477E-AE57-6C67E5CFFA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5837" y="1506360"/>
            <a:ext cx="5407621" cy="4541914"/>
          </a:xfrm>
          <a:prstGeom prst="rect">
            <a:avLst/>
          </a:prstGeom>
        </p:spPr>
      </p:pic>
      <p:sp>
        <p:nvSpPr>
          <p:cNvPr id="8" name="TextBox 7">
            <a:extLst>
              <a:ext uri="{FF2B5EF4-FFF2-40B4-BE49-F238E27FC236}">
                <a16:creationId xmlns:a16="http://schemas.microsoft.com/office/drawing/2014/main" id="{E492FA3D-A855-47D6-A970-69251551E10E}"/>
              </a:ext>
            </a:extLst>
          </p:cNvPr>
          <p:cNvSpPr txBox="1"/>
          <p:nvPr/>
        </p:nvSpPr>
        <p:spPr>
          <a:xfrm>
            <a:off x="6292873" y="6067198"/>
            <a:ext cx="3847359" cy="338554"/>
          </a:xfrm>
          <a:prstGeom prst="rect">
            <a:avLst/>
          </a:prstGeom>
          <a:noFill/>
        </p:spPr>
        <p:txBody>
          <a:bodyPr wrap="square" rtlCol="0">
            <a:spAutoFit/>
          </a:bodyPr>
          <a:lstStyle/>
          <a:p>
            <a:r>
              <a:rPr lang="ru-RU" sz="1600" dirty="0"/>
              <a:t>Извор:</a:t>
            </a:r>
            <a:r>
              <a:rPr lang="en-US" sz="1600" dirty="0"/>
              <a:t> </a:t>
            </a:r>
            <a:r>
              <a:rPr lang="en-US" sz="1600" dirty="0" err="1"/>
              <a:t>Spinnova</a:t>
            </a:r>
            <a:r>
              <a:rPr lang="en-US" sz="1600" dirty="0"/>
              <a:t>, 2020</a:t>
            </a:r>
            <a:endParaRPr lang="en-GB" sz="1600" dirty="0"/>
          </a:p>
        </p:txBody>
      </p:sp>
    </p:spTree>
    <p:extLst>
      <p:ext uri="{BB962C8B-B14F-4D97-AF65-F5344CB8AC3E}">
        <p14:creationId xmlns:p14="http://schemas.microsoft.com/office/powerpoint/2010/main" val="32491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065D595E-1335-4F87-9CFD-5AA6AA0DAA42}"/>
              </a:ext>
            </a:extLst>
          </p:cNvPr>
          <p:cNvSpPr/>
          <p:nvPr/>
        </p:nvSpPr>
        <p:spPr>
          <a:xfrm>
            <a:off x="6155870" y="-184962"/>
            <a:ext cx="6036130" cy="1099361"/>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5" name="Rechteck 3">
            <a:extLst>
              <a:ext uri="{FF2B5EF4-FFF2-40B4-BE49-F238E27FC236}">
                <a16:creationId xmlns:a16="http://schemas.microsoft.com/office/drawing/2014/main" id="{B22BEDC8-37B2-4BCB-B238-813C9AFE5FEA}"/>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6" name="Textfeld 9">
            <a:extLst>
              <a:ext uri="{FF2B5EF4-FFF2-40B4-BE49-F238E27FC236}">
                <a16:creationId xmlns:a16="http://schemas.microsoft.com/office/drawing/2014/main" id="{66BFC0AC-5F7F-4565-B901-1FF8C73798F6}"/>
              </a:ext>
            </a:extLst>
          </p:cNvPr>
          <p:cNvSpPr txBox="1"/>
          <p:nvPr/>
        </p:nvSpPr>
        <p:spPr>
          <a:xfrm>
            <a:off x="185904" y="1232943"/>
            <a:ext cx="6581138" cy="4124206"/>
          </a:xfrm>
          <a:prstGeom prst="rect">
            <a:avLst/>
          </a:prstGeom>
          <a:noFill/>
        </p:spPr>
        <p:txBody>
          <a:bodyPr wrap="square" rtlCol="0" anchor="t">
            <a:spAutoFit/>
          </a:bodyPr>
          <a:lstStyle/>
          <a:p>
            <a:pPr>
              <a:spcAft>
                <a:spcPts val="1200"/>
              </a:spcAft>
            </a:pPr>
            <a:r>
              <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rPr>
              <a:t>GEMCO, </a:t>
            </a:r>
            <a:r>
              <a:rPr lang="mk-MK" sz="3200" b="1" dirty="0" err="1">
                <a:solidFill>
                  <a:srgbClr val="C00000"/>
                </a:solidFill>
                <a:latin typeface="Roboto" panose="02000000000000000000" pitchFamily="2" charset="0"/>
                <a:ea typeface="Roboto" panose="02000000000000000000" pitchFamily="2" charset="0"/>
                <a:cs typeface="Arial" panose="020B0604020202020204" pitchFamily="34" charset="0"/>
              </a:rPr>
              <a:t>abc</a:t>
            </a:r>
            <a:r>
              <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rPr>
              <a:t> </a:t>
            </a:r>
            <a:r>
              <a:rPr lang="mk-MK" sz="3200" b="1" dirty="0" err="1">
                <a:solidFill>
                  <a:srgbClr val="C00000"/>
                </a:solidFill>
                <a:latin typeface="Roboto" panose="02000000000000000000" pitchFamily="2" charset="0"/>
                <a:ea typeface="Roboto" panose="02000000000000000000" pitchFamily="2" charset="0"/>
                <a:cs typeface="Arial" panose="020B0604020202020204" pitchFamily="34" charset="0"/>
              </a:rPr>
              <a:t>Machinery</a:t>
            </a:r>
            <a:r>
              <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rPr>
              <a:t>, AMISY</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Технологија </a:t>
            </a:r>
            <a:r>
              <a:rPr lang="mk-MK" sz="2000" b="1" dirty="0">
                <a:latin typeface="Roboto" panose="02000000000000000000" pitchFamily="2" charset="0"/>
                <a:ea typeface="Roboto" panose="02000000000000000000" pitchFamily="2" charset="0"/>
                <a:cs typeface="Arial" panose="020B0604020202020204" pitchFamily="34" charset="0"/>
              </a:rPr>
              <a:t>за пелетизирање на цврсти биогорива </a:t>
            </a:r>
            <a:r>
              <a:rPr lang="mk-MK" sz="2000" dirty="0">
                <a:latin typeface="Roboto" panose="02000000000000000000" pitchFamily="2" charset="0"/>
                <a:ea typeface="Roboto" panose="02000000000000000000" pitchFamily="2" charset="0"/>
                <a:cs typeface="Arial" panose="020B0604020202020204" pitchFamily="34" charset="0"/>
              </a:rPr>
              <a:t>- што ги подобрува нивните механички и физички својства (пр. зголемена густина и хомогенизација) и така </a:t>
            </a:r>
            <a:r>
              <a:rPr lang="mk-MK" sz="2000" b="1" dirty="0">
                <a:latin typeface="Roboto" panose="02000000000000000000" pitchFamily="2" charset="0"/>
                <a:ea typeface="Roboto" panose="02000000000000000000" pitchFamily="2" charset="0"/>
                <a:cs typeface="Arial" panose="020B0604020202020204" pitchFamily="34" charset="0"/>
              </a:rPr>
              <a:t>го олеснува транспортот и ракувањето</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Можат да се користат различни </a:t>
            </a:r>
            <a:r>
              <a:rPr lang="mk-MK" sz="2000" b="1" dirty="0">
                <a:latin typeface="Roboto" panose="02000000000000000000" pitchFamily="2" charset="0"/>
                <a:ea typeface="Roboto" panose="02000000000000000000" pitchFamily="2" charset="0"/>
                <a:cs typeface="Arial" panose="020B0604020202020204" pitchFamily="34" charset="0"/>
              </a:rPr>
              <a:t>суровини</a:t>
            </a:r>
            <a:r>
              <a:rPr lang="mk-MK" sz="2000" dirty="0">
                <a:latin typeface="Roboto" panose="02000000000000000000" pitchFamily="2" charset="0"/>
                <a:ea typeface="Roboto" panose="02000000000000000000" pitchFamily="2" charset="0"/>
                <a:cs typeface="Arial" panose="020B0604020202020204" pitchFamily="34" charset="0"/>
              </a:rPr>
              <a:t> (пр. </a:t>
            </a:r>
            <a:r>
              <a:rPr lang="mk-MK" sz="2000" b="1" dirty="0">
                <a:latin typeface="Roboto" panose="02000000000000000000" pitchFamily="2" charset="0"/>
                <a:ea typeface="Roboto" panose="02000000000000000000" pitchFamily="2" charset="0"/>
                <a:cs typeface="Arial" panose="020B0604020202020204" pitchFamily="34" charset="0"/>
              </a:rPr>
              <a:t>отпад од дрво, струготини, остатоци од земјоделски култури</a:t>
            </a:r>
            <a:r>
              <a:rPr lang="mk-MK" sz="2000" dirty="0">
                <a:latin typeface="Roboto" panose="02000000000000000000" pitchFamily="2" charset="0"/>
                <a:ea typeface="Roboto" panose="02000000000000000000" pitchFamily="2" charset="0"/>
                <a:cs typeface="Arial" panose="020B0604020202020204" pitchFamily="34" charset="0"/>
              </a:rPr>
              <a:t>) за </a:t>
            </a:r>
            <a:r>
              <a:rPr lang="mk-MK" sz="2000" b="1" dirty="0">
                <a:latin typeface="Roboto" panose="02000000000000000000" pitchFamily="2" charset="0"/>
                <a:ea typeface="Roboto" panose="02000000000000000000" pitchFamily="2" charset="0"/>
                <a:cs typeface="Arial" panose="020B0604020202020204" pitchFamily="34" charset="0"/>
              </a:rPr>
              <a:t>производство на пр. храна за животни, органско ѓубриво, биогориво</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Преработката на суровини во </a:t>
            </a:r>
            <a:r>
              <a:rPr lang="mk-MK" sz="2000" b="1" dirty="0">
                <a:latin typeface="Roboto" panose="02000000000000000000" pitchFamily="2" charset="0"/>
                <a:ea typeface="Roboto" panose="02000000000000000000" pitchFamily="2" charset="0"/>
                <a:cs typeface="Arial" panose="020B0604020202020204" pitchFamily="34" charset="0"/>
              </a:rPr>
              <a:t>мали локални постројки </a:t>
            </a:r>
            <a:r>
              <a:rPr lang="mk-MK" sz="2000" dirty="0">
                <a:latin typeface="Roboto" panose="02000000000000000000" pitchFamily="2" charset="0"/>
                <a:ea typeface="Roboto" panose="02000000000000000000" pitchFamily="2" charset="0"/>
                <a:cs typeface="Arial" panose="020B0604020202020204" pitchFamily="34" charset="0"/>
              </a:rPr>
              <a:t>може да </a:t>
            </a:r>
            <a:r>
              <a:rPr lang="mk-MK" sz="2000" b="1" dirty="0">
                <a:latin typeface="Roboto" panose="02000000000000000000" pitchFamily="2" charset="0"/>
                <a:ea typeface="Roboto" panose="02000000000000000000" pitchFamily="2" charset="0"/>
                <a:cs typeface="Arial" panose="020B0604020202020204" pitchFamily="34" charset="0"/>
              </a:rPr>
              <a:t>создаде нови локални приливи на приходи</a:t>
            </a:r>
          </a:p>
        </p:txBody>
      </p:sp>
      <p:sp>
        <p:nvSpPr>
          <p:cNvPr id="7" name="Textfeld 1">
            <a:extLst>
              <a:ext uri="{FF2B5EF4-FFF2-40B4-BE49-F238E27FC236}">
                <a16:creationId xmlns:a16="http://schemas.microsoft.com/office/drawing/2014/main" id="{81D3847A-FE56-4706-9FBF-E1B09D60CEE3}"/>
              </a:ext>
            </a:extLst>
          </p:cNvPr>
          <p:cNvSpPr txBox="1"/>
          <p:nvPr/>
        </p:nvSpPr>
        <p:spPr>
          <a:xfrm>
            <a:off x="6690922" y="-2986"/>
            <a:ext cx="5709100" cy="954107"/>
          </a:xfrm>
          <a:prstGeom prst="rect">
            <a:avLst/>
          </a:prstGeom>
          <a:noFill/>
        </p:spPr>
        <p:txBody>
          <a:bodyPr wrap="square" rtlCol="0">
            <a:spAutoFit/>
          </a:bodyPr>
          <a:lstStyle/>
          <a:p>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Шумарска технологија: Мали уреди за правење пелети</a:t>
            </a:r>
            <a:endPar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9" name="Grafik 15">
            <a:extLst>
              <a:ext uri="{FF2B5EF4-FFF2-40B4-BE49-F238E27FC236}">
                <a16:creationId xmlns:a16="http://schemas.microsoft.com/office/drawing/2014/main" id="{5A20F21C-9BF5-43A9-ADD8-AF76F4CB50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62011"/>
            <a:ext cx="6155869" cy="1076411"/>
          </a:xfrm>
          <a:prstGeom prst="rect">
            <a:avLst/>
          </a:prstGeom>
        </p:spPr>
      </p:pic>
      <p:pic>
        <p:nvPicPr>
          <p:cNvPr id="10" name="Picture 9">
            <a:extLst>
              <a:ext uri="{FF2B5EF4-FFF2-40B4-BE49-F238E27FC236}">
                <a16:creationId xmlns:a16="http://schemas.microsoft.com/office/drawing/2014/main" id="{97858B2A-C408-4693-BFEB-90D4F10EE1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25732" y="3875370"/>
            <a:ext cx="4784679" cy="2016578"/>
          </a:xfrm>
          <a:prstGeom prst="rect">
            <a:avLst/>
          </a:prstGeom>
        </p:spPr>
      </p:pic>
      <p:sp>
        <p:nvSpPr>
          <p:cNvPr id="12" name="TextBox 11">
            <a:extLst>
              <a:ext uri="{FF2B5EF4-FFF2-40B4-BE49-F238E27FC236}">
                <a16:creationId xmlns:a16="http://schemas.microsoft.com/office/drawing/2014/main" id="{63E26F5C-CBC4-44C8-A140-3A1CBB09714A}"/>
              </a:ext>
            </a:extLst>
          </p:cNvPr>
          <p:cNvSpPr txBox="1"/>
          <p:nvPr/>
        </p:nvSpPr>
        <p:spPr>
          <a:xfrm>
            <a:off x="7600950" y="6042294"/>
            <a:ext cx="4591050" cy="523220"/>
          </a:xfrm>
          <a:prstGeom prst="rect">
            <a:avLst/>
          </a:prstGeom>
          <a:noFill/>
        </p:spPr>
        <p:txBody>
          <a:bodyPr wrap="square" rtlCol="0">
            <a:spAutoFit/>
          </a:bodyPr>
          <a:lstStyle/>
          <a:p>
            <a:r>
              <a:rPr lang="ru-RU" sz="1400" dirty="0"/>
              <a:t>Мала постројка за пелети со капацитет од 50 - 1100 </a:t>
            </a:r>
            <a:r>
              <a:rPr lang="en-US" sz="1400" dirty="0"/>
              <a:t>kg/h</a:t>
            </a:r>
            <a:r>
              <a:rPr lang="ru-RU" sz="1400" dirty="0"/>
              <a:t> од GEMCO Energy. </a:t>
            </a:r>
            <a:r>
              <a:rPr lang="ru-RU" sz="1400" dirty="0" err="1"/>
              <a:t>Извор</a:t>
            </a:r>
            <a:r>
              <a:rPr lang="ru-RU" sz="1400" dirty="0"/>
              <a:t>:</a:t>
            </a:r>
            <a:r>
              <a:rPr lang="en-US" sz="1400" dirty="0"/>
              <a:t> </a:t>
            </a:r>
            <a:r>
              <a:rPr lang="tr-TR" sz="1400" dirty="0"/>
              <a:t>Colmorgen and Khajawa </a:t>
            </a:r>
            <a:r>
              <a:rPr lang="en-US" sz="1400" dirty="0"/>
              <a:t>(2019)</a:t>
            </a:r>
            <a:endParaRPr lang="en-GB" sz="1400" dirty="0"/>
          </a:p>
        </p:txBody>
      </p:sp>
      <p:pic>
        <p:nvPicPr>
          <p:cNvPr id="14" name="Picture 13">
            <a:extLst>
              <a:ext uri="{FF2B5EF4-FFF2-40B4-BE49-F238E27FC236}">
                <a16:creationId xmlns:a16="http://schemas.microsoft.com/office/drawing/2014/main" id="{AE035521-31A7-4FDF-9255-A1C85872A9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29090" y="1648003"/>
            <a:ext cx="2538452" cy="1921975"/>
          </a:xfrm>
          <a:prstGeom prst="rect">
            <a:avLst/>
          </a:prstGeom>
        </p:spPr>
      </p:pic>
      <p:sp>
        <p:nvSpPr>
          <p:cNvPr id="15" name="TextBox 14"/>
          <p:cNvSpPr txBox="1"/>
          <p:nvPr/>
        </p:nvSpPr>
        <p:spPr>
          <a:xfrm>
            <a:off x="6905592" y="1084359"/>
            <a:ext cx="5424958" cy="646331"/>
          </a:xfrm>
          <a:prstGeom prst="rect">
            <a:avLst/>
          </a:prstGeom>
          <a:noFill/>
        </p:spPr>
        <p:txBody>
          <a:bodyPr wrap="square" rtlCol="0">
            <a:spAutoFit/>
          </a:bodyPr>
          <a:lstStyle/>
          <a:p>
            <a:r>
              <a:rPr lang="ru-RU" b="1" dirty="0">
                <a:solidFill>
                  <a:srgbClr val="C00000"/>
                </a:solidFill>
                <a:latin typeface="Arial" charset="0"/>
                <a:ea typeface="Arial" charset="0"/>
                <a:cs typeface="Arial" charset="0"/>
              </a:rPr>
              <a:t>Пелетизирање </a:t>
            </a:r>
            <a:r>
              <a:rPr lang="ru-RU" dirty="0">
                <a:latin typeface="Arial" charset="0"/>
                <a:ea typeface="Arial" charset="0"/>
                <a:cs typeface="Arial" charset="0"/>
              </a:rPr>
              <a:t>- процес на компресија или обликување на материјал во форма на пелети.</a:t>
            </a:r>
            <a:endParaRPr lang="en-US" dirty="0"/>
          </a:p>
        </p:txBody>
      </p:sp>
      <p:sp>
        <p:nvSpPr>
          <p:cNvPr id="8" name="Rectangle 7"/>
          <p:cNvSpPr/>
          <p:nvPr/>
        </p:nvSpPr>
        <p:spPr>
          <a:xfrm>
            <a:off x="7225732" y="3526217"/>
            <a:ext cx="6096000" cy="338554"/>
          </a:xfrm>
          <a:prstGeom prst="rect">
            <a:avLst/>
          </a:prstGeom>
        </p:spPr>
        <p:txBody>
          <a:bodyPr>
            <a:spAutoFit/>
          </a:bodyPr>
          <a:lstStyle/>
          <a:p>
            <a:r>
              <a:rPr lang="ru-RU" sz="1600" dirty="0"/>
              <a:t>Извор:</a:t>
            </a:r>
            <a:r>
              <a:rPr lang="en-US" sz="1600" dirty="0"/>
              <a:t> </a:t>
            </a:r>
            <a:r>
              <a:rPr lang="en-US" sz="1600" dirty="0" err="1"/>
              <a:t>Colmorgen</a:t>
            </a:r>
            <a:r>
              <a:rPr lang="en-US" sz="1600" dirty="0"/>
              <a:t> and </a:t>
            </a:r>
            <a:r>
              <a:rPr lang="en-US" sz="1600" dirty="0" err="1"/>
              <a:t>Khajawa</a:t>
            </a:r>
            <a:r>
              <a:rPr lang="en-US" sz="1600" dirty="0"/>
              <a:t> (2019) </a:t>
            </a:r>
            <a:endParaRPr lang="en-GB" sz="1600" dirty="0"/>
          </a:p>
        </p:txBody>
      </p:sp>
    </p:spTree>
    <p:extLst>
      <p:ext uri="{BB962C8B-B14F-4D97-AF65-F5344CB8AC3E}">
        <p14:creationId xmlns:p14="http://schemas.microsoft.com/office/powerpoint/2010/main" val="23459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698CF48A-A54C-4FCD-BC17-79F62CA2138B}"/>
              </a:ext>
            </a:extLst>
          </p:cNvPr>
          <p:cNvSpPr/>
          <p:nvPr/>
        </p:nvSpPr>
        <p:spPr>
          <a:xfrm>
            <a:off x="6155870" y="-144698"/>
            <a:ext cx="6036130" cy="1059097"/>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5" name="Rechteck 3">
            <a:extLst>
              <a:ext uri="{FF2B5EF4-FFF2-40B4-BE49-F238E27FC236}">
                <a16:creationId xmlns:a16="http://schemas.microsoft.com/office/drawing/2014/main" id="{D981B26E-9714-4901-A1EA-5B9E9C9CE5BC}"/>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6" name="Textfeld 9">
            <a:extLst>
              <a:ext uri="{FF2B5EF4-FFF2-40B4-BE49-F238E27FC236}">
                <a16:creationId xmlns:a16="http://schemas.microsoft.com/office/drawing/2014/main" id="{C2C949C3-6997-4E3F-B08E-99C9AC77A725}"/>
              </a:ext>
            </a:extLst>
          </p:cNvPr>
          <p:cNvSpPr txBox="1"/>
          <p:nvPr/>
        </p:nvSpPr>
        <p:spPr>
          <a:xfrm>
            <a:off x="204788" y="1008404"/>
            <a:ext cx="5905865" cy="5678478"/>
          </a:xfrm>
          <a:prstGeom prst="rect">
            <a:avLst/>
          </a:prstGeom>
          <a:noFill/>
        </p:spPr>
        <p:txBody>
          <a:bodyPr wrap="square" rtlCol="0" anchor="t">
            <a:spAutoFit/>
          </a:bodyPr>
          <a:lstStyle/>
          <a:p>
            <a:pPr>
              <a:spcAft>
                <a:spcPts val="1200"/>
              </a:spcAft>
            </a:pPr>
            <a:r>
              <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rPr>
              <a:t>ETIA </a:t>
            </a:r>
            <a:r>
              <a:rPr lang="mk-MK" sz="3200" b="1" dirty="0" err="1">
                <a:solidFill>
                  <a:srgbClr val="C00000"/>
                </a:solidFill>
                <a:latin typeface="Roboto" panose="02000000000000000000" pitchFamily="2" charset="0"/>
                <a:ea typeface="Roboto" panose="02000000000000000000" pitchFamily="2" charset="0"/>
                <a:cs typeface="Arial" panose="020B0604020202020204" pitchFamily="34" charset="0"/>
              </a:rPr>
              <a:t>Biogreen</a:t>
            </a:r>
            <a:endPar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endParaRPr>
          </a:p>
          <a:p>
            <a:pPr>
              <a:spcAft>
                <a:spcPts val="1200"/>
              </a:spcAft>
            </a:pPr>
            <a:endParaRPr lang="mk-MK" sz="100" b="1" dirty="0">
              <a:solidFill>
                <a:srgbClr val="FF0000"/>
              </a:solidFill>
              <a:latin typeface="Roboto" panose="02000000000000000000" pitchFamily="2" charset="0"/>
              <a:ea typeface="Roboto" panose="02000000000000000000" pitchFamily="2" charset="0"/>
              <a:cs typeface="Arial" panose="020B0604020202020204" pitchFamily="34" charset="0"/>
            </a:endParaRPr>
          </a:p>
          <a:p>
            <a:pPr marL="285750" indent="-285750">
              <a:spcAft>
                <a:spcPts val="1200"/>
              </a:spcAft>
              <a:buFont typeface="Arial" panose="020B0604020202020204" pitchFamily="34" charset="0"/>
              <a:buChar char="•"/>
            </a:pPr>
            <a:r>
              <a:rPr lang="mk-MK" sz="2000" b="1" dirty="0">
                <a:latin typeface="Roboto" panose="02000000000000000000" pitchFamily="2" charset="0"/>
                <a:ea typeface="Roboto" panose="02000000000000000000" pitchFamily="2" charset="0"/>
                <a:cs typeface="Arial" panose="020B0604020202020204" pitchFamily="34" charset="0"/>
              </a:rPr>
              <a:t>Процес на пиролиза без фосили </a:t>
            </a:r>
            <a:r>
              <a:rPr lang="mk-MK" sz="2000" dirty="0">
                <a:latin typeface="Roboto" panose="02000000000000000000" pitchFamily="2" charset="0"/>
                <a:ea typeface="Roboto" panose="02000000000000000000" pitchFamily="2" charset="0"/>
                <a:cs typeface="Arial" panose="020B0604020202020204" pitchFamily="34" charset="0"/>
              </a:rPr>
              <a:t>(термичко распаѓање на материјали на високи температури во инертна средина)</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Разноврсен систем за </a:t>
            </a:r>
            <a:r>
              <a:rPr lang="mk-MK" sz="2000" b="1" dirty="0">
                <a:latin typeface="Roboto" panose="02000000000000000000" pitchFamily="2" charset="0"/>
                <a:ea typeface="Roboto" panose="02000000000000000000" pitchFamily="2" charset="0"/>
                <a:cs typeface="Arial" panose="020B0604020202020204" pitchFamily="34" charset="0"/>
              </a:rPr>
              <a:t>конверзија на биомаса (дрво, култури и шумски остатоци)</a:t>
            </a:r>
            <a:r>
              <a:rPr lang="mk-MK" sz="2000" dirty="0">
                <a:latin typeface="Roboto" panose="02000000000000000000" pitchFamily="2" charset="0"/>
                <a:ea typeface="Roboto" panose="02000000000000000000" pitchFamily="2" charset="0"/>
                <a:cs typeface="Arial" panose="020B0604020202020204" pitchFamily="34" charset="0"/>
              </a:rPr>
              <a:t> и отпад </a:t>
            </a:r>
            <a:r>
              <a:rPr lang="mk-MK" sz="2000" b="1" dirty="0">
                <a:latin typeface="Roboto" panose="02000000000000000000" pitchFamily="2" charset="0"/>
                <a:ea typeface="Roboto" panose="02000000000000000000" pitchFamily="2" charset="0"/>
                <a:cs typeface="Arial" panose="020B0604020202020204" pitchFamily="34" charset="0"/>
              </a:rPr>
              <a:t>во производи и енергија со висока вредност </a:t>
            </a:r>
            <a:r>
              <a:rPr lang="mk-MK" sz="2000" dirty="0">
                <a:latin typeface="Roboto" panose="02000000000000000000" pitchFamily="2" charset="0"/>
                <a:ea typeface="Roboto" panose="02000000000000000000" pitchFamily="2" charset="0"/>
                <a:cs typeface="Arial" panose="020B0604020202020204" pitchFamily="34" charset="0"/>
              </a:rPr>
              <a:t>(масло од пиролиза, воден гас, </a:t>
            </a:r>
            <a:r>
              <a:rPr lang="mk-MK" sz="2000" dirty="0" err="1">
                <a:latin typeface="Roboto" panose="02000000000000000000" pitchFamily="2" charset="0"/>
                <a:ea typeface="Roboto" panose="02000000000000000000" pitchFamily="2" charset="0"/>
                <a:cs typeface="Arial" panose="020B0604020202020204" pitchFamily="34" charset="0"/>
              </a:rPr>
              <a:t>биојаглен</a:t>
            </a:r>
            <a:r>
              <a:rPr lang="mk-MK" sz="2000" dirty="0">
                <a:latin typeface="Roboto" panose="02000000000000000000" pitchFamily="2" charset="0"/>
                <a:ea typeface="Roboto" panose="02000000000000000000" pitchFamily="2" charset="0"/>
                <a:cs typeface="Arial" panose="020B0604020202020204" pitchFamily="34" charset="0"/>
              </a:rPr>
              <a:t>, топлина, оцет од дрво)</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Технологија подготвена за употреба, </a:t>
            </a:r>
            <a:r>
              <a:rPr lang="mk-MK" sz="2000" b="1" dirty="0">
                <a:latin typeface="Roboto" panose="02000000000000000000" pitchFamily="2" charset="0"/>
                <a:ea typeface="Roboto" panose="02000000000000000000" pitchFamily="2" charset="0"/>
                <a:cs typeface="Arial" panose="020B0604020202020204" pitchFamily="34" charset="0"/>
              </a:rPr>
              <a:t>погодна за брзи, привремени примени;</a:t>
            </a:r>
            <a:r>
              <a:rPr lang="mk-MK" sz="2000" dirty="0">
                <a:latin typeface="Roboto" panose="02000000000000000000" pitchFamily="2" charset="0"/>
                <a:ea typeface="Roboto" panose="02000000000000000000" pitchFamily="2" charset="0"/>
                <a:cs typeface="Arial" panose="020B0604020202020204" pitchFamily="34" charset="0"/>
              </a:rPr>
              <a:t> може лесно да се испорача или складира</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Погодна за децентрализирана употреба со мал обем, со што се создаваат </a:t>
            </a:r>
            <a:r>
              <a:rPr lang="mk-MK" sz="2000" b="1" dirty="0">
                <a:latin typeface="Roboto" panose="02000000000000000000" pitchFamily="2" charset="0"/>
                <a:ea typeface="Roboto" panose="02000000000000000000" pitchFamily="2" charset="0"/>
                <a:cs typeface="Arial" panose="020B0604020202020204" pitchFamily="34" charset="0"/>
              </a:rPr>
              <a:t>нови приливи на приходи</a:t>
            </a:r>
          </a:p>
        </p:txBody>
      </p:sp>
      <p:sp>
        <p:nvSpPr>
          <p:cNvPr id="7" name="Textfeld 1">
            <a:extLst>
              <a:ext uri="{FF2B5EF4-FFF2-40B4-BE49-F238E27FC236}">
                <a16:creationId xmlns:a16="http://schemas.microsoft.com/office/drawing/2014/main" id="{4DAA3092-CFBE-4614-97A6-CBC6D5031D80}"/>
              </a:ext>
            </a:extLst>
          </p:cNvPr>
          <p:cNvSpPr txBox="1"/>
          <p:nvPr/>
        </p:nvSpPr>
        <p:spPr>
          <a:xfrm>
            <a:off x="6580161" y="44665"/>
            <a:ext cx="5710979" cy="954107"/>
          </a:xfrm>
          <a:prstGeom prst="rect">
            <a:avLst/>
          </a:prstGeom>
          <a:noFill/>
        </p:spPr>
        <p:txBody>
          <a:bodyPr wrap="square" rtlCol="0">
            <a:spAutoFit/>
          </a:bodyPr>
          <a:lstStyle/>
          <a:p>
            <a:r>
              <a:rPr lang="ru-RU" sz="2700" b="1" spc="100" dirty="0">
                <a:solidFill>
                  <a:schemeClr val="bg1"/>
                </a:solidFill>
                <a:latin typeface="Roboto" panose="02000000000000000000" pitchFamily="2" charset="0"/>
                <a:ea typeface="Roboto" panose="02000000000000000000" pitchFamily="2" charset="0"/>
                <a:cs typeface="Arial" panose="020B0604020202020204" pitchFamily="34" charset="0"/>
              </a:rPr>
              <a:t>Шумарска технологија: Уред за пиролиза во контејнер </a:t>
            </a:r>
            <a:endParaRPr lang="en-GB" sz="27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9" name="Grafik 15">
            <a:extLst>
              <a:ext uri="{FF2B5EF4-FFF2-40B4-BE49-F238E27FC236}">
                <a16:creationId xmlns:a16="http://schemas.microsoft.com/office/drawing/2014/main" id="{C6379697-ECD6-4309-9FE5-29CF3A4006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62011"/>
            <a:ext cx="6197485" cy="1076411"/>
          </a:xfrm>
          <a:prstGeom prst="rect">
            <a:avLst/>
          </a:prstGeom>
        </p:spPr>
      </p:pic>
      <p:pic>
        <p:nvPicPr>
          <p:cNvPr id="12" name="Picture 11">
            <a:extLst>
              <a:ext uri="{FF2B5EF4-FFF2-40B4-BE49-F238E27FC236}">
                <a16:creationId xmlns:a16="http://schemas.microsoft.com/office/drawing/2014/main" id="{D6D0D31D-411C-4EF6-A7E4-06F44317363B}"/>
              </a:ext>
            </a:extLst>
          </p:cNvPr>
          <p:cNvPicPr>
            <a:picLocks noChangeAspect="1"/>
          </p:cNvPicPr>
          <p:nvPr/>
        </p:nvPicPr>
        <p:blipFill>
          <a:blip r:embed="rId4"/>
          <a:stretch>
            <a:fillRect/>
          </a:stretch>
        </p:blipFill>
        <p:spPr>
          <a:xfrm>
            <a:off x="6567853" y="1008404"/>
            <a:ext cx="4262072" cy="1478679"/>
          </a:xfrm>
          <a:prstGeom prst="rect">
            <a:avLst/>
          </a:prstGeom>
        </p:spPr>
      </p:pic>
      <p:sp>
        <p:nvSpPr>
          <p:cNvPr id="8" name="TextBox 7">
            <a:extLst>
              <a:ext uri="{FF2B5EF4-FFF2-40B4-BE49-F238E27FC236}">
                <a16:creationId xmlns:a16="http://schemas.microsoft.com/office/drawing/2014/main" id="{3E215670-D765-4888-A0D8-40090D496A82}"/>
              </a:ext>
            </a:extLst>
          </p:cNvPr>
          <p:cNvSpPr txBox="1"/>
          <p:nvPr/>
        </p:nvSpPr>
        <p:spPr>
          <a:xfrm>
            <a:off x="6425359" y="2537383"/>
            <a:ext cx="5297825" cy="523220"/>
          </a:xfrm>
          <a:prstGeom prst="rect">
            <a:avLst/>
          </a:prstGeom>
          <a:noFill/>
        </p:spPr>
        <p:txBody>
          <a:bodyPr wrap="square" rtlCol="0">
            <a:spAutoFit/>
          </a:bodyPr>
          <a:lstStyle/>
          <a:p>
            <a:r>
              <a:rPr lang="en-US" sz="1400" dirty="0" err="1"/>
              <a:t>Biogreen</a:t>
            </a:r>
            <a:r>
              <a:rPr lang="en-US" sz="1400" dirty="0"/>
              <a:t> </a:t>
            </a:r>
            <a:r>
              <a:rPr lang="mk-MK" sz="1400" dirty="0"/>
              <a:t>уред за пиролиза во контејнер</a:t>
            </a:r>
            <a:r>
              <a:rPr lang="en-US" sz="1400" dirty="0"/>
              <a:t>. </a:t>
            </a:r>
            <a:r>
              <a:rPr lang="ru-RU" sz="1400" dirty="0"/>
              <a:t>Извор:</a:t>
            </a:r>
            <a:r>
              <a:rPr lang="en-US" sz="1400" dirty="0"/>
              <a:t> </a:t>
            </a:r>
            <a:r>
              <a:rPr lang="tr-TR" sz="1400" dirty="0"/>
              <a:t>Colmorgen and Khawaja</a:t>
            </a:r>
            <a:r>
              <a:rPr lang="en-US" sz="1400" dirty="0"/>
              <a:t> (2019)</a:t>
            </a:r>
            <a:endParaRPr lang="en-GB" sz="1400" dirty="0"/>
          </a:p>
        </p:txBody>
      </p:sp>
      <p:pic>
        <p:nvPicPr>
          <p:cNvPr id="10" name="Picture 9">
            <a:extLst>
              <a:ext uri="{FF2B5EF4-FFF2-40B4-BE49-F238E27FC236}">
                <a16:creationId xmlns:a16="http://schemas.microsoft.com/office/drawing/2014/main" id="{81A602D4-78A0-43A5-B53F-7BA4320829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0460" y="3091995"/>
            <a:ext cx="2693770" cy="3122629"/>
          </a:xfrm>
          <a:prstGeom prst="rect">
            <a:avLst/>
          </a:prstGeom>
        </p:spPr>
      </p:pic>
      <p:sp>
        <p:nvSpPr>
          <p:cNvPr id="13" name="TextBox 12">
            <a:extLst>
              <a:ext uri="{FF2B5EF4-FFF2-40B4-BE49-F238E27FC236}">
                <a16:creationId xmlns:a16="http://schemas.microsoft.com/office/drawing/2014/main" id="{F8AF5185-13C7-40C8-BF19-ADFE9624BADC}"/>
              </a:ext>
            </a:extLst>
          </p:cNvPr>
          <p:cNvSpPr txBox="1"/>
          <p:nvPr/>
        </p:nvSpPr>
        <p:spPr>
          <a:xfrm>
            <a:off x="6197484" y="6348857"/>
            <a:ext cx="5994516" cy="307777"/>
          </a:xfrm>
          <a:prstGeom prst="rect">
            <a:avLst/>
          </a:prstGeom>
          <a:noFill/>
        </p:spPr>
        <p:txBody>
          <a:bodyPr wrap="square" rtlCol="0">
            <a:spAutoFit/>
          </a:bodyPr>
          <a:lstStyle/>
          <a:p>
            <a:r>
              <a:rPr lang="mk-MK" sz="1400" dirty="0"/>
              <a:t>Патентирана технологија на </a:t>
            </a:r>
            <a:r>
              <a:rPr lang="en-GB" sz="1400" dirty="0" err="1"/>
              <a:t>Biogreen</a:t>
            </a:r>
            <a:r>
              <a:rPr lang="en-GB" sz="1400" dirty="0"/>
              <a:t>. </a:t>
            </a:r>
            <a:r>
              <a:rPr lang="ru-RU" sz="1400" dirty="0"/>
              <a:t>Извор:</a:t>
            </a:r>
            <a:r>
              <a:rPr lang="en-US" sz="1400" dirty="0"/>
              <a:t> </a:t>
            </a:r>
            <a:r>
              <a:rPr lang="tr-TR" sz="1400" dirty="0"/>
              <a:t>Colmorgen and Khawaja</a:t>
            </a:r>
            <a:r>
              <a:rPr lang="en-US" sz="1400" dirty="0"/>
              <a:t> (2019)</a:t>
            </a:r>
            <a:endParaRPr lang="en-GB" sz="1400" dirty="0"/>
          </a:p>
        </p:txBody>
      </p:sp>
    </p:spTree>
    <p:extLst>
      <p:ext uri="{BB962C8B-B14F-4D97-AF65-F5344CB8AC3E}">
        <p14:creationId xmlns:p14="http://schemas.microsoft.com/office/powerpoint/2010/main" val="302566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F13AF46F-A252-4B74-BF04-EF02B4AEA34F}"/>
              </a:ext>
            </a:extLst>
          </p:cNvPr>
          <p:cNvSpPr/>
          <p:nvPr/>
        </p:nvSpPr>
        <p:spPr>
          <a:xfrm>
            <a:off x="6155870" y="-162011"/>
            <a:ext cx="6036129" cy="1076410"/>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5" name="Rechteck 3">
            <a:extLst>
              <a:ext uri="{FF2B5EF4-FFF2-40B4-BE49-F238E27FC236}">
                <a16:creationId xmlns:a16="http://schemas.microsoft.com/office/drawing/2014/main" id="{94E401B4-8AE6-46AC-AA09-5C7F2B0FA3E3}"/>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6" name="Textfeld 9">
            <a:extLst>
              <a:ext uri="{FF2B5EF4-FFF2-40B4-BE49-F238E27FC236}">
                <a16:creationId xmlns:a16="http://schemas.microsoft.com/office/drawing/2014/main" id="{8FCDD829-EEE3-4275-A481-7D152CC0A76A}"/>
              </a:ext>
            </a:extLst>
          </p:cNvPr>
          <p:cNvSpPr txBox="1"/>
          <p:nvPr/>
        </p:nvSpPr>
        <p:spPr>
          <a:xfrm>
            <a:off x="400050" y="1134494"/>
            <a:ext cx="5500688" cy="5447645"/>
          </a:xfrm>
          <a:prstGeom prst="rect">
            <a:avLst/>
          </a:prstGeom>
          <a:noFill/>
        </p:spPr>
        <p:txBody>
          <a:bodyPr wrap="square" rtlCol="0" anchor="t">
            <a:spAutoFit/>
          </a:bodyPr>
          <a:lstStyle/>
          <a:p>
            <a:pPr>
              <a:spcAft>
                <a:spcPts val="1200"/>
              </a:spcAft>
            </a:pPr>
            <a:r>
              <a:rPr lang="mk-MK" sz="2800" b="1" dirty="0">
                <a:solidFill>
                  <a:srgbClr val="C00000"/>
                </a:solidFill>
                <a:latin typeface="Roboto" panose="02000000000000000000" pitchFamily="2" charset="0"/>
                <a:ea typeface="Roboto" panose="02000000000000000000" pitchFamily="2" charset="0"/>
                <a:cs typeface="Arial" panose="020B0604020202020204" pitchFamily="34" charset="0"/>
              </a:rPr>
              <a:t>Spawnfoam</a:t>
            </a:r>
          </a:p>
          <a:p>
            <a:pPr marL="285750" indent="-285750">
              <a:spcAft>
                <a:spcPts val="1200"/>
              </a:spcAft>
              <a:buFont typeface="Arial" panose="020B0604020202020204" pitchFamily="34" charset="0"/>
              <a:buChar char="•"/>
            </a:pPr>
            <a:r>
              <a:rPr lang="mk-MK" sz="2000" b="1" dirty="0">
                <a:latin typeface="Roboto" panose="02000000000000000000" pitchFamily="2" charset="0"/>
                <a:ea typeface="Roboto" panose="02000000000000000000" pitchFamily="2" charset="0"/>
                <a:cs typeface="Arial" panose="020B0604020202020204" pitchFamily="34" charset="0"/>
              </a:rPr>
              <a:t>100% биоразградлив, биокомпозитен материјал </a:t>
            </a:r>
            <a:r>
              <a:rPr lang="mk-MK" sz="2000" dirty="0">
                <a:latin typeface="Roboto" panose="02000000000000000000" pitchFamily="2" charset="0"/>
                <a:ea typeface="Roboto" panose="02000000000000000000" pitchFamily="2" charset="0"/>
                <a:cs typeface="Arial" panose="020B0604020202020204" pitchFamily="34" charset="0"/>
              </a:rPr>
              <a:t>направен од габи, органски адитиви и биомаса од локалната агроиндустрија и шумарството</a:t>
            </a:r>
          </a:p>
          <a:p>
            <a:pPr marL="285750" indent="-285750">
              <a:spcAft>
                <a:spcPts val="1200"/>
              </a:spcAft>
              <a:buFont typeface="Arial" panose="020B0604020202020204" pitchFamily="34" charset="0"/>
              <a:buChar char="•"/>
            </a:pPr>
            <a:r>
              <a:rPr lang="mk-MK" sz="2000" b="1" dirty="0">
                <a:latin typeface="Roboto" panose="02000000000000000000" pitchFamily="2" charset="0"/>
                <a:ea typeface="Roboto" panose="02000000000000000000" pitchFamily="2" charset="0"/>
                <a:cs typeface="Arial" panose="020B0604020202020204" pitchFamily="34" charset="0"/>
              </a:rPr>
              <a:t>Мицелиумот</a:t>
            </a:r>
            <a:r>
              <a:rPr lang="mk-MK" sz="2000" dirty="0">
                <a:latin typeface="Roboto" panose="02000000000000000000" pitchFamily="2" charset="0"/>
                <a:ea typeface="Roboto" panose="02000000000000000000" pitchFamily="2" charset="0"/>
                <a:cs typeface="Arial" panose="020B0604020202020204" pitchFamily="34" charset="0"/>
              </a:rPr>
              <a:t> служи како врзивно средство за да ги соедини </a:t>
            </a:r>
            <a:r>
              <a:rPr lang="mk-MK" sz="2000" b="1" dirty="0">
                <a:latin typeface="Roboto" panose="02000000000000000000" pitchFamily="2" charset="0"/>
                <a:ea typeface="Roboto" panose="02000000000000000000" pitchFamily="2" charset="0"/>
                <a:cs typeface="Arial" panose="020B0604020202020204" pitchFamily="34" charset="0"/>
              </a:rPr>
              <a:t>честичките на биомасата</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Биокомпозитниот материјал може да се </a:t>
            </a:r>
            <a:r>
              <a:rPr lang="mk-MK" sz="2000" b="1" dirty="0">
                <a:latin typeface="Roboto" panose="02000000000000000000" pitchFamily="2" charset="0"/>
                <a:ea typeface="Roboto" panose="02000000000000000000" pitchFamily="2" charset="0"/>
                <a:cs typeface="Arial" panose="020B0604020202020204" pitchFamily="34" charset="0"/>
              </a:rPr>
              <a:t>пресува и обликува во различни форми</a:t>
            </a:r>
            <a:r>
              <a:rPr lang="mk-MK" sz="2000" dirty="0">
                <a:latin typeface="Roboto" panose="02000000000000000000" pitchFamily="2" charset="0"/>
                <a:ea typeface="Roboto" panose="02000000000000000000" pitchFamily="2" charset="0"/>
                <a:cs typeface="Arial" panose="020B0604020202020204" pitchFamily="34" charset="0"/>
              </a:rPr>
              <a:t> (пр. саксии, амбалажен материјал, градежен материјал)</a:t>
            </a:r>
          </a:p>
          <a:p>
            <a:pPr marL="285750" indent="-285750">
              <a:spcAft>
                <a:spcPts val="12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Биокомпозитите се </a:t>
            </a:r>
            <a:r>
              <a:rPr lang="mk-MK" sz="2000" b="1" dirty="0">
                <a:latin typeface="Roboto" panose="02000000000000000000" pitchFamily="2" charset="0"/>
                <a:ea typeface="Roboto" panose="02000000000000000000" pitchFamily="2" charset="0"/>
                <a:cs typeface="Arial" panose="020B0604020202020204" pitchFamily="34" charset="0"/>
              </a:rPr>
              <a:t>ефикасни и ефективни колку и производите добиени од фосили</a:t>
            </a:r>
            <a:r>
              <a:rPr lang="mk-MK" sz="2000" dirty="0">
                <a:latin typeface="Roboto" panose="02000000000000000000" pitchFamily="2" charset="0"/>
                <a:ea typeface="Roboto" panose="02000000000000000000" pitchFamily="2" charset="0"/>
                <a:cs typeface="Arial" panose="020B0604020202020204" pitchFamily="34" charset="0"/>
              </a:rPr>
              <a:t>, но се безопасни и </a:t>
            </a:r>
            <a:r>
              <a:rPr lang="mk-MK" sz="2000" b="1" dirty="0">
                <a:latin typeface="Roboto" panose="02000000000000000000" pitchFamily="2" charset="0"/>
                <a:ea typeface="Roboto" panose="02000000000000000000" pitchFamily="2" charset="0"/>
                <a:cs typeface="Arial" panose="020B0604020202020204" pitchFamily="34" charset="0"/>
              </a:rPr>
              <a:t>корисни за природната средина</a:t>
            </a:r>
          </a:p>
        </p:txBody>
      </p:sp>
      <p:sp>
        <p:nvSpPr>
          <p:cNvPr id="7" name="Textfeld 1">
            <a:extLst>
              <a:ext uri="{FF2B5EF4-FFF2-40B4-BE49-F238E27FC236}">
                <a16:creationId xmlns:a16="http://schemas.microsoft.com/office/drawing/2014/main" id="{13B1BFCA-09ED-4815-9C02-0D5564160DAB}"/>
              </a:ext>
            </a:extLst>
          </p:cNvPr>
          <p:cNvSpPr txBox="1"/>
          <p:nvPr/>
        </p:nvSpPr>
        <p:spPr>
          <a:xfrm>
            <a:off x="6182917" y="110546"/>
            <a:ext cx="6036132" cy="800219"/>
          </a:xfrm>
          <a:prstGeom prst="rect">
            <a:avLst/>
          </a:prstGeom>
          <a:noFill/>
        </p:spPr>
        <p:txBody>
          <a:bodyPr wrap="square" rtlCol="0" anchor="t">
            <a:spAutoFit/>
          </a:bodyPr>
          <a:lstStyle/>
          <a:p>
            <a:pPr algn="ctr"/>
            <a:r>
              <a:rPr lang="ru-RU" sz="2300" b="1" spc="100" dirty="0">
                <a:solidFill>
                  <a:schemeClr val="bg1"/>
                </a:solidFill>
                <a:ea typeface="Roboto" panose="02000000000000000000" pitchFamily="2" charset="0"/>
                <a:cs typeface="Arial" panose="020B0604020202020204" pitchFamily="34" charset="0"/>
              </a:rPr>
              <a:t>Шумарска технологија: Биоматеријали од остатоци од агро-шумарство и мицелиум</a:t>
            </a:r>
          </a:p>
        </p:txBody>
      </p:sp>
      <p:pic>
        <p:nvPicPr>
          <p:cNvPr id="9" name="Grafik 15">
            <a:extLst>
              <a:ext uri="{FF2B5EF4-FFF2-40B4-BE49-F238E27FC236}">
                <a16:creationId xmlns:a16="http://schemas.microsoft.com/office/drawing/2014/main" id="{87A5D505-3EC2-4DC9-97C5-DE73EBF35D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62011"/>
            <a:ext cx="6155869" cy="1076411"/>
          </a:xfrm>
          <a:prstGeom prst="rect">
            <a:avLst/>
          </a:prstGeom>
        </p:spPr>
      </p:pic>
      <p:pic>
        <p:nvPicPr>
          <p:cNvPr id="10" name="Picture 9">
            <a:extLst>
              <a:ext uri="{FF2B5EF4-FFF2-40B4-BE49-F238E27FC236}">
                <a16:creationId xmlns:a16="http://schemas.microsoft.com/office/drawing/2014/main" id="{E8DA385B-5109-4089-A991-1F63ED20BD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8698" y="1041040"/>
            <a:ext cx="5405898" cy="4904716"/>
          </a:xfrm>
          <a:prstGeom prst="rect">
            <a:avLst/>
          </a:prstGeom>
        </p:spPr>
      </p:pic>
      <p:sp>
        <p:nvSpPr>
          <p:cNvPr id="8" name="TextBox 7">
            <a:extLst>
              <a:ext uri="{FF2B5EF4-FFF2-40B4-BE49-F238E27FC236}">
                <a16:creationId xmlns:a16="http://schemas.microsoft.com/office/drawing/2014/main" id="{BFA9B23B-C420-4114-A27F-86619BC39DC7}"/>
              </a:ext>
            </a:extLst>
          </p:cNvPr>
          <p:cNvSpPr txBox="1"/>
          <p:nvPr/>
        </p:nvSpPr>
        <p:spPr>
          <a:xfrm>
            <a:off x="6096000" y="5981083"/>
            <a:ext cx="3907802" cy="338554"/>
          </a:xfrm>
          <a:prstGeom prst="rect">
            <a:avLst/>
          </a:prstGeom>
          <a:noFill/>
        </p:spPr>
        <p:txBody>
          <a:bodyPr wrap="square" rtlCol="0">
            <a:spAutoFit/>
          </a:bodyPr>
          <a:lstStyle/>
          <a:p>
            <a:r>
              <a:rPr lang="ru-RU" sz="1600" dirty="0"/>
              <a:t>Извор: </a:t>
            </a:r>
            <a:r>
              <a:rPr lang="tr-TR" sz="1600" dirty="0"/>
              <a:t>Colmorgen and Khawaja</a:t>
            </a:r>
            <a:r>
              <a:rPr lang="ru-RU" sz="1600" dirty="0"/>
              <a:t> (2019.)</a:t>
            </a:r>
            <a:endParaRPr lang="en-GB" sz="1600" dirty="0"/>
          </a:p>
        </p:txBody>
      </p:sp>
    </p:spTree>
    <p:extLst>
      <p:ext uri="{BB962C8B-B14F-4D97-AF65-F5344CB8AC3E}">
        <p14:creationId xmlns:p14="http://schemas.microsoft.com/office/powerpoint/2010/main" val="200033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3AB2BD3E-63C6-4F9D-AC7B-7E5CA9BD16F4}"/>
              </a:ext>
            </a:extLst>
          </p:cNvPr>
          <p:cNvSpPr/>
          <p:nvPr/>
        </p:nvSpPr>
        <p:spPr>
          <a:xfrm>
            <a:off x="6155870" y="-138836"/>
            <a:ext cx="6036130" cy="1053235"/>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5" name="Rechteck 3">
            <a:extLst>
              <a:ext uri="{FF2B5EF4-FFF2-40B4-BE49-F238E27FC236}">
                <a16:creationId xmlns:a16="http://schemas.microsoft.com/office/drawing/2014/main" id="{AFF770D1-63B8-4161-B142-0CE5FCA5536D}"/>
              </a:ext>
            </a:extLst>
          </p:cNvPr>
          <p:cNvSpPr/>
          <p:nvPr/>
        </p:nvSpPr>
        <p:spPr>
          <a:xfrm>
            <a:off x="2548921" y="17479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6" name="Textfeld 9">
            <a:extLst>
              <a:ext uri="{FF2B5EF4-FFF2-40B4-BE49-F238E27FC236}">
                <a16:creationId xmlns:a16="http://schemas.microsoft.com/office/drawing/2014/main" id="{2FF65DB6-6BF8-4BFA-B148-AD84328C5C01}"/>
              </a:ext>
            </a:extLst>
          </p:cNvPr>
          <p:cNvSpPr txBox="1"/>
          <p:nvPr/>
        </p:nvSpPr>
        <p:spPr>
          <a:xfrm>
            <a:off x="288930" y="1009023"/>
            <a:ext cx="6625855" cy="6001643"/>
          </a:xfrm>
          <a:prstGeom prst="rect">
            <a:avLst/>
          </a:prstGeom>
          <a:noFill/>
        </p:spPr>
        <p:txBody>
          <a:bodyPr wrap="square" rtlCol="0" anchor="t">
            <a:spAutoFit/>
          </a:bodyPr>
          <a:lstStyle/>
          <a:p>
            <a:pPr>
              <a:spcAft>
                <a:spcPts val="1200"/>
              </a:spcAft>
            </a:pPr>
            <a:r>
              <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rPr>
              <a:t>Erpék </a:t>
            </a:r>
            <a:r>
              <a:rPr lang="mk-MK" sz="3200" b="1" dirty="0" err="1">
                <a:solidFill>
                  <a:srgbClr val="C00000"/>
                </a:solidFill>
                <a:latin typeface="Roboto" panose="02000000000000000000" pitchFamily="2" charset="0"/>
                <a:ea typeface="Roboto" panose="02000000000000000000" pitchFamily="2" charset="0"/>
                <a:cs typeface="Arial" panose="020B0604020202020204" pitchFamily="34" charset="0"/>
              </a:rPr>
              <a:t>Ind</a:t>
            </a:r>
            <a:r>
              <a:rPr lang="mk-MK" sz="3200" b="1" dirty="0">
                <a:solidFill>
                  <a:srgbClr val="C00000"/>
                </a:solidFill>
                <a:latin typeface="Roboto" panose="02000000000000000000" pitchFamily="2" charset="0"/>
                <a:ea typeface="Roboto" panose="02000000000000000000" pitchFamily="2" charset="0"/>
                <a:cs typeface="Arial" panose="020B0604020202020204" pitchFamily="34" charset="0"/>
              </a:rPr>
              <a:t> SRL</a:t>
            </a:r>
          </a:p>
          <a:p>
            <a:pPr marL="285750" indent="-285750">
              <a:spcAft>
                <a:spcPts val="1200"/>
              </a:spcAft>
              <a:buFont typeface="Arial" panose="020B0604020202020204" pitchFamily="34" charset="0"/>
              <a:buChar char="•"/>
            </a:pPr>
            <a:r>
              <a:rPr lang="mk-MK" sz="2400" dirty="0">
                <a:latin typeface="Roboto" panose="02000000000000000000" pitchFamily="2" charset="0"/>
                <a:ea typeface="Roboto" panose="02000000000000000000" pitchFamily="2" charset="0"/>
                <a:cs typeface="Arial" panose="020B0604020202020204" pitchFamily="34" charset="0"/>
              </a:rPr>
              <a:t>Подвижниот уред за ситнење дрво </a:t>
            </a:r>
            <a:r>
              <a:rPr lang="mk-MK" sz="2400" b="1" dirty="0">
                <a:latin typeface="Roboto" panose="02000000000000000000" pitchFamily="2" charset="0"/>
                <a:ea typeface="Roboto" panose="02000000000000000000" pitchFamily="2" charset="0"/>
                <a:cs typeface="Arial" panose="020B0604020202020204" pitchFamily="34" charset="0"/>
              </a:rPr>
              <a:t>е многу флексибилен</a:t>
            </a:r>
            <a:r>
              <a:rPr lang="mk-MK" sz="2400" dirty="0">
                <a:latin typeface="Roboto" panose="02000000000000000000" pitchFamily="2" charset="0"/>
                <a:ea typeface="Roboto" panose="02000000000000000000" pitchFamily="2" charset="0"/>
                <a:cs typeface="Arial" panose="020B0604020202020204" pitchFamily="34" charset="0"/>
              </a:rPr>
              <a:t> бидејќи се монтира на шасија на приколка и може да работи без надворешен извор на енергија</a:t>
            </a:r>
          </a:p>
          <a:p>
            <a:pPr marL="285750" indent="-285750">
              <a:spcAft>
                <a:spcPts val="1200"/>
              </a:spcAft>
              <a:buFont typeface="Arial" panose="020B0604020202020204" pitchFamily="34" charset="0"/>
              <a:buChar char="•"/>
            </a:pPr>
            <a:r>
              <a:rPr lang="mk-MK" sz="2400" dirty="0">
                <a:latin typeface="Roboto" panose="02000000000000000000" pitchFamily="2" charset="0"/>
                <a:ea typeface="Roboto" panose="02000000000000000000" pitchFamily="2" charset="0"/>
                <a:cs typeface="Arial" panose="020B0604020202020204" pitchFamily="34" charset="0"/>
              </a:rPr>
              <a:t>За Уредот за ситнење </a:t>
            </a:r>
            <a:r>
              <a:rPr lang="mk-MK" sz="2400" b="1" dirty="0">
                <a:latin typeface="Roboto" panose="02000000000000000000" pitchFamily="2" charset="0"/>
                <a:ea typeface="Roboto" panose="02000000000000000000" pitchFamily="2" charset="0"/>
                <a:cs typeface="Arial" panose="020B0604020202020204" pitchFamily="34" charset="0"/>
              </a:rPr>
              <a:t>е потребна мала инвестиција </a:t>
            </a:r>
            <a:r>
              <a:rPr lang="mk-MK" sz="2400" dirty="0">
                <a:latin typeface="Roboto" panose="02000000000000000000" pitchFamily="2" charset="0"/>
                <a:ea typeface="Roboto" panose="02000000000000000000" pitchFamily="2" charset="0"/>
                <a:cs typeface="Arial" panose="020B0604020202020204" pitchFamily="34" charset="0"/>
              </a:rPr>
              <a:t>(околу 17 000 евра) и може да се исплати по 900 часа работа</a:t>
            </a:r>
          </a:p>
          <a:p>
            <a:pPr marL="285750" indent="-285750">
              <a:spcAft>
                <a:spcPts val="1200"/>
              </a:spcAft>
              <a:buFont typeface="Arial" panose="020B0604020202020204" pitchFamily="34" charset="0"/>
              <a:buChar char="•"/>
            </a:pPr>
            <a:r>
              <a:rPr lang="mk-MK" sz="2400" b="1" dirty="0">
                <a:latin typeface="Roboto" panose="02000000000000000000" pitchFamily="2" charset="0"/>
                <a:ea typeface="Roboto" panose="02000000000000000000" pitchFamily="2" charset="0"/>
                <a:cs typeface="Arial" panose="020B0604020202020204" pitchFamily="34" charset="0"/>
              </a:rPr>
              <a:t>Едноставната технологија и големиот потенцијал за репликација </a:t>
            </a:r>
            <a:r>
              <a:rPr lang="mk-MK" sz="2400" dirty="0">
                <a:latin typeface="Roboto" panose="02000000000000000000" pitchFamily="2" charset="0"/>
                <a:ea typeface="Roboto" panose="02000000000000000000" pitchFamily="2" charset="0"/>
                <a:cs typeface="Arial" panose="020B0604020202020204" pitchFamily="34" charset="0"/>
              </a:rPr>
              <a:t>значи добар опсег за нови приливи на приходи</a:t>
            </a:r>
          </a:p>
          <a:p>
            <a:pPr marL="285750" indent="-285750">
              <a:spcAft>
                <a:spcPts val="1200"/>
              </a:spcAft>
              <a:buFont typeface="Arial" panose="020B0604020202020204" pitchFamily="34" charset="0"/>
              <a:buChar char="•"/>
            </a:pPr>
            <a:r>
              <a:rPr lang="mk-MK" sz="2400" dirty="0">
                <a:latin typeface="Roboto" panose="02000000000000000000" pitchFamily="2" charset="0"/>
                <a:ea typeface="Roboto" panose="02000000000000000000" pitchFamily="2" charset="0"/>
                <a:cs typeface="Arial" panose="020B0604020202020204" pitchFamily="34" charset="0"/>
              </a:rPr>
              <a:t>Дрвениот чипс има разноврсна потенцијална </a:t>
            </a:r>
            <a:r>
              <a:rPr lang="mk-MK" sz="2400" b="1" dirty="0">
                <a:latin typeface="Roboto" panose="02000000000000000000" pitchFamily="2" charset="0"/>
                <a:ea typeface="Roboto" panose="02000000000000000000" pitchFamily="2" charset="0"/>
                <a:cs typeface="Arial" panose="020B0604020202020204" pitchFamily="34" charset="0"/>
              </a:rPr>
              <a:t>употреба (пр. цврсто гориво, производство на дрвена пулпа, </a:t>
            </a:r>
            <a:r>
              <a:rPr lang="mk-MK" sz="2400" b="1" dirty="0" err="1">
                <a:latin typeface="Roboto" panose="02000000000000000000" pitchFamily="2" charset="0"/>
                <a:ea typeface="Roboto" panose="02000000000000000000" pitchFamily="2" charset="0"/>
                <a:cs typeface="Arial" panose="020B0604020202020204" pitchFamily="34" charset="0"/>
              </a:rPr>
              <a:t>мулчирање</a:t>
            </a:r>
            <a:r>
              <a:rPr lang="mk-MK" sz="2400" b="1" dirty="0">
                <a:latin typeface="Roboto" panose="02000000000000000000" pitchFamily="2" charset="0"/>
                <a:ea typeface="Roboto" panose="02000000000000000000" pitchFamily="2" charset="0"/>
                <a:cs typeface="Arial" panose="020B0604020202020204" pitchFamily="34" charset="0"/>
              </a:rPr>
              <a:t>)</a:t>
            </a:r>
          </a:p>
        </p:txBody>
      </p:sp>
      <p:sp>
        <p:nvSpPr>
          <p:cNvPr id="7" name="Textfeld 1">
            <a:extLst>
              <a:ext uri="{FF2B5EF4-FFF2-40B4-BE49-F238E27FC236}">
                <a16:creationId xmlns:a16="http://schemas.microsoft.com/office/drawing/2014/main" id="{7A802DE4-988E-4E56-8C28-9C6DC27EE6C7}"/>
              </a:ext>
            </a:extLst>
          </p:cNvPr>
          <p:cNvSpPr txBox="1"/>
          <p:nvPr/>
        </p:nvSpPr>
        <p:spPr>
          <a:xfrm>
            <a:off x="6193970" y="-16533"/>
            <a:ext cx="5709100" cy="954107"/>
          </a:xfrm>
          <a:prstGeom prst="rect">
            <a:avLst/>
          </a:prstGeom>
          <a:noFill/>
        </p:spPr>
        <p:txBody>
          <a:bodyPr wrap="square" rtlCol="0">
            <a:spAutoFit/>
          </a:bodyPr>
          <a:lstStyle/>
          <a:p>
            <a:pPr algn="r"/>
            <a:r>
              <a:rPr lang="mk-MK" sz="2600" b="1" spc="100" dirty="0">
                <a:solidFill>
                  <a:schemeClr val="bg1"/>
                </a:solidFill>
                <a:latin typeface="Roboto" panose="02000000000000000000" pitchFamily="2" charset="0"/>
                <a:ea typeface="Roboto" panose="02000000000000000000" pitchFamily="2" charset="0"/>
                <a:cs typeface="Arial" panose="020B0604020202020204" pitchFamily="34" charset="0"/>
              </a:rPr>
              <a:t>Шумарска технологија: Подвижни уреди за ситнење </a:t>
            </a:r>
            <a:r>
              <a:rPr lang="mk-MK"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дрво </a:t>
            </a:r>
          </a:p>
        </p:txBody>
      </p:sp>
      <p:pic>
        <p:nvPicPr>
          <p:cNvPr id="9" name="Grafik 15">
            <a:extLst>
              <a:ext uri="{FF2B5EF4-FFF2-40B4-BE49-F238E27FC236}">
                <a16:creationId xmlns:a16="http://schemas.microsoft.com/office/drawing/2014/main" id="{D861F19B-F685-4D20-AD2F-CA9769A03D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62011"/>
            <a:ext cx="6155869" cy="1076411"/>
          </a:xfrm>
          <a:prstGeom prst="rect">
            <a:avLst/>
          </a:prstGeom>
        </p:spPr>
      </p:pic>
      <p:pic>
        <p:nvPicPr>
          <p:cNvPr id="10" name="Picture 9">
            <a:extLst>
              <a:ext uri="{FF2B5EF4-FFF2-40B4-BE49-F238E27FC236}">
                <a16:creationId xmlns:a16="http://schemas.microsoft.com/office/drawing/2014/main" id="{6505FC3F-C804-43FA-98E9-67936C1A58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4785" y="1021577"/>
            <a:ext cx="4988285" cy="3869712"/>
          </a:xfrm>
          <a:prstGeom prst="rect">
            <a:avLst/>
          </a:prstGeom>
        </p:spPr>
      </p:pic>
      <p:sp>
        <p:nvSpPr>
          <p:cNvPr id="8" name="TextBox 7">
            <a:extLst>
              <a:ext uri="{FF2B5EF4-FFF2-40B4-BE49-F238E27FC236}">
                <a16:creationId xmlns:a16="http://schemas.microsoft.com/office/drawing/2014/main" id="{DDFBBAA6-E3BF-48AB-A7D2-228D08934F27}"/>
              </a:ext>
            </a:extLst>
          </p:cNvPr>
          <p:cNvSpPr txBox="1"/>
          <p:nvPr/>
        </p:nvSpPr>
        <p:spPr>
          <a:xfrm>
            <a:off x="6914784" y="4908700"/>
            <a:ext cx="4856301" cy="584775"/>
          </a:xfrm>
          <a:prstGeom prst="rect">
            <a:avLst/>
          </a:prstGeom>
          <a:noFill/>
        </p:spPr>
        <p:txBody>
          <a:bodyPr wrap="square" rtlCol="0">
            <a:spAutoFit/>
          </a:bodyPr>
          <a:lstStyle/>
          <a:p>
            <a:r>
              <a:rPr lang="ru-RU" sz="1600" dirty="0"/>
              <a:t>Подвижен уред за </a:t>
            </a:r>
            <a:r>
              <a:rPr lang="ru-RU" sz="1600" dirty="0" err="1"/>
              <a:t>ситнење</a:t>
            </a:r>
            <a:r>
              <a:rPr lang="ru-RU" sz="1600" dirty="0"/>
              <a:t> дрво</a:t>
            </a:r>
            <a:r>
              <a:rPr lang="en-US" sz="1600" dirty="0"/>
              <a:t> (</a:t>
            </a:r>
            <a:r>
              <a:rPr lang="en-US" sz="1600" dirty="0" err="1"/>
              <a:t>Erpék</a:t>
            </a:r>
            <a:r>
              <a:rPr lang="en-US" sz="1600" dirty="0"/>
              <a:t> </a:t>
            </a:r>
            <a:r>
              <a:rPr lang="en-US" sz="1600" dirty="0" err="1"/>
              <a:t>Ind</a:t>
            </a:r>
            <a:r>
              <a:rPr lang="en-US" sz="1600" dirty="0"/>
              <a:t> 2019</a:t>
            </a:r>
            <a:r>
              <a:rPr lang="mk-MK" sz="1600" dirty="0"/>
              <a:t>)</a:t>
            </a:r>
          </a:p>
          <a:p>
            <a:r>
              <a:rPr lang="ru-RU" sz="1600" dirty="0"/>
              <a:t>Извор: </a:t>
            </a:r>
            <a:r>
              <a:rPr lang="tr-TR" sz="1600" dirty="0"/>
              <a:t>Colmorgen and Khawaja</a:t>
            </a:r>
            <a:r>
              <a:rPr lang="ru-RU" sz="1600" dirty="0"/>
              <a:t> (2019)</a:t>
            </a:r>
            <a:endParaRPr lang="en-GB" sz="1600" dirty="0"/>
          </a:p>
        </p:txBody>
      </p:sp>
    </p:spTree>
    <p:extLst>
      <p:ext uri="{BB962C8B-B14F-4D97-AF65-F5344CB8AC3E}">
        <p14:creationId xmlns:p14="http://schemas.microsoft.com/office/powerpoint/2010/main" val="361978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06886" y="-162011"/>
            <a:ext cx="6085114" cy="1076410"/>
          </a:xfrm>
          <a:prstGeom prst="rect">
            <a:avLst/>
          </a:prstGeom>
          <a:solidFill>
            <a:srgbClr val="AE091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096000" y="150961"/>
            <a:ext cx="5894388" cy="523220"/>
          </a:xfrm>
          <a:prstGeom prst="rect">
            <a:avLst/>
          </a:prstGeom>
          <a:noFill/>
        </p:spPr>
        <p:txBody>
          <a:bodyPr wrap="square" rtlCol="0" anchor="t">
            <a:spAutoFit/>
          </a:bodyPr>
          <a:lstStyle/>
          <a:p>
            <a:pPr algn="r"/>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 за биопроизвод</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13" name="Picture 12">
            <a:extLst>
              <a:ext uri="{FF2B5EF4-FFF2-40B4-BE49-F238E27FC236}">
                <a16:creationId xmlns:a16="http://schemas.microsoft.com/office/drawing/2014/main" id="{1687158C-2AAD-4D33-B569-7972B836E18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5373" y="1364165"/>
            <a:ext cx="3708159" cy="370902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8F107A-685B-4E0A-B5AD-ADA9DC37298B}"/>
              </a:ext>
            </a:extLst>
          </p:cNvPr>
          <p:cNvSpPr txBox="1"/>
          <p:nvPr/>
        </p:nvSpPr>
        <p:spPr>
          <a:xfrm>
            <a:off x="683746" y="1096533"/>
            <a:ext cx="4149587" cy="369332"/>
          </a:xfrm>
          <a:prstGeom prst="rect">
            <a:avLst/>
          </a:prstGeom>
          <a:noFill/>
        </p:spPr>
        <p:txBody>
          <a:bodyPr wrap="square" rtlCol="0">
            <a:spAutoFit/>
          </a:bodyPr>
          <a:lstStyle/>
          <a:p>
            <a:r>
              <a:rPr lang="mk-MK" b="1" dirty="0">
                <a:solidFill>
                  <a:srgbClr val="C00000"/>
                </a:solidFill>
                <a:latin typeface="Roboto" panose="02000000000000000000"/>
              </a:rPr>
              <a:t>Здрав </a:t>
            </a:r>
            <a:r>
              <a:rPr lang="mk-MK" b="1" dirty="0" err="1">
                <a:solidFill>
                  <a:srgbClr val="C00000"/>
                </a:solidFill>
                <a:latin typeface="Roboto" panose="02000000000000000000"/>
              </a:rPr>
              <a:t>напиток</a:t>
            </a:r>
            <a:r>
              <a:rPr lang="mk-MK" b="1" dirty="0">
                <a:solidFill>
                  <a:srgbClr val="C00000"/>
                </a:solidFill>
                <a:latin typeface="Roboto" panose="02000000000000000000"/>
              </a:rPr>
              <a:t> </a:t>
            </a:r>
            <a:r>
              <a:rPr lang="en-US" b="1" dirty="0">
                <a:solidFill>
                  <a:srgbClr val="C00000"/>
                </a:solidFill>
                <a:latin typeface="Roboto" panose="02000000000000000000"/>
              </a:rPr>
              <a:t>Ho-Fi</a:t>
            </a:r>
            <a:endParaRPr lang="en-GB" b="1" dirty="0">
              <a:solidFill>
                <a:srgbClr val="C00000"/>
              </a:solidFill>
              <a:latin typeface="Roboto" panose="02000000000000000000"/>
            </a:endParaRPr>
          </a:p>
        </p:txBody>
      </p:sp>
      <p:sp>
        <p:nvSpPr>
          <p:cNvPr id="12" name="TextBox 11">
            <a:extLst>
              <a:ext uri="{FF2B5EF4-FFF2-40B4-BE49-F238E27FC236}">
                <a16:creationId xmlns:a16="http://schemas.microsoft.com/office/drawing/2014/main" id="{93C72D2F-93FC-42B3-9ED8-AA1FB0F50C0D}"/>
              </a:ext>
            </a:extLst>
          </p:cNvPr>
          <p:cNvSpPr txBox="1"/>
          <p:nvPr/>
        </p:nvSpPr>
        <p:spPr>
          <a:xfrm>
            <a:off x="5477048" y="1281199"/>
            <a:ext cx="6047082" cy="5262979"/>
          </a:xfrm>
          <a:prstGeom prst="rect">
            <a:avLst/>
          </a:prstGeom>
          <a:noFill/>
        </p:spPr>
        <p:txBody>
          <a:bodyPr wrap="square" rtlCol="0">
            <a:spAutoFit/>
          </a:bodyPr>
          <a:lstStyle/>
          <a:p>
            <a:r>
              <a:rPr lang="mk-MK" sz="2400" b="1" dirty="0"/>
              <a:t>Име на компанија: </a:t>
            </a:r>
            <a:r>
              <a:rPr lang="mk-MK" sz="2400" dirty="0" err="1"/>
              <a:t>Biolat</a:t>
            </a:r>
            <a:endParaRPr lang="mk-MK" sz="2400" dirty="0"/>
          </a:p>
          <a:p>
            <a:r>
              <a:rPr lang="mk-MK" sz="2400" b="1" dirty="0"/>
              <a:t>Земја:</a:t>
            </a:r>
            <a:r>
              <a:rPr lang="mk-MK" sz="2400" dirty="0"/>
              <a:t> Латвија</a:t>
            </a:r>
          </a:p>
          <a:p>
            <a:r>
              <a:rPr lang="mk-MK" sz="2400" b="1" dirty="0"/>
              <a:t>Суровина</a:t>
            </a:r>
            <a:r>
              <a:rPr lang="mk-MK" sz="2400" dirty="0"/>
              <a:t>: зеленило од иглолисни растенија</a:t>
            </a:r>
          </a:p>
          <a:p>
            <a:r>
              <a:rPr lang="mk-MK" sz="2400" b="1" dirty="0"/>
              <a:t>Опис</a:t>
            </a:r>
            <a:r>
              <a:rPr lang="mk-MK" sz="2400" dirty="0"/>
              <a:t>: Четинарски натриум </a:t>
            </a:r>
            <a:r>
              <a:rPr lang="mk-MK" sz="2400" dirty="0" err="1"/>
              <a:t>хлорофилин</a:t>
            </a:r>
            <a:r>
              <a:rPr lang="mk-MK" sz="2400" dirty="0"/>
              <a:t> е концентрат на </a:t>
            </a:r>
            <a:r>
              <a:rPr lang="mk-MK" sz="2400" dirty="0" err="1"/>
              <a:t>хлорофилни</a:t>
            </a:r>
            <a:r>
              <a:rPr lang="mk-MK" sz="2400" dirty="0"/>
              <a:t> деривати добиен од четинарски екстракти (главно смрека). Содржи деривати на хлорофил растворливи во вода (хлор, </a:t>
            </a:r>
            <a:r>
              <a:rPr lang="mk-MK" sz="2400" dirty="0" err="1"/>
              <a:t>феофитини</a:t>
            </a:r>
            <a:r>
              <a:rPr lang="mk-MK" sz="2400" dirty="0"/>
              <a:t>, </a:t>
            </a:r>
            <a:r>
              <a:rPr lang="mk-MK" sz="2400" dirty="0" err="1"/>
              <a:t>феофорбиди</a:t>
            </a:r>
            <a:r>
              <a:rPr lang="mk-MK" sz="2400" dirty="0"/>
              <a:t>), иглолисни парафински киселини и масни киселини, натриумови соли и други соединенија. Натриум хлорофилот го стимулира целокупниот имунитет на организмот.</a:t>
            </a:r>
          </a:p>
          <a:p>
            <a:endParaRPr lang="mk-MK" sz="2400" dirty="0"/>
          </a:p>
        </p:txBody>
      </p:sp>
      <p:pic>
        <p:nvPicPr>
          <p:cNvPr id="19" name="Picture 10" descr="Image result for sdg 12">
            <a:extLst>
              <a:ext uri="{FF2B5EF4-FFF2-40B4-BE49-F238E27FC236}">
                <a16:creationId xmlns:a16="http://schemas.microsoft.com/office/drawing/2014/main" id="{190AD588-37E9-4ACC-82CD-D5C0A51960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373" y="5524356"/>
            <a:ext cx="913572" cy="9135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Image result for sdg 15">
            <a:extLst>
              <a:ext uri="{FF2B5EF4-FFF2-40B4-BE49-F238E27FC236}">
                <a16:creationId xmlns:a16="http://schemas.microsoft.com/office/drawing/2014/main" id="{D68C5443-088B-46B9-9017-91E6DDE6C89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50778" y="5522951"/>
            <a:ext cx="977348" cy="9773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C2AC34A-00C1-4167-B7EA-E081DA60B538}"/>
              </a:ext>
            </a:extLst>
          </p:cNvPr>
          <p:cNvSpPr txBox="1"/>
          <p:nvPr/>
        </p:nvSpPr>
        <p:spPr>
          <a:xfrm>
            <a:off x="683746" y="5073186"/>
            <a:ext cx="3031435" cy="338554"/>
          </a:xfrm>
          <a:prstGeom prst="rect">
            <a:avLst/>
          </a:prstGeom>
          <a:noFill/>
        </p:spPr>
        <p:txBody>
          <a:bodyPr wrap="square" rtlCol="0">
            <a:spAutoFit/>
          </a:bodyPr>
          <a:lstStyle/>
          <a:p>
            <a:r>
              <a:rPr lang="ru-RU" sz="1600" dirty="0"/>
              <a:t>Извор:</a:t>
            </a:r>
            <a:r>
              <a:rPr lang="en-US" sz="1600" dirty="0"/>
              <a:t> </a:t>
            </a:r>
            <a:r>
              <a:rPr lang="en-US" sz="1600" dirty="0" err="1"/>
              <a:t>Biolat</a:t>
            </a:r>
            <a:r>
              <a:rPr lang="en-US" sz="1600" dirty="0"/>
              <a:t>, 2019</a:t>
            </a:r>
            <a:r>
              <a:rPr lang="mk-MK" sz="1600" dirty="0"/>
              <a:t>.</a:t>
            </a:r>
            <a:endParaRPr lang="en-GB" sz="1600" dirty="0"/>
          </a:p>
        </p:txBody>
      </p:sp>
    </p:spTree>
    <p:extLst>
      <p:ext uri="{BB962C8B-B14F-4D97-AF65-F5344CB8AC3E}">
        <p14:creationId xmlns:p14="http://schemas.microsoft.com/office/powerpoint/2010/main" val="328128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4">
            <a:extLst>
              <a:ext uri="{FF2B5EF4-FFF2-40B4-BE49-F238E27FC236}">
                <a16:creationId xmlns:a16="http://schemas.microsoft.com/office/drawing/2014/main" id="{2197406A-00F4-4326-B8B9-4B1200137DCF}"/>
              </a:ext>
            </a:extLst>
          </p:cNvPr>
          <p:cNvSpPr/>
          <p:nvPr/>
        </p:nvSpPr>
        <p:spPr>
          <a:xfrm>
            <a:off x="6106886" y="-162011"/>
            <a:ext cx="6085114" cy="1076410"/>
          </a:xfrm>
          <a:prstGeom prst="rect">
            <a:avLst/>
          </a:prstGeom>
          <a:solidFill>
            <a:srgbClr val="AE091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7" name="Textfeld 1">
            <a:extLst>
              <a:ext uri="{FF2B5EF4-FFF2-40B4-BE49-F238E27FC236}">
                <a16:creationId xmlns:a16="http://schemas.microsoft.com/office/drawing/2014/main" id="{3704AA08-F8EB-4EA8-9B72-266ABFB43F28}"/>
              </a:ext>
            </a:extLst>
          </p:cNvPr>
          <p:cNvSpPr txBox="1"/>
          <p:nvPr/>
        </p:nvSpPr>
        <p:spPr>
          <a:xfrm>
            <a:off x="6106886" y="205050"/>
            <a:ext cx="5894388" cy="523220"/>
          </a:xfrm>
          <a:prstGeom prst="rect">
            <a:avLst/>
          </a:prstGeom>
          <a:noFill/>
        </p:spPr>
        <p:txBody>
          <a:bodyPr wrap="square" rtlCol="0" anchor="t">
            <a:spAutoFit/>
          </a:bodyPr>
          <a:lstStyle/>
          <a:p>
            <a:pPr algn="r"/>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 за биопроизвод</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8" name="Grafik 15">
            <a:extLst>
              <a:ext uri="{FF2B5EF4-FFF2-40B4-BE49-F238E27FC236}">
                <a16:creationId xmlns:a16="http://schemas.microsoft.com/office/drawing/2014/main" id="{78F90B85-B1A4-4926-AD16-80054EEF81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9" name="Picture 2" descr="Eco boar bristle hair brush - Brave - WildGood">
            <a:extLst>
              <a:ext uri="{FF2B5EF4-FFF2-40B4-BE49-F238E27FC236}">
                <a16:creationId xmlns:a16="http://schemas.microsoft.com/office/drawing/2014/main" id="{C50D5803-887C-42C5-8346-1FC8D7E78F85}"/>
              </a:ext>
            </a:extLst>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b="-1"/>
          <a:stretch/>
        </p:blipFill>
        <p:spPr bwMode="auto">
          <a:xfrm>
            <a:off x="820992" y="2080576"/>
            <a:ext cx="3217608" cy="310959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8A4754-A2B6-4E0E-B12C-9F693DF95EFD}"/>
              </a:ext>
            </a:extLst>
          </p:cNvPr>
          <p:cNvSpPr txBox="1"/>
          <p:nvPr/>
        </p:nvSpPr>
        <p:spPr>
          <a:xfrm>
            <a:off x="6106886" y="1065361"/>
            <a:ext cx="5575526" cy="5601533"/>
          </a:xfrm>
          <a:prstGeom prst="rect">
            <a:avLst/>
          </a:prstGeom>
          <a:noFill/>
        </p:spPr>
        <p:txBody>
          <a:bodyPr wrap="square" rtlCol="0">
            <a:spAutoFit/>
          </a:bodyPr>
          <a:lstStyle/>
          <a:p>
            <a:r>
              <a:rPr lang="mk-MK" sz="2000" b="1" dirty="0"/>
              <a:t>Име на компанија: </a:t>
            </a:r>
            <a:r>
              <a:rPr lang="mk-MK" sz="2000" dirty="0" err="1"/>
              <a:t>Wild</a:t>
            </a:r>
            <a:r>
              <a:rPr lang="mk-MK" sz="2000" dirty="0"/>
              <a:t> </a:t>
            </a:r>
            <a:r>
              <a:rPr lang="mk-MK" sz="2000" dirty="0" err="1"/>
              <a:t>Good</a:t>
            </a:r>
            <a:endParaRPr lang="mk-MK" sz="2000" dirty="0"/>
          </a:p>
          <a:p>
            <a:r>
              <a:rPr lang="mk-MK" sz="2000" b="1" dirty="0"/>
              <a:t>Земја:</a:t>
            </a:r>
            <a:r>
              <a:rPr lang="mk-MK" sz="2000" dirty="0"/>
              <a:t> Латвија</a:t>
            </a:r>
          </a:p>
          <a:p>
            <a:r>
              <a:rPr lang="mk-MK" sz="2000" b="1" dirty="0"/>
              <a:t>Суровина:</a:t>
            </a:r>
            <a:r>
              <a:rPr lang="mk-MK" sz="2000" dirty="0"/>
              <a:t> влакна од дива свиња и </a:t>
            </a:r>
            <a:r>
              <a:rPr lang="mk-MK" sz="2000" b="1" dirty="0"/>
              <a:t>дрво од издржлив извор</a:t>
            </a:r>
          </a:p>
          <a:p>
            <a:r>
              <a:rPr lang="mk-MK" sz="2000" b="1" dirty="0"/>
              <a:t>Опис:</a:t>
            </a:r>
            <a:r>
              <a:rPr lang="mk-MK" sz="2000" dirty="0"/>
              <a:t> Четка за коса со кожа од дива свиња. Овие четки со остри влакна се направени од боцките на дива свиња и од </a:t>
            </a:r>
            <a:r>
              <a:rPr lang="mk-MK" sz="2000" b="1" dirty="0"/>
              <a:t>дрво 100 % без хемикалии</a:t>
            </a:r>
            <a:r>
              <a:rPr lang="mk-MK" sz="2000" dirty="0"/>
              <a:t>. Влакната од свиња се користат со векови и според производителите, тие ѝ даваат на косата цврстина, еластичност и ја ослободуваат од статичкиот електрицитет. Латвиските шуми се богати со свињи и ги ловат заради месото, но и за да го контролираат бројот за да не го загрози земјоделството. Крзното е нуспроизвод, кој инаку би се фрлил.</a:t>
            </a:r>
          </a:p>
          <a:p>
            <a:r>
              <a:rPr lang="mk-MK" sz="2000" b="1" dirty="0"/>
              <a:t>Конвенционален производ:</a:t>
            </a:r>
            <a:r>
              <a:rPr lang="mk-MK" sz="2000" dirty="0"/>
              <a:t> Пластична четка за коса</a:t>
            </a:r>
          </a:p>
          <a:p>
            <a:endParaRPr lang="mk-MK" dirty="0"/>
          </a:p>
        </p:txBody>
      </p:sp>
      <p:pic>
        <p:nvPicPr>
          <p:cNvPr id="11" name="Picture 14" descr="Image result for sdg 14">
            <a:extLst>
              <a:ext uri="{FF2B5EF4-FFF2-40B4-BE49-F238E27FC236}">
                <a16:creationId xmlns:a16="http://schemas.microsoft.com/office/drawing/2014/main" id="{2AE05DA9-1709-493E-8A7F-8B2E4DA9B90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4789" y="5525684"/>
            <a:ext cx="830666" cy="8306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sdg 15">
            <a:extLst>
              <a:ext uri="{FF2B5EF4-FFF2-40B4-BE49-F238E27FC236}">
                <a16:creationId xmlns:a16="http://schemas.microsoft.com/office/drawing/2014/main" id="{B2DD695C-D0A5-4666-A156-CF1E44A1FF7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19294" y="5525685"/>
            <a:ext cx="830665" cy="8306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356635-E204-4CA2-925E-8D7833E82C54}"/>
              </a:ext>
            </a:extLst>
          </p:cNvPr>
          <p:cNvSpPr txBox="1"/>
          <p:nvPr/>
        </p:nvSpPr>
        <p:spPr>
          <a:xfrm>
            <a:off x="509588" y="1238250"/>
            <a:ext cx="4586287" cy="369332"/>
          </a:xfrm>
          <a:prstGeom prst="rect">
            <a:avLst/>
          </a:prstGeom>
          <a:noFill/>
        </p:spPr>
        <p:txBody>
          <a:bodyPr wrap="square" rtlCol="0">
            <a:spAutoFit/>
          </a:bodyPr>
          <a:lstStyle/>
          <a:p>
            <a:r>
              <a:rPr lang="ru-RU" b="1" dirty="0">
                <a:solidFill>
                  <a:srgbClr val="C00000"/>
                </a:solidFill>
                <a:latin typeface="Roboto" panose="02000000000000000000"/>
              </a:rPr>
              <a:t>Еко четка за коса</a:t>
            </a:r>
            <a:endParaRPr lang="en-GB" b="1" dirty="0">
              <a:solidFill>
                <a:srgbClr val="C00000"/>
              </a:solidFill>
              <a:latin typeface="Roboto" panose="02000000000000000000"/>
            </a:endParaRPr>
          </a:p>
        </p:txBody>
      </p:sp>
      <p:sp>
        <p:nvSpPr>
          <p:cNvPr id="14" name="TextBox 13">
            <a:extLst>
              <a:ext uri="{FF2B5EF4-FFF2-40B4-BE49-F238E27FC236}">
                <a16:creationId xmlns:a16="http://schemas.microsoft.com/office/drawing/2014/main" id="{3AE7F5A3-EB48-4599-9A7B-E20058406B91}"/>
              </a:ext>
            </a:extLst>
          </p:cNvPr>
          <p:cNvSpPr txBox="1"/>
          <p:nvPr/>
        </p:nvSpPr>
        <p:spPr>
          <a:xfrm>
            <a:off x="766763" y="4652963"/>
            <a:ext cx="3471862" cy="369332"/>
          </a:xfrm>
          <a:prstGeom prst="rect">
            <a:avLst/>
          </a:prstGeom>
          <a:noFill/>
        </p:spPr>
        <p:txBody>
          <a:bodyPr wrap="square" rtlCol="0">
            <a:spAutoFit/>
          </a:bodyPr>
          <a:lstStyle/>
          <a:p>
            <a:r>
              <a:rPr lang="ru-RU" dirty="0"/>
              <a:t>Извор:</a:t>
            </a:r>
            <a:r>
              <a:rPr lang="en-US" dirty="0"/>
              <a:t> Wild Good, 202</a:t>
            </a:r>
            <a:r>
              <a:rPr lang="mk-MK" dirty="0"/>
              <a:t>0</a:t>
            </a:r>
            <a:endParaRPr lang="en-GB" dirty="0"/>
          </a:p>
        </p:txBody>
      </p:sp>
    </p:spTree>
    <p:extLst>
      <p:ext uri="{BB962C8B-B14F-4D97-AF65-F5344CB8AC3E}">
        <p14:creationId xmlns:p14="http://schemas.microsoft.com/office/powerpoint/2010/main" val="376193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2228" y="-163379"/>
            <a:ext cx="6039772" cy="1077780"/>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42442"/>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882189" y="331385"/>
            <a:ext cx="5309811" cy="954107"/>
          </a:xfrm>
          <a:prstGeom prst="rect">
            <a:avLst/>
          </a:prstGeom>
          <a:noFill/>
        </p:spPr>
        <p:txBody>
          <a:bodyPr wrap="square" rtlCol="0" anchor="t">
            <a:spAutoFit/>
          </a:bodyPr>
          <a:lstStyle/>
          <a:p>
            <a:pPr algn="r"/>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 за биопроизвод</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gn="r"/>
            <a:r>
              <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endParaRPr lang="en-GB" sz="28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3380"/>
            <a:ext cx="6152227" cy="1076411"/>
          </a:xfrm>
          <a:prstGeom prst="rect">
            <a:avLst/>
          </a:prstGeom>
        </p:spPr>
      </p:pic>
      <p:pic>
        <p:nvPicPr>
          <p:cNvPr id="10" name="Picture 9">
            <a:extLst>
              <a:ext uri="{FF2B5EF4-FFF2-40B4-BE49-F238E27FC236}">
                <a16:creationId xmlns:a16="http://schemas.microsoft.com/office/drawing/2014/main" id="{89338CA4-8F81-473B-A308-0793424D9F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332" y="1995075"/>
            <a:ext cx="2698042" cy="2394255"/>
          </a:xfrm>
          <a:prstGeom prst="rect">
            <a:avLst/>
          </a:prstGeom>
        </p:spPr>
      </p:pic>
      <p:sp>
        <p:nvSpPr>
          <p:cNvPr id="7" name="TextBox 6">
            <a:extLst>
              <a:ext uri="{FF2B5EF4-FFF2-40B4-BE49-F238E27FC236}">
                <a16:creationId xmlns:a16="http://schemas.microsoft.com/office/drawing/2014/main" id="{AE165266-516F-40C5-B3BA-6F9EDBFD7895}"/>
              </a:ext>
            </a:extLst>
          </p:cNvPr>
          <p:cNvSpPr txBox="1"/>
          <p:nvPr/>
        </p:nvSpPr>
        <p:spPr>
          <a:xfrm>
            <a:off x="5204966" y="1072749"/>
            <a:ext cx="6283500" cy="5632311"/>
          </a:xfrm>
          <a:prstGeom prst="rect">
            <a:avLst/>
          </a:prstGeom>
          <a:noFill/>
        </p:spPr>
        <p:txBody>
          <a:bodyPr wrap="square" rtlCol="0">
            <a:spAutoFit/>
          </a:bodyPr>
          <a:lstStyle/>
          <a:p>
            <a:r>
              <a:rPr lang="mk-MK" sz="2400" b="1" dirty="0"/>
              <a:t>Име на компанија:</a:t>
            </a:r>
            <a:r>
              <a:rPr lang="mk-MK" sz="2400" dirty="0"/>
              <a:t> </a:t>
            </a:r>
            <a:r>
              <a:rPr lang="mk-MK" sz="2400" dirty="0" err="1"/>
              <a:t>Sulapac</a:t>
            </a:r>
            <a:endParaRPr lang="mk-MK" sz="2400" dirty="0"/>
          </a:p>
          <a:p>
            <a:r>
              <a:rPr lang="mk-MK" sz="2400" b="1" dirty="0"/>
              <a:t>Земја:</a:t>
            </a:r>
            <a:r>
              <a:rPr lang="mk-MK" sz="2400" dirty="0"/>
              <a:t> Финска</a:t>
            </a:r>
          </a:p>
          <a:p>
            <a:r>
              <a:rPr lang="mk-MK" sz="2400" b="1" dirty="0"/>
              <a:t>Суровина</a:t>
            </a:r>
            <a:r>
              <a:rPr lang="mk-MK" sz="2400" dirty="0"/>
              <a:t>: дрво и биоразградливи врзива од растенија</a:t>
            </a:r>
          </a:p>
          <a:p>
            <a:r>
              <a:rPr lang="mk-MK" sz="2400" b="1" dirty="0"/>
              <a:t>Опис</a:t>
            </a:r>
            <a:r>
              <a:rPr lang="mk-MK" sz="2400" dirty="0"/>
              <a:t>: биоразградлив и материјал без микропластика, направен целосно од обновливи извори и сертифицирано дрво. Може да се користи како пакување за сè, од козметика, храна, до кутии за подароци и др. Ги има сите предности на пластиката, а сепак се распаѓа целосно и не остава трага откако ќе го снема</a:t>
            </a:r>
          </a:p>
          <a:p>
            <a:r>
              <a:rPr lang="mk-MK" sz="2400" b="1" dirty="0"/>
              <a:t>CO</a:t>
            </a:r>
            <a:r>
              <a:rPr lang="mk-MK" sz="2400" b="1" baseline="-25000" dirty="0"/>
              <a:t>2</a:t>
            </a:r>
            <a:r>
              <a:rPr lang="mk-MK" sz="2400" dirty="0"/>
              <a:t> </a:t>
            </a:r>
            <a:r>
              <a:rPr lang="mk-MK" sz="2400" b="1" dirty="0"/>
              <a:t>и вода</a:t>
            </a:r>
            <a:r>
              <a:rPr lang="mk-MK" sz="2400" dirty="0"/>
              <a:t>: Јаглерод неутрален</a:t>
            </a:r>
          </a:p>
          <a:p>
            <a:r>
              <a:rPr lang="mk-MK" sz="2400" b="1" dirty="0"/>
              <a:t>Конвенционален производ</a:t>
            </a:r>
            <a:r>
              <a:rPr lang="mk-MK" sz="2400" dirty="0"/>
              <a:t>: Пластична амбалажа</a:t>
            </a:r>
          </a:p>
        </p:txBody>
      </p:sp>
      <p:pic>
        <p:nvPicPr>
          <p:cNvPr id="14" name="Picture 10" descr="Image result for sdg 12">
            <a:extLst>
              <a:ext uri="{FF2B5EF4-FFF2-40B4-BE49-F238E27FC236}">
                <a16:creationId xmlns:a16="http://schemas.microsoft.com/office/drawing/2014/main" id="{E4E83E6C-1A5E-4E06-A525-11ABAA6FB5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1522" y="4965149"/>
            <a:ext cx="847326" cy="8473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Image result for sdg 14">
            <a:extLst>
              <a:ext uri="{FF2B5EF4-FFF2-40B4-BE49-F238E27FC236}">
                <a16:creationId xmlns:a16="http://schemas.microsoft.com/office/drawing/2014/main" id="{852EC63F-CC7A-43FC-874A-824BECC2926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1927" y="4938189"/>
            <a:ext cx="830666" cy="8306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Image result for sdg 15">
            <a:extLst>
              <a:ext uri="{FF2B5EF4-FFF2-40B4-BE49-F238E27FC236}">
                <a16:creationId xmlns:a16="http://schemas.microsoft.com/office/drawing/2014/main" id="{60D820F1-4FE3-4472-A0EE-401CE741FA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19294" y="4938189"/>
            <a:ext cx="830665" cy="8306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D93A88-1AEA-4C50-AB13-E0D65D4B3956}"/>
              </a:ext>
            </a:extLst>
          </p:cNvPr>
          <p:cNvSpPr txBox="1"/>
          <p:nvPr/>
        </p:nvSpPr>
        <p:spPr>
          <a:xfrm>
            <a:off x="557213" y="1414463"/>
            <a:ext cx="3781425" cy="461665"/>
          </a:xfrm>
          <a:prstGeom prst="rect">
            <a:avLst/>
          </a:prstGeom>
          <a:noFill/>
        </p:spPr>
        <p:txBody>
          <a:bodyPr wrap="square" rtlCol="0">
            <a:spAutoFit/>
          </a:bodyPr>
          <a:lstStyle/>
          <a:p>
            <a:r>
              <a:rPr lang="ru-RU" sz="2400" b="1" dirty="0">
                <a:solidFill>
                  <a:srgbClr val="C00000"/>
                </a:solidFill>
                <a:latin typeface="Roboto" panose="02000000000000000000"/>
              </a:rPr>
              <a:t>Кутивчиња за козметика</a:t>
            </a:r>
            <a:endParaRPr lang="en-GB" sz="2400" b="1" dirty="0">
              <a:solidFill>
                <a:srgbClr val="C00000"/>
              </a:solidFill>
              <a:latin typeface="Roboto" panose="02000000000000000000"/>
            </a:endParaRPr>
          </a:p>
        </p:txBody>
      </p:sp>
      <p:sp>
        <p:nvSpPr>
          <p:cNvPr id="9" name="TextBox 8">
            <a:extLst>
              <a:ext uri="{FF2B5EF4-FFF2-40B4-BE49-F238E27FC236}">
                <a16:creationId xmlns:a16="http://schemas.microsoft.com/office/drawing/2014/main" id="{3FF6BF8E-5D5F-464F-B72E-10EC34ECD3D1}"/>
              </a:ext>
            </a:extLst>
          </p:cNvPr>
          <p:cNvSpPr txBox="1"/>
          <p:nvPr/>
        </p:nvSpPr>
        <p:spPr>
          <a:xfrm>
            <a:off x="850798" y="4314825"/>
            <a:ext cx="2578202" cy="338554"/>
          </a:xfrm>
          <a:prstGeom prst="rect">
            <a:avLst/>
          </a:prstGeom>
          <a:noFill/>
        </p:spPr>
        <p:txBody>
          <a:bodyPr wrap="square" rtlCol="0">
            <a:spAutoFit/>
          </a:bodyPr>
          <a:lstStyle/>
          <a:p>
            <a:r>
              <a:rPr lang="ru-RU" sz="1600" dirty="0"/>
              <a:t>Извор:</a:t>
            </a:r>
            <a:r>
              <a:rPr lang="en-US" sz="1600" dirty="0"/>
              <a:t> </a:t>
            </a:r>
            <a:r>
              <a:rPr lang="en-US" sz="1600" dirty="0" err="1"/>
              <a:t>Sulapac</a:t>
            </a:r>
            <a:r>
              <a:rPr lang="en-US" sz="1600" dirty="0"/>
              <a:t>, 2020</a:t>
            </a:r>
            <a:endParaRPr lang="en-GB" sz="1600" dirty="0"/>
          </a:p>
        </p:txBody>
      </p:sp>
    </p:spTree>
    <p:extLst>
      <p:ext uri="{BB962C8B-B14F-4D97-AF65-F5344CB8AC3E}">
        <p14:creationId xmlns:p14="http://schemas.microsoft.com/office/powerpoint/2010/main" val="36030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B1B11-7694-4560-B7CA-964C8974B176}"/>
              </a:ext>
            </a:extLst>
          </p:cNvPr>
          <p:cNvSpPr>
            <a:spLocks noGrp="1"/>
          </p:cNvSpPr>
          <p:nvPr>
            <p:ph idx="1"/>
          </p:nvPr>
        </p:nvSpPr>
        <p:spPr/>
        <p:txBody>
          <a:bodyPr>
            <a:normAutofit fontScale="77500" lnSpcReduction="20000"/>
          </a:bodyPr>
          <a:lstStyle/>
          <a:p>
            <a:r>
              <a:rPr lang="mk-MK" dirty="0"/>
              <a:t>Осврт на биоекономијата - што е биоекономија, еколошки граници и предизвици</a:t>
            </a:r>
          </a:p>
          <a:p>
            <a:r>
              <a:rPr lang="mk-MK" dirty="0"/>
              <a:t>Оцена на биодиверзитетот</a:t>
            </a:r>
          </a:p>
          <a:p>
            <a:r>
              <a:rPr lang="mk-MK" dirty="0"/>
              <a:t>Суровини од шумарството </a:t>
            </a:r>
          </a:p>
          <a:p>
            <a:r>
              <a:rPr lang="mk-MK" dirty="0"/>
              <a:t>Видео: Биоекономија на шумите</a:t>
            </a:r>
          </a:p>
          <a:p>
            <a:r>
              <a:rPr lang="mk-MK" dirty="0"/>
              <a:t>ЦОР поврзани со шумарската биоекономија</a:t>
            </a:r>
          </a:p>
          <a:p>
            <a:r>
              <a:rPr lang="mk-MK" dirty="0"/>
              <a:t>Шумарска технологија: Одржливи влакна од дрво</a:t>
            </a:r>
          </a:p>
          <a:p>
            <a:r>
              <a:rPr lang="mk-MK" dirty="0"/>
              <a:t>Шумарска технологија: Мали уреди за правење пелети</a:t>
            </a:r>
          </a:p>
          <a:p>
            <a:r>
              <a:rPr lang="mk-MK" dirty="0"/>
              <a:t>Шумарска технологија: Уред за пиролиза во контејнер</a:t>
            </a:r>
          </a:p>
          <a:p>
            <a:r>
              <a:rPr lang="mk-MK" dirty="0"/>
              <a:t>Шумарска технологија: Биоматеријали од остатоци од </a:t>
            </a:r>
            <a:r>
              <a:rPr lang="mk-MK" dirty="0" err="1"/>
              <a:t>агрошумарство</a:t>
            </a:r>
            <a:r>
              <a:rPr lang="mk-MK" dirty="0"/>
              <a:t> и мицелиум</a:t>
            </a:r>
          </a:p>
          <a:p>
            <a:r>
              <a:rPr lang="mk-MK" dirty="0"/>
              <a:t>Шумарска технологија: Подвижни уреди за сечкање дрво</a:t>
            </a:r>
          </a:p>
          <a:p>
            <a:r>
              <a:rPr lang="mk-MK" dirty="0"/>
              <a:t>Примери за биопроизводи</a:t>
            </a:r>
          </a:p>
          <a:p>
            <a:r>
              <a:rPr lang="mk-MK" dirty="0"/>
              <a:t>Заклучок</a:t>
            </a:r>
          </a:p>
        </p:txBody>
      </p:sp>
      <p:sp>
        <p:nvSpPr>
          <p:cNvPr id="6" name="Rechteck 14">
            <a:extLst>
              <a:ext uri="{FF2B5EF4-FFF2-40B4-BE49-F238E27FC236}">
                <a16:creationId xmlns:a16="http://schemas.microsoft.com/office/drawing/2014/main" id="{6596E6DF-9098-4960-AE9A-215C3B085FBB}"/>
              </a:ext>
            </a:extLst>
          </p:cNvPr>
          <p:cNvSpPr/>
          <p:nvPr/>
        </p:nvSpPr>
        <p:spPr>
          <a:xfrm>
            <a:off x="6106886" y="-1"/>
            <a:ext cx="6085113"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7" name="Grafik 15">
            <a:extLst>
              <a:ext uri="{FF2B5EF4-FFF2-40B4-BE49-F238E27FC236}">
                <a16:creationId xmlns:a16="http://schemas.microsoft.com/office/drawing/2014/main" id="{E764FF7F-FE31-4858-99DF-1444A128FE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8" name="TextBox 7">
            <a:extLst>
              <a:ext uri="{FF2B5EF4-FFF2-40B4-BE49-F238E27FC236}">
                <a16:creationId xmlns:a16="http://schemas.microsoft.com/office/drawing/2014/main" id="{D35FD7D5-0EBB-4AB5-8764-879BA11F1811}"/>
              </a:ext>
            </a:extLst>
          </p:cNvPr>
          <p:cNvSpPr txBox="1"/>
          <p:nvPr/>
        </p:nvSpPr>
        <p:spPr>
          <a:xfrm>
            <a:off x="6413770" y="207581"/>
            <a:ext cx="5097293" cy="646331"/>
          </a:xfrm>
          <a:prstGeom prst="rect">
            <a:avLst/>
          </a:prstGeom>
          <a:noFill/>
        </p:spPr>
        <p:txBody>
          <a:bodyPr wrap="square" rtlCol="0">
            <a:spAutoFit/>
          </a:bodyPr>
          <a:lstStyle/>
          <a:p>
            <a:pPr algn="ctr"/>
            <a:r>
              <a:rPr lang="mk-MK" sz="3600" b="1" dirty="0">
                <a:solidFill>
                  <a:schemeClr val="bg1"/>
                </a:solidFill>
                <a:latin typeface="Roboto" panose="02000000000000000000"/>
              </a:rPr>
              <a:t>Теми</a:t>
            </a:r>
            <a:endParaRPr lang="en-GB" sz="3600" b="1" dirty="0">
              <a:solidFill>
                <a:schemeClr val="bg1"/>
              </a:solidFill>
              <a:latin typeface="Roboto" panose="02000000000000000000"/>
            </a:endParaRPr>
          </a:p>
        </p:txBody>
      </p:sp>
    </p:spTree>
    <p:extLst>
      <p:ext uri="{BB962C8B-B14F-4D97-AF65-F5344CB8AC3E}">
        <p14:creationId xmlns:p14="http://schemas.microsoft.com/office/powerpoint/2010/main" val="409279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14">
            <a:extLst>
              <a:ext uri="{FF2B5EF4-FFF2-40B4-BE49-F238E27FC236}">
                <a16:creationId xmlns:a16="http://schemas.microsoft.com/office/drawing/2014/main" id="{F69DE61B-7FF2-43BE-A8ED-0478F40502B9}"/>
              </a:ext>
            </a:extLst>
          </p:cNvPr>
          <p:cNvSpPr/>
          <p:nvPr/>
        </p:nvSpPr>
        <p:spPr>
          <a:xfrm>
            <a:off x="6155870" y="-163379"/>
            <a:ext cx="6036130" cy="1077780"/>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1">
            <a:extLst>
              <a:ext uri="{FF2B5EF4-FFF2-40B4-BE49-F238E27FC236}">
                <a16:creationId xmlns:a16="http://schemas.microsoft.com/office/drawing/2014/main" id="{83A0A27F-BE2B-420C-A32B-FB24793EF208}"/>
              </a:ext>
            </a:extLst>
          </p:cNvPr>
          <p:cNvSpPr txBox="1"/>
          <p:nvPr/>
        </p:nvSpPr>
        <p:spPr>
          <a:xfrm>
            <a:off x="6149365" y="250612"/>
            <a:ext cx="6042635" cy="523220"/>
          </a:xfrm>
          <a:prstGeom prst="rect">
            <a:avLst/>
          </a:prstGeom>
          <a:noFill/>
        </p:spPr>
        <p:txBody>
          <a:bodyPr wrap="square" rtlCol="0" anchor="t">
            <a:spAutoFit/>
          </a:bodyPr>
          <a:lstStyle/>
          <a:p>
            <a:pPr algn="r"/>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 за биопроизвод</a:t>
            </a:r>
            <a:r>
              <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endParaRPr lang="en-GB" sz="28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0" name="Grafik 15">
            <a:extLst>
              <a:ext uri="{FF2B5EF4-FFF2-40B4-BE49-F238E27FC236}">
                <a16:creationId xmlns:a16="http://schemas.microsoft.com/office/drawing/2014/main" id="{0C4102B3-8196-4A6E-A681-47B035F3F5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62" y="-163379"/>
            <a:ext cx="6152227" cy="1076411"/>
          </a:xfrm>
          <a:prstGeom prst="rect">
            <a:avLst/>
          </a:prstGeom>
        </p:spPr>
      </p:pic>
      <p:pic>
        <p:nvPicPr>
          <p:cNvPr id="11" name="Picture 10" descr="Soft40 table top washbasin">
            <a:extLst>
              <a:ext uri="{FF2B5EF4-FFF2-40B4-BE49-F238E27FC236}">
                <a16:creationId xmlns:a16="http://schemas.microsoft.com/office/drawing/2014/main" id="{A876146C-86A8-4C8A-9038-6C53C3C2A1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2994" y="1823738"/>
            <a:ext cx="2698042" cy="26021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A212EC-3776-440A-B57A-7D2736F0A155}"/>
              </a:ext>
            </a:extLst>
          </p:cNvPr>
          <p:cNvSpPr txBox="1"/>
          <p:nvPr/>
        </p:nvSpPr>
        <p:spPr>
          <a:xfrm>
            <a:off x="5518057" y="1159220"/>
            <a:ext cx="6238874" cy="4832092"/>
          </a:xfrm>
          <a:prstGeom prst="rect">
            <a:avLst/>
          </a:prstGeom>
          <a:noFill/>
        </p:spPr>
        <p:txBody>
          <a:bodyPr wrap="square" rtlCol="0">
            <a:spAutoFit/>
          </a:bodyPr>
          <a:lstStyle/>
          <a:p>
            <a:r>
              <a:rPr lang="mk-MK" sz="2200" b="1" dirty="0"/>
              <a:t>Име на компанија:</a:t>
            </a:r>
            <a:r>
              <a:rPr lang="mk-MK" sz="2200" dirty="0"/>
              <a:t> </a:t>
            </a:r>
            <a:r>
              <a:rPr lang="mk-MK" sz="2200" dirty="0" err="1"/>
              <a:t>Woodio</a:t>
            </a:r>
            <a:r>
              <a:rPr lang="mk-MK" sz="2200" dirty="0"/>
              <a:t> </a:t>
            </a:r>
            <a:r>
              <a:rPr lang="mk-MK" sz="2200" dirty="0" err="1"/>
              <a:t>Ltd</a:t>
            </a:r>
            <a:endParaRPr lang="mk-MK" sz="2200" dirty="0"/>
          </a:p>
          <a:p>
            <a:r>
              <a:rPr lang="mk-MK" sz="2200" b="1" dirty="0"/>
              <a:t>Земја:</a:t>
            </a:r>
            <a:r>
              <a:rPr lang="mk-MK" sz="2200" dirty="0"/>
              <a:t> Финска</a:t>
            </a:r>
          </a:p>
          <a:p>
            <a:r>
              <a:rPr lang="mk-MK" sz="2200" b="1" dirty="0"/>
              <a:t>Суровина</a:t>
            </a:r>
            <a:r>
              <a:rPr lang="mk-MK" sz="2200" dirty="0"/>
              <a:t>: ситен дрвен чипс врзан со смола</a:t>
            </a:r>
          </a:p>
          <a:p>
            <a:r>
              <a:rPr lang="mk-MK" sz="2200" b="1" dirty="0"/>
              <a:t>Опис</a:t>
            </a:r>
            <a:r>
              <a:rPr lang="mk-MK" sz="2200" dirty="0"/>
              <a:t>: Околу 80% од материјалот е цврсто дрво. Сите производи на </a:t>
            </a:r>
            <a:r>
              <a:rPr lang="mk-MK" sz="2200" dirty="0" err="1"/>
              <a:t>Woodio</a:t>
            </a:r>
            <a:r>
              <a:rPr lang="mk-MK" sz="2200" dirty="0"/>
              <a:t> можат да се отстранат како енергетски отпад на крајот од нивниот животен циклус.</a:t>
            </a:r>
          </a:p>
          <a:p>
            <a:r>
              <a:rPr lang="mk-MK" sz="2200" b="1" dirty="0"/>
              <a:t>CO</a:t>
            </a:r>
            <a:r>
              <a:rPr lang="mk-MK" sz="2200" b="1" baseline="-25000" dirty="0"/>
              <a:t>2 </a:t>
            </a:r>
            <a:r>
              <a:rPr lang="mk-MK" sz="2200" b="1" dirty="0"/>
              <a:t>и вода</a:t>
            </a:r>
            <a:r>
              <a:rPr lang="mk-MK" sz="2200" dirty="0"/>
              <a:t>: </a:t>
            </a:r>
            <a:r>
              <a:rPr lang="mk-MK" sz="2200" dirty="0" err="1"/>
              <a:t>Woodio</a:t>
            </a:r>
            <a:r>
              <a:rPr lang="mk-MK" sz="2200" dirty="0"/>
              <a:t> производите имаат значително помал јаглероден отпечаток во текот на целиот животен циклус на производот отколку сличните традиционални керамички санитарии. Всушност, 55 </a:t>
            </a:r>
            <a:r>
              <a:rPr lang="mk-MK" sz="2200" dirty="0" err="1"/>
              <a:t>kg</a:t>
            </a:r>
            <a:r>
              <a:rPr lang="mk-MK" sz="2200" dirty="0"/>
              <a:t> помалку по единица.</a:t>
            </a:r>
          </a:p>
          <a:p>
            <a:r>
              <a:rPr lang="mk-MK" sz="2200" b="1" dirty="0"/>
              <a:t>Конвенционален производ</a:t>
            </a:r>
            <a:r>
              <a:rPr lang="mk-MK" sz="2200" dirty="0"/>
              <a:t>: Керамички мијалници и кади</a:t>
            </a:r>
          </a:p>
        </p:txBody>
      </p:sp>
      <p:pic>
        <p:nvPicPr>
          <p:cNvPr id="13" name="Picture 16" descr="Image result for sdg 15">
            <a:extLst>
              <a:ext uri="{FF2B5EF4-FFF2-40B4-BE49-F238E27FC236}">
                <a16:creationId xmlns:a16="http://schemas.microsoft.com/office/drawing/2014/main" id="{9C5F85D6-941D-42CB-A60C-0E0DE7B75A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994" y="5031093"/>
            <a:ext cx="929819" cy="9298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AAEF5F5-E73A-4F87-BCBC-B69399F7FB45}"/>
              </a:ext>
            </a:extLst>
          </p:cNvPr>
          <p:cNvSpPr txBox="1"/>
          <p:nvPr/>
        </p:nvSpPr>
        <p:spPr>
          <a:xfrm>
            <a:off x="838200" y="1163607"/>
            <a:ext cx="2833467" cy="461665"/>
          </a:xfrm>
          <a:prstGeom prst="rect">
            <a:avLst/>
          </a:prstGeom>
          <a:noFill/>
        </p:spPr>
        <p:txBody>
          <a:bodyPr wrap="square" rtlCol="0">
            <a:spAutoFit/>
          </a:bodyPr>
          <a:lstStyle/>
          <a:p>
            <a:r>
              <a:rPr lang="mk-MK" sz="2400" b="1" dirty="0">
                <a:solidFill>
                  <a:srgbClr val="C00000"/>
                </a:solidFill>
                <a:latin typeface="Roboto" panose="02000000000000000000"/>
              </a:rPr>
              <a:t>Мијалник во тоалет</a:t>
            </a:r>
            <a:endParaRPr lang="en-US" sz="2400" b="1" dirty="0">
              <a:solidFill>
                <a:srgbClr val="C00000"/>
              </a:solidFill>
              <a:latin typeface="Roboto" panose="02000000000000000000"/>
            </a:endParaRPr>
          </a:p>
        </p:txBody>
      </p:sp>
      <p:sp>
        <p:nvSpPr>
          <p:cNvPr id="15" name="TextBox 14">
            <a:extLst>
              <a:ext uri="{FF2B5EF4-FFF2-40B4-BE49-F238E27FC236}">
                <a16:creationId xmlns:a16="http://schemas.microsoft.com/office/drawing/2014/main" id="{9DFE159C-439F-4DF1-9AB2-1D8C5C0E1393}"/>
              </a:ext>
            </a:extLst>
          </p:cNvPr>
          <p:cNvSpPr txBox="1"/>
          <p:nvPr/>
        </p:nvSpPr>
        <p:spPr>
          <a:xfrm>
            <a:off x="802994" y="4425858"/>
            <a:ext cx="2473606" cy="338554"/>
          </a:xfrm>
          <a:prstGeom prst="rect">
            <a:avLst/>
          </a:prstGeom>
          <a:noFill/>
        </p:spPr>
        <p:txBody>
          <a:bodyPr wrap="square" rtlCol="0">
            <a:spAutoFit/>
          </a:bodyPr>
          <a:lstStyle/>
          <a:p>
            <a:r>
              <a:rPr lang="ru-RU" sz="1600" dirty="0"/>
              <a:t>Извор:</a:t>
            </a:r>
            <a:r>
              <a:rPr lang="en-US" sz="1600" dirty="0"/>
              <a:t> </a:t>
            </a:r>
            <a:r>
              <a:rPr lang="en-US" sz="1600" dirty="0" err="1"/>
              <a:t>Woodio</a:t>
            </a:r>
            <a:r>
              <a:rPr lang="en-US" sz="1600" dirty="0"/>
              <a:t>, 2020</a:t>
            </a:r>
          </a:p>
        </p:txBody>
      </p:sp>
    </p:spTree>
    <p:extLst>
      <p:ext uri="{BB962C8B-B14F-4D97-AF65-F5344CB8AC3E}">
        <p14:creationId xmlns:p14="http://schemas.microsoft.com/office/powerpoint/2010/main" val="259321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4">
            <a:extLst>
              <a:ext uri="{FF2B5EF4-FFF2-40B4-BE49-F238E27FC236}">
                <a16:creationId xmlns:a16="http://schemas.microsoft.com/office/drawing/2014/main" id="{DF133AF3-C7A2-4FCB-A083-F592C1EC68B3}"/>
              </a:ext>
            </a:extLst>
          </p:cNvPr>
          <p:cNvSpPr/>
          <p:nvPr/>
        </p:nvSpPr>
        <p:spPr>
          <a:xfrm>
            <a:off x="6184585" y="0"/>
            <a:ext cx="6007414" cy="1142517"/>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 name="Textfeld 1">
            <a:extLst>
              <a:ext uri="{FF2B5EF4-FFF2-40B4-BE49-F238E27FC236}">
                <a16:creationId xmlns:a16="http://schemas.microsoft.com/office/drawing/2014/main" id="{5EDCBC31-E972-45F7-B7E4-8A4D7EACB147}"/>
              </a:ext>
            </a:extLst>
          </p:cNvPr>
          <p:cNvSpPr txBox="1"/>
          <p:nvPr/>
        </p:nvSpPr>
        <p:spPr>
          <a:xfrm>
            <a:off x="5673265" y="457825"/>
            <a:ext cx="6178076" cy="954107"/>
          </a:xfrm>
          <a:prstGeom prst="rect">
            <a:avLst/>
          </a:prstGeom>
          <a:noFill/>
        </p:spPr>
        <p:txBody>
          <a:bodyPr wrap="square" rtlCol="0" anchor="t">
            <a:spAutoFit/>
          </a:bodyPr>
          <a:lstStyle/>
          <a:p>
            <a:pPr algn="r"/>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 за биопроизвод</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a:p>
            <a:pPr algn="r"/>
            <a:r>
              <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endParaRPr lang="en-GB" sz="28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8" name="Grafik 15">
            <a:extLst>
              <a:ext uri="{FF2B5EF4-FFF2-40B4-BE49-F238E27FC236}">
                <a16:creationId xmlns:a16="http://schemas.microsoft.com/office/drawing/2014/main" id="{767F20B6-0657-416A-935F-59D5E02759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489"/>
            <a:ext cx="6530056" cy="1142517"/>
          </a:xfrm>
          <a:prstGeom prst="rect">
            <a:avLst/>
          </a:prstGeom>
        </p:spPr>
      </p:pic>
      <p:sp>
        <p:nvSpPr>
          <p:cNvPr id="10" name="TextBox 9">
            <a:extLst>
              <a:ext uri="{FF2B5EF4-FFF2-40B4-BE49-F238E27FC236}">
                <a16:creationId xmlns:a16="http://schemas.microsoft.com/office/drawing/2014/main" id="{9BAA0A5C-C6BB-45F5-BAD9-0A794654C62F}"/>
              </a:ext>
            </a:extLst>
          </p:cNvPr>
          <p:cNvSpPr txBox="1"/>
          <p:nvPr/>
        </p:nvSpPr>
        <p:spPr>
          <a:xfrm>
            <a:off x="862012" y="1181100"/>
            <a:ext cx="3128963" cy="461665"/>
          </a:xfrm>
          <a:prstGeom prst="rect">
            <a:avLst/>
          </a:prstGeom>
          <a:noFill/>
        </p:spPr>
        <p:txBody>
          <a:bodyPr wrap="square" rtlCol="0">
            <a:spAutoFit/>
          </a:bodyPr>
          <a:lstStyle/>
          <a:p>
            <a:r>
              <a:rPr lang="ru-RU" sz="2400" b="1" dirty="0">
                <a:solidFill>
                  <a:srgbClr val="C00000"/>
                </a:solidFill>
                <a:latin typeface="Roboto" panose="02000000000000000000"/>
              </a:rPr>
              <a:t>Саксии за растенија</a:t>
            </a:r>
            <a:endParaRPr lang="en-GB" sz="2400" b="1" dirty="0">
              <a:solidFill>
                <a:srgbClr val="C00000"/>
              </a:solidFill>
              <a:latin typeface="Roboto" panose="02000000000000000000"/>
            </a:endParaRPr>
          </a:p>
        </p:txBody>
      </p:sp>
      <p:pic>
        <p:nvPicPr>
          <p:cNvPr id="13" name="Picture 12">
            <a:extLst>
              <a:ext uri="{FF2B5EF4-FFF2-40B4-BE49-F238E27FC236}">
                <a16:creationId xmlns:a16="http://schemas.microsoft.com/office/drawing/2014/main" id="{173AEED0-D367-43B3-86DD-7D2A0125EBF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012" y="1740227"/>
            <a:ext cx="2933701" cy="23983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DF01C6A-F48F-41AF-AD8B-2E8DC243126A}"/>
              </a:ext>
            </a:extLst>
          </p:cNvPr>
          <p:cNvSpPr txBox="1"/>
          <p:nvPr/>
        </p:nvSpPr>
        <p:spPr>
          <a:xfrm>
            <a:off x="5567855" y="1127541"/>
            <a:ext cx="5942827" cy="5324535"/>
          </a:xfrm>
          <a:prstGeom prst="rect">
            <a:avLst/>
          </a:prstGeom>
          <a:noFill/>
        </p:spPr>
        <p:txBody>
          <a:bodyPr wrap="square" rtlCol="0">
            <a:spAutoFit/>
          </a:bodyPr>
          <a:lstStyle/>
          <a:p>
            <a:r>
              <a:rPr lang="mk-MK" sz="2000" b="1" dirty="0"/>
              <a:t>Име на компанија:</a:t>
            </a:r>
            <a:r>
              <a:rPr lang="mk-MK" sz="2000" dirty="0"/>
              <a:t> Spawnfoam</a:t>
            </a:r>
          </a:p>
          <a:p>
            <a:r>
              <a:rPr lang="mk-MK" sz="2000" b="1" dirty="0"/>
              <a:t>Земја: </a:t>
            </a:r>
            <a:r>
              <a:rPr lang="mk-MK" sz="2000" dirty="0"/>
              <a:t>Португалија</a:t>
            </a:r>
          </a:p>
          <a:p>
            <a:r>
              <a:rPr lang="mk-MK" sz="2000" b="1" dirty="0"/>
              <a:t>Суровина</a:t>
            </a:r>
            <a:r>
              <a:rPr lang="mk-MK" sz="2000" dirty="0"/>
              <a:t>: нуспроизводи и остатоци од земјоделството и шумарството, мицелиум</a:t>
            </a:r>
          </a:p>
          <a:p>
            <a:r>
              <a:rPr lang="mk-MK" sz="2000" b="1" dirty="0"/>
              <a:t>Опис: </a:t>
            </a:r>
          </a:p>
          <a:p>
            <a:r>
              <a:rPr lang="mk-MK" sz="2000" dirty="0"/>
              <a:t>100% биоразградлив, а придонесува за: </a:t>
            </a:r>
          </a:p>
          <a:p>
            <a:r>
              <a:rPr lang="mk-MK" sz="2000" dirty="0"/>
              <a:t>+ </a:t>
            </a:r>
            <a:r>
              <a:rPr lang="mk-MK" sz="2000" dirty="0" err="1"/>
              <a:t>Одржливост</a:t>
            </a:r>
            <a:r>
              <a:rPr lang="mk-MK" sz="2000" dirty="0"/>
              <a:t> на животната средина; </a:t>
            </a:r>
          </a:p>
          <a:p>
            <a:r>
              <a:rPr lang="mk-MK" sz="2000" dirty="0"/>
              <a:t>+ Декарбонизација; </a:t>
            </a:r>
          </a:p>
          <a:p>
            <a:r>
              <a:rPr lang="mk-MK" sz="2000" dirty="0"/>
              <a:t>+ Намалување на еколошкиот отпечаток.</a:t>
            </a:r>
          </a:p>
          <a:p>
            <a:r>
              <a:rPr lang="mk-MK" sz="2000" b="1" dirty="0"/>
              <a:t>CO</a:t>
            </a:r>
            <a:r>
              <a:rPr lang="mk-MK" sz="2000" b="1" baseline="-25000" dirty="0"/>
              <a:t>2 </a:t>
            </a:r>
            <a:r>
              <a:rPr lang="mk-MK" sz="2000" b="1" dirty="0"/>
              <a:t>и вода</a:t>
            </a:r>
            <a:r>
              <a:rPr lang="mk-MK" sz="2000" dirty="0"/>
              <a:t>: биокомпозитите имаат потенцијал да ги заменат нафтените производи, тие ја намалуваат зависноста од фосилни горива и емисиите на стакленички гасови. Така, Spawnfoam помага за намалување на еколошкиот отпечаток и активно придонесува за декарбонизација</a:t>
            </a:r>
          </a:p>
          <a:p>
            <a:r>
              <a:rPr lang="mk-MK" sz="2000" b="1" dirty="0"/>
              <a:t>Конвенционален производ</a:t>
            </a:r>
            <a:r>
              <a:rPr lang="mk-MK" sz="2000" dirty="0"/>
              <a:t>: Пластични или керамички саксии</a:t>
            </a:r>
            <a:endParaRPr lang="mk-MK" dirty="0"/>
          </a:p>
        </p:txBody>
      </p:sp>
      <p:pic>
        <p:nvPicPr>
          <p:cNvPr id="16" name="Picture 14" descr="Image result for sdg 14">
            <a:extLst>
              <a:ext uri="{FF2B5EF4-FFF2-40B4-BE49-F238E27FC236}">
                <a16:creationId xmlns:a16="http://schemas.microsoft.com/office/drawing/2014/main" id="{E512D220-B244-4DD0-90A2-3E5140D98D1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1927" y="4938189"/>
            <a:ext cx="830666" cy="8306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sdg 15">
            <a:extLst>
              <a:ext uri="{FF2B5EF4-FFF2-40B4-BE49-F238E27FC236}">
                <a16:creationId xmlns:a16="http://schemas.microsoft.com/office/drawing/2014/main" id="{02FA23EA-7E0C-4BB6-B2D2-60DF7025D5B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19294" y="4938189"/>
            <a:ext cx="830665" cy="830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3A598BA-AC2A-4EE7-95F5-98DA03F44E0F}"/>
              </a:ext>
            </a:extLst>
          </p:cNvPr>
          <p:cNvSpPr txBox="1"/>
          <p:nvPr/>
        </p:nvSpPr>
        <p:spPr>
          <a:xfrm>
            <a:off x="800099" y="4102686"/>
            <a:ext cx="2619375" cy="338554"/>
          </a:xfrm>
          <a:prstGeom prst="rect">
            <a:avLst/>
          </a:prstGeom>
          <a:noFill/>
        </p:spPr>
        <p:txBody>
          <a:bodyPr wrap="square" rtlCol="0">
            <a:spAutoFit/>
          </a:bodyPr>
          <a:lstStyle/>
          <a:p>
            <a:r>
              <a:rPr lang="mk-MK" sz="1600" dirty="0"/>
              <a:t>Извор</a:t>
            </a:r>
            <a:r>
              <a:rPr lang="en-US" sz="1600" dirty="0"/>
              <a:t>: Spawnfoam, 2020</a:t>
            </a:r>
            <a:endParaRPr lang="en-GB" sz="1600" dirty="0"/>
          </a:p>
        </p:txBody>
      </p:sp>
    </p:spTree>
    <p:extLst>
      <p:ext uri="{BB962C8B-B14F-4D97-AF65-F5344CB8AC3E}">
        <p14:creationId xmlns:p14="http://schemas.microsoft.com/office/powerpoint/2010/main" val="37728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4">
            <a:extLst>
              <a:ext uri="{FF2B5EF4-FFF2-40B4-BE49-F238E27FC236}">
                <a16:creationId xmlns:a16="http://schemas.microsoft.com/office/drawing/2014/main" id="{8A4D3DCA-4314-4E21-AEC7-492D1AAD9C4B}"/>
              </a:ext>
            </a:extLst>
          </p:cNvPr>
          <p:cNvSpPr/>
          <p:nvPr/>
        </p:nvSpPr>
        <p:spPr>
          <a:xfrm>
            <a:off x="6152228" y="-163379"/>
            <a:ext cx="6039772" cy="1077780"/>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 name="Textfeld 1">
            <a:extLst>
              <a:ext uri="{FF2B5EF4-FFF2-40B4-BE49-F238E27FC236}">
                <a16:creationId xmlns:a16="http://schemas.microsoft.com/office/drawing/2014/main" id="{EA97E3A2-9441-47F8-9BD5-BF9855042471}"/>
              </a:ext>
            </a:extLst>
          </p:cNvPr>
          <p:cNvSpPr txBox="1"/>
          <p:nvPr/>
        </p:nvSpPr>
        <p:spPr>
          <a:xfrm>
            <a:off x="6152227" y="209206"/>
            <a:ext cx="6036518" cy="523220"/>
          </a:xfrm>
          <a:prstGeom prst="rect">
            <a:avLst/>
          </a:prstGeom>
          <a:noFill/>
        </p:spPr>
        <p:txBody>
          <a:bodyPr wrap="square" rtlCol="0" anchor="t">
            <a:spAutoFit/>
          </a:bodyPr>
          <a:lstStyle/>
          <a:p>
            <a:pPr algn="r"/>
            <a:r>
              <a:rPr lang="ru-RU"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 за биопроизвод</a:t>
            </a:r>
            <a:r>
              <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endParaRPr lang="en-GB" sz="28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8" name="Grafik 15">
            <a:extLst>
              <a:ext uri="{FF2B5EF4-FFF2-40B4-BE49-F238E27FC236}">
                <a16:creationId xmlns:a16="http://schemas.microsoft.com/office/drawing/2014/main" id="{75EEF3B8-137A-44D5-B8F5-A08DBDB99F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3380"/>
            <a:ext cx="6152227" cy="1076411"/>
          </a:xfrm>
          <a:prstGeom prst="rect">
            <a:avLst/>
          </a:prstGeom>
        </p:spPr>
      </p:pic>
      <p:pic>
        <p:nvPicPr>
          <p:cNvPr id="9" name="Picture 8" descr="A tall building with a grassy field&#10;&#10;Description automatically generated">
            <a:extLst>
              <a:ext uri="{FF2B5EF4-FFF2-40B4-BE49-F238E27FC236}">
                <a16:creationId xmlns:a16="http://schemas.microsoft.com/office/drawing/2014/main" id="{D778EFA5-3D5C-434B-9BEF-318BA77892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812" y="1975312"/>
            <a:ext cx="4398290" cy="2394256"/>
          </a:xfrm>
          <a:prstGeom prst="rect">
            <a:avLst/>
          </a:prstGeom>
        </p:spPr>
      </p:pic>
      <p:sp>
        <p:nvSpPr>
          <p:cNvPr id="10" name="TextBox 9">
            <a:extLst>
              <a:ext uri="{FF2B5EF4-FFF2-40B4-BE49-F238E27FC236}">
                <a16:creationId xmlns:a16="http://schemas.microsoft.com/office/drawing/2014/main" id="{962743C0-28E1-4ACA-BE6D-D7009F472AF5}"/>
              </a:ext>
            </a:extLst>
          </p:cNvPr>
          <p:cNvSpPr txBox="1"/>
          <p:nvPr/>
        </p:nvSpPr>
        <p:spPr>
          <a:xfrm>
            <a:off x="771812" y="1308209"/>
            <a:ext cx="4398290" cy="461665"/>
          </a:xfrm>
          <a:prstGeom prst="rect">
            <a:avLst/>
          </a:prstGeom>
          <a:noFill/>
        </p:spPr>
        <p:txBody>
          <a:bodyPr wrap="square" rtlCol="0">
            <a:spAutoFit/>
          </a:bodyPr>
          <a:lstStyle/>
          <a:p>
            <a:r>
              <a:rPr lang="mk-MK" sz="2400" b="1" dirty="0">
                <a:solidFill>
                  <a:srgbClr val="C00000"/>
                </a:solidFill>
                <a:latin typeface="Roboto" panose="02000000000000000000"/>
              </a:rPr>
              <a:t>Биогориво</a:t>
            </a:r>
            <a:endParaRPr lang="en-GB" sz="2400" b="1" dirty="0">
              <a:solidFill>
                <a:srgbClr val="C00000"/>
              </a:solidFill>
              <a:latin typeface="Roboto" panose="02000000000000000000"/>
            </a:endParaRPr>
          </a:p>
        </p:txBody>
      </p:sp>
      <p:pic>
        <p:nvPicPr>
          <p:cNvPr id="11" name="Picture 10" descr="Image result for sdg 12">
            <a:extLst>
              <a:ext uri="{FF2B5EF4-FFF2-40B4-BE49-F238E27FC236}">
                <a16:creationId xmlns:a16="http://schemas.microsoft.com/office/drawing/2014/main" id="{3A24295D-FC10-41C5-94E6-5285E6C89D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3738" y="5191318"/>
            <a:ext cx="847210" cy="8472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sdg 13">
            <a:extLst>
              <a:ext uri="{FF2B5EF4-FFF2-40B4-BE49-F238E27FC236}">
                <a16:creationId xmlns:a16="http://schemas.microsoft.com/office/drawing/2014/main" id="{1923FEE3-9E44-4038-A077-8E237C21E36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4593" y="5174424"/>
            <a:ext cx="830553" cy="8305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Image result for sdg 15">
            <a:extLst>
              <a:ext uri="{FF2B5EF4-FFF2-40B4-BE49-F238E27FC236}">
                <a16:creationId xmlns:a16="http://schemas.microsoft.com/office/drawing/2014/main" id="{7DA22E1B-63FA-44C3-A575-4D192A66C1B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26948" y="5174424"/>
            <a:ext cx="830552" cy="8305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7EC673F-B5FE-4E6A-969F-7EB35615D8EE}"/>
              </a:ext>
            </a:extLst>
          </p:cNvPr>
          <p:cNvSpPr/>
          <p:nvPr/>
        </p:nvSpPr>
        <p:spPr>
          <a:xfrm>
            <a:off x="5669415" y="1076410"/>
            <a:ext cx="6056419" cy="5632311"/>
          </a:xfrm>
          <a:prstGeom prst="rect">
            <a:avLst/>
          </a:prstGeom>
        </p:spPr>
        <p:txBody>
          <a:bodyPr wrap="square">
            <a:spAutoFit/>
          </a:bodyPr>
          <a:lstStyle/>
          <a:p>
            <a:r>
              <a:rPr lang="mk-MK" sz="2000" b="1" dirty="0"/>
              <a:t>Име на компанија: </a:t>
            </a:r>
            <a:r>
              <a:rPr lang="mk-MK" sz="2000" dirty="0" err="1"/>
              <a:t>Drax</a:t>
            </a:r>
            <a:r>
              <a:rPr lang="mk-MK" sz="2000" dirty="0"/>
              <a:t> </a:t>
            </a:r>
            <a:r>
              <a:rPr lang="mk-MK" sz="2000" dirty="0" err="1"/>
              <a:t>Drax</a:t>
            </a:r>
            <a:r>
              <a:rPr lang="mk-MK" sz="2000" dirty="0"/>
              <a:t> (</a:t>
            </a:r>
            <a:r>
              <a:rPr lang="mk-MK" sz="2000" dirty="0" err="1"/>
              <a:t>Drax</a:t>
            </a:r>
            <a:r>
              <a:rPr lang="mk-MK" sz="2000" dirty="0"/>
              <a:t> </a:t>
            </a:r>
            <a:r>
              <a:rPr lang="mk-MK" sz="2000" dirty="0" err="1"/>
              <a:t>Power</a:t>
            </a:r>
            <a:r>
              <a:rPr lang="mk-MK" sz="2000" dirty="0"/>
              <a:t> </a:t>
            </a:r>
            <a:r>
              <a:rPr lang="mk-MK" sz="2000" dirty="0" err="1"/>
              <a:t>Station</a:t>
            </a:r>
            <a:r>
              <a:rPr lang="mk-MK" sz="2000" dirty="0"/>
              <a:t> и </a:t>
            </a:r>
            <a:r>
              <a:rPr lang="mk-MK" sz="2000" dirty="0" err="1"/>
              <a:t>Drax</a:t>
            </a:r>
            <a:r>
              <a:rPr lang="mk-MK" sz="2000" dirty="0"/>
              <a:t> </a:t>
            </a:r>
            <a:r>
              <a:rPr lang="mk-MK" sz="2000" dirty="0" err="1"/>
              <a:t>Biomass</a:t>
            </a:r>
            <a:r>
              <a:rPr lang="mk-MK" sz="2000" dirty="0"/>
              <a:t>)</a:t>
            </a:r>
          </a:p>
          <a:p>
            <a:r>
              <a:rPr lang="mk-MK" sz="2000" b="1" dirty="0"/>
              <a:t>Земја:</a:t>
            </a:r>
            <a:r>
              <a:rPr lang="mk-MK" sz="2000" dirty="0"/>
              <a:t> Обединето Кралство </a:t>
            </a:r>
          </a:p>
          <a:p>
            <a:r>
              <a:rPr lang="mk-MK" sz="2000" b="1" dirty="0"/>
              <a:t>Суровина:</a:t>
            </a:r>
            <a:r>
              <a:rPr lang="mk-MK" sz="2000" dirty="0"/>
              <a:t> дрвен чипс и пелети, главно направени од дрво со слаб квалитет и остатоци со мала вредност произведени како нуспроизвод од производството и преработката на производи од цврсто дрво со поголема вредност (пр. пилевина за градба и мебел)</a:t>
            </a:r>
          </a:p>
          <a:p>
            <a:r>
              <a:rPr lang="mk-MK" sz="2000" b="1" dirty="0"/>
              <a:t>Опис</a:t>
            </a:r>
            <a:r>
              <a:rPr lang="mk-MK" sz="2000" dirty="0"/>
              <a:t>: произведен од горење дрвен чипс. Најголемата електроцентрала во Европа со гориво од биомаса. Дрвените </a:t>
            </a:r>
            <a:r>
              <a:rPr lang="mk-MK" sz="2000" dirty="0" err="1"/>
              <a:t>пелети</a:t>
            </a:r>
            <a:r>
              <a:rPr lang="mk-MK" sz="2000" dirty="0"/>
              <a:t> даваат 17% од вкупната обновлива енергија во Велика Британија. </a:t>
            </a:r>
            <a:r>
              <a:rPr lang="mk-MK" sz="2000" dirty="0" err="1"/>
              <a:t>Drax</a:t>
            </a:r>
            <a:r>
              <a:rPr lang="mk-MK" sz="2000" dirty="0"/>
              <a:t> </a:t>
            </a:r>
            <a:r>
              <a:rPr lang="mk-MK" sz="2000" dirty="0" err="1"/>
              <a:t>Biomass</a:t>
            </a:r>
            <a:r>
              <a:rPr lang="mk-MK" sz="2000" dirty="0"/>
              <a:t> произведува компримирани дрвени пелети произведени од </a:t>
            </a:r>
            <a:r>
              <a:rPr lang="mk-MK" sz="2000" dirty="0" err="1"/>
              <a:t>одржливо</a:t>
            </a:r>
            <a:r>
              <a:rPr lang="mk-MK" sz="2000" dirty="0"/>
              <a:t> управувани шуми</a:t>
            </a:r>
          </a:p>
          <a:p>
            <a:r>
              <a:rPr lang="mk-MK" sz="2000" b="1" dirty="0"/>
              <a:t>CO</a:t>
            </a:r>
            <a:r>
              <a:rPr lang="mk-MK" sz="2000" b="1" baseline="-25000" dirty="0"/>
              <a:t>2 </a:t>
            </a:r>
            <a:r>
              <a:rPr lang="mk-MK" sz="2000" b="1" dirty="0"/>
              <a:t>и вода</a:t>
            </a:r>
            <a:r>
              <a:rPr lang="mk-MK" sz="2000" dirty="0"/>
              <a:t>: Дрвени пелети во </a:t>
            </a:r>
            <a:r>
              <a:rPr lang="mk-MK" sz="2000" dirty="0" err="1"/>
              <a:t>Drax</a:t>
            </a:r>
            <a:r>
              <a:rPr lang="mk-MK" sz="2000" dirty="0"/>
              <a:t>: водат до 80% помалку СО</a:t>
            </a:r>
            <a:r>
              <a:rPr lang="mk-MK" sz="2000" baseline="-25000" dirty="0"/>
              <a:t>2</a:t>
            </a:r>
            <a:r>
              <a:rPr lang="mk-MK" sz="2000" dirty="0"/>
              <a:t> од јагленот, вклучувајќи ги и емисиите на синџирот на снабдување</a:t>
            </a:r>
          </a:p>
          <a:p>
            <a:r>
              <a:rPr lang="mk-MK" sz="2000" b="1" dirty="0"/>
              <a:t>Конвенционален производ</a:t>
            </a:r>
            <a:r>
              <a:rPr lang="mk-MK" sz="2000" dirty="0"/>
              <a:t>: фосилно гориво</a:t>
            </a:r>
          </a:p>
        </p:txBody>
      </p:sp>
      <p:sp>
        <p:nvSpPr>
          <p:cNvPr id="15" name="TextBox 14">
            <a:extLst>
              <a:ext uri="{FF2B5EF4-FFF2-40B4-BE49-F238E27FC236}">
                <a16:creationId xmlns:a16="http://schemas.microsoft.com/office/drawing/2014/main" id="{6FE4AFC8-9265-42AA-9873-C9C335C8A22A}"/>
              </a:ext>
            </a:extLst>
          </p:cNvPr>
          <p:cNvSpPr txBox="1"/>
          <p:nvPr/>
        </p:nvSpPr>
        <p:spPr>
          <a:xfrm>
            <a:off x="670536" y="4455772"/>
            <a:ext cx="4499566" cy="307777"/>
          </a:xfrm>
          <a:prstGeom prst="rect">
            <a:avLst/>
          </a:prstGeom>
          <a:noFill/>
        </p:spPr>
        <p:txBody>
          <a:bodyPr wrap="square" rtlCol="0">
            <a:spAutoFit/>
          </a:bodyPr>
          <a:lstStyle/>
          <a:p>
            <a:r>
              <a:rPr lang="ru-RU" sz="1400" dirty="0"/>
              <a:t>Електроцентрала  Дракс, Извор: </a:t>
            </a:r>
            <a:r>
              <a:rPr lang="en-US" sz="1400" dirty="0" err="1"/>
              <a:t>Drax</a:t>
            </a:r>
            <a:r>
              <a:rPr lang="en-US" sz="1400" dirty="0"/>
              <a:t>, 2020</a:t>
            </a:r>
            <a:endParaRPr lang="en-GB" sz="1400" dirty="0"/>
          </a:p>
        </p:txBody>
      </p:sp>
    </p:spTree>
    <p:extLst>
      <p:ext uri="{BB962C8B-B14F-4D97-AF65-F5344CB8AC3E}">
        <p14:creationId xmlns:p14="http://schemas.microsoft.com/office/powerpoint/2010/main" val="1089590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93A0A-1152-4373-92CF-E0F10EA45F94}"/>
              </a:ext>
            </a:extLst>
          </p:cNvPr>
          <p:cNvSpPr>
            <a:spLocks noGrp="1"/>
          </p:cNvSpPr>
          <p:nvPr>
            <p:ph idx="1"/>
          </p:nvPr>
        </p:nvSpPr>
        <p:spPr>
          <a:xfrm>
            <a:off x="1014045" y="1981933"/>
            <a:ext cx="9079524" cy="3293452"/>
          </a:xfrm>
        </p:spPr>
        <p:txBody>
          <a:bodyPr>
            <a:normAutofit fontScale="92500" lnSpcReduction="20000"/>
          </a:bodyPr>
          <a:lstStyle/>
          <a:p>
            <a:pPr algn="just"/>
            <a:r>
              <a:rPr lang="mk-MK" dirty="0"/>
              <a:t>Шумарството е еден од најважните сектори во биоекономијата</a:t>
            </a:r>
          </a:p>
          <a:p>
            <a:pPr algn="just"/>
            <a:r>
              <a:rPr lang="mk-MK" dirty="0"/>
              <a:t>Неколку суровини имаат потенцијал да создадат широк спектар на производи</a:t>
            </a:r>
          </a:p>
          <a:p>
            <a:pPr algn="just"/>
            <a:r>
              <a:rPr lang="mk-MK" dirty="0"/>
              <a:t>Биоекономијата може да помогне во исполнувањето на потцелите на ЦОР - за биоекономии засновани на шуми: ЦОР 15 е најрелевантна</a:t>
            </a:r>
          </a:p>
          <a:p>
            <a:pPr algn="just"/>
            <a:r>
              <a:rPr lang="mk-MK" dirty="0"/>
              <a:t>За </a:t>
            </a:r>
            <a:r>
              <a:rPr lang="mk-MK" dirty="0" err="1"/>
              <a:t>биобазираните</a:t>
            </a:r>
            <a:r>
              <a:rPr lang="mk-MK" dirty="0"/>
              <a:t> производи, исто така, е потребна помала употреба на вода и помалку емисии на C0</a:t>
            </a:r>
            <a:r>
              <a:rPr lang="mk-MK" baseline="-25000" dirty="0"/>
              <a:t>2</a:t>
            </a:r>
            <a:endParaRPr lang="mk-MK" dirty="0"/>
          </a:p>
        </p:txBody>
      </p:sp>
      <p:sp>
        <p:nvSpPr>
          <p:cNvPr id="6" name="Rechteck 14">
            <a:extLst>
              <a:ext uri="{FF2B5EF4-FFF2-40B4-BE49-F238E27FC236}">
                <a16:creationId xmlns:a16="http://schemas.microsoft.com/office/drawing/2014/main" id="{6C178F00-26DA-4D85-B135-AFAB4C319511}"/>
              </a:ext>
            </a:extLst>
          </p:cNvPr>
          <p:cNvSpPr/>
          <p:nvPr/>
        </p:nvSpPr>
        <p:spPr>
          <a:xfrm>
            <a:off x="6106886" y="-1"/>
            <a:ext cx="6085113"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7" name="Grafik 15">
            <a:extLst>
              <a:ext uri="{FF2B5EF4-FFF2-40B4-BE49-F238E27FC236}">
                <a16:creationId xmlns:a16="http://schemas.microsoft.com/office/drawing/2014/main" id="{D95CDA1D-D678-4F4A-9A2A-83602E1220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8" name="TextBox 7">
            <a:extLst>
              <a:ext uri="{FF2B5EF4-FFF2-40B4-BE49-F238E27FC236}">
                <a16:creationId xmlns:a16="http://schemas.microsoft.com/office/drawing/2014/main" id="{498CC7F4-5C0E-4880-B348-90480717BD1B}"/>
              </a:ext>
            </a:extLst>
          </p:cNvPr>
          <p:cNvSpPr txBox="1"/>
          <p:nvPr/>
        </p:nvSpPr>
        <p:spPr>
          <a:xfrm>
            <a:off x="6319838" y="252413"/>
            <a:ext cx="4495800" cy="584775"/>
          </a:xfrm>
          <a:prstGeom prst="rect">
            <a:avLst/>
          </a:prstGeom>
          <a:noFill/>
        </p:spPr>
        <p:txBody>
          <a:bodyPr wrap="square" rtlCol="0">
            <a:spAutoFit/>
          </a:bodyPr>
          <a:lstStyle/>
          <a:p>
            <a:r>
              <a:rPr lang="mk-MK" sz="3200" b="1" dirty="0">
                <a:solidFill>
                  <a:schemeClr val="bg1"/>
                </a:solidFill>
                <a:latin typeface="Roboto" panose="02000000000000000000"/>
              </a:rPr>
              <a:t>Заклучок</a:t>
            </a:r>
            <a:endParaRPr lang="en-GB" sz="3200" b="1" dirty="0">
              <a:solidFill>
                <a:schemeClr val="bg1"/>
              </a:solidFill>
              <a:latin typeface="Roboto" panose="02000000000000000000"/>
            </a:endParaRPr>
          </a:p>
        </p:txBody>
      </p:sp>
    </p:spTree>
    <p:extLst>
      <p:ext uri="{BB962C8B-B14F-4D97-AF65-F5344CB8AC3E}">
        <p14:creationId xmlns:p14="http://schemas.microsoft.com/office/powerpoint/2010/main" val="3077048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2963806" y="7524"/>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3" name="Textfeld 2">
            <a:extLst>
              <a:ext uri="{FF2B5EF4-FFF2-40B4-BE49-F238E27FC236}">
                <a16:creationId xmlns:a16="http://schemas.microsoft.com/office/drawing/2014/main" id="{6C3DD885-330E-6B46-BABD-B7F8FC9924B9}"/>
              </a:ext>
            </a:extLst>
          </p:cNvPr>
          <p:cNvSpPr txBox="1"/>
          <p:nvPr/>
        </p:nvSpPr>
        <p:spPr>
          <a:xfrm>
            <a:off x="3995132" y="6332474"/>
            <a:ext cx="4013200" cy="307777"/>
          </a:xfrm>
          <a:prstGeom prst="rect">
            <a:avLst/>
          </a:prstGeom>
          <a:noFill/>
        </p:spPr>
        <p:txBody>
          <a:bodyPr wrap="square" rtlCol="0" anchor="b">
            <a:spAutoFit/>
          </a:bodyPr>
          <a:lstStyle/>
          <a:p>
            <a:r>
              <a:rPr lang="mk-MK"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endParaRPr lang="en-GB" sz="14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4723" y="3760717"/>
            <a:ext cx="9052682" cy="2342748"/>
          </a:xfrm>
          <a:prstGeom prst="rect">
            <a:avLst/>
          </a:prstGeom>
        </p:spPr>
      </p:pic>
      <p:sp>
        <p:nvSpPr>
          <p:cNvPr id="2" name="TextBox 1">
            <a:extLst>
              <a:ext uri="{FF2B5EF4-FFF2-40B4-BE49-F238E27FC236}">
                <a16:creationId xmlns:a16="http://schemas.microsoft.com/office/drawing/2014/main" id="{81D90501-FD6D-4E51-93F1-27B8FAB6BBCA}"/>
              </a:ext>
            </a:extLst>
          </p:cNvPr>
          <p:cNvSpPr txBox="1"/>
          <p:nvPr/>
        </p:nvSpPr>
        <p:spPr>
          <a:xfrm>
            <a:off x="4342512" y="1172473"/>
            <a:ext cx="6257103" cy="707886"/>
          </a:xfrm>
          <a:prstGeom prst="rect">
            <a:avLst/>
          </a:prstGeom>
          <a:noFill/>
        </p:spPr>
        <p:txBody>
          <a:bodyPr wrap="square" rtlCol="0">
            <a:spAutoFit/>
          </a:bodyPr>
          <a:lstStyle/>
          <a:p>
            <a:r>
              <a:rPr lang="mk-MK" sz="4000" b="1" dirty="0">
                <a:solidFill>
                  <a:srgbClr val="FFED00"/>
                </a:solidFill>
              </a:rPr>
              <a:t>Прашања и дискусија</a:t>
            </a:r>
            <a:endParaRPr lang="en-GB" sz="4000" b="1" dirty="0">
              <a:solidFill>
                <a:srgbClr val="FFED00"/>
              </a:solidFill>
            </a:endParaRPr>
          </a:p>
        </p:txBody>
      </p:sp>
    </p:spTree>
    <p:extLst>
      <p:ext uri="{BB962C8B-B14F-4D97-AF65-F5344CB8AC3E}">
        <p14:creationId xmlns:p14="http://schemas.microsoft.com/office/powerpoint/2010/main" val="167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15" y="144877"/>
            <a:ext cx="1552381" cy="1158190"/>
          </a:xfrm>
          <a:prstGeom prst="rect">
            <a:avLst/>
          </a:prstGeom>
        </p:spPr>
      </p:pic>
      <p:pic>
        <p:nvPicPr>
          <p:cNvPr id="12"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1336" y="1"/>
            <a:ext cx="8556664" cy="1757061"/>
          </a:xfrm>
          <a:prstGeom prst="rect">
            <a:avLst/>
          </a:prstGeom>
        </p:spPr>
      </p:pic>
      <p:sp>
        <p:nvSpPr>
          <p:cNvPr id="13" name="Rectangle 12"/>
          <p:cNvSpPr/>
          <p:nvPr/>
        </p:nvSpPr>
        <p:spPr>
          <a:xfrm>
            <a:off x="394855" y="1902266"/>
            <a:ext cx="11492345" cy="738664"/>
          </a:xfrm>
          <a:prstGeom prst="rect">
            <a:avLst/>
          </a:prstGeom>
        </p:spPr>
        <p:txBody>
          <a:bodyPr wrap="square">
            <a:spAutoFit/>
          </a:bodyPr>
          <a:lstStyle/>
          <a:p>
            <a:pPr algn="ctr"/>
            <a:r>
              <a:rPr lang="mk-MK" sz="2400" b="1" dirty="0">
                <a:solidFill>
                  <a:schemeClr val="accent6">
                    <a:lumMod val="50000"/>
                  </a:schemeClr>
                </a:solidFill>
              </a:rPr>
              <a:t>Овие едукативни материјали се подготвени како дел од проектот BE-Rural</a:t>
            </a:r>
          </a:p>
          <a:p>
            <a:pPr algn="ctr"/>
            <a:r>
              <a:rPr lang="mk-MK" dirty="0">
                <a:solidFill>
                  <a:schemeClr val="accent3">
                    <a:lumMod val="75000"/>
                  </a:schemeClr>
                </a:solidFill>
              </a:rPr>
              <a:t>Биобазирани стратегии и патокази за подобрен рурален и регионален развој во ЕУ (април 2019 - март 2022)</a:t>
            </a:r>
          </a:p>
        </p:txBody>
      </p:sp>
      <p:sp>
        <p:nvSpPr>
          <p:cNvPr id="14" name="Textfeld 9">
            <a:extLst>
              <a:ext uri="{FF2B5EF4-FFF2-40B4-BE49-F238E27FC236}">
                <a16:creationId xmlns:a16="http://schemas.microsoft.com/office/drawing/2014/main" id="{8DA0CED4-49C8-2449-95D6-706ECBA6F632}"/>
              </a:ext>
            </a:extLst>
          </p:cNvPr>
          <p:cNvSpPr txBox="1"/>
          <p:nvPr/>
        </p:nvSpPr>
        <p:spPr>
          <a:xfrm>
            <a:off x="700095" y="2839649"/>
            <a:ext cx="3698278" cy="3139321"/>
          </a:xfrm>
          <a:prstGeom prst="rect">
            <a:avLst/>
          </a:prstGeom>
          <a:noFill/>
        </p:spPr>
        <p:txBody>
          <a:bodyPr wrap="square" rtlCol="0" anchor="t">
            <a:spAutoFit/>
          </a:bodyPr>
          <a:lstStyle/>
          <a:p>
            <a:pPr algn="just">
              <a:spcAft>
                <a:spcPts val="1800"/>
              </a:spcAft>
            </a:pPr>
            <a:r>
              <a:rPr lang="mk-MK" sz="2400" b="1" dirty="0">
                <a:solidFill>
                  <a:srgbClr val="AE0917"/>
                </a:solidFill>
                <a:ea typeface="Roboto" panose="02000000000000000000" pitchFamily="2" charset="0"/>
                <a:cs typeface="Arial" panose="020B0604020202020204" pitchFamily="34" charset="0"/>
              </a:rPr>
              <a:t>BE-Rural поддржува </a:t>
            </a:r>
          </a:p>
          <a:p>
            <a:pPr algn="just">
              <a:spcAft>
                <a:spcPts val="1800"/>
              </a:spcAft>
            </a:pPr>
            <a:r>
              <a:rPr lang="mk-MK" sz="1400" dirty="0">
                <a:ea typeface="Roboto" panose="02000000000000000000" pitchFamily="2" charset="0"/>
                <a:cs typeface="Arial" panose="020B0604020202020204" pitchFamily="34" charset="0"/>
              </a:rPr>
              <a:t>… регионални чинители во пет земји:</a:t>
            </a:r>
          </a:p>
          <a:p>
            <a:pPr algn="just">
              <a:spcAft>
                <a:spcPts val="1800"/>
              </a:spcAft>
            </a:pPr>
            <a:r>
              <a:rPr lang="mk-MK" sz="1400" dirty="0">
                <a:ea typeface="Roboto" panose="02000000000000000000" pitchFamily="2" charset="0"/>
                <a:cs typeface="Arial" panose="020B0604020202020204" pitchFamily="34" charset="0"/>
              </a:rPr>
              <a:t>Латвија: </a:t>
            </a:r>
            <a:r>
              <a:rPr lang="mk-MK" sz="1400" dirty="0" err="1">
                <a:ea typeface="Roboto" panose="02000000000000000000" pitchFamily="2" charset="0"/>
                <a:cs typeface="Arial" panose="020B0604020202020204" pitchFamily="34" charset="0"/>
              </a:rPr>
              <a:t>Виѕеме</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Курземе</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Полска: Заливите </a:t>
            </a:r>
            <a:r>
              <a:rPr lang="mk-MK" sz="1400" dirty="0" err="1">
                <a:ea typeface="Roboto" panose="02000000000000000000" pitchFamily="2" charset="0"/>
                <a:cs typeface="Arial" panose="020B0604020202020204" pitchFamily="34" charset="0"/>
              </a:rPr>
              <a:t>Штетин</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Висла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Романија: </a:t>
            </a:r>
            <a:r>
              <a:rPr lang="mk-MK" sz="1400" dirty="0" err="1">
                <a:ea typeface="Roboto" panose="02000000000000000000" pitchFamily="2" charset="0"/>
                <a:cs typeface="Arial" panose="020B0604020202020204" pitchFamily="34" charset="0"/>
              </a:rPr>
              <a:t>Ковасна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Бугарија: Стара </a:t>
            </a:r>
            <a:r>
              <a:rPr lang="mk-MK" sz="1400" dirty="0" err="1">
                <a:ea typeface="Roboto" panose="02000000000000000000" pitchFamily="2" charset="0"/>
                <a:cs typeface="Arial" panose="020B0604020202020204" pitchFamily="34" charset="0"/>
              </a:rPr>
              <a:t>Загора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Северна Македонија: Струмица</a:t>
            </a:r>
          </a:p>
        </p:txBody>
      </p:sp>
      <p:sp>
        <p:nvSpPr>
          <p:cNvPr id="16" name="TextBox 15"/>
          <p:cNvSpPr txBox="1"/>
          <p:nvPr/>
        </p:nvSpPr>
        <p:spPr>
          <a:xfrm>
            <a:off x="136347" y="1317491"/>
            <a:ext cx="1974989" cy="584775"/>
          </a:xfrm>
          <a:prstGeom prst="rect">
            <a:avLst/>
          </a:prstGeom>
          <a:noFill/>
        </p:spPr>
        <p:txBody>
          <a:bodyPr wrap="square" rtlCol="0">
            <a:spAutoFit/>
          </a:bodyPr>
          <a:lstStyle/>
          <a:p>
            <a:r>
              <a:rPr lang="en-US" sz="1600" dirty="0">
                <a:solidFill>
                  <a:schemeClr val="accent3">
                    <a:lumMod val="75000"/>
                  </a:schemeClr>
                </a:solidFill>
              </a:rPr>
              <a:t>https://be-</a:t>
            </a:r>
            <a:r>
              <a:rPr lang="en-US" sz="1600" dirty="0" err="1">
                <a:solidFill>
                  <a:schemeClr val="accent3">
                    <a:lumMod val="75000"/>
                  </a:schemeClr>
                </a:solidFill>
              </a:rPr>
              <a:t>rural.eu</a:t>
            </a:r>
            <a:r>
              <a:rPr lang="en-US" sz="1600" dirty="0">
                <a:solidFill>
                  <a:schemeClr val="accent3">
                    <a:lumMod val="75000"/>
                  </a:schemeClr>
                </a:solidFill>
              </a:rPr>
              <a:t> </a:t>
            </a:r>
          </a:p>
          <a:p>
            <a:endParaRPr lang="en-US" sz="1600" dirty="0">
              <a:solidFill>
                <a:schemeClr val="accent3">
                  <a:lumMod val="75000"/>
                </a:schemeClr>
              </a:solidFill>
            </a:endParaRPr>
          </a:p>
        </p:txBody>
      </p:sp>
      <p:sp>
        <p:nvSpPr>
          <p:cNvPr id="17" name="Rectangle 16"/>
          <p:cNvSpPr/>
          <p:nvPr/>
        </p:nvSpPr>
        <p:spPr>
          <a:xfrm>
            <a:off x="8208708" y="3546098"/>
            <a:ext cx="3353416" cy="2554545"/>
          </a:xfrm>
          <a:prstGeom prst="rect">
            <a:avLst/>
          </a:prstGeom>
        </p:spPr>
        <p:txBody>
          <a:bodyPr wrap="square">
            <a:spAutoFit/>
          </a:bodyPr>
          <a:lstStyle/>
          <a:p>
            <a:pPr marL="7144" algn="ctr"/>
            <a:r>
              <a:rPr lang="mk-MK" sz="2000" dirty="0">
                <a:solidFill>
                  <a:schemeClr val="accent6">
                    <a:lumMod val="50000"/>
                  </a:schemeClr>
                </a:solidFill>
                <a:ea typeface="Roboto Light" panose="02000000000000000000" pitchFamily="2" charset="0"/>
                <a:cs typeface="Arial" panose="020B0604020202020204" pitchFamily="34" charset="0"/>
              </a:rPr>
              <a:t>Целта на BE-Rural е да го реализира потенцијалот на регионалните биобазирани економии преку поддршка на релевантни актери во партиципативниот развој на биоекономски стратегии  и патокази  </a:t>
            </a:r>
          </a:p>
        </p:txBody>
      </p:sp>
      <p:sp>
        <p:nvSpPr>
          <p:cNvPr id="2" name="Rectangle 1"/>
          <p:cNvSpPr/>
          <p:nvPr/>
        </p:nvSpPr>
        <p:spPr>
          <a:xfrm>
            <a:off x="700095" y="6177689"/>
            <a:ext cx="3943002" cy="369332"/>
          </a:xfrm>
          <a:prstGeom prst="rect">
            <a:avLst/>
          </a:prstGeom>
        </p:spPr>
        <p:txBody>
          <a:bodyPr wrap="none">
            <a:spAutoFit/>
          </a:bodyPr>
          <a:lstStyle/>
          <a:p>
            <a:r>
              <a:rPr lang="en-US" dirty="0">
                <a:hlinkClick r:id="rId5"/>
              </a:rPr>
              <a:t>https://be-rural.eu/innovation-regions/</a:t>
            </a:r>
            <a:r>
              <a:rPr lang="en-US" dirty="0"/>
              <a:t> </a:t>
            </a:r>
          </a:p>
        </p:txBody>
      </p:sp>
      <p:pic>
        <p:nvPicPr>
          <p:cNvPr id="24" name="Picture 23"/>
          <p:cNvPicPr/>
          <p:nvPr/>
        </p:nvPicPr>
        <p:blipFill>
          <a:blip r:embed="rId6"/>
          <a:stretch>
            <a:fillRect/>
          </a:stretch>
        </p:blipFill>
        <p:spPr>
          <a:xfrm>
            <a:off x="4901605" y="2640930"/>
            <a:ext cx="3048595" cy="4039270"/>
          </a:xfrm>
          <a:prstGeom prst="rect">
            <a:avLst/>
          </a:prstGeom>
        </p:spPr>
      </p:pic>
      <p:pic>
        <p:nvPicPr>
          <p:cNvPr id="25" name="Picture 24">
            <a:extLst>
              <a:ext uri="{FF2B5EF4-FFF2-40B4-BE49-F238E27FC236}">
                <a16:creationId xmlns:a16="http://schemas.microsoft.com/office/drawing/2014/main" id="{58C09213-F965-480D-9E15-75FEE2BFFB99}"/>
              </a:ext>
            </a:extLst>
          </p:cNvPr>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1225" y="3936635"/>
            <a:ext cx="197098" cy="278784"/>
          </a:xfrm>
          <a:prstGeom prst="rect">
            <a:avLst/>
          </a:prstGeom>
          <a:noFill/>
        </p:spPr>
      </p:pic>
      <p:pic>
        <p:nvPicPr>
          <p:cNvPr id="26" name="Picture 25">
            <a:extLst>
              <a:ext uri="{FF2B5EF4-FFF2-40B4-BE49-F238E27FC236}">
                <a16:creationId xmlns:a16="http://schemas.microsoft.com/office/drawing/2014/main" id="{A5BE3F12-036D-4F58-8779-288AC305FAFC}"/>
              </a:ext>
            </a:extLst>
          </p:cNvPr>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9902" y="6451813"/>
            <a:ext cx="518747" cy="190416"/>
          </a:xfrm>
          <a:prstGeom prst="rect">
            <a:avLst/>
          </a:prstGeom>
        </p:spPr>
      </p:pic>
    </p:spTree>
    <p:extLst>
      <p:ext uri="{BB962C8B-B14F-4D97-AF65-F5344CB8AC3E}">
        <p14:creationId xmlns:p14="http://schemas.microsoft.com/office/powerpoint/2010/main" val="17595811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62516" y="1745153"/>
            <a:ext cx="4931037" cy="4401205"/>
          </a:xfrm>
          <a:prstGeom prst="rect">
            <a:avLst/>
          </a:prstGeom>
          <a:noFill/>
        </p:spPr>
        <p:txBody>
          <a:bodyPr wrap="square" rtlCol="0" anchor="t">
            <a:spAutoFit/>
          </a:bodyPr>
          <a:lstStyle/>
          <a:p>
            <a:pPr algn="just">
              <a:spcAft>
                <a:spcPts val="2400"/>
              </a:spcAft>
            </a:pPr>
            <a:r>
              <a:rPr lang="ru-RU" sz="2800" b="1" dirty="0">
                <a:solidFill>
                  <a:srgbClr val="FFC000"/>
                </a:solidFill>
                <a:latin typeface="Roboto" panose="02000000000000000000" pitchFamily="2" charset="0"/>
                <a:ea typeface="Roboto" panose="02000000000000000000" pitchFamily="2" charset="0"/>
                <a:cs typeface="Arial" panose="020B0604020202020204" pitchFamily="34" charset="0"/>
              </a:rPr>
              <a:t>Биоекономијата...</a:t>
            </a:r>
            <a:endPar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endParaRPr>
          </a:p>
          <a:p>
            <a:pPr marL="285750" indent="-285750">
              <a:spcAft>
                <a:spcPts val="2400"/>
              </a:spcAft>
              <a:buFont typeface="Arial" panose="020B0604020202020204" pitchFamily="34" charset="0"/>
              <a:buChar char="•"/>
            </a:pPr>
            <a:r>
              <a:rPr lang="ru-RU" dirty="0"/>
              <a:t>Е производство на стоки, услуги или енергија од биолошки материјал како главен ресурс.</a:t>
            </a:r>
          </a:p>
          <a:p>
            <a:pPr marL="285750" indent="-285750">
              <a:spcAft>
                <a:spcPts val="2400"/>
              </a:spcAft>
              <a:buFont typeface="Arial" panose="020B0604020202020204" pitchFamily="34" charset="0"/>
              <a:buChar char="•"/>
            </a:pPr>
            <a:r>
              <a:rPr lang="ru-RU" dirty="0"/>
              <a:t>Тесно е поврзана со одржливоста бидејќи често се користат биоразградливи ресурси, а отпадот често се планира воопшто да не влегува во системот.</a:t>
            </a:r>
          </a:p>
          <a:p>
            <a:pPr marL="285750" indent="-285750">
              <a:spcAft>
                <a:spcPts val="2400"/>
              </a:spcAft>
              <a:buFont typeface="Arial" panose="020B0604020202020204" pitchFamily="34" charset="0"/>
              <a:buChar char="•"/>
            </a:pPr>
            <a:r>
              <a:rPr lang="ru-RU" dirty="0"/>
              <a:t>Може да го избегне исцрпувањето на ресурсите за идните генерации и да ја заштити стабилноста на планетата.</a:t>
            </a:r>
            <a:br>
              <a:rPr lang="en-GB" dirty="0">
                <a:latin typeface="Roboto" panose="02000000000000000000" pitchFamily="2" charset="0"/>
                <a:ea typeface="Roboto" panose="02000000000000000000" pitchFamily="2" charset="0"/>
                <a:cs typeface="Arial" panose="020B0604020202020204" pitchFamily="34" charset="0"/>
              </a:rPr>
            </a:br>
            <a:endParaRPr lang="en-GB" sz="3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7145348" y="176122"/>
            <a:ext cx="5046652" cy="584775"/>
          </a:xfrm>
          <a:prstGeom prst="rect">
            <a:avLst/>
          </a:prstGeom>
          <a:noFill/>
        </p:spPr>
        <p:txBody>
          <a:bodyPr wrap="square" rtlCol="0">
            <a:spAutoFit/>
          </a:bodyPr>
          <a:lstStyle/>
          <a:p>
            <a:pPr algn="r"/>
            <a:r>
              <a:rPr lang="ru-RU" sz="32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биоекономија</a:t>
            </a:r>
            <a:r>
              <a:rPr lang="en-GB" sz="3200" b="1" spc="10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A5EEF2D5-375F-4CD7-AE86-7045555C3BBD}"/>
              </a:ext>
            </a:extLst>
          </p:cNvPr>
          <p:cNvSpPr txBox="1"/>
          <p:nvPr/>
        </p:nvSpPr>
        <p:spPr>
          <a:xfrm>
            <a:off x="6846477" y="1217555"/>
            <a:ext cx="4931037" cy="2616101"/>
          </a:xfrm>
          <a:prstGeom prst="rect">
            <a:avLst/>
          </a:prstGeom>
          <a:noFill/>
        </p:spPr>
        <p:txBody>
          <a:bodyPr wrap="square" rtlCol="0">
            <a:spAutoFit/>
          </a:bodyPr>
          <a:lstStyle/>
          <a:p>
            <a:pPr algn="ctr"/>
            <a:r>
              <a:rPr lang="ru-RU" sz="2800" b="1" dirty="0">
                <a:solidFill>
                  <a:srgbClr val="FFC000"/>
                </a:solidFill>
              </a:rPr>
              <a:t>Европска стратегија за биоекономија</a:t>
            </a:r>
            <a:endParaRPr lang="en-GB" sz="2800" b="1" dirty="0">
              <a:solidFill>
                <a:srgbClr val="FFC000"/>
              </a:solidFill>
            </a:endParaRPr>
          </a:p>
          <a:p>
            <a:endParaRPr lang="en-GB" dirty="0"/>
          </a:p>
          <a:p>
            <a:r>
              <a:rPr lang="ru-RU" dirty="0"/>
              <a:t>Европската Комисија презема чекори кон одржлива биоекономија и има стратегија за биоекономија за промовирање на биоекономијата и за избегнување да се стаса до еколошките граници.</a:t>
            </a:r>
            <a:endParaRPr lang="en-GB" dirty="0"/>
          </a:p>
        </p:txBody>
      </p:sp>
      <p:pic>
        <p:nvPicPr>
          <p:cNvPr id="6" name="Picture 5">
            <a:extLst>
              <a:ext uri="{FF2B5EF4-FFF2-40B4-BE49-F238E27FC236}">
                <a16:creationId xmlns:a16="http://schemas.microsoft.com/office/drawing/2014/main" id="{CFAB7680-B3FD-486D-866E-05BD638442FE}"/>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942474" y="3508759"/>
            <a:ext cx="3526357" cy="2443655"/>
          </a:xfrm>
          <a:prstGeom prst="rect">
            <a:avLst/>
          </a:prstGeom>
        </p:spPr>
      </p:pic>
    </p:spTree>
    <p:extLst>
      <p:ext uri="{BB962C8B-B14F-4D97-AF65-F5344CB8AC3E}">
        <p14:creationId xmlns:p14="http://schemas.microsoft.com/office/powerpoint/2010/main" val="19257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1219201" y="1159435"/>
            <a:ext cx="10433206" cy="954107"/>
          </a:xfrm>
          <a:prstGeom prst="rect">
            <a:avLst/>
          </a:prstGeom>
          <a:noFill/>
        </p:spPr>
        <p:txBody>
          <a:bodyPr wrap="square" rtlCol="0" anchor="t">
            <a:spAutoFit/>
          </a:bodyPr>
          <a:lstStyle/>
          <a:p>
            <a:pPr>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Биоекономија и циркуларна економија </a:t>
            </a:r>
            <a:r>
              <a:rPr lang="mr-IN" sz="2800" b="1" dirty="0">
                <a:solidFill>
                  <a:srgbClr val="AE0917"/>
                </a:solidFill>
                <a:latin typeface="Roboto" panose="02000000000000000000" pitchFamily="2" charset="0"/>
                <a:ea typeface="Roboto" panose="02000000000000000000" pitchFamily="2" charset="0"/>
                <a:cs typeface="Arial" panose="020B0604020202020204" pitchFamily="34" charset="0"/>
              </a:rPr>
              <a:t>–</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отпадот е вреден ресурс </a:t>
            </a:r>
            <a:endParaRPr lang="en-GB" sz="24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4893851" y="113588"/>
            <a:ext cx="7069379" cy="523220"/>
          </a:xfrm>
          <a:prstGeom prst="rect">
            <a:avLst/>
          </a:prstGeom>
          <a:noFill/>
        </p:spPr>
        <p:txBody>
          <a:bodyPr wrap="square" rtlCol="0">
            <a:spAutoFit/>
          </a:bodyPr>
          <a:lstStyle/>
          <a:p>
            <a:pPr algn="r"/>
            <a:r>
              <a:rPr lang="mk-MK"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Преглед на биоекономијата</a:t>
            </a:r>
            <a:endPar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8" name="Rectangle 7"/>
          <p:cNvSpPr/>
          <p:nvPr/>
        </p:nvSpPr>
        <p:spPr>
          <a:xfrm>
            <a:off x="420512" y="4948918"/>
            <a:ext cx="6096000" cy="954107"/>
          </a:xfrm>
          <a:prstGeom prst="rect">
            <a:avLst/>
          </a:prstGeom>
        </p:spPr>
        <p:txBody>
          <a:bodyPr>
            <a:spAutoFit/>
          </a:bodyPr>
          <a:lstStyle/>
          <a:p>
            <a:pPr lvl="0" defTabSz="914400">
              <a:defRPr/>
            </a:pPr>
            <a:r>
              <a:rPr lang="mk-MK" sz="1400" b="1" dirty="0"/>
              <a:t>Видео</a:t>
            </a:r>
            <a:r>
              <a:rPr lang="en-US" sz="1400" b="1" dirty="0"/>
              <a:t> (2 </a:t>
            </a:r>
            <a:r>
              <a:rPr lang="mk-MK" sz="1400" b="1" dirty="0"/>
              <a:t>минути</a:t>
            </a:r>
            <a:r>
              <a:rPr lang="en-US" sz="1400" b="1" dirty="0"/>
              <a:t> </a:t>
            </a:r>
            <a:r>
              <a:rPr lang="mk-MK" sz="1400" b="1" dirty="0"/>
              <a:t>и </a:t>
            </a:r>
            <a:r>
              <a:rPr lang="en-US" sz="1400" b="1" dirty="0"/>
              <a:t>9 </a:t>
            </a:r>
            <a:r>
              <a:rPr lang="mk-MK" sz="1400" b="1" dirty="0"/>
              <a:t>секунди</a:t>
            </a:r>
            <a:r>
              <a:rPr lang="en-US" sz="1400" b="1" dirty="0"/>
              <a:t>):</a:t>
            </a:r>
            <a:r>
              <a:rPr lang="en-US" sz="1400" dirty="0"/>
              <a:t> </a:t>
            </a:r>
            <a:r>
              <a:rPr lang="en-US" sz="1400" dirty="0">
                <a:hlinkClick r:id="rId5"/>
              </a:rPr>
              <a:t>https://www.youtube.com/watch?v=RfRN_hHeIKk</a:t>
            </a:r>
            <a:endParaRPr lang="en-US" sz="1400" dirty="0"/>
          </a:p>
          <a:p>
            <a:pPr defTabSz="914400">
              <a:defRPr/>
            </a:pPr>
            <a:r>
              <a:rPr lang="ru-RU" sz="1400" b="1" dirty="0"/>
              <a:t>Видеото има превод на следниве јазици:</a:t>
            </a:r>
            <a:r>
              <a:rPr lang="ru-RU" sz="1400" dirty="0"/>
              <a:t> бугарски, латвиски, македонски, полски и романски јазик</a:t>
            </a:r>
            <a:endParaRPr lang="en-GB" sz="1400"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6482" y="1682655"/>
            <a:ext cx="5315925" cy="3142207"/>
          </a:xfrm>
          <a:prstGeom prst="rect">
            <a:avLst/>
          </a:prstGeom>
        </p:spPr>
      </p:pic>
      <p:pic>
        <p:nvPicPr>
          <p:cNvPr id="11" name="Online Media 19" title="A new bioeconomy for a sustainable Europe">
            <a:hlinkClick r:id="" action="ppaction://media"/>
            <a:extLst>
              <a:ext uri="{FF2B5EF4-FFF2-40B4-BE49-F238E27FC236}">
                <a16:creationId xmlns:a16="http://schemas.microsoft.com/office/drawing/2014/main" id="{C6EE957E-4407-4ABB-A45C-A772CC0CDE14}"/>
              </a:ext>
            </a:extLst>
          </p:cNvPr>
          <p:cNvPicPr>
            <a:picLocks noRot="1" noChangeAspect="1"/>
          </p:cNvPicPr>
          <p:nvPr>
            <a:videoFile r:link="rId1"/>
          </p:nvPr>
        </p:nvPicPr>
        <p:blipFill>
          <a:blip r:embed="rId7"/>
          <a:stretch>
            <a:fillRect/>
          </a:stretch>
        </p:blipFill>
        <p:spPr>
          <a:xfrm>
            <a:off x="420512" y="2308609"/>
            <a:ext cx="4473339" cy="2516253"/>
          </a:xfrm>
          <a:prstGeom prst="rect">
            <a:avLst/>
          </a:prstGeom>
        </p:spPr>
      </p:pic>
    </p:spTree>
    <p:extLst>
      <p:ext uri="{BB962C8B-B14F-4D97-AF65-F5344CB8AC3E}">
        <p14:creationId xmlns:p14="http://schemas.microsoft.com/office/powerpoint/2010/main" val="1622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Rectangle 2"/>
          <p:cNvSpPr/>
          <p:nvPr/>
        </p:nvSpPr>
        <p:spPr>
          <a:xfrm>
            <a:off x="155301" y="2929982"/>
            <a:ext cx="6180253" cy="3785652"/>
          </a:xfrm>
          <a:prstGeom prst="rect">
            <a:avLst/>
          </a:prstGeom>
        </p:spPr>
        <p:txBody>
          <a:bodyPr wrap="square">
            <a:spAutoFit/>
          </a:bodyPr>
          <a:lstStyle/>
          <a:p>
            <a:pPr lvl="0"/>
            <a:r>
              <a:rPr lang="ru-RU" sz="2000" dirty="0">
                <a:latin typeface="Arial" charset="0"/>
                <a:ea typeface="Arial" charset="0"/>
                <a:cs typeface="Arial" charset="0"/>
              </a:rPr>
              <a:t>Со новата стратегија за биоекономија, </a:t>
            </a:r>
            <a:r>
              <a:rPr lang="ru-RU" sz="2000" dirty="0" err="1">
                <a:latin typeface="Arial" charset="0"/>
                <a:ea typeface="Arial" charset="0"/>
                <a:cs typeface="Arial" charset="0"/>
              </a:rPr>
              <a:t>Европската</a:t>
            </a:r>
            <a:r>
              <a:rPr lang="ru-RU" sz="2000" dirty="0">
                <a:latin typeface="Arial" charset="0"/>
                <a:ea typeface="Arial" charset="0"/>
                <a:cs typeface="Arial" charset="0"/>
              </a:rPr>
              <a:t> </a:t>
            </a:r>
            <a:r>
              <a:rPr lang="ru-RU" sz="2000" dirty="0" err="1">
                <a:latin typeface="Arial" charset="0"/>
                <a:ea typeface="Arial" charset="0"/>
                <a:cs typeface="Arial" charset="0"/>
              </a:rPr>
              <a:t>Комисија</a:t>
            </a:r>
            <a:r>
              <a:rPr lang="ru-RU" sz="2000" dirty="0">
                <a:latin typeface="Arial" charset="0"/>
                <a:ea typeface="Arial" charset="0"/>
                <a:cs typeface="Arial" charset="0"/>
              </a:rPr>
              <a:t> поддржува иницијативи на национално и регионално ниво за развој на ефикасна и одржлива биоекономија и ова опфаќа:</a:t>
            </a:r>
          </a:p>
          <a:p>
            <a:pPr lvl="0"/>
            <a:endParaRPr lang="ru-RU" sz="2000" dirty="0">
              <a:latin typeface="Arial" charset="0"/>
              <a:ea typeface="Arial" charset="0"/>
              <a:cs typeface="Arial" charset="0"/>
            </a:endParaRPr>
          </a:p>
          <a:p>
            <a:pPr marL="742950" lvl="1" indent="-285750">
              <a:buFont typeface="Arial" charset="0"/>
              <a:buChar char="•"/>
            </a:pPr>
            <a:r>
              <a:rPr lang="mk-MK" sz="2000" dirty="0">
                <a:latin typeface="Arial" charset="0"/>
                <a:ea typeface="Arial" charset="0"/>
                <a:cs typeface="Arial" charset="0"/>
              </a:rPr>
              <a:t>воспоставување </a:t>
            </a:r>
            <a:r>
              <a:rPr lang="ru-RU" sz="2000" dirty="0">
                <a:latin typeface="Arial" charset="0"/>
                <a:ea typeface="Arial" charset="0"/>
                <a:cs typeface="Arial" charset="0"/>
              </a:rPr>
              <a:t>на мониторинг систем  ширум ЕУ за следење на напредокот кон </a:t>
            </a:r>
            <a:r>
              <a:rPr lang="ru-RU" sz="2000" b="1" dirty="0">
                <a:latin typeface="Arial" charset="0"/>
                <a:ea typeface="Arial" charset="0"/>
                <a:cs typeface="Arial" charset="0"/>
              </a:rPr>
              <a:t>одржлива и циркуларна биоекономија</a:t>
            </a:r>
            <a:r>
              <a:rPr lang="ru-RU" sz="2000" dirty="0">
                <a:latin typeface="Arial" charset="0"/>
                <a:ea typeface="Arial" charset="0"/>
                <a:cs typeface="Arial" charset="0"/>
              </a:rPr>
              <a:t>.</a:t>
            </a:r>
          </a:p>
          <a:p>
            <a:pPr marL="742950" lvl="1" indent="-285750">
              <a:buFont typeface="Arial" charset="0"/>
              <a:buChar char="•"/>
            </a:pPr>
            <a:endParaRPr lang="ru-RU" sz="2000" dirty="0">
              <a:latin typeface="Arial" charset="0"/>
              <a:ea typeface="Arial" charset="0"/>
              <a:cs typeface="Arial" charset="0"/>
            </a:endParaRPr>
          </a:p>
          <a:p>
            <a:pPr marL="742950" lvl="1" indent="-285750">
              <a:buFont typeface="Arial" charset="0"/>
              <a:buChar char="•"/>
            </a:pPr>
            <a:r>
              <a:rPr lang="ru-RU" sz="2000" dirty="0">
                <a:latin typeface="Arial" charset="0"/>
                <a:ea typeface="Arial" charset="0"/>
                <a:cs typeface="Arial" charset="0"/>
              </a:rPr>
              <a:t>давање упатства за тоа како најдобро да функционира биоекономијата во рамките на </a:t>
            </a:r>
            <a:r>
              <a:rPr lang="ru-RU" sz="2000" b="1" dirty="0">
                <a:latin typeface="Arial" charset="0"/>
                <a:ea typeface="Arial" charset="0"/>
                <a:cs typeface="Arial" charset="0"/>
              </a:rPr>
              <a:t>безбедни еколошки граници</a:t>
            </a:r>
            <a:r>
              <a:rPr lang="ru-RU" sz="2000" dirty="0">
                <a:latin typeface="Arial" charset="0"/>
                <a:ea typeface="Arial" charset="0"/>
                <a:cs typeface="Arial" charset="0"/>
              </a:rPr>
              <a:t>.</a:t>
            </a:r>
            <a:endParaRPr lang="en-GB" sz="2000" dirty="0">
              <a:latin typeface="Arial" charset="0"/>
              <a:ea typeface="Arial" charset="0"/>
              <a:cs typeface="Arial" charset="0"/>
            </a:endParaRPr>
          </a:p>
        </p:txBody>
      </p:sp>
      <p:sp>
        <p:nvSpPr>
          <p:cNvPr id="9" name="Rectangle 8"/>
          <p:cNvSpPr/>
          <p:nvPr/>
        </p:nvSpPr>
        <p:spPr>
          <a:xfrm>
            <a:off x="155302" y="1137361"/>
            <a:ext cx="11693935" cy="1384995"/>
          </a:xfrm>
          <a:prstGeom prst="rect">
            <a:avLst/>
          </a:prstGeom>
        </p:spPr>
        <p:txBody>
          <a:bodyPr wrap="square">
            <a:spAutoFit/>
          </a:bodyPr>
          <a:lstStyle/>
          <a:p>
            <a:pPr algn="ctr"/>
            <a:r>
              <a:rPr lang="ru-RU"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rPr>
              <a:t>Покрај врските со одржливоста и ублажувањето на климатските промени, од огромна важност е биоекономијата да функционира во рамките на безбедни еколошки граници.</a:t>
            </a:r>
            <a:endParaRPr lang="en-GB"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endParaRPr>
          </a:p>
        </p:txBody>
      </p:sp>
      <p:sp>
        <p:nvSpPr>
          <p:cNvPr id="23" name="Textfeld 1">
            <a:extLst>
              <a:ext uri="{FF2B5EF4-FFF2-40B4-BE49-F238E27FC236}">
                <a16:creationId xmlns:a16="http://schemas.microsoft.com/office/drawing/2014/main" id="{916C075C-E486-8B40-A758-F39602688645}"/>
              </a:ext>
            </a:extLst>
          </p:cNvPr>
          <p:cNvSpPr txBox="1"/>
          <p:nvPr/>
        </p:nvSpPr>
        <p:spPr>
          <a:xfrm>
            <a:off x="6335555" y="111488"/>
            <a:ext cx="5735452"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Еколошки граници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1824" y="3103983"/>
            <a:ext cx="5504219" cy="2933328"/>
          </a:xfrm>
          <a:prstGeom prst="rect">
            <a:avLst/>
          </a:prstGeom>
        </p:spPr>
      </p:pic>
    </p:spTree>
    <p:extLst>
      <p:ext uri="{BB962C8B-B14F-4D97-AF65-F5344CB8AC3E}">
        <p14:creationId xmlns:p14="http://schemas.microsoft.com/office/powerpoint/2010/main" val="22845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1015663"/>
          </a:xfrm>
          <a:prstGeom prst="rect">
            <a:avLst/>
          </a:prstGeom>
          <a:noFill/>
        </p:spPr>
        <p:txBody>
          <a:bodyPr wrap="square" rtlCol="0">
            <a:spAutoFit/>
          </a:bodyPr>
          <a:lstStyle/>
          <a:p>
            <a:r>
              <a:rPr lang="ru-RU" sz="2000" b="1" spc="100" dirty="0">
                <a:solidFill>
                  <a:schemeClr val="bg1"/>
                </a:solidFill>
                <a:ea typeface="Roboto" panose="02000000000000000000" pitchFamily="2" charset="0"/>
                <a:cs typeface="Arial" panose="020B0604020202020204" pitchFamily="34" charset="0"/>
              </a:rPr>
              <a:t>Предизвици на биоекономијата: Обезбедување ресурси и губење на биодиверзитетот</a:t>
            </a:r>
            <a:endParaRPr lang="en-GB" sz="2000" b="1" dirty="0">
              <a:solidFill>
                <a:schemeClr val="bg1"/>
              </a:solidFill>
            </a:endParaRPr>
          </a:p>
        </p:txBody>
      </p:sp>
      <p:sp>
        <p:nvSpPr>
          <p:cNvPr id="5" name="Rectangle 4"/>
          <p:cNvSpPr/>
          <p:nvPr/>
        </p:nvSpPr>
        <p:spPr>
          <a:xfrm>
            <a:off x="457597" y="1402236"/>
            <a:ext cx="11396545" cy="6093976"/>
          </a:xfrm>
          <a:prstGeom prst="rect">
            <a:avLst/>
          </a:prstGeom>
        </p:spPr>
        <p:txBody>
          <a:bodyPr wrap="square">
            <a:spAutoFit/>
          </a:bodyPr>
          <a:lstStyle/>
          <a:p>
            <a:r>
              <a:rPr lang="ru-RU" sz="2800" dirty="0"/>
              <a:t>Биопроизводите се добиени од обновливи биолошки ресурси. Биоекономијата користи многу различни извори на биомаса, од земјоделски култури до шуми до микроорганизми. Без овие суровини, нема да има биоекономија.</a:t>
            </a:r>
          </a:p>
          <a:p>
            <a:endParaRPr lang="ru-RU" sz="2800" dirty="0"/>
          </a:p>
          <a:p>
            <a:r>
              <a:rPr lang="ru-RU" sz="2800" dirty="0"/>
              <a:t>Важно е биоекономијата да не се натпреварува со производството на храна и да не влијае на биодиверзитетот. На пример, маргиналните земјишта не можат да се користат за производство на храна, но можат да бидат важни за биодиверзитетот</a:t>
            </a:r>
          </a:p>
          <a:p>
            <a:endParaRPr lang="ru-RU" sz="2800" dirty="0"/>
          </a:p>
          <a:p>
            <a:r>
              <a:rPr lang="ru-RU" sz="2800" dirty="0"/>
              <a:t>Затоа е од фундаментално значење да се изврши проценка на биодиверзитетот.</a:t>
            </a:r>
          </a:p>
          <a:p>
            <a:endParaRPr lang="mk-MK" dirty="0"/>
          </a:p>
          <a:p>
            <a:endParaRPr lang="en-US" dirty="0"/>
          </a:p>
          <a:p>
            <a:endParaRPr lang="en-GB" dirty="0"/>
          </a:p>
        </p:txBody>
      </p:sp>
    </p:spTree>
    <p:extLst>
      <p:ext uri="{BB962C8B-B14F-4D97-AF65-F5344CB8AC3E}">
        <p14:creationId xmlns:p14="http://schemas.microsoft.com/office/powerpoint/2010/main" val="282924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7" name="Rectangle 6"/>
          <p:cNvSpPr/>
          <p:nvPr/>
        </p:nvSpPr>
        <p:spPr>
          <a:xfrm>
            <a:off x="1573116" y="1579379"/>
            <a:ext cx="9359801" cy="954107"/>
          </a:xfrm>
          <a:prstGeom prst="rect">
            <a:avLst/>
          </a:prstGeom>
        </p:spPr>
        <p:txBody>
          <a:bodyPr wrap="square">
            <a:spAutoFit/>
          </a:bodyPr>
          <a:lstStyle/>
          <a:p>
            <a:pPr algn="ctr"/>
            <a:r>
              <a:rPr lang="ru-RU" sz="2800" b="1" dirty="0">
                <a:solidFill>
                  <a:srgbClr val="008BDF"/>
                </a:solidFill>
              </a:rPr>
              <a:t>Наведете примери за биоекономски суровини и материјали во шумарскиот сектор</a:t>
            </a:r>
            <a:endParaRPr lang="en-GB" sz="2800" b="1" dirty="0">
              <a:solidFill>
                <a:srgbClr val="008BDF"/>
              </a:solidFill>
            </a:endParaRPr>
          </a:p>
        </p:txBody>
      </p:sp>
      <p:sp>
        <p:nvSpPr>
          <p:cNvPr id="3" name="TextBox 2"/>
          <p:cNvSpPr txBox="1"/>
          <p:nvPr/>
        </p:nvSpPr>
        <p:spPr>
          <a:xfrm>
            <a:off x="1320800" y="3067197"/>
            <a:ext cx="9499600" cy="2554545"/>
          </a:xfrm>
          <a:prstGeom prst="rect">
            <a:avLst/>
          </a:prstGeom>
          <a:noFill/>
        </p:spPr>
        <p:txBody>
          <a:bodyPr wrap="square" rtlCol="0">
            <a:spAutoFit/>
          </a:bodyPr>
          <a:lstStyle/>
          <a:p>
            <a:pPr algn="ctr"/>
            <a:r>
              <a:rPr lang="mk-MK" sz="3200" dirty="0"/>
              <a:t>Во парови, направете список на сите  </a:t>
            </a:r>
            <a:r>
              <a:rPr lang="mk-MK" sz="3200" dirty="0" err="1"/>
              <a:t>биоекономски</a:t>
            </a:r>
            <a:r>
              <a:rPr lang="mk-MK" sz="3200" dirty="0"/>
              <a:t> суровини и материјали во шумарскиот сектор што ви се познати.</a:t>
            </a:r>
          </a:p>
          <a:p>
            <a:pPr algn="ctr"/>
            <a:endParaRPr lang="mk-MK" sz="3200" dirty="0"/>
          </a:p>
          <a:p>
            <a:pPr algn="ctr"/>
            <a:r>
              <a:rPr lang="mk-MK" sz="3200" dirty="0">
                <a:solidFill>
                  <a:srgbClr val="C00000"/>
                </a:solidFill>
              </a:rPr>
              <a:t>Имате 2 минути</a:t>
            </a:r>
            <a:endParaRPr lang="mk-MK" sz="3200" dirty="0"/>
          </a:p>
        </p:txBody>
      </p:sp>
      <p:sp>
        <p:nvSpPr>
          <p:cNvPr id="8" name="Textfeld 1">
            <a:extLst>
              <a:ext uri="{FF2B5EF4-FFF2-40B4-BE49-F238E27FC236}">
                <a16:creationId xmlns:a16="http://schemas.microsoft.com/office/drawing/2014/main" id="{916C075C-E486-8B40-A758-F39602688645}"/>
              </a:ext>
            </a:extLst>
          </p:cNvPr>
          <p:cNvSpPr txBox="1"/>
          <p:nvPr/>
        </p:nvSpPr>
        <p:spPr>
          <a:xfrm>
            <a:off x="6713838" y="237978"/>
            <a:ext cx="5382894" cy="584775"/>
          </a:xfrm>
          <a:prstGeom prst="rect">
            <a:avLst/>
          </a:prstGeom>
          <a:noFill/>
        </p:spPr>
        <p:txBody>
          <a:bodyPr wrap="square" rtlCol="0">
            <a:spAutoFit/>
          </a:bodyPr>
          <a:lstStyle/>
          <a:p>
            <a:r>
              <a:rPr lang="mk-MK" sz="3200" dirty="0">
                <a:solidFill>
                  <a:schemeClr val="bg1"/>
                </a:solidFill>
                <a:latin typeface="Trebuchet MS" panose="020B0603020202020204"/>
                <a:ea typeface="+mj-ea"/>
                <a:cs typeface="+mj-cs"/>
              </a:rPr>
              <a:t>Суровини од шумарство</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72680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extfeld 1">
            <a:extLst>
              <a:ext uri="{FF2B5EF4-FFF2-40B4-BE49-F238E27FC236}">
                <a16:creationId xmlns:a16="http://schemas.microsoft.com/office/drawing/2014/main" id="{916C075C-E486-8B40-A758-F39602688645}"/>
              </a:ext>
            </a:extLst>
          </p:cNvPr>
          <p:cNvSpPr txBox="1"/>
          <p:nvPr/>
        </p:nvSpPr>
        <p:spPr>
          <a:xfrm>
            <a:off x="8001000" y="237978"/>
            <a:ext cx="4095732" cy="587932"/>
          </a:xfrm>
          <a:prstGeom prst="rect">
            <a:avLst/>
          </a:prstGeom>
          <a:noFill/>
        </p:spPr>
        <p:txBody>
          <a:bodyPr wrap="square" rtlCol="0">
            <a:spAutoFit/>
          </a:bodyPr>
          <a:lstStyle/>
          <a:p>
            <a:r>
              <a:rPr lang="mk-MK" sz="3200" dirty="0">
                <a:solidFill>
                  <a:schemeClr val="bg1"/>
                </a:solidFill>
                <a:latin typeface="Trebuchet MS" panose="020B0603020202020204"/>
                <a:ea typeface="+mj-ea"/>
                <a:cs typeface="+mj-cs"/>
              </a:rPr>
              <a:t>Шумарски суровини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6" name="Rectangle 5"/>
          <p:cNvSpPr/>
          <p:nvPr/>
        </p:nvSpPr>
        <p:spPr>
          <a:xfrm>
            <a:off x="1595111" y="2601015"/>
            <a:ext cx="9453889" cy="2713935"/>
          </a:xfrm>
          <a:prstGeom prst="rect">
            <a:avLst/>
          </a:prstGeom>
        </p:spPr>
        <p:txBody>
          <a:bodyPr wrap="square" numCol="3">
            <a:spAutoFit/>
          </a:bodyPr>
          <a:lstStyle/>
          <a:p>
            <a:pPr marL="342900" indent="-342900">
              <a:buFont typeface="Arial" charset="0"/>
              <a:buChar char="•"/>
            </a:pPr>
            <a:r>
              <a:rPr lang="mk-MK" sz="2400" dirty="0"/>
              <a:t>Бамбус</a:t>
            </a:r>
          </a:p>
          <a:p>
            <a:pPr marL="342900" indent="-342900">
              <a:buFont typeface="Arial" charset="0"/>
              <a:buChar char="•"/>
            </a:pPr>
            <a:r>
              <a:rPr lang="mk-MK" sz="2400" dirty="0"/>
              <a:t>Кора од дрво</a:t>
            </a:r>
          </a:p>
          <a:p>
            <a:pPr marL="342900" indent="-342900">
              <a:buFont typeface="Arial" charset="0"/>
              <a:buChar char="•"/>
            </a:pPr>
            <a:r>
              <a:rPr lang="mk-MK" sz="2400" dirty="0"/>
              <a:t>Гранки</a:t>
            </a:r>
          </a:p>
          <a:p>
            <a:pPr marL="342900" indent="-342900">
              <a:buFont typeface="Arial" charset="0"/>
              <a:buChar char="•"/>
            </a:pPr>
            <a:r>
              <a:rPr lang="mk-MK" sz="2400" dirty="0"/>
              <a:t>Црна течност</a:t>
            </a:r>
          </a:p>
          <a:p>
            <a:pPr marL="342900" indent="-342900">
              <a:buFont typeface="Arial" charset="0"/>
              <a:buChar char="•"/>
            </a:pPr>
            <a:r>
              <a:rPr lang="mk-MK" sz="2400" dirty="0"/>
              <a:t>Целулоза</a:t>
            </a:r>
          </a:p>
          <a:p>
            <a:pPr marL="342900" indent="-342900">
              <a:buFont typeface="Arial" charset="0"/>
              <a:buChar char="•"/>
            </a:pPr>
            <a:r>
              <a:rPr lang="mk-MK" sz="2400" dirty="0"/>
              <a:t>Тврдо дрво</a:t>
            </a:r>
          </a:p>
          <a:p>
            <a:pPr marL="342900" indent="-342900">
              <a:buFont typeface="Arial" charset="0"/>
              <a:buChar char="•"/>
            </a:pPr>
            <a:r>
              <a:rPr lang="mk-MK" sz="2400" dirty="0"/>
              <a:t>Лигнин</a:t>
            </a:r>
          </a:p>
          <a:p>
            <a:pPr marL="342900" indent="-342900">
              <a:buFont typeface="Arial" charset="0"/>
              <a:buChar char="•"/>
            </a:pPr>
            <a:r>
              <a:rPr lang="mk-MK" sz="2400" dirty="0"/>
              <a:t>Лисја</a:t>
            </a:r>
          </a:p>
          <a:p>
            <a:pPr marL="342900" indent="-342900">
              <a:buFont typeface="Arial" charset="0"/>
              <a:buChar char="•"/>
            </a:pPr>
            <a:r>
              <a:rPr lang="mk-MK" sz="2400" dirty="0"/>
              <a:t>Дрво по употреба</a:t>
            </a:r>
          </a:p>
          <a:p>
            <a:pPr marL="342900" indent="-342900">
              <a:buFont typeface="Arial" charset="0"/>
              <a:buChar char="•"/>
            </a:pPr>
            <a:r>
              <a:rPr lang="mk-MK" sz="2400" dirty="0"/>
              <a:t>Меко дрво</a:t>
            </a:r>
          </a:p>
          <a:p>
            <a:pPr marL="342900" indent="-342900">
              <a:buFont typeface="Arial" charset="0"/>
              <a:buChar char="•"/>
            </a:pPr>
            <a:r>
              <a:rPr lang="mk-MK" sz="2400" dirty="0"/>
              <a:t>Струготини</a:t>
            </a:r>
          </a:p>
          <a:p>
            <a:pPr marL="342900" indent="-342900">
              <a:buFont typeface="Arial" charset="0"/>
              <a:buChar char="•"/>
            </a:pPr>
            <a:r>
              <a:rPr lang="mk-MK" sz="2400" dirty="0"/>
              <a:t>Трупци</a:t>
            </a:r>
          </a:p>
          <a:p>
            <a:pPr marL="342900" indent="-342900">
              <a:buFont typeface="Arial" charset="0"/>
              <a:buChar char="•"/>
            </a:pPr>
            <a:r>
              <a:rPr lang="mk-MK" sz="2400" dirty="0"/>
              <a:t>Пелети од дрво</a:t>
            </a:r>
          </a:p>
        </p:txBody>
      </p:sp>
      <p:sp>
        <p:nvSpPr>
          <p:cNvPr id="7" name="Rectangle 6"/>
          <p:cNvSpPr/>
          <p:nvPr/>
        </p:nvSpPr>
        <p:spPr>
          <a:xfrm>
            <a:off x="409302" y="1589914"/>
            <a:ext cx="11733981" cy="523220"/>
          </a:xfrm>
          <a:prstGeom prst="rect">
            <a:avLst/>
          </a:prstGeom>
        </p:spPr>
        <p:txBody>
          <a:bodyPr wrap="none">
            <a:spAutoFit/>
          </a:bodyPr>
          <a:lstStyle/>
          <a:p>
            <a:r>
              <a:rPr lang="mk-MK" sz="2800" b="1" dirty="0">
                <a:solidFill>
                  <a:srgbClr val="008BDF"/>
                </a:solidFill>
              </a:rPr>
              <a:t>Примери за </a:t>
            </a:r>
            <a:r>
              <a:rPr lang="mk-MK" sz="2800" b="1" dirty="0" err="1">
                <a:solidFill>
                  <a:srgbClr val="008BDF"/>
                </a:solidFill>
              </a:rPr>
              <a:t>биоекономски</a:t>
            </a:r>
            <a:r>
              <a:rPr lang="mk-MK" sz="2800" b="1" dirty="0">
                <a:solidFill>
                  <a:srgbClr val="008BDF"/>
                </a:solidFill>
              </a:rPr>
              <a:t> суровини и материјали во шумарскиот сектор</a:t>
            </a:r>
          </a:p>
        </p:txBody>
      </p:sp>
      <p:sp>
        <p:nvSpPr>
          <p:cNvPr id="8" name="Rectangle 7"/>
          <p:cNvSpPr/>
          <p:nvPr/>
        </p:nvSpPr>
        <p:spPr>
          <a:xfrm>
            <a:off x="482600" y="5669657"/>
            <a:ext cx="10566400" cy="923330"/>
          </a:xfrm>
          <a:prstGeom prst="rect">
            <a:avLst/>
          </a:prstGeom>
        </p:spPr>
        <p:txBody>
          <a:bodyPr wrap="square">
            <a:spAutoFit/>
          </a:bodyPr>
          <a:lstStyle/>
          <a:p>
            <a:r>
              <a:rPr lang="ru-RU" dirty="0"/>
              <a:t>Извор:</a:t>
            </a:r>
            <a:r>
              <a:rPr lang="en-GB" dirty="0"/>
              <a:t> Bio-based Industries Consortium (2019), Examples of bioeconomy feedstocks. </a:t>
            </a:r>
            <a:r>
              <a:rPr lang="en-GB" dirty="0">
                <a:hlinkClick r:id="rId4"/>
              </a:rPr>
              <a:t>https://ec.europa.eu/knowledge4policy/glossary/feedstock_en</a:t>
            </a:r>
            <a:endParaRPr lang="en-GB" dirty="0"/>
          </a:p>
          <a:p>
            <a:endParaRPr lang="en-GB" dirty="0"/>
          </a:p>
        </p:txBody>
      </p:sp>
    </p:spTree>
    <p:extLst>
      <p:ext uri="{BB962C8B-B14F-4D97-AF65-F5344CB8AC3E}">
        <p14:creationId xmlns:p14="http://schemas.microsoft.com/office/powerpoint/2010/main" val="152024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24479" y="-162011"/>
            <a:ext cx="6067520"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9">
            <a:extLst>
              <a:ext uri="{FF2B5EF4-FFF2-40B4-BE49-F238E27FC236}">
                <a16:creationId xmlns:a16="http://schemas.microsoft.com/office/drawing/2014/main" id="{8DA0CED4-49C8-2449-95D6-706ECBA6F632}"/>
              </a:ext>
            </a:extLst>
          </p:cNvPr>
          <p:cNvSpPr txBox="1"/>
          <p:nvPr/>
        </p:nvSpPr>
        <p:spPr>
          <a:xfrm>
            <a:off x="186465" y="1169008"/>
            <a:ext cx="5593652" cy="954107"/>
          </a:xfrm>
          <a:prstGeom prst="rect">
            <a:avLst/>
          </a:prstGeom>
          <a:noFill/>
        </p:spPr>
        <p:txBody>
          <a:bodyPr wrap="square" rtlCol="0" anchor="t">
            <a:spAutoFit/>
          </a:bodyPr>
          <a:lstStyle/>
          <a:p>
            <a:pPr>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Кои се шумски биоекономски суровини?</a:t>
            </a:r>
          </a:p>
        </p:txBody>
      </p:sp>
      <p:sp>
        <p:nvSpPr>
          <p:cNvPr id="2" name="Textfeld 1">
            <a:extLst>
              <a:ext uri="{FF2B5EF4-FFF2-40B4-BE49-F238E27FC236}">
                <a16:creationId xmlns:a16="http://schemas.microsoft.com/office/drawing/2014/main" id="{916C075C-E486-8B40-A758-F39602688645}"/>
              </a:ext>
            </a:extLst>
          </p:cNvPr>
          <p:cNvSpPr txBox="1"/>
          <p:nvPr/>
        </p:nvSpPr>
        <p:spPr>
          <a:xfrm>
            <a:off x="5889884" y="9090"/>
            <a:ext cx="6170680" cy="523220"/>
          </a:xfrm>
          <a:prstGeom prst="rect">
            <a:avLst/>
          </a:prstGeom>
          <a:noFill/>
        </p:spPr>
        <p:txBody>
          <a:bodyPr wrap="square" rtlCol="0">
            <a:spAutoFit/>
          </a:bodyPr>
          <a:lstStyle/>
          <a:p>
            <a:pPr algn="r"/>
            <a:r>
              <a:rPr lang="ru-RU" sz="2800" dirty="0">
                <a:solidFill>
                  <a:schemeClr val="bg1"/>
                </a:solidFill>
                <a:latin typeface="Trebuchet MS" panose="020B0603020202020204"/>
              </a:rPr>
              <a:t>Шумарски суровини</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11" name="Textfeld 10">
            <a:extLst>
              <a:ext uri="{FF2B5EF4-FFF2-40B4-BE49-F238E27FC236}">
                <a16:creationId xmlns:a16="http://schemas.microsoft.com/office/drawing/2014/main" id="{2CEE3F43-1D49-AC41-9147-A5D867F350CA}"/>
              </a:ext>
            </a:extLst>
          </p:cNvPr>
          <p:cNvSpPr txBox="1"/>
          <p:nvPr/>
        </p:nvSpPr>
        <p:spPr>
          <a:xfrm>
            <a:off x="6812473" y="3790507"/>
            <a:ext cx="4325503" cy="892552"/>
          </a:xfrm>
          <a:prstGeom prst="rect">
            <a:avLst/>
          </a:prstGeom>
          <a:noFill/>
        </p:spPr>
        <p:txBody>
          <a:bodyPr wrap="square" rtlCol="0" anchor="t">
            <a:spAutoFit/>
          </a:bodyPr>
          <a:lstStyle/>
          <a:p>
            <a:endParaRPr lang="en-US" dirty="0"/>
          </a:p>
          <a:p>
            <a:pPr marL="285750" indent="-285750">
              <a:buFont typeface="Arial" panose="020B0604020202020204" pitchFamily="34" charset="0"/>
              <a:buChar char="•"/>
            </a:pPr>
            <a:endParaRPr lang="en-US" dirty="0"/>
          </a:p>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p:txBody>
      </p:sp>
      <p:pic>
        <p:nvPicPr>
          <p:cNvPr id="3" name="Picture 2">
            <a:extLst>
              <a:ext uri="{FF2B5EF4-FFF2-40B4-BE49-F238E27FC236}">
                <a16:creationId xmlns:a16="http://schemas.microsoft.com/office/drawing/2014/main" id="{4D0F7AB8-1E16-4FB7-AEEC-33346811E1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50002" y="977882"/>
            <a:ext cx="6102669" cy="5880118"/>
          </a:xfrm>
          <a:prstGeom prst="rect">
            <a:avLst/>
          </a:prstGeom>
        </p:spPr>
      </p:pic>
      <p:sp>
        <p:nvSpPr>
          <p:cNvPr id="13" name="TextBox 12">
            <a:extLst>
              <a:ext uri="{FF2B5EF4-FFF2-40B4-BE49-F238E27FC236}">
                <a16:creationId xmlns:a16="http://schemas.microsoft.com/office/drawing/2014/main" id="{DC84E5F7-01A3-4800-A144-D65C256421C1}"/>
              </a:ext>
            </a:extLst>
          </p:cNvPr>
          <p:cNvSpPr txBox="1"/>
          <p:nvPr/>
        </p:nvSpPr>
        <p:spPr>
          <a:xfrm>
            <a:off x="3417660" y="6407763"/>
            <a:ext cx="3394813" cy="584775"/>
          </a:xfrm>
          <a:prstGeom prst="rect">
            <a:avLst/>
          </a:prstGeom>
          <a:noFill/>
        </p:spPr>
        <p:txBody>
          <a:bodyPr wrap="square" rtlCol="0">
            <a:spAutoFit/>
          </a:bodyPr>
          <a:lstStyle/>
          <a:p>
            <a:r>
              <a:rPr lang="ru-RU" sz="1600" dirty="0"/>
              <a:t>Извор: </a:t>
            </a:r>
            <a:r>
              <a:rPr lang="en-GB" sz="1600" dirty="0"/>
              <a:t>Forest Pedagogics (2016) </a:t>
            </a:r>
          </a:p>
          <a:p>
            <a:endParaRPr lang="en-GB" sz="1600" dirty="0"/>
          </a:p>
        </p:txBody>
      </p:sp>
      <p:pic>
        <p:nvPicPr>
          <p:cNvPr id="17" name="Picture 16">
            <a:extLst>
              <a:ext uri="{FF2B5EF4-FFF2-40B4-BE49-F238E27FC236}">
                <a16:creationId xmlns:a16="http://schemas.microsoft.com/office/drawing/2014/main" id="{2A8FFCB7-BC2B-41E7-8607-D5414ECA27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7660" y="1869026"/>
            <a:ext cx="3028121" cy="1622365"/>
          </a:xfrm>
          <a:prstGeom prst="rect">
            <a:avLst/>
          </a:prstGeom>
        </p:spPr>
      </p:pic>
      <p:pic>
        <p:nvPicPr>
          <p:cNvPr id="18" name="Picture 17">
            <a:extLst>
              <a:ext uri="{FF2B5EF4-FFF2-40B4-BE49-F238E27FC236}">
                <a16:creationId xmlns:a16="http://schemas.microsoft.com/office/drawing/2014/main" id="{41B6F268-E9D0-4E21-9DB5-92BEEED961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2759" y="4135051"/>
            <a:ext cx="2866611" cy="1832321"/>
          </a:xfrm>
          <a:prstGeom prst="rect">
            <a:avLst/>
          </a:prstGeom>
        </p:spPr>
      </p:pic>
      <p:sp>
        <p:nvSpPr>
          <p:cNvPr id="19" name="TextBox 18">
            <a:extLst>
              <a:ext uri="{FF2B5EF4-FFF2-40B4-BE49-F238E27FC236}">
                <a16:creationId xmlns:a16="http://schemas.microsoft.com/office/drawing/2014/main" id="{C958059D-27B2-4FD4-BD3F-AD0F1FF64A63}"/>
              </a:ext>
            </a:extLst>
          </p:cNvPr>
          <p:cNvSpPr txBox="1"/>
          <p:nvPr/>
        </p:nvSpPr>
        <p:spPr>
          <a:xfrm>
            <a:off x="370448" y="5920486"/>
            <a:ext cx="3047212" cy="523220"/>
          </a:xfrm>
          <a:prstGeom prst="rect">
            <a:avLst/>
          </a:prstGeom>
          <a:noFill/>
        </p:spPr>
        <p:txBody>
          <a:bodyPr wrap="square" rtlCol="0">
            <a:spAutoFit/>
          </a:bodyPr>
          <a:lstStyle/>
          <a:p>
            <a:r>
              <a:rPr lang="ru-RU" sz="1400" dirty="0"/>
              <a:t>Остатоци од шумарството (EERE, 2020)</a:t>
            </a:r>
            <a:endParaRPr lang="en-GB" sz="1400" dirty="0"/>
          </a:p>
        </p:txBody>
      </p:sp>
      <p:sp>
        <p:nvSpPr>
          <p:cNvPr id="20" name="TextBox 19">
            <a:extLst>
              <a:ext uri="{FF2B5EF4-FFF2-40B4-BE49-F238E27FC236}">
                <a16:creationId xmlns:a16="http://schemas.microsoft.com/office/drawing/2014/main" id="{751AA6C3-0BEC-49B2-9150-E33900DBE58D}"/>
              </a:ext>
            </a:extLst>
          </p:cNvPr>
          <p:cNvSpPr txBox="1"/>
          <p:nvPr/>
        </p:nvSpPr>
        <p:spPr>
          <a:xfrm>
            <a:off x="3365272" y="3434711"/>
            <a:ext cx="2759207" cy="523220"/>
          </a:xfrm>
          <a:prstGeom prst="rect">
            <a:avLst/>
          </a:prstGeom>
          <a:noFill/>
        </p:spPr>
        <p:txBody>
          <a:bodyPr wrap="square" rtlCol="0">
            <a:spAutoFit/>
          </a:bodyPr>
          <a:lstStyle/>
          <a:p>
            <a:r>
              <a:rPr lang="ru-RU" sz="1400" dirty="0"/>
              <a:t>Струготини (</a:t>
            </a:r>
            <a:r>
              <a:rPr lang="en-US" sz="1400" dirty="0" err="1"/>
              <a:t>Colmorgen</a:t>
            </a:r>
            <a:r>
              <a:rPr lang="en-US" sz="1400" dirty="0"/>
              <a:t> and </a:t>
            </a:r>
            <a:r>
              <a:rPr lang="en-US" sz="1400" dirty="0" err="1"/>
              <a:t>Khajawa</a:t>
            </a:r>
            <a:r>
              <a:rPr lang="en-US" sz="1400" dirty="0"/>
              <a:t>, </a:t>
            </a:r>
            <a:r>
              <a:rPr lang="ru-RU" sz="1400" dirty="0"/>
              <a:t>2019)</a:t>
            </a:r>
            <a:endParaRPr lang="en-GB" sz="1400" dirty="0"/>
          </a:p>
        </p:txBody>
      </p:sp>
    </p:spTree>
    <p:extLst>
      <p:ext uri="{BB962C8B-B14F-4D97-AF65-F5344CB8AC3E}">
        <p14:creationId xmlns:p14="http://schemas.microsoft.com/office/powerpoint/2010/main" val="3056244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8295</TotalTime>
  <Words>6673</Words>
  <Application>Microsoft Macintosh PowerPoint</Application>
  <PresentationFormat>Widescreen</PresentationFormat>
  <Paragraphs>392</Paragraphs>
  <Slides>25</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Roboto</vt:lpstr>
      <vt:lpstr>Roboto Light</vt:lpstr>
      <vt:lpstr>Roboto Medium</vt:lpstr>
      <vt:lpstr>StobiSansCn Black</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Како води биоекономијата на шумите кон одржлив развој?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Beatrice Morel</dc:creator>
  <cp:lastModifiedBy>Clément Robijns</cp:lastModifiedBy>
  <cp:revision>211</cp:revision>
  <dcterms:created xsi:type="dcterms:W3CDTF">2020-02-04T21:22:44Z</dcterms:created>
  <dcterms:modified xsi:type="dcterms:W3CDTF">2021-01-29T10:44:47Z</dcterms:modified>
</cp:coreProperties>
</file>